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3" r:id="rId14"/>
    <p:sldId id="270" r:id="rId15"/>
    <p:sldId id="271" r:id="rId16"/>
    <p:sldId id="272" r:id="rId17"/>
    <p:sldId id="273" r:id="rId18"/>
    <p:sldId id="275" r:id="rId19"/>
    <p:sldId id="274" r:id="rId20"/>
    <p:sldId id="277" r:id="rId21"/>
    <p:sldId id="282" r:id="rId22"/>
    <p:sldId id="278" r:id="rId23"/>
    <p:sldId id="280" r:id="rId24"/>
    <p:sldId id="281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17C7"/>
    <a:srgbClr val="56ADB5"/>
    <a:srgbClr val="DD4225"/>
    <a:srgbClr val="DF6124"/>
    <a:srgbClr val="E5E4E2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22" autoAdjust="0"/>
  </p:normalViewPr>
  <p:slideViewPr>
    <p:cSldViewPr snapToGrid="0">
      <p:cViewPr>
        <p:scale>
          <a:sx n="59" d="100"/>
          <a:sy n="59" d="100"/>
        </p:scale>
        <p:origin x="534" y="4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5018F-B400-4831-83B0-1F7D6940C7D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A6F06-5CD3-4627-B7ED-9F83778DD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74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cb12b71f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cb12b71f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cb12b71f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cb12b71f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cb12b71f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cb12b71f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cb12b71f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cb12b71f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566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eba8822b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eba8822b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cb12b71f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cb12b71f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eba8822b0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eba8822b0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eba8822b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eba8822b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cb12b71f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cb12b71f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cb12b71f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ccb12b71f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cb12b71f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cb12b71f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cb12b71f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cb12b71f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cb12b71f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cb12b71f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cb12b71f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ccb12b71f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cb12b71f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cb12b71f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cb12b71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cb12b71f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eba8822b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eba8822b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cb12b71f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cb12b71f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Бывает так, что есть большая </a:t>
            </a:r>
            <a:r>
              <a:rPr lang="ru-RU" dirty="0" err="1" smtClean="0"/>
              <a:t>фича</a:t>
            </a:r>
            <a:r>
              <a:rPr lang="ru-RU" dirty="0" smtClean="0"/>
              <a:t>, которую нужно разрабатывать в несколько приемов.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Проблемы: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-RU" dirty="0" smtClean="0"/>
              <a:t>аналитик уже готов написать требования на фазу 2 или даже 3, пока в разработке и тестировании еще фаза 1.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dirty="0" smtClean="0"/>
              <a:t>часто </a:t>
            </a:r>
            <a:r>
              <a:rPr lang="ru-RU" dirty="0" err="1" smtClean="0"/>
              <a:t>фича</a:t>
            </a:r>
            <a:r>
              <a:rPr lang="ru-RU" dirty="0" smtClean="0"/>
              <a:t> не просто обрастает доделками, но скорее переделками - в фазе 1 упрощенная формула, в фазе 2 - более сложная (здесь будет картинка с метафорой)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7e87ae3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7e87ae3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Нужно следить за изменениями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например, Нужно внести изменения в функциональность в </a:t>
            </a:r>
            <a:r>
              <a:rPr lang="ru-RU" dirty="0" err="1" smtClean="0"/>
              <a:t>проде</a:t>
            </a:r>
            <a:r>
              <a:rPr lang="ru-RU" dirty="0" smtClean="0"/>
              <a:t> и аккуратно “</a:t>
            </a:r>
            <a:r>
              <a:rPr lang="ru-RU" dirty="0" err="1" smtClean="0"/>
              <a:t>смержить</a:t>
            </a:r>
            <a:r>
              <a:rPr lang="ru-RU" dirty="0" smtClean="0"/>
              <a:t>” их во все более поздние версии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Дополнительные проблемы: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-RU" dirty="0" smtClean="0"/>
              <a:t>выявить все зависимости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dirty="0" err="1" smtClean="0"/>
              <a:t>коллаборация</a:t>
            </a: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7e87ae3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7e87ae3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Проблемы: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-RU" dirty="0" smtClean="0"/>
              <a:t>сложно понять, в каком состоянии требования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dirty="0" smtClean="0"/>
              <a:t>нет никакой обратной связи с кодом (что справедливо для всех предыдущих примеров, но здесь особенно)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eba8822b0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eba8822b0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eba8822b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eba8822b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53394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564713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363971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3987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39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66422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188868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528752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021102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241117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5066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671457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518512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8538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bezukladnikova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89098" y="1134140"/>
            <a:ext cx="7924800" cy="26041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Системы контроля версий требований.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Почему мы ими не пользуемся?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Нормальная система управления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" dirty="0" smtClean="0"/>
              <a:t>требованиями </a:t>
            </a:r>
            <a:endParaRPr dirty="0"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11700" y="1493519"/>
            <a:ext cx="8520600" cy="3075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30200" indent="-1714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ru" sz="2400" dirty="0">
                <a:solidFill>
                  <a:schemeClr val="dk1"/>
                </a:solidFill>
              </a:rPr>
              <a:t>version control </a:t>
            </a:r>
            <a:r>
              <a:rPr lang="ru" sz="2400" dirty="0" smtClean="0">
                <a:solidFill>
                  <a:schemeClr val="dk1"/>
                </a:solidFill>
              </a:rPr>
              <a:t>≠ version </a:t>
            </a:r>
            <a:r>
              <a:rPr lang="ru" sz="2400" dirty="0">
                <a:solidFill>
                  <a:schemeClr val="dk1"/>
                </a:solidFill>
              </a:rPr>
              <a:t>history </a:t>
            </a:r>
            <a:endParaRPr lang="ru" sz="2400" dirty="0" smtClean="0">
              <a:solidFill>
                <a:schemeClr val="dk1"/>
              </a:solidFill>
            </a:endParaRPr>
          </a:p>
          <a:p>
            <a:pPr marL="330200" indent="-1714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ru" sz="2400" dirty="0" smtClean="0">
                <a:solidFill>
                  <a:schemeClr val="dk1"/>
                </a:solidFill>
              </a:rPr>
              <a:t>пофичное </a:t>
            </a:r>
            <a:r>
              <a:rPr lang="en-US" sz="2400" dirty="0" smtClean="0">
                <a:solidFill>
                  <a:schemeClr val="dk1"/>
                </a:solidFill>
              </a:rPr>
              <a:t>&amp;</a:t>
            </a:r>
            <a:r>
              <a:rPr lang="ru" sz="2400" dirty="0" smtClean="0">
                <a:solidFill>
                  <a:schemeClr val="dk1"/>
                </a:solidFill>
              </a:rPr>
              <a:t> </a:t>
            </a:r>
            <a:r>
              <a:rPr lang="ru" sz="2400" dirty="0">
                <a:solidFill>
                  <a:schemeClr val="dk1"/>
                </a:solidFill>
              </a:rPr>
              <a:t>покомпонентное разделение</a:t>
            </a:r>
            <a:endParaRPr sz="2400" dirty="0">
              <a:solidFill>
                <a:schemeClr val="dk1"/>
              </a:solidFill>
            </a:endParaRPr>
          </a:p>
          <a:p>
            <a:pPr marL="330200" indent="-1714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ru-RU" sz="2400" dirty="0" smtClean="0">
                <a:solidFill>
                  <a:schemeClr val="dk1"/>
                </a:solidFill>
              </a:rPr>
              <a:t>л</a:t>
            </a:r>
            <a:r>
              <a:rPr lang="ru" sz="2400" dirty="0" smtClean="0">
                <a:solidFill>
                  <a:schemeClr val="dk1"/>
                </a:solidFill>
              </a:rPr>
              <a:t>инковка</a:t>
            </a:r>
            <a:r>
              <a:rPr lang="en-US" sz="2400" dirty="0" smtClean="0">
                <a:solidFill>
                  <a:schemeClr val="dk1"/>
                </a:solidFill>
              </a:rPr>
              <a:t> </a:t>
            </a:r>
            <a:r>
              <a:rPr lang="en-US" sz="2400" dirty="0" smtClean="0">
                <a:solidFill>
                  <a:schemeClr val="dk1"/>
                </a:solidFill>
              </a:rPr>
              <a:t>(version-wise</a:t>
            </a:r>
            <a:r>
              <a:rPr lang="en-US" sz="2400" dirty="0" smtClean="0">
                <a:solidFill>
                  <a:schemeClr val="dk1"/>
                </a:solidFill>
              </a:rPr>
              <a:t>)</a:t>
            </a:r>
            <a:r>
              <a:rPr lang="ru" sz="2400" dirty="0" smtClean="0">
                <a:solidFill>
                  <a:schemeClr val="dk1"/>
                </a:solidFill>
              </a:rPr>
              <a:t> </a:t>
            </a:r>
            <a:r>
              <a:rPr lang="ru" sz="2400" dirty="0">
                <a:solidFill>
                  <a:schemeClr val="dk1"/>
                </a:solidFill>
              </a:rPr>
              <a:t>и трассировка</a:t>
            </a:r>
            <a:endParaRPr sz="2400" dirty="0">
              <a:solidFill>
                <a:schemeClr val="dk1"/>
              </a:solidFill>
            </a:endParaRPr>
          </a:p>
          <a:p>
            <a:pPr marL="330200" indent="-1714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ru" sz="2400" dirty="0">
                <a:solidFill>
                  <a:schemeClr val="dk1"/>
                </a:solidFill>
              </a:rPr>
              <a:t>коллаборация и ревью</a:t>
            </a:r>
            <a:endParaRPr sz="2400" dirty="0">
              <a:solidFill>
                <a:schemeClr val="dk1"/>
              </a:solidFill>
            </a:endParaRPr>
          </a:p>
          <a:p>
            <a:pPr marL="330200" indent="-1714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ru" sz="2400" dirty="0">
                <a:solidFill>
                  <a:schemeClr val="dk1"/>
                </a:solidFill>
              </a:rPr>
              <a:t>holy grail: </a:t>
            </a:r>
            <a:r>
              <a:rPr lang="ru" sz="2400" dirty="0" smtClean="0">
                <a:solidFill>
                  <a:schemeClr val="dk1"/>
                </a:solidFill>
              </a:rPr>
              <a:t>синхронное версионирование требований, кода, дизайна и текст-кейсов 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10242" name="Picture 2" descr="Fairy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852">
            <a:off x="6045835" y="557756"/>
            <a:ext cx="751205" cy="75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airy: Light Skin Tone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6980">
            <a:off x="13645045" y="1650848"/>
            <a:ext cx="444085" cy="44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parkles on Apple iOS 14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5" y="390062"/>
            <a:ext cx="682625" cy="6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ru" dirty="0" smtClean="0"/>
              <a:t>ersion </a:t>
            </a:r>
            <a:r>
              <a:rPr lang="ru" dirty="0"/>
              <a:t>history vs version control</a:t>
            </a:r>
            <a:endParaRPr dirty="0"/>
          </a:p>
        </p:txBody>
      </p:sp>
      <p:pic>
        <p:nvPicPr>
          <p:cNvPr id="13314" name="Picture 2" descr="Chart comparing linear version history to branch-based version cont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" y="1017725"/>
            <a:ext cx="5670000" cy="38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63640" y="3637438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* https://www.abstract.com/blog/version-history-version-control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</a:t>
            </a:r>
            <a:r>
              <a:rPr lang="ru" dirty="0" smtClean="0"/>
              <a:t>офичное </a:t>
            </a:r>
            <a:r>
              <a:rPr lang="en-US" dirty="0" smtClean="0"/>
              <a:t>&amp;</a:t>
            </a:r>
            <a:r>
              <a:rPr lang="ru" dirty="0" smtClean="0"/>
              <a:t> </a:t>
            </a:r>
            <a:r>
              <a:rPr lang="ru" dirty="0"/>
              <a:t>покомпонентное разделение</a:t>
            </a:r>
            <a:endParaRPr dirty="0"/>
          </a:p>
        </p:txBody>
      </p:sp>
      <p:pic>
        <p:nvPicPr>
          <p:cNvPr id="5" name="Picture 4" descr="Rocket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4" y="3105762"/>
            <a:ext cx="1193056" cy="11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ast Quarter Moon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90" y="1502875"/>
            <a:ext cx="1032363" cy="10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5" idx="0"/>
            <a:endCxn id="7170" idx="1"/>
          </p:cNvCxnSpPr>
          <p:nvPr/>
        </p:nvCxnSpPr>
        <p:spPr>
          <a:xfrm rot="5400000" flipH="1" flipV="1">
            <a:off x="1111079" y="1919851"/>
            <a:ext cx="1086705" cy="1285118"/>
          </a:xfrm>
          <a:prstGeom prst="curvedConnector2">
            <a:avLst/>
          </a:prstGeom>
          <a:ln w="41275" cap="rnd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33600" y="2899508"/>
            <a:ext cx="1328615" cy="2024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5216770" y="1167449"/>
            <a:ext cx="1207475" cy="1703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5216770" y="3020386"/>
            <a:ext cx="1207475" cy="1703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val 17"/>
          <p:cNvSpPr/>
          <p:nvPr/>
        </p:nvSpPr>
        <p:spPr>
          <a:xfrm>
            <a:off x="7482965" y="1167449"/>
            <a:ext cx="828697" cy="1664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19"/>
          <p:cNvGrpSpPr/>
          <p:nvPr/>
        </p:nvGrpSpPr>
        <p:grpSpPr>
          <a:xfrm>
            <a:off x="7259366" y="3749606"/>
            <a:ext cx="1402465" cy="593736"/>
            <a:chOff x="2758548" y="2401570"/>
            <a:chExt cx="1788338" cy="798380"/>
          </a:xfrm>
        </p:grpSpPr>
        <p:sp>
          <p:nvSpPr>
            <p:cNvPr id="21" name="Diagonal Stripe 20"/>
            <p:cNvSpPr/>
            <p:nvPr/>
          </p:nvSpPr>
          <p:spPr>
            <a:xfrm rot="11852708" flipH="1">
              <a:off x="3906316" y="24015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Diagonal Stripe 21"/>
            <p:cNvSpPr/>
            <p:nvPr/>
          </p:nvSpPr>
          <p:spPr>
            <a:xfrm rot="9608404">
              <a:off x="2758548" y="24105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380525" y="1358672"/>
            <a:ext cx="868608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5386203" y="3235829"/>
            <a:ext cx="868608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26"/>
          <p:cNvSpPr/>
          <p:nvPr/>
        </p:nvSpPr>
        <p:spPr>
          <a:xfrm>
            <a:off x="2250136" y="3095258"/>
            <a:ext cx="1076940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27"/>
          <p:cNvSpPr/>
          <p:nvPr/>
        </p:nvSpPr>
        <p:spPr>
          <a:xfrm>
            <a:off x="5380525" y="3956438"/>
            <a:ext cx="868608" cy="2247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5380525" y="2090093"/>
            <a:ext cx="868608" cy="2247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29"/>
          <p:cNvSpPr/>
          <p:nvPr/>
        </p:nvSpPr>
        <p:spPr>
          <a:xfrm>
            <a:off x="2277389" y="4186422"/>
            <a:ext cx="989441" cy="22479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Rectangle 30"/>
          <p:cNvSpPr/>
          <p:nvPr/>
        </p:nvSpPr>
        <p:spPr>
          <a:xfrm>
            <a:off x="2277390" y="3851490"/>
            <a:ext cx="989440" cy="22479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Straight Arrow Connector 31"/>
          <p:cNvCxnSpPr>
            <a:stCxn id="31" idx="3"/>
            <a:endCxn id="29" idx="1"/>
          </p:cNvCxnSpPr>
          <p:nvPr/>
        </p:nvCxnSpPr>
        <p:spPr>
          <a:xfrm flipV="1">
            <a:off x="3266830" y="2202490"/>
            <a:ext cx="2113695" cy="1761397"/>
          </a:xfrm>
          <a:prstGeom prst="straightConnector1">
            <a:avLst/>
          </a:prstGeom>
          <a:ln w="41275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0" idx="3"/>
            <a:endCxn id="28" idx="1"/>
          </p:cNvCxnSpPr>
          <p:nvPr/>
        </p:nvCxnSpPr>
        <p:spPr>
          <a:xfrm flipV="1">
            <a:off x="3266830" y="4068835"/>
            <a:ext cx="2113695" cy="229984"/>
          </a:xfrm>
          <a:prstGeom prst="straightConnector1">
            <a:avLst/>
          </a:prstGeom>
          <a:ln w="41275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cket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7" y="3775182"/>
            <a:ext cx="963825" cy="9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ast Quarter Moon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92" y="3219847"/>
            <a:ext cx="553786" cy="5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56944" y="3462890"/>
            <a:ext cx="559907" cy="493548"/>
          </a:xfrm>
          <a:prstGeom prst="curvedConnector3">
            <a:avLst>
              <a:gd name="adj1" fmla="val -10041"/>
            </a:avLst>
          </a:prstGeom>
          <a:ln w="41275" cap="rnd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33600" y="2899508"/>
            <a:ext cx="1328615" cy="2024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5216770" y="871615"/>
            <a:ext cx="1207475" cy="1703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5216770" y="2724552"/>
            <a:ext cx="1207475" cy="1703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val 17"/>
          <p:cNvSpPr/>
          <p:nvPr/>
        </p:nvSpPr>
        <p:spPr>
          <a:xfrm>
            <a:off x="7482965" y="871615"/>
            <a:ext cx="828697" cy="1664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19"/>
          <p:cNvGrpSpPr/>
          <p:nvPr/>
        </p:nvGrpSpPr>
        <p:grpSpPr>
          <a:xfrm>
            <a:off x="7259366" y="3453772"/>
            <a:ext cx="1402465" cy="593736"/>
            <a:chOff x="2758548" y="2401570"/>
            <a:chExt cx="1788338" cy="798380"/>
          </a:xfrm>
        </p:grpSpPr>
        <p:sp>
          <p:nvSpPr>
            <p:cNvPr id="21" name="Diagonal Stripe 20"/>
            <p:cNvSpPr/>
            <p:nvPr/>
          </p:nvSpPr>
          <p:spPr>
            <a:xfrm rot="11852708" flipH="1">
              <a:off x="3906316" y="24015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Diagonal Stripe 21"/>
            <p:cNvSpPr/>
            <p:nvPr/>
          </p:nvSpPr>
          <p:spPr>
            <a:xfrm rot="9608404">
              <a:off x="2758548" y="24105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380525" y="1062838"/>
            <a:ext cx="868608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5386203" y="2939995"/>
            <a:ext cx="868608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26"/>
          <p:cNvSpPr/>
          <p:nvPr/>
        </p:nvSpPr>
        <p:spPr>
          <a:xfrm>
            <a:off x="2250136" y="3095258"/>
            <a:ext cx="1076940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27"/>
          <p:cNvSpPr/>
          <p:nvPr/>
        </p:nvSpPr>
        <p:spPr>
          <a:xfrm>
            <a:off x="5380525" y="3660604"/>
            <a:ext cx="868608" cy="2247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5380525" y="1794259"/>
            <a:ext cx="868608" cy="2247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29"/>
          <p:cNvSpPr/>
          <p:nvPr/>
        </p:nvSpPr>
        <p:spPr>
          <a:xfrm>
            <a:off x="2277389" y="4186422"/>
            <a:ext cx="989441" cy="22479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Rectangle 30"/>
          <p:cNvSpPr/>
          <p:nvPr/>
        </p:nvSpPr>
        <p:spPr>
          <a:xfrm>
            <a:off x="2277390" y="3851490"/>
            <a:ext cx="989440" cy="22479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Straight Arrow Connector 31"/>
          <p:cNvCxnSpPr>
            <a:stCxn id="31" idx="3"/>
            <a:endCxn id="29" idx="1"/>
          </p:cNvCxnSpPr>
          <p:nvPr/>
        </p:nvCxnSpPr>
        <p:spPr>
          <a:xfrm flipV="1">
            <a:off x="3266830" y="1906656"/>
            <a:ext cx="2113695" cy="2057231"/>
          </a:xfrm>
          <a:prstGeom prst="straightConnector1">
            <a:avLst/>
          </a:prstGeom>
          <a:ln w="41275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0" idx="3"/>
          </p:cNvCxnSpPr>
          <p:nvPr/>
        </p:nvCxnSpPr>
        <p:spPr>
          <a:xfrm flipV="1">
            <a:off x="3266830" y="3773633"/>
            <a:ext cx="2113695" cy="525186"/>
          </a:xfrm>
          <a:prstGeom prst="straightConnector1">
            <a:avLst/>
          </a:prstGeom>
          <a:ln w="41275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Rocket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0499">
            <a:off x="932093" y="1569603"/>
            <a:ext cx="1029596" cy="10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6"/>
          <p:cNvCxnSpPr/>
          <p:nvPr/>
        </p:nvCxnSpPr>
        <p:spPr>
          <a:xfrm rot="16200000" flipV="1">
            <a:off x="1124819" y="987435"/>
            <a:ext cx="735876" cy="405330"/>
          </a:xfrm>
          <a:prstGeom prst="curvedConnector3">
            <a:avLst>
              <a:gd name="adj1" fmla="val 112130"/>
            </a:avLst>
          </a:prstGeom>
          <a:ln w="41275" cap="rnd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136154" y="362847"/>
            <a:ext cx="1328615" cy="2024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Rectangle 37"/>
          <p:cNvSpPr/>
          <p:nvPr/>
        </p:nvSpPr>
        <p:spPr>
          <a:xfrm>
            <a:off x="2252690" y="558597"/>
            <a:ext cx="1076940" cy="640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Rectangle 39"/>
          <p:cNvSpPr/>
          <p:nvPr/>
        </p:nvSpPr>
        <p:spPr>
          <a:xfrm>
            <a:off x="2279944" y="1314829"/>
            <a:ext cx="989440" cy="22479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Milky Way on Apple iOS 14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6" y="480117"/>
            <a:ext cx="947108" cy="94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5380525" y="2106695"/>
            <a:ext cx="868608" cy="2247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Straight Arrow Connector 41"/>
          <p:cNvCxnSpPr>
            <a:stCxn id="40" idx="3"/>
            <a:endCxn id="41" idx="1"/>
          </p:cNvCxnSpPr>
          <p:nvPr/>
        </p:nvCxnSpPr>
        <p:spPr>
          <a:xfrm>
            <a:off x="3269384" y="1427226"/>
            <a:ext cx="2111141" cy="791866"/>
          </a:xfrm>
          <a:prstGeom prst="straightConnector1">
            <a:avLst/>
          </a:prstGeom>
          <a:ln w="41275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36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311700" y="189177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Как мы выкручиваемся сейчас?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Что у нас есть сейчас</a:t>
            </a:r>
            <a:endParaRPr dirty="0"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1"/>
          </p:nvPr>
        </p:nvSpPr>
        <p:spPr>
          <a:xfrm>
            <a:off x="890820" y="998433"/>
            <a:ext cx="3681180" cy="1409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342900">
              <a:spcBef>
                <a:spcPts val="1200"/>
              </a:spcBef>
            </a:pPr>
            <a:r>
              <a:rPr lang="ru-RU" dirty="0" smtClean="0"/>
              <a:t>удобная система ссылок в </a:t>
            </a:r>
            <a:r>
              <a:rPr lang="en-US" dirty="0" smtClean="0"/>
              <a:t>RY</a:t>
            </a:r>
          </a:p>
          <a:p>
            <a:pPr marL="342900">
              <a:spcBef>
                <a:spcPts val="1200"/>
              </a:spcBef>
            </a:pPr>
            <a:r>
              <a:rPr lang="ru-RU" dirty="0"/>
              <a:t>п</a:t>
            </a:r>
            <a:r>
              <a:rPr lang="ru-RU" dirty="0" smtClean="0"/>
              <a:t>розрачное </a:t>
            </a:r>
            <a:r>
              <a:rPr lang="ru-RU" dirty="0" err="1" smtClean="0"/>
              <a:t>версионирование</a:t>
            </a:r>
            <a:r>
              <a:rPr lang="ru-RU" dirty="0" smtClean="0"/>
              <a:t> в </a:t>
            </a:r>
            <a:r>
              <a:rPr lang="en-US" dirty="0" smtClean="0"/>
              <a:t>Scroll Versions</a:t>
            </a:r>
            <a:r>
              <a:rPr lang="ru-RU" dirty="0" smtClean="0"/>
              <a:t> </a:t>
            </a:r>
          </a:p>
          <a:p>
            <a:pPr marL="342900">
              <a:spcBef>
                <a:spcPts val="1200"/>
              </a:spcBef>
            </a:pPr>
            <a:endParaRPr dirty="0"/>
          </a:p>
        </p:txBody>
      </p:sp>
      <p:pic>
        <p:nvPicPr>
          <p:cNvPr id="11266" name="Picture 2" descr="Free Confluence Icon of Flat style - Available in SVG, PNG, EPS, AI &amp; Icon  fo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55" y="897681"/>
            <a:ext cx="936307" cy="93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Jira Logo Icon of Flat style - Available in SVG, PNG, EPS, AI &amp; Icon 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83" y="582309"/>
            <a:ext cx="1687095" cy="16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croll Versions | K15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55" y="2269404"/>
            <a:ext cx="2183765" cy="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quirement Yogi - Requirement Yog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55" y="3406745"/>
            <a:ext cx="3715385" cy="4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Fire on Apple iOS 14.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3" y="1176989"/>
            <a:ext cx="528214" cy="5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Thumbs Down on Apple iOS 14.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" y="2652712"/>
            <a:ext cx="507365" cy="5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41;p28"/>
          <p:cNvSpPr txBox="1">
            <a:spLocks/>
          </p:cNvSpPr>
          <p:nvPr/>
        </p:nvSpPr>
        <p:spPr>
          <a:xfrm>
            <a:off x="890820" y="2507384"/>
            <a:ext cx="3833580" cy="24384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spcBef>
                <a:spcPts val="1200"/>
              </a:spcBef>
            </a:pPr>
            <a:r>
              <a:rPr lang="ru-RU" dirty="0" smtClean="0"/>
              <a:t>нет </a:t>
            </a:r>
            <a:r>
              <a:rPr lang="ru-RU" dirty="0" err="1" smtClean="0"/>
              <a:t>version</a:t>
            </a:r>
            <a:r>
              <a:rPr lang="ru-RU" dirty="0" smtClean="0"/>
              <a:t> </a:t>
            </a:r>
            <a:r>
              <a:rPr lang="ru-RU" dirty="0" err="1" smtClean="0"/>
              <a:t>control</a:t>
            </a:r>
            <a:endParaRPr lang="ru-RU" dirty="0" smtClean="0"/>
          </a:p>
          <a:p>
            <a:pPr marL="342900">
              <a:spcBef>
                <a:spcPts val="1200"/>
              </a:spcBef>
            </a:pPr>
            <a:r>
              <a:rPr lang="ru-RU" dirty="0" smtClean="0"/>
              <a:t>нет линковки с учетом версий</a:t>
            </a:r>
          </a:p>
          <a:p>
            <a:pPr marL="342900">
              <a:spcBef>
                <a:spcPts val="1200"/>
              </a:spcBef>
              <a:spcAft>
                <a:spcPts val="1200"/>
              </a:spcAft>
            </a:pPr>
            <a:r>
              <a:rPr lang="ru-RU" dirty="0" smtClean="0"/>
              <a:t>много ручного труда</a:t>
            </a:r>
          </a:p>
          <a:p>
            <a:pPr marL="342900">
              <a:spcBef>
                <a:spcPts val="1200"/>
              </a:spcBef>
              <a:spcAft>
                <a:spcPts val="1200"/>
              </a:spcAft>
            </a:pPr>
            <a:r>
              <a:rPr lang="ru-RU" dirty="0" smtClean="0"/>
              <a:t>трудно следить за изменениями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есть в индустрии</a:t>
            </a:r>
            <a:endParaRPr/>
          </a:p>
        </p:txBody>
      </p:sp>
      <p:pic>
        <p:nvPicPr>
          <p:cNvPr id="4" name="Picture 2" descr="Free Confluence Icon of Flat style - Available in SVG, PNG, EPS, AI &amp; Icon  fo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83" y="1177216"/>
            <a:ext cx="728503" cy="7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Jira Logo Icon of Flat style - Available in SVG, PNG, EPS, AI &amp; Icon 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65" y="818471"/>
            <a:ext cx="1312661" cy="131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croll Versions | K15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06" y="2152259"/>
            <a:ext cx="1699101" cy="5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quirement Yogi - Requirement Yog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06" y="2888364"/>
            <a:ext cx="2890791" cy="3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Иконка «Microsoft SharePoint» — скачай бесплатно PNG и вектор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55" y="3365838"/>
            <a:ext cx="1362427" cy="13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olarion Software (@PolarionALM) | Twit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9" y="1307844"/>
            <a:ext cx="835025" cy="9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Partn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93" y="1132025"/>
            <a:ext cx="2857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Innoslat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9" y="2372323"/>
            <a:ext cx="22860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Git Icon of Flat style - Available in SVG, PNG, EPS, AI &amp; Icon fon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7" y="3295015"/>
            <a:ext cx="1536065" cy="15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olarion Software (@PolarionALM) | Twit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6019" y="858264"/>
            <a:ext cx="835025" cy="9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Partn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6535" y="682445"/>
            <a:ext cx="28575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nnoslat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6019" y="1922743"/>
            <a:ext cx="22860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pace: The Integrated Team Environme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05" y="3592362"/>
            <a:ext cx="1368196" cy="13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Универсальная и надежная система управления проектами | Wrik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87" y="3153987"/>
            <a:ext cx="2244945" cy="22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311700" y="185367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Вопросы для обсуждения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body" idx="1"/>
          </p:nvPr>
        </p:nvSpPr>
        <p:spPr>
          <a:xfrm>
            <a:off x="311700" y="443753"/>
            <a:ext cx="8520600" cy="41251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dirty="0" smtClean="0">
                <a:solidFill>
                  <a:schemeClr val="dk1"/>
                </a:solidFill>
                <a:latin typeface="+mj-lt"/>
              </a:rPr>
              <a:t>На </a:t>
            </a:r>
            <a:r>
              <a:rPr lang="ru" sz="2800" dirty="0">
                <a:solidFill>
                  <a:schemeClr val="dk1"/>
                </a:solidFill>
                <a:latin typeface="+mj-lt"/>
              </a:rPr>
              <a:t>каком этапе вы себя ощущаете? Может быть, большинство аналитиков работают с системами, сложность которых не требует контроля версий?</a:t>
            </a:r>
            <a:endParaRPr sz="2800" dirty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1234790" y="2851990"/>
            <a:ext cx="1098676" cy="1137653"/>
            <a:chOff x="6620384" y="1550196"/>
            <a:chExt cx="1788338" cy="1992654"/>
          </a:xfrm>
        </p:grpSpPr>
        <p:sp>
          <p:nvSpPr>
            <p:cNvPr id="5" name="Oval 4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Diagonal Stripe 5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Diagonal Stripe 6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306548" y="20738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23498" y="2984980"/>
            <a:ext cx="932930" cy="1031520"/>
            <a:chOff x="6620384" y="1550196"/>
            <a:chExt cx="1788338" cy="1992654"/>
          </a:xfrm>
        </p:grpSpPr>
        <p:sp>
          <p:nvSpPr>
            <p:cNvPr id="17" name="Oval 16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Diagonal Stripe 17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Diagonal Stripe 18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306548" y="20738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81158" y="2589815"/>
            <a:ext cx="824609" cy="1011442"/>
            <a:chOff x="6620384" y="1550196"/>
            <a:chExt cx="1788338" cy="1992654"/>
          </a:xfrm>
        </p:grpSpPr>
        <p:sp>
          <p:nvSpPr>
            <p:cNvPr id="23" name="Oval 22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Diagonal Stripe 23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5" name="Diagonal Stripe 24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06548" y="1854017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Oval 27"/>
          <p:cNvSpPr/>
          <p:nvPr/>
        </p:nvSpPr>
        <p:spPr>
          <a:xfrm>
            <a:off x="5796539" y="3061761"/>
            <a:ext cx="187517" cy="216412"/>
          </a:xfrm>
          <a:prstGeom prst="ellipse">
            <a:avLst/>
          </a:prstGeom>
          <a:gradFill>
            <a:gsLst>
              <a:gs pos="51000">
                <a:schemeClr val="bg2">
                  <a:lumMod val="7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</a:gra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Group 28"/>
          <p:cNvGrpSpPr/>
          <p:nvPr/>
        </p:nvGrpSpPr>
        <p:grpSpPr>
          <a:xfrm>
            <a:off x="7362916" y="2320469"/>
            <a:ext cx="434522" cy="934355"/>
            <a:chOff x="7093722" y="1550196"/>
            <a:chExt cx="828697" cy="1693070"/>
          </a:xfrm>
        </p:grpSpPr>
        <p:sp>
          <p:nvSpPr>
            <p:cNvPr id="30" name="Oval 29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Oval 30"/>
            <p:cNvSpPr/>
            <p:nvPr/>
          </p:nvSpPr>
          <p:spPr>
            <a:xfrm>
              <a:off x="7306548" y="1799903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Oval 32"/>
          <p:cNvSpPr/>
          <p:nvPr/>
        </p:nvSpPr>
        <p:spPr>
          <a:xfrm>
            <a:off x="7475711" y="2761875"/>
            <a:ext cx="213236" cy="235293"/>
          </a:xfrm>
          <a:prstGeom prst="ellipse">
            <a:avLst/>
          </a:prstGeom>
          <a:gradFill>
            <a:gsLst>
              <a:gs pos="51000">
                <a:schemeClr val="bg2">
                  <a:lumMod val="7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</a:gra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Lightning Bolt 33"/>
          <p:cNvSpPr/>
          <p:nvPr/>
        </p:nvSpPr>
        <p:spPr>
          <a:xfrm rot="4287265">
            <a:off x="7107207" y="3033932"/>
            <a:ext cx="489801" cy="37887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Lightning Bolt 34"/>
          <p:cNvSpPr/>
          <p:nvPr/>
        </p:nvSpPr>
        <p:spPr>
          <a:xfrm rot="17312735" flipH="1">
            <a:off x="7566938" y="3025379"/>
            <a:ext cx="489801" cy="37887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Isosceles Triangle 35"/>
          <p:cNvSpPr/>
          <p:nvPr/>
        </p:nvSpPr>
        <p:spPr>
          <a:xfrm>
            <a:off x="7514815" y="2119591"/>
            <a:ext cx="124292" cy="2495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889493" y="3235918"/>
            <a:ext cx="577314" cy="19594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OK Hand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54" y="2084228"/>
            <a:ext cx="516548" cy="5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Fire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431">
            <a:off x="7405201" y="3292682"/>
            <a:ext cx="357369" cy="5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 flipV="1">
            <a:off x="6438423" y="2755174"/>
            <a:ext cx="577314" cy="19594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311700" y="416859"/>
            <a:ext cx="8520600" cy="4152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dirty="0">
                <a:solidFill>
                  <a:schemeClr val="dk1"/>
                </a:solidFill>
                <a:latin typeface="+mj-lt"/>
              </a:rPr>
              <a:t>Я поделилась своей болью - как вы справляетесь со своей болью в версионированием требований? Есть ли у вас вообще эта боль? Если нет - почему?</a:t>
            </a:r>
            <a:endParaRPr sz="2800" dirty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074" name="Picture 2" descr="Megaphone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23" y="2551976"/>
            <a:ext cx="994353" cy="99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40" y="0"/>
            <a:ext cx="3433560" cy="5143500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453656"/>
            <a:ext cx="8520600" cy="4115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/>
              <a:t>Ксения </a:t>
            </a:r>
            <a:r>
              <a:rPr lang="ru" sz="3000" dirty="0" smtClean="0"/>
              <a:t>Безукладникова</a:t>
            </a:r>
            <a:endParaRPr lang="en-US" sz="3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Бизнес-аналитик в </a:t>
            </a:r>
            <a:r>
              <a:rPr lang="ru-RU" dirty="0" err="1" smtClean="0"/>
              <a:t>финтехе</a:t>
            </a:r>
            <a:r>
              <a:rPr lang="ru-RU" dirty="0" smtClean="0"/>
              <a:t>. Люблю, когда сложно,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 smtClean="0"/>
              <a:t>но всегда пытаюсь придумать, как упростить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u="sng" dirty="0" smtClean="0">
              <a:solidFill>
                <a:schemeClr val="hlink"/>
              </a:solidFill>
              <a:hlinkClick r:id="rId4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 smtClean="0"/>
              <a:t>        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3723" y="3799834"/>
            <a:ext cx="4234693" cy="872374"/>
            <a:chOff x="373723" y="2984682"/>
            <a:chExt cx="4234693" cy="872374"/>
          </a:xfrm>
        </p:grpSpPr>
        <p:grpSp>
          <p:nvGrpSpPr>
            <p:cNvPr id="6" name="Group 5"/>
            <p:cNvGrpSpPr/>
            <p:nvPr/>
          </p:nvGrpSpPr>
          <p:grpSpPr>
            <a:xfrm>
              <a:off x="375495" y="3441558"/>
              <a:ext cx="1914049" cy="415498"/>
              <a:chOff x="375495" y="3533702"/>
              <a:chExt cx="1914049" cy="415498"/>
            </a:xfrm>
          </p:grpSpPr>
          <p:pic>
            <p:nvPicPr>
              <p:cNvPr id="1030" name="Picture 6" descr="File:Telegram logo.svg - Wikimedia Common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495" y="3541339"/>
                <a:ext cx="361696" cy="361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37192" y="3533702"/>
                <a:ext cx="155235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100" dirty="0" smtClean="0"/>
                  <a:t>@</a:t>
                </a:r>
                <a:r>
                  <a:rPr lang="en-US" sz="2100" dirty="0" err="1" smtClean="0"/>
                  <a:t>xeniabezu</a:t>
                </a:r>
                <a:endParaRPr lang="en-US" sz="21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73723" y="2984682"/>
              <a:ext cx="4234693" cy="415498"/>
              <a:chOff x="373723" y="2984682"/>
              <a:chExt cx="4234693" cy="415498"/>
            </a:xfrm>
          </p:grpSpPr>
          <p:pic>
            <p:nvPicPr>
              <p:cNvPr id="1032" name="Picture 8" descr="email-icon – The Parallax Partnership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23" y="3005946"/>
                <a:ext cx="363468" cy="363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63774" y="2984682"/>
                <a:ext cx="384464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smtClean="0"/>
                  <a:t>bezukladnikova@devexperts.com</a:t>
                </a: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4" y="1072752"/>
            <a:ext cx="1582670" cy="54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311700" y="457200"/>
            <a:ext cx="8520600" cy="4111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dirty="0">
                <a:solidFill>
                  <a:schemeClr val="dk1"/>
                </a:solidFill>
                <a:latin typeface="+mj-lt"/>
              </a:rPr>
              <a:t>Мы с коллегами в Devexperts выдвинули гипотезу о том, что git-based система управления требованиями может решить большинство наших текущих проблем. </a:t>
            </a:r>
            <a:endParaRPr lang="en-US" sz="2400" dirty="0" smtClean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dirty="0" smtClean="0">
                <a:solidFill>
                  <a:schemeClr val="dk1"/>
                </a:solidFill>
                <a:latin typeface="+mj-lt"/>
              </a:rPr>
              <a:t>Кажется</a:t>
            </a:r>
            <a:r>
              <a:rPr lang="ru" sz="2400" dirty="0">
                <a:solidFill>
                  <a:schemeClr val="dk1"/>
                </a:solidFill>
                <a:latin typeface="+mj-lt"/>
              </a:rPr>
              <a:t>, гениальная идея для стартапа. Как вы думаете - взлетит или нет?</a:t>
            </a:r>
            <a:endParaRPr sz="2400" dirty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01" y="2636001"/>
            <a:ext cx="3186199" cy="14974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590800" y="3674186"/>
            <a:ext cx="2339340" cy="228600"/>
          </a:xfrm>
          <a:prstGeom prst="line">
            <a:avLst/>
          </a:prstGeom>
          <a:ln w="38100">
            <a:solidFill>
              <a:srgbClr val="F11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72790" y="3946126"/>
            <a:ext cx="2465070" cy="523220"/>
          </a:xfrm>
          <a:prstGeom prst="rect">
            <a:avLst/>
          </a:prstGeom>
          <a:solidFill>
            <a:srgbClr val="E5E4E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17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ru-RU" sz="2800" dirty="0">
              <a:solidFill>
                <a:srgbClr val="F117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90800" y="3606811"/>
            <a:ext cx="2270760" cy="446048"/>
          </a:xfrm>
          <a:prstGeom prst="line">
            <a:avLst/>
          </a:prstGeom>
          <a:ln w="38100">
            <a:solidFill>
              <a:srgbClr val="F11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oney with Wings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13" y="3029660"/>
            <a:ext cx="873125" cy="8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oney with Wings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53" y="3044925"/>
            <a:ext cx="873125" cy="8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253" y="419940"/>
            <a:ext cx="8520600" cy="412512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800" dirty="0" smtClean="0"/>
              <a:t>Есть ли среди нас те, кто занимается разработкой систем для контроля версий требований профессионально? Поделитесь опытом</a:t>
            </a:r>
            <a:endParaRPr lang="ru-RU" sz="2800" dirty="0"/>
          </a:p>
        </p:txBody>
      </p:sp>
      <p:pic>
        <p:nvPicPr>
          <p:cNvPr id="9218" name="Picture 2" descr="Woman Technologist on Apple iOS 14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69" y="2131357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n Technologist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16" y="2131357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51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>
            <a:spLocks noGrp="1"/>
          </p:cNvSpPr>
          <p:nvPr>
            <p:ph type="body" idx="1"/>
          </p:nvPr>
        </p:nvSpPr>
        <p:spPr>
          <a:xfrm>
            <a:off x="311700" y="470647"/>
            <a:ext cx="8520600" cy="40982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dirty="0">
                <a:solidFill>
                  <a:schemeClr val="dk1"/>
                </a:solidFill>
                <a:latin typeface="+mj-lt"/>
              </a:rPr>
              <a:t>А пробовали ли вы что-то поменять </a:t>
            </a:r>
            <a:r>
              <a:rPr lang="ru" sz="2800" dirty="0" smtClean="0">
                <a:solidFill>
                  <a:schemeClr val="dk1"/>
                </a:solidFill>
                <a:latin typeface="+mj-lt"/>
              </a:rPr>
              <a:t>в подходе к  контролю версий спецификаций? </a:t>
            </a:r>
            <a:endParaRPr lang="en-US" sz="2800" dirty="0" smtClean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dirty="0" smtClean="0">
                <a:solidFill>
                  <a:schemeClr val="dk1"/>
                </a:solidFill>
                <a:latin typeface="+mj-lt"/>
              </a:rPr>
              <a:t>Чем </a:t>
            </a:r>
            <a:r>
              <a:rPr lang="ru" sz="2800" dirty="0">
                <a:solidFill>
                  <a:schemeClr val="dk1"/>
                </a:solidFill>
                <a:latin typeface="+mj-lt"/>
              </a:rPr>
              <a:t>все кончилось?</a:t>
            </a:r>
            <a:endParaRPr sz="2800" dirty="0">
              <a:latin typeface="+mj-lt"/>
            </a:endParaRPr>
          </a:p>
        </p:txBody>
      </p:sp>
      <p:pic>
        <p:nvPicPr>
          <p:cNvPr id="5124" name="Picture 4" descr="Thinking Face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6765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/>
          <p:nvPr/>
        </p:nvSpPr>
        <p:spPr>
          <a:xfrm>
            <a:off x="1270225" y="1757550"/>
            <a:ext cx="6693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200">
                <a:solidFill>
                  <a:schemeClr val="dk1"/>
                </a:solidFill>
              </a:rPr>
              <a:t>Выводы</a:t>
            </a:r>
            <a:endParaRPr sz="5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/>
        </p:nvSpPr>
        <p:spPr>
          <a:xfrm>
            <a:off x="1270225" y="1757550"/>
            <a:ext cx="6693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200" dirty="0" smtClean="0">
                <a:solidFill>
                  <a:schemeClr val="dk1"/>
                </a:solidFill>
              </a:rPr>
              <a:t>Спасибо</a:t>
            </a:r>
            <a:r>
              <a:rPr lang="en-US" sz="5200" dirty="0" smtClean="0">
                <a:solidFill>
                  <a:schemeClr val="dk1"/>
                </a:solidFill>
              </a:rPr>
              <a:t> </a:t>
            </a:r>
            <a:endParaRPr sz="5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Что будет происходить?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75980" y="1452510"/>
            <a:ext cx="87305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2400" b="1" dirty="0" smtClean="0">
                <a:solidFill>
                  <a:srgbClr val="DD4225"/>
                </a:solidFill>
                <a:latin typeface="+mj-lt"/>
              </a:rPr>
              <a:t>30 минут </a:t>
            </a:r>
            <a:r>
              <a:rPr lang="ru" sz="2400" dirty="0" smtClean="0">
                <a:latin typeface="+mj-lt"/>
              </a:rPr>
              <a:t>я </a:t>
            </a:r>
            <a:r>
              <a:rPr lang="ru-RU" sz="2400" dirty="0" smtClean="0">
                <a:latin typeface="+mj-lt"/>
              </a:rPr>
              <a:t>буду рассказывать</a:t>
            </a:r>
            <a:r>
              <a:rPr lang="ru" sz="2400" dirty="0" smtClean="0">
                <a:latin typeface="+mj-lt"/>
              </a:rPr>
              <a:t> про свою боль и поделюсь опытом</a:t>
            </a:r>
            <a:endParaRPr lang="en-US" sz="2400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980" y="2404947"/>
            <a:ext cx="87622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2400" b="1" dirty="0" smtClean="0">
                <a:solidFill>
                  <a:srgbClr val="DD4225"/>
                </a:solidFill>
                <a:latin typeface="+mj-lt"/>
              </a:rPr>
              <a:t>50 минут </a:t>
            </a:r>
            <a:r>
              <a:rPr lang="en-US" sz="2400" b="1" dirty="0" smtClean="0">
                <a:solidFill>
                  <a:srgbClr val="DD4225"/>
                </a:solidFill>
                <a:latin typeface="+mj-lt"/>
              </a:rPr>
              <a:t> </a:t>
            </a:r>
            <a:r>
              <a:rPr lang="ru" sz="2400" dirty="0" smtClean="0">
                <a:latin typeface="+mj-lt"/>
              </a:rPr>
              <a:t>я буду задавать вам вопросы и мы будем их обсуждать</a:t>
            </a:r>
            <a:endParaRPr lang="en-US" sz="2400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980" y="3326607"/>
            <a:ext cx="80284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DD4225"/>
                </a:solidFill>
                <a:latin typeface="+mj-lt"/>
              </a:rPr>
              <a:t>10 минут </a:t>
            </a:r>
            <a:r>
              <a:rPr lang="ru-RU" sz="2400" dirty="0" smtClean="0">
                <a:latin typeface="+mj-lt"/>
              </a:rPr>
              <a:t> я попробую сделать выводы по итогам дискуссии</a:t>
            </a:r>
          </a:p>
          <a:p>
            <a:endParaRPr lang="ru-RU" dirty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4362" y="1943880"/>
            <a:ext cx="0" cy="371476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2455" y="2865540"/>
            <a:ext cx="0" cy="371476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209438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/>
              <a:t>Почему меня беспокоит эта тема?</a:t>
            </a:r>
            <a:endParaRPr sz="3600" dirty="0"/>
          </a:p>
        </p:txBody>
      </p:sp>
      <p:pic>
        <p:nvPicPr>
          <p:cNvPr id="3076" name="Picture 4" descr="Anxious Face with Sweat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82" y="2928140"/>
            <a:ext cx="1200150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ru-RU" dirty="0" smtClean="0"/>
              <a:t>Сложная </a:t>
            </a:r>
            <a:r>
              <a:rPr lang="ru-RU" dirty="0" err="1" smtClean="0"/>
              <a:t>фича</a:t>
            </a:r>
            <a:r>
              <a:rPr lang="ru-RU" dirty="0" smtClean="0"/>
              <a:t> / длинный </a:t>
            </a:r>
            <a:r>
              <a:rPr lang="ru-RU" dirty="0" err="1" smtClean="0"/>
              <a:t>роудмап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pic>
        <p:nvPicPr>
          <p:cNvPr id="5" name="Picture 2" descr="Turtle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004" y="319537"/>
            <a:ext cx="787744" cy="7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cket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6056"/>
            <a:ext cx="706477" cy="7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78681" y="1579096"/>
            <a:ext cx="828697" cy="1664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2580690" y="1579096"/>
            <a:ext cx="828697" cy="1664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Diagonal Stripe 8"/>
          <p:cNvSpPr/>
          <p:nvPr/>
        </p:nvSpPr>
        <p:spPr>
          <a:xfrm rot="11997744" flipH="1">
            <a:off x="3240832" y="2773370"/>
            <a:ext cx="640570" cy="789413"/>
          </a:xfrm>
          <a:prstGeom prst="diagStripe">
            <a:avLst>
              <a:gd name="adj" fmla="val 46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Diagonal Stripe 14"/>
          <p:cNvSpPr/>
          <p:nvPr/>
        </p:nvSpPr>
        <p:spPr>
          <a:xfrm rot="9608404">
            <a:off x="2107352" y="2782337"/>
            <a:ext cx="640570" cy="789413"/>
          </a:xfrm>
          <a:prstGeom prst="diagStripe">
            <a:avLst>
              <a:gd name="adj" fmla="val 46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61916" y="1564646"/>
            <a:ext cx="828697" cy="1664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Diagonal Stripe 16"/>
          <p:cNvSpPr/>
          <p:nvPr/>
        </p:nvSpPr>
        <p:spPr>
          <a:xfrm rot="11852708" flipH="1">
            <a:off x="5436346" y="2758920"/>
            <a:ext cx="640570" cy="789413"/>
          </a:xfrm>
          <a:prstGeom prst="diagStripe">
            <a:avLst>
              <a:gd name="adj" fmla="val 46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9608404">
            <a:off x="4288578" y="2767887"/>
            <a:ext cx="640570" cy="789413"/>
          </a:xfrm>
          <a:prstGeom prst="diagStripe">
            <a:avLst>
              <a:gd name="adj" fmla="val 46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4957735" y="2000668"/>
            <a:ext cx="440395" cy="52810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Group 27"/>
          <p:cNvGrpSpPr/>
          <p:nvPr/>
        </p:nvGrpSpPr>
        <p:grpSpPr>
          <a:xfrm>
            <a:off x="6620384" y="1550196"/>
            <a:ext cx="1788338" cy="1992654"/>
            <a:chOff x="6620384" y="1550196"/>
            <a:chExt cx="1788338" cy="1992654"/>
          </a:xfrm>
        </p:grpSpPr>
        <p:sp>
          <p:nvSpPr>
            <p:cNvPr id="20" name="Oval 19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Diagonal Stripe 20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Diagonal Stripe 21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306548" y="20738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2186" y="37782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3310" y="375527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2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7537" y="377138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3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11534" y="37782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4</a:t>
            </a:r>
            <a:endParaRPr lang="ru-RU" sz="3200" b="1" dirty="0">
              <a:solidFill>
                <a:srgbClr val="DD4225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508625" y="2382281"/>
            <a:ext cx="1769842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1" grpId="0" animBg="1"/>
      <p:bldP spid="1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7214760" y="2128838"/>
            <a:ext cx="638590" cy="120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Rectangle 53"/>
          <p:cNvSpPr/>
          <p:nvPr/>
        </p:nvSpPr>
        <p:spPr>
          <a:xfrm>
            <a:off x="5705064" y="2128838"/>
            <a:ext cx="638590" cy="120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ru-RU" dirty="0" smtClean="0"/>
              <a:t>Нужно внести правку</a:t>
            </a:r>
            <a:endParaRPr dirty="0"/>
          </a:p>
        </p:txBody>
      </p:sp>
      <p:pic>
        <p:nvPicPr>
          <p:cNvPr id="5122" name="Picture 2" descr="Face with Hand Over Mouth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6" y="445025"/>
            <a:ext cx="703618" cy="7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1532" y="1528933"/>
            <a:ext cx="1378744" cy="1485736"/>
            <a:chOff x="426742" y="1221746"/>
            <a:chExt cx="1788338" cy="1992654"/>
          </a:xfrm>
        </p:grpSpPr>
        <p:sp>
          <p:nvSpPr>
            <p:cNvPr id="9" name="Oval 8"/>
            <p:cNvSpPr/>
            <p:nvPr/>
          </p:nvSpPr>
          <p:spPr>
            <a:xfrm>
              <a:off x="900080" y="1221746"/>
              <a:ext cx="828697" cy="16641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Diagonal Stripe 9"/>
            <p:cNvSpPr/>
            <p:nvPr/>
          </p:nvSpPr>
          <p:spPr>
            <a:xfrm rot="11852708" flipH="1">
              <a:off x="1574510" y="2416020"/>
              <a:ext cx="640570" cy="789413"/>
            </a:xfrm>
            <a:prstGeom prst="diagStripe">
              <a:avLst>
                <a:gd name="adj" fmla="val 461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Diagonal Stripe 10"/>
            <p:cNvSpPr/>
            <p:nvPr/>
          </p:nvSpPr>
          <p:spPr>
            <a:xfrm rot="9608404">
              <a:off x="426742" y="2424987"/>
              <a:ext cx="640570" cy="789413"/>
            </a:xfrm>
            <a:prstGeom prst="diagStripe">
              <a:avLst>
                <a:gd name="adj" fmla="val 461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1095899" y="1657768"/>
              <a:ext cx="440395" cy="528102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69431" y="1528933"/>
            <a:ext cx="1402465" cy="1481888"/>
            <a:chOff x="2758548" y="1207296"/>
            <a:chExt cx="1788338" cy="1992654"/>
          </a:xfrm>
        </p:grpSpPr>
        <p:sp>
          <p:nvSpPr>
            <p:cNvPr id="12" name="Oval 11"/>
            <p:cNvSpPr/>
            <p:nvPr/>
          </p:nvSpPr>
          <p:spPr>
            <a:xfrm>
              <a:off x="3231886" y="12072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Diagonal Stripe 12"/>
            <p:cNvSpPr/>
            <p:nvPr/>
          </p:nvSpPr>
          <p:spPr>
            <a:xfrm rot="11852708" flipH="1">
              <a:off x="3906316" y="24015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Diagonal Stripe 13"/>
            <p:cNvSpPr/>
            <p:nvPr/>
          </p:nvSpPr>
          <p:spPr>
            <a:xfrm rot="9608404">
              <a:off x="2758548" y="24105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444712" y="17309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19338" y="28318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778677" y="1324913"/>
            <a:ext cx="2970022" cy="208980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78677" y="1528933"/>
            <a:ext cx="2970022" cy="19500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344756" y="2571750"/>
            <a:ext cx="1378742" cy="1160635"/>
            <a:chOff x="426742" y="1657768"/>
            <a:chExt cx="1788338" cy="1556632"/>
          </a:xfrm>
        </p:grpSpPr>
        <p:sp>
          <p:nvSpPr>
            <p:cNvPr id="42" name="Diagonal Stripe 41"/>
            <p:cNvSpPr/>
            <p:nvPr/>
          </p:nvSpPr>
          <p:spPr>
            <a:xfrm rot="11852708" flipH="1">
              <a:off x="1574510" y="2416020"/>
              <a:ext cx="640570" cy="789413"/>
            </a:xfrm>
            <a:prstGeom prst="diagStripe">
              <a:avLst>
                <a:gd name="adj" fmla="val 461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3" name="Diagonal Stripe 42"/>
            <p:cNvSpPr/>
            <p:nvPr/>
          </p:nvSpPr>
          <p:spPr>
            <a:xfrm rot="9608404">
              <a:off x="426742" y="2424987"/>
              <a:ext cx="640570" cy="789413"/>
            </a:xfrm>
            <a:prstGeom prst="diagStripe">
              <a:avLst>
                <a:gd name="adj" fmla="val 461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1095899" y="1657768"/>
              <a:ext cx="440395" cy="528102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829520" y="2641304"/>
            <a:ext cx="1402465" cy="1092437"/>
            <a:chOff x="2758548" y="1730980"/>
            <a:chExt cx="1788338" cy="1468970"/>
          </a:xfrm>
        </p:grpSpPr>
        <p:sp>
          <p:nvSpPr>
            <p:cNvPr id="47" name="Diagonal Stripe 46"/>
            <p:cNvSpPr/>
            <p:nvPr/>
          </p:nvSpPr>
          <p:spPr>
            <a:xfrm rot="11852708" flipH="1">
              <a:off x="3906316" y="24015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Diagonal Stripe 47"/>
            <p:cNvSpPr/>
            <p:nvPr/>
          </p:nvSpPr>
          <p:spPr>
            <a:xfrm rot="9608404">
              <a:off x="2758548" y="24105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444712" y="17309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19338" y="2678148"/>
              <a:ext cx="280480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259378" y="347901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3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07540" y="349997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4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12132" y="385479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3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60294" y="387575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4</a:t>
            </a:r>
            <a:endParaRPr lang="ru-RU" sz="3200" b="1" dirty="0">
              <a:solidFill>
                <a:srgbClr val="DD4225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619063" y="2258346"/>
            <a:ext cx="1817331" cy="700028"/>
          </a:xfrm>
          <a:prstGeom prst="straightConnector1">
            <a:avLst/>
          </a:prstGeom>
          <a:ln w="412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Backhand Index Pointing Down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1157" flipV="1">
            <a:off x="492289" y="1557360"/>
            <a:ext cx="624777" cy="62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K Hand on Apple iOS 14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79" y="1394386"/>
            <a:ext cx="487299" cy="4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Delay 32"/>
          <p:cNvSpPr/>
          <p:nvPr/>
        </p:nvSpPr>
        <p:spPr>
          <a:xfrm rot="5400000">
            <a:off x="2423883" y="1097761"/>
            <a:ext cx="1481034" cy="2599199"/>
          </a:xfrm>
          <a:prstGeom prst="flowChartDelay">
            <a:avLst/>
          </a:prstGeom>
          <a:gradFill flip="none" rotWithShape="1">
            <a:gsLst>
              <a:gs pos="0">
                <a:srgbClr val="BFBCBC"/>
              </a:gs>
              <a:gs pos="100000">
                <a:schemeClr val="bg2">
                  <a:lumMod val="75000"/>
                  <a:alpha val="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315200" y="3563226"/>
            <a:ext cx="4001299" cy="2751174"/>
          </a:xfrm>
          <a:prstGeom prst="ellipse">
            <a:avLst/>
          </a:prstGeom>
          <a:gradFill flip="none" rotWithShape="1">
            <a:gsLst>
              <a:gs pos="57000">
                <a:schemeClr val="bg2">
                  <a:lumMod val="75000"/>
                  <a:alpha val="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ru" dirty="0"/>
              <a:t>Совсем сложно - разработка платформы и проектов на ее основе</a:t>
            </a:r>
            <a:endParaRPr dirty="0"/>
          </a:p>
        </p:txBody>
      </p:sp>
      <p:pic>
        <p:nvPicPr>
          <p:cNvPr id="4" name="Picture 2" descr="Exploding Head on Apple iOS 14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15" y="983921"/>
            <a:ext cx="664369" cy="6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kull and Crossbones on Apple iOS 14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93" y="979877"/>
            <a:ext cx="668413" cy="6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69679" y="2571750"/>
            <a:ext cx="937704" cy="1099687"/>
            <a:chOff x="6620384" y="1550196"/>
            <a:chExt cx="1788338" cy="1992654"/>
          </a:xfrm>
        </p:grpSpPr>
        <p:sp>
          <p:nvSpPr>
            <p:cNvPr id="9" name="Oval 8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Diagonal Stripe 9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Diagonal Stripe 10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306548" y="20738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29423" y="1761069"/>
            <a:ext cx="937704" cy="1099687"/>
            <a:chOff x="6620384" y="1550196"/>
            <a:chExt cx="1788338" cy="1992654"/>
          </a:xfrm>
        </p:grpSpPr>
        <p:sp>
          <p:nvSpPr>
            <p:cNvPr id="15" name="Oval 14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Diagonal Stripe 15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Diagonal Stripe 16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306548" y="1854017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Oval 19"/>
          <p:cNvSpPr/>
          <p:nvPr/>
        </p:nvSpPr>
        <p:spPr>
          <a:xfrm>
            <a:off x="3083209" y="2239539"/>
            <a:ext cx="213236" cy="235293"/>
          </a:xfrm>
          <a:prstGeom prst="ellipse">
            <a:avLst/>
          </a:prstGeom>
          <a:gradFill>
            <a:gsLst>
              <a:gs pos="51000">
                <a:schemeClr val="bg2">
                  <a:lumMod val="7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</a:gra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Group 20"/>
          <p:cNvGrpSpPr/>
          <p:nvPr/>
        </p:nvGrpSpPr>
        <p:grpSpPr>
          <a:xfrm>
            <a:off x="2981211" y="3758866"/>
            <a:ext cx="434522" cy="934355"/>
            <a:chOff x="7093722" y="1550196"/>
            <a:chExt cx="828697" cy="1693070"/>
          </a:xfrm>
        </p:grpSpPr>
        <p:sp>
          <p:nvSpPr>
            <p:cNvPr id="22" name="Oval 21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chemeClr val="accent6">
                    <a:lumMod val="20000"/>
                    <a:lumOff val="8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Oval 24"/>
            <p:cNvSpPr/>
            <p:nvPr/>
          </p:nvSpPr>
          <p:spPr>
            <a:xfrm>
              <a:off x="7306548" y="20738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Lightning Bolt 2"/>
          <p:cNvSpPr/>
          <p:nvPr/>
        </p:nvSpPr>
        <p:spPr>
          <a:xfrm rot="4287265">
            <a:off x="2715206" y="4484406"/>
            <a:ext cx="489801" cy="378874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Lightning Bolt 33"/>
          <p:cNvSpPr/>
          <p:nvPr/>
        </p:nvSpPr>
        <p:spPr>
          <a:xfrm rot="17312735" flipH="1">
            <a:off x="3174937" y="4475853"/>
            <a:ext cx="489801" cy="378874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Group 37"/>
          <p:cNvGrpSpPr/>
          <p:nvPr/>
        </p:nvGrpSpPr>
        <p:grpSpPr>
          <a:xfrm>
            <a:off x="7462266" y="2628871"/>
            <a:ext cx="434522" cy="934355"/>
            <a:chOff x="7093722" y="1550196"/>
            <a:chExt cx="828697" cy="1693070"/>
          </a:xfrm>
        </p:grpSpPr>
        <p:sp>
          <p:nvSpPr>
            <p:cNvPr id="39" name="Oval 38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Oval 39"/>
            <p:cNvSpPr/>
            <p:nvPr/>
          </p:nvSpPr>
          <p:spPr>
            <a:xfrm>
              <a:off x="7306548" y="1799903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Oval 41"/>
          <p:cNvSpPr/>
          <p:nvPr/>
        </p:nvSpPr>
        <p:spPr>
          <a:xfrm>
            <a:off x="7575061" y="3070277"/>
            <a:ext cx="213236" cy="235293"/>
          </a:xfrm>
          <a:prstGeom prst="ellipse">
            <a:avLst/>
          </a:prstGeom>
          <a:gradFill>
            <a:gsLst>
              <a:gs pos="51000">
                <a:schemeClr val="bg2">
                  <a:lumMod val="7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</a:gra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Lightning Bolt 42"/>
          <p:cNvSpPr/>
          <p:nvPr/>
        </p:nvSpPr>
        <p:spPr>
          <a:xfrm rot="4287265">
            <a:off x="7206557" y="3342334"/>
            <a:ext cx="489801" cy="37887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ghtning Bolt 43"/>
          <p:cNvSpPr/>
          <p:nvPr/>
        </p:nvSpPr>
        <p:spPr>
          <a:xfrm rot="17312735" flipH="1">
            <a:off x="7666288" y="3333781"/>
            <a:ext cx="489801" cy="37887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Isosceles Triangle 5"/>
          <p:cNvSpPr/>
          <p:nvPr/>
        </p:nvSpPr>
        <p:spPr>
          <a:xfrm>
            <a:off x="7614165" y="2427993"/>
            <a:ext cx="124292" cy="2495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Isosceles Triangle 46"/>
          <p:cNvSpPr/>
          <p:nvPr/>
        </p:nvSpPr>
        <p:spPr>
          <a:xfrm>
            <a:off x="5727713" y="1805716"/>
            <a:ext cx="470839" cy="8282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1246255" y="377821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96654" y="37861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2</a:t>
            </a:r>
            <a:endParaRPr lang="ru-RU" sz="3200" b="1" dirty="0">
              <a:solidFill>
                <a:srgbClr val="DD4225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935547" y="3281047"/>
            <a:ext cx="5272906" cy="3449"/>
          </a:xfrm>
          <a:prstGeom prst="straightConnector1">
            <a:avLst/>
          </a:prstGeom>
          <a:ln w="412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994248" y="2695424"/>
            <a:ext cx="647664" cy="590977"/>
          </a:xfrm>
          <a:prstGeom prst="straightConnector1">
            <a:avLst/>
          </a:prstGeom>
          <a:ln w="41275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3605944" y="3284496"/>
            <a:ext cx="2585852" cy="1568304"/>
          </a:xfrm>
          <a:prstGeom prst="straightConnector1">
            <a:avLst/>
          </a:prstGeom>
          <a:ln w="41275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333444" y="2379660"/>
            <a:ext cx="1020096" cy="906741"/>
          </a:xfrm>
          <a:prstGeom prst="straightConnector1">
            <a:avLst/>
          </a:prstGeom>
          <a:ln w="41275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7" grpId="0" animBg="1"/>
      <p:bldP spid="7" grpId="1" animBg="1"/>
      <p:bldP spid="20" grpId="0" animBg="1"/>
      <p:bldP spid="20" grpId="1" animBg="1"/>
      <p:bldP spid="3" grpId="0" animBg="1"/>
      <p:bldP spid="3" grpId="1" animBg="1"/>
      <p:bldP spid="34" grpId="0" animBg="1"/>
      <p:bldP spid="34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6" grpId="0" animBg="1"/>
      <p:bldP spid="6" grpId="1" animBg="1"/>
      <p:bldP spid="47" grpId="0" animBg="1"/>
      <p:bldP spid="47" grpId="1" animBg="1"/>
      <p:bldP spid="50" grpId="0"/>
      <p:bldP spid="50" grpId="1"/>
      <p:bldP spid="51" grpId="0"/>
      <p:bldP spid="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 связи с кодом и другими описаниями системы, например, дизайн-артефактами</a:t>
            </a:r>
            <a:endParaRPr/>
          </a:p>
        </p:txBody>
      </p:sp>
      <p:pic>
        <p:nvPicPr>
          <p:cNvPr id="7170" name="Picture 2" descr="Woman Shrugging: Light Skin 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41" y="1729214"/>
            <a:ext cx="665957" cy="66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411639" y="3082290"/>
            <a:ext cx="937704" cy="1099687"/>
            <a:chOff x="6620384" y="1550196"/>
            <a:chExt cx="1788338" cy="1992654"/>
          </a:xfrm>
        </p:grpSpPr>
        <p:sp>
          <p:nvSpPr>
            <p:cNvPr id="12" name="Oval 11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Diagonal Stripe 12"/>
            <p:cNvSpPr/>
            <p:nvPr/>
          </p:nvSpPr>
          <p:spPr>
            <a:xfrm rot="11852708" flipH="1">
              <a:off x="7768152" y="2744470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Diagonal Stripe 13"/>
            <p:cNvSpPr/>
            <p:nvPr/>
          </p:nvSpPr>
          <p:spPr>
            <a:xfrm rot="9608404">
              <a:off x="6620384" y="2753437"/>
              <a:ext cx="640570" cy="789413"/>
            </a:xfrm>
            <a:prstGeom prst="diagStripe">
              <a:avLst>
                <a:gd name="adj" fmla="val 4612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306548" y="2073880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88215" y="428875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33566" y="3086071"/>
            <a:ext cx="434522" cy="934355"/>
            <a:chOff x="7093722" y="1550196"/>
            <a:chExt cx="828697" cy="1693070"/>
          </a:xfrm>
        </p:grpSpPr>
        <p:sp>
          <p:nvSpPr>
            <p:cNvPr id="19" name="Oval 18"/>
            <p:cNvSpPr/>
            <p:nvPr/>
          </p:nvSpPr>
          <p:spPr>
            <a:xfrm>
              <a:off x="7093722" y="1550196"/>
              <a:ext cx="828697" cy="1664170"/>
            </a:xfrm>
            <a:prstGeom prst="ellipse">
              <a:avLst/>
            </a:prstGeom>
            <a:gradFill flip="none" rotWithShape="1">
              <a:gsLst>
                <a:gs pos="31000">
                  <a:srgbClr val="88B6E0"/>
                </a:gs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Oval 19"/>
            <p:cNvSpPr/>
            <p:nvPr/>
          </p:nvSpPr>
          <p:spPr>
            <a:xfrm>
              <a:off x="7306548" y="1799903"/>
              <a:ext cx="406672" cy="426355"/>
            </a:xfrm>
            <a:prstGeom prst="ellipse">
              <a:avLst/>
            </a:prstGeom>
            <a:gradFill>
              <a:gsLst>
                <a:gs pos="51000">
                  <a:schemeClr val="bg2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81174" y="3174750"/>
              <a:ext cx="280479" cy="685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Oval 21"/>
          <p:cNvSpPr/>
          <p:nvPr/>
        </p:nvSpPr>
        <p:spPr>
          <a:xfrm>
            <a:off x="6546361" y="3527477"/>
            <a:ext cx="213236" cy="235293"/>
          </a:xfrm>
          <a:prstGeom prst="ellipse">
            <a:avLst/>
          </a:prstGeom>
          <a:gradFill>
            <a:gsLst>
              <a:gs pos="51000">
                <a:schemeClr val="bg2">
                  <a:lumMod val="7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1"/>
          </a:gra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Lightning Bolt 22"/>
          <p:cNvSpPr/>
          <p:nvPr/>
        </p:nvSpPr>
        <p:spPr>
          <a:xfrm rot="4287265">
            <a:off x="6177857" y="3799534"/>
            <a:ext cx="489801" cy="37887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Lightning Bolt 23"/>
          <p:cNvSpPr/>
          <p:nvPr/>
        </p:nvSpPr>
        <p:spPr>
          <a:xfrm rot="17312735" flipH="1">
            <a:off x="6637588" y="3790981"/>
            <a:ext cx="489801" cy="37887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Isosceles Triangle 24"/>
          <p:cNvSpPr/>
          <p:nvPr/>
        </p:nvSpPr>
        <p:spPr>
          <a:xfrm>
            <a:off x="6585465" y="2885193"/>
            <a:ext cx="124292" cy="24959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467954" y="42433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2</a:t>
            </a:r>
            <a:endParaRPr lang="ru-RU" sz="3200" b="1" dirty="0">
              <a:solidFill>
                <a:srgbClr val="DD4225"/>
              </a:solidFill>
            </a:endParaRPr>
          </a:p>
        </p:txBody>
      </p:sp>
      <p:pic>
        <p:nvPicPr>
          <p:cNvPr id="7172" name="Picture 4" descr="Code Optimization Icon - Fre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1" y="1671262"/>
            <a:ext cx="708205" cy="7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ady Beetle on Apple iOS 14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52" y="1737443"/>
            <a:ext cx="607123" cy="6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Блок-схем с геометрическими основных форм контуров | Бесплатно значо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86" y="1706161"/>
            <a:ext cx="638406" cy="6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Framed Picture on Apple iOS 14.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35" y="1729214"/>
            <a:ext cx="683538" cy="68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V="1">
            <a:off x="2362655" y="3541493"/>
            <a:ext cx="3799017" cy="4189"/>
          </a:xfrm>
          <a:prstGeom prst="straightConnector1">
            <a:avLst/>
          </a:prstGeom>
          <a:ln w="412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650435" y="2041005"/>
            <a:ext cx="3489547" cy="11230"/>
          </a:xfrm>
          <a:prstGeom prst="straightConnector1">
            <a:avLst/>
          </a:prstGeom>
          <a:ln w="412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83253" y="23342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295" y="23342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44072" y="23342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6974" y="23342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D4225"/>
                </a:solidFill>
              </a:rPr>
              <a:t>1</a:t>
            </a:r>
            <a:endParaRPr lang="ru-RU" sz="3200" b="1" dirty="0">
              <a:solidFill>
                <a:srgbClr val="DD42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Почти </a:t>
            </a:r>
            <a:r>
              <a:rPr lang="ru" dirty="0"/>
              <a:t>в</a:t>
            </a:r>
            <a:r>
              <a:rPr lang="ru" dirty="0" smtClean="0"/>
              <a:t>се </a:t>
            </a:r>
            <a:r>
              <a:rPr lang="ru" dirty="0"/>
              <a:t>эти проблемы может решить </a:t>
            </a:r>
            <a:r>
              <a:rPr lang="ru" dirty="0">
                <a:solidFill>
                  <a:srgbClr val="DD4225"/>
                </a:solidFill>
              </a:rPr>
              <a:t>нормальная</a:t>
            </a:r>
            <a:r>
              <a:rPr lang="ru" dirty="0"/>
              <a:t> система </a:t>
            </a:r>
            <a:r>
              <a:rPr lang="ru" dirty="0" smtClean="0"/>
              <a:t>управления </a:t>
            </a:r>
            <a:r>
              <a:rPr lang="ru" dirty="0"/>
              <a:t>требованиями с поддержкой контроля версий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8143</TotalTime>
  <Words>481</Words>
  <Application>Microsoft Office PowerPoint</Application>
  <PresentationFormat>On-screen Show (16:9)</PresentationFormat>
  <Paragraphs>81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Системы контроля версий требований.  Почему мы ими не пользуемся?</vt:lpstr>
      <vt:lpstr>PowerPoint Presentation</vt:lpstr>
      <vt:lpstr>Что будет происходить?</vt:lpstr>
      <vt:lpstr>Почему меня беспокоит эта тема?</vt:lpstr>
      <vt:lpstr>Сложная фича / длинный роудмап </vt:lpstr>
      <vt:lpstr>Нужно внести правку</vt:lpstr>
      <vt:lpstr>Совсем сложно - разработка платформы и проектов на ее основе</vt:lpstr>
      <vt:lpstr>Проблема связи с кодом и другими описаниями системы, например, дизайн-артефактами</vt:lpstr>
      <vt:lpstr>Почти все эти проблемы может решить нормальная система управления требованиями с поддержкой контроля версий</vt:lpstr>
      <vt:lpstr>Нормальная система управления  требованиями </vt:lpstr>
      <vt:lpstr>Version history vs version control</vt:lpstr>
      <vt:lpstr>Пофичное &amp; покомпонентное разделение</vt:lpstr>
      <vt:lpstr>PowerPoint Presentation</vt:lpstr>
      <vt:lpstr>Как мы выкручиваемся сейчас?</vt:lpstr>
      <vt:lpstr>Что у нас есть сейчас</vt:lpstr>
      <vt:lpstr>Что есть в индустрии</vt:lpstr>
      <vt:lpstr>Вопросы для обсуждения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Системы контроля версий требований.  Почему мы ими не пользуемся?</dc:title>
  <dc:creator>Ksenia Bezukladnikova</dc:creator>
  <cp:lastModifiedBy>Ksenia Bezukladnikova</cp:lastModifiedBy>
  <cp:revision>62</cp:revision>
  <dcterms:modified xsi:type="dcterms:W3CDTF">2021-05-20T13:39:19Z</dcterms:modified>
</cp:coreProperties>
</file>