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4" r:id="rId2"/>
  </p:sldMasterIdLst>
  <p:notesMasterIdLst>
    <p:notesMasterId r:id="rId23"/>
  </p:notesMasterIdLst>
  <p:sldIdLst>
    <p:sldId id="334" r:id="rId3"/>
    <p:sldId id="306" r:id="rId4"/>
    <p:sldId id="309" r:id="rId5"/>
    <p:sldId id="310" r:id="rId6"/>
    <p:sldId id="312" r:id="rId7"/>
    <p:sldId id="314" r:id="rId8"/>
    <p:sldId id="311" r:id="rId9"/>
    <p:sldId id="315" r:id="rId10"/>
    <p:sldId id="317" r:id="rId11"/>
    <p:sldId id="316" r:id="rId12"/>
    <p:sldId id="319" r:id="rId13"/>
    <p:sldId id="318" r:id="rId14"/>
    <p:sldId id="320" r:id="rId15"/>
    <p:sldId id="321" r:id="rId16"/>
    <p:sldId id="322" r:id="rId17"/>
    <p:sldId id="332" r:id="rId18"/>
    <p:sldId id="336" r:id="rId19"/>
    <p:sldId id="337" r:id="rId20"/>
    <p:sldId id="340" r:id="rId21"/>
    <p:sldId id="339" r:id="rId22"/>
  </p:sldIdLst>
  <p:sldSz cx="9144000" cy="5143500" type="screen16x9"/>
  <p:notesSz cx="6858000" cy="9144000"/>
  <p:embeddedFontLst>
    <p:embeddedFont>
      <p:font typeface="Nunito Sans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Light" panose="020B060402020202020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22DFB58-6E68-4AEA-91AA-F84696A26A0A}">
  <a:tblStyle styleId="{622DFB58-6E68-4AEA-91AA-F84696A26A0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>
      <p:cViewPr varScale="1">
        <p:scale>
          <a:sx n="143" d="100"/>
          <a:sy n="143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0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16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95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83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0" i="0">
                <a:solidFill>
                  <a:srgbClr val="FF8300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584" y="583363"/>
            <a:ext cx="2719293" cy="4600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6" y="575500"/>
            <a:ext cx="2009583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9636" y="575500"/>
            <a:ext cx="2041114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83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0" i="0">
                <a:solidFill>
                  <a:srgbClr val="FF8300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584" y="583363"/>
            <a:ext cx="2719293" cy="4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8554" y="575500"/>
            <a:ext cx="3770071" cy="97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8554" y="1598600"/>
            <a:ext cx="3770071" cy="295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2" y="4749850"/>
            <a:ext cx="550037" cy="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6" y="575500"/>
            <a:ext cx="2009583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SzPct val="100000"/>
              <a:buNone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9636" y="575500"/>
            <a:ext cx="2041114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83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4753834"/>
            <a:ext cx="545822" cy="2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6025" y="575500"/>
            <a:ext cx="2046300" cy="136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6025" y="2004325"/>
            <a:ext cx="20463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SzPct val="100000"/>
              <a:buNone/>
              <a:defRPr sz="1200" b="0" i="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2" y="4749850"/>
            <a:ext cx="550037" cy="2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232494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Analysis for IT infrastructure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" name="Shape 91"/>
          <p:cNvSpPr txBox="1">
            <a:spLocks/>
          </p:cNvSpPr>
          <p:nvPr/>
        </p:nvSpPr>
        <p:spPr>
          <a:xfrm>
            <a:off x="767562" y="4274063"/>
            <a:ext cx="3634238" cy="720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3000" b="0" i="0" u="none" strike="noStrike" cap="none">
                <a:solidFill>
                  <a:srgbClr val="FF8300"/>
                </a:solidFill>
                <a:latin typeface="+mj-lt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Roboto Cn"/>
                <a:sym typeface="Nunito Sans"/>
              </a:rPr>
              <a:t>Irina MINOIU, CBAP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8300"/>
                </a:solidFill>
                <a:effectLst/>
                <a:uLnTx/>
                <a:uFillTx/>
                <a:latin typeface="Roboto Cn"/>
                <a:sym typeface="Nunito Sans"/>
              </a:rPr>
              <a:t>President IIBA Romania Chapter</a:t>
            </a: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FF8300"/>
              </a:solidFill>
              <a:effectLst/>
              <a:uLnTx/>
              <a:uFillTx/>
              <a:latin typeface="Roboto Cn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1979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10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327" y="1350204"/>
            <a:ext cx="2185688" cy="1085972"/>
            <a:chOff x="84856" y="968261"/>
            <a:chExt cx="2185688" cy="687667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Observation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Document Analysis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Interviews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Workshops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Risks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84856" y="968261"/>
              <a:ext cx="2116446" cy="687667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2741138" y="95793"/>
            <a:ext cx="3713058" cy="4129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Output of research</a:t>
            </a:r>
            <a:r>
              <a:rPr lang="en-US" sz="1800" dirty="0" smtClean="0"/>
              <a:t>	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024948" y="3009784"/>
            <a:ext cx="2350321" cy="16022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Team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Infra / architecture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Local IT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end users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024948" y="610540"/>
            <a:ext cx="4005586" cy="22261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BA learns  about and document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Infra, flows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 users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Apps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opps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flows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Apps location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Security, availability, scalability, monitoring, disaster recovery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76" y="508754"/>
            <a:ext cx="2140359" cy="46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11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327" y="1350204"/>
            <a:ext cx="2185688" cy="1085972"/>
            <a:chOff x="84856" y="968261"/>
            <a:chExt cx="2185688" cy="687667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Observation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Document Analysis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Interviews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Workshops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Risks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84856" y="968261"/>
              <a:ext cx="2116446" cy="687667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2741138" y="95793"/>
            <a:ext cx="3713058" cy="4129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Output of research</a:t>
            </a:r>
            <a:r>
              <a:rPr lang="en-US" sz="1800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741138" y="789045"/>
            <a:ext cx="6316095" cy="29491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Technical risks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Technical feasibility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will it work on the new environment?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High risk: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Legacy code - should be kept / upgraded / replaced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Low risk: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code, 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party code, data bases 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Low risk: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print, file, exchange servers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Avoid risks: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sure app does not get locked in providers HWs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Minimize risks: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not change functionalities, migrate as it is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sz="1600" dirty="0" smtClean="0">
                <a:solidFill>
                  <a:schemeClr val="accent6"/>
                </a:solidFill>
              </a:rPr>
              <a:t>Positive risks: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upgrade DB and OS!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820716" y="3738192"/>
            <a:ext cx="3553902" cy="9539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Business risks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Costs overrun – budget correctly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Duration  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80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IDEATE &amp;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12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571" y="2090602"/>
            <a:ext cx="2185688" cy="1085972"/>
            <a:chOff x="84856" y="968261"/>
            <a:chExt cx="2185688" cy="687667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Brain Storming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Collaborative Games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Mind Mapping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Workshops</a:t>
              </a: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84856" y="968261"/>
              <a:ext cx="2116446" cy="687667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Output of ideate &amp; prototype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789940" y="531894"/>
            <a:ext cx="4671145" cy="3642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TO BE Architecture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&amp; HW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&amp; Mappings 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27" y="1737672"/>
            <a:ext cx="3979089" cy="2992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10" y="830862"/>
            <a:ext cx="6534289" cy="6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IDEATE &amp;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13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571" y="2090602"/>
            <a:ext cx="2185688" cy="1085972"/>
            <a:chOff x="84856" y="968261"/>
            <a:chExt cx="2185688" cy="687667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Brain Storming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Collaborative Games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Mind Mapping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Workshops</a:t>
              </a: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84856" y="968261"/>
              <a:ext cx="2116446" cy="687667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Output of ideate &amp; prototype</a:t>
            </a:r>
          </a:p>
          <a:p>
            <a:r>
              <a:rPr lang="en-US" dirty="0" smtClean="0"/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90" y="1423855"/>
            <a:ext cx="6204139" cy="2007221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4968376" y="514394"/>
            <a:ext cx="4002853" cy="14170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Known costs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ervers, running costs, licenses, maintenance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fees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Current vs.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future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Input for business case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100" dirty="0">
                <a:solidFill>
                  <a:schemeClr val="accent6"/>
                </a:solidFill>
              </a:rPr>
              <a:t>Cost of not </a:t>
            </a:r>
            <a:r>
              <a:rPr lang="en-US" sz="1100" dirty="0" smtClean="0">
                <a:solidFill>
                  <a:schemeClr val="accent6"/>
                </a:solidFill>
              </a:rPr>
              <a:t>migrating </a:t>
            </a: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758233" y="3431076"/>
            <a:ext cx="6078742" cy="16415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Estimate costs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Cost overrun Budget with margin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Migration effort + </a:t>
            </a:r>
            <a:r>
              <a:rPr lang="en-US" sz="1200" b="1" dirty="0" smtClean="0">
                <a:solidFill>
                  <a:schemeClr val="accent6"/>
                </a:solidFill>
              </a:rPr>
              <a:t>Tech RISKS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Validation effort (test cases &amp; run test cases)– </a:t>
            </a:r>
            <a:r>
              <a:rPr lang="en-US" sz="1200" b="1" dirty="0" smtClean="0">
                <a:solidFill>
                  <a:schemeClr val="accent6"/>
                </a:solidFill>
              </a:rPr>
              <a:t>highest effort of migration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Learning – mostly for IT teams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Down-time 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Opportunity Costs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8721" y="1568496"/>
            <a:ext cx="246955" cy="433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14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Output of choose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8500" y="2474614"/>
            <a:ext cx="2185689" cy="976077"/>
            <a:chOff x="84855" y="1004332"/>
            <a:chExt cx="2185689" cy="640619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SWOT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Analysis</a:t>
              </a:r>
            </a:p>
            <a:p>
              <a:pPr marL="0" indent="0" fontAlgn="base"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Criteria Scoring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Analytical Thinking</a:t>
              </a:r>
            </a:p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Critical Thinking</a:t>
              </a:r>
            </a:p>
          </p:txBody>
        </p:sp>
        <p:sp>
          <p:nvSpPr>
            <p:cNvPr id="21" name="Double Brace 20"/>
            <p:cNvSpPr/>
            <p:nvPr/>
          </p:nvSpPr>
          <p:spPr>
            <a:xfrm>
              <a:off x="84855" y="1036135"/>
              <a:ext cx="2117417" cy="608816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2"/>
          <p:cNvSpPr txBox="1">
            <a:spLocks/>
          </p:cNvSpPr>
          <p:nvPr/>
        </p:nvSpPr>
        <p:spPr>
          <a:xfrm>
            <a:off x="2811629" y="470368"/>
            <a:ext cx="6078742" cy="46730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COST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no-migration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16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MIGRATE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Migration approach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Roll-back at any time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Do not impact the business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Do not touch AS IS solutions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b="1" dirty="0">
                <a:solidFill>
                  <a:schemeClr val="accent6"/>
                </a:solidFill>
              </a:rPr>
              <a:t>Big-bang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vs. phase migration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Test migration with an loosely/non-coupled app!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</a:schemeClr>
              </a:buClr>
            </a:pPr>
            <a:r>
              <a:rPr lang="en-US" sz="1600" dirty="0">
                <a:solidFill>
                  <a:schemeClr val="accent6"/>
                </a:solidFill>
              </a:rPr>
              <a:t>Decision criteria: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systems tightly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coupled</a:t>
            </a:r>
            <a:endParaRPr lang="en-US" sz="1600" dirty="0" smtClean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Date of migration – business window</a:t>
            </a:r>
            <a:endParaRPr lang="en-US" sz="1600" dirty="0">
              <a:solidFill>
                <a:schemeClr val="accent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TO BE Architecture</a:t>
            </a:r>
          </a:p>
          <a:p>
            <a:pPr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Servers &amp; capacity &amp; availability</a:t>
            </a:r>
          </a:p>
          <a:p>
            <a:pPr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Co-hosting apps based on technology and usage</a:t>
            </a:r>
          </a:p>
          <a:p>
            <a:pPr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accent6"/>
                </a:solidFill>
              </a:rPr>
              <a:t>Decision criteria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running costs vs. expected load vs. availability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37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15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Implementation phases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137" y="2860621"/>
            <a:ext cx="2185689" cy="443234"/>
            <a:chOff x="84855" y="1004332"/>
            <a:chExt cx="2185689" cy="640619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Agile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Double Brace 11"/>
            <p:cNvSpPr/>
            <p:nvPr/>
          </p:nvSpPr>
          <p:spPr>
            <a:xfrm>
              <a:off x="84855" y="1036135"/>
              <a:ext cx="2117417" cy="608816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2"/>
          <p:cNvSpPr txBox="1">
            <a:spLocks/>
          </p:cNvSpPr>
          <p:nvPr/>
        </p:nvSpPr>
        <p:spPr>
          <a:xfrm>
            <a:off x="2818303" y="594513"/>
            <a:ext cx="6078742" cy="4155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Order servers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Grant access to tech teams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Set-up applications and flows for UAT &amp; PROD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Grant access to end users 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First validation UAT &amp; PROD (light)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Freeze AS IS UAT &amp; move to new environment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Acceptance of UAT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downtime calculation!!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Production dry-runs migration (~3) &amp; validations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Freeze production &amp; set up last app code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Switch! 6PM – 12PM Perfect!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8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16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Implementation phases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7137" y="2860621"/>
            <a:ext cx="2185689" cy="443234"/>
            <a:chOff x="84855" y="1004332"/>
            <a:chExt cx="2185689" cy="640619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Agile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Double Brace 11"/>
            <p:cNvSpPr/>
            <p:nvPr/>
          </p:nvSpPr>
          <p:spPr>
            <a:xfrm>
              <a:off x="84855" y="1036135"/>
              <a:ext cx="2117417" cy="608816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67" y="540839"/>
            <a:ext cx="6447223" cy="1685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066" y="2388163"/>
            <a:ext cx="6447223" cy="22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17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Implementation phases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3537" y="3303855"/>
            <a:ext cx="2296982" cy="847654"/>
            <a:chOff x="84855" y="1004332"/>
            <a:chExt cx="2185689" cy="640619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Observation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Root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Cause Analysis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Critical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Thinking</a:t>
              </a:r>
            </a:p>
          </p:txBody>
        </p:sp>
        <p:sp>
          <p:nvSpPr>
            <p:cNvPr id="12" name="Double Brace 11"/>
            <p:cNvSpPr/>
            <p:nvPr/>
          </p:nvSpPr>
          <p:spPr>
            <a:xfrm>
              <a:off x="84855" y="1036135"/>
              <a:ext cx="2117417" cy="608816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485" y="663685"/>
            <a:ext cx="6339049" cy="2640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6792" y="2362756"/>
            <a:ext cx="4891261" cy="98318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522108" y="2282685"/>
            <a:ext cx="1583375" cy="1139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50% decrease of the migration period!</a:t>
            </a:r>
            <a:endParaRPr lang="en-US" dirty="0" smtClean="0">
              <a:solidFill>
                <a:schemeClr val="accent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486" y="642645"/>
            <a:ext cx="6353045" cy="16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9636" y="575500"/>
            <a:ext cx="2183190" cy="39810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18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78540" y="79867"/>
            <a:ext cx="5050476" cy="3823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Learned!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744639" y="2226544"/>
            <a:ext cx="1984378" cy="841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3537" y="3303855"/>
            <a:ext cx="2296982" cy="847654"/>
            <a:chOff x="84855" y="1004332"/>
            <a:chExt cx="2185689" cy="640619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277595" y="1004332"/>
              <a:ext cx="1992949" cy="582732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Observation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Root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Cause Analysis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Critical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Thinking</a:t>
              </a:r>
            </a:p>
          </p:txBody>
        </p:sp>
        <p:sp>
          <p:nvSpPr>
            <p:cNvPr id="12" name="Double Brace 11"/>
            <p:cNvSpPr/>
            <p:nvPr/>
          </p:nvSpPr>
          <p:spPr>
            <a:xfrm>
              <a:off x="84855" y="1036135"/>
              <a:ext cx="2117417" cy="608816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26397" y="575500"/>
            <a:ext cx="3787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2060"/>
              </a:buClr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The “UP-s”</a:t>
            </a:r>
          </a:p>
          <a:p>
            <a:pPr marL="180000" lvl="1">
              <a:buClr>
                <a:srgbClr val="00206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TEAM and continuous COMMUNICATION</a:t>
            </a:r>
          </a:p>
          <a:p>
            <a:pPr marL="180000" lvl="1">
              <a:buClr>
                <a:srgbClr val="00206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Commitment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BUs 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CHANGE</a:t>
            </a:r>
          </a:p>
          <a:p>
            <a:pPr marL="180000" lvl="1">
              <a:buClr>
                <a:srgbClr val="00206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Pragmatic approach to resource sharing</a:t>
            </a:r>
          </a:p>
          <a:p>
            <a:pPr marL="180000" lvl="1">
              <a:buClr>
                <a:srgbClr val="002060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Openness to learn as you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go</a:t>
            </a:r>
          </a:p>
          <a:p>
            <a:pPr marL="180000" lvl="1">
              <a:buClr>
                <a:srgbClr val="002060"/>
              </a:buClr>
            </a:pPr>
            <a:r>
              <a:rPr lang="en-US" dirty="0" smtClean="0">
                <a:solidFill>
                  <a:schemeClr val="bg2"/>
                </a:solidFill>
              </a:rPr>
              <a:t>Kept initial schedule!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>
            <a:off x="2729666" y="2013729"/>
            <a:ext cx="4098298" cy="9030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 sz="15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▌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317500" indent="-13652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45000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│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The “Benefits”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Fresh installs with only what is needed and used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Align deployments with ITIL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Confluence &amp; Jira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465750" lvl="1" indent="-28575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spcBef>
                <a:spcPts val="0"/>
              </a:spcBef>
              <a:buClr>
                <a:srgbClr val="002060"/>
              </a:buClr>
            </a:pPr>
            <a:endParaRPr lang="en-US" b="0" dirty="0" smtClean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2606974" y="3120452"/>
            <a:ext cx="5949809" cy="975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None/>
              <a:defRPr sz="15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20000"/>
              </a:lnSpc>
              <a:spcBef>
                <a:spcPts val="9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▌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317500" indent="-13652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45000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│"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30480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The “Challenges”</a:t>
            </a:r>
          </a:p>
          <a:p>
            <a:pPr marL="465750"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Align business commitments  and schedules with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migration time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line </a:t>
            </a:r>
          </a:p>
          <a:p>
            <a:pPr marL="465750"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Flows definition and implementation</a:t>
            </a:r>
          </a:p>
          <a:p>
            <a:pPr marL="465750" lvl="1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Legacy code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2611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n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n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908925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4400" b="1" dirty="0" smtClean="0"/>
              <a:t>Questions….!!!!</a:t>
            </a: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" sz="1800" b="1" dirty="0" smtClean="0"/>
              <a:t/>
            </a:r>
            <a:br>
              <a:rPr lang="en" sz="1800" b="1" dirty="0" smtClean="0"/>
            </a:b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937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Corporate wide strategic decision to  MIGRATE local applications, servers, data centers to hybrid CLOUD  </a:t>
            </a:r>
            <a:br>
              <a:rPr lang="en-US" sz="1800" dirty="0" smtClean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2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13" y="627796"/>
            <a:ext cx="6002363" cy="3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n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n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908925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4400" b="1" dirty="0" smtClean="0"/>
              <a:t>Thank You!</a:t>
            </a: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" sz="1800" b="1" dirty="0" smtClean="0"/>
              <a:t/>
            </a:r>
            <a:br>
              <a:rPr lang="en" sz="1800" b="1" dirty="0" smtClean="0"/>
            </a:br>
            <a:r>
              <a:rPr lang="en-US" sz="1800" b="1" dirty="0" smtClean="0"/>
              <a:t>contact@romania.iiba.org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https://romania.iiba.org/</a:t>
            </a:r>
            <a:br>
              <a:rPr lang="en-US" sz="1800" b="1" dirty="0"/>
            </a:br>
            <a:r>
              <a:rPr lang="en-US" sz="1800" b="1" dirty="0"/>
              <a:t>https://www.facebook.com/iiba.romania/</a:t>
            </a:r>
            <a:br>
              <a:rPr lang="en-US" sz="1800" b="1" dirty="0"/>
            </a:br>
            <a:r>
              <a:rPr lang="en-US" sz="1800" b="1" dirty="0"/>
              <a:t>https://www.linkedin.com/company/iiba-romania-chapter/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85" y="0"/>
            <a:ext cx="1143512" cy="9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61" y="3054034"/>
            <a:ext cx="2327938" cy="20894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3525529" y="341195"/>
            <a:ext cx="3980739" cy="2067634"/>
          </a:xfrm>
          <a:prstGeom prst="cloudCallout">
            <a:avLst>
              <a:gd name="adj1" fmla="val 45502"/>
              <a:gd name="adj2" fmla="val 1065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60496" y="520909"/>
            <a:ext cx="2710804" cy="1601318"/>
          </a:xfrm>
        </p:spPr>
        <p:txBody>
          <a:bodyPr/>
          <a:lstStyle/>
          <a:p>
            <a:pPr algn="ctr"/>
            <a:r>
              <a:rPr lang="en-US" sz="1600" b="1" dirty="0" smtClean="0"/>
              <a:t>Disruption</a:t>
            </a:r>
          </a:p>
          <a:p>
            <a:pPr algn="ctr"/>
            <a:r>
              <a:rPr lang="en-US" sz="1600" b="1" dirty="0" smtClean="0"/>
              <a:t>Risk</a:t>
            </a:r>
          </a:p>
          <a:p>
            <a:pPr algn="ctr"/>
            <a:r>
              <a:rPr lang="en-US" sz="1600" b="1" dirty="0" smtClean="0"/>
              <a:t>High costs</a:t>
            </a:r>
          </a:p>
          <a:p>
            <a:pPr algn="ctr"/>
            <a:r>
              <a:rPr lang="en-US" sz="1600" b="1" dirty="0" smtClean="0"/>
              <a:t>Exceeded time line </a:t>
            </a:r>
          </a:p>
          <a:p>
            <a:pPr algn="ctr"/>
            <a:r>
              <a:rPr lang="en-US" sz="1600" b="1" dirty="0" smtClean="0"/>
              <a:t>Extra hassle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3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31930" y="2943342"/>
            <a:ext cx="2480584" cy="1155425"/>
          </a:xfrm>
          <a:prstGeom prst="cloudCallout">
            <a:avLst>
              <a:gd name="adj1" fmla="val 100227"/>
              <a:gd name="adj2" fmla="val 116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2749721" y="3054034"/>
            <a:ext cx="1849311" cy="776703"/>
          </a:xfrm>
        </p:spPr>
        <p:txBody>
          <a:bodyPr/>
          <a:lstStyle/>
          <a:p>
            <a:pPr algn="ctr"/>
            <a:r>
              <a:rPr lang="en-US" sz="1600" b="1" dirty="0" smtClean="0"/>
              <a:t>Uncharted territory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Business Analyst’s TO DO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91790" y="2124519"/>
            <a:ext cx="3911228" cy="2105042"/>
          </a:xfrm>
        </p:spPr>
        <p:txBody>
          <a:bodyPr/>
          <a:lstStyle/>
          <a:p>
            <a:r>
              <a:rPr lang="en-US" sz="1400" dirty="0" smtClean="0"/>
              <a:t>ROLE: Change enabler</a:t>
            </a:r>
          </a:p>
          <a:p>
            <a:endParaRPr lang="en-US" sz="1400" dirty="0" smtClean="0"/>
          </a:p>
          <a:p>
            <a:r>
              <a:rPr lang="en-US" sz="1400" dirty="0" smtClean="0"/>
              <a:t>CONTEXT: Real cause of the concerns</a:t>
            </a:r>
          </a:p>
          <a:p>
            <a:endParaRPr lang="en-US" sz="1400" dirty="0" smtClean="0"/>
          </a:p>
          <a:p>
            <a:r>
              <a:rPr lang="en-US" sz="1400" dirty="0" smtClean="0"/>
              <a:t>HOW: Migration approaches (process)</a:t>
            </a:r>
          </a:p>
          <a:p>
            <a:r>
              <a:rPr lang="en-US" sz="1400" dirty="0" smtClean="0"/>
              <a:t>WHAT: Possible solutions</a:t>
            </a:r>
          </a:p>
          <a:p>
            <a:r>
              <a:rPr lang="en-US" sz="1400" dirty="0" smtClean="0"/>
              <a:t>WHEN: Timelines</a:t>
            </a:r>
          </a:p>
          <a:p>
            <a:r>
              <a:rPr lang="en-US" sz="1400" dirty="0" smtClean="0"/>
              <a:t>WHOM: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4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82" y="53397"/>
            <a:ext cx="2547674" cy="1857792"/>
          </a:xfrm>
          <a:prstGeom prst="rect">
            <a:avLst/>
          </a:prstGeom>
        </p:spPr>
      </p:pic>
      <p:sp>
        <p:nvSpPr>
          <p:cNvPr id="10" name="Double Brace 9"/>
          <p:cNvSpPr/>
          <p:nvPr/>
        </p:nvSpPr>
        <p:spPr>
          <a:xfrm>
            <a:off x="3984919" y="2189221"/>
            <a:ext cx="4585348" cy="1975638"/>
          </a:xfrm>
          <a:prstGeom prst="brace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BA technique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5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0" name="Picture 2" descr="Image result for design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2" y="186882"/>
            <a:ext cx="6458681" cy="28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861965" y="3647689"/>
            <a:ext cx="4239653" cy="7552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Client driven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Output : tech scope &amp; road-map</a:t>
            </a:r>
          </a:p>
        </p:txBody>
      </p:sp>
    </p:spTree>
    <p:extLst>
      <p:ext uri="{BB962C8B-B14F-4D97-AF65-F5344CB8AC3E}">
        <p14:creationId xmlns:p14="http://schemas.microsoft.com/office/powerpoint/2010/main" val="41334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</a:t>
            </a:r>
            <a:br>
              <a:rPr lang="en-US" dirty="0" smtClean="0"/>
            </a:br>
            <a:r>
              <a:rPr lang="en-US" dirty="0" smtClean="0"/>
              <a:t>Change enabler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6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4" y="54291"/>
            <a:ext cx="1787978" cy="130381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81974" y="1395620"/>
            <a:ext cx="5168166" cy="472389"/>
          </a:xfrm>
        </p:spPr>
        <p:txBody>
          <a:bodyPr/>
          <a:lstStyle/>
          <a:p>
            <a:r>
              <a:rPr lang="en-US" sz="1600" b="1" dirty="0" smtClean="0"/>
              <a:t>Ask the right questions to uncover needed info</a:t>
            </a:r>
          </a:p>
          <a:p>
            <a:r>
              <a:rPr lang="en-US" sz="1600" dirty="0" smtClean="0"/>
              <a:t>	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729727" y="2648097"/>
            <a:ext cx="1421724" cy="406757"/>
          </a:xfrm>
        </p:spPr>
        <p:txBody>
          <a:bodyPr/>
          <a:lstStyle/>
          <a:p>
            <a:r>
              <a:rPr lang="en-US" sz="1600" b="1" dirty="0" smtClean="0"/>
              <a:t>Build trust</a:t>
            </a:r>
            <a:endParaRPr lang="en-US" sz="160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54777" y="1955011"/>
            <a:ext cx="3928534" cy="406757"/>
          </a:xfrm>
        </p:spPr>
        <p:txBody>
          <a:bodyPr/>
          <a:lstStyle/>
          <a:p>
            <a:r>
              <a:rPr lang="en-US" sz="1600" b="1" dirty="0" smtClean="0"/>
              <a:t>Learn the concerns an theirs's cause</a:t>
            </a:r>
            <a:endParaRPr lang="en-US" sz="1600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8999" y="2648098"/>
            <a:ext cx="3294254" cy="406757"/>
          </a:xfrm>
        </p:spPr>
        <p:txBody>
          <a:bodyPr/>
          <a:lstStyle/>
          <a:p>
            <a:r>
              <a:rPr lang="en-US" sz="1600" b="1" dirty="0" smtClean="0"/>
              <a:t>Guide building the solution</a:t>
            </a:r>
            <a:endParaRPr lang="en-US" sz="1600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332547" y="3304491"/>
            <a:ext cx="3168369" cy="406757"/>
          </a:xfrm>
        </p:spPr>
        <p:txBody>
          <a:bodyPr/>
          <a:lstStyle/>
          <a:p>
            <a:r>
              <a:rPr lang="en-US" sz="1600" b="1" dirty="0" smtClean="0"/>
              <a:t>Minimize change impact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18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CONTEXT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001" y="113396"/>
            <a:ext cx="4493282" cy="1110588"/>
          </a:xfrm>
        </p:spPr>
        <p:txBody>
          <a:bodyPr/>
          <a:lstStyle/>
          <a:p>
            <a:r>
              <a:rPr lang="en-US" sz="1400" b="1" dirty="0" smtClean="0"/>
              <a:t>C-level = managing the business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Is it the right strategic investment?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Would it help us grow?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GDPR compliant?</a:t>
            </a:r>
          </a:p>
          <a:p>
            <a:r>
              <a:rPr lang="en-US" sz="1400" dirty="0"/>
              <a:t>	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7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50718" y="1157379"/>
            <a:ext cx="3483910" cy="1317757"/>
          </a:xfrm>
        </p:spPr>
        <p:txBody>
          <a:bodyPr/>
          <a:lstStyle/>
          <a:p>
            <a:r>
              <a:rPr lang="en-US" sz="1400" b="1" dirty="0" smtClean="0"/>
              <a:t>Line managers = running the business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Outage, downtime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Operational impact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Reliability, efficiency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Data lost</a:t>
            </a:r>
            <a:endParaRPr lang="en-US" sz="1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748328" y="2475137"/>
            <a:ext cx="4506801" cy="1562907"/>
          </a:xfrm>
        </p:spPr>
        <p:txBody>
          <a:bodyPr/>
          <a:lstStyle/>
          <a:p>
            <a:r>
              <a:rPr lang="en-US" sz="1400" b="1" dirty="0" smtClean="0"/>
              <a:t>IT = supporting the business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Applications compatibility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Is it the right technology?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TO BE architecture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Access rights &amp; working procedures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New skills &amp; staffing concerns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50718" y="4299926"/>
            <a:ext cx="4239653" cy="755298"/>
          </a:xfrm>
        </p:spPr>
        <p:txBody>
          <a:bodyPr/>
          <a:lstStyle/>
          <a:p>
            <a:r>
              <a:rPr lang="en-US" sz="1400" b="1" dirty="0" smtClean="0"/>
              <a:t>End users / customers = “using” the business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Should be transparent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29" y="1145933"/>
            <a:ext cx="1189137" cy="10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8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636" y="1014518"/>
            <a:ext cx="1898094" cy="756529"/>
            <a:chOff x="160188" y="994495"/>
            <a:chExt cx="1898094" cy="75652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83685" y="994495"/>
              <a:ext cx="1774597" cy="756529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Context Diagram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Business Need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Objective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160188" y="994495"/>
              <a:ext cx="1898094" cy="756529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/>
          <p:cNvSpPr txBox="1">
            <a:spLocks/>
          </p:cNvSpPr>
          <p:nvPr/>
        </p:nvSpPr>
        <p:spPr>
          <a:xfrm>
            <a:off x="2881401" y="3903201"/>
            <a:ext cx="2318864" cy="11827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53 servers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PROD / UAT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Mirrored / Balanced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TSFarm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File / print / …</a:t>
            </a:r>
          </a:p>
          <a:p>
            <a:r>
              <a:rPr lang="en-US" dirty="0" smtClean="0"/>
              <a:t>	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719092" y="3951805"/>
            <a:ext cx="3386391" cy="9948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18 software apps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parties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house (legacy code, new code)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934" y="108217"/>
            <a:ext cx="208631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CONTEXT DIAGRAM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577" y="384029"/>
            <a:ext cx="6160840" cy="35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Research</a:t>
            </a:r>
            <a:br>
              <a:rPr lang="en-US" dirty="0" smtClean="0"/>
            </a:br>
            <a:r>
              <a:rPr lang="en-US" dirty="0" smtClean="0"/>
              <a:t>Ideate</a:t>
            </a:r>
            <a:br>
              <a:rPr lang="en-US" dirty="0" smtClean="0"/>
            </a:br>
            <a:r>
              <a:rPr lang="en-US" dirty="0" smtClean="0"/>
              <a:t>Prototype</a:t>
            </a:r>
            <a:br>
              <a:rPr lang="en-US" dirty="0" smtClean="0"/>
            </a:br>
            <a:r>
              <a:rPr lang="en-US" dirty="0" smtClean="0"/>
              <a:t>Choose</a:t>
            </a:r>
            <a:br>
              <a:rPr lang="en-US" dirty="0" smtClean="0"/>
            </a:br>
            <a:r>
              <a:rPr lang="en-US" dirty="0" smtClean="0"/>
              <a:t>Implement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9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636" y="1014518"/>
            <a:ext cx="1898094" cy="756529"/>
            <a:chOff x="160188" y="994495"/>
            <a:chExt cx="1898094" cy="75652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83685" y="994495"/>
              <a:ext cx="1774597" cy="756529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marR="0" lvl="0" indent="-28575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b="0" i="0" u="none" strike="noStrike" cap="none">
                  <a:solidFill>
                    <a:srgbClr val="000000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Context Diagram</a:t>
              </a: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Business Need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0" indent="0" fontAlgn="base">
                <a:buNone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Objective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Double Brace 7"/>
            <p:cNvSpPr/>
            <p:nvPr/>
          </p:nvSpPr>
          <p:spPr>
            <a:xfrm>
              <a:off x="160188" y="994495"/>
              <a:ext cx="1898094" cy="756529"/>
            </a:xfrm>
            <a:prstGeom prst="bracePair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3042637" y="676085"/>
            <a:ext cx="3386391" cy="151313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Business need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Increase reliability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Increase performance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Decrease costs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Decrease CO2 footprint</a:t>
            </a: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	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042637" y="2565999"/>
            <a:ext cx="4247981" cy="9647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Objective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Migration should not impact the business</a:t>
            </a: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espect the migration window</a:t>
            </a:r>
          </a:p>
          <a:p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17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2.xml><?xml version="1.0" encoding="utf-8"?>
<a:theme xmlns:a="http://schemas.openxmlformats.org/drawingml/2006/main" name="1_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IIBA-Powerpoint-Template</Template>
  <TotalTime>4576</TotalTime>
  <Words>701</Words>
  <Application>Microsoft Office PowerPoint</Application>
  <PresentationFormat>On-screen Show (16:9)</PresentationFormat>
  <Paragraphs>258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Nunito Sans</vt:lpstr>
      <vt:lpstr>Montserrat</vt:lpstr>
      <vt:lpstr>Arial</vt:lpstr>
      <vt:lpstr>Wingdings</vt:lpstr>
      <vt:lpstr>Montserrat Light</vt:lpstr>
      <vt:lpstr>Roboto Cn</vt:lpstr>
      <vt:lpstr>Ulysses template</vt:lpstr>
      <vt:lpstr>1_Ulysses template</vt:lpstr>
      <vt:lpstr>Business Analysis for IT infrastructure projects</vt:lpstr>
      <vt:lpstr>Context  Corporate wide strategic decision to  MIGRATE local applications, servers, data centers to hybrid CLOUD   </vt:lpstr>
      <vt:lpstr>MIGRATION</vt:lpstr>
      <vt:lpstr>Business Analyst’s TO DO</vt:lpstr>
      <vt:lpstr>Main BA technique  </vt:lpstr>
      <vt:lpstr>BA Change enabler</vt:lpstr>
      <vt:lpstr>CONTEXT  </vt:lpstr>
      <vt:lpstr>DEFINE   Research Ideate Prototype Choose Implement Learn</vt:lpstr>
      <vt:lpstr>DEFINE   Research Ideate Prototype Choose Implement Learn</vt:lpstr>
      <vt:lpstr>Define RESEARCH    Ideate Prototype Choose Implement Learn</vt:lpstr>
      <vt:lpstr>Define RESEARCH    Ideate Prototype Choose Implement Learn</vt:lpstr>
      <vt:lpstr>Define Research IDEATE &amp; PROTOTYPE    Choose Implement Learn</vt:lpstr>
      <vt:lpstr>Define Research IDEATE &amp; PROTOTYPE    Choose Implement Learn</vt:lpstr>
      <vt:lpstr>Define Research Ideate Prototype CHOOSE    Implement Learn</vt:lpstr>
      <vt:lpstr>Define Research Ideate Prototype Choose IMPLEMENT  Learn</vt:lpstr>
      <vt:lpstr>Define Research Ideate Prototype Choose IMPLEMENT  Learn</vt:lpstr>
      <vt:lpstr>Define Research Ideate Prototype Choose Implement LEARN</vt:lpstr>
      <vt:lpstr>Define Research Ideate Prototype Choose Implement LEARN</vt:lpstr>
      <vt:lpstr>Questions….!!!!  </vt:lpstr>
      <vt:lpstr>Thank You!  contact@romania.iiba.org https://romania.iiba.org/ https://www.facebook.com/iiba.romania/ https://www.linkedin.com/company/iiba-romania-chapter/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Sema Sali</dc:creator>
  <cp:lastModifiedBy>MINOIU Irina</cp:lastModifiedBy>
  <cp:revision>186</cp:revision>
  <dcterms:created xsi:type="dcterms:W3CDTF">2017-06-01T14:43:56Z</dcterms:created>
  <dcterms:modified xsi:type="dcterms:W3CDTF">2018-04-23T13:50:19Z</dcterms:modified>
</cp:coreProperties>
</file>