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949" r:id="rId2"/>
  </p:sldMasterIdLst>
  <p:notesMasterIdLst>
    <p:notesMasterId r:id="rId29"/>
  </p:notesMasterIdLst>
  <p:sldIdLst>
    <p:sldId id="442" r:id="rId3"/>
    <p:sldId id="1292" r:id="rId4"/>
    <p:sldId id="1118" r:id="rId5"/>
    <p:sldId id="1298" r:id="rId6"/>
    <p:sldId id="1216" r:id="rId7"/>
    <p:sldId id="1279" r:id="rId8"/>
    <p:sldId id="1301" r:id="rId9"/>
    <p:sldId id="1315" r:id="rId10"/>
    <p:sldId id="1290" r:id="rId11"/>
    <p:sldId id="1310" r:id="rId12"/>
    <p:sldId id="1265" r:id="rId13"/>
    <p:sldId id="1311" r:id="rId14"/>
    <p:sldId id="1190" r:id="rId15"/>
    <p:sldId id="566" r:id="rId16"/>
    <p:sldId id="1314" r:id="rId17"/>
    <p:sldId id="1230" r:id="rId18"/>
    <p:sldId id="567" r:id="rId19"/>
    <p:sldId id="1312" r:id="rId20"/>
    <p:sldId id="1218" r:id="rId21"/>
    <p:sldId id="1270" r:id="rId22"/>
    <p:sldId id="692" r:id="rId23"/>
    <p:sldId id="1231" r:id="rId24"/>
    <p:sldId id="929" r:id="rId25"/>
    <p:sldId id="954" r:id="rId26"/>
    <p:sldId id="1313" r:id="rId27"/>
    <p:sldId id="110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0000"/>
    <a:srgbClr val="FAFAFA"/>
    <a:srgbClr val="FF9999"/>
    <a:srgbClr val="F7B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4" autoAdjust="0"/>
    <p:restoredTop sz="94660"/>
  </p:normalViewPr>
  <p:slideViewPr>
    <p:cSldViewPr snapToGrid="0">
      <p:cViewPr varScale="1">
        <p:scale>
          <a:sx n="254" d="100"/>
          <a:sy n="254" d="100"/>
        </p:scale>
        <p:origin x="2862" y="2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1E2F-A9DA-488E-AA28-E712FC1E5220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9D971-4F67-4FD7-984A-1DE3259A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5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христианстве есть довольно сложное понятие троицы: бог представляется одновременно и единым, и существующим в трёх ипостасях (отца, сына и святого духа). Проблема в том, что думать о боге нужно одновременно и о как едином, и как об отдельных ипостасях.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же самое есть и во многих других религиях, хотя там необязательно троица. Так, в даосизме единое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одновременно представляется как двоица (противоположности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Впрочем, некоторые и тут видят троицу.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“Он принял свой аспект и поднял атрибут” ("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raised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— ”Бог/князь/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света”, Роджер Желязны — это уже фантазийные перепевы индуизма и буддизма). Все религии как-то учитывают возможность различных обликов/аспектов/ипостасей для какой-то божественной сущности — и тут нужно добавить, что религиозность и божественность тут не при чём. Но про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думать об одном как о разном и как об одном и том же вам потребуется.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Трудность мышления в том, что нужно о какой-то системе одновременно думать как о чём-то, совмещающем разные свои ипостаси, так и как об отдельных ипостасях — в том числе при той трудности, что ипостаси этой системы нередко имеют ещё и разные имена, обозначающие систему-как-ипостась (хотя одинаковые имена для разных ипостасей встречаются даже чаще).</a:t>
            </a:r>
          </a:p>
          <a:p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уже знакомились с ситуацией, когда Принц Гамлет, народный артист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Черезколеноногузадерищенский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могут быть одним человеком, но называться по-разному в зависимости от того, что нам от него нужно — понять, какая фраза будет следующая в его пьесе, когда он планирует выучить новую роль в новом спектакле или есть ли у него дети. То же можно сказать и о системе: “измеритель давления”, “манометр KLM-23 завода “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Давижмимонтажавтоматика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”” и “датчик в пятом ящике на третьей полке склада номер 4” вполне могут оказаться одним и тем же прибором — но разные имена свидетельствуют о том, что мы планируем совершенно разные действия с этим прибором, поэтому для нас один и тот же прибор выступает в разных ипостасях и имеет поэтому разные имена.</a:t>
            </a:r>
          </a:p>
          <a:p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разных действующих лиц система будет представляться в своих аспектах-ипостасях совершенно по-разному — но при этом оставаться целостной,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холистичной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целокупностью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своих ипостасей/аспектов.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Хинт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картинке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минимальный набор аспектов – принципиальная схема («как работает»), набор модулей («из чего состоит»), и размещение («где что находится в пространстве»).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BE9CB-BEF8-405E-8497-F0E69A6B47DC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5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39B02-3A2B-44CC-80A9-97BC9EBCBBBF}" type="slidenum">
              <a:rPr lang="en-US"/>
              <a:pPr/>
              <a:t>26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47AD-1459-463B-B686-EB6E9BDBA010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1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A088-73AF-4296-988C-E6C90E7B1F9C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1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666F-71AF-4AE2-BC54-EDC14533D656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шаблоны для презентации 3стр 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86" y="116632"/>
            <a:ext cx="8785225" cy="53106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5pPr algn="ctr">
              <a:defRPr/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179388" y="908050"/>
            <a:ext cx="8785225" cy="518477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03146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DBC2-76E1-4F5C-9A35-FEB8D743C02C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2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8AAC3-BB96-412E-AB23-E4D46060512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30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F6E8-8ED3-4229-A2A3-AD70470841BD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9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4BBB-CB42-4071-9CFD-ECD17F7C05C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6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8A3B-5405-4385-874E-94C4980E697A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89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6914-4D68-431B-9E58-1DD53AB9230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15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8114-2738-45D7-BE2C-9535CE97D46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4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792A-577E-4ABD-9F02-FB273C9C3952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02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4286-2CAD-48A0-A1D8-1F5C5D21A184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4A27-C5E1-45BF-BDF5-1346A738817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1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67FA-6EA3-4805-8C41-DD42D63EF27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96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B6EA-19FE-4EA5-8696-6C69BEC9C9F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E2D8-E616-45FE-B882-EF064BAD7B5B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4861E-24DB-4E92-A5CE-D9C0C2A8A7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91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18FBE3-1F5C-4A14-A946-E335178E9754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D0E1F-94C6-40E1-9B2F-8755DDF351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76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A4E7D7-C412-4D82-B1B9-2E096A2537A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C13DDE-7132-46AD-9122-A91E118F10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25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BC3342-C114-4A45-AC84-B90CA3385987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B8E517-86BA-4234-B1FD-C6DB2DD85D7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9924-664D-4762-9F9A-B62E4ED2E1B1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92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0A4-D60B-47BB-B28A-6EA65664FF3F}" type="datetime5">
              <a:rPr lang="en-US" smtClean="0"/>
              <a:t>2-Oct-20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62DC-387F-4E87-BB66-73A72490C3EC}" type="datetime5">
              <a:rPr lang="en-US" smtClean="0"/>
              <a:t>2-Oct-20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FDFF-5881-4DE3-914F-8D29702E778C}" type="datetime5">
              <a:rPr lang="en-US" smtClean="0"/>
              <a:t>2-Oct-20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2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E0159-05CB-4995-BA96-E11BB8786A42}" type="datetime5">
              <a:rPr lang="en-US" smtClean="0"/>
              <a:t>2-Oct-20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134A-EE4B-49FC-8F8A-B0E2995F695A}" type="datetime5">
              <a:rPr lang="en-US" smtClean="0"/>
              <a:t>2-Oct-20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4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8985-D456-48EC-A605-15BBB47AD618}" type="datetime5">
              <a:rPr lang="en-US" smtClean="0"/>
              <a:t>2-Oct-20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6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EB86-7E94-454D-8B5A-FFA99ACC9A9F}" type="datetime5">
              <a:rPr lang="en-US" smtClean="0"/>
              <a:t>2-Oct-20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00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4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42525-6484-414D-883A-ECE7506A545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2-Oct-20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9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ystem-school.ru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ystem-school.ru/systems-thinking" TargetMode="External"/><Relationship Id="rId2" Type="http://schemas.openxmlformats.org/officeDocument/2006/relationships/hyperlink" Target="https://ridero.ru/books/sistemnoe_myshlen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OqMeBM3EI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wall-179019873_53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ilev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hyperlink" Target="mailto:ailev@asmp.msk.s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youtu.be/KVm74yE0aUE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ailev.livejournal.com/130726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tv2.today/TV2Old/Budushchee-uzhe-nastupilo-lekciya-andreya-pozdnyakova-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1.01547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idero.ru/books/obrazovanie_dlya_obrazovannykh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ystem-school.ru/uptoda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004" y="2287960"/>
            <a:ext cx="8667991" cy="2282080"/>
          </a:xfrm>
        </p:spPr>
        <p:txBody>
          <a:bodyPr>
            <a:noAutofit/>
          </a:bodyPr>
          <a:lstStyle/>
          <a:p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ru-RU" sz="4000" b="1" dirty="0">
                <a:latin typeface="+mn-lt"/>
              </a:rPr>
              <a:t>Системное мышление</a:t>
            </a:r>
            <a:r>
              <a:rPr lang="en-US" sz="4000" b="1" dirty="0">
                <a:latin typeface="+mn-lt"/>
              </a:rPr>
              <a:t> 2020</a:t>
            </a:r>
            <a:br>
              <a:rPr lang="ru-RU" sz="4000" b="1" dirty="0">
                <a:latin typeface="+mn-lt"/>
              </a:rPr>
            </a:br>
            <a:br>
              <a:rPr lang="ru-RU" sz="4000" b="1" dirty="0">
                <a:latin typeface="+mn-lt"/>
              </a:rPr>
            </a:br>
            <a:r>
              <a:rPr lang="ru-RU" sz="2800" b="1" dirty="0">
                <a:latin typeface="+mn-lt"/>
              </a:rPr>
              <a:t>Анатолий Левенчук</a:t>
            </a:r>
            <a:br>
              <a:rPr lang="en-US" sz="2800" b="1" dirty="0">
                <a:latin typeface="+mn-lt"/>
              </a:rPr>
            </a:br>
            <a:r>
              <a:rPr lang="ru-RU" sz="2400" b="1" dirty="0">
                <a:latin typeface="+mn-lt"/>
              </a:rPr>
              <a:t>научный руководитель Школы системного менеджмента,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директор по исследованиям Русского отделения </a:t>
            </a:r>
            <a:r>
              <a:rPr lang="en-US" sz="2400" b="1" dirty="0">
                <a:latin typeface="+mn-lt"/>
              </a:rPr>
              <a:t>INCOSE</a:t>
            </a:r>
            <a:endParaRPr lang="ru-RU" sz="2400" b="1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272" y="6030403"/>
            <a:ext cx="6858000" cy="73424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AnalystDays</a:t>
            </a:r>
            <a:br>
              <a:rPr lang="ru-RU" dirty="0"/>
            </a:br>
            <a:r>
              <a:rPr lang="ru-RU" dirty="0"/>
              <a:t>9 октября 2020г.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13391" r="5954"/>
          <a:stretch/>
        </p:blipFill>
        <p:spPr>
          <a:xfrm>
            <a:off x="417887" y="0"/>
            <a:ext cx="2419553" cy="16038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DF4F7-4518-4F32-9658-34878A5F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79" y="76289"/>
            <a:ext cx="2599185" cy="1215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26E412-26B0-43EA-A107-62330927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750" y="130971"/>
            <a:ext cx="1725318" cy="107908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BC287D-B36D-4958-BE7D-B51105A79DBC}"/>
              </a:ext>
            </a:extLst>
          </p:cNvPr>
          <p:cNvSpPr/>
          <p:nvPr/>
        </p:nvSpPr>
        <p:spPr>
          <a:xfrm>
            <a:off x="529436" y="1049948"/>
            <a:ext cx="2308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https://system-school.ru/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8017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A7156-4952-4298-B370-5622A7A6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66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Системные уровни в усилении интеллекта </a:t>
            </a:r>
            <a:br>
              <a:rPr lang="ru-RU" sz="3600" b="1" dirty="0">
                <a:latin typeface="+mn-lt"/>
              </a:rPr>
            </a:br>
            <a:r>
              <a:rPr lang="ru-RU" sz="3100" b="1" dirty="0">
                <a:latin typeface="+mn-lt"/>
              </a:rPr>
              <a:t>(оценка объема)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894FD-086E-4824-83C6-ED4B2B4A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3170"/>
            <a:ext cx="7886700" cy="55748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книжке "Образование для образованных" (описание полного интеллект-стека) на 400 страницах </a:t>
            </a:r>
            <a:r>
              <a:rPr lang="ru-RU" b="1" dirty="0"/>
              <a:t>на 20 страницах сказано про системное мышление</a:t>
            </a:r>
            <a:r>
              <a:rPr lang="ru-RU" dirty="0"/>
              <a:t>.</a:t>
            </a:r>
          </a:p>
          <a:p>
            <a:r>
              <a:rPr lang="ru-RU" b="1" dirty="0"/>
              <a:t>в учебнике системного мышления на 716 страницах </a:t>
            </a:r>
            <a:r>
              <a:rPr lang="ru-RU" dirty="0"/>
              <a:t>про системную инженерию сказано на 20 страницах.</a:t>
            </a:r>
          </a:p>
          <a:p>
            <a:r>
              <a:rPr lang="ru-RU" dirty="0"/>
              <a:t>в учебнике системной инженерии на 600 страниц про инженерию требований сказано на 20 страницах</a:t>
            </a:r>
          </a:p>
          <a:p>
            <a:r>
              <a:rPr lang="ru-RU" dirty="0"/>
              <a:t>в учебнике инженерии требований на 500 страниц сказано про какой-нибудь Jobs-to-be-done на 20 страницах. </a:t>
            </a:r>
          </a:p>
          <a:p>
            <a:r>
              <a:rPr lang="ru-RU" dirty="0"/>
              <a:t>внятный учебник Jobs-to-be-done отсутствует, но есть семинары, материалы к ним, видео и куча статей (на те же 600 страниц), методички по моделированию — но это уже прикладной уровень</a:t>
            </a:r>
            <a:r>
              <a:rPr lang="ru-RU" b="1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2DEB65-E3CC-44D3-965B-989CC89F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4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073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+mn-lt"/>
              </a:rPr>
              <a:t>Кругозорные</a:t>
            </a:r>
            <a:r>
              <a:rPr lang="ru-RU" sz="2400" b="1" dirty="0">
                <a:latin typeface="+mn-lt"/>
              </a:rPr>
              <a:t> («как устроена жизнь») </a:t>
            </a:r>
            <a:r>
              <a:rPr lang="ru-RU" sz="2400" b="1" dirty="0" err="1">
                <a:latin typeface="+mn-lt"/>
              </a:rPr>
              <a:t>трансдисциплины</a:t>
            </a:r>
            <a:br>
              <a:rPr lang="ru-RU" sz="2400" b="1" dirty="0">
                <a:latin typeface="+mn-lt"/>
              </a:rPr>
            </a:br>
            <a:r>
              <a:rPr lang="ru-RU" sz="1800" b="1" dirty="0">
                <a:latin typeface="+mn-lt"/>
              </a:rPr>
              <a:t>ориентироваться в окружающих практиках, опознавать задействованные в них роли</a:t>
            </a:r>
            <a:br>
              <a:rPr lang="ru-RU" sz="1800" b="1" dirty="0">
                <a:latin typeface="+mn-lt"/>
              </a:rPr>
            </a:br>
            <a:r>
              <a:rPr lang="en-US" sz="1800" dirty="0">
                <a:latin typeface="+mn-lt"/>
              </a:rPr>
              <a:t>[</a:t>
            </a:r>
            <a:r>
              <a:rPr lang="ru-RU" sz="1800" dirty="0">
                <a:latin typeface="+mn-lt"/>
              </a:rPr>
              <a:t>проставьте оценки знакомства с предметной областью: 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один балл за каждый учебник, прочитанный по какой-то </a:t>
            </a:r>
            <a:r>
              <a:rPr lang="ru-RU" sz="1800" dirty="0" err="1">
                <a:latin typeface="+mn-lt"/>
              </a:rPr>
              <a:t>подтеме</a:t>
            </a:r>
            <a:r>
              <a:rPr lang="en-US" sz="1800" dirty="0">
                <a:latin typeface="+mn-lt"/>
              </a:rPr>
              <a:t> – </a:t>
            </a:r>
            <a:r>
              <a:rPr lang="ru-RU" sz="1800" b="1" dirty="0">
                <a:latin typeface="+mn-lt"/>
              </a:rPr>
              <a:t>сможете распознать роль, которая говорит на этом языке профессионально?</a:t>
            </a:r>
            <a:r>
              <a:rPr lang="en-US" sz="1800" dirty="0">
                <a:latin typeface="+mn-lt"/>
              </a:rPr>
              <a:t>]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24" y="1649334"/>
            <a:ext cx="8891752" cy="50190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Ориентация в практиках разных сфер деятельности и их взаимосвязи, только уровень общих для всех разных школ в той или иной сфере деятельности понятий, то есть без погружения в прикладные практики. </a:t>
            </a:r>
          </a:p>
          <a:p>
            <a:r>
              <a:rPr lang="ru-RU" b="1" dirty="0"/>
              <a:t>системная инженерия (разработка концепции использования, инженерия требований, инженерия системной архитектуры, управление конфигурацией и изменениями/жизненным циклом, проверка и приёмка) – </a:t>
            </a:r>
            <a:r>
              <a:rPr lang="ru-RU" sz="3200" b="1" dirty="0"/>
              <a:t>____</a:t>
            </a:r>
            <a:endParaRPr lang="ru-RU" sz="2900" b="1" dirty="0"/>
          </a:p>
          <a:p>
            <a:r>
              <a:rPr lang="ru-RU" b="1" dirty="0"/>
              <a:t>системный мене</a:t>
            </a:r>
            <a:r>
              <a:rPr lang="ru-RU" sz="2900" b="1" dirty="0"/>
              <a:t>джмент (операционный менеджмент/цепи поставок/логистика, </a:t>
            </a:r>
            <a:r>
              <a:rPr lang="ru-RU" b="1" dirty="0"/>
              <a:t>управленческий учёт и контроллинг, инженерия предприятия и архитектура предприятия/технологический менеджмент, организационные изменения/развитие </a:t>
            </a:r>
            <a:r>
              <a:rPr lang="ru-RU" sz="2900" b="1" dirty="0"/>
              <a:t>и системное лидерство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– ____</a:t>
            </a:r>
          </a:p>
          <a:p>
            <a:r>
              <a:rPr lang="ru-RU" b="1" dirty="0"/>
              <a:t>системное предпринимательство (</a:t>
            </a:r>
            <a:r>
              <a:rPr lang="ru-RU" b="1" dirty="0" err="1"/>
              <a:t>стратегирование</a:t>
            </a:r>
            <a:r>
              <a:rPr lang="ru-RU" b="1" dirty="0"/>
              <a:t>, продвижение продукта</a:t>
            </a:r>
            <a:r>
              <a:rPr lang="ru-RU" sz="2900" b="1" dirty="0"/>
              <a:t>, корпоративные финансы, корпоративная поднадзорность/</a:t>
            </a:r>
            <a:r>
              <a:rPr lang="ru-RU" sz="2900" b="1" dirty="0" err="1"/>
              <a:t>governance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– ____</a:t>
            </a:r>
          </a:p>
          <a:p>
            <a:r>
              <a:rPr lang="ru-RU" sz="2900" b="1" dirty="0"/>
              <a:t>... остальные сферы деятельности (политика и политэкономия, религия, искусство, наука, образование и просвещение, здравоохранение, спорт, право, армия, частная жизнь/семья)</a:t>
            </a:r>
            <a:r>
              <a:rPr lang="en-US" sz="2900" b="1" dirty="0"/>
              <a:t> </a:t>
            </a:r>
            <a:r>
              <a:rPr lang="ru-RU" b="1" dirty="0"/>
              <a:t>– ____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9288" y="6014352"/>
            <a:ext cx="7886700" cy="84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658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33AD5-0188-47A2-A558-D71D73F9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Сложность в системной инженерии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336B4D-E2B4-477B-A921-03C6145B8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530055"/>
            <a:ext cx="7886700" cy="164690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Системное мышление 2.0 – обсуждается и обеспечение жизненного цикла, не только целевая система (</a:t>
            </a:r>
            <a:r>
              <a:rPr lang="en-US" dirty="0"/>
              <a:t>SEM, systems engineering management)</a:t>
            </a:r>
          </a:p>
          <a:p>
            <a:r>
              <a:rPr lang="ru-RU" dirty="0"/>
              <a:t>Компьютеры: управление памятью и вниманием в большом проекте, на людей надежды нет.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C33B0-FEAB-4BC5-9984-78498E01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67958-CC4E-43D6-9E1E-D6780F7C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1" y="802718"/>
            <a:ext cx="3871296" cy="29019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4CD8FE-6E2F-47A0-8AE1-1FB83B0F5267}"/>
              </a:ext>
            </a:extLst>
          </p:cNvPr>
          <p:cNvSpPr/>
          <p:nvPr/>
        </p:nvSpPr>
        <p:spPr>
          <a:xfrm>
            <a:off x="364742" y="3826347"/>
            <a:ext cx="39986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http://787updates.newairplane.com/787-Suppliers/World-Class-Supplier-Quality</a:t>
            </a:r>
            <a:endParaRPr lang="ru-RU" sz="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191761-DF0E-45E7-869A-4EE45D4AF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2" r="15069"/>
          <a:stretch/>
        </p:blipFill>
        <p:spPr>
          <a:xfrm>
            <a:off x="5299774" y="806140"/>
            <a:ext cx="2528048" cy="1808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DDAE66-A489-4302-BAD1-C3E49FFFE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70" b="11568"/>
          <a:stretch/>
        </p:blipFill>
        <p:spPr>
          <a:xfrm>
            <a:off x="5005573" y="2664853"/>
            <a:ext cx="3116449" cy="17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993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Системное мышление </a:t>
            </a:r>
            <a:br>
              <a:rPr lang="ru-RU" b="1" dirty="0">
                <a:latin typeface="+mn-lt"/>
              </a:rPr>
            </a:br>
            <a:r>
              <a:rPr lang="ru-RU" sz="3100" b="1" dirty="0">
                <a:latin typeface="+mn-lt"/>
              </a:rPr>
              <a:t>(интеллект на системном подходе)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" y="1038578"/>
            <a:ext cx="6027121" cy="581942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Служит созданию успешных систем/</a:t>
            </a:r>
            <a:r>
              <a:rPr lang="en-US" b="1" dirty="0"/>
              <a:t>successful systems</a:t>
            </a:r>
            <a:r>
              <a:rPr lang="ru-RU" b="1" dirty="0"/>
              <a:t>. </a:t>
            </a:r>
            <a:br>
              <a:rPr lang="ru-RU" b="1" dirty="0"/>
            </a:br>
            <a:endParaRPr lang="ru-RU" b="1" dirty="0"/>
          </a:p>
          <a:p>
            <a:r>
              <a:rPr lang="ru-RU" b="1" dirty="0"/>
              <a:t>Чеклист системного мышления (</a:t>
            </a:r>
            <a:r>
              <a:rPr lang="ru-RU" dirty="0"/>
              <a:t>контроль того, что вы в суете не забыли самое важное):</a:t>
            </a:r>
          </a:p>
          <a:p>
            <a:pPr lvl="1"/>
            <a:r>
              <a:rPr lang="ru-RU" dirty="0"/>
              <a:t>Определён системный уровень, на котором ведётся разговор и уровень ближайшего системного окружения</a:t>
            </a:r>
          </a:p>
          <a:p>
            <a:pPr lvl="1"/>
            <a:r>
              <a:rPr lang="ru-RU" dirty="0"/>
              <a:t>Определено, что меняем в физическом мире (воплощение целевой системы). </a:t>
            </a:r>
          </a:p>
          <a:p>
            <a:pPr lvl="1"/>
            <a:r>
              <a:rPr lang="ru-RU" dirty="0"/>
              <a:t>Формулируем требования и потребности в формате, допускающем проверку и приёмку</a:t>
            </a:r>
          </a:p>
          <a:p>
            <a:pPr lvl="1"/>
            <a:r>
              <a:rPr lang="ru-RU" dirty="0"/>
              <a:t>Определяем цепочку обеспечения</a:t>
            </a:r>
          </a:p>
          <a:p>
            <a:pPr lvl="1"/>
            <a:r>
              <a:rPr lang="ru-RU" dirty="0"/>
              <a:t>Определяем наши роли, командные роли и внешние проектные роли</a:t>
            </a:r>
          </a:p>
          <a:p>
            <a:pPr lvl="1"/>
            <a:r>
              <a:rPr lang="ru-RU" dirty="0"/>
              <a:t>Определяем нашу систему по отношению к целевой.</a:t>
            </a:r>
          </a:p>
          <a:p>
            <a:pPr lvl="1"/>
            <a:r>
              <a:rPr lang="ru-RU" dirty="0"/>
              <a:t>Имеем архитектурные идеи для реализации возможности (нет идей – </a:t>
            </a:r>
            <a:r>
              <a:rPr lang="en-US" dirty="0"/>
              <a:t>full stop)</a:t>
            </a:r>
            <a:endParaRPr lang="ru-RU" dirty="0"/>
          </a:p>
          <a:p>
            <a:pPr lvl="1"/>
            <a:r>
              <a:rPr lang="ru-RU" dirty="0"/>
              <a:t>Делаем минимально три описания того, что хотим изменить, используем явные методы описания.</a:t>
            </a:r>
          </a:p>
          <a:p>
            <a:pPr lvl="1"/>
            <a:r>
              <a:rPr lang="ru-RU" dirty="0"/>
              <a:t>Имеем ресурсы для выполнения, включая команду с ролями инженера, предпринимателя, менеджера</a:t>
            </a:r>
          </a:p>
          <a:p>
            <a:pPr lvl="1"/>
            <a:r>
              <a:rPr lang="ru-RU" dirty="0"/>
              <a:t>Проверяем, что все проектные роли в согласии по поводу того, что делаем</a:t>
            </a:r>
          </a:p>
          <a:p>
            <a:pPr lvl="1"/>
            <a:r>
              <a:rPr lang="ru-RU" dirty="0"/>
              <a:t>…</a:t>
            </a:r>
          </a:p>
          <a:p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52CB8-911D-453E-91AC-E06DF760F43D}"/>
              </a:ext>
            </a:extLst>
          </p:cNvPr>
          <p:cNvSpPr txBox="1"/>
          <p:nvPr/>
        </p:nvSpPr>
        <p:spPr>
          <a:xfrm>
            <a:off x="5994401" y="5124898"/>
            <a:ext cx="314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Книга </a:t>
            </a:r>
            <a:r>
              <a:rPr lang="en-US" sz="1100" dirty="0">
                <a:hlinkClick r:id="rId2"/>
              </a:rPr>
              <a:t>https://ridero.ru/books/sistemnoe_myshlenie/</a:t>
            </a:r>
            <a:endParaRPr lang="ru-RU" sz="1100" dirty="0"/>
          </a:p>
          <a:p>
            <a:br>
              <a:rPr lang="ru-RU" sz="1100" dirty="0"/>
            </a:br>
            <a:r>
              <a:rPr lang="ru-RU" sz="1100" b="1" dirty="0"/>
              <a:t>Курс </a:t>
            </a:r>
            <a:br>
              <a:rPr lang="ru-RU" sz="1100" dirty="0"/>
            </a:br>
            <a:r>
              <a:rPr lang="en-US" sz="1100" dirty="0">
                <a:hlinkClick r:id="rId3"/>
              </a:rPr>
              <a:t>https://system-school.ru/systems-thinking</a:t>
            </a: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FD4D74-3365-446D-8494-0D2B4801C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0" y="1293685"/>
            <a:ext cx="2505898" cy="346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4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621" y="0"/>
            <a:ext cx="8502068" cy="590309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ru-RU" altLang="ru-RU" sz="4000" b="1" dirty="0">
                <a:latin typeface="+mn-lt"/>
              </a:rPr>
              <a:t>Наш вариант системного подхода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238" y="672452"/>
            <a:ext cx="53990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изобретаем «системный велосипед»!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Опора на современные международные и отраслевые стандарты и публичные документы системной инженерии и инженерии предприятий.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2444">
            <a:off x="830397" y="3107015"/>
            <a:ext cx="3394986" cy="320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7327">
            <a:off x="604092" y="3310765"/>
            <a:ext cx="3613316" cy="340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0614">
            <a:off x="1050475" y="3737217"/>
            <a:ext cx="2804599" cy="2645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46" y="3844401"/>
            <a:ext cx="3029656" cy="285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589205" y="3875822"/>
            <a:ext cx="2218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ISO/IEC/IEEE 15288:2015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ISO/IEC/IEEE 42010:2011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IEC 81346-1:2009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11354-1:2011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15926-2:2003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Essence 1.1:2015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SBVR:2013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PWG CPS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и другие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95C0D-1BEB-4114-9BE3-9F70E536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273" y="743887"/>
            <a:ext cx="3608727" cy="2620407"/>
          </a:xfrm>
          <a:prstGeom prst="rect">
            <a:avLst/>
          </a:prstGeom>
        </p:spPr>
      </p:pic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5862CA4A-3CF7-42CF-B06D-3A182334C7BB}"/>
              </a:ext>
            </a:extLst>
          </p:cNvPr>
          <p:cNvSpPr/>
          <p:nvPr/>
        </p:nvSpPr>
        <p:spPr>
          <a:xfrm>
            <a:off x="6623938" y="3875822"/>
            <a:ext cx="242404" cy="2912611"/>
          </a:xfrm>
          <a:prstGeom prst="rightBrace">
            <a:avLst>
              <a:gd name="adj1" fmla="val 9318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C6435-AF86-4851-8808-278A335B9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67" y="4144488"/>
            <a:ext cx="1694413" cy="2341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65193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F811B-CDA7-4377-90FC-3819E861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6"/>
            <a:ext cx="9144000" cy="6398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Учебный стандарт по системному мышлению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7C5B42C-FD3A-4AFE-B738-783B00F0B3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565" y="1004935"/>
          <a:ext cx="874168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732">
                  <a:extLst>
                    <a:ext uri="{9D8B030D-6E8A-4147-A177-3AD203B41FA5}">
                      <a16:colId xmlns:a16="http://schemas.microsoft.com/office/drawing/2014/main" val="2725918657"/>
                    </a:ext>
                  </a:extLst>
                </a:gridCol>
                <a:gridCol w="1928388">
                  <a:extLst>
                    <a:ext uri="{9D8B030D-6E8A-4147-A177-3AD203B41FA5}">
                      <a16:colId xmlns:a16="http://schemas.microsoft.com/office/drawing/2014/main" val="2992128270"/>
                    </a:ext>
                  </a:extLst>
                </a:gridCol>
                <a:gridCol w="2082297">
                  <a:extLst>
                    <a:ext uri="{9D8B030D-6E8A-4147-A177-3AD203B41FA5}">
                      <a16:colId xmlns:a16="http://schemas.microsoft.com/office/drawing/2014/main" val="2333306388"/>
                    </a:ext>
                  </a:extLst>
                </a:gridCol>
                <a:gridCol w="1919335">
                  <a:extLst>
                    <a:ext uri="{9D8B030D-6E8A-4147-A177-3AD203B41FA5}">
                      <a16:colId xmlns:a16="http://schemas.microsoft.com/office/drawing/2014/main" val="2982467014"/>
                    </a:ext>
                  </a:extLst>
                </a:gridCol>
                <a:gridCol w="1004933">
                  <a:extLst>
                    <a:ext uri="{9D8B030D-6E8A-4147-A177-3AD203B41FA5}">
                      <a16:colId xmlns:a16="http://schemas.microsoft.com/office/drawing/2014/main" val="1810875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Понятия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Уровни мыслительного мастерства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Потребности, удовлетворяемые мастерством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 удовлетворения потребностей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 issues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2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Метод описания/</a:t>
                      </a:r>
                      <a:r>
                        <a:rPr lang="en-US" sz="1200" dirty="0"/>
                        <a:t>viewpoint</a:t>
                      </a:r>
                      <a:r>
                        <a:rPr lang="ru-RU" sz="1200" dirty="0"/>
                        <a:t> как оформляющий/</a:t>
                      </a:r>
                      <a:r>
                        <a:rPr lang="en-US" sz="1200" dirty="0"/>
                        <a:t>frame</a:t>
                      </a:r>
                      <a:r>
                        <a:rPr lang="ru-RU" sz="1200" dirty="0"/>
                        <a:t> интерес</a:t>
                      </a:r>
                      <a:r>
                        <a:rPr lang="en-US" sz="1200" dirty="0"/>
                        <a:t>/concern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L1 </a:t>
                      </a:r>
                      <a:r>
                        <a:rPr lang="ru-RU" sz="1200" dirty="0"/>
                        <a:t>Студент определяет метод описаний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для всех описаний</a:t>
                      </a:r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r>
                        <a:rPr lang="en-US" sz="1200" dirty="0"/>
                        <a:t>L2 </a:t>
                      </a:r>
                      <a:r>
                        <a:rPr lang="ru-RU" sz="1200" dirty="0"/>
                        <a:t>Студент способен оформить интерес методом описания</a:t>
                      </a:r>
                      <a:endParaRPr lang="en-US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endParaRPr lang="ru-RU" sz="1200" dirty="0"/>
                    </a:p>
                    <a:p>
                      <a:r>
                        <a:rPr lang="en-US" sz="1200" dirty="0"/>
                        <a:t>L3 </a:t>
                      </a:r>
                      <a:r>
                        <a:rPr lang="ru-RU" sz="1200" dirty="0"/>
                        <a:t>Студент может разделить дискуссию по интересу на две более простых: по методу описаний и </a:t>
                      </a:r>
                      <a:r>
                        <a:rPr lang="ru-RU" sz="1200" dirty="0" err="1"/>
                        <a:t>уторговыванию</a:t>
                      </a:r>
                      <a:r>
                        <a:rPr lang="ru-RU" sz="1200" dirty="0"/>
                        <a:t> предпочтений внутри метода описаний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Упростить достижение договорённостей между проектными ролями с учётом их интересов и предпочтений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Студент видит отчёт с показом средних температур по больнице. Он задаёт вопрос о методе, которым считалось среднее.</a:t>
                      </a:r>
                    </a:p>
                    <a:p>
                      <a:endParaRPr lang="ru-RU" sz="1200" dirty="0"/>
                    </a:p>
                    <a:p>
                      <a:r>
                        <a:rPr lang="ru-RU" sz="1200" dirty="0"/>
                        <a:t>У студента интерес – цена, предпочтение – снижение цены. Он предлагает смету как метод описания цены (и дальше торгуется по каждой позиции сметы).</a:t>
                      </a:r>
                    </a:p>
                    <a:p>
                      <a:endParaRPr lang="ru-RU" sz="1200" dirty="0"/>
                    </a:p>
                    <a:p>
                      <a:r>
                        <a:rPr lang="ru-RU" sz="1200" dirty="0"/>
                        <a:t>Роли продавца и покупателя, интерес – цена, предпочтения разные. Студент обсуждает метод описания для договорённостей по цене: аналог на рынке, смета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67054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9873EC-89FF-47D6-8CE0-C9197775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7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64BCB-4DCE-47CD-BA12-CFBA795F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095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Театральная метафора: 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проектные роли, интересы, предпочтения, намерения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47FD08-4719-4EE2-8B8C-898E7D8F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4F858A-9005-4772-871A-518DA143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9497"/>
            <a:ext cx="9144000" cy="2068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950B9-7A2F-4047-AE4B-6706A649E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18" y="795437"/>
            <a:ext cx="5323741" cy="39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DD5A37-80CC-4CAC-8D67-D76554A3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160695"/>
            <a:ext cx="2048843" cy="242266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730" r="19988"/>
          <a:stretch/>
        </p:blipFill>
        <p:spPr>
          <a:xfrm>
            <a:off x="3951565" y="4043363"/>
            <a:ext cx="1933731" cy="2381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Воплощение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4012"/>
            <a:ext cx="3508514" cy="50974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Система воплощена (</a:t>
            </a:r>
            <a:r>
              <a:rPr lang="en-US" dirty="0"/>
              <a:t>realized</a:t>
            </a:r>
            <a:r>
              <a:rPr lang="ru-RU" dirty="0"/>
              <a:t> – </a:t>
            </a:r>
            <a:r>
              <a:rPr lang="en-US" dirty="0"/>
              <a:t>in reality) </a:t>
            </a:r>
            <a:r>
              <a:rPr lang="ru-RU" dirty="0"/>
              <a:t>в физическом мире.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Система – это физический объект, имеет протяжённость в пространстве-времени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Тест на присутствие в мире: постучать, пнуть, показать пальцем.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4100" b="1" dirty="0"/>
              <a:t>Различаем: воплощение системы против</a:t>
            </a:r>
            <a:r>
              <a:rPr lang="en-US" sz="4100" b="1" dirty="0"/>
              <a:t> </a:t>
            </a:r>
            <a:r>
              <a:rPr lang="ru-RU" sz="4100" b="1" dirty="0"/>
              <a:t>описания системы и системной документации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9108D-64B6-47A6-B06A-257E9C83E9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729" y="1147553"/>
            <a:ext cx="1892429" cy="2510011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785C785-628F-4DE6-B861-E1CBF0F14975}"/>
              </a:ext>
            </a:extLst>
          </p:cNvPr>
          <p:cNvSpPr/>
          <p:nvPr/>
        </p:nvSpPr>
        <p:spPr>
          <a:xfrm>
            <a:off x="8040172" y="4693024"/>
            <a:ext cx="310451" cy="215152"/>
          </a:xfrm>
          <a:prstGeom prst="ellipse">
            <a:avLst/>
          </a:prstGeom>
          <a:solidFill>
            <a:schemeClr val="accent2">
              <a:lumMod val="75000"/>
              <a:alpha val="77000"/>
            </a:schemeClr>
          </a:solidFill>
          <a:ln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1CD43D-980D-494E-893B-D9C062E06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00" y="1096892"/>
            <a:ext cx="1934441" cy="30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4BE0-C940-4CD1-9B0A-0BB03767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" y="-701"/>
            <a:ext cx="9140127" cy="47827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Суть системного подхода: синтез (анализ глубоко внутри)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8C497D-6C97-4EFD-9F49-69B309A7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929108D-64B6-47A6-B06A-257E9C83E9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FCFB2BC-E766-4F97-883D-B25BC339B1F7}"/>
              </a:ext>
            </a:extLst>
          </p:cNvPr>
          <p:cNvSpPr/>
          <p:nvPr/>
        </p:nvSpPr>
        <p:spPr>
          <a:xfrm>
            <a:off x="1050718" y="2018607"/>
            <a:ext cx="921006" cy="8368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3C403A7-4E90-4F74-8F33-879C730DFAA9}"/>
              </a:ext>
            </a:extLst>
          </p:cNvPr>
          <p:cNvSpPr/>
          <p:nvPr/>
        </p:nvSpPr>
        <p:spPr>
          <a:xfrm>
            <a:off x="345499" y="2696281"/>
            <a:ext cx="275377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ED5BE77-18CB-47F8-ACEF-FF474D6540E4}"/>
              </a:ext>
            </a:extLst>
          </p:cNvPr>
          <p:cNvSpPr/>
          <p:nvPr/>
        </p:nvSpPr>
        <p:spPr>
          <a:xfrm>
            <a:off x="722884" y="2652146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4C8022C-9C04-4768-9DD4-884B5A23BED3}"/>
              </a:ext>
            </a:extLst>
          </p:cNvPr>
          <p:cNvSpPr/>
          <p:nvPr/>
        </p:nvSpPr>
        <p:spPr>
          <a:xfrm>
            <a:off x="580879" y="2920965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BC5E167-3A3A-4902-AA23-57F903EC2F66}"/>
              </a:ext>
            </a:extLst>
          </p:cNvPr>
          <p:cNvSpPr/>
          <p:nvPr/>
        </p:nvSpPr>
        <p:spPr>
          <a:xfrm>
            <a:off x="1532012" y="2165076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A553C95-CF72-4007-B89C-5E43F30D8987}"/>
              </a:ext>
            </a:extLst>
          </p:cNvPr>
          <p:cNvSpPr/>
          <p:nvPr/>
        </p:nvSpPr>
        <p:spPr>
          <a:xfrm>
            <a:off x="1227947" y="2216890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44EA7BE-EF64-4845-B446-18681225C59A}"/>
              </a:ext>
            </a:extLst>
          </p:cNvPr>
          <p:cNvSpPr/>
          <p:nvPr/>
        </p:nvSpPr>
        <p:spPr>
          <a:xfrm>
            <a:off x="1457825" y="2517080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1AC33B2-C6FA-4D84-83C0-112582FDF761}"/>
              </a:ext>
            </a:extLst>
          </p:cNvPr>
          <p:cNvSpPr/>
          <p:nvPr/>
        </p:nvSpPr>
        <p:spPr>
          <a:xfrm>
            <a:off x="1204019" y="3276949"/>
            <a:ext cx="258719" cy="259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7374D54-4F9C-4553-8088-3B09E0B7DBF0}"/>
              </a:ext>
            </a:extLst>
          </p:cNvPr>
          <p:cNvSpPr/>
          <p:nvPr/>
        </p:nvSpPr>
        <p:spPr>
          <a:xfrm>
            <a:off x="1555380" y="3098761"/>
            <a:ext cx="256774" cy="252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96970F2-5B7F-4352-BFD3-10A187320124}"/>
              </a:ext>
            </a:extLst>
          </p:cNvPr>
          <p:cNvSpPr/>
          <p:nvPr/>
        </p:nvSpPr>
        <p:spPr>
          <a:xfrm>
            <a:off x="293042" y="2359479"/>
            <a:ext cx="768864" cy="863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277A215-8481-4F7E-8116-96038138B301}"/>
              </a:ext>
            </a:extLst>
          </p:cNvPr>
          <p:cNvSpPr/>
          <p:nvPr/>
        </p:nvSpPr>
        <p:spPr>
          <a:xfrm>
            <a:off x="512311" y="2418007"/>
            <a:ext cx="256774" cy="2574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8B1FFEB-6DE2-4962-A23D-0846C62B5700}"/>
              </a:ext>
            </a:extLst>
          </p:cNvPr>
          <p:cNvSpPr/>
          <p:nvPr/>
        </p:nvSpPr>
        <p:spPr>
          <a:xfrm>
            <a:off x="1111172" y="2968321"/>
            <a:ext cx="817496" cy="7514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4C3C8C0-7FDD-45A7-983F-8563A847C14E}"/>
              </a:ext>
            </a:extLst>
          </p:cNvPr>
          <p:cNvSpPr/>
          <p:nvPr/>
        </p:nvSpPr>
        <p:spPr>
          <a:xfrm>
            <a:off x="139164" y="1785286"/>
            <a:ext cx="2148718" cy="2147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>
            <a:extLst>
              <a:ext uri="{FF2B5EF4-FFF2-40B4-BE49-F238E27FC236}">
                <a16:creationId xmlns:a16="http://schemas.microsoft.com/office/drawing/2014/main" id="{60DF930D-4A54-4586-A4CA-769F803FD2B7}"/>
              </a:ext>
            </a:extLst>
          </p:cNvPr>
          <p:cNvSpPr/>
          <p:nvPr/>
        </p:nvSpPr>
        <p:spPr>
          <a:xfrm>
            <a:off x="3837655" y="639219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>
            <a:extLst>
              <a:ext uri="{FF2B5EF4-FFF2-40B4-BE49-F238E27FC236}">
                <a16:creationId xmlns:a16="http://schemas.microsoft.com/office/drawing/2014/main" id="{15C4A926-7D78-4C61-BC5B-0ED3C0F59E1A}"/>
              </a:ext>
            </a:extLst>
          </p:cNvPr>
          <p:cNvSpPr/>
          <p:nvPr/>
        </p:nvSpPr>
        <p:spPr>
          <a:xfrm>
            <a:off x="4755689" y="3742828"/>
            <a:ext cx="492003" cy="5376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лыбающееся лицо 19">
            <a:extLst>
              <a:ext uri="{FF2B5EF4-FFF2-40B4-BE49-F238E27FC236}">
                <a16:creationId xmlns:a16="http://schemas.microsoft.com/office/drawing/2014/main" id="{292A9156-F1A0-4A54-88C5-644BCE37D456}"/>
              </a:ext>
            </a:extLst>
          </p:cNvPr>
          <p:cNvSpPr/>
          <p:nvPr/>
        </p:nvSpPr>
        <p:spPr>
          <a:xfrm>
            <a:off x="4225978" y="5072713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лыбающееся лицо 21">
            <a:extLst>
              <a:ext uri="{FF2B5EF4-FFF2-40B4-BE49-F238E27FC236}">
                <a16:creationId xmlns:a16="http://schemas.microsoft.com/office/drawing/2014/main" id="{C5BDA308-162A-40A1-AE8F-5C4C7E7884FF}"/>
              </a:ext>
            </a:extLst>
          </p:cNvPr>
          <p:cNvSpPr/>
          <p:nvPr/>
        </p:nvSpPr>
        <p:spPr>
          <a:xfrm>
            <a:off x="5175707" y="2398594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лыбающееся лицо 22">
            <a:extLst>
              <a:ext uri="{FF2B5EF4-FFF2-40B4-BE49-F238E27FC236}">
                <a16:creationId xmlns:a16="http://schemas.microsoft.com/office/drawing/2014/main" id="{ADF39918-54F2-4184-9751-4544F378D6CF}"/>
              </a:ext>
            </a:extLst>
          </p:cNvPr>
          <p:cNvSpPr/>
          <p:nvPr/>
        </p:nvSpPr>
        <p:spPr>
          <a:xfrm>
            <a:off x="4555457" y="972481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24">
            <a:extLst>
              <a:ext uri="{FF2B5EF4-FFF2-40B4-BE49-F238E27FC236}">
                <a16:creationId xmlns:a16="http://schemas.microsoft.com/office/drawing/2014/main" id="{42CFBEDF-B962-4800-8C54-3AF93ECD95DE}"/>
              </a:ext>
            </a:extLst>
          </p:cNvPr>
          <p:cNvCxnSpPr>
            <a:cxnSpLocks/>
            <a:stCxn id="71" idx="4"/>
            <a:endCxn id="55" idx="0"/>
          </p:cNvCxnSpPr>
          <p:nvPr/>
        </p:nvCxnSpPr>
        <p:spPr>
          <a:xfrm rot="5400000">
            <a:off x="7536090" y="3301546"/>
            <a:ext cx="864070" cy="12578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24">
            <a:extLst>
              <a:ext uri="{FF2B5EF4-FFF2-40B4-BE49-F238E27FC236}">
                <a16:creationId xmlns:a16="http://schemas.microsoft.com/office/drawing/2014/main" id="{DA065000-BAE8-44DE-B039-D64294FA3C87}"/>
              </a:ext>
            </a:extLst>
          </p:cNvPr>
          <p:cNvCxnSpPr>
            <a:cxnSpLocks/>
            <a:stCxn id="52" idx="1"/>
            <a:endCxn id="5" idx="5"/>
          </p:cNvCxnSpPr>
          <p:nvPr/>
        </p:nvCxnSpPr>
        <p:spPr>
          <a:xfrm rot="16200000" flipV="1">
            <a:off x="2266564" y="2303219"/>
            <a:ext cx="1244111" cy="210354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24">
            <a:extLst>
              <a:ext uri="{FF2B5EF4-FFF2-40B4-BE49-F238E27FC236}">
                <a16:creationId xmlns:a16="http://schemas.microsoft.com/office/drawing/2014/main" id="{9193612F-BBF0-4F75-B49E-3C06BC182076}"/>
              </a:ext>
            </a:extLst>
          </p:cNvPr>
          <p:cNvCxnSpPr>
            <a:cxnSpLocks/>
            <a:stCxn id="47" idx="2"/>
            <a:endCxn id="17" idx="0"/>
          </p:cNvCxnSpPr>
          <p:nvPr/>
        </p:nvCxnSpPr>
        <p:spPr>
          <a:xfrm rot="10800000" flipV="1">
            <a:off x="1213523" y="1203110"/>
            <a:ext cx="2308998" cy="58217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24">
            <a:extLst>
              <a:ext uri="{FF2B5EF4-FFF2-40B4-BE49-F238E27FC236}">
                <a16:creationId xmlns:a16="http://schemas.microsoft.com/office/drawing/2014/main" id="{1905368C-5069-4899-AE65-81884AB72E1D}"/>
              </a:ext>
            </a:extLst>
          </p:cNvPr>
          <p:cNvCxnSpPr>
            <a:cxnSpLocks/>
            <a:stCxn id="34" idx="2"/>
            <a:endCxn id="9" idx="6"/>
          </p:cNvCxnSpPr>
          <p:nvPr/>
        </p:nvCxnSpPr>
        <p:spPr>
          <a:xfrm rot="10800000">
            <a:off x="1788787" y="2291450"/>
            <a:ext cx="3234763" cy="42945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A6B20ADC-FFA2-4FA8-8398-FF5CD45397DB}"/>
              </a:ext>
            </a:extLst>
          </p:cNvPr>
          <p:cNvSpPr/>
          <p:nvPr/>
        </p:nvSpPr>
        <p:spPr>
          <a:xfrm>
            <a:off x="3522521" y="453078"/>
            <a:ext cx="1852861" cy="1500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F57F2E31-02A8-4244-9807-371DA6BBD1ED}"/>
              </a:ext>
            </a:extLst>
          </p:cNvPr>
          <p:cNvSpPr/>
          <p:nvPr/>
        </p:nvSpPr>
        <p:spPr>
          <a:xfrm>
            <a:off x="3534441" y="3657876"/>
            <a:ext cx="2771998" cy="21794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8C52F4-A150-4801-9336-7536CE712D4E}"/>
              </a:ext>
            </a:extLst>
          </p:cNvPr>
          <p:cNvSpPr txBox="1"/>
          <p:nvPr/>
        </p:nvSpPr>
        <p:spPr>
          <a:xfrm>
            <a:off x="721346" y="5866236"/>
            <a:ext cx="150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Окружение</a:t>
            </a:r>
            <a:br>
              <a:rPr lang="ru-RU" b="1" dirty="0"/>
            </a:br>
            <a:r>
              <a:rPr lang="en-US" b="1" dirty="0"/>
              <a:t>run-time</a:t>
            </a:r>
            <a:endParaRPr lang="ru-RU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7B3EF5-994C-41A0-B256-6A29B56D45FF}"/>
              </a:ext>
            </a:extLst>
          </p:cNvPr>
          <p:cNvSpPr txBox="1"/>
          <p:nvPr/>
        </p:nvSpPr>
        <p:spPr>
          <a:xfrm>
            <a:off x="4225978" y="5866236"/>
            <a:ext cx="245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обеспечение ЖЦ</a:t>
            </a:r>
            <a:br>
              <a:rPr lang="en-US" b="1" dirty="0"/>
            </a:br>
            <a:r>
              <a:rPr lang="en-US" b="1" dirty="0"/>
              <a:t>design-time</a:t>
            </a:r>
            <a:endParaRPr lang="ru-RU" b="1" dirty="0"/>
          </a:p>
        </p:txBody>
      </p:sp>
      <p:sp>
        <p:nvSpPr>
          <p:cNvPr id="57" name="Улыбающееся лицо 56">
            <a:extLst>
              <a:ext uri="{FF2B5EF4-FFF2-40B4-BE49-F238E27FC236}">
                <a16:creationId xmlns:a16="http://schemas.microsoft.com/office/drawing/2014/main" id="{9294AAAB-19B4-4FB8-9CD5-8CFD48E43EB2}"/>
              </a:ext>
            </a:extLst>
          </p:cNvPr>
          <p:cNvSpPr/>
          <p:nvPr/>
        </p:nvSpPr>
        <p:spPr>
          <a:xfrm>
            <a:off x="5567320" y="4627114"/>
            <a:ext cx="467462" cy="4846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22A1B93-3C19-46E7-BCC5-616AFA4BD90C}"/>
              </a:ext>
            </a:extLst>
          </p:cNvPr>
          <p:cNvSpPr/>
          <p:nvPr/>
        </p:nvSpPr>
        <p:spPr>
          <a:xfrm rot="21450874">
            <a:off x="5023063" y="2269378"/>
            <a:ext cx="1032247" cy="858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5F75B64-4E1E-4B68-92D0-64497E26368F}"/>
              </a:ext>
            </a:extLst>
          </p:cNvPr>
          <p:cNvCxnSpPr>
            <a:cxnSpLocks/>
          </p:cNvCxnSpPr>
          <p:nvPr/>
        </p:nvCxnSpPr>
        <p:spPr>
          <a:xfrm>
            <a:off x="2939866" y="579862"/>
            <a:ext cx="9373" cy="598650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Улыбающееся лицо 49">
            <a:extLst>
              <a:ext uri="{FF2B5EF4-FFF2-40B4-BE49-F238E27FC236}">
                <a16:creationId xmlns:a16="http://schemas.microsoft.com/office/drawing/2014/main" id="{F1BE60FB-F1D4-46F3-9564-051DB338BC7B}"/>
              </a:ext>
            </a:extLst>
          </p:cNvPr>
          <p:cNvSpPr/>
          <p:nvPr/>
        </p:nvSpPr>
        <p:spPr>
          <a:xfrm>
            <a:off x="7419430" y="3955087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лыбающееся лицо 50">
            <a:extLst>
              <a:ext uri="{FF2B5EF4-FFF2-40B4-BE49-F238E27FC236}">
                <a16:creationId xmlns:a16="http://schemas.microsoft.com/office/drawing/2014/main" id="{4783DDC3-C743-4C4C-9E0F-5DE92975B9FE}"/>
              </a:ext>
            </a:extLst>
          </p:cNvPr>
          <p:cNvSpPr/>
          <p:nvPr/>
        </p:nvSpPr>
        <p:spPr>
          <a:xfrm>
            <a:off x="7946945" y="4547094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24A58E6-D6BB-4D3A-B5D8-7DCB7B5F848E}"/>
              </a:ext>
            </a:extLst>
          </p:cNvPr>
          <p:cNvSpPr/>
          <p:nvPr/>
        </p:nvSpPr>
        <p:spPr>
          <a:xfrm>
            <a:off x="6978803" y="3796471"/>
            <a:ext cx="1852861" cy="1500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 стрелкой 24">
            <a:extLst>
              <a:ext uri="{FF2B5EF4-FFF2-40B4-BE49-F238E27FC236}">
                <a16:creationId xmlns:a16="http://schemas.microsoft.com/office/drawing/2014/main" id="{6110BB73-50B9-4E97-A05E-457A245168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7234" y="4217595"/>
            <a:ext cx="1282196" cy="107894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>
            <a:extLst>
              <a:ext uri="{FF2B5EF4-FFF2-40B4-BE49-F238E27FC236}">
                <a16:creationId xmlns:a16="http://schemas.microsoft.com/office/drawing/2014/main" id="{D2CA1DCA-4640-4666-B8BC-F43F7A7789BF}"/>
              </a:ext>
            </a:extLst>
          </p:cNvPr>
          <p:cNvSpPr/>
          <p:nvPr/>
        </p:nvSpPr>
        <p:spPr>
          <a:xfrm>
            <a:off x="3954481" y="1366873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Улыбающееся лицо 69">
            <a:extLst>
              <a:ext uri="{FF2B5EF4-FFF2-40B4-BE49-F238E27FC236}">
                <a16:creationId xmlns:a16="http://schemas.microsoft.com/office/drawing/2014/main" id="{8C2BDF88-1D30-467D-B871-038DE3990317}"/>
              </a:ext>
            </a:extLst>
          </p:cNvPr>
          <p:cNvSpPr/>
          <p:nvPr/>
        </p:nvSpPr>
        <p:spPr>
          <a:xfrm>
            <a:off x="7530150" y="1813589"/>
            <a:ext cx="717802" cy="577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2AF9D7DC-2F27-48FF-B15C-C56590A90258}"/>
              </a:ext>
            </a:extLst>
          </p:cNvPr>
          <p:cNvSpPr/>
          <p:nvPr/>
        </p:nvSpPr>
        <p:spPr>
          <a:xfrm rot="21450874">
            <a:off x="7369260" y="1668123"/>
            <a:ext cx="1268658" cy="1264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AA225E8-8F39-4600-A0E7-03AC1BD70E47}"/>
              </a:ext>
            </a:extLst>
          </p:cNvPr>
          <p:cNvSpPr/>
          <p:nvPr/>
        </p:nvSpPr>
        <p:spPr>
          <a:xfrm>
            <a:off x="7918520" y="2412035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4378DE6E-D446-4C61-8938-744103DA6E20}"/>
              </a:ext>
            </a:extLst>
          </p:cNvPr>
          <p:cNvSpPr/>
          <p:nvPr/>
        </p:nvSpPr>
        <p:spPr>
          <a:xfrm>
            <a:off x="8197748" y="4034874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B8DB1C70-8EAE-4DD9-9356-75D8230281FC}"/>
              </a:ext>
            </a:extLst>
          </p:cNvPr>
          <p:cNvSpPr/>
          <p:nvPr/>
        </p:nvSpPr>
        <p:spPr>
          <a:xfrm>
            <a:off x="7269389" y="4586376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A490A477-3463-433F-9E57-0D45482DD187}"/>
              </a:ext>
            </a:extLst>
          </p:cNvPr>
          <p:cNvSpPr/>
          <p:nvPr/>
        </p:nvSpPr>
        <p:spPr>
          <a:xfrm>
            <a:off x="5334052" y="3974057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E7C080F1-3BDE-4446-99DA-C536BB05FA1C}"/>
              </a:ext>
            </a:extLst>
          </p:cNvPr>
          <p:cNvSpPr/>
          <p:nvPr/>
        </p:nvSpPr>
        <p:spPr>
          <a:xfrm>
            <a:off x="3837656" y="3952791"/>
            <a:ext cx="1011862" cy="982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D760C85-9257-4013-A53E-B0D921347940}"/>
              </a:ext>
            </a:extLst>
          </p:cNvPr>
          <p:cNvSpPr/>
          <p:nvPr/>
        </p:nvSpPr>
        <p:spPr>
          <a:xfrm>
            <a:off x="5057869" y="4905686"/>
            <a:ext cx="466999" cy="418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Улыбающееся лицо 81">
            <a:extLst>
              <a:ext uri="{FF2B5EF4-FFF2-40B4-BE49-F238E27FC236}">
                <a16:creationId xmlns:a16="http://schemas.microsoft.com/office/drawing/2014/main" id="{DCF29044-118D-44DF-AE54-9BFAAC1C23FC}"/>
              </a:ext>
            </a:extLst>
          </p:cNvPr>
          <p:cNvSpPr/>
          <p:nvPr/>
        </p:nvSpPr>
        <p:spPr>
          <a:xfrm>
            <a:off x="4132895" y="4533075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Улыбающееся лицо 82">
            <a:extLst>
              <a:ext uri="{FF2B5EF4-FFF2-40B4-BE49-F238E27FC236}">
                <a16:creationId xmlns:a16="http://schemas.microsoft.com/office/drawing/2014/main" id="{6ABF9ABA-BE39-435D-A0DA-FB0877A47E46}"/>
              </a:ext>
            </a:extLst>
          </p:cNvPr>
          <p:cNvSpPr/>
          <p:nvPr/>
        </p:nvSpPr>
        <p:spPr>
          <a:xfrm>
            <a:off x="4354513" y="4169664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Улыбающееся лицо 83">
            <a:extLst>
              <a:ext uri="{FF2B5EF4-FFF2-40B4-BE49-F238E27FC236}">
                <a16:creationId xmlns:a16="http://schemas.microsoft.com/office/drawing/2014/main" id="{DC18A70A-573B-429A-A009-DDF0CB1E6544}"/>
              </a:ext>
            </a:extLst>
          </p:cNvPr>
          <p:cNvSpPr/>
          <p:nvPr/>
        </p:nvSpPr>
        <p:spPr>
          <a:xfrm>
            <a:off x="3890964" y="4154387"/>
            <a:ext cx="401888" cy="3481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61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49B4F7-3E44-4E82-95F4-D01C619FD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8"/>
          <a:stretch/>
        </p:blipFill>
        <p:spPr>
          <a:xfrm>
            <a:off x="5040667" y="4645419"/>
            <a:ext cx="4103333" cy="22125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5E28C-CA58-46C2-8522-39194EF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600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Системные уровни и эмерджентность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0F1AEE-E752-43B1-9EB2-05B40238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01" y="686006"/>
            <a:ext cx="4103333" cy="437990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Вселенная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Земля – терраформирование (</a:t>
            </a:r>
            <a:r>
              <a:rPr lang="ru-RU" dirty="0" err="1"/>
              <a:t>геоинженерия</a:t>
            </a:r>
            <a:r>
              <a:rPr lang="ru-RU" dirty="0"/>
              <a:t>)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Проекты типа </a:t>
            </a:r>
            <a:r>
              <a:rPr lang="en-US" dirty="0"/>
              <a:t>SpaceX </a:t>
            </a:r>
            <a:r>
              <a:rPr lang="en-US" dirty="0" err="1"/>
              <a:t>StarLink</a:t>
            </a:r>
            <a:r>
              <a:rPr lang="en-US" dirty="0"/>
              <a:t> (</a:t>
            </a:r>
            <a:r>
              <a:rPr lang="ru-RU" dirty="0"/>
              <a:t>до 30тыс. спутников на низкой орбите – первый </a:t>
            </a:r>
            <a:r>
              <a:rPr lang="ru-RU" dirty="0" err="1"/>
              <a:t>твит</a:t>
            </a:r>
            <a:r>
              <a:rPr lang="ru-RU" dirty="0"/>
              <a:t> уже сделан!)</a:t>
            </a:r>
          </a:p>
          <a:p>
            <a:r>
              <a:rPr lang="ru-RU" dirty="0"/>
              <a:t>«Обычная инженерия» (</a:t>
            </a:r>
            <a:r>
              <a:rPr lang="ru-RU" b="1" dirty="0"/>
              <a:t>энергоблоки АЭС</a:t>
            </a:r>
            <a:r>
              <a:rPr lang="ru-RU" dirty="0"/>
              <a:t>, мосты и небоскрёбы, беспилотные дроны и автомобили, смартфоны)</a:t>
            </a:r>
          </a:p>
          <a:p>
            <a:r>
              <a:rPr lang="ru-RU" dirty="0"/>
              <a:t>Чипы (макро-нанотехнологии, 7нм, 1.2трлн.транзисторов на сегодняшний день в </a:t>
            </a:r>
            <a:r>
              <a:rPr lang="en-US" dirty="0"/>
              <a:t>AI </a:t>
            </a:r>
            <a:r>
              <a:rPr lang="ru-RU" dirty="0"/>
              <a:t>чипах)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Молекулярные машины </a:t>
            </a:r>
            <a:r>
              <a:rPr lang="en-US" dirty="0"/>
              <a:t>(</a:t>
            </a:r>
            <a:r>
              <a:rPr lang="ru-RU" dirty="0" err="1"/>
              <a:t>Дрекслер</a:t>
            </a:r>
            <a:r>
              <a:rPr lang="ru-RU" dirty="0"/>
              <a:t>)</a:t>
            </a:r>
          </a:p>
          <a:p>
            <a:r>
              <a:rPr lang="ru-RU" dirty="0"/>
              <a:t>…</a:t>
            </a:r>
          </a:p>
          <a:p>
            <a:r>
              <a:rPr lang="ru-RU" dirty="0" err="1"/>
              <a:t>Суперструны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341B64-2DEB-42D1-8F33-0FB6F7C6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EC45D-75C0-456C-B2ED-BEEC6764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16" y="686006"/>
            <a:ext cx="3731046" cy="1812802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671FEEF-DCA5-4158-930B-30793F718BAB}"/>
              </a:ext>
            </a:extLst>
          </p:cNvPr>
          <p:cNvSpPr txBox="1">
            <a:spLocks/>
          </p:cNvSpPr>
          <p:nvPr/>
        </p:nvSpPr>
        <p:spPr>
          <a:xfrm>
            <a:off x="207039" y="5197523"/>
            <a:ext cx="3731046" cy="1660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Есть в мышлении системные уровни – есть системное мышление</a:t>
            </a:r>
          </a:p>
          <a:p>
            <a:r>
              <a:rPr lang="ru-RU" b="1" dirty="0"/>
              <a:t>Нет системных уровней – это редукционистское мышление.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761F50-953C-4417-9A84-4C7C2F7A1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8" b="2370"/>
          <a:stretch/>
        </p:blipFill>
        <p:spPr>
          <a:xfrm>
            <a:off x="5740029" y="2559653"/>
            <a:ext cx="2775321" cy="22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6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54212"/>
            <a:ext cx="8374673" cy="177482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Прошло </a:t>
            </a:r>
            <a:r>
              <a:rPr lang="en-US" b="1" dirty="0"/>
              <a:t>20</a:t>
            </a:r>
            <a:r>
              <a:rPr lang="ru-RU" b="1" dirty="0"/>
              <a:t>% от 21 века – мы давно уже в будущем!</a:t>
            </a:r>
            <a:endParaRPr lang="ru-RU" dirty="0"/>
          </a:p>
          <a:p>
            <a:r>
              <a:rPr lang="ru-RU" dirty="0"/>
              <a:t>Будущее как туман</a:t>
            </a:r>
            <a:r>
              <a:rPr lang="en-US" dirty="0"/>
              <a:t>: </a:t>
            </a:r>
            <a:r>
              <a:rPr lang="ru-RU" dirty="0"/>
              <a:t>вблизи всё прозрачно, а в трёх метрах может быть невидимая стена</a:t>
            </a:r>
            <a:r>
              <a:rPr lang="en-US" dirty="0"/>
              <a:t>.</a:t>
            </a:r>
            <a:r>
              <a:rPr lang="ru-RU" dirty="0"/>
              <a:t> Это экспоненциальная зависимость невидимости от расстояния.</a:t>
            </a:r>
            <a:endParaRPr lang="en-US" dirty="0"/>
          </a:p>
          <a:p>
            <a:r>
              <a:rPr lang="ru-RU" dirty="0"/>
              <a:t>Системность: всё со всем связано, единственного ведущего изменения нет.</a:t>
            </a:r>
            <a:r>
              <a:rPr lang="en-US" dirty="0"/>
              <a:t> </a:t>
            </a:r>
            <a:r>
              <a:rPr lang="ru-RU" dirty="0"/>
              <a:t>Все изменения приходят сбоку, и изменения экспоненциальны.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3790951"/>
            <a:ext cx="4048125" cy="268605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180181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Будущее уже здесь, только оно неравномерно распределено.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27780" y="1321078"/>
            <a:ext cx="1317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У.Гибсон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591" y="6526930"/>
            <a:ext cx="3560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http://www.johnsonsdrivingacademy.co.uk/driving-advice/driving-in-the-fog</a:t>
            </a:r>
            <a:r>
              <a:rPr lang="en-US" sz="800" dirty="0">
                <a:solidFill>
                  <a:prstClr val="black"/>
                </a:solidFill>
              </a:rPr>
              <a:t>/</a:t>
            </a:r>
            <a:br>
              <a:rPr lang="en-US" sz="800" dirty="0">
                <a:solidFill>
                  <a:prstClr val="black"/>
                </a:solidFill>
              </a:rPr>
            </a:br>
            <a:r>
              <a:rPr lang="en-US" sz="800" dirty="0">
                <a:solidFill>
                  <a:prstClr val="black"/>
                </a:solidFill>
                <a:hlinkClick r:id="rId3"/>
              </a:rPr>
              <a:t>https://youtu.be/FOqMeBM3EIE</a:t>
            </a:r>
            <a:r>
              <a:rPr lang="en-US" sz="800" dirty="0">
                <a:solidFill>
                  <a:prstClr val="black"/>
                </a:solidFill>
              </a:rPr>
              <a:t> -- Geoffrey Hinton, The Fog of Progress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5D00A-5A02-4378-BDE8-0DFCA0E6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095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latin typeface="+mn-lt"/>
              </a:rPr>
              <a:t>Системные уровни выделяются вниманием!</a:t>
            </a:r>
            <a:br>
              <a:rPr lang="ru-RU" sz="3100" b="1" dirty="0">
                <a:latin typeface="+mn-lt"/>
              </a:rPr>
            </a:br>
            <a:r>
              <a:rPr lang="ru-RU" sz="2200" b="1" dirty="0">
                <a:latin typeface="+mn-lt"/>
              </a:rPr>
              <a:t>План развития социального танцора </a:t>
            </a:r>
            <a:br>
              <a:rPr lang="ru-RU" sz="2200" b="1" dirty="0">
                <a:latin typeface="+mn-lt"/>
              </a:rPr>
            </a:br>
            <a:r>
              <a:rPr lang="ru-RU" sz="1600" b="1" dirty="0">
                <a:latin typeface="+mn-lt"/>
              </a:rPr>
              <a:t>(пример приоритетов системного/многоуровневого развития)</a:t>
            </a:r>
            <a:br>
              <a:rPr lang="ru-RU" sz="1600" b="1" dirty="0">
                <a:latin typeface="+mn-lt"/>
              </a:rPr>
            </a:br>
            <a:r>
              <a:rPr lang="en-US" sz="1200" b="1" dirty="0">
                <a:latin typeface="+mn-lt"/>
                <a:hlinkClick r:id="rId2"/>
              </a:rPr>
              <a:t>https://vk.com/wall-179019873_534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C4486-9B78-469E-A3EC-BC1604371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50950"/>
            <a:ext cx="9016999" cy="5607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1. Системный фитнес.</a:t>
            </a:r>
            <a:r>
              <a:rPr lang="ru-RU" sz="1600" dirty="0"/>
              <a:t> </a:t>
            </a:r>
            <a:r>
              <a:rPr lang="ru-RU" sz="1400" dirty="0"/>
              <a:t>Обеспечить себе прямую </a:t>
            </a:r>
            <a:r>
              <a:rPr lang="ru-RU" sz="1400" dirty="0" err="1"/>
              <a:t>постуру</a:t>
            </a:r>
            <a:r>
              <a:rPr lang="ru-RU" sz="1400" dirty="0"/>
              <a:t> и мягкую спину за счёт работы по </a:t>
            </a:r>
            <a:r>
              <a:rPr lang="ru-RU" sz="1400" dirty="0" err="1"/>
              <a:t>обмяканию</a:t>
            </a:r>
            <a:r>
              <a:rPr lang="ru-RU" sz="1400" dirty="0"/>
              <a:t> «дыхательных» и поясничных мышц. Цель: приводить себя в рабочую </a:t>
            </a:r>
            <a:r>
              <a:rPr lang="ru-RU" sz="1400" dirty="0" err="1"/>
              <a:t>постуру</a:t>
            </a:r>
            <a:r>
              <a:rPr lang="ru-RU" sz="1400" dirty="0"/>
              <a:t> в течение не полуминуты, как сейчас, а </a:t>
            </a:r>
            <a:r>
              <a:rPr lang="ru-RU" sz="1400" dirty="0" err="1"/>
              <a:t>полусекунды</a:t>
            </a:r>
            <a:r>
              <a:rPr lang="ru-RU" sz="1400" dirty="0"/>
              <a:t> (танцевальное время, а не йога!), удерживать в скрутке, а также делать это по ходу танца, а не в спокойных упражнениях перед зеркалом. 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2. </a:t>
            </a:r>
            <a:r>
              <a:rPr lang="ru-RU" sz="1600" b="1" dirty="0" err="1"/>
              <a:t>Общетанцевальный</a:t>
            </a:r>
            <a:r>
              <a:rPr lang="ru-RU" sz="1600" b="1" dirty="0"/>
              <a:t> уровень.</a:t>
            </a:r>
            <a:r>
              <a:rPr lang="ru-RU" sz="1600" dirty="0"/>
              <a:t> </a:t>
            </a:r>
            <a:r>
              <a:rPr lang="ru-RU" sz="1400" dirty="0"/>
              <a:t>Добиться управления атаками (скорость нарастания силы в импульсе) в ведении, разобраться с инерционным ведением для "ждущих" (а не бодро шагающих базу) партнёрш. И поднять, наконец, голову от пола!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3. Уровень базы конкретных танцев.</a:t>
            </a:r>
            <a:r>
              <a:rPr lang="ru-RU" sz="1600" dirty="0"/>
              <a:t> </a:t>
            </a:r>
            <a:r>
              <a:rPr lang="ru-RU" sz="1400" dirty="0"/>
              <a:t>В танго: приходить на ось ритмически точно на сильную долю, выжим вперёд и вниз (а не вверх). В WCS: чётко удерживать </a:t>
            </a:r>
            <a:r>
              <a:rPr lang="ru-RU" sz="1400" dirty="0" err="1"/>
              <a:t>rolling</a:t>
            </a:r>
            <a:r>
              <a:rPr lang="ru-RU" sz="1400" dirty="0"/>
              <a:t> </a:t>
            </a:r>
            <a:r>
              <a:rPr lang="ru-RU" sz="1400" dirty="0" err="1"/>
              <a:t>count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4. Уровень лексики конкретных танцев.</a:t>
            </a:r>
            <a:r>
              <a:rPr lang="ru-RU" sz="1600" dirty="0"/>
              <a:t> </a:t>
            </a:r>
            <a:r>
              <a:rPr lang="ru-RU" sz="1400" dirty="0"/>
              <a:t>Танго: задняя </a:t>
            </a:r>
            <a:r>
              <a:rPr lang="ru-RU" sz="1400" dirty="0" err="1"/>
              <a:t>саккада</a:t>
            </a:r>
            <a:r>
              <a:rPr lang="ru-RU" sz="1400" dirty="0"/>
              <a:t>. </a:t>
            </a:r>
            <a:r>
              <a:rPr lang="ru-RU" sz="1400" dirty="0" err="1"/>
              <a:t>Форро</a:t>
            </a:r>
            <a:r>
              <a:rPr lang="ru-RU" sz="1400" dirty="0"/>
              <a:t>: поворот партнёрши за спиной.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5. Уровень композиции.</a:t>
            </a:r>
            <a:r>
              <a:rPr lang="ru-RU" sz="1600" dirty="0"/>
              <a:t> </a:t>
            </a:r>
            <a:r>
              <a:rPr lang="ru-RU" sz="1400" dirty="0"/>
              <a:t>Упражнение </a:t>
            </a:r>
            <a:r>
              <a:rPr lang="ru-RU" sz="1400" dirty="0" err="1"/>
              <a:t>Рони</a:t>
            </a:r>
            <a:r>
              <a:rPr lang="ru-RU" sz="1400" dirty="0"/>
              <a:t> </a:t>
            </a:r>
            <a:r>
              <a:rPr lang="ru-RU" sz="1400" dirty="0" err="1"/>
              <a:t>Салеха</a:t>
            </a:r>
            <a:r>
              <a:rPr lang="ru-RU" sz="1400" dirty="0"/>
              <a:t> в ритме slow4-beat-beat-quick*4 (замедление в начале восьмерки, ускорение в конце, а не ускорение в начале и замедление в конце, как обычно).</a:t>
            </a:r>
            <a:br>
              <a:rPr lang="ru-RU" sz="1400" dirty="0"/>
            </a:br>
            <a:br>
              <a:rPr lang="ru-RU" sz="1400" dirty="0"/>
            </a:br>
            <a:r>
              <a:rPr lang="ru-RU" sz="1600" b="1" dirty="0"/>
              <a:t>6. Уровень вечеринки.</a:t>
            </a:r>
            <a:r>
              <a:rPr lang="ru-RU" sz="1600" dirty="0"/>
              <a:t> </a:t>
            </a:r>
            <a:r>
              <a:rPr lang="ru-RU" sz="1400" dirty="0"/>
              <a:t>Приглашать как минимум одну незнакомую партнёршу за вечеринку. Бывать на как минимум вечеринках двух разных танцев в неделю. </a:t>
            </a:r>
            <a:br>
              <a:rPr lang="ru-RU" sz="1600" dirty="0"/>
            </a:br>
            <a:br>
              <a:rPr lang="ru-RU" sz="1600" dirty="0"/>
            </a:br>
            <a:r>
              <a:rPr lang="ru-RU" sz="1600" b="1" dirty="0"/>
              <a:t>7. Уровень сообщества/субкультуры конкретного танца.</a:t>
            </a:r>
            <a:r>
              <a:rPr lang="ru-RU" sz="1600" dirty="0"/>
              <a:t> </a:t>
            </a:r>
            <a:r>
              <a:rPr lang="ru-RU" sz="1400" dirty="0"/>
              <a:t>Познакомиться с идеями танго </a:t>
            </a:r>
            <a:r>
              <a:rPr lang="ru-RU" sz="1400" dirty="0" err="1"/>
              <a:t>нуэво</a:t>
            </a:r>
            <a:r>
              <a:rPr lang="ru-RU" sz="1400" dirty="0"/>
              <a:t>, смотреть видео, читать литературу. Осмыслить тренд разнообразия мужского </a:t>
            </a:r>
            <a:r>
              <a:rPr lang="ru-RU" sz="1400" dirty="0" err="1"/>
              <a:t>стайлинга</a:t>
            </a:r>
            <a:r>
              <a:rPr lang="ru-RU" sz="1400" dirty="0"/>
              <a:t> при постоянстве базы </a:t>
            </a:r>
            <a:r>
              <a:rPr lang="ru-RU" sz="1400" dirty="0" err="1"/>
              <a:t>урбан</a:t>
            </a:r>
            <a:r>
              <a:rPr lang="ru-RU" sz="1400" dirty="0"/>
              <a:t> </a:t>
            </a:r>
            <a:r>
              <a:rPr lang="ru-RU" sz="1400" dirty="0" err="1"/>
              <a:t>киза</a:t>
            </a:r>
            <a:r>
              <a:rPr lang="ru-RU" sz="1400" dirty="0"/>
              <a:t>.</a:t>
            </a:r>
            <a:br>
              <a:rPr lang="ru-RU" sz="1400" dirty="0"/>
            </a:br>
            <a:br>
              <a:rPr lang="ru-RU" sz="1600" dirty="0"/>
            </a:br>
            <a:r>
              <a:rPr lang="ru-RU" sz="1600" b="1" dirty="0"/>
              <a:t>8. Уровень сообщества социальных танцев.</a:t>
            </a:r>
            <a:r>
              <a:rPr lang="ru-RU" sz="1600" dirty="0"/>
              <a:t> </a:t>
            </a:r>
            <a:r>
              <a:rPr lang="ru-RU" sz="1400" dirty="0"/>
              <a:t>Посмотреть в Сети развитие культуры </a:t>
            </a:r>
            <a:r>
              <a:rPr lang="ru-RU" sz="1400" dirty="0" err="1"/>
              <a:t>нуэво</a:t>
            </a:r>
            <a:r>
              <a:rPr lang="ru-RU" sz="1400" dirty="0"/>
              <a:t>/</a:t>
            </a:r>
            <a:r>
              <a:rPr lang="ru-RU" sz="1400" dirty="0" err="1"/>
              <a:t>нову</a:t>
            </a:r>
            <a:r>
              <a:rPr lang="ru-RU" sz="1400" dirty="0"/>
              <a:t> в разных танцах. Писать в Сети посты, популяризирующие культуру </a:t>
            </a:r>
            <a:r>
              <a:rPr lang="ru-RU" sz="1400" dirty="0" err="1"/>
              <a:t>мультиданс</a:t>
            </a:r>
            <a:r>
              <a:rPr lang="ru-RU" sz="1400" dirty="0"/>
              <a:t>/микс/</a:t>
            </a:r>
            <a:r>
              <a:rPr lang="ru-RU" sz="1400" dirty="0" err="1"/>
              <a:t>нуэво</a:t>
            </a:r>
            <a:r>
              <a:rPr lang="ru-RU" sz="1400" dirty="0"/>
              <a:t>/фьюжн танцевания.</a:t>
            </a: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6AA6E6-FEC0-4F1B-AD73-81695130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346" y="146466"/>
            <a:ext cx="7946838" cy="78982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Множественность описаний </a:t>
            </a:r>
            <a:br>
              <a:rPr lang="ru-RU" sz="3200" b="1" dirty="0">
                <a:latin typeface="+mn-lt"/>
              </a:rPr>
            </a:br>
            <a:r>
              <a:rPr lang="ru-RU" sz="2400" b="1" dirty="0">
                <a:latin typeface="+mn-lt"/>
              </a:rPr>
              <a:t>(на одном системном уровне)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020" y="1312479"/>
            <a:ext cx="5809666" cy="5002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6511" y="6314927"/>
            <a:ext cx="10117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рис.3</a:t>
            </a:r>
          </a:p>
          <a:p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81346-1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8" y="4102641"/>
            <a:ext cx="906777" cy="1489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89" y="1223223"/>
            <a:ext cx="722164" cy="1494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8" y="3724865"/>
            <a:ext cx="673296" cy="1494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770" y="1055728"/>
            <a:ext cx="44595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-Модули/продукты/конструктивные части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127" y="6234135"/>
            <a:ext cx="373487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=Функциональные/ролевые части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7835" y="3345507"/>
            <a:ext cx="236440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+Места/размещения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C84F76B6-6155-42AC-B024-73025507AB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531E6-CACF-4AE6-9734-69B5FB35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" y="0"/>
            <a:ext cx="9144000" cy="5972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Функциональные и конструктивные части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3B75F9-6501-4860-B348-14B5819A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8B35A-AF9A-4A3F-8F81-7C300791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99" y="1761873"/>
            <a:ext cx="4775158" cy="1720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D6C3A9-FF84-40F5-B59E-373D58F326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371" y="3928313"/>
            <a:ext cx="4775159" cy="1967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07B12-52F9-44D4-A42C-A85D81E6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26" y="1715690"/>
            <a:ext cx="2594869" cy="181305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C38DBB-0EBE-45F4-822D-6CD498B367CE}"/>
              </a:ext>
            </a:extLst>
          </p:cNvPr>
          <p:cNvSpPr/>
          <p:nvPr/>
        </p:nvSpPr>
        <p:spPr>
          <a:xfrm>
            <a:off x="5611586" y="3687302"/>
            <a:ext cx="32330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два модуля (корпус и крышка) и довольно много функциональных частей (емкость, носик, заливочное отверстие в ёмкости, ручка ёмкости, крышка, ручка крышки, паровыпускное отверстие).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2656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18524"/>
            <a:ext cx="7886700" cy="5099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Не жизненный не цикл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5" y="1205483"/>
            <a:ext cx="8546145" cy="3537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738082"/>
            <a:ext cx="637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http://distant-lessons.ru/ploskie-chervi.html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856832"/>
            <a:ext cx="681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Жизненный цикл печёночного сосальщика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546" y="5153918"/>
            <a:ext cx="7250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инженерии всё не так: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сами не растут (не жизненный)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не несут яйца (не цикл)</a:t>
            </a:r>
          </a:p>
        </p:txBody>
      </p:sp>
    </p:spTree>
    <p:extLst>
      <p:ext uri="{BB962C8B-B14F-4D97-AF65-F5344CB8AC3E}">
        <p14:creationId xmlns:p14="http://schemas.microsoft.com/office/powerpoint/2010/main" val="130402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642" y="3306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1. Имитационное моделирование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2. </a:t>
            </a:r>
            <a:r>
              <a:rPr lang="en-US" sz="2800" b="1" dirty="0">
                <a:latin typeface="+mn-lt"/>
              </a:rPr>
              <a:t>Digital twins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3. </a:t>
            </a:r>
            <a:r>
              <a:rPr lang="ru-RU" sz="2800" b="1" dirty="0">
                <a:latin typeface="+mn-lt"/>
              </a:rPr>
              <a:t>Предиктивные модели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9108D-64B6-47A6-B06A-257E9C83E9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5C580-14FA-41B7-902D-AD2A99726E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7" name="Straight Connector 4"/>
          <p:cNvCxnSpPr/>
          <p:nvPr/>
        </p:nvCxnSpPr>
        <p:spPr>
          <a:xfrm>
            <a:off x="1474933" y="1747559"/>
            <a:ext cx="1800200" cy="4680520"/>
          </a:xfrm>
          <a:prstGeom prst="line">
            <a:avLst/>
          </a:prstGeom>
          <a:ln w="584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/>
          <p:cNvCxnSpPr/>
          <p:nvPr/>
        </p:nvCxnSpPr>
        <p:spPr>
          <a:xfrm flipV="1">
            <a:off x="3251634" y="1783563"/>
            <a:ext cx="1416815" cy="4608512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68449" y="1783563"/>
            <a:ext cx="4055793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/>
        </p:nvCxnSpPr>
        <p:spPr>
          <a:xfrm>
            <a:off x="83282" y="4015811"/>
            <a:ext cx="6336704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7"/>
          <p:cNvCxnSpPr/>
          <p:nvPr/>
        </p:nvCxnSpPr>
        <p:spPr>
          <a:xfrm flipH="1">
            <a:off x="1787721" y="1757760"/>
            <a:ext cx="2664296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2"/>
          <p:cNvCxnSpPr/>
          <p:nvPr/>
        </p:nvCxnSpPr>
        <p:spPr>
          <a:xfrm flipH="1">
            <a:off x="2243522" y="3367739"/>
            <a:ext cx="1752695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820" y="1084965"/>
            <a:ext cx="163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определение потребностей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75770" y="1084966"/>
            <a:ext cx="156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приемка в эксплуатацию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82" y="322372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Архитектурное проектирование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821" y="4628749"/>
            <a:ext cx="1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рабочее проектирование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6821" y="4767248"/>
            <a:ext cx="152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изготовление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5770" y="32531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интеграция</a:t>
            </a:r>
          </a:p>
        </p:txBody>
      </p:sp>
      <p:cxnSp>
        <p:nvCxnSpPr>
          <p:cNvPr id="19" name="Straight Arrow Connector 43"/>
          <p:cNvCxnSpPr/>
          <p:nvPr/>
        </p:nvCxnSpPr>
        <p:spPr>
          <a:xfrm flipH="1" flipV="1">
            <a:off x="2785050" y="4935559"/>
            <a:ext cx="717144" cy="16355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47042" y="12397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валидация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9421" y="2918784"/>
            <a:ext cx="159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верификация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7042" y="4087819"/>
            <a:ext cx="158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верификация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5099" y="6028259"/>
            <a:ext cx="122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definition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0041" y="602752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realization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0840" y="601705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[System operation]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 26"/>
          <p:cNvSpPr/>
          <p:nvPr/>
        </p:nvSpPr>
        <p:spPr>
          <a:xfrm flipH="1" flipV="1">
            <a:off x="604969" y="1960173"/>
            <a:ext cx="811731" cy="1301225"/>
          </a:xfrm>
          <a:custGeom>
            <a:avLst/>
            <a:gdLst>
              <a:gd name="connsiteX0" fmla="*/ 0 w 1054583"/>
              <a:gd name="connsiteY0" fmla="*/ 0 h 1015252"/>
              <a:gd name="connsiteX1" fmla="*/ 1048871 w 1054583"/>
              <a:gd name="connsiteY1" fmla="*/ 282388 h 1015252"/>
              <a:gd name="connsiteX2" fmla="*/ 416859 w 1054583"/>
              <a:gd name="connsiteY2" fmla="*/ 1015252 h 10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583" h="1015252">
                <a:moveTo>
                  <a:pt x="0" y="0"/>
                </a:moveTo>
                <a:cubicBezTo>
                  <a:pt x="489697" y="56589"/>
                  <a:pt x="979395" y="113179"/>
                  <a:pt x="1048871" y="282388"/>
                </a:cubicBezTo>
                <a:cubicBezTo>
                  <a:pt x="1118348" y="451597"/>
                  <a:pt x="533400" y="885264"/>
                  <a:pt x="416859" y="1015252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 27"/>
          <p:cNvSpPr/>
          <p:nvPr/>
        </p:nvSpPr>
        <p:spPr>
          <a:xfrm flipH="1" flipV="1">
            <a:off x="1551552" y="4350444"/>
            <a:ext cx="811731" cy="1301225"/>
          </a:xfrm>
          <a:custGeom>
            <a:avLst/>
            <a:gdLst>
              <a:gd name="connsiteX0" fmla="*/ 0 w 1054583"/>
              <a:gd name="connsiteY0" fmla="*/ 0 h 1015252"/>
              <a:gd name="connsiteX1" fmla="*/ 1048871 w 1054583"/>
              <a:gd name="connsiteY1" fmla="*/ 282388 h 1015252"/>
              <a:gd name="connsiteX2" fmla="*/ 416859 w 1054583"/>
              <a:gd name="connsiteY2" fmla="*/ 1015252 h 10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583" h="1015252">
                <a:moveTo>
                  <a:pt x="0" y="0"/>
                </a:moveTo>
                <a:cubicBezTo>
                  <a:pt x="489697" y="56589"/>
                  <a:pt x="979395" y="113179"/>
                  <a:pt x="1048871" y="282388"/>
                </a:cubicBezTo>
                <a:cubicBezTo>
                  <a:pt x="1118348" y="451597"/>
                  <a:pt x="533400" y="885264"/>
                  <a:pt x="416859" y="1015252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5A94CEF-ABB6-44B0-A20F-DBC8CBF05025}"/>
              </a:ext>
            </a:extLst>
          </p:cNvPr>
          <p:cNvCxnSpPr>
            <a:cxnSpLocks/>
          </p:cNvCxnSpPr>
          <p:nvPr/>
        </p:nvCxnSpPr>
        <p:spPr>
          <a:xfrm flipV="1">
            <a:off x="2740378" y="1975515"/>
            <a:ext cx="5266385" cy="3604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35A03CF-8041-4EF1-A8C0-26B68B8BDAC2}"/>
              </a:ext>
            </a:extLst>
          </p:cNvPr>
          <p:cNvCxnSpPr>
            <a:cxnSpLocks/>
            <a:endCxn id="22" idx="1"/>
          </p:cNvCxnSpPr>
          <p:nvPr/>
        </p:nvCxnSpPr>
        <p:spPr>
          <a:xfrm flipH="1">
            <a:off x="2447042" y="1966833"/>
            <a:ext cx="3724404" cy="2305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015667B-465A-4DDA-89D1-EBCD4F0C96D9}"/>
              </a:ext>
            </a:extLst>
          </p:cNvPr>
          <p:cNvSpPr txBox="1"/>
          <p:nvPr/>
        </p:nvSpPr>
        <p:spPr>
          <a:xfrm rot="19540462">
            <a:off x="5986189" y="2672498"/>
            <a:ext cx="25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Предиктивная модель, самодиагностика и т.д.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1695F0-2F90-49E9-8591-354B8C4ADBAD}"/>
              </a:ext>
            </a:extLst>
          </p:cNvPr>
          <p:cNvSpPr txBox="1"/>
          <p:nvPr/>
        </p:nvSpPr>
        <p:spPr>
          <a:xfrm rot="19540462">
            <a:off x="5159112" y="2233512"/>
            <a:ext cx="14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twin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364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59" y="0"/>
            <a:ext cx="6978128" cy="5480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Системная схема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290" y="970995"/>
            <a:ext cx="168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в окружении (надсистема)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90" y="3835348"/>
            <a:ext cx="165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 в  обеспечении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405" y="2782669"/>
            <a:ext cx="20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Целевая система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9855" y="6261914"/>
            <a:ext cx="2105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Доработанный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Essence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EA08A3-5356-4112-B5E9-084C3112C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74925" y="742420"/>
            <a:ext cx="5940425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5015" y="6492875"/>
            <a:ext cx="2057400" cy="365125"/>
          </a:xfrm>
        </p:spPr>
        <p:txBody>
          <a:bodyPr/>
          <a:lstStyle/>
          <a:p>
            <a:fld id="{6E56300E-1E04-4C41-A4EC-E127D7FAFDE1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4911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Спасибо за внимание</a:t>
            </a:r>
            <a:endParaRPr lang="en-US" sz="6000" b="1" dirty="0">
              <a:latin typeface="+mn-lt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2060" y="5202698"/>
            <a:ext cx="3390454" cy="16553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dirty="0"/>
              <a:t>Анатолий </a:t>
            </a:r>
            <a:r>
              <a:rPr lang="ru-RU" sz="2800" b="1" dirty="0" err="1"/>
              <a:t>Левенчук</a:t>
            </a:r>
            <a:endParaRPr lang="ru-RU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hlinkClick r:id="rId3"/>
              </a:rPr>
              <a:t>http://ailev.livejournal.com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hlinkClick r:id="rId4"/>
              </a:rPr>
              <a:t>ailev@asmp.msk.su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7" b="97071" l="9965" r="89977">
                        <a14:foregroundMark x1="37515" y1="9537" x2="37515" y2="9537"/>
                        <a14:foregroundMark x1="22157" y1="94005" x2="22157" y2="94005"/>
                        <a14:foregroundMark x1="35463" y1="97071" x2="35463" y2="97071"/>
                        <a14:backgroundMark x1="74912" y1="46458" x2="74912" y2="46458"/>
                        <a14:backgroundMark x1="74912" y1="46458" x2="74912" y2="46458"/>
                        <a14:backgroundMark x1="74912" y1="45708" x2="74912" y2="45708"/>
                        <a14:backgroundMark x1="74736" y1="48297" x2="74736" y2="48297"/>
                        <a14:backgroundMark x1="77550" y1="52793" x2="77550" y2="52793"/>
                        <a14:backgroundMark x1="77433" y1="54496" x2="77433" y2="54496"/>
                        <a14:backgroundMark x1="74912" y1="47275" x2="74912" y2="47275"/>
                        <a14:backgroundMark x1="74736" y1="49523" x2="74619" y2="49523"/>
                        <a14:backgroundMark x1="74736" y1="48842" x2="74736" y2="48842"/>
                        <a14:backgroundMark x1="74619" y1="50068" x2="74619" y2="50068"/>
                        <a14:backgroundMark x1="74443" y1="50749" x2="74443" y2="50749"/>
                        <a14:backgroundMark x1="77433" y1="53542" x2="77433" y2="53542"/>
                        <a14:backgroundMark x1="77374" y1="55381" x2="77374" y2="55381"/>
                        <a14:backgroundMark x1="77374" y1="55722" x2="77374" y2="55722"/>
                        <a14:backgroundMark x1="53693" y1="38488" x2="53693" y2="38488"/>
                        <a14:backgroundMark x1="54455" y1="38079" x2="54455" y2="38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98" y="2344882"/>
            <a:ext cx="5244809" cy="45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215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+mn-lt"/>
              </a:rPr>
              <a:t>Подрыв подо всей цивилизацией сразу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0188" y="3800375"/>
            <a:ext cx="2389904" cy="22852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b="1" dirty="0"/>
              <a:t>Вывод Тони </a:t>
            </a:r>
            <a:r>
              <a:rPr lang="ru-RU" b="1" dirty="0" err="1"/>
              <a:t>Себа</a:t>
            </a:r>
            <a:r>
              <a:rPr lang="ru-RU" b="1" dirty="0"/>
              <a:t>: через 1</a:t>
            </a:r>
            <a:r>
              <a:rPr lang="en-US" b="1" dirty="0"/>
              <a:t>1</a:t>
            </a:r>
            <a:r>
              <a:rPr lang="ru-RU" b="1" dirty="0"/>
              <a:t> лет (к 2030 году)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ru-RU" dirty="0"/>
              <a:t>Все новые автомашины будут беспилотными электромобилями, и не будут личными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ru-RU" dirty="0"/>
              <a:t>Нефть, уголь, газ и ядерная энергия из новых проектов уйдут, останется солнце и ветер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80</a:t>
            </a:r>
            <a:r>
              <a:rPr lang="ru-RU" dirty="0"/>
              <a:t>% стояночных мест для автомобилей будут освобождены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Год очевидности тренда: 2021 (по многим графикам)</a:t>
            </a:r>
            <a:endParaRPr lang="en-US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619" y="6077248"/>
            <a:ext cx="814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http://ailev.livejournal.com/1307264.html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Оригинальный доклад (видео 37 минут):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https://youtu.be/KVm74yE0aUE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http://tv2.today/TV2Old/Budushchee-uzhe-nastupilo-lekciya-andreya-pozdnyakova-0</a:t>
            </a:r>
            <a:r>
              <a:rPr lang="ru-RU" sz="1200" dirty="0">
                <a:solidFill>
                  <a:prstClr val="black"/>
                </a:solidFill>
              </a:rPr>
              <a:t> (пересказ доклада </a:t>
            </a:r>
            <a:r>
              <a:rPr lang="en-US" sz="1200" dirty="0">
                <a:solidFill>
                  <a:prstClr val="black"/>
                </a:solidFill>
              </a:rPr>
              <a:t>2016 </a:t>
            </a:r>
            <a:r>
              <a:rPr lang="ru-RU" sz="1200" dirty="0">
                <a:solidFill>
                  <a:prstClr val="black"/>
                </a:solidFill>
              </a:rPr>
              <a:t>года по-русски)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74" y="3800936"/>
            <a:ext cx="1886110" cy="2225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22AFBC-BC02-4585-91C6-90C050464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202" y="1350774"/>
            <a:ext cx="4343798" cy="2383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316A0E-0C66-457D-9CAF-ECB8A49A9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25" t="29885" r="15548" b="31418"/>
          <a:stretch/>
        </p:blipFill>
        <p:spPr>
          <a:xfrm>
            <a:off x="483474" y="772330"/>
            <a:ext cx="3406407" cy="2653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4C557-269A-47C9-9B33-8C5095941F8B}"/>
              </a:ext>
            </a:extLst>
          </p:cNvPr>
          <p:cNvSpPr txBox="1"/>
          <p:nvPr/>
        </p:nvSpPr>
        <p:spPr>
          <a:xfrm>
            <a:off x="1307492" y="3380402"/>
            <a:ext cx="197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</a:t>
            </a:r>
            <a:r>
              <a:rPr lang="ru-RU" dirty="0"/>
              <a:t>апреля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4C9094-7D5F-4100-95E3-827D06047218}"/>
              </a:ext>
            </a:extLst>
          </p:cNvPr>
          <p:cNvSpPr txBox="1"/>
          <p:nvPr/>
        </p:nvSpPr>
        <p:spPr>
          <a:xfrm>
            <a:off x="5134303" y="651840"/>
            <a:ext cx="352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Экспоненциальные технологии: падение цены в разы за год-два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D684EE-B2CC-4D5F-A0B5-9E73D54DE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696" y="3924857"/>
            <a:ext cx="4162681" cy="23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96EDCDD-49A1-4CAE-B936-B5797698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365126"/>
            <a:ext cx="8432800" cy="5379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Жизнь ритмична/</a:t>
            </a:r>
            <a:r>
              <a:rPr lang="en-US" b="1" dirty="0">
                <a:latin typeface="+mn-lt"/>
              </a:rPr>
              <a:t>cadence</a:t>
            </a:r>
            <a:endParaRPr lang="ru-RU" b="1" dirty="0"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5A2E33-5E89-4F8F-B6C3-27A3CDF2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407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Цикл</a:t>
            </a:r>
          </a:p>
          <a:p>
            <a:pPr lvl="1"/>
            <a:r>
              <a:rPr lang="ru-RU" dirty="0"/>
              <a:t>Обнаружил себя посреди неизвестного </a:t>
            </a:r>
            <a:r>
              <a:rPr lang="ru-RU" b="1" dirty="0"/>
              <a:t>(хватило ума!)</a:t>
            </a:r>
          </a:p>
          <a:p>
            <a:pPr lvl="1"/>
            <a:r>
              <a:rPr lang="ru-RU" dirty="0"/>
              <a:t>Поставил цель: быстро вписался в перспективный проект </a:t>
            </a:r>
            <a:r>
              <a:rPr lang="ru-RU" b="1" dirty="0"/>
              <a:t>(хватило ума!)</a:t>
            </a:r>
          </a:p>
          <a:p>
            <a:pPr lvl="1"/>
            <a:r>
              <a:rPr lang="ru-RU" dirty="0"/>
              <a:t>Достижение цели: </a:t>
            </a:r>
          </a:p>
          <a:p>
            <a:pPr lvl="2"/>
            <a:r>
              <a:rPr lang="ru-RU" dirty="0"/>
              <a:t>разобрался и отрастил прикладное мастерство </a:t>
            </a:r>
            <a:r>
              <a:rPr lang="ru-RU" b="1" dirty="0"/>
              <a:t>(хватило ума!)</a:t>
            </a:r>
          </a:p>
          <a:p>
            <a:pPr lvl="2"/>
            <a:r>
              <a:rPr lang="ru-RU" dirty="0"/>
              <a:t>Взял роль, вписался в коллектив проекта </a:t>
            </a:r>
            <a:r>
              <a:rPr lang="ru-RU" b="1" dirty="0"/>
              <a:t>(хватило ума!)</a:t>
            </a:r>
          </a:p>
          <a:p>
            <a:pPr lvl="2"/>
            <a:r>
              <a:rPr lang="ru-RU" dirty="0"/>
              <a:t>Использовал прикладное мастерство </a:t>
            </a:r>
            <a:r>
              <a:rPr lang="ru-RU" b="1" dirty="0"/>
              <a:t>(хватило ума!)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930DA0-0EEA-47F8-ABF0-C828FDAA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4</a:t>
            </a:fld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B73E016-879E-4103-B2E9-FE849747C920}"/>
              </a:ext>
            </a:extLst>
          </p:cNvPr>
          <p:cNvSpPr/>
          <p:nvPr/>
        </p:nvSpPr>
        <p:spPr>
          <a:xfrm>
            <a:off x="265966" y="1426163"/>
            <a:ext cx="3466894" cy="4091987"/>
          </a:xfrm>
          <a:custGeom>
            <a:avLst/>
            <a:gdLst>
              <a:gd name="connsiteX0" fmla="*/ 4068967 w 4392714"/>
              <a:gd name="connsiteY0" fmla="*/ 3307319 h 3939726"/>
              <a:gd name="connsiteX1" fmla="*/ 3041678 w 4392714"/>
              <a:gd name="connsiteY1" fmla="*/ 3939497 h 3939726"/>
              <a:gd name="connsiteX2" fmla="*/ 494153 w 4392714"/>
              <a:gd name="connsiteY2" fmla="*/ 3247112 h 3939726"/>
              <a:gd name="connsiteX3" fmla="*/ 72701 w 4392714"/>
              <a:gd name="connsiteY3" fmla="*/ 1399497 h 3939726"/>
              <a:gd name="connsiteX4" fmla="*/ 400078 w 4392714"/>
              <a:gd name="connsiteY4" fmla="*/ 74934 h 3939726"/>
              <a:gd name="connsiteX5" fmla="*/ 3752878 w 4392714"/>
              <a:gd name="connsiteY5" fmla="*/ 214164 h 3939726"/>
              <a:gd name="connsiteX6" fmla="*/ 4392582 w 4392714"/>
              <a:gd name="connsiteY6" fmla="*/ 624327 h 3939726"/>
              <a:gd name="connsiteX7" fmla="*/ 4392582 w 4392714"/>
              <a:gd name="connsiteY7" fmla="*/ 624327 h 393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2714" h="3939726">
                <a:moveTo>
                  <a:pt x="4068967" y="3307319"/>
                </a:moveTo>
                <a:cubicBezTo>
                  <a:pt x="3853223" y="3628425"/>
                  <a:pt x="3637480" y="3949531"/>
                  <a:pt x="3041678" y="3939497"/>
                </a:cubicBezTo>
                <a:cubicBezTo>
                  <a:pt x="2445876" y="3929463"/>
                  <a:pt x="988983" y="3670445"/>
                  <a:pt x="494153" y="3247112"/>
                </a:cubicBezTo>
                <a:cubicBezTo>
                  <a:pt x="-677" y="2823779"/>
                  <a:pt x="88380" y="1928193"/>
                  <a:pt x="72701" y="1399497"/>
                </a:cubicBezTo>
                <a:cubicBezTo>
                  <a:pt x="57022" y="870801"/>
                  <a:pt x="-213285" y="272489"/>
                  <a:pt x="400078" y="74934"/>
                </a:cubicBezTo>
                <a:cubicBezTo>
                  <a:pt x="1013441" y="-122621"/>
                  <a:pt x="3087461" y="122599"/>
                  <a:pt x="3752878" y="214164"/>
                </a:cubicBezTo>
                <a:cubicBezTo>
                  <a:pt x="4418295" y="305729"/>
                  <a:pt x="4392582" y="624327"/>
                  <a:pt x="4392582" y="624327"/>
                </a:cubicBezTo>
                <a:lnTo>
                  <a:pt x="4392582" y="624327"/>
                </a:lnTo>
              </a:path>
            </a:pathLst>
          </a:custGeom>
          <a:noFill/>
          <a:ln w="76200">
            <a:round/>
            <a:headEnd w="lg" len="lg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8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8515350" cy="132265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+mn-lt"/>
              </a:rPr>
              <a:t>T-</a:t>
            </a:r>
            <a:r>
              <a:rPr lang="ru-RU" sz="3100" b="1" dirty="0">
                <a:latin typeface="+mn-lt"/>
              </a:rPr>
              <a:t>люди: глубокие прикладники (сами что-то могут!), но с широким кругозором (вписываются в проекты!)</a:t>
            </a: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44994"/>
            <a:ext cx="9144000" cy="211300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Подстройка (за счёт интеллекта):</a:t>
            </a:r>
          </a:p>
          <a:p>
            <a:r>
              <a:rPr lang="ru-RU" dirty="0"/>
              <a:t>техническое знание и опыт -- по большей части специфичные для технической дисциплины и определяются сектором промышленности. Они включают </a:t>
            </a:r>
            <a:r>
              <a:rPr lang="ru-RU" dirty="0" err="1"/>
              <a:t>know-how</a:t>
            </a:r>
            <a:r>
              <a:rPr lang="ru-RU" dirty="0"/>
              <a:t> (практические компетенции), но также и </a:t>
            </a:r>
            <a:r>
              <a:rPr lang="ru-RU" dirty="0" err="1"/>
              <a:t>know-why</a:t>
            </a:r>
            <a:r>
              <a:rPr lang="ru-RU" dirty="0"/>
              <a:t> (которую определяли как теорию STEM, то есть физику, математику и т.п., которые важны для технической практики)</a:t>
            </a:r>
          </a:p>
          <a:p>
            <a:pPr marL="0" indent="0">
              <a:buNone/>
            </a:pPr>
            <a:r>
              <a:rPr lang="ru-RU" b="1" dirty="0" err="1"/>
              <a:t>Предобучение</a:t>
            </a:r>
            <a:r>
              <a:rPr lang="ru-RU" b="1" dirty="0"/>
              <a:t> (получение интеллекта):</a:t>
            </a:r>
          </a:p>
          <a:p>
            <a:r>
              <a:rPr lang="ru-RU" dirty="0"/>
              <a:t>применимые повсеместно (</a:t>
            </a:r>
            <a:r>
              <a:rPr lang="ru-RU" dirty="0" err="1"/>
              <a:t>transferable</a:t>
            </a:r>
            <a:r>
              <a:rPr lang="ru-RU" dirty="0"/>
              <a:t>) профессиональные компетенции -- сфера бизнеса (помним, что "организация" у технарей это часто </a:t>
            </a:r>
            <a:r>
              <a:rPr lang="ru-RU" dirty="0" err="1"/>
              <a:t>business</a:t>
            </a:r>
            <a:r>
              <a:rPr lang="ru-RU" dirty="0"/>
              <a:t>, то есть и знания по </a:t>
            </a:r>
            <a:r>
              <a:rPr lang="ru-RU" dirty="0" err="1"/>
              <a:t>организовыванию</a:t>
            </a:r>
            <a:r>
              <a:rPr lang="ru-RU" dirty="0"/>
              <a:t> людей), а также компетенции по передаче знаний из исследований в разработке (</a:t>
            </a:r>
            <a:r>
              <a:rPr lang="ru-RU" dirty="0" err="1"/>
              <a:t>knowledge</a:t>
            </a:r>
            <a:r>
              <a:rPr lang="ru-RU" dirty="0"/>
              <a:t> </a:t>
            </a:r>
            <a:r>
              <a:rPr lang="ru-RU" dirty="0" err="1"/>
              <a:t>transfer</a:t>
            </a:r>
            <a:r>
              <a:rPr lang="ru-RU" dirty="0"/>
              <a:t>) и инновациям (превращение исследований в успешные продукты).</a:t>
            </a:r>
          </a:p>
          <a:p>
            <a:r>
              <a:rPr lang="ru-RU" dirty="0"/>
              <a:t>применимые повсеместно личные (</a:t>
            </a:r>
            <a:r>
              <a:rPr lang="ru-RU" dirty="0" err="1"/>
              <a:t>personal</a:t>
            </a:r>
            <a:r>
              <a:rPr lang="ru-RU" dirty="0"/>
              <a:t>) качества -- включая предпринимательство и инициативу, поведение и отношения, некоторые из которых кажутся весьма туманными характеристиками.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4" y="1804085"/>
            <a:ext cx="5091154" cy="275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0579" y="3540097"/>
            <a:ext cx="3898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Уже не интеллект: магистратуры/подстройка: первое высшее, второе высшее, третье высшее…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04510" y="1482896"/>
            <a:ext cx="700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Интеллект: бакалавриаты/</a:t>
            </a:r>
            <a:r>
              <a:rPr lang="ru-RU" b="1" dirty="0" err="1"/>
              <a:t>предобучение</a:t>
            </a:r>
            <a:r>
              <a:rPr lang="ru-RU" b="1" dirty="0"/>
              <a:t>: первый, второй, третий…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4BD9A-ADB8-4A3B-8F24-42BB30D6DA78}"/>
              </a:ext>
            </a:extLst>
          </p:cNvPr>
          <p:cNvSpPr txBox="1"/>
          <p:nvPr/>
        </p:nvSpPr>
        <p:spPr>
          <a:xfrm>
            <a:off x="168926" y="2862988"/>
            <a:ext cx="26660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/>
              <a:t>Только вписываться в проекты недостаточно, нужно ещё и что-то уметь делать!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b="1" dirty="0"/>
              <a:t>Только уметь что-то делать недостаточно, ещё нужно уметь вписываться!</a:t>
            </a:r>
          </a:p>
        </p:txBody>
      </p:sp>
    </p:spTree>
    <p:extLst>
      <p:ext uri="{BB962C8B-B14F-4D97-AF65-F5344CB8AC3E}">
        <p14:creationId xmlns:p14="http://schemas.microsoft.com/office/powerpoint/2010/main" val="154121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C4D07-AB38-44DB-95BF-EC5C0C0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33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Интеллект: способности, не компетенции</a:t>
            </a:r>
            <a:br>
              <a:rPr lang="ru-RU" sz="2800" b="1" dirty="0">
                <a:latin typeface="+mn-lt"/>
              </a:rPr>
            </a:br>
            <a:r>
              <a:rPr lang="ru-RU" sz="1600" b="1" dirty="0">
                <a:latin typeface="+mn-lt"/>
              </a:rPr>
              <a:t>мышление – функция/поведение интеллекта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5D33CA-52E0-494D-B8E4-40EAF42B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7612" b="18104"/>
          <a:stretch/>
        </p:blipFill>
        <p:spPr>
          <a:xfrm>
            <a:off x="0" y="1140663"/>
            <a:ext cx="4000761" cy="173132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4CD2EC-56A4-4989-83C0-FB46886D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435250-D4A3-421C-8A3C-850141BAA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14930" b="20089"/>
          <a:stretch/>
        </p:blipFill>
        <p:spPr>
          <a:xfrm>
            <a:off x="0" y="2934605"/>
            <a:ext cx="3882731" cy="192519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75BB5A-C605-4F03-AF16-C87BDF09ECE8}"/>
              </a:ext>
            </a:extLst>
          </p:cNvPr>
          <p:cNvSpPr/>
          <p:nvPr/>
        </p:nvSpPr>
        <p:spPr>
          <a:xfrm>
            <a:off x="193283" y="5716891"/>
            <a:ext cx="2981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Measure of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François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Chollet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revised 25 Nov 2019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https://arxiv.org/abs/1911.01547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1E3A05-8DE3-425C-BBCA-59884FB70C68}"/>
              </a:ext>
            </a:extLst>
          </p:cNvPr>
          <p:cNvSpPr/>
          <p:nvPr/>
        </p:nvSpPr>
        <p:spPr>
          <a:xfrm>
            <a:off x="4230709" y="1117966"/>
            <a:ext cx="491329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Меры интеллекта/генерализации: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отсутствие: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точно заданные образцы задачи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локальная генерализация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robustness: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обработка точки в более-менее плотно заданном распределении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known unknowns within a single task or well-defined set of tasks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широкая генерализация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flexibility: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разработчик/учитель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этого не предвидел, решение широкого класса задач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unknown unknowns across a broad category of related tasks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экстремальная генерализация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 generality: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у человека --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to unknown unknowns across an unknown range of tasks and domains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универсальность: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генерализация на уровне большем, чем человек --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task that  could be practically tackled within our universe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B2F3C1-F8B1-4A6A-8DC1-9606971E537B}"/>
              </a:ext>
            </a:extLst>
          </p:cNvPr>
          <p:cNvSpPr/>
          <p:nvPr/>
        </p:nvSpPr>
        <p:spPr>
          <a:xfrm>
            <a:off x="1" y="4922417"/>
            <a:ext cx="3882730" cy="61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Интеллект: широкие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трансдисциплины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не узкие прикладные практики!</a:t>
            </a:r>
          </a:p>
        </p:txBody>
      </p:sp>
    </p:spTree>
    <p:extLst>
      <p:ext uri="{BB962C8B-B14F-4D97-AF65-F5344CB8AC3E}">
        <p14:creationId xmlns:p14="http://schemas.microsoft.com/office/powerpoint/2010/main" val="91547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25F3E-6778-44B0-BE05-BF640423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Вопрос (отвечайте в чат)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F6195-B907-40E3-BE62-9B8F4CCF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 каком последнем крупном изменении в науке и культуре вы узнали после школы и вуза, и </a:t>
            </a:r>
            <a:r>
              <a:rPr lang="ru-RU" sz="3200" b="1" dirty="0"/>
              <a:t>начали на него ориентироваться в вашей жизни</a:t>
            </a:r>
            <a:r>
              <a:rPr lang="ru-RU" sz="3200" dirty="0"/>
              <a:t>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14626E-F3CD-4315-B77D-03142127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4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F5C5E3-DAFC-45FB-87CF-5138831B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8" y="-6140"/>
            <a:ext cx="8816622" cy="560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Образование для образованных 2020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914A43-7542-4C77-AE1D-CD9C9FC1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28416"/>
            <a:ext cx="5693362" cy="622958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1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Жизненное мастерство</a:t>
            </a:r>
            <a:r>
              <a:rPr lang="ru-RU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(обеспечивается интеллектом):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прикладное мастерство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(«компетенции» для рынка труда), за него платят деньги. Вы должны отлично сыграть свою роль, для этого её нужно выучить и отрепетировать.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мыслительное мастерство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(ролевое и методологическое), трансдисциплины – усиление интеллекта.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Ролевое мастерство:</a:t>
            </a:r>
          </a:p>
          <a:p>
            <a:pPr marL="1143000" lvl="2" indent="-2286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Деятельностный кругозор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 — системные менеджмент, инженерия, предпринимательство, лечебная деятельность, правоохрана, и т.д. (знать пьесу целиком, а не только свою в ней роль. Распознавать партнёров по спектаклю и понимать, о чём с ними говорить). </a:t>
            </a:r>
          </a:p>
          <a:p>
            <a:pPr marL="1143000" lvl="2" indent="-2286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Собранность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 — </a:t>
            </a:r>
            <a:r>
              <a:rPr lang="en-US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self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-</a:t>
            </a:r>
            <a:r>
              <a:rPr lang="en-US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completeness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: </a:t>
            </a:r>
            <a:r>
              <a:rPr lang="ru-RU" sz="1200" dirty="0"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психопрактики и телесные практики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Wingdings" panose="05000000000000000000" pitchFamily="2" charset="2"/>
              </a:rPr>
              <a:t>. Удерживать и правдиво играть роль без отвлечений внимания, отделять себя от роли, уметь быстро учиться новым ролям, иметь эмоциональную стабильность, удерживать работоспособность часами, свободно владеть здоровым телом, уметь совмещать личную и рабочую жизнь, брать ответственность за выбор личных и рабочих целей и их достижение, включить в состав своего мозга компьютерную поддержку (экзокортекс).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Методологическое мастерство </a:t>
            </a:r>
            <a:r>
              <a:rPr lang="ru-RU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к</a:t>
            </a:r>
            <a:r>
              <a:rPr lang="ru-RU" sz="1200" dirty="0">
                <a:latin typeface="Verdana" panose="020B0604030504040204" pitchFamily="34" charset="0"/>
              </a:rPr>
              <a:t>ак думать о деятельности и участвующих в ней людях и компьютерах. Импровизировать и творить в рамках роли, сочинять новые роли, выбирать-обсуждать-осваивать культурно обусловленные роли и их инструментарий/реквизит, находить ошибки собственного мышления и мышления других людей при отслеживании длинных цепочек причинно-следственных связей в ролевой игре.</a:t>
            </a:r>
            <a:endParaRPr lang="ru-RU" sz="1200" b="1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</a:rPr>
              <a:t>онтологика</a:t>
            </a:r>
            <a:r>
              <a:rPr lang="ru-RU" sz="1200" dirty="0">
                <a:latin typeface="Verdana" panose="020B0604030504040204" pitchFamily="34" charset="0"/>
              </a:rPr>
              <a:t> – онтология (логика, эпистемология/научное мышление) и коммуникация, </a:t>
            </a: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400" b="1" dirty="0">
                <a:latin typeface="Verdana" panose="020B0604030504040204" pitchFamily="34" charset="0"/>
              </a:rPr>
              <a:t>системное мышление</a:t>
            </a:r>
            <a:r>
              <a:rPr lang="ru-RU" sz="1400" dirty="0">
                <a:latin typeface="Verdana" panose="020B0604030504040204" pitchFamily="34" charset="0"/>
              </a:rPr>
              <a:t> – обратить внимание на важное в проекте.</a:t>
            </a:r>
          </a:p>
          <a:p>
            <a:pPr marL="1200150" lvl="2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200" b="1" dirty="0">
                <a:latin typeface="Verdana" panose="020B0604030504040204" pitchFamily="34" charset="0"/>
              </a:rPr>
              <a:t>вычислительное мышление </a:t>
            </a:r>
            <a:r>
              <a:rPr lang="ru-RU" sz="1200" dirty="0">
                <a:latin typeface="Verdana" panose="020B0604030504040204" pitchFamily="34" charset="0"/>
              </a:rPr>
              <a:t>– как работать с системными описаниями.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099A72-3B93-4E6F-B8CE-950343D2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8</a:t>
            </a:fld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DB380DA-F290-46D2-BEC6-069E921445C5}"/>
              </a:ext>
            </a:extLst>
          </p:cNvPr>
          <p:cNvSpPr/>
          <p:nvPr/>
        </p:nvSpPr>
        <p:spPr>
          <a:xfrm>
            <a:off x="7426" y="5730993"/>
            <a:ext cx="967181" cy="625358"/>
          </a:xfrm>
          <a:prstGeom prst="rightArrow">
            <a:avLst>
              <a:gd name="adj1" fmla="val 62038"/>
              <a:gd name="adj2" fmla="val 396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мы здесь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95212-F6EB-445D-82DF-B9F5AD1C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52" y="2135410"/>
            <a:ext cx="2884293" cy="2163220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79A5E91B-B44D-4B7D-8DCB-2AB96F0706E6}"/>
              </a:ext>
            </a:extLst>
          </p:cNvPr>
          <p:cNvSpPr/>
          <p:nvPr/>
        </p:nvSpPr>
        <p:spPr>
          <a:xfrm flipH="1">
            <a:off x="5841411" y="914930"/>
            <a:ext cx="681802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CFC1FD-ECA5-453D-BFC6-A005C0BFC2AA}"/>
              </a:ext>
            </a:extLst>
          </p:cNvPr>
          <p:cNvSpPr txBox="1"/>
          <p:nvPr/>
        </p:nvSpPr>
        <p:spPr>
          <a:xfrm>
            <a:off x="6119870" y="1649170"/>
            <a:ext cx="2884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Театральная метафора: прикладные/проектные роли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5AC217-69AB-4BCE-9C2D-D4554E0363B5}"/>
              </a:ext>
            </a:extLst>
          </p:cNvPr>
          <p:cNvSpPr txBox="1"/>
          <p:nvPr/>
        </p:nvSpPr>
        <p:spPr>
          <a:xfrm>
            <a:off x="6731939" y="699269"/>
            <a:ext cx="22390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Задействовать интеллект: разучивать роли, и играть их за деньги!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1850B-9B9E-4883-A2F9-850EA56E5E0D}"/>
              </a:ext>
            </a:extLst>
          </p:cNvPr>
          <p:cNvSpPr txBox="1"/>
          <p:nvPr/>
        </p:nvSpPr>
        <p:spPr>
          <a:xfrm>
            <a:off x="6941137" y="4899830"/>
            <a:ext cx="199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Фундамент интеллекта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F749745C-B2A2-47A5-B6AE-DE8E81E7F2C9}"/>
              </a:ext>
            </a:extLst>
          </p:cNvPr>
          <p:cNvSpPr/>
          <p:nvPr/>
        </p:nvSpPr>
        <p:spPr>
          <a:xfrm flipH="1">
            <a:off x="6097207" y="4939418"/>
            <a:ext cx="681802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2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DAB-A618-41A5-B752-A7DECAE9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980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Интеллект-стек личности и за её пределами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7D074-14FC-4F8D-885B-8EC0CD7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78" y="829235"/>
            <a:ext cx="5788492" cy="602876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глобальная производственная культура </a:t>
            </a:r>
          </a:p>
          <a:p>
            <a:r>
              <a:rPr lang="ru-RU" dirty="0"/>
              <a:t>культура </a:t>
            </a:r>
            <a:r>
              <a:rPr lang="ru-RU" dirty="0" err="1"/>
              <a:t>культура</a:t>
            </a:r>
            <a:r>
              <a:rPr lang="ru-RU" dirty="0"/>
              <a:t> эко-системы</a:t>
            </a:r>
          </a:p>
          <a:p>
            <a:r>
              <a:rPr lang="ru-RU" dirty="0"/>
              <a:t>культура предприятия </a:t>
            </a:r>
          </a:p>
          <a:p>
            <a:r>
              <a:rPr lang="ru-RU" dirty="0"/>
              <a:t>Команда мечты: культура командной работы</a:t>
            </a:r>
          </a:p>
          <a:p>
            <a:r>
              <a:rPr lang="ru-RU" b="1" dirty="0"/>
              <a:t>Прикладное мастерство</a:t>
            </a:r>
          </a:p>
          <a:p>
            <a:r>
              <a:rPr lang="ru-RU" b="1" dirty="0"/>
              <a:t>Кругозоры: предпринимательский, менеджерский, инженерный</a:t>
            </a:r>
          </a:p>
          <a:p>
            <a:r>
              <a:rPr lang="ru-RU" b="1" dirty="0"/>
              <a:t>Системное мышление</a:t>
            </a:r>
          </a:p>
          <a:p>
            <a:r>
              <a:rPr lang="ru-RU" b="1" dirty="0"/>
              <a:t>Вычислительное мышление</a:t>
            </a:r>
          </a:p>
          <a:p>
            <a:r>
              <a:rPr lang="ru-RU" b="1" dirty="0"/>
              <a:t>Онтологика (онтология, эпистемология/научное мышление, логика) </a:t>
            </a:r>
          </a:p>
          <a:p>
            <a:r>
              <a:rPr lang="ru-RU" b="1" dirty="0"/>
              <a:t>Коммуникации</a:t>
            </a:r>
          </a:p>
          <a:p>
            <a:r>
              <a:rPr lang="ru-RU" b="1" dirty="0"/>
              <a:t>Собранность ума и тела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6DAB55-445F-4B77-BE12-F414798E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601D9-3AF4-451B-B3B1-7A3EA471B27C}"/>
              </a:ext>
            </a:extLst>
          </p:cNvPr>
          <p:cNvSpPr txBox="1"/>
          <p:nvPr/>
        </p:nvSpPr>
        <p:spPr>
          <a:xfrm>
            <a:off x="6457950" y="-751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C7EF3866-36CA-4C38-B1AE-4546DE5BF58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4F76B6-6155-42AC-B024-73025507AB5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A96351-E442-4F95-A525-C6FC15A24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461229"/>
            <a:ext cx="2416174" cy="341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8115D-E9B9-4BB9-AAF6-4AB5EC4362ED}"/>
              </a:ext>
            </a:extLst>
          </p:cNvPr>
          <p:cNvSpPr txBox="1"/>
          <p:nvPr/>
        </p:nvSpPr>
        <p:spPr>
          <a:xfrm>
            <a:off x="6167436" y="5303836"/>
            <a:ext cx="280828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Книга:</a:t>
            </a:r>
            <a:r>
              <a:rPr lang="ru-RU" sz="1400" dirty="0"/>
              <a:t> </a:t>
            </a:r>
            <a:r>
              <a:rPr lang="en-US" sz="1200" dirty="0">
                <a:hlinkClick r:id="rId3"/>
              </a:rPr>
              <a:t>https://ridero.ru/books/obrazovanie_dlya_obrazovannykh/</a:t>
            </a:r>
            <a:endParaRPr lang="ru-RU" sz="1200" dirty="0"/>
          </a:p>
          <a:p>
            <a:endParaRPr lang="ru-RU" sz="1400" dirty="0"/>
          </a:p>
          <a:p>
            <a:r>
              <a:rPr lang="ru-RU" sz="1400" b="1" dirty="0"/>
              <a:t>Онлайн-курс:</a:t>
            </a:r>
            <a:r>
              <a:rPr lang="ru-RU" sz="1400" dirty="0"/>
              <a:t> </a:t>
            </a:r>
            <a:r>
              <a:rPr lang="en-US" sz="1200" dirty="0">
                <a:hlinkClick r:id="rId4"/>
              </a:rPr>
              <a:t>https://system-school.ru/uptodate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59159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112323</TotalTime>
  <Words>2961</Words>
  <Application>Microsoft Office PowerPoint</Application>
  <PresentationFormat>Экран (4:3)</PresentationFormat>
  <Paragraphs>255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Symbol</vt:lpstr>
      <vt:lpstr>Tahoma</vt:lpstr>
      <vt:lpstr>Verdana</vt:lpstr>
      <vt:lpstr>Wingdings</vt:lpstr>
      <vt:lpstr>Тема Office</vt:lpstr>
      <vt:lpstr>4_Office Theme</vt:lpstr>
      <vt:lpstr>  Системное мышление 2020  Анатолий Левенчук научный руководитель Школы системного менеджмента, директор по исследованиям Русского отделения INCOSE</vt:lpstr>
      <vt:lpstr>Будущее уже здесь, только оно неравномерно распределено.</vt:lpstr>
      <vt:lpstr>Подрыв подо всей цивилизацией сразу</vt:lpstr>
      <vt:lpstr>Жизнь ритмична/cadence</vt:lpstr>
      <vt:lpstr>T-люди: глубокие прикладники (сами что-то могут!), но с широким кругозором (вписываются в проекты!)</vt:lpstr>
      <vt:lpstr>Интеллект: способности, не компетенции мышление – функция/поведение интеллекта</vt:lpstr>
      <vt:lpstr>Вопрос (отвечайте в чат)</vt:lpstr>
      <vt:lpstr>Образование для образованных 2020</vt:lpstr>
      <vt:lpstr>Интеллект-стек личности и за её пределами</vt:lpstr>
      <vt:lpstr>Системные уровни в усилении интеллекта  (оценка объема)</vt:lpstr>
      <vt:lpstr>Кругозорные («как устроена жизнь») трансдисциплины ориентироваться в окружающих практиках, опознавать задействованные в них роли [проставьте оценки знакомства с предметной областью:  один балл за каждый учебник, прочитанный по какой-то подтеме – сможете распознать роль, которая говорит на этом языке профессионально?]</vt:lpstr>
      <vt:lpstr>Сложность в системной инженерии</vt:lpstr>
      <vt:lpstr>Системное мышление  (интеллект на системном подходе)</vt:lpstr>
      <vt:lpstr>Наш вариант системного подхода</vt:lpstr>
      <vt:lpstr>Учебный стандарт по системному мышлению</vt:lpstr>
      <vt:lpstr>Театральная метафора:  проектные роли, интересы, предпочтения, намерения</vt:lpstr>
      <vt:lpstr>Воплощение системы</vt:lpstr>
      <vt:lpstr>Суть системного подхода: синтез (анализ глубоко внутри)</vt:lpstr>
      <vt:lpstr>Системные уровни и эмерджентность</vt:lpstr>
      <vt:lpstr>Системные уровни выделяются вниманием! План развития социального танцора  (пример приоритетов системного/многоуровневого развития) https://vk.com/wall-179019873_534</vt:lpstr>
      <vt:lpstr>Множественность описаний  (на одном системном уровне)</vt:lpstr>
      <vt:lpstr>Функциональные и конструктивные части</vt:lpstr>
      <vt:lpstr>Не жизненный не цикл</vt:lpstr>
      <vt:lpstr>1. Имитационное моделирование 2. Digital twins 3. Предиктивные модели мира</vt:lpstr>
      <vt:lpstr>Системная схема проекта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смычки менеджеров и инженеров</dc:title>
  <dc:creator>TechInvestLab</dc:creator>
  <cp:lastModifiedBy>Анатолий Левенчук</cp:lastModifiedBy>
  <cp:revision>1296</cp:revision>
  <dcterms:created xsi:type="dcterms:W3CDTF">2014-11-25T15:31:01Z</dcterms:created>
  <dcterms:modified xsi:type="dcterms:W3CDTF">2020-10-02T09:54:42Z</dcterms:modified>
</cp:coreProperties>
</file>