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0" r:id="rId17"/>
    <p:sldId id="301" r:id="rId18"/>
    <p:sldId id="302" r:id="rId19"/>
    <p:sldId id="303" r:id="rId20"/>
    <p:sldId id="304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83" r:id="rId33"/>
    <p:sldId id="284" r:id="rId34"/>
    <p:sldId id="285" r:id="rId35"/>
    <p:sldId id="286" r:id="rId36"/>
    <p:sldId id="295" r:id="rId37"/>
    <p:sldId id="288" r:id="rId38"/>
    <p:sldId id="289" r:id="rId39"/>
    <p:sldId id="307" r:id="rId40"/>
    <p:sldId id="290" r:id="rId41"/>
    <p:sldId id="308" r:id="rId42"/>
    <p:sldId id="291" r:id="rId43"/>
    <p:sldId id="293" r:id="rId44"/>
    <p:sldId id="296" r:id="rId45"/>
    <p:sldId id="306" r:id="rId46"/>
    <p:sldId id="305" r:id="rId47"/>
    <p:sldId id="297" r:id="rId48"/>
    <p:sldId id="298" r:id="rId49"/>
    <p:sldId id="299" r:id="rId50"/>
  </p:sldIdLst>
  <p:sldSz cx="9144000" cy="5143500" type="screen16x9"/>
  <p:notesSz cx="6858000" cy="9144000"/>
  <p:embeddedFontLst>
    <p:embeddedFont>
      <p:font typeface="Roboto" panose="020B0604020202020204" charset="0"/>
      <p:regular r:id="rId52"/>
      <p:bold r:id="rId53"/>
      <p:italic r:id="rId54"/>
      <p:boldItalic r:id="rId55"/>
    </p:embeddedFon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95" autoAdjust="0"/>
  </p:normalViewPr>
  <p:slideViewPr>
    <p:cSldViewPr snapToGrid="0">
      <p:cViewPr varScale="1">
        <p:scale>
          <a:sx n="131" d="100"/>
          <a:sy n="131" d="100"/>
        </p:scale>
        <p:origin x="10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Тайминг - 1 час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6474c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6474c6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2016 год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По началу спецификация представляла набор UC. примерно через полгода  (аккуратно к моменту запуска продакшн) стало понятно, что основная масса требования смещается от действия к бизнес-логике.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76474c6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76474c6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76474c67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76474c67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Многословность, «которая», «если» длинные предложения, сложно давать вложенные условия,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6474c67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6474c67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Декомпозиция не решает проблему сложности. Она лишь перераспределяет сложность перекладывая ее в связи. И это не всегда хорошо, так как связи сложнее визуализировать и ими сложнее управлять (нет инструментов)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76474c674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76474c674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протекающие абстракции (SQL vs ORM разработчик все еще вынужден думать в терминах таблиц)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6474c67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6474c67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2"/>
                </a:solidFill>
              </a:rPr>
              <a:t>Уход от вольностей естественного языка к более </a:t>
            </a:r>
            <a:r>
              <a:rPr lang="ru" sz="1800" dirty="0" smtClean="0">
                <a:solidFill>
                  <a:schemeClr val="dk2"/>
                </a:solidFill>
              </a:rPr>
              <a:t>формальному</a:t>
            </a:r>
            <a:r>
              <a:rPr lang="ru" sz="1800" baseline="0" dirty="0" smtClean="0">
                <a:solidFill>
                  <a:schemeClr val="dk2"/>
                </a:solidFill>
              </a:rPr>
              <a:t> (первый момент </a:t>
            </a:r>
            <a:r>
              <a:rPr lang="en-US" sz="1800" baseline="0" dirty="0" smtClean="0">
                <a:solidFill>
                  <a:schemeClr val="dk2"/>
                </a:solidFill>
              </a:rPr>
              <a:t>DSL)</a:t>
            </a:r>
            <a:r>
              <a:rPr lang="ru-RU" sz="1800" baseline="0" dirty="0" smtClean="0">
                <a:solidFill>
                  <a:schemeClr val="dk2"/>
                </a:solidFill>
              </a:rPr>
              <a:t>. На русском не помогло – читаемость стала еще хуже.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6474c67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6474c67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376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6474c67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6474c67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563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6474c67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6474c67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06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6474c67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6474c67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/>
              <a:t>на тот момент мы на них не наткнулись, позже пробовали исопльзвоать, лучше чем таблицы истинности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44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6474c67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6474c67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DSL</a:t>
            </a:r>
            <a:r>
              <a:rPr lang="en-US" baseline="0" dirty="0" smtClean="0"/>
              <a:t> – </a:t>
            </a:r>
            <a:r>
              <a:rPr lang="ru-RU" baseline="0" dirty="0" err="1" smtClean="0"/>
              <a:t>можщный</a:t>
            </a:r>
            <a:r>
              <a:rPr lang="ru-RU" baseline="0" dirty="0" smtClean="0"/>
              <a:t> инструмент. Он может быть тесно связан с </a:t>
            </a:r>
            <a:r>
              <a:rPr lang="en-US" baseline="0" dirty="0" smtClean="0"/>
              <a:t>DDD </a:t>
            </a:r>
            <a:r>
              <a:rPr lang="ru-RU" baseline="0" dirty="0" smtClean="0"/>
              <a:t>но может существовать отдельно, в том числе для записи требований.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6474c674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6474c674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76474c674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76474c674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76474c67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76474c674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Задает контекст существования языка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3aa73a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83aa73a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3aa73a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83aa73a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83aa73a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83aa73ad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76474c674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76474c674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76474c674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76474c674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Элементы синтаксиса были взяты из языков, которым владела команда: LINQ, C#, JS, </a:t>
            </a:r>
            <a:r>
              <a:rPr lang="ru-RU" dirty="0" err="1" smtClean="0"/>
              <a:t>Delphi</a:t>
            </a:r>
            <a:endParaRPr lang="ru-RU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dirty="0" smtClean="0"/>
              <a:t>Декларативная парадигма продиктована декларативностью требований.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76474c674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76474c674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6474c674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76474c674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 smtClean="0"/>
              <a:t>по самое не хочу (таких будет 90% от всего объема)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-RU" dirty="0" smtClean="0"/>
              <a:t>Не обязательно его включать в </a:t>
            </a:r>
            <a:r>
              <a:rPr lang="ru-RU" dirty="0" err="1" smtClean="0"/>
              <a:t>скоуп</a:t>
            </a:r>
            <a:r>
              <a:rPr lang="ru-RU" dirty="0" smtClean="0"/>
              <a:t> языка, но найти надо =&gt; проводим границу применимости и честно говорим, а вот такое на нем писать не будем. Если нам такое встретится мы делам вот это. Если начнет встречаться чаще =&gt; сядем думать чего с этим делать.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ru-RU" dirty="0" smtClean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76474c6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76474c67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76474c674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76474c674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выберите нерешенную проблему, которую будите пытаться записать на DSL прямо во время сессии, это поможет откидывать нерабочие идеи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76474c67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76474c67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76474c67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76474c67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BRLang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6474c67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76474c67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76474c67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76474c67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76474c67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76474c67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76474c6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76474c6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76474c674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76474c674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76474c674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76474c674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416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6474c674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6474c674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76474c674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76474c674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6474c674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6474c674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6010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76474c674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76474c674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все это не приводило к </a:t>
            </a:r>
            <a:r>
              <a:rPr lang="ru" dirty="0" smtClean="0"/>
              <a:t>катастрофам</a:t>
            </a:r>
            <a:r>
              <a:rPr lang="ru" dirty="0"/>
              <a:t>, но снижало читаемость и провоцировало уточнения</a:t>
            </a:r>
            <a:r>
              <a:rPr lang="ru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+опечатки</a:t>
            </a: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76474c67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76474c67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76474c67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76474c67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Больше синтаксического сахара (например пропуск </a:t>
            </a:r>
            <a:r>
              <a:rPr lang="ru-RU" dirty="0" err="1" smtClean="0"/>
              <a:t>here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7618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76474c67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76474c67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76474c67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76474c67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why is disabled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стоимость правила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6474c67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6474c674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создан как визуальная абстракция над ассемблером для бортового компьютера Буран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6474c674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6474c674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76474c67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76474c67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76474c674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76474c674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6474c674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76474c674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222222"/>
                </a:solidFill>
                <a:highlight>
                  <a:srgbClr val="FFFFFF"/>
                </a:highlight>
              </a:rPr>
              <a:t>Perl созданный Ларри Уоллом, лингвистом. Название языка расшифровывается </a:t>
            </a:r>
            <a:r>
              <a:rPr lang="ru" sz="1050" i="1">
                <a:solidFill>
                  <a:srgbClr val="222222"/>
                </a:solidFill>
                <a:highlight>
                  <a:srgbClr val="FFFFFF"/>
                </a:highlight>
              </a:rPr>
              <a:t>Practical Extraction and Report Language</a:t>
            </a:r>
            <a:r>
              <a:rPr lang="ru" sz="1050">
                <a:solidFill>
                  <a:srgbClr val="222222"/>
                </a:solidFill>
                <a:highlight>
                  <a:srgbClr val="FFFFFF"/>
                </a:highlight>
              </a:rPr>
              <a:t> («практический язык для извлечения данных и составления отчётов»)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n.wikipedia.org/wiki/Markdown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hyperlink" Target="https://www.ibm.com/developerworks/ru/library/latex_tutorial_01/index.html" TargetMode="External"/><Relationship Id="rId4" Type="http://schemas.openxmlformats.org/officeDocument/2006/relationships/hyperlink" Target="http://www.sphinx-doc.org/en/master/usage/restructuredtext/basics.html" TargetMode="External"/><Relationship Id="rId9" Type="http://schemas.openxmlformats.org/officeDocument/2006/relationships/hyperlink" Target="https://www.mediawiki.org/wiki/Help:Formattin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hyperlink" Target="mailto:sokolovskynik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ru.wikipedia.org/wiki/%D0%94%D0%A0%D0%90%D0%9A%D0%9E%D0%9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cucumber.io/docs/gherki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jetbrains.com/mp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ostasoft.tiera.ru:443/wiki/index.php/%D0%9A%D0%BE%D0%BD%D1%81%D1%82%D1%80%D1%83%D0%BA%D1%82%D0%BE%D1%80_%D1%83%D1%81%D0%BB%D0%BE%D0%B2%D0%B8%D0%B9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Свой DSL на проекте: когда и как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Соколовский </a:t>
            </a:r>
            <a:r>
              <a:rPr lang="ru" dirty="0" smtClean="0"/>
              <a:t>Николай, </a:t>
            </a:r>
            <a:r>
              <a:rPr lang="en-US" dirty="0" err="1" smtClean="0"/>
              <a:t>DataArt</a:t>
            </a: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37" y="0"/>
            <a:ext cx="2068263" cy="744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8" y="61059"/>
            <a:ext cx="1564990" cy="76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926650" y="1196750"/>
            <a:ext cx="26874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bg2"/>
                </a:solidFill>
              </a:rPr>
              <a:t>In house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2910704" y="2177119"/>
            <a:ext cx="3690119" cy="75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chemeClr val="bg2"/>
                </a:solidFill>
              </a:rPr>
              <a:t>Finance system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5147549" y="1027582"/>
            <a:ext cx="3739275" cy="85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bg2"/>
                </a:solidFill>
              </a:rPr>
              <a:t>1 BA + 5 Dev +3 QA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5677358" y="3034569"/>
            <a:ext cx="27951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bg2"/>
                </a:solidFill>
              </a:rPr>
              <a:t>Замена и расширение старой системы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562825" y="3534393"/>
            <a:ext cx="38220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bg2"/>
                </a:solidFill>
              </a:rPr>
              <a:t>~30 Бизнес правил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Проблемы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sp>
        <p:nvSpPr>
          <p:cNvPr id="7" name="Google Shape;133;p24"/>
          <p:cNvSpPr txBox="1">
            <a:spLocks/>
          </p:cNvSpPr>
          <p:nvPr/>
        </p:nvSpPr>
        <p:spPr>
          <a:xfrm>
            <a:off x="311700" y="124681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buFont typeface="+mj-lt"/>
              <a:buAutoNum type="arabicPeriod"/>
            </a:pPr>
            <a:r>
              <a:rPr lang="ru-RU" dirty="0" smtClean="0"/>
              <a:t>Дублирование правил или их частей</a:t>
            </a:r>
          </a:p>
          <a:p>
            <a:pPr marL="342900">
              <a:buFont typeface="+mj-lt"/>
              <a:buAutoNum type="arabicPeriod"/>
            </a:pPr>
            <a:r>
              <a:rPr lang="ru-RU" dirty="0" smtClean="0"/>
              <a:t>Низкая читаемость больших правил, неоднозначное прочтение</a:t>
            </a:r>
          </a:p>
          <a:p>
            <a:pPr marL="342900">
              <a:buFont typeface="+mj-lt"/>
              <a:buAutoNum type="arabicPeriod"/>
            </a:pPr>
            <a:r>
              <a:rPr lang="ru-RU" dirty="0" smtClean="0"/>
              <a:t>Множество формул, которые сложно описывать словами</a:t>
            </a:r>
          </a:p>
          <a:p>
            <a:pPr marL="342900">
              <a:buFont typeface="+mj-lt"/>
              <a:buAutoNum type="arabicPeriod"/>
            </a:pPr>
            <a:r>
              <a:rPr lang="ru-RU" dirty="0" smtClean="0"/>
              <a:t>Аналитик – бутылочное горлышко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нативного языка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spcBef>
                <a:spcPts val="1600"/>
              </a:spcBef>
              <a:buNone/>
            </a:pPr>
            <a:r>
              <a:rPr lang="ru-RU" dirty="0" smtClean="0"/>
              <a:t>Спонсор (это кто?) </a:t>
            </a:r>
            <a:r>
              <a:rPr lang="ru-RU" dirty="0"/>
              <a:t>может видеть </a:t>
            </a:r>
            <a:r>
              <a:rPr lang="ru-RU" dirty="0" smtClean="0"/>
              <a:t>заявку </a:t>
            </a:r>
            <a:r>
              <a:rPr lang="ru-RU" dirty="0"/>
              <a:t>если </a:t>
            </a:r>
            <a:r>
              <a:rPr lang="ru-RU" dirty="0" smtClean="0"/>
              <a:t>она </a:t>
            </a:r>
            <a:r>
              <a:rPr lang="ru-RU" dirty="0"/>
              <a:t>не </a:t>
            </a:r>
            <a:r>
              <a:rPr lang="ru-RU" dirty="0" smtClean="0"/>
              <a:t>удалена </a:t>
            </a:r>
            <a:r>
              <a:rPr lang="ru-RU" dirty="0"/>
              <a:t>(что такое </a:t>
            </a:r>
            <a:r>
              <a:rPr lang="ru-RU" dirty="0" smtClean="0"/>
              <a:t>удалена?), просмотрена </a:t>
            </a:r>
            <a:r>
              <a:rPr lang="ru-RU" dirty="0"/>
              <a:t>контроллером (что значит </a:t>
            </a:r>
            <a:r>
              <a:rPr lang="ru-RU" dirty="0" smtClean="0"/>
              <a:t>просмотрена) </a:t>
            </a:r>
            <a:r>
              <a:rPr lang="ru-RU" dirty="0"/>
              <a:t>и относится к его бюджету (что такое “его</a:t>
            </a:r>
            <a:r>
              <a:rPr lang="ru-RU" dirty="0" smtClean="0"/>
              <a:t>?”), а так же если она назначена (что?) на него или не назначена ни на кого, но при этом он (спонсор?) является…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Декомпозиция...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600" y="1395150"/>
            <a:ext cx="4075500" cy="30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Абстракция...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1026" name="Picture 2" descr="Image result for ÑÐºÐ²Ð¾Ð·Ñ Ð·Ð°Ð¼Ð¾ÑÐ½ÑÑ ÑÐºÐ²Ð°Ð¶Ð¸Ð½Ñ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92" y="1185472"/>
            <a:ext cx="2493975" cy="32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8;p19"/>
          <p:cNvSpPr txBox="1"/>
          <p:nvPr/>
        </p:nvSpPr>
        <p:spPr>
          <a:xfrm>
            <a:off x="6092258" y="4385636"/>
            <a:ext cx="2928900" cy="27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600" u="sng" dirty="0">
                <a:solidFill>
                  <a:schemeClr val="hlink"/>
                </a:solidFill>
              </a:rPr>
              <a:t>http://www.porjati.ru/uploads/posts/2014-05/thumbs/1401195236_1.jpg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Альтернативные </a:t>
            </a:r>
            <a:r>
              <a:rPr lang="ru" dirty="0" smtClean="0"/>
              <a:t>решения: </a:t>
            </a:r>
            <a:r>
              <a:rPr lang="ru" dirty="0" smtClean="0"/>
              <a:t>Ограничения </a:t>
            </a:r>
            <a:r>
              <a:rPr lang="ru" dirty="0" smtClean="0"/>
              <a:t>естественного языка</a:t>
            </a:r>
            <a:endParaRPr dirty="0"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506931"/>
            <a:ext cx="8520600" cy="2549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ru-RU" dirty="0"/>
              <a:t>Нельзя использовать </a:t>
            </a:r>
            <a:r>
              <a:rPr lang="ru-RU" dirty="0" smtClean="0"/>
              <a:t>любые отрицания и противопоставления</a:t>
            </a:r>
            <a:endParaRPr lang="ru-RU" dirty="0"/>
          </a:p>
          <a:p>
            <a:pPr marL="342900" lvl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ru-RU" dirty="0" smtClean="0"/>
              <a:t>Ничего нельзя, кроме того что описано в правиле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Альтернативные </a:t>
            </a:r>
            <a:r>
              <a:rPr lang="ru" dirty="0" smtClean="0"/>
              <a:t>решения</a:t>
            </a:r>
            <a:r>
              <a:rPr lang="en-US" dirty="0" smtClean="0"/>
              <a:t>: </a:t>
            </a:r>
            <a:r>
              <a:rPr lang="ru-RU" dirty="0"/>
              <a:t>Т</a:t>
            </a:r>
            <a:r>
              <a:rPr lang="ru-RU" dirty="0" smtClean="0"/>
              <a:t>аблицы </a:t>
            </a:r>
            <a:r>
              <a:rPr lang="ru-RU" dirty="0" smtClean="0"/>
              <a:t>истинности / таблицы решений</a:t>
            </a:r>
            <a:endParaRPr dirty="0"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4139840" y="1895037"/>
            <a:ext cx="4177722" cy="2201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 smtClean="0"/>
              <a:t>Слишком длинные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/>
              <a:t>Т</a:t>
            </a:r>
            <a:r>
              <a:rPr lang="ru" dirty="0" smtClean="0"/>
              <a:t>ребуют </a:t>
            </a:r>
            <a:r>
              <a:rPr lang="ru" dirty="0"/>
              <a:t>полного перебора </a:t>
            </a:r>
            <a:r>
              <a:rPr lang="ru" dirty="0" smtClean="0"/>
              <a:t>параметров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79" y="1895037"/>
            <a:ext cx="3200400" cy="1685925"/>
          </a:xfrm>
          <a:prstGeom prst="rect">
            <a:avLst/>
          </a:prstGeom>
        </p:spPr>
      </p:pic>
      <p:sp>
        <p:nvSpPr>
          <p:cNvPr id="8" name="Google Shape;98;p19"/>
          <p:cNvSpPr txBox="1"/>
          <p:nvPr/>
        </p:nvSpPr>
        <p:spPr>
          <a:xfrm>
            <a:off x="623400" y="4458274"/>
            <a:ext cx="8520600" cy="1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" u="sng" dirty="0">
                <a:solidFill>
                  <a:schemeClr val="hlink"/>
                </a:solidFill>
              </a:rPr>
              <a:t>https://ru.wikipedia.org/wiki/%D0%A2%D0%B0%D0%B1%D0%BB%D0%B8%D1%86%D0%B0_%D0%BF%D1%80%D0%B8%D0%BD%D1%8F%D1%82%D0%B8%D1%8F_%D1%80%D0%B5%D1%88%D0%B5%D0%BD%D0%B8%D0%B9</a:t>
            </a:r>
          </a:p>
        </p:txBody>
      </p:sp>
    </p:spTree>
    <p:extLst>
      <p:ext uri="{BB962C8B-B14F-4D97-AF65-F5344CB8AC3E}">
        <p14:creationId xmlns:p14="http://schemas.microsoft.com/office/powerpoint/2010/main" val="12525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Альтернативные </a:t>
            </a:r>
            <a:r>
              <a:rPr lang="ru" dirty="0" smtClean="0"/>
              <a:t>решения</a:t>
            </a:r>
            <a:r>
              <a:rPr lang="en-US" dirty="0" smtClean="0"/>
              <a:t>: </a:t>
            </a:r>
            <a:r>
              <a:rPr lang="ru-RU" dirty="0"/>
              <a:t>Д</a:t>
            </a:r>
            <a:r>
              <a:rPr lang="ru-RU" dirty="0" smtClean="0"/>
              <a:t>еревья </a:t>
            </a:r>
            <a:r>
              <a:rPr lang="ru-RU" dirty="0" smtClean="0"/>
              <a:t>решений</a:t>
            </a:r>
            <a:endParaRPr dirty="0"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5003597" y="1298041"/>
            <a:ext cx="3828703" cy="2747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 smtClean="0"/>
              <a:t>Неудобно </a:t>
            </a:r>
            <a:r>
              <a:rPr lang="ru" dirty="0"/>
              <a:t>работать вне графического </a:t>
            </a:r>
            <a:r>
              <a:rPr lang="ru" dirty="0" smtClean="0"/>
              <a:t>формата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/>
              <a:t>Н</a:t>
            </a:r>
            <a:r>
              <a:rPr lang="ru" dirty="0" smtClean="0"/>
              <a:t>ет </a:t>
            </a:r>
            <a:r>
              <a:rPr lang="ru" dirty="0"/>
              <a:t>поддержки со стороны confluence / jira /</a:t>
            </a:r>
            <a:r>
              <a:rPr lang="ru" dirty="0" smtClean="0"/>
              <a:t>word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/>
              <a:t>Н</a:t>
            </a:r>
            <a:r>
              <a:rPr lang="ru" dirty="0" smtClean="0"/>
              <a:t>е </a:t>
            </a:r>
            <a:r>
              <a:rPr lang="ru" dirty="0"/>
              <a:t>удобно выражать формулы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2050" name="Picture 2" descr="ÐÐ¾ÑÐ»ÐµÐ´Ð¾Ð²Ð°ÑÐµÐ»ÑÐ½Ð¾ÑÑÑ (Ð´ÐµÑÐµÐ²Ð¾) Ð¿ÑÐ¸Ð½Ð¸Ð¼Ð°ÐµÐ¼ÑÑ ÑÐµÑÐµÐ½Ð¸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3" y="1533745"/>
            <a:ext cx="34385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98;p19"/>
          <p:cNvSpPr txBox="1"/>
          <p:nvPr/>
        </p:nvSpPr>
        <p:spPr>
          <a:xfrm>
            <a:off x="6416947" y="4407068"/>
            <a:ext cx="2604211" cy="1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600" u="sng" dirty="0">
                <a:solidFill>
                  <a:schemeClr val="hlink"/>
                </a:solidFill>
              </a:rPr>
              <a:t>https://studme.org/31896/menedzhment/derevo_resheniy</a:t>
            </a:r>
          </a:p>
        </p:txBody>
      </p:sp>
    </p:spTree>
    <p:extLst>
      <p:ext uri="{BB962C8B-B14F-4D97-AF65-F5344CB8AC3E}">
        <p14:creationId xmlns:p14="http://schemas.microsoft.com/office/powerpoint/2010/main" val="38843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Альтернативные </a:t>
            </a:r>
            <a:r>
              <a:rPr lang="ru" dirty="0" smtClean="0"/>
              <a:t>решения</a:t>
            </a:r>
            <a:r>
              <a:rPr lang="en-US" dirty="0" smtClean="0"/>
              <a:t>: z-</a:t>
            </a:r>
            <a:r>
              <a:rPr lang="ru-RU" dirty="0" smtClean="0"/>
              <a:t>нотация</a:t>
            </a:r>
            <a:endParaRPr dirty="0"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5296203" y="1152600"/>
            <a:ext cx="3045977" cy="29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ru" dirty="0" smtClean="0"/>
              <a:t>ложно </a:t>
            </a:r>
            <a:r>
              <a:rPr lang="ru" dirty="0"/>
              <a:t>работать с логикой </a:t>
            </a:r>
            <a:r>
              <a:rPr lang="ru" dirty="0" smtClean="0"/>
              <a:t>данных</a:t>
            </a:r>
            <a:endParaRPr lang="en-US" dirty="0" smtClean="0"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Слишком близко к коду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4098" name="Picture 2" descr="https://upload.wikimedia.org/wikipedia/commons/thumb/6/67/Agendacumple_en_Z.svg/800px-Agendacumple_en_Z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32" y="1152475"/>
            <a:ext cx="2220917" cy="33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8;p19"/>
          <p:cNvSpPr txBox="1"/>
          <p:nvPr/>
        </p:nvSpPr>
        <p:spPr>
          <a:xfrm>
            <a:off x="6416947" y="4407068"/>
            <a:ext cx="2604211" cy="1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600" u="sng">
                <a:solidFill>
                  <a:schemeClr val="hlink"/>
                </a:solidFill>
              </a:rPr>
              <a:t>https://en.wikipedia.org/wiki/Z_notation#/media/File:Agendacumple_en_Z.svg</a:t>
            </a:r>
            <a:endParaRPr lang="en-US" sz="600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Альтернативные </a:t>
            </a:r>
            <a:r>
              <a:rPr lang="ru" dirty="0" smtClean="0"/>
              <a:t>решения</a:t>
            </a:r>
            <a:r>
              <a:rPr lang="en-US" dirty="0" smtClean="0"/>
              <a:t>: </a:t>
            </a:r>
            <a:r>
              <a:rPr lang="en-US" dirty="0" smtClean="0"/>
              <a:t>Decision </a:t>
            </a:r>
            <a:r>
              <a:rPr lang="en-US" dirty="0" smtClean="0"/>
              <a:t>model</a:t>
            </a:r>
            <a:endParaRPr dirty="0"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5530291" y="1452105"/>
            <a:ext cx="3221542" cy="2183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 smtClean="0"/>
              <a:t>Трудно </a:t>
            </a:r>
            <a:r>
              <a:rPr lang="ru" dirty="0"/>
              <a:t>обозревать весь набор </a:t>
            </a:r>
            <a:r>
              <a:rPr lang="ru" dirty="0" smtClean="0"/>
              <a:t>решений</a:t>
            </a:r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 smtClean="0"/>
              <a:t>Тяжело менять если изменился состав условий или количество выходов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0" y="1452105"/>
            <a:ext cx="4972050" cy="2809875"/>
          </a:xfrm>
          <a:prstGeom prst="rect">
            <a:avLst/>
          </a:prstGeom>
        </p:spPr>
      </p:pic>
      <p:sp>
        <p:nvSpPr>
          <p:cNvPr id="8" name="Google Shape;98;p19"/>
          <p:cNvSpPr txBox="1"/>
          <p:nvPr/>
        </p:nvSpPr>
        <p:spPr>
          <a:xfrm>
            <a:off x="4506163" y="4407068"/>
            <a:ext cx="4514995" cy="1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600" u="sng" dirty="0" smtClean="0">
                <a:solidFill>
                  <a:schemeClr val="hlink"/>
                </a:solidFill>
              </a:rPr>
              <a:t>Barbara von Halle, Larry Goldberg. The </a:t>
            </a:r>
            <a:r>
              <a:rPr lang="en-US" sz="600" u="sng" dirty="0" err="1" smtClean="0">
                <a:solidFill>
                  <a:schemeClr val="hlink"/>
                </a:solidFill>
              </a:rPr>
              <a:t>Dicsion</a:t>
            </a:r>
            <a:r>
              <a:rPr lang="en-US" sz="600" u="sng" dirty="0" smtClean="0">
                <a:solidFill>
                  <a:schemeClr val="hlink"/>
                </a:solidFill>
              </a:rPr>
              <a:t> Model. A business Logic </a:t>
            </a:r>
            <a:r>
              <a:rPr lang="en-US" sz="600" u="sng" dirty="0" err="1" smtClean="0">
                <a:solidFill>
                  <a:schemeClr val="hlink"/>
                </a:solidFill>
              </a:rPr>
              <a:t>Framwork</a:t>
            </a:r>
            <a:r>
              <a:rPr lang="en-US" sz="600" u="sng" dirty="0" smtClean="0">
                <a:solidFill>
                  <a:schemeClr val="hlink"/>
                </a:solidFill>
              </a:rPr>
              <a:t> Linked Business and Technology</a:t>
            </a:r>
            <a:endParaRPr lang="en-US" sz="600" u="sng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DSL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>Domain-Specific Language (DSL) - Предметно-ориентированный язык  - формальный язык специализированный для конкретной области применения.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68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ищем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/>
              <a:t>Краткая, компактная запись подходящая для больших правил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Хорошо записывать формулы с условиями от данных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Легко обозревать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Легко менять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Легко интегрировать в проектные артефакты и инструменты (</a:t>
            </a:r>
            <a:r>
              <a:rPr lang="en-US" dirty="0" err="1" smtClean="0"/>
              <a:t>jira</a:t>
            </a:r>
            <a:r>
              <a:rPr lang="en-US" dirty="0" smtClean="0"/>
              <a:t>/confluence)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Не высокий порог входа для команды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Наличие практики за пределами команды/компании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Управляемая степень формализма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Легко адаптировать под свои нужды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Создание: Определить </a:t>
            </a:r>
            <a:r>
              <a:rPr lang="ru" dirty="0"/>
              <a:t>цель и область языка</a:t>
            </a: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/>
              <a:t>Примеры областей</a:t>
            </a:r>
          </a:p>
          <a:p>
            <a:pPr marL="285750" indent="-285750"/>
            <a:r>
              <a:rPr lang="ru-RU" dirty="0" smtClean="0"/>
              <a:t>Н</a:t>
            </a:r>
            <a:r>
              <a:rPr lang="ru" dirty="0" smtClean="0"/>
              <a:t>аписание тестов</a:t>
            </a:r>
          </a:p>
          <a:p>
            <a:pPr marL="285750" indent="-285750"/>
            <a:r>
              <a:rPr lang="ru" dirty="0" smtClean="0"/>
              <a:t>Написание бизнес-праивл</a:t>
            </a:r>
          </a:p>
          <a:p>
            <a:pPr marL="285750" indent="-285750"/>
            <a:r>
              <a:rPr lang="ru" dirty="0" smtClean="0"/>
              <a:t>Описание рассчетов</a:t>
            </a:r>
          </a:p>
          <a:p>
            <a:pPr marL="285750" indent="-285750"/>
            <a:r>
              <a:rPr lang="ru" dirty="0" smtClean="0"/>
              <a:t>Описание алгоритмов</a:t>
            </a:r>
          </a:p>
          <a:p>
            <a:pPr marL="0" lvl="0" indent="0">
              <a:buNone/>
            </a:pPr>
            <a:endParaRPr lang="ru" dirty="0" smtClean="0"/>
          </a:p>
          <a:p>
            <a:pPr marL="0" lvl="0" indent="0">
              <a:buNone/>
            </a:pPr>
            <a:endParaRPr lang="ru" dirty="0"/>
          </a:p>
          <a:p>
            <a:pPr marL="0" lvl="0" indent="0">
              <a:buNone/>
            </a:pPr>
            <a:r>
              <a:rPr lang="ru" dirty="0" smtClean="0"/>
              <a:t>В </a:t>
            </a:r>
            <a:r>
              <a:rPr lang="ru" dirty="0"/>
              <a:t>нашем случае: </a:t>
            </a:r>
            <a:r>
              <a:rPr lang="ru" dirty="0" smtClean="0"/>
              <a:t>внешний, не исполняемый язык для устранения </a:t>
            </a:r>
            <a:r>
              <a:rPr lang="ru" dirty="0"/>
              <a:t>неоднозначности естественного языка в записи бизнес-правил основанных на данных</a:t>
            </a:r>
            <a:r>
              <a:rPr lang="ru" dirty="0" smtClean="0"/>
              <a:t>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Создание: Определить </a:t>
            </a:r>
            <a:r>
              <a:rPr lang="ru" dirty="0"/>
              <a:t>аудиторию</a:t>
            </a:r>
            <a:endParaRPr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/>
              <a:t>Примеры аудитории</a:t>
            </a:r>
            <a:endParaRPr b="1" dirty="0" smtClean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 smtClean="0"/>
              <a:t>Более низкоквалифицированные разработчики</a:t>
            </a:r>
            <a:endParaRPr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 smtClean="0"/>
              <a:t>Бизнес-заказчики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QA Automation</a:t>
            </a:r>
            <a:endParaRPr dirty="0"/>
          </a:p>
          <a:p>
            <a:pPr lvl="0">
              <a:buAutoNum type="arabicPeriod"/>
            </a:pPr>
            <a:r>
              <a:rPr lang="ru" dirty="0" smtClean="0"/>
              <a:t>Исследователи</a:t>
            </a:r>
          </a:p>
          <a:p>
            <a:pPr lvl="0">
              <a:buAutoNum type="arabicPeriod"/>
            </a:pPr>
            <a:r>
              <a:rPr lang="ru-RU" dirty="0" smtClean="0"/>
              <a:t>Бизнес </a:t>
            </a:r>
            <a:r>
              <a:rPr lang="ru-RU" dirty="0"/>
              <a:t>(если будет, то кто, как погружать, на сколько оправдано</a:t>
            </a:r>
            <a:r>
              <a:rPr lang="ru-RU" dirty="0" smtClean="0"/>
              <a:t>)</a:t>
            </a:r>
          </a:p>
          <a:p>
            <a:pPr lvl="0">
              <a:buAutoNum type="arabicPeriod"/>
            </a:pPr>
            <a:r>
              <a:rPr lang="ru-RU" dirty="0" smtClean="0"/>
              <a:t>Команда</a:t>
            </a:r>
            <a:endParaRPr lang="ru-RU" dirty="0"/>
          </a:p>
          <a:p>
            <a:pPr lvl="0">
              <a:buAutoNum type="arabicPeriod"/>
            </a:pPr>
            <a:r>
              <a:rPr lang="ru-RU" dirty="0"/>
              <a:t>Support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Создание: Определить </a:t>
            </a:r>
            <a:r>
              <a:rPr lang="ru" dirty="0"/>
              <a:t>семантическую модель</a:t>
            </a:r>
            <a:endParaRPr dirty="0"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261" y="1347991"/>
            <a:ext cx="40292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Создание: Структура </a:t>
            </a:r>
            <a:r>
              <a:rPr lang="ru" dirty="0"/>
              <a:t>языка: </a:t>
            </a:r>
            <a:r>
              <a:rPr lang="ru" dirty="0" smtClean="0"/>
              <a:t>Выражение</a:t>
            </a:r>
            <a:endParaRPr dirty="0"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3421245" y="2101504"/>
            <a:ext cx="18048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800" dirty="0">
                <a:solidFill>
                  <a:srgbClr val="FF0000"/>
                </a:solidFill>
              </a:rPr>
              <a:t>2 </a:t>
            </a:r>
            <a:r>
              <a:rPr lang="ru" sz="3800" dirty="0">
                <a:solidFill>
                  <a:srgbClr val="92D050"/>
                </a:solidFill>
              </a:rPr>
              <a:t>+</a:t>
            </a:r>
            <a:r>
              <a:rPr lang="ru" sz="3800" dirty="0">
                <a:solidFill>
                  <a:srgbClr val="FF0000"/>
                </a:solidFill>
              </a:rPr>
              <a:t> 2</a:t>
            </a:r>
            <a:r>
              <a:rPr lang="ru" sz="3800" dirty="0">
                <a:solidFill>
                  <a:srgbClr val="0070C0"/>
                </a:solidFill>
              </a:rPr>
              <a:t>4</a:t>
            </a:r>
            <a:endParaRPr sz="3800" dirty="0">
              <a:solidFill>
                <a:srgbClr val="0070C0"/>
              </a:solidFill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5604178" y="2237021"/>
            <a:ext cx="1542762" cy="39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0070C0"/>
                </a:solidFill>
              </a:rPr>
              <a:t>Литерал</a:t>
            </a:r>
            <a:endParaRPr sz="2600" dirty="0">
              <a:solidFill>
                <a:srgbClr val="0070C0"/>
              </a:solidFill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3242973" y="3597704"/>
            <a:ext cx="172028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rgbClr val="92D050"/>
                </a:solidFill>
              </a:rPr>
              <a:t>Оператор</a:t>
            </a:r>
            <a:endParaRPr sz="2600" dirty="0">
              <a:solidFill>
                <a:srgbClr val="92D050"/>
              </a:solidFill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4256869" y="3006303"/>
            <a:ext cx="1748909" cy="43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bg2"/>
                </a:solidFill>
              </a:rPr>
              <a:t>Операнд</a:t>
            </a:r>
            <a:endParaRPr sz="2600" dirty="0">
              <a:solidFill>
                <a:schemeClr val="bg2"/>
              </a:solidFill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3229753" y="1545125"/>
            <a:ext cx="2491479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bg2"/>
                </a:solidFill>
              </a:rPr>
              <a:t>Выражение</a:t>
            </a:r>
            <a:endParaRPr sz="26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295" y="2019820"/>
            <a:ext cx="1838325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281876" y="2833863"/>
            <a:ext cx="848750" cy="2857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998666" y="2778727"/>
            <a:ext cx="126521" cy="871864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945065" y="2450818"/>
            <a:ext cx="659113" cy="160325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dirty="0"/>
              <a:t>Создание: Структура языка: </a:t>
            </a:r>
            <a:r>
              <a:rPr lang="ru" dirty="0" smtClean="0"/>
              <a:t>Примеры </a:t>
            </a:r>
            <a:r>
              <a:rPr lang="ru" dirty="0"/>
              <a:t>операторов</a:t>
            </a:r>
            <a:endParaRPr dirty="0"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443617"/>
            <a:ext cx="497719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Объявление и определение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Унарные / бинарные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Алгебраические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Сравнения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 smtClean="0"/>
              <a:t>Логические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ru" dirty="0" smtClean="0"/>
              <a:t>в том числе разные базисы, кванторы и т.п.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Ветвления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Циклы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Goto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dirty="0"/>
              <a:t>Создание: Структура языка: </a:t>
            </a:r>
            <a:r>
              <a:rPr lang="ru" dirty="0" smtClean="0"/>
              <a:t>Приоритеты и </a:t>
            </a:r>
            <a:r>
              <a:rPr lang="ru" dirty="0"/>
              <a:t>порядок чтения</a:t>
            </a:r>
            <a:endParaRPr dirty="0"/>
          </a:p>
        </p:txBody>
      </p:sp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11700" y="1616659"/>
            <a:ext cx="8554322" cy="2977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Как в школе: 2 </a:t>
            </a:r>
            <a:r>
              <a:rPr lang="ru" dirty="0"/>
              <a:t>+ 2 * </a:t>
            </a:r>
            <a:r>
              <a:rPr lang="ru" dirty="0" smtClean="0"/>
              <a:t>3 = 8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Переопределенный (+ приоритетнее *): 2 + 2 * 3 = 12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ru" dirty="0"/>
              <a:t>Слева направо: 2 – 3 – 4 = -5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Справа налево: 2 – 3 – 4 = -1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dirty="0"/>
              <a:t>Создание: Структура языка: </a:t>
            </a:r>
            <a:r>
              <a:rPr lang="ru" dirty="0" smtClean="0"/>
              <a:t>Данные </a:t>
            </a:r>
            <a:r>
              <a:rPr lang="ru" dirty="0"/>
              <a:t>и функции </a:t>
            </a:r>
            <a:endParaRPr dirty="0"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370900" y="1147125"/>
            <a:ext cx="8520600" cy="3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Переменные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Типизация (строгая, не строгая…)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 smtClean="0"/>
              <a:t>Разрешенные </a:t>
            </a:r>
            <a:r>
              <a:rPr lang="ru" dirty="0"/>
              <a:t>структуры данных (int, str, float, array, record, …)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 smtClean="0"/>
              <a:t>Встроенные </a:t>
            </a:r>
            <a:r>
              <a:rPr lang="ru" dirty="0"/>
              <a:t>функции (sin, cos…)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Создание: Определить бекграунд команды и архитектуру</a:t>
            </a:r>
            <a:endParaRPr dirty="0"/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311700" y="1419149"/>
            <a:ext cx="8520600" cy="3584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" dirty="0" smtClean="0"/>
              <a:t>Знакомый синтаксис удешевляет погружение и разработку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" dirty="0" smtClean="0"/>
              <a:t>Знакомая парадигма позволяет проще писать на языке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" dirty="0" smtClean="0"/>
              <a:t>Соотнесение с архитектурой решения позвоялет убедиться в достаточности выразительности</a:t>
            </a:r>
            <a:endParaRPr lang="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Создание: Оценить инфраструктуру</a:t>
            </a:r>
            <a:endParaRPr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Какие инструменты нам понадобятся (редакторы, </a:t>
            </a:r>
            <a:r>
              <a:rPr lang="ru" dirty="0" smtClean="0"/>
              <a:t>cvs)?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Как это интегрируется с другими артефактами проекта</a:t>
            </a:r>
            <a:r>
              <a:rPr lang="ru" dirty="0" smtClean="0"/>
              <a:t>?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ru-RU" sz="3000" dirty="0">
                <a:solidFill>
                  <a:schemeClr val="bg2"/>
                </a:solidFill>
              </a:rPr>
              <a:t>Исполняемый </a:t>
            </a:r>
            <a:r>
              <a:rPr lang="en-US" sz="3000" dirty="0">
                <a:solidFill>
                  <a:schemeClr val="bg2"/>
                </a:solidFill>
              </a:rPr>
              <a:t>VS </a:t>
            </a:r>
            <a:r>
              <a:rPr lang="ru-RU" sz="3000" dirty="0">
                <a:solidFill>
                  <a:schemeClr val="bg2"/>
                </a:solidFill>
              </a:rPr>
              <a:t>не исполняемый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solidFill>
                  <a:schemeClr val="bg2"/>
                </a:solidFill>
              </a:rPr>
              <a:t>Внутренний </a:t>
            </a:r>
            <a:r>
              <a:rPr lang="ru" sz="3000" dirty="0">
                <a:solidFill>
                  <a:schemeClr val="bg2"/>
                </a:solidFill>
              </a:rPr>
              <a:t>VS </a:t>
            </a:r>
            <a:r>
              <a:rPr lang="ru" sz="3000" dirty="0" smtClean="0">
                <a:solidFill>
                  <a:schemeClr val="bg2"/>
                </a:solidFill>
              </a:rPr>
              <a:t>внешний</a:t>
            </a:r>
            <a:endParaRPr sz="30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Организация процесса</a:t>
            </a:r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Нам нужно найти два типа примеров: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Типовой </a:t>
            </a:r>
            <a:endParaRPr lang="ru" dirty="0" smtClean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 smtClean="0"/>
              <a:t>Крайний случай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dirty="0" smtClean="0"/>
              <a:t>Сессии брейншторминга</a:t>
            </a:r>
            <a:endParaRPr dirty="0"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Особености: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Проще идти от частного к </a:t>
            </a:r>
            <a:r>
              <a:rPr lang="ru" dirty="0" smtClean="0"/>
              <a:t>общему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 smtClean="0"/>
              <a:t>Используйте </a:t>
            </a:r>
            <a:r>
              <a:rPr lang="ru" dirty="0"/>
              <a:t>знакомый </a:t>
            </a:r>
            <a:r>
              <a:rPr lang="ru" dirty="0" smtClean="0"/>
              <a:t>людям синтаксис </a:t>
            </a:r>
            <a:r>
              <a:rPr lang="ru" dirty="0"/>
              <a:t>и семантику.</a:t>
            </a:r>
            <a:endParaRPr dirty="0"/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Развитие</a:t>
            </a:r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Двигаемся итеративно в двух направлениях: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Мощность языка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% материала на нем написанном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Спецификация на </a:t>
            </a:r>
            <a:r>
              <a:rPr lang="en-US" dirty="0" smtClean="0"/>
              <a:t>DSL</a:t>
            </a:r>
            <a:endParaRPr dirty="0"/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101" y="1295650"/>
            <a:ext cx="4776150" cy="340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14525"/>
            <a:ext cx="3377750" cy="3402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Style </a:t>
            </a:r>
            <a:r>
              <a:rPr lang="ru" dirty="0" smtClean="0"/>
              <a:t>guide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34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694" y="1367942"/>
            <a:ext cx="7637069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Условный оператор пишется на отдельной строке, условия и действия с новых строк с отступом в два пробела.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Длинные цепочки разрываются в момент перехода между сущностями одного </a:t>
            </a:r>
            <a:r>
              <a:rPr lang="ru-RU" sz="1800" dirty="0" smtClean="0">
                <a:solidFill>
                  <a:schemeClr val="bg2"/>
                </a:solidFill>
              </a:rPr>
              <a:t>вида, новая </a:t>
            </a:r>
            <a:r>
              <a:rPr lang="ru-RU" sz="1800" dirty="0">
                <a:solidFill>
                  <a:schemeClr val="bg2"/>
                </a:solidFill>
              </a:rPr>
              <a:t>строка начинается со смещением в два пробела.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Большие выражения передаваемые функциям пишутся с новой строки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строки оформляются одинарными кавычками</a:t>
            </a: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Пример э</a:t>
            </a:r>
            <a:r>
              <a:rPr lang="ru" dirty="0" smtClean="0"/>
              <a:t>ффектов </a:t>
            </a:r>
            <a:r>
              <a:rPr lang="ru" dirty="0"/>
              <a:t>внедрения</a:t>
            </a:r>
            <a:endParaRPr dirty="0"/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 dirty="0">
                <a:solidFill>
                  <a:schemeClr val="bg2"/>
                </a:solidFill>
              </a:rPr>
              <a:t>Junior QA смогли находить ошибки</a:t>
            </a:r>
            <a:endParaRPr dirty="0">
              <a:solidFill>
                <a:schemeClr val="bg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 dirty="0">
                <a:solidFill>
                  <a:schemeClr val="bg2"/>
                </a:solidFill>
              </a:rPr>
              <a:t>Количество вопросов “как это читать” практически исчезло</a:t>
            </a:r>
            <a:endParaRPr dirty="0">
              <a:solidFill>
                <a:schemeClr val="bg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 dirty="0">
                <a:solidFill>
                  <a:schemeClr val="bg2"/>
                </a:solidFill>
              </a:rPr>
              <a:t>Снизилось количество багов</a:t>
            </a:r>
            <a:endParaRPr dirty="0">
              <a:solidFill>
                <a:schemeClr val="bg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 dirty="0">
                <a:solidFill>
                  <a:schemeClr val="bg2"/>
                </a:solidFill>
              </a:rPr>
              <a:t>Онбординг длиннее</a:t>
            </a:r>
            <a:endParaRPr dirty="0">
              <a:solidFill>
                <a:schemeClr val="bg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 dirty="0">
                <a:solidFill>
                  <a:schemeClr val="bg2"/>
                </a:solidFill>
              </a:rPr>
              <a:t>Выше требования к аналитику, доп.время на проработку требований</a:t>
            </a:r>
            <a:endParaRPr dirty="0">
              <a:solidFill>
                <a:schemeClr val="bg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 dirty="0">
                <a:solidFill>
                  <a:schemeClr val="bg2"/>
                </a:solidFill>
              </a:rPr>
              <a:t>PO смог читать и править, бизнес - нет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35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>
            <a:spLocks noGrp="1"/>
          </p:cNvSpPr>
          <p:nvPr>
            <p:ph type="body" idx="1"/>
          </p:nvPr>
        </p:nvSpPr>
        <p:spPr>
          <a:xfrm>
            <a:off x="2832904" y="1995032"/>
            <a:ext cx="3346037" cy="941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400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350+ правил</a:t>
            </a:r>
            <a:endParaRPr sz="40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11" name="Google Shape;311;p52"/>
          <p:cNvSpPr txBox="1">
            <a:spLocks noGrp="1"/>
          </p:cNvSpPr>
          <p:nvPr>
            <p:ph type="body" idx="1"/>
          </p:nvPr>
        </p:nvSpPr>
        <p:spPr>
          <a:xfrm>
            <a:off x="6207290" y="855573"/>
            <a:ext cx="27000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Ждем ~500 к концу года</a:t>
            </a:r>
            <a:endParaRPr sz="2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312" name="Google Shape;312;p52"/>
          <p:cNvSpPr txBox="1">
            <a:spLocks noGrp="1"/>
          </p:cNvSpPr>
          <p:nvPr>
            <p:ph type="body" idx="1"/>
          </p:nvPr>
        </p:nvSpPr>
        <p:spPr>
          <a:xfrm>
            <a:off x="3315823" y="3140554"/>
            <a:ext cx="23802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Могут вести к денежным потерям</a:t>
            </a:r>
            <a:endParaRPr sz="2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313" name="Google Shape;313;p52"/>
          <p:cNvSpPr txBox="1">
            <a:spLocks noGrp="1"/>
          </p:cNvSpPr>
          <p:nvPr>
            <p:ph type="body" idx="1"/>
          </p:nvPr>
        </p:nvSpPr>
        <p:spPr>
          <a:xfrm>
            <a:off x="195757" y="855573"/>
            <a:ext cx="23802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Больше одного экрана</a:t>
            </a:r>
            <a:endParaRPr sz="2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36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Контекст следующих проблем</a:t>
            </a:r>
            <a:endParaRPr dirty="0"/>
          </a:p>
        </p:txBody>
      </p:sp>
      <p:sp>
        <p:nvSpPr>
          <p:cNvPr id="265" name="Google Shape;26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0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Код сильно сблизился с DSL =&gt; выросли требования к формальности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Некоторые правила стали огромными (больше одного экрана)  =&gt; </a:t>
            </a:r>
            <a:r>
              <a:rPr lang="ru" dirty="0" smtClean="0"/>
              <a:t>снижени</a:t>
            </a:r>
            <a:r>
              <a:rPr lang="ru-RU" dirty="0" smtClean="0"/>
              <a:t>е</a:t>
            </a:r>
            <a:r>
              <a:rPr lang="ru" dirty="0" smtClean="0"/>
              <a:t> </a:t>
            </a:r>
            <a:r>
              <a:rPr lang="ru" dirty="0"/>
              <a:t>читаемости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Возросла степень переиспользования =&gt; снижение читаемости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Нет поддержки версионности </a:t>
            </a:r>
            <a:r>
              <a:rPr lang="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путаница в редакциях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37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Проблемы</a:t>
            </a:r>
            <a:r>
              <a:rPr lang="en-US" dirty="0" smtClean="0"/>
              <a:t>, v2</a:t>
            </a:r>
            <a:r>
              <a:rPr lang="ru" dirty="0" smtClean="0"/>
              <a:t>: </a:t>
            </a:r>
            <a:r>
              <a:rPr lang="ru-RU" dirty="0"/>
              <a:t>П</a:t>
            </a:r>
            <a:r>
              <a:rPr lang="ru" dirty="0" smtClean="0"/>
              <a:t>отерял </a:t>
            </a:r>
            <a:r>
              <a:rPr lang="ru" dirty="0"/>
              <a:t>скобочку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38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13" y="1086499"/>
            <a:ext cx="9092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(</a:t>
            </a:r>
          </a:p>
          <a:p>
            <a:pPr fontAlgn="base"/>
            <a:r>
              <a:rPr lang="ru-RU" dirty="0"/>
              <a:t>  (</a:t>
            </a:r>
          </a:p>
          <a:p>
            <a:pPr fontAlgn="base"/>
            <a:r>
              <a:rPr lang="ru-RU" dirty="0"/>
              <a:t>    I-&gt;</a:t>
            </a:r>
            <a:r>
              <a:rPr lang="ru-RU" dirty="0" err="1"/>
              <a:t>InvoiceType</a:t>
            </a:r>
            <a:r>
              <a:rPr lang="ru-RU" dirty="0"/>
              <a:t> = </a:t>
            </a:r>
            <a:r>
              <a:rPr lang="ru-RU" dirty="0" err="1"/>
              <a:t>BasedOnPayment</a:t>
            </a:r>
            <a:r>
              <a:rPr lang="ru-RU" dirty="0"/>
              <a:t> &amp;</a:t>
            </a:r>
          </a:p>
          <a:p>
            <a:pPr fontAlgn="base"/>
            <a:r>
              <a:rPr lang="ru-RU" dirty="0"/>
              <a:t>    </a:t>
            </a:r>
            <a:r>
              <a:rPr lang="ru-RU" dirty="0" err="1"/>
              <a:t>Payer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(I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PayerRule</a:t>
            </a:r>
            <a:r>
              <a:rPr lang="ru-RU" dirty="0"/>
              <a:t> | (I-&gt;</a:t>
            </a:r>
            <a:r>
              <a:rPr lang="ru-RU" dirty="0" err="1"/>
              <a:t>AssignTo</a:t>
            </a:r>
            <a:r>
              <a:rPr lang="ru-RU" dirty="0"/>
              <a:t> = User-&gt;</a:t>
            </a:r>
            <a:r>
              <a:rPr lang="ru-RU" dirty="0" err="1"/>
              <a:t>Id</a:t>
            </a:r>
            <a:r>
              <a:rPr lang="ru-RU" dirty="0"/>
              <a:t> | I-&gt;</a:t>
            </a:r>
            <a:r>
              <a:rPr lang="ru-RU" dirty="0" err="1"/>
              <a:t>AssignTo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 </a:t>
            </a:r>
            <a:r>
              <a:rPr lang="ru-RU" dirty="0" err="1"/>
              <a:t>null</a:t>
            </a:r>
            <a:r>
              <a:rPr lang="ru-RU" dirty="0"/>
              <a:t> )) &amp;</a:t>
            </a:r>
          </a:p>
          <a:p>
            <a:pPr fontAlgn="base"/>
            <a:r>
              <a:rPr lang="ru-RU" dirty="0"/>
              <a:t>    I-&gt;</a:t>
            </a:r>
            <a:r>
              <a:rPr lang="ru-RU" dirty="0" err="1"/>
              <a:t>Status</a:t>
            </a:r>
            <a:r>
              <a:rPr lang="ru-RU" dirty="0"/>
              <a:t> = </a:t>
            </a:r>
            <a:r>
              <a:rPr lang="ru-RU" dirty="0" err="1"/>
              <a:t>Submitted</a:t>
            </a:r>
            <a:endParaRPr lang="ru-RU" dirty="0"/>
          </a:p>
          <a:p>
            <a:pPr fontAlgn="base"/>
            <a:r>
              <a:rPr lang="ru-RU" dirty="0"/>
              <a:t>  ) |</a:t>
            </a:r>
          </a:p>
          <a:p>
            <a:pPr fontAlgn="base"/>
            <a:r>
              <a:rPr lang="ru-RU" dirty="0"/>
              <a:t>  ( I-&gt;</a:t>
            </a:r>
            <a:r>
              <a:rPr lang="ru-RU" dirty="0" err="1"/>
              <a:t>InvoiceType</a:t>
            </a:r>
            <a:r>
              <a:rPr lang="ru-RU" dirty="0"/>
              <a:t> = </a:t>
            </a:r>
            <a:r>
              <a:rPr lang="ru-RU" dirty="0" err="1"/>
              <a:t>BasedOnRequest</a:t>
            </a:r>
            <a:r>
              <a:rPr lang="ru-RU" dirty="0"/>
              <a:t> &amp;</a:t>
            </a:r>
          </a:p>
          <a:p>
            <a:pPr fontAlgn="base"/>
            <a:r>
              <a:rPr lang="ru-RU" dirty="0"/>
              <a:t>    I-&gt;PFS = </a:t>
            </a:r>
            <a:r>
              <a:rPr lang="ru-RU" dirty="0" err="1"/>
              <a:t>unpaid</a:t>
            </a:r>
            <a:r>
              <a:rPr lang="ru-RU" dirty="0"/>
              <a:t> &amp; (</a:t>
            </a:r>
          </a:p>
          <a:p>
            <a:pPr fontAlgn="base"/>
            <a:r>
              <a:rPr lang="ru-RU" dirty="0"/>
              <a:t>      (I-&gt;</a:t>
            </a:r>
            <a:r>
              <a:rPr lang="ru-RU" dirty="0" err="1"/>
              <a:t>CreatedBy</a:t>
            </a:r>
            <a:r>
              <a:rPr lang="ru-RU" dirty="0"/>
              <a:t> = User-&gt;</a:t>
            </a:r>
            <a:r>
              <a:rPr lang="ru-RU" dirty="0" err="1"/>
              <a:t>Id</a:t>
            </a:r>
            <a:r>
              <a:rPr lang="ru-RU" dirty="0"/>
              <a:t> &amp; I-&gt;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[</a:t>
            </a:r>
            <a:r>
              <a:rPr lang="ru-RU" dirty="0" err="1"/>
              <a:t>draft</a:t>
            </a:r>
            <a:r>
              <a:rPr lang="ru-RU" dirty="0"/>
              <a:t>, </a:t>
            </a:r>
            <a:r>
              <a:rPr lang="ru-RU" dirty="0" err="1"/>
              <a:t>submitted</a:t>
            </a:r>
            <a:r>
              <a:rPr lang="ru-RU" dirty="0"/>
              <a:t>, </a:t>
            </a:r>
            <a:r>
              <a:rPr lang="ru-RU" dirty="0" err="1"/>
              <a:t>verified</a:t>
            </a:r>
            <a:r>
              <a:rPr lang="ru-RU" dirty="0"/>
              <a:t>]) |</a:t>
            </a:r>
          </a:p>
          <a:p>
            <a:pPr fontAlgn="base"/>
            <a:r>
              <a:rPr lang="ru-RU" dirty="0"/>
              <a:t>      (</a:t>
            </a:r>
            <a:r>
              <a:rPr lang="ru-RU" dirty="0" err="1"/>
              <a:t>ProjectSponsor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ANY(II-&gt;RI)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 smtClean="0"/>
              <a:t>Pr</a:t>
            </a:r>
            <a:r>
              <a:rPr lang="en-US" dirty="0" smtClean="0"/>
              <a:t>o</a:t>
            </a:r>
            <a:r>
              <a:rPr lang="ru-RU" dirty="0" err="1" smtClean="0"/>
              <a:t>jectArea</a:t>
            </a:r>
            <a:r>
              <a:rPr lang="ru-RU" dirty="0"/>
              <a:t>) |</a:t>
            </a:r>
          </a:p>
          <a:p>
            <a:pPr fontAlgn="base"/>
            <a:r>
              <a:rPr lang="ru-RU" dirty="0"/>
              <a:t>      (</a:t>
            </a:r>
            <a:r>
              <a:rPr lang="ru-RU" dirty="0" err="1"/>
              <a:t>Payer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(I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PayerRule</a:t>
            </a:r>
            <a:r>
              <a:rPr lang="ru-RU" dirty="0"/>
              <a:t> | (I-&gt;</a:t>
            </a:r>
            <a:r>
              <a:rPr lang="ru-RU" dirty="0" err="1"/>
              <a:t>AssignTo</a:t>
            </a:r>
            <a:r>
              <a:rPr lang="ru-RU" dirty="0"/>
              <a:t> = User-&gt;</a:t>
            </a:r>
            <a:r>
              <a:rPr lang="ru-RU" dirty="0" err="1"/>
              <a:t>Id</a:t>
            </a:r>
            <a:r>
              <a:rPr lang="ru-RU" dirty="0"/>
              <a:t> | I-&gt;</a:t>
            </a:r>
            <a:r>
              <a:rPr lang="ru-RU" dirty="0" err="1"/>
              <a:t>AssignTo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 </a:t>
            </a:r>
            <a:r>
              <a:rPr lang="ru-RU" dirty="0" err="1"/>
              <a:t>null</a:t>
            </a:r>
            <a:r>
              <a:rPr lang="ru-RU" dirty="0"/>
              <a:t> ) ) &amp; I-&gt;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[</a:t>
            </a:r>
            <a:r>
              <a:rPr lang="ru-RU" dirty="0" err="1"/>
              <a:t>submitted</a:t>
            </a:r>
            <a:r>
              <a:rPr lang="ru-RU" dirty="0"/>
              <a:t>, </a:t>
            </a:r>
            <a:r>
              <a:rPr lang="ru-RU" dirty="0" err="1"/>
              <a:t>verified</a:t>
            </a:r>
            <a:r>
              <a:rPr lang="ru-RU" dirty="0"/>
              <a:t>]) |</a:t>
            </a:r>
          </a:p>
          <a:p>
            <a:pPr fontAlgn="base"/>
            <a:r>
              <a:rPr lang="ru-RU" dirty="0"/>
              <a:t>      ([</a:t>
            </a:r>
            <a:r>
              <a:rPr lang="ru-RU" dirty="0" err="1"/>
              <a:t>Controller</a:t>
            </a:r>
            <a:r>
              <a:rPr lang="ru-RU" dirty="0"/>
              <a:t>, </a:t>
            </a:r>
            <a:r>
              <a:rPr lang="ru-RU" dirty="0" err="1"/>
              <a:t>BudgetSponsor</a:t>
            </a:r>
            <a:r>
              <a:rPr lang="ru-RU" dirty="0"/>
              <a:t>, </a:t>
            </a:r>
            <a:r>
              <a:rPr lang="ru-RU" dirty="0" err="1"/>
              <a:t>Confirmer</a:t>
            </a:r>
            <a:r>
              <a:rPr lang="ru-RU" dirty="0"/>
              <a:t>, </a:t>
            </a:r>
            <a:r>
              <a:rPr lang="ru-RU" dirty="0" err="1"/>
              <a:t>FinController</a:t>
            </a:r>
            <a:r>
              <a:rPr lang="ru-RU" dirty="0"/>
              <a:t>]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I-&gt;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[</a:t>
            </a:r>
            <a:r>
              <a:rPr lang="ru-RU" dirty="0" err="1"/>
              <a:t>submitted</a:t>
            </a:r>
            <a:r>
              <a:rPr lang="ru-RU" dirty="0"/>
              <a:t>, </a:t>
            </a:r>
            <a:r>
              <a:rPr lang="ru-RU" dirty="0" err="1"/>
              <a:t>verified</a:t>
            </a:r>
            <a:r>
              <a:rPr lang="ru-RU" dirty="0" smtClean="0"/>
              <a:t>]</a:t>
            </a:r>
            <a:endParaRPr lang="ru-RU" dirty="0"/>
          </a:p>
          <a:p>
            <a:pPr fontAlgn="base"/>
            <a:r>
              <a:rPr lang="ru-RU" dirty="0"/>
              <a:t>    )</a:t>
            </a:r>
          </a:p>
          <a:p>
            <a:pPr fontAlgn="base"/>
            <a:r>
              <a:rPr lang="ru-RU" dirty="0"/>
              <a:t>  )</a:t>
            </a:r>
          </a:p>
          <a:p>
            <a:pPr fontAlgn="base"/>
            <a:r>
              <a:rPr lang="ru-RU" dirty="0"/>
              <a:t>)</a:t>
            </a:r>
          </a:p>
          <a:p>
            <a:pPr fontAlgn="base"/>
            <a:r>
              <a:rPr lang="ru-RU" dirty="0"/>
              <a:t>&amp;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exists</a:t>
            </a:r>
            <a:r>
              <a:rPr lang="ru-RU" dirty="0"/>
              <a:t> I-&gt;</a:t>
            </a:r>
            <a:r>
              <a:rPr lang="ru-RU" dirty="0" err="1"/>
              <a:t>II.Where</a:t>
            </a:r>
            <a:r>
              <a:rPr lang="ru-RU" dirty="0"/>
              <a:t>(II-&gt;</a:t>
            </a:r>
            <a:r>
              <a:rPr lang="ru-RU" dirty="0" err="1"/>
              <a:t>IsDeleted</a:t>
            </a:r>
            <a:r>
              <a:rPr lang="ru-RU" dirty="0"/>
              <a:t> = 0)-&gt;</a:t>
            </a:r>
            <a:r>
              <a:rPr lang="ru-RU" dirty="0" err="1"/>
              <a:t>CNI.Where</a:t>
            </a:r>
            <a:r>
              <a:rPr lang="ru-RU" dirty="0"/>
              <a:t>(CNI-&gt;</a:t>
            </a:r>
            <a:r>
              <a:rPr lang="ru-RU" dirty="0" err="1"/>
              <a:t>Isdeleted</a:t>
            </a:r>
            <a:r>
              <a:rPr lang="ru-RU" dirty="0"/>
              <a:t> = 0 &amp; CNI-&gt;CN-&gt;</a:t>
            </a:r>
            <a:r>
              <a:rPr lang="ru-RU" dirty="0" err="1"/>
              <a:t>IsDeleted</a:t>
            </a:r>
            <a:r>
              <a:rPr lang="ru-RU" dirty="0"/>
              <a:t> = 0)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Проблемы</a:t>
            </a:r>
            <a:r>
              <a:rPr lang="en-US" dirty="0" smtClean="0"/>
              <a:t>, v2</a:t>
            </a:r>
            <a:r>
              <a:rPr lang="ru" dirty="0" smtClean="0"/>
              <a:t>: </a:t>
            </a:r>
            <a:r>
              <a:rPr lang="ru" dirty="0"/>
              <a:t>П</a:t>
            </a:r>
            <a:r>
              <a:rPr lang="ru" dirty="0" smtClean="0"/>
              <a:t>отерял </a:t>
            </a:r>
            <a:r>
              <a:rPr lang="ru" dirty="0"/>
              <a:t>скобочку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39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13" y="1086499"/>
            <a:ext cx="9092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(</a:t>
            </a:r>
          </a:p>
          <a:p>
            <a:pPr fontAlgn="base"/>
            <a:r>
              <a:rPr lang="ru-RU" dirty="0"/>
              <a:t>  (</a:t>
            </a:r>
          </a:p>
          <a:p>
            <a:pPr fontAlgn="base"/>
            <a:r>
              <a:rPr lang="ru-RU" dirty="0"/>
              <a:t>    I-&gt;</a:t>
            </a:r>
            <a:r>
              <a:rPr lang="ru-RU" dirty="0" err="1"/>
              <a:t>InvoiceType</a:t>
            </a:r>
            <a:r>
              <a:rPr lang="ru-RU" dirty="0"/>
              <a:t> = </a:t>
            </a:r>
            <a:r>
              <a:rPr lang="ru-RU" dirty="0" err="1"/>
              <a:t>BasedOnPayment</a:t>
            </a:r>
            <a:r>
              <a:rPr lang="ru-RU" dirty="0"/>
              <a:t> &amp;</a:t>
            </a:r>
          </a:p>
          <a:p>
            <a:pPr fontAlgn="base"/>
            <a:r>
              <a:rPr lang="ru-RU" dirty="0"/>
              <a:t>    </a:t>
            </a:r>
            <a:r>
              <a:rPr lang="ru-RU" dirty="0" err="1"/>
              <a:t>Payer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(I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PayerRule</a:t>
            </a:r>
            <a:r>
              <a:rPr lang="ru-RU" dirty="0"/>
              <a:t> | (I-&gt;</a:t>
            </a:r>
            <a:r>
              <a:rPr lang="ru-RU" dirty="0" err="1"/>
              <a:t>AssignTo</a:t>
            </a:r>
            <a:r>
              <a:rPr lang="ru-RU" dirty="0"/>
              <a:t> = User-&gt;</a:t>
            </a:r>
            <a:r>
              <a:rPr lang="ru-RU" dirty="0" err="1"/>
              <a:t>Id</a:t>
            </a:r>
            <a:r>
              <a:rPr lang="ru-RU" dirty="0"/>
              <a:t> | I-&gt;</a:t>
            </a:r>
            <a:r>
              <a:rPr lang="ru-RU" dirty="0" err="1"/>
              <a:t>AssignTo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 </a:t>
            </a:r>
            <a:r>
              <a:rPr lang="ru-RU" dirty="0" err="1"/>
              <a:t>null</a:t>
            </a:r>
            <a:r>
              <a:rPr lang="ru-RU" dirty="0"/>
              <a:t> )) &amp;</a:t>
            </a:r>
          </a:p>
          <a:p>
            <a:pPr fontAlgn="base"/>
            <a:r>
              <a:rPr lang="ru-RU" dirty="0"/>
              <a:t>    I-&gt;</a:t>
            </a:r>
            <a:r>
              <a:rPr lang="ru-RU" dirty="0" err="1"/>
              <a:t>Status</a:t>
            </a:r>
            <a:r>
              <a:rPr lang="ru-RU" dirty="0"/>
              <a:t> = </a:t>
            </a:r>
            <a:r>
              <a:rPr lang="ru-RU" dirty="0" err="1"/>
              <a:t>Submitted</a:t>
            </a:r>
            <a:endParaRPr lang="ru-RU" dirty="0"/>
          </a:p>
          <a:p>
            <a:pPr fontAlgn="base"/>
            <a:r>
              <a:rPr lang="ru-RU" dirty="0"/>
              <a:t>  ) |</a:t>
            </a:r>
          </a:p>
          <a:p>
            <a:pPr fontAlgn="base"/>
            <a:r>
              <a:rPr lang="ru-RU" dirty="0"/>
              <a:t>  ( I-&gt;</a:t>
            </a:r>
            <a:r>
              <a:rPr lang="ru-RU" dirty="0" err="1"/>
              <a:t>InvoiceType</a:t>
            </a:r>
            <a:r>
              <a:rPr lang="ru-RU" dirty="0"/>
              <a:t> = </a:t>
            </a:r>
            <a:r>
              <a:rPr lang="ru-RU" dirty="0" err="1"/>
              <a:t>BasedOnRequest</a:t>
            </a:r>
            <a:r>
              <a:rPr lang="ru-RU" dirty="0"/>
              <a:t> &amp;</a:t>
            </a:r>
          </a:p>
          <a:p>
            <a:pPr fontAlgn="base"/>
            <a:r>
              <a:rPr lang="ru-RU" dirty="0"/>
              <a:t>    I-&gt;PFS = </a:t>
            </a:r>
            <a:r>
              <a:rPr lang="ru-RU" dirty="0" err="1"/>
              <a:t>unpaid</a:t>
            </a:r>
            <a:r>
              <a:rPr lang="ru-RU" dirty="0"/>
              <a:t> &amp; (</a:t>
            </a:r>
          </a:p>
          <a:p>
            <a:pPr fontAlgn="base"/>
            <a:r>
              <a:rPr lang="ru-RU" dirty="0"/>
              <a:t>      (I-&gt;</a:t>
            </a:r>
            <a:r>
              <a:rPr lang="ru-RU" dirty="0" err="1"/>
              <a:t>CreatedBy</a:t>
            </a:r>
            <a:r>
              <a:rPr lang="ru-RU" dirty="0"/>
              <a:t> = User-&gt;</a:t>
            </a:r>
            <a:r>
              <a:rPr lang="ru-RU" dirty="0" err="1"/>
              <a:t>Id</a:t>
            </a:r>
            <a:r>
              <a:rPr lang="ru-RU" dirty="0"/>
              <a:t> &amp; I-&gt;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[</a:t>
            </a:r>
            <a:r>
              <a:rPr lang="ru-RU" dirty="0" err="1"/>
              <a:t>draft</a:t>
            </a:r>
            <a:r>
              <a:rPr lang="ru-RU" dirty="0"/>
              <a:t>, </a:t>
            </a:r>
            <a:r>
              <a:rPr lang="ru-RU" dirty="0" err="1"/>
              <a:t>submitted</a:t>
            </a:r>
            <a:r>
              <a:rPr lang="ru-RU" dirty="0"/>
              <a:t>, </a:t>
            </a:r>
            <a:r>
              <a:rPr lang="ru-RU" dirty="0" err="1"/>
              <a:t>verified</a:t>
            </a:r>
            <a:r>
              <a:rPr lang="ru-RU" dirty="0"/>
              <a:t>]) |</a:t>
            </a:r>
          </a:p>
          <a:p>
            <a:pPr fontAlgn="base"/>
            <a:r>
              <a:rPr lang="ru-RU" dirty="0"/>
              <a:t>      (</a:t>
            </a:r>
            <a:r>
              <a:rPr lang="ru-RU" dirty="0" err="1"/>
              <a:t>ProjectSponsor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ANY(II-&gt;RI)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 smtClean="0"/>
              <a:t>Pr</a:t>
            </a:r>
            <a:r>
              <a:rPr lang="en-US" dirty="0" smtClean="0"/>
              <a:t>o</a:t>
            </a:r>
            <a:r>
              <a:rPr lang="ru-RU" dirty="0" err="1" smtClean="0"/>
              <a:t>jectArea</a:t>
            </a:r>
            <a:r>
              <a:rPr lang="ru-RU" dirty="0"/>
              <a:t>) |</a:t>
            </a:r>
          </a:p>
          <a:p>
            <a:pPr fontAlgn="base"/>
            <a:r>
              <a:rPr lang="ru-RU" dirty="0"/>
              <a:t>      (</a:t>
            </a:r>
            <a:r>
              <a:rPr lang="ru-RU" dirty="0" err="1"/>
              <a:t>Payer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(I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PayerRule</a:t>
            </a:r>
            <a:r>
              <a:rPr lang="ru-RU" dirty="0"/>
              <a:t> | (I-&gt;</a:t>
            </a:r>
            <a:r>
              <a:rPr lang="ru-RU" dirty="0" err="1"/>
              <a:t>AssignTo</a:t>
            </a:r>
            <a:r>
              <a:rPr lang="ru-RU" dirty="0"/>
              <a:t> = User-&gt;</a:t>
            </a:r>
            <a:r>
              <a:rPr lang="ru-RU" dirty="0" err="1"/>
              <a:t>Id</a:t>
            </a:r>
            <a:r>
              <a:rPr lang="ru-RU" dirty="0"/>
              <a:t> | I-&gt;</a:t>
            </a:r>
            <a:r>
              <a:rPr lang="ru-RU" dirty="0" err="1"/>
              <a:t>AssignTo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 </a:t>
            </a:r>
            <a:r>
              <a:rPr lang="ru-RU" dirty="0" err="1"/>
              <a:t>null</a:t>
            </a:r>
            <a:r>
              <a:rPr lang="ru-RU" dirty="0"/>
              <a:t> ) ) &amp; I-&gt;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[</a:t>
            </a:r>
            <a:r>
              <a:rPr lang="ru-RU" dirty="0" err="1"/>
              <a:t>submitted</a:t>
            </a:r>
            <a:r>
              <a:rPr lang="ru-RU" dirty="0"/>
              <a:t>, </a:t>
            </a:r>
            <a:r>
              <a:rPr lang="ru-RU" dirty="0" err="1"/>
              <a:t>verified</a:t>
            </a:r>
            <a:r>
              <a:rPr lang="ru-RU" dirty="0"/>
              <a:t>]) |</a:t>
            </a:r>
          </a:p>
          <a:p>
            <a:pPr fontAlgn="base"/>
            <a:r>
              <a:rPr lang="ru-RU" dirty="0"/>
              <a:t>      ([</a:t>
            </a:r>
            <a:r>
              <a:rPr lang="ru-RU" dirty="0" err="1"/>
              <a:t>Controller</a:t>
            </a:r>
            <a:r>
              <a:rPr lang="ru-RU" dirty="0"/>
              <a:t>, </a:t>
            </a:r>
            <a:r>
              <a:rPr lang="ru-RU" dirty="0" err="1"/>
              <a:t>BudgetSponsor</a:t>
            </a:r>
            <a:r>
              <a:rPr lang="ru-RU" dirty="0"/>
              <a:t>, </a:t>
            </a:r>
            <a:r>
              <a:rPr lang="ru-RU" dirty="0" err="1"/>
              <a:t>Confirmer</a:t>
            </a:r>
            <a:r>
              <a:rPr lang="ru-RU" dirty="0"/>
              <a:t>, </a:t>
            </a:r>
            <a:r>
              <a:rPr lang="ru-RU" dirty="0" err="1"/>
              <a:t>FinController</a:t>
            </a:r>
            <a:r>
              <a:rPr lang="ru-RU" dirty="0"/>
              <a:t>] </a:t>
            </a:r>
            <a:r>
              <a:rPr lang="ru-RU" dirty="0" err="1"/>
              <a:t>in</a:t>
            </a:r>
            <a:r>
              <a:rPr lang="ru-RU" dirty="0"/>
              <a:t> User-&gt;</a:t>
            </a:r>
            <a:r>
              <a:rPr lang="ru-RU" dirty="0" err="1"/>
              <a:t>Role</a:t>
            </a:r>
            <a:r>
              <a:rPr lang="ru-RU" dirty="0"/>
              <a:t> &amp; I-&gt;</a:t>
            </a:r>
            <a:r>
              <a:rPr lang="ru-RU" dirty="0" err="1"/>
              <a:t>Status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[</a:t>
            </a:r>
            <a:r>
              <a:rPr lang="ru-RU" dirty="0" err="1"/>
              <a:t>submitted</a:t>
            </a:r>
            <a:r>
              <a:rPr lang="ru-RU" dirty="0"/>
              <a:t>, </a:t>
            </a:r>
            <a:r>
              <a:rPr lang="ru-RU" dirty="0" err="1"/>
              <a:t>verified</a:t>
            </a:r>
            <a:r>
              <a:rPr lang="ru-RU" dirty="0" smtClean="0"/>
              <a:t>]</a:t>
            </a:r>
            <a:endParaRPr lang="ru-RU" dirty="0"/>
          </a:p>
          <a:p>
            <a:pPr fontAlgn="base"/>
            <a:r>
              <a:rPr lang="ru-RU" dirty="0"/>
              <a:t>    )</a:t>
            </a:r>
          </a:p>
          <a:p>
            <a:pPr fontAlgn="base"/>
            <a:r>
              <a:rPr lang="ru-RU" dirty="0"/>
              <a:t>  )</a:t>
            </a:r>
          </a:p>
          <a:p>
            <a:pPr fontAlgn="base"/>
            <a:r>
              <a:rPr lang="ru-RU" dirty="0"/>
              <a:t>)</a:t>
            </a:r>
          </a:p>
          <a:p>
            <a:pPr fontAlgn="base"/>
            <a:r>
              <a:rPr lang="ru-RU" dirty="0"/>
              <a:t>&amp;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exists</a:t>
            </a:r>
            <a:r>
              <a:rPr lang="ru-RU" dirty="0"/>
              <a:t> I-&gt;</a:t>
            </a:r>
            <a:r>
              <a:rPr lang="ru-RU" dirty="0" err="1"/>
              <a:t>II.Where</a:t>
            </a:r>
            <a:r>
              <a:rPr lang="ru-RU" dirty="0"/>
              <a:t>(II-&gt;</a:t>
            </a:r>
            <a:r>
              <a:rPr lang="ru-RU" dirty="0" err="1"/>
              <a:t>IsDeleted</a:t>
            </a:r>
            <a:r>
              <a:rPr lang="ru-RU" dirty="0"/>
              <a:t> = 0)-&gt;</a:t>
            </a:r>
            <a:r>
              <a:rPr lang="ru-RU" dirty="0" err="1"/>
              <a:t>CNI.Where</a:t>
            </a:r>
            <a:r>
              <a:rPr lang="ru-RU" dirty="0"/>
              <a:t>(CNI-&gt;</a:t>
            </a:r>
            <a:r>
              <a:rPr lang="ru-RU" dirty="0" err="1"/>
              <a:t>Isdeleted</a:t>
            </a:r>
            <a:r>
              <a:rPr lang="ru-RU" dirty="0"/>
              <a:t> = 0 &amp; CNI-&gt;CN-&gt;</a:t>
            </a:r>
            <a:r>
              <a:rPr lang="ru-RU" dirty="0" err="1"/>
              <a:t>IsDeleted</a:t>
            </a:r>
            <a:r>
              <a:rPr lang="ru-RU" dirty="0"/>
              <a:t> = 0)</a:t>
            </a:r>
          </a:p>
          <a:p>
            <a:r>
              <a:rPr lang="ru-RU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2458" y="3650498"/>
            <a:ext cx="32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Примеры: LaTeX / Markdown / RST / Wiki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6219225" y="4152619"/>
            <a:ext cx="27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u="sng" dirty="0">
                <a:solidFill>
                  <a:schemeClr val="hlink"/>
                </a:solidFill>
                <a:hlinkClick r:id="rId3"/>
              </a:rPr>
              <a:t>https://en.wikipedia.org/wiki/Markdown</a:t>
            </a:r>
            <a:endParaRPr sz="600" dirty="0"/>
          </a:p>
          <a:p>
            <a:pPr marL="0" lvl="0" indent="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600" u="sng" dirty="0">
                <a:solidFill>
                  <a:schemeClr val="hlink"/>
                </a:solidFill>
                <a:hlinkClick r:id="rId4"/>
              </a:rPr>
              <a:t>http://www.sphinx-doc.org/en/master/usage/restructuredtext/basics.html</a:t>
            </a:r>
            <a:endParaRPr sz="600" dirty="0"/>
          </a:p>
          <a:p>
            <a:pPr marL="0" lvl="0" indent="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600" dirty="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52475"/>
            <a:ext cx="2383100" cy="31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5725" y="1152463"/>
            <a:ext cx="5772675" cy="12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9225" y="2564537"/>
            <a:ext cx="2793925" cy="1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3050" y="2898963"/>
            <a:ext cx="4370049" cy="121773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62113" y="4152619"/>
            <a:ext cx="298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u="sng" dirty="0">
                <a:solidFill>
                  <a:schemeClr val="hlink"/>
                </a:solidFill>
                <a:hlinkClick r:id="rId9"/>
              </a:rPr>
              <a:t>https://www.mediawiki.org/wiki/Help:Formatting</a:t>
            </a:r>
            <a:endParaRPr sz="600"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600" u="sng" dirty="0">
                <a:solidFill>
                  <a:schemeClr val="hlink"/>
                </a:solidFill>
                <a:hlinkClick r:id="rId10"/>
              </a:rPr>
              <a:t>https://www.ibm.com/developerworks/ru/library/latex_tutorial_01/index.html</a:t>
            </a:r>
            <a:endParaRPr sz="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7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Проблемы</a:t>
            </a:r>
            <a:r>
              <a:rPr lang="en-US" dirty="0" smtClean="0"/>
              <a:t>, v2</a:t>
            </a:r>
            <a:r>
              <a:rPr lang="ru" dirty="0" smtClean="0"/>
              <a:t>: </a:t>
            </a:r>
            <a:r>
              <a:rPr lang="ru" dirty="0"/>
              <a:t>П</a:t>
            </a:r>
            <a:r>
              <a:rPr lang="ru" dirty="0" smtClean="0"/>
              <a:t>отерял </a:t>
            </a:r>
            <a:r>
              <a:rPr lang="ru" dirty="0"/>
              <a:t>знак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40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1648787"/>
            <a:ext cx="8839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(</a:t>
            </a:r>
            <a:r>
              <a:rPr lang="en-US" dirty="0" err="1"/>
              <a:t>FinController</a:t>
            </a:r>
            <a:r>
              <a:rPr lang="en-US" dirty="0"/>
              <a:t> in User-&gt;Role &amp; I-&gt;Status in [submitted, verified] &amp; I-&gt;PFS != paid &amp; Payer in target User-&gt;Role &amp; I-&gt;</a:t>
            </a:r>
            <a:r>
              <a:rPr lang="en-US" dirty="0" err="1"/>
              <a:t>InvoiceType</a:t>
            </a:r>
            <a:r>
              <a:rPr lang="en-US" dirty="0"/>
              <a:t> = </a:t>
            </a:r>
            <a:r>
              <a:rPr lang="en-US" dirty="0" err="1"/>
              <a:t>BasedOnRequest</a:t>
            </a:r>
            <a:r>
              <a:rPr lang="en-US" dirty="0"/>
              <a:t>) |</a:t>
            </a:r>
            <a:endParaRPr lang="ru-RU" dirty="0"/>
          </a:p>
          <a:p>
            <a:pPr fontAlgn="base"/>
            <a:r>
              <a:rPr lang="en-US" dirty="0"/>
              <a:t>(</a:t>
            </a:r>
            <a:r>
              <a:rPr lang="en-US" dirty="0" err="1"/>
              <a:t>FinController</a:t>
            </a:r>
            <a:r>
              <a:rPr lang="en-US" dirty="0"/>
              <a:t> in User-&gt;Role &amp; I-&gt;Status </a:t>
            </a:r>
            <a:r>
              <a:rPr lang="en-US" dirty="0" smtClean="0"/>
              <a:t> </a:t>
            </a:r>
            <a:r>
              <a:rPr lang="en-US" dirty="0"/>
              <a:t>submitted &amp; Payer in target User-&gt;Role &amp; I-&gt;</a:t>
            </a:r>
            <a:r>
              <a:rPr lang="en-US" dirty="0" err="1"/>
              <a:t>InvoiceType</a:t>
            </a:r>
            <a:r>
              <a:rPr lang="en-US" dirty="0"/>
              <a:t> = </a:t>
            </a:r>
            <a:r>
              <a:rPr lang="en-US" dirty="0" err="1"/>
              <a:t>BasedOnPayment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Проблемы</a:t>
            </a:r>
            <a:r>
              <a:rPr lang="en-US" dirty="0" smtClean="0"/>
              <a:t>, v2</a:t>
            </a:r>
            <a:r>
              <a:rPr lang="ru" dirty="0" smtClean="0"/>
              <a:t>: </a:t>
            </a:r>
            <a:r>
              <a:rPr lang="ru" dirty="0"/>
              <a:t>П</a:t>
            </a:r>
            <a:r>
              <a:rPr lang="ru" dirty="0" smtClean="0"/>
              <a:t>отерял </a:t>
            </a:r>
            <a:r>
              <a:rPr lang="ru" dirty="0"/>
              <a:t>знак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41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1" y="1648787"/>
            <a:ext cx="8839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(</a:t>
            </a:r>
            <a:r>
              <a:rPr lang="en-US" dirty="0" err="1"/>
              <a:t>FinController</a:t>
            </a:r>
            <a:r>
              <a:rPr lang="en-US" dirty="0"/>
              <a:t> in User-&gt;Role &amp; I-&gt;Status in [submitted, verified] &amp; I-&gt;PFS != paid &amp; Payer in target User-&gt;Role &amp; I-&gt;</a:t>
            </a:r>
            <a:r>
              <a:rPr lang="en-US" dirty="0" err="1"/>
              <a:t>InvoiceType</a:t>
            </a:r>
            <a:r>
              <a:rPr lang="en-US" dirty="0"/>
              <a:t> = </a:t>
            </a:r>
            <a:r>
              <a:rPr lang="en-US" dirty="0" err="1"/>
              <a:t>BasedOnRequest</a:t>
            </a:r>
            <a:r>
              <a:rPr lang="en-US" dirty="0"/>
              <a:t>) |</a:t>
            </a:r>
            <a:endParaRPr lang="ru-RU" dirty="0"/>
          </a:p>
          <a:p>
            <a:pPr fontAlgn="base"/>
            <a:r>
              <a:rPr lang="en-US" dirty="0"/>
              <a:t>(</a:t>
            </a:r>
            <a:r>
              <a:rPr lang="en-US" dirty="0" err="1"/>
              <a:t>FinController</a:t>
            </a:r>
            <a:r>
              <a:rPr lang="en-US" dirty="0"/>
              <a:t> in User-&gt;Role &amp; I-&gt;Status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/>
              <a:t>submitted &amp; Payer in target User-&gt;Role &amp; I-&gt;</a:t>
            </a:r>
            <a:r>
              <a:rPr lang="en-US" dirty="0" err="1"/>
              <a:t>InvoiceType</a:t>
            </a:r>
            <a:r>
              <a:rPr lang="en-US" dirty="0"/>
              <a:t> = </a:t>
            </a:r>
            <a:r>
              <a:rPr lang="en-US" dirty="0" err="1"/>
              <a:t>BasedOnPayment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3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Проблемы</a:t>
            </a:r>
            <a:r>
              <a:rPr lang="en-US" dirty="0" smtClean="0"/>
              <a:t>, v2</a:t>
            </a:r>
            <a:r>
              <a:rPr lang="ru" dirty="0" smtClean="0"/>
              <a:t>: </a:t>
            </a:r>
            <a:r>
              <a:rPr lang="ru" dirty="0"/>
              <a:t>О</a:t>
            </a:r>
            <a:r>
              <a:rPr lang="ru" dirty="0" smtClean="0"/>
              <a:t>шибки </a:t>
            </a:r>
            <a:r>
              <a:rPr lang="ru" dirty="0"/>
              <a:t>использования модели</a:t>
            </a:r>
            <a:endParaRPr dirty="0"/>
          </a:p>
        </p:txBody>
      </p:sp>
      <p:sp>
        <p:nvSpPr>
          <p:cNvPr id="287" name="Google Shape;287;p48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8520600" cy="21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I-&gt;Deleted = 0 </a:t>
            </a:r>
            <a:endParaRPr sz="30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 dirty="0"/>
              <a:t>VS</a:t>
            </a:r>
            <a:endParaRPr sz="30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dirty="0"/>
              <a:t>I-&gt;Status != Deleted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42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</a:t>
            </a:r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" dirty="0"/>
              <a:t>Расширили </a:t>
            </a:r>
            <a:r>
              <a:rPr lang="ru" dirty="0" smtClean="0"/>
              <a:t>стандартную библиотеку DSL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" dirty="0"/>
              <a:t>Договорились до уровня детальности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ru" dirty="0"/>
              <a:t>Конфлюенс - макросы, с перечислением warrning-ов + трассировка на </a:t>
            </a:r>
            <a:r>
              <a:rPr lang="ru" dirty="0" smtClean="0"/>
              <a:t>задачи</a:t>
            </a:r>
            <a:endParaRPr lang="en-US" dirty="0" smtClean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-US" dirty="0"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43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Варианты будущего: </a:t>
            </a:r>
            <a:r>
              <a:rPr lang="ru" dirty="0" smtClean="0"/>
              <a:t>Около </a:t>
            </a:r>
            <a:r>
              <a:rPr lang="ru" dirty="0" smtClean="0"/>
              <a:t>языка</a:t>
            </a:r>
            <a:endParaRPr dirty="0"/>
          </a:p>
        </p:txBody>
      </p:sp>
      <p:sp>
        <p:nvSpPr>
          <p:cNvPr id="319" name="Google Shape;319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424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Словарь данных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Декомпозиция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 smtClean="0"/>
              <a:t>Оптимизация </a:t>
            </a:r>
            <a:r>
              <a:rPr lang="ru" dirty="0"/>
              <a:t>логических функций (Куайн-Мак-Класки, полином Жегалкина)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44</a:t>
            </a:fld>
            <a:endParaRPr lang="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будущего: </a:t>
            </a:r>
            <a:r>
              <a:rPr lang="ru-RU" dirty="0" smtClean="0"/>
              <a:t>Синтаксический </a:t>
            </a:r>
            <a:r>
              <a:rPr lang="ru-RU" dirty="0" smtClean="0"/>
              <a:t>сахар </a:t>
            </a:r>
            <a:r>
              <a:rPr lang="en-US" dirty="0" smtClean="0"/>
              <a:t>DSL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45</a:t>
            </a:fld>
            <a:endParaRPr lang="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782" y="1386138"/>
            <a:ext cx="9005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AssMS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:= I-&gt;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II.Where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(II-&gt;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IsDeleted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0)-&gt;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chemeClr val="bg2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dirty="0" smtClean="0">
                <a:solidFill>
                  <a:schemeClr val="bg2"/>
                </a:solidFill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RI-&gt;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Milstone.Where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(Type = Billable &amp; Status !=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782" y="2482051"/>
            <a:ext cx="9005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AssMS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:= I-&gt;II-&gt;RI-&gt;</a:t>
            </a: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Milstone.Where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(Type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Billable &amp; Status !=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Failed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будущего: </a:t>
            </a:r>
            <a:r>
              <a:rPr lang="ru-RU" dirty="0" smtClean="0"/>
              <a:t>Исполняемый </a:t>
            </a:r>
            <a:r>
              <a:rPr lang="en-US" dirty="0" smtClean="0"/>
              <a:t>DSL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ru-RU" dirty="0" err="1" smtClean="0"/>
              <a:t>Парсер</a:t>
            </a:r>
            <a:r>
              <a:rPr lang="ru-RU" dirty="0" smtClean="0"/>
              <a:t>, </a:t>
            </a:r>
            <a:r>
              <a:rPr lang="ru-RU" dirty="0" err="1" smtClean="0"/>
              <a:t>Лексер</a:t>
            </a:r>
            <a:r>
              <a:rPr lang="ru-RU" dirty="0" smtClean="0"/>
              <a:t> </a:t>
            </a:r>
            <a:r>
              <a:rPr lang="ru-RU" dirty="0"/>
              <a:t>=&gt; проверка </a:t>
            </a:r>
            <a:r>
              <a:rPr lang="ru-RU" dirty="0" smtClean="0"/>
              <a:t>синтаксиса</a:t>
            </a:r>
            <a:endParaRPr lang="ru-RU" dirty="0"/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Построение </a:t>
            </a:r>
            <a:r>
              <a:rPr lang="ru-RU" dirty="0"/>
              <a:t>AST =&gt; проверка вычислимости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Интерпретатор =&gt; выполнение инструкций (тесты!)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99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Варианты будущего: </a:t>
            </a:r>
            <a:r>
              <a:rPr lang="ru" dirty="0" smtClean="0"/>
              <a:t>Инструменты</a:t>
            </a:r>
            <a:endParaRPr dirty="0"/>
          </a:p>
        </p:txBody>
      </p:sp>
      <p:sp>
        <p:nvSpPr>
          <p:cNvPr id="326" name="Google Shape;32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bg2"/>
                </a:solidFill>
              </a:rPr>
              <a:t>ANTLR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2"/>
                </a:solidFill>
              </a:rPr>
              <a:t>Языковые пакеты: BNF, </a:t>
            </a:r>
            <a:r>
              <a:rPr lang="ru" dirty="0">
                <a:solidFill>
                  <a:schemeClr val="bg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Pyparsing, LALR, PEG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2"/>
                </a:solidFill>
              </a:rPr>
              <a:t>MPS JetBrains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</a:rPr>
              <a:t>IDE</a:t>
            </a:r>
            <a:endParaRPr lang="ru" dirty="0" smtClean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bg2"/>
                </a:solidFill>
              </a:rPr>
              <a:t>F</a:t>
            </a:r>
            <a:r>
              <a:rPr lang="ru" dirty="0">
                <a:solidFill>
                  <a:schemeClr val="bg2"/>
                </a:solidFill>
              </a:rPr>
              <a:t># / Haskell etc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47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Варианты будущего: </a:t>
            </a:r>
            <a:r>
              <a:rPr lang="ru" dirty="0" smtClean="0"/>
              <a:t>эффекты</a:t>
            </a:r>
            <a:endParaRPr dirty="0"/>
          </a:p>
        </p:txBody>
      </p:sp>
      <p:sp>
        <p:nvSpPr>
          <p:cNvPr id="332" name="Google Shape;33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Автоматическая верификация спецификации =&gt; снижение количества просчетов в требованиях дошедших до </a:t>
            </a:r>
            <a:r>
              <a:rPr lang="ru-RU" dirty="0" err="1" smtClean="0"/>
              <a:t>прода</a:t>
            </a:r>
            <a:r>
              <a:rPr lang="ru-RU" dirty="0" smtClean="0"/>
              <a:t>.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ru" dirty="0" smtClean="0"/>
              <a:t>Возрастание </a:t>
            </a:r>
            <a:r>
              <a:rPr lang="ru" dirty="0"/>
              <a:t>цены </a:t>
            </a:r>
            <a:r>
              <a:rPr lang="ru" dirty="0" smtClean="0"/>
              <a:t>онбординга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ru" dirty="0" smtClean="0"/>
              <a:t>Зав</a:t>
            </a:r>
            <a:r>
              <a:rPr lang="ru" dirty="0" smtClean="0">
                <a:solidFill>
                  <a:schemeClr val="bg2"/>
                </a:solidFill>
              </a:rPr>
              <a:t>ышенны</a:t>
            </a:r>
            <a:r>
              <a:rPr lang="ru" dirty="0" smtClean="0"/>
              <a:t>е </a:t>
            </a:r>
            <a:r>
              <a:rPr lang="ru" dirty="0"/>
              <a:t>требования к </a:t>
            </a:r>
            <a:r>
              <a:rPr lang="ru" dirty="0" smtClean="0"/>
              <a:t>аналитику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ru" dirty="0" smtClean="0"/>
              <a:t>Дополнительные </a:t>
            </a:r>
            <a:r>
              <a:rPr lang="ru" dirty="0"/>
              <a:t>расходы на инфраструктуру </a:t>
            </a:r>
            <a:r>
              <a:rPr lang="ru" dirty="0" smtClean="0"/>
              <a:t>проекта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48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9619" y="1125427"/>
            <a:ext cx="4430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Соколовский Николай</a:t>
            </a:r>
            <a:endParaRPr lang="en-US" sz="2000" b="1" dirty="0" smtClean="0"/>
          </a:p>
          <a:p>
            <a:endParaRPr lang="ru-RU" dirty="0" smtClean="0"/>
          </a:p>
          <a:p>
            <a:r>
              <a:rPr lang="ru-RU" dirty="0" smtClean="0"/>
              <a:t>     Телеграмм:</a:t>
            </a:r>
            <a:r>
              <a:rPr lang="en-US" dirty="0" smtClean="0"/>
              <a:t> @</a:t>
            </a:r>
            <a:r>
              <a:rPr lang="en-US" dirty="0" err="1" smtClean="0"/>
              <a:t>NortaBirdo</a:t>
            </a:r>
            <a:r>
              <a:rPr lang="ru-RU" dirty="0" smtClean="0"/>
              <a:t>, или чат </a:t>
            </a:r>
            <a:r>
              <a:rPr lang="en-US" dirty="0" smtClean="0"/>
              <a:t>t.me/</a:t>
            </a:r>
            <a:r>
              <a:rPr lang="en-US" dirty="0" err="1" smtClean="0"/>
              <a:t>spbcoa</a:t>
            </a:r>
            <a:r>
              <a:rPr lang="ru-RU" dirty="0" smtClean="0"/>
              <a:t>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     </a:t>
            </a: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sokolovskynik@gmail.com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49</a:t>
            </a:fld>
            <a:endParaRPr lang="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  <p:pic>
        <p:nvPicPr>
          <p:cNvPr id="1028" name="Picture 4" descr="Image result for Ð·Ð½Ð°ÑÐ¾Ðº g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99" y="2079089"/>
            <a:ext cx="284180" cy="2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ÑÐµÐ»ÐµÐ³ÑÐ°Ð¼ Ð·Ð½Ð°ÑÐ¾Ð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55" y="1666511"/>
            <a:ext cx="252096" cy="2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3.downloader.disk.yandex.ru/preview/94a5c15cd73e5ec5d6cd2d50a0b7c9a6b5cb63c07f02d55a6e696538603628e5/inf/hBnJuhhru02ptMgHuUa__LeUZCrRZfBvEz-lVrfXhM2l6a46Jrd7cHsryU0IMyRidbc7Fusucd2Pf1v5kysOuw%3D%3D?uid=192131710&amp;filename=31955074_1782435335128143_6127338801334321152_o.jpg&amp;disposition=inline&amp;hash=&amp;limit=0&amp;content_type=image%2Fjpeg&amp;tknv=v2&amp;size=1903x9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2" t="10808" r="17288" b="-142"/>
          <a:stretch/>
        </p:blipFill>
        <p:spPr>
          <a:xfrm>
            <a:off x="584733" y="1125427"/>
            <a:ext cx="2889987" cy="37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Примеры: ДРАКОН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74775"/>
            <a:ext cx="8612501" cy="2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367758" y="4415579"/>
            <a:ext cx="6653400" cy="2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u="sng" dirty="0">
                <a:solidFill>
                  <a:schemeClr val="hlink"/>
                </a:solidFill>
                <a:hlinkClick r:id="rId4"/>
              </a:rPr>
              <a:t>https://ru.wikipedia.org/wiki/%D0%94%D0%A0%D0%90%D0%9A%D0%9E%D0%9D</a:t>
            </a:r>
            <a:endParaRPr sz="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Примеры: Gherkin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800" y="1208175"/>
            <a:ext cx="6535476" cy="31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838158" y="4389317"/>
            <a:ext cx="618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u="sng" dirty="0">
                <a:solidFill>
                  <a:schemeClr val="hlink"/>
                </a:solidFill>
                <a:hlinkClick r:id="rId4"/>
              </a:rPr>
              <a:t>https://cucumber.io/docs/gherkin/</a:t>
            </a:r>
            <a:endParaRPr sz="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Примеры: </a:t>
            </a:r>
            <a:r>
              <a:rPr lang="ru-RU" dirty="0"/>
              <a:t>М</a:t>
            </a:r>
            <a:r>
              <a:rPr lang="ru" dirty="0" smtClean="0"/>
              <a:t>атематический </a:t>
            </a:r>
            <a:r>
              <a:rPr lang="ru" dirty="0"/>
              <a:t>DSL</a:t>
            </a:r>
            <a:endParaRPr dirty="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13" y="1170700"/>
            <a:ext cx="6696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092258" y="4385636"/>
            <a:ext cx="2928900" cy="27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u="sng" dirty="0" smtClean="0">
                <a:solidFill>
                  <a:schemeClr val="hlink"/>
                </a:solidFill>
                <a:hlinkClick r:id="rId4"/>
              </a:rPr>
              <a:t>https</a:t>
            </a:r>
            <a:r>
              <a:rPr lang="ru" sz="600" u="sng" dirty="0">
                <a:solidFill>
                  <a:schemeClr val="hlink"/>
                </a:solidFill>
                <a:hlinkClick r:id="rId4"/>
              </a:rPr>
              <a:t>://www.jetbrains.com/mps/</a:t>
            </a:r>
            <a:r>
              <a:rPr lang="ru" sz="600" dirty="0"/>
              <a:t> </a:t>
            </a:r>
            <a:endParaRPr sz="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Примеры: DSL для построения медицинских отчетов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5518658" y="4129517"/>
            <a:ext cx="35025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600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ru" sz="600" u="sng" dirty="0">
                <a:solidFill>
                  <a:schemeClr val="hlink"/>
                </a:solidFill>
                <a:hlinkClick r:id="rId3"/>
              </a:rPr>
              <a:t>://kostasoft.tiera.ru:443/wiki/index.php/%D0%9A%D0%BE%D0%BD%D1%81%D1%82%D1%80%D1%83%D0%BA%D1%82%D0%BE%D1%80_%D1%83%D1%81%D0%BB%D0%BE%D0%B2%D0%B8%D0%B9</a:t>
            </a:r>
            <a:r>
              <a:rPr lang="ru" sz="600" dirty="0"/>
              <a:t> </a:t>
            </a:r>
            <a:endParaRPr sz="600" dirty="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975" y="1581300"/>
            <a:ext cx="3692000" cy="281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050" y="1581300"/>
            <a:ext cx="5078950" cy="14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Примеры</a:t>
            </a:r>
            <a:r>
              <a:rPr lang="en-US" dirty="0" smtClean="0"/>
              <a:t>: </a:t>
            </a:r>
            <a:r>
              <a:rPr lang="ru-RU" dirty="0"/>
              <a:t>Я</a:t>
            </a:r>
            <a:r>
              <a:rPr lang="ru-RU" dirty="0" smtClean="0"/>
              <a:t>зыки </a:t>
            </a:r>
            <a:r>
              <a:rPr lang="ru-RU" dirty="0" smtClean="0"/>
              <a:t>программирования</a:t>
            </a:r>
            <a:endParaRPr dirty="0"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6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Perl (манипулирование текстом)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SQL (манипулирование реляционными записями)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XML (иерархический структуры)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/>
              <a:t>R (ML, статистика) 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2" y="0"/>
            <a:ext cx="1141158" cy="41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53848"/>
            <a:ext cx="729732" cy="35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1591</Words>
  <Application>Microsoft Office PowerPoint</Application>
  <PresentationFormat>On-screen Show (16:9)</PresentationFormat>
  <Paragraphs>307</Paragraphs>
  <Slides>49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Courier New</vt:lpstr>
      <vt:lpstr>Roboto</vt:lpstr>
      <vt:lpstr>Arial</vt:lpstr>
      <vt:lpstr>Consolas</vt:lpstr>
      <vt:lpstr>Calibri</vt:lpstr>
      <vt:lpstr>Simple Light</vt:lpstr>
      <vt:lpstr>Свой DSL на проекте: когда и как</vt:lpstr>
      <vt:lpstr>Что такое DSL</vt:lpstr>
      <vt:lpstr>PowerPoint Presentation</vt:lpstr>
      <vt:lpstr>Примеры: LaTeX / Markdown / RST / Wiki</vt:lpstr>
      <vt:lpstr>Примеры: ДРАКОН</vt:lpstr>
      <vt:lpstr>Примеры: Gherkin</vt:lpstr>
      <vt:lpstr>Примеры: Математический DSL</vt:lpstr>
      <vt:lpstr>Примеры: DSL для построения медицинских отчетов</vt:lpstr>
      <vt:lpstr>Примеры: Языки программирования</vt:lpstr>
      <vt:lpstr>PowerPoint Presentation</vt:lpstr>
      <vt:lpstr>Проблемы</vt:lpstr>
      <vt:lpstr>Проблема нативного языка</vt:lpstr>
      <vt:lpstr>Декомпозиция...</vt:lpstr>
      <vt:lpstr>Абстракция...</vt:lpstr>
      <vt:lpstr>Альтернативные решения: Ограничения естественного языка</vt:lpstr>
      <vt:lpstr>Альтернативные решения: Таблицы истинности / таблицы решений</vt:lpstr>
      <vt:lpstr>Альтернативные решения: Деревья решений</vt:lpstr>
      <vt:lpstr>Альтернативные решения: z-нотация</vt:lpstr>
      <vt:lpstr>Альтернативные решения: Decision model</vt:lpstr>
      <vt:lpstr>Что мы ищем</vt:lpstr>
      <vt:lpstr>Создание: Определить цель и область языка</vt:lpstr>
      <vt:lpstr>Создание: Определить аудиторию</vt:lpstr>
      <vt:lpstr>Создание: Определить семантическую модель</vt:lpstr>
      <vt:lpstr>Создание: Структура языка: Выражение</vt:lpstr>
      <vt:lpstr>Создание: Структура языка: Примеры операторов</vt:lpstr>
      <vt:lpstr>Создание: Структура языка: Приоритеты и порядок чтения</vt:lpstr>
      <vt:lpstr>Создание: Структура языка: Данные и функции </vt:lpstr>
      <vt:lpstr>Создание: Определить бекграунд команды и архитектуру</vt:lpstr>
      <vt:lpstr>Создание: Оценить инфраструктуру</vt:lpstr>
      <vt:lpstr>Организация процесса</vt:lpstr>
      <vt:lpstr>Сессии брейншторминга</vt:lpstr>
      <vt:lpstr>Развитие</vt:lpstr>
      <vt:lpstr>Спецификация на DSL</vt:lpstr>
      <vt:lpstr>Style guide</vt:lpstr>
      <vt:lpstr>Пример эффектов внедрения</vt:lpstr>
      <vt:lpstr>PowerPoint Presentation</vt:lpstr>
      <vt:lpstr>Контекст следующих проблем</vt:lpstr>
      <vt:lpstr>Проблемы, v2: Потерял скобочку</vt:lpstr>
      <vt:lpstr>Проблемы, v2: Потерял скобочку</vt:lpstr>
      <vt:lpstr>Проблемы, v2: Потерял знак</vt:lpstr>
      <vt:lpstr>Проблемы, v2: Потерял знак</vt:lpstr>
      <vt:lpstr>Проблемы, v2: Ошибки использования модели</vt:lpstr>
      <vt:lpstr>Решение</vt:lpstr>
      <vt:lpstr>Варианты будущего: Около языка</vt:lpstr>
      <vt:lpstr>Варианты будущего: Синтаксический сахар DSL</vt:lpstr>
      <vt:lpstr>Варианты будущего: Исполняемый DSL</vt:lpstr>
      <vt:lpstr>Варианты будущего: Инструменты</vt:lpstr>
      <vt:lpstr>Варианты будущего: эффекты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 DSL на проекте: когда и как</dc:title>
  <cp:lastModifiedBy>Nikolay Sokolovskiy</cp:lastModifiedBy>
  <cp:revision>69</cp:revision>
  <dcterms:modified xsi:type="dcterms:W3CDTF">2019-05-24T19:56:58Z</dcterms:modified>
</cp:coreProperties>
</file>