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7" r:id="rId1"/>
  </p:sldMasterIdLst>
  <p:notesMasterIdLst>
    <p:notesMasterId r:id="rId37"/>
  </p:notesMasterIdLst>
  <p:handoutMasterIdLst>
    <p:handoutMasterId r:id="rId38"/>
  </p:handoutMasterIdLst>
  <p:sldIdLst>
    <p:sldId id="272" r:id="rId2"/>
    <p:sldId id="273" r:id="rId3"/>
    <p:sldId id="274" r:id="rId4"/>
    <p:sldId id="275" r:id="rId5"/>
    <p:sldId id="319" r:id="rId6"/>
    <p:sldId id="318" r:id="rId7"/>
    <p:sldId id="307" r:id="rId8"/>
    <p:sldId id="297" r:id="rId9"/>
    <p:sldId id="320" r:id="rId10"/>
    <p:sldId id="298" r:id="rId11"/>
    <p:sldId id="279" r:id="rId12"/>
    <p:sldId id="280" r:id="rId13"/>
    <p:sldId id="281" r:id="rId14"/>
    <p:sldId id="283" r:id="rId15"/>
    <p:sldId id="282" r:id="rId16"/>
    <p:sldId id="321" r:id="rId17"/>
    <p:sldId id="309" r:id="rId18"/>
    <p:sldId id="288" r:id="rId19"/>
    <p:sldId id="300" r:id="rId20"/>
    <p:sldId id="322" r:id="rId21"/>
    <p:sldId id="289" r:id="rId22"/>
    <p:sldId id="306" r:id="rId23"/>
    <p:sldId id="301" r:id="rId24"/>
    <p:sldId id="291" r:id="rId25"/>
    <p:sldId id="323" r:id="rId26"/>
    <p:sldId id="292" r:id="rId27"/>
    <p:sldId id="324" r:id="rId28"/>
    <p:sldId id="295" r:id="rId29"/>
    <p:sldId id="302" r:id="rId30"/>
    <p:sldId id="303" r:id="rId31"/>
    <p:sldId id="308" r:id="rId32"/>
    <p:sldId id="296" r:id="rId33"/>
    <p:sldId id="317" r:id="rId34"/>
    <p:sldId id="305" r:id="rId35"/>
    <p:sldId id="271" r:id="rId36"/>
  </p:sldIdLst>
  <p:sldSz cx="12192000" cy="6858000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13D335-CB29-4C08-B729-B3D6A37C8FFA}">
          <p14:sldIdLst>
            <p14:sldId id="272"/>
            <p14:sldId id="273"/>
            <p14:sldId id="274"/>
            <p14:sldId id="275"/>
            <p14:sldId id="319"/>
          </p14:sldIdLst>
        </p14:section>
        <p14:section name="Анализ проблемы" id="{B3BE520A-1A34-47F5-8E97-ECAF52C8A0D1}">
          <p14:sldIdLst>
            <p14:sldId id="318"/>
            <p14:sldId id="307"/>
            <p14:sldId id="297"/>
          </p14:sldIdLst>
        </p14:section>
        <p14:section name="Фиксация результатов анализа проблемы" id="{7237751C-2B95-4E63-8C5E-AF31CB9EAF9C}">
          <p14:sldIdLst>
            <p14:sldId id="320"/>
            <p14:sldId id="298"/>
            <p14:sldId id="279"/>
            <p14:sldId id="280"/>
            <p14:sldId id="281"/>
            <p14:sldId id="283"/>
            <p14:sldId id="282"/>
          </p14:sldIdLst>
        </p14:section>
        <p14:section name="Определение границ системы" id="{B39CA3B9-EBFC-4421-9D54-24956134F5D4}">
          <p14:sldIdLst>
            <p14:sldId id="321"/>
            <p14:sldId id="309"/>
            <p14:sldId id="288"/>
            <p14:sldId id="300"/>
          </p14:sldIdLst>
        </p14:section>
        <p14:section name="Управление скоупом работ" id="{A4633DCC-7F4A-4A69-8214-763FFA1FC693}">
          <p14:sldIdLst>
            <p14:sldId id="322"/>
            <p14:sldId id="289"/>
            <p14:sldId id="306"/>
            <p14:sldId id="301"/>
            <p14:sldId id="291"/>
          </p14:sldIdLst>
        </p14:section>
        <p14:section name="Уточнение требований в рамках определенных границ системы" id="{2688C7AC-125D-4B3B-9CBA-13ECDBDA8FBD}">
          <p14:sldIdLst>
            <p14:sldId id="323"/>
            <p14:sldId id="292"/>
          </p14:sldIdLst>
        </p14:section>
        <p14:section name="Управление изменениями" id="{9AAB6F8B-1F77-4C39-BFF7-2CDADD242C5E}">
          <p14:sldIdLst>
            <p14:sldId id="324"/>
            <p14:sldId id="295"/>
            <p14:sldId id="302"/>
            <p14:sldId id="303"/>
            <p14:sldId id="308"/>
          </p14:sldIdLst>
        </p14:section>
        <p14:section name="Почему именно EA" id="{AAB0B072-B04F-482E-95C0-A2155600E23E}">
          <p14:sldIdLst>
            <p14:sldId id="296"/>
            <p14:sldId id="317"/>
            <p14:sldId id="30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pos="619" userDrawn="1">
          <p15:clr>
            <a:srgbClr val="A4A3A4"/>
          </p15:clr>
        </p15:guide>
        <p15:guide id="2" orient="horz" pos="1344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  <p15:guide id="5" orient="horz" pos="3158" userDrawn="1">
          <p15:clr>
            <a:srgbClr val="A4A3A4"/>
          </p15:clr>
        </p15:guide>
        <p15:guide id="6" pos="4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льянинова А. C." initials="Alex" lastIdx="9" clrIdx="0"/>
  <p:cmAuthor id="1" name="Марков В.Е." initials="МВ" lastIdx="1" clrIdx="1"/>
  <p:cmAuthor id="2" name="Николаева Е.Ю." initials="НЕ" lastIdx="5" clrIdx="2">
    <p:extLst>
      <p:ext uri="{19B8F6BF-5375-455C-9EA6-DF929625EA0E}">
        <p15:presenceInfo xmlns:p15="http://schemas.microsoft.com/office/powerpoint/2012/main" userId="S-1-5-21-117609710-299502267-839522115-11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9F7"/>
    <a:srgbClr val="000000"/>
    <a:srgbClr val="B7F2FE"/>
    <a:srgbClr val="006699"/>
    <a:srgbClr val="CAE67B"/>
    <a:srgbClr val="F9D98C"/>
    <a:srgbClr val="FFFFFF"/>
    <a:srgbClr val="D5E1EB"/>
    <a:srgbClr val="E8EFF4"/>
    <a:srgbClr val="C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4" autoAdjust="0"/>
    <p:restoredTop sz="93571" autoAdjust="0"/>
  </p:normalViewPr>
  <p:slideViewPr>
    <p:cSldViewPr snapToGrid="0">
      <p:cViewPr varScale="1">
        <p:scale>
          <a:sx n="86" d="100"/>
          <a:sy n="86" d="100"/>
        </p:scale>
        <p:origin x="636" y="120"/>
      </p:cViewPr>
      <p:guideLst>
        <p:guide pos="619"/>
        <p:guide orient="horz" pos="1344"/>
        <p:guide orient="horz" pos="1525"/>
        <p:guide orient="horz" pos="595"/>
        <p:guide orient="horz" pos="3158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FEAFA5-15A6-4144-A86B-25671C98FE0E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99BE3E-A376-4DFD-9AA5-9986AF64E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016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B4941-DC82-46A2-9894-78F287E31ED9}" type="datetimeFigureOut">
              <a:rPr lang="ru-RU"/>
              <a:pPr>
                <a:defRPr/>
              </a:pPr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6105"/>
            <a:ext cx="5335270" cy="4467305"/>
          </a:xfrm>
          <a:prstGeom prst="rect">
            <a:avLst/>
          </a:prstGeom>
        </p:spPr>
        <p:txBody>
          <a:bodyPr vert="horz" lIns="90315" tIns="45158" rIns="90315" bIns="4515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626"/>
            <a:ext cx="2889938" cy="496015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BD0C6-C8E7-46C7-95F4-54F210C7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1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день, товарищи аналитики</a:t>
            </a:r>
          </a:p>
          <a:p>
            <a:r>
              <a:rPr lang="ru-RU" baseline="0" dirty="0" smtClean="0"/>
              <a:t>Меня зовут Тамара Ушурова. Я работаю в компании </a:t>
            </a:r>
            <a:r>
              <a:rPr lang="en-US" baseline="0" dirty="0" err="1" smtClean="0"/>
              <a:t>Custis</a:t>
            </a:r>
            <a:r>
              <a:rPr lang="en-US" baseline="0" dirty="0" smtClean="0"/>
              <a:t>. </a:t>
            </a:r>
            <a:r>
              <a:rPr lang="ru-RU" baseline="0" dirty="0" smtClean="0"/>
              <a:t>Мы занимаемся заказной</a:t>
            </a:r>
            <a:r>
              <a:rPr lang="en-US" baseline="0" dirty="0" smtClean="0"/>
              <a:t> </a:t>
            </a:r>
            <a:r>
              <a:rPr lang="ru-RU" baseline="0" dirty="0" smtClean="0"/>
              <a:t>и продуктовой разработкой</a:t>
            </a:r>
            <a:r>
              <a:rPr lang="en-US" baseline="0" dirty="0" smtClean="0"/>
              <a:t> </a:t>
            </a:r>
            <a:r>
              <a:rPr lang="ru-RU" baseline="0" dirty="0" smtClean="0"/>
              <a:t>информационных систем. Нашими клиентами уже долгое время являются …</a:t>
            </a:r>
          </a:p>
          <a:p>
            <a:r>
              <a:rPr lang="ru-RU" baseline="0" dirty="0" smtClean="0"/>
              <a:t>Сегодня хочу поделиться с вами своим опытом, своими наблюдениями и заключениями. Надеюсь, мой доклад вдохновит вас на</a:t>
            </a:r>
            <a:r>
              <a:rPr lang="en-US" baseline="0" dirty="0" smtClean="0"/>
              <a:t> </a:t>
            </a:r>
            <a:r>
              <a:rPr lang="ru-RU" baseline="0" dirty="0" smtClean="0"/>
              <a:t>действия, в этом случае доклад послужит вам пошаговой инструкцией.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2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Завести требования в качестве элемента </a:t>
            </a:r>
            <a:r>
              <a:rPr lang="en-US" dirty="0" smtClean="0"/>
              <a:t>Requirement</a:t>
            </a:r>
            <a:r>
              <a:rPr lang="ru-RU" dirty="0" smtClean="0"/>
              <a:t> (вручную либо импорт </a:t>
            </a:r>
            <a:r>
              <a:rPr lang="en-US" dirty="0" smtClean="0"/>
              <a:t>csv </a:t>
            </a:r>
            <a:r>
              <a:rPr lang="ru-RU" dirty="0" smtClean="0"/>
              <a:t>с предварительной настройкой)</a:t>
            </a: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можно импортировать из </a:t>
            </a:r>
            <a:r>
              <a:rPr lang="en-US" dirty="0" smtClean="0"/>
              <a:t>csv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8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каждого требования указываем исходную информацию о требовании (Источник, приоритет, оценка О1)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marR="0" lvl="1" indent="-1762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lang="ru-RU" sz="1400" dirty="0" smtClean="0"/>
              <a:t>Для того, чтобы ввести все необходимые</a:t>
            </a:r>
            <a:r>
              <a:rPr lang="ru-RU" sz="1400" baseline="0" dirty="0" smtClean="0"/>
              <a:t> </a:t>
            </a:r>
            <a:r>
              <a:rPr lang="ru-RU" sz="1400" dirty="0" smtClean="0"/>
              <a:t>данные нужно произвести настройки:</a:t>
            </a:r>
          </a:p>
          <a:p>
            <a:pPr marL="269875" lvl="1" indent="-176213">
              <a:spcBef>
                <a:spcPts val="0"/>
              </a:spcBef>
              <a:tabLst>
                <a:tab pos="269875" algn="l"/>
              </a:tabLst>
            </a:pPr>
            <a:r>
              <a:rPr lang="ru-RU" sz="1300" kern="0" dirty="0" smtClean="0"/>
              <a:t>Создать тэги</a:t>
            </a:r>
          </a:p>
          <a:p>
            <a:pPr marL="269875" lvl="1" indent="-176213">
              <a:spcBef>
                <a:spcPts val="0"/>
              </a:spcBef>
              <a:tabLst>
                <a:tab pos="269875" algn="l"/>
              </a:tabLst>
            </a:pPr>
            <a:r>
              <a:rPr lang="ru-RU" sz="1300" kern="0" dirty="0" smtClean="0"/>
              <a:t>Создать стереотипы</a:t>
            </a:r>
          </a:p>
          <a:p>
            <a:pPr marL="269875" lvl="1" indent="-176213">
              <a:spcBef>
                <a:spcPts val="0"/>
              </a:spcBef>
              <a:tabLst>
                <a:tab pos="269875" algn="l"/>
              </a:tabLst>
            </a:pPr>
            <a:r>
              <a:rPr lang="ru-RU" sz="1300" kern="0" dirty="0" smtClean="0"/>
              <a:t>Завести роли</a:t>
            </a:r>
          </a:p>
          <a:p>
            <a:pPr marL="269875" lvl="1" indent="-176213">
              <a:spcBef>
                <a:spcPts val="0"/>
              </a:spcBef>
              <a:tabLst>
                <a:tab pos="269875" algn="l"/>
              </a:tabLst>
            </a:pPr>
            <a:r>
              <a:rPr lang="ru-RU" sz="1300" kern="0" dirty="0" smtClean="0"/>
              <a:t>Завести людей</a:t>
            </a:r>
            <a:endParaRPr lang="en-US" sz="1300" kern="0" dirty="0" smtClean="0"/>
          </a:p>
          <a:p>
            <a:pPr marL="269875" lvl="1" indent="-176213">
              <a:spcBef>
                <a:spcPts val="0"/>
              </a:spcBef>
              <a:tabLst>
                <a:tab pos="269875" algn="l"/>
              </a:tabLst>
            </a:pPr>
            <a:r>
              <a:rPr lang="ru-RU" sz="1300" kern="0" dirty="0" smtClean="0"/>
              <a:t>Произвести персонализированную настройку типов требований</a:t>
            </a:r>
          </a:p>
          <a:p>
            <a:pPr marL="177800" lvl="1" indent="-84138">
              <a:spcBef>
                <a:spcPts val="0"/>
              </a:spcBef>
            </a:pPr>
            <a:r>
              <a:rPr lang="ru-RU" sz="1300" kern="0" dirty="0" smtClean="0"/>
              <a:t>Произвести персонализированную настройку статусов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09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удобства работы с фильтрами можно настроить фильтры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Далее собираем диаграмму требований с распределением по группам: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результате по указанным ассоциациям выстраиваем матрицу трассировки требований на группы: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2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7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7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Риски (определенные неопределённости) </a:t>
            </a:r>
            <a:r>
              <a:rPr lang="en-US" dirty="0" smtClean="0"/>
              <a:t>h, m, l</a:t>
            </a:r>
            <a:endParaRPr lang="ru-RU" dirty="0" smtClean="0"/>
          </a:p>
          <a:p>
            <a:r>
              <a:rPr lang="ru-RU" dirty="0" smtClean="0"/>
              <a:t>Оценка нестабильности формулировки </a:t>
            </a:r>
            <a:r>
              <a:rPr lang="en-US" dirty="0" smtClean="0"/>
              <a:t>h, m, l</a:t>
            </a:r>
          </a:p>
          <a:p>
            <a:r>
              <a:rPr lang="ru-RU" dirty="0" smtClean="0"/>
              <a:t>Уточнение матрицы трассировки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9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Позвольте</a:t>
            </a:r>
            <a:r>
              <a:rPr lang="ru-RU" baseline="0" dirty="0" smtClean="0"/>
              <a:t> вам кое-что показать. Это то, как в большинстве компаний происходит работа с требованиями. Аналитик усердно собирает требования, либо они уже пришли к нам на вход в виде совершенно конкретного ТЗ. Проектная команда заботится об этих требованиях, не разлучает их и носит с собой. В результате мы получаем и «случайно» забытые требования, и трудности с восстановлением картины какое требование какими функциями реализовано, и с разностью восприятия требования заказчиком до его реализации и после, и, как следствие, череда неприятных разговоров с </a:t>
            </a:r>
            <a:r>
              <a:rPr lang="ru-RU" baseline="0" dirty="0" err="1" smtClean="0"/>
              <a:t>стейкхолдерами</a:t>
            </a:r>
            <a:r>
              <a:rPr lang="ru-RU" baseline="0" dirty="0" smtClean="0"/>
              <a:t>. Отсюда </a:t>
            </a:r>
            <a:r>
              <a:rPr lang="ru-RU" baseline="0" dirty="0" err="1" smtClean="0"/>
              <a:t>репутационные</a:t>
            </a:r>
            <a:r>
              <a:rPr lang="ru-RU" baseline="0" dirty="0" smtClean="0"/>
              <a:t> риски, ибо даже если удалось разрешить ситуацию, «</a:t>
            </a:r>
            <a:r>
              <a:rPr lang="ru-RU" baseline="0" dirty="0" err="1" smtClean="0"/>
              <a:t>осадочек</a:t>
            </a:r>
            <a:r>
              <a:rPr lang="ru-RU" baseline="0" dirty="0" smtClean="0"/>
              <a:t>-то остался»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89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5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30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01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Позволяет произвести различную группировку: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От задачи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От исполнителя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5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77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62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выгрузки РП перечня требований можно создать свой шаблон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Либо воспользоваться имеющимся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76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3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Зафиксированные в таком виде изменения являются свойствами элемента, они не отображаются в виде отдельных объектов на диаграмме. Однако, </a:t>
            </a:r>
            <a:r>
              <a:rPr lang="ru-RU" sz="1200" dirty="0" err="1" smtClean="0"/>
              <a:t>преднастроенный</a:t>
            </a:r>
            <a:r>
              <a:rPr lang="ru-RU" sz="1200" dirty="0" smtClean="0"/>
              <a:t> поиск по </a:t>
            </a:r>
            <a:r>
              <a:rPr lang="en-US" sz="1200" dirty="0" smtClean="0"/>
              <a:t>change </a:t>
            </a:r>
            <a:r>
              <a:rPr lang="ru-RU" sz="1200" dirty="0" smtClean="0"/>
              <a:t>выдаст список изменений и связь с элементом-владельцем данного свойства, кто внес изменения и когда. Кроме того, здесь сохраняется историчность.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00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2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Я</a:t>
            </a:r>
            <a:r>
              <a:rPr lang="ru-RU" baseline="0" dirty="0" smtClean="0"/>
              <a:t> сформулировала проблему так:__</a:t>
            </a:r>
          </a:p>
          <a:p>
            <a:endParaRPr lang="ru-RU" dirty="0" smtClean="0"/>
          </a:p>
          <a:p>
            <a:r>
              <a:rPr lang="ru-RU" dirty="0" smtClean="0"/>
              <a:t>Мы,</a:t>
            </a:r>
            <a:r>
              <a:rPr lang="ru-RU" baseline="0" dirty="0" smtClean="0"/>
              <a:t> аналитики, вообще по природе своей молодцы, кто бы что ни говорил. Мы знаем как собирать и анализировать требования, мы знаем как сопровождать их, но не всегда умеем применять это на практике, или нам просто это не дают сделать внешние не слабые силы)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56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80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76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90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570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90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8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организовала</a:t>
            </a:r>
            <a:r>
              <a:rPr lang="ru-RU" baseline="0" dirty="0" smtClean="0"/>
              <a:t> процесс следующим образом, исходя из лучших практик:</a:t>
            </a:r>
            <a:endParaRPr lang="ru-RU" dirty="0" smtClean="0"/>
          </a:p>
          <a:p>
            <a:r>
              <a:rPr lang="ru-RU" dirty="0" smtClean="0"/>
              <a:t>Мы</a:t>
            </a:r>
            <a:r>
              <a:rPr lang="ru-RU" baseline="0" dirty="0" smtClean="0"/>
              <a:t> собираем требования, аккуратно обрабатываем их, бережно устанавливаем связи от требования к конкретному </a:t>
            </a:r>
            <a:r>
              <a:rPr lang="en-US" baseline="0" dirty="0" err="1" smtClean="0"/>
              <a:t>UseCase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которым оно реализуется и можем отследить эту связь в обратном порядке.</a:t>
            </a:r>
          </a:p>
          <a:p>
            <a:endParaRPr lang="ru-RU" baseline="0" dirty="0" smtClean="0"/>
          </a:p>
          <a:p>
            <a:pPr marL="0" indent="0">
              <a:buNone/>
            </a:pPr>
            <a:r>
              <a:rPr lang="ru-RU" baseline="0" dirty="0" smtClean="0"/>
              <a:t>Помощь в решении найдена в </a:t>
            </a:r>
            <a:r>
              <a:rPr lang="en-US" sz="1200" u="sng" dirty="0" smtClean="0"/>
              <a:t>RUP:</a:t>
            </a:r>
          </a:p>
          <a:p>
            <a:pPr marL="0" indent="0">
              <a:buNone/>
            </a:pPr>
            <a:r>
              <a:rPr lang="ru-RU" sz="1200" dirty="0" smtClean="0"/>
              <a:t>«…систематизированный подход к поиску, документированию, организации и отслеживанию изменчивых требований к системе»</a:t>
            </a:r>
          </a:p>
          <a:p>
            <a:pPr marL="0" indent="0">
              <a:buNone/>
            </a:pPr>
            <a:endParaRPr lang="ru-RU" sz="1200" u="sng" dirty="0" smtClean="0"/>
          </a:p>
          <a:p>
            <a:pPr marL="0" indent="0">
              <a:buNone/>
            </a:pPr>
            <a:r>
              <a:rPr lang="ru-RU" sz="1200" u="sng" dirty="0" smtClean="0"/>
              <a:t>Рассматривая </a:t>
            </a:r>
            <a:r>
              <a:rPr lang="en-US" sz="1200" u="sng" dirty="0" smtClean="0"/>
              <a:t>RUP</a:t>
            </a:r>
            <a:r>
              <a:rPr lang="en-US" sz="1200" u="sng" baseline="0" dirty="0" smtClean="0"/>
              <a:t> </a:t>
            </a:r>
            <a:r>
              <a:rPr lang="ru-RU" sz="1200" u="sng" dirty="0" err="1" smtClean="0"/>
              <a:t>К.Ларман</a:t>
            </a:r>
            <a:r>
              <a:rPr lang="en-US" sz="1200" u="sng" dirty="0" smtClean="0"/>
              <a:t> </a:t>
            </a:r>
            <a:r>
              <a:rPr lang="ru-RU" sz="1200" u="sng" dirty="0" smtClean="0"/>
              <a:t>сформулировал: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«…требования должны постоянно и грамотно корректироваться в процессе описания прецедентов…» Требования изменяются,</a:t>
            </a:r>
            <a:r>
              <a:rPr lang="ru-RU" sz="1200" baseline="0" dirty="0" smtClean="0"/>
              <a:t> даже если формулировка при этом остается прежней. Здесь я приведу свою любимую цитату от одного из заказчиков </a:t>
            </a:r>
            <a:r>
              <a:rPr lang="ru-RU" sz="1200" dirty="0" smtClean="0"/>
              <a:t>«я написал не то, что хотел сказать»</a:t>
            </a:r>
            <a:endParaRPr lang="en-US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качестве</a:t>
            </a:r>
            <a:r>
              <a:rPr lang="ru-RU" sz="1200" baseline="0" dirty="0" smtClean="0"/>
              <a:t> инструмента помощника мы используем </a:t>
            </a:r>
            <a:r>
              <a:rPr lang="en-US" i="1" dirty="0" smtClean="0"/>
              <a:t>Enterprise Architect</a:t>
            </a:r>
            <a:r>
              <a:rPr lang="ru-RU" sz="1200" i="0" dirty="0" smtClean="0"/>
              <a:t>.</a:t>
            </a:r>
            <a:r>
              <a:rPr lang="ru-RU" sz="1200" i="0" baseline="0" dirty="0" smtClean="0"/>
              <a:t> </a:t>
            </a:r>
            <a:r>
              <a:rPr lang="ru-RU" i="0" dirty="0" smtClean="0"/>
              <a:t>Дальше я буду вести свой рассказ в контексте что</a:t>
            </a:r>
            <a:r>
              <a:rPr lang="ru-RU" i="0" baseline="0" dirty="0" smtClean="0"/>
              <a:t> нам предлагает </a:t>
            </a:r>
            <a:r>
              <a:rPr lang="en-US" i="0" baseline="0" dirty="0" smtClean="0"/>
              <a:t>RUP</a:t>
            </a:r>
            <a:r>
              <a:rPr lang="ru-RU" i="0" baseline="0" dirty="0" smtClean="0"/>
              <a:t> в части ж</a:t>
            </a:r>
            <a:r>
              <a:rPr lang="ru-RU" i="0" dirty="0" smtClean="0"/>
              <a:t>изненного цикла процесса управления требованиями и как это можно реализовать в </a:t>
            </a:r>
            <a:r>
              <a:rPr lang="en-US" i="0" dirty="0" smtClean="0"/>
              <a:t>Enterprise Architect</a:t>
            </a:r>
            <a:endParaRPr lang="ru-RU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0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6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3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2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4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 чему стремиться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Фильтруем потребности ЗЛ: функциональные, нефункциональные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потребностей ЗЛ формируем </a:t>
            </a:r>
            <a:r>
              <a:rPr lang="ru-RU" sz="1400" dirty="0" smtClean="0"/>
              <a:t>требования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Формируем глоссарий (проблемы – несколько названий у одной сущности, погружение нового аналитика в контекст)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Выделяем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Case, Actor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Story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любые частности, которые заведены в компании, и целью которых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очертить рамки.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BD0C6-C8E7-46C7-95F4-54F210C7439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1063426" y="2058988"/>
            <a:ext cx="8417123" cy="1158179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400" b="1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1063426" y="3833615"/>
            <a:ext cx="8417124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1063426" y="4283571"/>
            <a:ext cx="8417124" cy="43204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1063426" y="2068513"/>
            <a:ext cx="8417123" cy="1701478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5213" y="1244595"/>
            <a:ext cx="8415337" cy="671517"/>
          </a:xfr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65213" y="2060574"/>
            <a:ext cx="8415337" cy="3878263"/>
          </a:xfrm>
        </p:spPr>
        <p:txBody>
          <a:bodyPr>
            <a:noAutofit/>
          </a:bodyPr>
          <a:lstStyle>
            <a:lvl1pPr marL="342900" indent="-34290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7100" indent="0" algn="l" defTabSz="539750" rtl="0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7712" indent="0" eaLnBrk="1" latinLnBrk="0" hangingPunct="1">
              <a:buNone/>
              <a:defRPr lang="ru-RU" sz="1250" smtClean="0">
                <a:latin typeface="Arial" pitchFamily="34" charset="0"/>
                <a:cs typeface="Arial" pitchFamily="34" charset="0"/>
              </a:defRPr>
            </a:lvl3pPr>
            <a:lvl4pPr eaLnBrk="1" latinLnBrk="0" hangingPunct="1">
              <a:defRPr>
                <a:latin typeface="Arial" pitchFamily="34" charset="0"/>
                <a:cs typeface="Arial" pitchFamily="34" charset="0"/>
              </a:defRPr>
            </a:lvl4pPr>
            <a:lvl5pPr eaLnBrk="1" latinLnBrk="0" hangingPunct="1"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lvl="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Текст</a:t>
            </a:r>
          </a:p>
          <a:p>
            <a:pPr marL="720000" lvl="1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  <a:p>
            <a:pPr marL="720000" lvl="1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endParaRPr lang="ru-RU" dirty="0" smtClean="0"/>
          </a:p>
        </p:txBody>
      </p:sp>
      <p:cxnSp>
        <p:nvCxnSpPr>
          <p:cNvPr id="9" name="Прямая со стрелкой 8"/>
          <p:cNvCxnSpPr/>
          <p:nvPr userDrawn="1"/>
        </p:nvCxnSpPr>
        <p:spPr>
          <a:xfrm>
            <a:off x="10987616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1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063427" y="2068513"/>
            <a:ext cx="8407598" cy="3870325"/>
          </a:xfrm>
        </p:spPr>
        <p:txBody>
          <a:bodyPr>
            <a:noAutofit/>
          </a:bodyPr>
          <a:lstStyle>
            <a:lvl1pPr marL="342900" indent="-34290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52413" algn="l" defTabSz="539750" rtl="0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7712" indent="0" eaLnBrk="1" latinLnBrk="0" hangingPunct="1">
              <a:buNone/>
              <a:defRPr lang="ru-RU" sz="1250" smtClean="0">
                <a:latin typeface="Arial" pitchFamily="34" charset="0"/>
                <a:cs typeface="Arial" pitchFamily="34" charset="0"/>
              </a:defRPr>
            </a:lvl3pPr>
            <a:lvl4pPr eaLnBrk="1" latinLnBrk="0" hangingPunct="1">
              <a:defRPr>
                <a:latin typeface="Arial" pitchFamily="34" charset="0"/>
                <a:cs typeface="Arial" pitchFamily="34" charset="0"/>
              </a:defRPr>
            </a:lvl4pPr>
            <a:lvl5pPr eaLnBrk="1" latinLnBrk="0" hangingPunct="1"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lvl="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Текст</a:t>
            </a:r>
          </a:p>
          <a:p>
            <a:pPr marL="720000" lvl="1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38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3625" y="1247745"/>
            <a:ext cx="8407400" cy="66836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1063625" y="2068080"/>
            <a:ext cx="8416925" cy="38707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0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625" y="2072382"/>
            <a:ext cx="4968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1063625" y="4049117"/>
            <a:ext cx="3672209" cy="93548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en-US" dirty="0" smtClean="0"/>
              <a:t>e-mail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3569"/>
          <a:stretch>
            <a:fillRect/>
          </a:stretch>
        </p:blipFill>
        <p:spPr bwMode="auto">
          <a:xfrm>
            <a:off x="5632972" y="2914651"/>
            <a:ext cx="5761207" cy="333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270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A97-DA80-479C-95F7-4C1D70DA9CA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A97-DA80-479C-95F7-4C1D70DA9CA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AA97-DA80-479C-95F7-4C1D70DA9CAD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1063625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1065213" y="2060574"/>
            <a:ext cx="841533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0028766" y="6375400"/>
            <a:ext cx="1316567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6" name="Picture 2" descr="G:\projects\Custis\003 Brandbook\003 Design\final\templates\custis_logo_with_subline.gi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>
            <a:fillRect/>
          </a:stretch>
        </p:blipFill>
        <p:spPr bwMode="auto">
          <a:xfrm>
            <a:off x="9487958" y="685801"/>
            <a:ext cx="1741516" cy="44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 userDrawn="1"/>
        </p:nvCxnSpPr>
        <p:spPr>
          <a:xfrm>
            <a:off x="-528736" y="124774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 userDrawn="1"/>
        </p:nvCxnSpPr>
        <p:spPr>
          <a:xfrm>
            <a:off x="-528736" y="1918016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>
            <a:off x="-528736" y="2052638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 userDrawn="1"/>
        </p:nvCxnSpPr>
        <p:spPr>
          <a:xfrm>
            <a:off x="1055688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>
            <a:off x="8747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 userDrawn="1"/>
        </p:nvCxnSpPr>
        <p:spPr>
          <a:xfrm>
            <a:off x="9485841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 userDrawn="1"/>
        </p:nvCxnSpPr>
        <p:spPr>
          <a:xfrm>
            <a:off x="-528736" y="5943658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 userDrawn="1"/>
        </p:nvCxnSpPr>
        <p:spPr>
          <a:xfrm>
            <a:off x="-528736" y="613727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 userDrawn="1"/>
        </p:nvCxnSpPr>
        <p:spPr>
          <a:xfrm>
            <a:off x="11207749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 userDrawn="1"/>
        </p:nvCxnSpPr>
        <p:spPr>
          <a:xfrm>
            <a:off x="-528736" y="1057245"/>
            <a:ext cx="528736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11398249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5" r:id="rId7"/>
    <p:sldLayoutId id="2147484726" r:id="rId8"/>
    <p:sldLayoutId id="214748472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ct val="0"/>
        </a:spcBef>
        <a:spcAft>
          <a:spcPts val="1200"/>
        </a:spcAft>
        <a:buClr>
          <a:srgbClr val="006699"/>
        </a:buClr>
        <a:buSzPct val="135000"/>
        <a:buFont typeface="Wingdings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ct val="0"/>
        </a:spcBef>
        <a:spcAft>
          <a:spcPts val="1000"/>
        </a:spcAft>
        <a:buClr>
          <a:srgbClr val="006699"/>
        </a:buClr>
        <a:buSzPct val="135000"/>
        <a:buFont typeface="Wingdings" pitchFamily="2" charset="2"/>
        <a:buChar char="§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2" pos="665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pos="597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1298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  <p15:guide id="8" orient="horz" pos="777" userDrawn="1">
          <p15:clr>
            <a:srgbClr val="F26B43"/>
          </p15:clr>
        </p15:guide>
        <p15:guide id="9" orient="horz" pos="3741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2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tushurova@custis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4713" y="2058988"/>
            <a:ext cx="8417123" cy="1158179"/>
          </a:xfrm>
        </p:spPr>
        <p:txBody>
          <a:bodyPr/>
          <a:lstStyle/>
          <a:p>
            <a:r>
              <a:rPr lang="ru-RU" dirty="0"/>
              <a:t>Работа с требованиями</a:t>
            </a:r>
            <a:br>
              <a:rPr lang="ru-RU" dirty="0"/>
            </a:br>
            <a:r>
              <a:rPr lang="ru-RU" sz="2800" b="0" dirty="0"/>
              <a:t>с применением инструмента E</a:t>
            </a:r>
            <a:r>
              <a:rPr lang="en-US" sz="2800" b="0" dirty="0" err="1"/>
              <a:t>nterprise</a:t>
            </a:r>
            <a:r>
              <a:rPr lang="en-US" sz="2800" b="0" dirty="0"/>
              <a:t> </a:t>
            </a:r>
            <a:r>
              <a:rPr lang="ru-RU" sz="2800" b="0" dirty="0"/>
              <a:t>A</a:t>
            </a:r>
            <a:r>
              <a:rPr lang="en-US" sz="2800" b="0" dirty="0" err="1"/>
              <a:t>rchitect</a:t>
            </a:r>
            <a:endParaRPr lang="ru-RU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712" y="3833615"/>
            <a:ext cx="8417124" cy="430907"/>
          </a:xfrm>
        </p:spPr>
        <p:txBody>
          <a:bodyPr/>
          <a:lstStyle/>
          <a:p>
            <a:r>
              <a:rPr lang="ru-RU" dirty="0" smtClean="0"/>
              <a:t>Тамара Ушурова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74712" y="4283571"/>
            <a:ext cx="8417124" cy="432048"/>
          </a:xfrm>
        </p:spPr>
        <p:txBody>
          <a:bodyPr/>
          <a:lstStyle/>
          <a:p>
            <a:r>
              <a:rPr lang="ru-RU" dirty="0" smtClean="0"/>
              <a:t>Главный системный аналитик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81" y="662333"/>
            <a:ext cx="2405200" cy="1163290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 bwMode="auto">
          <a:xfrm>
            <a:off x="874714" y="5366327"/>
            <a:ext cx="8614398" cy="7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 3" panose="05040102010807070707" pitchFamily="18" charset="2"/>
              <a:buNone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Analyst Days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Москва,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декабря 201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767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052107"/>
            <a:ext cx="6680495" cy="4074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0" y="2069042"/>
            <a:ext cx="3815331" cy="286951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3" y="3023847"/>
            <a:ext cx="6344625" cy="200027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4713" y="1244595"/>
            <a:ext cx="10334625" cy="671517"/>
          </a:xfrm>
        </p:spPr>
        <p:txBody>
          <a:bodyPr/>
          <a:lstStyle/>
          <a:p>
            <a:r>
              <a:rPr lang="ru-RU" dirty="0" smtClean="0"/>
              <a:t>Элемент Требование в </a:t>
            </a:r>
            <a:r>
              <a:rPr lang="en-US" dirty="0" smtClean="0"/>
              <a:t>EA</a:t>
            </a:r>
            <a:r>
              <a:rPr lang="ru-RU" dirty="0" smtClean="0"/>
              <a:t>: диаграмма требований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0874375" y="6375400"/>
            <a:ext cx="1317625" cy="261938"/>
          </a:xfrm>
        </p:spPr>
        <p:txBody>
          <a:bodyPr/>
          <a:lstStyle/>
          <a:p>
            <a:fld id="{C635752A-10F9-4F08-8C2D-2F1747DE3A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2430332"/>
            <a:ext cx="9168869" cy="4128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0" y="2429107"/>
            <a:ext cx="9272016" cy="25842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10334625" cy="668368"/>
          </a:xfrm>
        </p:spPr>
        <p:txBody>
          <a:bodyPr/>
          <a:lstStyle/>
          <a:p>
            <a:r>
              <a:rPr lang="ru-RU" spc="-30" dirty="0" smtClean="0"/>
              <a:t>Элемент Требование в </a:t>
            </a:r>
            <a:r>
              <a:rPr lang="en-US" spc="-30" dirty="0" smtClean="0"/>
              <a:t>EA</a:t>
            </a:r>
            <a:r>
              <a:rPr lang="ru-RU" spc="-30" dirty="0" smtClean="0"/>
              <a:t>: импорт </a:t>
            </a:r>
            <a:br>
              <a:rPr lang="ru-RU" spc="-30" dirty="0" smtClean="0"/>
            </a:br>
            <a:r>
              <a:rPr lang="ru-RU" spc="-30" dirty="0" smtClean="0"/>
              <a:t>исторических данных</a:t>
            </a:r>
            <a:endParaRPr lang="ru-RU" spc="-3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1" y="2430332"/>
            <a:ext cx="3637513" cy="36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069043"/>
            <a:ext cx="2557999" cy="4492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Просмотр свойств требований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21406"/>
          <a:stretch/>
        </p:blipFill>
        <p:spPr>
          <a:xfrm>
            <a:off x="982663" y="2060575"/>
            <a:ext cx="2446337" cy="4486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478"/>
          <a:stretch/>
        </p:blipFill>
        <p:spPr>
          <a:xfrm>
            <a:off x="990600" y="2065866"/>
            <a:ext cx="7325945" cy="29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2060575"/>
            <a:ext cx="4665578" cy="408146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9" y="2069042"/>
            <a:ext cx="5935653" cy="4057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0" y="2069042"/>
            <a:ext cx="4657111" cy="4058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63" y="2060575"/>
            <a:ext cx="5944119" cy="4062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31" y="2069042"/>
            <a:ext cx="4672447" cy="4072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/>
              <a:t>Настройка требования для отображения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11654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Настройка отображения требований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8" y="2069448"/>
            <a:ext cx="5720271" cy="4053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20" y="2069449"/>
            <a:ext cx="4532314" cy="2947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8200" y="1690689"/>
            <a:ext cx="11059214" cy="38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just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63" t="463" b="99"/>
          <a:stretch/>
        </p:blipFill>
        <p:spPr>
          <a:xfrm>
            <a:off x="987650" y="2066771"/>
            <a:ext cx="7673749" cy="44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>
            <a:normAutofit/>
          </a:bodyPr>
          <a:lstStyle/>
          <a:p>
            <a:r>
              <a:rPr lang="ru-RU" dirty="0" smtClean="0"/>
              <a:t>Трассировка требований на потребности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172200" y="1690688"/>
            <a:ext cx="5181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96" y="2069042"/>
            <a:ext cx="9287403" cy="45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Определение границ системы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894" r="1629" b="4604"/>
          <a:stretch/>
        </p:blipFill>
        <p:spPr>
          <a:xfrm>
            <a:off x="2446867" y="1899179"/>
            <a:ext cx="7298267" cy="476414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2139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7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скоупом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5719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требований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определенных границ системы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88021" y="407665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06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границ системы (разработки или</a:t>
            </a:r>
            <a:r>
              <a:rPr lang="en-US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доработки)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5877" y="4583684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границ системы (разработки </a:t>
            </a:r>
            <a:b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доработки)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Оценка трудоемкости по </a:t>
            </a:r>
            <a:r>
              <a:rPr lang="en-US" dirty="0" smtClean="0"/>
              <a:t>Use Case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066924"/>
            <a:ext cx="5719199" cy="4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/>
              <a:t>Оценка </a:t>
            </a:r>
            <a:r>
              <a:rPr lang="ru-RU" dirty="0" smtClean="0"/>
              <a:t>трудоемкости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556" r="-1" b="-1"/>
          <a:stretch/>
        </p:blipFill>
        <p:spPr>
          <a:xfrm>
            <a:off x="982663" y="2060575"/>
            <a:ext cx="7400686" cy="29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2063748"/>
            <a:ext cx="6470101" cy="4065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Оценка реализуемости требований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8"/>
          <a:stretch/>
        </p:blipFill>
        <p:spPr>
          <a:xfrm>
            <a:off x="982664" y="2063749"/>
            <a:ext cx="3298024" cy="29540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64" y="3019428"/>
            <a:ext cx="10226674" cy="20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/>
              <a:t>Что такое </a:t>
            </a:r>
            <a:r>
              <a:rPr lang="ru-RU" dirty="0" smtClean="0"/>
              <a:t>работа </a:t>
            </a:r>
            <a:r>
              <a:rPr lang="ru-RU" dirty="0"/>
              <a:t>с </a:t>
            </a:r>
            <a:r>
              <a:rPr lang="ru-RU" dirty="0" smtClean="0"/>
              <a:t>требованиями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49" y="1916113"/>
            <a:ext cx="6229503" cy="45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Управление </a:t>
            </a:r>
            <a:r>
              <a:rPr lang="ru-RU" dirty="0" err="1" smtClean="0"/>
              <a:t>скоупом</a:t>
            </a:r>
            <a:r>
              <a:rPr lang="ru-RU" dirty="0" smtClean="0"/>
              <a:t>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894" r="1629" b="4604"/>
          <a:stretch/>
        </p:blipFill>
        <p:spPr>
          <a:xfrm>
            <a:off x="2446867" y="1899179"/>
            <a:ext cx="7298267" cy="476414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42139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</a:rPr>
              <a:t>Управление </a:t>
            </a:r>
            <a:r>
              <a:rPr lang="ru-RU" sz="700" b="1" i="1" dirty="0" err="1" smtClean="0">
                <a:solidFill>
                  <a:schemeClr val="tx1"/>
                </a:solidFill>
              </a:rPr>
              <a:t>скоупом</a:t>
            </a:r>
            <a:r>
              <a:rPr lang="ru-RU" sz="700" b="1" i="1" dirty="0" smtClean="0">
                <a:solidFill>
                  <a:schemeClr val="tx1"/>
                </a:solidFill>
              </a:rPr>
              <a:t> работ</a:t>
            </a:r>
            <a:endParaRPr lang="ru-RU" sz="7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5719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требований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определенных границ системы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88021" y="407665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81337" y="4583684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16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скоупом</a:t>
            </a: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8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/>
              <a:t>Распределение ресурсов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0" t="561" r="-1"/>
          <a:stretch/>
        </p:blipFill>
        <p:spPr>
          <a:xfrm>
            <a:off x="992187" y="2060575"/>
            <a:ext cx="7374573" cy="29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2479129"/>
            <a:ext cx="10406062" cy="253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Отслеживание реализации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r="208"/>
          <a:stretch/>
        </p:blipFill>
        <p:spPr>
          <a:xfrm>
            <a:off x="982663" y="2479129"/>
            <a:ext cx="10226675" cy="25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1" r="229" b="756"/>
          <a:stretch/>
        </p:blipFill>
        <p:spPr>
          <a:xfrm>
            <a:off x="982664" y="2060576"/>
            <a:ext cx="8800608" cy="4506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618"/>
          <a:stretch/>
        </p:blipFill>
        <p:spPr>
          <a:xfrm>
            <a:off x="982662" y="2075270"/>
            <a:ext cx="6737139" cy="4063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r="505" b="379"/>
          <a:stretch/>
        </p:blipFill>
        <p:spPr>
          <a:xfrm>
            <a:off x="982664" y="2067179"/>
            <a:ext cx="7163081" cy="44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Трассировка требований на функции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2060575"/>
            <a:ext cx="9019093" cy="45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Уточнение требований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46867" y="1899179"/>
            <a:ext cx="7298267" cy="4764146"/>
            <a:chOff x="2446867" y="1899179"/>
            <a:chExt cx="7298267" cy="47641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" t="3894" r="1629" b="4604"/>
            <a:stretch/>
          </p:blipFill>
          <p:spPr>
            <a:xfrm>
              <a:off x="2446867" y="1899179"/>
              <a:ext cx="7298267" cy="4764146"/>
            </a:xfrm>
            <a:prstGeom prst="rect">
              <a:avLst/>
            </a:prstGeom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7145719" y="508824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</a:rPr>
                <a:t>Уточнение требований</a:t>
              </a:r>
              <a:br>
                <a:rPr lang="ru-RU" sz="700" b="1" i="1" dirty="0" smtClean="0">
                  <a:solidFill>
                    <a:schemeClr val="tx1"/>
                  </a:solidFill>
                </a:rPr>
              </a:br>
              <a:r>
                <a:rPr lang="ru-RU" sz="700" b="1" i="1" dirty="0" smtClean="0">
                  <a:solidFill>
                    <a:schemeClr val="tx1"/>
                  </a:solidFill>
                </a:rPr>
                <a:t>в рамках определенных границ системы</a:t>
              </a:r>
              <a:endParaRPr lang="ru-RU" sz="700" b="1" i="1" dirty="0">
                <a:solidFill>
                  <a:schemeClr val="tx1"/>
                </a:solidFill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588021" y="407665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изменениями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6419850" y="4583684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требований </a:t>
            </a:r>
            <a:b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определенных границ системы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2065388"/>
            <a:ext cx="6416512" cy="40768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3" y="2449571"/>
            <a:ext cx="4932000" cy="3672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123" y="2449571"/>
            <a:ext cx="4932000" cy="22763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125" y="2058557"/>
            <a:ext cx="3768157" cy="408217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06" y="2071593"/>
            <a:ext cx="3748730" cy="40656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5" y="2466131"/>
            <a:ext cx="4932000" cy="30299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Выгрузка постановок из </a:t>
            </a:r>
            <a:r>
              <a:rPr lang="en-US" dirty="0" smtClean="0"/>
              <a:t>EA</a:t>
            </a:r>
            <a:endParaRPr lang="ru-RU" dirty="0"/>
          </a:p>
        </p:txBody>
      </p:sp>
      <p:sp>
        <p:nvSpPr>
          <p:cNvPr id="8" name="Объект 6"/>
          <p:cNvSpPr>
            <a:spLocks noGrp="1"/>
          </p:cNvSpPr>
          <p:nvPr>
            <p:ph idx="1"/>
          </p:nvPr>
        </p:nvSpPr>
        <p:spPr>
          <a:xfrm>
            <a:off x="884044" y="2060575"/>
            <a:ext cx="5038412" cy="381684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600" dirty="0" smtClean="0"/>
              <a:t>System Template</a:t>
            </a:r>
            <a:endParaRPr lang="ru-RU" sz="1600" dirty="0"/>
          </a:p>
        </p:txBody>
      </p:sp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6322320" y="2058556"/>
            <a:ext cx="5038412" cy="381684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1600" dirty="0" smtClean="0"/>
              <a:t>User Template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 l="2305" t="3406" r="1209" b="2070"/>
          <a:stretch/>
        </p:blipFill>
        <p:spPr>
          <a:xfrm>
            <a:off x="6419851" y="2459039"/>
            <a:ext cx="4940881" cy="302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Управление изменениями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894" r="1629" b="4604"/>
          <a:stretch/>
        </p:blipFill>
        <p:spPr>
          <a:xfrm>
            <a:off x="2446867" y="1899179"/>
            <a:ext cx="7298267" cy="476414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588021" y="407665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5846" y="3582825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4" y="2066961"/>
            <a:ext cx="8907786" cy="4063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Элемент Изменение в </a:t>
            </a:r>
            <a:r>
              <a:rPr lang="en-US" dirty="0" smtClean="0"/>
              <a:t>EA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94" y="2060575"/>
            <a:ext cx="6426364" cy="4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08" y="2064233"/>
            <a:ext cx="6648132" cy="4062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Изменения на диаграмме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29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728" y="2063558"/>
            <a:ext cx="4149924" cy="4063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28" y="2063558"/>
            <a:ext cx="3051492" cy="29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4713" y="2060575"/>
            <a:ext cx="8415337" cy="1359959"/>
          </a:xfrm>
        </p:spPr>
        <p:txBody>
          <a:bodyPr anchor="ctr"/>
          <a:lstStyle/>
          <a:p>
            <a:pPr marL="0" indent="0">
              <a:buNone/>
            </a:pPr>
            <a:r>
              <a:rPr lang="ru-RU" dirty="0" smtClean="0"/>
              <a:t>Сбор и анализ требований производятся либо </a:t>
            </a:r>
            <a:br>
              <a:rPr lang="ru-RU" dirty="0" smtClean="0"/>
            </a:br>
            <a:r>
              <a:rPr lang="ru-RU" dirty="0" smtClean="0"/>
              <a:t>до проектирования, либо на его начальных стадиях,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6699"/>
                </a:solidFill>
              </a:rPr>
              <a:t>НО</a:t>
            </a:r>
            <a:r>
              <a:rPr lang="ru-RU" dirty="0" smtClean="0"/>
              <a:t> дальше требования не сопровождаются</a:t>
            </a:r>
          </a:p>
        </p:txBody>
      </p:sp>
    </p:spTree>
    <p:extLst>
      <p:ext uri="{BB962C8B-B14F-4D97-AF65-F5344CB8AC3E}">
        <p14:creationId xmlns:p14="http://schemas.microsoft.com/office/powerpoint/2010/main" val="17125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56" r="307" b="545"/>
          <a:stretch/>
        </p:blipFill>
        <p:spPr>
          <a:xfrm>
            <a:off x="982664" y="2066924"/>
            <a:ext cx="7079960" cy="4482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64" y="2069964"/>
            <a:ext cx="6444126" cy="4491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113" y="1247745"/>
            <a:ext cx="9439275" cy="668368"/>
          </a:xfrm>
        </p:spPr>
        <p:txBody>
          <a:bodyPr/>
          <a:lstStyle/>
          <a:p>
            <a:r>
              <a:rPr lang="ru-RU" dirty="0" smtClean="0"/>
              <a:t>Управление изменениями с помощью </a:t>
            </a:r>
            <a:r>
              <a:rPr lang="en-US" dirty="0" smtClean="0"/>
              <a:t>Kanban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Управление изменениями через метрики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2" y="2060575"/>
            <a:ext cx="8956467" cy="44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6" y="1244595"/>
            <a:ext cx="10323512" cy="671517"/>
          </a:xfrm>
        </p:spPr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реализации: рабочий стол аналитика</a:t>
            </a:r>
            <a:endParaRPr lang="ru-RU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6"/>
          <a:stretch/>
        </p:blipFill>
        <p:spPr bwMode="auto">
          <a:xfrm>
            <a:off x="1042132" y="2688094"/>
            <a:ext cx="4872271" cy="27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/>
          <a:stretch/>
        </p:blipFill>
        <p:spPr bwMode="auto">
          <a:xfrm>
            <a:off x="6317185" y="2688093"/>
            <a:ext cx="4885278" cy="27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pngimg.com/uploads/monitor/laptop_PNG58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1" y="2567144"/>
            <a:ext cx="4985524" cy="39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ngimg.com/uploads/monitor/laptop_PNG58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14" y="2567144"/>
            <a:ext cx="4985524" cy="39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6" y="1244595"/>
            <a:ext cx="10323512" cy="671517"/>
          </a:xfrm>
        </p:spPr>
        <p:txBody>
          <a:bodyPr/>
          <a:lstStyle/>
          <a:p>
            <a:r>
              <a:rPr lang="ru-RU" dirty="0" smtClean="0"/>
              <a:t>Недостатки и преимущества </a:t>
            </a:r>
            <a:r>
              <a:rPr lang="en-US" dirty="0" smtClean="0"/>
              <a:t>Enterprise Architect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6404"/>
              </p:ext>
            </p:extLst>
          </p:nvPr>
        </p:nvGraphicFramePr>
        <p:xfrm>
          <a:off x="982663" y="2415917"/>
          <a:ext cx="9828000" cy="3011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0">
                  <a:extLst>
                    <a:ext uri="{9D8B030D-6E8A-4147-A177-3AD203B41FA5}">
                      <a16:colId xmlns:a16="http://schemas.microsoft.com/office/drawing/2014/main" xmlns="" val="423317035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xmlns="" val="794752716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xmlns="" val="4151321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Недостатки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117" marR="109117" marT="54558" marB="54558"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117" marR="109117" marT="54558" marB="54558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Преимущества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117" marR="109117" marT="54558" marB="54558">
                    <a:lnB w="57150" cap="flat" cmpd="sng" algn="ctr">
                      <a:solidFill>
                        <a:srgbClr val="008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9136795"/>
                  </a:ext>
                </a:extLst>
              </a:tr>
              <a:tr h="4425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buClr>
                          <a:srgbClr val="00669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Знакомство с инструментом занимает много времени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Clr>
                          <a:srgbClr val="00669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 не бесплатный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Clr>
                          <a:srgbClr val="006699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Подсчет общей трудоемкости производится по UC, </a:t>
                      </a:r>
                      <a:b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не по функции</a:t>
                      </a:r>
                    </a:p>
                    <a:p>
                      <a:endParaRPr lang="ru-RU" sz="2100" dirty="0"/>
                    </a:p>
                  </a:txBody>
                  <a:tcPr marL="109117" marR="109117" marT="54558" marB="54558"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109117" marR="109117" marT="54558" marB="54558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E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A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–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cистематизированный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и удобный инструмент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Легко учитывать требования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Удобно отслеживать 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и контролировать изменения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6699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Можно распределять привилегии  по ролям при командной работе</a:t>
                      </a:r>
                    </a:p>
                  </a:txBody>
                  <a:tcPr marL="109117" marR="109117" marT="54558" marB="54558">
                    <a:lnT w="57150" cap="flat" cmpd="sng" algn="ctr">
                      <a:solidFill>
                        <a:srgbClr val="008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28732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13" y="2060574"/>
            <a:ext cx="8415337" cy="3878263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 smtClean="0"/>
              <a:t>Данный подход позволяет:</a:t>
            </a:r>
          </a:p>
          <a:p>
            <a:r>
              <a:rPr lang="ru-RU" dirty="0"/>
              <a:t>Л</a:t>
            </a:r>
            <a:r>
              <a:rPr lang="ru-RU" dirty="0" smtClean="0"/>
              <a:t>егко отслеживать изменения</a:t>
            </a:r>
          </a:p>
          <a:p>
            <a:r>
              <a:rPr lang="ru-RU" dirty="0"/>
              <a:t>У</a:t>
            </a:r>
            <a:r>
              <a:rPr lang="ru-RU" dirty="0" smtClean="0"/>
              <a:t>правлять изменениями </a:t>
            </a:r>
          </a:p>
          <a:p>
            <a:r>
              <a:rPr lang="ru-RU" dirty="0" smtClean="0"/>
              <a:t>Повышать эффективность работы проектной команды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5BDE997-F2FB-4812-8344-2823927FEBE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0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Тамара Ушурова</a:t>
            </a:r>
          </a:p>
          <a:p>
            <a:r>
              <a:rPr lang="en-US" dirty="0" smtClean="0">
                <a:hlinkClick r:id="rId3"/>
              </a:rPr>
              <a:t>tushurova@custis.ru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4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13" y="1247745"/>
            <a:ext cx="8407400" cy="668368"/>
          </a:xfrm>
        </p:spPr>
        <p:txBody>
          <a:bodyPr/>
          <a:lstStyle/>
          <a:p>
            <a:r>
              <a:rPr lang="ru-RU" dirty="0" smtClean="0"/>
              <a:t>Какой должна быть работа с требованиями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86" y="1916113"/>
            <a:ext cx="6231029" cy="45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Процесс работы с требованиями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46867" y="1899179"/>
            <a:ext cx="7298267" cy="4764146"/>
            <a:chOff x="2446867" y="1899179"/>
            <a:chExt cx="7298267" cy="47641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" t="3894" r="1629" b="4604"/>
            <a:stretch/>
          </p:blipFill>
          <p:spPr>
            <a:xfrm>
              <a:off x="2446867" y="1899179"/>
              <a:ext cx="7298267" cy="4764146"/>
            </a:xfrm>
            <a:prstGeom prst="rect">
              <a:avLst/>
            </a:prstGeom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5688380" y="3093920"/>
              <a:ext cx="948052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Фиксация результатов анализа проблемы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660683" y="508824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границ системы (разработки </a:t>
              </a:r>
              <a:b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  <a:r>
                <a:rPr lang="en-US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доработки)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660683" y="3084493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Анализ проблемы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213983" y="508824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</a:t>
              </a:r>
              <a:r>
                <a:rPr lang="ru-RU" sz="700" b="1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скоупом</a:t>
              </a:r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работ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7145719" y="508824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Уточнение требований </a:t>
              </a:r>
              <a:b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рамках определенных границ системы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8588021" y="4076655"/>
              <a:ext cx="1008000" cy="594000"/>
            </a:xfrm>
            <a:prstGeom prst="roundRect">
              <a:avLst/>
            </a:prstGeom>
            <a:solidFill>
              <a:srgbClr val="D1E9F7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изменениями</a:t>
              </a:r>
              <a:endParaRPr lang="ru-RU" sz="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Анализ проблемы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894" r="1629" b="4604"/>
          <a:stretch/>
        </p:blipFill>
        <p:spPr>
          <a:xfrm>
            <a:off x="2446867" y="1899179"/>
            <a:ext cx="7298267" cy="47641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688380" y="3093920"/>
            <a:ext cx="948052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результатов анализа проблемы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06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границ системы (разработки 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доработки)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0683" y="3084493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</a:rPr>
              <a:t>Анализ проблемы</a:t>
            </a:r>
            <a:endParaRPr lang="ru-RU" sz="700" b="1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39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7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скоупом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5719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требований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определенных границ системы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88021" y="407665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5877" y="2803752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b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  <a:endParaRPr lang="ru-RU" sz="16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/>
              <a:t>Фильтрация потребностей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635752A-10F9-4F08-8C2D-2F1747DE3A8F}" type="slidenum">
              <a:rPr lang="ru-RU" smtClean="0"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2060575"/>
            <a:ext cx="5149850" cy="40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74713" y="1244595"/>
            <a:ext cx="8415337" cy="671517"/>
          </a:xfrm>
        </p:spPr>
        <p:txBody>
          <a:bodyPr/>
          <a:lstStyle/>
          <a:p>
            <a:r>
              <a:rPr lang="ru-RU" dirty="0" smtClean="0"/>
              <a:t>Создание глоссария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2662" y="2060575"/>
            <a:ext cx="6648127" cy="406770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0874375" y="6375400"/>
            <a:ext cx="1317625" cy="261938"/>
          </a:xfrm>
        </p:spPr>
        <p:txBody>
          <a:bodyPr/>
          <a:lstStyle/>
          <a:p>
            <a:fld id="{C635752A-10F9-4F08-8C2D-2F1747DE3A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74713" y="1247745"/>
            <a:ext cx="8407400" cy="6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  <a:extLst/>
          </a:lstStyle>
          <a:p>
            <a:r>
              <a:rPr lang="ru-RU" dirty="0"/>
              <a:t>Фиксация результатов анализа проблемы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3894" r="1629" b="4604"/>
          <a:stretch/>
        </p:blipFill>
        <p:spPr>
          <a:xfrm>
            <a:off x="2446867" y="1899179"/>
            <a:ext cx="7298267" cy="47641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688380" y="3093920"/>
            <a:ext cx="948052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</a:rPr>
              <a:t>Фиксация результатов анализа проблемы</a:t>
            </a:r>
            <a:endParaRPr lang="ru-RU" sz="7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606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границ системы (разработки 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доработки)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13983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7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скоупом</a:t>
            </a: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5719" y="508824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Уточнение требований </a:t>
            </a:r>
            <a:b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определенных границ системы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588021" y="4076655"/>
            <a:ext cx="1008000" cy="594000"/>
          </a:xfrm>
          <a:prstGeom prst="roundRect">
            <a:avLst/>
          </a:prstGeom>
          <a:solidFill>
            <a:srgbClr val="D1E9F7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</a:t>
            </a:r>
            <a:endParaRPr lang="ru-RU" sz="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9354" y="2803752"/>
            <a:ext cx="2273292" cy="1396853"/>
          </a:xfrm>
          <a:prstGeom prst="roundRect">
            <a:avLst/>
          </a:prstGeom>
          <a:solidFill>
            <a:srgbClr val="D1E9F7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Фиксация результатов анализа проблемы</a:t>
            </a:r>
            <a:endParaRPr lang="ru-RU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зработка ПО с помощью UML - 2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PragmaticaCTT"/>
        <a:ea typeface=""/>
        <a:cs typeface=""/>
      </a:majorFont>
      <a:minorFont>
        <a:latin typeface="PragmaticaCTT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6982338-52A2-4D72-A143-ACB2EA44741C}" vid="{BF334022-C8A7-4E86-87D6-90A17569A35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CUSTIS_Шаблон IT-презентации_И. Фамилия_16x9</Template>
  <TotalTime>3120</TotalTime>
  <Words>1269</Words>
  <Application>Microsoft Office PowerPoint</Application>
  <PresentationFormat>Широкоэкранный</PresentationFormat>
  <Paragraphs>225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PragmaticaCTT</vt:lpstr>
      <vt:lpstr>Wingdings</vt:lpstr>
      <vt:lpstr>Wingdings 2</vt:lpstr>
      <vt:lpstr>Wingdings 3</vt:lpstr>
      <vt:lpstr>Разработка ПО с помощью UML - 2</vt:lpstr>
      <vt:lpstr>Работа с требованиями с применением инструмента Enterprise Architect</vt:lpstr>
      <vt:lpstr>Что такое работа с требованиями</vt:lpstr>
      <vt:lpstr>Проблема</vt:lpstr>
      <vt:lpstr>Какой должна быть работа с требованиями</vt:lpstr>
      <vt:lpstr>Презентация PowerPoint</vt:lpstr>
      <vt:lpstr>Презентация PowerPoint</vt:lpstr>
      <vt:lpstr>Фильтрация потребностей</vt:lpstr>
      <vt:lpstr>Создание глоссария</vt:lpstr>
      <vt:lpstr>Презентация PowerPoint</vt:lpstr>
      <vt:lpstr>Элемент Требование в EA: диаграмма требований</vt:lpstr>
      <vt:lpstr>Элемент Требование в EA: импорт  исторических данных</vt:lpstr>
      <vt:lpstr>Просмотр свойств требований</vt:lpstr>
      <vt:lpstr>Настройка требования для отображения</vt:lpstr>
      <vt:lpstr>Настройка отображения требований</vt:lpstr>
      <vt:lpstr>Трассировка требований на потребности</vt:lpstr>
      <vt:lpstr>Презентация PowerPoint</vt:lpstr>
      <vt:lpstr>Оценка трудоемкости по Use Case</vt:lpstr>
      <vt:lpstr>Оценка трудоемкости</vt:lpstr>
      <vt:lpstr>Оценка реализуемости требований</vt:lpstr>
      <vt:lpstr>Презентация PowerPoint</vt:lpstr>
      <vt:lpstr>Распределение ресурсов</vt:lpstr>
      <vt:lpstr>Отслеживание реализации</vt:lpstr>
      <vt:lpstr>Диаграмма Ганта</vt:lpstr>
      <vt:lpstr>Трассировка требований на функции</vt:lpstr>
      <vt:lpstr>Презентация PowerPoint</vt:lpstr>
      <vt:lpstr>Выгрузка постановок из EA</vt:lpstr>
      <vt:lpstr>Презентация PowerPoint</vt:lpstr>
      <vt:lpstr>Элемент Изменение в EA</vt:lpstr>
      <vt:lpstr>Изменения на диаграмме</vt:lpstr>
      <vt:lpstr>Управление изменениями с помощью Kanban</vt:lpstr>
      <vt:lpstr>Управление изменениями через метрики</vt:lpstr>
      <vt:lpstr>Пример реализации: рабочий стол аналитика</vt:lpstr>
      <vt:lpstr>Недостатки и преимущества Enterprise Architect</vt:lpstr>
      <vt:lpstr>Итоги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Ушурова Т.С.</dc:creator>
  <cp:lastModifiedBy>tsush</cp:lastModifiedBy>
  <cp:revision>103</cp:revision>
  <cp:lastPrinted>2013-10-08T13:48:55Z</cp:lastPrinted>
  <dcterms:created xsi:type="dcterms:W3CDTF">2018-11-01T09:11:36Z</dcterms:created>
  <dcterms:modified xsi:type="dcterms:W3CDTF">2018-12-01T05:27:23Z</dcterms:modified>
</cp:coreProperties>
</file>