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2"/>
  </p:notesMasterIdLst>
  <p:sldIdLst>
    <p:sldId id="290" r:id="rId4"/>
    <p:sldId id="281" r:id="rId5"/>
    <p:sldId id="282" r:id="rId6"/>
    <p:sldId id="259" r:id="rId7"/>
    <p:sldId id="283" r:id="rId8"/>
    <p:sldId id="285" r:id="rId9"/>
    <p:sldId id="263" r:id="rId10"/>
    <p:sldId id="286" r:id="rId11"/>
    <p:sldId id="266" r:id="rId12"/>
    <p:sldId id="268" r:id="rId13"/>
    <p:sldId id="270" r:id="rId14"/>
    <p:sldId id="288" r:id="rId15"/>
    <p:sldId id="272" r:id="rId16"/>
    <p:sldId id="273" r:id="rId17"/>
    <p:sldId id="275" r:id="rId18"/>
    <p:sldId id="280" r:id="rId19"/>
    <p:sldId id="278" r:id="rId20"/>
    <p:sldId id="289" r:id="rId21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2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447" autoAdjust="0"/>
  </p:normalViewPr>
  <p:slideViewPr>
    <p:cSldViewPr snapToGrid="0" snapToObjects="1">
      <p:cViewPr varScale="1">
        <p:scale>
          <a:sx n="67" d="100"/>
          <a:sy n="67" d="100"/>
        </p:scale>
        <p:origin x="-244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аналитиков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В начале проекта</c:v>
                </c:pt>
                <c:pt idx="1">
                  <c:v>Через пару месяцев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3.0</c:v>
                </c:pt>
                <c:pt idx="1">
                  <c:v>14.0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опытом работы в компании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В начале проекта</c:v>
                </c:pt>
                <c:pt idx="1">
                  <c:v>Через пару месяцев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2.0</c:v>
                </c:pt>
                <c:pt idx="1">
                  <c:v>5.0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 опытом в предметной области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В начале проекта</c:v>
                </c:pt>
                <c:pt idx="1">
                  <c:v>Через пару месяцев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1.0</c:v>
                </c:pt>
                <c:pt idx="1">
                  <c:v>2.0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-2118191784"/>
        <c:axId val="-2118188728"/>
      </c:barChart>
      <c:catAx>
        <c:axId val="-2118191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18188728"/>
        <c:crosses val="autoZero"/>
        <c:auto val="1"/>
        <c:lblAlgn val="ctr"/>
        <c:lblOffset val="100"/>
        <c:noMultiLvlLbl val="0"/>
      </c:catAx>
      <c:valAx>
        <c:axId val="-211818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18191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4A4A4A"/>
          </a:solidFill>
          <a:latin typeface="PT Sans"/>
          <a:cs typeface="PT Sans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hdr"/>
          </p:nvPr>
        </p:nvSpPr>
        <p:spPr>
          <a:xfrm>
            <a:off x="1512000" y="588060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E5328A3-CE52-45CB-9E32-0536EC743FDC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5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lstStyle/>
          <a:p>
            <a:pPr marL="216000" indent="-216000">
              <a:lnSpc>
                <a:spcPct val="100000"/>
              </a:lnSpc>
            </a:pPr>
            <a:endParaRPr lang="ru-RU" sz="1000" b="0" strike="noStrike" spc="-1" baseline="0" dirty="0" smtClean="0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lstStyle/>
          <a:p>
            <a:pPr marL="216000" indent="-216000">
              <a:lnSpc>
                <a:spcPct val="100000"/>
              </a:lnSpc>
            </a:pPr>
            <a:endParaRPr lang="ru-RU" sz="11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E5328A3-CE52-45CB-9E32-0536EC743FDC}" type="slidenum">
              <a:rPr lang="ru-RU" sz="1400" b="0" strike="noStrike" spc="-1" smtClean="0">
                <a:latin typeface="Times New Roman"/>
              </a:rPr>
              <a:t>11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0878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lstStyle/>
          <a:p>
            <a:pPr marL="216000" indent="-216000">
              <a:lnSpc>
                <a:spcPct val="100000"/>
              </a:lnSpc>
            </a:pPr>
            <a:endParaRPr lang="ru-RU" sz="11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E5328A3-CE52-45CB-9E32-0536EC743FDC}" type="slidenum">
              <a:rPr lang="ru-RU" sz="1400" b="0" strike="noStrike" spc="-1" smtClean="0">
                <a:latin typeface="Times New Roman"/>
              </a:rPr>
              <a:t>13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0251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lstStyle/>
          <a:p>
            <a:pPr marL="216000" indent="-216000">
              <a:lnSpc>
                <a:spcPct val="100000"/>
              </a:lnSpc>
            </a:pPr>
            <a:endParaRPr lang="ru-RU" sz="11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E5328A3-CE52-45CB-9E32-0536EC743FDC}" type="slidenum">
              <a:rPr lang="ru-RU" sz="1400" b="0" strike="noStrike" spc="-1" smtClean="0">
                <a:latin typeface="Times New Roman"/>
              </a:rPr>
              <a:t>15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4112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E5328A3-CE52-45CB-9E32-0536EC743FDC}" type="slidenum">
              <a:rPr lang="ru-RU" sz="1400" b="0" strike="noStrike" spc="-1" smtClean="0">
                <a:latin typeface="Times New Roman"/>
              </a:rPr>
              <a:t>16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2890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E5328A3-CE52-45CB-9E32-0536EC743FDC}" type="slidenum">
              <a:rPr lang="ru-RU" sz="1400" b="0" strike="noStrike" spc="-1" smtClean="0">
                <a:latin typeface="Times New Roman"/>
              </a:rPr>
              <a:t>18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2890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E5328A3-CE52-45CB-9E32-0536EC743FDC}" type="slidenum">
              <a:rPr lang="ru-RU" sz="1400" b="0" strike="noStrike" spc="-1" smtClean="0">
                <a:latin typeface="Times New Roman"/>
              </a:rPr>
              <a:t>2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27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E5328A3-CE52-45CB-9E32-0536EC743FDC}" type="slidenum">
              <a:rPr lang="ru-RU" sz="1400" b="0" strike="noStrike" spc="-1" smtClean="0">
                <a:latin typeface="Times New Roman"/>
              </a:rPr>
              <a:t>3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27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lstStyle/>
          <a:p>
            <a:pPr marL="216000" indent="-216000">
              <a:lnSpc>
                <a:spcPct val="100000"/>
              </a:lnSpc>
            </a:pPr>
            <a:endParaRPr lang="ru-RU" sz="1100" b="0" strike="noStrike" spc="-1" baseline="0" dirty="0" smtClean="0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lstStyle/>
          <a:p>
            <a:pPr marL="216000" indent="-216000">
              <a:lnSpc>
                <a:spcPct val="100000"/>
              </a:lnSpc>
            </a:pPr>
            <a:endParaRPr lang="ru-RU" sz="11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lstStyle/>
          <a:p>
            <a:endParaRPr lang="ru-RU" sz="11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lstStyle/>
          <a:p>
            <a:pPr marL="216000" indent="-216000">
              <a:lnSpc>
                <a:spcPct val="100000"/>
              </a:lnSpc>
            </a:pPr>
            <a:endParaRPr lang="ru-RU" sz="11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lstStyle/>
          <a:p>
            <a:pPr marL="216000" indent="-216000">
              <a:lnSpc>
                <a:spcPct val="100000"/>
              </a:lnSpc>
            </a:pPr>
            <a:endParaRPr lang="ru-RU" sz="11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E5328A3-CE52-45CB-9E32-0536EC743FDC}" type="slidenum">
              <a:rPr lang="ru-RU" sz="1400" b="0" strike="noStrike" spc="-1" smtClean="0">
                <a:latin typeface="Times New Roman"/>
              </a:rPr>
              <a:t>9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033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lstStyle/>
          <a:p>
            <a:r>
              <a:rPr lang="ru-RU" sz="5200" b="0" strike="noStrike" spc="-1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fld id="{87A20A49-CA53-487F-BA39-E78568F70E29}" type="slidenum"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lstStyle/>
          <a:p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fld id="{21573A3F-7063-41BF-B20D-514388D512DA}" type="slidenum"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lstStyle/>
          <a:p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832280" y="1152360"/>
            <a:ext cx="3999600" cy="341604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fld id="{3E203BB1-A8FA-4C92-95B0-3D94F497C957}" type="slidenum"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4581163646_1db6789f42_b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2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575608"/>
            <a:ext cx="9144000" cy="6858000"/>
          </a:xfrm>
          <a:prstGeom prst="rect">
            <a:avLst/>
          </a:prstGeom>
        </p:spPr>
      </p:pic>
      <p:sp>
        <p:nvSpPr>
          <p:cNvPr id="123" name="TextShape 1"/>
          <p:cNvSpPr txBox="1"/>
          <p:nvPr/>
        </p:nvSpPr>
        <p:spPr>
          <a:xfrm>
            <a:off x="555685" y="1518240"/>
            <a:ext cx="8116974" cy="1335152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4800" dirty="0" smtClean="0">
                <a:latin typeface="PT Serif Caption"/>
                <a:ea typeface="Arial"/>
                <a:cs typeface="PT Serif Caption"/>
              </a:rPr>
              <a:t>Как собрать слона</a:t>
            </a:r>
            <a:endParaRPr lang="ru-RU" sz="4800" strike="noStrike" dirty="0">
              <a:latin typeface="PT Serif Caption"/>
              <a:cs typeface="PT Serif Caption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555685" y="2853392"/>
            <a:ext cx="5080552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Arial"/>
                <a:cs typeface="PT Sans"/>
              </a:rPr>
              <a:t>СОВЕТЫ СИСТЕМНОГО АНАЛИТИКА</a:t>
            </a:r>
            <a:endParaRPr lang="ru-RU" sz="24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  <a:cs typeface="PT Sans"/>
            </a:endParaRPr>
          </a:p>
        </p:txBody>
      </p:sp>
      <p:pic>
        <p:nvPicPr>
          <p:cNvPr id="4" name="Изображение 3" descr="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78" y="402495"/>
            <a:ext cx="2024281" cy="11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3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7-09-17 в 17.51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28" y="1807187"/>
            <a:ext cx="5783171" cy="3241283"/>
          </a:xfrm>
          <a:prstGeom prst="rect">
            <a:avLst/>
          </a:prstGeom>
        </p:spPr>
      </p:pic>
      <p:sp>
        <p:nvSpPr>
          <p:cNvPr id="15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PT Serif Caption"/>
                <a:ea typeface="Arial"/>
                <a:cs typeface="PT Serif Caption"/>
              </a:rPr>
              <a:t>Систематизируем</a:t>
            </a:r>
            <a:endParaRPr lang="ru-RU" sz="2800" b="0" strike="noStrike" spc="-1" dirty="0">
              <a:solidFill>
                <a:srgbClr val="000000"/>
              </a:solidFill>
              <a:latin typeface="PT Serif Caption"/>
              <a:cs typeface="PT Serif Caption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311760" y="1115652"/>
            <a:ext cx="8520120" cy="3331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114480">
              <a:spcAft>
                <a:spcPts val="600"/>
              </a:spcAft>
              <a:buClr>
                <a:srgbClr val="595959"/>
              </a:buClr>
            </a:pPr>
            <a:r>
              <a:rPr lang="ru-RU" sz="2000" b="0" strike="noStrike" spc="-1" dirty="0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Запросы типа «Требования» в </a:t>
            </a:r>
            <a:r>
              <a:rPr lang="en-US" sz="2000" b="0" strike="noStrike" spc="-1" dirty="0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JIRA </a:t>
            </a:r>
            <a:r>
              <a:rPr lang="ru-RU" sz="2000" b="0" strike="noStrike" spc="-1" dirty="0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со своим </a:t>
            </a:r>
            <a:r>
              <a:rPr lang="en-US" sz="2000" b="0" strike="noStrike" spc="-1" dirty="0" err="1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WorkFlow</a:t>
            </a:r>
            <a:r>
              <a:rPr lang="ru-RU" sz="2000" b="0" strike="noStrike" spc="-1" dirty="0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 и обязательными атрибутами:</a:t>
            </a:r>
            <a:endParaRPr lang="ru-RU" sz="2000" b="0" strike="noStrike" spc="-1" dirty="0">
              <a:solidFill>
                <a:srgbClr val="000000"/>
              </a:solidFill>
              <a:latin typeface="PT Sans"/>
              <a:cs typeface="PT Sans"/>
            </a:endParaRPr>
          </a:p>
          <a:p>
            <a:pPr marL="857430" lvl="1" indent="-285750">
              <a:spcAft>
                <a:spcPts val="600"/>
              </a:spcAft>
              <a:buClr>
                <a:srgbClr val="595959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Идентификатор</a:t>
            </a:r>
            <a:endParaRPr lang="ru-RU" b="0" strike="noStrike" spc="-1" dirty="0">
              <a:solidFill>
                <a:srgbClr val="000000"/>
              </a:solidFill>
              <a:latin typeface="PT Sans"/>
              <a:cs typeface="PT Sans"/>
            </a:endParaRPr>
          </a:p>
          <a:p>
            <a:pPr marL="857430" lvl="1" indent="-285750">
              <a:spcAft>
                <a:spcPts val="600"/>
              </a:spcAft>
              <a:buClr>
                <a:srgbClr val="595959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Наименование</a:t>
            </a:r>
            <a:endParaRPr lang="ru-RU" b="0" strike="noStrike" spc="-1" dirty="0">
              <a:solidFill>
                <a:srgbClr val="000000"/>
              </a:solidFill>
              <a:latin typeface="PT Sans"/>
              <a:cs typeface="PT Sans"/>
            </a:endParaRPr>
          </a:p>
          <a:p>
            <a:pPr marL="857430" lvl="1" indent="-285750">
              <a:spcAft>
                <a:spcPts val="600"/>
              </a:spcAft>
              <a:buClr>
                <a:srgbClr val="595959"/>
              </a:buClr>
              <a:buFont typeface="Arial"/>
              <a:buChar char="•"/>
            </a:pPr>
            <a:r>
              <a:rPr lang="ru-RU" b="0" strike="noStrike" spc="-1" dirty="0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Компонент</a:t>
            </a:r>
            <a:endParaRPr lang="ru-RU" b="0" strike="noStrike" spc="-1" dirty="0">
              <a:solidFill>
                <a:srgbClr val="000000"/>
              </a:solidFill>
              <a:latin typeface="PT Sans"/>
              <a:cs typeface="PT Sans"/>
            </a:endParaRPr>
          </a:p>
          <a:p>
            <a:pPr marL="857430" lvl="1" indent="-285750">
              <a:spcAft>
                <a:spcPts val="600"/>
              </a:spcAft>
              <a:buClr>
                <a:srgbClr val="595959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Описание</a:t>
            </a:r>
            <a:endParaRPr lang="ru-RU" b="0" strike="noStrike" spc="-1" dirty="0">
              <a:solidFill>
                <a:srgbClr val="000000"/>
              </a:solidFill>
              <a:latin typeface="PT Sans"/>
              <a:cs typeface="PT Sans"/>
            </a:endParaRPr>
          </a:p>
          <a:p>
            <a:pPr marL="857430" lvl="1" indent="-285750">
              <a:spcAft>
                <a:spcPts val="600"/>
              </a:spcAft>
              <a:buClr>
                <a:srgbClr val="595959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Источник</a:t>
            </a:r>
            <a:endParaRPr lang="ru-RU" b="0" strike="noStrike" spc="-1" dirty="0">
              <a:solidFill>
                <a:srgbClr val="000000"/>
              </a:solidFill>
              <a:latin typeface="PT Sans"/>
              <a:cs typeface="PT Sans"/>
            </a:endParaRPr>
          </a:p>
          <a:p>
            <a:pPr marL="857430" lvl="1" indent="-285750">
              <a:spcAft>
                <a:spcPts val="600"/>
              </a:spcAft>
              <a:buClr>
                <a:srgbClr val="595959"/>
              </a:buClr>
              <a:buFont typeface="Arial"/>
              <a:buChar char="•"/>
            </a:pPr>
            <a:r>
              <a:rPr lang="ru-RU" spc="-1" dirty="0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Обоснование</a:t>
            </a:r>
            <a:endParaRPr lang="ru-RU" b="0" strike="noStrike" spc="-1" dirty="0">
              <a:solidFill>
                <a:srgbClr val="000000"/>
              </a:solidFill>
              <a:latin typeface="PT Sans"/>
              <a:cs typeface="PT Sans"/>
            </a:endParaRPr>
          </a:p>
          <a:p>
            <a:pPr marL="857430" lvl="1" indent="-285750">
              <a:spcAft>
                <a:spcPts val="600"/>
              </a:spcAft>
              <a:buClr>
                <a:srgbClr val="595959"/>
              </a:buClr>
              <a:buFont typeface="Arial"/>
              <a:buChar char="•"/>
            </a:pPr>
            <a:r>
              <a:rPr lang="ru-RU" b="0" strike="noStrike" spc="-1" dirty="0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Приоритет</a:t>
            </a:r>
            <a:endParaRPr lang="ru-RU" b="0" strike="noStrike" spc="-1" dirty="0">
              <a:solidFill>
                <a:srgbClr val="000000"/>
              </a:solidFill>
              <a:latin typeface="PT Sans"/>
              <a:cs typeface="PT Sans"/>
            </a:endParaRPr>
          </a:p>
        </p:txBody>
      </p:sp>
      <p:pic>
        <p:nvPicPr>
          <p:cNvPr id="5" name="Изображение 4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34" y="72840"/>
            <a:ext cx="1430960" cy="788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Снимок экрана 2017-09-17 в 18.23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05" y="1088394"/>
            <a:ext cx="5722695" cy="4055106"/>
          </a:xfrm>
          <a:prstGeom prst="rect">
            <a:avLst/>
          </a:prstGeom>
        </p:spPr>
      </p:pic>
      <p:sp>
        <p:nvSpPr>
          <p:cNvPr id="15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PT Serif Caption"/>
                <a:ea typeface="Arial"/>
                <a:cs typeface="PT Serif Caption"/>
              </a:rPr>
              <a:t>Тестируем наборы требований</a:t>
            </a:r>
            <a:endParaRPr lang="ru-RU" sz="2800" b="0" strike="noStrike" spc="-1" dirty="0">
              <a:solidFill>
                <a:srgbClr val="000000"/>
              </a:solidFill>
              <a:latin typeface="PT Serif Caption"/>
              <a:cs typeface="PT Serif Caption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467852" y="1152360"/>
            <a:ext cx="3117607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ru-RU" sz="2000" b="0" strike="noStrike" spc="-1" dirty="0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Распределение </a:t>
            </a:r>
            <a:r>
              <a:rPr lang="ru-RU" sz="2000" b="0" strike="noStrike" spc="-1" dirty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требований по этапам, шагам бизнес-</a:t>
            </a:r>
            <a:r>
              <a:rPr lang="ru-RU" sz="2000" b="0" strike="noStrike" spc="-1" dirty="0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процесса с помощью</a:t>
            </a:r>
            <a:r>
              <a:rPr lang="en-US" sz="2000" b="0" strike="noStrike" spc="-1" dirty="0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 </a:t>
            </a:r>
            <a:r>
              <a:rPr lang="ru-RU" sz="2000" b="0" strike="noStrike" spc="-1" dirty="0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техники </a:t>
            </a:r>
            <a:r>
              <a:rPr lang="en-US" sz="2000" b="0" strike="noStrike" spc="-1" dirty="0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Story Mapping</a:t>
            </a:r>
            <a:endParaRPr lang="ru-RU" sz="2000" b="0" strike="noStrike" spc="-1" dirty="0">
              <a:solidFill>
                <a:srgbClr val="000000"/>
              </a:solidFill>
              <a:latin typeface="PT Sans"/>
              <a:cs typeface="PT Sans"/>
            </a:endParaRPr>
          </a:p>
        </p:txBody>
      </p:sp>
      <p:pic>
        <p:nvPicPr>
          <p:cNvPr id="5" name="Изображение 4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34" y="72840"/>
            <a:ext cx="1430960" cy="788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Animals_in_World_War_One (14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3" y="0"/>
            <a:ext cx="7218947" cy="5143500"/>
          </a:xfrm>
          <a:prstGeom prst="rect">
            <a:avLst/>
          </a:prstGeom>
        </p:spPr>
      </p:pic>
      <p:pic>
        <p:nvPicPr>
          <p:cNvPr id="5" name="Изображение 4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34" y="72840"/>
            <a:ext cx="1430960" cy="788718"/>
          </a:xfrm>
          <a:prstGeom prst="rect">
            <a:avLst/>
          </a:prstGeom>
        </p:spPr>
      </p:pic>
      <p:sp>
        <p:nvSpPr>
          <p:cNvPr id="6" name="TextShape 1"/>
          <p:cNvSpPr txBox="1"/>
          <p:nvPr/>
        </p:nvSpPr>
        <p:spPr>
          <a:xfrm>
            <a:off x="434912" y="479986"/>
            <a:ext cx="8379572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r>
              <a:rPr lang="ru-RU" sz="2800" spc="-1" dirty="0" smtClean="0">
                <a:solidFill>
                  <a:srgbClr val="1C1C1C"/>
                </a:solidFill>
                <a:latin typeface="PT Serif Caption"/>
                <a:cs typeface="PT Serif Caption"/>
              </a:rPr>
              <a:t>Разработка</a:t>
            </a:r>
            <a:endParaRPr lang="ru-RU" sz="2800" b="0" strike="noStrike" spc="-1" dirty="0">
              <a:solidFill>
                <a:srgbClr val="1C1C1C"/>
              </a:solidFill>
              <a:latin typeface="PT Serif Caption"/>
              <a:cs typeface="PT Serif Caption"/>
            </a:endParaRPr>
          </a:p>
        </p:txBody>
      </p:sp>
    </p:spTree>
    <p:extLst>
      <p:ext uri="{BB962C8B-B14F-4D97-AF65-F5344CB8AC3E}">
        <p14:creationId xmlns:p14="http://schemas.microsoft.com/office/powerpoint/2010/main" val="298267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800" spc="-1" dirty="0" smtClean="0">
                <a:solidFill>
                  <a:srgbClr val="000000"/>
                </a:solidFill>
                <a:latin typeface="PT Serif Caption"/>
                <a:ea typeface="Arial"/>
                <a:cs typeface="PT Serif Caption"/>
              </a:rPr>
              <a:t>Обеспечим единство решений</a:t>
            </a:r>
            <a:endParaRPr lang="ru-RU" sz="2800" b="0" strike="noStrike" spc="-1" dirty="0">
              <a:solidFill>
                <a:srgbClr val="000000"/>
              </a:solidFill>
              <a:latin typeface="PT Serif Caption"/>
              <a:cs typeface="PT Serif Caption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495236" y="1132847"/>
            <a:ext cx="7758720" cy="3705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514710" indent="-285750">
              <a:spcAft>
                <a:spcPts val="600"/>
              </a:spcAft>
              <a:buClr>
                <a:srgbClr val="595959"/>
              </a:buClr>
              <a:buFont typeface="Arial"/>
              <a:buChar char="•"/>
            </a:pPr>
            <a:endParaRPr lang="ru-RU" sz="2000" b="0" strike="noStrike" spc="-1" dirty="0">
              <a:solidFill>
                <a:srgbClr val="000000"/>
              </a:solidFill>
              <a:latin typeface="PT Sans"/>
              <a:cs typeface="PT Sans"/>
            </a:endParaRPr>
          </a:p>
        </p:txBody>
      </p:sp>
      <p:pic>
        <p:nvPicPr>
          <p:cNvPr id="4" name="Изображение 3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34" y="72840"/>
            <a:ext cx="1430960" cy="788718"/>
          </a:xfrm>
          <a:prstGeom prst="rect">
            <a:avLst/>
          </a:prstGeom>
        </p:spPr>
      </p:pic>
      <p:pic>
        <p:nvPicPr>
          <p:cNvPr id="2" name="Изображение 1" descr="noun_1235687_cc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b="14952"/>
          <a:stretch/>
        </p:blipFill>
        <p:spPr>
          <a:xfrm>
            <a:off x="6036964" y="1679222"/>
            <a:ext cx="2216992" cy="1933242"/>
          </a:xfrm>
          <a:prstGeom prst="rect">
            <a:avLst/>
          </a:prstGeom>
        </p:spPr>
      </p:pic>
      <p:pic>
        <p:nvPicPr>
          <p:cNvPr id="3" name="Изображение 2" descr="noun_619423_cc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0"/>
          <a:stretch/>
        </p:blipFill>
        <p:spPr>
          <a:xfrm>
            <a:off x="723194" y="1721555"/>
            <a:ext cx="2300111" cy="1933242"/>
          </a:xfrm>
          <a:prstGeom prst="rect">
            <a:avLst/>
          </a:prstGeom>
        </p:spPr>
      </p:pic>
      <p:pic>
        <p:nvPicPr>
          <p:cNvPr id="6" name="Изображение 5" descr="noun_1079379_cc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10733" r="15951" b="26371"/>
          <a:stretch/>
        </p:blipFill>
        <p:spPr>
          <a:xfrm>
            <a:off x="3414889" y="1665111"/>
            <a:ext cx="2238469" cy="207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PT Serif Caption"/>
                <a:ea typeface="Arial"/>
                <a:cs typeface="PT Serif Caption"/>
              </a:rPr>
              <a:t>Выявим </a:t>
            </a:r>
            <a:r>
              <a:rPr lang="ru-RU" sz="2800" b="0" strike="noStrike" spc="-1" dirty="0">
                <a:solidFill>
                  <a:srgbClr val="000000"/>
                </a:solidFill>
                <a:latin typeface="PT Serif Caption"/>
                <a:ea typeface="Arial"/>
                <a:cs typeface="PT Serif Caption"/>
              </a:rPr>
              <a:t>зависимости</a:t>
            </a:r>
            <a:endParaRPr lang="ru-RU" sz="2800" b="0" strike="noStrike" spc="-1" dirty="0">
              <a:solidFill>
                <a:srgbClr val="000000"/>
              </a:solidFill>
              <a:latin typeface="PT Serif Caption"/>
              <a:cs typeface="PT Serif Caption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518487" y="1210320"/>
            <a:ext cx="4042630" cy="724493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0" strike="noStrike" spc="-1" dirty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Матрица компонентных </a:t>
            </a:r>
            <a:r>
              <a:rPr lang="ru-RU" sz="2000" b="0" strike="noStrike" spc="-1" dirty="0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связей</a:t>
            </a:r>
            <a:endParaRPr lang="ru-RU" sz="2000" b="0" strike="noStrike" spc="-1" dirty="0">
              <a:solidFill>
                <a:srgbClr val="000000"/>
              </a:solidFill>
              <a:latin typeface="PT Sans"/>
              <a:cs typeface="PT Sans"/>
            </a:endParaRPr>
          </a:p>
        </p:txBody>
      </p:sp>
      <p:pic>
        <p:nvPicPr>
          <p:cNvPr id="6" name="Изображение 5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34" y="72840"/>
            <a:ext cx="1430960" cy="788718"/>
          </a:xfrm>
          <a:prstGeom prst="rect">
            <a:avLst/>
          </a:prstGeom>
        </p:spPr>
      </p:pic>
      <p:pic>
        <p:nvPicPr>
          <p:cNvPr id="2" name="Изображение 1" descr="Снимок экрана 2017-09-19 в 22.12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508"/>
            <a:ext cx="10183016" cy="3060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PT Serif Caption"/>
                <a:ea typeface="Arial"/>
                <a:cs typeface="PT Serif Caption"/>
              </a:rPr>
              <a:t>Предугадать изменения</a:t>
            </a:r>
            <a:endParaRPr lang="ru-RU" sz="2800" b="0" strike="noStrike" spc="-1" dirty="0">
              <a:solidFill>
                <a:srgbClr val="000000"/>
              </a:solidFill>
              <a:latin typeface="PT Serif Caption"/>
              <a:cs typeface="PT Serif Caption"/>
            </a:endParaRPr>
          </a:p>
        </p:txBody>
      </p:sp>
      <p:pic>
        <p:nvPicPr>
          <p:cNvPr id="4" name="Изображение 3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34" y="72840"/>
            <a:ext cx="1430960" cy="7887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500" y="1278586"/>
            <a:ext cx="6542507" cy="3289814"/>
          </a:xfrm>
          <a:prstGeom prst="rect">
            <a:avLst/>
          </a:prstGeom>
        </p:spPr>
        <p:txBody>
          <a:bodyPr/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endParaRPr lang="ru-RU" sz="2000" dirty="0">
              <a:solidFill>
                <a:srgbClr val="404040"/>
              </a:solidFill>
              <a:latin typeface="PT Sans"/>
              <a:cs typeface="PT Sans"/>
            </a:endParaRPr>
          </a:p>
        </p:txBody>
      </p:sp>
      <p:pic>
        <p:nvPicPr>
          <p:cNvPr id="5" name="Изображение 4" descr="noun_849831_cc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6"/>
          <a:stretch/>
        </p:blipFill>
        <p:spPr>
          <a:xfrm>
            <a:off x="5854959" y="1847668"/>
            <a:ext cx="2155367" cy="1813821"/>
          </a:xfrm>
          <a:prstGeom prst="rect">
            <a:avLst/>
          </a:prstGeom>
        </p:spPr>
      </p:pic>
      <p:pic>
        <p:nvPicPr>
          <p:cNvPr id="7" name="Изображение 6" descr="noun_1057862_cc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1" b="24479"/>
          <a:stretch/>
        </p:blipFill>
        <p:spPr>
          <a:xfrm>
            <a:off x="824488" y="1965344"/>
            <a:ext cx="2360521" cy="1578470"/>
          </a:xfrm>
          <a:prstGeom prst="rect">
            <a:avLst/>
          </a:prstGeom>
        </p:spPr>
      </p:pic>
      <p:pic>
        <p:nvPicPr>
          <p:cNvPr id="8" name="Изображение 7" descr="noun_1046940_cc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2" t="12347" r="26887" b="26203"/>
          <a:stretch/>
        </p:blipFill>
        <p:spPr>
          <a:xfrm>
            <a:off x="3842846" y="1745807"/>
            <a:ext cx="1498916" cy="2049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411376527_interesno-o-slonah-10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34" y="0"/>
            <a:ext cx="6633266" cy="51435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38312" y="444960"/>
            <a:ext cx="8093568" cy="572400"/>
          </a:xfrm>
        </p:spPr>
        <p:txBody>
          <a:bodyPr/>
          <a:lstStyle/>
          <a:p>
            <a:r>
              <a:rPr lang="ru-RU" sz="2800" dirty="0" smtClean="0">
                <a:latin typeface="PT Serif Caption"/>
                <a:cs typeface="PT Serif Caption"/>
              </a:rPr>
              <a:t>Итоги</a:t>
            </a:r>
            <a:endParaRPr lang="ru-RU" sz="2800" dirty="0">
              <a:latin typeface="PT Serif Caption"/>
              <a:cs typeface="PT Serif Caption"/>
            </a:endParaRPr>
          </a:p>
        </p:txBody>
      </p:sp>
      <p:pic>
        <p:nvPicPr>
          <p:cNvPr id="5" name="Изображение 4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34" y="72840"/>
            <a:ext cx="1430960" cy="78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2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PT Serif Caption"/>
                <a:ea typeface="Arial"/>
                <a:cs typeface="PT Serif Caption"/>
              </a:rPr>
              <a:t>Краткая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PT Serif Caption"/>
                <a:ea typeface="Arial"/>
                <a:cs typeface="PT Serif Caption"/>
              </a:rPr>
              <a:t>инструкция сбора слонов:</a:t>
            </a:r>
            <a:endParaRPr lang="ru-RU" sz="2800" b="0" strike="noStrike" spc="-1" dirty="0">
              <a:solidFill>
                <a:srgbClr val="000000"/>
              </a:solidFill>
              <a:latin typeface="PT Serif Caption"/>
              <a:cs typeface="PT Serif Caption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11760" y="1227694"/>
            <a:ext cx="5050059" cy="1639087"/>
          </a:xfrm>
          <a:prstGeom prst="rect">
            <a:avLst/>
          </a:prstGeom>
          <a:noFill/>
          <a:ln>
            <a:noFill/>
          </a:ln>
        </p:spPr>
        <p:txBody>
          <a:bodyPr tIns="91440" bIns="91440" numCol="1"/>
          <a:lstStyle/>
          <a:p>
            <a:pPr marL="457200" indent="-228240">
              <a:lnSpc>
                <a:spcPct val="100000"/>
              </a:lnSpc>
              <a:spcAft>
                <a:spcPts val="600"/>
              </a:spcAft>
              <a:buClr>
                <a:srgbClr val="595959"/>
              </a:buClr>
              <a:buFont typeface="StarSymbol"/>
              <a:buAutoNum type="arabicPeriod"/>
            </a:pPr>
            <a:r>
              <a:rPr lang="ru-RU" dirty="0" smtClean="0">
                <a:solidFill>
                  <a:srgbClr val="595959"/>
                </a:solidFill>
                <a:latin typeface="PT Sans"/>
                <a:cs typeface="PT Sans"/>
              </a:rPr>
              <a:t>Подготовка </a:t>
            </a:r>
            <a:r>
              <a:rPr lang="ru-RU" dirty="0">
                <a:solidFill>
                  <a:srgbClr val="595959"/>
                </a:solidFill>
                <a:latin typeface="PT Sans"/>
                <a:cs typeface="PT Sans"/>
              </a:rPr>
              <a:t>к работе над </a:t>
            </a:r>
            <a:r>
              <a:rPr lang="ru-RU" dirty="0" smtClean="0">
                <a:solidFill>
                  <a:srgbClr val="595959"/>
                </a:solidFill>
                <a:latin typeface="PT Sans"/>
                <a:cs typeface="PT Sans"/>
              </a:rPr>
              <a:t>проектом</a:t>
            </a:r>
          </a:p>
          <a:p>
            <a:pPr marL="914400" lvl="1" indent="-228240">
              <a:spcAft>
                <a:spcPts val="600"/>
              </a:spcAft>
              <a:buClr>
                <a:srgbClr val="595959"/>
              </a:buClr>
              <a:buFont typeface="StarSymbol"/>
              <a:buAutoNum type="arabicPeriod"/>
            </a:pPr>
            <a:r>
              <a:rPr lang="ru-RU" spc="-1" dirty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Определи </a:t>
            </a:r>
            <a:r>
              <a:rPr lang="ru-RU" spc="-1" dirty="0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правила </a:t>
            </a:r>
          </a:p>
          <a:p>
            <a:pPr marL="914400" lvl="1" indent="-228240">
              <a:spcAft>
                <a:spcPts val="600"/>
              </a:spcAft>
              <a:buClr>
                <a:srgbClr val="595959"/>
              </a:buClr>
              <a:buFont typeface="StarSymbol"/>
              <a:buAutoNum type="arabicPeriod"/>
            </a:pPr>
            <a:r>
              <a:rPr lang="ru-RU" spc="-1" dirty="0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Обучи команду</a:t>
            </a:r>
          </a:p>
          <a:p>
            <a:pPr marL="914400" lvl="1" indent="-228240">
              <a:spcAft>
                <a:spcPts val="600"/>
              </a:spcAft>
              <a:buClr>
                <a:srgbClr val="595959"/>
              </a:buClr>
              <a:buFont typeface="StarSymbol"/>
              <a:buAutoNum type="arabicPeriod"/>
            </a:pPr>
            <a:r>
              <a:rPr lang="ru-RU" spc="-1" dirty="0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Подготовь заказчика</a:t>
            </a:r>
            <a:endParaRPr lang="ru-RU" spc="-1" dirty="0">
              <a:solidFill>
                <a:srgbClr val="595959"/>
              </a:solidFill>
              <a:latin typeface="PT Sans"/>
              <a:cs typeface="PT Sans"/>
            </a:endParaRPr>
          </a:p>
          <a:p>
            <a:pPr marL="457200" indent="-228240">
              <a:lnSpc>
                <a:spcPct val="100000"/>
              </a:lnSpc>
              <a:spcAft>
                <a:spcPts val="600"/>
              </a:spcAft>
              <a:buClr>
                <a:srgbClr val="595959"/>
              </a:buClr>
              <a:buFont typeface="StarSymbol"/>
              <a:buAutoNum type="arabicPeriod"/>
            </a:pPr>
            <a:endParaRPr lang="ru-RU" spc="-1" dirty="0" smtClean="0">
              <a:solidFill>
                <a:srgbClr val="595959"/>
              </a:solidFill>
              <a:latin typeface="PT Sans"/>
              <a:cs typeface="PT Sans"/>
            </a:endParaRPr>
          </a:p>
          <a:p>
            <a:pPr marL="457200" indent="-228240">
              <a:lnSpc>
                <a:spcPct val="100000"/>
              </a:lnSpc>
              <a:spcAft>
                <a:spcPts val="600"/>
              </a:spcAft>
              <a:buClr>
                <a:srgbClr val="595959"/>
              </a:buClr>
              <a:buFont typeface="StarSymbol"/>
              <a:buAutoNum type="arabicPeriod"/>
            </a:pPr>
            <a:endParaRPr lang="ru-RU" spc="-1" dirty="0" smtClean="0">
              <a:solidFill>
                <a:srgbClr val="595959"/>
              </a:solidFill>
              <a:latin typeface="PT Sans"/>
              <a:cs typeface="PT Sans"/>
            </a:endParaRPr>
          </a:p>
          <a:p>
            <a:pPr marL="457200" indent="-228240">
              <a:lnSpc>
                <a:spcPct val="100000"/>
              </a:lnSpc>
              <a:spcAft>
                <a:spcPts val="600"/>
              </a:spcAft>
              <a:buClr>
                <a:srgbClr val="595959"/>
              </a:buClr>
              <a:buFont typeface="StarSymbol"/>
              <a:buAutoNum type="arabicPeriod"/>
            </a:pPr>
            <a:endParaRPr lang="ru-RU" spc="-1" dirty="0">
              <a:solidFill>
                <a:srgbClr val="595959"/>
              </a:solidFill>
              <a:latin typeface="PT Sans"/>
              <a:cs typeface="PT Sans"/>
            </a:endParaRPr>
          </a:p>
          <a:p>
            <a:pPr marL="228960">
              <a:spcAft>
                <a:spcPts val="600"/>
              </a:spcAft>
              <a:buClr>
                <a:srgbClr val="595959"/>
              </a:buClr>
            </a:pPr>
            <a:endParaRPr lang="ru-RU" spc="-1" dirty="0" smtClean="0">
              <a:solidFill>
                <a:srgbClr val="595959"/>
              </a:solidFill>
              <a:latin typeface="PT Sans"/>
              <a:ea typeface="Arial"/>
              <a:cs typeface="PT Sans"/>
            </a:endParaRPr>
          </a:p>
          <a:p>
            <a:pPr marL="457200" indent="-228240">
              <a:spcAft>
                <a:spcPts val="600"/>
              </a:spcAft>
              <a:buClr>
                <a:srgbClr val="595959"/>
              </a:buClr>
              <a:buFont typeface="StarSymbol"/>
              <a:buAutoNum type="arabicPeriod"/>
            </a:pPr>
            <a:endParaRPr lang="ru-RU" spc="-1" dirty="0">
              <a:solidFill>
                <a:srgbClr val="595959"/>
              </a:solidFill>
              <a:latin typeface="PT Sans"/>
              <a:ea typeface="Arial"/>
              <a:cs typeface="PT Sans"/>
            </a:endParaRPr>
          </a:p>
          <a:p>
            <a:pPr marL="457200" indent="-228240">
              <a:spcAft>
                <a:spcPts val="600"/>
              </a:spcAft>
              <a:buClr>
                <a:srgbClr val="595959"/>
              </a:buClr>
              <a:buFont typeface="StarSymbol"/>
              <a:buAutoNum type="arabicPeriod"/>
            </a:pPr>
            <a:endParaRPr lang="ru-RU" spc="-1" dirty="0" smtClean="0">
              <a:solidFill>
                <a:srgbClr val="595959"/>
              </a:solidFill>
              <a:latin typeface="PT Sans"/>
              <a:ea typeface="Arial"/>
              <a:cs typeface="PT Sans"/>
            </a:endParaRPr>
          </a:p>
          <a:p>
            <a:pPr marL="228960">
              <a:spcAft>
                <a:spcPts val="600"/>
              </a:spcAft>
              <a:buClr>
                <a:srgbClr val="595959"/>
              </a:buClr>
            </a:pPr>
            <a:endParaRPr lang="ru-RU" spc="-1" dirty="0">
              <a:solidFill>
                <a:srgbClr val="595959"/>
              </a:solidFill>
              <a:latin typeface="PT Sans"/>
              <a:ea typeface="Arial"/>
              <a:cs typeface="PT Sans"/>
            </a:endParaRPr>
          </a:p>
        </p:txBody>
      </p:sp>
      <p:pic>
        <p:nvPicPr>
          <p:cNvPr id="4" name="Изображение 3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34" y="72840"/>
            <a:ext cx="1430960" cy="7887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28986" y="1227694"/>
            <a:ext cx="380289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960" lvl="0">
              <a:spcAft>
                <a:spcPts val="600"/>
              </a:spcAft>
              <a:buClr>
                <a:srgbClr val="595959"/>
              </a:buClr>
            </a:pPr>
            <a:r>
              <a:rPr lang="ru-RU" spc="-1" dirty="0" smtClean="0">
                <a:solidFill>
                  <a:srgbClr val="595959"/>
                </a:solidFill>
                <a:latin typeface="PT Sans"/>
                <a:cs typeface="PT Sans"/>
              </a:rPr>
              <a:t>2.  Ведение реестра </a:t>
            </a:r>
            <a:r>
              <a:rPr lang="ru-RU" spc="-1" dirty="0">
                <a:solidFill>
                  <a:srgbClr val="595959"/>
                </a:solidFill>
                <a:latin typeface="PT Sans"/>
                <a:cs typeface="PT Sans"/>
              </a:rPr>
              <a:t>требований</a:t>
            </a:r>
          </a:p>
          <a:p>
            <a:pPr marL="914400" lvl="1" indent="-228240">
              <a:spcAft>
                <a:spcPts val="600"/>
              </a:spcAft>
              <a:buClr>
                <a:srgbClr val="595959"/>
              </a:buClr>
              <a:buFont typeface="StarSymbol"/>
              <a:buAutoNum type="arabicPeriod"/>
            </a:pPr>
            <a:r>
              <a:rPr lang="ru-RU" spc="-1" dirty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Фиксируй</a:t>
            </a:r>
          </a:p>
          <a:p>
            <a:pPr marL="914400" lvl="1" indent="-228240">
              <a:spcAft>
                <a:spcPts val="600"/>
              </a:spcAft>
              <a:buClr>
                <a:srgbClr val="595959"/>
              </a:buClr>
              <a:buFont typeface="StarSymbol"/>
              <a:buAutoNum type="arabicPeriod"/>
            </a:pPr>
            <a:r>
              <a:rPr lang="ru-RU" spc="-1" dirty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Систематизируй</a:t>
            </a:r>
          </a:p>
          <a:p>
            <a:pPr marL="914400" lvl="1" indent="-228240">
              <a:spcAft>
                <a:spcPts val="600"/>
              </a:spcAft>
              <a:buClr>
                <a:srgbClr val="595959"/>
              </a:buClr>
              <a:buFont typeface="StarSymbol"/>
              <a:buAutoNum type="arabicPeriod"/>
            </a:pPr>
            <a:r>
              <a:rPr lang="ru-RU" spc="-1" dirty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Тестируй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65021" y="2968085"/>
            <a:ext cx="5327929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960" lvl="0">
              <a:spcAft>
                <a:spcPts val="600"/>
              </a:spcAft>
              <a:buClr>
                <a:srgbClr val="595959"/>
              </a:buClr>
            </a:pPr>
            <a:r>
              <a:rPr lang="ru-RU" spc="-1" dirty="0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3. Обеспечение работоспособности</a:t>
            </a:r>
            <a:endParaRPr lang="ru-RU" spc="-1" dirty="0">
              <a:solidFill>
                <a:srgbClr val="595959"/>
              </a:solidFill>
              <a:latin typeface="PT Sans"/>
              <a:ea typeface="Arial"/>
              <a:cs typeface="PT Sans"/>
            </a:endParaRPr>
          </a:p>
          <a:p>
            <a:pPr marL="914400" lvl="1" indent="-228240">
              <a:spcAft>
                <a:spcPts val="600"/>
              </a:spcAft>
              <a:buClr>
                <a:srgbClr val="595959"/>
              </a:buClr>
              <a:buFont typeface="StarSymbol"/>
              <a:buAutoNum type="alphaLcPeriod"/>
            </a:pPr>
            <a:r>
              <a:rPr lang="ru-RU" spc="-1" dirty="0">
                <a:solidFill>
                  <a:srgbClr val="595959"/>
                </a:solidFill>
                <a:latin typeface="PT Sans"/>
                <a:cs typeface="PT Sans"/>
              </a:rPr>
              <a:t>Целостность</a:t>
            </a:r>
          </a:p>
          <a:p>
            <a:pPr marL="914400" lvl="1" indent="-228240">
              <a:spcAft>
                <a:spcPts val="600"/>
              </a:spcAft>
              <a:buClr>
                <a:srgbClr val="595959"/>
              </a:buClr>
              <a:buFont typeface="StarSymbol"/>
              <a:buAutoNum type="alphaLcPeriod"/>
            </a:pPr>
            <a:r>
              <a:rPr lang="ru-RU" spc="-1" dirty="0">
                <a:solidFill>
                  <a:srgbClr val="595959"/>
                </a:solidFill>
                <a:latin typeface="PT Sans"/>
                <a:cs typeface="PT Sans"/>
              </a:rPr>
              <a:t>Согласованность изменений</a:t>
            </a:r>
          </a:p>
          <a:p>
            <a:pPr marL="914400" lvl="1" indent="-228240">
              <a:spcAft>
                <a:spcPts val="600"/>
              </a:spcAft>
              <a:buClr>
                <a:srgbClr val="595959"/>
              </a:buClr>
              <a:buFont typeface="StarSymbol"/>
              <a:buAutoNum type="alphaLcPeriod"/>
            </a:pPr>
            <a:r>
              <a:rPr lang="ru-RU" spc="-1" dirty="0" err="1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Конфигурируемость</a:t>
            </a:r>
            <a:endParaRPr lang="ru-RU" spc="-1" dirty="0">
              <a:solidFill>
                <a:srgbClr val="595959"/>
              </a:solidFill>
              <a:latin typeface="PT Sans"/>
              <a:cs typeface="PT San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ff0716e7-7dcd-4a9a-8a71-5b93ca3dab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55" y="0"/>
            <a:ext cx="6430945" cy="51435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38312" y="444960"/>
            <a:ext cx="8093568" cy="572400"/>
          </a:xfrm>
        </p:spPr>
        <p:txBody>
          <a:bodyPr/>
          <a:lstStyle/>
          <a:p>
            <a:r>
              <a:rPr lang="ru-RU" sz="2800" dirty="0" smtClean="0">
                <a:latin typeface="PT Serif Caption"/>
                <a:cs typeface="PT Serif Caption"/>
              </a:rPr>
              <a:t>Вопросы?</a:t>
            </a:r>
            <a:endParaRPr lang="ru-RU" sz="2800" dirty="0">
              <a:latin typeface="PT Serif Caption"/>
              <a:cs typeface="PT Serif Caption"/>
            </a:endParaRPr>
          </a:p>
        </p:txBody>
      </p:sp>
      <p:pic>
        <p:nvPicPr>
          <p:cNvPr id="5" name="Изображение 4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34" y="72840"/>
            <a:ext cx="1430960" cy="7887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5177" y="1453931"/>
            <a:ext cx="4584996" cy="188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960">
              <a:lnSpc>
                <a:spcPct val="100000"/>
              </a:lnSpc>
              <a:spcAft>
                <a:spcPts val="283"/>
              </a:spcAft>
              <a:buClr>
                <a:srgbClr val="595959"/>
              </a:buClr>
            </a:pPr>
            <a:r>
              <a:rPr lang="ru-RU" sz="24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ea typeface="Arial"/>
                <a:cs typeface="PT Sans"/>
              </a:rPr>
              <a:t>Лиана </a:t>
            </a:r>
            <a:r>
              <a:rPr lang="ru-RU" sz="2400" spc="-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ea typeface="Arial"/>
                <a:cs typeface="PT Sans"/>
              </a:rPr>
              <a:t>Широбокова</a:t>
            </a:r>
            <a:endParaRPr lang="ru-RU" sz="2400" spc="-1" dirty="0">
              <a:solidFill>
                <a:schemeClr val="tx1">
                  <a:lumMod val="85000"/>
                  <a:lumOff val="15000"/>
                </a:schemeClr>
              </a:solidFill>
              <a:latin typeface="PT Sans"/>
              <a:ea typeface="Arial"/>
              <a:cs typeface="PT Sans"/>
            </a:endParaRPr>
          </a:p>
          <a:p>
            <a:pPr marL="228960">
              <a:lnSpc>
                <a:spcPct val="100000"/>
              </a:lnSpc>
              <a:spcAft>
                <a:spcPts val="283"/>
              </a:spcAft>
              <a:buClr>
                <a:srgbClr val="595959"/>
              </a:buClr>
            </a:pPr>
            <a:endParaRPr lang="ru-RU" sz="2400" spc="-1" dirty="0">
              <a:solidFill>
                <a:schemeClr val="tx1">
                  <a:lumMod val="85000"/>
                  <a:lumOff val="15000"/>
                </a:schemeClr>
              </a:solidFill>
              <a:latin typeface="PT Sans"/>
              <a:ea typeface="Arial"/>
              <a:cs typeface="PT Sans"/>
            </a:endParaRPr>
          </a:p>
          <a:p>
            <a:pPr marL="228960">
              <a:lnSpc>
                <a:spcPct val="130000"/>
              </a:lnSpc>
              <a:spcAft>
                <a:spcPts val="283"/>
              </a:spcAft>
              <a:buClr>
                <a:srgbClr val="595959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PT Sans"/>
              </a:rPr>
              <a:t>shirobokovald@gmail.com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PT Sans"/>
              <a:cs typeface="PT Sans"/>
            </a:endParaRPr>
          </a:p>
          <a:p>
            <a:pPr marL="228960">
              <a:lnSpc>
                <a:spcPct val="130000"/>
              </a:lnSpc>
              <a:spcAft>
                <a:spcPts val="283"/>
              </a:spcAft>
              <a:buClr>
                <a:srgbClr val="595959"/>
              </a:buClr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PT Sans"/>
              </a:rPr>
              <a:t>t.me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PT Sans"/>
              </a:rPr>
              <a:t>/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PT Sans"/>
              </a:rPr>
              <a:t>lunchplease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PT Sans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09197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487100" y="289158"/>
            <a:ext cx="834478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r>
              <a:rPr lang="ru-RU" sz="2800" b="0" strike="noStrike" spc="-1" dirty="0" smtClean="0">
                <a:solidFill>
                  <a:srgbClr val="1C1C1C"/>
                </a:solidFill>
                <a:latin typeface="PT Serif Caption"/>
                <a:cs typeface="PT Serif Caption"/>
              </a:rPr>
              <a:t>Проект</a:t>
            </a:r>
            <a:endParaRPr lang="ru-RU" sz="2800" b="0" strike="noStrike" spc="-1" dirty="0">
              <a:solidFill>
                <a:srgbClr val="1C1C1C"/>
              </a:solidFill>
              <a:latin typeface="PT Serif Caption"/>
              <a:cs typeface="PT Serif Captio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760" y="801839"/>
            <a:ext cx="8316871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ea typeface="Arial"/>
                <a:cs typeface="PT Sans"/>
              </a:rPr>
              <a:t>ФЕДЕРАЛЬНЫЙ ЗАКАЗЧИК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SzPct val="45000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ea typeface="Arial"/>
                <a:cs typeface="PT Sans"/>
              </a:rPr>
              <a:t>СЛОЖНАЯ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ea typeface="Arial"/>
                <a:cs typeface="PT Sans"/>
              </a:rPr>
              <a:t>ИЕРАРХИЯ 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SzPct val="45000"/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ea typeface="Arial"/>
                <a:cs typeface="PT Sans"/>
              </a:rPr>
              <a:t>БОЛЬШАЯ НОРМАТИВНО-ПРАВОВАЯ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ea typeface="Arial"/>
                <a:cs typeface="PT Sans"/>
              </a:rPr>
              <a:t>БАЗА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ea typeface="Arial"/>
                <a:cs typeface="PT Sans"/>
              </a:rPr>
              <a:t>7 ФУНКЦИОНАЛЬНЫХ ПОДСИСТЕМ </a:t>
            </a: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PT Sans"/>
              <a:cs typeface="PT Sans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SzPct val="45000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ea typeface="Arial"/>
                <a:cs typeface="PT Sans"/>
              </a:rPr>
              <a:t>&gt;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ea typeface="Arial"/>
                <a:cs typeface="PT Sans"/>
              </a:rPr>
              <a:t>10 ЭЛЕКТРОННЫХ ДОКУМЕНТОВ </a:t>
            </a: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PT Sans"/>
              <a:cs typeface="PT Sans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SzPct val="45000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ea typeface="Arial"/>
                <a:cs typeface="PT Sans"/>
              </a:rPr>
              <a:t>&gt;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ea typeface="Arial"/>
                <a:cs typeface="PT Sans"/>
              </a:rPr>
              <a:t>30 ОБЪЕКТОВ ИНТЕГРАЦИИ С ДЕСЯТКОМ СИСТЕМ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SzPct val="45000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ea typeface="Arial"/>
                <a:cs typeface="PT Sans"/>
              </a:rPr>
              <a:t>ТЗ УСТАРЕЛО ЕЩЕ ДО НАЧАЛА ПРОЕКТА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SzPct val="45000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ea typeface="Arial"/>
                <a:cs typeface="PT Sans"/>
              </a:rPr>
              <a:t>НЕТ ВНУТРЕННИХ РЕГЛАМЕНТОВ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PT Sans"/>
              <a:ea typeface="Arial"/>
              <a:cs typeface="PT Sans"/>
            </a:endParaRPr>
          </a:p>
        </p:txBody>
      </p:sp>
      <p:pic>
        <p:nvPicPr>
          <p:cNvPr id="7" name="Изображение 6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34" y="72840"/>
            <a:ext cx="1430960" cy="78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2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452308" y="289158"/>
            <a:ext cx="8379572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r>
              <a:rPr lang="ru-RU" sz="2800" spc="-1" dirty="0" smtClean="0">
                <a:solidFill>
                  <a:srgbClr val="1C1C1C"/>
                </a:solidFill>
                <a:latin typeface="PT Serif Caption"/>
                <a:cs typeface="PT Serif Caption"/>
              </a:rPr>
              <a:t>А что у нас?</a:t>
            </a:r>
            <a:endParaRPr lang="ru-RU" sz="2800" b="0" strike="noStrike" spc="-1" dirty="0">
              <a:solidFill>
                <a:srgbClr val="1C1C1C"/>
              </a:solidFill>
              <a:latin typeface="PT Serif Caption"/>
              <a:cs typeface="PT Serif Caption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12177498"/>
              </p:ext>
            </p:extLst>
          </p:nvPr>
        </p:nvGraphicFramePr>
        <p:xfrm>
          <a:off x="2470293" y="1279128"/>
          <a:ext cx="6175733" cy="343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Изображение 6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34" y="72840"/>
            <a:ext cx="1430960" cy="7887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2307" y="1051516"/>
            <a:ext cx="3409701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PT Sans"/>
                <a:cs typeface="PT Sans"/>
              </a:rPr>
              <a:t>ПЛАТФОРМА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PT Sans"/>
                <a:cs typeface="PT Sans"/>
              </a:rPr>
              <a:t>ПРОТОТИП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PT Sans"/>
                <a:cs typeface="PT Sans"/>
              </a:rPr>
              <a:t>ПЛАНЫ НА ПРОДУКТ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PT Sans"/>
                <a:cs typeface="PT Sans"/>
              </a:rPr>
              <a:t>НЕОПЫТНАЯ КОМАНДА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PT Sans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9144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76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45" y="5988"/>
            <a:ext cx="5399055" cy="5143500"/>
          </a:xfrm>
          <a:prstGeom prst="rect">
            <a:avLst/>
          </a:prstGeom>
        </p:spPr>
      </p:pic>
      <p:pic>
        <p:nvPicPr>
          <p:cNvPr id="5" name="Изображение 4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34" y="72840"/>
            <a:ext cx="1430960" cy="788718"/>
          </a:xfrm>
          <a:prstGeom prst="rect">
            <a:avLst/>
          </a:prstGeom>
        </p:spPr>
      </p:pic>
      <p:sp>
        <p:nvSpPr>
          <p:cNvPr id="6" name="TextShape 1"/>
          <p:cNvSpPr txBox="1"/>
          <p:nvPr/>
        </p:nvSpPr>
        <p:spPr>
          <a:xfrm>
            <a:off x="434912" y="479986"/>
            <a:ext cx="8379572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r>
              <a:rPr lang="ru-RU" sz="2800" spc="-1" dirty="0" smtClean="0">
                <a:solidFill>
                  <a:srgbClr val="1C1C1C"/>
                </a:solidFill>
                <a:latin typeface="PT Serif Caption"/>
                <a:cs typeface="PT Serif Caption"/>
              </a:rPr>
              <a:t>Начало проекта</a:t>
            </a:r>
            <a:endParaRPr lang="ru-RU" sz="2800" b="0" strike="noStrike" spc="-1" dirty="0">
              <a:solidFill>
                <a:srgbClr val="1C1C1C"/>
              </a:solidFill>
              <a:latin typeface="PT Serif Caption"/>
              <a:cs typeface="PT Serif Captio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Снимок экрана 2017-09-17 в 15.08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47" y="1687302"/>
            <a:ext cx="5639854" cy="3456198"/>
          </a:xfrm>
          <a:prstGeom prst="rect">
            <a:avLst/>
          </a:prstGeom>
        </p:spPr>
      </p:pic>
      <p:sp>
        <p:nvSpPr>
          <p:cNvPr id="13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PT Serif Caption"/>
                <a:ea typeface="Arial"/>
                <a:cs typeface="PT Serif Caption"/>
              </a:rPr>
              <a:t>Делим </a:t>
            </a:r>
            <a:r>
              <a:rPr lang="ru-RU" sz="2800" b="0" strike="sngStrike" spc="-1" dirty="0" smtClean="0">
                <a:solidFill>
                  <a:srgbClr val="000000"/>
                </a:solidFill>
                <a:latin typeface="PT Serif Caption"/>
                <a:ea typeface="Arial"/>
                <a:cs typeface="PT Serif Caption"/>
              </a:rPr>
              <a:t>слона</a:t>
            </a:r>
            <a:r>
              <a:rPr lang="ru-RU" sz="2800" spc="-1" dirty="0">
                <a:solidFill>
                  <a:srgbClr val="000000"/>
                </a:solidFill>
                <a:latin typeface="PT Serif Caption"/>
                <a:ea typeface="Arial"/>
                <a:cs typeface="PT Serif Caption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latin typeface="PT Serif Caption"/>
                <a:ea typeface="Arial"/>
                <a:cs typeface="PT Serif Caption"/>
              </a:rPr>
              <a:t>работы</a:t>
            </a:r>
            <a:endParaRPr lang="ru-RU" sz="2800" b="0" spc="-1" dirty="0">
              <a:solidFill>
                <a:srgbClr val="000000"/>
              </a:solidFill>
              <a:latin typeface="PT Serif Caption"/>
              <a:cs typeface="PT Serif Caption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311760" y="1270072"/>
            <a:ext cx="3839125" cy="3404167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514710" indent="-285750">
              <a:lnSpc>
                <a:spcPct val="100000"/>
              </a:lnSpc>
              <a:spcAft>
                <a:spcPts val="1599"/>
              </a:spcAft>
              <a:buClr>
                <a:srgbClr val="595959"/>
              </a:buClr>
              <a:buFont typeface="Arial"/>
              <a:buChar char="•"/>
            </a:pPr>
            <a:r>
              <a:rPr lang="ru-RU" sz="2000" spc="-1" dirty="0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Делаем в</a:t>
            </a:r>
            <a:r>
              <a:rPr lang="ru-RU" sz="2000" b="0" strike="noStrike" spc="-1" dirty="0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се сразу: </a:t>
            </a:r>
            <a:r>
              <a:rPr lang="ru-RU" sz="2000" b="0" strike="noStrike" spc="-1" dirty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обследование, подготовка ЧТЗ, </a:t>
            </a:r>
            <a:r>
              <a:rPr lang="ru-RU" sz="2000" b="0" strike="noStrike" spc="-1" dirty="0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разработка</a:t>
            </a:r>
            <a:endParaRPr lang="ru-RU" sz="2000" b="0" strike="noStrike" spc="-1" dirty="0">
              <a:solidFill>
                <a:srgbClr val="000000"/>
              </a:solidFill>
              <a:latin typeface="PT Sans"/>
              <a:cs typeface="PT Sans"/>
            </a:endParaRPr>
          </a:p>
          <a:p>
            <a:pPr marL="514710" indent="-285750">
              <a:lnSpc>
                <a:spcPct val="100000"/>
              </a:lnSpc>
              <a:spcAft>
                <a:spcPts val="1599"/>
              </a:spcAft>
              <a:buClr>
                <a:srgbClr val="595959"/>
              </a:buClr>
              <a:buFont typeface="Arial"/>
              <a:buChar char="•"/>
            </a:pPr>
            <a:r>
              <a:rPr lang="ru-RU" sz="2000" b="0" strike="noStrike" spc="-1" dirty="0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Одновременно реализуем большинство подсистем</a:t>
            </a:r>
            <a:endParaRPr lang="ru-RU" sz="2000" b="0" strike="noStrike" spc="-1" dirty="0">
              <a:solidFill>
                <a:srgbClr val="000000"/>
              </a:solidFill>
              <a:latin typeface="PT Sans"/>
              <a:cs typeface="PT Sans"/>
            </a:endParaRPr>
          </a:p>
          <a:p>
            <a:pPr marL="514710" indent="-285750">
              <a:lnSpc>
                <a:spcPct val="100000"/>
              </a:lnSpc>
              <a:spcAft>
                <a:spcPts val="1599"/>
              </a:spcAft>
              <a:buClr>
                <a:srgbClr val="595959"/>
              </a:buClr>
              <a:buFont typeface="Arial"/>
              <a:buChar char="•"/>
            </a:pPr>
            <a:r>
              <a:rPr lang="ru-RU" sz="2000" b="0" strike="noStrike" spc="-1" dirty="0" smtClean="0">
                <a:solidFill>
                  <a:srgbClr val="595959"/>
                </a:solidFill>
                <a:latin typeface="PT Sans"/>
                <a:ea typeface="Arial"/>
                <a:cs typeface="PT Sans"/>
              </a:rPr>
              <a:t>Пытаемся найти точки стабильности в условиях неопределенности</a:t>
            </a:r>
            <a:endParaRPr lang="ru-RU" sz="2000" b="0" strike="noStrike" spc="-1" dirty="0">
              <a:solidFill>
                <a:srgbClr val="000000"/>
              </a:solidFill>
              <a:latin typeface="PT Sans"/>
              <a:cs typeface="PT Sans"/>
            </a:endParaRPr>
          </a:p>
        </p:txBody>
      </p:sp>
      <p:pic>
        <p:nvPicPr>
          <p:cNvPr id="4" name="Изображение 3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34" y="72840"/>
            <a:ext cx="1430960" cy="78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2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NCtMMfNRdL3diRPcViASw-wide.jpg"/>
          <p:cNvPicPr>
            <a:picLocks noChangeAspect="1"/>
          </p:cNvPicPr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4"/>
          <a:stretch/>
        </p:blipFill>
        <p:spPr>
          <a:xfrm>
            <a:off x="1708495" y="0"/>
            <a:ext cx="7435505" cy="5143500"/>
          </a:xfrm>
          <a:prstGeom prst="rect">
            <a:avLst/>
          </a:prstGeom>
        </p:spPr>
      </p:pic>
      <p:pic>
        <p:nvPicPr>
          <p:cNvPr id="5" name="Изображение 4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34" y="72840"/>
            <a:ext cx="1430960" cy="788718"/>
          </a:xfrm>
          <a:prstGeom prst="rect">
            <a:avLst/>
          </a:prstGeom>
        </p:spPr>
      </p:pic>
      <p:sp>
        <p:nvSpPr>
          <p:cNvPr id="6" name="TextShape 1"/>
          <p:cNvSpPr txBox="1"/>
          <p:nvPr/>
        </p:nvSpPr>
        <p:spPr>
          <a:xfrm>
            <a:off x="434912" y="479986"/>
            <a:ext cx="8379572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r>
              <a:rPr lang="ru-RU" sz="2800" spc="-1" dirty="0" smtClean="0">
                <a:latin typeface="PT Serif Caption"/>
                <a:cs typeface="PT Serif Caption"/>
              </a:rPr>
              <a:t>Подготовка</a:t>
            </a:r>
            <a:endParaRPr lang="ru-RU" sz="2800" b="0" strike="noStrike" spc="-1" dirty="0">
              <a:latin typeface="PT Serif Caption"/>
              <a:cs typeface="PT Serif Caption"/>
            </a:endParaRPr>
          </a:p>
        </p:txBody>
      </p:sp>
    </p:spTree>
    <p:extLst>
      <p:ext uri="{BB962C8B-B14F-4D97-AF65-F5344CB8AC3E}">
        <p14:creationId xmlns:p14="http://schemas.microsoft.com/office/powerpoint/2010/main" val="20820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800" spc="-1" dirty="0" smtClean="0">
                <a:solidFill>
                  <a:schemeClr val="accent5"/>
                </a:solidFill>
                <a:latin typeface="PT Serif Caption"/>
                <a:ea typeface="Arial"/>
                <a:cs typeface="PT Serif Caption"/>
              </a:rPr>
              <a:t>Молодая </a:t>
            </a:r>
            <a:r>
              <a:rPr lang="ru-RU" sz="2800" b="0" strike="noStrike" spc="-1" dirty="0" smtClean="0">
                <a:solidFill>
                  <a:schemeClr val="accent5"/>
                </a:solidFill>
                <a:latin typeface="PT Serif Caption"/>
                <a:ea typeface="Arial"/>
                <a:cs typeface="PT Serif Caption"/>
              </a:rPr>
              <a:t>команда</a:t>
            </a:r>
            <a:endParaRPr lang="ru-RU" sz="2800" b="0" strike="noStrike" spc="-1" dirty="0">
              <a:solidFill>
                <a:schemeClr val="accent5"/>
              </a:solidFill>
              <a:latin typeface="PT Serif Caption"/>
              <a:cs typeface="PT Serif Caption"/>
            </a:endParaRPr>
          </a:p>
        </p:txBody>
      </p:sp>
      <p:pic>
        <p:nvPicPr>
          <p:cNvPr id="4" name="Изображение 3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34" y="72840"/>
            <a:ext cx="1430960" cy="788718"/>
          </a:xfrm>
          <a:prstGeom prst="rect">
            <a:avLst/>
          </a:prstGeom>
        </p:spPr>
      </p:pic>
      <p:sp>
        <p:nvSpPr>
          <p:cNvPr id="6" name="TextShape 1"/>
          <p:cNvSpPr txBox="1"/>
          <p:nvPr/>
        </p:nvSpPr>
        <p:spPr>
          <a:xfrm>
            <a:off x="311760" y="4037167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r"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chemeClr val="accent2"/>
                </a:solidFill>
                <a:latin typeface="PT Serif Caption"/>
                <a:ea typeface="Arial"/>
                <a:cs typeface="PT Serif Caption"/>
              </a:rPr>
              <a:t>Новый заказчик</a:t>
            </a:r>
            <a:endParaRPr lang="ru-RU" sz="2800" b="0" strike="noStrike" spc="-1" dirty="0">
              <a:solidFill>
                <a:schemeClr val="accent2"/>
              </a:solidFill>
              <a:latin typeface="PT Serif Caption"/>
              <a:cs typeface="PT Serif Caption"/>
            </a:endParaRPr>
          </a:p>
        </p:txBody>
      </p:sp>
      <p:pic>
        <p:nvPicPr>
          <p:cNvPr id="5" name="Изображение 4" descr="noun_569665_cc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3455608" y="1729537"/>
            <a:ext cx="1962679" cy="1716115"/>
          </a:xfrm>
          <a:prstGeom prst="rect">
            <a:avLst/>
          </a:prstGeom>
        </p:spPr>
      </p:pic>
      <p:pic>
        <p:nvPicPr>
          <p:cNvPr id="8" name="Изображение 7" descr="noun_24074_cc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9899" r="16757" b="22762"/>
          <a:stretch/>
        </p:blipFill>
        <p:spPr>
          <a:xfrm>
            <a:off x="5729110" y="1369774"/>
            <a:ext cx="2511778" cy="2397498"/>
          </a:xfrm>
          <a:prstGeom prst="rect">
            <a:avLst/>
          </a:prstGeom>
        </p:spPr>
      </p:pic>
      <p:pic>
        <p:nvPicPr>
          <p:cNvPr id="10" name="Изображение 9" descr="noun_988366_cc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6"/>
          <a:stretch/>
        </p:blipFill>
        <p:spPr>
          <a:xfrm>
            <a:off x="647498" y="1369774"/>
            <a:ext cx="2637388" cy="2199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3338733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13" y="-121172"/>
            <a:ext cx="7401087" cy="5331524"/>
          </a:xfrm>
          <a:prstGeom prst="rect">
            <a:avLst/>
          </a:prstGeom>
        </p:spPr>
      </p:pic>
      <p:pic>
        <p:nvPicPr>
          <p:cNvPr id="5" name="Изображение 4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34" y="72840"/>
            <a:ext cx="1430960" cy="788718"/>
          </a:xfrm>
          <a:prstGeom prst="rect">
            <a:avLst/>
          </a:prstGeom>
        </p:spPr>
      </p:pic>
      <p:sp>
        <p:nvSpPr>
          <p:cNvPr id="6" name="TextShape 1"/>
          <p:cNvSpPr txBox="1"/>
          <p:nvPr/>
        </p:nvSpPr>
        <p:spPr>
          <a:xfrm>
            <a:off x="434912" y="479986"/>
            <a:ext cx="8379572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r>
              <a:rPr lang="ru-RU" sz="2800" spc="-1" dirty="0" smtClean="0">
                <a:solidFill>
                  <a:srgbClr val="1C1C1C"/>
                </a:solidFill>
                <a:latin typeface="PT Serif Caption"/>
                <a:cs typeface="PT Serif Caption"/>
              </a:rPr>
              <a:t>Сбор требований</a:t>
            </a:r>
            <a:endParaRPr lang="ru-RU" sz="2800" b="0" strike="noStrike" spc="-1" dirty="0">
              <a:solidFill>
                <a:srgbClr val="1C1C1C"/>
              </a:solidFill>
              <a:latin typeface="PT Serif Caption"/>
              <a:cs typeface="PT Serif Caption"/>
            </a:endParaRPr>
          </a:p>
        </p:txBody>
      </p:sp>
    </p:spTree>
    <p:extLst>
      <p:ext uri="{BB962C8B-B14F-4D97-AF65-F5344CB8AC3E}">
        <p14:creationId xmlns:p14="http://schemas.microsoft.com/office/powerpoint/2010/main" val="20820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34" y="72840"/>
            <a:ext cx="1430960" cy="788718"/>
          </a:xfrm>
          <a:prstGeom prst="rect">
            <a:avLst/>
          </a:prstGeom>
        </p:spPr>
      </p:pic>
      <p:sp>
        <p:nvSpPr>
          <p:cNvPr id="14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800" spc="-1" dirty="0" smtClean="0">
                <a:solidFill>
                  <a:srgbClr val="000000"/>
                </a:solidFill>
                <a:latin typeface="PT Serif Caption"/>
                <a:ea typeface="Arial"/>
                <a:cs typeface="PT Serif Caption"/>
              </a:rPr>
              <a:t>Ф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PT Serif Caption"/>
                <a:ea typeface="Arial"/>
                <a:cs typeface="PT Serif Caption"/>
              </a:rPr>
              <a:t>ормулируем </a:t>
            </a:r>
            <a:r>
              <a:rPr lang="ru-RU" sz="2800" b="0" strike="noStrike" spc="-1" dirty="0">
                <a:solidFill>
                  <a:srgbClr val="000000"/>
                </a:solidFill>
                <a:latin typeface="PT Serif Caption"/>
                <a:ea typeface="Arial"/>
                <a:cs typeface="PT Serif Caption"/>
              </a:rPr>
              <a:t>требования </a:t>
            </a:r>
            <a:endParaRPr lang="ru-RU" sz="2800" b="0" strike="noStrike" spc="-1" dirty="0">
              <a:solidFill>
                <a:srgbClr val="000000"/>
              </a:solidFill>
              <a:latin typeface="PT Serif Caption"/>
              <a:cs typeface="PT Serif Captio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500950"/>
              </p:ext>
            </p:extLst>
          </p:nvPr>
        </p:nvGraphicFramePr>
        <p:xfrm>
          <a:off x="1509887" y="3978702"/>
          <a:ext cx="7311991" cy="73149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370668"/>
                <a:gridCol w="804333"/>
                <a:gridCol w="1425222"/>
                <a:gridCol w="1143000"/>
                <a:gridCol w="1568768"/>
              </a:tblGrid>
              <a:tr h="27648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595959"/>
                          </a:solidFill>
                          <a:latin typeface="PT Sans"/>
                          <a:cs typeface="PT Sans"/>
                        </a:rPr>
                        <a:t>Условие</a:t>
                      </a:r>
                      <a:endParaRPr lang="ru-RU" sz="1100" dirty="0">
                        <a:solidFill>
                          <a:srgbClr val="595959"/>
                        </a:solidFill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595959"/>
                          </a:solidFill>
                          <a:latin typeface="PT Sans"/>
                          <a:cs typeface="PT Sans"/>
                        </a:rPr>
                        <a:t>Субъект</a:t>
                      </a:r>
                      <a:endParaRPr lang="ru-RU" sz="1100" dirty="0">
                        <a:solidFill>
                          <a:srgbClr val="595959"/>
                        </a:solidFill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595959"/>
                          </a:solidFill>
                          <a:latin typeface="PT Sans"/>
                          <a:cs typeface="PT Sans"/>
                        </a:rPr>
                        <a:t>Действие</a:t>
                      </a:r>
                      <a:endParaRPr lang="ru-RU" sz="1100" dirty="0">
                        <a:solidFill>
                          <a:srgbClr val="595959"/>
                        </a:solidFill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595959"/>
                          </a:solidFill>
                          <a:latin typeface="PT Sans"/>
                          <a:cs typeface="PT Sans"/>
                        </a:rPr>
                        <a:t>Объект</a:t>
                      </a:r>
                      <a:endParaRPr lang="ru-RU" sz="1100" dirty="0">
                        <a:solidFill>
                          <a:srgbClr val="595959"/>
                        </a:solidFill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595959"/>
                          </a:solidFill>
                          <a:latin typeface="PT Sans"/>
                          <a:cs typeface="PT Sans"/>
                        </a:rPr>
                        <a:t>Ограничение</a:t>
                      </a:r>
                      <a:endParaRPr lang="ru-RU" sz="1100" dirty="0">
                        <a:solidFill>
                          <a:srgbClr val="595959"/>
                        </a:solidFill>
                        <a:latin typeface="PT Sans"/>
                        <a:cs typeface="PT Sans"/>
                      </a:endParaRPr>
                    </a:p>
                  </a:txBody>
                  <a:tcPr/>
                </a:tc>
              </a:tr>
              <a:tr h="45500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/>
                          <a:cs typeface="PT Sans"/>
                        </a:rPr>
                        <a:t>При изменении значения в поле «цена</a:t>
                      </a:r>
                      <a:r>
                        <a:rPr lang="ru-RU" sz="1100" baseline="0" dirty="0" smtClean="0">
                          <a:latin typeface="PT Sans"/>
                          <a:cs typeface="PT Sans"/>
                        </a:rPr>
                        <a:t> за единицу»</a:t>
                      </a:r>
                      <a:endParaRPr lang="ru-RU" sz="11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/>
                          <a:cs typeface="PT Sans"/>
                        </a:rPr>
                        <a:t>система</a:t>
                      </a:r>
                      <a:endParaRPr lang="ru-RU" sz="11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/>
                          <a:cs typeface="PT Sans"/>
                        </a:rPr>
                        <a:t>должна рассчитать</a:t>
                      </a:r>
                      <a:endParaRPr lang="ru-RU" sz="11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/>
                          <a:cs typeface="PT Sans"/>
                        </a:rPr>
                        <a:t>общую</a:t>
                      </a:r>
                      <a:r>
                        <a:rPr lang="ru-RU" sz="1100" baseline="0" dirty="0" smtClean="0">
                          <a:latin typeface="PT Sans"/>
                          <a:cs typeface="PT Sans"/>
                        </a:rPr>
                        <a:t> </a:t>
                      </a:r>
                      <a:r>
                        <a:rPr lang="ru-RU" sz="1100" dirty="0" smtClean="0">
                          <a:latin typeface="PT Sans"/>
                          <a:cs typeface="PT Sans"/>
                        </a:rPr>
                        <a:t>сумму</a:t>
                      </a:r>
                      <a:endParaRPr lang="ru-RU" sz="11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/>
                          <a:cs typeface="PT Sans"/>
                        </a:rPr>
                        <a:t>если заполнено поле «количество»</a:t>
                      </a:r>
                      <a:endParaRPr lang="ru-RU" sz="11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460257"/>
              </p:ext>
            </p:extLst>
          </p:nvPr>
        </p:nvGraphicFramePr>
        <p:xfrm>
          <a:off x="3584222" y="3040031"/>
          <a:ext cx="5237656" cy="7975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989667"/>
                <a:gridCol w="1775352"/>
                <a:gridCol w="147263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595959"/>
                          </a:solidFill>
                          <a:latin typeface="PT Sans"/>
                          <a:cs typeface="PT Sans"/>
                        </a:rPr>
                        <a:t>Условие</a:t>
                      </a:r>
                      <a:endParaRPr lang="ru-RU" sz="1100" dirty="0">
                        <a:solidFill>
                          <a:srgbClr val="595959"/>
                        </a:solidFill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595959"/>
                          </a:solidFill>
                          <a:latin typeface="PT Sans"/>
                          <a:cs typeface="PT Sans"/>
                        </a:rPr>
                        <a:t>Действие </a:t>
                      </a: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PT Sans"/>
                          <a:cs typeface="PT Sans"/>
                        </a:rPr>
                        <a:t>|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PT Sans"/>
                          <a:cs typeface="PT Sans"/>
                        </a:rPr>
                        <a:t> </a:t>
                      </a:r>
                      <a:r>
                        <a:rPr lang="ru-RU" sz="1100" baseline="0" dirty="0" smtClean="0">
                          <a:solidFill>
                            <a:srgbClr val="595959"/>
                          </a:solidFill>
                          <a:latin typeface="PT Sans"/>
                          <a:cs typeface="PT Sans"/>
                        </a:rPr>
                        <a:t>Ограничение</a:t>
                      </a:r>
                      <a:endParaRPr lang="ru-RU" sz="1100" dirty="0">
                        <a:solidFill>
                          <a:srgbClr val="595959"/>
                        </a:solidFill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595959"/>
                          </a:solidFill>
                          <a:latin typeface="PT Sans"/>
                          <a:cs typeface="PT Sans"/>
                        </a:rPr>
                        <a:t>Значение</a:t>
                      </a:r>
                      <a:endParaRPr lang="ru-RU" sz="1100" dirty="0">
                        <a:solidFill>
                          <a:srgbClr val="595959"/>
                        </a:solidFill>
                        <a:latin typeface="PT Sans"/>
                        <a:cs typeface="PT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/>
                          <a:cs typeface="PT Sans"/>
                        </a:rPr>
                        <a:t>При открытии карточки для создания нового документа</a:t>
                      </a:r>
                      <a:endParaRPr lang="ru-RU" sz="11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/>
                          <a:cs typeface="PT Sans"/>
                        </a:rPr>
                        <a:t>поле «Валюта» должно быть заполнено</a:t>
                      </a:r>
                      <a:endParaRPr lang="ru-RU" sz="11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/>
                          <a:cs typeface="PT Sans"/>
                        </a:rPr>
                        <a:t>«Российский</a:t>
                      </a:r>
                      <a:r>
                        <a:rPr lang="ru-RU" sz="1100" baseline="0" dirty="0" smtClean="0">
                          <a:latin typeface="PT Sans"/>
                          <a:cs typeface="PT Sans"/>
                        </a:rPr>
                        <a:t> рубль</a:t>
                      </a:r>
                      <a:r>
                        <a:rPr lang="ru-RU" sz="1100" dirty="0" smtClean="0">
                          <a:latin typeface="PT Sans"/>
                          <a:cs typeface="PT Sans"/>
                        </a:rPr>
                        <a:t>»</a:t>
                      </a:r>
                      <a:endParaRPr lang="ru-RU" sz="11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0753"/>
              </p:ext>
            </p:extLst>
          </p:nvPr>
        </p:nvGraphicFramePr>
        <p:xfrm>
          <a:off x="4063999" y="2240777"/>
          <a:ext cx="4757879" cy="6299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749778"/>
                <a:gridCol w="1594555"/>
                <a:gridCol w="14135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595959"/>
                          </a:solidFill>
                          <a:latin typeface="PT Sans"/>
                          <a:cs typeface="PT Sans"/>
                        </a:rPr>
                        <a:t>Субъект</a:t>
                      </a:r>
                      <a:endParaRPr lang="ru-RU" sz="1100" dirty="0">
                        <a:solidFill>
                          <a:srgbClr val="595959"/>
                        </a:solidFill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595959"/>
                          </a:solidFill>
                          <a:latin typeface="PT Sans"/>
                          <a:cs typeface="PT Sans"/>
                        </a:rPr>
                        <a:t>Действие</a:t>
                      </a:r>
                      <a:endParaRPr lang="ru-RU" sz="1100" dirty="0">
                        <a:solidFill>
                          <a:srgbClr val="595959"/>
                        </a:solidFill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595959"/>
                          </a:solidFill>
                          <a:latin typeface="PT Sans"/>
                          <a:cs typeface="PT Sans"/>
                        </a:rPr>
                        <a:t>Значение</a:t>
                      </a:r>
                      <a:endParaRPr lang="ru-RU" sz="1100" dirty="0">
                        <a:solidFill>
                          <a:srgbClr val="595959"/>
                        </a:solidFill>
                        <a:latin typeface="PT Sans"/>
                        <a:cs typeface="PT Sans"/>
                      </a:endParaRPr>
                    </a:p>
                  </a:txBody>
                  <a:tcPr/>
                </a:tc>
              </a:tr>
              <a:tr h="17868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/>
                          <a:cs typeface="PT Sans"/>
                        </a:rPr>
                        <a:t>Справочная</a:t>
                      </a:r>
                      <a:r>
                        <a:rPr lang="ru-RU" sz="1100" baseline="0" dirty="0" smtClean="0">
                          <a:latin typeface="PT Sans"/>
                          <a:cs typeface="PT Sans"/>
                        </a:rPr>
                        <a:t> информация</a:t>
                      </a:r>
                      <a:endParaRPr lang="ru-RU" sz="11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/>
                          <a:cs typeface="PT Sans"/>
                        </a:rPr>
                        <a:t>должна поддерживать</a:t>
                      </a:r>
                      <a:endParaRPr lang="ru-RU" sz="11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PT Sans"/>
                          <a:cs typeface="PT Sans"/>
                        </a:rPr>
                        <a:t>татарский</a:t>
                      </a:r>
                      <a:r>
                        <a:rPr lang="ru-RU" sz="1100" baseline="0" dirty="0" smtClean="0">
                          <a:latin typeface="PT Sans"/>
                          <a:cs typeface="PT Sans"/>
                        </a:rPr>
                        <a:t> язык</a:t>
                      </a:r>
                      <a:endParaRPr lang="ru-RU" sz="11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stomShape 2"/>
          <p:cNvSpPr/>
          <p:nvPr/>
        </p:nvSpPr>
        <p:spPr>
          <a:xfrm>
            <a:off x="590400" y="1128240"/>
            <a:ext cx="4067280" cy="23854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/>
          <a:lstStyle/>
          <a:p>
            <a:pPr marL="546480" indent="-457200">
              <a:lnSpc>
                <a:spcPct val="115000"/>
              </a:lnSpc>
              <a:spcAft>
                <a:spcPts val="1001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ru-RU" sz="2400" spc="-1" dirty="0" smtClean="0">
                <a:solidFill>
                  <a:srgbClr val="434343"/>
                </a:solidFill>
                <a:latin typeface="PT Sans"/>
                <a:ea typeface="Arial"/>
                <a:cs typeface="PT Sans"/>
              </a:rPr>
              <a:t>Главное </a:t>
            </a:r>
            <a:r>
              <a:rPr lang="ru-RU" sz="2400" spc="-1" dirty="0">
                <a:solidFill>
                  <a:srgbClr val="434343"/>
                </a:solidFill>
                <a:latin typeface="PT Sans"/>
                <a:ea typeface="Arial"/>
                <a:cs typeface="PT Sans"/>
              </a:rPr>
              <a:t>- ЧТО и ЗАЧЕМ должно быть сделано, а не </a:t>
            </a:r>
            <a:r>
              <a:rPr lang="ru-RU" sz="2400" spc="-1" dirty="0" smtClean="0">
                <a:solidFill>
                  <a:srgbClr val="434343"/>
                </a:solidFill>
                <a:latin typeface="PT Sans"/>
                <a:ea typeface="Arial"/>
                <a:cs typeface="PT Sans"/>
              </a:rPr>
              <a:t>КАК</a:t>
            </a:r>
            <a:endParaRPr lang="ru-RU" sz="2400" spc="-1" dirty="0" smtClean="0">
              <a:latin typeface="PT Sans"/>
              <a:cs typeface="PT Sans"/>
            </a:endParaRPr>
          </a:p>
          <a:p>
            <a:pPr marL="546480" indent="-457200">
              <a:lnSpc>
                <a:spcPct val="115000"/>
              </a:lnSpc>
              <a:spcAft>
                <a:spcPts val="1001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ru-RU" sz="2400" strike="noStrike" spc="-1" dirty="0" smtClean="0">
                <a:solidFill>
                  <a:srgbClr val="434343"/>
                </a:solidFill>
                <a:latin typeface="PT Sans"/>
                <a:ea typeface="Arial"/>
                <a:cs typeface="PT Sans"/>
              </a:rPr>
              <a:t>Пиши, сокраща</a:t>
            </a:r>
            <a:r>
              <a:rPr lang="ru-RU" sz="2400" spc="-1" dirty="0" smtClean="0">
                <a:solidFill>
                  <a:srgbClr val="434343"/>
                </a:solidFill>
                <a:latin typeface="PT Sans"/>
                <a:ea typeface="Arial"/>
                <a:cs typeface="PT Sans"/>
              </a:rPr>
              <a:t>й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ое 1">
      <a:dk1>
        <a:sysClr val="windowText" lastClr="000000"/>
      </a:dk1>
      <a:lt1>
        <a:sysClr val="window" lastClr="FFFFFF"/>
      </a:lt1>
      <a:dk2>
        <a:srgbClr val="626262"/>
      </a:dk2>
      <a:lt2>
        <a:srgbClr val="AEAEAE"/>
      </a:lt2>
      <a:accent1>
        <a:srgbClr val="E12A6C"/>
      </a:accent1>
      <a:accent2>
        <a:srgbClr val="377E2E"/>
      </a:accent2>
      <a:accent3>
        <a:srgbClr val="47A23F"/>
      </a:accent3>
      <a:accent4>
        <a:srgbClr val="BDE2BD"/>
      </a:accent4>
      <a:accent5>
        <a:srgbClr val="B32149"/>
      </a:accent5>
      <a:accent6>
        <a:srgbClr val="EFAAC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Другое 1">
      <a:dk1>
        <a:sysClr val="windowText" lastClr="000000"/>
      </a:dk1>
      <a:lt1>
        <a:sysClr val="window" lastClr="FFFFFF"/>
      </a:lt1>
      <a:dk2>
        <a:srgbClr val="626262"/>
      </a:dk2>
      <a:lt2>
        <a:srgbClr val="AEAEAE"/>
      </a:lt2>
      <a:accent1>
        <a:srgbClr val="E12A6C"/>
      </a:accent1>
      <a:accent2>
        <a:srgbClr val="377E2E"/>
      </a:accent2>
      <a:accent3>
        <a:srgbClr val="47A23F"/>
      </a:accent3>
      <a:accent4>
        <a:srgbClr val="BDE2BD"/>
      </a:accent4>
      <a:accent5>
        <a:srgbClr val="B32149"/>
      </a:accent5>
      <a:accent6>
        <a:srgbClr val="EFAAC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Другое 1">
      <a:dk1>
        <a:sysClr val="windowText" lastClr="000000"/>
      </a:dk1>
      <a:lt1>
        <a:sysClr val="window" lastClr="FFFFFF"/>
      </a:lt1>
      <a:dk2>
        <a:srgbClr val="626262"/>
      </a:dk2>
      <a:lt2>
        <a:srgbClr val="AEAEAE"/>
      </a:lt2>
      <a:accent1>
        <a:srgbClr val="E12A6C"/>
      </a:accent1>
      <a:accent2>
        <a:srgbClr val="377E2E"/>
      </a:accent2>
      <a:accent3>
        <a:srgbClr val="47A23F"/>
      </a:accent3>
      <a:accent4>
        <a:srgbClr val="BDE2BD"/>
      </a:accent4>
      <a:accent5>
        <a:srgbClr val="B32149"/>
      </a:accent5>
      <a:accent6>
        <a:srgbClr val="EFAAC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12889</TotalTime>
  <Words>260</Words>
  <Application>Microsoft Macintosh PowerPoint</Application>
  <PresentationFormat>Экран (16:9)</PresentationFormat>
  <Paragraphs>98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</vt:lpstr>
      <vt:lpstr>Презентация PowerPoint</vt:lpstr>
      <vt:lpstr>Вопросы?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Лиана</cp:lastModifiedBy>
  <cp:revision>124</cp:revision>
  <dcterms:modified xsi:type="dcterms:W3CDTF">2017-10-06T21:24:11Z</dcterms:modified>
  <dc:language>ru-RU</dc:language>
</cp:coreProperties>
</file>