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5382" r:id="rId1"/>
  </p:sldMasterIdLst>
  <p:notesMasterIdLst>
    <p:notesMasterId r:id="rId37"/>
  </p:notesMasterIdLst>
  <p:handoutMasterIdLst>
    <p:handoutMasterId r:id="rId38"/>
  </p:handoutMasterIdLst>
  <p:sldIdLst>
    <p:sldId id="304" r:id="rId2"/>
    <p:sldId id="316" r:id="rId3"/>
    <p:sldId id="317" r:id="rId4"/>
    <p:sldId id="337" r:id="rId5"/>
    <p:sldId id="339" r:id="rId6"/>
    <p:sldId id="340" r:id="rId7"/>
    <p:sldId id="341" r:id="rId8"/>
    <p:sldId id="342" r:id="rId9"/>
    <p:sldId id="343" r:id="rId10"/>
    <p:sldId id="344" r:id="rId11"/>
    <p:sldId id="345" r:id="rId12"/>
    <p:sldId id="346" r:id="rId13"/>
    <p:sldId id="354" r:id="rId14"/>
    <p:sldId id="348" r:id="rId15"/>
    <p:sldId id="349" r:id="rId16"/>
    <p:sldId id="353" r:id="rId17"/>
    <p:sldId id="379" r:id="rId18"/>
    <p:sldId id="355" r:id="rId19"/>
    <p:sldId id="352" r:id="rId20"/>
    <p:sldId id="359" r:id="rId21"/>
    <p:sldId id="356" r:id="rId22"/>
    <p:sldId id="357" r:id="rId23"/>
    <p:sldId id="361" r:id="rId24"/>
    <p:sldId id="362" r:id="rId25"/>
    <p:sldId id="363" r:id="rId26"/>
    <p:sldId id="364" r:id="rId27"/>
    <p:sldId id="365" r:id="rId28"/>
    <p:sldId id="368" r:id="rId29"/>
    <p:sldId id="369" r:id="rId30"/>
    <p:sldId id="370" r:id="rId31"/>
    <p:sldId id="377" r:id="rId32"/>
    <p:sldId id="378" r:id="rId33"/>
    <p:sldId id="374" r:id="rId34"/>
    <p:sldId id="376" r:id="rId35"/>
    <p:sldId id="375" r:id="rId36"/>
  </p:sldIdLst>
  <p:sldSz cx="9144000" cy="5143500" type="screen16x9"/>
  <p:notesSz cx="6794500" cy="9906000"/>
  <p:defaultTextStyle>
    <a:defPPr>
      <a:defRPr lang="en-US"/>
    </a:defPPr>
    <a:lvl1pPr algn="l" defTabSz="685785" rtl="0" fontAlgn="base">
      <a:spcBef>
        <a:spcPct val="0"/>
      </a:spcBef>
      <a:spcAft>
        <a:spcPct val="0"/>
      </a:spcAft>
      <a:defRPr sz="1361" kern="1200">
        <a:solidFill>
          <a:schemeClr val="tx1"/>
        </a:solidFill>
        <a:latin typeface="Arial" charset="0"/>
        <a:ea typeface="+mn-ea"/>
        <a:cs typeface="Arial" charset="0"/>
      </a:defRPr>
    </a:lvl1pPr>
    <a:lvl2pPr marL="342353" indent="-31320" algn="l" defTabSz="685785" rtl="0" fontAlgn="base">
      <a:spcBef>
        <a:spcPct val="0"/>
      </a:spcBef>
      <a:spcAft>
        <a:spcPct val="0"/>
      </a:spcAft>
      <a:defRPr sz="1361" kern="1200">
        <a:solidFill>
          <a:schemeClr val="tx1"/>
        </a:solidFill>
        <a:latin typeface="Arial" charset="0"/>
        <a:ea typeface="+mn-ea"/>
        <a:cs typeface="Arial" charset="0"/>
      </a:defRPr>
    </a:lvl2pPr>
    <a:lvl3pPr marL="685785" indent="-63719" algn="l" defTabSz="685785" rtl="0" fontAlgn="base">
      <a:spcBef>
        <a:spcPct val="0"/>
      </a:spcBef>
      <a:spcAft>
        <a:spcPct val="0"/>
      </a:spcAft>
      <a:defRPr sz="1361" kern="1200">
        <a:solidFill>
          <a:schemeClr val="tx1"/>
        </a:solidFill>
        <a:latin typeface="Arial" charset="0"/>
        <a:ea typeface="+mn-ea"/>
        <a:cs typeface="Arial" charset="0"/>
      </a:defRPr>
    </a:lvl3pPr>
    <a:lvl4pPr marL="1029218" indent="-96118" algn="l" defTabSz="685785" rtl="0" fontAlgn="base">
      <a:spcBef>
        <a:spcPct val="0"/>
      </a:spcBef>
      <a:spcAft>
        <a:spcPct val="0"/>
      </a:spcAft>
      <a:defRPr sz="1361" kern="1200">
        <a:solidFill>
          <a:schemeClr val="tx1"/>
        </a:solidFill>
        <a:latin typeface="Arial" charset="0"/>
        <a:ea typeface="+mn-ea"/>
        <a:cs typeface="Arial" charset="0"/>
      </a:defRPr>
    </a:lvl4pPr>
    <a:lvl5pPr marL="1372650" indent="-128518" algn="l" defTabSz="685785" rtl="0" fontAlgn="base">
      <a:spcBef>
        <a:spcPct val="0"/>
      </a:spcBef>
      <a:spcAft>
        <a:spcPct val="0"/>
      </a:spcAft>
      <a:defRPr sz="1361" kern="1200">
        <a:solidFill>
          <a:schemeClr val="tx1"/>
        </a:solidFill>
        <a:latin typeface="Arial" charset="0"/>
        <a:ea typeface="+mn-ea"/>
        <a:cs typeface="Arial" charset="0"/>
      </a:defRPr>
    </a:lvl5pPr>
    <a:lvl6pPr marL="1555166" algn="l" defTabSz="622066" rtl="0" eaLnBrk="1" latinLnBrk="0" hangingPunct="1">
      <a:defRPr sz="1361" kern="1200">
        <a:solidFill>
          <a:schemeClr val="tx1"/>
        </a:solidFill>
        <a:latin typeface="Arial" charset="0"/>
        <a:ea typeface="+mn-ea"/>
        <a:cs typeface="Arial" charset="0"/>
      </a:defRPr>
    </a:lvl6pPr>
    <a:lvl7pPr marL="1866199" algn="l" defTabSz="622066" rtl="0" eaLnBrk="1" latinLnBrk="0" hangingPunct="1">
      <a:defRPr sz="1361" kern="1200">
        <a:solidFill>
          <a:schemeClr val="tx1"/>
        </a:solidFill>
        <a:latin typeface="Arial" charset="0"/>
        <a:ea typeface="+mn-ea"/>
        <a:cs typeface="Arial" charset="0"/>
      </a:defRPr>
    </a:lvl7pPr>
    <a:lvl8pPr marL="2177232" algn="l" defTabSz="622066" rtl="0" eaLnBrk="1" latinLnBrk="0" hangingPunct="1">
      <a:defRPr sz="1361" kern="1200">
        <a:solidFill>
          <a:schemeClr val="tx1"/>
        </a:solidFill>
        <a:latin typeface="Arial" charset="0"/>
        <a:ea typeface="+mn-ea"/>
        <a:cs typeface="Arial" charset="0"/>
      </a:defRPr>
    </a:lvl8pPr>
    <a:lvl9pPr marL="2488265" algn="l" defTabSz="622066" rtl="0" eaLnBrk="1" latinLnBrk="0" hangingPunct="1">
      <a:defRPr sz="136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Content" id="{60DD876F-147F-4B8E-B354-059E0E9A6511}">
          <p14:sldIdLst>
            <p14:sldId id="304"/>
            <p14:sldId id="316"/>
            <p14:sldId id="317"/>
            <p14:sldId id="337"/>
            <p14:sldId id="339"/>
            <p14:sldId id="340"/>
            <p14:sldId id="341"/>
            <p14:sldId id="342"/>
            <p14:sldId id="343"/>
            <p14:sldId id="344"/>
            <p14:sldId id="345"/>
            <p14:sldId id="346"/>
            <p14:sldId id="354"/>
            <p14:sldId id="348"/>
            <p14:sldId id="349"/>
            <p14:sldId id="353"/>
            <p14:sldId id="379"/>
            <p14:sldId id="355"/>
            <p14:sldId id="352"/>
            <p14:sldId id="359"/>
            <p14:sldId id="356"/>
            <p14:sldId id="357"/>
            <p14:sldId id="361"/>
            <p14:sldId id="362"/>
            <p14:sldId id="363"/>
            <p14:sldId id="364"/>
            <p14:sldId id="365"/>
            <p14:sldId id="368"/>
            <p14:sldId id="369"/>
            <p14:sldId id="370"/>
            <p14:sldId id="377"/>
            <p14:sldId id="378"/>
            <p14:sldId id="374"/>
            <p14:sldId id="376"/>
            <p14:sldId id="375"/>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4D"/>
    <a:srgbClr val="38B6FF"/>
    <a:srgbClr val="FF8D47"/>
    <a:srgbClr val="FF9E63"/>
    <a:srgbClr val="C88F00"/>
    <a:srgbClr val="007AA8"/>
    <a:srgbClr val="00A3E0"/>
    <a:srgbClr val="4AC9E3"/>
    <a:srgbClr val="D7DEE2"/>
    <a:srgbClr val="A7D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7" autoAdjust="0"/>
    <p:restoredTop sz="93890" autoAdjust="0"/>
  </p:normalViewPr>
  <p:slideViewPr>
    <p:cSldViewPr snapToGrid="0" snapToObjects="1" showGuides="1">
      <p:cViewPr varScale="1">
        <p:scale>
          <a:sx n="93" d="100"/>
          <a:sy n="93" d="100"/>
        </p:scale>
        <p:origin x="-672" y="-90"/>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showGuides="1">
      <p:cViewPr varScale="1">
        <p:scale>
          <a:sx n="156" d="100"/>
          <a:sy n="156" d="100"/>
        </p:scale>
        <p:origin x="6633" y="84"/>
      </p:cViewPr>
      <p:guideLst>
        <p:guide orient="horz" pos="3120"/>
        <p:guide pos="2140"/>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Dropbox\2019%20BA%20Day\data.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Dropbox\2019%20BA%20Day\data.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D:\Dropbox\2019%20BA%20Day\data.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D:\Dropbox\2019%20BA%20Day\data.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D:\Dropbox\2019%20BA%20Day\data.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Dropbox\2019%20BA%20Day\dat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Dropbox\2019%20BA%20Day\data.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D:\Dropbox\2019%20BA%20Day\da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Dropbox\2019%20BA%20Day\dat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Dropbox\2019%20BA%20Day\data.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Dropbox\2019%20BA%20Day\data.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Dropbox\2019%20BA%20Day\dat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Dropbox\2019%20BA%20Day\data.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Dropbox\2019%20BA%20Day\data.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Dropbox\2019%20BA%20Day\data.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Dropbox\2019%20BA%20Day\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How efficient</a:t>
            </a:r>
            <a:r>
              <a:rPr lang="en-US" baseline="0" dirty="0">
                <a:solidFill>
                  <a:schemeClr val="accent1">
                    <a:lumMod val="50000"/>
                  </a:schemeClr>
                </a:solidFill>
              </a:rPr>
              <a:t> is your team?</a:t>
            </a:r>
            <a:endParaRPr lang="ru-RU" dirty="0">
              <a:solidFill>
                <a:schemeClr val="accent1">
                  <a:lumMod val="50000"/>
                </a:schemeClr>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Лист1!$D$3:$D$7</c:f>
              <c:strCache>
                <c:ptCount val="5"/>
                <c:pt idx="0">
                  <c:v>Not efficient at all</c:v>
                </c:pt>
                <c:pt idx="1">
                  <c:v>Somewhat efficient</c:v>
                </c:pt>
                <c:pt idx="2">
                  <c:v>Moderately efficient</c:v>
                </c:pt>
                <c:pt idx="3">
                  <c:v>Efficient</c:v>
                </c:pt>
                <c:pt idx="4">
                  <c:v>Extremely efficient</c:v>
                </c:pt>
              </c:strCache>
            </c:strRef>
          </c:cat>
          <c:val>
            <c:numRef>
              <c:f>Лист1!$E$3:$E$7</c:f>
              <c:numCache>
                <c:formatCode>General</c:formatCode>
                <c:ptCount val="5"/>
                <c:pt idx="0">
                  <c:v>1</c:v>
                </c:pt>
                <c:pt idx="1">
                  <c:v>4</c:v>
                </c:pt>
                <c:pt idx="2">
                  <c:v>20</c:v>
                </c:pt>
                <c:pt idx="3">
                  <c:v>51</c:v>
                </c:pt>
                <c:pt idx="4">
                  <c:v>8</c:v>
                </c:pt>
              </c:numCache>
            </c:numRef>
          </c:val>
          <c:extLst xmlns:c16r2="http://schemas.microsoft.com/office/drawing/2015/06/chart">
            <c:ext xmlns:c16="http://schemas.microsoft.com/office/drawing/2014/chart" uri="{C3380CC4-5D6E-409C-BE32-E72D297353CC}">
              <c16:uniqueId val="{00000000-C8A0-4FA8-949E-B3DED275283D}"/>
            </c:ext>
          </c:extLst>
        </c:ser>
        <c:dLbls>
          <c:showLegendKey val="0"/>
          <c:showVal val="0"/>
          <c:showCatName val="0"/>
          <c:showSerName val="0"/>
          <c:showPercent val="0"/>
          <c:showBubbleSize val="0"/>
        </c:dLbls>
        <c:gapWidth val="219"/>
        <c:overlap val="-27"/>
        <c:axId val="157947008"/>
        <c:axId val="157948544"/>
      </c:barChart>
      <c:catAx>
        <c:axId val="15794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7948544"/>
        <c:crosses val="autoZero"/>
        <c:auto val="1"/>
        <c:lblAlgn val="ctr"/>
        <c:lblOffset val="100"/>
        <c:noMultiLvlLbl val="0"/>
      </c:catAx>
      <c:valAx>
        <c:axId val="1579485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947008"/>
        <c:crosses val="autoZero"/>
        <c:crossBetween val="between"/>
      </c:valAx>
      <c:spPr>
        <a:noFill/>
        <a:ln>
          <a:noFill/>
        </a:ln>
        <a:effectLst/>
      </c:spPr>
    </c:plotArea>
    <c:plotVisOnly val="1"/>
    <c:dispBlanksAs val="gap"/>
    <c:showDLblsOverMax val="0"/>
  </c:chart>
  <c:spPr>
    <a:solidFill>
      <a:schemeClr val="bg1">
        <a:alpha val="65000"/>
      </a:schemeClr>
    </a:solid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Partnership</a:t>
            </a:r>
          </a:p>
        </c:rich>
      </c:tx>
      <c:layout/>
      <c:overlay val="0"/>
      <c:spPr>
        <a:noFill/>
        <a:ln>
          <a:noFill/>
        </a:ln>
        <a:effectLst/>
      </c:spPr>
    </c:title>
    <c:autoTitleDeleted val="0"/>
    <c:plotArea>
      <c:layout/>
      <c:barChart>
        <c:barDir val="col"/>
        <c:grouping val="clustered"/>
        <c:varyColors val="0"/>
        <c:ser>
          <c:idx val="0"/>
          <c:order val="0"/>
          <c:tx>
            <c:strRef>
              <c:f>'Partership importance'!$T$6</c:f>
              <c:strCache>
                <c:ptCount val="1"/>
                <c:pt idx="0">
                  <c:v>Importance of Partership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'Partership importance'!$S$7:$S$9</c:f>
              <c:strCache>
                <c:ptCount val="3"/>
                <c:pt idx="0">
                  <c:v>Model 1</c:v>
                </c:pt>
                <c:pt idx="1">
                  <c:v>Model 2</c:v>
                </c:pt>
                <c:pt idx="2">
                  <c:v>Model 3</c:v>
                </c:pt>
              </c:strCache>
            </c:strRef>
          </c:cat>
          <c:val>
            <c:numRef>
              <c:f>'Partership importance'!$T$7:$T$9</c:f>
              <c:numCache>
                <c:formatCode>0.00</c:formatCode>
                <c:ptCount val="3"/>
                <c:pt idx="0">
                  <c:v>3.6190476190476177</c:v>
                </c:pt>
                <c:pt idx="1">
                  <c:v>3.8076923076923088</c:v>
                </c:pt>
                <c:pt idx="2">
                  <c:v>3.9111111111111114</c:v>
                </c:pt>
              </c:numCache>
            </c:numRef>
          </c:val>
          <c:extLst xmlns:c16r2="http://schemas.microsoft.com/office/drawing/2015/06/chart">
            <c:ext xmlns:c16="http://schemas.microsoft.com/office/drawing/2014/chart" uri="{C3380CC4-5D6E-409C-BE32-E72D297353CC}">
              <c16:uniqueId val="{00000000-E02C-4E68-9F3D-E2C6B26819CA}"/>
            </c:ext>
          </c:extLst>
        </c:ser>
        <c:dLbls>
          <c:dLblPos val="outEnd"/>
          <c:showLegendKey val="0"/>
          <c:showVal val="1"/>
          <c:showCatName val="0"/>
          <c:showSerName val="0"/>
          <c:showPercent val="0"/>
          <c:showBubbleSize val="0"/>
        </c:dLbls>
        <c:gapWidth val="219"/>
        <c:overlap val="-27"/>
        <c:axId val="161575680"/>
        <c:axId val="161578368"/>
      </c:barChart>
      <c:catAx>
        <c:axId val="16157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578368"/>
        <c:crosses val="autoZero"/>
        <c:auto val="1"/>
        <c:lblAlgn val="ctr"/>
        <c:lblOffset val="100"/>
        <c:noMultiLvlLbl val="0"/>
      </c:catAx>
      <c:valAx>
        <c:axId val="161578368"/>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5756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Partnership</a:t>
            </a:r>
          </a:p>
        </c:rich>
      </c:tx>
      <c:layout/>
      <c:overlay val="0"/>
      <c:spPr>
        <a:noFill/>
        <a:ln>
          <a:noFill/>
        </a:ln>
        <a:effectLst/>
      </c:spPr>
    </c:title>
    <c:autoTitleDeleted val="0"/>
    <c:plotArea>
      <c:layout/>
      <c:barChart>
        <c:barDir val="col"/>
        <c:grouping val="clustered"/>
        <c:varyColors val="0"/>
        <c:ser>
          <c:idx val="0"/>
          <c:order val="0"/>
          <c:tx>
            <c:strRef>
              <c:f>'Partership importance'!$T$15</c:f>
              <c:strCache>
                <c:ptCount val="1"/>
                <c:pt idx="0">
                  <c:v>Importance of Partership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'Partership importance'!$S$16:$S$17</c:f>
              <c:strCache>
                <c:ptCount val="2"/>
                <c:pt idx="0">
                  <c:v>Manager</c:v>
                </c:pt>
                <c:pt idx="1">
                  <c:v>Employee</c:v>
                </c:pt>
              </c:strCache>
            </c:strRef>
          </c:cat>
          <c:val>
            <c:numRef>
              <c:f>'Partership importance'!$T$16:$T$17</c:f>
              <c:numCache>
                <c:formatCode>0.00</c:formatCode>
                <c:ptCount val="2"/>
                <c:pt idx="0">
                  <c:v>4.1944444444444438</c:v>
                </c:pt>
                <c:pt idx="1">
                  <c:v>3.7129629629629637</c:v>
                </c:pt>
              </c:numCache>
            </c:numRef>
          </c:val>
          <c:extLst xmlns:c16r2="http://schemas.microsoft.com/office/drawing/2015/06/chart">
            <c:ext xmlns:c16="http://schemas.microsoft.com/office/drawing/2014/chart" uri="{C3380CC4-5D6E-409C-BE32-E72D297353CC}">
              <c16:uniqueId val="{00000000-6E7F-4C34-8EE4-4C035F137A55}"/>
            </c:ext>
          </c:extLst>
        </c:ser>
        <c:dLbls>
          <c:dLblPos val="outEnd"/>
          <c:showLegendKey val="0"/>
          <c:showVal val="1"/>
          <c:showCatName val="0"/>
          <c:showSerName val="0"/>
          <c:showPercent val="0"/>
          <c:showBubbleSize val="0"/>
        </c:dLbls>
        <c:gapWidth val="219"/>
        <c:overlap val="-27"/>
        <c:axId val="161618560"/>
        <c:axId val="161625600"/>
      </c:barChart>
      <c:catAx>
        <c:axId val="16161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625600"/>
        <c:crosses val="autoZero"/>
        <c:auto val="1"/>
        <c:lblAlgn val="ctr"/>
        <c:lblOffset val="100"/>
        <c:noMultiLvlLbl val="0"/>
      </c:catAx>
      <c:valAx>
        <c:axId val="161625600"/>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6185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Partnership</a:t>
            </a:r>
          </a:p>
        </c:rich>
      </c:tx>
      <c:layout/>
      <c:overlay val="0"/>
      <c:spPr>
        <a:noFill/>
        <a:ln>
          <a:noFill/>
        </a:ln>
        <a:effectLst/>
      </c:spPr>
    </c:title>
    <c:autoTitleDeleted val="0"/>
    <c:plotArea>
      <c:layout/>
      <c:barChart>
        <c:barDir val="col"/>
        <c:grouping val="clustered"/>
        <c:varyColors val="0"/>
        <c:ser>
          <c:idx val="0"/>
          <c:order val="0"/>
          <c:tx>
            <c:strRef>
              <c:f>'Partership importance'!$T$35</c:f>
              <c:strCache>
                <c:ptCount val="1"/>
                <c:pt idx="0">
                  <c:v>Importance of Partership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'Partership importance'!$S$36:$S$40</c:f>
              <c:strCache>
                <c:ptCount val="5"/>
                <c:pt idx="0">
                  <c:v>Less than 6 months</c:v>
                </c:pt>
                <c:pt idx="1">
                  <c:v>6 months - 1 year</c:v>
                </c:pt>
                <c:pt idx="2">
                  <c:v>1 year - 2 years</c:v>
                </c:pt>
                <c:pt idx="3">
                  <c:v>2 years - 3 years</c:v>
                </c:pt>
                <c:pt idx="4">
                  <c:v>More than 3 years</c:v>
                </c:pt>
              </c:strCache>
            </c:strRef>
          </c:cat>
          <c:val>
            <c:numRef>
              <c:f>'Partership importance'!$T$36:$T$40</c:f>
              <c:numCache>
                <c:formatCode>0.00</c:formatCode>
                <c:ptCount val="5"/>
                <c:pt idx="0">
                  <c:v>3.9166666666666665</c:v>
                </c:pt>
                <c:pt idx="1">
                  <c:v>3.9066666666666667</c:v>
                </c:pt>
                <c:pt idx="2">
                  <c:v>3.6436781609195399</c:v>
                </c:pt>
                <c:pt idx="3">
                  <c:v>3.666666666666667</c:v>
                </c:pt>
                <c:pt idx="4">
                  <c:v>3.9583333333333335</c:v>
                </c:pt>
              </c:numCache>
            </c:numRef>
          </c:val>
          <c:extLst xmlns:c16r2="http://schemas.microsoft.com/office/drawing/2015/06/chart">
            <c:ext xmlns:c16="http://schemas.microsoft.com/office/drawing/2014/chart" uri="{C3380CC4-5D6E-409C-BE32-E72D297353CC}">
              <c16:uniqueId val="{00000000-8549-4E08-9CF4-FF6C0AEA21F2}"/>
            </c:ext>
          </c:extLst>
        </c:ser>
        <c:dLbls>
          <c:dLblPos val="outEnd"/>
          <c:showLegendKey val="0"/>
          <c:showVal val="1"/>
          <c:showCatName val="0"/>
          <c:showSerName val="0"/>
          <c:showPercent val="0"/>
          <c:showBubbleSize val="0"/>
        </c:dLbls>
        <c:gapWidth val="219"/>
        <c:overlap val="-27"/>
        <c:axId val="161639424"/>
        <c:axId val="161671040"/>
      </c:barChart>
      <c:catAx>
        <c:axId val="1616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671040"/>
        <c:crosses val="autoZero"/>
        <c:auto val="1"/>
        <c:lblAlgn val="ctr"/>
        <c:lblOffset val="100"/>
        <c:noMultiLvlLbl val="0"/>
      </c:catAx>
      <c:valAx>
        <c:axId val="161671040"/>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16394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LMX quality</a:t>
            </a:r>
          </a:p>
        </c:rich>
      </c:tx>
      <c:layout/>
      <c:overlay val="0"/>
      <c:spPr>
        <a:noFill/>
        <a:ln>
          <a:noFill/>
        </a:ln>
        <a:effectLst/>
      </c:spPr>
    </c:title>
    <c:autoTitleDeleted val="0"/>
    <c:plotArea>
      <c:layout/>
      <c:barChart>
        <c:barDir val="col"/>
        <c:grouping val="clustered"/>
        <c:varyColors val="0"/>
        <c:ser>
          <c:idx val="0"/>
          <c:order val="0"/>
          <c:tx>
            <c:strRef>
              <c:f>'Partership importance'!$T$51</c:f>
              <c:strCache>
                <c:ptCount val="1"/>
                <c:pt idx="0">
                  <c:v>LMX quality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'Partership importance'!$S$52:$S$54</c:f>
              <c:strCache>
                <c:ptCount val="3"/>
                <c:pt idx="0">
                  <c:v>Model 1</c:v>
                </c:pt>
                <c:pt idx="1">
                  <c:v>Model 2</c:v>
                </c:pt>
                <c:pt idx="2">
                  <c:v>Model 3</c:v>
                </c:pt>
              </c:strCache>
            </c:strRef>
          </c:cat>
          <c:val>
            <c:numRef>
              <c:f>'Partership importance'!$T$52:$T$54</c:f>
              <c:numCache>
                <c:formatCode>0.00</c:formatCode>
                <c:ptCount val="3"/>
                <c:pt idx="0">
                  <c:v>4</c:v>
                </c:pt>
                <c:pt idx="1">
                  <c:v>4.2692307692307692</c:v>
                </c:pt>
                <c:pt idx="2">
                  <c:v>4.166666666666667</c:v>
                </c:pt>
              </c:numCache>
            </c:numRef>
          </c:val>
          <c:extLst xmlns:c16r2="http://schemas.microsoft.com/office/drawing/2015/06/chart">
            <c:ext xmlns:c16="http://schemas.microsoft.com/office/drawing/2014/chart" uri="{C3380CC4-5D6E-409C-BE32-E72D297353CC}">
              <c16:uniqueId val="{00000000-8C84-4F32-8DD5-E3BFAA1CD3A8}"/>
            </c:ext>
          </c:extLst>
        </c:ser>
        <c:dLbls>
          <c:dLblPos val="outEnd"/>
          <c:showLegendKey val="0"/>
          <c:showVal val="1"/>
          <c:showCatName val="0"/>
          <c:showSerName val="0"/>
          <c:showPercent val="0"/>
          <c:showBubbleSize val="0"/>
        </c:dLbls>
        <c:gapWidth val="219"/>
        <c:overlap val="-27"/>
        <c:axId val="164254848"/>
        <c:axId val="164257792"/>
      </c:barChart>
      <c:catAx>
        <c:axId val="1642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4257792"/>
        <c:crosses val="autoZero"/>
        <c:auto val="1"/>
        <c:lblAlgn val="ctr"/>
        <c:lblOffset val="100"/>
        <c:noMultiLvlLbl val="0"/>
      </c:catAx>
      <c:valAx>
        <c:axId val="16425779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42548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Comparison!$T$4</c:f>
              <c:strCache>
                <c:ptCount val="1"/>
                <c:pt idx="0">
                  <c:v>Management</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Comparison!$S$5:$S$7</c:f>
              <c:strCache>
                <c:ptCount val="3"/>
                <c:pt idx="0">
                  <c:v>Model 1</c:v>
                </c:pt>
                <c:pt idx="1">
                  <c:v>Model 2</c:v>
                </c:pt>
                <c:pt idx="2">
                  <c:v>Model 3</c:v>
                </c:pt>
              </c:strCache>
            </c:strRef>
          </c:cat>
          <c:val>
            <c:numRef>
              <c:f>Comparison!$T$5:$T$7</c:f>
              <c:numCache>
                <c:formatCode>0.00</c:formatCode>
                <c:ptCount val="3"/>
                <c:pt idx="0">
                  <c:v>3.2142857142857144</c:v>
                </c:pt>
                <c:pt idx="1">
                  <c:v>3.4615384615384617</c:v>
                </c:pt>
                <c:pt idx="2">
                  <c:v>3.1888888888888887</c:v>
                </c:pt>
              </c:numCache>
            </c:numRef>
          </c:val>
          <c:extLst xmlns:c16r2="http://schemas.microsoft.com/office/drawing/2015/06/chart">
            <c:ext xmlns:c16="http://schemas.microsoft.com/office/drawing/2014/chart" uri="{C3380CC4-5D6E-409C-BE32-E72D297353CC}">
              <c16:uniqueId val="{00000000-40C3-4B4B-B3E9-196417A43BEF}"/>
            </c:ext>
          </c:extLst>
        </c:ser>
        <c:ser>
          <c:idx val="1"/>
          <c:order val="1"/>
          <c:tx>
            <c:strRef>
              <c:f>Comparison!$U$4</c:f>
              <c:strCache>
                <c:ptCount val="1"/>
                <c:pt idx="0">
                  <c:v>Leadership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Comparison!$S$5:$S$7</c:f>
              <c:strCache>
                <c:ptCount val="3"/>
                <c:pt idx="0">
                  <c:v>Model 1</c:v>
                </c:pt>
                <c:pt idx="1">
                  <c:v>Model 2</c:v>
                </c:pt>
                <c:pt idx="2">
                  <c:v>Model 3</c:v>
                </c:pt>
              </c:strCache>
            </c:strRef>
          </c:cat>
          <c:val>
            <c:numRef>
              <c:f>Comparison!$U$5:$U$7</c:f>
              <c:numCache>
                <c:formatCode>0.00</c:formatCode>
                <c:ptCount val="3"/>
                <c:pt idx="0">
                  <c:v>3.4285714285714279</c:v>
                </c:pt>
                <c:pt idx="1">
                  <c:v>3.7051282051282053</c:v>
                </c:pt>
                <c:pt idx="2">
                  <c:v>3.5111111111111115</c:v>
                </c:pt>
              </c:numCache>
            </c:numRef>
          </c:val>
          <c:extLst xmlns:c16r2="http://schemas.microsoft.com/office/drawing/2015/06/chart">
            <c:ext xmlns:c16="http://schemas.microsoft.com/office/drawing/2014/chart" uri="{C3380CC4-5D6E-409C-BE32-E72D297353CC}">
              <c16:uniqueId val="{00000001-40C3-4B4B-B3E9-196417A43BEF}"/>
            </c:ext>
          </c:extLst>
        </c:ser>
        <c:ser>
          <c:idx val="2"/>
          <c:order val="2"/>
          <c:tx>
            <c:strRef>
              <c:f>Comparison!$V$4</c:f>
              <c:strCache>
                <c:ptCount val="1"/>
                <c:pt idx="0">
                  <c:v>Partership</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Comparison!$S$5:$S$7</c:f>
              <c:strCache>
                <c:ptCount val="3"/>
                <c:pt idx="0">
                  <c:v>Model 1</c:v>
                </c:pt>
                <c:pt idx="1">
                  <c:v>Model 2</c:v>
                </c:pt>
                <c:pt idx="2">
                  <c:v>Model 3</c:v>
                </c:pt>
              </c:strCache>
            </c:strRef>
          </c:cat>
          <c:val>
            <c:numRef>
              <c:f>Comparison!$V$5:$V$7</c:f>
              <c:numCache>
                <c:formatCode>0.00</c:formatCode>
                <c:ptCount val="3"/>
                <c:pt idx="0">
                  <c:v>3.6190476190476177</c:v>
                </c:pt>
                <c:pt idx="1">
                  <c:v>3.8076923076923088</c:v>
                </c:pt>
                <c:pt idx="2">
                  <c:v>3.9111111111111114</c:v>
                </c:pt>
              </c:numCache>
            </c:numRef>
          </c:val>
          <c:extLst xmlns:c16r2="http://schemas.microsoft.com/office/drawing/2015/06/chart">
            <c:ext xmlns:c16="http://schemas.microsoft.com/office/drawing/2014/chart" uri="{C3380CC4-5D6E-409C-BE32-E72D297353CC}">
              <c16:uniqueId val="{00000002-40C3-4B4B-B3E9-196417A43BEF}"/>
            </c:ext>
          </c:extLst>
        </c:ser>
        <c:dLbls>
          <c:dLblPos val="outEnd"/>
          <c:showLegendKey val="0"/>
          <c:showVal val="1"/>
          <c:showCatName val="0"/>
          <c:showSerName val="0"/>
          <c:showPercent val="0"/>
          <c:showBubbleSize val="0"/>
        </c:dLbls>
        <c:gapWidth val="219"/>
        <c:overlap val="-27"/>
        <c:axId val="165648256"/>
        <c:axId val="165649792"/>
      </c:barChart>
      <c:catAx>
        <c:axId val="16564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649792"/>
        <c:crosses val="autoZero"/>
        <c:auto val="1"/>
        <c:lblAlgn val="ctr"/>
        <c:lblOffset val="100"/>
        <c:noMultiLvlLbl val="0"/>
      </c:catAx>
      <c:valAx>
        <c:axId val="16564979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648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Comparison!$T$12</c:f>
              <c:strCache>
                <c:ptCount val="1"/>
                <c:pt idx="0">
                  <c:v>Management</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Comparison!$S$13:$S$14</c:f>
              <c:strCache>
                <c:ptCount val="2"/>
                <c:pt idx="0">
                  <c:v>Manager</c:v>
                </c:pt>
                <c:pt idx="1">
                  <c:v>Employee</c:v>
                </c:pt>
              </c:strCache>
            </c:strRef>
          </c:cat>
          <c:val>
            <c:numRef>
              <c:f>Comparison!$T$13:$T$14</c:f>
              <c:numCache>
                <c:formatCode>0.00</c:formatCode>
                <c:ptCount val="2"/>
                <c:pt idx="0">
                  <c:v>3.3055555555555558</c:v>
                </c:pt>
                <c:pt idx="1">
                  <c:v>3.2777777777777772</c:v>
                </c:pt>
              </c:numCache>
            </c:numRef>
          </c:val>
          <c:extLst xmlns:c16r2="http://schemas.microsoft.com/office/drawing/2015/06/chart">
            <c:ext xmlns:c16="http://schemas.microsoft.com/office/drawing/2014/chart" uri="{C3380CC4-5D6E-409C-BE32-E72D297353CC}">
              <c16:uniqueId val="{00000000-E524-4212-8C78-B12E85F98328}"/>
            </c:ext>
          </c:extLst>
        </c:ser>
        <c:ser>
          <c:idx val="1"/>
          <c:order val="1"/>
          <c:tx>
            <c:strRef>
              <c:f>Comparison!$U$12</c:f>
              <c:strCache>
                <c:ptCount val="1"/>
                <c:pt idx="0">
                  <c:v>Leadership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Comparison!$S$13:$S$14</c:f>
              <c:strCache>
                <c:ptCount val="2"/>
                <c:pt idx="0">
                  <c:v>Manager</c:v>
                </c:pt>
                <c:pt idx="1">
                  <c:v>Employee</c:v>
                </c:pt>
              </c:strCache>
            </c:strRef>
          </c:cat>
          <c:val>
            <c:numRef>
              <c:f>Comparison!$U$13:$U$14</c:f>
              <c:numCache>
                <c:formatCode>0.00</c:formatCode>
                <c:ptCount val="2"/>
                <c:pt idx="0">
                  <c:v>3.5833333333333335</c:v>
                </c:pt>
                <c:pt idx="1">
                  <c:v>3.5370370370370372</c:v>
                </c:pt>
              </c:numCache>
            </c:numRef>
          </c:val>
          <c:extLst xmlns:c16r2="http://schemas.microsoft.com/office/drawing/2015/06/chart">
            <c:ext xmlns:c16="http://schemas.microsoft.com/office/drawing/2014/chart" uri="{C3380CC4-5D6E-409C-BE32-E72D297353CC}">
              <c16:uniqueId val="{00000001-E524-4212-8C78-B12E85F98328}"/>
            </c:ext>
          </c:extLst>
        </c:ser>
        <c:ser>
          <c:idx val="2"/>
          <c:order val="2"/>
          <c:tx>
            <c:strRef>
              <c:f>Comparison!$V$12</c:f>
              <c:strCache>
                <c:ptCount val="1"/>
                <c:pt idx="0">
                  <c:v>Partership</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Comparison!$S$13:$S$14</c:f>
              <c:strCache>
                <c:ptCount val="2"/>
                <c:pt idx="0">
                  <c:v>Manager</c:v>
                </c:pt>
                <c:pt idx="1">
                  <c:v>Employee</c:v>
                </c:pt>
              </c:strCache>
            </c:strRef>
          </c:cat>
          <c:val>
            <c:numRef>
              <c:f>Comparison!$V$13:$V$14</c:f>
              <c:numCache>
                <c:formatCode>0.00</c:formatCode>
                <c:ptCount val="2"/>
                <c:pt idx="0">
                  <c:v>4.1944444444444438</c:v>
                </c:pt>
                <c:pt idx="1">
                  <c:v>3.7129629629629637</c:v>
                </c:pt>
              </c:numCache>
            </c:numRef>
          </c:val>
          <c:extLst xmlns:c16r2="http://schemas.microsoft.com/office/drawing/2015/06/chart">
            <c:ext xmlns:c16="http://schemas.microsoft.com/office/drawing/2014/chart" uri="{C3380CC4-5D6E-409C-BE32-E72D297353CC}">
              <c16:uniqueId val="{00000002-E524-4212-8C78-B12E85F98328}"/>
            </c:ext>
          </c:extLst>
        </c:ser>
        <c:dLbls>
          <c:dLblPos val="outEnd"/>
          <c:showLegendKey val="0"/>
          <c:showVal val="1"/>
          <c:showCatName val="0"/>
          <c:showSerName val="0"/>
          <c:showPercent val="0"/>
          <c:showBubbleSize val="0"/>
        </c:dLbls>
        <c:gapWidth val="219"/>
        <c:overlap val="-27"/>
        <c:axId val="166796288"/>
        <c:axId val="166806272"/>
      </c:barChart>
      <c:catAx>
        <c:axId val="1667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6806272"/>
        <c:crosses val="autoZero"/>
        <c:auto val="1"/>
        <c:lblAlgn val="ctr"/>
        <c:lblOffset val="100"/>
        <c:noMultiLvlLbl val="0"/>
      </c:catAx>
      <c:valAx>
        <c:axId val="16680627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6796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Comparison!$T$18</c:f>
              <c:strCache>
                <c:ptCount val="1"/>
                <c:pt idx="0">
                  <c:v>Management</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Comparison!$S$19:$S$23</c:f>
              <c:strCache>
                <c:ptCount val="5"/>
                <c:pt idx="0">
                  <c:v>Less than 6 months</c:v>
                </c:pt>
                <c:pt idx="1">
                  <c:v>6 months - 1 year</c:v>
                </c:pt>
                <c:pt idx="2">
                  <c:v>1 year - 2 years</c:v>
                </c:pt>
                <c:pt idx="3">
                  <c:v>2 years - 3 years</c:v>
                </c:pt>
                <c:pt idx="4">
                  <c:v>More than 3 years</c:v>
                </c:pt>
              </c:strCache>
            </c:strRef>
          </c:cat>
          <c:val>
            <c:numRef>
              <c:f>Comparison!$T$19:$T$23</c:f>
              <c:numCache>
                <c:formatCode>0.00</c:formatCode>
                <c:ptCount val="5"/>
                <c:pt idx="0">
                  <c:v>3.4999999999999996</c:v>
                </c:pt>
                <c:pt idx="1">
                  <c:v>3.5066666666666664</c:v>
                </c:pt>
                <c:pt idx="2">
                  <c:v>3.103448275862069</c:v>
                </c:pt>
                <c:pt idx="3">
                  <c:v>2.9761904761904758</c:v>
                </c:pt>
                <c:pt idx="4">
                  <c:v>3.541666666666667</c:v>
                </c:pt>
              </c:numCache>
            </c:numRef>
          </c:val>
          <c:extLst xmlns:c16r2="http://schemas.microsoft.com/office/drawing/2015/06/chart">
            <c:ext xmlns:c16="http://schemas.microsoft.com/office/drawing/2014/chart" uri="{C3380CC4-5D6E-409C-BE32-E72D297353CC}">
              <c16:uniqueId val="{00000000-4471-4A08-9FCE-190D3CF2395D}"/>
            </c:ext>
          </c:extLst>
        </c:ser>
        <c:ser>
          <c:idx val="1"/>
          <c:order val="1"/>
          <c:tx>
            <c:strRef>
              <c:f>Comparison!$U$18</c:f>
              <c:strCache>
                <c:ptCount val="1"/>
                <c:pt idx="0">
                  <c:v>Leadership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Comparison!$S$19:$S$23</c:f>
              <c:strCache>
                <c:ptCount val="5"/>
                <c:pt idx="0">
                  <c:v>Less than 6 months</c:v>
                </c:pt>
                <c:pt idx="1">
                  <c:v>6 months - 1 year</c:v>
                </c:pt>
                <c:pt idx="2">
                  <c:v>1 year - 2 years</c:v>
                </c:pt>
                <c:pt idx="3">
                  <c:v>2 years - 3 years</c:v>
                </c:pt>
                <c:pt idx="4">
                  <c:v>More than 3 years</c:v>
                </c:pt>
              </c:strCache>
            </c:strRef>
          </c:cat>
          <c:val>
            <c:numRef>
              <c:f>Comparison!$U$19:$U$23</c:f>
              <c:numCache>
                <c:formatCode>0.00</c:formatCode>
                <c:ptCount val="5"/>
                <c:pt idx="0">
                  <c:v>3.7500000000000004</c:v>
                </c:pt>
                <c:pt idx="1">
                  <c:v>3.6266666666666656</c:v>
                </c:pt>
                <c:pt idx="2">
                  <c:v>3.3448275862068959</c:v>
                </c:pt>
                <c:pt idx="3">
                  <c:v>3.6666666666666665</c:v>
                </c:pt>
                <c:pt idx="4">
                  <c:v>3.5833333333333339</c:v>
                </c:pt>
              </c:numCache>
            </c:numRef>
          </c:val>
          <c:extLst xmlns:c16r2="http://schemas.microsoft.com/office/drawing/2015/06/chart">
            <c:ext xmlns:c16="http://schemas.microsoft.com/office/drawing/2014/chart" uri="{C3380CC4-5D6E-409C-BE32-E72D297353CC}">
              <c16:uniqueId val="{00000001-4471-4A08-9FCE-190D3CF2395D}"/>
            </c:ext>
          </c:extLst>
        </c:ser>
        <c:ser>
          <c:idx val="2"/>
          <c:order val="2"/>
          <c:tx>
            <c:strRef>
              <c:f>Comparison!$V$18</c:f>
              <c:strCache>
                <c:ptCount val="1"/>
                <c:pt idx="0">
                  <c:v>Partership</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Comparison!$S$19:$S$23</c:f>
              <c:strCache>
                <c:ptCount val="5"/>
                <c:pt idx="0">
                  <c:v>Less than 6 months</c:v>
                </c:pt>
                <c:pt idx="1">
                  <c:v>6 months - 1 year</c:v>
                </c:pt>
                <c:pt idx="2">
                  <c:v>1 year - 2 years</c:v>
                </c:pt>
                <c:pt idx="3">
                  <c:v>2 years - 3 years</c:v>
                </c:pt>
                <c:pt idx="4">
                  <c:v>More than 3 years</c:v>
                </c:pt>
              </c:strCache>
            </c:strRef>
          </c:cat>
          <c:val>
            <c:numRef>
              <c:f>Comparison!$V$19:$V$23</c:f>
              <c:numCache>
                <c:formatCode>0.00</c:formatCode>
                <c:ptCount val="5"/>
                <c:pt idx="0">
                  <c:v>3.9166666666666665</c:v>
                </c:pt>
                <c:pt idx="1">
                  <c:v>3.9066666666666667</c:v>
                </c:pt>
                <c:pt idx="2">
                  <c:v>3.6436781609195399</c:v>
                </c:pt>
                <c:pt idx="3">
                  <c:v>3.666666666666667</c:v>
                </c:pt>
                <c:pt idx="4">
                  <c:v>3.9583333333333335</c:v>
                </c:pt>
              </c:numCache>
            </c:numRef>
          </c:val>
          <c:extLst xmlns:c16r2="http://schemas.microsoft.com/office/drawing/2015/06/chart">
            <c:ext xmlns:c16="http://schemas.microsoft.com/office/drawing/2014/chart" uri="{C3380CC4-5D6E-409C-BE32-E72D297353CC}">
              <c16:uniqueId val="{00000002-4471-4A08-9FCE-190D3CF2395D}"/>
            </c:ext>
          </c:extLst>
        </c:ser>
        <c:dLbls>
          <c:dLblPos val="outEnd"/>
          <c:showLegendKey val="0"/>
          <c:showVal val="1"/>
          <c:showCatName val="0"/>
          <c:showSerName val="0"/>
          <c:showPercent val="0"/>
          <c:showBubbleSize val="0"/>
        </c:dLbls>
        <c:gapWidth val="219"/>
        <c:overlap val="-27"/>
        <c:axId val="165357824"/>
        <c:axId val="165371904"/>
      </c:barChart>
      <c:catAx>
        <c:axId val="16535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371904"/>
        <c:crosses val="autoZero"/>
        <c:auto val="1"/>
        <c:lblAlgn val="ctr"/>
        <c:lblOffset val="100"/>
        <c:noMultiLvlLbl val="0"/>
      </c:catAx>
      <c:valAx>
        <c:axId val="16537190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5357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Management</a:t>
            </a:r>
          </a:p>
        </c:rich>
      </c:tx>
      <c:layout/>
      <c:overlay val="0"/>
      <c:spPr>
        <a:noFill/>
        <a:ln>
          <a:noFill/>
        </a:ln>
        <a:effectLst/>
      </c:spPr>
    </c:title>
    <c:autoTitleDeleted val="0"/>
    <c:plotArea>
      <c:layout/>
      <c:barChart>
        <c:barDir val="col"/>
        <c:grouping val="clustered"/>
        <c:varyColors val="0"/>
        <c:ser>
          <c:idx val="0"/>
          <c:order val="0"/>
          <c:tx>
            <c:strRef>
              <c:f>'Management Importance'!$N$2</c:f>
              <c:strCache>
                <c:ptCount val="1"/>
                <c:pt idx="0">
                  <c:v>Importance of Management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'Management Importance'!$M$3:$M$5</c:f>
              <c:strCache>
                <c:ptCount val="3"/>
                <c:pt idx="0">
                  <c:v>Model 1</c:v>
                </c:pt>
                <c:pt idx="1">
                  <c:v>Model 2</c:v>
                </c:pt>
                <c:pt idx="2">
                  <c:v>Model 3</c:v>
                </c:pt>
              </c:strCache>
            </c:strRef>
          </c:cat>
          <c:val>
            <c:numRef>
              <c:f>'Management Importance'!$N$3:$N$5</c:f>
              <c:numCache>
                <c:formatCode>0.00</c:formatCode>
                <c:ptCount val="3"/>
                <c:pt idx="0">
                  <c:v>3.2142857142857144</c:v>
                </c:pt>
                <c:pt idx="1">
                  <c:v>3.4615384615384617</c:v>
                </c:pt>
                <c:pt idx="2">
                  <c:v>3.1888888888888887</c:v>
                </c:pt>
              </c:numCache>
            </c:numRef>
          </c:val>
          <c:extLst xmlns:c16r2="http://schemas.microsoft.com/office/drawing/2015/06/chart">
            <c:ext xmlns:c16="http://schemas.microsoft.com/office/drawing/2014/chart" uri="{C3380CC4-5D6E-409C-BE32-E72D297353CC}">
              <c16:uniqueId val="{00000000-0A42-42B9-98C0-AA3AF0EAD714}"/>
            </c:ext>
          </c:extLst>
        </c:ser>
        <c:dLbls>
          <c:dLblPos val="outEnd"/>
          <c:showLegendKey val="0"/>
          <c:showVal val="1"/>
          <c:showCatName val="0"/>
          <c:showSerName val="0"/>
          <c:showPercent val="0"/>
          <c:showBubbleSize val="0"/>
        </c:dLbls>
        <c:gapWidth val="219"/>
        <c:overlap val="-27"/>
        <c:axId val="49980928"/>
        <c:axId val="158110080"/>
      </c:barChart>
      <c:catAx>
        <c:axId val="4998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110080"/>
        <c:crosses val="autoZero"/>
        <c:auto val="1"/>
        <c:lblAlgn val="ctr"/>
        <c:lblOffset val="100"/>
        <c:noMultiLvlLbl val="0"/>
      </c:catAx>
      <c:valAx>
        <c:axId val="158110080"/>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99809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Management</a:t>
            </a:r>
          </a:p>
        </c:rich>
      </c:tx>
      <c:layout/>
      <c:overlay val="0"/>
      <c:spPr>
        <a:noFill/>
        <a:ln>
          <a:noFill/>
        </a:ln>
        <a:effectLst/>
      </c:spPr>
    </c:title>
    <c:autoTitleDeleted val="0"/>
    <c:plotArea>
      <c:layout/>
      <c:barChart>
        <c:barDir val="col"/>
        <c:grouping val="clustered"/>
        <c:varyColors val="0"/>
        <c:ser>
          <c:idx val="0"/>
          <c:order val="0"/>
          <c:tx>
            <c:strRef>
              <c:f>'Management Importance'!$N$19</c:f>
              <c:strCache>
                <c:ptCount val="1"/>
                <c:pt idx="0">
                  <c:v>Importance of Management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'Management Importance'!$M$20:$M$21</c:f>
              <c:strCache>
                <c:ptCount val="2"/>
                <c:pt idx="0">
                  <c:v>Manager</c:v>
                </c:pt>
                <c:pt idx="1">
                  <c:v>Employee</c:v>
                </c:pt>
              </c:strCache>
            </c:strRef>
          </c:cat>
          <c:val>
            <c:numRef>
              <c:f>'Management Importance'!$N$20:$N$21</c:f>
              <c:numCache>
                <c:formatCode>0.00</c:formatCode>
                <c:ptCount val="2"/>
                <c:pt idx="0">
                  <c:v>3.3055555555555558</c:v>
                </c:pt>
                <c:pt idx="1">
                  <c:v>3.2777777777777772</c:v>
                </c:pt>
              </c:numCache>
            </c:numRef>
          </c:val>
          <c:extLst xmlns:c16r2="http://schemas.microsoft.com/office/drawing/2015/06/chart">
            <c:ext xmlns:c16="http://schemas.microsoft.com/office/drawing/2014/chart" uri="{C3380CC4-5D6E-409C-BE32-E72D297353CC}">
              <c16:uniqueId val="{00000000-DE0C-4798-8385-EA19514F9FCB}"/>
            </c:ext>
          </c:extLst>
        </c:ser>
        <c:dLbls>
          <c:dLblPos val="outEnd"/>
          <c:showLegendKey val="0"/>
          <c:showVal val="1"/>
          <c:showCatName val="0"/>
          <c:showSerName val="0"/>
          <c:showPercent val="0"/>
          <c:showBubbleSize val="0"/>
        </c:dLbls>
        <c:gapWidth val="219"/>
        <c:overlap val="-27"/>
        <c:axId val="158117248"/>
        <c:axId val="158124288"/>
      </c:barChart>
      <c:catAx>
        <c:axId val="15811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124288"/>
        <c:crosses val="autoZero"/>
        <c:auto val="1"/>
        <c:lblAlgn val="ctr"/>
        <c:lblOffset val="100"/>
        <c:noMultiLvlLbl val="0"/>
      </c:catAx>
      <c:valAx>
        <c:axId val="158124288"/>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1172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Management</a:t>
            </a:r>
          </a:p>
        </c:rich>
      </c:tx>
      <c:layout/>
      <c:overlay val="0"/>
      <c:spPr>
        <a:solidFill>
          <a:schemeClr val="bg1"/>
        </a:solidFill>
        <a:ln>
          <a:noFill/>
        </a:ln>
        <a:effectLst/>
      </c:spPr>
    </c:title>
    <c:autoTitleDeleted val="0"/>
    <c:plotArea>
      <c:layout/>
      <c:barChart>
        <c:barDir val="col"/>
        <c:grouping val="clustered"/>
        <c:varyColors val="0"/>
        <c:ser>
          <c:idx val="0"/>
          <c:order val="0"/>
          <c:tx>
            <c:strRef>
              <c:f>'Management Importance'!$N$36</c:f>
              <c:strCache>
                <c:ptCount val="1"/>
                <c:pt idx="0">
                  <c:v>Importance of Management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'Management Importance'!$M$37:$M$41</c:f>
              <c:strCache>
                <c:ptCount val="5"/>
                <c:pt idx="0">
                  <c:v>Less than 6 months</c:v>
                </c:pt>
                <c:pt idx="1">
                  <c:v>6 months - 1 year</c:v>
                </c:pt>
                <c:pt idx="2">
                  <c:v>1 year - 2 years</c:v>
                </c:pt>
                <c:pt idx="3">
                  <c:v>2 years - 3 years</c:v>
                </c:pt>
                <c:pt idx="4">
                  <c:v>More than 3 years</c:v>
                </c:pt>
              </c:strCache>
            </c:strRef>
          </c:cat>
          <c:val>
            <c:numRef>
              <c:f>'Management Importance'!$N$37:$N$41</c:f>
              <c:numCache>
                <c:formatCode>0.00</c:formatCode>
                <c:ptCount val="5"/>
                <c:pt idx="0">
                  <c:v>3.4999999999999996</c:v>
                </c:pt>
                <c:pt idx="1">
                  <c:v>3.5066666666666664</c:v>
                </c:pt>
                <c:pt idx="2">
                  <c:v>3.103448275862069</c:v>
                </c:pt>
                <c:pt idx="3">
                  <c:v>2.9761904761904758</c:v>
                </c:pt>
                <c:pt idx="4">
                  <c:v>3.541666666666667</c:v>
                </c:pt>
              </c:numCache>
            </c:numRef>
          </c:val>
          <c:extLst xmlns:c16r2="http://schemas.microsoft.com/office/drawing/2015/06/chart">
            <c:ext xmlns:c16="http://schemas.microsoft.com/office/drawing/2014/chart" uri="{C3380CC4-5D6E-409C-BE32-E72D297353CC}">
              <c16:uniqueId val="{00000000-48D7-4D8C-B7DC-6371EEDEB677}"/>
            </c:ext>
          </c:extLst>
        </c:ser>
        <c:dLbls>
          <c:dLblPos val="outEnd"/>
          <c:showLegendKey val="0"/>
          <c:showVal val="1"/>
          <c:showCatName val="0"/>
          <c:showSerName val="0"/>
          <c:showPercent val="0"/>
          <c:showBubbleSize val="0"/>
        </c:dLbls>
        <c:gapWidth val="219"/>
        <c:overlap val="-27"/>
        <c:axId val="158416896"/>
        <c:axId val="158419584"/>
      </c:barChart>
      <c:catAx>
        <c:axId val="15841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419584"/>
        <c:crosses val="autoZero"/>
        <c:auto val="1"/>
        <c:lblAlgn val="ctr"/>
        <c:lblOffset val="100"/>
        <c:noMultiLvlLbl val="0"/>
      </c:catAx>
      <c:valAx>
        <c:axId val="15841958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41689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Awareness of Experts</a:t>
            </a:r>
          </a:p>
        </c:rich>
      </c:tx>
      <c:layout/>
      <c:overlay val="0"/>
      <c:spPr>
        <a:noFill/>
        <a:ln>
          <a:noFill/>
        </a:ln>
        <a:effectLst/>
      </c:spPr>
    </c:title>
    <c:autoTitleDeleted val="0"/>
    <c:plotArea>
      <c:layout/>
      <c:barChart>
        <c:barDir val="col"/>
        <c:grouping val="clustered"/>
        <c:varyColors val="0"/>
        <c:ser>
          <c:idx val="0"/>
          <c:order val="0"/>
          <c:tx>
            <c:strRef>
              <c:f>'Management Importance'!$N$51</c:f>
              <c:strCache>
                <c:ptCount val="1"/>
                <c:pt idx="0">
                  <c:v>Awareness of Experts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'Management Importance'!$M$52:$M$54</c:f>
              <c:strCache>
                <c:ptCount val="3"/>
                <c:pt idx="0">
                  <c:v>Model 1</c:v>
                </c:pt>
                <c:pt idx="1">
                  <c:v>Model 2</c:v>
                </c:pt>
                <c:pt idx="2">
                  <c:v>Model 3</c:v>
                </c:pt>
              </c:strCache>
            </c:strRef>
          </c:cat>
          <c:val>
            <c:numRef>
              <c:f>'Management Importance'!$N$52:$N$54</c:f>
              <c:numCache>
                <c:formatCode>0.00</c:formatCode>
                <c:ptCount val="3"/>
                <c:pt idx="0">
                  <c:v>4.4285714285714288</c:v>
                </c:pt>
                <c:pt idx="1">
                  <c:v>4.6538461538461542</c:v>
                </c:pt>
                <c:pt idx="2">
                  <c:v>4.5333333333333332</c:v>
                </c:pt>
              </c:numCache>
            </c:numRef>
          </c:val>
          <c:extLst xmlns:c16r2="http://schemas.microsoft.com/office/drawing/2015/06/chart">
            <c:ext xmlns:c16="http://schemas.microsoft.com/office/drawing/2014/chart" uri="{C3380CC4-5D6E-409C-BE32-E72D297353CC}">
              <c16:uniqueId val="{00000000-8A2E-4BCD-AE70-8EB4A5D29EF9}"/>
            </c:ext>
          </c:extLst>
        </c:ser>
        <c:dLbls>
          <c:dLblPos val="outEnd"/>
          <c:showLegendKey val="0"/>
          <c:showVal val="1"/>
          <c:showCatName val="0"/>
          <c:showSerName val="0"/>
          <c:showPercent val="0"/>
          <c:showBubbleSize val="0"/>
        </c:dLbls>
        <c:gapWidth val="219"/>
        <c:overlap val="-27"/>
        <c:axId val="158443392"/>
        <c:axId val="158458624"/>
      </c:barChart>
      <c:catAx>
        <c:axId val="15844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458624"/>
        <c:crosses val="autoZero"/>
        <c:auto val="1"/>
        <c:lblAlgn val="ctr"/>
        <c:lblOffset val="100"/>
        <c:noMultiLvlLbl val="0"/>
      </c:catAx>
      <c:valAx>
        <c:axId val="15845862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844339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Leadership</a:t>
            </a:r>
          </a:p>
        </c:rich>
      </c:tx>
      <c:layout/>
      <c:overlay val="0"/>
      <c:spPr>
        <a:noFill/>
        <a:ln>
          <a:noFill/>
        </a:ln>
        <a:effectLst/>
      </c:spPr>
    </c:title>
    <c:autoTitleDeleted val="0"/>
    <c:plotArea>
      <c:layout/>
      <c:barChart>
        <c:barDir val="col"/>
        <c:grouping val="clustered"/>
        <c:varyColors val="0"/>
        <c:ser>
          <c:idx val="0"/>
          <c:order val="0"/>
          <c:tx>
            <c:strRef>
              <c:f>'Leadership importance'!$O$3</c:f>
              <c:strCache>
                <c:ptCount val="1"/>
                <c:pt idx="0">
                  <c:v>Importance of Leadership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importance'!$N$4:$N$6</c:f>
              <c:strCache>
                <c:ptCount val="3"/>
                <c:pt idx="0">
                  <c:v>Model 1</c:v>
                </c:pt>
                <c:pt idx="1">
                  <c:v>Model 2</c:v>
                </c:pt>
                <c:pt idx="2">
                  <c:v>Model 3</c:v>
                </c:pt>
              </c:strCache>
            </c:strRef>
          </c:cat>
          <c:val>
            <c:numRef>
              <c:f>'Leadership importance'!$O$4:$O$6</c:f>
              <c:numCache>
                <c:formatCode>0.00</c:formatCode>
                <c:ptCount val="3"/>
                <c:pt idx="0">
                  <c:v>3.2142857142857144</c:v>
                </c:pt>
                <c:pt idx="1">
                  <c:v>3.0384615384615383</c:v>
                </c:pt>
                <c:pt idx="2">
                  <c:v>3.4333333333333331</c:v>
                </c:pt>
              </c:numCache>
            </c:numRef>
          </c:val>
          <c:extLst xmlns:c16r2="http://schemas.microsoft.com/office/drawing/2015/06/chart">
            <c:ext xmlns:c16="http://schemas.microsoft.com/office/drawing/2014/chart" uri="{C3380CC4-5D6E-409C-BE32-E72D297353CC}">
              <c16:uniqueId val="{00000000-1CBE-446F-934C-FCB68B0F3690}"/>
            </c:ext>
          </c:extLst>
        </c:ser>
        <c:dLbls>
          <c:dLblPos val="outEnd"/>
          <c:showLegendKey val="0"/>
          <c:showVal val="1"/>
          <c:showCatName val="0"/>
          <c:showSerName val="0"/>
          <c:showPercent val="0"/>
          <c:showBubbleSize val="0"/>
        </c:dLbls>
        <c:gapWidth val="219"/>
        <c:overlap val="-27"/>
        <c:axId val="159803648"/>
        <c:axId val="159827072"/>
      </c:barChart>
      <c:catAx>
        <c:axId val="1598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9827072"/>
        <c:crosses val="autoZero"/>
        <c:auto val="1"/>
        <c:lblAlgn val="ctr"/>
        <c:lblOffset val="100"/>
        <c:noMultiLvlLbl val="0"/>
      </c:catAx>
      <c:valAx>
        <c:axId val="15982707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98036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Leadership</a:t>
            </a:r>
          </a:p>
        </c:rich>
      </c:tx>
      <c:layout/>
      <c:overlay val="0"/>
      <c:spPr>
        <a:noFill/>
        <a:ln>
          <a:noFill/>
        </a:ln>
        <a:effectLst/>
      </c:spPr>
    </c:title>
    <c:autoTitleDeleted val="0"/>
    <c:plotArea>
      <c:layout/>
      <c:barChart>
        <c:barDir val="col"/>
        <c:grouping val="clustered"/>
        <c:varyColors val="0"/>
        <c:ser>
          <c:idx val="0"/>
          <c:order val="0"/>
          <c:tx>
            <c:strRef>
              <c:f>'Leadership importance'!$O$18</c:f>
              <c:strCache>
                <c:ptCount val="1"/>
                <c:pt idx="0">
                  <c:v>Importance of Leadership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importance'!$N$19:$N$20</c:f>
              <c:strCache>
                <c:ptCount val="2"/>
                <c:pt idx="0">
                  <c:v>Manager</c:v>
                </c:pt>
                <c:pt idx="1">
                  <c:v>Employee</c:v>
                </c:pt>
              </c:strCache>
            </c:strRef>
          </c:cat>
          <c:val>
            <c:numRef>
              <c:f>'Leadership importance'!$O$19:$O$20</c:f>
              <c:numCache>
                <c:formatCode>0.00</c:formatCode>
                <c:ptCount val="2"/>
                <c:pt idx="0">
                  <c:v>3</c:v>
                </c:pt>
                <c:pt idx="1">
                  <c:v>3.2777777777777777</c:v>
                </c:pt>
              </c:numCache>
            </c:numRef>
          </c:val>
          <c:extLst xmlns:c16r2="http://schemas.microsoft.com/office/drawing/2015/06/chart">
            <c:ext xmlns:c16="http://schemas.microsoft.com/office/drawing/2014/chart" uri="{C3380CC4-5D6E-409C-BE32-E72D297353CC}">
              <c16:uniqueId val="{00000000-9968-4ECF-A29F-E430917D90BF}"/>
            </c:ext>
          </c:extLst>
        </c:ser>
        <c:dLbls>
          <c:dLblPos val="outEnd"/>
          <c:showLegendKey val="0"/>
          <c:showVal val="1"/>
          <c:showCatName val="0"/>
          <c:showSerName val="0"/>
          <c:showPercent val="0"/>
          <c:showBubbleSize val="0"/>
        </c:dLbls>
        <c:gapWidth val="219"/>
        <c:overlap val="-27"/>
        <c:axId val="160375168"/>
        <c:axId val="160377856"/>
      </c:barChart>
      <c:catAx>
        <c:axId val="16037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77856"/>
        <c:crosses val="autoZero"/>
        <c:auto val="1"/>
        <c:lblAlgn val="ctr"/>
        <c:lblOffset val="100"/>
        <c:noMultiLvlLbl val="0"/>
      </c:catAx>
      <c:valAx>
        <c:axId val="16037785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37516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Importance of Leadership</a:t>
            </a:r>
          </a:p>
        </c:rich>
      </c:tx>
      <c:layout/>
      <c:overlay val="0"/>
      <c:spPr>
        <a:noFill/>
        <a:ln>
          <a:noFill/>
        </a:ln>
        <a:effectLst/>
      </c:spPr>
    </c:title>
    <c:autoTitleDeleted val="0"/>
    <c:plotArea>
      <c:layout/>
      <c:barChart>
        <c:barDir val="col"/>
        <c:grouping val="clustered"/>
        <c:varyColors val="0"/>
        <c:ser>
          <c:idx val="0"/>
          <c:order val="0"/>
          <c:tx>
            <c:strRef>
              <c:f>'Leadership importance'!$O$35</c:f>
              <c:strCache>
                <c:ptCount val="1"/>
                <c:pt idx="0">
                  <c:v>Importance of Leadership</c:v>
                </c:pt>
              </c:strCache>
            </c:strRef>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1-7A26-47C7-8F40-B871551F38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importance'!$N$36:$N$40</c:f>
              <c:strCache>
                <c:ptCount val="5"/>
                <c:pt idx="0">
                  <c:v>Less than 6 months</c:v>
                </c:pt>
                <c:pt idx="1">
                  <c:v>6 months - 1 year</c:v>
                </c:pt>
                <c:pt idx="2">
                  <c:v>1 year - 2 years</c:v>
                </c:pt>
                <c:pt idx="3">
                  <c:v>2 years - 3 years</c:v>
                </c:pt>
                <c:pt idx="4">
                  <c:v>More than 3 years</c:v>
                </c:pt>
              </c:strCache>
            </c:strRef>
          </c:cat>
          <c:val>
            <c:numRef>
              <c:f>'Leadership importance'!$O$36:$O$40</c:f>
              <c:numCache>
                <c:formatCode>0.00</c:formatCode>
                <c:ptCount val="5"/>
                <c:pt idx="0">
                  <c:v>3.5</c:v>
                </c:pt>
                <c:pt idx="1">
                  <c:v>3.12</c:v>
                </c:pt>
                <c:pt idx="2">
                  <c:v>3.2413793103448274</c:v>
                </c:pt>
                <c:pt idx="3">
                  <c:v>3.7857142857142856</c:v>
                </c:pt>
                <c:pt idx="4">
                  <c:v>2.375</c:v>
                </c:pt>
              </c:numCache>
            </c:numRef>
          </c:val>
          <c:extLst xmlns:c16r2="http://schemas.microsoft.com/office/drawing/2015/06/chart">
            <c:ext xmlns:c16="http://schemas.microsoft.com/office/drawing/2014/chart" uri="{C3380CC4-5D6E-409C-BE32-E72D297353CC}">
              <c16:uniqueId val="{00000002-7A26-47C7-8F40-B871551F387A}"/>
            </c:ext>
          </c:extLst>
        </c:ser>
        <c:dLbls>
          <c:dLblPos val="outEnd"/>
          <c:showLegendKey val="0"/>
          <c:showVal val="1"/>
          <c:showCatName val="0"/>
          <c:showSerName val="0"/>
          <c:showPercent val="0"/>
          <c:showBubbleSize val="0"/>
        </c:dLbls>
        <c:gapWidth val="219"/>
        <c:overlap val="-27"/>
        <c:axId val="160425088"/>
        <c:axId val="160436224"/>
      </c:barChart>
      <c:catAx>
        <c:axId val="1604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436224"/>
        <c:crosses val="autoZero"/>
        <c:auto val="1"/>
        <c:lblAlgn val="ctr"/>
        <c:lblOffset val="100"/>
        <c:noMultiLvlLbl val="0"/>
      </c:catAx>
      <c:valAx>
        <c:axId val="16043622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42508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accent1">
                    <a:lumMod val="50000"/>
                  </a:schemeClr>
                </a:solidFill>
              </a:rPr>
              <a:t>Easiness of Getting Help</a:t>
            </a:r>
          </a:p>
        </c:rich>
      </c:tx>
      <c:layout/>
      <c:overlay val="0"/>
      <c:spPr>
        <a:solidFill>
          <a:schemeClr val="bg1"/>
        </a:solidFill>
        <a:ln>
          <a:noFill/>
        </a:ln>
        <a:effectLst/>
      </c:spPr>
    </c:title>
    <c:autoTitleDeleted val="0"/>
    <c:plotArea>
      <c:layout/>
      <c:barChart>
        <c:barDir val="col"/>
        <c:grouping val="clustered"/>
        <c:varyColors val="0"/>
        <c:ser>
          <c:idx val="0"/>
          <c:order val="0"/>
          <c:tx>
            <c:strRef>
              <c:f>'Leadership importance'!$O$53</c:f>
              <c:strCache>
                <c:ptCount val="1"/>
                <c:pt idx="0">
                  <c:v>Is it easy to get help from another team?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 importance'!$N$54:$N$56</c:f>
              <c:strCache>
                <c:ptCount val="3"/>
                <c:pt idx="0">
                  <c:v>Model 1</c:v>
                </c:pt>
                <c:pt idx="1">
                  <c:v>Model 2</c:v>
                </c:pt>
                <c:pt idx="2">
                  <c:v>Model 3</c:v>
                </c:pt>
              </c:strCache>
            </c:strRef>
          </c:cat>
          <c:val>
            <c:numRef>
              <c:f>'Leadership importance'!$O$54:$O$56</c:f>
              <c:numCache>
                <c:formatCode>0.00</c:formatCode>
                <c:ptCount val="3"/>
                <c:pt idx="0">
                  <c:v>3.2142857142857144</c:v>
                </c:pt>
                <c:pt idx="1">
                  <c:v>3.0384615384615383</c:v>
                </c:pt>
                <c:pt idx="2">
                  <c:v>3.4333333333333331</c:v>
                </c:pt>
              </c:numCache>
            </c:numRef>
          </c:val>
          <c:extLst xmlns:c16r2="http://schemas.microsoft.com/office/drawing/2015/06/chart">
            <c:ext xmlns:c16="http://schemas.microsoft.com/office/drawing/2014/chart" uri="{C3380CC4-5D6E-409C-BE32-E72D297353CC}">
              <c16:uniqueId val="{00000000-6AA9-4616-8CFD-40AD57E0D0B0}"/>
            </c:ext>
          </c:extLst>
        </c:ser>
        <c:dLbls>
          <c:showLegendKey val="0"/>
          <c:showVal val="0"/>
          <c:showCatName val="0"/>
          <c:showSerName val="0"/>
          <c:showPercent val="0"/>
          <c:showBubbleSize val="0"/>
        </c:dLbls>
        <c:gapWidth val="219"/>
        <c:overlap val="-27"/>
        <c:axId val="160465280"/>
        <c:axId val="160466816"/>
      </c:barChart>
      <c:catAx>
        <c:axId val="1604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466816"/>
        <c:crosses val="autoZero"/>
        <c:auto val="1"/>
        <c:lblAlgn val="ctr"/>
        <c:lblOffset val="100"/>
        <c:noMultiLvlLbl val="0"/>
      </c:catAx>
      <c:valAx>
        <c:axId val="16046681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04652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37FD0-3707-4586-A101-D38DA8C52908}" type="doc">
      <dgm:prSet loTypeId="urn:microsoft.com/office/officeart/2005/8/layout/hProcess11" loCatId="process" qsTypeId="urn:microsoft.com/office/officeart/2005/8/quickstyle/simple1" qsCatId="simple" csTypeId="urn:microsoft.com/office/officeart/2005/8/colors/accent0_1" csCatId="mainScheme" phldr="1"/>
      <dgm:spPr/>
    </dgm:pt>
    <dgm:pt modelId="{C1683FF4-3B8E-4D8A-B554-14FF3D9BEF9E}">
      <dgm:prSet phldrT="[Текст]"/>
      <dgm:spPr/>
      <dgm:t>
        <a:bodyPr/>
        <a:lstStyle/>
        <a:p>
          <a:r>
            <a:rPr lang="en-US" dirty="0"/>
            <a:t>Role Finding</a:t>
          </a:r>
          <a:endParaRPr lang="ru-RU" dirty="0"/>
        </a:p>
      </dgm:t>
    </dgm:pt>
    <dgm:pt modelId="{BA48BA65-7CB9-48F2-AA56-B02E2C44F47D}" type="parTrans" cxnId="{72AE5D0E-CE9D-414B-A0CF-8075EAD948F5}">
      <dgm:prSet/>
      <dgm:spPr/>
      <dgm:t>
        <a:bodyPr/>
        <a:lstStyle/>
        <a:p>
          <a:endParaRPr lang="ru-RU"/>
        </a:p>
      </dgm:t>
    </dgm:pt>
    <dgm:pt modelId="{76512DA3-FC47-4D72-87E3-A787263B8AB2}" type="sibTrans" cxnId="{72AE5D0E-CE9D-414B-A0CF-8075EAD948F5}">
      <dgm:prSet/>
      <dgm:spPr/>
      <dgm:t>
        <a:bodyPr/>
        <a:lstStyle/>
        <a:p>
          <a:endParaRPr lang="ru-RU"/>
        </a:p>
      </dgm:t>
    </dgm:pt>
    <dgm:pt modelId="{27DA05F2-9C46-473F-896D-50473A4837DF}">
      <dgm:prSet phldrT="[Текст]"/>
      <dgm:spPr/>
      <dgm:t>
        <a:bodyPr/>
        <a:lstStyle/>
        <a:p>
          <a:r>
            <a:rPr lang="en-US" dirty="0"/>
            <a:t>Role Making</a:t>
          </a:r>
          <a:endParaRPr lang="ru-RU" dirty="0"/>
        </a:p>
      </dgm:t>
    </dgm:pt>
    <dgm:pt modelId="{49A2A200-5967-46E7-B275-C11DBA125229}" type="parTrans" cxnId="{DA699B86-336D-433C-BCD8-5F83BCA60BB9}">
      <dgm:prSet/>
      <dgm:spPr/>
      <dgm:t>
        <a:bodyPr/>
        <a:lstStyle/>
        <a:p>
          <a:endParaRPr lang="ru-RU"/>
        </a:p>
      </dgm:t>
    </dgm:pt>
    <dgm:pt modelId="{21DF98A5-59D5-4826-9C69-BFD3DFFECE81}" type="sibTrans" cxnId="{DA699B86-336D-433C-BCD8-5F83BCA60BB9}">
      <dgm:prSet/>
      <dgm:spPr/>
      <dgm:t>
        <a:bodyPr/>
        <a:lstStyle/>
        <a:p>
          <a:endParaRPr lang="ru-RU"/>
        </a:p>
      </dgm:t>
    </dgm:pt>
    <dgm:pt modelId="{73062FA1-D461-47BF-8A1A-03CB215BCBDC}">
      <dgm:prSet phldrT="[Текст]"/>
      <dgm:spPr/>
      <dgm:t>
        <a:bodyPr/>
        <a:lstStyle/>
        <a:p>
          <a:r>
            <a:rPr lang="en-US" dirty="0"/>
            <a:t>Implementation</a:t>
          </a:r>
          <a:endParaRPr lang="ru-RU" dirty="0"/>
        </a:p>
      </dgm:t>
    </dgm:pt>
    <dgm:pt modelId="{6FEB008F-B5DA-4F2E-899F-7FB10E2BA72B}" type="parTrans" cxnId="{83653F05-5818-485E-B130-7EDB1EB63ECB}">
      <dgm:prSet/>
      <dgm:spPr/>
      <dgm:t>
        <a:bodyPr/>
        <a:lstStyle/>
        <a:p>
          <a:endParaRPr lang="ru-RU"/>
        </a:p>
      </dgm:t>
    </dgm:pt>
    <dgm:pt modelId="{7EDFBA5D-04D4-4D0F-A9FE-0DB5F2C533D8}" type="sibTrans" cxnId="{83653F05-5818-485E-B130-7EDB1EB63ECB}">
      <dgm:prSet/>
      <dgm:spPr/>
      <dgm:t>
        <a:bodyPr/>
        <a:lstStyle/>
        <a:p>
          <a:endParaRPr lang="ru-RU"/>
        </a:p>
      </dgm:t>
    </dgm:pt>
    <dgm:pt modelId="{027A05A0-07AE-40DF-B1D5-F282DAD38595}" type="pres">
      <dgm:prSet presAssocID="{09237FD0-3707-4586-A101-D38DA8C52908}" presName="Name0" presStyleCnt="0">
        <dgm:presLayoutVars>
          <dgm:dir/>
          <dgm:resizeHandles val="exact"/>
        </dgm:presLayoutVars>
      </dgm:prSet>
      <dgm:spPr/>
    </dgm:pt>
    <dgm:pt modelId="{2F6F67BE-B2C9-48AF-97EF-C4CF6D37F0AE}" type="pres">
      <dgm:prSet presAssocID="{09237FD0-3707-4586-A101-D38DA8C52908}" presName="arrow" presStyleLbl="bgShp" presStyleIdx="0" presStyleCnt="1">
        <dgm:style>
          <a:lnRef idx="2">
            <a:schemeClr val="accent5"/>
          </a:lnRef>
          <a:fillRef idx="1">
            <a:schemeClr val="lt1"/>
          </a:fillRef>
          <a:effectRef idx="0">
            <a:schemeClr val="accent5"/>
          </a:effectRef>
          <a:fontRef idx="minor">
            <a:schemeClr val="dk1"/>
          </a:fontRef>
        </dgm:style>
      </dgm:prSet>
      <dgm:spPr>
        <a:ln>
          <a:solidFill>
            <a:schemeClr val="accent1">
              <a:lumMod val="50000"/>
            </a:schemeClr>
          </a:solidFill>
        </a:ln>
      </dgm:spPr>
    </dgm:pt>
    <dgm:pt modelId="{BC061392-DC9D-4173-97B0-90A1370F13BD}" type="pres">
      <dgm:prSet presAssocID="{09237FD0-3707-4586-A101-D38DA8C52908}" presName="points" presStyleCnt="0"/>
      <dgm:spPr/>
    </dgm:pt>
    <dgm:pt modelId="{4262F093-3785-4B51-A97F-7710A21FE602}" type="pres">
      <dgm:prSet presAssocID="{C1683FF4-3B8E-4D8A-B554-14FF3D9BEF9E}" presName="compositeA" presStyleCnt="0"/>
      <dgm:spPr/>
    </dgm:pt>
    <dgm:pt modelId="{7D2A122B-5DD2-452C-A787-91E910449C5F}" type="pres">
      <dgm:prSet presAssocID="{C1683FF4-3B8E-4D8A-B554-14FF3D9BEF9E}" presName="textA" presStyleLbl="revTx" presStyleIdx="0" presStyleCnt="3">
        <dgm:presLayoutVars>
          <dgm:bulletEnabled val="1"/>
        </dgm:presLayoutVars>
      </dgm:prSet>
      <dgm:spPr/>
      <dgm:t>
        <a:bodyPr/>
        <a:lstStyle/>
        <a:p>
          <a:endParaRPr lang="ru-RU"/>
        </a:p>
      </dgm:t>
    </dgm:pt>
    <dgm:pt modelId="{0DDB7EFB-2080-49B7-8618-44F04DB173E2}" type="pres">
      <dgm:prSet presAssocID="{C1683FF4-3B8E-4D8A-B554-14FF3D9BEF9E}" presName="circleA" presStyleLbl="node1" presStyleIdx="0" presStyleCnt="3"/>
      <dgm:spPr/>
    </dgm:pt>
    <dgm:pt modelId="{1AA19320-446D-4E07-88A6-1829C2234697}" type="pres">
      <dgm:prSet presAssocID="{C1683FF4-3B8E-4D8A-B554-14FF3D9BEF9E}" presName="spaceA" presStyleCnt="0"/>
      <dgm:spPr/>
    </dgm:pt>
    <dgm:pt modelId="{AB9E401B-94FB-489A-8189-719F3F6A35D7}" type="pres">
      <dgm:prSet presAssocID="{76512DA3-FC47-4D72-87E3-A787263B8AB2}" presName="space" presStyleCnt="0"/>
      <dgm:spPr/>
    </dgm:pt>
    <dgm:pt modelId="{F6808F46-497A-4067-B014-9C56DBB70C1B}" type="pres">
      <dgm:prSet presAssocID="{27DA05F2-9C46-473F-896D-50473A4837DF}" presName="compositeB" presStyleCnt="0"/>
      <dgm:spPr/>
    </dgm:pt>
    <dgm:pt modelId="{5ACED043-6743-4017-9387-F436E5E67CDF}" type="pres">
      <dgm:prSet presAssocID="{27DA05F2-9C46-473F-896D-50473A4837DF}" presName="textB" presStyleLbl="revTx" presStyleIdx="1" presStyleCnt="3">
        <dgm:presLayoutVars>
          <dgm:bulletEnabled val="1"/>
        </dgm:presLayoutVars>
      </dgm:prSet>
      <dgm:spPr/>
      <dgm:t>
        <a:bodyPr/>
        <a:lstStyle/>
        <a:p>
          <a:endParaRPr lang="ru-RU"/>
        </a:p>
      </dgm:t>
    </dgm:pt>
    <dgm:pt modelId="{E539AC62-EC07-4808-A1B0-CCB897094F1F}" type="pres">
      <dgm:prSet presAssocID="{27DA05F2-9C46-473F-896D-50473A4837DF}" presName="circleB" presStyleLbl="node1" presStyleIdx="1" presStyleCnt="3"/>
      <dgm:spPr/>
    </dgm:pt>
    <dgm:pt modelId="{A3A397C2-5BDD-41F2-9576-D74076DAA34C}" type="pres">
      <dgm:prSet presAssocID="{27DA05F2-9C46-473F-896D-50473A4837DF}" presName="spaceB" presStyleCnt="0"/>
      <dgm:spPr/>
    </dgm:pt>
    <dgm:pt modelId="{68CF6255-C51F-4016-A591-FC0D7814B448}" type="pres">
      <dgm:prSet presAssocID="{21DF98A5-59D5-4826-9C69-BFD3DFFECE81}" presName="space" presStyleCnt="0"/>
      <dgm:spPr/>
    </dgm:pt>
    <dgm:pt modelId="{7A69877C-80A1-48BC-99A1-C5AF2C9A8BD6}" type="pres">
      <dgm:prSet presAssocID="{73062FA1-D461-47BF-8A1A-03CB215BCBDC}" presName="compositeA" presStyleCnt="0"/>
      <dgm:spPr/>
    </dgm:pt>
    <dgm:pt modelId="{0D7088FE-0FA1-444F-83AD-06727C29B36D}" type="pres">
      <dgm:prSet presAssocID="{73062FA1-D461-47BF-8A1A-03CB215BCBDC}" presName="textA" presStyleLbl="revTx" presStyleIdx="2" presStyleCnt="3">
        <dgm:presLayoutVars>
          <dgm:bulletEnabled val="1"/>
        </dgm:presLayoutVars>
      </dgm:prSet>
      <dgm:spPr/>
      <dgm:t>
        <a:bodyPr/>
        <a:lstStyle/>
        <a:p>
          <a:endParaRPr lang="ru-RU"/>
        </a:p>
      </dgm:t>
    </dgm:pt>
    <dgm:pt modelId="{EA899F7A-F884-4285-8BF9-7F58B0327F50}" type="pres">
      <dgm:prSet presAssocID="{73062FA1-D461-47BF-8A1A-03CB215BCBDC}" presName="circleA" presStyleLbl="node1" presStyleIdx="2" presStyleCnt="3"/>
      <dgm:spPr/>
    </dgm:pt>
    <dgm:pt modelId="{6D10415A-56FA-42A7-8900-626A4DEE9FF5}" type="pres">
      <dgm:prSet presAssocID="{73062FA1-D461-47BF-8A1A-03CB215BCBDC}" presName="spaceA" presStyleCnt="0"/>
      <dgm:spPr/>
    </dgm:pt>
  </dgm:ptLst>
  <dgm:cxnLst>
    <dgm:cxn modelId="{72AE5D0E-CE9D-414B-A0CF-8075EAD948F5}" srcId="{09237FD0-3707-4586-A101-D38DA8C52908}" destId="{C1683FF4-3B8E-4D8A-B554-14FF3D9BEF9E}" srcOrd="0" destOrd="0" parTransId="{BA48BA65-7CB9-48F2-AA56-B02E2C44F47D}" sibTransId="{76512DA3-FC47-4D72-87E3-A787263B8AB2}"/>
    <dgm:cxn modelId="{7C1FAB0D-5D41-4D62-90BC-228E7326DED8}" type="presOf" srcId="{27DA05F2-9C46-473F-896D-50473A4837DF}" destId="{5ACED043-6743-4017-9387-F436E5E67CDF}" srcOrd="0" destOrd="0" presId="urn:microsoft.com/office/officeart/2005/8/layout/hProcess11"/>
    <dgm:cxn modelId="{6833EDDD-2059-49B5-A4DD-91872C1BCA6B}" type="presOf" srcId="{09237FD0-3707-4586-A101-D38DA8C52908}" destId="{027A05A0-07AE-40DF-B1D5-F282DAD38595}" srcOrd="0" destOrd="0" presId="urn:microsoft.com/office/officeart/2005/8/layout/hProcess11"/>
    <dgm:cxn modelId="{1CC043F0-7FA2-4E07-BCC1-0332E948C970}" type="presOf" srcId="{73062FA1-D461-47BF-8A1A-03CB215BCBDC}" destId="{0D7088FE-0FA1-444F-83AD-06727C29B36D}" srcOrd="0" destOrd="0" presId="urn:microsoft.com/office/officeart/2005/8/layout/hProcess11"/>
    <dgm:cxn modelId="{83653F05-5818-485E-B130-7EDB1EB63ECB}" srcId="{09237FD0-3707-4586-A101-D38DA8C52908}" destId="{73062FA1-D461-47BF-8A1A-03CB215BCBDC}" srcOrd="2" destOrd="0" parTransId="{6FEB008F-B5DA-4F2E-899F-7FB10E2BA72B}" sibTransId="{7EDFBA5D-04D4-4D0F-A9FE-0DB5F2C533D8}"/>
    <dgm:cxn modelId="{DA699B86-336D-433C-BCD8-5F83BCA60BB9}" srcId="{09237FD0-3707-4586-A101-D38DA8C52908}" destId="{27DA05F2-9C46-473F-896D-50473A4837DF}" srcOrd="1" destOrd="0" parTransId="{49A2A200-5967-46E7-B275-C11DBA125229}" sibTransId="{21DF98A5-59D5-4826-9C69-BFD3DFFECE81}"/>
    <dgm:cxn modelId="{05D3A4DF-533A-4006-8386-00CB4FDCF0BE}" type="presOf" srcId="{C1683FF4-3B8E-4D8A-B554-14FF3D9BEF9E}" destId="{7D2A122B-5DD2-452C-A787-91E910449C5F}" srcOrd="0" destOrd="0" presId="urn:microsoft.com/office/officeart/2005/8/layout/hProcess11"/>
    <dgm:cxn modelId="{5DE83A12-778A-43A7-91CD-AAAC4B803C4E}" type="presParOf" srcId="{027A05A0-07AE-40DF-B1D5-F282DAD38595}" destId="{2F6F67BE-B2C9-48AF-97EF-C4CF6D37F0AE}" srcOrd="0" destOrd="0" presId="urn:microsoft.com/office/officeart/2005/8/layout/hProcess11"/>
    <dgm:cxn modelId="{86584367-C4FD-43D1-AEEA-03453EAA2CD7}" type="presParOf" srcId="{027A05A0-07AE-40DF-B1D5-F282DAD38595}" destId="{BC061392-DC9D-4173-97B0-90A1370F13BD}" srcOrd="1" destOrd="0" presId="urn:microsoft.com/office/officeart/2005/8/layout/hProcess11"/>
    <dgm:cxn modelId="{E3F4A5F1-E104-4100-B8F4-CABB5C6F6C15}" type="presParOf" srcId="{BC061392-DC9D-4173-97B0-90A1370F13BD}" destId="{4262F093-3785-4B51-A97F-7710A21FE602}" srcOrd="0" destOrd="0" presId="urn:microsoft.com/office/officeart/2005/8/layout/hProcess11"/>
    <dgm:cxn modelId="{1296F538-F0B7-428D-AE9D-4D23C77DFE1C}" type="presParOf" srcId="{4262F093-3785-4B51-A97F-7710A21FE602}" destId="{7D2A122B-5DD2-452C-A787-91E910449C5F}" srcOrd="0" destOrd="0" presId="urn:microsoft.com/office/officeart/2005/8/layout/hProcess11"/>
    <dgm:cxn modelId="{00909DA8-9F7F-4BB5-A1BA-B7F470CD1A34}" type="presParOf" srcId="{4262F093-3785-4B51-A97F-7710A21FE602}" destId="{0DDB7EFB-2080-49B7-8618-44F04DB173E2}" srcOrd="1" destOrd="0" presId="urn:microsoft.com/office/officeart/2005/8/layout/hProcess11"/>
    <dgm:cxn modelId="{20EC14B0-5030-4340-81E7-26D5E651AA35}" type="presParOf" srcId="{4262F093-3785-4B51-A97F-7710A21FE602}" destId="{1AA19320-446D-4E07-88A6-1829C2234697}" srcOrd="2" destOrd="0" presId="urn:microsoft.com/office/officeart/2005/8/layout/hProcess11"/>
    <dgm:cxn modelId="{13789B8E-AD23-4E6C-BCBF-D13A556C38D8}" type="presParOf" srcId="{BC061392-DC9D-4173-97B0-90A1370F13BD}" destId="{AB9E401B-94FB-489A-8189-719F3F6A35D7}" srcOrd="1" destOrd="0" presId="urn:microsoft.com/office/officeart/2005/8/layout/hProcess11"/>
    <dgm:cxn modelId="{F5FC80F5-9FEC-4BA5-A950-F09024EFC320}" type="presParOf" srcId="{BC061392-DC9D-4173-97B0-90A1370F13BD}" destId="{F6808F46-497A-4067-B014-9C56DBB70C1B}" srcOrd="2" destOrd="0" presId="urn:microsoft.com/office/officeart/2005/8/layout/hProcess11"/>
    <dgm:cxn modelId="{327C76DC-E8E5-455D-94C1-BE2BD9FCCF6F}" type="presParOf" srcId="{F6808F46-497A-4067-B014-9C56DBB70C1B}" destId="{5ACED043-6743-4017-9387-F436E5E67CDF}" srcOrd="0" destOrd="0" presId="urn:microsoft.com/office/officeart/2005/8/layout/hProcess11"/>
    <dgm:cxn modelId="{06697240-4AE2-443E-BB30-5BFC2C445E02}" type="presParOf" srcId="{F6808F46-497A-4067-B014-9C56DBB70C1B}" destId="{E539AC62-EC07-4808-A1B0-CCB897094F1F}" srcOrd="1" destOrd="0" presId="urn:microsoft.com/office/officeart/2005/8/layout/hProcess11"/>
    <dgm:cxn modelId="{17A07885-151F-4939-BCDE-B0E29E578ACA}" type="presParOf" srcId="{F6808F46-497A-4067-B014-9C56DBB70C1B}" destId="{A3A397C2-5BDD-41F2-9576-D74076DAA34C}" srcOrd="2" destOrd="0" presId="urn:microsoft.com/office/officeart/2005/8/layout/hProcess11"/>
    <dgm:cxn modelId="{FE0A02E3-D107-446B-9F46-6F641DE69543}" type="presParOf" srcId="{BC061392-DC9D-4173-97B0-90A1370F13BD}" destId="{68CF6255-C51F-4016-A591-FC0D7814B448}" srcOrd="3" destOrd="0" presId="urn:microsoft.com/office/officeart/2005/8/layout/hProcess11"/>
    <dgm:cxn modelId="{A1465D10-47DA-4EB1-9D87-FE0E883B8C59}" type="presParOf" srcId="{BC061392-DC9D-4173-97B0-90A1370F13BD}" destId="{7A69877C-80A1-48BC-99A1-C5AF2C9A8BD6}" srcOrd="4" destOrd="0" presId="urn:microsoft.com/office/officeart/2005/8/layout/hProcess11"/>
    <dgm:cxn modelId="{6C6B1331-925D-4839-84D7-34552FC54598}" type="presParOf" srcId="{7A69877C-80A1-48BC-99A1-C5AF2C9A8BD6}" destId="{0D7088FE-0FA1-444F-83AD-06727C29B36D}" srcOrd="0" destOrd="0" presId="urn:microsoft.com/office/officeart/2005/8/layout/hProcess11"/>
    <dgm:cxn modelId="{116F4647-36A3-4A7F-8A47-692481A6FFD3}" type="presParOf" srcId="{7A69877C-80A1-48BC-99A1-C5AF2C9A8BD6}" destId="{EA899F7A-F884-4285-8BF9-7F58B0327F50}" srcOrd="1" destOrd="0" presId="urn:microsoft.com/office/officeart/2005/8/layout/hProcess11"/>
    <dgm:cxn modelId="{E1115231-18C9-42DB-8366-F1A9FD9C70C8}" type="presParOf" srcId="{7A69877C-80A1-48BC-99A1-C5AF2C9A8BD6}" destId="{6D10415A-56FA-42A7-8900-626A4DEE9FF5}" srcOrd="2" destOrd="0" presId="urn:microsoft.com/office/officeart/2005/8/layout/hProcess1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37FD0-3707-4586-A101-D38DA8C52908}" type="doc">
      <dgm:prSet loTypeId="urn:microsoft.com/office/officeart/2005/8/layout/hProcess11" loCatId="process" qsTypeId="urn:microsoft.com/office/officeart/2005/8/quickstyle/simple1" qsCatId="simple" csTypeId="urn:microsoft.com/office/officeart/2005/8/colors/accent0_1" csCatId="mainScheme" phldr="1"/>
      <dgm:spPr/>
    </dgm:pt>
    <dgm:pt modelId="{C1683FF4-3B8E-4D8A-B554-14FF3D9BEF9E}">
      <dgm:prSet phldrT="[Текст]"/>
      <dgm:spPr/>
      <dgm:t>
        <a:bodyPr/>
        <a:lstStyle/>
        <a:p>
          <a:r>
            <a:rPr lang="en-US" dirty="0"/>
            <a:t>Role Finding</a:t>
          </a:r>
          <a:endParaRPr lang="ru-RU" dirty="0"/>
        </a:p>
      </dgm:t>
    </dgm:pt>
    <dgm:pt modelId="{BA48BA65-7CB9-48F2-AA56-B02E2C44F47D}" type="parTrans" cxnId="{72AE5D0E-CE9D-414B-A0CF-8075EAD948F5}">
      <dgm:prSet/>
      <dgm:spPr/>
      <dgm:t>
        <a:bodyPr/>
        <a:lstStyle/>
        <a:p>
          <a:endParaRPr lang="ru-RU"/>
        </a:p>
      </dgm:t>
    </dgm:pt>
    <dgm:pt modelId="{76512DA3-FC47-4D72-87E3-A787263B8AB2}" type="sibTrans" cxnId="{72AE5D0E-CE9D-414B-A0CF-8075EAD948F5}">
      <dgm:prSet/>
      <dgm:spPr/>
      <dgm:t>
        <a:bodyPr/>
        <a:lstStyle/>
        <a:p>
          <a:endParaRPr lang="ru-RU"/>
        </a:p>
      </dgm:t>
    </dgm:pt>
    <dgm:pt modelId="{27DA05F2-9C46-473F-896D-50473A4837DF}">
      <dgm:prSet phldrT="[Текст]"/>
      <dgm:spPr/>
      <dgm:t>
        <a:bodyPr/>
        <a:lstStyle/>
        <a:p>
          <a:r>
            <a:rPr lang="en-US" dirty="0"/>
            <a:t>Role Making</a:t>
          </a:r>
          <a:endParaRPr lang="ru-RU" dirty="0"/>
        </a:p>
      </dgm:t>
    </dgm:pt>
    <dgm:pt modelId="{49A2A200-5967-46E7-B275-C11DBA125229}" type="parTrans" cxnId="{DA699B86-336D-433C-BCD8-5F83BCA60BB9}">
      <dgm:prSet/>
      <dgm:spPr/>
      <dgm:t>
        <a:bodyPr/>
        <a:lstStyle/>
        <a:p>
          <a:endParaRPr lang="ru-RU"/>
        </a:p>
      </dgm:t>
    </dgm:pt>
    <dgm:pt modelId="{21DF98A5-59D5-4826-9C69-BFD3DFFECE81}" type="sibTrans" cxnId="{DA699B86-336D-433C-BCD8-5F83BCA60BB9}">
      <dgm:prSet/>
      <dgm:spPr/>
      <dgm:t>
        <a:bodyPr/>
        <a:lstStyle/>
        <a:p>
          <a:endParaRPr lang="ru-RU"/>
        </a:p>
      </dgm:t>
    </dgm:pt>
    <dgm:pt modelId="{73062FA1-D461-47BF-8A1A-03CB215BCBDC}">
      <dgm:prSet phldrT="[Текст]"/>
      <dgm:spPr/>
      <dgm:t>
        <a:bodyPr/>
        <a:lstStyle/>
        <a:p>
          <a:r>
            <a:rPr lang="en-US" dirty="0"/>
            <a:t>Implementation</a:t>
          </a:r>
          <a:endParaRPr lang="ru-RU" dirty="0"/>
        </a:p>
      </dgm:t>
    </dgm:pt>
    <dgm:pt modelId="{6FEB008F-B5DA-4F2E-899F-7FB10E2BA72B}" type="parTrans" cxnId="{83653F05-5818-485E-B130-7EDB1EB63ECB}">
      <dgm:prSet/>
      <dgm:spPr/>
      <dgm:t>
        <a:bodyPr/>
        <a:lstStyle/>
        <a:p>
          <a:endParaRPr lang="ru-RU"/>
        </a:p>
      </dgm:t>
    </dgm:pt>
    <dgm:pt modelId="{7EDFBA5D-04D4-4D0F-A9FE-0DB5F2C533D8}" type="sibTrans" cxnId="{83653F05-5818-485E-B130-7EDB1EB63ECB}">
      <dgm:prSet/>
      <dgm:spPr/>
      <dgm:t>
        <a:bodyPr/>
        <a:lstStyle/>
        <a:p>
          <a:endParaRPr lang="ru-RU"/>
        </a:p>
      </dgm:t>
    </dgm:pt>
    <dgm:pt modelId="{027A05A0-07AE-40DF-B1D5-F282DAD38595}" type="pres">
      <dgm:prSet presAssocID="{09237FD0-3707-4586-A101-D38DA8C52908}" presName="Name0" presStyleCnt="0">
        <dgm:presLayoutVars>
          <dgm:dir/>
          <dgm:resizeHandles val="exact"/>
        </dgm:presLayoutVars>
      </dgm:prSet>
      <dgm:spPr/>
    </dgm:pt>
    <dgm:pt modelId="{2F6F67BE-B2C9-48AF-97EF-C4CF6D37F0AE}" type="pres">
      <dgm:prSet presAssocID="{09237FD0-3707-4586-A101-D38DA8C52908}" presName="arrow" presStyleLbl="bgShp" presStyleIdx="0" presStyleCnt="1">
        <dgm:style>
          <a:lnRef idx="2">
            <a:schemeClr val="accent5"/>
          </a:lnRef>
          <a:fillRef idx="1">
            <a:schemeClr val="lt1"/>
          </a:fillRef>
          <a:effectRef idx="0">
            <a:schemeClr val="accent5"/>
          </a:effectRef>
          <a:fontRef idx="minor">
            <a:schemeClr val="dk1"/>
          </a:fontRef>
        </dgm:style>
      </dgm:prSet>
      <dgm:spPr>
        <a:ln>
          <a:solidFill>
            <a:schemeClr val="accent1">
              <a:lumMod val="50000"/>
            </a:schemeClr>
          </a:solidFill>
        </a:ln>
      </dgm:spPr>
    </dgm:pt>
    <dgm:pt modelId="{BC061392-DC9D-4173-97B0-90A1370F13BD}" type="pres">
      <dgm:prSet presAssocID="{09237FD0-3707-4586-A101-D38DA8C52908}" presName="points" presStyleCnt="0"/>
      <dgm:spPr/>
    </dgm:pt>
    <dgm:pt modelId="{4262F093-3785-4B51-A97F-7710A21FE602}" type="pres">
      <dgm:prSet presAssocID="{C1683FF4-3B8E-4D8A-B554-14FF3D9BEF9E}" presName="compositeA" presStyleCnt="0"/>
      <dgm:spPr/>
    </dgm:pt>
    <dgm:pt modelId="{7D2A122B-5DD2-452C-A787-91E910449C5F}" type="pres">
      <dgm:prSet presAssocID="{C1683FF4-3B8E-4D8A-B554-14FF3D9BEF9E}" presName="textA" presStyleLbl="revTx" presStyleIdx="0" presStyleCnt="3">
        <dgm:presLayoutVars>
          <dgm:bulletEnabled val="1"/>
        </dgm:presLayoutVars>
      </dgm:prSet>
      <dgm:spPr/>
      <dgm:t>
        <a:bodyPr/>
        <a:lstStyle/>
        <a:p>
          <a:endParaRPr lang="ru-RU"/>
        </a:p>
      </dgm:t>
    </dgm:pt>
    <dgm:pt modelId="{0DDB7EFB-2080-49B7-8618-44F04DB173E2}" type="pres">
      <dgm:prSet presAssocID="{C1683FF4-3B8E-4D8A-B554-14FF3D9BEF9E}" presName="circleA" presStyleLbl="node1" presStyleIdx="0" presStyleCnt="3"/>
      <dgm:spPr/>
    </dgm:pt>
    <dgm:pt modelId="{1AA19320-446D-4E07-88A6-1829C2234697}" type="pres">
      <dgm:prSet presAssocID="{C1683FF4-3B8E-4D8A-B554-14FF3D9BEF9E}" presName="spaceA" presStyleCnt="0"/>
      <dgm:spPr/>
    </dgm:pt>
    <dgm:pt modelId="{AB9E401B-94FB-489A-8189-719F3F6A35D7}" type="pres">
      <dgm:prSet presAssocID="{76512DA3-FC47-4D72-87E3-A787263B8AB2}" presName="space" presStyleCnt="0"/>
      <dgm:spPr/>
    </dgm:pt>
    <dgm:pt modelId="{F6808F46-497A-4067-B014-9C56DBB70C1B}" type="pres">
      <dgm:prSet presAssocID="{27DA05F2-9C46-473F-896D-50473A4837DF}" presName="compositeB" presStyleCnt="0"/>
      <dgm:spPr/>
    </dgm:pt>
    <dgm:pt modelId="{5ACED043-6743-4017-9387-F436E5E67CDF}" type="pres">
      <dgm:prSet presAssocID="{27DA05F2-9C46-473F-896D-50473A4837DF}" presName="textB" presStyleLbl="revTx" presStyleIdx="1" presStyleCnt="3">
        <dgm:presLayoutVars>
          <dgm:bulletEnabled val="1"/>
        </dgm:presLayoutVars>
      </dgm:prSet>
      <dgm:spPr/>
      <dgm:t>
        <a:bodyPr/>
        <a:lstStyle/>
        <a:p>
          <a:endParaRPr lang="ru-RU"/>
        </a:p>
      </dgm:t>
    </dgm:pt>
    <dgm:pt modelId="{E539AC62-EC07-4808-A1B0-CCB897094F1F}" type="pres">
      <dgm:prSet presAssocID="{27DA05F2-9C46-473F-896D-50473A4837DF}" presName="circleB" presStyleLbl="node1" presStyleIdx="1" presStyleCnt="3"/>
      <dgm:spPr/>
    </dgm:pt>
    <dgm:pt modelId="{A3A397C2-5BDD-41F2-9576-D74076DAA34C}" type="pres">
      <dgm:prSet presAssocID="{27DA05F2-9C46-473F-896D-50473A4837DF}" presName="spaceB" presStyleCnt="0"/>
      <dgm:spPr/>
    </dgm:pt>
    <dgm:pt modelId="{68CF6255-C51F-4016-A591-FC0D7814B448}" type="pres">
      <dgm:prSet presAssocID="{21DF98A5-59D5-4826-9C69-BFD3DFFECE81}" presName="space" presStyleCnt="0"/>
      <dgm:spPr/>
    </dgm:pt>
    <dgm:pt modelId="{7A69877C-80A1-48BC-99A1-C5AF2C9A8BD6}" type="pres">
      <dgm:prSet presAssocID="{73062FA1-D461-47BF-8A1A-03CB215BCBDC}" presName="compositeA" presStyleCnt="0"/>
      <dgm:spPr/>
    </dgm:pt>
    <dgm:pt modelId="{0D7088FE-0FA1-444F-83AD-06727C29B36D}" type="pres">
      <dgm:prSet presAssocID="{73062FA1-D461-47BF-8A1A-03CB215BCBDC}" presName="textA" presStyleLbl="revTx" presStyleIdx="2" presStyleCnt="3">
        <dgm:presLayoutVars>
          <dgm:bulletEnabled val="1"/>
        </dgm:presLayoutVars>
      </dgm:prSet>
      <dgm:spPr/>
      <dgm:t>
        <a:bodyPr/>
        <a:lstStyle/>
        <a:p>
          <a:endParaRPr lang="ru-RU"/>
        </a:p>
      </dgm:t>
    </dgm:pt>
    <dgm:pt modelId="{EA899F7A-F884-4285-8BF9-7F58B0327F50}" type="pres">
      <dgm:prSet presAssocID="{73062FA1-D461-47BF-8A1A-03CB215BCBDC}" presName="circleA" presStyleLbl="node1" presStyleIdx="2" presStyleCnt="3"/>
      <dgm:spPr/>
    </dgm:pt>
    <dgm:pt modelId="{6D10415A-56FA-42A7-8900-626A4DEE9FF5}" type="pres">
      <dgm:prSet presAssocID="{73062FA1-D461-47BF-8A1A-03CB215BCBDC}" presName="spaceA" presStyleCnt="0"/>
      <dgm:spPr/>
    </dgm:pt>
  </dgm:ptLst>
  <dgm:cxnLst>
    <dgm:cxn modelId="{72AE5D0E-CE9D-414B-A0CF-8075EAD948F5}" srcId="{09237FD0-3707-4586-A101-D38DA8C52908}" destId="{C1683FF4-3B8E-4D8A-B554-14FF3D9BEF9E}" srcOrd="0" destOrd="0" parTransId="{BA48BA65-7CB9-48F2-AA56-B02E2C44F47D}" sibTransId="{76512DA3-FC47-4D72-87E3-A787263B8AB2}"/>
    <dgm:cxn modelId="{7C1FAB0D-5D41-4D62-90BC-228E7326DED8}" type="presOf" srcId="{27DA05F2-9C46-473F-896D-50473A4837DF}" destId="{5ACED043-6743-4017-9387-F436E5E67CDF}" srcOrd="0" destOrd="0" presId="urn:microsoft.com/office/officeart/2005/8/layout/hProcess11"/>
    <dgm:cxn modelId="{6833EDDD-2059-49B5-A4DD-91872C1BCA6B}" type="presOf" srcId="{09237FD0-3707-4586-A101-D38DA8C52908}" destId="{027A05A0-07AE-40DF-B1D5-F282DAD38595}" srcOrd="0" destOrd="0" presId="urn:microsoft.com/office/officeart/2005/8/layout/hProcess11"/>
    <dgm:cxn modelId="{1CC043F0-7FA2-4E07-BCC1-0332E948C970}" type="presOf" srcId="{73062FA1-D461-47BF-8A1A-03CB215BCBDC}" destId="{0D7088FE-0FA1-444F-83AD-06727C29B36D}" srcOrd="0" destOrd="0" presId="urn:microsoft.com/office/officeart/2005/8/layout/hProcess11"/>
    <dgm:cxn modelId="{83653F05-5818-485E-B130-7EDB1EB63ECB}" srcId="{09237FD0-3707-4586-A101-D38DA8C52908}" destId="{73062FA1-D461-47BF-8A1A-03CB215BCBDC}" srcOrd="2" destOrd="0" parTransId="{6FEB008F-B5DA-4F2E-899F-7FB10E2BA72B}" sibTransId="{7EDFBA5D-04D4-4D0F-A9FE-0DB5F2C533D8}"/>
    <dgm:cxn modelId="{DA699B86-336D-433C-BCD8-5F83BCA60BB9}" srcId="{09237FD0-3707-4586-A101-D38DA8C52908}" destId="{27DA05F2-9C46-473F-896D-50473A4837DF}" srcOrd="1" destOrd="0" parTransId="{49A2A200-5967-46E7-B275-C11DBA125229}" sibTransId="{21DF98A5-59D5-4826-9C69-BFD3DFFECE81}"/>
    <dgm:cxn modelId="{05D3A4DF-533A-4006-8386-00CB4FDCF0BE}" type="presOf" srcId="{C1683FF4-3B8E-4D8A-B554-14FF3D9BEF9E}" destId="{7D2A122B-5DD2-452C-A787-91E910449C5F}" srcOrd="0" destOrd="0" presId="urn:microsoft.com/office/officeart/2005/8/layout/hProcess11"/>
    <dgm:cxn modelId="{5DE83A12-778A-43A7-91CD-AAAC4B803C4E}" type="presParOf" srcId="{027A05A0-07AE-40DF-B1D5-F282DAD38595}" destId="{2F6F67BE-B2C9-48AF-97EF-C4CF6D37F0AE}" srcOrd="0" destOrd="0" presId="urn:microsoft.com/office/officeart/2005/8/layout/hProcess11"/>
    <dgm:cxn modelId="{86584367-C4FD-43D1-AEEA-03453EAA2CD7}" type="presParOf" srcId="{027A05A0-07AE-40DF-B1D5-F282DAD38595}" destId="{BC061392-DC9D-4173-97B0-90A1370F13BD}" srcOrd="1" destOrd="0" presId="urn:microsoft.com/office/officeart/2005/8/layout/hProcess11"/>
    <dgm:cxn modelId="{E3F4A5F1-E104-4100-B8F4-CABB5C6F6C15}" type="presParOf" srcId="{BC061392-DC9D-4173-97B0-90A1370F13BD}" destId="{4262F093-3785-4B51-A97F-7710A21FE602}" srcOrd="0" destOrd="0" presId="urn:microsoft.com/office/officeart/2005/8/layout/hProcess11"/>
    <dgm:cxn modelId="{1296F538-F0B7-428D-AE9D-4D23C77DFE1C}" type="presParOf" srcId="{4262F093-3785-4B51-A97F-7710A21FE602}" destId="{7D2A122B-5DD2-452C-A787-91E910449C5F}" srcOrd="0" destOrd="0" presId="urn:microsoft.com/office/officeart/2005/8/layout/hProcess11"/>
    <dgm:cxn modelId="{00909DA8-9F7F-4BB5-A1BA-B7F470CD1A34}" type="presParOf" srcId="{4262F093-3785-4B51-A97F-7710A21FE602}" destId="{0DDB7EFB-2080-49B7-8618-44F04DB173E2}" srcOrd="1" destOrd="0" presId="urn:microsoft.com/office/officeart/2005/8/layout/hProcess11"/>
    <dgm:cxn modelId="{20EC14B0-5030-4340-81E7-26D5E651AA35}" type="presParOf" srcId="{4262F093-3785-4B51-A97F-7710A21FE602}" destId="{1AA19320-446D-4E07-88A6-1829C2234697}" srcOrd="2" destOrd="0" presId="urn:microsoft.com/office/officeart/2005/8/layout/hProcess11"/>
    <dgm:cxn modelId="{13789B8E-AD23-4E6C-BCBF-D13A556C38D8}" type="presParOf" srcId="{BC061392-DC9D-4173-97B0-90A1370F13BD}" destId="{AB9E401B-94FB-489A-8189-719F3F6A35D7}" srcOrd="1" destOrd="0" presId="urn:microsoft.com/office/officeart/2005/8/layout/hProcess11"/>
    <dgm:cxn modelId="{F5FC80F5-9FEC-4BA5-A950-F09024EFC320}" type="presParOf" srcId="{BC061392-DC9D-4173-97B0-90A1370F13BD}" destId="{F6808F46-497A-4067-B014-9C56DBB70C1B}" srcOrd="2" destOrd="0" presId="urn:microsoft.com/office/officeart/2005/8/layout/hProcess11"/>
    <dgm:cxn modelId="{327C76DC-E8E5-455D-94C1-BE2BD9FCCF6F}" type="presParOf" srcId="{F6808F46-497A-4067-B014-9C56DBB70C1B}" destId="{5ACED043-6743-4017-9387-F436E5E67CDF}" srcOrd="0" destOrd="0" presId="urn:microsoft.com/office/officeart/2005/8/layout/hProcess11"/>
    <dgm:cxn modelId="{06697240-4AE2-443E-BB30-5BFC2C445E02}" type="presParOf" srcId="{F6808F46-497A-4067-B014-9C56DBB70C1B}" destId="{E539AC62-EC07-4808-A1B0-CCB897094F1F}" srcOrd="1" destOrd="0" presId="urn:microsoft.com/office/officeart/2005/8/layout/hProcess11"/>
    <dgm:cxn modelId="{17A07885-151F-4939-BCDE-B0E29E578ACA}" type="presParOf" srcId="{F6808F46-497A-4067-B014-9C56DBB70C1B}" destId="{A3A397C2-5BDD-41F2-9576-D74076DAA34C}" srcOrd="2" destOrd="0" presId="urn:microsoft.com/office/officeart/2005/8/layout/hProcess11"/>
    <dgm:cxn modelId="{FE0A02E3-D107-446B-9F46-6F641DE69543}" type="presParOf" srcId="{BC061392-DC9D-4173-97B0-90A1370F13BD}" destId="{68CF6255-C51F-4016-A591-FC0D7814B448}" srcOrd="3" destOrd="0" presId="urn:microsoft.com/office/officeart/2005/8/layout/hProcess11"/>
    <dgm:cxn modelId="{A1465D10-47DA-4EB1-9D87-FE0E883B8C59}" type="presParOf" srcId="{BC061392-DC9D-4173-97B0-90A1370F13BD}" destId="{7A69877C-80A1-48BC-99A1-C5AF2C9A8BD6}" srcOrd="4" destOrd="0" presId="urn:microsoft.com/office/officeart/2005/8/layout/hProcess11"/>
    <dgm:cxn modelId="{6C6B1331-925D-4839-84D7-34552FC54598}" type="presParOf" srcId="{7A69877C-80A1-48BC-99A1-C5AF2C9A8BD6}" destId="{0D7088FE-0FA1-444F-83AD-06727C29B36D}" srcOrd="0" destOrd="0" presId="urn:microsoft.com/office/officeart/2005/8/layout/hProcess11"/>
    <dgm:cxn modelId="{116F4647-36A3-4A7F-8A47-692481A6FFD3}" type="presParOf" srcId="{7A69877C-80A1-48BC-99A1-C5AF2C9A8BD6}" destId="{EA899F7A-F884-4285-8BF9-7F58B0327F50}" srcOrd="1" destOrd="0" presId="urn:microsoft.com/office/officeart/2005/8/layout/hProcess11"/>
    <dgm:cxn modelId="{E1115231-18C9-42DB-8366-F1A9FD9C70C8}" type="presParOf" srcId="{7A69877C-80A1-48BC-99A1-C5AF2C9A8BD6}" destId="{6D10415A-56FA-42A7-8900-626A4DEE9FF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37FD0-3707-4586-A101-D38DA8C52908}" type="doc">
      <dgm:prSet loTypeId="urn:microsoft.com/office/officeart/2005/8/layout/hProcess3" loCatId="process" qsTypeId="urn:microsoft.com/office/officeart/2005/8/quickstyle/simple1" qsCatId="simple" csTypeId="urn:microsoft.com/office/officeart/2005/8/colors/accent1_1" csCatId="accent1" phldr="1"/>
      <dgm:spPr/>
    </dgm:pt>
    <dgm:pt modelId="{C1683FF4-3B8E-4D8A-B554-14FF3D9BEF9E}">
      <dgm:prSet phldrT="[Текст]"/>
      <dgm:spPr/>
      <dgm:t>
        <a:bodyPr/>
        <a:lstStyle/>
        <a:p>
          <a:r>
            <a:rPr lang="en-US" dirty="0"/>
            <a:t>Initial stage</a:t>
          </a:r>
          <a:endParaRPr lang="ru-RU" dirty="0"/>
        </a:p>
      </dgm:t>
    </dgm:pt>
    <dgm:pt modelId="{BA48BA65-7CB9-48F2-AA56-B02E2C44F47D}" type="parTrans" cxnId="{72AE5D0E-CE9D-414B-A0CF-8075EAD948F5}">
      <dgm:prSet/>
      <dgm:spPr/>
      <dgm:t>
        <a:bodyPr/>
        <a:lstStyle/>
        <a:p>
          <a:endParaRPr lang="ru-RU"/>
        </a:p>
      </dgm:t>
    </dgm:pt>
    <dgm:pt modelId="{76512DA3-FC47-4D72-87E3-A787263B8AB2}" type="sibTrans" cxnId="{72AE5D0E-CE9D-414B-A0CF-8075EAD948F5}">
      <dgm:prSet/>
      <dgm:spPr/>
      <dgm:t>
        <a:bodyPr/>
        <a:lstStyle/>
        <a:p>
          <a:endParaRPr lang="ru-RU"/>
        </a:p>
      </dgm:t>
    </dgm:pt>
    <dgm:pt modelId="{27DA05F2-9C46-473F-896D-50473A4837DF}">
      <dgm:prSet phldrT="[Текст]"/>
      <dgm:spPr/>
      <dgm:t>
        <a:bodyPr/>
        <a:lstStyle/>
        <a:p>
          <a:r>
            <a:rPr lang="en-US"/>
            <a:t>Compensation</a:t>
          </a:r>
          <a:endParaRPr lang="ru-RU" dirty="0"/>
        </a:p>
      </dgm:t>
    </dgm:pt>
    <dgm:pt modelId="{49A2A200-5967-46E7-B275-C11DBA125229}" type="parTrans" cxnId="{DA699B86-336D-433C-BCD8-5F83BCA60BB9}">
      <dgm:prSet/>
      <dgm:spPr/>
      <dgm:t>
        <a:bodyPr/>
        <a:lstStyle/>
        <a:p>
          <a:endParaRPr lang="ru-RU"/>
        </a:p>
      </dgm:t>
    </dgm:pt>
    <dgm:pt modelId="{21DF98A5-59D5-4826-9C69-BFD3DFFECE81}" type="sibTrans" cxnId="{DA699B86-336D-433C-BCD8-5F83BCA60BB9}">
      <dgm:prSet/>
      <dgm:spPr/>
      <dgm:t>
        <a:bodyPr/>
        <a:lstStyle/>
        <a:p>
          <a:endParaRPr lang="ru-RU"/>
        </a:p>
      </dgm:t>
    </dgm:pt>
    <dgm:pt modelId="{73062FA1-D461-47BF-8A1A-03CB215BCBDC}">
      <dgm:prSet phldrT="[Текст]"/>
      <dgm:spPr/>
      <dgm:t>
        <a:bodyPr/>
        <a:lstStyle/>
        <a:p>
          <a:r>
            <a:rPr lang="en-US" dirty="0"/>
            <a:t>  Result</a:t>
          </a:r>
          <a:endParaRPr lang="ru-RU" dirty="0"/>
        </a:p>
      </dgm:t>
    </dgm:pt>
    <dgm:pt modelId="{6FEB008F-B5DA-4F2E-899F-7FB10E2BA72B}" type="parTrans" cxnId="{83653F05-5818-485E-B130-7EDB1EB63ECB}">
      <dgm:prSet/>
      <dgm:spPr/>
      <dgm:t>
        <a:bodyPr/>
        <a:lstStyle/>
        <a:p>
          <a:endParaRPr lang="ru-RU"/>
        </a:p>
      </dgm:t>
    </dgm:pt>
    <dgm:pt modelId="{7EDFBA5D-04D4-4D0F-A9FE-0DB5F2C533D8}" type="sibTrans" cxnId="{83653F05-5818-485E-B130-7EDB1EB63ECB}">
      <dgm:prSet/>
      <dgm:spPr/>
      <dgm:t>
        <a:bodyPr/>
        <a:lstStyle/>
        <a:p>
          <a:endParaRPr lang="ru-RU"/>
        </a:p>
      </dgm:t>
    </dgm:pt>
    <dgm:pt modelId="{6AD17F44-A708-48FA-A042-C49FF03B5B6C}">
      <dgm:prSet phldrT="[Текст]"/>
      <dgm:spPr/>
      <dgm:t>
        <a:bodyPr/>
        <a:lstStyle/>
        <a:p>
          <a:r>
            <a:rPr lang="en-US" dirty="0"/>
            <a:t>No controls</a:t>
          </a:r>
          <a:endParaRPr lang="ru-RU" dirty="0"/>
        </a:p>
      </dgm:t>
    </dgm:pt>
    <dgm:pt modelId="{F686E900-DE72-4B4D-AE5F-8A9436F2A33E}" type="parTrans" cxnId="{443888E9-01F2-420E-AE50-3729178A09E0}">
      <dgm:prSet/>
      <dgm:spPr/>
      <dgm:t>
        <a:bodyPr/>
        <a:lstStyle/>
        <a:p>
          <a:endParaRPr lang="ru-RU"/>
        </a:p>
      </dgm:t>
    </dgm:pt>
    <dgm:pt modelId="{B18D72B3-0EE1-4C06-BD1F-9184B0CE8A27}" type="sibTrans" cxnId="{443888E9-01F2-420E-AE50-3729178A09E0}">
      <dgm:prSet/>
      <dgm:spPr/>
      <dgm:t>
        <a:bodyPr/>
        <a:lstStyle/>
        <a:p>
          <a:endParaRPr lang="ru-RU"/>
        </a:p>
      </dgm:t>
    </dgm:pt>
    <dgm:pt modelId="{FB660101-822C-465F-BECF-1B452EE46C25}">
      <dgm:prSet phldrT="[Текст]"/>
      <dgm:spPr/>
      <dgm:t>
        <a:bodyPr/>
        <a:lstStyle/>
        <a:p>
          <a:r>
            <a:rPr lang="en-US" dirty="0"/>
            <a:t>Drop of quality</a:t>
          </a:r>
          <a:endParaRPr lang="ru-RU" dirty="0"/>
        </a:p>
      </dgm:t>
    </dgm:pt>
    <dgm:pt modelId="{93F7F01E-AACD-4048-90F3-06219AE357E8}" type="parTrans" cxnId="{3906F225-7B92-4FDB-BEE7-3ACCC35B6337}">
      <dgm:prSet/>
      <dgm:spPr/>
      <dgm:t>
        <a:bodyPr/>
        <a:lstStyle/>
        <a:p>
          <a:endParaRPr lang="ru-RU"/>
        </a:p>
      </dgm:t>
    </dgm:pt>
    <dgm:pt modelId="{080B7CF5-DF14-4054-A5D5-1671B96CC67B}" type="sibTrans" cxnId="{3906F225-7B92-4FDB-BEE7-3ACCC35B6337}">
      <dgm:prSet/>
      <dgm:spPr/>
      <dgm:t>
        <a:bodyPr/>
        <a:lstStyle/>
        <a:p>
          <a:endParaRPr lang="ru-RU"/>
        </a:p>
      </dgm:t>
    </dgm:pt>
    <dgm:pt modelId="{24DE8B1D-2138-44A2-B7E2-30F27A107371}">
      <dgm:prSet phldrT="[Текст]"/>
      <dgm:spPr/>
      <dgm:t>
        <a:bodyPr/>
        <a:lstStyle/>
        <a:p>
          <a:r>
            <a:rPr lang="en-US" dirty="0"/>
            <a:t>Human resources re-arrangement</a:t>
          </a:r>
          <a:endParaRPr lang="ru-RU" dirty="0"/>
        </a:p>
      </dgm:t>
    </dgm:pt>
    <dgm:pt modelId="{C41097FE-9925-40C9-A7EB-82A0E7550925}" type="parTrans" cxnId="{ED277684-F6ED-42FB-AF67-FC4CF7DED70B}">
      <dgm:prSet/>
      <dgm:spPr/>
      <dgm:t>
        <a:bodyPr/>
        <a:lstStyle/>
        <a:p>
          <a:endParaRPr lang="ru-RU"/>
        </a:p>
      </dgm:t>
    </dgm:pt>
    <dgm:pt modelId="{17EE2B94-0A7F-4967-A8C5-E4B0501F97E8}" type="sibTrans" cxnId="{ED277684-F6ED-42FB-AF67-FC4CF7DED70B}">
      <dgm:prSet/>
      <dgm:spPr/>
      <dgm:t>
        <a:bodyPr/>
        <a:lstStyle/>
        <a:p>
          <a:endParaRPr lang="ru-RU"/>
        </a:p>
      </dgm:t>
    </dgm:pt>
    <dgm:pt modelId="{575A4021-22AF-4E4E-B264-4B90BECA596C}">
      <dgm:prSet phldrT="[Текст]"/>
      <dgm:spPr/>
      <dgm:t>
        <a:bodyPr/>
        <a:lstStyle/>
        <a:p>
          <a:r>
            <a:rPr lang="en-US" dirty="0"/>
            <a:t>Missed timelines</a:t>
          </a:r>
          <a:endParaRPr lang="ru-RU" dirty="0"/>
        </a:p>
      </dgm:t>
    </dgm:pt>
    <dgm:pt modelId="{B45548B5-965A-4704-A10F-D7AF0ABAE2EB}" type="parTrans" cxnId="{9DF17F4F-3ECA-4BE0-AA6F-6BF037A8DACF}">
      <dgm:prSet/>
      <dgm:spPr/>
      <dgm:t>
        <a:bodyPr/>
        <a:lstStyle/>
        <a:p>
          <a:endParaRPr lang="ru-RU"/>
        </a:p>
      </dgm:t>
    </dgm:pt>
    <dgm:pt modelId="{76DE02D6-CE3F-4E1F-8EB4-B04C0329B7B8}" type="sibTrans" cxnId="{9DF17F4F-3ECA-4BE0-AA6F-6BF037A8DACF}">
      <dgm:prSet/>
      <dgm:spPr/>
      <dgm:t>
        <a:bodyPr/>
        <a:lstStyle/>
        <a:p>
          <a:endParaRPr lang="ru-RU"/>
        </a:p>
      </dgm:t>
    </dgm:pt>
    <dgm:pt modelId="{37CD6BC3-F4DC-49FB-B0F1-9AC3CCF787F7}">
      <dgm:prSet phldrT="[Текст]"/>
      <dgm:spPr/>
      <dgm:t>
        <a:bodyPr/>
        <a:lstStyle/>
        <a:p>
          <a:r>
            <a:rPr lang="en-US" dirty="0"/>
            <a:t>‘Big Brother’ mode</a:t>
          </a:r>
          <a:endParaRPr lang="ru-RU" dirty="0"/>
        </a:p>
      </dgm:t>
    </dgm:pt>
    <dgm:pt modelId="{BAFDC951-4BCA-41D6-9C39-247D87E6A177}" type="sibTrans" cxnId="{ABD3B11F-FE0B-48E3-A8F7-9B5E60AB96D1}">
      <dgm:prSet/>
      <dgm:spPr/>
      <dgm:t>
        <a:bodyPr/>
        <a:lstStyle/>
        <a:p>
          <a:endParaRPr lang="ru-RU"/>
        </a:p>
      </dgm:t>
    </dgm:pt>
    <dgm:pt modelId="{A3174FAD-9D86-45D3-8588-6960C5563578}" type="parTrans" cxnId="{ABD3B11F-FE0B-48E3-A8F7-9B5E60AB96D1}">
      <dgm:prSet/>
      <dgm:spPr/>
      <dgm:t>
        <a:bodyPr/>
        <a:lstStyle/>
        <a:p>
          <a:endParaRPr lang="ru-RU"/>
        </a:p>
      </dgm:t>
    </dgm:pt>
    <dgm:pt modelId="{89DFE4D9-A7A2-422E-B63F-3AC9F9B763E6}" type="pres">
      <dgm:prSet presAssocID="{09237FD0-3707-4586-A101-D38DA8C52908}" presName="Name0" presStyleCnt="0">
        <dgm:presLayoutVars>
          <dgm:dir/>
          <dgm:animLvl val="lvl"/>
          <dgm:resizeHandles val="exact"/>
        </dgm:presLayoutVars>
      </dgm:prSet>
      <dgm:spPr/>
    </dgm:pt>
    <dgm:pt modelId="{6FE61199-5A39-41F1-9AF0-50C365534503}" type="pres">
      <dgm:prSet presAssocID="{09237FD0-3707-4586-A101-D38DA8C52908}" presName="dummy" presStyleCnt="0"/>
      <dgm:spPr/>
    </dgm:pt>
    <dgm:pt modelId="{67B5E676-9439-4E94-82F2-CC5F0DEA6D91}" type="pres">
      <dgm:prSet presAssocID="{09237FD0-3707-4586-A101-D38DA8C52908}" presName="linH" presStyleCnt="0"/>
      <dgm:spPr/>
    </dgm:pt>
    <dgm:pt modelId="{79F2E0CD-BE01-4E0C-9561-79E9840F8FD8}" type="pres">
      <dgm:prSet presAssocID="{09237FD0-3707-4586-A101-D38DA8C52908}" presName="padding1" presStyleCnt="0"/>
      <dgm:spPr/>
    </dgm:pt>
    <dgm:pt modelId="{ED20F5E7-BAEC-4F4C-B01E-0610C819F54A}" type="pres">
      <dgm:prSet presAssocID="{C1683FF4-3B8E-4D8A-B554-14FF3D9BEF9E}" presName="linV" presStyleCnt="0"/>
      <dgm:spPr/>
    </dgm:pt>
    <dgm:pt modelId="{338C4BC4-1FE6-4B7A-8EDF-192736D1A2E7}" type="pres">
      <dgm:prSet presAssocID="{C1683FF4-3B8E-4D8A-B554-14FF3D9BEF9E}" presName="spVertical1" presStyleCnt="0"/>
      <dgm:spPr/>
    </dgm:pt>
    <dgm:pt modelId="{FFE3E1F7-2552-42D2-9B1A-C7AC860E6ED4}" type="pres">
      <dgm:prSet presAssocID="{C1683FF4-3B8E-4D8A-B554-14FF3D9BEF9E}" presName="parTx" presStyleLbl="revTx" presStyleIdx="0" presStyleCnt="6">
        <dgm:presLayoutVars>
          <dgm:chMax val="0"/>
          <dgm:chPref val="0"/>
          <dgm:bulletEnabled val="1"/>
        </dgm:presLayoutVars>
      </dgm:prSet>
      <dgm:spPr/>
      <dgm:t>
        <a:bodyPr/>
        <a:lstStyle/>
        <a:p>
          <a:endParaRPr lang="ru-RU"/>
        </a:p>
      </dgm:t>
    </dgm:pt>
    <dgm:pt modelId="{489F4E70-B2CF-477A-A545-2C2D16BA8F56}" type="pres">
      <dgm:prSet presAssocID="{C1683FF4-3B8E-4D8A-B554-14FF3D9BEF9E}" presName="spVertical2" presStyleCnt="0"/>
      <dgm:spPr/>
    </dgm:pt>
    <dgm:pt modelId="{F6DA3F1D-2989-4D31-9B02-A4DC29E51087}" type="pres">
      <dgm:prSet presAssocID="{C1683FF4-3B8E-4D8A-B554-14FF3D9BEF9E}" presName="spVertical3" presStyleCnt="0"/>
      <dgm:spPr/>
    </dgm:pt>
    <dgm:pt modelId="{745B74A7-C967-43AE-8EC5-D2C874645DF0}" type="pres">
      <dgm:prSet presAssocID="{C1683FF4-3B8E-4D8A-B554-14FF3D9BEF9E}" presName="desTx" presStyleLbl="revTx" presStyleIdx="1" presStyleCnt="6">
        <dgm:presLayoutVars>
          <dgm:bulletEnabled val="1"/>
        </dgm:presLayoutVars>
      </dgm:prSet>
      <dgm:spPr/>
      <dgm:t>
        <a:bodyPr/>
        <a:lstStyle/>
        <a:p>
          <a:endParaRPr lang="ru-RU"/>
        </a:p>
      </dgm:t>
    </dgm:pt>
    <dgm:pt modelId="{009AFF6D-3B4D-4C68-B7B5-78457BF969C8}" type="pres">
      <dgm:prSet presAssocID="{76512DA3-FC47-4D72-87E3-A787263B8AB2}" presName="space" presStyleCnt="0"/>
      <dgm:spPr/>
    </dgm:pt>
    <dgm:pt modelId="{B2D151A6-F106-49F2-8D6A-6C57EB92B198}" type="pres">
      <dgm:prSet presAssocID="{27DA05F2-9C46-473F-896D-50473A4837DF}" presName="linV" presStyleCnt="0"/>
      <dgm:spPr/>
    </dgm:pt>
    <dgm:pt modelId="{3B914E14-75D6-4D51-997A-8915CA5DE664}" type="pres">
      <dgm:prSet presAssocID="{27DA05F2-9C46-473F-896D-50473A4837DF}" presName="spVertical1" presStyleCnt="0"/>
      <dgm:spPr/>
    </dgm:pt>
    <dgm:pt modelId="{615AAA02-CFBD-4D81-955A-020976E0FC55}" type="pres">
      <dgm:prSet presAssocID="{27DA05F2-9C46-473F-896D-50473A4837DF}" presName="parTx" presStyleLbl="revTx" presStyleIdx="2" presStyleCnt="6">
        <dgm:presLayoutVars>
          <dgm:chMax val="0"/>
          <dgm:chPref val="0"/>
          <dgm:bulletEnabled val="1"/>
        </dgm:presLayoutVars>
      </dgm:prSet>
      <dgm:spPr/>
      <dgm:t>
        <a:bodyPr/>
        <a:lstStyle/>
        <a:p>
          <a:endParaRPr lang="ru-RU"/>
        </a:p>
      </dgm:t>
    </dgm:pt>
    <dgm:pt modelId="{08DC447F-CC1A-456F-B32F-B020C8870690}" type="pres">
      <dgm:prSet presAssocID="{27DA05F2-9C46-473F-896D-50473A4837DF}" presName="spVertical2" presStyleCnt="0"/>
      <dgm:spPr/>
    </dgm:pt>
    <dgm:pt modelId="{DC9B691C-238E-46B1-A685-2FD3F3E573DF}" type="pres">
      <dgm:prSet presAssocID="{27DA05F2-9C46-473F-896D-50473A4837DF}" presName="spVertical3" presStyleCnt="0"/>
      <dgm:spPr/>
    </dgm:pt>
    <dgm:pt modelId="{72A91BA7-4E80-4C3B-B4C9-B2C0A40A4D83}" type="pres">
      <dgm:prSet presAssocID="{27DA05F2-9C46-473F-896D-50473A4837DF}" presName="desTx" presStyleLbl="revTx" presStyleIdx="3" presStyleCnt="6">
        <dgm:presLayoutVars>
          <dgm:bulletEnabled val="1"/>
        </dgm:presLayoutVars>
      </dgm:prSet>
      <dgm:spPr/>
      <dgm:t>
        <a:bodyPr/>
        <a:lstStyle/>
        <a:p>
          <a:endParaRPr lang="ru-RU"/>
        </a:p>
      </dgm:t>
    </dgm:pt>
    <dgm:pt modelId="{61EB1DC7-5F7C-4254-BA65-AB6EA4B399BD}" type="pres">
      <dgm:prSet presAssocID="{21DF98A5-59D5-4826-9C69-BFD3DFFECE81}" presName="space" presStyleCnt="0"/>
      <dgm:spPr/>
    </dgm:pt>
    <dgm:pt modelId="{110ECF29-84D6-4291-AB7F-5539F0784987}" type="pres">
      <dgm:prSet presAssocID="{73062FA1-D461-47BF-8A1A-03CB215BCBDC}" presName="linV" presStyleCnt="0"/>
      <dgm:spPr/>
    </dgm:pt>
    <dgm:pt modelId="{B1709EDA-0033-4126-9D49-9963350ACEEF}" type="pres">
      <dgm:prSet presAssocID="{73062FA1-D461-47BF-8A1A-03CB215BCBDC}" presName="spVertical1" presStyleCnt="0"/>
      <dgm:spPr/>
    </dgm:pt>
    <dgm:pt modelId="{B6875EF1-9AC7-43C5-AB47-B755C13CC3E9}" type="pres">
      <dgm:prSet presAssocID="{73062FA1-D461-47BF-8A1A-03CB215BCBDC}" presName="parTx" presStyleLbl="revTx" presStyleIdx="4" presStyleCnt="6">
        <dgm:presLayoutVars>
          <dgm:chMax val="0"/>
          <dgm:chPref val="0"/>
          <dgm:bulletEnabled val="1"/>
        </dgm:presLayoutVars>
      </dgm:prSet>
      <dgm:spPr/>
      <dgm:t>
        <a:bodyPr/>
        <a:lstStyle/>
        <a:p>
          <a:endParaRPr lang="ru-RU"/>
        </a:p>
      </dgm:t>
    </dgm:pt>
    <dgm:pt modelId="{35A67F64-EE9C-402B-993C-51C3A4D247DC}" type="pres">
      <dgm:prSet presAssocID="{73062FA1-D461-47BF-8A1A-03CB215BCBDC}" presName="spVertical2" presStyleCnt="0"/>
      <dgm:spPr/>
    </dgm:pt>
    <dgm:pt modelId="{9FFA16CD-5DC2-4BFC-92A7-EC3E635BDC36}" type="pres">
      <dgm:prSet presAssocID="{73062FA1-D461-47BF-8A1A-03CB215BCBDC}" presName="spVertical3" presStyleCnt="0"/>
      <dgm:spPr/>
    </dgm:pt>
    <dgm:pt modelId="{BFDDF5F4-7515-4E87-8C94-8940A310DADC}" type="pres">
      <dgm:prSet presAssocID="{73062FA1-D461-47BF-8A1A-03CB215BCBDC}" presName="desTx" presStyleLbl="revTx" presStyleIdx="5" presStyleCnt="6" custScaleX="113204" custLinFactNeighborX="-5849" custLinFactNeighborY="-6356">
        <dgm:presLayoutVars>
          <dgm:bulletEnabled val="1"/>
        </dgm:presLayoutVars>
      </dgm:prSet>
      <dgm:spPr/>
      <dgm:t>
        <a:bodyPr/>
        <a:lstStyle/>
        <a:p>
          <a:endParaRPr lang="ru-RU"/>
        </a:p>
      </dgm:t>
    </dgm:pt>
    <dgm:pt modelId="{238236EB-96B3-40A1-A4FD-ECAB5D2B2D61}" type="pres">
      <dgm:prSet presAssocID="{09237FD0-3707-4586-A101-D38DA8C52908}" presName="padding2" presStyleCnt="0"/>
      <dgm:spPr/>
    </dgm:pt>
    <dgm:pt modelId="{68406F07-37A2-47DA-BEA2-6B08CB0EE272}" type="pres">
      <dgm:prSet presAssocID="{09237FD0-3707-4586-A101-D38DA8C52908}" presName="negArrow" presStyleCnt="0"/>
      <dgm:spPr/>
    </dgm:pt>
    <dgm:pt modelId="{3FE24ABF-311D-4572-952A-06B3B4BA094D}" type="pres">
      <dgm:prSet presAssocID="{09237FD0-3707-4586-A101-D38DA8C52908}" presName="backgroundArrow" presStyleLbl="node1" presStyleIdx="0" presStyleCn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ED277684-F6ED-42FB-AF67-FC4CF7DED70B}" srcId="{27DA05F2-9C46-473F-896D-50473A4837DF}" destId="{24DE8B1D-2138-44A2-B7E2-30F27A107371}" srcOrd="0" destOrd="0" parTransId="{C41097FE-9925-40C9-A7EB-82A0E7550925}" sibTransId="{17EE2B94-0A7F-4967-A8C5-E4B0501F97E8}"/>
    <dgm:cxn modelId="{DA699B86-336D-433C-BCD8-5F83BCA60BB9}" srcId="{09237FD0-3707-4586-A101-D38DA8C52908}" destId="{27DA05F2-9C46-473F-896D-50473A4837DF}" srcOrd="1" destOrd="0" parTransId="{49A2A200-5967-46E7-B275-C11DBA125229}" sibTransId="{21DF98A5-59D5-4826-9C69-BFD3DFFECE81}"/>
    <dgm:cxn modelId="{9DF17F4F-3ECA-4BE0-AA6F-6BF037A8DACF}" srcId="{C1683FF4-3B8E-4D8A-B554-14FF3D9BEF9E}" destId="{575A4021-22AF-4E4E-B264-4B90BECA596C}" srcOrd="1" destOrd="0" parTransId="{B45548B5-965A-4704-A10F-D7AF0ABAE2EB}" sibTransId="{76DE02D6-CE3F-4E1F-8EB4-B04C0329B7B8}"/>
    <dgm:cxn modelId="{83653F05-5818-485E-B130-7EDB1EB63ECB}" srcId="{09237FD0-3707-4586-A101-D38DA8C52908}" destId="{73062FA1-D461-47BF-8A1A-03CB215BCBDC}" srcOrd="2" destOrd="0" parTransId="{6FEB008F-B5DA-4F2E-899F-7FB10E2BA72B}" sibTransId="{7EDFBA5D-04D4-4D0F-A9FE-0DB5F2C533D8}"/>
    <dgm:cxn modelId="{8C0292A9-0589-4E04-9C4C-EED340EC86C7}" type="presOf" srcId="{09237FD0-3707-4586-A101-D38DA8C52908}" destId="{89DFE4D9-A7A2-422E-B63F-3AC9F9B763E6}" srcOrd="0" destOrd="0" presId="urn:microsoft.com/office/officeart/2005/8/layout/hProcess3"/>
    <dgm:cxn modelId="{ABD3B11F-FE0B-48E3-A8F7-9B5E60AB96D1}" srcId="{73062FA1-D461-47BF-8A1A-03CB215BCBDC}" destId="{37CD6BC3-F4DC-49FB-B0F1-9AC3CCF787F7}" srcOrd="0" destOrd="0" parTransId="{A3174FAD-9D86-45D3-8588-6960C5563578}" sibTransId="{BAFDC951-4BCA-41D6-9C39-247D87E6A177}"/>
    <dgm:cxn modelId="{CB249824-C1DC-4837-A0E9-DD0988CED393}" type="presOf" srcId="{C1683FF4-3B8E-4D8A-B554-14FF3D9BEF9E}" destId="{FFE3E1F7-2552-42D2-9B1A-C7AC860E6ED4}" srcOrd="0" destOrd="0" presId="urn:microsoft.com/office/officeart/2005/8/layout/hProcess3"/>
    <dgm:cxn modelId="{2510E134-749C-4076-A163-AF0641D4E246}" type="presOf" srcId="{FB660101-822C-465F-BECF-1B452EE46C25}" destId="{745B74A7-C967-43AE-8EC5-D2C874645DF0}" srcOrd="0" destOrd="2" presId="urn:microsoft.com/office/officeart/2005/8/layout/hProcess3"/>
    <dgm:cxn modelId="{C62324A0-45F3-414A-BFEF-8C864085B946}" type="presOf" srcId="{37CD6BC3-F4DC-49FB-B0F1-9AC3CCF787F7}" destId="{BFDDF5F4-7515-4E87-8C94-8940A310DADC}" srcOrd="0" destOrd="0" presId="urn:microsoft.com/office/officeart/2005/8/layout/hProcess3"/>
    <dgm:cxn modelId="{CD09DFB3-A753-4528-BD1B-5E2AF2ADCD2D}" type="presOf" srcId="{575A4021-22AF-4E4E-B264-4B90BECA596C}" destId="{745B74A7-C967-43AE-8EC5-D2C874645DF0}" srcOrd="0" destOrd="1" presId="urn:microsoft.com/office/officeart/2005/8/layout/hProcess3"/>
    <dgm:cxn modelId="{3906F225-7B92-4FDB-BEE7-3ACCC35B6337}" srcId="{C1683FF4-3B8E-4D8A-B554-14FF3D9BEF9E}" destId="{FB660101-822C-465F-BECF-1B452EE46C25}" srcOrd="2" destOrd="0" parTransId="{93F7F01E-AACD-4048-90F3-06219AE357E8}" sibTransId="{080B7CF5-DF14-4054-A5D5-1671B96CC67B}"/>
    <dgm:cxn modelId="{4C3333BE-171D-456B-993B-EA4528A182CC}" type="presOf" srcId="{27DA05F2-9C46-473F-896D-50473A4837DF}" destId="{615AAA02-CFBD-4D81-955A-020976E0FC55}" srcOrd="0" destOrd="0" presId="urn:microsoft.com/office/officeart/2005/8/layout/hProcess3"/>
    <dgm:cxn modelId="{443888E9-01F2-420E-AE50-3729178A09E0}" srcId="{C1683FF4-3B8E-4D8A-B554-14FF3D9BEF9E}" destId="{6AD17F44-A708-48FA-A042-C49FF03B5B6C}" srcOrd="0" destOrd="0" parTransId="{F686E900-DE72-4B4D-AE5F-8A9436F2A33E}" sibTransId="{B18D72B3-0EE1-4C06-BD1F-9184B0CE8A27}"/>
    <dgm:cxn modelId="{969F8889-8026-437F-AA78-F8FE7555B512}" type="presOf" srcId="{24DE8B1D-2138-44A2-B7E2-30F27A107371}" destId="{72A91BA7-4E80-4C3B-B4C9-B2C0A40A4D83}" srcOrd="0" destOrd="0" presId="urn:microsoft.com/office/officeart/2005/8/layout/hProcess3"/>
    <dgm:cxn modelId="{8E6A841A-3085-4388-83EE-F32A5B6A1925}" type="presOf" srcId="{73062FA1-D461-47BF-8A1A-03CB215BCBDC}" destId="{B6875EF1-9AC7-43C5-AB47-B755C13CC3E9}" srcOrd="0" destOrd="0" presId="urn:microsoft.com/office/officeart/2005/8/layout/hProcess3"/>
    <dgm:cxn modelId="{72AE5D0E-CE9D-414B-A0CF-8075EAD948F5}" srcId="{09237FD0-3707-4586-A101-D38DA8C52908}" destId="{C1683FF4-3B8E-4D8A-B554-14FF3D9BEF9E}" srcOrd="0" destOrd="0" parTransId="{BA48BA65-7CB9-48F2-AA56-B02E2C44F47D}" sibTransId="{76512DA3-FC47-4D72-87E3-A787263B8AB2}"/>
    <dgm:cxn modelId="{9D17D01F-7952-4805-BF08-8FC9E4AFFF67}" type="presOf" srcId="{6AD17F44-A708-48FA-A042-C49FF03B5B6C}" destId="{745B74A7-C967-43AE-8EC5-D2C874645DF0}" srcOrd="0" destOrd="0" presId="urn:microsoft.com/office/officeart/2005/8/layout/hProcess3"/>
    <dgm:cxn modelId="{4B207DD1-930C-4CBC-BB83-B714DC58A8DA}" type="presParOf" srcId="{89DFE4D9-A7A2-422E-B63F-3AC9F9B763E6}" destId="{6FE61199-5A39-41F1-9AF0-50C365534503}" srcOrd="0" destOrd="0" presId="urn:microsoft.com/office/officeart/2005/8/layout/hProcess3"/>
    <dgm:cxn modelId="{CED0E870-F922-4D09-ADBB-48A4620D1E66}" type="presParOf" srcId="{89DFE4D9-A7A2-422E-B63F-3AC9F9B763E6}" destId="{67B5E676-9439-4E94-82F2-CC5F0DEA6D91}" srcOrd="1" destOrd="0" presId="urn:microsoft.com/office/officeart/2005/8/layout/hProcess3"/>
    <dgm:cxn modelId="{9ED8197B-FDBB-421E-84B0-A3444B473567}" type="presParOf" srcId="{67B5E676-9439-4E94-82F2-CC5F0DEA6D91}" destId="{79F2E0CD-BE01-4E0C-9561-79E9840F8FD8}" srcOrd="0" destOrd="0" presId="urn:microsoft.com/office/officeart/2005/8/layout/hProcess3"/>
    <dgm:cxn modelId="{932C43B7-74FE-4017-9C09-3B0B51530DCD}" type="presParOf" srcId="{67B5E676-9439-4E94-82F2-CC5F0DEA6D91}" destId="{ED20F5E7-BAEC-4F4C-B01E-0610C819F54A}" srcOrd="1" destOrd="0" presId="urn:microsoft.com/office/officeart/2005/8/layout/hProcess3"/>
    <dgm:cxn modelId="{E7D553DD-59FA-44D1-BCB5-A767E9B8B3CE}" type="presParOf" srcId="{ED20F5E7-BAEC-4F4C-B01E-0610C819F54A}" destId="{338C4BC4-1FE6-4B7A-8EDF-192736D1A2E7}" srcOrd="0" destOrd="0" presId="urn:microsoft.com/office/officeart/2005/8/layout/hProcess3"/>
    <dgm:cxn modelId="{5271DF30-590B-4055-92E2-9F2E6921B563}" type="presParOf" srcId="{ED20F5E7-BAEC-4F4C-B01E-0610C819F54A}" destId="{FFE3E1F7-2552-42D2-9B1A-C7AC860E6ED4}" srcOrd="1" destOrd="0" presId="urn:microsoft.com/office/officeart/2005/8/layout/hProcess3"/>
    <dgm:cxn modelId="{D40E653E-A483-4408-8AE4-6CC88712224E}" type="presParOf" srcId="{ED20F5E7-BAEC-4F4C-B01E-0610C819F54A}" destId="{489F4E70-B2CF-477A-A545-2C2D16BA8F56}" srcOrd="2" destOrd="0" presId="urn:microsoft.com/office/officeart/2005/8/layout/hProcess3"/>
    <dgm:cxn modelId="{9B3628E6-46C4-4889-A8C5-6E7B9ED8DFE7}" type="presParOf" srcId="{ED20F5E7-BAEC-4F4C-B01E-0610C819F54A}" destId="{F6DA3F1D-2989-4D31-9B02-A4DC29E51087}" srcOrd="3" destOrd="0" presId="urn:microsoft.com/office/officeart/2005/8/layout/hProcess3"/>
    <dgm:cxn modelId="{1A85CCA9-F1D4-4478-BD79-924458A912D7}" type="presParOf" srcId="{ED20F5E7-BAEC-4F4C-B01E-0610C819F54A}" destId="{745B74A7-C967-43AE-8EC5-D2C874645DF0}" srcOrd="4" destOrd="0" presId="urn:microsoft.com/office/officeart/2005/8/layout/hProcess3"/>
    <dgm:cxn modelId="{8DC01AA7-2272-4600-A79D-B559371E626A}" type="presParOf" srcId="{67B5E676-9439-4E94-82F2-CC5F0DEA6D91}" destId="{009AFF6D-3B4D-4C68-B7B5-78457BF969C8}" srcOrd="2" destOrd="0" presId="urn:microsoft.com/office/officeart/2005/8/layout/hProcess3"/>
    <dgm:cxn modelId="{B17AA3EB-A1A0-4BE5-9816-DC905B30361D}" type="presParOf" srcId="{67B5E676-9439-4E94-82F2-CC5F0DEA6D91}" destId="{B2D151A6-F106-49F2-8D6A-6C57EB92B198}" srcOrd="3" destOrd="0" presId="urn:microsoft.com/office/officeart/2005/8/layout/hProcess3"/>
    <dgm:cxn modelId="{FBDDDA81-D97E-4548-902F-FD41F1205062}" type="presParOf" srcId="{B2D151A6-F106-49F2-8D6A-6C57EB92B198}" destId="{3B914E14-75D6-4D51-997A-8915CA5DE664}" srcOrd="0" destOrd="0" presId="urn:microsoft.com/office/officeart/2005/8/layout/hProcess3"/>
    <dgm:cxn modelId="{DB7239A2-5B41-45FA-AC34-92AA7AEFB470}" type="presParOf" srcId="{B2D151A6-F106-49F2-8D6A-6C57EB92B198}" destId="{615AAA02-CFBD-4D81-955A-020976E0FC55}" srcOrd="1" destOrd="0" presId="urn:microsoft.com/office/officeart/2005/8/layout/hProcess3"/>
    <dgm:cxn modelId="{F6889046-25C2-4798-94EF-892AE3516EF6}" type="presParOf" srcId="{B2D151A6-F106-49F2-8D6A-6C57EB92B198}" destId="{08DC447F-CC1A-456F-B32F-B020C8870690}" srcOrd="2" destOrd="0" presId="urn:microsoft.com/office/officeart/2005/8/layout/hProcess3"/>
    <dgm:cxn modelId="{F5F2CD20-D466-4B06-B037-BAFA5CF05C2A}" type="presParOf" srcId="{B2D151A6-F106-49F2-8D6A-6C57EB92B198}" destId="{DC9B691C-238E-46B1-A685-2FD3F3E573DF}" srcOrd="3" destOrd="0" presId="urn:microsoft.com/office/officeart/2005/8/layout/hProcess3"/>
    <dgm:cxn modelId="{C7404E23-DFEB-4D7E-90BE-0E036C7F2B4B}" type="presParOf" srcId="{B2D151A6-F106-49F2-8D6A-6C57EB92B198}" destId="{72A91BA7-4E80-4C3B-B4C9-B2C0A40A4D83}" srcOrd="4" destOrd="0" presId="urn:microsoft.com/office/officeart/2005/8/layout/hProcess3"/>
    <dgm:cxn modelId="{691B52CA-AA9E-444D-81A7-3290451F5D45}" type="presParOf" srcId="{67B5E676-9439-4E94-82F2-CC5F0DEA6D91}" destId="{61EB1DC7-5F7C-4254-BA65-AB6EA4B399BD}" srcOrd="4" destOrd="0" presId="urn:microsoft.com/office/officeart/2005/8/layout/hProcess3"/>
    <dgm:cxn modelId="{A491F4A0-437F-4312-8A73-6C729AEFFC73}" type="presParOf" srcId="{67B5E676-9439-4E94-82F2-CC5F0DEA6D91}" destId="{110ECF29-84D6-4291-AB7F-5539F0784987}" srcOrd="5" destOrd="0" presId="urn:microsoft.com/office/officeart/2005/8/layout/hProcess3"/>
    <dgm:cxn modelId="{79F35C27-252A-46E3-97F9-76FB60202E60}" type="presParOf" srcId="{110ECF29-84D6-4291-AB7F-5539F0784987}" destId="{B1709EDA-0033-4126-9D49-9963350ACEEF}" srcOrd="0" destOrd="0" presId="urn:microsoft.com/office/officeart/2005/8/layout/hProcess3"/>
    <dgm:cxn modelId="{91A948B3-2B1C-448A-B339-8CE856C3BEAB}" type="presParOf" srcId="{110ECF29-84D6-4291-AB7F-5539F0784987}" destId="{B6875EF1-9AC7-43C5-AB47-B755C13CC3E9}" srcOrd="1" destOrd="0" presId="urn:microsoft.com/office/officeart/2005/8/layout/hProcess3"/>
    <dgm:cxn modelId="{961A201D-D483-4C79-9661-7096ABEDA48D}" type="presParOf" srcId="{110ECF29-84D6-4291-AB7F-5539F0784987}" destId="{35A67F64-EE9C-402B-993C-51C3A4D247DC}" srcOrd="2" destOrd="0" presId="urn:microsoft.com/office/officeart/2005/8/layout/hProcess3"/>
    <dgm:cxn modelId="{014C0813-796C-4103-8DAB-551573920572}" type="presParOf" srcId="{110ECF29-84D6-4291-AB7F-5539F0784987}" destId="{9FFA16CD-5DC2-4BFC-92A7-EC3E635BDC36}" srcOrd="3" destOrd="0" presId="urn:microsoft.com/office/officeart/2005/8/layout/hProcess3"/>
    <dgm:cxn modelId="{E5BD67DD-9628-4232-BE17-FCC79A95F7B2}" type="presParOf" srcId="{110ECF29-84D6-4291-AB7F-5539F0784987}" destId="{BFDDF5F4-7515-4E87-8C94-8940A310DADC}" srcOrd="4" destOrd="0" presId="urn:microsoft.com/office/officeart/2005/8/layout/hProcess3"/>
    <dgm:cxn modelId="{827F8815-B4D0-43A8-97EF-D10310F56CBD}" type="presParOf" srcId="{67B5E676-9439-4E94-82F2-CC5F0DEA6D91}" destId="{238236EB-96B3-40A1-A4FD-ECAB5D2B2D61}" srcOrd="6" destOrd="0" presId="urn:microsoft.com/office/officeart/2005/8/layout/hProcess3"/>
    <dgm:cxn modelId="{EEA09357-8DF7-48A0-97EA-C7230A8AC01D}" type="presParOf" srcId="{67B5E676-9439-4E94-82F2-CC5F0DEA6D91}" destId="{68406F07-37A2-47DA-BEA2-6B08CB0EE272}" srcOrd="7" destOrd="0" presId="urn:microsoft.com/office/officeart/2005/8/layout/hProcess3"/>
    <dgm:cxn modelId="{1D6DBD59-2F18-42FE-9A94-967B740D6A6E}" type="presParOf" srcId="{67B5E676-9439-4E94-82F2-CC5F0DEA6D91}" destId="{3FE24ABF-311D-4572-952A-06B3B4BA094D}"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9237FD0-3707-4586-A101-D38DA8C52908}" type="doc">
      <dgm:prSet loTypeId="urn:microsoft.com/office/officeart/2005/8/layout/hProcess3" loCatId="process" qsTypeId="urn:microsoft.com/office/officeart/2005/8/quickstyle/simple1" qsCatId="simple" csTypeId="urn:microsoft.com/office/officeart/2005/8/colors/accent1_1" csCatId="accent1" phldr="1"/>
      <dgm:spPr/>
    </dgm:pt>
    <dgm:pt modelId="{C1683FF4-3B8E-4D8A-B554-14FF3D9BEF9E}">
      <dgm:prSet phldrT="[Текст]"/>
      <dgm:spPr/>
      <dgm:t>
        <a:bodyPr/>
        <a:lstStyle/>
        <a:p>
          <a:r>
            <a:rPr lang="en-US" dirty="0"/>
            <a:t>Initial stage</a:t>
          </a:r>
          <a:endParaRPr lang="ru-RU" dirty="0"/>
        </a:p>
      </dgm:t>
    </dgm:pt>
    <dgm:pt modelId="{BA48BA65-7CB9-48F2-AA56-B02E2C44F47D}" type="parTrans" cxnId="{72AE5D0E-CE9D-414B-A0CF-8075EAD948F5}">
      <dgm:prSet/>
      <dgm:spPr/>
      <dgm:t>
        <a:bodyPr/>
        <a:lstStyle/>
        <a:p>
          <a:endParaRPr lang="ru-RU"/>
        </a:p>
      </dgm:t>
    </dgm:pt>
    <dgm:pt modelId="{76512DA3-FC47-4D72-87E3-A787263B8AB2}" type="sibTrans" cxnId="{72AE5D0E-CE9D-414B-A0CF-8075EAD948F5}">
      <dgm:prSet/>
      <dgm:spPr/>
      <dgm:t>
        <a:bodyPr/>
        <a:lstStyle/>
        <a:p>
          <a:endParaRPr lang="ru-RU"/>
        </a:p>
      </dgm:t>
    </dgm:pt>
    <dgm:pt modelId="{27DA05F2-9C46-473F-896D-50473A4837DF}">
      <dgm:prSet phldrT="[Текст]"/>
      <dgm:spPr/>
      <dgm:t>
        <a:bodyPr/>
        <a:lstStyle/>
        <a:p>
          <a:r>
            <a:rPr lang="en-US"/>
            <a:t>Compensation</a:t>
          </a:r>
          <a:endParaRPr lang="ru-RU" dirty="0"/>
        </a:p>
      </dgm:t>
    </dgm:pt>
    <dgm:pt modelId="{49A2A200-5967-46E7-B275-C11DBA125229}" type="parTrans" cxnId="{DA699B86-336D-433C-BCD8-5F83BCA60BB9}">
      <dgm:prSet/>
      <dgm:spPr/>
      <dgm:t>
        <a:bodyPr/>
        <a:lstStyle/>
        <a:p>
          <a:endParaRPr lang="ru-RU"/>
        </a:p>
      </dgm:t>
    </dgm:pt>
    <dgm:pt modelId="{21DF98A5-59D5-4826-9C69-BFD3DFFECE81}" type="sibTrans" cxnId="{DA699B86-336D-433C-BCD8-5F83BCA60BB9}">
      <dgm:prSet/>
      <dgm:spPr/>
      <dgm:t>
        <a:bodyPr/>
        <a:lstStyle/>
        <a:p>
          <a:endParaRPr lang="ru-RU"/>
        </a:p>
      </dgm:t>
    </dgm:pt>
    <dgm:pt modelId="{73062FA1-D461-47BF-8A1A-03CB215BCBDC}">
      <dgm:prSet phldrT="[Текст]"/>
      <dgm:spPr/>
      <dgm:t>
        <a:bodyPr/>
        <a:lstStyle/>
        <a:p>
          <a:r>
            <a:rPr lang="en-US" dirty="0"/>
            <a:t>  Result</a:t>
          </a:r>
          <a:endParaRPr lang="ru-RU" dirty="0"/>
        </a:p>
      </dgm:t>
    </dgm:pt>
    <dgm:pt modelId="{6FEB008F-B5DA-4F2E-899F-7FB10E2BA72B}" type="parTrans" cxnId="{83653F05-5818-485E-B130-7EDB1EB63ECB}">
      <dgm:prSet/>
      <dgm:spPr/>
      <dgm:t>
        <a:bodyPr/>
        <a:lstStyle/>
        <a:p>
          <a:endParaRPr lang="ru-RU"/>
        </a:p>
      </dgm:t>
    </dgm:pt>
    <dgm:pt modelId="{7EDFBA5D-04D4-4D0F-A9FE-0DB5F2C533D8}" type="sibTrans" cxnId="{83653F05-5818-485E-B130-7EDB1EB63ECB}">
      <dgm:prSet/>
      <dgm:spPr/>
      <dgm:t>
        <a:bodyPr/>
        <a:lstStyle/>
        <a:p>
          <a:endParaRPr lang="ru-RU"/>
        </a:p>
      </dgm:t>
    </dgm:pt>
    <dgm:pt modelId="{6AD17F44-A708-48FA-A042-C49FF03B5B6C}">
      <dgm:prSet phldrT="[Текст]"/>
      <dgm:spPr/>
      <dgm:t>
        <a:bodyPr/>
        <a:lstStyle/>
        <a:p>
          <a:r>
            <a:rPr lang="en-US" dirty="0"/>
            <a:t>No place for experiments or upgrade</a:t>
          </a:r>
          <a:endParaRPr lang="ru-RU" dirty="0"/>
        </a:p>
      </dgm:t>
    </dgm:pt>
    <dgm:pt modelId="{F686E900-DE72-4B4D-AE5F-8A9436F2A33E}" type="parTrans" cxnId="{443888E9-01F2-420E-AE50-3729178A09E0}">
      <dgm:prSet/>
      <dgm:spPr/>
      <dgm:t>
        <a:bodyPr/>
        <a:lstStyle/>
        <a:p>
          <a:endParaRPr lang="ru-RU"/>
        </a:p>
      </dgm:t>
    </dgm:pt>
    <dgm:pt modelId="{B18D72B3-0EE1-4C06-BD1F-9184B0CE8A27}" type="sibTrans" cxnId="{443888E9-01F2-420E-AE50-3729178A09E0}">
      <dgm:prSet/>
      <dgm:spPr/>
      <dgm:t>
        <a:bodyPr/>
        <a:lstStyle/>
        <a:p>
          <a:endParaRPr lang="ru-RU"/>
        </a:p>
      </dgm:t>
    </dgm:pt>
    <dgm:pt modelId="{24DE8B1D-2138-44A2-B7E2-30F27A107371}">
      <dgm:prSet phldrT="[Текст]"/>
      <dgm:spPr/>
      <dgm:t>
        <a:bodyPr/>
        <a:lstStyle/>
        <a:p>
          <a:r>
            <a:rPr lang="en-US" dirty="0"/>
            <a:t>Leaders rotation or no visibility to the Team</a:t>
          </a:r>
          <a:endParaRPr lang="ru-RU" dirty="0"/>
        </a:p>
      </dgm:t>
    </dgm:pt>
    <dgm:pt modelId="{C41097FE-9925-40C9-A7EB-82A0E7550925}" type="parTrans" cxnId="{ED277684-F6ED-42FB-AF67-FC4CF7DED70B}">
      <dgm:prSet/>
      <dgm:spPr/>
      <dgm:t>
        <a:bodyPr/>
        <a:lstStyle/>
        <a:p>
          <a:endParaRPr lang="ru-RU"/>
        </a:p>
      </dgm:t>
    </dgm:pt>
    <dgm:pt modelId="{17EE2B94-0A7F-4967-A8C5-E4B0501F97E8}" type="sibTrans" cxnId="{ED277684-F6ED-42FB-AF67-FC4CF7DED70B}">
      <dgm:prSet/>
      <dgm:spPr/>
      <dgm:t>
        <a:bodyPr/>
        <a:lstStyle/>
        <a:p>
          <a:endParaRPr lang="ru-RU"/>
        </a:p>
      </dgm:t>
    </dgm:pt>
    <dgm:pt modelId="{37CD6BC3-F4DC-49FB-B0F1-9AC3CCF787F7}">
      <dgm:prSet phldrT="[Текст]"/>
      <dgm:spPr/>
      <dgm:t>
        <a:bodyPr/>
        <a:lstStyle/>
        <a:p>
          <a:r>
            <a:rPr lang="en-US" dirty="0"/>
            <a:t>‘Groundhog day’ mode</a:t>
          </a:r>
          <a:endParaRPr lang="ru-RU" dirty="0"/>
        </a:p>
      </dgm:t>
    </dgm:pt>
    <dgm:pt modelId="{A3174FAD-9D86-45D3-8588-6960C5563578}" type="parTrans" cxnId="{ABD3B11F-FE0B-48E3-A8F7-9B5E60AB96D1}">
      <dgm:prSet/>
      <dgm:spPr/>
      <dgm:t>
        <a:bodyPr/>
        <a:lstStyle/>
        <a:p>
          <a:endParaRPr lang="ru-RU"/>
        </a:p>
      </dgm:t>
    </dgm:pt>
    <dgm:pt modelId="{BAFDC951-4BCA-41D6-9C39-247D87E6A177}" type="sibTrans" cxnId="{ABD3B11F-FE0B-48E3-A8F7-9B5E60AB96D1}">
      <dgm:prSet/>
      <dgm:spPr/>
      <dgm:t>
        <a:bodyPr/>
        <a:lstStyle/>
        <a:p>
          <a:endParaRPr lang="ru-RU"/>
        </a:p>
      </dgm:t>
    </dgm:pt>
    <dgm:pt modelId="{AEA993EE-D2FB-415E-8869-E1845DF985CB}">
      <dgm:prSet phldrT="[Текст]"/>
      <dgm:spPr/>
      <dgm:t>
        <a:bodyPr/>
        <a:lstStyle/>
        <a:p>
          <a:r>
            <a:rPr lang="en-US" dirty="0"/>
            <a:t>Attrition</a:t>
          </a:r>
          <a:endParaRPr lang="ru-RU" dirty="0"/>
        </a:p>
      </dgm:t>
    </dgm:pt>
    <dgm:pt modelId="{1185B7C2-63F4-4475-BE50-35C240184698}" type="parTrans" cxnId="{78656AB5-6C70-4346-941A-A1F1AFB470CD}">
      <dgm:prSet/>
      <dgm:spPr/>
      <dgm:t>
        <a:bodyPr/>
        <a:lstStyle/>
        <a:p>
          <a:endParaRPr lang="en-US"/>
        </a:p>
      </dgm:t>
    </dgm:pt>
    <dgm:pt modelId="{F4CCA767-4358-4E98-A89B-54CC19A717B8}" type="sibTrans" cxnId="{78656AB5-6C70-4346-941A-A1F1AFB470CD}">
      <dgm:prSet/>
      <dgm:spPr/>
      <dgm:t>
        <a:bodyPr/>
        <a:lstStyle/>
        <a:p>
          <a:endParaRPr lang="en-US"/>
        </a:p>
      </dgm:t>
    </dgm:pt>
    <dgm:pt modelId="{89DFE4D9-A7A2-422E-B63F-3AC9F9B763E6}" type="pres">
      <dgm:prSet presAssocID="{09237FD0-3707-4586-A101-D38DA8C52908}" presName="Name0" presStyleCnt="0">
        <dgm:presLayoutVars>
          <dgm:dir/>
          <dgm:animLvl val="lvl"/>
          <dgm:resizeHandles val="exact"/>
        </dgm:presLayoutVars>
      </dgm:prSet>
      <dgm:spPr/>
    </dgm:pt>
    <dgm:pt modelId="{6FE61199-5A39-41F1-9AF0-50C365534503}" type="pres">
      <dgm:prSet presAssocID="{09237FD0-3707-4586-A101-D38DA8C52908}" presName="dummy" presStyleCnt="0"/>
      <dgm:spPr/>
    </dgm:pt>
    <dgm:pt modelId="{67B5E676-9439-4E94-82F2-CC5F0DEA6D91}" type="pres">
      <dgm:prSet presAssocID="{09237FD0-3707-4586-A101-D38DA8C52908}" presName="linH" presStyleCnt="0"/>
      <dgm:spPr/>
    </dgm:pt>
    <dgm:pt modelId="{79F2E0CD-BE01-4E0C-9561-79E9840F8FD8}" type="pres">
      <dgm:prSet presAssocID="{09237FD0-3707-4586-A101-D38DA8C52908}" presName="padding1" presStyleCnt="0"/>
      <dgm:spPr/>
    </dgm:pt>
    <dgm:pt modelId="{ED20F5E7-BAEC-4F4C-B01E-0610C819F54A}" type="pres">
      <dgm:prSet presAssocID="{C1683FF4-3B8E-4D8A-B554-14FF3D9BEF9E}" presName="linV" presStyleCnt="0"/>
      <dgm:spPr/>
    </dgm:pt>
    <dgm:pt modelId="{338C4BC4-1FE6-4B7A-8EDF-192736D1A2E7}" type="pres">
      <dgm:prSet presAssocID="{C1683FF4-3B8E-4D8A-B554-14FF3D9BEF9E}" presName="spVertical1" presStyleCnt="0"/>
      <dgm:spPr/>
    </dgm:pt>
    <dgm:pt modelId="{FFE3E1F7-2552-42D2-9B1A-C7AC860E6ED4}" type="pres">
      <dgm:prSet presAssocID="{C1683FF4-3B8E-4D8A-B554-14FF3D9BEF9E}" presName="parTx" presStyleLbl="revTx" presStyleIdx="0" presStyleCnt="6">
        <dgm:presLayoutVars>
          <dgm:chMax val="0"/>
          <dgm:chPref val="0"/>
          <dgm:bulletEnabled val="1"/>
        </dgm:presLayoutVars>
      </dgm:prSet>
      <dgm:spPr/>
      <dgm:t>
        <a:bodyPr/>
        <a:lstStyle/>
        <a:p>
          <a:endParaRPr lang="ru-RU"/>
        </a:p>
      </dgm:t>
    </dgm:pt>
    <dgm:pt modelId="{489F4E70-B2CF-477A-A545-2C2D16BA8F56}" type="pres">
      <dgm:prSet presAssocID="{C1683FF4-3B8E-4D8A-B554-14FF3D9BEF9E}" presName="spVertical2" presStyleCnt="0"/>
      <dgm:spPr/>
    </dgm:pt>
    <dgm:pt modelId="{F6DA3F1D-2989-4D31-9B02-A4DC29E51087}" type="pres">
      <dgm:prSet presAssocID="{C1683FF4-3B8E-4D8A-B554-14FF3D9BEF9E}" presName="spVertical3" presStyleCnt="0"/>
      <dgm:spPr/>
    </dgm:pt>
    <dgm:pt modelId="{745B74A7-C967-43AE-8EC5-D2C874645DF0}" type="pres">
      <dgm:prSet presAssocID="{C1683FF4-3B8E-4D8A-B554-14FF3D9BEF9E}" presName="desTx" presStyleLbl="revTx" presStyleIdx="1" presStyleCnt="6">
        <dgm:presLayoutVars>
          <dgm:bulletEnabled val="1"/>
        </dgm:presLayoutVars>
      </dgm:prSet>
      <dgm:spPr/>
      <dgm:t>
        <a:bodyPr/>
        <a:lstStyle/>
        <a:p>
          <a:endParaRPr lang="ru-RU"/>
        </a:p>
      </dgm:t>
    </dgm:pt>
    <dgm:pt modelId="{009AFF6D-3B4D-4C68-B7B5-78457BF969C8}" type="pres">
      <dgm:prSet presAssocID="{76512DA3-FC47-4D72-87E3-A787263B8AB2}" presName="space" presStyleCnt="0"/>
      <dgm:spPr/>
    </dgm:pt>
    <dgm:pt modelId="{B2D151A6-F106-49F2-8D6A-6C57EB92B198}" type="pres">
      <dgm:prSet presAssocID="{27DA05F2-9C46-473F-896D-50473A4837DF}" presName="linV" presStyleCnt="0"/>
      <dgm:spPr/>
    </dgm:pt>
    <dgm:pt modelId="{3B914E14-75D6-4D51-997A-8915CA5DE664}" type="pres">
      <dgm:prSet presAssocID="{27DA05F2-9C46-473F-896D-50473A4837DF}" presName="spVertical1" presStyleCnt="0"/>
      <dgm:spPr/>
    </dgm:pt>
    <dgm:pt modelId="{615AAA02-CFBD-4D81-955A-020976E0FC55}" type="pres">
      <dgm:prSet presAssocID="{27DA05F2-9C46-473F-896D-50473A4837DF}" presName="parTx" presStyleLbl="revTx" presStyleIdx="2" presStyleCnt="6">
        <dgm:presLayoutVars>
          <dgm:chMax val="0"/>
          <dgm:chPref val="0"/>
          <dgm:bulletEnabled val="1"/>
        </dgm:presLayoutVars>
      </dgm:prSet>
      <dgm:spPr/>
      <dgm:t>
        <a:bodyPr/>
        <a:lstStyle/>
        <a:p>
          <a:endParaRPr lang="ru-RU"/>
        </a:p>
      </dgm:t>
    </dgm:pt>
    <dgm:pt modelId="{08DC447F-CC1A-456F-B32F-B020C8870690}" type="pres">
      <dgm:prSet presAssocID="{27DA05F2-9C46-473F-896D-50473A4837DF}" presName="spVertical2" presStyleCnt="0"/>
      <dgm:spPr/>
    </dgm:pt>
    <dgm:pt modelId="{DC9B691C-238E-46B1-A685-2FD3F3E573DF}" type="pres">
      <dgm:prSet presAssocID="{27DA05F2-9C46-473F-896D-50473A4837DF}" presName="spVertical3" presStyleCnt="0"/>
      <dgm:spPr/>
    </dgm:pt>
    <dgm:pt modelId="{72A91BA7-4E80-4C3B-B4C9-B2C0A40A4D83}" type="pres">
      <dgm:prSet presAssocID="{27DA05F2-9C46-473F-896D-50473A4837DF}" presName="desTx" presStyleLbl="revTx" presStyleIdx="3" presStyleCnt="6">
        <dgm:presLayoutVars>
          <dgm:bulletEnabled val="1"/>
        </dgm:presLayoutVars>
      </dgm:prSet>
      <dgm:spPr/>
      <dgm:t>
        <a:bodyPr/>
        <a:lstStyle/>
        <a:p>
          <a:endParaRPr lang="ru-RU"/>
        </a:p>
      </dgm:t>
    </dgm:pt>
    <dgm:pt modelId="{61EB1DC7-5F7C-4254-BA65-AB6EA4B399BD}" type="pres">
      <dgm:prSet presAssocID="{21DF98A5-59D5-4826-9C69-BFD3DFFECE81}" presName="space" presStyleCnt="0"/>
      <dgm:spPr/>
    </dgm:pt>
    <dgm:pt modelId="{110ECF29-84D6-4291-AB7F-5539F0784987}" type="pres">
      <dgm:prSet presAssocID="{73062FA1-D461-47BF-8A1A-03CB215BCBDC}" presName="linV" presStyleCnt="0"/>
      <dgm:spPr/>
    </dgm:pt>
    <dgm:pt modelId="{B1709EDA-0033-4126-9D49-9963350ACEEF}" type="pres">
      <dgm:prSet presAssocID="{73062FA1-D461-47BF-8A1A-03CB215BCBDC}" presName="spVertical1" presStyleCnt="0"/>
      <dgm:spPr/>
    </dgm:pt>
    <dgm:pt modelId="{B6875EF1-9AC7-43C5-AB47-B755C13CC3E9}" type="pres">
      <dgm:prSet presAssocID="{73062FA1-D461-47BF-8A1A-03CB215BCBDC}" presName="parTx" presStyleLbl="revTx" presStyleIdx="4" presStyleCnt="6">
        <dgm:presLayoutVars>
          <dgm:chMax val="0"/>
          <dgm:chPref val="0"/>
          <dgm:bulletEnabled val="1"/>
        </dgm:presLayoutVars>
      </dgm:prSet>
      <dgm:spPr/>
      <dgm:t>
        <a:bodyPr/>
        <a:lstStyle/>
        <a:p>
          <a:endParaRPr lang="ru-RU"/>
        </a:p>
      </dgm:t>
    </dgm:pt>
    <dgm:pt modelId="{35A67F64-EE9C-402B-993C-51C3A4D247DC}" type="pres">
      <dgm:prSet presAssocID="{73062FA1-D461-47BF-8A1A-03CB215BCBDC}" presName="spVertical2" presStyleCnt="0"/>
      <dgm:spPr/>
    </dgm:pt>
    <dgm:pt modelId="{9FFA16CD-5DC2-4BFC-92A7-EC3E635BDC36}" type="pres">
      <dgm:prSet presAssocID="{73062FA1-D461-47BF-8A1A-03CB215BCBDC}" presName="spVertical3" presStyleCnt="0"/>
      <dgm:spPr/>
    </dgm:pt>
    <dgm:pt modelId="{BFDDF5F4-7515-4E87-8C94-8940A310DADC}" type="pres">
      <dgm:prSet presAssocID="{73062FA1-D461-47BF-8A1A-03CB215BCBDC}" presName="desTx" presStyleLbl="revTx" presStyleIdx="5" presStyleCnt="6">
        <dgm:presLayoutVars>
          <dgm:bulletEnabled val="1"/>
        </dgm:presLayoutVars>
      </dgm:prSet>
      <dgm:spPr/>
      <dgm:t>
        <a:bodyPr/>
        <a:lstStyle/>
        <a:p>
          <a:endParaRPr lang="ru-RU"/>
        </a:p>
      </dgm:t>
    </dgm:pt>
    <dgm:pt modelId="{238236EB-96B3-40A1-A4FD-ECAB5D2B2D61}" type="pres">
      <dgm:prSet presAssocID="{09237FD0-3707-4586-A101-D38DA8C52908}" presName="padding2" presStyleCnt="0"/>
      <dgm:spPr/>
    </dgm:pt>
    <dgm:pt modelId="{68406F07-37A2-47DA-BEA2-6B08CB0EE272}" type="pres">
      <dgm:prSet presAssocID="{09237FD0-3707-4586-A101-D38DA8C52908}" presName="negArrow" presStyleCnt="0"/>
      <dgm:spPr/>
    </dgm:pt>
    <dgm:pt modelId="{3FE24ABF-311D-4572-952A-06B3B4BA094D}" type="pres">
      <dgm:prSet presAssocID="{09237FD0-3707-4586-A101-D38DA8C52908}" presName="backgroundArrow" presStyleLbl="node1" presStyleIdx="0" presStyleCn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ED277684-F6ED-42FB-AF67-FC4CF7DED70B}" srcId="{27DA05F2-9C46-473F-896D-50473A4837DF}" destId="{24DE8B1D-2138-44A2-B7E2-30F27A107371}" srcOrd="0" destOrd="0" parTransId="{C41097FE-9925-40C9-A7EB-82A0E7550925}" sibTransId="{17EE2B94-0A7F-4967-A8C5-E4B0501F97E8}"/>
    <dgm:cxn modelId="{DA699B86-336D-433C-BCD8-5F83BCA60BB9}" srcId="{09237FD0-3707-4586-A101-D38DA8C52908}" destId="{27DA05F2-9C46-473F-896D-50473A4837DF}" srcOrd="1" destOrd="0" parTransId="{49A2A200-5967-46E7-B275-C11DBA125229}" sibTransId="{21DF98A5-59D5-4826-9C69-BFD3DFFECE81}"/>
    <dgm:cxn modelId="{83653F05-5818-485E-B130-7EDB1EB63ECB}" srcId="{09237FD0-3707-4586-A101-D38DA8C52908}" destId="{73062FA1-D461-47BF-8A1A-03CB215BCBDC}" srcOrd="2" destOrd="0" parTransId="{6FEB008F-B5DA-4F2E-899F-7FB10E2BA72B}" sibTransId="{7EDFBA5D-04D4-4D0F-A9FE-0DB5F2C533D8}"/>
    <dgm:cxn modelId="{8C0292A9-0589-4E04-9C4C-EED340EC86C7}" type="presOf" srcId="{09237FD0-3707-4586-A101-D38DA8C52908}" destId="{89DFE4D9-A7A2-422E-B63F-3AC9F9B763E6}" srcOrd="0" destOrd="0" presId="urn:microsoft.com/office/officeart/2005/8/layout/hProcess3"/>
    <dgm:cxn modelId="{ABD3B11F-FE0B-48E3-A8F7-9B5E60AB96D1}" srcId="{73062FA1-D461-47BF-8A1A-03CB215BCBDC}" destId="{37CD6BC3-F4DC-49FB-B0F1-9AC3CCF787F7}" srcOrd="0" destOrd="0" parTransId="{A3174FAD-9D86-45D3-8588-6960C5563578}" sibTransId="{BAFDC951-4BCA-41D6-9C39-247D87E6A177}"/>
    <dgm:cxn modelId="{CB249824-C1DC-4837-A0E9-DD0988CED393}" type="presOf" srcId="{C1683FF4-3B8E-4D8A-B554-14FF3D9BEF9E}" destId="{FFE3E1F7-2552-42D2-9B1A-C7AC860E6ED4}" srcOrd="0" destOrd="0" presId="urn:microsoft.com/office/officeart/2005/8/layout/hProcess3"/>
    <dgm:cxn modelId="{78656AB5-6C70-4346-941A-A1F1AFB470CD}" srcId="{C1683FF4-3B8E-4D8A-B554-14FF3D9BEF9E}" destId="{AEA993EE-D2FB-415E-8869-E1845DF985CB}" srcOrd="1" destOrd="0" parTransId="{1185B7C2-63F4-4475-BE50-35C240184698}" sibTransId="{F4CCA767-4358-4E98-A89B-54CC19A717B8}"/>
    <dgm:cxn modelId="{C62324A0-45F3-414A-BFEF-8C864085B946}" type="presOf" srcId="{37CD6BC3-F4DC-49FB-B0F1-9AC3CCF787F7}" destId="{BFDDF5F4-7515-4E87-8C94-8940A310DADC}" srcOrd="0" destOrd="0" presId="urn:microsoft.com/office/officeart/2005/8/layout/hProcess3"/>
    <dgm:cxn modelId="{4C3333BE-171D-456B-993B-EA4528A182CC}" type="presOf" srcId="{27DA05F2-9C46-473F-896D-50473A4837DF}" destId="{615AAA02-CFBD-4D81-955A-020976E0FC55}" srcOrd="0" destOrd="0" presId="urn:microsoft.com/office/officeart/2005/8/layout/hProcess3"/>
    <dgm:cxn modelId="{443888E9-01F2-420E-AE50-3729178A09E0}" srcId="{C1683FF4-3B8E-4D8A-B554-14FF3D9BEF9E}" destId="{6AD17F44-A708-48FA-A042-C49FF03B5B6C}" srcOrd="0" destOrd="0" parTransId="{F686E900-DE72-4B4D-AE5F-8A9436F2A33E}" sibTransId="{B18D72B3-0EE1-4C06-BD1F-9184B0CE8A27}"/>
    <dgm:cxn modelId="{969F8889-8026-437F-AA78-F8FE7555B512}" type="presOf" srcId="{24DE8B1D-2138-44A2-B7E2-30F27A107371}" destId="{72A91BA7-4E80-4C3B-B4C9-B2C0A40A4D83}" srcOrd="0" destOrd="0" presId="urn:microsoft.com/office/officeart/2005/8/layout/hProcess3"/>
    <dgm:cxn modelId="{E7D1E601-E595-4B6F-BBAE-4844D0223F67}" type="presOf" srcId="{AEA993EE-D2FB-415E-8869-E1845DF985CB}" destId="{745B74A7-C967-43AE-8EC5-D2C874645DF0}" srcOrd="0" destOrd="1" presId="urn:microsoft.com/office/officeart/2005/8/layout/hProcess3"/>
    <dgm:cxn modelId="{8E6A841A-3085-4388-83EE-F32A5B6A1925}" type="presOf" srcId="{73062FA1-D461-47BF-8A1A-03CB215BCBDC}" destId="{B6875EF1-9AC7-43C5-AB47-B755C13CC3E9}" srcOrd="0" destOrd="0" presId="urn:microsoft.com/office/officeart/2005/8/layout/hProcess3"/>
    <dgm:cxn modelId="{72AE5D0E-CE9D-414B-A0CF-8075EAD948F5}" srcId="{09237FD0-3707-4586-A101-D38DA8C52908}" destId="{C1683FF4-3B8E-4D8A-B554-14FF3D9BEF9E}" srcOrd="0" destOrd="0" parTransId="{BA48BA65-7CB9-48F2-AA56-B02E2C44F47D}" sibTransId="{76512DA3-FC47-4D72-87E3-A787263B8AB2}"/>
    <dgm:cxn modelId="{9D17D01F-7952-4805-BF08-8FC9E4AFFF67}" type="presOf" srcId="{6AD17F44-A708-48FA-A042-C49FF03B5B6C}" destId="{745B74A7-C967-43AE-8EC5-D2C874645DF0}" srcOrd="0" destOrd="0" presId="urn:microsoft.com/office/officeart/2005/8/layout/hProcess3"/>
    <dgm:cxn modelId="{4B207DD1-930C-4CBC-BB83-B714DC58A8DA}" type="presParOf" srcId="{89DFE4D9-A7A2-422E-B63F-3AC9F9B763E6}" destId="{6FE61199-5A39-41F1-9AF0-50C365534503}" srcOrd="0" destOrd="0" presId="urn:microsoft.com/office/officeart/2005/8/layout/hProcess3"/>
    <dgm:cxn modelId="{CED0E870-F922-4D09-ADBB-48A4620D1E66}" type="presParOf" srcId="{89DFE4D9-A7A2-422E-B63F-3AC9F9B763E6}" destId="{67B5E676-9439-4E94-82F2-CC5F0DEA6D91}" srcOrd="1" destOrd="0" presId="urn:microsoft.com/office/officeart/2005/8/layout/hProcess3"/>
    <dgm:cxn modelId="{9ED8197B-FDBB-421E-84B0-A3444B473567}" type="presParOf" srcId="{67B5E676-9439-4E94-82F2-CC5F0DEA6D91}" destId="{79F2E0CD-BE01-4E0C-9561-79E9840F8FD8}" srcOrd="0" destOrd="0" presId="urn:microsoft.com/office/officeart/2005/8/layout/hProcess3"/>
    <dgm:cxn modelId="{932C43B7-74FE-4017-9C09-3B0B51530DCD}" type="presParOf" srcId="{67B5E676-9439-4E94-82F2-CC5F0DEA6D91}" destId="{ED20F5E7-BAEC-4F4C-B01E-0610C819F54A}" srcOrd="1" destOrd="0" presId="urn:microsoft.com/office/officeart/2005/8/layout/hProcess3"/>
    <dgm:cxn modelId="{E7D553DD-59FA-44D1-BCB5-A767E9B8B3CE}" type="presParOf" srcId="{ED20F5E7-BAEC-4F4C-B01E-0610C819F54A}" destId="{338C4BC4-1FE6-4B7A-8EDF-192736D1A2E7}" srcOrd="0" destOrd="0" presId="urn:microsoft.com/office/officeart/2005/8/layout/hProcess3"/>
    <dgm:cxn modelId="{5271DF30-590B-4055-92E2-9F2E6921B563}" type="presParOf" srcId="{ED20F5E7-BAEC-4F4C-B01E-0610C819F54A}" destId="{FFE3E1F7-2552-42D2-9B1A-C7AC860E6ED4}" srcOrd="1" destOrd="0" presId="urn:microsoft.com/office/officeart/2005/8/layout/hProcess3"/>
    <dgm:cxn modelId="{D40E653E-A483-4408-8AE4-6CC88712224E}" type="presParOf" srcId="{ED20F5E7-BAEC-4F4C-B01E-0610C819F54A}" destId="{489F4E70-B2CF-477A-A545-2C2D16BA8F56}" srcOrd="2" destOrd="0" presId="urn:microsoft.com/office/officeart/2005/8/layout/hProcess3"/>
    <dgm:cxn modelId="{9B3628E6-46C4-4889-A8C5-6E7B9ED8DFE7}" type="presParOf" srcId="{ED20F5E7-BAEC-4F4C-B01E-0610C819F54A}" destId="{F6DA3F1D-2989-4D31-9B02-A4DC29E51087}" srcOrd="3" destOrd="0" presId="urn:microsoft.com/office/officeart/2005/8/layout/hProcess3"/>
    <dgm:cxn modelId="{1A85CCA9-F1D4-4478-BD79-924458A912D7}" type="presParOf" srcId="{ED20F5E7-BAEC-4F4C-B01E-0610C819F54A}" destId="{745B74A7-C967-43AE-8EC5-D2C874645DF0}" srcOrd="4" destOrd="0" presId="urn:microsoft.com/office/officeart/2005/8/layout/hProcess3"/>
    <dgm:cxn modelId="{8DC01AA7-2272-4600-A79D-B559371E626A}" type="presParOf" srcId="{67B5E676-9439-4E94-82F2-CC5F0DEA6D91}" destId="{009AFF6D-3B4D-4C68-B7B5-78457BF969C8}" srcOrd="2" destOrd="0" presId="urn:microsoft.com/office/officeart/2005/8/layout/hProcess3"/>
    <dgm:cxn modelId="{B17AA3EB-A1A0-4BE5-9816-DC905B30361D}" type="presParOf" srcId="{67B5E676-9439-4E94-82F2-CC5F0DEA6D91}" destId="{B2D151A6-F106-49F2-8D6A-6C57EB92B198}" srcOrd="3" destOrd="0" presId="urn:microsoft.com/office/officeart/2005/8/layout/hProcess3"/>
    <dgm:cxn modelId="{FBDDDA81-D97E-4548-902F-FD41F1205062}" type="presParOf" srcId="{B2D151A6-F106-49F2-8D6A-6C57EB92B198}" destId="{3B914E14-75D6-4D51-997A-8915CA5DE664}" srcOrd="0" destOrd="0" presId="urn:microsoft.com/office/officeart/2005/8/layout/hProcess3"/>
    <dgm:cxn modelId="{DB7239A2-5B41-45FA-AC34-92AA7AEFB470}" type="presParOf" srcId="{B2D151A6-F106-49F2-8D6A-6C57EB92B198}" destId="{615AAA02-CFBD-4D81-955A-020976E0FC55}" srcOrd="1" destOrd="0" presId="urn:microsoft.com/office/officeart/2005/8/layout/hProcess3"/>
    <dgm:cxn modelId="{F6889046-25C2-4798-94EF-892AE3516EF6}" type="presParOf" srcId="{B2D151A6-F106-49F2-8D6A-6C57EB92B198}" destId="{08DC447F-CC1A-456F-B32F-B020C8870690}" srcOrd="2" destOrd="0" presId="urn:microsoft.com/office/officeart/2005/8/layout/hProcess3"/>
    <dgm:cxn modelId="{F5F2CD20-D466-4B06-B037-BAFA5CF05C2A}" type="presParOf" srcId="{B2D151A6-F106-49F2-8D6A-6C57EB92B198}" destId="{DC9B691C-238E-46B1-A685-2FD3F3E573DF}" srcOrd="3" destOrd="0" presId="urn:microsoft.com/office/officeart/2005/8/layout/hProcess3"/>
    <dgm:cxn modelId="{C7404E23-DFEB-4D7E-90BE-0E036C7F2B4B}" type="presParOf" srcId="{B2D151A6-F106-49F2-8D6A-6C57EB92B198}" destId="{72A91BA7-4E80-4C3B-B4C9-B2C0A40A4D83}" srcOrd="4" destOrd="0" presId="urn:microsoft.com/office/officeart/2005/8/layout/hProcess3"/>
    <dgm:cxn modelId="{691B52CA-AA9E-444D-81A7-3290451F5D45}" type="presParOf" srcId="{67B5E676-9439-4E94-82F2-CC5F0DEA6D91}" destId="{61EB1DC7-5F7C-4254-BA65-AB6EA4B399BD}" srcOrd="4" destOrd="0" presId="urn:microsoft.com/office/officeart/2005/8/layout/hProcess3"/>
    <dgm:cxn modelId="{A491F4A0-437F-4312-8A73-6C729AEFFC73}" type="presParOf" srcId="{67B5E676-9439-4E94-82F2-CC5F0DEA6D91}" destId="{110ECF29-84D6-4291-AB7F-5539F0784987}" srcOrd="5" destOrd="0" presId="urn:microsoft.com/office/officeart/2005/8/layout/hProcess3"/>
    <dgm:cxn modelId="{79F35C27-252A-46E3-97F9-76FB60202E60}" type="presParOf" srcId="{110ECF29-84D6-4291-AB7F-5539F0784987}" destId="{B1709EDA-0033-4126-9D49-9963350ACEEF}" srcOrd="0" destOrd="0" presId="urn:microsoft.com/office/officeart/2005/8/layout/hProcess3"/>
    <dgm:cxn modelId="{91A948B3-2B1C-448A-B339-8CE856C3BEAB}" type="presParOf" srcId="{110ECF29-84D6-4291-AB7F-5539F0784987}" destId="{B6875EF1-9AC7-43C5-AB47-B755C13CC3E9}" srcOrd="1" destOrd="0" presId="urn:microsoft.com/office/officeart/2005/8/layout/hProcess3"/>
    <dgm:cxn modelId="{961A201D-D483-4C79-9661-7096ABEDA48D}" type="presParOf" srcId="{110ECF29-84D6-4291-AB7F-5539F0784987}" destId="{35A67F64-EE9C-402B-993C-51C3A4D247DC}" srcOrd="2" destOrd="0" presId="urn:microsoft.com/office/officeart/2005/8/layout/hProcess3"/>
    <dgm:cxn modelId="{014C0813-796C-4103-8DAB-551573920572}" type="presParOf" srcId="{110ECF29-84D6-4291-AB7F-5539F0784987}" destId="{9FFA16CD-5DC2-4BFC-92A7-EC3E635BDC36}" srcOrd="3" destOrd="0" presId="urn:microsoft.com/office/officeart/2005/8/layout/hProcess3"/>
    <dgm:cxn modelId="{E5BD67DD-9628-4232-BE17-FCC79A95F7B2}" type="presParOf" srcId="{110ECF29-84D6-4291-AB7F-5539F0784987}" destId="{BFDDF5F4-7515-4E87-8C94-8940A310DADC}" srcOrd="4" destOrd="0" presId="urn:microsoft.com/office/officeart/2005/8/layout/hProcess3"/>
    <dgm:cxn modelId="{827F8815-B4D0-43A8-97EF-D10310F56CBD}" type="presParOf" srcId="{67B5E676-9439-4E94-82F2-CC5F0DEA6D91}" destId="{238236EB-96B3-40A1-A4FD-ECAB5D2B2D61}" srcOrd="6" destOrd="0" presId="urn:microsoft.com/office/officeart/2005/8/layout/hProcess3"/>
    <dgm:cxn modelId="{EEA09357-8DF7-48A0-97EA-C7230A8AC01D}" type="presParOf" srcId="{67B5E676-9439-4E94-82F2-CC5F0DEA6D91}" destId="{68406F07-37A2-47DA-BEA2-6B08CB0EE272}" srcOrd="7" destOrd="0" presId="urn:microsoft.com/office/officeart/2005/8/layout/hProcess3"/>
    <dgm:cxn modelId="{1D6DBD59-2F18-42FE-9A94-967B740D6A6E}" type="presParOf" srcId="{67B5E676-9439-4E94-82F2-CC5F0DEA6D91}" destId="{3FE24ABF-311D-4572-952A-06B3B4BA094D}"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9237FD0-3707-4586-A101-D38DA8C52908}" type="doc">
      <dgm:prSet loTypeId="urn:microsoft.com/office/officeart/2005/8/layout/hProcess3" loCatId="process" qsTypeId="urn:microsoft.com/office/officeart/2005/8/quickstyle/simple1" qsCatId="simple" csTypeId="urn:microsoft.com/office/officeart/2005/8/colors/accent1_1" csCatId="accent1" phldr="1"/>
      <dgm:spPr/>
    </dgm:pt>
    <dgm:pt modelId="{C1683FF4-3B8E-4D8A-B554-14FF3D9BEF9E}">
      <dgm:prSet phldrT="[Текст]"/>
      <dgm:spPr/>
      <dgm:t>
        <a:bodyPr/>
        <a:lstStyle/>
        <a:p>
          <a:r>
            <a:rPr lang="en-US"/>
            <a:t>Initial stage</a:t>
          </a:r>
          <a:endParaRPr lang="ru-RU" dirty="0"/>
        </a:p>
      </dgm:t>
    </dgm:pt>
    <dgm:pt modelId="{BA48BA65-7CB9-48F2-AA56-B02E2C44F47D}" type="parTrans" cxnId="{72AE5D0E-CE9D-414B-A0CF-8075EAD948F5}">
      <dgm:prSet/>
      <dgm:spPr/>
      <dgm:t>
        <a:bodyPr/>
        <a:lstStyle/>
        <a:p>
          <a:endParaRPr lang="ru-RU"/>
        </a:p>
      </dgm:t>
    </dgm:pt>
    <dgm:pt modelId="{76512DA3-FC47-4D72-87E3-A787263B8AB2}" type="sibTrans" cxnId="{72AE5D0E-CE9D-414B-A0CF-8075EAD948F5}">
      <dgm:prSet/>
      <dgm:spPr/>
      <dgm:t>
        <a:bodyPr/>
        <a:lstStyle/>
        <a:p>
          <a:endParaRPr lang="ru-RU"/>
        </a:p>
      </dgm:t>
    </dgm:pt>
    <dgm:pt modelId="{27DA05F2-9C46-473F-896D-50473A4837DF}">
      <dgm:prSet phldrT="[Текст]"/>
      <dgm:spPr/>
      <dgm:t>
        <a:bodyPr/>
        <a:lstStyle/>
        <a:p>
          <a:r>
            <a:rPr lang="en-US"/>
            <a:t>Compensation</a:t>
          </a:r>
          <a:endParaRPr lang="ru-RU" dirty="0"/>
        </a:p>
      </dgm:t>
    </dgm:pt>
    <dgm:pt modelId="{49A2A200-5967-46E7-B275-C11DBA125229}" type="parTrans" cxnId="{DA699B86-336D-433C-BCD8-5F83BCA60BB9}">
      <dgm:prSet/>
      <dgm:spPr/>
      <dgm:t>
        <a:bodyPr/>
        <a:lstStyle/>
        <a:p>
          <a:endParaRPr lang="ru-RU"/>
        </a:p>
      </dgm:t>
    </dgm:pt>
    <dgm:pt modelId="{21DF98A5-59D5-4826-9C69-BFD3DFFECE81}" type="sibTrans" cxnId="{DA699B86-336D-433C-BCD8-5F83BCA60BB9}">
      <dgm:prSet/>
      <dgm:spPr/>
      <dgm:t>
        <a:bodyPr/>
        <a:lstStyle/>
        <a:p>
          <a:endParaRPr lang="ru-RU"/>
        </a:p>
      </dgm:t>
    </dgm:pt>
    <dgm:pt modelId="{73062FA1-D461-47BF-8A1A-03CB215BCBDC}">
      <dgm:prSet phldrT="[Текст]"/>
      <dgm:spPr/>
      <dgm:t>
        <a:bodyPr/>
        <a:lstStyle/>
        <a:p>
          <a:r>
            <a:rPr lang="en-US" dirty="0"/>
            <a:t>  Result</a:t>
          </a:r>
          <a:endParaRPr lang="ru-RU" dirty="0"/>
        </a:p>
      </dgm:t>
    </dgm:pt>
    <dgm:pt modelId="{6FEB008F-B5DA-4F2E-899F-7FB10E2BA72B}" type="parTrans" cxnId="{83653F05-5818-485E-B130-7EDB1EB63ECB}">
      <dgm:prSet/>
      <dgm:spPr/>
      <dgm:t>
        <a:bodyPr/>
        <a:lstStyle/>
        <a:p>
          <a:endParaRPr lang="ru-RU"/>
        </a:p>
      </dgm:t>
    </dgm:pt>
    <dgm:pt modelId="{7EDFBA5D-04D4-4D0F-A9FE-0DB5F2C533D8}" type="sibTrans" cxnId="{83653F05-5818-485E-B130-7EDB1EB63ECB}">
      <dgm:prSet/>
      <dgm:spPr/>
      <dgm:t>
        <a:bodyPr/>
        <a:lstStyle/>
        <a:p>
          <a:endParaRPr lang="ru-RU"/>
        </a:p>
      </dgm:t>
    </dgm:pt>
    <dgm:pt modelId="{6AD17F44-A708-48FA-A042-C49FF03B5B6C}">
      <dgm:prSet phldrT="[Текст]"/>
      <dgm:spPr/>
      <dgm:t>
        <a:bodyPr/>
        <a:lstStyle/>
        <a:p>
          <a:r>
            <a:rPr lang="en-US" dirty="0"/>
            <a:t>No trust</a:t>
          </a:r>
          <a:endParaRPr lang="ru-RU" dirty="0"/>
        </a:p>
      </dgm:t>
    </dgm:pt>
    <dgm:pt modelId="{F686E900-DE72-4B4D-AE5F-8A9436F2A33E}" type="parTrans" cxnId="{443888E9-01F2-420E-AE50-3729178A09E0}">
      <dgm:prSet/>
      <dgm:spPr/>
      <dgm:t>
        <a:bodyPr/>
        <a:lstStyle/>
        <a:p>
          <a:endParaRPr lang="ru-RU"/>
        </a:p>
      </dgm:t>
    </dgm:pt>
    <dgm:pt modelId="{B18D72B3-0EE1-4C06-BD1F-9184B0CE8A27}" type="sibTrans" cxnId="{443888E9-01F2-420E-AE50-3729178A09E0}">
      <dgm:prSet/>
      <dgm:spPr/>
      <dgm:t>
        <a:bodyPr/>
        <a:lstStyle/>
        <a:p>
          <a:endParaRPr lang="ru-RU"/>
        </a:p>
      </dgm:t>
    </dgm:pt>
    <dgm:pt modelId="{24DE8B1D-2138-44A2-B7E2-30F27A107371}">
      <dgm:prSet phldrT="[Текст]"/>
      <dgm:spPr/>
      <dgm:t>
        <a:bodyPr/>
        <a:lstStyle/>
        <a:p>
          <a:r>
            <a:rPr lang="en-US" dirty="0"/>
            <a:t>Stricter rules &amp; detailed legal contracts </a:t>
          </a:r>
          <a:endParaRPr lang="ru-RU" dirty="0"/>
        </a:p>
      </dgm:t>
    </dgm:pt>
    <dgm:pt modelId="{C41097FE-9925-40C9-A7EB-82A0E7550925}" type="parTrans" cxnId="{ED277684-F6ED-42FB-AF67-FC4CF7DED70B}">
      <dgm:prSet/>
      <dgm:spPr/>
      <dgm:t>
        <a:bodyPr/>
        <a:lstStyle/>
        <a:p>
          <a:endParaRPr lang="ru-RU"/>
        </a:p>
      </dgm:t>
    </dgm:pt>
    <dgm:pt modelId="{17EE2B94-0A7F-4967-A8C5-E4B0501F97E8}" type="sibTrans" cxnId="{ED277684-F6ED-42FB-AF67-FC4CF7DED70B}">
      <dgm:prSet/>
      <dgm:spPr/>
      <dgm:t>
        <a:bodyPr/>
        <a:lstStyle/>
        <a:p>
          <a:endParaRPr lang="ru-RU"/>
        </a:p>
      </dgm:t>
    </dgm:pt>
    <dgm:pt modelId="{37CD6BC3-F4DC-49FB-B0F1-9AC3CCF787F7}">
      <dgm:prSet phldrT="[Текст]"/>
      <dgm:spPr/>
      <dgm:t>
        <a:bodyPr/>
        <a:lstStyle/>
        <a:p>
          <a:r>
            <a:rPr lang="en-US" dirty="0"/>
            <a:t>‘Work-to-rule’ mode</a:t>
          </a:r>
          <a:endParaRPr lang="ru-RU" dirty="0"/>
        </a:p>
      </dgm:t>
    </dgm:pt>
    <dgm:pt modelId="{A3174FAD-9D86-45D3-8588-6960C5563578}" type="parTrans" cxnId="{ABD3B11F-FE0B-48E3-A8F7-9B5E60AB96D1}">
      <dgm:prSet/>
      <dgm:spPr/>
      <dgm:t>
        <a:bodyPr/>
        <a:lstStyle/>
        <a:p>
          <a:endParaRPr lang="ru-RU"/>
        </a:p>
      </dgm:t>
    </dgm:pt>
    <dgm:pt modelId="{BAFDC951-4BCA-41D6-9C39-247D87E6A177}" type="sibTrans" cxnId="{ABD3B11F-FE0B-48E3-A8F7-9B5E60AB96D1}">
      <dgm:prSet/>
      <dgm:spPr/>
      <dgm:t>
        <a:bodyPr/>
        <a:lstStyle/>
        <a:p>
          <a:endParaRPr lang="ru-RU"/>
        </a:p>
      </dgm:t>
    </dgm:pt>
    <dgm:pt modelId="{42D65181-47FF-4C4E-8270-0541CF49ECE2}">
      <dgm:prSet phldrT="[Текст]"/>
      <dgm:spPr/>
      <dgm:t>
        <a:bodyPr/>
        <a:lstStyle/>
        <a:p>
          <a:endParaRPr lang="ru-RU" dirty="0"/>
        </a:p>
      </dgm:t>
    </dgm:pt>
    <dgm:pt modelId="{614631D6-AF6B-4693-B667-8DE7EED3D323}" type="parTrans" cxnId="{65572FFB-FB19-4B4D-91D9-0992D5BE395C}">
      <dgm:prSet/>
      <dgm:spPr/>
      <dgm:t>
        <a:bodyPr/>
        <a:lstStyle/>
        <a:p>
          <a:endParaRPr lang="ru-RU"/>
        </a:p>
      </dgm:t>
    </dgm:pt>
    <dgm:pt modelId="{E333B76C-7532-4F23-BF64-31FCF6963928}" type="sibTrans" cxnId="{65572FFB-FB19-4B4D-91D9-0992D5BE395C}">
      <dgm:prSet/>
      <dgm:spPr/>
      <dgm:t>
        <a:bodyPr/>
        <a:lstStyle/>
        <a:p>
          <a:endParaRPr lang="ru-RU"/>
        </a:p>
      </dgm:t>
    </dgm:pt>
    <dgm:pt modelId="{2B36B3D3-0CE9-4824-A835-B798F290149E}">
      <dgm:prSet phldrT="[Текст]"/>
      <dgm:spPr/>
      <dgm:t>
        <a:bodyPr/>
        <a:lstStyle/>
        <a:p>
          <a:r>
            <a:rPr lang="en-US" dirty="0"/>
            <a:t>No loyalty</a:t>
          </a:r>
          <a:endParaRPr lang="ru-RU" dirty="0"/>
        </a:p>
      </dgm:t>
    </dgm:pt>
    <dgm:pt modelId="{BA92A5FB-4162-4E0A-B252-FAAF4522A3C8}" type="parTrans" cxnId="{4205B901-8E20-489B-B3CD-96F89D0D893C}">
      <dgm:prSet/>
      <dgm:spPr/>
      <dgm:t>
        <a:bodyPr/>
        <a:lstStyle/>
        <a:p>
          <a:endParaRPr lang="ru-RU"/>
        </a:p>
      </dgm:t>
    </dgm:pt>
    <dgm:pt modelId="{BDF5C30F-BC87-4BC6-95C3-26AE1A52CC1A}" type="sibTrans" cxnId="{4205B901-8E20-489B-B3CD-96F89D0D893C}">
      <dgm:prSet/>
      <dgm:spPr/>
      <dgm:t>
        <a:bodyPr/>
        <a:lstStyle/>
        <a:p>
          <a:endParaRPr lang="ru-RU"/>
        </a:p>
      </dgm:t>
    </dgm:pt>
    <dgm:pt modelId="{73BE7FEC-7179-4708-BE7D-A2ADCF9DA1B0}">
      <dgm:prSet phldrT="[Текст]"/>
      <dgm:spPr/>
      <dgm:t>
        <a:bodyPr/>
        <a:lstStyle/>
        <a:p>
          <a:r>
            <a:rPr lang="en-US" dirty="0"/>
            <a:t>Double work</a:t>
          </a:r>
          <a:endParaRPr lang="ru-RU" dirty="0"/>
        </a:p>
      </dgm:t>
    </dgm:pt>
    <dgm:pt modelId="{D0608EF9-BA17-445A-81D3-1325B174858B}" type="parTrans" cxnId="{5F41E9BD-9141-45D7-A46E-DC0A236CFE55}">
      <dgm:prSet/>
      <dgm:spPr/>
      <dgm:t>
        <a:bodyPr/>
        <a:lstStyle/>
        <a:p>
          <a:endParaRPr lang="en-US"/>
        </a:p>
      </dgm:t>
    </dgm:pt>
    <dgm:pt modelId="{9B36E46D-52D5-470C-9EAD-553DA5789BD7}" type="sibTrans" cxnId="{5F41E9BD-9141-45D7-A46E-DC0A236CFE55}">
      <dgm:prSet/>
      <dgm:spPr/>
      <dgm:t>
        <a:bodyPr/>
        <a:lstStyle/>
        <a:p>
          <a:endParaRPr lang="en-US"/>
        </a:p>
      </dgm:t>
    </dgm:pt>
    <dgm:pt modelId="{89DFE4D9-A7A2-422E-B63F-3AC9F9B763E6}" type="pres">
      <dgm:prSet presAssocID="{09237FD0-3707-4586-A101-D38DA8C52908}" presName="Name0" presStyleCnt="0">
        <dgm:presLayoutVars>
          <dgm:dir/>
          <dgm:animLvl val="lvl"/>
          <dgm:resizeHandles val="exact"/>
        </dgm:presLayoutVars>
      </dgm:prSet>
      <dgm:spPr/>
    </dgm:pt>
    <dgm:pt modelId="{6FE61199-5A39-41F1-9AF0-50C365534503}" type="pres">
      <dgm:prSet presAssocID="{09237FD0-3707-4586-A101-D38DA8C52908}" presName="dummy" presStyleCnt="0"/>
      <dgm:spPr/>
    </dgm:pt>
    <dgm:pt modelId="{67B5E676-9439-4E94-82F2-CC5F0DEA6D91}" type="pres">
      <dgm:prSet presAssocID="{09237FD0-3707-4586-A101-D38DA8C52908}" presName="linH" presStyleCnt="0"/>
      <dgm:spPr/>
    </dgm:pt>
    <dgm:pt modelId="{79F2E0CD-BE01-4E0C-9561-79E9840F8FD8}" type="pres">
      <dgm:prSet presAssocID="{09237FD0-3707-4586-A101-D38DA8C52908}" presName="padding1" presStyleCnt="0"/>
      <dgm:spPr/>
    </dgm:pt>
    <dgm:pt modelId="{ED20F5E7-BAEC-4F4C-B01E-0610C819F54A}" type="pres">
      <dgm:prSet presAssocID="{C1683FF4-3B8E-4D8A-B554-14FF3D9BEF9E}" presName="linV" presStyleCnt="0"/>
      <dgm:spPr/>
    </dgm:pt>
    <dgm:pt modelId="{338C4BC4-1FE6-4B7A-8EDF-192736D1A2E7}" type="pres">
      <dgm:prSet presAssocID="{C1683FF4-3B8E-4D8A-B554-14FF3D9BEF9E}" presName="spVertical1" presStyleCnt="0"/>
      <dgm:spPr/>
    </dgm:pt>
    <dgm:pt modelId="{FFE3E1F7-2552-42D2-9B1A-C7AC860E6ED4}" type="pres">
      <dgm:prSet presAssocID="{C1683FF4-3B8E-4D8A-B554-14FF3D9BEF9E}" presName="parTx" presStyleLbl="revTx" presStyleIdx="0" presStyleCnt="6">
        <dgm:presLayoutVars>
          <dgm:chMax val="0"/>
          <dgm:chPref val="0"/>
          <dgm:bulletEnabled val="1"/>
        </dgm:presLayoutVars>
      </dgm:prSet>
      <dgm:spPr/>
      <dgm:t>
        <a:bodyPr/>
        <a:lstStyle/>
        <a:p>
          <a:endParaRPr lang="ru-RU"/>
        </a:p>
      </dgm:t>
    </dgm:pt>
    <dgm:pt modelId="{489F4E70-B2CF-477A-A545-2C2D16BA8F56}" type="pres">
      <dgm:prSet presAssocID="{C1683FF4-3B8E-4D8A-B554-14FF3D9BEF9E}" presName="spVertical2" presStyleCnt="0"/>
      <dgm:spPr/>
    </dgm:pt>
    <dgm:pt modelId="{F6DA3F1D-2989-4D31-9B02-A4DC29E51087}" type="pres">
      <dgm:prSet presAssocID="{C1683FF4-3B8E-4D8A-B554-14FF3D9BEF9E}" presName="spVertical3" presStyleCnt="0"/>
      <dgm:spPr/>
    </dgm:pt>
    <dgm:pt modelId="{745B74A7-C967-43AE-8EC5-D2C874645DF0}" type="pres">
      <dgm:prSet presAssocID="{C1683FF4-3B8E-4D8A-B554-14FF3D9BEF9E}" presName="desTx" presStyleLbl="revTx" presStyleIdx="1" presStyleCnt="6">
        <dgm:presLayoutVars>
          <dgm:bulletEnabled val="1"/>
        </dgm:presLayoutVars>
      </dgm:prSet>
      <dgm:spPr/>
      <dgm:t>
        <a:bodyPr/>
        <a:lstStyle/>
        <a:p>
          <a:endParaRPr lang="ru-RU"/>
        </a:p>
      </dgm:t>
    </dgm:pt>
    <dgm:pt modelId="{009AFF6D-3B4D-4C68-B7B5-78457BF969C8}" type="pres">
      <dgm:prSet presAssocID="{76512DA3-FC47-4D72-87E3-A787263B8AB2}" presName="space" presStyleCnt="0"/>
      <dgm:spPr/>
    </dgm:pt>
    <dgm:pt modelId="{B2D151A6-F106-49F2-8D6A-6C57EB92B198}" type="pres">
      <dgm:prSet presAssocID="{27DA05F2-9C46-473F-896D-50473A4837DF}" presName="linV" presStyleCnt="0"/>
      <dgm:spPr/>
    </dgm:pt>
    <dgm:pt modelId="{3B914E14-75D6-4D51-997A-8915CA5DE664}" type="pres">
      <dgm:prSet presAssocID="{27DA05F2-9C46-473F-896D-50473A4837DF}" presName="spVertical1" presStyleCnt="0"/>
      <dgm:spPr/>
    </dgm:pt>
    <dgm:pt modelId="{615AAA02-CFBD-4D81-955A-020976E0FC55}" type="pres">
      <dgm:prSet presAssocID="{27DA05F2-9C46-473F-896D-50473A4837DF}" presName="parTx" presStyleLbl="revTx" presStyleIdx="2" presStyleCnt="6">
        <dgm:presLayoutVars>
          <dgm:chMax val="0"/>
          <dgm:chPref val="0"/>
          <dgm:bulletEnabled val="1"/>
        </dgm:presLayoutVars>
      </dgm:prSet>
      <dgm:spPr/>
      <dgm:t>
        <a:bodyPr/>
        <a:lstStyle/>
        <a:p>
          <a:endParaRPr lang="ru-RU"/>
        </a:p>
      </dgm:t>
    </dgm:pt>
    <dgm:pt modelId="{08DC447F-CC1A-456F-B32F-B020C8870690}" type="pres">
      <dgm:prSet presAssocID="{27DA05F2-9C46-473F-896D-50473A4837DF}" presName="spVertical2" presStyleCnt="0"/>
      <dgm:spPr/>
    </dgm:pt>
    <dgm:pt modelId="{DC9B691C-238E-46B1-A685-2FD3F3E573DF}" type="pres">
      <dgm:prSet presAssocID="{27DA05F2-9C46-473F-896D-50473A4837DF}" presName="spVertical3" presStyleCnt="0"/>
      <dgm:spPr/>
    </dgm:pt>
    <dgm:pt modelId="{72A91BA7-4E80-4C3B-B4C9-B2C0A40A4D83}" type="pres">
      <dgm:prSet presAssocID="{27DA05F2-9C46-473F-896D-50473A4837DF}" presName="desTx" presStyleLbl="revTx" presStyleIdx="3" presStyleCnt="6">
        <dgm:presLayoutVars>
          <dgm:bulletEnabled val="1"/>
        </dgm:presLayoutVars>
      </dgm:prSet>
      <dgm:spPr/>
      <dgm:t>
        <a:bodyPr/>
        <a:lstStyle/>
        <a:p>
          <a:endParaRPr lang="ru-RU"/>
        </a:p>
      </dgm:t>
    </dgm:pt>
    <dgm:pt modelId="{61EB1DC7-5F7C-4254-BA65-AB6EA4B399BD}" type="pres">
      <dgm:prSet presAssocID="{21DF98A5-59D5-4826-9C69-BFD3DFFECE81}" presName="space" presStyleCnt="0"/>
      <dgm:spPr/>
    </dgm:pt>
    <dgm:pt modelId="{110ECF29-84D6-4291-AB7F-5539F0784987}" type="pres">
      <dgm:prSet presAssocID="{73062FA1-D461-47BF-8A1A-03CB215BCBDC}" presName="linV" presStyleCnt="0"/>
      <dgm:spPr/>
    </dgm:pt>
    <dgm:pt modelId="{B1709EDA-0033-4126-9D49-9963350ACEEF}" type="pres">
      <dgm:prSet presAssocID="{73062FA1-D461-47BF-8A1A-03CB215BCBDC}" presName="spVertical1" presStyleCnt="0"/>
      <dgm:spPr/>
    </dgm:pt>
    <dgm:pt modelId="{B6875EF1-9AC7-43C5-AB47-B755C13CC3E9}" type="pres">
      <dgm:prSet presAssocID="{73062FA1-D461-47BF-8A1A-03CB215BCBDC}" presName="parTx" presStyleLbl="revTx" presStyleIdx="4" presStyleCnt="6">
        <dgm:presLayoutVars>
          <dgm:chMax val="0"/>
          <dgm:chPref val="0"/>
          <dgm:bulletEnabled val="1"/>
        </dgm:presLayoutVars>
      </dgm:prSet>
      <dgm:spPr/>
      <dgm:t>
        <a:bodyPr/>
        <a:lstStyle/>
        <a:p>
          <a:endParaRPr lang="ru-RU"/>
        </a:p>
      </dgm:t>
    </dgm:pt>
    <dgm:pt modelId="{35A67F64-EE9C-402B-993C-51C3A4D247DC}" type="pres">
      <dgm:prSet presAssocID="{73062FA1-D461-47BF-8A1A-03CB215BCBDC}" presName="spVertical2" presStyleCnt="0"/>
      <dgm:spPr/>
    </dgm:pt>
    <dgm:pt modelId="{9FFA16CD-5DC2-4BFC-92A7-EC3E635BDC36}" type="pres">
      <dgm:prSet presAssocID="{73062FA1-D461-47BF-8A1A-03CB215BCBDC}" presName="spVertical3" presStyleCnt="0"/>
      <dgm:spPr/>
    </dgm:pt>
    <dgm:pt modelId="{BFDDF5F4-7515-4E87-8C94-8940A310DADC}" type="pres">
      <dgm:prSet presAssocID="{73062FA1-D461-47BF-8A1A-03CB215BCBDC}" presName="desTx" presStyleLbl="revTx" presStyleIdx="5" presStyleCnt="6">
        <dgm:presLayoutVars>
          <dgm:bulletEnabled val="1"/>
        </dgm:presLayoutVars>
      </dgm:prSet>
      <dgm:spPr/>
      <dgm:t>
        <a:bodyPr/>
        <a:lstStyle/>
        <a:p>
          <a:endParaRPr lang="ru-RU"/>
        </a:p>
      </dgm:t>
    </dgm:pt>
    <dgm:pt modelId="{238236EB-96B3-40A1-A4FD-ECAB5D2B2D61}" type="pres">
      <dgm:prSet presAssocID="{09237FD0-3707-4586-A101-D38DA8C52908}" presName="padding2" presStyleCnt="0"/>
      <dgm:spPr/>
    </dgm:pt>
    <dgm:pt modelId="{68406F07-37A2-47DA-BEA2-6B08CB0EE272}" type="pres">
      <dgm:prSet presAssocID="{09237FD0-3707-4586-A101-D38DA8C52908}" presName="negArrow" presStyleCnt="0"/>
      <dgm:spPr/>
    </dgm:pt>
    <dgm:pt modelId="{3FE24ABF-311D-4572-952A-06B3B4BA094D}" type="pres">
      <dgm:prSet presAssocID="{09237FD0-3707-4586-A101-D38DA8C52908}" presName="backgroundArrow" presStyleLbl="node1" presStyleIdx="0" presStyleCn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Lst>
  <dgm:cxnLst>
    <dgm:cxn modelId="{72AE5D0E-CE9D-414B-A0CF-8075EAD948F5}" srcId="{09237FD0-3707-4586-A101-D38DA8C52908}" destId="{C1683FF4-3B8E-4D8A-B554-14FF3D9BEF9E}" srcOrd="0" destOrd="0" parTransId="{BA48BA65-7CB9-48F2-AA56-B02E2C44F47D}" sibTransId="{76512DA3-FC47-4D72-87E3-A787263B8AB2}"/>
    <dgm:cxn modelId="{034A2B69-8175-4B5E-8C1C-07F4F8D91780}" type="presOf" srcId="{2B36B3D3-0CE9-4824-A835-B798F290149E}" destId="{745B74A7-C967-43AE-8EC5-D2C874645DF0}" srcOrd="0" destOrd="2" presId="urn:microsoft.com/office/officeart/2005/8/layout/hProcess3"/>
    <dgm:cxn modelId="{5F41E9BD-9141-45D7-A46E-DC0A236CFE55}" srcId="{C1683FF4-3B8E-4D8A-B554-14FF3D9BEF9E}" destId="{73BE7FEC-7179-4708-BE7D-A2ADCF9DA1B0}" srcOrd="1" destOrd="0" parTransId="{D0608EF9-BA17-445A-81D3-1325B174858B}" sibTransId="{9B36E46D-52D5-470C-9EAD-553DA5789BD7}"/>
    <dgm:cxn modelId="{4205B901-8E20-489B-B3CD-96F89D0D893C}" srcId="{C1683FF4-3B8E-4D8A-B554-14FF3D9BEF9E}" destId="{2B36B3D3-0CE9-4824-A835-B798F290149E}" srcOrd="2" destOrd="0" parTransId="{BA92A5FB-4162-4E0A-B252-FAAF4522A3C8}" sibTransId="{BDF5C30F-BC87-4BC6-95C3-26AE1A52CC1A}"/>
    <dgm:cxn modelId="{65572FFB-FB19-4B4D-91D9-0992D5BE395C}" srcId="{C1683FF4-3B8E-4D8A-B554-14FF3D9BEF9E}" destId="{42D65181-47FF-4C4E-8270-0541CF49ECE2}" srcOrd="3" destOrd="0" parTransId="{614631D6-AF6B-4693-B667-8DE7EED3D323}" sibTransId="{E333B76C-7532-4F23-BF64-31FCF6963928}"/>
    <dgm:cxn modelId="{ABD3B11F-FE0B-48E3-A8F7-9B5E60AB96D1}" srcId="{73062FA1-D461-47BF-8A1A-03CB215BCBDC}" destId="{37CD6BC3-F4DC-49FB-B0F1-9AC3CCF787F7}" srcOrd="0" destOrd="0" parTransId="{A3174FAD-9D86-45D3-8588-6960C5563578}" sibTransId="{BAFDC951-4BCA-41D6-9C39-247D87E6A177}"/>
    <dgm:cxn modelId="{8C0292A9-0589-4E04-9C4C-EED340EC86C7}" type="presOf" srcId="{09237FD0-3707-4586-A101-D38DA8C52908}" destId="{89DFE4D9-A7A2-422E-B63F-3AC9F9B763E6}" srcOrd="0" destOrd="0" presId="urn:microsoft.com/office/officeart/2005/8/layout/hProcess3"/>
    <dgm:cxn modelId="{DA699B86-336D-433C-BCD8-5F83BCA60BB9}" srcId="{09237FD0-3707-4586-A101-D38DA8C52908}" destId="{27DA05F2-9C46-473F-896D-50473A4837DF}" srcOrd="1" destOrd="0" parTransId="{49A2A200-5967-46E7-B275-C11DBA125229}" sibTransId="{21DF98A5-59D5-4826-9C69-BFD3DFFECE81}"/>
    <dgm:cxn modelId="{C62324A0-45F3-414A-BFEF-8C864085B946}" type="presOf" srcId="{37CD6BC3-F4DC-49FB-B0F1-9AC3CCF787F7}" destId="{BFDDF5F4-7515-4E87-8C94-8940A310DADC}" srcOrd="0" destOrd="0" presId="urn:microsoft.com/office/officeart/2005/8/layout/hProcess3"/>
    <dgm:cxn modelId="{7994354E-62A8-4FF0-9302-98A990627751}" type="presOf" srcId="{73BE7FEC-7179-4708-BE7D-A2ADCF9DA1B0}" destId="{745B74A7-C967-43AE-8EC5-D2C874645DF0}" srcOrd="0" destOrd="1" presId="urn:microsoft.com/office/officeart/2005/8/layout/hProcess3"/>
    <dgm:cxn modelId="{83653F05-5818-485E-B130-7EDB1EB63ECB}" srcId="{09237FD0-3707-4586-A101-D38DA8C52908}" destId="{73062FA1-D461-47BF-8A1A-03CB215BCBDC}" srcOrd="2" destOrd="0" parTransId="{6FEB008F-B5DA-4F2E-899F-7FB10E2BA72B}" sibTransId="{7EDFBA5D-04D4-4D0F-A9FE-0DB5F2C533D8}"/>
    <dgm:cxn modelId="{969F8889-8026-437F-AA78-F8FE7555B512}" type="presOf" srcId="{24DE8B1D-2138-44A2-B7E2-30F27A107371}" destId="{72A91BA7-4E80-4C3B-B4C9-B2C0A40A4D83}" srcOrd="0" destOrd="0" presId="urn:microsoft.com/office/officeart/2005/8/layout/hProcess3"/>
    <dgm:cxn modelId="{443888E9-01F2-420E-AE50-3729178A09E0}" srcId="{C1683FF4-3B8E-4D8A-B554-14FF3D9BEF9E}" destId="{6AD17F44-A708-48FA-A042-C49FF03B5B6C}" srcOrd="0" destOrd="0" parTransId="{F686E900-DE72-4B4D-AE5F-8A9436F2A33E}" sibTransId="{B18D72B3-0EE1-4C06-BD1F-9184B0CE8A27}"/>
    <dgm:cxn modelId="{ED277684-F6ED-42FB-AF67-FC4CF7DED70B}" srcId="{27DA05F2-9C46-473F-896D-50473A4837DF}" destId="{24DE8B1D-2138-44A2-B7E2-30F27A107371}" srcOrd="0" destOrd="0" parTransId="{C41097FE-9925-40C9-A7EB-82A0E7550925}" sibTransId="{17EE2B94-0A7F-4967-A8C5-E4B0501F97E8}"/>
    <dgm:cxn modelId="{9D17D01F-7952-4805-BF08-8FC9E4AFFF67}" type="presOf" srcId="{6AD17F44-A708-48FA-A042-C49FF03B5B6C}" destId="{745B74A7-C967-43AE-8EC5-D2C874645DF0}" srcOrd="0" destOrd="0" presId="urn:microsoft.com/office/officeart/2005/8/layout/hProcess3"/>
    <dgm:cxn modelId="{6D1C4CFA-D23E-4238-9EF0-DF4BF2919FA3}" type="presOf" srcId="{42D65181-47FF-4C4E-8270-0541CF49ECE2}" destId="{745B74A7-C967-43AE-8EC5-D2C874645DF0}" srcOrd="0" destOrd="3" presId="urn:microsoft.com/office/officeart/2005/8/layout/hProcess3"/>
    <dgm:cxn modelId="{8E6A841A-3085-4388-83EE-F32A5B6A1925}" type="presOf" srcId="{73062FA1-D461-47BF-8A1A-03CB215BCBDC}" destId="{B6875EF1-9AC7-43C5-AB47-B755C13CC3E9}" srcOrd="0" destOrd="0" presId="urn:microsoft.com/office/officeart/2005/8/layout/hProcess3"/>
    <dgm:cxn modelId="{4C3333BE-171D-456B-993B-EA4528A182CC}" type="presOf" srcId="{27DA05F2-9C46-473F-896D-50473A4837DF}" destId="{615AAA02-CFBD-4D81-955A-020976E0FC55}" srcOrd="0" destOrd="0" presId="urn:microsoft.com/office/officeart/2005/8/layout/hProcess3"/>
    <dgm:cxn modelId="{CB249824-C1DC-4837-A0E9-DD0988CED393}" type="presOf" srcId="{C1683FF4-3B8E-4D8A-B554-14FF3D9BEF9E}" destId="{FFE3E1F7-2552-42D2-9B1A-C7AC860E6ED4}" srcOrd="0" destOrd="0" presId="urn:microsoft.com/office/officeart/2005/8/layout/hProcess3"/>
    <dgm:cxn modelId="{4B207DD1-930C-4CBC-BB83-B714DC58A8DA}" type="presParOf" srcId="{89DFE4D9-A7A2-422E-B63F-3AC9F9B763E6}" destId="{6FE61199-5A39-41F1-9AF0-50C365534503}" srcOrd="0" destOrd="0" presId="urn:microsoft.com/office/officeart/2005/8/layout/hProcess3"/>
    <dgm:cxn modelId="{CED0E870-F922-4D09-ADBB-48A4620D1E66}" type="presParOf" srcId="{89DFE4D9-A7A2-422E-B63F-3AC9F9B763E6}" destId="{67B5E676-9439-4E94-82F2-CC5F0DEA6D91}" srcOrd="1" destOrd="0" presId="urn:microsoft.com/office/officeart/2005/8/layout/hProcess3"/>
    <dgm:cxn modelId="{9ED8197B-FDBB-421E-84B0-A3444B473567}" type="presParOf" srcId="{67B5E676-9439-4E94-82F2-CC5F0DEA6D91}" destId="{79F2E0CD-BE01-4E0C-9561-79E9840F8FD8}" srcOrd="0" destOrd="0" presId="urn:microsoft.com/office/officeart/2005/8/layout/hProcess3"/>
    <dgm:cxn modelId="{932C43B7-74FE-4017-9C09-3B0B51530DCD}" type="presParOf" srcId="{67B5E676-9439-4E94-82F2-CC5F0DEA6D91}" destId="{ED20F5E7-BAEC-4F4C-B01E-0610C819F54A}" srcOrd="1" destOrd="0" presId="urn:microsoft.com/office/officeart/2005/8/layout/hProcess3"/>
    <dgm:cxn modelId="{E7D553DD-59FA-44D1-BCB5-A767E9B8B3CE}" type="presParOf" srcId="{ED20F5E7-BAEC-4F4C-B01E-0610C819F54A}" destId="{338C4BC4-1FE6-4B7A-8EDF-192736D1A2E7}" srcOrd="0" destOrd="0" presId="urn:microsoft.com/office/officeart/2005/8/layout/hProcess3"/>
    <dgm:cxn modelId="{5271DF30-590B-4055-92E2-9F2E6921B563}" type="presParOf" srcId="{ED20F5E7-BAEC-4F4C-B01E-0610C819F54A}" destId="{FFE3E1F7-2552-42D2-9B1A-C7AC860E6ED4}" srcOrd="1" destOrd="0" presId="urn:microsoft.com/office/officeart/2005/8/layout/hProcess3"/>
    <dgm:cxn modelId="{D40E653E-A483-4408-8AE4-6CC88712224E}" type="presParOf" srcId="{ED20F5E7-BAEC-4F4C-B01E-0610C819F54A}" destId="{489F4E70-B2CF-477A-A545-2C2D16BA8F56}" srcOrd="2" destOrd="0" presId="urn:microsoft.com/office/officeart/2005/8/layout/hProcess3"/>
    <dgm:cxn modelId="{9B3628E6-46C4-4889-A8C5-6E7B9ED8DFE7}" type="presParOf" srcId="{ED20F5E7-BAEC-4F4C-B01E-0610C819F54A}" destId="{F6DA3F1D-2989-4D31-9B02-A4DC29E51087}" srcOrd="3" destOrd="0" presId="urn:microsoft.com/office/officeart/2005/8/layout/hProcess3"/>
    <dgm:cxn modelId="{1A85CCA9-F1D4-4478-BD79-924458A912D7}" type="presParOf" srcId="{ED20F5E7-BAEC-4F4C-B01E-0610C819F54A}" destId="{745B74A7-C967-43AE-8EC5-D2C874645DF0}" srcOrd="4" destOrd="0" presId="urn:microsoft.com/office/officeart/2005/8/layout/hProcess3"/>
    <dgm:cxn modelId="{8DC01AA7-2272-4600-A79D-B559371E626A}" type="presParOf" srcId="{67B5E676-9439-4E94-82F2-CC5F0DEA6D91}" destId="{009AFF6D-3B4D-4C68-B7B5-78457BF969C8}" srcOrd="2" destOrd="0" presId="urn:microsoft.com/office/officeart/2005/8/layout/hProcess3"/>
    <dgm:cxn modelId="{B17AA3EB-A1A0-4BE5-9816-DC905B30361D}" type="presParOf" srcId="{67B5E676-9439-4E94-82F2-CC5F0DEA6D91}" destId="{B2D151A6-F106-49F2-8D6A-6C57EB92B198}" srcOrd="3" destOrd="0" presId="urn:microsoft.com/office/officeart/2005/8/layout/hProcess3"/>
    <dgm:cxn modelId="{FBDDDA81-D97E-4548-902F-FD41F1205062}" type="presParOf" srcId="{B2D151A6-F106-49F2-8D6A-6C57EB92B198}" destId="{3B914E14-75D6-4D51-997A-8915CA5DE664}" srcOrd="0" destOrd="0" presId="urn:microsoft.com/office/officeart/2005/8/layout/hProcess3"/>
    <dgm:cxn modelId="{DB7239A2-5B41-45FA-AC34-92AA7AEFB470}" type="presParOf" srcId="{B2D151A6-F106-49F2-8D6A-6C57EB92B198}" destId="{615AAA02-CFBD-4D81-955A-020976E0FC55}" srcOrd="1" destOrd="0" presId="urn:microsoft.com/office/officeart/2005/8/layout/hProcess3"/>
    <dgm:cxn modelId="{F6889046-25C2-4798-94EF-892AE3516EF6}" type="presParOf" srcId="{B2D151A6-F106-49F2-8D6A-6C57EB92B198}" destId="{08DC447F-CC1A-456F-B32F-B020C8870690}" srcOrd="2" destOrd="0" presId="urn:microsoft.com/office/officeart/2005/8/layout/hProcess3"/>
    <dgm:cxn modelId="{F5F2CD20-D466-4B06-B037-BAFA5CF05C2A}" type="presParOf" srcId="{B2D151A6-F106-49F2-8D6A-6C57EB92B198}" destId="{DC9B691C-238E-46B1-A685-2FD3F3E573DF}" srcOrd="3" destOrd="0" presId="urn:microsoft.com/office/officeart/2005/8/layout/hProcess3"/>
    <dgm:cxn modelId="{C7404E23-DFEB-4D7E-90BE-0E036C7F2B4B}" type="presParOf" srcId="{B2D151A6-F106-49F2-8D6A-6C57EB92B198}" destId="{72A91BA7-4E80-4C3B-B4C9-B2C0A40A4D83}" srcOrd="4" destOrd="0" presId="urn:microsoft.com/office/officeart/2005/8/layout/hProcess3"/>
    <dgm:cxn modelId="{691B52CA-AA9E-444D-81A7-3290451F5D45}" type="presParOf" srcId="{67B5E676-9439-4E94-82F2-CC5F0DEA6D91}" destId="{61EB1DC7-5F7C-4254-BA65-AB6EA4B399BD}" srcOrd="4" destOrd="0" presId="urn:microsoft.com/office/officeart/2005/8/layout/hProcess3"/>
    <dgm:cxn modelId="{A491F4A0-437F-4312-8A73-6C729AEFFC73}" type="presParOf" srcId="{67B5E676-9439-4E94-82F2-CC5F0DEA6D91}" destId="{110ECF29-84D6-4291-AB7F-5539F0784987}" srcOrd="5" destOrd="0" presId="urn:microsoft.com/office/officeart/2005/8/layout/hProcess3"/>
    <dgm:cxn modelId="{79F35C27-252A-46E3-97F9-76FB60202E60}" type="presParOf" srcId="{110ECF29-84D6-4291-AB7F-5539F0784987}" destId="{B1709EDA-0033-4126-9D49-9963350ACEEF}" srcOrd="0" destOrd="0" presId="urn:microsoft.com/office/officeart/2005/8/layout/hProcess3"/>
    <dgm:cxn modelId="{91A948B3-2B1C-448A-B339-8CE856C3BEAB}" type="presParOf" srcId="{110ECF29-84D6-4291-AB7F-5539F0784987}" destId="{B6875EF1-9AC7-43C5-AB47-B755C13CC3E9}" srcOrd="1" destOrd="0" presId="urn:microsoft.com/office/officeart/2005/8/layout/hProcess3"/>
    <dgm:cxn modelId="{961A201D-D483-4C79-9661-7096ABEDA48D}" type="presParOf" srcId="{110ECF29-84D6-4291-AB7F-5539F0784987}" destId="{35A67F64-EE9C-402B-993C-51C3A4D247DC}" srcOrd="2" destOrd="0" presId="urn:microsoft.com/office/officeart/2005/8/layout/hProcess3"/>
    <dgm:cxn modelId="{014C0813-796C-4103-8DAB-551573920572}" type="presParOf" srcId="{110ECF29-84D6-4291-AB7F-5539F0784987}" destId="{9FFA16CD-5DC2-4BFC-92A7-EC3E635BDC36}" srcOrd="3" destOrd="0" presId="urn:microsoft.com/office/officeart/2005/8/layout/hProcess3"/>
    <dgm:cxn modelId="{E5BD67DD-9628-4232-BE17-FCC79A95F7B2}" type="presParOf" srcId="{110ECF29-84D6-4291-AB7F-5539F0784987}" destId="{BFDDF5F4-7515-4E87-8C94-8940A310DADC}" srcOrd="4" destOrd="0" presId="urn:microsoft.com/office/officeart/2005/8/layout/hProcess3"/>
    <dgm:cxn modelId="{827F8815-B4D0-43A8-97EF-D10310F56CBD}" type="presParOf" srcId="{67B5E676-9439-4E94-82F2-CC5F0DEA6D91}" destId="{238236EB-96B3-40A1-A4FD-ECAB5D2B2D61}" srcOrd="6" destOrd="0" presId="urn:microsoft.com/office/officeart/2005/8/layout/hProcess3"/>
    <dgm:cxn modelId="{EEA09357-8DF7-48A0-97EA-C7230A8AC01D}" type="presParOf" srcId="{67B5E676-9439-4E94-82F2-CC5F0DEA6D91}" destId="{68406F07-37A2-47DA-BEA2-6B08CB0EE272}" srcOrd="7" destOrd="0" presId="urn:microsoft.com/office/officeart/2005/8/layout/hProcess3"/>
    <dgm:cxn modelId="{1D6DBD59-2F18-42FE-9A94-967B740D6A6E}" type="presParOf" srcId="{67B5E676-9439-4E94-82F2-CC5F0DEA6D91}" destId="{3FE24ABF-311D-4572-952A-06B3B4BA094D}"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F67BE-B2C9-48AF-97EF-C4CF6D37F0AE}">
      <dsp:nvSpPr>
        <dsp:cNvPr id="0" name=""/>
        <dsp:cNvSpPr/>
      </dsp:nvSpPr>
      <dsp:spPr>
        <a:xfrm>
          <a:off x="0" y="535514"/>
          <a:ext cx="3968692" cy="714019"/>
        </a:xfrm>
        <a:prstGeom prst="notchedRightArrow">
          <a:avLst/>
        </a:prstGeom>
        <a:solidFill>
          <a:schemeClr val="lt1"/>
        </a:solidFill>
        <a:ln w="25400" cap="flat" cmpd="sng" algn="ctr">
          <a:solidFill>
            <a:schemeClr val="accent1">
              <a:lumMod val="50000"/>
            </a:schemeClr>
          </a:solidFill>
          <a:prstDash val="solid"/>
        </a:ln>
        <a:effectLst/>
      </dsp:spPr>
      <dsp:style>
        <a:lnRef idx="2">
          <a:schemeClr val="accent5"/>
        </a:lnRef>
        <a:fillRef idx="1">
          <a:schemeClr val="lt1"/>
        </a:fillRef>
        <a:effectRef idx="0">
          <a:schemeClr val="accent5"/>
        </a:effectRef>
        <a:fontRef idx="minor">
          <a:schemeClr val="dk1"/>
        </a:fontRef>
      </dsp:style>
    </dsp:sp>
    <dsp:sp modelId="{7D2A122B-5DD2-452C-A787-91E910449C5F}">
      <dsp:nvSpPr>
        <dsp:cNvPr id="0" name=""/>
        <dsp:cNvSpPr/>
      </dsp:nvSpPr>
      <dsp:spPr>
        <a:xfrm>
          <a:off x="1744" y="0"/>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a:t>Role Finding</a:t>
          </a:r>
          <a:endParaRPr lang="ru-RU" sz="1100" kern="1200" dirty="0"/>
        </a:p>
      </dsp:txBody>
      <dsp:txXfrm>
        <a:off x="1744" y="0"/>
        <a:ext cx="1151075" cy="714019"/>
      </dsp:txXfrm>
    </dsp:sp>
    <dsp:sp modelId="{0DDB7EFB-2080-49B7-8618-44F04DB173E2}">
      <dsp:nvSpPr>
        <dsp:cNvPr id="0" name=""/>
        <dsp:cNvSpPr/>
      </dsp:nvSpPr>
      <dsp:spPr>
        <a:xfrm>
          <a:off x="488029"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ED043-6743-4017-9387-F436E5E67CDF}">
      <dsp:nvSpPr>
        <dsp:cNvPr id="0" name=""/>
        <dsp:cNvSpPr/>
      </dsp:nvSpPr>
      <dsp:spPr>
        <a:xfrm>
          <a:off x="1210373" y="1071029"/>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a:t>Role Making</a:t>
          </a:r>
          <a:endParaRPr lang="ru-RU" sz="1100" kern="1200" dirty="0"/>
        </a:p>
      </dsp:txBody>
      <dsp:txXfrm>
        <a:off x="1210373" y="1071029"/>
        <a:ext cx="1151075" cy="714019"/>
      </dsp:txXfrm>
    </dsp:sp>
    <dsp:sp modelId="{E539AC62-EC07-4808-A1B0-CCB897094F1F}">
      <dsp:nvSpPr>
        <dsp:cNvPr id="0" name=""/>
        <dsp:cNvSpPr/>
      </dsp:nvSpPr>
      <dsp:spPr>
        <a:xfrm>
          <a:off x="1696658"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088FE-0FA1-444F-83AD-06727C29B36D}">
      <dsp:nvSpPr>
        <dsp:cNvPr id="0" name=""/>
        <dsp:cNvSpPr/>
      </dsp:nvSpPr>
      <dsp:spPr>
        <a:xfrm>
          <a:off x="2419003" y="0"/>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a:t>Implementation</a:t>
          </a:r>
          <a:endParaRPr lang="ru-RU" sz="1100" kern="1200" dirty="0"/>
        </a:p>
      </dsp:txBody>
      <dsp:txXfrm>
        <a:off x="2419003" y="0"/>
        <a:ext cx="1151075" cy="714019"/>
      </dsp:txXfrm>
    </dsp:sp>
    <dsp:sp modelId="{EA899F7A-F884-4285-8BF9-7F58B0327F50}">
      <dsp:nvSpPr>
        <dsp:cNvPr id="0" name=""/>
        <dsp:cNvSpPr/>
      </dsp:nvSpPr>
      <dsp:spPr>
        <a:xfrm>
          <a:off x="2905288"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F67BE-B2C9-48AF-97EF-C4CF6D37F0AE}">
      <dsp:nvSpPr>
        <dsp:cNvPr id="0" name=""/>
        <dsp:cNvSpPr/>
      </dsp:nvSpPr>
      <dsp:spPr>
        <a:xfrm>
          <a:off x="0" y="535514"/>
          <a:ext cx="3968692" cy="714019"/>
        </a:xfrm>
        <a:prstGeom prst="notchedRightArrow">
          <a:avLst/>
        </a:prstGeom>
        <a:solidFill>
          <a:schemeClr val="lt1"/>
        </a:solidFill>
        <a:ln w="25400" cap="flat" cmpd="sng" algn="ctr">
          <a:solidFill>
            <a:schemeClr val="accent1">
              <a:lumMod val="50000"/>
            </a:schemeClr>
          </a:solidFill>
          <a:prstDash val="solid"/>
        </a:ln>
        <a:effectLst/>
      </dsp:spPr>
      <dsp:style>
        <a:lnRef idx="2">
          <a:schemeClr val="accent5"/>
        </a:lnRef>
        <a:fillRef idx="1">
          <a:schemeClr val="lt1"/>
        </a:fillRef>
        <a:effectRef idx="0">
          <a:schemeClr val="accent5"/>
        </a:effectRef>
        <a:fontRef idx="minor">
          <a:schemeClr val="dk1"/>
        </a:fontRef>
      </dsp:style>
    </dsp:sp>
    <dsp:sp modelId="{7D2A122B-5DD2-452C-A787-91E910449C5F}">
      <dsp:nvSpPr>
        <dsp:cNvPr id="0" name=""/>
        <dsp:cNvSpPr/>
      </dsp:nvSpPr>
      <dsp:spPr>
        <a:xfrm>
          <a:off x="1744" y="0"/>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a:t>Role Finding</a:t>
          </a:r>
          <a:endParaRPr lang="ru-RU" sz="1100" kern="1200" dirty="0"/>
        </a:p>
      </dsp:txBody>
      <dsp:txXfrm>
        <a:off x="1744" y="0"/>
        <a:ext cx="1151075" cy="714019"/>
      </dsp:txXfrm>
    </dsp:sp>
    <dsp:sp modelId="{0DDB7EFB-2080-49B7-8618-44F04DB173E2}">
      <dsp:nvSpPr>
        <dsp:cNvPr id="0" name=""/>
        <dsp:cNvSpPr/>
      </dsp:nvSpPr>
      <dsp:spPr>
        <a:xfrm>
          <a:off x="488029"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ED043-6743-4017-9387-F436E5E67CDF}">
      <dsp:nvSpPr>
        <dsp:cNvPr id="0" name=""/>
        <dsp:cNvSpPr/>
      </dsp:nvSpPr>
      <dsp:spPr>
        <a:xfrm>
          <a:off x="1210373" y="1071029"/>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a:t>Role Making</a:t>
          </a:r>
          <a:endParaRPr lang="ru-RU" sz="1100" kern="1200" dirty="0"/>
        </a:p>
      </dsp:txBody>
      <dsp:txXfrm>
        <a:off x="1210373" y="1071029"/>
        <a:ext cx="1151075" cy="714019"/>
      </dsp:txXfrm>
    </dsp:sp>
    <dsp:sp modelId="{E539AC62-EC07-4808-A1B0-CCB897094F1F}">
      <dsp:nvSpPr>
        <dsp:cNvPr id="0" name=""/>
        <dsp:cNvSpPr/>
      </dsp:nvSpPr>
      <dsp:spPr>
        <a:xfrm>
          <a:off x="1696658"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088FE-0FA1-444F-83AD-06727C29B36D}">
      <dsp:nvSpPr>
        <dsp:cNvPr id="0" name=""/>
        <dsp:cNvSpPr/>
      </dsp:nvSpPr>
      <dsp:spPr>
        <a:xfrm>
          <a:off x="2419003" y="0"/>
          <a:ext cx="1151075" cy="71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a:t>Implementation</a:t>
          </a:r>
          <a:endParaRPr lang="ru-RU" sz="1100" kern="1200" dirty="0"/>
        </a:p>
      </dsp:txBody>
      <dsp:txXfrm>
        <a:off x="2419003" y="0"/>
        <a:ext cx="1151075" cy="714019"/>
      </dsp:txXfrm>
    </dsp:sp>
    <dsp:sp modelId="{EA899F7A-F884-4285-8BF9-7F58B0327F50}">
      <dsp:nvSpPr>
        <dsp:cNvPr id="0" name=""/>
        <dsp:cNvSpPr/>
      </dsp:nvSpPr>
      <dsp:spPr>
        <a:xfrm>
          <a:off x="2905288" y="803272"/>
          <a:ext cx="178504" cy="178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24ABF-311D-4572-952A-06B3B4BA094D}">
      <dsp:nvSpPr>
        <dsp:cNvPr id="0" name=""/>
        <dsp:cNvSpPr/>
      </dsp:nvSpPr>
      <dsp:spPr>
        <a:xfrm>
          <a:off x="0" y="748129"/>
          <a:ext cx="6429375" cy="1296000"/>
        </a:xfrm>
        <a:prstGeom prst="rightArrow">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DF5F4-7515-4E87-8C94-8940A310DADC}">
      <dsp:nvSpPr>
        <dsp:cNvPr id="0" name=""/>
        <dsp:cNvSpPr/>
      </dsp:nvSpPr>
      <dsp:spPr>
        <a:xfrm>
          <a:off x="4011134" y="1768454"/>
          <a:ext cx="1688084" cy="61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‘Big Brother’ mode</a:t>
          </a:r>
          <a:endParaRPr lang="ru-RU" sz="1400" kern="1200" dirty="0"/>
        </a:p>
      </dsp:txBody>
      <dsp:txXfrm>
        <a:off x="4011134" y="1768454"/>
        <a:ext cx="1688084" cy="617625"/>
      </dsp:txXfrm>
    </dsp:sp>
    <dsp:sp modelId="{B6875EF1-9AC7-43C5-AB47-B755C13CC3E9}">
      <dsp:nvSpPr>
        <dsp:cNvPr id="0" name=""/>
        <dsp:cNvSpPr/>
      </dsp:nvSpPr>
      <dsp:spPr>
        <a:xfrm>
          <a:off x="4196801" y="1072129"/>
          <a:ext cx="1491188"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dirty="0"/>
            <a:t>  Result</a:t>
          </a:r>
          <a:endParaRPr lang="ru-RU" sz="1800" kern="1200" dirty="0"/>
        </a:p>
      </dsp:txBody>
      <dsp:txXfrm>
        <a:off x="4196801" y="1072129"/>
        <a:ext cx="1491188" cy="648000"/>
      </dsp:txXfrm>
    </dsp:sp>
    <dsp:sp modelId="{72A91BA7-4E80-4C3B-B4C9-B2C0A40A4D83}">
      <dsp:nvSpPr>
        <dsp:cNvPr id="0" name=""/>
        <dsp:cNvSpPr/>
      </dsp:nvSpPr>
      <dsp:spPr>
        <a:xfrm>
          <a:off x="2308927" y="1784929"/>
          <a:ext cx="1491188" cy="61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Human resources re-arrangement</a:t>
          </a:r>
          <a:endParaRPr lang="ru-RU" sz="1400" kern="1200" dirty="0"/>
        </a:p>
      </dsp:txBody>
      <dsp:txXfrm>
        <a:off x="2308927" y="1784929"/>
        <a:ext cx="1491188" cy="617625"/>
      </dsp:txXfrm>
    </dsp:sp>
    <dsp:sp modelId="{615AAA02-CFBD-4D81-955A-020976E0FC55}">
      <dsp:nvSpPr>
        <dsp:cNvPr id="0" name=""/>
        <dsp:cNvSpPr/>
      </dsp:nvSpPr>
      <dsp:spPr>
        <a:xfrm>
          <a:off x="2308927" y="1072129"/>
          <a:ext cx="1491188"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a:t>Compensation</a:t>
          </a:r>
          <a:endParaRPr lang="ru-RU" sz="1800" kern="1200" dirty="0"/>
        </a:p>
      </dsp:txBody>
      <dsp:txXfrm>
        <a:off x="2308927" y="1072129"/>
        <a:ext cx="1491188" cy="648000"/>
      </dsp:txXfrm>
    </dsp:sp>
    <dsp:sp modelId="{745B74A7-C967-43AE-8EC5-D2C874645DF0}">
      <dsp:nvSpPr>
        <dsp:cNvPr id="0" name=""/>
        <dsp:cNvSpPr/>
      </dsp:nvSpPr>
      <dsp:spPr>
        <a:xfrm>
          <a:off x="519501" y="1784929"/>
          <a:ext cx="1491188" cy="61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controls</a:t>
          </a:r>
          <a:endParaRPr lang="ru-RU" sz="1400" kern="1200" dirty="0"/>
        </a:p>
        <a:p>
          <a:pPr marL="114300" lvl="1" indent="-114300" algn="l" defTabSz="622300">
            <a:lnSpc>
              <a:spcPct val="90000"/>
            </a:lnSpc>
            <a:spcBef>
              <a:spcPct val="0"/>
            </a:spcBef>
            <a:spcAft>
              <a:spcPct val="15000"/>
            </a:spcAft>
            <a:buChar char="••"/>
          </a:pPr>
          <a:r>
            <a:rPr lang="en-US" sz="1400" kern="1200" dirty="0"/>
            <a:t>Missed timelines</a:t>
          </a:r>
          <a:endParaRPr lang="ru-RU" sz="1400" kern="1200" dirty="0"/>
        </a:p>
        <a:p>
          <a:pPr marL="114300" lvl="1" indent="-114300" algn="l" defTabSz="622300">
            <a:lnSpc>
              <a:spcPct val="90000"/>
            </a:lnSpc>
            <a:spcBef>
              <a:spcPct val="0"/>
            </a:spcBef>
            <a:spcAft>
              <a:spcPct val="15000"/>
            </a:spcAft>
            <a:buChar char="••"/>
          </a:pPr>
          <a:r>
            <a:rPr lang="en-US" sz="1400" kern="1200" dirty="0"/>
            <a:t>Drop of quality</a:t>
          </a:r>
          <a:endParaRPr lang="ru-RU" sz="1400" kern="1200" dirty="0"/>
        </a:p>
      </dsp:txBody>
      <dsp:txXfrm>
        <a:off x="519501" y="1784929"/>
        <a:ext cx="1491188" cy="617625"/>
      </dsp:txXfrm>
    </dsp:sp>
    <dsp:sp modelId="{FFE3E1F7-2552-42D2-9B1A-C7AC860E6ED4}">
      <dsp:nvSpPr>
        <dsp:cNvPr id="0" name=""/>
        <dsp:cNvSpPr/>
      </dsp:nvSpPr>
      <dsp:spPr>
        <a:xfrm>
          <a:off x="519501" y="1072129"/>
          <a:ext cx="1491188"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dirty="0"/>
            <a:t>Initial stage</a:t>
          </a:r>
          <a:endParaRPr lang="ru-RU" sz="1800" kern="1200" dirty="0"/>
        </a:p>
      </dsp:txBody>
      <dsp:txXfrm>
        <a:off x="519501" y="1072129"/>
        <a:ext cx="1491188" cy="64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24ABF-311D-4572-952A-06B3B4BA094D}">
      <dsp:nvSpPr>
        <dsp:cNvPr id="0" name=""/>
        <dsp:cNvSpPr/>
      </dsp:nvSpPr>
      <dsp:spPr>
        <a:xfrm>
          <a:off x="0" y="672192"/>
          <a:ext cx="6429375" cy="1296000"/>
        </a:xfrm>
        <a:prstGeom prst="rightArrow">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DF5F4-7515-4E87-8C94-8940A310DADC}">
      <dsp:nvSpPr>
        <dsp:cNvPr id="0" name=""/>
        <dsp:cNvSpPr/>
      </dsp:nvSpPr>
      <dsp:spPr>
        <a:xfrm>
          <a:off x="4237172" y="1708992"/>
          <a:ext cx="1549266" cy="76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‘Groundhog day’ mode</a:t>
          </a:r>
          <a:endParaRPr lang="ru-RU" sz="1400" kern="1200" dirty="0"/>
        </a:p>
      </dsp:txBody>
      <dsp:txXfrm>
        <a:off x="4237172" y="1708992"/>
        <a:ext cx="1549266" cy="769500"/>
      </dsp:txXfrm>
    </dsp:sp>
    <dsp:sp modelId="{B6875EF1-9AC7-43C5-AB47-B755C13CC3E9}">
      <dsp:nvSpPr>
        <dsp:cNvPr id="0" name=""/>
        <dsp:cNvSpPr/>
      </dsp:nvSpPr>
      <dsp:spPr>
        <a:xfrm>
          <a:off x="4237172" y="996192"/>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dirty="0"/>
            <a:t>  Result</a:t>
          </a:r>
          <a:endParaRPr lang="ru-RU" sz="1800" kern="1200" dirty="0"/>
        </a:p>
      </dsp:txBody>
      <dsp:txXfrm>
        <a:off x="4237172" y="996192"/>
        <a:ext cx="1549266" cy="648000"/>
      </dsp:txXfrm>
    </dsp:sp>
    <dsp:sp modelId="{72A91BA7-4E80-4C3B-B4C9-B2C0A40A4D83}">
      <dsp:nvSpPr>
        <dsp:cNvPr id="0" name=""/>
        <dsp:cNvSpPr/>
      </dsp:nvSpPr>
      <dsp:spPr>
        <a:xfrm>
          <a:off x="2378052" y="1708992"/>
          <a:ext cx="1549266" cy="76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Leaders rotation or no visibility to the Team</a:t>
          </a:r>
          <a:endParaRPr lang="ru-RU" sz="1400" kern="1200" dirty="0"/>
        </a:p>
      </dsp:txBody>
      <dsp:txXfrm>
        <a:off x="2378052" y="1708992"/>
        <a:ext cx="1549266" cy="769500"/>
      </dsp:txXfrm>
    </dsp:sp>
    <dsp:sp modelId="{615AAA02-CFBD-4D81-955A-020976E0FC55}">
      <dsp:nvSpPr>
        <dsp:cNvPr id="0" name=""/>
        <dsp:cNvSpPr/>
      </dsp:nvSpPr>
      <dsp:spPr>
        <a:xfrm>
          <a:off x="2378052" y="996192"/>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a:t>Compensation</a:t>
          </a:r>
          <a:endParaRPr lang="ru-RU" sz="1800" kern="1200" dirty="0"/>
        </a:p>
      </dsp:txBody>
      <dsp:txXfrm>
        <a:off x="2378052" y="996192"/>
        <a:ext cx="1549266" cy="648000"/>
      </dsp:txXfrm>
    </dsp:sp>
    <dsp:sp modelId="{745B74A7-C967-43AE-8EC5-D2C874645DF0}">
      <dsp:nvSpPr>
        <dsp:cNvPr id="0" name=""/>
        <dsp:cNvSpPr/>
      </dsp:nvSpPr>
      <dsp:spPr>
        <a:xfrm>
          <a:off x="518933" y="1708992"/>
          <a:ext cx="1549266" cy="76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place for experiments or upgrade</a:t>
          </a:r>
          <a:endParaRPr lang="ru-RU" sz="1400" kern="1200" dirty="0"/>
        </a:p>
        <a:p>
          <a:pPr marL="114300" lvl="1" indent="-114300" algn="l" defTabSz="622300">
            <a:lnSpc>
              <a:spcPct val="90000"/>
            </a:lnSpc>
            <a:spcBef>
              <a:spcPct val="0"/>
            </a:spcBef>
            <a:spcAft>
              <a:spcPct val="15000"/>
            </a:spcAft>
            <a:buChar char="••"/>
          </a:pPr>
          <a:r>
            <a:rPr lang="en-US" sz="1400" kern="1200" dirty="0"/>
            <a:t>Attrition</a:t>
          </a:r>
          <a:endParaRPr lang="ru-RU" sz="1400" kern="1200" dirty="0"/>
        </a:p>
      </dsp:txBody>
      <dsp:txXfrm>
        <a:off x="518933" y="1708992"/>
        <a:ext cx="1549266" cy="769500"/>
      </dsp:txXfrm>
    </dsp:sp>
    <dsp:sp modelId="{FFE3E1F7-2552-42D2-9B1A-C7AC860E6ED4}">
      <dsp:nvSpPr>
        <dsp:cNvPr id="0" name=""/>
        <dsp:cNvSpPr/>
      </dsp:nvSpPr>
      <dsp:spPr>
        <a:xfrm>
          <a:off x="518933" y="996192"/>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dirty="0"/>
            <a:t>Initial stage</a:t>
          </a:r>
          <a:endParaRPr lang="ru-RU" sz="1800" kern="1200" dirty="0"/>
        </a:p>
      </dsp:txBody>
      <dsp:txXfrm>
        <a:off x="518933" y="996192"/>
        <a:ext cx="1549266" cy="64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24ABF-311D-4572-952A-06B3B4BA094D}">
      <dsp:nvSpPr>
        <dsp:cNvPr id="0" name=""/>
        <dsp:cNvSpPr/>
      </dsp:nvSpPr>
      <dsp:spPr>
        <a:xfrm>
          <a:off x="0" y="641817"/>
          <a:ext cx="6429375" cy="1296000"/>
        </a:xfrm>
        <a:prstGeom prst="rightArrow">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DF5F4-7515-4E87-8C94-8940A310DADC}">
      <dsp:nvSpPr>
        <dsp:cNvPr id="0" name=""/>
        <dsp:cNvSpPr/>
      </dsp:nvSpPr>
      <dsp:spPr>
        <a:xfrm>
          <a:off x="4237172" y="1678617"/>
          <a:ext cx="1549266" cy="83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‘Work-to-rule’ mode</a:t>
          </a:r>
          <a:endParaRPr lang="ru-RU" sz="1400" kern="1200" dirty="0"/>
        </a:p>
      </dsp:txBody>
      <dsp:txXfrm>
        <a:off x="4237172" y="1678617"/>
        <a:ext cx="1549266" cy="830250"/>
      </dsp:txXfrm>
    </dsp:sp>
    <dsp:sp modelId="{B6875EF1-9AC7-43C5-AB47-B755C13CC3E9}">
      <dsp:nvSpPr>
        <dsp:cNvPr id="0" name=""/>
        <dsp:cNvSpPr/>
      </dsp:nvSpPr>
      <dsp:spPr>
        <a:xfrm>
          <a:off x="4237172" y="965817"/>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dirty="0"/>
            <a:t>  Result</a:t>
          </a:r>
          <a:endParaRPr lang="ru-RU" sz="1800" kern="1200" dirty="0"/>
        </a:p>
      </dsp:txBody>
      <dsp:txXfrm>
        <a:off x="4237172" y="965817"/>
        <a:ext cx="1549266" cy="648000"/>
      </dsp:txXfrm>
    </dsp:sp>
    <dsp:sp modelId="{72A91BA7-4E80-4C3B-B4C9-B2C0A40A4D83}">
      <dsp:nvSpPr>
        <dsp:cNvPr id="0" name=""/>
        <dsp:cNvSpPr/>
      </dsp:nvSpPr>
      <dsp:spPr>
        <a:xfrm>
          <a:off x="2378052" y="1678617"/>
          <a:ext cx="1549266" cy="83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Stricter rules &amp; detailed legal contracts </a:t>
          </a:r>
          <a:endParaRPr lang="ru-RU" sz="1400" kern="1200" dirty="0"/>
        </a:p>
      </dsp:txBody>
      <dsp:txXfrm>
        <a:off x="2378052" y="1678617"/>
        <a:ext cx="1549266" cy="830250"/>
      </dsp:txXfrm>
    </dsp:sp>
    <dsp:sp modelId="{615AAA02-CFBD-4D81-955A-020976E0FC55}">
      <dsp:nvSpPr>
        <dsp:cNvPr id="0" name=""/>
        <dsp:cNvSpPr/>
      </dsp:nvSpPr>
      <dsp:spPr>
        <a:xfrm>
          <a:off x="2378052" y="965817"/>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a:t>Compensation</a:t>
          </a:r>
          <a:endParaRPr lang="ru-RU" sz="1800" kern="1200" dirty="0"/>
        </a:p>
      </dsp:txBody>
      <dsp:txXfrm>
        <a:off x="2378052" y="965817"/>
        <a:ext cx="1549266" cy="648000"/>
      </dsp:txXfrm>
    </dsp:sp>
    <dsp:sp modelId="{745B74A7-C967-43AE-8EC5-D2C874645DF0}">
      <dsp:nvSpPr>
        <dsp:cNvPr id="0" name=""/>
        <dsp:cNvSpPr/>
      </dsp:nvSpPr>
      <dsp:spPr>
        <a:xfrm>
          <a:off x="518933" y="1678617"/>
          <a:ext cx="1549266" cy="83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trust</a:t>
          </a:r>
          <a:endParaRPr lang="ru-RU" sz="1400" kern="1200" dirty="0"/>
        </a:p>
        <a:p>
          <a:pPr marL="114300" lvl="1" indent="-114300" algn="l" defTabSz="622300">
            <a:lnSpc>
              <a:spcPct val="90000"/>
            </a:lnSpc>
            <a:spcBef>
              <a:spcPct val="0"/>
            </a:spcBef>
            <a:spcAft>
              <a:spcPct val="15000"/>
            </a:spcAft>
            <a:buChar char="••"/>
          </a:pPr>
          <a:r>
            <a:rPr lang="en-US" sz="1400" kern="1200" dirty="0"/>
            <a:t>Double work</a:t>
          </a:r>
          <a:endParaRPr lang="ru-RU" sz="1400" kern="1200" dirty="0"/>
        </a:p>
        <a:p>
          <a:pPr marL="114300" lvl="1" indent="-114300" algn="l" defTabSz="622300">
            <a:lnSpc>
              <a:spcPct val="90000"/>
            </a:lnSpc>
            <a:spcBef>
              <a:spcPct val="0"/>
            </a:spcBef>
            <a:spcAft>
              <a:spcPct val="15000"/>
            </a:spcAft>
            <a:buChar char="••"/>
          </a:pPr>
          <a:r>
            <a:rPr lang="en-US" sz="1400" kern="1200" dirty="0"/>
            <a:t>No loyalty</a:t>
          </a:r>
          <a:endParaRPr lang="ru-RU" sz="1400" kern="1200" dirty="0"/>
        </a:p>
        <a:p>
          <a:pPr marL="114300" lvl="1" indent="-114300" algn="l" defTabSz="622300">
            <a:lnSpc>
              <a:spcPct val="90000"/>
            </a:lnSpc>
            <a:spcBef>
              <a:spcPct val="0"/>
            </a:spcBef>
            <a:spcAft>
              <a:spcPct val="15000"/>
            </a:spcAft>
            <a:buChar char="••"/>
          </a:pPr>
          <a:endParaRPr lang="ru-RU" sz="1400" kern="1200" dirty="0"/>
        </a:p>
      </dsp:txBody>
      <dsp:txXfrm>
        <a:off x="518933" y="1678617"/>
        <a:ext cx="1549266" cy="830250"/>
      </dsp:txXfrm>
    </dsp:sp>
    <dsp:sp modelId="{FFE3E1F7-2552-42D2-9B1A-C7AC860E6ED4}">
      <dsp:nvSpPr>
        <dsp:cNvPr id="0" name=""/>
        <dsp:cNvSpPr/>
      </dsp:nvSpPr>
      <dsp:spPr>
        <a:xfrm>
          <a:off x="518933" y="965817"/>
          <a:ext cx="154926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a:lnSpc>
              <a:spcPct val="90000"/>
            </a:lnSpc>
            <a:spcBef>
              <a:spcPct val="0"/>
            </a:spcBef>
            <a:spcAft>
              <a:spcPct val="35000"/>
            </a:spcAft>
          </a:pPr>
          <a:r>
            <a:rPr lang="en-US" sz="1800" kern="1200"/>
            <a:t>Initial stage</a:t>
          </a:r>
          <a:endParaRPr lang="ru-RU" sz="1800" kern="1200" dirty="0"/>
        </a:p>
      </dsp:txBody>
      <dsp:txXfrm>
        <a:off x="518933" y="965817"/>
        <a:ext cx="1549266"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9BAC376-ACF6-4037-8F33-4FBF19ACBAFA}" type="datetime1">
              <a:rPr lang="en-US"/>
              <a:pPr>
                <a:defRPr/>
              </a:pPr>
              <a:t>5/24/2019</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9938E28-B09B-447E-BCAC-DE51036E3ED3}" type="slidenum">
              <a:rPr lang="en-GB"/>
              <a:pPr>
                <a:defRPr/>
              </a:pPr>
              <a:t>‹#›</a:t>
            </a:fld>
            <a:endParaRPr lang="en-GB"/>
          </a:p>
        </p:txBody>
      </p:sp>
    </p:spTree>
    <p:extLst>
      <p:ext uri="{BB962C8B-B14F-4D97-AF65-F5344CB8AC3E}">
        <p14:creationId xmlns:p14="http://schemas.microsoft.com/office/powerpoint/2010/main" val="30011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3EBB1D3-38BD-4B0D-B98C-370541E46E48}" type="datetime1">
              <a:rPr lang="en-US"/>
              <a:pPr>
                <a:defRPr/>
              </a:pPr>
              <a:t>5/24/2019</a:t>
            </a:fld>
            <a:endParaRPr lang="en-GB"/>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BDCC07-116E-44A3-8F3A-12365A52EE2D}" type="slidenum">
              <a:rPr lang="en-GB"/>
              <a:pPr>
                <a:defRPr/>
              </a:pPr>
              <a:t>‹#›</a:t>
            </a:fld>
            <a:endParaRPr lang="en-GB"/>
          </a:p>
        </p:txBody>
      </p:sp>
    </p:spTree>
    <p:extLst>
      <p:ext uri="{BB962C8B-B14F-4D97-AF65-F5344CB8AC3E}">
        <p14:creationId xmlns:p14="http://schemas.microsoft.com/office/powerpoint/2010/main" val="3045856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ＭＳ Ｐゴシック" pitchFamily="-106" charset="-128"/>
      </a:defRPr>
    </a:lvl1pPr>
    <a:lvl2pPr marL="311033"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2pPr>
    <a:lvl3pPr marL="622066"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3pPr>
    <a:lvl4pPr marL="933099"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4pPr>
    <a:lvl5pPr marL="1244133" algn="l" rtl="0" eaLnBrk="0" fontAlgn="base" hangingPunct="0">
      <a:spcBef>
        <a:spcPct val="30000"/>
      </a:spcBef>
      <a:spcAft>
        <a:spcPct val="0"/>
      </a:spcAft>
      <a:defRPr sz="816" kern="1200">
        <a:solidFill>
          <a:schemeClr val="tx1"/>
        </a:solidFill>
        <a:latin typeface="Calibri Light" panose="020F0302020204030204" pitchFamily="34" charset="0"/>
        <a:ea typeface="ＭＳ Ｐゴシック" pitchFamily="-106" charset="-128"/>
        <a:cs typeface="+mn-cs"/>
      </a:defRPr>
    </a:lvl5pPr>
    <a:lvl6pPr marL="1555166" algn="l" defTabSz="622066" rtl="0" eaLnBrk="1" latinLnBrk="0" hangingPunct="1">
      <a:defRPr sz="816" kern="1200">
        <a:solidFill>
          <a:schemeClr val="tx1"/>
        </a:solidFill>
        <a:latin typeface="+mn-lt"/>
        <a:ea typeface="+mn-ea"/>
        <a:cs typeface="+mn-cs"/>
      </a:defRPr>
    </a:lvl6pPr>
    <a:lvl7pPr marL="1866199" algn="l" defTabSz="622066" rtl="0" eaLnBrk="1" latinLnBrk="0" hangingPunct="1">
      <a:defRPr sz="816" kern="1200">
        <a:solidFill>
          <a:schemeClr val="tx1"/>
        </a:solidFill>
        <a:latin typeface="+mn-lt"/>
        <a:ea typeface="+mn-ea"/>
        <a:cs typeface="+mn-cs"/>
      </a:defRPr>
    </a:lvl7pPr>
    <a:lvl8pPr marL="2177232" algn="l" defTabSz="622066" rtl="0" eaLnBrk="1" latinLnBrk="0" hangingPunct="1">
      <a:defRPr sz="816" kern="1200">
        <a:solidFill>
          <a:schemeClr val="tx1"/>
        </a:solidFill>
        <a:latin typeface="+mn-lt"/>
        <a:ea typeface="+mn-ea"/>
        <a:cs typeface="+mn-cs"/>
      </a:defRPr>
    </a:lvl8pPr>
    <a:lvl9pPr marL="2488265" algn="l" defTabSz="622066"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742950"/>
            <a:ext cx="6604000" cy="37147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5BDCC07-116E-44A3-8F3A-12365A52EE2D}" type="slidenum">
              <a:rPr lang="en-GB" smtClean="0"/>
              <a:pPr>
                <a:defRPr/>
              </a:pPr>
              <a:t>0</a:t>
            </a:fld>
            <a:endParaRPr lang="en-GB"/>
          </a:p>
        </p:txBody>
      </p:sp>
    </p:spTree>
    <p:extLst>
      <p:ext uri="{BB962C8B-B14F-4D97-AF65-F5344CB8AC3E}">
        <p14:creationId xmlns:p14="http://schemas.microsoft.com/office/powerpoint/2010/main" val="279209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32</a:t>
            </a:fld>
            <a:endParaRPr lang="en-GB"/>
          </a:p>
        </p:txBody>
      </p:sp>
    </p:spTree>
    <p:extLst>
      <p:ext uri="{BB962C8B-B14F-4D97-AF65-F5344CB8AC3E}">
        <p14:creationId xmlns:p14="http://schemas.microsoft.com/office/powerpoint/2010/main" val="169929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5BDCC07-116E-44A3-8F3A-12365A52EE2D}" type="slidenum">
              <a:rPr lang="en-GB" smtClean="0"/>
              <a:pPr>
                <a:defRPr/>
              </a:pPr>
              <a:t>1</a:t>
            </a:fld>
            <a:endParaRPr lang="en-GB"/>
          </a:p>
        </p:txBody>
      </p:sp>
    </p:spTree>
    <p:extLst>
      <p:ext uri="{BB962C8B-B14F-4D97-AF65-F5344CB8AC3E}">
        <p14:creationId xmlns:p14="http://schemas.microsoft.com/office/powerpoint/2010/main" val="291611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12</a:t>
            </a:fld>
            <a:endParaRPr lang="en-GB"/>
          </a:p>
        </p:txBody>
      </p:sp>
    </p:spTree>
    <p:extLst>
      <p:ext uri="{BB962C8B-B14F-4D97-AF65-F5344CB8AC3E}">
        <p14:creationId xmlns:p14="http://schemas.microsoft.com/office/powerpoint/2010/main" val="23493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15</a:t>
            </a:fld>
            <a:endParaRPr lang="en-GB"/>
          </a:p>
        </p:txBody>
      </p:sp>
    </p:spTree>
    <p:extLst>
      <p:ext uri="{BB962C8B-B14F-4D97-AF65-F5344CB8AC3E}">
        <p14:creationId xmlns:p14="http://schemas.microsoft.com/office/powerpoint/2010/main" val="174706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C5BDCC07-116E-44A3-8F3A-12365A52EE2D}" type="slidenum">
              <a:rPr lang="en-GB" smtClean="0"/>
              <a:pPr>
                <a:defRPr/>
              </a:pPr>
              <a:t>17</a:t>
            </a:fld>
            <a:endParaRPr lang="en-GB"/>
          </a:p>
        </p:txBody>
      </p:sp>
    </p:spTree>
    <p:extLst>
      <p:ext uri="{BB962C8B-B14F-4D97-AF65-F5344CB8AC3E}">
        <p14:creationId xmlns:p14="http://schemas.microsoft.com/office/powerpoint/2010/main" val="10664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BDCC07-116E-44A3-8F3A-12365A52EE2D}" type="slidenum">
              <a:rPr lang="en-GB" smtClean="0"/>
              <a:pPr>
                <a:defRPr/>
              </a:pPr>
              <a:t>24</a:t>
            </a:fld>
            <a:endParaRPr lang="en-GB"/>
          </a:p>
        </p:txBody>
      </p:sp>
    </p:spTree>
    <p:extLst>
      <p:ext uri="{BB962C8B-B14F-4D97-AF65-F5344CB8AC3E}">
        <p14:creationId xmlns:p14="http://schemas.microsoft.com/office/powerpoint/2010/main" val="75972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BDCC07-116E-44A3-8F3A-12365A52EE2D}" type="slidenum">
              <a:rPr lang="en-GB" smtClean="0"/>
              <a:pPr>
                <a:defRPr/>
              </a:pPr>
              <a:t>29</a:t>
            </a:fld>
            <a:endParaRPr lang="en-GB"/>
          </a:p>
        </p:txBody>
      </p:sp>
    </p:spTree>
    <p:extLst>
      <p:ext uri="{BB962C8B-B14F-4D97-AF65-F5344CB8AC3E}">
        <p14:creationId xmlns:p14="http://schemas.microsoft.com/office/powerpoint/2010/main" val="10104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BDCC07-116E-44A3-8F3A-12365A52EE2D}" type="slidenum">
              <a:rPr lang="en-GB" smtClean="0"/>
              <a:pPr>
                <a:defRPr/>
              </a:pPr>
              <a:t>30</a:t>
            </a:fld>
            <a:endParaRPr lang="en-GB"/>
          </a:p>
        </p:txBody>
      </p:sp>
    </p:spTree>
    <p:extLst>
      <p:ext uri="{BB962C8B-B14F-4D97-AF65-F5344CB8AC3E}">
        <p14:creationId xmlns:p14="http://schemas.microsoft.com/office/powerpoint/2010/main" val="352956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BDCC07-116E-44A3-8F3A-12365A52EE2D}" type="slidenum">
              <a:rPr lang="en-GB" smtClean="0"/>
              <a:pPr>
                <a:defRPr/>
              </a:pPr>
              <a:t>31</a:t>
            </a:fld>
            <a:endParaRPr lang="en-GB"/>
          </a:p>
        </p:txBody>
      </p:sp>
    </p:spTree>
    <p:extLst>
      <p:ext uri="{BB962C8B-B14F-4D97-AF65-F5344CB8AC3E}">
        <p14:creationId xmlns:p14="http://schemas.microsoft.com/office/powerpoint/2010/main" val="2146960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long headline +topline +sublin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8813FE3-959D-444B-AB23-4D97211FC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31" name="Textplatzhalter 28">
            <a:extLst>
              <a:ext uri="{FF2B5EF4-FFF2-40B4-BE49-F238E27FC236}">
                <a16:creationId xmlns="" xmlns:a16="http://schemas.microsoft.com/office/drawing/2014/main" id="{DEF35365-DC64-40F5-8DD2-C0940989F322}"/>
              </a:ext>
            </a:extLst>
          </p:cNvPr>
          <p:cNvSpPr>
            <a:spLocks noGrp="1"/>
          </p:cNvSpPr>
          <p:nvPr>
            <p:ph type="body" sz="quarter" idx="12" hasCustomPrompt="1"/>
          </p:nvPr>
        </p:nvSpPr>
        <p:spPr>
          <a:xfrm>
            <a:off x="495360" y="3490102"/>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29" name="Textplatzhalter 28">
            <a:extLst>
              <a:ext uri="{FF2B5EF4-FFF2-40B4-BE49-F238E27FC236}">
                <a16:creationId xmlns="" xmlns:a16="http://schemas.microsoft.com/office/drawing/2014/main" id="{32811098-3698-4FDF-AA92-9463B68235BE}"/>
              </a:ext>
            </a:extLst>
          </p:cNvPr>
          <p:cNvSpPr>
            <a:spLocks noGrp="1"/>
          </p:cNvSpPr>
          <p:nvPr>
            <p:ph type="body" sz="quarter" idx="11" hasCustomPrompt="1"/>
          </p:nvPr>
        </p:nvSpPr>
        <p:spPr>
          <a:xfrm>
            <a:off x="489602" y="2157427"/>
            <a:ext cx="8166239" cy="426905"/>
          </a:xfrm>
          <a:prstGeom prst="rect">
            <a:avLst/>
          </a:prstGeom>
        </p:spPr>
        <p:txBody>
          <a:bodyPr lIns="0" tIns="0" rIns="0" bIns="0" anchor="b" anchorCtr="0">
            <a:noAutofit/>
          </a:bodyPr>
          <a:lstStyle>
            <a:lvl1pPr>
              <a:defRPr sz="1200">
                <a:solidFill>
                  <a:schemeClr val="bg1"/>
                </a:solidFill>
              </a:defRPr>
            </a:lvl1pPr>
          </a:lstStyle>
          <a:p>
            <a:pPr lvl="0"/>
            <a:r>
              <a:rPr lang="en-GB" noProof="0" dirty="0"/>
              <a:t>Click to edit </a:t>
            </a:r>
            <a:r>
              <a:rPr lang="en-GB" noProof="0" dirty="0" err="1"/>
              <a:t>topline</a:t>
            </a:r>
            <a:endParaRPr lang="en-GB" noProof="0" dirty="0"/>
          </a:p>
        </p:txBody>
      </p:sp>
      <p:sp>
        <p:nvSpPr>
          <p:cNvPr id="17" name="Freeform 4"/>
          <p:cNvSpPr>
            <a:spLocks noEditPoints="1"/>
          </p:cNvSpPr>
          <p:nvPr/>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3" name="TextBox 19"/>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dirty="0">
                <a:solidFill>
                  <a:schemeClr val="bg1"/>
                </a:solidFill>
                <a:latin typeface="+mn-lt"/>
                <a:ea typeface="Deutsche Bank Text" panose="020B0503020202030204" pitchFamily="34" charset="0"/>
                <a:cs typeface="Arial" panose="020B0604020202020204" pitchFamily="34" charset="0"/>
              </a:rPr>
              <a:t>Deutsche Bank Technology Center</a:t>
            </a:r>
          </a:p>
          <a:p>
            <a:pPr>
              <a:lnSpc>
                <a:spcPct val="90000"/>
              </a:lnSpc>
              <a:defRPr/>
            </a:pPr>
            <a:r>
              <a:rPr lang="en-US" sz="1050" dirty="0">
                <a:solidFill>
                  <a:schemeClr val="bg1"/>
                </a:solidFill>
                <a:latin typeface="+mn-lt"/>
                <a:ea typeface="Deutsche Bank Text" panose="020B0503020202030204" pitchFamily="34" charset="0"/>
                <a:cs typeface="Arial" panose="020B0604020202020204" pitchFamily="34" charset="0"/>
              </a:rPr>
              <a:t>Saint Petersburg, Russia</a:t>
            </a:r>
          </a:p>
          <a:p>
            <a:pPr>
              <a:lnSpc>
                <a:spcPct val="90000"/>
              </a:lnSpc>
              <a:defRPr/>
            </a:pPr>
            <a:endParaRPr lang="en-US" sz="1050" dirty="0">
              <a:solidFill>
                <a:schemeClr val="accent1"/>
              </a:solidFill>
              <a:latin typeface="+mn-lt"/>
              <a:ea typeface="Deutsche Bank Text" panose="020B050302020203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90BF98DE-A1FB-4777-A6D7-53EE7B7D4A83}"/>
              </a:ext>
            </a:extLst>
          </p:cNvPr>
          <p:cNvSpPr>
            <a:spLocks noGrp="1"/>
          </p:cNvSpPr>
          <p:nvPr>
            <p:ph type="body" sz="quarter" idx="13" hasCustomPrompt="1"/>
          </p:nvPr>
        </p:nvSpPr>
        <p:spPr>
          <a:xfrm>
            <a:off x="489602" y="3955930"/>
            <a:ext cx="8166240" cy="487131"/>
          </a:xfrm>
        </p:spPr>
        <p:txBody>
          <a:bodyPr anchor="b" anchorCtr="0"/>
          <a:lstStyle>
            <a:lvl1pPr>
              <a:defRPr sz="1200">
                <a:solidFill>
                  <a:schemeClr val="bg1"/>
                </a:solidFill>
              </a:defRPr>
            </a:lvl1pPr>
          </a:lstStyle>
          <a:p>
            <a:pPr lvl="0"/>
            <a:r>
              <a:rPr lang="en-GB" dirty="0"/>
              <a:t>Polina </a:t>
            </a:r>
            <a:r>
              <a:rPr lang="en-GB" dirty="0" err="1"/>
              <a:t>Peresada</a:t>
            </a:r>
            <a:r>
              <a:rPr lang="en-GB" dirty="0"/>
              <a:t>, Kristina Egorova</a:t>
            </a:r>
          </a:p>
        </p:txBody>
      </p:sp>
      <p:sp>
        <p:nvSpPr>
          <p:cNvPr id="5" name="Textplatzhalter 4">
            <a:extLst>
              <a:ext uri="{FF2B5EF4-FFF2-40B4-BE49-F238E27FC236}">
                <a16:creationId xmlns="" xmlns:a16="http://schemas.microsoft.com/office/drawing/2014/main" id="{0398177C-F289-4DAD-8522-AE91DC3A48DD}"/>
              </a:ext>
            </a:extLst>
          </p:cNvPr>
          <p:cNvSpPr>
            <a:spLocks noGrp="1"/>
          </p:cNvSpPr>
          <p:nvPr>
            <p:ph type="body" sz="quarter" idx="10" hasCustomPrompt="1"/>
          </p:nvPr>
        </p:nvSpPr>
        <p:spPr>
          <a:xfrm>
            <a:off x="494861" y="2790051"/>
            <a:ext cx="8160981" cy="807364"/>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edit longer Headline</a:t>
            </a:r>
            <a:br>
              <a:rPr lang="en-GB" noProof="0" dirty="0"/>
            </a:br>
            <a:r>
              <a:rPr lang="en-GB" noProof="0" dirty="0"/>
              <a:t>over two lines</a:t>
            </a:r>
          </a:p>
        </p:txBody>
      </p:sp>
    </p:spTree>
    <p:extLst>
      <p:ext uri="{BB962C8B-B14F-4D97-AF65-F5344CB8AC3E}">
        <p14:creationId xmlns:p14="http://schemas.microsoft.com/office/powerpoint/2010/main" val="4005921159"/>
      </p:ext>
    </p:extLst>
  </p:cSld>
  <p:clrMapOvr>
    <a:masterClrMapping/>
  </p:clrMapOvr>
  <p:transition>
    <p:wipe dir="r"/>
  </p:transition>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14" name="Freeform 4">
            <a:extLst>
              <a:ext uri="{FF2B5EF4-FFF2-40B4-BE49-F238E27FC236}">
                <a16:creationId xmlns="" xmlns:a16="http://schemas.microsoft.com/office/drawing/2014/main" id="{E20FE986-5AF7-49D6-AC38-E4A3E23D8E05}"/>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5" name="Title Placeholder 4">
            <a:extLst>
              <a:ext uri="{FF2B5EF4-FFF2-40B4-BE49-F238E27FC236}">
                <a16:creationId xmlns="" xmlns:a16="http://schemas.microsoft.com/office/drawing/2014/main" id="{BD8A2746-F1B1-443F-A86A-78FC87F1A2E1}"/>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1" name="Straight Connector 9">
            <a:extLst>
              <a:ext uri="{FF2B5EF4-FFF2-40B4-BE49-F238E27FC236}">
                <a16:creationId xmlns="" xmlns:a16="http://schemas.microsoft.com/office/drawing/2014/main" id="{3550A8AF-C5BA-44B9-8765-5F63AB973318}"/>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7" name="Foliennummernplatzhalter 1">
            <a:extLst>
              <a:ext uri="{FF2B5EF4-FFF2-40B4-BE49-F238E27FC236}">
                <a16:creationId xmlns="" xmlns:a16="http://schemas.microsoft.com/office/drawing/2014/main" id="{6B1A24E3-1003-4978-AF0B-6AA3A047212E}"/>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2" name="Rechteck 11">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a:solidFill>
                  <a:srgbClr val="00A3E0"/>
                </a:solidFill>
                <a:latin typeface="+mn-lt"/>
                <a:ea typeface="Deutsche Bank Text" panose="020B0503020202030204" pitchFamily="34" charset="0"/>
                <a:cs typeface="Arial" panose="020B0604020202020204" pitchFamily="34" charset="0"/>
              </a:rPr>
              <a:t>Identifier</a:t>
            </a:r>
          </a:p>
        </p:txBody>
      </p:sp>
      <p:sp>
        <p:nvSpPr>
          <p:cNvPr id="13" name="Rechteck 12">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a:solidFill>
                  <a:srgbClr val="000000"/>
                </a:solidFill>
                <a:latin typeface="Arial" charset="0"/>
                <a:ea typeface="Deutsche Bank Text" panose="020B0503020202030204" pitchFamily="34" charset="0"/>
                <a:cs typeface="Arial" panose="020B0604020202020204" pitchFamily="34" charset="0"/>
              </a:rPr>
              <a:t>Speaker name,</a:t>
            </a:r>
            <a:r>
              <a:rPr lang="en-US" sz="700" kern="1200" baseline="0">
                <a:solidFill>
                  <a:srgbClr val="000000"/>
                </a:solidFill>
                <a:latin typeface="Arial" charset="0"/>
                <a:ea typeface="Deutsche Bank Text" panose="020B0503020202030204" pitchFamily="34" charset="0"/>
                <a:cs typeface="Arial" panose="020B0604020202020204" pitchFamily="34" charset="0"/>
              </a:rPr>
              <a:t> n</a:t>
            </a:r>
            <a:r>
              <a:rPr lang="en-US" sz="700" kern="1200">
                <a:solidFill>
                  <a:srgbClr val="000000"/>
                </a:solidFill>
                <a:latin typeface="Arial" charset="0"/>
                <a:ea typeface="Deutsche Bank Text" panose="020B0503020202030204" pitchFamily="34" charset="0"/>
                <a:cs typeface="Arial" panose="020B0604020202020204" pitchFamily="34" charset="0"/>
              </a:rPr>
              <a:t>ame of event</a:t>
            </a:r>
            <a:r>
              <a:rPr lang="en-US" sz="700" kern="1200" baseline="0">
                <a:solidFill>
                  <a:srgbClr val="000000"/>
                </a:solidFill>
                <a:latin typeface="Arial" charset="0"/>
                <a:ea typeface="Deutsche Bank Text" panose="020B0503020202030204" pitchFamily="34" charset="0"/>
                <a:cs typeface="Arial" panose="020B0604020202020204" pitchFamily="34" charset="0"/>
              </a:rPr>
              <a:t> or project, date</a:t>
            </a:r>
            <a:endParaRPr lang="en-US" sz="70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1421726026"/>
      </p:ext>
    </p:extLst>
  </p:cSld>
  <p:clrMapOvr>
    <a:masterClrMapping/>
  </p:clrMapOvr>
  <p:transition>
    <p:wipe dir="r"/>
  </p:transition>
  <p:extLst mod="1">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3" name="Freeform 4">
            <a:extLst>
              <a:ext uri="{FF2B5EF4-FFF2-40B4-BE49-F238E27FC236}">
                <a16:creationId xmlns="" xmlns:a16="http://schemas.microsoft.com/office/drawing/2014/main" id="{2811DEAC-9E0A-4158-8ACD-7B6068C976CF}"/>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cxnSp>
        <p:nvCxnSpPr>
          <p:cNvPr id="9" name="Straight Connector 9">
            <a:extLst>
              <a:ext uri="{FF2B5EF4-FFF2-40B4-BE49-F238E27FC236}">
                <a16:creationId xmlns="" xmlns:a16="http://schemas.microsoft.com/office/drawing/2014/main" id="{507F9C9B-A8E2-49D7-A245-535B565C2218}"/>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0" name="Foliennummernplatzhalter 1">
            <a:extLst>
              <a:ext uri="{FF2B5EF4-FFF2-40B4-BE49-F238E27FC236}">
                <a16:creationId xmlns="" xmlns:a16="http://schemas.microsoft.com/office/drawing/2014/main" id="{13F70CE4-AAC3-4680-9ED0-419791341951}"/>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1" name="Rechteck 10">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a:solidFill>
                  <a:srgbClr val="00A3E0"/>
                </a:solidFill>
                <a:latin typeface="+mn-lt"/>
                <a:ea typeface="Deutsche Bank Text" panose="020B0503020202030204" pitchFamily="34" charset="0"/>
                <a:cs typeface="Arial" panose="020B0604020202020204" pitchFamily="34" charset="0"/>
              </a:rPr>
              <a:t>Identifier</a:t>
            </a:r>
          </a:p>
        </p:txBody>
      </p:sp>
      <p:sp>
        <p:nvSpPr>
          <p:cNvPr id="12" name="Rechteck 11">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a:solidFill>
                  <a:srgbClr val="000000"/>
                </a:solidFill>
                <a:latin typeface="Arial" charset="0"/>
                <a:ea typeface="Deutsche Bank Text" panose="020B0503020202030204" pitchFamily="34" charset="0"/>
                <a:cs typeface="Arial" panose="020B0604020202020204" pitchFamily="34" charset="0"/>
              </a:rPr>
              <a:t>Speaker name,</a:t>
            </a:r>
            <a:r>
              <a:rPr lang="en-US" sz="700" kern="1200" baseline="0">
                <a:solidFill>
                  <a:srgbClr val="000000"/>
                </a:solidFill>
                <a:latin typeface="Arial" charset="0"/>
                <a:ea typeface="Deutsche Bank Text" panose="020B0503020202030204" pitchFamily="34" charset="0"/>
                <a:cs typeface="Arial" panose="020B0604020202020204" pitchFamily="34" charset="0"/>
              </a:rPr>
              <a:t> n</a:t>
            </a:r>
            <a:r>
              <a:rPr lang="en-US" sz="700" kern="1200">
                <a:solidFill>
                  <a:srgbClr val="000000"/>
                </a:solidFill>
                <a:latin typeface="Arial" charset="0"/>
                <a:ea typeface="Deutsche Bank Text" panose="020B0503020202030204" pitchFamily="34" charset="0"/>
                <a:cs typeface="Arial" panose="020B0604020202020204" pitchFamily="34" charset="0"/>
              </a:rPr>
              <a:t>ame of event</a:t>
            </a:r>
            <a:r>
              <a:rPr lang="en-US" sz="700" kern="1200" baseline="0">
                <a:solidFill>
                  <a:srgbClr val="000000"/>
                </a:solidFill>
                <a:latin typeface="Arial" charset="0"/>
                <a:ea typeface="Deutsche Bank Text" panose="020B0503020202030204" pitchFamily="34" charset="0"/>
                <a:cs typeface="Arial" panose="020B0604020202020204" pitchFamily="34" charset="0"/>
              </a:rPr>
              <a:t> or project, date</a:t>
            </a:r>
            <a:endParaRPr lang="en-US" sz="70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3449940642"/>
      </p:ext>
    </p:extLst>
  </p:cSld>
  <p:clrMapOvr>
    <a:masterClrMapping/>
  </p:clrMapOvr>
  <p:transition>
    <p:wipe dir="r"/>
  </p:transition>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Title Slide short headline +topline +sublin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E6873A10-481D-4078-A492-A3EC3AFBF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13" name="Freeform 4">
            <a:extLst>
              <a:ext uri="{FF2B5EF4-FFF2-40B4-BE49-F238E27FC236}">
                <a16:creationId xmlns="" xmlns:a16="http://schemas.microsoft.com/office/drawing/2014/main" id="{9510A36A-89E6-4FDC-A80E-72E844217DFB}"/>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4" name="TextBox 19">
            <a:extLst>
              <a:ext uri="{FF2B5EF4-FFF2-40B4-BE49-F238E27FC236}">
                <a16:creationId xmlns="" xmlns:a16="http://schemas.microsoft.com/office/drawing/2014/main" id="{7EB7EE39-B064-4A4A-A4DB-6CB165F71185}"/>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10" name="Textplatzhalter 28">
            <a:extLst>
              <a:ext uri="{FF2B5EF4-FFF2-40B4-BE49-F238E27FC236}">
                <a16:creationId xmlns="" xmlns:a16="http://schemas.microsoft.com/office/drawing/2014/main" id="{9237DCE4-8CD3-4A4A-888C-032A853DE6DC}"/>
              </a:ext>
            </a:extLst>
          </p:cNvPr>
          <p:cNvSpPr>
            <a:spLocks noGrp="1"/>
          </p:cNvSpPr>
          <p:nvPr>
            <p:ph type="body" sz="quarter" idx="12" hasCustomPrompt="1"/>
          </p:nvPr>
        </p:nvSpPr>
        <p:spPr>
          <a:xfrm>
            <a:off x="495360" y="3490102"/>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11" name="Textplatzhalter 28">
            <a:extLst>
              <a:ext uri="{FF2B5EF4-FFF2-40B4-BE49-F238E27FC236}">
                <a16:creationId xmlns="" xmlns:a16="http://schemas.microsoft.com/office/drawing/2014/main" id="{126BA6AF-C9CA-4230-85F4-078DBA224373}"/>
              </a:ext>
            </a:extLst>
          </p:cNvPr>
          <p:cNvSpPr>
            <a:spLocks noGrp="1"/>
          </p:cNvSpPr>
          <p:nvPr>
            <p:ph type="body" sz="quarter" idx="11" hasCustomPrompt="1"/>
          </p:nvPr>
        </p:nvSpPr>
        <p:spPr>
          <a:xfrm>
            <a:off x="483669" y="2559484"/>
            <a:ext cx="8165519" cy="426905"/>
          </a:xfrm>
          <a:prstGeom prst="rect">
            <a:avLst/>
          </a:prstGeom>
        </p:spPr>
        <p:txBody>
          <a:bodyPr lIns="0" tIns="0" rIns="0" bIns="0" anchor="b" anchorCtr="0">
            <a:noAutofit/>
          </a:bodyPr>
          <a:lstStyle>
            <a:lvl1pPr>
              <a:defRPr sz="1200">
                <a:solidFill>
                  <a:schemeClr val="bg1"/>
                </a:solidFill>
              </a:defRPr>
            </a:lvl1pPr>
          </a:lstStyle>
          <a:p>
            <a:pPr lvl="0"/>
            <a:r>
              <a:rPr lang="en-GB" noProof="0" dirty="0"/>
              <a:t>Click to edit </a:t>
            </a:r>
            <a:r>
              <a:rPr lang="en-GB" noProof="0" dirty="0" err="1"/>
              <a:t>topline</a:t>
            </a:r>
            <a:endParaRPr lang="en-GB" noProof="0" dirty="0"/>
          </a:p>
        </p:txBody>
      </p:sp>
      <p:sp>
        <p:nvSpPr>
          <p:cNvPr id="15" name="Text Placeholder 3">
            <a:extLst>
              <a:ext uri="{FF2B5EF4-FFF2-40B4-BE49-F238E27FC236}">
                <a16:creationId xmlns="" xmlns:a16="http://schemas.microsoft.com/office/drawing/2014/main" id="{1C7A9D50-6D3F-4491-BCD1-F6EE5D6B09DA}"/>
              </a:ext>
            </a:extLst>
          </p:cNvPr>
          <p:cNvSpPr>
            <a:spLocks noGrp="1"/>
          </p:cNvSpPr>
          <p:nvPr>
            <p:ph type="body" sz="quarter" idx="13" hasCustomPrompt="1"/>
          </p:nvPr>
        </p:nvSpPr>
        <p:spPr>
          <a:xfrm>
            <a:off x="489602" y="3955930"/>
            <a:ext cx="8166240" cy="487131"/>
          </a:xfrm>
        </p:spPr>
        <p:txBody>
          <a:bodyPr anchor="b" anchorCtr="0"/>
          <a:lstStyle>
            <a:lvl1pPr>
              <a:defRPr sz="1200">
                <a:solidFill>
                  <a:schemeClr val="bg1"/>
                </a:solidFill>
              </a:defRPr>
            </a:lvl1pPr>
          </a:lstStyle>
          <a:p>
            <a:pPr lvl="0"/>
            <a:r>
              <a:rPr lang="en-GB" dirty="0"/>
              <a:t>Click to add further information like speaker,</a:t>
            </a:r>
            <a:br>
              <a:rPr lang="en-GB" dirty="0"/>
            </a:br>
            <a:r>
              <a:rPr lang="en-GB" dirty="0"/>
              <a:t>date and location</a:t>
            </a:r>
          </a:p>
        </p:txBody>
      </p:sp>
      <p:sp>
        <p:nvSpPr>
          <p:cNvPr id="16" name="Textplatzhalter 4">
            <a:extLst>
              <a:ext uri="{FF2B5EF4-FFF2-40B4-BE49-F238E27FC236}">
                <a16:creationId xmlns="" xmlns:a16="http://schemas.microsoft.com/office/drawing/2014/main" id="{BEE01C15-9746-401B-9706-77C91966B902}"/>
              </a:ext>
            </a:extLst>
          </p:cNvPr>
          <p:cNvSpPr>
            <a:spLocks noGrp="1"/>
          </p:cNvSpPr>
          <p:nvPr>
            <p:ph type="body" sz="quarter" idx="10" hasCustomPrompt="1"/>
          </p:nvPr>
        </p:nvSpPr>
        <p:spPr>
          <a:xfrm>
            <a:off x="494861" y="3194053"/>
            <a:ext cx="8160981" cy="403362"/>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1784120383"/>
      </p:ext>
    </p:extLst>
  </p:cSld>
  <p:clrMapOvr>
    <a:overrideClrMapping bg1="lt1" tx1="dk1" bg2="lt2" tx2="dk2" accent1="accent1" accent2="accent2" accent3="accent3" accent4="accent4" accent5="accent5" accent6="accent6" hlink="hlink" folHlink="folHlink"/>
  </p:clrMapOvr>
  <p:transition>
    <p:wipe dir="r"/>
  </p:transition>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 slide +note box">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A460E41-5697-4249-8BFB-2BD49D8B0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29" name="Textplatzhalter 28">
            <a:extLst>
              <a:ext uri="{FF2B5EF4-FFF2-40B4-BE49-F238E27FC236}">
                <a16:creationId xmlns="" xmlns:a16="http://schemas.microsoft.com/office/drawing/2014/main" id="{32811098-3698-4FDF-AA92-9463B68235BE}"/>
              </a:ext>
            </a:extLst>
          </p:cNvPr>
          <p:cNvSpPr>
            <a:spLocks noGrp="1"/>
          </p:cNvSpPr>
          <p:nvPr>
            <p:ph type="body" sz="quarter" idx="11" hasCustomPrompt="1"/>
          </p:nvPr>
        </p:nvSpPr>
        <p:spPr>
          <a:xfrm>
            <a:off x="4287092" y="2008915"/>
            <a:ext cx="2205579" cy="443252"/>
          </a:xfrm>
          <a:prstGeom prst="rect">
            <a:avLst/>
          </a:prstGeom>
          <a:solidFill>
            <a:schemeClr val="accent1"/>
          </a:solidFill>
        </p:spPr>
        <p:txBody>
          <a:bodyPr lIns="90000" tIns="90000" rIns="90000" bIns="90000" anchor="t" anchorCtr="0">
            <a:noAutofit/>
          </a:bodyPr>
          <a:lstStyle>
            <a:lvl1pPr>
              <a:spcBef>
                <a:spcPts val="0"/>
              </a:spcBef>
              <a:spcAft>
                <a:spcPts val="0"/>
              </a:spcAft>
              <a:defRPr sz="1000">
                <a:solidFill>
                  <a:schemeClr val="tx1"/>
                </a:solidFill>
              </a:defRPr>
            </a:lvl1pPr>
          </a:lstStyle>
          <a:p>
            <a:pPr lvl="0"/>
            <a:r>
              <a:rPr lang="en-GB" noProof="0" dirty="0"/>
              <a:t>Click to edit note box text</a:t>
            </a:r>
          </a:p>
        </p:txBody>
      </p:sp>
      <p:sp>
        <p:nvSpPr>
          <p:cNvPr id="10" name="Freeform 4">
            <a:extLst>
              <a:ext uri="{FF2B5EF4-FFF2-40B4-BE49-F238E27FC236}">
                <a16:creationId xmlns="" xmlns:a16="http://schemas.microsoft.com/office/drawing/2014/main" id="{56909586-CE82-4370-A953-BE9B43B623B9}"/>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1" name="TextBox 19">
            <a:extLst>
              <a:ext uri="{FF2B5EF4-FFF2-40B4-BE49-F238E27FC236}">
                <a16:creationId xmlns="" xmlns:a16="http://schemas.microsoft.com/office/drawing/2014/main" id="{4624C993-0482-426C-BD9E-D62AE706A1AF}"/>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12" name="Textplatzhalter 28">
            <a:extLst>
              <a:ext uri="{FF2B5EF4-FFF2-40B4-BE49-F238E27FC236}">
                <a16:creationId xmlns="" xmlns:a16="http://schemas.microsoft.com/office/drawing/2014/main" id="{DC4A4695-0050-42E3-8FA7-5A00C2B449B6}"/>
              </a:ext>
            </a:extLst>
          </p:cNvPr>
          <p:cNvSpPr>
            <a:spLocks noGrp="1"/>
          </p:cNvSpPr>
          <p:nvPr>
            <p:ph type="body" sz="quarter" idx="13" hasCustomPrompt="1"/>
          </p:nvPr>
        </p:nvSpPr>
        <p:spPr>
          <a:xfrm>
            <a:off x="1128905" y="3325315"/>
            <a:ext cx="2402404"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FFC845"/>
                </a:solidFill>
                <a:latin typeface="Arial" panose="020B0604020202020204" pitchFamily="34" charset="0"/>
                <a:cs typeface="Arial" panose="020B0604020202020204" pitchFamily="34" charset="0"/>
              </a:defRPr>
            </a:lvl1pPr>
          </a:lstStyle>
          <a:p>
            <a:pPr lvl="0"/>
            <a:r>
              <a:rPr lang="en-GB" noProof="1"/>
              <a:t>#PositiveImpact</a:t>
            </a:r>
          </a:p>
        </p:txBody>
      </p:sp>
      <p:sp>
        <p:nvSpPr>
          <p:cNvPr id="13" name="Textplatzhalter 4">
            <a:extLst>
              <a:ext uri="{FF2B5EF4-FFF2-40B4-BE49-F238E27FC236}">
                <a16:creationId xmlns="" xmlns:a16="http://schemas.microsoft.com/office/drawing/2014/main" id="{3E2BE777-D85C-43A1-895D-E593B723315C}"/>
              </a:ext>
            </a:extLst>
          </p:cNvPr>
          <p:cNvSpPr>
            <a:spLocks noGrp="1"/>
          </p:cNvSpPr>
          <p:nvPr>
            <p:ph type="body" sz="quarter" idx="14" hasCustomPrompt="1"/>
          </p:nvPr>
        </p:nvSpPr>
        <p:spPr>
          <a:xfrm>
            <a:off x="1128407" y="2517591"/>
            <a:ext cx="7528232" cy="915037"/>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2479538380"/>
      </p:ext>
    </p:extLst>
  </p:cSld>
  <p:clrMapOvr>
    <a:overrideClrMapping bg1="lt1" tx1="dk1" bg2="lt2" tx2="dk2" accent1="accent1" accent2="accent2" accent3="accent3" accent4="accent4" accent5="accent5" accent6="accent6" hlink="hlink" folHlink="folHlink"/>
  </p:clrMapOvr>
  <p:transition>
    <p:wipe dir="r"/>
  </p:transition>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itle slide +details">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10D92041-8C6A-479B-B140-0EFD251F3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3" name="Text Placeholder 2">
            <a:extLst>
              <a:ext uri="{FF2B5EF4-FFF2-40B4-BE49-F238E27FC236}">
                <a16:creationId xmlns="" xmlns:a16="http://schemas.microsoft.com/office/drawing/2014/main" id="{48D08130-E34E-4BAF-A763-0359067A8987}"/>
              </a:ext>
            </a:extLst>
          </p:cNvPr>
          <p:cNvSpPr>
            <a:spLocks noGrp="1"/>
          </p:cNvSpPr>
          <p:nvPr>
            <p:ph type="body" sz="quarter" idx="14" hasCustomPrompt="1"/>
          </p:nvPr>
        </p:nvSpPr>
        <p:spPr>
          <a:xfrm>
            <a:off x="1683761" y="3017379"/>
            <a:ext cx="6970640" cy="975343"/>
          </a:xfrm>
        </p:spPr>
        <p:txBody>
          <a:bodyPr/>
          <a:lstStyle>
            <a:lvl1pPr>
              <a:defRPr sz="1200">
                <a:solidFill>
                  <a:schemeClr val="bg1"/>
                </a:solidFill>
              </a:defRPr>
            </a:lvl1pPr>
          </a:lstStyle>
          <a:p>
            <a:pPr lvl="0"/>
            <a:r>
              <a:rPr lang="en-GB" dirty="0"/>
              <a:t>Click to edit further information like speaker,</a:t>
            </a:r>
            <a:br>
              <a:rPr lang="en-GB" dirty="0"/>
            </a:br>
            <a:r>
              <a:rPr lang="en-GB" dirty="0"/>
              <a:t>date and </a:t>
            </a:r>
            <a:r>
              <a:rPr lang="en-GB"/>
              <a:t>location, or </a:t>
            </a:r>
            <a:r>
              <a:rPr lang="en-GB" dirty="0"/>
              <a:t>adding a list of other details</a:t>
            </a:r>
          </a:p>
        </p:txBody>
      </p:sp>
      <p:sp>
        <p:nvSpPr>
          <p:cNvPr id="11" name="Freeform 4">
            <a:extLst>
              <a:ext uri="{FF2B5EF4-FFF2-40B4-BE49-F238E27FC236}">
                <a16:creationId xmlns="" xmlns:a16="http://schemas.microsoft.com/office/drawing/2014/main" id="{F9C9E48C-0A97-403A-B500-D7C305CD31F3}"/>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
        <p:nvSpPr>
          <p:cNvPr id="12" name="TextBox 19">
            <a:extLst>
              <a:ext uri="{FF2B5EF4-FFF2-40B4-BE49-F238E27FC236}">
                <a16:creationId xmlns="" xmlns:a16="http://schemas.microsoft.com/office/drawing/2014/main" id="{4F9426ED-9BD9-4911-B34D-59F29BEF6BF6}"/>
              </a:ext>
            </a:extLst>
          </p:cNvPr>
          <p:cNvSpPr txBox="1"/>
          <p:nvPr userDrawn="1"/>
        </p:nvSpPr>
        <p:spPr bwMode="auto">
          <a:xfrm>
            <a:off x="483669" y="447572"/>
            <a:ext cx="4082400" cy="304576"/>
          </a:xfrm>
          <a:prstGeom prst="rect">
            <a:avLst/>
          </a:prstGeom>
          <a:noFill/>
        </p:spPr>
        <p:txBody>
          <a:bodyPr wrap="none" lIns="0" tIns="0" rIns="0" bIns="0">
            <a:noAutofit/>
          </a:bodyPr>
          <a:lstStyle/>
          <a:p>
            <a:pPr>
              <a:lnSpc>
                <a:spcPct val="90000"/>
              </a:lnSpc>
              <a:defRPr/>
            </a:pPr>
            <a:r>
              <a:rPr lang="en-US" sz="1050" kern="1200">
                <a:solidFill>
                  <a:schemeClr val="bg1"/>
                </a:solidFill>
                <a:latin typeface="Arial" charset="0"/>
                <a:ea typeface="Deutsche Bank Text" panose="020B0503020202030204" pitchFamily="34" charset="0"/>
                <a:cs typeface="Arial" panose="020B0604020202020204" pitchFamily="34" charset="0"/>
              </a:rPr>
              <a:t>Deutsche Bank</a:t>
            </a:r>
          </a:p>
          <a:p>
            <a:pPr>
              <a:lnSpc>
                <a:spcPct val="90000"/>
              </a:lnSpc>
              <a:defRPr/>
            </a:pPr>
            <a:r>
              <a:rPr lang="en-US" sz="1050" kern="1200">
                <a:solidFill>
                  <a:schemeClr val="accent1"/>
                </a:solidFill>
                <a:latin typeface="Arial" charset="0"/>
                <a:ea typeface="Deutsche Bank Text" panose="020B0503020202030204" pitchFamily="34" charset="0"/>
                <a:cs typeface="Arial" panose="020B0604020202020204" pitchFamily="34" charset="0"/>
              </a:rPr>
              <a:t>Identifier</a:t>
            </a:r>
            <a:endParaRPr lang="en-US" sz="1050" kern="1200" dirty="0">
              <a:solidFill>
                <a:schemeClr val="accent1"/>
              </a:solidFill>
              <a:latin typeface="Arial" charset="0"/>
              <a:ea typeface="Deutsche Bank Text" panose="020B0503020202030204" pitchFamily="34" charset="0"/>
              <a:cs typeface="Arial" panose="020B0604020202020204" pitchFamily="34" charset="0"/>
            </a:endParaRPr>
          </a:p>
        </p:txBody>
      </p:sp>
      <p:sp>
        <p:nvSpPr>
          <p:cNvPr id="8" name="Textplatzhalter 28">
            <a:extLst>
              <a:ext uri="{FF2B5EF4-FFF2-40B4-BE49-F238E27FC236}">
                <a16:creationId xmlns="" xmlns:a16="http://schemas.microsoft.com/office/drawing/2014/main" id="{1DA4D0A2-4EBA-44BB-8BA3-7CBCD8845099}"/>
              </a:ext>
            </a:extLst>
          </p:cNvPr>
          <p:cNvSpPr>
            <a:spLocks noGrp="1"/>
          </p:cNvSpPr>
          <p:nvPr>
            <p:ph type="body" sz="quarter" idx="13" hasCustomPrompt="1"/>
          </p:nvPr>
        </p:nvSpPr>
        <p:spPr>
          <a:xfrm>
            <a:off x="1683760" y="2075920"/>
            <a:ext cx="2387455" cy="403362"/>
          </a:xfrm>
          <a:prstGeom prst="rect">
            <a:avLst/>
          </a:prstGeom>
        </p:spPr>
        <p:txBody>
          <a:bodyPr lIns="0" tIns="0" rIns="0" bIns="0" anchor="b" anchorCtr="0">
            <a:noAutofit/>
          </a:bodyPr>
          <a:lstStyle>
            <a:lvl1pPr marL="0" marR="0" indent="0" algn="l" defTabSz="914400" rtl="0" eaLnBrk="1" fontAlgn="base" latinLnBrk="0" hangingPunct="1">
              <a:lnSpc>
                <a:spcPct val="90000"/>
              </a:lnSpc>
              <a:spcBef>
                <a:spcPts val="0"/>
              </a:spcBef>
              <a:spcAft>
                <a:spcPts val="0"/>
              </a:spcAft>
              <a:buClrTx/>
              <a:buSzTx/>
              <a:buFontTx/>
              <a:buNone/>
              <a:tabLst/>
              <a:defRPr sz="1350">
                <a:solidFill>
                  <a:srgbClr val="CEDC00"/>
                </a:solidFill>
                <a:latin typeface="Arial" panose="020B0604020202020204" pitchFamily="34" charset="0"/>
                <a:cs typeface="Arial" panose="020B0604020202020204" pitchFamily="34" charset="0"/>
              </a:defRPr>
            </a:lvl1pPr>
          </a:lstStyle>
          <a:p>
            <a:pPr lvl="0"/>
            <a:r>
              <a:rPr lang="en-GB" noProof="1"/>
              <a:t>#PositiveImpact</a:t>
            </a:r>
          </a:p>
        </p:txBody>
      </p:sp>
      <p:sp>
        <p:nvSpPr>
          <p:cNvPr id="9" name="Textplatzhalter 4">
            <a:extLst>
              <a:ext uri="{FF2B5EF4-FFF2-40B4-BE49-F238E27FC236}">
                <a16:creationId xmlns="" xmlns:a16="http://schemas.microsoft.com/office/drawing/2014/main" id="{24C83A50-AE6F-434C-B2E6-686F938A92D8}"/>
              </a:ext>
            </a:extLst>
          </p:cNvPr>
          <p:cNvSpPr>
            <a:spLocks noGrp="1"/>
          </p:cNvSpPr>
          <p:nvPr>
            <p:ph type="body" sz="quarter" idx="15" hasCustomPrompt="1"/>
          </p:nvPr>
        </p:nvSpPr>
        <p:spPr>
          <a:xfrm>
            <a:off x="1683263" y="1442530"/>
            <a:ext cx="6970640" cy="740703"/>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a:t>
            </a:r>
            <a:r>
              <a:rPr lang="en-GB" noProof="0"/>
              <a:t>edit Headline</a:t>
            </a:r>
            <a:endParaRPr lang="en-GB" noProof="0" dirty="0"/>
          </a:p>
        </p:txBody>
      </p:sp>
    </p:spTree>
    <p:extLst>
      <p:ext uri="{BB962C8B-B14F-4D97-AF65-F5344CB8AC3E}">
        <p14:creationId xmlns:p14="http://schemas.microsoft.com/office/powerpoint/2010/main" val="3561789139"/>
      </p:ext>
    </p:extLst>
  </p:cSld>
  <p:clrMapOvr>
    <a:overrideClrMapping bg1="lt1" tx1="dk1" bg2="lt2" tx2="dk2" accent1="accent1" accent2="accent2" accent3="accent3" accent4="accent4" accent5="accent5" accent6="accent6" hlink="hlink" folHlink="folHlink"/>
  </p:clrMapOvr>
  <p:transition>
    <p:wipe dir="r"/>
  </p:transition>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hapter title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EF3C935-4E23-4501-9BF8-553C44CED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148"/>
            <a:ext cx="9143473" cy="5143203"/>
          </a:xfrm>
          <a:prstGeom prst="rect">
            <a:avLst/>
          </a:prstGeom>
        </p:spPr>
      </p:pic>
      <p:sp>
        <p:nvSpPr>
          <p:cNvPr id="5" name="Textplatzhalter 4">
            <a:extLst>
              <a:ext uri="{FF2B5EF4-FFF2-40B4-BE49-F238E27FC236}">
                <a16:creationId xmlns="" xmlns:a16="http://schemas.microsoft.com/office/drawing/2014/main" id="{0398177C-F289-4DAD-8522-AE91DC3A48DD}"/>
              </a:ext>
            </a:extLst>
          </p:cNvPr>
          <p:cNvSpPr>
            <a:spLocks noGrp="1"/>
          </p:cNvSpPr>
          <p:nvPr>
            <p:ph type="body" sz="quarter" idx="10" hasCustomPrompt="1"/>
          </p:nvPr>
        </p:nvSpPr>
        <p:spPr>
          <a:xfrm>
            <a:off x="1128905" y="1977252"/>
            <a:ext cx="7525342" cy="1385725"/>
          </a:xfrm>
          <a:prstGeom prst="rect">
            <a:avLst/>
          </a:prstGeom>
        </p:spPr>
        <p:txBody>
          <a:bodyPr lIns="0" tIns="0" rIns="0" bIns="0" anchor="b" anchorCtr="0">
            <a:noAutofit/>
          </a:bodyPr>
          <a:lstStyle>
            <a:lvl1pPr>
              <a:lnSpc>
                <a:spcPct val="80000"/>
              </a:lnSpc>
              <a:spcBef>
                <a:spcPts val="0"/>
              </a:spcBef>
              <a:spcAft>
                <a:spcPts val="0"/>
              </a:spcAft>
              <a:defRPr sz="3300">
                <a:solidFill>
                  <a:schemeClr val="bg1"/>
                </a:solidFill>
                <a:latin typeface="+mj-lt"/>
              </a:defRPr>
            </a:lvl1pPr>
          </a:lstStyle>
          <a:p>
            <a:pPr lvl="0"/>
            <a:r>
              <a:rPr lang="en-GB" noProof="0" dirty="0"/>
              <a:t>Click to edit Headline</a:t>
            </a:r>
          </a:p>
        </p:txBody>
      </p:sp>
      <p:sp>
        <p:nvSpPr>
          <p:cNvPr id="9" name="Freeform 4">
            <a:extLst>
              <a:ext uri="{FF2B5EF4-FFF2-40B4-BE49-F238E27FC236}">
                <a16:creationId xmlns="" xmlns:a16="http://schemas.microsoft.com/office/drawing/2014/main" id="{E13F5CBF-1DCD-4816-890E-1B37B7AAF3EC}"/>
              </a:ext>
            </a:extLst>
          </p:cNvPr>
          <p:cNvSpPr>
            <a:spLocks noEditPoints="1"/>
          </p:cNvSpPr>
          <p:nvPr userDrawn="1"/>
        </p:nvSpPr>
        <p:spPr bwMode="black">
          <a:xfrm>
            <a:off x="8169841"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US" sz="1357"/>
          </a:p>
        </p:txBody>
      </p:sp>
    </p:spTree>
    <p:extLst>
      <p:ext uri="{BB962C8B-B14F-4D97-AF65-F5344CB8AC3E}">
        <p14:creationId xmlns:p14="http://schemas.microsoft.com/office/powerpoint/2010/main" val="891984807"/>
      </p:ext>
    </p:extLst>
  </p:cSld>
  <p:clrMapOvr>
    <a:overrideClrMapping bg1="lt1" tx1="dk1" bg2="lt2" tx2="dk2" accent1="accent1" accent2="accent2" accent3="accent3" accent4="accent4" accent5="accent5" accent6="accent6" hlink="hlink" folHlink="folHlink"/>
  </p:clrMapOvr>
  <p:transition>
    <p:wipe dir="r"/>
  </p:transition>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Content +one content area">
    <p:spTree>
      <p:nvGrpSpPr>
        <p:cNvPr id="1" name=""/>
        <p:cNvGrpSpPr/>
        <p:nvPr/>
      </p:nvGrpSpPr>
      <p:grpSpPr>
        <a:xfrm>
          <a:off x="0" y="0"/>
          <a:ext cx="0" cy="0"/>
          <a:chOff x="0" y="0"/>
          <a:chExt cx="0" cy="0"/>
        </a:xfrm>
      </p:grpSpPr>
      <p:sp>
        <p:nvSpPr>
          <p:cNvPr id="27" name="Rechteck 26">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dirty="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dirty="0">
                <a:solidFill>
                  <a:srgbClr val="0018A8"/>
                </a:solidFill>
                <a:latin typeface="+mn-lt"/>
                <a:ea typeface="Deutsche Bank Text" panose="020B0503020202030204" pitchFamily="34" charset="0"/>
                <a:cs typeface="Arial" panose="020B0604020202020204" pitchFamily="34" charset="0"/>
              </a:rPr>
              <a:t>Technology Center</a:t>
            </a:r>
          </a:p>
        </p:txBody>
      </p:sp>
      <p:cxnSp>
        <p:nvCxnSpPr>
          <p:cNvPr id="29" name="Straight Connector 9">
            <a:extLst>
              <a:ext uri="{FF2B5EF4-FFF2-40B4-BE49-F238E27FC236}">
                <a16:creationId xmlns="" xmlns:a16="http://schemas.microsoft.com/office/drawing/2014/main" id="{1EE56A5F-3E3B-42C2-8E53-BF53C5BBC9ED}"/>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5" name="Inhaltsplatzhalter 4">
            <a:extLst>
              <a:ext uri="{FF2B5EF4-FFF2-40B4-BE49-F238E27FC236}">
                <a16:creationId xmlns="" xmlns:a16="http://schemas.microsoft.com/office/drawing/2014/main" id="{0D4B8590-3492-4742-A6CE-4EA6AC8085C9}"/>
              </a:ext>
            </a:extLst>
          </p:cNvPr>
          <p:cNvSpPr>
            <a:spLocks noGrp="1"/>
          </p:cNvSpPr>
          <p:nvPr>
            <p:ph sz="quarter" idx="21"/>
          </p:nvPr>
        </p:nvSpPr>
        <p:spPr>
          <a:xfrm>
            <a:off x="489602" y="1347788"/>
            <a:ext cx="8166240" cy="3060697"/>
          </a:xfrm>
          <a:prstGeom prst="rect">
            <a:avLst/>
          </a:prstGeom>
        </p:spPr>
        <p:txBody>
          <a:bodyPr/>
          <a:lstStyle>
            <a:lvl1pPr>
              <a:lnSpc>
                <a:spcPct val="90000"/>
              </a:lnSpc>
              <a:defRPr>
                <a:solidFill>
                  <a:srgbClr val="00A3E0"/>
                </a:solidFill>
              </a:defRPr>
            </a:lvl1pPr>
            <a:lvl2pPr>
              <a:lnSpc>
                <a:spcPct val="90000"/>
              </a:lnSpc>
              <a:defRPr/>
            </a:lvl2pPr>
            <a:lvl3pPr>
              <a:lnSpc>
                <a:spcPct val="9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4">
            <a:extLst>
              <a:ext uri="{FF2B5EF4-FFF2-40B4-BE49-F238E27FC236}">
                <a16:creationId xmlns="" xmlns:a16="http://schemas.microsoft.com/office/drawing/2014/main" id="{20C59E5F-3E88-4B08-8145-97A26D549804}"/>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2" name="Title Placeholder 4">
            <a:extLst>
              <a:ext uri="{FF2B5EF4-FFF2-40B4-BE49-F238E27FC236}">
                <a16:creationId xmlns="" xmlns:a16="http://schemas.microsoft.com/office/drawing/2014/main" id="{53000646-2055-41AE-A846-67E16773C3C3}"/>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sp>
        <p:nvSpPr>
          <p:cNvPr id="13" name="Foliennummernplatzhalter 1">
            <a:extLst>
              <a:ext uri="{FF2B5EF4-FFF2-40B4-BE49-F238E27FC236}">
                <a16:creationId xmlns="" xmlns:a16="http://schemas.microsoft.com/office/drawing/2014/main" id="{41F293AA-7FF3-42C6-9469-FE4CCABD3CAC}"/>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0" name="Rechteck 9">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dirty="0">
                <a:solidFill>
                  <a:srgbClr val="000000"/>
                </a:solidFill>
                <a:latin typeface="Arial" charset="0"/>
                <a:ea typeface="Deutsche Bank Text" panose="020B0503020202030204" pitchFamily="34" charset="0"/>
                <a:cs typeface="Arial" panose="020B0604020202020204" pitchFamily="34" charset="0"/>
              </a:rPr>
              <a:t>Polina Peresada, Kristina Egorova</a:t>
            </a:r>
          </a:p>
          <a:p>
            <a:pPr>
              <a:lnSpc>
                <a:spcPts val="650"/>
              </a:lnSpc>
              <a:defRPr/>
            </a:pPr>
            <a:r>
              <a:rPr lang="en-US" sz="700" kern="1200" dirty="0" smtClean="0">
                <a:solidFill>
                  <a:srgbClr val="000000"/>
                </a:solidFill>
                <a:latin typeface="Arial" charset="0"/>
                <a:ea typeface="Deutsche Bank Text" panose="020B0503020202030204" pitchFamily="34" charset="0"/>
                <a:cs typeface="Arial" panose="020B0604020202020204" pitchFamily="34" charset="0"/>
              </a:rPr>
              <a:t>Analyst</a:t>
            </a:r>
            <a:r>
              <a:rPr lang="en-US" sz="700" kern="1200" baseline="0" dirty="0" smtClean="0">
                <a:solidFill>
                  <a:srgbClr val="000000"/>
                </a:solidFill>
                <a:latin typeface="Arial" charset="0"/>
                <a:ea typeface="Deutsche Bank Text" panose="020B0503020202030204" pitchFamily="34" charset="0"/>
                <a:cs typeface="Arial" panose="020B0604020202020204" pitchFamily="34" charset="0"/>
              </a:rPr>
              <a:t> Days</a:t>
            </a:r>
            <a:endParaRPr lang="en-US" sz="700" dirty="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3615821861"/>
      </p:ext>
    </p:extLst>
  </p:cSld>
  <p:clrMapOvr>
    <a:masterClrMapping/>
  </p:clrMapOvr>
  <p:transition>
    <p:wipe dir="r"/>
  </p:transition>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ntent title +two content area">
    <p:spTree>
      <p:nvGrpSpPr>
        <p:cNvPr id="1" name=""/>
        <p:cNvGrpSpPr/>
        <p:nvPr/>
      </p:nvGrpSpPr>
      <p:grpSpPr>
        <a:xfrm>
          <a:off x="0" y="0"/>
          <a:ext cx="0" cy="0"/>
          <a:chOff x="0" y="0"/>
          <a:chExt cx="0" cy="0"/>
        </a:xfrm>
      </p:grpSpPr>
      <p:sp>
        <p:nvSpPr>
          <p:cNvPr id="14" name="Inhaltsplatzhalter 4">
            <a:extLst>
              <a:ext uri="{FF2B5EF4-FFF2-40B4-BE49-F238E27FC236}">
                <a16:creationId xmlns="" xmlns:a16="http://schemas.microsoft.com/office/drawing/2014/main" id="{E7F0573E-C3B6-4EC3-9B9C-39F370BF180C}"/>
              </a:ext>
            </a:extLst>
          </p:cNvPr>
          <p:cNvSpPr>
            <a:spLocks noGrp="1"/>
          </p:cNvSpPr>
          <p:nvPr>
            <p:ph sz="quarter" idx="21"/>
          </p:nvPr>
        </p:nvSpPr>
        <p:spPr>
          <a:xfrm>
            <a:off x="489601" y="1347906"/>
            <a:ext cx="3951360" cy="3060581"/>
          </a:xfrm>
          <a:prstGeom prst="rect">
            <a:avLst/>
          </a:prstGeom>
        </p:spPr>
        <p:txBody>
          <a:bodyPr>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Inhaltsplatzhalter 4">
            <a:extLst>
              <a:ext uri="{FF2B5EF4-FFF2-40B4-BE49-F238E27FC236}">
                <a16:creationId xmlns="" xmlns:a16="http://schemas.microsoft.com/office/drawing/2014/main" id="{C3741DB6-EB90-4151-A626-C9790A3A48F5}"/>
              </a:ext>
            </a:extLst>
          </p:cNvPr>
          <p:cNvSpPr>
            <a:spLocks noGrp="1"/>
          </p:cNvSpPr>
          <p:nvPr>
            <p:ph sz="quarter" idx="22"/>
          </p:nvPr>
        </p:nvSpPr>
        <p:spPr>
          <a:xfrm>
            <a:off x="4703039" y="1347788"/>
            <a:ext cx="3951360" cy="3059111"/>
          </a:xfrm>
          <a:prstGeom prst="rect">
            <a:avLst/>
          </a:prstGeom>
        </p:spPr>
        <p:txBody>
          <a:bodyPr>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reeform 4">
            <a:extLst>
              <a:ext uri="{FF2B5EF4-FFF2-40B4-BE49-F238E27FC236}">
                <a16:creationId xmlns="" xmlns:a16="http://schemas.microsoft.com/office/drawing/2014/main" id="{675A49DC-E208-491F-886A-6211087EA8C9}"/>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24" name="Title Placeholder 4">
            <a:extLst>
              <a:ext uri="{FF2B5EF4-FFF2-40B4-BE49-F238E27FC236}">
                <a16:creationId xmlns="" xmlns:a16="http://schemas.microsoft.com/office/drawing/2014/main" id="{1F6D9A94-50C8-45E0-A018-5141EBFCDE6F}"/>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2" name="Straight Connector 9">
            <a:extLst>
              <a:ext uri="{FF2B5EF4-FFF2-40B4-BE49-F238E27FC236}">
                <a16:creationId xmlns="" xmlns:a16="http://schemas.microsoft.com/office/drawing/2014/main" id="{DC249745-7239-4863-A0CB-703AD52D78BB}"/>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7" name="Foliennummernplatzhalter 1">
            <a:extLst>
              <a:ext uri="{FF2B5EF4-FFF2-40B4-BE49-F238E27FC236}">
                <a16:creationId xmlns="" xmlns:a16="http://schemas.microsoft.com/office/drawing/2014/main" id="{ADFB3D11-A172-44DD-A857-FBE5D67CFE27}"/>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a:solidFill>
                  <a:srgbClr val="00A3E0"/>
                </a:solidFill>
                <a:latin typeface="+mn-lt"/>
                <a:ea typeface="Deutsche Bank Text" panose="020B0503020202030204" pitchFamily="34" charset="0"/>
                <a:cs typeface="Arial" panose="020B0604020202020204" pitchFamily="34" charset="0"/>
              </a:rPr>
              <a:t>Identifier</a:t>
            </a:r>
          </a:p>
        </p:txBody>
      </p:sp>
      <p:sp>
        <p:nvSpPr>
          <p:cNvPr id="16" name="Rechteck 15">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a:solidFill>
                  <a:srgbClr val="000000"/>
                </a:solidFill>
                <a:latin typeface="Arial" charset="0"/>
                <a:ea typeface="Deutsche Bank Text" panose="020B0503020202030204" pitchFamily="34" charset="0"/>
                <a:cs typeface="Arial" panose="020B0604020202020204" pitchFamily="34" charset="0"/>
              </a:rPr>
              <a:t>Speaker name,</a:t>
            </a:r>
            <a:r>
              <a:rPr lang="en-US" sz="700" kern="1200" baseline="0">
                <a:solidFill>
                  <a:srgbClr val="000000"/>
                </a:solidFill>
                <a:latin typeface="Arial" charset="0"/>
                <a:ea typeface="Deutsche Bank Text" panose="020B0503020202030204" pitchFamily="34" charset="0"/>
                <a:cs typeface="Arial" panose="020B0604020202020204" pitchFamily="34" charset="0"/>
              </a:rPr>
              <a:t> n</a:t>
            </a:r>
            <a:r>
              <a:rPr lang="en-US" sz="700" kern="1200">
                <a:solidFill>
                  <a:srgbClr val="000000"/>
                </a:solidFill>
                <a:latin typeface="Arial" charset="0"/>
                <a:ea typeface="Deutsche Bank Text" panose="020B0503020202030204" pitchFamily="34" charset="0"/>
                <a:cs typeface="Arial" panose="020B0604020202020204" pitchFamily="34" charset="0"/>
              </a:rPr>
              <a:t>ame of event</a:t>
            </a:r>
            <a:r>
              <a:rPr lang="en-US" sz="700" kern="1200" baseline="0">
                <a:solidFill>
                  <a:srgbClr val="000000"/>
                </a:solidFill>
                <a:latin typeface="Arial" charset="0"/>
                <a:ea typeface="Deutsche Bank Text" panose="020B0503020202030204" pitchFamily="34" charset="0"/>
                <a:cs typeface="Arial" panose="020B0604020202020204" pitchFamily="34" charset="0"/>
              </a:rPr>
              <a:t> or project, date</a:t>
            </a:r>
            <a:endParaRPr lang="en-US" sz="70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436736376"/>
      </p:ext>
    </p:extLst>
  </p:cSld>
  <p:clrMapOvr>
    <a:masterClrMapping/>
  </p:clrMapOvr>
  <p:transition>
    <p:wipe dir="r"/>
  </p:transition>
  <p:extLst mod="1">
    <p:ext uri="{DCECCB84-F9BA-43D5-87BE-67443E8EF086}">
      <p15:sldGuideLst xmlns="" xmlns:p15="http://schemas.microsoft.com/office/powerpoint/2012/main">
        <p15:guide id="2" pos="2798" userDrawn="1">
          <p15:clr>
            <a:srgbClr val="FBAE40"/>
          </p15:clr>
        </p15:guide>
        <p15:guide id="3" pos="29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er Texts + one content area">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B1DE212A-0764-413E-A19E-D84429FA66BF}"/>
              </a:ext>
            </a:extLst>
          </p:cNvPr>
          <p:cNvSpPr>
            <a:spLocks noGrp="1"/>
          </p:cNvSpPr>
          <p:nvPr>
            <p:ph type="body" sz="quarter" idx="11"/>
          </p:nvPr>
        </p:nvSpPr>
        <p:spPr>
          <a:xfrm>
            <a:off x="489602" y="1347788"/>
            <a:ext cx="8166240" cy="3059111"/>
          </a:xfrm>
          <a:prstGeom prst="rect">
            <a:avLst/>
          </a:prstGeom>
        </p:spPr>
        <p:txBody>
          <a:bodyPr>
            <a:noAutofit/>
          </a:bodyPr>
          <a:lstStyle>
            <a:lvl1pPr>
              <a:defRPr>
                <a:solidFill>
                  <a:srgbClr val="00A3E0"/>
                </a:solidFill>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reeform 4">
            <a:extLst>
              <a:ext uri="{FF2B5EF4-FFF2-40B4-BE49-F238E27FC236}">
                <a16:creationId xmlns="" xmlns:a16="http://schemas.microsoft.com/office/drawing/2014/main" id="{AB787125-6F31-47C8-8B0D-BD365CD3637E}"/>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6" name="Title Placeholder 4">
            <a:extLst>
              <a:ext uri="{FF2B5EF4-FFF2-40B4-BE49-F238E27FC236}">
                <a16:creationId xmlns="" xmlns:a16="http://schemas.microsoft.com/office/drawing/2014/main" id="{0E6B3719-5DFB-4444-91FC-920B3C8A7456}"/>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18" name="Straight Connector 9">
            <a:extLst>
              <a:ext uri="{FF2B5EF4-FFF2-40B4-BE49-F238E27FC236}">
                <a16:creationId xmlns="" xmlns:a16="http://schemas.microsoft.com/office/drawing/2014/main" id="{559513FB-481A-4F59-99DC-11E0604251B5}"/>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19" name="Foliennummernplatzhalter 1">
            <a:extLst>
              <a:ext uri="{FF2B5EF4-FFF2-40B4-BE49-F238E27FC236}">
                <a16:creationId xmlns="" xmlns:a16="http://schemas.microsoft.com/office/drawing/2014/main" id="{DBEFBA86-8E2F-4710-AE44-0BBBA191F5CA}"/>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a:solidFill>
                  <a:srgbClr val="00A3E0"/>
                </a:solidFill>
                <a:latin typeface="+mn-lt"/>
                <a:ea typeface="Deutsche Bank Text" panose="020B0503020202030204" pitchFamily="34" charset="0"/>
                <a:cs typeface="Arial" panose="020B0604020202020204" pitchFamily="34" charset="0"/>
              </a:rPr>
              <a:t>Identifier</a:t>
            </a:r>
          </a:p>
        </p:txBody>
      </p:sp>
      <p:sp>
        <p:nvSpPr>
          <p:cNvPr id="14" name="Rechteck 13">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a:solidFill>
                  <a:srgbClr val="000000"/>
                </a:solidFill>
                <a:latin typeface="Arial" charset="0"/>
                <a:ea typeface="Deutsche Bank Text" panose="020B0503020202030204" pitchFamily="34" charset="0"/>
                <a:cs typeface="Arial" panose="020B0604020202020204" pitchFamily="34" charset="0"/>
              </a:rPr>
              <a:t>Speaker name,</a:t>
            </a:r>
            <a:r>
              <a:rPr lang="en-US" sz="700" kern="1200" baseline="0">
                <a:solidFill>
                  <a:srgbClr val="000000"/>
                </a:solidFill>
                <a:latin typeface="Arial" charset="0"/>
                <a:ea typeface="Deutsche Bank Text" panose="020B0503020202030204" pitchFamily="34" charset="0"/>
                <a:cs typeface="Arial" panose="020B0604020202020204" pitchFamily="34" charset="0"/>
              </a:rPr>
              <a:t> n</a:t>
            </a:r>
            <a:r>
              <a:rPr lang="en-US" sz="700" kern="1200">
                <a:solidFill>
                  <a:srgbClr val="000000"/>
                </a:solidFill>
                <a:latin typeface="Arial" charset="0"/>
                <a:ea typeface="Deutsche Bank Text" panose="020B0503020202030204" pitchFamily="34" charset="0"/>
                <a:cs typeface="Arial" panose="020B0604020202020204" pitchFamily="34" charset="0"/>
              </a:rPr>
              <a:t>ame of event</a:t>
            </a:r>
            <a:r>
              <a:rPr lang="en-US" sz="700" kern="1200" baseline="0">
                <a:solidFill>
                  <a:srgbClr val="000000"/>
                </a:solidFill>
                <a:latin typeface="Arial" charset="0"/>
                <a:ea typeface="Deutsche Bank Text" panose="020B0503020202030204" pitchFamily="34" charset="0"/>
                <a:cs typeface="Arial" panose="020B0604020202020204" pitchFamily="34" charset="0"/>
              </a:rPr>
              <a:t> or project, date</a:t>
            </a:r>
            <a:endParaRPr lang="en-US" sz="70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81081261"/>
      </p:ext>
    </p:extLst>
  </p:cSld>
  <p:clrMapOvr>
    <a:masterClrMapping/>
  </p:clrMapOvr>
  <p:transition>
    <p:wipe dir="r"/>
  </p:transition>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er Texts + two content areas">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3562F892-DCF3-4ADF-AED2-8804A7774DC5}"/>
              </a:ext>
            </a:extLst>
          </p:cNvPr>
          <p:cNvSpPr>
            <a:spLocks noGrp="1"/>
          </p:cNvSpPr>
          <p:nvPr>
            <p:ph type="body" sz="quarter" idx="11"/>
          </p:nvPr>
        </p:nvSpPr>
        <p:spPr>
          <a:xfrm>
            <a:off x="489601" y="1347787"/>
            <a:ext cx="3951360" cy="3059113"/>
          </a:xfrm>
          <a:prstGeom prst="rect">
            <a:avLst/>
          </a:prstGeom>
        </p:spPr>
        <p:txBody>
          <a:bodyPr>
            <a:noAutofit/>
          </a:bodyPr>
          <a:lstStyle>
            <a:lvl1pPr>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platzhalter 10">
            <a:extLst>
              <a:ext uri="{FF2B5EF4-FFF2-40B4-BE49-F238E27FC236}">
                <a16:creationId xmlns="" xmlns:a16="http://schemas.microsoft.com/office/drawing/2014/main" id="{689C447D-8315-4EAB-8E93-A3EC8C98AF46}"/>
              </a:ext>
            </a:extLst>
          </p:cNvPr>
          <p:cNvSpPr>
            <a:spLocks noGrp="1"/>
          </p:cNvSpPr>
          <p:nvPr>
            <p:ph type="body" sz="quarter" idx="12"/>
          </p:nvPr>
        </p:nvSpPr>
        <p:spPr>
          <a:xfrm>
            <a:off x="4704480" y="1347787"/>
            <a:ext cx="3951360" cy="3059113"/>
          </a:xfrm>
          <a:prstGeom prst="rect">
            <a:avLst/>
          </a:prstGeom>
        </p:spPr>
        <p:txBody>
          <a:bodyPr>
            <a:noAutofit/>
          </a:bodyPr>
          <a:lstStyle>
            <a:lvl1pPr>
              <a:defRPr/>
            </a:lvl1pPr>
            <a:lvl2pPr>
              <a:lnSpc>
                <a:spcPct val="100000"/>
              </a:lnSpc>
              <a:defRPr sz="1200"/>
            </a:lvl2pPr>
            <a:lvl3pPr>
              <a:lnSpc>
                <a:spcPct val="100000"/>
              </a:lnSpc>
              <a:defRPr sz="1200"/>
            </a:lvl3pPr>
            <a:lvl4pPr>
              <a:lnSpc>
                <a:spcPct val="100000"/>
              </a:lnSpc>
              <a:defRPr sz="1000"/>
            </a:lvl4pPr>
            <a:lvl5pPr>
              <a:lnSpc>
                <a:spcPct val="100000"/>
              </a:lnSpc>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4">
            <a:extLst>
              <a:ext uri="{FF2B5EF4-FFF2-40B4-BE49-F238E27FC236}">
                <a16:creationId xmlns="" xmlns:a16="http://schemas.microsoft.com/office/drawing/2014/main" id="{47F0904B-2CCA-4F40-8484-3B6352A016BA}"/>
              </a:ext>
            </a:extLst>
          </p:cNvPr>
          <p:cNvSpPr>
            <a:spLocks noEditPoints="1"/>
          </p:cNvSpPr>
          <p:nvPr userDrawn="1"/>
        </p:nvSpPr>
        <p:spPr bwMode="black">
          <a:xfrm>
            <a:off x="8170638" y="485775"/>
            <a:ext cx="486000" cy="486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a:defRPr/>
            </a:pPr>
            <a:endParaRPr lang="en-US" sz="1357"/>
          </a:p>
        </p:txBody>
      </p:sp>
      <p:sp>
        <p:nvSpPr>
          <p:cNvPr id="18" name="Title Placeholder 4">
            <a:extLst>
              <a:ext uri="{FF2B5EF4-FFF2-40B4-BE49-F238E27FC236}">
                <a16:creationId xmlns="" xmlns:a16="http://schemas.microsoft.com/office/drawing/2014/main" id="{7B742D39-BE7B-4139-BFB9-DF86228FB375}"/>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cxnSp>
        <p:nvCxnSpPr>
          <p:cNvPr id="20" name="Straight Connector 9">
            <a:extLst>
              <a:ext uri="{FF2B5EF4-FFF2-40B4-BE49-F238E27FC236}">
                <a16:creationId xmlns="" xmlns:a16="http://schemas.microsoft.com/office/drawing/2014/main" id="{FDB0EF79-D2ED-4DAD-A596-6E25F538F789}"/>
              </a:ext>
            </a:extLst>
          </p:cNvPr>
          <p:cNvCxnSpPr>
            <a:cxnSpLocks noChangeShapeType="1"/>
          </p:cNvCxnSpPr>
          <p:nvPr userDrawn="1"/>
        </p:nvCxnSpPr>
        <p:spPr bwMode="auto">
          <a:xfrm rot="10800000">
            <a:off x="487363" y="4652963"/>
            <a:ext cx="8165932" cy="0"/>
          </a:xfrm>
          <a:prstGeom prst="line">
            <a:avLst/>
          </a:prstGeom>
          <a:noFill/>
          <a:ln w="6350">
            <a:solidFill>
              <a:schemeClr val="tx2"/>
            </a:solidFill>
            <a:round/>
            <a:headEnd/>
            <a:tailEnd/>
          </a:ln>
        </p:spPr>
      </p:cxnSp>
      <p:sp>
        <p:nvSpPr>
          <p:cNvPr id="21" name="Foliennummernplatzhalter 1">
            <a:extLst>
              <a:ext uri="{FF2B5EF4-FFF2-40B4-BE49-F238E27FC236}">
                <a16:creationId xmlns="" xmlns:a16="http://schemas.microsoft.com/office/drawing/2014/main" id="{7104B59C-4D34-46BB-AA44-058D721C8523}"/>
              </a:ext>
            </a:extLst>
          </p:cNvPr>
          <p:cNvSpPr>
            <a:spLocks noGrp="1"/>
          </p:cNvSpPr>
          <p:nvPr>
            <p:ph type="sldNum" sz="quarter" idx="4"/>
          </p:nvPr>
        </p:nvSpPr>
        <p:spPr>
          <a:xfrm>
            <a:off x="8166811" y="4652963"/>
            <a:ext cx="489827" cy="245999"/>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13" name="Rechteck 12">
            <a:extLst>
              <a:ext uri="{FF2B5EF4-FFF2-40B4-BE49-F238E27FC236}">
                <a16:creationId xmlns="" xmlns:a16="http://schemas.microsoft.com/office/drawing/2014/main" id="{83C8C3F3-B5D6-4BD5-A567-E1A34BBDD59B}"/>
              </a:ext>
            </a:extLst>
          </p:cNvPr>
          <p:cNvSpPr/>
          <p:nvPr userDrawn="1"/>
        </p:nvSpPr>
        <p:spPr>
          <a:xfrm>
            <a:off x="490705" y="4652964"/>
            <a:ext cx="1798363" cy="246062"/>
          </a:xfrm>
          <a:prstGeom prst="rect">
            <a:avLst/>
          </a:prstGeom>
        </p:spPr>
        <p:txBody>
          <a:bodyPr wrap="square" lIns="0" tIns="61041" rIns="0" bIns="0">
            <a:noAutofit/>
          </a:bodyPr>
          <a:lstStyle/>
          <a:p>
            <a:pPr marL="0" indent="0">
              <a:lnSpc>
                <a:spcPts val="800"/>
              </a:lnSpc>
              <a:defRPr/>
            </a:pPr>
            <a:r>
              <a:rPr lang="en-US" sz="700">
                <a:solidFill>
                  <a:srgbClr val="0018A8"/>
                </a:solidFill>
                <a:latin typeface="+mn-lt"/>
                <a:ea typeface="Deutsche Bank Text" panose="020B0503020202030204" pitchFamily="34" charset="0"/>
                <a:cs typeface="Arial" panose="020B0604020202020204" pitchFamily="34" charset="0"/>
              </a:rPr>
              <a:t>Deutsche Bank</a:t>
            </a:r>
          </a:p>
          <a:p>
            <a:pPr marL="0" indent="0">
              <a:lnSpc>
                <a:spcPts val="800"/>
              </a:lnSpc>
              <a:defRPr/>
            </a:pPr>
            <a:r>
              <a:rPr lang="en-US" sz="700">
                <a:solidFill>
                  <a:srgbClr val="00A3E0"/>
                </a:solidFill>
                <a:latin typeface="+mn-lt"/>
                <a:ea typeface="Deutsche Bank Text" panose="020B0503020202030204" pitchFamily="34" charset="0"/>
                <a:cs typeface="Arial" panose="020B0604020202020204" pitchFamily="34" charset="0"/>
              </a:rPr>
              <a:t>Identifier</a:t>
            </a:r>
          </a:p>
        </p:txBody>
      </p:sp>
      <p:sp>
        <p:nvSpPr>
          <p:cNvPr id="15" name="Rechteck 14">
            <a:extLst>
              <a:ext uri="{FF2B5EF4-FFF2-40B4-BE49-F238E27FC236}">
                <a16:creationId xmlns="" xmlns:a16="http://schemas.microsoft.com/office/drawing/2014/main" id="{83C8C3F3-B5D6-4BD5-A567-E1A34BBDD59B}"/>
              </a:ext>
            </a:extLst>
          </p:cNvPr>
          <p:cNvSpPr/>
          <p:nvPr userDrawn="1"/>
        </p:nvSpPr>
        <p:spPr>
          <a:xfrm>
            <a:off x="2456130" y="4652964"/>
            <a:ext cx="2285476" cy="246062"/>
          </a:xfrm>
          <a:prstGeom prst="rect">
            <a:avLst/>
          </a:prstGeom>
        </p:spPr>
        <p:txBody>
          <a:bodyPr wrap="square" lIns="0" tIns="61041" rIns="0" bIns="0">
            <a:noAutofit/>
          </a:bodyPr>
          <a:lstStyle/>
          <a:p>
            <a:pPr>
              <a:lnSpc>
                <a:spcPts val="650"/>
              </a:lnSpc>
              <a:defRPr/>
            </a:pPr>
            <a:r>
              <a:rPr lang="en-US" sz="700" kern="1200">
                <a:solidFill>
                  <a:srgbClr val="000000"/>
                </a:solidFill>
                <a:latin typeface="Arial" charset="0"/>
                <a:ea typeface="Deutsche Bank Text" panose="020B0503020202030204" pitchFamily="34" charset="0"/>
                <a:cs typeface="Arial" panose="020B0604020202020204" pitchFamily="34" charset="0"/>
              </a:rPr>
              <a:t>Speaker name,</a:t>
            </a:r>
            <a:r>
              <a:rPr lang="en-US" sz="700" kern="1200" baseline="0">
                <a:solidFill>
                  <a:srgbClr val="000000"/>
                </a:solidFill>
                <a:latin typeface="Arial" charset="0"/>
                <a:ea typeface="Deutsche Bank Text" panose="020B0503020202030204" pitchFamily="34" charset="0"/>
                <a:cs typeface="Arial" panose="020B0604020202020204" pitchFamily="34" charset="0"/>
              </a:rPr>
              <a:t> n</a:t>
            </a:r>
            <a:r>
              <a:rPr lang="en-US" sz="700" kern="1200">
                <a:solidFill>
                  <a:srgbClr val="000000"/>
                </a:solidFill>
                <a:latin typeface="Arial" charset="0"/>
                <a:ea typeface="Deutsche Bank Text" panose="020B0503020202030204" pitchFamily="34" charset="0"/>
                <a:cs typeface="Arial" panose="020B0604020202020204" pitchFamily="34" charset="0"/>
              </a:rPr>
              <a:t>ame of event</a:t>
            </a:r>
            <a:r>
              <a:rPr lang="en-US" sz="700" kern="1200" baseline="0">
                <a:solidFill>
                  <a:srgbClr val="000000"/>
                </a:solidFill>
                <a:latin typeface="Arial" charset="0"/>
                <a:ea typeface="Deutsche Bank Text" panose="020B0503020202030204" pitchFamily="34" charset="0"/>
                <a:cs typeface="Arial" panose="020B0604020202020204" pitchFamily="34" charset="0"/>
              </a:rPr>
              <a:t> or project, date</a:t>
            </a:r>
            <a:endParaRPr lang="en-US" sz="700">
              <a:solidFill>
                <a:srgbClr val="00A3E0"/>
              </a:solidFill>
              <a:latin typeface="+mn-lt"/>
              <a:ea typeface="Deutsche Bank Text" panose="020B0503020202030204" pitchFamily="34" charset="0"/>
              <a:cs typeface="Arial" panose="020B0604020202020204" pitchFamily="34" charset="0"/>
            </a:endParaRPr>
          </a:p>
        </p:txBody>
      </p:sp>
    </p:spTree>
    <p:extLst>
      <p:ext uri="{BB962C8B-B14F-4D97-AF65-F5344CB8AC3E}">
        <p14:creationId xmlns:p14="http://schemas.microsoft.com/office/powerpoint/2010/main" val="2280863591"/>
      </p:ext>
    </p:extLst>
  </p:cSld>
  <p:clrMapOvr>
    <a:masterClrMapping/>
  </p:clrMapOvr>
  <p:transition>
    <p:wipe dir="r"/>
  </p:transition>
  <p:extLst mod="1">
    <p:ext uri="{DCECCB84-F9BA-43D5-87BE-67443E8EF086}">
      <p15:sldGuideLst xmlns="" xmlns:p15="http://schemas.microsoft.com/office/powerpoint/2012/main">
        <p15:guide id="2" pos="2798" userDrawn="1">
          <p15:clr>
            <a:srgbClr val="FBAE40"/>
          </p15:clr>
        </p15:guide>
        <p15:guide id="3" pos="29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nummernplatzhalter 1">
            <a:extLst>
              <a:ext uri="{FF2B5EF4-FFF2-40B4-BE49-F238E27FC236}">
                <a16:creationId xmlns="" xmlns:a16="http://schemas.microsoft.com/office/drawing/2014/main" id="{B5B9FD7A-E47D-464F-908E-0A898F0994C7}"/>
              </a:ext>
            </a:extLst>
          </p:cNvPr>
          <p:cNvSpPr>
            <a:spLocks noGrp="1"/>
          </p:cNvSpPr>
          <p:nvPr>
            <p:ph type="sldNum" sz="quarter" idx="4"/>
          </p:nvPr>
        </p:nvSpPr>
        <p:spPr>
          <a:xfrm>
            <a:off x="8166811" y="4652964"/>
            <a:ext cx="489827" cy="246062"/>
          </a:xfrm>
          <a:prstGeom prst="rect">
            <a:avLst/>
          </a:prstGeom>
        </p:spPr>
        <p:txBody>
          <a:bodyPr vert="horz" lIns="0" tIns="61200" rIns="0" bIns="0" rtlCol="0" anchor="t" anchorCtr="0"/>
          <a:lstStyle>
            <a:lvl1pPr algn="r">
              <a:lnSpc>
                <a:spcPts val="650"/>
              </a:lnSpc>
              <a:defRPr sz="650">
                <a:solidFill>
                  <a:schemeClr val="tx1"/>
                </a:solidFill>
                <a:latin typeface="+mn-lt"/>
                <a:ea typeface="Deutsche Bank Text" panose="020B0503020202030204" pitchFamily="34" charset="0"/>
                <a:cs typeface="Arial" panose="020B0604020202020204" pitchFamily="34" charset="0"/>
              </a:defRPr>
            </a:lvl1pPr>
          </a:lstStyle>
          <a:p>
            <a:fld id="{D71DA9FD-6EF8-4CC5-AF9B-B6159B5B937C}" type="slidenum">
              <a:rPr lang="en-GB" smtClean="0"/>
              <a:pPr/>
              <a:t>‹#›</a:t>
            </a:fld>
            <a:endParaRPr lang="en-GB"/>
          </a:p>
        </p:txBody>
      </p:sp>
      <p:sp>
        <p:nvSpPr>
          <p:cNvPr id="4" name="Text Placeholder 3">
            <a:extLst>
              <a:ext uri="{FF2B5EF4-FFF2-40B4-BE49-F238E27FC236}">
                <a16:creationId xmlns="" xmlns:a16="http://schemas.microsoft.com/office/drawing/2014/main" id="{EE665C97-7830-49FC-9697-6D19DA821767}"/>
              </a:ext>
            </a:extLst>
          </p:cNvPr>
          <p:cNvSpPr>
            <a:spLocks noGrp="1"/>
          </p:cNvSpPr>
          <p:nvPr>
            <p:ph type="body" idx="1"/>
          </p:nvPr>
        </p:nvSpPr>
        <p:spPr>
          <a:xfrm>
            <a:off x="487362" y="1347788"/>
            <a:ext cx="8169276" cy="30607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4">
            <a:extLst>
              <a:ext uri="{FF2B5EF4-FFF2-40B4-BE49-F238E27FC236}">
                <a16:creationId xmlns="" xmlns:a16="http://schemas.microsoft.com/office/drawing/2014/main" id="{429F3B1B-8104-4CBB-A285-B4B3ADCCECFD}"/>
              </a:ext>
            </a:extLst>
          </p:cNvPr>
          <p:cNvSpPr>
            <a:spLocks noGrp="1"/>
          </p:cNvSpPr>
          <p:nvPr>
            <p:ph type="title"/>
          </p:nvPr>
        </p:nvSpPr>
        <p:spPr>
          <a:xfrm>
            <a:off x="461473" y="458167"/>
            <a:ext cx="7708368" cy="539982"/>
          </a:xfrm>
          <a:prstGeom prst="rect">
            <a:avLst/>
          </a:prstGeom>
        </p:spPr>
        <p:txBody>
          <a:bodyPr vert="horz" lIns="0" tIns="0" rIns="540000" bIns="0" rtlCol="0" anchor="t" anchorCtr="0">
            <a:noAutofit/>
          </a:bodyPr>
          <a:lstStyle/>
          <a:p>
            <a:r>
              <a:rPr lang="en-US" dirty="0"/>
              <a:t>Edit Master </a:t>
            </a:r>
            <a:r>
              <a:rPr lang="en-US"/>
              <a:t>title style</a:t>
            </a:r>
            <a:endParaRPr lang="en-GB" dirty="0"/>
          </a:p>
        </p:txBody>
      </p:sp>
    </p:spTree>
    <p:extLst>
      <p:ext uri="{BB962C8B-B14F-4D97-AF65-F5344CB8AC3E}">
        <p14:creationId xmlns:p14="http://schemas.microsoft.com/office/powerpoint/2010/main" val="3411592479"/>
      </p:ext>
    </p:extLst>
  </p:cSld>
  <p:clrMap bg1="lt1" tx1="dk1" bg2="lt2" tx2="dk2" accent1="accent1" accent2="accent2" accent3="accent3" accent4="accent4" accent5="accent5" accent6="accent6" hlink="hlink" folHlink="folHlink"/>
  <p:sldLayoutIdLst>
    <p:sldLayoutId id="2147485383" r:id="rId1"/>
    <p:sldLayoutId id="2147485398" r:id="rId2"/>
    <p:sldLayoutId id="2147485384" r:id="rId3"/>
    <p:sldLayoutId id="2147485394" r:id="rId4"/>
    <p:sldLayoutId id="2147485395" r:id="rId5"/>
    <p:sldLayoutId id="2147485385" r:id="rId6"/>
    <p:sldLayoutId id="2147485386" r:id="rId7"/>
    <p:sldLayoutId id="2147485399" r:id="rId8"/>
    <p:sldLayoutId id="2147485400" r:id="rId9"/>
    <p:sldLayoutId id="2147485396" r:id="rId10"/>
    <p:sldLayoutId id="2147485397" r:id="rId11"/>
  </p:sldLayoutIdLst>
  <p:transition>
    <p:wipe dir="r"/>
  </p:transition>
  <p:hf hdr="0"/>
  <p:txStyles>
    <p:titleStyle>
      <a:lvl1pPr algn="l" rtl="0" eaLnBrk="1" fontAlgn="base" hangingPunct="1">
        <a:lnSpc>
          <a:spcPct val="80000"/>
        </a:lnSpc>
        <a:spcBef>
          <a:spcPct val="0"/>
        </a:spcBef>
        <a:spcAft>
          <a:spcPct val="0"/>
        </a:spcAft>
        <a:defRPr sz="2700" kern="1200" baseline="0">
          <a:solidFill>
            <a:schemeClr val="tx1"/>
          </a:solidFill>
          <a:latin typeface="+mj-lt"/>
          <a:ea typeface="Deutsche Bank Display" panose="020F0403020203030304" pitchFamily="34" charset="0"/>
          <a:cs typeface="Calibri Light" panose="020F0302020204030204" pitchFamily="34" charset="0"/>
        </a:defRPr>
      </a:lvl1pPr>
      <a:lvl2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1764">
          <a:solidFill>
            <a:schemeClr val="tx1"/>
          </a:solidFill>
          <a:latin typeface="Arial" charset="0"/>
          <a:ea typeface="ＭＳ Ｐゴシック" pitchFamily="34" charset="-128"/>
          <a:cs typeface="ＭＳ Ｐゴシック" pitchFamily="-109" charset="-128"/>
        </a:defRPr>
      </a:lvl5pPr>
      <a:lvl6pPr marL="342254" algn="l" rtl="0" eaLnBrk="1" fontAlgn="base" hangingPunct="1">
        <a:lnSpc>
          <a:spcPct val="90000"/>
        </a:lnSpc>
        <a:spcBef>
          <a:spcPct val="0"/>
        </a:spcBef>
        <a:spcAft>
          <a:spcPct val="0"/>
        </a:spcAft>
        <a:tabLst>
          <a:tab pos="499120" algn="l"/>
        </a:tabLst>
        <a:defRPr sz="1764" b="1">
          <a:solidFill>
            <a:schemeClr val="tx1"/>
          </a:solidFill>
          <a:latin typeface="Arial" charset="0"/>
        </a:defRPr>
      </a:lvl6pPr>
      <a:lvl7pPr marL="684508" algn="l" rtl="0" eaLnBrk="1" fontAlgn="base" hangingPunct="1">
        <a:lnSpc>
          <a:spcPct val="90000"/>
        </a:lnSpc>
        <a:spcBef>
          <a:spcPct val="0"/>
        </a:spcBef>
        <a:spcAft>
          <a:spcPct val="0"/>
        </a:spcAft>
        <a:tabLst>
          <a:tab pos="499120" algn="l"/>
        </a:tabLst>
        <a:defRPr sz="1764" b="1">
          <a:solidFill>
            <a:schemeClr val="tx1"/>
          </a:solidFill>
          <a:latin typeface="Arial" charset="0"/>
        </a:defRPr>
      </a:lvl7pPr>
      <a:lvl8pPr marL="1026762" algn="l" rtl="0" eaLnBrk="1" fontAlgn="base" hangingPunct="1">
        <a:lnSpc>
          <a:spcPct val="90000"/>
        </a:lnSpc>
        <a:spcBef>
          <a:spcPct val="0"/>
        </a:spcBef>
        <a:spcAft>
          <a:spcPct val="0"/>
        </a:spcAft>
        <a:tabLst>
          <a:tab pos="499120" algn="l"/>
        </a:tabLst>
        <a:defRPr sz="1764" b="1">
          <a:solidFill>
            <a:schemeClr val="tx1"/>
          </a:solidFill>
          <a:latin typeface="Arial" charset="0"/>
        </a:defRPr>
      </a:lvl8pPr>
      <a:lvl9pPr marL="1369014" algn="l" rtl="0" eaLnBrk="1" fontAlgn="base" hangingPunct="1">
        <a:lnSpc>
          <a:spcPct val="90000"/>
        </a:lnSpc>
        <a:spcBef>
          <a:spcPct val="0"/>
        </a:spcBef>
        <a:spcAft>
          <a:spcPct val="0"/>
        </a:spcAft>
        <a:tabLst>
          <a:tab pos="499120" algn="l"/>
        </a:tabLst>
        <a:defRPr sz="1764" b="1">
          <a:solidFill>
            <a:schemeClr val="tx1"/>
          </a:solidFill>
          <a:latin typeface="Arial" charset="0"/>
        </a:defRPr>
      </a:lvl9pPr>
    </p:titleStyle>
    <p:bodyStyle>
      <a:lvl1pPr algn="l" rtl="0" eaLnBrk="1" fontAlgn="base" hangingPunct="1">
        <a:lnSpc>
          <a:spcPct val="90000"/>
        </a:lnSpc>
        <a:spcBef>
          <a:spcPts val="200"/>
        </a:spcBef>
        <a:spcAft>
          <a:spcPts val="200"/>
        </a:spcAft>
        <a:defRPr sz="1497"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90000"/>
        </a:lnSpc>
        <a:spcBef>
          <a:spcPts val="200"/>
        </a:spcBef>
        <a:spcAft>
          <a:spcPts val="200"/>
        </a:spcAft>
        <a:defRPr sz="1497" kern="1200" baseline="0">
          <a:solidFill>
            <a:schemeClr val="tx1"/>
          </a:solidFill>
          <a:latin typeface="+mn-lt"/>
          <a:ea typeface="ＭＳ Ｐゴシック" pitchFamily="-109" charset="-128"/>
        </a:defRPr>
      </a:lvl2pPr>
      <a:lvl3pPr marL="303664" indent="-300434" algn="l" rtl="0" eaLnBrk="1" fontAlgn="base" hangingPunct="1">
        <a:lnSpc>
          <a:spcPct val="90000"/>
        </a:lnSpc>
        <a:spcBef>
          <a:spcPts val="200"/>
        </a:spcBef>
        <a:spcAft>
          <a:spcPts val="200"/>
        </a:spcAft>
        <a:buFont typeface="Arial" charset="0"/>
        <a:buChar char="—"/>
        <a:defRPr sz="1497" kern="1200" baseline="0">
          <a:solidFill>
            <a:schemeClr val="tx1"/>
          </a:solidFill>
          <a:latin typeface="+mn-lt"/>
          <a:ea typeface="Deutsche Bank Text" panose="020B0503020202030204" pitchFamily="34" charset="0"/>
          <a:cs typeface="Arial" panose="020B0604020202020204" pitchFamily="34" charset="0"/>
        </a:defRPr>
      </a:lvl3pPr>
      <a:lvl4pPr marL="609217" indent="-302448" algn="l" rtl="0" eaLnBrk="1" fontAlgn="base" hangingPunct="1">
        <a:lnSpc>
          <a:spcPct val="100000"/>
        </a:lnSpc>
        <a:spcBef>
          <a:spcPts val="200"/>
        </a:spcBef>
        <a:spcAft>
          <a:spcPts val="200"/>
        </a:spcAft>
        <a:buFont typeface="Arial" charset="0"/>
        <a:buChar char="—"/>
        <a:defRPr sz="1200" kern="1200" baseline="0">
          <a:solidFill>
            <a:schemeClr val="tx1"/>
          </a:solidFill>
          <a:latin typeface="+mn-lt"/>
          <a:ea typeface="ＭＳ Ｐゴシック" pitchFamily="-109" charset="-128"/>
        </a:defRPr>
      </a:lvl4pPr>
      <a:lvl5pPr marL="854416" indent="-247359" algn="l" rtl="0" eaLnBrk="1" fontAlgn="base" hangingPunct="1">
        <a:lnSpc>
          <a:spcPct val="100000"/>
        </a:lnSpc>
        <a:spcBef>
          <a:spcPts val="200"/>
        </a:spcBef>
        <a:spcAft>
          <a:spcPts val="200"/>
        </a:spcAft>
        <a:buFont typeface="Arial" charset="0"/>
        <a:buChar char="—"/>
        <a:defRPr sz="1000" kern="1200" baseline="0">
          <a:solidFill>
            <a:schemeClr val="tx1"/>
          </a:solidFill>
          <a:latin typeface="+mn-lt"/>
          <a:ea typeface="ＭＳ Ｐゴシック" pitchFamily="-109" charset="-128"/>
        </a:defRPr>
      </a:lvl5pPr>
      <a:lvl6pPr marL="88296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6pPr>
      <a:lvl7pPr marL="1225221"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7pPr>
      <a:lvl8pPr marL="1567475"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8pPr>
      <a:lvl9pPr marL="190972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9pPr>
    </p:bodyStyle>
    <p:otherStyle>
      <a:defPPr>
        <a:defRPr lang="en-US"/>
      </a:defPPr>
      <a:lvl1pPr marL="0" algn="l" defTabSz="684508" rtl="0" eaLnBrk="1" latinLnBrk="0" hangingPunct="1">
        <a:defRPr sz="1357" kern="1200">
          <a:solidFill>
            <a:schemeClr val="tx1"/>
          </a:solidFill>
          <a:latin typeface="+mn-lt"/>
          <a:ea typeface="+mn-ea"/>
          <a:cs typeface="+mn-cs"/>
        </a:defRPr>
      </a:lvl1pPr>
      <a:lvl2pPr marL="342254" algn="l" defTabSz="684508" rtl="0" eaLnBrk="1" latinLnBrk="0" hangingPunct="1">
        <a:defRPr sz="1357" kern="1200">
          <a:solidFill>
            <a:schemeClr val="tx1"/>
          </a:solidFill>
          <a:latin typeface="+mn-lt"/>
          <a:ea typeface="+mn-ea"/>
          <a:cs typeface="+mn-cs"/>
        </a:defRPr>
      </a:lvl2pPr>
      <a:lvl3pPr marL="684508" algn="l" defTabSz="684508" rtl="0" eaLnBrk="1" latinLnBrk="0" hangingPunct="1">
        <a:defRPr sz="1357" kern="1200">
          <a:solidFill>
            <a:schemeClr val="tx1"/>
          </a:solidFill>
          <a:latin typeface="+mn-lt"/>
          <a:ea typeface="+mn-ea"/>
          <a:cs typeface="+mn-cs"/>
        </a:defRPr>
      </a:lvl3pPr>
      <a:lvl4pPr marL="1026762" algn="l" defTabSz="684508" rtl="0" eaLnBrk="1" latinLnBrk="0" hangingPunct="1">
        <a:defRPr sz="1357" kern="1200">
          <a:solidFill>
            <a:schemeClr val="tx1"/>
          </a:solidFill>
          <a:latin typeface="+mn-lt"/>
          <a:ea typeface="+mn-ea"/>
          <a:cs typeface="+mn-cs"/>
        </a:defRPr>
      </a:lvl4pPr>
      <a:lvl5pPr marL="1369014" algn="l" defTabSz="684508" rtl="0" eaLnBrk="1" latinLnBrk="0" hangingPunct="1">
        <a:defRPr sz="1357" kern="1200">
          <a:solidFill>
            <a:schemeClr val="tx1"/>
          </a:solidFill>
          <a:latin typeface="+mn-lt"/>
          <a:ea typeface="+mn-ea"/>
          <a:cs typeface="+mn-cs"/>
        </a:defRPr>
      </a:lvl5pPr>
      <a:lvl6pPr marL="1711269" algn="l" defTabSz="684508" rtl="0" eaLnBrk="1" latinLnBrk="0" hangingPunct="1">
        <a:defRPr sz="1357" kern="1200">
          <a:solidFill>
            <a:schemeClr val="tx1"/>
          </a:solidFill>
          <a:latin typeface="+mn-lt"/>
          <a:ea typeface="+mn-ea"/>
          <a:cs typeface="+mn-cs"/>
        </a:defRPr>
      </a:lvl6pPr>
      <a:lvl7pPr marL="2053523" algn="l" defTabSz="684508" rtl="0" eaLnBrk="1" latinLnBrk="0" hangingPunct="1">
        <a:defRPr sz="1357" kern="1200">
          <a:solidFill>
            <a:schemeClr val="tx1"/>
          </a:solidFill>
          <a:latin typeface="+mn-lt"/>
          <a:ea typeface="+mn-ea"/>
          <a:cs typeface="+mn-cs"/>
        </a:defRPr>
      </a:lvl7pPr>
      <a:lvl8pPr marL="2395776" algn="l" defTabSz="684508" rtl="0" eaLnBrk="1" latinLnBrk="0" hangingPunct="1">
        <a:defRPr sz="1357" kern="1200">
          <a:solidFill>
            <a:schemeClr val="tx1"/>
          </a:solidFill>
          <a:latin typeface="+mn-lt"/>
          <a:ea typeface="+mn-ea"/>
          <a:cs typeface="+mn-cs"/>
        </a:defRPr>
      </a:lvl8pPr>
      <a:lvl9pPr marL="2738030" algn="l" defTabSz="684508" rtl="0" eaLnBrk="1" latinLnBrk="0" hangingPunct="1">
        <a:defRPr sz="1357"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1" pos="5453" userDrawn="1">
          <p15:clr>
            <a:srgbClr val="F26B43"/>
          </p15:clr>
        </p15:guide>
        <p15:guide id="12" pos="307" userDrawn="1">
          <p15:clr>
            <a:srgbClr val="F26B43"/>
          </p15:clr>
        </p15:guide>
        <p15:guide id="13" orient="horz" pos="306" userDrawn="1">
          <p15:clr>
            <a:srgbClr val="F26B43"/>
          </p15:clr>
        </p15:guide>
        <p15:guide id="14" orient="horz" pos="2777" userDrawn="1">
          <p15:clr>
            <a:srgbClr val="F26B43"/>
          </p15:clr>
        </p15:guide>
        <p15:guide id="16" orient="horz" pos="2931" userDrawn="1">
          <p15:clr>
            <a:srgbClr val="F26B43"/>
          </p15:clr>
        </p15:guide>
        <p15:guide id="17" orient="horz" pos="849" userDrawn="1">
          <p15:clr>
            <a:srgbClr val="F26B43"/>
          </p15:clr>
        </p15:guide>
        <p15:guide id="18" orient="horz" pos="30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9.pn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hyperlink" Target="https://www.gartner.com/smarterwithgartner/digital_leadership_personas"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s://futureorg.org/wp-content/themes/futureorg/assets/Deiser-Digital-Transformation.pdf" TargetMode="External"/><Relationship Id="rId5" Type="http://schemas.openxmlformats.org/officeDocument/2006/relationships/hyperlink" Target="https://www.forbes.com/sites/forbeshumanresourcescouncil/2018/10/24/in-leadership-relationships-matter-most" TargetMode="External"/><Relationship Id="rId4" Type="http://schemas.openxmlformats.org/officeDocument/2006/relationships/hyperlink" Target="https://www.forbes.com/sites/deloitte/2019/01/21/the-four-leadership-personas-of-the-fourth-industrial-revolutionwhich-one-are-you/#1ecde87a7ed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FB1856D9-D9C6-4152-A4E7-F00B1CF8F271}"/>
              </a:ext>
            </a:extLst>
          </p:cNvPr>
          <p:cNvSpPr>
            <a:spLocks noGrp="1"/>
          </p:cNvSpPr>
          <p:nvPr>
            <p:ph type="body" sz="quarter" idx="12"/>
          </p:nvPr>
        </p:nvSpPr>
        <p:spPr/>
        <p:txBody>
          <a:bodyPr/>
          <a:lstStyle/>
          <a:p>
            <a:r>
              <a:rPr lang="en-GB"/>
              <a:t>#PositiveImpact</a:t>
            </a:r>
          </a:p>
        </p:txBody>
      </p:sp>
      <p:sp>
        <p:nvSpPr>
          <p:cNvPr id="9" name="Text Placeholder 8">
            <a:extLst>
              <a:ext uri="{FF2B5EF4-FFF2-40B4-BE49-F238E27FC236}">
                <a16:creationId xmlns="" xmlns:a16="http://schemas.microsoft.com/office/drawing/2014/main" id="{3D5D94D3-AE56-4C3F-BE4E-6E5E269F195C}"/>
              </a:ext>
            </a:extLst>
          </p:cNvPr>
          <p:cNvSpPr>
            <a:spLocks noGrp="1"/>
          </p:cNvSpPr>
          <p:nvPr>
            <p:ph type="body" sz="quarter" idx="11"/>
          </p:nvPr>
        </p:nvSpPr>
        <p:spPr/>
        <p:txBody>
          <a:bodyPr/>
          <a:lstStyle/>
          <a:p>
            <a:r>
              <a:rPr lang="en-GB" dirty="0"/>
              <a:t>Polina Peresada, Lead Functional Analyst, Product Owner</a:t>
            </a:r>
          </a:p>
          <a:p>
            <a:r>
              <a:rPr lang="en-GB" dirty="0"/>
              <a:t>Kristina Egorova, Senior Functional Analyst</a:t>
            </a:r>
          </a:p>
        </p:txBody>
      </p:sp>
      <p:sp>
        <p:nvSpPr>
          <p:cNvPr id="10" name="Text Placeholder 9">
            <a:extLst>
              <a:ext uri="{FF2B5EF4-FFF2-40B4-BE49-F238E27FC236}">
                <a16:creationId xmlns="" xmlns:a16="http://schemas.microsoft.com/office/drawing/2014/main" id="{34B36878-CC81-454F-9D65-B1086C9939C4}"/>
              </a:ext>
            </a:extLst>
          </p:cNvPr>
          <p:cNvSpPr>
            <a:spLocks noGrp="1"/>
          </p:cNvSpPr>
          <p:nvPr>
            <p:ph type="body" sz="quarter" idx="13"/>
          </p:nvPr>
        </p:nvSpPr>
        <p:spPr/>
        <p:txBody>
          <a:bodyPr/>
          <a:lstStyle/>
          <a:p>
            <a:endParaRPr lang="en-GB" dirty="0"/>
          </a:p>
        </p:txBody>
      </p:sp>
      <p:sp>
        <p:nvSpPr>
          <p:cNvPr id="8" name="Text Placeholder 7">
            <a:extLst>
              <a:ext uri="{FF2B5EF4-FFF2-40B4-BE49-F238E27FC236}">
                <a16:creationId xmlns="" xmlns:a16="http://schemas.microsoft.com/office/drawing/2014/main" id="{321D0424-B3BD-4B7D-AEBD-AD66A0EC0CC9}"/>
              </a:ext>
            </a:extLst>
          </p:cNvPr>
          <p:cNvSpPr>
            <a:spLocks noGrp="1"/>
          </p:cNvSpPr>
          <p:nvPr>
            <p:ph type="body" sz="quarter" idx="10"/>
          </p:nvPr>
        </p:nvSpPr>
        <p:spPr/>
        <p:txBody>
          <a:bodyPr/>
          <a:lstStyle/>
          <a:p>
            <a:r>
              <a:rPr lang="en-GB" dirty="0"/>
              <a:t>Management. Leadership. Partnership.</a:t>
            </a:r>
          </a:p>
        </p:txBody>
      </p:sp>
    </p:spTree>
    <p:extLst>
      <p:ext uri="{BB962C8B-B14F-4D97-AF65-F5344CB8AC3E}">
        <p14:creationId xmlns:p14="http://schemas.microsoft.com/office/powerpoint/2010/main" val="337347611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F948AC9F-F312-4AF4-BC89-2A60C0733447}"/>
              </a:ext>
            </a:extLst>
          </p:cNvPr>
          <p:cNvSpPr>
            <a:spLocks noGrp="1"/>
          </p:cNvSpPr>
          <p:nvPr>
            <p:ph type="title"/>
          </p:nvPr>
        </p:nvSpPr>
        <p:spPr/>
        <p:txBody>
          <a:bodyPr/>
          <a:lstStyle/>
          <a:p>
            <a:r>
              <a:rPr lang="en-US" dirty="0"/>
              <a:t>Routine vs Innovation</a:t>
            </a:r>
            <a:endParaRPr lang="ru-RU" dirty="0"/>
          </a:p>
        </p:txBody>
      </p:sp>
      <p:sp>
        <p:nvSpPr>
          <p:cNvPr id="4" name="Номер слайда 3">
            <a:extLst>
              <a:ext uri="{FF2B5EF4-FFF2-40B4-BE49-F238E27FC236}">
                <a16:creationId xmlns="" xmlns:a16="http://schemas.microsoft.com/office/drawing/2014/main" id="{F9ACAB48-FE04-46C3-8A7A-C4FDA7FFA6C6}"/>
              </a:ext>
            </a:extLst>
          </p:cNvPr>
          <p:cNvSpPr>
            <a:spLocks noGrp="1"/>
          </p:cNvSpPr>
          <p:nvPr>
            <p:ph type="sldNum" sz="quarter" idx="4"/>
          </p:nvPr>
        </p:nvSpPr>
        <p:spPr/>
        <p:txBody>
          <a:bodyPr/>
          <a:lstStyle/>
          <a:p>
            <a:fld id="{D71DA9FD-6EF8-4CC5-AF9B-B6159B5B937C}" type="slidenum">
              <a:rPr lang="en-GB" smtClean="0"/>
              <a:pPr/>
              <a:t>9</a:t>
            </a:fld>
            <a:endParaRPr lang="en-GB"/>
          </a:p>
        </p:txBody>
      </p:sp>
      <p:pic>
        <p:nvPicPr>
          <p:cNvPr id="6" name="Рисунок 5">
            <a:extLst>
              <a:ext uri="{FF2B5EF4-FFF2-40B4-BE49-F238E27FC236}">
                <a16:creationId xmlns="" xmlns:a16="http://schemas.microsoft.com/office/drawing/2014/main" id="{EE300039-FAC7-4FFF-841A-746D68CF2AB3}"/>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87406" y="165412"/>
            <a:ext cx="9144000" cy="5143500"/>
          </a:xfrm>
          <a:prstGeom prst="rect">
            <a:avLst/>
          </a:prstGeom>
        </p:spPr>
      </p:pic>
      <p:sp>
        <p:nvSpPr>
          <p:cNvPr id="7" name="Объект 7">
            <a:extLst>
              <a:ext uri="{FF2B5EF4-FFF2-40B4-BE49-F238E27FC236}">
                <a16:creationId xmlns="" xmlns:a16="http://schemas.microsoft.com/office/drawing/2014/main" id="{1986E47B-D0B1-47C7-B637-F8ED763F04D1}"/>
              </a:ext>
            </a:extLst>
          </p:cNvPr>
          <p:cNvSpPr txBox="1">
            <a:spLocks/>
          </p:cNvSpPr>
          <p:nvPr/>
        </p:nvSpPr>
        <p:spPr>
          <a:xfrm>
            <a:off x="487362" y="2985933"/>
            <a:ext cx="3105489" cy="2097460"/>
          </a:xfrm>
          <a:prstGeom prst="rect">
            <a:avLst/>
          </a:prstGeom>
        </p:spPr>
        <p:txBody>
          <a:bodyPr>
            <a:normAutofit/>
          </a:bodyPr>
          <a:lstStyle>
            <a:lvl1pPr algn="l" rtl="0" eaLnBrk="1" fontAlgn="base" hangingPunct="1">
              <a:spcBef>
                <a:spcPts val="299"/>
              </a:spcBef>
              <a:spcAft>
                <a:spcPts val="299"/>
              </a:spcAft>
              <a:defRPr sz="2194" kern="1200">
                <a:solidFill>
                  <a:srgbClr val="0092D0"/>
                </a:solidFill>
                <a:latin typeface="+mn-lt"/>
                <a:ea typeface="ＭＳ Ｐゴシック" pitchFamily="-109" charset="-128"/>
                <a:cs typeface="ＭＳ Ｐゴシック" pitchFamily="-109" charset="-128"/>
              </a:defRPr>
            </a:lvl1pPr>
            <a:lvl2pPr algn="l" rtl="0" eaLnBrk="1" fontAlgn="base" hangingPunct="1">
              <a:spcBef>
                <a:spcPts val="299"/>
              </a:spcBef>
              <a:spcAft>
                <a:spcPts val="299"/>
              </a:spcAft>
              <a:defRPr sz="2194" kern="1200">
                <a:solidFill>
                  <a:schemeClr val="tx1"/>
                </a:solidFill>
                <a:latin typeface="+mn-lt"/>
                <a:ea typeface="ＭＳ Ｐゴシック" pitchFamily="-109" charset="-128"/>
              </a:defRPr>
            </a:lvl2pPr>
            <a:lvl3pPr marL="446377" indent="-441629" algn="l" rtl="0" eaLnBrk="1" fontAlgn="base" hangingPunct="1">
              <a:spcBef>
                <a:spcPts val="299"/>
              </a:spcBef>
              <a:spcAft>
                <a:spcPts val="299"/>
              </a:spcAft>
              <a:buFont typeface="Arial" charset="0"/>
              <a:buChar char="—"/>
              <a:defRPr sz="2194" kern="1200">
                <a:solidFill>
                  <a:schemeClr val="tx1"/>
                </a:solidFill>
                <a:latin typeface="+mn-lt"/>
                <a:ea typeface="ＭＳ Ｐゴシック" pitchFamily="-109" charset="-128"/>
              </a:defRPr>
            </a:lvl3pPr>
            <a:lvl4pPr marL="892753" indent="-441629" algn="l" rtl="0" eaLnBrk="1" fontAlgn="base" hangingPunct="1">
              <a:spcBef>
                <a:spcPts val="299"/>
              </a:spcBef>
              <a:spcAft>
                <a:spcPts val="299"/>
              </a:spcAft>
              <a:buFont typeface="Arial" charset="0"/>
              <a:buChar char="—"/>
              <a:defRPr sz="1994" kern="1200">
                <a:solidFill>
                  <a:schemeClr val="tx1"/>
                </a:solidFill>
                <a:latin typeface="+mn-lt"/>
                <a:ea typeface="ＭＳ Ｐゴシック" pitchFamily="-109" charset="-128"/>
              </a:defRPr>
            </a:lvl4pPr>
            <a:lvl5pPr marL="1339130" indent="-446377" algn="l" rtl="0" eaLnBrk="1" fontAlgn="base" hangingPunct="1">
              <a:spcBef>
                <a:spcPts val="299"/>
              </a:spcBef>
              <a:spcAft>
                <a:spcPts val="299"/>
              </a:spcAft>
              <a:buFont typeface="Arial" charset="0"/>
              <a:buChar char="—"/>
              <a:defRPr sz="1994" kern="1200">
                <a:solidFill>
                  <a:schemeClr val="tx1"/>
                </a:solidFill>
                <a:latin typeface="+mn-lt"/>
                <a:ea typeface="ＭＳ Ｐゴシック" pitchFamily="-109" charset="-128"/>
              </a:defRPr>
            </a:lvl5pPr>
            <a:lvl6pPr marL="1297936" indent="-195651" algn="l" rtl="0" eaLnBrk="1" fontAlgn="base" hangingPunct="1">
              <a:spcBef>
                <a:spcPct val="10000"/>
              </a:spcBef>
              <a:spcAft>
                <a:spcPct val="10000"/>
              </a:spcAft>
              <a:buClr>
                <a:schemeClr val="tx2"/>
              </a:buClr>
              <a:buFont typeface="Arial" charset="0"/>
              <a:buChar char="-"/>
              <a:defRPr sz="1496">
                <a:solidFill>
                  <a:schemeClr val="tx1"/>
                </a:solidFill>
                <a:latin typeface="+mn-lt"/>
              </a:defRPr>
            </a:lvl6pPr>
            <a:lvl7pPr marL="1801038" indent="-195651" algn="l" rtl="0" eaLnBrk="1" fontAlgn="base" hangingPunct="1">
              <a:spcBef>
                <a:spcPct val="10000"/>
              </a:spcBef>
              <a:spcAft>
                <a:spcPct val="10000"/>
              </a:spcAft>
              <a:buClr>
                <a:schemeClr val="tx2"/>
              </a:buClr>
              <a:buFont typeface="Arial" charset="0"/>
              <a:buChar char="-"/>
              <a:defRPr sz="1496">
                <a:solidFill>
                  <a:schemeClr val="tx1"/>
                </a:solidFill>
                <a:latin typeface="+mn-lt"/>
              </a:defRPr>
            </a:lvl7pPr>
            <a:lvl8pPr marL="2304141" indent="-195651" algn="l" rtl="0" eaLnBrk="1" fontAlgn="base" hangingPunct="1">
              <a:spcBef>
                <a:spcPct val="10000"/>
              </a:spcBef>
              <a:spcAft>
                <a:spcPct val="10000"/>
              </a:spcAft>
              <a:buClr>
                <a:schemeClr val="tx2"/>
              </a:buClr>
              <a:buFont typeface="Arial" charset="0"/>
              <a:buChar char="-"/>
              <a:defRPr sz="1496">
                <a:solidFill>
                  <a:schemeClr val="tx1"/>
                </a:solidFill>
                <a:latin typeface="+mn-lt"/>
              </a:defRPr>
            </a:lvl8pPr>
            <a:lvl9pPr marL="2807243" indent="-195651" algn="l" rtl="0" eaLnBrk="1" fontAlgn="base" hangingPunct="1">
              <a:spcBef>
                <a:spcPct val="10000"/>
              </a:spcBef>
              <a:spcAft>
                <a:spcPct val="10000"/>
              </a:spcAft>
              <a:buClr>
                <a:schemeClr val="tx2"/>
              </a:buClr>
              <a:buFont typeface="Arial" charset="0"/>
              <a:buChar char="-"/>
              <a:defRPr sz="1496">
                <a:solidFill>
                  <a:schemeClr val="tx1"/>
                </a:solidFill>
                <a:latin typeface="+mn-lt"/>
              </a:defRPr>
            </a:lvl9pPr>
          </a:lstStyle>
          <a:p>
            <a:pPr defTabSz="622021"/>
            <a:r>
              <a:rPr lang="en-US" sz="1361" dirty="0">
                <a:solidFill>
                  <a:srgbClr val="38B6FF"/>
                </a:solidFill>
              </a:rPr>
              <a:t>Regulations</a:t>
            </a:r>
          </a:p>
          <a:p>
            <a:pPr defTabSz="622021"/>
            <a:r>
              <a:rPr lang="en-US" sz="1361" dirty="0">
                <a:solidFill>
                  <a:srgbClr val="38B6FF"/>
                </a:solidFill>
              </a:rPr>
              <a:t>Customer Experience</a:t>
            </a:r>
          </a:p>
          <a:p>
            <a:pPr defTabSz="622021"/>
            <a:r>
              <a:rPr lang="en-US" sz="1361" dirty="0">
                <a:solidFill>
                  <a:srgbClr val="38B6FF"/>
                </a:solidFill>
              </a:rPr>
              <a:t>Stability </a:t>
            </a:r>
            <a:r>
              <a:rPr lang="ru-RU" sz="1361" dirty="0">
                <a:solidFill>
                  <a:srgbClr val="38B6FF"/>
                </a:solidFill>
              </a:rPr>
              <a:t>24х7</a:t>
            </a:r>
            <a:endParaRPr lang="en-US" sz="1361" dirty="0">
              <a:solidFill>
                <a:srgbClr val="38B6FF"/>
              </a:solidFill>
            </a:endParaRPr>
          </a:p>
          <a:p>
            <a:pPr defTabSz="622021"/>
            <a:r>
              <a:rPr lang="en-US" sz="1361" dirty="0">
                <a:solidFill>
                  <a:srgbClr val="38B6FF"/>
                </a:solidFill>
              </a:rPr>
              <a:t>Performance</a:t>
            </a:r>
          </a:p>
          <a:p>
            <a:pPr defTabSz="622021"/>
            <a:r>
              <a:rPr lang="en-US" sz="1361" dirty="0">
                <a:solidFill>
                  <a:srgbClr val="38B6FF"/>
                </a:solidFill>
              </a:rPr>
              <a:t>Seamless integration</a:t>
            </a:r>
            <a:endParaRPr lang="ru-RU" sz="1361" dirty="0">
              <a:solidFill>
                <a:srgbClr val="38B6FF"/>
              </a:solidFill>
            </a:endParaRPr>
          </a:p>
        </p:txBody>
      </p:sp>
      <p:sp>
        <p:nvSpPr>
          <p:cNvPr id="9" name="Объект 7">
            <a:extLst>
              <a:ext uri="{FF2B5EF4-FFF2-40B4-BE49-F238E27FC236}">
                <a16:creationId xmlns="" xmlns:a16="http://schemas.microsoft.com/office/drawing/2014/main" id="{71D0497C-2B01-4497-904E-FAA8E65C3806}"/>
              </a:ext>
            </a:extLst>
          </p:cNvPr>
          <p:cNvSpPr txBox="1">
            <a:spLocks/>
          </p:cNvSpPr>
          <p:nvPr/>
        </p:nvSpPr>
        <p:spPr>
          <a:xfrm>
            <a:off x="6266744" y="2917379"/>
            <a:ext cx="2386858" cy="2959970"/>
          </a:xfrm>
          <a:prstGeom prst="rect">
            <a:avLst/>
          </a:prstGeom>
        </p:spPr>
        <p:txBody>
          <a:bodyPr vert="horz" lIns="62201" tIns="31101" rIns="62201" bIns="3110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361" dirty="0">
                <a:solidFill>
                  <a:srgbClr val="FF914D"/>
                </a:solidFill>
              </a:rPr>
              <a:t>Innovation</a:t>
            </a:r>
          </a:p>
          <a:p>
            <a:pPr marL="0" indent="0" algn="r">
              <a:buNone/>
            </a:pPr>
            <a:r>
              <a:rPr lang="en-US" sz="1361" dirty="0">
                <a:solidFill>
                  <a:srgbClr val="FF914D"/>
                </a:solidFill>
              </a:rPr>
              <a:t>Flexibility</a:t>
            </a:r>
          </a:p>
          <a:p>
            <a:pPr marL="0" indent="0" algn="r">
              <a:buNone/>
            </a:pPr>
            <a:r>
              <a:rPr lang="en-US" sz="1361" dirty="0">
                <a:solidFill>
                  <a:srgbClr val="FF914D"/>
                </a:solidFill>
              </a:rPr>
              <a:t>Time-to-Market</a:t>
            </a:r>
          </a:p>
          <a:p>
            <a:pPr marL="0" indent="0" algn="r">
              <a:buNone/>
            </a:pPr>
            <a:r>
              <a:rPr lang="en-US" sz="1361" dirty="0">
                <a:solidFill>
                  <a:srgbClr val="FF914D"/>
                </a:solidFill>
              </a:rPr>
              <a:t>Fintech Startups</a:t>
            </a:r>
          </a:p>
          <a:p>
            <a:pPr marL="0" indent="0" algn="r">
              <a:buNone/>
            </a:pPr>
            <a:r>
              <a:rPr lang="en-US" sz="1361" dirty="0">
                <a:solidFill>
                  <a:srgbClr val="FF914D"/>
                </a:solidFill>
              </a:rPr>
              <a:t>Competition</a:t>
            </a:r>
          </a:p>
          <a:p>
            <a:pPr algn="r"/>
            <a:endParaRPr lang="en-US" sz="1361" dirty="0">
              <a:solidFill>
                <a:srgbClr val="FF914D"/>
              </a:solidFill>
            </a:endParaRPr>
          </a:p>
          <a:p>
            <a:endParaRPr lang="ru-RU" sz="1361" dirty="0">
              <a:solidFill>
                <a:srgbClr val="FF914D"/>
              </a:solidFill>
            </a:endParaRPr>
          </a:p>
        </p:txBody>
      </p:sp>
      <p:sp>
        <p:nvSpPr>
          <p:cNvPr id="10" name="Объект 1">
            <a:extLst>
              <a:ext uri="{FF2B5EF4-FFF2-40B4-BE49-F238E27FC236}">
                <a16:creationId xmlns="" xmlns:a16="http://schemas.microsoft.com/office/drawing/2014/main" id="{01AD51DD-0DE8-45AE-BF00-DA8A4D3DDE5A}"/>
              </a:ext>
            </a:extLst>
          </p:cNvPr>
          <p:cNvSpPr>
            <a:spLocks noGrp="1"/>
          </p:cNvSpPr>
          <p:nvPr>
            <p:ph sz="quarter" idx="21"/>
          </p:nvPr>
        </p:nvSpPr>
        <p:spPr>
          <a:xfrm>
            <a:off x="3315835" y="4145857"/>
            <a:ext cx="2498375" cy="507106"/>
          </a:xfrm>
        </p:spPr>
        <p:txBody>
          <a:bodyPr/>
          <a:lstStyle/>
          <a:p>
            <a:pPr marL="3230" lvl="2" indent="0">
              <a:buNone/>
            </a:pPr>
            <a:r>
              <a:rPr lang="en-US" sz="1800" dirty="0">
                <a:solidFill>
                  <a:schemeClr val="accent5">
                    <a:lumMod val="75000"/>
                  </a:schemeClr>
                </a:solidFill>
              </a:rPr>
              <a:t>How to find a balance?</a:t>
            </a:r>
          </a:p>
          <a:p>
            <a:pPr marL="3230" lvl="2" indent="0">
              <a:buNone/>
            </a:pPr>
            <a:endParaRPr lang="en-US" dirty="0">
              <a:solidFill>
                <a:schemeClr val="accent5">
                  <a:lumMod val="75000"/>
                </a:schemeClr>
              </a:solidFill>
            </a:endParaRPr>
          </a:p>
          <a:p>
            <a:pPr marL="3230" lvl="2" indent="0">
              <a:buNone/>
            </a:pPr>
            <a:endParaRPr lang="en-US" dirty="0">
              <a:solidFill>
                <a:schemeClr val="accent5">
                  <a:lumMod val="75000"/>
                </a:schemeClr>
              </a:solidFill>
            </a:endParaRPr>
          </a:p>
        </p:txBody>
      </p:sp>
    </p:spTree>
    <p:extLst>
      <p:ext uri="{BB962C8B-B14F-4D97-AF65-F5344CB8AC3E}">
        <p14:creationId xmlns:p14="http://schemas.microsoft.com/office/powerpoint/2010/main" val="99606214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8484645A-DD4E-40BB-A3AC-1C69CB3A03DA}"/>
              </a:ext>
            </a:extLst>
          </p:cNvPr>
          <p:cNvSpPr>
            <a:spLocks noGrp="1"/>
          </p:cNvSpPr>
          <p:nvPr>
            <p:ph type="title"/>
          </p:nvPr>
        </p:nvSpPr>
        <p:spPr/>
        <p:txBody>
          <a:bodyPr/>
          <a:lstStyle/>
          <a:p>
            <a:r>
              <a:rPr lang="en-US" dirty="0"/>
              <a:t>Management: various views</a:t>
            </a:r>
            <a:endParaRPr lang="ru-RU" dirty="0"/>
          </a:p>
        </p:txBody>
      </p:sp>
      <p:sp>
        <p:nvSpPr>
          <p:cNvPr id="4" name="Номер слайда 3">
            <a:extLst>
              <a:ext uri="{FF2B5EF4-FFF2-40B4-BE49-F238E27FC236}">
                <a16:creationId xmlns="" xmlns:a16="http://schemas.microsoft.com/office/drawing/2014/main" id="{7F64ED52-07EF-468B-B68B-DC06280D9C5E}"/>
              </a:ext>
            </a:extLst>
          </p:cNvPr>
          <p:cNvSpPr>
            <a:spLocks noGrp="1"/>
          </p:cNvSpPr>
          <p:nvPr>
            <p:ph type="sldNum" sz="quarter" idx="4"/>
          </p:nvPr>
        </p:nvSpPr>
        <p:spPr/>
        <p:txBody>
          <a:bodyPr/>
          <a:lstStyle/>
          <a:p>
            <a:fld id="{D71DA9FD-6EF8-4CC5-AF9B-B6159B5B937C}" type="slidenum">
              <a:rPr lang="en-GB" smtClean="0"/>
              <a:pPr/>
              <a:t>10</a:t>
            </a:fld>
            <a:endParaRPr lang="en-GB"/>
          </a:p>
        </p:txBody>
      </p:sp>
      <p:sp>
        <p:nvSpPr>
          <p:cNvPr id="8" name="TextBox 7">
            <a:extLst>
              <a:ext uri="{FF2B5EF4-FFF2-40B4-BE49-F238E27FC236}">
                <a16:creationId xmlns="" xmlns:a16="http://schemas.microsoft.com/office/drawing/2014/main" id="{3CE66342-8864-4533-9D56-297C356E740D}"/>
              </a:ext>
            </a:extLst>
          </p:cNvPr>
          <p:cNvSpPr txBox="1"/>
          <p:nvPr/>
        </p:nvSpPr>
        <p:spPr bwMode="ltGray">
          <a:xfrm>
            <a:off x="1165471" y="3179936"/>
            <a:ext cx="301422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38B6FF"/>
                </a:solidFill>
              </a:rPr>
              <a:t>Rigid industry verticals</a:t>
            </a:r>
          </a:p>
        </p:txBody>
      </p:sp>
      <p:sp>
        <p:nvSpPr>
          <p:cNvPr id="9" name="TextBox 8">
            <a:extLst>
              <a:ext uri="{FF2B5EF4-FFF2-40B4-BE49-F238E27FC236}">
                <a16:creationId xmlns="" xmlns:a16="http://schemas.microsoft.com/office/drawing/2014/main" id="{779F68C3-64EF-438C-801B-41763CF751B7}"/>
              </a:ext>
            </a:extLst>
          </p:cNvPr>
          <p:cNvSpPr txBox="1"/>
          <p:nvPr/>
        </p:nvSpPr>
        <p:spPr bwMode="ltGray">
          <a:xfrm>
            <a:off x="1230393" y="2295680"/>
            <a:ext cx="2282686" cy="62331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38B6FF"/>
                </a:solidFill>
              </a:rPr>
              <a:t>Tidy grids of linear processes</a:t>
            </a:r>
          </a:p>
        </p:txBody>
      </p:sp>
      <p:sp>
        <p:nvSpPr>
          <p:cNvPr id="10" name="TextBox 9">
            <a:extLst>
              <a:ext uri="{FF2B5EF4-FFF2-40B4-BE49-F238E27FC236}">
                <a16:creationId xmlns="" xmlns:a16="http://schemas.microsoft.com/office/drawing/2014/main" id="{5A6423C1-FD23-413B-A57F-CCD75D8A7E76}"/>
              </a:ext>
            </a:extLst>
          </p:cNvPr>
          <p:cNvSpPr txBox="1"/>
          <p:nvPr/>
        </p:nvSpPr>
        <p:spPr bwMode="ltGray">
          <a:xfrm>
            <a:off x="1181451" y="1424045"/>
            <a:ext cx="2308061"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38B6FF"/>
                </a:solidFill>
              </a:rPr>
              <a:t>Affinity for control</a:t>
            </a:r>
          </a:p>
        </p:txBody>
      </p:sp>
      <p:sp>
        <p:nvSpPr>
          <p:cNvPr id="11" name="TextBox 10">
            <a:extLst>
              <a:ext uri="{FF2B5EF4-FFF2-40B4-BE49-F238E27FC236}">
                <a16:creationId xmlns="" xmlns:a16="http://schemas.microsoft.com/office/drawing/2014/main" id="{30E1AEDB-EB38-4579-9445-6109D09A7548}"/>
              </a:ext>
            </a:extLst>
          </p:cNvPr>
          <p:cNvSpPr txBox="1"/>
          <p:nvPr/>
        </p:nvSpPr>
        <p:spPr bwMode="ltGray">
          <a:xfrm>
            <a:off x="1179371" y="1758524"/>
            <a:ext cx="2189117"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38B6FF"/>
                </a:solidFill>
              </a:rPr>
              <a:t>Detailed</a:t>
            </a:r>
            <a:r>
              <a:rPr lang="en-US" sz="1800" dirty="0">
                <a:solidFill>
                  <a:schemeClr val="accent5">
                    <a:lumMod val="50000"/>
                  </a:schemeClr>
                </a:solidFill>
              </a:rPr>
              <a:t> </a:t>
            </a:r>
            <a:r>
              <a:rPr lang="en-US" sz="1800" dirty="0">
                <a:solidFill>
                  <a:srgbClr val="38B6FF"/>
                </a:solidFill>
              </a:rPr>
              <a:t>plans</a:t>
            </a:r>
          </a:p>
        </p:txBody>
      </p:sp>
      <p:sp>
        <p:nvSpPr>
          <p:cNvPr id="12" name="TextBox 11">
            <a:extLst>
              <a:ext uri="{FF2B5EF4-FFF2-40B4-BE49-F238E27FC236}">
                <a16:creationId xmlns="" xmlns:a16="http://schemas.microsoft.com/office/drawing/2014/main" id="{0976B6A2-C64A-43C4-A674-4E57D5CA392D}"/>
              </a:ext>
            </a:extLst>
          </p:cNvPr>
          <p:cNvSpPr txBox="1"/>
          <p:nvPr/>
        </p:nvSpPr>
        <p:spPr bwMode="ltGray">
          <a:xfrm>
            <a:off x="1185643" y="3933619"/>
            <a:ext cx="301422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38B6FF"/>
                </a:solidFill>
              </a:rPr>
              <a:t>Certainty</a:t>
            </a:r>
          </a:p>
        </p:txBody>
      </p:sp>
      <p:sp>
        <p:nvSpPr>
          <p:cNvPr id="14" name="TextBox 13">
            <a:extLst>
              <a:ext uri="{FF2B5EF4-FFF2-40B4-BE49-F238E27FC236}">
                <a16:creationId xmlns="" xmlns:a16="http://schemas.microsoft.com/office/drawing/2014/main" id="{B589635B-22AB-4C1F-9EF9-04337A74A80B}"/>
              </a:ext>
            </a:extLst>
          </p:cNvPr>
          <p:cNvSpPr txBox="1"/>
          <p:nvPr/>
        </p:nvSpPr>
        <p:spPr bwMode="ltGray">
          <a:xfrm>
            <a:off x="4986876" y="3925792"/>
            <a:ext cx="3616790"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Fluid dynamics &amp; high velocity</a:t>
            </a:r>
          </a:p>
        </p:txBody>
      </p:sp>
      <p:sp>
        <p:nvSpPr>
          <p:cNvPr id="15" name="TextBox 14">
            <a:extLst>
              <a:ext uri="{FF2B5EF4-FFF2-40B4-BE49-F238E27FC236}">
                <a16:creationId xmlns="" xmlns:a16="http://schemas.microsoft.com/office/drawing/2014/main" id="{29187BAD-AF42-4850-9401-F9CB050B611E}"/>
              </a:ext>
            </a:extLst>
          </p:cNvPr>
          <p:cNvSpPr txBox="1"/>
          <p:nvPr/>
        </p:nvSpPr>
        <p:spPr bwMode="ltGray">
          <a:xfrm>
            <a:off x="4986876" y="2550271"/>
            <a:ext cx="387634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Digital vision &amp; opportunities </a:t>
            </a:r>
          </a:p>
        </p:txBody>
      </p:sp>
      <p:sp>
        <p:nvSpPr>
          <p:cNvPr id="17" name="TextBox 16">
            <a:extLst>
              <a:ext uri="{FF2B5EF4-FFF2-40B4-BE49-F238E27FC236}">
                <a16:creationId xmlns="" xmlns:a16="http://schemas.microsoft.com/office/drawing/2014/main" id="{1783AD23-7E10-4E71-9E2B-D114DC5D33FB}"/>
              </a:ext>
            </a:extLst>
          </p:cNvPr>
          <p:cNvSpPr txBox="1"/>
          <p:nvPr/>
        </p:nvSpPr>
        <p:spPr bwMode="ltGray">
          <a:xfrm>
            <a:off x="4963309" y="1421263"/>
            <a:ext cx="301422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Attract best talent</a:t>
            </a:r>
          </a:p>
        </p:txBody>
      </p:sp>
      <p:sp>
        <p:nvSpPr>
          <p:cNvPr id="18" name="TextBox 17">
            <a:extLst>
              <a:ext uri="{FF2B5EF4-FFF2-40B4-BE49-F238E27FC236}">
                <a16:creationId xmlns="" xmlns:a16="http://schemas.microsoft.com/office/drawing/2014/main" id="{ACF304EC-D0CB-49FC-80BF-D0C90AE01B9E}"/>
              </a:ext>
            </a:extLst>
          </p:cNvPr>
          <p:cNvSpPr txBox="1"/>
          <p:nvPr/>
        </p:nvSpPr>
        <p:spPr bwMode="ltGray">
          <a:xfrm>
            <a:off x="5044746" y="3186583"/>
            <a:ext cx="330166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Volatile climate</a:t>
            </a:r>
          </a:p>
        </p:txBody>
      </p:sp>
      <p:sp>
        <p:nvSpPr>
          <p:cNvPr id="19" name="TextBox 18">
            <a:extLst>
              <a:ext uri="{FF2B5EF4-FFF2-40B4-BE49-F238E27FC236}">
                <a16:creationId xmlns="" xmlns:a16="http://schemas.microsoft.com/office/drawing/2014/main" id="{9F9FD4AE-E674-4D2C-B84C-C6DBCF4DACB4}"/>
              </a:ext>
            </a:extLst>
          </p:cNvPr>
          <p:cNvSpPr txBox="1"/>
          <p:nvPr/>
        </p:nvSpPr>
        <p:spPr bwMode="ltGray">
          <a:xfrm>
            <a:off x="4986876" y="2289227"/>
            <a:ext cx="3014228"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Customer centricity</a:t>
            </a:r>
          </a:p>
        </p:txBody>
      </p:sp>
      <p:sp>
        <p:nvSpPr>
          <p:cNvPr id="20" name="TextBox 19">
            <a:extLst>
              <a:ext uri="{FF2B5EF4-FFF2-40B4-BE49-F238E27FC236}">
                <a16:creationId xmlns="" xmlns:a16="http://schemas.microsoft.com/office/drawing/2014/main" id="{D8A2BFE2-CDA6-4AD1-9A1C-C5078E797BF6}"/>
              </a:ext>
            </a:extLst>
          </p:cNvPr>
          <p:cNvSpPr txBox="1"/>
          <p:nvPr/>
        </p:nvSpPr>
        <p:spPr bwMode="ltGray">
          <a:xfrm>
            <a:off x="4950403" y="1714082"/>
            <a:ext cx="4247263" cy="346315"/>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800" dirty="0">
                <a:solidFill>
                  <a:srgbClr val="FF914D"/>
                </a:solidFill>
              </a:rPr>
              <a:t>Encourage new mindset &amp; skills</a:t>
            </a:r>
          </a:p>
        </p:txBody>
      </p:sp>
      <p:sp>
        <p:nvSpPr>
          <p:cNvPr id="22" name="Freeform 113">
            <a:extLst>
              <a:ext uri="{FF2B5EF4-FFF2-40B4-BE49-F238E27FC236}">
                <a16:creationId xmlns="" xmlns:a16="http://schemas.microsoft.com/office/drawing/2014/main" id="{21A21FCF-012C-4E88-8D5C-22A01F05F883}"/>
              </a:ext>
            </a:extLst>
          </p:cNvPr>
          <p:cNvSpPr>
            <a:spLocks noChangeAspect="1" noEditPoints="1"/>
          </p:cNvSpPr>
          <p:nvPr/>
        </p:nvSpPr>
        <p:spPr bwMode="auto">
          <a:xfrm>
            <a:off x="684300" y="1501833"/>
            <a:ext cx="263264" cy="537053"/>
          </a:xfrm>
          <a:custGeom>
            <a:avLst/>
            <a:gdLst>
              <a:gd name="T0" fmla="*/ 21 w 74"/>
              <a:gd name="T1" fmla="*/ 10 h 151"/>
              <a:gd name="T2" fmla="*/ 26 w 74"/>
              <a:gd name="T3" fmla="*/ 113 h 151"/>
              <a:gd name="T4" fmla="*/ 49 w 74"/>
              <a:gd name="T5" fmla="*/ 113 h 151"/>
              <a:gd name="T6" fmla="*/ 54 w 74"/>
              <a:gd name="T7" fmla="*/ 102 h 151"/>
              <a:gd name="T8" fmla="*/ 54 w 74"/>
              <a:gd name="T9" fmla="*/ 31 h 151"/>
              <a:gd name="T10" fmla="*/ 52 w 74"/>
              <a:gd name="T11" fmla="*/ 28 h 151"/>
              <a:gd name="T12" fmla="*/ 47 w 74"/>
              <a:gd name="T13" fmla="*/ 29 h 151"/>
              <a:gd name="T14" fmla="*/ 46 w 74"/>
              <a:gd name="T15" fmla="*/ 31 h 151"/>
              <a:gd name="T16" fmla="*/ 43 w 74"/>
              <a:gd name="T17" fmla="*/ 107 h 151"/>
              <a:gd name="T18" fmla="*/ 31 w 74"/>
              <a:gd name="T19" fmla="*/ 107 h 151"/>
              <a:gd name="T20" fmla="*/ 29 w 74"/>
              <a:gd name="T21" fmla="*/ 102 h 151"/>
              <a:gd name="T22" fmla="*/ 29 w 74"/>
              <a:gd name="T23" fmla="*/ 18 h 151"/>
              <a:gd name="T24" fmla="*/ 31 w 74"/>
              <a:gd name="T25" fmla="*/ 14 h 151"/>
              <a:gd name="T26" fmla="*/ 56 w 74"/>
              <a:gd name="T27" fmla="*/ 12 h 151"/>
              <a:gd name="T28" fmla="*/ 62 w 74"/>
              <a:gd name="T29" fmla="*/ 18 h 151"/>
              <a:gd name="T30" fmla="*/ 55 w 74"/>
              <a:gd name="T31" fmla="*/ 132 h 151"/>
              <a:gd name="T32" fmla="*/ 20 w 74"/>
              <a:gd name="T33" fmla="*/ 132 h 151"/>
              <a:gd name="T34" fmla="*/ 12 w 74"/>
              <a:gd name="T35" fmla="*/ 114 h 151"/>
              <a:gd name="T36" fmla="*/ 12 w 74"/>
              <a:gd name="T37" fmla="*/ 36 h 151"/>
              <a:gd name="T38" fmla="*/ 10 w 74"/>
              <a:gd name="T39" fmla="*/ 33 h 151"/>
              <a:gd name="T40" fmla="*/ 5 w 74"/>
              <a:gd name="T41" fmla="*/ 34 h 151"/>
              <a:gd name="T42" fmla="*/ 4 w 74"/>
              <a:gd name="T43" fmla="*/ 36 h 151"/>
              <a:gd name="T44" fmla="*/ 14 w 74"/>
              <a:gd name="T45" fmla="*/ 138 h 151"/>
              <a:gd name="T46" fmla="*/ 61 w 74"/>
              <a:gd name="T47" fmla="*/ 138 h 151"/>
              <a:gd name="T48" fmla="*/ 71 w 74"/>
              <a:gd name="T49" fmla="*/ 114 h 151"/>
              <a:gd name="T50" fmla="*/ 71 w 74"/>
              <a:gd name="T51" fmla="*/ 10 h 151"/>
              <a:gd name="T52" fmla="*/ 69 w 74"/>
              <a:gd name="T53" fmla="*/ 5 h 151"/>
              <a:gd name="T54" fmla="*/ 27 w 74"/>
              <a:gd name="T55" fmla="*/ 3 h 151"/>
              <a:gd name="T56" fmla="*/ 21 w 74"/>
              <a:gd name="T57" fmla="*/ 10 h 151"/>
              <a:gd name="T58" fmla="*/ 17 w 74"/>
              <a:gd name="T59" fmla="*/ 102 h 151"/>
              <a:gd name="T60" fmla="*/ 20 w 74"/>
              <a:gd name="T61" fmla="*/ 3 h 151"/>
              <a:gd name="T62" fmla="*/ 64 w 74"/>
              <a:gd name="T63" fmla="*/ 0 h 151"/>
              <a:gd name="T64" fmla="*/ 71 w 74"/>
              <a:gd name="T65" fmla="*/ 3 h 151"/>
              <a:gd name="T66" fmla="*/ 74 w 74"/>
              <a:gd name="T67" fmla="*/ 10 h 151"/>
              <a:gd name="T68" fmla="*/ 74 w 74"/>
              <a:gd name="T69" fmla="*/ 114 h 151"/>
              <a:gd name="T70" fmla="*/ 37 w 74"/>
              <a:gd name="T71" fmla="*/ 151 h 151"/>
              <a:gd name="T72" fmla="*/ 0 w 74"/>
              <a:gd name="T73" fmla="*/ 114 h 151"/>
              <a:gd name="T74" fmla="*/ 2 w 74"/>
              <a:gd name="T75" fmla="*/ 32 h 151"/>
              <a:gd name="T76" fmla="*/ 7 w 74"/>
              <a:gd name="T77" fmla="*/ 30 h 151"/>
              <a:gd name="T78" fmla="*/ 14 w 74"/>
              <a:gd name="T79" fmla="*/ 32 h 151"/>
              <a:gd name="T80" fmla="*/ 16 w 74"/>
              <a:gd name="T81" fmla="*/ 114 h 151"/>
              <a:gd name="T82" fmla="*/ 22 w 74"/>
              <a:gd name="T83" fmla="*/ 129 h 151"/>
              <a:gd name="T84" fmla="*/ 53 w 74"/>
              <a:gd name="T85" fmla="*/ 129 h 151"/>
              <a:gd name="T86" fmla="*/ 59 w 74"/>
              <a:gd name="T87" fmla="*/ 18 h 151"/>
              <a:gd name="T88" fmla="*/ 56 w 74"/>
              <a:gd name="T89" fmla="*/ 15 h 151"/>
              <a:gd name="T90" fmla="*/ 33 w 74"/>
              <a:gd name="T91" fmla="*/ 16 h 151"/>
              <a:gd name="T92" fmla="*/ 32 w 74"/>
              <a:gd name="T93" fmla="*/ 18 h 151"/>
              <a:gd name="T94" fmla="*/ 32 w 74"/>
              <a:gd name="T95" fmla="*/ 102 h 151"/>
              <a:gd name="T96" fmla="*/ 34 w 74"/>
              <a:gd name="T97" fmla="*/ 105 h 151"/>
              <a:gd name="T98" fmla="*/ 41 w 74"/>
              <a:gd name="T99" fmla="*/ 105 h 151"/>
              <a:gd name="T100" fmla="*/ 42 w 74"/>
              <a:gd name="T101" fmla="*/ 31 h 151"/>
              <a:gd name="T102" fmla="*/ 44 w 74"/>
              <a:gd name="T103" fmla="*/ 27 h 151"/>
              <a:gd name="T104" fmla="*/ 48 w 74"/>
              <a:gd name="T105" fmla="*/ 25 h 151"/>
              <a:gd name="T106" fmla="*/ 56 w 74"/>
              <a:gd name="T107" fmla="*/ 27 h 151"/>
              <a:gd name="T108" fmla="*/ 58 w 74"/>
              <a:gd name="T109" fmla="*/ 31 h 151"/>
              <a:gd name="T110" fmla="*/ 58 w 74"/>
              <a:gd name="T111" fmla="*/ 102 h 151"/>
              <a:gd name="T112" fmla="*/ 37 w 74"/>
              <a:gd name="T113" fmla="*/ 122 h 151"/>
              <a:gd name="T114" fmla="*/ 17 w 74"/>
              <a:gd name="T115" fmla="*/ 10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151">
                <a:moveTo>
                  <a:pt x="21" y="10"/>
                </a:moveTo>
                <a:lnTo>
                  <a:pt x="21" y="10"/>
                </a:lnTo>
                <a:lnTo>
                  <a:pt x="21" y="102"/>
                </a:lnTo>
                <a:cubicBezTo>
                  <a:pt x="21" y="106"/>
                  <a:pt x="22" y="110"/>
                  <a:pt x="26" y="113"/>
                </a:cubicBezTo>
                <a:cubicBezTo>
                  <a:pt x="29" y="116"/>
                  <a:pt x="33" y="118"/>
                  <a:pt x="37" y="118"/>
                </a:cubicBezTo>
                <a:cubicBezTo>
                  <a:pt x="42" y="118"/>
                  <a:pt x="46" y="116"/>
                  <a:pt x="49" y="113"/>
                </a:cubicBezTo>
                <a:cubicBezTo>
                  <a:pt x="52" y="110"/>
                  <a:pt x="54" y="106"/>
                  <a:pt x="54" y="102"/>
                </a:cubicBezTo>
                <a:lnTo>
                  <a:pt x="54" y="102"/>
                </a:lnTo>
                <a:lnTo>
                  <a:pt x="54" y="31"/>
                </a:lnTo>
                <a:lnTo>
                  <a:pt x="54" y="31"/>
                </a:lnTo>
                <a:cubicBezTo>
                  <a:pt x="54" y="30"/>
                  <a:pt x="54" y="29"/>
                  <a:pt x="53" y="29"/>
                </a:cubicBezTo>
                <a:cubicBezTo>
                  <a:pt x="53" y="29"/>
                  <a:pt x="52" y="28"/>
                  <a:pt x="52" y="28"/>
                </a:cubicBezTo>
                <a:lnTo>
                  <a:pt x="48" y="28"/>
                </a:lnTo>
                <a:cubicBezTo>
                  <a:pt x="48" y="28"/>
                  <a:pt x="47" y="29"/>
                  <a:pt x="47" y="29"/>
                </a:cubicBezTo>
                <a:lnTo>
                  <a:pt x="47" y="29"/>
                </a:lnTo>
                <a:cubicBezTo>
                  <a:pt x="46" y="29"/>
                  <a:pt x="46" y="30"/>
                  <a:pt x="46" y="31"/>
                </a:cubicBezTo>
                <a:lnTo>
                  <a:pt x="46" y="102"/>
                </a:lnTo>
                <a:cubicBezTo>
                  <a:pt x="46" y="104"/>
                  <a:pt x="45" y="106"/>
                  <a:pt x="43" y="107"/>
                </a:cubicBezTo>
                <a:cubicBezTo>
                  <a:pt x="42" y="109"/>
                  <a:pt x="40" y="110"/>
                  <a:pt x="37" y="110"/>
                </a:cubicBezTo>
                <a:cubicBezTo>
                  <a:pt x="35" y="110"/>
                  <a:pt x="33" y="109"/>
                  <a:pt x="31" y="107"/>
                </a:cubicBezTo>
                <a:cubicBezTo>
                  <a:pt x="30" y="106"/>
                  <a:pt x="29" y="104"/>
                  <a:pt x="29" y="102"/>
                </a:cubicBezTo>
                <a:lnTo>
                  <a:pt x="29" y="102"/>
                </a:lnTo>
                <a:lnTo>
                  <a:pt x="29" y="18"/>
                </a:lnTo>
                <a:lnTo>
                  <a:pt x="29" y="18"/>
                </a:lnTo>
                <a:cubicBezTo>
                  <a:pt x="29" y="16"/>
                  <a:pt x="30" y="15"/>
                  <a:pt x="31" y="14"/>
                </a:cubicBezTo>
                <a:cubicBezTo>
                  <a:pt x="31" y="14"/>
                  <a:pt x="31" y="14"/>
                  <a:pt x="31" y="14"/>
                </a:cubicBezTo>
                <a:cubicBezTo>
                  <a:pt x="32" y="12"/>
                  <a:pt x="33" y="12"/>
                  <a:pt x="35" y="12"/>
                </a:cubicBezTo>
                <a:lnTo>
                  <a:pt x="56" y="12"/>
                </a:lnTo>
                <a:cubicBezTo>
                  <a:pt x="58" y="12"/>
                  <a:pt x="60" y="12"/>
                  <a:pt x="61" y="14"/>
                </a:cubicBezTo>
                <a:cubicBezTo>
                  <a:pt x="62" y="15"/>
                  <a:pt x="62" y="16"/>
                  <a:pt x="62" y="18"/>
                </a:cubicBezTo>
                <a:lnTo>
                  <a:pt x="62" y="114"/>
                </a:lnTo>
                <a:cubicBezTo>
                  <a:pt x="62" y="121"/>
                  <a:pt x="60" y="127"/>
                  <a:pt x="55" y="132"/>
                </a:cubicBezTo>
                <a:cubicBezTo>
                  <a:pt x="51" y="136"/>
                  <a:pt x="44" y="139"/>
                  <a:pt x="37" y="139"/>
                </a:cubicBezTo>
                <a:cubicBezTo>
                  <a:pt x="30" y="139"/>
                  <a:pt x="24" y="136"/>
                  <a:pt x="20" y="132"/>
                </a:cubicBezTo>
                <a:cubicBezTo>
                  <a:pt x="15" y="127"/>
                  <a:pt x="12" y="121"/>
                  <a:pt x="12" y="114"/>
                </a:cubicBezTo>
                <a:lnTo>
                  <a:pt x="12" y="114"/>
                </a:lnTo>
                <a:lnTo>
                  <a:pt x="12" y="36"/>
                </a:lnTo>
                <a:lnTo>
                  <a:pt x="12" y="36"/>
                </a:lnTo>
                <a:cubicBezTo>
                  <a:pt x="12" y="35"/>
                  <a:pt x="12" y="35"/>
                  <a:pt x="12" y="34"/>
                </a:cubicBezTo>
                <a:cubicBezTo>
                  <a:pt x="11" y="34"/>
                  <a:pt x="10" y="33"/>
                  <a:pt x="10" y="33"/>
                </a:cubicBezTo>
                <a:lnTo>
                  <a:pt x="7" y="33"/>
                </a:lnTo>
                <a:cubicBezTo>
                  <a:pt x="6" y="33"/>
                  <a:pt x="5" y="34"/>
                  <a:pt x="5" y="34"/>
                </a:cubicBezTo>
                <a:lnTo>
                  <a:pt x="5" y="34"/>
                </a:lnTo>
                <a:cubicBezTo>
                  <a:pt x="4" y="35"/>
                  <a:pt x="4" y="35"/>
                  <a:pt x="4" y="36"/>
                </a:cubicBezTo>
                <a:lnTo>
                  <a:pt x="4" y="114"/>
                </a:lnTo>
                <a:cubicBezTo>
                  <a:pt x="4" y="123"/>
                  <a:pt x="8" y="132"/>
                  <a:pt x="14" y="138"/>
                </a:cubicBezTo>
                <a:cubicBezTo>
                  <a:pt x="20" y="144"/>
                  <a:pt x="28" y="147"/>
                  <a:pt x="37" y="147"/>
                </a:cubicBezTo>
                <a:cubicBezTo>
                  <a:pt x="47" y="147"/>
                  <a:pt x="55" y="144"/>
                  <a:pt x="61" y="138"/>
                </a:cubicBezTo>
                <a:cubicBezTo>
                  <a:pt x="67" y="132"/>
                  <a:pt x="71" y="123"/>
                  <a:pt x="71" y="114"/>
                </a:cubicBezTo>
                <a:lnTo>
                  <a:pt x="71" y="114"/>
                </a:lnTo>
                <a:lnTo>
                  <a:pt x="71" y="10"/>
                </a:lnTo>
                <a:lnTo>
                  <a:pt x="71" y="10"/>
                </a:lnTo>
                <a:cubicBezTo>
                  <a:pt x="71" y="8"/>
                  <a:pt x="70" y="7"/>
                  <a:pt x="69" y="5"/>
                </a:cubicBezTo>
                <a:lnTo>
                  <a:pt x="69" y="5"/>
                </a:lnTo>
                <a:cubicBezTo>
                  <a:pt x="68" y="4"/>
                  <a:pt x="66" y="3"/>
                  <a:pt x="64" y="3"/>
                </a:cubicBezTo>
                <a:lnTo>
                  <a:pt x="27" y="3"/>
                </a:lnTo>
                <a:cubicBezTo>
                  <a:pt x="26" y="3"/>
                  <a:pt x="24" y="4"/>
                  <a:pt x="23" y="5"/>
                </a:cubicBezTo>
                <a:cubicBezTo>
                  <a:pt x="21" y="7"/>
                  <a:pt x="21" y="8"/>
                  <a:pt x="21" y="10"/>
                </a:cubicBezTo>
                <a:close/>
                <a:moveTo>
                  <a:pt x="17" y="102"/>
                </a:moveTo>
                <a:lnTo>
                  <a:pt x="17" y="102"/>
                </a:lnTo>
                <a:lnTo>
                  <a:pt x="17" y="10"/>
                </a:lnTo>
                <a:cubicBezTo>
                  <a:pt x="17" y="7"/>
                  <a:pt x="18" y="5"/>
                  <a:pt x="20" y="3"/>
                </a:cubicBezTo>
                <a:cubicBezTo>
                  <a:pt x="22" y="1"/>
                  <a:pt x="25" y="0"/>
                  <a:pt x="27" y="0"/>
                </a:cubicBezTo>
                <a:lnTo>
                  <a:pt x="64" y="0"/>
                </a:lnTo>
                <a:cubicBezTo>
                  <a:pt x="67" y="0"/>
                  <a:pt x="69" y="1"/>
                  <a:pt x="71" y="3"/>
                </a:cubicBezTo>
                <a:lnTo>
                  <a:pt x="71" y="3"/>
                </a:lnTo>
                <a:cubicBezTo>
                  <a:pt x="73" y="5"/>
                  <a:pt x="74" y="7"/>
                  <a:pt x="74" y="10"/>
                </a:cubicBezTo>
                <a:lnTo>
                  <a:pt x="74" y="10"/>
                </a:lnTo>
                <a:lnTo>
                  <a:pt x="74" y="114"/>
                </a:lnTo>
                <a:lnTo>
                  <a:pt x="74" y="114"/>
                </a:lnTo>
                <a:cubicBezTo>
                  <a:pt x="74" y="124"/>
                  <a:pt x="70" y="133"/>
                  <a:pt x="63" y="140"/>
                </a:cubicBezTo>
                <a:cubicBezTo>
                  <a:pt x="57" y="147"/>
                  <a:pt x="48" y="151"/>
                  <a:pt x="37" y="151"/>
                </a:cubicBezTo>
                <a:cubicBezTo>
                  <a:pt x="27" y="151"/>
                  <a:pt x="18" y="147"/>
                  <a:pt x="11" y="140"/>
                </a:cubicBezTo>
                <a:cubicBezTo>
                  <a:pt x="5" y="133"/>
                  <a:pt x="0" y="124"/>
                  <a:pt x="0" y="114"/>
                </a:cubicBezTo>
                <a:lnTo>
                  <a:pt x="0" y="36"/>
                </a:lnTo>
                <a:cubicBezTo>
                  <a:pt x="0" y="34"/>
                  <a:pt x="1" y="33"/>
                  <a:pt x="2" y="32"/>
                </a:cubicBezTo>
                <a:lnTo>
                  <a:pt x="2" y="32"/>
                </a:lnTo>
                <a:cubicBezTo>
                  <a:pt x="3" y="31"/>
                  <a:pt x="5" y="30"/>
                  <a:pt x="7" y="30"/>
                </a:cubicBezTo>
                <a:lnTo>
                  <a:pt x="10" y="30"/>
                </a:lnTo>
                <a:cubicBezTo>
                  <a:pt x="11" y="30"/>
                  <a:pt x="13" y="31"/>
                  <a:pt x="14" y="32"/>
                </a:cubicBezTo>
                <a:cubicBezTo>
                  <a:pt x="15" y="33"/>
                  <a:pt x="16" y="34"/>
                  <a:pt x="16" y="36"/>
                </a:cubicBezTo>
                <a:lnTo>
                  <a:pt x="16" y="114"/>
                </a:lnTo>
                <a:lnTo>
                  <a:pt x="16" y="114"/>
                </a:lnTo>
                <a:cubicBezTo>
                  <a:pt x="16" y="120"/>
                  <a:pt x="18" y="125"/>
                  <a:pt x="22" y="129"/>
                </a:cubicBezTo>
                <a:cubicBezTo>
                  <a:pt x="26" y="133"/>
                  <a:pt x="31" y="136"/>
                  <a:pt x="37" y="136"/>
                </a:cubicBezTo>
                <a:cubicBezTo>
                  <a:pt x="43" y="136"/>
                  <a:pt x="49" y="133"/>
                  <a:pt x="53" y="129"/>
                </a:cubicBezTo>
                <a:cubicBezTo>
                  <a:pt x="57" y="125"/>
                  <a:pt x="59" y="120"/>
                  <a:pt x="59" y="114"/>
                </a:cubicBezTo>
                <a:lnTo>
                  <a:pt x="59" y="18"/>
                </a:lnTo>
                <a:cubicBezTo>
                  <a:pt x="59" y="17"/>
                  <a:pt x="59" y="16"/>
                  <a:pt x="58" y="16"/>
                </a:cubicBezTo>
                <a:cubicBezTo>
                  <a:pt x="58" y="15"/>
                  <a:pt x="57" y="15"/>
                  <a:pt x="56" y="15"/>
                </a:cubicBezTo>
                <a:lnTo>
                  <a:pt x="35" y="15"/>
                </a:lnTo>
                <a:cubicBezTo>
                  <a:pt x="34" y="15"/>
                  <a:pt x="34" y="15"/>
                  <a:pt x="33" y="16"/>
                </a:cubicBezTo>
                <a:lnTo>
                  <a:pt x="33" y="16"/>
                </a:lnTo>
                <a:cubicBezTo>
                  <a:pt x="33" y="16"/>
                  <a:pt x="32" y="17"/>
                  <a:pt x="32" y="18"/>
                </a:cubicBezTo>
                <a:lnTo>
                  <a:pt x="32" y="18"/>
                </a:lnTo>
                <a:lnTo>
                  <a:pt x="32" y="102"/>
                </a:lnTo>
                <a:lnTo>
                  <a:pt x="32" y="102"/>
                </a:lnTo>
                <a:cubicBezTo>
                  <a:pt x="32" y="103"/>
                  <a:pt x="33" y="104"/>
                  <a:pt x="34" y="105"/>
                </a:cubicBezTo>
                <a:cubicBezTo>
                  <a:pt x="35" y="106"/>
                  <a:pt x="36" y="106"/>
                  <a:pt x="37" y="106"/>
                </a:cubicBezTo>
                <a:cubicBezTo>
                  <a:pt x="39" y="106"/>
                  <a:pt x="40" y="106"/>
                  <a:pt x="41" y="105"/>
                </a:cubicBezTo>
                <a:cubicBezTo>
                  <a:pt x="42" y="104"/>
                  <a:pt x="42" y="103"/>
                  <a:pt x="42" y="102"/>
                </a:cubicBezTo>
                <a:lnTo>
                  <a:pt x="42" y="31"/>
                </a:lnTo>
                <a:cubicBezTo>
                  <a:pt x="42" y="29"/>
                  <a:pt x="43" y="28"/>
                  <a:pt x="44" y="27"/>
                </a:cubicBezTo>
                <a:lnTo>
                  <a:pt x="44" y="27"/>
                </a:lnTo>
                <a:lnTo>
                  <a:pt x="44" y="27"/>
                </a:lnTo>
                <a:cubicBezTo>
                  <a:pt x="45" y="26"/>
                  <a:pt x="47" y="25"/>
                  <a:pt x="48" y="25"/>
                </a:cubicBezTo>
                <a:lnTo>
                  <a:pt x="52" y="25"/>
                </a:lnTo>
                <a:cubicBezTo>
                  <a:pt x="53" y="25"/>
                  <a:pt x="55" y="26"/>
                  <a:pt x="56" y="27"/>
                </a:cubicBezTo>
                <a:cubicBezTo>
                  <a:pt x="57" y="28"/>
                  <a:pt x="58" y="29"/>
                  <a:pt x="58" y="31"/>
                </a:cubicBezTo>
                <a:lnTo>
                  <a:pt x="58" y="31"/>
                </a:lnTo>
                <a:lnTo>
                  <a:pt x="58" y="102"/>
                </a:lnTo>
                <a:lnTo>
                  <a:pt x="58" y="102"/>
                </a:lnTo>
                <a:cubicBezTo>
                  <a:pt x="58" y="107"/>
                  <a:pt x="55" y="112"/>
                  <a:pt x="52" y="116"/>
                </a:cubicBezTo>
                <a:cubicBezTo>
                  <a:pt x="48" y="119"/>
                  <a:pt x="43" y="122"/>
                  <a:pt x="37" y="122"/>
                </a:cubicBezTo>
                <a:cubicBezTo>
                  <a:pt x="32" y="122"/>
                  <a:pt x="27" y="119"/>
                  <a:pt x="23" y="116"/>
                </a:cubicBezTo>
                <a:cubicBezTo>
                  <a:pt x="19" y="112"/>
                  <a:pt x="17" y="107"/>
                  <a:pt x="17" y="102"/>
                </a:cubicBezTo>
                <a:close/>
              </a:path>
            </a:pathLst>
          </a:custGeom>
          <a:solidFill>
            <a:srgbClr val="38B6FF"/>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23" name="Freeform 81">
            <a:extLst>
              <a:ext uri="{FF2B5EF4-FFF2-40B4-BE49-F238E27FC236}">
                <a16:creationId xmlns="" xmlns:a16="http://schemas.microsoft.com/office/drawing/2014/main" id="{83210215-322D-4110-8627-5C572DAF196E}"/>
              </a:ext>
            </a:extLst>
          </p:cNvPr>
          <p:cNvSpPr>
            <a:spLocks noChangeAspect="1" noEditPoints="1"/>
          </p:cNvSpPr>
          <p:nvPr/>
        </p:nvSpPr>
        <p:spPr bwMode="auto">
          <a:xfrm>
            <a:off x="608699" y="2366339"/>
            <a:ext cx="481996" cy="481996"/>
          </a:xfrm>
          <a:custGeom>
            <a:avLst/>
            <a:gdLst>
              <a:gd name="T0" fmla="*/ 0 w 143"/>
              <a:gd name="T1" fmla="*/ 10 h 143"/>
              <a:gd name="T2" fmla="*/ 124 w 143"/>
              <a:gd name="T3" fmla="*/ 0 h 143"/>
              <a:gd name="T4" fmla="*/ 143 w 143"/>
              <a:gd name="T5" fmla="*/ 10 h 143"/>
              <a:gd name="T6" fmla="*/ 133 w 143"/>
              <a:gd name="T7" fmla="*/ 143 h 143"/>
              <a:gd name="T8" fmla="*/ 0 w 143"/>
              <a:gd name="T9" fmla="*/ 133 h 143"/>
              <a:gd name="T10" fmla="*/ 33 w 143"/>
              <a:gd name="T11" fmla="*/ 98 h 143"/>
              <a:gd name="T12" fmla="*/ 31 w 143"/>
              <a:gd name="T13" fmla="*/ 124 h 143"/>
              <a:gd name="T14" fmla="*/ 21 w 143"/>
              <a:gd name="T15" fmla="*/ 98 h 143"/>
              <a:gd name="T16" fmla="*/ 15 w 143"/>
              <a:gd name="T17" fmla="*/ 82 h 143"/>
              <a:gd name="T18" fmla="*/ 21 w 143"/>
              <a:gd name="T19" fmla="*/ 76 h 143"/>
              <a:gd name="T20" fmla="*/ 31 w 143"/>
              <a:gd name="T21" fmla="*/ 19 h 143"/>
              <a:gd name="T22" fmla="*/ 41 w 143"/>
              <a:gd name="T23" fmla="*/ 76 h 143"/>
              <a:gd name="T24" fmla="*/ 47 w 143"/>
              <a:gd name="T25" fmla="*/ 92 h 143"/>
              <a:gd name="T26" fmla="*/ 41 w 143"/>
              <a:gd name="T27" fmla="*/ 98 h 143"/>
              <a:gd name="T28" fmla="*/ 31 w 143"/>
              <a:gd name="T29" fmla="*/ 95 h 143"/>
              <a:gd name="T30" fmla="*/ 19 w 143"/>
              <a:gd name="T31" fmla="*/ 94 h 143"/>
              <a:gd name="T32" fmla="*/ 18 w 143"/>
              <a:gd name="T33" fmla="*/ 82 h 143"/>
              <a:gd name="T34" fmla="*/ 31 w 143"/>
              <a:gd name="T35" fmla="*/ 80 h 143"/>
              <a:gd name="T36" fmla="*/ 41 w 143"/>
              <a:gd name="T37" fmla="*/ 80 h 143"/>
              <a:gd name="T38" fmla="*/ 44 w 143"/>
              <a:gd name="T39" fmla="*/ 82 h 143"/>
              <a:gd name="T40" fmla="*/ 43 w 143"/>
              <a:gd name="T41" fmla="*/ 94 h 143"/>
              <a:gd name="T42" fmla="*/ 31 w 143"/>
              <a:gd name="T43" fmla="*/ 95 h 143"/>
              <a:gd name="T44" fmla="*/ 70 w 143"/>
              <a:gd name="T45" fmla="*/ 45 h 143"/>
              <a:gd name="T46" fmla="*/ 73 w 143"/>
              <a:gd name="T47" fmla="*/ 21 h 143"/>
              <a:gd name="T48" fmla="*/ 82 w 143"/>
              <a:gd name="T49" fmla="*/ 45 h 143"/>
              <a:gd name="T50" fmla="*/ 88 w 143"/>
              <a:gd name="T51" fmla="*/ 61 h 143"/>
              <a:gd name="T52" fmla="*/ 82 w 143"/>
              <a:gd name="T53" fmla="*/ 67 h 143"/>
              <a:gd name="T54" fmla="*/ 71 w 143"/>
              <a:gd name="T55" fmla="*/ 124 h 143"/>
              <a:gd name="T56" fmla="*/ 61 w 143"/>
              <a:gd name="T57" fmla="*/ 67 h 143"/>
              <a:gd name="T58" fmla="*/ 55 w 143"/>
              <a:gd name="T59" fmla="*/ 51 h 143"/>
              <a:gd name="T60" fmla="*/ 61 w 143"/>
              <a:gd name="T61" fmla="*/ 45 h 143"/>
              <a:gd name="T62" fmla="*/ 71 w 143"/>
              <a:gd name="T63" fmla="*/ 48 h 143"/>
              <a:gd name="T64" fmla="*/ 84 w 143"/>
              <a:gd name="T65" fmla="*/ 51 h 143"/>
              <a:gd name="T66" fmla="*/ 84 w 143"/>
              <a:gd name="T67" fmla="*/ 63 h 143"/>
              <a:gd name="T68" fmla="*/ 71 w 143"/>
              <a:gd name="T69" fmla="*/ 63 h 143"/>
              <a:gd name="T70" fmla="*/ 59 w 143"/>
              <a:gd name="T71" fmla="*/ 63 h 143"/>
              <a:gd name="T72" fmla="*/ 58 w 143"/>
              <a:gd name="T73" fmla="*/ 51 h 143"/>
              <a:gd name="T74" fmla="*/ 71 w 143"/>
              <a:gd name="T75" fmla="*/ 48 h 143"/>
              <a:gd name="T76" fmla="*/ 112 w 143"/>
              <a:gd name="T77" fmla="*/ 80 h 143"/>
              <a:gd name="T78" fmla="*/ 122 w 143"/>
              <a:gd name="T79" fmla="*/ 80 h 143"/>
              <a:gd name="T80" fmla="*/ 125 w 143"/>
              <a:gd name="T81" fmla="*/ 92 h 143"/>
              <a:gd name="T82" fmla="*/ 122 w 143"/>
              <a:gd name="T83" fmla="*/ 95 h 143"/>
              <a:gd name="T84" fmla="*/ 112 w 143"/>
              <a:gd name="T85" fmla="*/ 95 h 143"/>
              <a:gd name="T86" fmla="*/ 99 w 143"/>
              <a:gd name="T87" fmla="*/ 92 h 143"/>
              <a:gd name="T88" fmla="*/ 100 w 143"/>
              <a:gd name="T89" fmla="*/ 80 h 143"/>
              <a:gd name="T90" fmla="*/ 112 w 143"/>
              <a:gd name="T91" fmla="*/ 80 h 143"/>
              <a:gd name="T92" fmla="*/ 113 w 143"/>
              <a:gd name="T93" fmla="*/ 98 h 143"/>
              <a:gd name="T94" fmla="*/ 110 w 143"/>
              <a:gd name="T95" fmla="*/ 122 h 143"/>
              <a:gd name="T96" fmla="*/ 97 w 143"/>
              <a:gd name="T97" fmla="*/ 96 h 143"/>
              <a:gd name="T98" fmla="*/ 95 w 143"/>
              <a:gd name="T99" fmla="*/ 82 h 143"/>
              <a:gd name="T100" fmla="*/ 110 w 143"/>
              <a:gd name="T101" fmla="*/ 76 h 143"/>
              <a:gd name="T102" fmla="*/ 113 w 143"/>
              <a:gd name="T103" fmla="*/ 21 h 143"/>
              <a:gd name="T104" fmla="*/ 126 w 143"/>
              <a:gd name="T105" fmla="*/ 78 h 143"/>
              <a:gd name="T106" fmla="*/ 128 w 143"/>
              <a:gd name="T107" fmla="*/ 92 h 143"/>
              <a:gd name="T108" fmla="*/ 113 w 143"/>
              <a:gd name="T109" fmla="*/ 98 h 143"/>
              <a:gd name="T110" fmla="*/ 3 w 143"/>
              <a:gd name="T111" fmla="*/ 133 h 143"/>
              <a:gd name="T112" fmla="*/ 5 w 143"/>
              <a:gd name="T113" fmla="*/ 137 h 143"/>
              <a:gd name="T114" fmla="*/ 10 w 143"/>
              <a:gd name="T115" fmla="*/ 140 h 143"/>
              <a:gd name="T116" fmla="*/ 139 w 143"/>
              <a:gd name="T117" fmla="*/ 133 h 143"/>
              <a:gd name="T118" fmla="*/ 133 w 143"/>
              <a:gd name="T119" fmla="*/ 3 h 143"/>
              <a:gd name="T120" fmla="*/ 5 w 143"/>
              <a:gd name="T12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3">
                <a:moveTo>
                  <a:pt x="0" y="133"/>
                </a:moveTo>
                <a:lnTo>
                  <a:pt x="0" y="133"/>
                </a:lnTo>
                <a:lnTo>
                  <a:pt x="0" y="10"/>
                </a:lnTo>
                <a:cubicBezTo>
                  <a:pt x="0" y="7"/>
                  <a:pt x="1" y="5"/>
                  <a:pt x="3" y="3"/>
                </a:cubicBezTo>
                <a:cubicBezTo>
                  <a:pt x="5" y="1"/>
                  <a:pt x="7" y="0"/>
                  <a:pt x="10" y="0"/>
                </a:cubicBezTo>
                <a:lnTo>
                  <a:pt x="124" y="0"/>
                </a:lnTo>
                <a:lnTo>
                  <a:pt x="133" y="0"/>
                </a:lnTo>
                <a:cubicBezTo>
                  <a:pt x="136" y="0"/>
                  <a:pt x="138" y="1"/>
                  <a:pt x="140" y="3"/>
                </a:cubicBezTo>
                <a:cubicBezTo>
                  <a:pt x="142" y="5"/>
                  <a:pt x="143" y="7"/>
                  <a:pt x="143" y="10"/>
                </a:cubicBezTo>
                <a:lnTo>
                  <a:pt x="143" y="133"/>
                </a:lnTo>
                <a:cubicBezTo>
                  <a:pt x="143" y="136"/>
                  <a:pt x="142" y="138"/>
                  <a:pt x="140" y="140"/>
                </a:cubicBezTo>
                <a:cubicBezTo>
                  <a:pt x="138" y="142"/>
                  <a:pt x="135" y="143"/>
                  <a:pt x="133" y="143"/>
                </a:cubicBezTo>
                <a:lnTo>
                  <a:pt x="10" y="143"/>
                </a:lnTo>
                <a:cubicBezTo>
                  <a:pt x="7" y="143"/>
                  <a:pt x="5" y="142"/>
                  <a:pt x="3" y="140"/>
                </a:cubicBezTo>
                <a:cubicBezTo>
                  <a:pt x="1" y="138"/>
                  <a:pt x="0" y="135"/>
                  <a:pt x="0" y="133"/>
                </a:cubicBezTo>
                <a:lnTo>
                  <a:pt x="0" y="133"/>
                </a:lnTo>
                <a:lnTo>
                  <a:pt x="0" y="133"/>
                </a:lnTo>
                <a:close/>
                <a:moveTo>
                  <a:pt x="33" y="98"/>
                </a:moveTo>
                <a:lnTo>
                  <a:pt x="33" y="98"/>
                </a:lnTo>
                <a:lnTo>
                  <a:pt x="33" y="122"/>
                </a:lnTo>
                <a:cubicBezTo>
                  <a:pt x="33" y="123"/>
                  <a:pt x="32" y="124"/>
                  <a:pt x="31" y="124"/>
                </a:cubicBezTo>
                <a:cubicBezTo>
                  <a:pt x="30" y="124"/>
                  <a:pt x="29" y="123"/>
                  <a:pt x="29" y="122"/>
                </a:cubicBezTo>
                <a:lnTo>
                  <a:pt x="29" y="98"/>
                </a:lnTo>
                <a:lnTo>
                  <a:pt x="21" y="98"/>
                </a:lnTo>
                <a:cubicBezTo>
                  <a:pt x="19" y="98"/>
                  <a:pt x="17" y="97"/>
                  <a:pt x="16" y="96"/>
                </a:cubicBezTo>
                <a:cubicBezTo>
                  <a:pt x="15" y="95"/>
                  <a:pt x="15" y="94"/>
                  <a:pt x="15" y="92"/>
                </a:cubicBezTo>
                <a:lnTo>
                  <a:pt x="15" y="82"/>
                </a:lnTo>
                <a:lnTo>
                  <a:pt x="15" y="82"/>
                </a:lnTo>
                <a:cubicBezTo>
                  <a:pt x="15" y="81"/>
                  <a:pt x="15" y="79"/>
                  <a:pt x="16" y="78"/>
                </a:cubicBezTo>
                <a:cubicBezTo>
                  <a:pt x="17" y="77"/>
                  <a:pt x="19" y="76"/>
                  <a:pt x="21" y="76"/>
                </a:cubicBezTo>
                <a:lnTo>
                  <a:pt x="29" y="76"/>
                </a:lnTo>
                <a:lnTo>
                  <a:pt x="29" y="21"/>
                </a:lnTo>
                <a:cubicBezTo>
                  <a:pt x="29" y="20"/>
                  <a:pt x="30" y="19"/>
                  <a:pt x="31" y="19"/>
                </a:cubicBezTo>
                <a:cubicBezTo>
                  <a:pt x="32" y="19"/>
                  <a:pt x="33" y="20"/>
                  <a:pt x="33" y="21"/>
                </a:cubicBezTo>
                <a:lnTo>
                  <a:pt x="33" y="76"/>
                </a:lnTo>
                <a:lnTo>
                  <a:pt x="41" y="76"/>
                </a:lnTo>
                <a:cubicBezTo>
                  <a:pt x="43" y="76"/>
                  <a:pt x="45" y="77"/>
                  <a:pt x="46" y="78"/>
                </a:cubicBezTo>
                <a:cubicBezTo>
                  <a:pt x="47" y="79"/>
                  <a:pt x="47" y="81"/>
                  <a:pt x="47" y="82"/>
                </a:cubicBezTo>
                <a:lnTo>
                  <a:pt x="47" y="92"/>
                </a:lnTo>
                <a:lnTo>
                  <a:pt x="47" y="92"/>
                </a:lnTo>
                <a:cubicBezTo>
                  <a:pt x="47" y="94"/>
                  <a:pt x="47" y="95"/>
                  <a:pt x="46" y="96"/>
                </a:cubicBezTo>
                <a:cubicBezTo>
                  <a:pt x="45" y="97"/>
                  <a:pt x="43" y="98"/>
                  <a:pt x="41" y="98"/>
                </a:cubicBezTo>
                <a:lnTo>
                  <a:pt x="33" y="98"/>
                </a:lnTo>
                <a:close/>
                <a:moveTo>
                  <a:pt x="31" y="95"/>
                </a:moveTo>
                <a:lnTo>
                  <a:pt x="31" y="95"/>
                </a:lnTo>
                <a:lnTo>
                  <a:pt x="21" y="95"/>
                </a:lnTo>
                <a:lnTo>
                  <a:pt x="21" y="95"/>
                </a:lnTo>
                <a:cubicBezTo>
                  <a:pt x="20" y="95"/>
                  <a:pt x="19" y="94"/>
                  <a:pt x="19" y="94"/>
                </a:cubicBezTo>
                <a:cubicBezTo>
                  <a:pt x="18" y="93"/>
                  <a:pt x="18" y="93"/>
                  <a:pt x="18" y="92"/>
                </a:cubicBezTo>
                <a:lnTo>
                  <a:pt x="18" y="82"/>
                </a:lnTo>
                <a:lnTo>
                  <a:pt x="18" y="82"/>
                </a:lnTo>
                <a:cubicBezTo>
                  <a:pt x="18" y="81"/>
                  <a:pt x="18" y="81"/>
                  <a:pt x="19" y="80"/>
                </a:cubicBezTo>
                <a:cubicBezTo>
                  <a:pt x="19" y="80"/>
                  <a:pt x="20" y="80"/>
                  <a:pt x="21" y="80"/>
                </a:cubicBezTo>
                <a:lnTo>
                  <a:pt x="31" y="80"/>
                </a:lnTo>
                <a:lnTo>
                  <a:pt x="31" y="80"/>
                </a:lnTo>
                <a:lnTo>
                  <a:pt x="31" y="80"/>
                </a:lnTo>
                <a:lnTo>
                  <a:pt x="41" y="80"/>
                </a:lnTo>
                <a:lnTo>
                  <a:pt x="41" y="80"/>
                </a:lnTo>
                <a:cubicBezTo>
                  <a:pt x="42" y="80"/>
                  <a:pt x="43" y="80"/>
                  <a:pt x="43" y="80"/>
                </a:cubicBezTo>
                <a:cubicBezTo>
                  <a:pt x="44" y="81"/>
                  <a:pt x="44" y="81"/>
                  <a:pt x="44" y="82"/>
                </a:cubicBezTo>
                <a:lnTo>
                  <a:pt x="44" y="92"/>
                </a:lnTo>
                <a:lnTo>
                  <a:pt x="44" y="92"/>
                </a:lnTo>
                <a:cubicBezTo>
                  <a:pt x="44" y="93"/>
                  <a:pt x="44" y="93"/>
                  <a:pt x="43" y="94"/>
                </a:cubicBezTo>
                <a:cubicBezTo>
                  <a:pt x="43" y="94"/>
                  <a:pt x="42" y="95"/>
                  <a:pt x="41" y="95"/>
                </a:cubicBezTo>
                <a:lnTo>
                  <a:pt x="31" y="95"/>
                </a:lnTo>
                <a:lnTo>
                  <a:pt x="31" y="95"/>
                </a:lnTo>
                <a:lnTo>
                  <a:pt x="31" y="95"/>
                </a:lnTo>
                <a:close/>
                <a:moveTo>
                  <a:pt x="70" y="45"/>
                </a:moveTo>
                <a:lnTo>
                  <a:pt x="70" y="45"/>
                </a:lnTo>
                <a:lnTo>
                  <a:pt x="70" y="21"/>
                </a:lnTo>
                <a:cubicBezTo>
                  <a:pt x="70" y="20"/>
                  <a:pt x="70" y="19"/>
                  <a:pt x="71" y="19"/>
                </a:cubicBezTo>
                <a:cubicBezTo>
                  <a:pt x="72" y="19"/>
                  <a:pt x="73" y="20"/>
                  <a:pt x="73" y="21"/>
                </a:cubicBezTo>
                <a:lnTo>
                  <a:pt x="73" y="45"/>
                </a:lnTo>
                <a:lnTo>
                  <a:pt x="82" y="45"/>
                </a:lnTo>
                <a:lnTo>
                  <a:pt x="82" y="45"/>
                </a:lnTo>
                <a:cubicBezTo>
                  <a:pt x="83" y="45"/>
                  <a:pt x="85" y="46"/>
                  <a:pt x="86" y="47"/>
                </a:cubicBezTo>
                <a:cubicBezTo>
                  <a:pt x="87" y="48"/>
                  <a:pt x="88" y="49"/>
                  <a:pt x="88" y="51"/>
                </a:cubicBezTo>
                <a:lnTo>
                  <a:pt x="88" y="61"/>
                </a:lnTo>
                <a:lnTo>
                  <a:pt x="88" y="61"/>
                </a:lnTo>
                <a:cubicBezTo>
                  <a:pt x="88" y="62"/>
                  <a:pt x="87" y="64"/>
                  <a:pt x="86" y="65"/>
                </a:cubicBezTo>
                <a:cubicBezTo>
                  <a:pt x="85" y="66"/>
                  <a:pt x="83" y="67"/>
                  <a:pt x="82" y="67"/>
                </a:cubicBezTo>
                <a:lnTo>
                  <a:pt x="73" y="67"/>
                </a:lnTo>
                <a:lnTo>
                  <a:pt x="73" y="122"/>
                </a:lnTo>
                <a:cubicBezTo>
                  <a:pt x="73" y="123"/>
                  <a:pt x="72" y="124"/>
                  <a:pt x="71" y="124"/>
                </a:cubicBezTo>
                <a:cubicBezTo>
                  <a:pt x="70" y="124"/>
                  <a:pt x="70" y="123"/>
                  <a:pt x="70" y="122"/>
                </a:cubicBezTo>
                <a:lnTo>
                  <a:pt x="70" y="67"/>
                </a:lnTo>
                <a:lnTo>
                  <a:pt x="61" y="67"/>
                </a:lnTo>
                <a:cubicBezTo>
                  <a:pt x="59" y="67"/>
                  <a:pt x="58" y="66"/>
                  <a:pt x="57" y="65"/>
                </a:cubicBezTo>
                <a:cubicBezTo>
                  <a:pt x="56" y="64"/>
                  <a:pt x="55" y="62"/>
                  <a:pt x="55" y="61"/>
                </a:cubicBezTo>
                <a:lnTo>
                  <a:pt x="55" y="51"/>
                </a:lnTo>
                <a:lnTo>
                  <a:pt x="55" y="51"/>
                </a:lnTo>
                <a:cubicBezTo>
                  <a:pt x="55" y="49"/>
                  <a:pt x="56" y="48"/>
                  <a:pt x="57" y="47"/>
                </a:cubicBezTo>
                <a:cubicBezTo>
                  <a:pt x="58" y="46"/>
                  <a:pt x="59" y="45"/>
                  <a:pt x="61" y="45"/>
                </a:cubicBezTo>
                <a:lnTo>
                  <a:pt x="70" y="45"/>
                </a:lnTo>
                <a:close/>
                <a:moveTo>
                  <a:pt x="71" y="48"/>
                </a:moveTo>
                <a:lnTo>
                  <a:pt x="71" y="48"/>
                </a:lnTo>
                <a:lnTo>
                  <a:pt x="82" y="48"/>
                </a:lnTo>
                <a:cubicBezTo>
                  <a:pt x="83" y="48"/>
                  <a:pt x="83" y="49"/>
                  <a:pt x="84" y="49"/>
                </a:cubicBezTo>
                <a:cubicBezTo>
                  <a:pt x="84" y="50"/>
                  <a:pt x="84" y="50"/>
                  <a:pt x="84" y="51"/>
                </a:cubicBezTo>
                <a:lnTo>
                  <a:pt x="84" y="61"/>
                </a:lnTo>
                <a:lnTo>
                  <a:pt x="84" y="61"/>
                </a:lnTo>
                <a:cubicBezTo>
                  <a:pt x="84" y="61"/>
                  <a:pt x="84" y="62"/>
                  <a:pt x="84" y="63"/>
                </a:cubicBezTo>
                <a:cubicBezTo>
                  <a:pt x="83" y="63"/>
                  <a:pt x="83" y="63"/>
                  <a:pt x="82" y="63"/>
                </a:cubicBezTo>
                <a:lnTo>
                  <a:pt x="71" y="63"/>
                </a:lnTo>
                <a:lnTo>
                  <a:pt x="71" y="63"/>
                </a:lnTo>
                <a:lnTo>
                  <a:pt x="71" y="63"/>
                </a:lnTo>
                <a:lnTo>
                  <a:pt x="61" y="63"/>
                </a:lnTo>
                <a:cubicBezTo>
                  <a:pt x="60" y="63"/>
                  <a:pt x="60" y="63"/>
                  <a:pt x="59" y="63"/>
                </a:cubicBezTo>
                <a:cubicBezTo>
                  <a:pt x="59" y="62"/>
                  <a:pt x="58" y="61"/>
                  <a:pt x="58" y="61"/>
                </a:cubicBezTo>
                <a:lnTo>
                  <a:pt x="58" y="51"/>
                </a:lnTo>
                <a:lnTo>
                  <a:pt x="58" y="51"/>
                </a:lnTo>
                <a:cubicBezTo>
                  <a:pt x="58" y="50"/>
                  <a:pt x="59" y="50"/>
                  <a:pt x="59" y="49"/>
                </a:cubicBezTo>
                <a:cubicBezTo>
                  <a:pt x="60" y="49"/>
                  <a:pt x="60" y="48"/>
                  <a:pt x="61" y="48"/>
                </a:cubicBezTo>
                <a:lnTo>
                  <a:pt x="71" y="48"/>
                </a:lnTo>
                <a:lnTo>
                  <a:pt x="71" y="48"/>
                </a:lnTo>
                <a:lnTo>
                  <a:pt x="71" y="48"/>
                </a:lnTo>
                <a:close/>
                <a:moveTo>
                  <a:pt x="112" y="80"/>
                </a:moveTo>
                <a:lnTo>
                  <a:pt x="112" y="80"/>
                </a:lnTo>
                <a:lnTo>
                  <a:pt x="122" y="80"/>
                </a:lnTo>
                <a:lnTo>
                  <a:pt x="122" y="80"/>
                </a:lnTo>
                <a:cubicBezTo>
                  <a:pt x="123" y="80"/>
                  <a:pt x="124" y="80"/>
                  <a:pt x="124" y="80"/>
                </a:cubicBezTo>
                <a:cubicBezTo>
                  <a:pt x="124" y="81"/>
                  <a:pt x="125" y="82"/>
                  <a:pt x="125" y="82"/>
                </a:cubicBezTo>
                <a:lnTo>
                  <a:pt x="125" y="92"/>
                </a:lnTo>
                <a:lnTo>
                  <a:pt x="125" y="92"/>
                </a:lnTo>
                <a:cubicBezTo>
                  <a:pt x="125" y="93"/>
                  <a:pt x="124" y="93"/>
                  <a:pt x="124" y="94"/>
                </a:cubicBezTo>
                <a:cubicBezTo>
                  <a:pt x="124" y="94"/>
                  <a:pt x="123" y="95"/>
                  <a:pt x="122" y="95"/>
                </a:cubicBezTo>
                <a:lnTo>
                  <a:pt x="112" y="95"/>
                </a:lnTo>
                <a:lnTo>
                  <a:pt x="112" y="95"/>
                </a:lnTo>
                <a:lnTo>
                  <a:pt x="112" y="95"/>
                </a:lnTo>
                <a:lnTo>
                  <a:pt x="101" y="95"/>
                </a:lnTo>
                <a:cubicBezTo>
                  <a:pt x="101" y="95"/>
                  <a:pt x="100" y="94"/>
                  <a:pt x="100" y="94"/>
                </a:cubicBezTo>
                <a:cubicBezTo>
                  <a:pt x="99" y="93"/>
                  <a:pt x="99" y="93"/>
                  <a:pt x="99" y="92"/>
                </a:cubicBezTo>
                <a:lnTo>
                  <a:pt x="99" y="82"/>
                </a:lnTo>
                <a:lnTo>
                  <a:pt x="99" y="82"/>
                </a:lnTo>
                <a:cubicBezTo>
                  <a:pt x="99" y="82"/>
                  <a:pt x="99" y="81"/>
                  <a:pt x="100" y="80"/>
                </a:cubicBezTo>
                <a:cubicBezTo>
                  <a:pt x="100" y="80"/>
                  <a:pt x="101" y="80"/>
                  <a:pt x="101" y="80"/>
                </a:cubicBezTo>
                <a:lnTo>
                  <a:pt x="112" y="80"/>
                </a:lnTo>
                <a:lnTo>
                  <a:pt x="112" y="80"/>
                </a:lnTo>
                <a:lnTo>
                  <a:pt x="112" y="80"/>
                </a:lnTo>
                <a:close/>
                <a:moveTo>
                  <a:pt x="113" y="98"/>
                </a:moveTo>
                <a:lnTo>
                  <a:pt x="113" y="98"/>
                </a:lnTo>
                <a:lnTo>
                  <a:pt x="113" y="122"/>
                </a:lnTo>
                <a:cubicBezTo>
                  <a:pt x="113" y="123"/>
                  <a:pt x="113" y="124"/>
                  <a:pt x="112" y="124"/>
                </a:cubicBezTo>
                <a:cubicBezTo>
                  <a:pt x="111" y="124"/>
                  <a:pt x="110" y="123"/>
                  <a:pt x="110" y="122"/>
                </a:cubicBezTo>
                <a:lnTo>
                  <a:pt x="110" y="98"/>
                </a:lnTo>
                <a:lnTo>
                  <a:pt x="101" y="98"/>
                </a:lnTo>
                <a:cubicBezTo>
                  <a:pt x="100" y="98"/>
                  <a:pt x="98" y="97"/>
                  <a:pt x="97" y="96"/>
                </a:cubicBezTo>
                <a:cubicBezTo>
                  <a:pt x="96" y="95"/>
                  <a:pt x="95" y="94"/>
                  <a:pt x="95" y="92"/>
                </a:cubicBezTo>
                <a:lnTo>
                  <a:pt x="95" y="82"/>
                </a:lnTo>
                <a:lnTo>
                  <a:pt x="95" y="82"/>
                </a:lnTo>
                <a:cubicBezTo>
                  <a:pt x="95" y="81"/>
                  <a:pt x="96" y="79"/>
                  <a:pt x="97" y="78"/>
                </a:cubicBezTo>
                <a:cubicBezTo>
                  <a:pt x="98" y="77"/>
                  <a:pt x="100" y="76"/>
                  <a:pt x="101" y="76"/>
                </a:cubicBezTo>
                <a:lnTo>
                  <a:pt x="110" y="76"/>
                </a:lnTo>
                <a:lnTo>
                  <a:pt x="110" y="21"/>
                </a:lnTo>
                <a:cubicBezTo>
                  <a:pt x="110" y="20"/>
                  <a:pt x="111" y="19"/>
                  <a:pt x="112" y="19"/>
                </a:cubicBezTo>
                <a:cubicBezTo>
                  <a:pt x="113" y="19"/>
                  <a:pt x="113" y="20"/>
                  <a:pt x="113" y="21"/>
                </a:cubicBezTo>
                <a:lnTo>
                  <a:pt x="113" y="76"/>
                </a:lnTo>
                <a:lnTo>
                  <a:pt x="122" y="76"/>
                </a:lnTo>
                <a:cubicBezTo>
                  <a:pt x="124" y="76"/>
                  <a:pt x="125" y="77"/>
                  <a:pt x="126" y="78"/>
                </a:cubicBezTo>
                <a:cubicBezTo>
                  <a:pt x="128" y="79"/>
                  <a:pt x="128" y="81"/>
                  <a:pt x="128" y="82"/>
                </a:cubicBezTo>
                <a:lnTo>
                  <a:pt x="128" y="92"/>
                </a:lnTo>
                <a:lnTo>
                  <a:pt x="128" y="92"/>
                </a:lnTo>
                <a:cubicBezTo>
                  <a:pt x="128" y="94"/>
                  <a:pt x="128" y="95"/>
                  <a:pt x="126" y="96"/>
                </a:cubicBezTo>
                <a:cubicBezTo>
                  <a:pt x="125" y="97"/>
                  <a:pt x="124" y="98"/>
                  <a:pt x="122" y="98"/>
                </a:cubicBezTo>
                <a:lnTo>
                  <a:pt x="113" y="98"/>
                </a:lnTo>
                <a:close/>
                <a:moveTo>
                  <a:pt x="3" y="10"/>
                </a:moveTo>
                <a:lnTo>
                  <a:pt x="3" y="10"/>
                </a:lnTo>
                <a:lnTo>
                  <a:pt x="3" y="133"/>
                </a:lnTo>
                <a:lnTo>
                  <a:pt x="3" y="133"/>
                </a:lnTo>
                <a:lnTo>
                  <a:pt x="3" y="133"/>
                </a:lnTo>
                <a:cubicBezTo>
                  <a:pt x="3" y="135"/>
                  <a:pt x="4" y="136"/>
                  <a:pt x="5" y="137"/>
                </a:cubicBezTo>
                <a:cubicBezTo>
                  <a:pt x="6" y="139"/>
                  <a:pt x="8" y="140"/>
                  <a:pt x="10" y="140"/>
                </a:cubicBezTo>
                <a:lnTo>
                  <a:pt x="10" y="140"/>
                </a:lnTo>
                <a:lnTo>
                  <a:pt x="10" y="140"/>
                </a:lnTo>
                <a:lnTo>
                  <a:pt x="133" y="140"/>
                </a:lnTo>
                <a:cubicBezTo>
                  <a:pt x="134" y="140"/>
                  <a:pt x="136" y="139"/>
                  <a:pt x="137" y="138"/>
                </a:cubicBezTo>
                <a:cubicBezTo>
                  <a:pt x="139" y="136"/>
                  <a:pt x="139" y="135"/>
                  <a:pt x="139" y="133"/>
                </a:cubicBezTo>
                <a:lnTo>
                  <a:pt x="140" y="10"/>
                </a:lnTo>
                <a:cubicBezTo>
                  <a:pt x="140" y="8"/>
                  <a:pt x="139" y="7"/>
                  <a:pt x="138" y="5"/>
                </a:cubicBezTo>
                <a:cubicBezTo>
                  <a:pt x="136" y="4"/>
                  <a:pt x="135" y="3"/>
                  <a:pt x="133" y="3"/>
                </a:cubicBezTo>
                <a:lnTo>
                  <a:pt x="124" y="3"/>
                </a:lnTo>
                <a:lnTo>
                  <a:pt x="10" y="3"/>
                </a:lnTo>
                <a:cubicBezTo>
                  <a:pt x="8" y="3"/>
                  <a:pt x="7" y="4"/>
                  <a:pt x="5" y="5"/>
                </a:cubicBezTo>
                <a:cubicBezTo>
                  <a:pt x="4" y="7"/>
                  <a:pt x="3" y="8"/>
                  <a:pt x="3" y="10"/>
                </a:cubicBezTo>
                <a:close/>
              </a:path>
            </a:pathLst>
          </a:custGeom>
          <a:solidFill>
            <a:srgbClr val="38B6FF"/>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24" name="Freeform 6">
            <a:extLst>
              <a:ext uri="{FF2B5EF4-FFF2-40B4-BE49-F238E27FC236}">
                <a16:creationId xmlns="" xmlns:a16="http://schemas.microsoft.com/office/drawing/2014/main" id="{A36652F1-E13F-494C-9528-24E9389E7140}"/>
              </a:ext>
            </a:extLst>
          </p:cNvPr>
          <p:cNvSpPr>
            <a:spLocks noChangeAspect="1" noEditPoints="1"/>
          </p:cNvSpPr>
          <p:nvPr/>
        </p:nvSpPr>
        <p:spPr bwMode="auto">
          <a:xfrm>
            <a:off x="571231" y="3146641"/>
            <a:ext cx="481995" cy="418876"/>
          </a:xfrm>
          <a:custGeom>
            <a:avLst/>
            <a:gdLst>
              <a:gd name="T0" fmla="*/ 145 w 166"/>
              <a:gd name="T1" fmla="*/ 99 h 145"/>
              <a:gd name="T2" fmla="*/ 135 w 166"/>
              <a:gd name="T3" fmla="*/ 109 h 145"/>
              <a:gd name="T4" fmla="*/ 152 w 166"/>
              <a:gd name="T5" fmla="*/ 116 h 145"/>
              <a:gd name="T6" fmla="*/ 157 w 166"/>
              <a:gd name="T7" fmla="*/ 131 h 145"/>
              <a:gd name="T8" fmla="*/ 133 w 166"/>
              <a:gd name="T9" fmla="*/ 131 h 145"/>
              <a:gd name="T10" fmla="*/ 163 w 166"/>
              <a:gd name="T11" fmla="*/ 142 h 145"/>
              <a:gd name="T12" fmla="*/ 146 w 166"/>
              <a:gd name="T13" fmla="*/ 123 h 145"/>
              <a:gd name="T14" fmla="*/ 160 w 166"/>
              <a:gd name="T15" fmla="*/ 129 h 145"/>
              <a:gd name="T16" fmla="*/ 126 w 166"/>
              <a:gd name="T17" fmla="*/ 145 h 145"/>
              <a:gd name="T18" fmla="*/ 130 w 166"/>
              <a:gd name="T19" fmla="*/ 129 h 145"/>
              <a:gd name="T20" fmla="*/ 135 w 166"/>
              <a:gd name="T21" fmla="*/ 119 h 145"/>
              <a:gd name="T22" fmla="*/ 135 w 166"/>
              <a:gd name="T23" fmla="*/ 99 h 145"/>
              <a:gd name="T24" fmla="*/ 159 w 166"/>
              <a:gd name="T25" fmla="*/ 109 h 145"/>
              <a:gd name="T26" fmla="*/ 155 w 166"/>
              <a:gd name="T27" fmla="*/ 119 h 145"/>
              <a:gd name="T28" fmla="*/ 90 w 166"/>
              <a:gd name="T29" fmla="*/ 102 h 145"/>
              <a:gd name="T30" fmla="*/ 76 w 166"/>
              <a:gd name="T31" fmla="*/ 102 h 145"/>
              <a:gd name="T32" fmla="*/ 83 w 166"/>
              <a:gd name="T33" fmla="*/ 119 h 145"/>
              <a:gd name="T34" fmla="*/ 93 w 166"/>
              <a:gd name="T35" fmla="*/ 109 h 145"/>
              <a:gd name="T36" fmla="*/ 95 w 166"/>
              <a:gd name="T37" fmla="*/ 131 h 145"/>
              <a:gd name="T38" fmla="*/ 71 w 166"/>
              <a:gd name="T39" fmla="*/ 131 h 145"/>
              <a:gd name="T40" fmla="*/ 96 w 166"/>
              <a:gd name="T41" fmla="*/ 131 h 145"/>
              <a:gd name="T42" fmla="*/ 84 w 166"/>
              <a:gd name="T43" fmla="*/ 123 h 145"/>
              <a:gd name="T44" fmla="*/ 104 w 166"/>
              <a:gd name="T45" fmla="*/ 144 h 145"/>
              <a:gd name="T46" fmla="*/ 62 w 166"/>
              <a:gd name="T47" fmla="*/ 144 h 145"/>
              <a:gd name="T48" fmla="*/ 82 w 166"/>
              <a:gd name="T49" fmla="*/ 123 h 145"/>
              <a:gd name="T50" fmla="*/ 69 w 166"/>
              <a:gd name="T51" fmla="*/ 109 h 145"/>
              <a:gd name="T52" fmla="*/ 83 w 166"/>
              <a:gd name="T53" fmla="*/ 95 h 145"/>
              <a:gd name="T54" fmla="*/ 93 w 166"/>
              <a:gd name="T55" fmla="*/ 119 h 145"/>
              <a:gd name="T56" fmla="*/ 84 w 166"/>
              <a:gd name="T57" fmla="*/ 123 h 145"/>
              <a:gd name="T58" fmla="*/ 21 w 166"/>
              <a:gd name="T59" fmla="*/ 99 h 145"/>
              <a:gd name="T60" fmla="*/ 11 w 166"/>
              <a:gd name="T61" fmla="*/ 109 h 145"/>
              <a:gd name="T62" fmla="*/ 28 w 166"/>
              <a:gd name="T63" fmla="*/ 116 h 145"/>
              <a:gd name="T64" fmla="*/ 33 w 166"/>
              <a:gd name="T65" fmla="*/ 131 h 145"/>
              <a:gd name="T66" fmla="*/ 9 w 166"/>
              <a:gd name="T67" fmla="*/ 131 h 145"/>
              <a:gd name="T68" fmla="*/ 39 w 166"/>
              <a:gd name="T69" fmla="*/ 142 h 145"/>
              <a:gd name="T70" fmla="*/ 22 w 166"/>
              <a:gd name="T71" fmla="*/ 123 h 145"/>
              <a:gd name="T72" fmla="*/ 36 w 166"/>
              <a:gd name="T73" fmla="*/ 129 h 145"/>
              <a:gd name="T74" fmla="*/ 2 w 166"/>
              <a:gd name="T75" fmla="*/ 145 h 145"/>
              <a:gd name="T76" fmla="*/ 6 w 166"/>
              <a:gd name="T77" fmla="*/ 129 h 145"/>
              <a:gd name="T78" fmla="*/ 11 w 166"/>
              <a:gd name="T79" fmla="*/ 119 h 145"/>
              <a:gd name="T80" fmla="*/ 11 w 166"/>
              <a:gd name="T81" fmla="*/ 99 h 145"/>
              <a:gd name="T82" fmla="*/ 35 w 166"/>
              <a:gd name="T83" fmla="*/ 109 h 145"/>
              <a:gd name="T84" fmla="*/ 31 w 166"/>
              <a:gd name="T85" fmla="*/ 119 h 145"/>
              <a:gd name="T86" fmla="*/ 93 w 166"/>
              <a:gd name="T87" fmla="*/ 7 h 145"/>
              <a:gd name="T88" fmla="*/ 68 w 166"/>
              <a:gd name="T89" fmla="*/ 18 h 145"/>
              <a:gd name="T90" fmla="*/ 93 w 166"/>
              <a:gd name="T91" fmla="*/ 28 h 145"/>
              <a:gd name="T92" fmla="*/ 83 w 166"/>
              <a:gd name="T93" fmla="*/ 0 h 145"/>
              <a:gd name="T94" fmla="*/ 101 w 166"/>
              <a:gd name="T95" fmla="*/ 18 h 145"/>
              <a:gd name="T96" fmla="*/ 83 w 166"/>
              <a:gd name="T97" fmla="*/ 36 h 145"/>
              <a:gd name="T98" fmla="*/ 70 w 166"/>
              <a:gd name="T99" fmla="*/ 5 h 145"/>
              <a:gd name="T100" fmla="*/ 101 w 166"/>
              <a:gd name="T101" fmla="*/ 48 h 145"/>
              <a:gd name="T102" fmla="*/ 58 w 166"/>
              <a:gd name="T103" fmla="*/ 64 h 145"/>
              <a:gd name="T104" fmla="*/ 83 w 166"/>
              <a:gd name="T105" fmla="*/ 37 h 145"/>
              <a:gd name="T106" fmla="*/ 112 w 166"/>
              <a:gd name="T107" fmla="*/ 66 h 145"/>
              <a:gd name="T108" fmla="*/ 54 w 166"/>
              <a:gd name="T109" fmla="*/ 66 h 145"/>
              <a:gd name="T110" fmla="*/ 24 w 166"/>
              <a:gd name="T111" fmla="*/ 91 h 145"/>
              <a:gd name="T112" fmla="*/ 20 w 166"/>
              <a:gd name="T113" fmla="*/ 91 h 145"/>
              <a:gd name="T114" fmla="*/ 81 w 166"/>
              <a:gd name="T115" fmla="*/ 80 h 145"/>
              <a:gd name="T116" fmla="*/ 85 w 166"/>
              <a:gd name="T117" fmla="*/ 71 h 145"/>
              <a:gd name="T118" fmla="*/ 145 w 166"/>
              <a:gd name="T119" fmla="*/ 81 h 145"/>
              <a:gd name="T120" fmla="*/ 142 w 166"/>
              <a:gd name="T121" fmla="*/ 91 h 145"/>
              <a:gd name="T122" fmla="*/ 85 w 166"/>
              <a:gd name="T123" fmla="*/ 91 h 145"/>
              <a:gd name="T124" fmla="*/ 81 w 166"/>
              <a:gd name="T125"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45">
                <a:moveTo>
                  <a:pt x="152" y="102"/>
                </a:moveTo>
                <a:lnTo>
                  <a:pt x="152" y="102"/>
                </a:lnTo>
                <a:cubicBezTo>
                  <a:pt x="150" y="100"/>
                  <a:pt x="148" y="99"/>
                  <a:pt x="145" y="99"/>
                </a:cubicBezTo>
                <a:cubicBezTo>
                  <a:pt x="142" y="99"/>
                  <a:pt x="140" y="100"/>
                  <a:pt x="138" y="102"/>
                </a:cubicBezTo>
                <a:lnTo>
                  <a:pt x="138" y="102"/>
                </a:lnTo>
                <a:cubicBezTo>
                  <a:pt x="136" y="104"/>
                  <a:pt x="135" y="106"/>
                  <a:pt x="135" y="109"/>
                </a:cubicBezTo>
                <a:cubicBezTo>
                  <a:pt x="135" y="112"/>
                  <a:pt x="136" y="114"/>
                  <a:pt x="138" y="116"/>
                </a:cubicBezTo>
                <a:cubicBezTo>
                  <a:pt x="140" y="118"/>
                  <a:pt x="142" y="119"/>
                  <a:pt x="145" y="119"/>
                </a:cubicBezTo>
                <a:cubicBezTo>
                  <a:pt x="148" y="119"/>
                  <a:pt x="150" y="118"/>
                  <a:pt x="152" y="116"/>
                </a:cubicBezTo>
                <a:cubicBezTo>
                  <a:pt x="154" y="114"/>
                  <a:pt x="155" y="112"/>
                  <a:pt x="155" y="109"/>
                </a:cubicBezTo>
                <a:cubicBezTo>
                  <a:pt x="155" y="106"/>
                  <a:pt x="154" y="104"/>
                  <a:pt x="152" y="102"/>
                </a:cubicBezTo>
                <a:close/>
                <a:moveTo>
                  <a:pt x="157" y="131"/>
                </a:moveTo>
                <a:lnTo>
                  <a:pt x="157" y="131"/>
                </a:lnTo>
                <a:cubicBezTo>
                  <a:pt x="154" y="128"/>
                  <a:pt x="150" y="126"/>
                  <a:pt x="145" y="126"/>
                </a:cubicBezTo>
                <a:cubicBezTo>
                  <a:pt x="140" y="126"/>
                  <a:pt x="136" y="128"/>
                  <a:pt x="133" y="131"/>
                </a:cubicBezTo>
                <a:lnTo>
                  <a:pt x="133" y="131"/>
                </a:lnTo>
                <a:cubicBezTo>
                  <a:pt x="130" y="134"/>
                  <a:pt x="128" y="138"/>
                  <a:pt x="127" y="142"/>
                </a:cubicBezTo>
                <a:lnTo>
                  <a:pt x="163" y="142"/>
                </a:lnTo>
                <a:cubicBezTo>
                  <a:pt x="162" y="138"/>
                  <a:pt x="160" y="134"/>
                  <a:pt x="158" y="131"/>
                </a:cubicBezTo>
                <a:lnTo>
                  <a:pt x="157" y="131"/>
                </a:lnTo>
                <a:close/>
                <a:moveTo>
                  <a:pt x="146" y="123"/>
                </a:moveTo>
                <a:lnTo>
                  <a:pt x="146" y="123"/>
                </a:lnTo>
                <a:cubicBezTo>
                  <a:pt x="151" y="123"/>
                  <a:pt x="156" y="125"/>
                  <a:pt x="160" y="129"/>
                </a:cubicBezTo>
                <a:lnTo>
                  <a:pt x="160" y="129"/>
                </a:lnTo>
                <a:cubicBezTo>
                  <a:pt x="164" y="133"/>
                  <a:pt x="166" y="138"/>
                  <a:pt x="166" y="144"/>
                </a:cubicBezTo>
                <a:cubicBezTo>
                  <a:pt x="166" y="145"/>
                  <a:pt x="165" y="145"/>
                  <a:pt x="164" y="145"/>
                </a:cubicBezTo>
                <a:lnTo>
                  <a:pt x="126" y="145"/>
                </a:lnTo>
                <a:cubicBezTo>
                  <a:pt x="125" y="145"/>
                  <a:pt x="124" y="145"/>
                  <a:pt x="124" y="144"/>
                </a:cubicBezTo>
                <a:cubicBezTo>
                  <a:pt x="124" y="138"/>
                  <a:pt x="126" y="133"/>
                  <a:pt x="130" y="129"/>
                </a:cubicBezTo>
                <a:lnTo>
                  <a:pt x="130" y="129"/>
                </a:lnTo>
                <a:cubicBezTo>
                  <a:pt x="134" y="125"/>
                  <a:pt x="139" y="123"/>
                  <a:pt x="144" y="123"/>
                </a:cubicBezTo>
                <a:cubicBezTo>
                  <a:pt x="141" y="123"/>
                  <a:pt x="138" y="121"/>
                  <a:pt x="135" y="119"/>
                </a:cubicBezTo>
                <a:lnTo>
                  <a:pt x="135" y="119"/>
                </a:lnTo>
                <a:cubicBezTo>
                  <a:pt x="133" y="116"/>
                  <a:pt x="131" y="113"/>
                  <a:pt x="131" y="109"/>
                </a:cubicBezTo>
                <a:cubicBezTo>
                  <a:pt x="131" y="105"/>
                  <a:pt x="133" y="102"/>
                  <a:pt x="135" y="99"/>
                </a:cubicBezTo>
                <a:lnTo>
                  <a:pt x="135" y="99"/>
                </a:lnTo>
                <a:cubicBezTo>
                  <a:pt x="138" y="97"/>
                  <a:pt x="141" y="95"/>
                  <a:pt x="145" y="95"/>
                </a:cubicBezTo>
                <a:cubicBezTo>
                  <a:pt x="149" y="95"/>
                  <a:pt x="152" y="97"/>
                  <a:pt x="155" y="99"/>
                </a:cubicBezTo>
                <a:cubicBezTo>
                  <a:pt x="157" y="102"/>
                  <a:pt x="159" y="105"/>
                  <a:pt x="159" y="109"/>
                </a:cubicBezTo>
                <a:cubicBezTo>
                  <a:pt x="159" y="113"/>
                  <a:pt x="157" y="116"/>
                  <a:pt x="155" y="119"/>
                </a:cubicBezTo>
                <a:lnTo>
                  <a:pt x="155" y="119"/>
                </a:lnTo>
                <a:lnTo>
                  <a:pt x="155" y="119"/>
                </a:lnTo>
                <a:cubicBezTo>
                  <a:pt x="152" y="121"/>
                  <a:pt x="149" y="123"/>
                  <a:pt x="146" y="123"/>
                </a:cubicBezTo>
                <a:close/>
                <a:moveTo>
                  <a:pt x="90" y="102"/>
                </a:moveTo>
                <a:lnTo>
                  <a:pt x="90" y="102"/>
                </a:lnTo>
                <a:cubicBezTo>
                  <a:pt x="88" y="100"/>
                  <a:pt x="86" y="99"/>
                  <a:pt x="83" y="99"/>
                </a:cubicBezTo>
                <a:cubicBezTo>
                  <a:pt x="80" y="99"/>
                  <a:pt x="78" y="100"/>
                  <a:pt x="76" y="102"/>
                </a:cubicBezTo>
                <a:lnTo>
                  <a:pt x="76" y="102"/>
                </a:lnTo>
                <a:cubicBezTo>
                  <a:pt x="74" y="104"/>
                  <a:pt x="73" y="106"/>
                  <a:pt x="73" y="109"/>
                </a:cubicBezTo>
                <a:cubicBezTo>
                  <a:pt x="73" y="112"/>
                  <a:pt x="74" y="114"/>
                  <a:pt x="76" y="116"/>
                </a:cubicBezTo>
                <a:cubicBezTo>
                  <a:pt x="78" y="118"/>
                  <a:pt x="80" y="119"/>
                  <a:pt x="83" y="119"/>
                </a:cubicBezTo>
                <a:cubicBezTo>
                  <a:pt x="86" y="119"/>
                  <a:pt x="88" y="118"/>
                  <a:pt x="90" y="116"/>
                </a:cubicBezTo>
                <a:lnTo>
                  <a:pt x="90" y="116"/>
                </a:lnTo>
                <a:cubicBezTo>
                  <a:pt x="92" y="114"/>
                  <a:pt x="93" y="112"/>
                  <a:pt x="93" y="109"/>
                </a:cubicBezTo>
                <a:cubicBezTo>
                  <a:pt x="93" y="106"/>
                  <a:pt x="92" y="104"/>
                  <a:pt x="90" y="102"/>
                </a:cubicBezTo>
                <a:close/>
                <a:moveTo>
                  <a:pt x="95" y="131"/>
                </a:moveTo>
                <a:lnTo>
                  <a:pt x="95" y="131"/>
                </a:lnTo>
                <a:cubicBezTo>
                  <a:pt x="92" y="128"/>
                  <a:pt x="88" y="126"/>
                  <a:pt x="83" y="126"/>
                </a:cubicBezTo>
                <a:cubicBezTo>
                  <a:pt x="78" y="126"/>
                  <a:pt x="74" y="128"/>
                  <a:pt x="71" y="131"/>
                </a:cubicBezTo>
                <a:lnTo>
                  <a:pt x="71" y="131"/>
                </a:lnTo>
                <a:cubicBezTo>
                  <a:pt x="68" y="134"/>
                  <a:pt x="66" y="138"/>
                  <a:pt x="65" y="142"/>
                </a:cubicBezTo>
                <a:lnTo>
                  <a:pt x="101" y="142"/>
                </a:lnTo>
                <a:cubicBezTo>
                  <a:pt x="100" y="138"/>
                  <a:pt x="98" y="134"/>
                  <a:pt x="96" y="131"/>
                </a:cubicBezTo>
                <a:lnTo>
                  <a:pt x="95" y="131"/>
                </a:lnTo>
                <a:close/>
                <a:moveTo>
                  <a:pt x="84" y="123"/>
                </a:moveTo>
                <a:lnTo>
                  <a:pt x="84" y="123"/>
                </a:lnTo>
                <a:cubicBezTo>
                  <a:pt x="89" y="123"/>
                  <a:pt x="94" y="125"/>
                  <a:pt x="98" y="129"/>
                </a:cubicBezTo>
                <a:lnTo>
                  <a:pt x="98" y="129"/>
                </a:lnTo>
                <a:cubicBezTo>
                  <a:pt x="102" y="133"/>
                  <a:pt x="104" y="138"/>
                  <a:pt x="104" y="144"/>
                </a:cubicBezTo>
                <a:cubicBezTo>
                  <a:pt x="104" y="145"/>
                  <a:pt x="103" y="145"/>
                  <a:pt x="102" y="145"/>
                </a:cubicBezTo>
                <a:lnTo>
                  <a:pt x="64" y="145"/>
                </a:lnTo>
                <a:cubicBezTo>
                  <a:pt x="63" y="145"/>
                  <a:pt x="62" y="145"/>
                  <a:pt x="62" y="144"/>
                </a:cubicBezTo>
                <a:cubicBezTo>
                  <a:pt x="62" y="138"/>
                  <a:pt x="64" y="133"/>
                  <a:pt x="68" y="129"/>
                </a:cubicBezTo>
                <a:lnTo>
                  <a:pt x="68" y="129"/>
                </a:lnTo>
                <a:cubicBezTo>
                  <a:pt x="72" y="125"/>
                  <a:pt x="77" y="123"/>
                  <a:pt x="82" y="123"/>
                </a:cubicBezTo>
                <a:cubicBezTo>
                  <a:pt x="79" y="123"/>
                  <a:pt x="76" y="121"/>
                  <a:pt x="73" y="119"/>
                </a:cubicBezTo>
                <a:lnTo>
                  <a:pt x="73" y="119"/>
                </a:lnTo>
                <a:cubicBezTo>
                  <a:pt x="71" y="116"/>
                  <a:pt x="69" y="113"/>
                  <a:pt x="69" y="109"/>
                </a:cubicBezTo>
                <a:cubicBezTo>
                  <a:pt x="69" y="105"/>
                  <a:pt x="71" y="102"/>
                  <a:pt x="73" y="99"/>
                </a:cubicBezTo>
                <a:lnTo>
                  <a:pt x="73" y="99"/>
                </a:lnTo>
                <a:cubicBezTo>
                  <a:pt x="76" y="97"/>
                  <a:pt x="79" y="95"/>
                  <a:pt x="83" y="95"/>
                </a:cubicBezTo>
                <a:cubicBezTo>
                  <a:pt x="87" y="95"/>
                  <a:pt x="90" y="97"/>
                  <a:pt x="93" y="99"/>
                </a:cubicBezTo>
                <a:cubicBezTo>
                  <a:pt x="95" y="102"/>
                  <a:pt x="97" y="105"/>
                  <a:pt x="97" y="109"/>
                </a:cubicBezTo>
                <a:cubicBezTo>
                  <a:pt x="97" y="113"/>
                  <a:pt x="95" y="116"/>
                  <a:pt x="93" y="119"/>
                </a:cubicBezTo>
                <a:lnTo>
                  <a:pt x="93" y="119"/>
                </a:lnTo>
                <a:lnTo>
                  <a:pt x="93" y="119"/>
                </a:lnTo>
                <a:cubicBezTo>
                  <a:pt x="90" y="121"/>
                  <a:pt x="87" y="123"/>
                  <a:pt x="84" y="123"/>
                </a:cubicBezTo>
                <a:close/>
                <a:moveTo>
                  <a:pt x="28" y="102"/>
                </a:moveTo>
                <a:lnTo>
                  <a:pt x="28" y="102"/>
                </a:lnTo>
                <a:cubicBezTo>
                  <a:pt x="26" y="100"/>
                  <a:pt x="24" y="99"/>
                  <a:pt x="21" y="99"/>
                </a:cubicBezTo>
                <a:cubicBezTo>
                  <a:pt x="18" y="99"/>
                  <a:pt x="16" y="100"/>
                  <a:pt x="14" y="102"/>
                </a:cubicBezTo>
                <a:lnTo>
                  <a:pt x="14" y="102"/>
                </a:lnTo>
                <a:cubicBezTo>
                  <a:pt x="12" y="104"/>
                  <a:pt x="11" y="106"/>
                  <a:pt x="11" y="109"/>
                </a:cubicBezTo>
                <a:cubicBezTo>
                  <a:pt x="11" y="112"/>
                  <a:pt x="12" y="114"/>
                  <a:pt x="14" y="116"/>
                </a:cubicBezTo>
                <a:cubicBezTo>
                  <a:pt x="16" y="118"/>
                  <a:pt x="18" y="119"/>
                  <a:pt x="21" y="119"/>
                </a:cubicBezTo>
                <a:cubicBezTo>
                  <a:pt x="24" y="119"/>
                  <a:pt x="26" y="118"/>
                  <a:pt x="28" y="116"/>
                </a:cubicBezTo>
                <a:cubicBezTo>
                  <a:pt x="30" y="114"/>
                  <a:pt x="31" y="112"/>
                  <a:pt x="31" y="109"/>
                </a:cubicBezTo>
                <a:cubicBezTo>
                  <a:pt x="31" y="106"/>
                  <a:pt x="30" y="104"/>
                  <a:pt x="28" y="102"/>
                </a:cubicBezTo>
                <a:close/>
                <a:moveTo>
                  <a:pt x="33" y="131"/>
                </a:moveTo>
                <a:lnTo>
                  <a:pt x="33" y="131"/>
                </a:lnTo>
                <a:cubicBezTo>
                  <a:pt x="30" y="128"/>
                  <a:pt x="26" y="126"/>
                  <a:pt x="21" y="126"/>
                </a:cubicBezTo>
                <a:cubicBezTo>
                  <a:pt x="16" y="126"/>
                  <a:pt x="12" y="128"/>
                  <a:pt x="9" y="131"/>
                </a:cubicBezTo>
                <a:lnTo>
                  <a:pt x="8" y="131"/>
                </a:lnTo>
                <a:cubicBezTo>
                  <a:pt x="6" y="134"/>
                  <a:pt x="4" y="138"/>
                  <a:pt x="3" y="142"/>
                </a:cubicBezTo>
                <a:lnTo>
                  <a:pt x="39" y="142"/>
                </a:lnTo>
                <a:cubicBezTo>
                  <a:pt x="38" y="138"/>
                  <a:pt x="36" y="134"/>
                  <a:pt x="34" y="131"/>
                </a:cubicBezTo>
                <a:lnTo>
                  <a:pt x="33" y="131"/>
                </a:lnTo>
                <a:close/>
                <a:moveTo>
                  <a:pt x="22" y="123"/>
                </a:moveTo>
                <a:lnTo>
                  <a:pt x="22" y="123"/>
                </a:lnTo>
                <a:cubicBezTo>
                  <a:pt x="27" y="123"/>
                  <a:pt x="32" y="125"/>
                  <a:pt x="36" y="129"/>
                </a:cubicBezTo>
                <a:lnTo>
                  <a:pt x="36" y="129"/>
                </a:lnTo>
                <a:cubicBezTo>
                  <a:pt x="40" y="133"/>
                  <a:pt x="42" y="138"/>
                  <a:pt x="42" y="144"/>
                </a:cubicBezTo>
                <a:cubicBezTo>
                  <a:pt x="42" y="145"/>
                  <a:pt x="41" y="145"/>
                  <a:pt x="40" y="145"/>
                </a:cubicBezTo>
                <a:lnTo>
                  <a:pt x="2" y="145"/>
                </a:lnTo>
                <a:cubicBezTo>
                  <a:pt x="1" y="145"/>
                  <a:pt x="0" y="145"/>
                  <a:pt x="0" y="144"/>
                </a:cubicBezTo>
                <a:cubicBezTo>
                  <a:pt x="0" y="138"/>
                  <a:pt x="2" y="133"/>
                  <a:pt x="6" y="129"/>
                </a:cubicBezTo>
                <a:lnTo>
                  <a:pt x="6" y="129"/>
                </a:lnTo>
                <a:cubicBezTo>
                  <a:pt x="10" y="125"/>
                  <a:pt x="15" y="123"/>
                  <a:pt x="20" y="123"/>
                </a:cubicBezTo>
                <a:cubicBezTo>
                  <a:pt x="17" y="123"/>
                  <a:pt x="14" y="121"/>
                  <a:pt x="11" y="119"/>
                </a:cubicBezTo>
                <a:lnTo>
                  <a:pt x="11" y="119"/>
                </a:lnTo>
                <a:cubicBezTo>
                  <a:pt x="9" y="116"/>
                  <a:pt x="7" y="113"/>
                  <a:pt x="7" y="109"/>
                </a:cubicBezTo>
                <a:cubicBezTo>
                  <a:pt x="7" y="105"/>
                  <a:pt x="9" y="102"/>
                  <a:pt x="11" y="99"/>
                </a:cubicBezTo>
                <a:lnTo>
                  <a:pt x="11" y="99"/>
                </a:lnTo>
                <a:cubicBezTo>
                  <a:pt x="14" y="97"/>
                  <a:pt x="17" y="95"/>
                  <a:pt x="21" y="95"/>
                </a:cubicBezTo>
                <a:cubicBezTo>
                  <a:pt x="25" y="95"/>
                  <a:pt x="28" y="97"/>
                  <a:pt x="31" y="99"/>
                </a:cubicBezTo>
                <a:cubicBezTo>
                  <a:pt x="33" y="102"/>
                  <a:pt x="35" y="105"/>
                  <a:pt x="35" y="109"/>
                </a:cubicBezTo>
                <a:cubicBezTo>
                  <a:pt x="35" y="113"/>
                  <a:pt x="33" y="116"/>
                  <a:pt x="31" y="119"/>
                </a:cubicBezTo>
                <a:lnTo>
                  <a:pt x="31" y="119"/>
                </a:lnTo>
                <a:lnTo>
                  <a:pt x="31" y="119"/>
                </a:lnTo>
                <a:cubicBezTo>
                  <a:pt x="28" y="121"/>
                  <a:pt x="25" y="123"/>
                  <a:pt x="22" y="123"/>
                </a:cubicBezTo>
                <a:close/>
                <a:moveTo>
                  <a:pt x="93" y="7"/>
                </a:moveTo>
                <a:lnTo>
                  <a:pt x="93" y="7"/>
                </a:lnTo>
                <a:cubicBezTo>
                  <a:pt x="91" y="5"/>
                  <a:pt x="87" y="3"/>
                  <a:pt x="83" y="3"/>
                </a:cubicBezTo>
                <a:cubicBezTo>
                  <a:pt x="79" y="3"/>
                  <a:pt x="75" y="5"/>
                  <a:pt x="73" y="7"/>
                </a:cubicBezTo>
                <a:cubicBezTo>
                  <a:pt x="70" y="10"/>
                  <a:pt x="68" y="14"/>
                  <a:pt x="68" y="18"/>
                </a:cubicBezTo>
                <a:cubicBezTo>
                  <a:pt x="68" y="22"/>
                  <a:pt x="70" y="26"/>
                  <a:pt x="73" y="28"/>
                </a:cubicBezTo>
                <a:cubicBezTo>
                  <a:pt x="75" y="31"/>
                  <a:pt x="79" y="33"/>
                  <a:pt x="83" y="33"/>
                </a:cubicBezTo>
                <a:cubicBezTo>
                  <a:pt x="87" y="33"/>
                  <a:pt x="91" y="31"/>
                  <a:pt x="93" y="28"/>
                </a:cubicBezTo>
                <a:cubicBezTo>
                  <a:pt x="96" y="26"/>
                  <a:pt x="98" y="22"/>
                  <a:pt x="98" y="18"/>
                </a:cubicBezTo>
                <a:cubicBezTo>
                  <a:pt x="98" y="14"/>
                  <a:pt x="96" y="10"/>
                  <a:pt x="93" y="7"/>
                </a:cubicBezTo>
                <a:close/>
                <a:moveTo>
                  <a:pt x="83" y="0"/>
                </a:moveTo>
                <a:lnTo>
                  <a:pt x="83" y="0"/>
                </a:lnTo>
                <a:cubicBezTo>
                  <a:pt x="88" y="0"/>
                  <a:pt x="93" y="2"/>
                  <a:pt x="96" y="5"/>
                </a:cubicBezTo>
                <a:cubicBezTo>
                  <a:pt x="99" y="8"/>
                  <a:pt x="101" y="13"/>
                  <a:pt x="101" y="18"/>
                </a:cubicBezTo>
                <a:cubicBezTo>
                  <a:pt x="101" y="23"/>
                  <a:pt x="99" y="27"/>
                  <a:pt x="96" y="31"/>
                </a:cubicBezTo>
                <a:lnTo>
                  <a:pt x="96" y="31"/>
                </a:lnTo>
                <a:cubicBezTo>
                  <a:pt x="93" y="34"/>
                  <a:pt x="88" y="36"/>
                  <a:pt x="83" y="36"/>
                </a:cubicBezTo>
                <a:cubicBezTo>
                  <a:pt x="78" y="36"/>
                  <a:pt x="73" y="34"/>
                  <a:pt x="70" y="31"/>
                </a:cubicBezTo>
                <a:cubicBezTo>
                  <a:pt x="67" y="27"/>
                  <a:pt x="65" y="23"/>
                  <a:pt x="65" y="18"/>
                </a:cubicBezTo>
                <a:cubicBezTo>
                  <a:pt x="65" y="13"/>
                  <a:pt x="67" y="8"/>
                  <a:pt x="70" y="5"/>
                </a:cubicBezTo>
                <a:cubicBezTo>
                  <a:pt x="73" y="2"/>
                  <a:pt x="78" y="0"/>
                  <a:pt x="83" y="0"/>
                </a:cubicBezTo>
                <a:close/>
                <a:moveTo>
                  <a:pt x="101" y="48"/>
                </a:moveTo>
                <a:lnTo>
                  <a:pt x="101" y="48"/>
                </a:lnTo>
                <a:cubicBezTo>
                  <a:pt x="96" y="44"/>
                  <a:pt x="90" y="41"/>
                  <a:pt x="83" y="41"/>
                </a:cubicBezTo>
                <a:cubicBezTo>
                  <a:pt x="76" y="41"/>
                  <a:pt x="70" y="44"/>
                  <a:pt x="65" y="48"/>
                </a:cubicBezTo>
                <a:cubicBezTo>
                  <a:pt x="61" y="52"/>
                  <a:pt x="58" y="58"/>
                  <a:pt x="58" y="64"/>
                </a:cubicBezTo>
                <a:lnTo>
                  <a:pt x="108" y="64"/>
                </a:lnTo>
                <a:cubicBezTo>
                  <a:pt x="108" y="58"/>
                  <a:pt x="105" y="52"/>
                  <a:pt x="101" y="48"/>
                </a:cubicBezTo>
                <a:close/>
                <a:moveTo>
                  <a:pt x="83" y="37"/>
                </a:moveTo>
                <a:lnTo>
                  <a:pt x="83" y="37"/>
                </a:lnTo>
                <a:cubicBezTo>
                  <a:pt x="91" y="37"/>
                  <a:pt x="98" y="41"/>
                  <a:pt x="103" y="46"/>
                </a:cubicBezTo>
                <a:cubicBezTo>
                  <a:pt x="108" y="51"/>
                  <a:pt x="112" y="58"/>
                  <a:pt x="112" y="66"/>
                </a:cubicBezTo>
                <a:cubicBezTo>
                  <a:pt x="112" y="67"/>
                  <a:pt x="111" y="68"/>
                  <a:pt x="110" y="68"/>
                </a:cubicBezTo>
                <a:lnTo>
                  <a:pt x="56" y="68"/>
                </a:lnTo>
                <a:cubicBezTo>
                  <a:pt x="55" y="68"/>
                  <a:pt x="54" y="67"/>
                  <a:pt x="54" y="66"/>
                </a:cubicBezTo>
                <a:cubicBezTo>
                  <a:pt x="54" y="58"/>
                  <a:pt x="58" y="51"/>
                  <a:pt x="63" y="46"/>
                </a:cubicBezTo>
                <a:cubicBezTo>
                  <a:pt x="68" y="41"/>
                  <a:pt x="75" y="37"/>
                  <a:pt x="83" y="37"/>
                </a:cubicBezTo>
                <a:close/>
                <a:moveTo>
                  <a:pt x="24" y="91"/>
                </a:moveTo>
                <a:lnTo>
                  <a:pt x="24" y="91"/>
                </a:lnTo>
                <a:cubicBezTo>
                  <a:pt x="24" y="92"/>
                  <a:pt x="23" y="93"/>
                  <a:pt x="22" y="93"/>
                </a:cubicBezTo>
                <a:cubicBezTo>
                  <a:pt x="21" y="93"/>
                  <a:pt x="20" y="92"/>
                  <a:pt x="20" y="91"/>
                </a:cubicBezTo>
                <a:lnTo>
                  <a:pt x="20" y="81"/>
                </a:lnTo>
                <a:cubicBezTo>
                  <a:pt x="20" y="80"/>
                  <a:pt x="21" y="80"/>
                  <a:pt x="22" y="80"/>
                </a:cubicBezTo>
                <a:lnTo>
                  <a:pt x="81" y="80"/>
                </a:lnTo>
                <a:lnTo>
                  <a:pt x="81" y="71"/>
                </a:lnTo>
                <a:cubicBezTo>
                  <a:pt x="81" y="70"/>
                  <a:pt x="82" y="69"/>
                  <a:pt x="83" y="69"/>
                </a:cubicBezTo>
                <a:cubicBezTo>
                  <a:pt x="84" y="69"/>
                  <a:pt x="85" y="70"/>
                  <a:pt x="85" y="71"/>
                </a:cubicBezTo>
                <a:lnTo>
                  <a:pt x="85" y="80"/>
                </a:lnTo>
                <a:lnTo>
                  <a:pt x="144" y="80"/>
                </a:lnTo>
                <a:cubicBezTo>
                  <a:pt x="145" y="80"/>
                  <a:pt x="145" y="80"/>
                  <a:pt x="145" y="81"/>
                </a:cubicBezTo>
                <a:lnTo>
                  <a:pt x="145" y="91"/>
                </a:lnTo>
                <a:cubicBezTo>
                  <a:pt x="145" y="92"/>
                  <a:pt x="145" y="93"/>
                  <a:pt x="144" y="93"/>
                </a:cubicBezTo>
                <a:cubicBezTo>
                  <a:pt x="143" y="93"/>
                  <a:pt x="142" y="92"/>
                  <a:pt x="142" y="91"/>
                </a:cubicBezTo>
                <a:lnTo>
                  <a:pt x="142" y="83"/>
                </a:lnTo>
                <a:lnTo>
                  <a:pt x="85" y="83"/>
                </a:lnTo>
                <a:lnTo>
                  <a:pt x="85" y="91"/>
                </a:lnTo>
                <a:cubicBezTo>
                  <a:pt x="85" y="92"/>
                  <a:pt x="84" y="93"/>
                  <a:pt x="83" y="93"/>
                </a:cubicBezTo>
                <a:cubicBezTo>
                  <a:pt x="82" y="93"/>
                  <a:pt x="81" y="92"/>
                  <a:pt x="81" y="91"/>
                </a:cubicBezTo>
                <a:lnTo>
                  <a:pt x="81" y="83"/>
                </a:lnTo>
                <a:lnTo>
                  <a:pt x="24" y="83"/>
                </a:lnTo>
                <a:lnTo>
                  <a:pt x="24" y="91"/>
                </a:lnTo>
                <a:close/>
              </a:path>
            </a:pathLst>
          </a:custGeom>
          <a:solidFill>
            <a:srgbClr val="38B6FF"/>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25" name="Freeform 17">
            <a:extLst>
              <a:ext uri="{FF2B5EF4-FFF2-40B4-BE49-F238E27FC236}">
                <a16:creationId xmlns="" xmlns:a16="http://schemas.microsoft.com/office/drawing/2014/main" id="{FACC0D18-BA04-4401-B079-219F18FBC802}"/>
              </a:ext>
            </a:extLst>
          </p:cNvPr>
          <p:cNvSpPr>
            <a:spLocks noChangeAspect="1" noEditPoints="1"/>
          </p:cNvSpPr>
          <p:nvPr/>
        </p:nvSpPr>
        <p:spPr bwMode="auto">
          <a:xfrm>
            <a:off x="608699" y="3890414"/>
            <a:ext cx="445000" cy="441628"/>
          </a:xfrm>
          <a:custGeom>
            <a:avLst/>
            <a:gdLst>
              <a:gd name="T0" fmla="*/ 92 w 130"/>
              <a:gd name="T1" fmla="*/ 61 h 129"/>
              <a:gd name="T2" fmla="*/ 112 w 130"/>
              <a:gd name="T3" fmla="*/ 35 h 129"/>
              <a:gd name="T4" fmla="*/ 101 w 130"/>
              <a:gd name="T5" fmla="*/ 19 h 129"/>
              <a:gd name="T6" fmla="*/ 82 w 130"/>
              <a:gd name="T7" fmla="*/ 23 h 129"/>
              <a:gd name="T8" fmla="*/ 54 w 130"/>
              <a:gd name="T9" fmla="*/ 58 h 129"/>
              <a:gd name="T10" fmla="*/ 60 w 130"/>
              <a:gd name="T11" fmla="*/ 70 h 129"/>
              <a:gd name="T12" fmla="*/ 68 w 130"/>
              <a:gd name="T13" fmla="*/ 81 h 129"/>
              <a:gd name="T14" fmla="*/ 49 w 130"/>
              <a:gd name="T15" fmla="*/ 80 h 129"/>
              <a:gd name="T16" fmla="*/ 40 w 130"/>
              <a:gd name="T17" fmla="*/ 63 h 129"/>
              <a:gd name="T18" fmla="*/ 49 w 130"/>
              <a:gd name="T19" fmla="*/ 35 h 129"/>
              <a:gd name="T20" fmla="*/ 94 w 130"/>
              <a:gd name="T21" fmla="*/ 3 h 129"/>
              <a:gd name="T22" fmla="*/ 126 w 130"/>
              <a:gd name="T23" fmla="*/ 35 h 129"/>
              <a:gd name="T24" fmla="*/ 117 w 130"/>
              <a:gd name="T25" fmla="*/ 58 h 129"/>
              <a:gd name="T26" fmla="*/ 93 w 130"/>
              <a:gd name="T27" fmla="*/ 76 h 129"/>
              <a:gd name="T28" fmla="*/ 93 w 130"/>
              <a:gd name="T29" fmla="*/ 76 h 129"/>
              <a:gd name="T30" fmla="*/ 41 w 130"/>
              <a:gd name="T31" fmla="*/ 40 h 129"/>
              <a:gd name="T32" fmla="*/ 70 w 130"/>
              <a:gd name="T33" fmla="*/ 10 h 129"/>
              <a:gd name="T34" fmla="*/ 108 w 130"/>
              <a:gd name="T35" fmla="*/ 2 h 129"/>
              <a:gd name="T36" fmla="*/ 130 w 130"/>
              <a:gd name="T37" fmla="*/ 35 h 129"/>
              <a:gd name="T38" fmla="*/ 97 w 130"/>
              <a:gd name="T39" fmla="*/ 83 h 129"/>
              <a:gd name="T40" fmla="*/ 83 w 130"/>
              <a:gd name="T41" fmla="*/ 96 h 129"/>
              <a:gd name="T42" fmla="*/ 49 w 130"/>
              <a:gd name="T43" fmla="*/ 127 h 129"/>
              <a:gd name="T44" fmla="*/ 3 w 130"/>
              <a:gd name="T45" fmla="*/ 107 h 129"/>
              <a:gd name="T46" fmla="*/ 11 w 130"/>
              <a:gd name="T47" fmla="*/ 69 h 129"/>
              <a:gd name="T48" fmla="*/ 41 w 130"/>
              <a:gd name="T49" fmla="*/ 40 h 129"/>
              <a:gd name="T50" fmla="*/ 38 w 130"/>
              <a:gd name="T51" fmla="*/ 67 h 129"/>
              <a:gd name="T52" fmla="*/ 18 w 130"/>
              <a:gd name="T53" fmla="*/ 94 h 129"/>
              <a:gd name="T54" fmla="*/ 23 w 130"/>
              <a:gd name="T55" fmla="*/ 106 h 129"/>
              <a:gd name="T56" fmla="*/ 42 w 130"/>
              <a:gd name="T57" fmla="*/ 110 h 129"/>
              <a:gd name="T58" fmla="*/ 74 w 130"/>
              <a:gd name="T59" fmla="*/ 78 h 129"/>
              <a:gd name="T60" fmla="*/ 71 w 130"/>
              <a:gd name="T61" fmla="*/ 59 h 129"/>
              <a:gd name="T62" fmla="*/ 59 w 130"/>
              <a:gd name="T63" fmla="*/ 52 h 129"/>
              <a:gd name="T64" fmla="*/ 75 w 130"/>
              <a:gd name="T65" fmla="*/ 44 h 129"/>
              <a:gd name="T66" fmla="*/ 89 w 130"/>
              <a:gd name="T67" fmla="*/ 61 h 129"/>
              <a:gd name="T68" fmla="*/ 81 w 130"/>
              <a:gd name="T69" fmla="*/ 94 h 129"/>
              <a:gd name="T70" fmla="*/ 48 w 130"/>
              <a:gd name="T71" fmla="*/ 123 h 129"/>
              <a:gd name="T72" fmla="*/ 6 w 130"/>
              <a:gd name="T73" fmla="*/ 106 h 129"/>
              <a:gd name="T74" fmla="*/ 13 w 130"/>
              <a:gd name="T75" fmla="*/ 71 h 129"/>
              <a:gd name="T76" fmla="*/ 37 w 130"/>
              <a:gd name="T77" fmla="*/ 49 h 129"/>
              <a:gd name="T78" fmla="*/ 37 w 130"/>
              <a:gd name="T79" fmla="*/ 52 h 129"/>
              <a:gd name="T80" fmla="*/ 37 w 130"/>
              <a:gd name="T81" fmla="*/ 53 h 129"/>
              <a:gd name="T82" fmla="*/ 36 w 130"/>
              <a:gd name="T83" fmla="*/ 58 h 129"/>
              <a:gd name="T84" fmla="*/ 47 w 130"/>
              <a:gd name="T85" fmla="*/ 83 h 129"/>
              <a:gd name="T86" fmla="*/ 26 w 130"/>
              <a:gd name="T87" fmla="*/ 84 h 129"/>
              <a:gd name="T88" fmla="*/ 23 w 130"/>
              <a:gd name="T89" fmla="*/ 99 h 129"/>
              <a:gd name="T90" fmla="*/ 36 w 130"/>
              <a:gd name="T91" fmla="*/ 108 h 129"/>
              <a:gd name="T92" fmla="*/ 45 w 130"/>
              <a:gd name="T93" fmla="*/ 104 h 129"/>
              <a:gd name="T94" fmla="*/ 58 w 130"/>
              <a:gd name="T95" fmla="*/ 57 h 129"/>
              <a:gd name="T96" fmla="*/ 71 w 130"/>
              <a:gd name="T97" fmla="*/ 66 h 129"/>
              <a:gd name="T98" fmla="*/ 66 w 130"/>
              <a:gd name="T99" fmla="*/ 70 h 129"/>
              <a:gd name="T100" fmla="*/ 58 w 130"/>
              <a:gd name="T101" fmla="*/ 58 h 129"/>
              <a:gd name="T102" fmla="*/ 107 w 130"/>
              <a:gd name="T103" fmla="*/ 40 h 129"/>
              <a:gd name="T104" fmla="*/ 104 w 130"/>
              <a:gd name="T105" fmla="*/ 25 h 129"/>
              <a:gd name="T106" fmla="*/ 89 w 130"/>
              <a:gd name="T107" fmla="*/ 22 h 129"/>
              <a:gd name="T108" fmla="*/ 77 w 130"/>
              <a:gd name="T109" fmla="*/ 41 h 129"/>
              <a:gd name="T110" fmla="*/ 104 w 130"/>
              <a:gd name="T111" fmla="*/ 4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29">
                <a:moveTo>
                  <a:pt x="94" y="71"/>
                </a:moveTo>
                <a:lnTo>
                  <a:pt x="94" y="71"/>
                </a:lnTo>
                <a:cubicBezTo>
                  <a:pt x="94" y="69"/>
                  <a:pt x="94" y="67"/>
                  <a:pt x="93" y="66"/>
                </a:cubicBezTo>
                <a:cubicBezTo>
                  <a:pt x="93" y="64"/>
                  <a:pt x="93" y="63"/>
                  <a:pt x="92" y="61"/>
                </a:cubicBezTo>
                <a:lnTo>
                  <a:pt x="107" y="47"/>
                </a:lnTo>
                <a:lnTo>
                  <a:pt x="107" y="47"/>
                </a:lnTo>
                <a:cubicBezTo>
                  <a:pt x="108" y="46"/>
                  <a:pt x="110" y="44"/>
                  <a:pt x="110" y="42"/>
                </a:cubicBezTo>
                <a:cubicBezTo>
                  <a:pt x="111" y="39"/>
                  <a:pt x="112" y="37"/>
                  <a:pt x="112" y="35"/>
                </a:cubicBezTo>
                <a:cubicBezTo>
                  <a:pt x="112" y="33"/>
                  <a:pt x="111" y="30"/>
                  <a:pt x="110" y="28"/>
                </a:cubicBezTo>
                <a:cubicBezTo>
                  <a:pt x="110" y="26"/>
                  <a:pt x="108" y="24"/>
                  <a:pt x="107" y="23"/>
                </a:cubicBezTo>
                <a:lnTo>
                  <a:pt x="107" y="23"/>
                </a:lnTo>
                <a:cubicBezTo>
                  <a:pt x="105" y="21"/>
                  <a:pt x="103" y="20"/>
                  <a:pt x="101" y="19"/>
                </a:cubicBezTo>
                <a:cubicBezTo>
                  <a:pt x="99" y="18"/>
                  <a:pt x="97" y="18"/>
                  <a:pt x="94" y="18"/>
                </a:cubicBezTo>
                <a:cubicBezTo>
                  <a:pt x="92" y="18"/>
                  <a:pt x="90" y="18"/>
                  <a:pt x="88" y="19"/>
                </a:cubicBezTo>
                <a:lnTo>
                  <a:pt x="88" y="19"/>
                </a:lnTo>
                <a:cubicBezTo>
                  <a:pt x="86" y="20"/>
                  <a:pt x="84" y="21"/>
                  <a:pt x="82" y="23"/>
                </a:cubicBezTo>
                <a:lnTo>
                  <a:pt x="59" y="46"/>
                </a:lnTo>
                <a:cubicBezTo>
                  <a:pt x="58" y="47"/>
                  <a:pt x="57" y="49"/>
                  <a:pt x="56" y="51"/>
                </a:cubicBezTo>
                <a:lnTo>
                  <a:pt x="56" y="51"/>
                </a:lnTo>
                <a:cubicBezTo>
                  <a:pt x="55" y="53"/>
                  <a:pt x="54" y="56"/>
                  <a:pt x="54" y="58"/>
                </a:cubicBezTo>
                <a:cubicBezTo>
                  <a:pt x="54" y="60"/>
                  <a:pt x="55" y="62"/>
                  <a:pt x="56" y="64"/>
                </a:cubicBezTo>
                <a:cubicBezTo>
                  <a:pt x="57" y="66"/>
                  <a:pt x="58" y="68"/>
                  <a:pt x="59" y="70"/>
                </a:cubicBezTo>
                <a:lnTo>
                  <a:pt x="59" y="70"/>
                </a:lnTo>
                <a:lnTo>
                  <a:pt x="60" y="70"/>
                </a:lnTo>
                <a:cubicBezTo>
                  <a:pt x="61" y="72"/>
                  <a:pt x="63" y="73"/>
                  <a:pt x="65" y="74"/>
                </a:cubicBezTo>
                <a:cubicBezTo>
                  <a:pt x="67" y="75"/>
                  <a:pt x="69" y="75"/>
                  <a:pt x="72" y="75"/>
                </a:cubicBezTo>
                <a:cubicBezTo>
                  <a:pt x="71" y="76"/>
                  <a:pt x="71" y="77"/>
                  <a:pt x="71" y="77"/>
                </a:cubicBezTo>
                <a:cubicBezTo>
                  <a:pt x="70" y="79"/>
                  <a:pt x="69" y="80"/>
                  <a:pt x="68" y="81"/>
                </a:cubicBezTo>
                <a:lnTo>
                  <a:pt x="68" y="81"/>
                </a:lnTo>
                <a:lnTo>
                  <a:pt x="61" y="88"/>
                </a:lnTo>
                <a:cubicBezTo>
                  <a:pt x="59" y="87"/>
                  <a:pt x="57" y="86"/>
                  <a:pt x="55" y="85"/>
                </a:cubicBezTo>
                <a:cubicBezTo>
                  <a:pt x="53" y="84"/>
                  <a:pt x="51" y="82"/>
                  <a:pt x="49" y="80"/>
                </a:cubicBezTo>
                <a:cubicBezTo>
                  <a:pt x="46" y="77"/>
                  <a:pt x="44" y="74"/>
                  <a:pt x="42" y="70"/>
                </a:cubicBezTo>
                <a:cubicBezTo>
                  <a:pt x="42" y="69"/>
                  <a:pt x="42" y="68"/>
                  <a:pt x="41" y="67"/>
                </a:cubicBezTo>
                <a:lnTo>
                  <a:pt x="41" y="67"/>
                </a:lnTo>
                <a:cubicBezTo>
                  <a:pt x="41" y="66"/>
                  <a:pt x="40" y="64"/>
                  <a:pt x="40" y="63"/>
                </a:cubicBezTo>
                <a:cubicBezTo>
                  <a:pt x="40" y="61"/>
                  <a:pt x="40" y="59"/>
                  <a:pt x="40" y="58"/>
                </a:cubicBezTo>
                <a:cubicBezTo>
                  <a:pt x="40" y="54"/>
                  <a:pt x="41" y="49"/>
                  <a:pt x="42" y="45"/>
                </a:cubicBezTo>
                <a:cubicBezTo>
                  <a:pt x="44" y="42"/>
                  <a:pt x="46" y="38"/>
                  <a:pt x="49" y="35"/>
                </a:cubicBezTo>
                <a:lnTo>
                  <a:pt x="49" y="35"/>
                </a:lnTo>
                <a:lnTo>
                  <a:pt x="72" y="12"/>
                </a:lnTo>
                <a:lnTo>
                  <a:pt x="72" y="12"/>
                </a:lnTo>
                <a:cubicBezTo>
                  <a:pt x="75" y="9"/>
                  <a:pt x="78" y="7"/>
                  <a:pt x="82" y="5"/>
                </a:cubicBezTo>
                <a:cubicBezTo>
                  <a:pt x="86" y="4"/>
                  <a:pt x="90" y="3"/>
                  <a:pt x="94" y="3"/>
                </a:cubicBezTo>
                <a:cubicBezTo>
                  <a:pt x="99" y="3"/>
                  <a:pt x="103" y="4"/>
                  <a:pt x="107" y="5"/>
                </a:cubicBezTo>
                <a:cubicBezTo>
                  <a:pt x="110" y="7"/>
                  <a:pt x="114" y="9"/>
                  <a:pt x="117" y="12"/>
                </a:cubicBezTo>
                <a:cubicBezTo>
                  <a:pt x="120" y="15"/>
                  <a:pt x="122" y="19"/>
                  <a:pt x="124" y="23"/>
                </a:cubicBezTo>
                <a:cubicBezTo>
                  <a:pt x="126" y="27"/>
                  <a:pt x="126" y="31"/>
                  <a:pt x="126" y="35"/>
                </a:cubicBezTo>
                <a:lnTo>
                  <a:pt x="126" y="35"/>
                </a:lnTo>
                <a:cubicBezTo>
                  <a:pt x="126" y="39"/>
                  <a:pt x="126" y="43"/>
                  <a:pt x="124" y="47"/>
                </a:cubicBezTo>
                <a:cubicBezTo>
                  <a:pt x="122" y="51"/>
                  <a:pt x="120" y="55"/>
                  <a:pt x="117" y="58"/>
                </a:cubicBezTo>
                <a:lnTo>
                  <a:pt x="117" y="58"/>
                </a:lnTo>
                <a:lnTo>
                  <a:pt x="94" y="80"/>
                </a:lnTo>
                <a:cubicBezTo>
                  <a:pt x="94" y="81"/>
                  <a:pt x="93" y="82"/>
                  <a:pt x="92" y="83"/>
                </a:cubicBezTo>
                <a:cubicBezTo>
                  <a:pt x="92" y="82"/>
                  <a:pt x="92" y="81"/>
                  <a:pt x="93" y="80"/>
                </a:cubicBezTo>
                <a:cubicBezTo>
                  <a:pt x="93" y="79"/>
                  <a:pt x="93" y="78"/>
                  <a:pt x="93" y="76"/>
                </a:cubicBezTo>
                <a:lnTo>
                  <a:pt x="93" y="76"/>
                </a:lnTo>
                <a:lnTo>
                  <a:pt x="93" y="76"/>
                </a:lnTo>
                <a:lnTo>
                  <a:pt x="93" y="76"/>
                </a:lnTo>
                <a:lnTo>
                  <a:pt x="93" y="76"/>
                </a:lnTo>
                <a:lnTo>
                  <a:pt x="93" y="76"/>
                </a:lnTo>
                <a:lnTo>
                  <a:pt x="93" y="76"/>
                </a:lnTo>
                <a:cubicBezTo>
                  <a:pt x="94" y="74"/>
                  <a:pt x="94" y="73"/>
                  <a:pt x="94" y="71"/>
                </a:cubicBezTo>
                <a:close/>
                <a:moveTo>
                  <a:pt x="41" y="40"/>
                </a:moveTo>
                <a:lnTo>
                  <a:pt x="41" y="40"/>
                </a:lnTo>
                <a:cubicBezTo>
                  <a:pt x="42" y="38"/>
                  <a:pt x="44" y="35"/>
                  <a:pt x="47" y="33"/>
                </a:cubicBezTo>
                <a:lnTo>
                  <a:pt x="69" y="10"/>
                </a:lnTo>
                <a:lnTo>
                  <a:pt x="70" y="10"/>
                </a:lnTo>
                <a:cubicBezTo>
                  <a:pt x="73" y="7"/>
                  <a:pt x="77" y="4"/>
                  <a:pt x="81" y="2"/>
                </a:cubicBezTo>
                <a:cubicBezTo>
                  <a:pt x="85" y="0"/>
                  <a:pt x="90" y="0"/>
                  <a:pt x="94" y="0"/>
                </a:cubicBezTo>
                <a:lnTo>
                  <a:pt x="94" y="0"/>
                </a:lnTo>
                <a:cubicBezTo>
                  <a:pt x="99" y="0"/>
                  <a:pt x="104" y="0"/>
                  <a:pt x="108" y="2"/>
                </a:cubicBezTo>
                <a:cubicBezTo>
                  <a:pt x="112" y="4"/>
                  <a:pt x="116" y="7"/>
                  <a:pt x="120" y="10"/>
                </a:cubicBezTo>
                <a:cubicBezTo>
                  <a:pt x="123" y="13"/>
                  <a:pt x="125" y="17"/>
                  <a:pt x="127" y="21"/>
                </a:cubicBezTo>
                <a:cubicBezTo>
                  <a:pt x="129" y="26"/>
                  <a:pt x="130" y="30"/>
                  <a:pt x="130" y="35"/>
                </a:cubicBezTo>
                <a:lnTo>
                  <a:pt x="130" y="35"/>
                </a:lnTo>
                <a:cubicBezTo>
                  <a:pt x="130" y="40"/>
                  <a:pt x="129" y="44"/>
                  <a:pt x="127" y="49"/>
                </a:cubicBezTo>
                <a:cubicBezTo>
                  <a:pt x="125" y="53"/>
                  <a:pt x="123" y="57"/>
                  <a:pt x="120" y="60"/>
                </a:cubicBezTo>
                <a:lnTo>
                  <a:pt x="119" y="60"/>
                </a:lnTo>
                <a:lnTo>
                  <a:pt x="97" y="83"/>
                </a:lnTo>
                <a:cubicBezTo>
                  <a:pt x="96" y="84"/>
                  <a:pt x="94" y="85"/>
                  <a:pt x="93" y="86"/>
                </a:cubicBezTo>
                <a:cubicBezTo>
                  <a:pt x="92" y="87"/>
                  <a:pt x="90" y="88"/>
                  <a:pt x="89" y="89"/>
                </a:cubicBezTo>
                <a:cubicBezTo>
                  <a:pt x="88" y="91"/>
                  <a:pt x="86" y="94"/>
                  <a:pt x="83" y="96"/>
                </a:cubicBezTo>
                <a:lnTo>
                  <a:pt x="83" y="96"/>
                </a:lnTo>
                <a:lnTo>
                  <a:pt x="83" y="96"/>
                </a:lnTo>
                <a:lnTo>
                  <a:pt x="61" y="119"/>
                </a:lnTo>
                <a:lnTo>
                  <a:pt x="61" y="119"/>
                </a:lnTo>
                <a:cubicBezTo>
                  <a:pt x="57" y="122"/>
                  <a:pt x="53" y="125"/>
                  <a:pt x="49" y="127"/>
                </a:cubicBezTo>
                <a:cubicBezTo>
                  <a:pt x="45" y="128"/>
                  <a:pt x="40" y="129"/>
                  <a:pt x="36" y="129"/>
                </a:cubicBezTo>
                <a:cubicBezTo>
                  <a:pt x="31" y="129"/>
                  <a:pt x="26" y="128"/>
                  <a:pt x="22" y="127"/>
                </a:cubicBezTo>
                <a:cubicBezTo>
                  <a:pt x="18" y="125"/>
                  <a:pt x="14" y="122"/>
                  <a:pt x="11" y="119"/>
                </a:cubicBezTo>
                <a:cubicBezTo>
                  <a:pt x="7" y="116"/>
                  <a:pt x="5" y="112"/>
                  <a:pt x="3" y="107"/>
                </a:cubicBezTo>
                <a:cubicBezTo>
                  <a:pt x="1" y="103"/>
                  <a:pt x="0" y="98"/>
                  <a:pt x="0" y="94"/>
                </a:cubicBezTo>
                <a:lnTo>
                  <a:pt x="0" y="94"/>
                </a:lnTo>
                <a:cubicBezTo>
                  <a:pt x="0" y="89"/>
                  <a:pt x="1" y="85"/>
                  <a:pt x="3" y="80"/>
                </a:cubicBezTo>
                <a:cubicBezTo>
                  <a:pt x="5" y="76"/>
                  <a:pt x="7" y="72"/>
                  <a:pt x="11" y="69"/>
                </a:cubicBezTo>
                <a:lnTo>
                  <a:pt x="11" y="69"/>
                </a:lnTo>
                <a:lnTo>
                  <a:pt x="33" y="46"/>
                </a:lnTo>
                <a:cubicBezTo>
                  <a:pt x="35" y="45"/>
                  <a:pt x="36" y="44"/>
                  <a:pt x="37" y="43"/>
                </a:cubicBezTo>
                <a:cubicBezTo>
                  <a:pt x="38" y="42"/>
                  <a:pt x="40" y="41"/>
                  <a:pt x="41" y="40"/>
                </a:cubicBezTo>
                <a:close/>
                <a:moveTo>
                  <a:pt x="36" y="58"/>
                </a:moveTo>
                <a:lnTo>
                  <a:pt x="36" y="58"/>
                </a:lnTo>
                <a:cubicBezTo>
                  <a:pt x="36" y="60"/>
                  <a:pt x="36" y="61"/>
                  <a:pt x="37" y="63"/>
                </a:cubicBezTo>
                <a:cubicBezTo>
                  <a:pt x="37" y="65"/>
                  <a:pt x="37" y="66"/>
                  <a:pt x="38" y="67"/>
                </a:cubicBezTo>
                <a:lnTo>
                  <a:pt x="23" y="82"/>
                </a:lnTo>
                <a:lnTo>
                  <a:pt x="23" y="82"/>
                </a:lnTo>
                <a:cubicBezTo>
                  <a:pt x="22" y="83"/>
                  <a:pt x="21" y="85"/>
                  <a:pt x="20" y="87"/>
                </a:cubicBezTo>
                <a:cubicBezTo>
                  <a:pt x="19" y="89"/>
                  <a:pt x="18" y="92"/>
                  <a:pt x="18" y="94"/>
                </a:cubicBezTo>
                <a:lnTo>
                  <a:pt x="18" y="94"/>
                </a:lnTo>
                <a:cubicBezTo>
                  <a:pt x="18" y="96"/>
                  <a:pt x="19" y="98"/>
                  <a:pt x="20" y="101"/>
                </a:cubicBezTo>
                <a:cubicBezTo>
                  <a:pt x="21" y="103"/>
                  <a:pt x="22" y="104"/>
                  <a:pt x="23" y="106"/>
                </a:cubicBezTo>
                <a:lnTo>
                  <a:pt x="23" y="106"/>
                </a:lnTo>
                <a:cubicBezTo>
                  <a:pt x="25" y="108"/>
                  <a:pt x="27" y="109"/>
                  <a:pt x="29" y="110"/>
                </a:cubicBezTo>
                <a:cubicBezTo>
                  <a:pt x="31" y="111"/>
                  <a:pt x="33" y="111"/>
                  <a:pt x="36" y="111"/>
                </a:cubicBezTo>
                <a:cubicBezTo>
                  <a:pt x="38" y="111"/>
                  <a:pt x="40" y="111"/>
                  <a:pt x="42" y="110"/>
                </a:cubicBezTo>
                <a:lnTo>
                  <a:pt x="42" y="110"/>
                </a:lnTo>
                <a:cubicBezTo>
                  <a:pt x="44" y="109"/>
                  <a:pt x="46" y="108"/>
                  <a:pt x="48" y="106"/>
                </a:cubicBezTo>
                <a:lnTo>
                  <a:pt x="71" y="83"/>
                </a:lnTo>
                <a:cubicBezTo>
                  <a:pt x="72" y="82"/>
                  <a:pt x="73" y="80"/>
                  <a:pt x="74" y="78"/>
                </a:cubicBezTo>
                <a:lnTo>
                  <a:pt x="74" y="78"/>
                </a:lnTo>
                <a:cubicBezTo>
                  <a:pt x="75" y="76"/>
                  <a:pt x="76" y="73"/>
                  <a:pt x="76" y="71"/>
                </a:cubicBezTo>
                <a:cubicBezTo>
                  <a:pt x="76" y="69"/>
                  <a:pt x="75" y="67"/>
                  <a:pt x="74" y="64"/>
                </a:cubicBezTo>
                <a:cubicBezTo>
                  <a:pt x="73" y="62"/>
                  <a:pt x="72" y="61"/>
                  <a:pt x="71" y="59"/>
                </a:cubicBezTo>
                <a:lnTo>
                  <a:pt x="71" y="59"/>
                </a:lnTo>
                <a:lnTo>
                  <a:pt x="71" y="59"/>
                </a:lnTo>
                <a:cubicBezTo>
                  <a:pt x="69" y="57"/>
                  <a:pt x="67" y="56"/>
                  <a:pt x="65" y="55"/>
                </a:cubicBezTo>
                <a:cubicBezTo>
                  <a:pt x="63" y="54"/>
                  <a:pt x="61" y="54"/>
                  <a:pt x="58" y="54"/>
                </a:cubicBezTo>
                <a:cubicBezTo>
                  <a:pt x="59" y="53"/>
                  <a:pt x="59" y="52"/>
                  <a:pt x="59" y="52"/>
                </a:cubicBezTo>
                <a:cubicBezTo>
                  <a:pt x="60" y="50"/>
                  <a:pt x="61" y="49"/>
                  <a:pt x="62" y="48"/>
                </a:cubicBezTo>
                <a:lnTo>
                  <a:pt x="62" y="48"/>
                </a:lnTo>
                <a:lnTo>
                  <a:pt x="69" y="41"/>
                </a:lnTo>
                <a:cubicBezTo>
                  <a:pt x="71" y="42"/>
                  <a:pt x="73" y="43"/>
                  <a:pt x="75" y="44"/>
                </a:cubicBezTo>
                <a:cubicBezTo>
                  <a:pt x="77" y="45"/>
                  <a:pt x="79" y="47"/>
                  <a:pt x="81" y="48"/>
                </a:cubicBezTo>
                <a:cubicBezTo>
                  <a:pt x="84" y="52"/>
                  <a:pt x="86" y="55"/>
                  <a:pt x="88" y="59"/>
                </a:cubicBezTo>
                <a:cubicBezTo>
                  <a:pt x="88" y="60"/>
                  <a:pt x="89" y="61"/>
                  <a:pt x="89" y="61"/>
                </a:cubicBezTo>
                <a:lnTo>
                  <a:pt x="89" y="61"/>
                </a:lnTo>
                <a:cubicBezTo>
                  <a:pt x="89" y="63"/>
                  <a:pt x="90" y="65"/>
                  <a:pt x="90" y="66"/>
                </a:cubicBezTo>
                <a:cubicBezTo>
                  <a:pt x="90" y="68"/>
                  <a:pt x="90" y="69"/>
                  <a:pt x="90" y="71"/>
                </a:cubicBezTo>
                <a:cubicBezTo>
                  <a:pt x="90" y="75"/>
                  <a:pt x="90" y="79"/>
                  <a:pt x="88" y="83"/>
                </a:cubicBezTo>
                <a:cubicBezTo>
                  <a:pt x="86" y="87"/>
                  <a:pt x="84" y="91"/>
                  <a:pt x="81" y="94"/>
                </a:cubicBezTo>
                <a:lnTo>
                  <a:pt x="81" y="94"/>
                </a:lnTo>
                <a:lnTo>
                  <a:pt x="58" y="116"/>
                </a:lnTo>
                <a:lnTo>
                  <a:pt x="58" y="117"/>
                </a:lnTo>
                <a:cubicBezTo>
                  <a:pt x="55" y="120"/>
                  <a:pt x="52" y="122"/>
                  <a:pt x="48" y="123"/>
                </a:cubicBezTo>
                <a:cubicBezTo>
                  <a:pt x="44" y="125"/>
                  <a:pt x="40" y="126"/>
                  <a:pt x="36" y="126"/>
                </a:cubicBezTo>
                <a:cubicBezTo>
                  <a:pt x="31" y="126"/>
                  <a:pt x="27" y="125"/>
                  <a:pt x="23" y="123"/>
                </a:cubicBezTo>
                <a:cubicBezTo>
                  <a:pt x="20" y="122"/>
                  <a:pt x="16" y="120"/>
                  <a:pt x="13" y="116"/>
                </a:cubicBezTo>
                <a:cubicBezTo>
                  <a:pt x="10" y="113"/>
                  <a:pt x="8" y="110"/>
                  <a:pt x="6" y="106"/>
                </a:cubicBezTo>
                <a:cubicBezTo>
                  <a:pt x="4" y="102"/>
                  <a:pt x="4" y="98"/>
                  <a:pt x="4" y="94"/>
                </a:cubicBezTo>
                <a:lnTo>
                  <a:pt x="4" y="94"/>
                </a:lnTo>
                <a:cubicBezTo>
                  <a:pt x="4" y="90"/>
                  <a:pt x="4" y="86"/>
                  <a:pt x="6" y="82"/>
                </a:cubicBezTo>
                <a:cubicBezTo>
                  <a:pt x="8" y="78"/>
                  <a:pt x="10" y="74"/>
                  <a:pt x="13" y="71"/>
                </a:cubicBezTo>
                <a:lnTo>
                  <a:pt x="13" y="71"/>
                </a:lnTo>
                <a:lnTo>
                  <a:pt x="36" y="48"/>
                </a:lnTo>
                <a:cubicBezTo>
                  <a:pt x="37" y="48"/>
                  <a:pt x="37" y="47"/>
                  <a:pt x="38" y="46"/>
                </a:cubicBezTo>
                <a:cubicBezTo>
                  <a:pt x="38" y="47"/>
                  <a:pt x="38" y="48"/>
                  <a:pt x="37" y="49"/>
                </a:cubicBezTo>
                <a:cubicBezTo>
                  <a:pt x="37" y="50"/>
                  <a:pt x="37" y="51"/>
                  <a:pt x="37" y="52"/>
                </a:cubicBezTo>
                <a:lnTo>
                  <a:pt x="37" y="52"/>
                </a:lnTo>
                <a:lnTo>
                  <a:pt x="37" y="52"/>
                </a:lnTo>
                <a:lnTo>
                  <a:pt x="37" y="52"/>
                </a:lnTo>
                <a:lnTo>
                  <a:pt x="37" y="52"/>
                </a:lnTo>
                <a:lnTo>
                  <a:pt x="37" y="53"/>
                </a:lnTo>
                <a:lnTo>
                  <a:pt x="37" y="53"/>
                </a:lnTo>
                <a:lnTo>
                  <a:pt x="37" y="53"/>
                </a:lnTo>
                <a:lnTo>
                  <a:pt x="37" y="53"/>
                </a:lnTo>
                <a:lnTo>
                  <a:pt x="37" y="53"/>
                </a:lnTo>
                <a:lnTo>
                  <a:pt x="37" y="53"/>
                </a:lnTo>
                <a:cubicBezTo>
                  <a:pt x="36" y="55"/>
                  <a:pt x="36" y="56"/>
                  <a:pt x="36" y="58"/>
                </a:cubicBezTo>
                <a:close/>
                <a:moveTo>
                  <a:pt x="58" y="91"/>
                </a:moveTo>
                <a:lnTo>
                  <a:pt x="58" y="91"/>
                </a:lnTo>
                <a:cubicBezTo>
                  <a:pt x="57" y="90"/>
                  <a:pt x="55" y="89"/>
                  <a:pt x="53" y="88"/>
                </a:cubicBezTo>
                <a:cubicBezTo>
                  <a:pt x="51" y="87"/>
                  <a:pt x="49" y="85"/>
                  <a:pt x="47" y="83"/>
                </a:cubicBezTo>
                <a:cubicBezTo>
                  <a:pt x="43" y="79"/>
                  <a:pt x="41" y="76"/>
                  <a:pt x="39" y="71"/>
                </a:cubicBezTo>
                <a:lnTo>
                  <a:pt x="39" y="71"/>
                </a:lnTo>
                <a:lnTo>
                  <a:pt x="26" y="84"/>
                </a:lnTo>
                <a:lnTo>
                  <a:pt x="26" y="84"/>
                </a:lnTo>
                <a:cubicBezTo>
                  <a:pt x="25" y="85"/>
                  <a:pt x="24" y="87"/>
                  <a:pt x="23" y="89"/>
                </a:cubicBezTo>
                <a:cubicBezTo>
                  <a:pt x="22" y="90"/>
                  <a:pt x="22" y="92"/>
                  <a:pt x="22" y="94"/>
                </a:cubicBezTo>
                <a:lnTo>
                  <a:pt x="22" y="94"/>
                </a:lnTo>
                <a:cubicBezTo>
                  <a:pt x="22" y="96"/>
                  <a:pt x="22" y="97"/>
                  <a:pt x="23" y="99"/>
                </a:cubicBezTo>
                <a:cubicBezTo>
                  <a:pt x="24" y="101"/>
                  <a:pt x="25" y="102"/>
                  <a:pt x="26" y="104"/>
                </a:cubicBezTo>
                <a:lnTo>
                  <a:pt x="26" y="104"/>
                </a:lnTo>
                <a:cubicBezTo>
                  <a:pt x="27" y="105"/>
                  <a:pt x="29" y="106"/>
                  <a:pt x="30" y="107"/>
                </a:cubicBezTo>
                <a:cubicBezTo>
                  <a:pt x="32" y="107"/>
                  <a:pt x="34" y="108"/>
                  <a:pt x="36" y="108"/>
                </a:cubicBezTo>
                <a:cubicBezTo>
                  <a:pt x="37" y="108"/>
                  <a:pt x="39" y="107"/>
                  <a:pt x="41" y="107"/>
                </a:cubicBezTo>
                <a:lnTo>
                  <a:pt x="41" y="107"/>
                </a:lnTo>
                <a:lnTo>
                  <a:pt x="41" y="107"/>
                </a:lnTo>
                <a:cubicBezTo>
                  <a:pt x="43" y="106"/>
                  <a:pt x="44" y="105"/>
                  <a:pt x="45" y="104"/>
                </a:cubicBezTo>
                <a:lnTo>
                  <a:pt x="58" y="91"/>
                </a:lnTo>
                <a:close/>
                <a:moveTo>
                  <a:pt x="58" y="57"/>
                </a:moveTo>
                <a:lnTo>
                  <a:pt x="58" y="57"/>
                </a:lnTo>
                <a:lnTo>
                  <a:pt x="58" y="57"/>
                </a:lnTo>
                <a:cubicBezTo>
                  <a:pt x="60" y="57"/>
                  <a:pt x="62" y="58"/>
                  <a:pt x="64" y="58"/>
                </a:cubicBezTo>
                <a:cubicBezTo>
                  <a:pt x="65" y="59"/>
                  <a:pt x="67" y="60"/>
                  <a:pt x="68" y="61"/>
                </a:cubicBezTo>
                <a:lnTo>
                  <a:pt x="68" y="61"/>
                </a:lnTo>
                <a:cubicBezTo>
                  <a:pt x="69" y="63"/>
                  <a:pt x="70" y="64"/>
                  <a:pt x="71" y="66"/>
                </a:cubicBezTo>
                <a:cubicBezTo>
                  <a:pt x="72" y="67"/>
                  <a:pt x="72" y="69"/>
                  <a:pt x="72" y="71"/>
                </a:cubicBezTo>
                <a:lnTo>
                  <a:pt x="72" y="72"/>
                </a:lnTo>
                <a:lnTo>
                  <a:pt x="72" y="72"/>
                </a:lnTo>
                <a:cubicBezTo>
                  <a:pt x="70" y="72"/>
                  <a:pt x="68" y="71"/>
                  <a:pt x="66" y="70"/>
                </a:cubicBezTo>
                <a:cubicBezTo>
                  <a:pt x="65" y="70"/>
                  <a:pt x="63" y="69"/>
                  <a:pt x="62" y="68"/>
                </a:cubicBezTo>
                <a:lnTo>
                  <a:pt x="62" y="68"/>
                </a:lnTo>
                <a:cubicBezTo>
                  <a:pt x="61" y="66"/>
                  <a:pt x="60" y="65"/>
                  <a:pt x="59" y="63"/>
                </a:cubicBezTo>
                <a:cubicBezTo>
                  <a:pt x="58" y="61"/>
                  <a:pt x="58" y="60"/>
                  <a:pt x="58" y="58"/>
                </a:cubicBezTo>
                <a:lnTo>
                  <a:pt x="58" y="57"/>
                </a:lnTo>
                <a:close/>
                <a:moveTo>
                  <a:pt x="104" y="45"/>
                </a:moveTo>
                <a:lnTo>
                  <a:pt x="104" y="45"/>
                </a:lnTo>
                <a:cubicBezTo>
                  <a:pt x="106" y="43"/>
                  <a:pt x="107" y="42"/>
                  <a:pt x="107" y="40"/>
                </a:cubicBezTo>
                <a:cubicBezTo>
                  <a:pt x="108" y="39"/>
                  <a:pt x="108" y="37"/>
                  <a:pt x="108" y="35"/>
                </a:cubicBezTo>
                <a:lnTo>
                  <a:pt x="108" y="35"/>
                </a:lnTo>
                <a:cubicBezTo>
                  <a:pt x="108" y="33"/>
                  <a:pt x="108" y="31"/>
                  <a:pt x="107" y="30"/>
                </a:cubicBezTo>
                <a:cubicBezTo>
                  <a:pt x="107" y="28"/>
                  <a:pt x="106" y="27"/>
                  <a:pt x="104" y="25"/>
                </a:cubicBezTo>
                <a:lnTo>
                  <a:pt x="104" y="25"/>
                </a:lnTo>
                <a:cubicBezTo>
                  <a:pt x="103" y="24"/>
                  <a:pt x="101" y="23"/>
                  <a:pt x="100" y="22"/>
                </a:cubicBezTo>
                <a:cubicBezTo>
                  <a:pt x="98" y="22"/>
                  <a:pt x="96" y="21"/>
                  <a:pt x="94" y="21"/>
                </a:cubicBezTo>
                <a:cubicBezTo>
                  <a:pt x="93" y="21"/>
                  <a:pt x="91" y="22"/>
                  <a:pt x="89" y="22"/>
                </a:cubicBezTo>
                <a:lnTo>
                  <a:pt x="89" y="22"/>
                </a:lnTo>
                <a:cubicBezTo>
                  <a:pt x="88" y="23"/>
                  <a:pt x="86" y="24"/>
                  <a:pt x="85" y="25"/>
                </a:cubicBezTo>
                <a:lnTo>
                  <a:pt x="72" y="38"/>
                </a:lnTo>
                <a:cubicBezTo>
                  <a:pt x="73" y="39"/>
                  <a:pt x="75" y="40"/>
                  <a:pt x="77" y="41"/>
                </a:cubicBezTo>
                <a:cubicBezTo>
                  <a:pt x="79" y="42"/>
                  <a:pt x="81" y="44"/>
                  <a:pt x="83" y="46"/>
                </a:cubicBezTo>
                <a:cubicBezTo>
                  <a:pt x="87" y="49"/>
                  <a:pt x="89" y="53"/>
                  <a:pt x="91" y="58"/>
                </a:cubicBezTo>
                <a:lnTo>
                  <a:pt x="91" y="58"/>
                </a:lnTo>
                <a:lnTo>
                  <a:pt x="104" y="45"/>
                </a:lnTo>
                <a:lnTo>
                  <a:pt x="104" y="45"/>
                </a:lnTo>
                <a:lnTo>
                  <a:pt x="104" y="45"/>
                </a:lnTo>
                <a:close/>
              </a:path>
            </a:pathLst>
          </a:custGeom>
          <a:solidFill>
            <a:srgbClr val="38B6FF"/>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26" name="Freeform 20">
            <a:extLst>
              <a:ext uri="{FF2B5EF4-FFF2-40B4-BE49-F238E27FC236}">
                <a16:creationId xmlns="" xmlns:a16="http://schemas.microsoft.com/office/drawing/2014/main" id="{3BD84BD6-D8E6-455D-901A-BF012E437E94}"/>
              </a:ext>
            </a:extLst>
          </p:cNvPr>
          <p:cNvSpPr>
            <a:spLocks noChangeAspect="1" noEditPoints="1"/>
          </p:cNvSpPr>
          <p:nvPr/>
        </p:nvSpPr>
        <p:spPr bwMode="auto">
          <a:xfrm>
            <a:off x="4240136" y="1477130"/>
            <a:ext cx="532758" cy="492296"/>
          </a:xfrm>
          <a:custGeom>
            <a:avLst/>
            <a:gdLst>
              <a:gd name="T0" fmla="*/ 78 w 156"/>
              <a:gd name="T1" fmla="*/ 84 h 145"/>
              <a:gd name="T2" fmla="*/ 70 w 156"/>
              <a:gd name="T3" fmla="*/ 103 h 145"/>
              <a:gd name="T4" fmla="*/ 70 w 156"/>
              <a:gd name="T5" fmla="*/ 103 h 145"/>
              <a:gd name="T6" fmla="*/ 86 w 156"/>
              <a:gd name="T7" fmla="*/ 103 h 145"/>
              <a:gd name="T8" fmla="*/ 78 w 156"/>
              <a:gd name="T9" fmla="*/ 84 h 145"/>
              <a:gd name="T10" fmla="*/ 44 w 156"/>
              <a:gd name="T11" fmla="*/ 100 h 145"/>
              <a:gd name="T12" fmla="*/ 29 w 156"/>
              <a:gd name="T13" fmla="*/ 114 h 145"/>
              <a:gd name="T14" fmla="*/ 14 w 156"/>
              <a:gd name="T15" fmla="*/ 100 h 145"/>
              <a:gd name="T16" fmla="*/ 39 w 156"/>
              <a:gd name="T17" fmla="*/ 89 h 145"/>
              <a:gd name="T18" fmla="*/ 54 w 156"/>
              <a:gd name="T19" fmla="*/ 141 h 145"/>
              <a:gd name="T20" fmla="*/ 29 w 156"/>
              <a:gd name="T21" fmla="*/ 118 h 145"/>
              <a:gd name="T22" fmla="*/ 38 w 156"/>
              <a:gd name="T23" fmla="*/ 116 h 145"/>
              <a:gd name="T24" fmla="*/ 47 w 156"/>
              <a:gd name="T25" fmla="*/ 100 h 145"/>
              <a:gd name="T26" fmla="*/ 16 w 156"/>
              <a:gd name="T27" fmla="*/ 87 h 145"/>
              <a:gd name="T28" fmla="*/ 20 w 156"/>
              <a:gd name="T29" fmla="*/ 116 h 145"/>
              <a:gd name="T30" fmla="*/ 2 w 156"/>
              <a:gd name="T31" fmla="*/ 145 h 145"/>
              <a:gd name="T32" fmla="*/ 49 w 156"/>
              <a:gd name="T33" fmla="*/ 123 h 145"/>
              <a:gd name="T34" fmla="*/ 138 w 156"/>
              <a:gd name="T35" fmla="*/ 89 h 145"/>
              <a:gd name="T36" fmla="*/ 138 w 156"/>
              <a:gd name="T37" fmla="*/ 110 h 145"/>
              <a:gd name="T38" fmla="*/ 117 w 156"/>
              <a:gd name="T39" fmla="*/ 110 h 145"/>
              <a:gd name="T40" fmla="*/ 127 w 156"/>
              <a:gd name="T41" fmla="*/ 85 h 145"/>
              <a:gd name="T42" fmla="*/ 145 w 156"/>
              <a:gd name="T43" fmla="*/ 125 h 145"/>
              <a:gd name="T44" fmla="*/ 109 w 156"/>
              <a:gd name="T45" fmla="*/ 125 h 145"/>
              <a:gd name="T46" fmla="*/ 145 w 156"/>
              <a:gd name="T47" fmla="*/ 125 h 145"/>
              <a:gd name="T48" fmla="*/ 140 w 156"/>
              <a:gd name="T49" fmla="*/ 113 h 145"/>
              <a:gd name="T50" fmla="*/ 127 w 156"/>
              <a:gd name="T51" fmla="*/ 81 h 145"/>
              <a:gd name="T52" fmla="*/ 114 w 156"/>
              <a:gd name="T53" fmla="*/ 113 h 145"/>
              <a:gd name="T54" fmla="*/ 99 w 156"/>
              <a:gd name="T55" fmla="*/ 143 h 145"/>
              <a:gd name="T56" fmla="*/ 156 w 156"/>
              <a:gd name="T57" fmla="*/ 143 h 145"/>
              <a:gd name="T58" fmla="*/ 88 w 156"/>
              <a:gd name="T59" fmla="*/ 8 h 145"/>
              <a:gd name="T60" fmla="*/ 68 w 156"/>
              <a:gd name="T61" fmla="*/ 8 h 145"/>
              <a:gd name="T62" fmla="*/ 78 w 156"/>
              <a:gd name="T63" fmla="*/ 33 h 145"/>
              <a:gd name="T64" fmla="*/ 88 w 156"/>
              <a:gd name="T65" fmla="*/ 29 h 145"/>
              <a:gd name="T66" fmla="*/ 96 w 156"/>
              <a:gd name="T67" fmla="*/ 44 h 145"/>
              <a:gd name="T68" fmla="*/ 78 w 156"/>
              <a:gd name="T69" fmla="*/ 37 h 145"/>
              <a:gd name="T70" fmla="*/ 103 w 156"/>
              <a:gd name="T71" fmla="*/ 60 h 145"/>
              <a:gd name="T72" fmla="*/ 87 w 156"/>
              <a:gd name="T73" fmla="*/ 35 h 145"/>
              <a:gd name="T74" fmla="*/ 105 w 156"/>
              <a:gd name="T75" fmla="*/ 64 h 145"/>
              <a:gd name="T76" fmla="*/ 58 w 156"/>
              <a:gd name="T77" fmla="*/ 42 h 145"/>
              <a:gd name="T78" fmla="*/ 60 w 156"/>
              <a:gd name="T79" fmla="*/ 19 h 145"/>
              <a:gd name="T80" fmla="*/ 91 w 156"/>
              <a:gd name="T81" fmla="*/ 6 h 145"/>
              <a:gd name="T82" fmla="*/ 87 w 156"/>
              <a:gd name="T83" fmla="*/ 35 h 145"/>
              <a:gd name="T84" fmla="*/ 78 w 156"/>
              <a:gd name="T85" fmla="*/ 67 h 145"/>
              <a:gd name="T86" fmla="*/ 88 w 156"/>
              <a:gd name="T87" fmla="*/ 85 h 145"/>
              <a:gd name="T88" fmla="*/ 90 w 156"/>
              <a:gd name="T89" fmla="*/ 103 h 145"/>
              <a:gd name="T90" fmla="*/ 97 w 156"/>
              <a:gd name="T91" fmla="*/ 115 h 145"/>
              <a:gd name="T92" fmla="*/ 68 w 156"/>
              <a:gd name="T93" fmla="*/ 106 h 145"/>
              <a:gd name="T94" fmla="*/ 57 w 156"/>
              <a:gd name="T95" fmla="*/ 113 h 145"/>
              <a:gd name="T96" fmla="*/ 68 w 156"/>
              <a:gd name="T9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45">
                <a:moveTo>
                  <a:pt x="78" y="84"/>
                </a:moveTo>
                <a:lnTo>
                  <a:pt x="78" y="84"/>
                </a:lnTo>
                <a:lnTo>
                  <a:pt x="78" y="84"/>
                </a:lnTo>
                <a:cubicBezTo>
                  <a:pt x="75" y="84"/>
                  <a:pt x="72" y="85"/>
                  <a:pt x="70" y="87"/>
                </a:cubicBezTo>
                <a:cubicBezTo>
                  <a:pt x="68" y="89"/>
                  <a:pt x="67" y="92"/>
                  <a:pt x="67" y="95"/>
                </a:cubicBezTo>
                <a:cubicBezTo>
                  <a:pt x="67" y="98"/>
                  <a:pt x="68" y="101"/>
                  <a:pt x="70" y="103"/>
                </a:cubicBezTo>
                <a:lnTo>
                  <a:pt x="70" y="103"/>
                </a:lnTo>
                <a:cubicBezTo>
                  <a:pt x="70" y="103"/>
                  <a:pt x="70" y="103"/>
                  <a:pt x="70" y="103"/>
                </a:cubicBezTo>
                <a:cubicBezTo>
                  <a:pt x="70" y="103"/>
                  <a:pt x="70" y="103"/>
                  <a:pt x="70" y="103"/>
                </a:cubicBezTo>
                <a:lnTo>
                  <a:pt x="70" y="103"/>
                </a:lnTo>
                <a:cubicBezTo>
                  <a:pt x="72" y="105"/>
                  <a:pt x="75" y="106"/>
                  <a:pt x="78" y="106"/>
                </a:cubicBezTo>
                <a:cubicBezTo>
                  <a:pt x="81" y="106"/>
                  <a:pt x="84" y="105"/>
                  <a:pt x="86" y="103"/>
                </a:cubicBezTo>
                <a:cubicBezTo>
                  <a:pt x="88" y="101"/>
                  <a:pt x="89" y="98"/>
                  <a:pt x="89" y="95"/>
                </a:cubicBezTo>
                <a:cubicBezTo>
                  <a:pt x="89" y="92"/>
                  <a:pt x="88" y="89"/>
                  <a:pt x="86" y="87"/>
                </a:cubicBezTo>
                <a:cubicBezTo>
                  <a:pt x="84" y="85"/>
                  <a:pt x="81" y="84"/>
                  <a:pt x="78" y="84"/>
                </a:cubicBezTo>
                <a:close/>
                <a:moveTo>
                  <a:pt x="39" y="89"/>
                </a:moveTo>
                <a:lnTo>
                  <a:pt x="39" y="89"/>
                </a:lnTo>
                <a:cubicBezTo>
                  <a:pt x="42" y="92"/>
                  <a:pt x="44" y="96"/>
                  <a:pt x="44" y="100"/>
                </a:cubicBezTo>
                <a:cubicBezTo>
                  <a:pt x="44" y="104"/>
                  <a:pt x="42" y="107"/>
                  <a:pt x="39" y="110"/>
                </a:cubicBezTo>
                <a:lnTo>
                  <a:pt x="39" y="110"/>
                </a:lnTo>
                <a:cubicBezTo>
                  <a:pt x="37" y="113"/>
                  <a:pt x="33" y="114"/>
                  <a:pt x="29" y="114"/>
                </a:cubicBezTo>
                <a:lnTo>
                  <a:pt x="29" y="114"/>
                </a:lnTo>
                <a:cubicBezTo>
                  <a:pt x="25" y="114"/>
                  <a:pt x="21" y="113"/>
                  <a:pt x="19" y="110"/>
                </a:cubicBezTo>
                <a:cubicBezTo>
                  <a:pt x="16" y="107"/>
                  <a:pt x="14" y="104"/>
                  <a:pt x="14" y="100"/>
                </a:cubicBezTo>
                <a:cubicBezTo>
                  <a:pt x="14" y="96"/>
                  <a:pt x="16" y="92"/>
                  <a:pt x="19" y="89"/>
                </a:cubicBezTo>
                <a:cubicBezTo>
                  <a:pt x="21" y="87"/>
                  <a:pt x="25" y="85"/>
                  <a:pt x="29" y="85"/>
                </a:cubicBezTo>
                <a:cubicBezTo>
                  <a:pt x="33" y="85"/>
                  <a:pt x="37" y="87"/>
                  <a:pt x="39" y="89"/>
                </a:cubicBezTo>
                <a:close/>
                <a:moveTo>
                  <a:pt x="47" y="125"/>
                </a:moveTo>
                <a:lnTo>
                  <a:pt x="47" y="125"/>
                </a:lnTo>
                <a:cubicBezTo>
                  <a:pt x="51" y="129"/>
                  <a:pt x="54" y="135"/>
                  <a:pt x="54" y="141"/>
                </a:cubicBezTo>
                <a:lnTo>
                  <a:pt x="4" y="141"/>
                </a:lnTo>
                <a:cubicBezTo>
                  <a:pt x="4" y="135"/>
                  <a:pt x="7" y="129"/>
                  <a:pt x="11" y="125"/>
                </a:cubicBezTo>
                <a:cubicBezTo>
                  <a:pt x="16" y="121"/>
                  <a:pt x="22" y="118"/>
                  <a:pt x="29" y="118"/>
                </a:cubicBezTo>
                <a:lnTo>
                  <a:pt x="29" y="118"/>
                </a:lnTo>
                <a:cubicBezTo>
                  <a:pt x="36" y="118"/>
                  <a:pt x="42" y="121"/>
                  <a:pt x="47" y="125"/>
                </a:cubicBezTo>
                <a:close/>
                <a:moveTo>
                  <a:pt x="38" y="116"/>
                </a:moveTo>
                <a:lnTo>
                  <a:pt x="38" y="116"/>
                </a:lnTo>
                <a:cubicBezTo>
                  <a:pt x="39" y="115"/>
                  <a:pt x="41" y="114"/>
                  <a:pt x="42" y="113"/>
                </a:cubicBezTo>
                <a:cubicBezTo>
                  <a:pt x="45" y="109"/>
                  <a:pt x="47" y="105"/>
                  <a:pt x="47" y="100"/>
                </a:cubicBezTo>
                <a:cubicBezTo>
                  <a:pt x="47" y="95"/>
                  <a:pt x="45" y="90"/>
                  <a:pt x="42" y="87"/>
                </a:cubicBezTo>
                <a:cubicBezTo>
                  <a:pt x="39" y="83"/>
                  <a:pt x="34" y="81"/>
                  <a:pt x="29" y="81"/>
                </a:cubicBezTo>
                <a:cubicBezTo>
                  <a:pt x="24" y="81"/>
                  <a:pt x="19" y="83"/>
                  <a:pt x="16" y="87"/>
                </a:cubicBezTo>
                <a:cubicBezTo>
                  <a:pt x="13" y="90"/>
                  <a:pt x="11" y="95"/>
                  <a:pt x="11" y="100"/>
                </a:cubicBezTo>
                <a:cubicBezTo>
                  <a:pt x="11" y="105"/>
                  <a:pt x="13" y="109"/>
                  <a:pt x="16" y="113"/>
                </a:cubicBezTo>
                <a:cubicBezTo>
                  <a:pt x="17" y="114"/>
                  <a:pt x="19" y="115"/>
                  <a:pt x="20" y="116"/>
                </a:cubicBezTo>
                <a:cubicBezTo>
                  <a:pt x="16" y="117"/>
                  <a:pt x="12" y="120"/>
                  <a:pt x="9" y="123"/>
                </a:cubicBezTo>
                <a:cubicBezTo>
                  <a:pt x="4" y="128"/>
                  <a:pt x="0" y="135"/>
                  <a:pt x="0" y="143"/>
                </a:cubicBezTo>
                <a:cubicBezTo>
                  <a:pt x="0" y="144"/>
                  <a:pt x="1" y="145"/>
                  <a:pt x="2" y="145"/>
                </a:cubicBezTo>
                <a:lnTo>
                  <a:pt x="56" y="145"/>
                </a:lnTo>
                <a:cubicBezTo>
                  <a:pt x="57" y="145"/>
                  <a:pt x="58" y="144"/>
                  <a:pt x="58" y="143"/>
                </a:cubicBezTo>
                <a:cubicBezTo>
                  <a:pt x="58" y="135"/>
                  <a:pt x="54" y="128"/>
                  <a:pt x="49" y="123"/>
                </a:cubicBezTo>
                <a:cubicBezTo>
                  <a:pt x="46" y="120"/>
                  <a:pt x="42" y="117"/>
                  <a:pt x="38" y="116"/>
                </a:cubicBezTo>
                <a:close/>
                <a:moveTo>
                  <a:pt x="138" y="89"/>
                </a:moveTo>
                <a:lnTo>
                  <a:pt x="138" y="89"/>
                </a:lnTo>
                <a:cubicBezTo>
                  <a:pt x="140" y="92"/>
                  <a:pt x="142" y="96"/>
                  <a:pt x="142" y="100"/>
                </a:cubicBezTo>
                <a:cubicBezTo>
                  <a:pt x="142" y="104"/>
                  <a:pt x="140" y="107"/>
                  <a:pt x="138" y="110"/>
                </a:cubicBezTo>
                <a:lnTo>
                  <a:pt x="138" y="110"/>
                </a:lnTo>
                <a:cubicBezTo>
                  <a:pt x="135" y="113"/>
                  <a:pt x="131" y="114"/>
                  <a:pt x="127" y="114"/>
                </a:cubicBezTo>
                <a:lnTo>
                  <a:pt x="127" y="114"/>
                </a:lnTo>
                <a:cubicBezTo>
                  <a:pt x="123" y="114"/>
                  <a:pt x="119" y="113"/>
                  <a:pt x="117" y="110"/>
                </a:cubicBezTo>
                <a:cubicBezTo>
                  <a:pt x="114" y="107"/>
                  <a:pt x="112" y="104"/>
                  <a:pt x="112" y="100"/>
                </a:cubicBezTo>
                <a:cubicBezTo>
                  <a:pt x="112" y="96"/>
                  <a:pt x="114" y="92"/>
                  <a:pt x="117" y="89"/>
                </a:cubicBezTo>
                <a:cubicBezTo>
                  <a:pt x="119" y="87"/>
                  <a:pt x="123" y="85"/>
                  <a:pt x="127" y="85"/>
                </a:cubicBezTo>
                <a:cubicBezTo>
                  <a:pt x="131" y="85"/>
                  <a:pt x="135" y="87"/>
                  <a:pt x="138" y="89"/>
                </a:cubicBezTo>
                <a:close/>
                <a:moveTo>
                  <a:pt x="145" y="125"/>
                </a:moveTo>
                <a:lnTo>
                  <a:pt x="145" y="125"/>
                </a:lnTo>
                <a:cubicBezTo>
                  <a:pt x="149" y="129"/>
                  <a:pt x="152" y="135"/>
                  <a:pt x="152" y="141"/>
                </a:cubicBezTo>
                <a:lnTo>
                  <a:pt x="102" y="141"/>
                </a:lnTo>
                <a:cubicBezTo>
                  <a:pt x="102" y="135"/>
                  <a:pt x="105" y="129"/>
                  <a:pt x="109" y="125"/>
                </a:cubicBezTo>
                <a:cubicBezTo>
                  <a:pt x="114" y="121"/>
                  <a:pt x="120" y="118"/>
                  <a:pt x="127" y="118"/>
                </a:cubicBezTo>
                <a:lnTo>
                  <a:pt x="127" y="118"/>
                </a:lnTo>
                <a:cubicBezTo>
                  <a:pt x="134" y="118"/>
                  <a:pt x="140" y="121"/>
                  <a:pt x="145" y="125"/>
                </a:cubicBezTo>
                <a:close/>
                <a:moveTo>
                  <a:pt x="136" y="116"/>
                </a:moveTo>
                <a:lnTo>
                  <a:pt x="136" y="116"/>
                </a:lnTo>
                <a:cubicBezTo>
                  <a:pt x="137" y="115"/>
                  <a:pt x="139" y="114"/>
                  <a:pt x="140" y="113"/>
                </a:cubicBezTo>
                <a:cubicBezTo>
                  <a:pt x="143" y="109"/>
                  <a:pt x="145" y="105"/>
                  <a:pt x="145" y="100"/>
                </a:cubicBezTo>
                <a:cubicBezTo>
                  <a:pt x="145" y="95"/>
                  <a:pt x="143" y="90"/>
                  <a:pt x="140" y="87"/>
                </a:cubicBezTo>
                <a:cubicBezTo>
                  <a:pt x="137" y="83"/>
                  <a:pt x="132" y="81"/>
                  <a:pt x="127" y="81"/>
                </a:cubicBezTo>
                <a:cubicBezTo>
                  <a:pt x="122" y="81"/>
                  <a:pt x="117" y="83"/>
                  <a:pt x="114" y="87"/>
                </a:cubicBezTo>
                <a:cubicBezTo>
                  <a:pt x="111" y="90"/>
                  <a:pt x="109" y="95"/>
                  <a:pt x="109" y="100"/>
                </a:cubicBezTo>
                <a:cubicBezTo>
                  <a:pt x="109" y="105"/>
                  <a:pt x="111" y="109"/>
                  <a:pt x="114" y="113"/>
                </a:cubicBezTo>
                <a:cubicBezTo>
                  <a:pt x="115" y="114"/>
                  <a:pt x="117" y="115"/>
                  <a:pt x="119" y="116"/>
                </a:cubicBezTo>
                <a:cubicBezTo>
                  <a:pt x="114" y="117"/>
                  <a:pt x="110" y="120"/>
                  <a:pt x="107" y="123"/>
                </a:cubicBezTo>
                <a:cubicBezTo>
                  <a:pt x="102" y="128"/>
                  <a:pt x="99" y="135"/>
                  <a:pt x="99" y="143"/>
                </a:cubicBezTo>
                <a:cubicBezTo>
                  <a:pt x="99" y="144"/>
                  <a:pt x="99" y="145"/>
                  <a:pt x="100" y="145"/>
                </a:cubicBezTo>
                <a:lnTo>
                  <a:pt x="154" y="145"/>
                </a:lnTo>
                <a:cubicBezTo>
                  <a:pt x="155" y="145"/>
                  <a:pt x="156" y="144"/>
                  <a:pt x="156" y="143"/>
                </a:cubicBezTo>
                <a:cubicBezTo>
                  <a:pt x="156" y="135"/>
                  <a:pt x="152" y="128"/>
                  <a:pt x="147" y="123"/>
                </a:cubicBezTo>
                <a:cubicBezTo>
                  <a:pt x="144" y="120"/>
                  <a:pt x="140" y="117"/>
                  <a:pt x="136" y="116"/>
                </a:cubicBezTo>
                <a:close/>
                <a:moveTo>
                  <a:pt x="88" y="8"/>
                </a:moveTo>
                <a:lnTo>
                  <a:pt x="88" y="8"/>
                </a:lnTo>
                <a:cubicBezTo>
                  <a:pt x="86" y="5"/>
                  <a:pt x="82" y="4"/>
                  <a:pt x="78" y="4"/>
                </a:cubicBezTo>
                <a:cubicBezTo>
                  <a:pt x="74" y="4"/>
                  <a:pt x="70" y="5"/>
                  <a:pt x="68" y="8"/>
                </a:cubicBezTo>
                <a:cubicBezTo>
                  <a:pt x="65" y="11"/>
                  <a:pt x="63" y="14"/>
                  <a:pt x="63" y="19"/>
                </a:cubicBezTo>
                <a:cubicBezTo>
                  <a:pt x="63" y="23"/>
                  <a:pt x="65" y="26"/>
                  <a:pt x="68" y="29"/>
                </a:cubicBezTo>
                <a:cubicBezTo>
                  <a:pt x="70" y="32"/>
                  <a:pt x="74" y="33"/>
                  <a:pt x="78" y="33"/>
                </a:cubicBezTo>
                <a:lnTo>
                  <a:pt x="78" y="33"/>
                </a:lnTo>
                <a:cubicBezTo>
                  <a:pt x="82" y="33"/>
                  <a:pt x="86" y="32"/>
                  <a:pt x="88" y="29"/>
                </a:cubicBezTo>
                <a:lnTo>
                  <a:pt x="88" y="29"/>
                </a:lnTo>
                <a:cubicBezTo>
                  <a:pt x="91" y="26"/>
                  <a:pt x="93" y="23"/>
                  <a:pt x="93" y="19"/>
                </a:cubicBezTo>
                <a:cubicBezTo>
                  <a:pt x="93" y="14"/>
                  <a:pt x="91" y="11"/>
                  <a:pt x="88" y="8"/>
                </a:cubicBezTo>
                <a:close/>
                <a:moveTo>
                  <a:pt x="96" y="44"/>
                </a:moveTo>
                <a:lnTo>
                  <a:pt x="96" y="44"/>
                </a:lnTo>
                <a:cubicBezTo>
                  <a:pt x="91" y="40"/>
                  <a:pt x="85" y="37"/>
                  <a:pt x="78" y="37"/>
                </a:cubicBezTo>
                <a:lnTo>
                  <a:pt x="78" y="37"/>
                </a:lnTo>
                <a:cubicBezTo>
                  <a:pt x="71" y="37"/>
                  <a:pt x="65" y="40"/>
                  <a:pt x="60" y="44"/>
                </a:cubicBezTo>
                <a:cubicBezTo>
                  <a:pt x="56" y="48"/>
                  <a:pt x="53" y="54"/>
                  <a:pt x="53" y="60"/>
                </a:cubicBezTo>
                <a:lnTo>
                  <a:pt x="103" y="60"/>
                </a:lnTo>
                <a:cubicBezTo>
                  <a:pt x="103" y="54"/>
                  <a:pt x="100" y="48"/>
                  <a:pt x="96" y="44"/>
                </a:cubicBezTo>
                <a:close/>
                <a:moveTo>
                  <a:pt x="87" y="35"/>
                </a:moveTo>
                <a:lnTo>
                  <a:pt x="87" y="35"/>
                </a:lnTo>
                <a:cubicBezTo>
                  <a:pt x="91" y="36"/>
                  <a:pt x="95" y="38"/>
                  <a:pt x="98" y="42"/>
                </a:cubicBezTo>
                <a:cubicBezTo>
                  <a:pt x="103" y="47"/>
                  <a:pt x="107" y="54"/>
                  <a:pt x="107" y="62"/>
                </a:cubicBezTo>
                <a:cubicBezTo>
                  <a:pt x="107" y="63"/>
                  <a:pt x="106" y="64"/>
                  <a:pt x="105" y="64"/>
                </a:cubicBezTo>
                <a:lnTo>
                  <a:pt x="51" y="64"/>
                </a:lnTo>
                <a:cubicBezTo>
                  <a:pt x="50" y="64"/>
                  <a:pt x="49" y="63"/>
                  <a:pt x="49" y="62"/>
                </a:cubicBezTo>
                <a:cubicBezTo>
                  <a:pt x="49" y="54"/>
                  <a:pt x="53" y="47"/>
                  <a:pt x="58" y="42"/>
                </a:cubicBezTo>
                <a:cubicBezTo>
                  <a:pt x="61" y="38"/>
                  <a:pt x="65" y="36"/>
                  <a:pt x="69" y="35"/>
                </a:cubicBezTo>
                <a:cubicBezTo>
                  <a:pt x="68" y="34"/>
                  <a:pt x="66" y="33"/>
                  <a:pt x="65" y="31"/>
                </a:cubicBezTo>
                <a:cubicBezTo>
                  <a:pt x="62" y="28"/>
                  <a:pt x="60" y="24"/>
                  <a:pt x="60" y="19"/>
                </a:cubicBezTo>
                <a:cubicBezTo>
                  <a:pt x="60" y="14"/>
                  <a:pt x="62" y="9"/>
                  <a:pt x="65" y="6"/>
                </a:cubicBezTo>
                <a:cubicBezTo>
                  <a:pt x="68" y="2"/>
                  <a:pt x="73" y="0"/>
                  <a:pt x="78" y="0"/>
                </a:cubicBezTo>
                <a:cubicBezTo>
                  <a:pt x="83" y="0"/>
                  <a:pt x="88" y="2"/>
                  <a:pt x="91" y="6"/>
                </a:cubicBezTo>
                <a:cubicBezTo>
                  <a:pt x="94" y="9"/>
                  <a:pt x="96" y="14"/>
                  <a:pt x="96" y="19"/>
                </a:cubicBezTo>
                <a:cubicBezTo>
                  <a:pt x="96" y="24"/>
                  <a:pt x="94" y="28"/>
                  <a:pt x="91" y="31"/>
                </a:cubicBezTo>
                <a:cubicBezTo>
                  <a:pt x="90" y="33"/>
                  <a:pt x="88" y="34"/>
                  <a:pt x="87" y="35"/>
                </a:cubicBezTo>
                <a:close/>
                <a:moveTo>
                  <a:pt x="76" y="69"/>
                </a:moveTo>
                <a:lnTo>
                  <a:pt x="76" y="69"/>
                </a:lnTo>
                <a:cubicBezTo>
                  <a:pt x="76" y="68"/>
                  <a:pt x="77" y="67"/>
                  <a:pt x="78" y="67"/>
                </a:cubicBezTo>
                <a:cubicBezTo>
                  <a:pt x="79" y="67"/>
                  <a:pt x="80" y="68"/>
                  <a:pt x="80" y="69"/>
                </a:cubicBezTo>
                <a:lnTo>
                  <a:pt x="80" y="80"/>
                </a:lnTo>
                <a:cubicBezTo>
                  <a:pt x="83" y="81"/>
                  <a:pt x="86" y="82"/>
                  <a:pt x="88" y="85"/>
                </a:cubicBezTo>
                <a:lnTo>
                  <a:pt x="88" y="85"/>
                </a:lnTo>
                <a:cubicBezTo>
                  <a:pt x="91" y="87"/>
                  <a:pt x="93" y="91"/>
                  <a:pt x="93" y="95"/>
                </a:cubicBezTo>
                <a:cubicBezTo>
                  <a:pt x="93" y="98"/>
                  <a:pt x="92" y="101"/>
                  <a:pt x="90" y="103"/>
                </a:cubicBezTo>
                <a:lnTo>
                  <a:pt x="99" y="113"/>
                </a:lnTo>
                <a:cubicBezTo>
                  <a:pt x="100" y="113"/>
                  <a:pt x="100" y="114"/>
                  <a:pt x="99" y="115"/>
                </a:cubicBezTo>
                <a:cubicBezTo>
                  <a:pt x="99" y="116"/>
                  <a:pt x="98" y="116"/>
                  <a:pt x="97" y="115"/>
                </a:cubicBezTo>
                <a:lnTo>
                  <a:pt x="88" y="106"/>
                </a:lnTo>
                <a:cubicBezTo>
                  <a:pt x="85" y="108"/>
                  <a:pt x="82" y="110"/>
                  <a:pt x="78" y="110"/>
                </a:cubicBezTo>
                <a:cubicBezTo>
                  <a:pt x="74" y="110"/>
                  <a:pt x="71" y="108"/>
                  <a:pt x="68" y="106"/>
                </a:cubicBezTo>
                <a:lnTo>
                  <a:pt x="59" y="115"/>
                </a:lnTo>
                <a:cubicBezTo>
                  <a:pt x="59" y="116"/>
                  <a:pt x="58" y="116"/>
                  <a:pt x="57" y="115"/>
                </a:cubicBezTo>
                <a:cubicBezTo>
                  <a:pt x="56" y="114"/>
                  <a:pt x="56" y="113"/>
                  <a:pt x="57" y="113"/>
                </a:cubicBezTo>
                <a:lnTo>
                  <a:pt x="66" y="104"/>
                </a:lnTo>
                <a:cubicBezTo>
                  <a:pt x="64" y="101"/>
                  <a:pt x="63" y="98"/>
                  <a:pt x="63" y="95"/>
                </a:cubicBezTo>
                <a:cubicBezTo>
                  <a:pt x="63" y="91"/>
                  <a:pt x="65" y="87"/>
                  <a:pt x="68" y="85"/>
                </a:cubicBezTo>
                <a:cubicBezTo>
                  <a:pt x="70" y="82"/>
                  <a:pt x="73" y="81"/>
                  <a:pt x="76" y="80"/>
                </a:cubicBezTo>
                <a:lnTo>
                  <a:pt x="76" y="69"/>
                </a:lnTo>
                <a:close/>
              </a:path>
            </a:pathLst>
          </a:custGeom>
          <a:solidFill>
            <a:srgbClr val="FF914D"/>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dirty="0"/>
          </a:p>
        </p:txBody>
      </p:sp>
      <p:sp>
        <p:nvSpPr>
          <p:cNvPr id="32" name="Freeform 12">
            <a:extLst>
              <a:ext uri="{FF2B5EF4-FFF2-40B4-BE49-F238E27FC236}">
                <a16:creationId xmlns="" xmlns:a16="http://schemas.microsoft.com/office/drawing/2014/main" id="{DD54EB5A-F457-41F5-85D5-B6386EC4EE07}"/>
              </a:ext>
            </a:extLst>
          </p:cNvPr>
          <p:cNvSpPr>
            <a:spLocks noChangeAspect="1" noEditPoints="1"/>
          </p:cNvSpPr>
          <p:nvPr/>
        </p:nvSpPr>
        <p:spPr bwMode="auto">
          <a:xfrm>
            <a:off x="4263703" y="2370482"/>
            <a:ext cx="633690" cy="462808"/>
          </a:xfrm>
          <a:custGeom>
            <a:avLst/>
            <a:gdLst>
              <a:gd name="T0" fmla="*/ 11 w 176"/>
              <a:gd name="T1" fmla="*/ 116 h 128"/>
              <a:gd name="T2" fmla="*/ 129 w 176"/>
              <a:gd name="T3" fmla="*/ 124 h 128"/>
              <a:gd name="T4" fmla="*/ 129 w 176"/>
              <a:gd name="T5" fmla="*/ 124 h 128"/>
              <a:gd name="T6" fmla="*/ 148 w 176"/>
              <a:gd name="T7" fmla="*/ 116 h 128"/>
              <a:gd name="T8" fmla="*/ 156 w 176"/>
              <a:gd name="T9" fmla="*/ 98 h 128"/>
              <a:gd name="T10" fmla="*/ 149 w 176"/>
              <a:gd name="T11" fmla="*/ 80 h 128"/>
              <a:gd name="T12" fmla="*/ 131 w 176"/>
              <a:gd name="T13" fmla="*/ 70 h 128"/>
              <a:gd name="T14" fmla="*/ 106 w 176"/>
              <a:gd name="T15" fmla="*/ 52 h 128"/>
              <a:gd name="T16" fmla="*/ 98 w 176"/>
              <a:gd name="T17" fmla="*/ 53 h 128"/>
              <a:gd name="T18" fmla="*/ 96 w 176"/>
              <a:gd name="T19" fmla="*/ 53 h 128"/>
              <a:gd name="T20" fmla="*/ 65 w 176"/>
              <a:gd name="T21" fmla="*/ 36 h 128"/>
              <a:gd name="T22" fmla="*/ 27 w 176"/>
              <a:gd name="T23" fmla="*/ 70 h 128"/>
              <a:gd name="T24" fmla="*/ 9 w 176"/>
              <a:gd name="T25" fmla="*/ 80 h 128"/>
              <a:gd name="T26" fmla="*/ 9 w 176"/>
              <a:gd name="T27" fmla="*/ 80 h 128"/>
              <a:gd name="T28" fmla="*/ 11 w 176"/>
              <a:gd name="T29" fmla="*/ 116 h 128"/>
              <a:gd name="T30" fmla="*/ 130 w 176"/>
              <a:gd name="T31" fmla="*/ 38 h 128"/>
              <a:gd name="T32" fmla="*/ 152 w 176"/>
              <a:gd name="T33" fmla="*/ 52 h 128"/>
              <a:gd name="T34" fmla="*/ 107 w 176"/>
              <a:gd name="T35" fmla="*/ 26 h 128"/>
              <a:gd name="T36" fmla="*/ 130 w 176"/>
              <a:gd name="T37" fmla="*/ 38 h 128"/>
              <a:gd name="T38" fmla="*/ 142 w 176"/>
              <a:gd name="T39" fmla="*/ 57 h 128"/>
              <a:gd name="T40" fmla="*/ 144 w 176"/>
              <a:gd name="T41" fmla="*/ 58 h 128"/>
              <a:gd name="T42" fmla="*/ 155 w 176"/>
              <a:gd name="T43" fmla="*/ 54 h 128"/>
              <a:gd name="T44" fmla="*/ 136 w 176"/>
              <a:gd name="T45" fmla="*/ 28 h 128"/>
              <a:gd name="T46" fmla="*/ 105 w 176"/>
              <a:gd name="T47" fmla="*/ 23 h 128"/>
              <a:gd name="T48" fmla="*/ 106 w 176"/>
              <a:gd name="T49" fmla="*/ 36 h 128"/>
              <a:gd name="T50" fmla="*/ 128 w 176"/>
              <a:gd name="T51" fmla="*/ 41 h 128"/>
              <a:gd name="T52" fmla="*/ 174 w 176"/>
              <a:gd name="T53" fmla="*/ 49 h 128"/>
              <a:gd name="T54" fmla="*/ 176 w 176"/>
              <a:gd name="T55" fmla="*/ 47 h 128"/>
              <a:gd name="T56" fmla="*/ 176 w 176"/>
              <a:gd name="T57" fmla="*/ 47 h 128"/>
              <a:gd name="T58" fmla="*/ 99 w 176"/>
              <a:gd name="T59" fmla="*/ 3 h 128"/>
              <a:gd name="T60" fmla="*/ 98 w 176"/>
              <a:gd name="T61" fmla="*/ 5 h 128"/>
              <a:gd name="T62" fmla="*/ 103 w 176"/>
              <a:gd name="T63" fmla="*/ 18 h 128"/>
              <a:gd name="T64" fmla="*/ 138 w 176"/>
              <a:gd name="T65" fmla="*/ 23 h 128"/>
              <a:gd name="T66" fmla="*/ 164 w 176"/>
              <a:gd name="T67" fmla="*/ 53 h 128"/>
              <a:gd name="T68" fmla="*/ 164 w 176"/>
              <a:gd name="T69" fmla="*/ 49 h 128"/>
              <a:gd name="T70" fmla="*/ 172 w 176"/>
              <a:gd name="T71" fmla="*/ 47 h 128"/>
              <a:gd name="T72" fmla="*/ 102 w 176"/>
              <a:gd name="T73" fmla="*/ 6 h 128"/>
              <a:gd name="T74" fmla="*/ 140 w 176"/>
              <a:gd name="T75" fmla="*/ 20 h 128"/>
              <a:gd name="T76" fmla="*/ 29 w 176"/>
              <a:gd name="T77" fmla="*/ 127 h 128"/>
              <a:gd name="T78" fmla="*/ 8 w 176"/>
              <a:gd name="T79" fmla="*/ 119 h 128"/>
              <a:gd name="T80" fmla="*/ 7 w 176"/>
              <a:gd name="T81" fmla="*/ 78 h 128"/>
              <a:gd name="T82" fmla="*/ 24 w 176"/>
              <a:gd name="T83" fmla="*/ 68 h 128"/>
              <a:gd name="T84" fmla="*/ 65 w 176"/>
              <a:gd name="T85" fmla="*/ 33 h 128"/>
              <a:gd name="T86" fmla="*/ 99 w 176"/>
              <a:gd name="T87" fmla="*/ 50 h 128"/>
              <a:gd name="T88" fmla="*/ 106 w 176"/>
              <a:gd name="T89" fmla="*/ 49 h 128"/>
              <a:gd name="T90" fmla="*/ 134 w 176"/>
              <a:gd name="T91" fmla="*/ 68 h 128"/>
              <a:gd name="T92" fmla="*/ 159 w 176"/>
              <a:gd name="T93" fmla="*/ 98 h 128"/>
              <a:gd name="T94" fmla="*/ 159 w 176"/>
              <a:gd name="T95" fmla="*/ 98 h 128"/>
              <a:gd name="T96" fmla="*/ 129 w 176"/>
              <a:gd name="T97" fmla="*/ 128 h 128"/>
              <a:gd name="T98" fmla="*/ 129 w 176"/>
              <a:gd name="T99" fmla="*/ 128 h 128"/>
              <a:gd name="T100" fmla="*/ 29 w 176"/>
              <a:gd name="T101"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28">
                <a:moveTo>
                  <a:pt x="11" y="116"/>
                </a:moveTo>
                <a:lnTo>
                  <a:pt x="11" y="116"/>
                </a:lnTo>
                <a:cubicBezTo>
                  <a:pt x="16" y="121"/>
                  <a:pt x="22" y="124"/>
                  <a:pt x="29" y="124"/>
                </a:cubicBezTo>
                <a:lnTo>
                  <a:pt x="129" y="124"/>
                </a:lnTo>
                <a:lnTo>
                  <a:pt x="129" y="124"/>
                </a:lnTo>
                <a:lnTo>
                  <a:pt x="129" y="124"/>
                </a:lnTo>
                <a:lnTo>
                  <a:pt x="129" y="124"/>
                </a:lnTo>
                <a:cubicBezTo>
                  <a:pt x="137" y="124"/>
                  <a:pt x="143" y="121"/>
                  <a:pt x="148" y="116"/>
                </a:cubicBezTo>
                <a:cubicBezTo>
                  <a:pt x="153" y="112"/>
                  <a:pt x="156" y="105"/>
                  <a:pt x="156" y="98"/>
                </a:cubicBezTo>
                <a:lnTo>
                  <a:pt x="156" y="98"/>
                </a:lnTo>
                <a:lnTo>
                  <a:pt x="156" y="98"/>
                </a:lnTo>
                <a:cubicBezTo>
                  <a:pt x="156" y="91"/>
                  <a:pt x="153" y="85"/>
                  <a:pt x="149" y="80"/>
                </a:cubicBezTo>
                <a:cubicBezTo>
                  <a:pt x="145" y="75"/>
                  <a:pt x="139" y="72"/>
                  <a:pt x="132" y="71"/>
                </a:cubicBezTo>
                <a:cubicBezTo>
                  <a:pt x="132" y="71"/>
                  <a:pt x="131" y="71"/>
                  <a:pt x="131" y="70"/>
                </a:cubicBezTo>
                <a:cubicBezTo>
                  <a:pt x="129" y="65"/>
                  <a:pt x="126" y="60"/>
                  <a:pt x="121" y="57"/>
                </a:cubicBezTo>
                <a:cubicBezTo>
                  <a:pt x="117" y="54"/>
                  <a:pt x="112" y="52"/>
                  <a:pt x="106" y="52"/>
                </a:cubicBezTo>
                <a:cubicBezTo>
                  <a:pt x="105" y="52"/>
                  <a:pt x="103" y="52"/>
                  <a:pt x="102" y="53"/>
                </a:cubicBezTo>
                <a:cubicBezTo>
                  <a:pt x="101" y="53"/>
                  <a:pt x="100" y="53"/>
                  <a:pt x="98" y="53"/>
                </a:cubicBezTo>
                <a:lnTo>
                  <a:pt x="98" y="53"/>
                </a:lnTo>
                <a:cubicBezTo>
                  <a:pt x="98" y="54"/>
                  <a:pt x="97" y="53"/>
                  <a:pt x="96" y="53"/>
                </a:cubicBezTo>
                <a:cubicBezTo>
                  <a:pt x="93" y="48"/>
                  <a:pt x="88" y="44"/>
                  <a:pt x="83" y="41"/>
                </a:cubicBezTo>
                <a:cubicBezTo>
                  <a:pt x="77" y="38"/>
                  <a:pt x="71" y="36"/>
                  <a:pt x="65" y="36"/>
                </a:cubicBezTo>
                <a:cubicBezTo>
                  <a:pt x="55" y="36"/>
                  <a:pt x="46" y="40"/>
                  <a:pt x="40" y="46"/>
                </a:cubicBezTo>
                <a:cubicBezTo>
                  <a:pt x="33" y="52"/>
                  <a:pt x="28" y="60"/>
                  <a:pt x="27" y="70"/>
                </a:cubicBezTo>
                <a:cubicBezTo>
                  <a:pt x="27" y="71"/>
                  <a:pt x="26" y="71"/>
                  <a:pt x="25" y="71"/>
                </a:cubicBezTo>
                <a:cubicBezTo>
                  <a:pt x="19" y="72"/>
                  <a:pt x="13" y="76"/>
                  <a:pt x="9" y="80"/>
                </a:cubicBezTo>
                <a:lnTo>
                  <a:pt x="9" y="80"/>
                </a:lnTo>
                <a:lnTo>
                  <a:pt x="9" y="80"/>
                </a:lnTo>
                <a:cubicBezTo>
                  <a:pt x="5" y="85"/>
                  <a:pt x="3" y="91"/>
                  <a:pt x="3" y="98"/>
                </a:cubicBezTo>
                <a:cubicBezTo>
                  <a:pt x="3" y="105"/>
                  <a:pt x="6" y="112"/>
                  <a:pt x="11" y="116"/>
                </a:cubicBezTo>
                <a:close/>
                <a:moveTo>
                  <a:pt x="130" y="38"/>
                </a:moveTo>
                <a:lnTo>
                  <a:pt x="130" y="38"/>
                </a:lnTo>
                <a:cubicBezTo>
                  <a:pt x="136" y="42"/>
                  <a:pt x="142" y="47"/>
                  <a:pt x="145" y="54"/>
                </a:cubicBezTo>
                <a:lnTo>
                  <a:pt x="152" y="52"/>
                </a:lnTo>
                <a:cubicBezTo>
                  <a:pt x="149" y="43"/>
                  <a:pt x="142" y="36"/>
                  <a:pt x="134" y="31"/>
                </a:cubicBezTo>
                <a:cubicBezTo>
                  <a:pt x="126" y="26"/>
                  <a:pt x="117" y="24"/>
                  <a:pt x="107" y="26"/>
                </a:cubicBezTo>
                <a:lnTo>
                  <a:pt x="109" y="34"/>
                </a:lnTo>
                <a:cubicBezTo>
                  <a:pt x="116" y="33"/>
                  <a:pt x="124" y="34"/>
                  <a:pt x="130" y="38"/>
                </a:cubicBezTo>
                <a:close/>
                <a:moveTo>
                  <a:pt x="142" y="57"/>
                </a:moveTo>
                <a:lnTo>
                  <a:pt x="142" y="57"/>
                </a:lnTo>
                <a:lnTo>
                  <a:pt x="142" y="57"/>
                </a:lnTo>
                <a:cubicBezTo>
                  <a:pt x="142" y="58"/>
                  <a:pt x="143" y="58"/>
                  <a:pt x="144" y="58"/>
                </a:cubicBezTo>
                <a:lnTo>
                  <a:pt x="155" y="54"/>
                </a:lnTo>
                <a:lnTo>
                  <a:pt x="155" y="54"/>
                </a:lnTo>
                <a:cubicBezTo>
                  <a:pt x="156" y="54"/>
                  <a:pt x="156" y="53"/>
                  <a:pt x="156" y="52"/>
                </a:cubicBezTo>
                <a:cubicBezTo>
                  <a:pt x="152" y="42"/>
                  <a:pt x="145" y="33"/>
                  <a:pt x="136" y="28"/>
                </a:cubicBezTo>
                <a:cubicBezTo>
                  <a:pt x="127" y="23"/>
                  <a:pt x="116" y="21"/>
                  <a:pt x="105" y="23"/>
                </a:cubicBezTo>
                <a:lnTo>
                  <a:pt x="105" y="23"/>
                </a:lnTo>
                <a:cubicBezTo>
                  <a:pt x="104" y="23"/>
                  <a:pt x="103" y="24"/>
                  <a:pt x="103" y="25"/>
                </a:cubicBezTo>
                <a:lnTo>
                  <a:pt x="106" y="36"/>
                </a:lnTo>
                <a:cubicBezTo>
                  <a:pt x="106" y="37"/>
                  <a:pt x="107" y="37"/>
                  <a:pt x="108" y="37"/>
                </a:cubicBezTo>
                <a:cubicBezTo>
                  <a:pt x="115" y="36"/>
                  <a:pt x="122" y="37"/>
                  <a:pt x="128" y="41"/>
                </a:cubicBezTo>
                <a:cubicBezTo>
                  <a:pt x="134" y="44"/>
                  <a:pt x="139" y="50"/>
                  <a:pt x="142" y="57"/>
                </a:cubicBezTo>
                <a:close/>
                <a:moveTo>
                  <a:pt x="174" y="49"/>
                </a:moveTo>
                <a:lnTo>
                  <a:pt x="174" y="49"/>
                </a:lnTo>
                <a:cubicBezTo>
                  <a:pt x="175" y="49"/>
                  <a:pt x="176" y="48"/>
                  <a:pt x="176" y="47"/>
                </a:cubicBezTo>
                <a:lnTo>
                  <a:pt x="176" y="47"/>
                </a:lnTo>
                <a:lnTo>
                  <a:pt x="176" y="47"/>
                </a:lnTo>
                <a:cubicBezTo>
                  <a:pt x="170" y="31"/>
                  <a:pt x="159" y="18"/>
                  <a:pt x="146" y="11"/>
                </a:cubicBezTo>
                <a:cubicBezTo>
                  <a:pt x="132" y="3"/>
                  <a:pt x="116" y="0"/>
                  <a:pt x="99" y="3"/>
                </a:cubicBezTo>
                <a:cubicBezTo>
                  <a:pt x="98" y="3"/>
                  <a:pt x="98" y="4"/>
                  <a:pt x="98" y="5"/>
                </a:cubicBezTo>
                <a:lnTo>
                  <a:pt x="98" y="5"/>
                </a:lnTo>
                <a:lnTo>
                  <a:pt x="101" y="16"/>
                </a:lnTo>
                <a:cubicBezTo>
                  <a:pt x="101" y="17"/>
                  <a:pt x="102" y="18"/>
                  <a:pt x="103" y="18"/>
                </a:cubicBezTo>
                <a:lnTo>
                  <a:pt x="103" y="18"/>
                </a:lnTo>
                <a:cubicBezTo>
                  <a:pt x="115" y="15"/>
                  <a:pt x="128" y="17"/>
                  <a:pt x="138" y="23"/>
                </a:cubicBezTo>
                <a:cubicBezTo>
                  <a:pt x="149" y="30"/>
                  <a:pt x="157" y="39"/>
                  <a:pt x="161" y="52"/>
                </a:cubicBezTo>
                <a:cubicBezTo>
                  <a:pt x="162" y="52"/>
                  <a:pt x="163" y="53"/>
                  <a:pt x="164" y="53"/>
                </a:cubicBezTo>
                <a:lnTo>
                  <a:pt x="174" y="49"/>
                </a:lnTo>
                <a:close/>
                <a:moveTo>
                  <a:pt x="164" y="49"/>
                </a:moveTo>
                <a:lnTo>
                  <a:pt x="164" y="49"/>
                </a:lnTo>
                <a:lnTo>
                  <a:pt x="172" y="47"/>
                </a:lnTo>
                <a:cubicBezTo>
                  <a:pt x="167" y="32"/>
                  <a:pt x="157" y="21"/>
                  <a:pt x="144" y="14"/>
                </a:cubicBezTo>
                <a:cubicBezTo>
                  <a:pt x="132" y="6"/>
                  <a:pt x="117" y="3"/>
                  <a:pt x="102" y="6"/>
                </a:cubicBezTo>
                <a:lnTo>
                  <a:pt x="103" y="14"/>
                </a:lnTo>
                <a:cubicBezTo>
                  <a:pt x="116" y="12"/>
                  <a:pt x="129" y="14"/>
                  <a:pt x="140" y="20"/>
                </a:cubicBezTo>
                <a:cubicBezTo>
                  <a:pt x="151" y="27"/>
                  <a:pt x="160" y="37"/>
                  <a:pt x="164" y="49"/>
                </a:cubicBezTo>
                <a:close/>
                <a:moveTo>
                  <a:pt x="29" y="127"/>
                </a:moveTo>
                <a:lnTo>
                  <a:pt x="29" y="127"/>
                </a:lnTo>
                <a:cubicBezTo>
                  <a:pt x="21" y="127"/>
                  <a:pt x="14" y="124"/>
                  <a:pt x="8" y="119"/>
                </a:cubicBezTo>
                <a:cubicBezTo>
                  <a:pt x="3" y="113"/>
                  <a:pt x="0" y="106"/>
                  <a:pt x="0" y="98"/>
                </a:cubicBezTo>
                <a:cubicBezTo>
                  <a:pt x="0" y="90"/>
                  <a:pt x="2" y="83"/>
                  <a:pt x="7" y="78"/>
                </a:cubicBezTo>
                <a:lnTo>
                  <a:pt x="7" y="78"/>
                </a:lnTo>
                <a:cubicBezTo>
                  <a:pt x="11" y="73"/>
                  <a:pt x="17" y="70"/>
                  <a:pt x="24" y="68"/>
                </a:cubicBezTo>
                <a:cubicBezTo>
                  <a:pt x="25" y="58"/>
                  <a:pt x="30" y="50"/>
                  <a:pt x="37" y="43"/>
                </a:cubicBezTo>
                <a:cubicBezTo>
                  <a:pt x="45" y="37"/>
                  <a:pt x="55" y="33"/>
                  <a:pt x="65" y="33"/>
                </a:cubicBezTo>
                <a:cubicBezTo>
                  <a:pt x="72" y="33"/>
                  <a:pt x="79" y="35"/>
                  <a:pt x="84" y="38"/>
                </a:cubicBezTo>
                <a:cubicBezTo>
                  <a:pt x="90" y="41"/>
                  <a:pt x="95" y="45"/>
                  <a:pt x="99" y="50"/>
                </a:cubicBezTo>
                <a:cubicBezTo>
                  <a:pt x="100" y="50"/>
                  <a:pt x="101" y="49"/>
                  <a:pt x="102" y="49"/>
                </a:cubicBezTo>
                <a:cubicBezTo>
                  <a:pt x="103" y="49"/>
                  <a:pt x="104" y="49"/>
                  <a:pt x="106" y="49"/>
                </a:cubicBezTo>
                <a:cubicBezTo>
                  <a:pt x="112" y="49"/>
                  <a:pt x="118" y="51"/>
                  <a:pt x="123" y="54"/>
                </a:cubicBezTo>
                <a:cubicBezTo>
                  <a:pt x="128" y="58"/>
                  <a:pt x="132" y="63"/>
                  <a:pt x="134" y="68"/>
                </a:cubicBezTo>
                <a:cubicBezTo>
                  <a:pt x="141" y="69"/>
                  <a:pt x="147" y="73"/>
                  <a:pt x="152" y="78"/>
                </a:cubicBezTo>
                <a:cubicBezTo>
                  <a:pt x="157" y="83"/>
                  <a:pt x="159" y="90"/>
                  <a:pt x="159" y="98"/>
                </a:cubicBezTo>
                <a:lnTo>
                  <a:pt x="159" y="98"/>
                </a:lnTo>
                <a:lnTo>
                  <a:pt x="159" y="98"/>
                </a:lnTo>
                <a:cubicBezTo>
                  <a:pt x="159" y="106"/>
                  <a:pt x="156" y="113"/>
                  <a:pt x="151" y="119"/>
                </a:cubicBezTo>
                <a:cubicBezTo>
                  <a:pt x="145" y="124"/>
                  <a:pt x="138" y="128"/>
                  <a:pt x="129" y="128"/>
                </a:cubicBezTo>
                <a:lnTo>
                  <a:pt x="129" y="128"/>
                </a:lnTo>
                <a:lnTo>
                  <a:pt x="129" y="128"/>
                </a:lnTo>
                <a:lnTo>
                  <a:pt x="129" y="128"/>
                </a:lnTo>
                <a:lnTo>
                  <a:pt x="29" y="127"/>
                </a:lnTo>
                <a:close/>
              </a:path>
            </a:pathLst>
          </a:custGeom>
          <a:solidFill>
            <a:srgbClr val="FF914D"/>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33" name="Freeform 117">
            <a:extLst>
              <a:ext uri="{FF2B5EF4-FFF2-40B4-BE49-F238E27FC236}">
                <a16:creationId xmlns="" xmlns:a16="http://schemas.microsoft.com/office/drawing/2014/main" id="{6694A804-4D1A-4677-959E-9F060BC27028}"/>
              </a:ext>
            </a:extLst>
          </p:cNvPr>
          <p:cNvSpPr>
            <a:spLocks noChangeAspect="1" noEditPoints="1"/>
          </p:cNvSpPr>
          <p:nvPr/>
        </p:nvSpPr>
        <p:spPr bwMode="auto">
          <a:xfrm>
            <a:off x="4253693" y="3136723"/>
            <a:ext cx="623801" cy="556815"/>
          </a:xfrm>
          <a:custGeom>
            <a:avLst/>
            <a:gdLst>
              <a:gd name="T0" fmla="*/ 44 w 147"/>
              <a:gd name="T1" fmla="*/ 111 h 131"/>
              <a:gd name="T2" fmla="*/ 71 w 147"/>
              <a:gd name="T3" fmla="*/ 111 h 131"/>
              <a:gd name="T4" fmla="*/ 71 w 147"/>
              <a:gd name="T5" fmla="*/ 64 h 131"/>
              <a:gd name="T6" fmla="*/ 71 w 147"/>
              <a:gd name="T7" fmla="*/ 64 h 131"/>
              <a:gd name="T8" fmla="*/ 72 w 147"/>
              <a:gd name="T9" fmla="*/ 64 h 131"/>
              <a:gd name="T10" fmla="*/ 72 w 147"/>
              <a:gd name="T11" fmla="*/ 64 h 131"/>
              <a:gd name="T12" fmla="*/ 72 w 147"/>
              <a:gd name="T13" fmla="*/ 64 h 131"/>
              <a:gd name="T14" fmla="*/ 72 w 147"/>
              <a:gd name="T15" fmla="*/ 64 h 131"/>
              <a:gd name="T16" fmla="*/ 73 w 147"/>
              <a:gd name="T17" fmla="*/ 64 h 131"/>
              <a:gd name="T18" fmla="*/ 73 w 147"/>
              <a:gd name="T19" fmla="*/ 64 h 131"/>
              <a:gd name="T20" fmla="*/ 73 w 147"/>
              <a:gd name="T21" fmla="*/ 64 h 131"/>
              <a:gd name="T22" fmla="*/ 73 w 147"/>
              <a:gd name="T23" fmla="*/ 64 h 131"/>
              <a:gd name="T24" fmla="*/ 74 w 147"/>
              <a:gd name="T25" fmla="*/ 64 h 131"/>
              <a:gd name="T26" fmla="*/ 74 w 147"/>
              <a:gd name="T27" fmla="*/ 64 h 131"/>
              <a:gd name="T28" fmla="*/ 74 w 147"/>
              <a:gd name="T29" fmla="*/ 64 h 131"/>
              <a:gd name="T30" fmla="*/ 74 w 147"/>
              <a:gd name="T31" fmla="*/ 64 h 131"/>
              <a:gd name="T32" fmla="*/ 75 w 147"/>
              <a:gd name="T33" fmla="*/ 64 h 131"/>
              <a:gd name="T34" fmla="*/ 75 w 147"/>
              <a:gd name="T35" fmla="*/ 64 h 131"/>
              <a:gd name="T36" fmla="*/ 75 w 147"/>
              <a:gd name="T37" fmla="*/ 64 h 131"/>
              <a:gd name="T38" fmla="*/ 76 w 147"/>
              <a:gd name="T39" fmla="*/ 111 h 131"/>
              <a:gd name="T40" fmla="*/ 137 w 147"/>
              <a:gd name="T41" fmla="*/ 64 h 131"/>
              <a:gd name="T42" fmla="*/ 78 w 147"/>
              <a:gd name="T43" fmla="*/ 60 h 131"/>
              <a:gd name="T44" fmla="*/ 77 w 147"/>
              <a:gd name="T45" fmla="*/ 60 h 131"/>
              <a:gd name="T46" fmla="*/ 77 w 147"/>
              <a:gd name="T47" fmla="*/ 60 h 131"/>
              <a:gd name="T48" fmla="*/ 77 w 147"/>
              <a:gd name="T49" fmla="*/ 60 h 131"/>
              <a:gd name="T50" fmla="*/ 77 w 147"/>
              <a:gd name="T51" fmla="*/ 60 h 131"/>
              <a:gd name="T52" fmla="*/ 76 w 147"/>
              <a:gd name="T53" fmla="*/ 60 h 131"/>
              <a:gd name="T54" fmla="*/ 76 w 147"/>
              <a:gd name="T55" fmla="*/ 60 h 131"/>
              <a:gd name="T56" fmla="*/ 76 w 147"/>
              <a:gd name="T57" fmla="*/ 60 h 131"/>
              <a:gd name="T58" fmla="*/ 76 w 147"/>
              <a:gd name="T59" fmla="*/ 60 h 131"/>
              <a:gd name="T60" fmla="*/ 75 w 147"/>
              <a:gd name="T61" fmla="*/ 60 h 131"/>
              <a:gd name="T62" fmla="*/ 75 w 147"/>
              <a:gd name="T63" fmla="*/ 60 h 131"/>
              <a:gd name="T64" fmla="*/ 75 w 147"/>
              <a:gd name="T65" fmla="*/ 60 h 131"/>
              <a:gd name="T66" fmla="*/ 75 w 147"/>
              <a:gd name="T67" fmla="*/ 60 h 131"/>
              <a:gd name="T68" fmla="*/ 74 w 147"/>
              <a:gd name="T69" fmla="*/ 60 h 131"/>
              <a:gd name="T70" fmla="*/ 74 w 147"/>
              <a:gd name="T71" fmla="*/ 60 h 131"/>
              <a:gd name="T72" fmla="*/ 73 w 147"/>
              <a:gd name="T73" fmla="*/ 60 h 131"/>
              <a:gd name="T74" fmla="*/ 73 w 147"/>
              <a:gd name="T75" fmla="*/ 60 h 131"/>
              <a:gd name="T76" fmla="*/ 73 w 147"/>
              <a:gd name="T77" fmla="*/ 60 h 131"/>
              <a:gd name="T78" fmla="*/ 73 w 147"/>
              <a:gd name="T79" fmla="*/ 60 h 131"/>
              <a:gd name="T80" fmla="*/ 72 w 147"/>
              <a:gd name="T81" fmla="*/ 60 h 131"/>
              <a:gd name="T82" fmla="*/ 72 w 147"/>
              <a:gd name="T83" fmla="*/ 60 h 131"/>
              <a:gd name="T84" fmla="*/ 71 w 147"/>
              <a:gd name="T85" fmla="*/ 60 h 131"/>
              <a:gd name="T86" fmla="*/ 71 w 147"/>
              <a:gd name="T87" fmla="*/ 60 h 131"/>
              <a:gd name="T88" fmla="*/ 71 w 147"/>
              <a:gd name="T89" fmla="*/ 60 h 131"/>
              <a:gd name="T90" fmla="*/ 71 w 147"/>
              <a:gd name="T91" fmla="*/ 60 h 131"/>
              <a:gd name="T92" fmla="*/ 70 w 147"/>
              <a:gd name="T93" fmla="*/ 60 h 131"/>
              <a:gd name="T94" fmla="*/ 70 w 147"/>
              <a:gd name="T95" fmla="*/ 60 h 131"/>
              <a:gd name="T96" fmla="*/ 70 w 147"/>
              <a:gd name="T97" fmla="*/ 60 h 131"/>
              <a:gd name="T98" fmla="*/ 70 w 147"/>
              <a:gd name="T99" fmla="*/ 60 h 131"/>
              <a:gd name="T100" fmla="*/ 69 w 147"/>
              <a:gd name="T101" fmla="*/ 60 h 131"/>
              <a:gd name="T102" fmla="*/ 69 w 147"/>
              <a:gd name="T103" fmla="*/ 60 h 131"/>
              <a:gd name="T104" fmla="*/ 69 w 147"/>
              <a:gd name="T105" fmla="*/ 60 h 131"/>
              <a:gd name="T106" fmla="*/ 73 w 147"/>
              <a:gd name="T107" fmla="*/ 12 h 131"/>
              <a:gd name="T108" fmla="*/ 73 w 147"/>
              <a:gd name="T109" fmla="*/ 0 h 131"/>
              <a:gd name="T110" fmla="*/ 146 w 147"/>
              <a:gd name="T111" fmla="*/ 69 h 131"/>
              <a:gd name="T112" fmla="*/ 111 w 147"/>
              <a:gd name="T113" fmla="*/ 70 h 131"/>
              <a:gd name="T114" fmla="*/ 52 w 147"/>
              <a:gd name="T115" fmla="*/ 130 h 131"/>
              <a:gd name="T116" fmla="*/ 51 w 147"/>
              <a:gd name="T117" fmla="*/ 113 h 131"/>
              <a:gd name="T118" fmla="*/ 34 w 147"/>
              <a:gd name="T119" fmla="*/ 70 h 131"/>
              <a:gd name="T120" fmla="*/ 45 w 147"/>
              <a:gd name="T121" fmla="*/ 13 h 131"/>
              <a:gd name="T122" fmla="*/ 72 w 147"/>
              <a:gd name="T123" fmla="*/ 4 h 131"/>
              <a:gd name="T124" fmla="*/ 3 w 147"/>
              <a:gd name="T125" fmla="*/ 6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31">
                <a:moveTo>
                  <a:pt x="68" y="125"/>
                </a:moveTo>
                <a:lnTo>
                  <a:pt x="68" y="125"/>
                </a:lnTo>
                <a:cubicBezTo>
                  <a:pt x="66" y="126"/>
                  <a:pt x="63" y="127"/>
                  <a:pt x="61" y="127"/>
                </a:cubicBezTo>
                <a:cubicBezTo>
                  <a:pt x="58" y="128"/>
                  <a:pt x="55" y="127"/>
                  <a:pt x="53" y="126"/>
                </a:cubicBezTo>
                <a:cubicBezTo>
                  <a:pt x="48" y="125"/>
                  <a:pt x="44" y="121"/>
                  <a:pt x="43" y="114"/>
                </a:cubicBezTo>
                <a:cubicBezTo>
                  <a:pt x="43" y="114"/>
                  <a:pt x="43" y="113"/>
                  <a:pt x="43" y="113"/>
                </a:cubicBezTo>
                <a:cubicBezTo>
                  <a:pt x="43" y="113"/>
                  <a:pt x="43" y="112"/>
                  <a:pt x="43" y="112"/>
                </a:cubicBezTo>
                <a:cubicBezTo>
                  <a:pt x="44" y="112"/>
                  <a:pt x="44" y="112"/>
                  <a:pt x="44" y="111"/>
                </a:cubicBezTo>
                <a:cubicBezTo>
                  <a:pt x="44" y="111"/>
                  <a:pt x="45" y="111"/>
                  <a:pt x="45" y="111"/>
                </a:cubicBezTo>
                <a:lnTo>
                  <a:pt x="45" y="111"/>
                </a:lnTo>
                <a:cubicBezTo>
                  <a:pt x="46" y="111"/>
                  <a:pt x="47" y="111"/>
                  <a:pt x="47" y="112"/>
                </a:cubicBezTo>
                <a:cubicBezTo>
                  <a:pt x="48" y="112"/>
                  <a:pt x="48" y="113"/>
                  <a:pt x="48" y="113"/>
                </a:cubicBezTo>
                <a:cubicBezTo>
                  <a:pt x="49" y="118"/>
                  <a:pt x="52" y="120"/>
                  <a:pt x="55" y="121"/>
                </a:cubicBezTo>
                <a:cubicBezTo>
                  <a:pt x="57" y="122"/>
                  <a:pt x="59" y="122"/>
                  <a:pt x="60" y="122"/>
                </a:cubicBezTo>
                <a:cubicBezTo>
                  <a:pt x="62" y="122"/>
                  <a:pt x="64" y="121"/>
                  <a:pt x="65" y="121"/>
                </a:cubicBezTo>
                <a:cubicBezTo>
                  <a:pt x="68" y="119"/>
                  <a:pt x="71" y="115"/>
                  <a:pt x="71" y="111"/>
                </a:cubicBez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2"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3"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4"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5" y="64"/>
                </a:lnTo>
                <a:lnTo>
                  <a:pt x="76" y="64"/>
                </a:lnTo>
                <a:lnTo>
                  <a:pt x="76" y="64"/>
                </a:lnTo>
                <a:lnTo>
                  <a:pt x="76" y="111"/>
                </a:lnTo>
                <a:cubicBezTo>
                  <a:pt x="76" y="118"/>
                  <a:pt x="73" y="123"/>
                  <a:pt x="68" y="125"/>
                </a:cubicBezTo>
                <a:close/>
                <a:moveTo>
                  <a:pt x="86" y="13"/>
                </a:moveTo>
                <a:lnTo>
                  <a:pt x="86" y="13"/>
                </a:lnTo>
                <a:cubicBezTo>
                  <a:pt x="94" y="18"/>
                  <a:pt x="100" y="25"/>
                  <a:pt x="104" y="32"/>
                </a:cubicBezTo>
                <a:cubicBezTo>
                  <a:pt x="110" y="42"/>
                  <a:pt x="113" y="53"/>
                  <a:pt x="113" y="65"/>
                </a:cubicBezTo>
                <a:lnTo>
                  <a:pt x="117" y="64"/>
                </a:lnTo>
                <a:cubicBezTo>
                  <a:pt x="120" y="63"/>
                  <a:pt x="124" y="62"/>
                  <a:pt x="127" y="62"/>
                </a:cubicBezTo>
                <a:cubicBezTo>
                  <a:pt x="130" y="62"/>
                  <a:pt x="133" y="63"/>
                  <a:pt x="137" y="64"/>
                </a:cubicBezTo>
                <a:lnTo>
                  <a:pt x="143" y="66"/>
                </a:lnTo>
                <a:cubicBezTo>
                  <a:pt x="143" y="55"/>
                  <a:pt x="139" y="45"/>
                  <a:pt x="132" y="37"/>
                </a:cubicBezTo>
                <a:cubicBezTo>
                  <a:pt x="124" y="27"/>
                  <a:pt x="113" y="21"/>
                  <a:pt x="101" y="17"/>
                </a:cubicBezTo>
                <a:cubicBezTo>
                  <a:pt x="96" y="15"/>
                  <a:pt x="91" y="14"/>
                  <a:pt x="86" y="13"/>
                </a:cubicBezTo>
                <a:close/>
                <a:moveTo>
                  <a:pt x="110" y="66"/>
                </a:moveTo>
                <a:lnTo>
                  <a:pt x="110" y="66"/>
                </a:lnTo>
                <a:cubicBezTo>
                  <a:pt x="105" y="64"/>
                  <a:pt x="99" y="63"/>
                  <a:pt x="94" y="62"/>
                </a:cubicBezTo>
                <a:cubicBezTo>
                  <a:pt x="88" y="61"/>
                  <a:pt x="83" y="61"/>
                  <a:pt x="78" y="60"/>
                </a:cubicBezTo>
                <a:lnTo>
                  <a:pt x="78" y="60"/>
                </a:lnTo>
                <a:lnTo>
                  <a:pt x="78" y="60"/>
                </a:lnTo>
                <a:lnTo>
                  <a:pt x="78" y="60"/>
                </a:lnTo>
                <a:lnTo>
                  <a:pt x="78" y="60"/>
                </a:lnTo>
                <a:lnTo>
                  <a:pt x="78" y="60"/>
                </a:lnTo>
                <a:lnTo>
                  <a:pt x="78"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7"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6"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5"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4"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3"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2"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1"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70"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lnTo>
                  <a:pt x="69" y="60"/>
                </a:lnTo>
                <a:cubicBezTo>
                  <a:pt x="69" y="60"/>
                  <a:pt x="69" y="60"/>
                  <a:pt x="69" y="60"/>
                </a:cubicBezTo>
                <a:cubicBezTo>
                  <a:pt x="63" y="61"/>
                  <a:pt x="58" y="61"/>
                  <a:pt x="53" y="62"/>
                </a:cubicBezTo>
                <a:cubicBezTo>
                  <a:pt x="47" y="63"/>
                  <a:pt x="42" y="64"/>
                  <a:pt x="37" y="66"/>
                </a:cubicBezTo>
                <a:cubicBezTo>
                  <a:pt x="37" y="54"/>
                  <a:pt x="40" y="43"/>
                  <a:pt x="45" y="34"/>
                </a:cubicBezTo>
                <a:cubicBezTo>
                  <a:pt x="50" y="25"/>
                  <a:pt x="58" y="18"/>
                  <a:pt x="69" y="12"/>
                </a:cubicBezTo>
                <a:cubicBezTo>
                  <a:pt x="70" y="12"/>
                  <a:pt x="72" y="12"/>
                  <a:pt x="73" y="12"/>
                </a:cubicBezTo>
                <a:cubicBezTo>
                  <a:pt x="74" y="12"/>
                  <a:pt x="76" y="12"/>
                  <a:pt x="77" y="12"/>
                </a:cubicBezTo>
                <a:cubicBezTo>
                  <a:pt x="88" y="18"/>
                  <a:pt x="96" y="25"/>
                  <a:pt x="101" y="34"/>
                </a:cubicBezTo>
                <a:cubicBezTo>
                  <a:pt x="107" y="43"/>
                  <a:pt x="109" y="54"/>
                  <a:pt x="110" y="66"/>
                </a:cubicBezTo>
                <a:close/>
                <a:moveTo>
                  <a:pt x="67" y="9"/>
                </a:moveTo>
                <a:lnTo>
                  <a:pt x="67" y="9"/>
                </a:lnTo>
                <a:lnTo>
                  <a:pt x="67" y="6"/>
                </a:lnTo>
                <a:cubicBezTo>
                  <a:pt x="67" y="3"/>
                  <a:pt x="68" y="2"/>
                  <a:pt x="71" y="1"/>
                </a:cubicBezTo>
                <a:cubicBezTo>
                  <a:pt x="71" y="1"/>
                  <a:pt x="72" y="0"/>
                  <a:pt x="73" y="0"/>
                </a:cubicBezTo>
                <a:lnTo>
                  <a:pt x="73" y="0"/>
                </a:lnTo>
                <a:cubicBezTo>
                  <a:pt x="74" y="0"/>
                  <a:pt x="75" y="1"/>
                  <a:pt x="76" y="1"/>
                </a:cubicBezTo>
                <a:cubicBezTo>
                  <a:pt x="78" y="2"/>
                  <a:pt x="79" y="3"/>
                  <a:pt x="79" y="6"/>
                </a:cubicBezTo>
                <a:lnTo>
                  <a:pt x="79" y="9"/>
                </a:lnTo>
                <a:cubicBezTo>
                  <a:pt x="87" y="9"/>
                  <a:pt x="94" y="11"/>
                  <a:pt x="102" y="13"/>
                </a:cubicBezTo>
                <a:cubicBezTo>
                  <a:pt x="115" y="18"/>
                  <a:pt x="127" y="25"/>
                  <a:pt x="135" y="35"/>
                </a:cubicBezTo>
                <a:cubicBezTo>
                  <a:pt x="142" y="44"/>
                  <a:pt x="147" y="55"/>
                  <a:pt x="147" y="69"/>
                </a:cubicBezTo>
                <a:cubicBezTo>
                  <a:pt x="147" y="69"/>
                  <a:pt x="147" y="69"/>
                  <a:pt x="146" y="69"/>
                </a:cubicBezTo>
                <a:cubicBezTo>
                  <a:pt x="146" y="70"/>
                  <a:pt x="145" y="71"/>
                  <a:pt x="144" y="70"/>
                </a:cubicBezTo>
                <a:lnTo>
                  <a:pt x="135" y="67"/>
                </a:lnTo>
                <a:cubicBezTo>
                  <a:pt x="133" y="66"/>
                  <a:pt x="130" y="65"/>
                  <a:pt x="127" y="65"/>
                </a:cubicBezTo>
                <a:cubicBezTo>
                  <a:pt x="124" y="65"/>
                  <a:pt x="121" y="66"/>
                  <a:pt x="118" y="67"/>
                </a:cubicBezTo>
                <a:lnTo>
                  <a:pt x="112" y="70"/>
                </a:lnTo>
                <a:lnTo>
                  <a:pt x="112" y="70"/>
                </a:lnTo>
                <a:lnTo>
                  <a:pt x="112" y="70"/>
                </a:lnTo>
                <a:cubicBezTo>
                  <a:pt x="112" y="70"/>
                  <a:pt x="111" y="70"/>
                  <a:pt x="111" y="70"/>
                </a:cubicBezTo>
                <a:cubicBezTo>
                  <a:pt x="105" y="68"/>
                  <a:pt x="99" y="66"/>
                  <a:pt x="93" y="65"/>
                </a:cubicBezTo>
                <a:cubicBezTo>
                  <a:pt x="89" y="65"/>
                  <a:pt x="84" y="64"/>
                  <a:pt x="79" y="64"/>
                </a:cubicBezTo>
                <a:lnTo>
                  <a:pt x="79" y="111"/>
                </a:lnTo>
                <a:cubicBezTo>
                  <a:pt x="79" y="119"/>
                  <a:pt x="75" y="125"/>
                  <a:pt x="70" y="128"/>
                </a:cubicBezTo>
                <a:cubicBezTo>
                  <a:pt x="67" y="130"/>
                  <a:pt x="64" y="130"/>
                  <a:pt x="61" y="131"/>
                </a:cubicBezTo>
                <a:cubicBezTo>
                  <a:pt x="58" y="131"/>
                  <a:pt x="55" y="131"/>
                  <a:pt x="52" y="130"/>
                </a:cubicBezTo>
                <a:lnTo>
                  <a:pt x="52" y="130"/>
                </a:lnTo>
                <a:lnTo>
                  <a:pt x="52" y="130"/>
                </a:lnTo>
                <a:cubicBezTo>
                  <a:pt x="46" y="127"/>
                  <a:pt x="41" y="122"/>
                  <a:pt x="39" y="115"/>
                </a:cubicBezTo>
                <a:cubicBezTo>
                  <a:pt x="39" y="114"/>
                  <a:pt x="39" y="113"/>
                  <a:pt x="39" y="112"/>
                </a:cubicBezTo>
                <a:cubicBezTo>
                  <a:pt x="40" y="111"/>
                  <a:pt x="40" y="111"/>
                  <a:pt x="41" y="110"/>
                </a:cubicBezTo>
                <a:cubicBezTo>
                  <a:pt x="41" y="109"/>
                  <a:pt x="42" y="109"/>
                  <a:pt x="43" y="108"/>
                </a:cubicBezTo>
                <a:cubicBezTo>
                  <a:pt x="44" y="108"/>
                  <a:pt x="44" y="108"/>
                  <a:pt x="45" y="108"/>
                </a:cubicBezTo>
                <a:lnTo>
                  <a:pt x="45" y="108"/>
                </a:lnTo>
                <a:cubicBezTo>
                  <a:pt x="47" y="108"/>
                  <a:pt x="48" y="108"/>
                  <a:pt x="49" y="109"/>
                </a:cubicBezTo>
                <a:cubicBezTo>
                  <a:pt x="50" y="110"/>
                  <a:pt x="51" y="111"/>
                  <a:pt x="51" y="113"/>
                </a:cubicBezTo>
                <a:cubicBezTo>
                  <a:pt x="52" y="116"/>
                  <a:pt x="54" y="117"/>
                  <a:pt x="56" y="118"/>
                </a:cubicBezTo>
                <a:cubicBezTo>
                  <a:pt x="57" y="119"/>
                  <a:pt x="59" y="119"/>
                  <a:pt x="60" y="119"/>
                </a:cubicBezTo>
                <a:cubicBezTo>
                  <a:pt x="61" y="119"/>
                  <a:pt x="62" y="118"/>
                  <a:pt x="64" y="118"/>
                </a:cubicBezTo>
                <a:cubicBezTo>
                  <a:pt x="66" y="116"/>
                  <a:pt x="67" y="114"/>
                  <a:pt x="67" y="111"/>
                </a:cubicBezTo>
                <a:lnTo>
                  <a:pt x="67" y="64"/>
                </a:lnTo>
                <a:cubicBezTo>
                  <a:pt x="62" y="64"/>
                  <a:pt x="58" y="65"/>
                  <a:pt x="53" y="65"/>
                </a:cubicBezTo>
                <a:cubicBezTo>
                  <a:pt x="47" y="66"/>
                  <a:pt x="41" y="68"/>
                  <a:pt x="35" y="70"/>
                </a:cubicBezTo>
                <a:cubicBezTo>
                  <a:pt x="35" y="70"/>
                  <a:pt x="35" y="70"/>
                  <a:pt x="34" y="70"/>
                </a:cubicBezTo>
                <a:lnTo>
                  <a:pt x="28" y="67"/>
                </a:lnTo>
                <a:cubicBezTo>
                  <a:pt x="25" y="66"/>
                  <a:pt x="22" y="65"/>
                  <a:pt x="19" y="65"/>
                </a:cubicBezTo>
                <a:cubicBezTo>
                  <a:pt x="17" y="65"/>
                  <a:pt x="14" y="66"/>
                  <a:pt x="11" y="67"/>
                </a:cubicBezTo>
                <a:lnTo>
                  <a:pt x="2" y="70"/>
                </a:lnTo>
                <a:cubicBezTo>
                  <a:pt x="2" y="70"/>
                  <a:pt x="2" y="70"/>
                  <a:pt x="1" y="70"/>
                </a:cubicBezTo>
                <a:cubicBezTo>
                  <a:pt x="0" y="70"/>
                  <a:pt x="0" y="70"/>
                  <a:pt x="0" y="69"/>
                </a:cubicBezTo>
                <a:cubicBezTo>
                  <a:pt x="0" y="55"/>
                  <a:pt x="4" y="44"/>
                  <a:pt x="11" y="35"/>
                </a:cubicBezTo>
                <a:cubicBezTo>
                  <a:pt x="20" y="25"/>
                  <a:pt x="31" y="18"/>
                  <a:pt x="45" y="13"/>
                </a:cubicBezTo>
                <a:cubicBezTo>
                  <a:pt x="52" y="11"/>
                  <a:pt x="59" y="9"/>
                  <a:pt x="67" y="9"/>
                </a:cubicBezTo>
                <a:close/>
                <a:moveTo>
                  <a:pt x="76" y="9"/>
                </a:moveTo>
                <a:lnTo>
                  <a:pt x="76" y="9"/>
                </a:lnTo>
                <a:lnTo>
                  <a:pt x="76" y="6"/>
                </a:lnTo>
                <a:cubicBezTo>
                  <a:pt x="76" y="5"/>
                  <a:pt x="75" y="4"/>
                  <a:pt x="74" y="4"/>
                </a:cubicBezTo>
                <a:cubicBezTo>
                  <a:pt x="74" y="4"/>
                  <a:pt x="73" y="4"/>
                  <a:pt x="73" y="4"/>
                </a:cubicBezTo>
                <a:lnTo>
                  <a:pt x="73" y="4"/>
                </a:lnTo>
                <a:cubicBezTo>
                  <a:pt x="73" y="4"/>
                  <a:pt x="72" y="4"/>
                  <a:pt x="72" y="4"/>
                </a:cubicBezTo>
                <a:cubicBezTo>
                  <a:pt x="71" y="4"/>
                  <a:pt x="70" y="5"/>
                  <a:pt x="70" y="6"/>
                </a:cubicBezTo>
                <a:lnTo>
                  <a:pt x="70" y="9"/>
                </a:lnTo>
                <a:cubicBezTo>
                  <a:pt x="71" y="9"/>
                  <a:pt x="72" y="9"/>
                  <a:pt x="73" y="9"/>
                </a:cubicBezTo>
                <a:cubicBezTo>
                  <a:pt x="74" y="9"/>
                  <a:pt x="75" y="9"/>
                  <a:pt x="76" y="9"/>
                </a:cubicBezTo>
                <a:close/>
                <a:moveTo>
                  <a:pt x="46" y="17"/>
                </a:moveTo>
                <a:lnTo>
                  <a:pt x="46" y="17"/>
                </a:lnTo>
                <a:cubicBezTo>
                  <a:pt x="33" y="21"/>
                  <a:pt x="22" y="27"/>
                  <a:pt x="14" y="37"/>
                </a:cubicBezTo>
                <a:cubicBezTo>
                  <a:pt x="8" y="45"/>
                  <a:pt x="4" y="55"/>
                  <a:pt x="3" y="66"/>
                </a:cubicBezTo>
                <a:lnTo>
                  <a:pt x="10" y="64"/>
                </a:lnTo>
                <a:cubicBezTo>
                  <a:pt x="13" y="63"/>
                  <a:pt x="16" y="62"/>
                  <a:pt x="19" y="62"/>
                </a:cubicBezTo>
                <a:cubicBezTo>
                  <a:pt x="23" y="62"/>
                  <a:pt x="26" y="63"/>
                  <a:pt x="29" y="64"/>
                </a:cubicBezTo>
                <a:lnTo>
                  <a:pt x="33" y="65"/>
                </a:lnTo>
                <a:cubicBezTo>
                  <a:pt x="33" y="53"/>
                  <a:pt x="36" y="42"/>
                  <a:pt x="42" y="32"/>
                </a:cubicBezTo>
                <a:cubicBezTo>
                  <a:pt x="46" y="25"/>
                  <a:pt x="52" y="18"/>
                  <a:pt x="61" y="13"/>
                </a:cubicBezTo>
                <a:cubicBezTo>
                  <a:pt x="56" y="14"/>
                  <a:pt x="51" y="15"/>
                  <a:pt x="46" y="17"/>
                </a:cubicBezTo>
                <a:close/>
              </a:path>
            </a:pathLst>
          </a:custGeom>
          <a:solidFill>
            <a:srgbClr val="FF914D"/>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34" name="Freeform 130">
            <a:extLst>
              <a:ext uri="{FF2B5EF4-FFF2-40B4-BE49-F238E27FC236}">
                <a16:creationId xmlns="" xmlns:a16="http://schemas.microsoft.com/office/drawing/2014/main" id="{6112BCC6-1AD5-4DF0-9FFC-C17966FC065B}"/>
              </a:ext>
            </a:extLst>
          </p:cNvPr>
          <p:cNvSpPr>
            <a:spLocks noChangeAspect="1" noEditPoints="1"/>
          </p:cNvSpPr>
          <p:nvPr/>
        </p:nvSpPr>
        <p:spPr bwMode="auto">
          <a:xfrm>
            <a:off x="4318135" y="3879396"/>
            <a:ext cx="454759" cy="454759"/>
          </a:xfrm>
          <a:custGeom>
            <a:avLst/>
            <a:gdLst>
              <a:gd name="T0" fmla="*/ 117 w 130"/>
              <a:gd name="T1" fmla="*/ 12 h 129"/>
              <a:gd name="T2" fmla="*/ 71 w 130"/>
              <a:gd name="T3" fmla="*/ 12 h 129"/>
              <a:gd name="T4" fmla="*/ 60 w 130"/>
              <a:gd name="T5" fmla="*/ 45 h 129"/>
              <a:gd name="T6" fmla="*/ 87 w 130"/>
              <a:gd name="T7" fmla="*/ 19 h 129"/>
              <a:gd name="T8" fmla="*/ 106 w 130"/>
              <a:gd name="T9" fmla="*/ 23 h 129"/>
              <a:gd name="T10" fmla="*/ 110 w 130"/>
              <a:gd name="T11" fmla="*/ 29 h 129"/>
              <a:gd name="T12" fmla="*/ 110 w 130"/>
              <a:gd name="T13" fmla="*/ 42 h 129"/>
              <a:gd name="T14" fmla="*/ 106 w 130"/>
              <a:gd name="T15" fmla="*/ 48 h 129"/>
              <a:gd name="T16" fmla="*/ 117 w 130"/>
              <a:gd name="T17" fmla="*/ 58 h 129"/>
              <a:gd name="T18" fmla="*/ 126 w 130"/>
              <a:gd name="T19" fmla="*/ 35 h 129"/>
              <a:gd name="T20" fmla="*/ 24 w 130"/>
              <a:gd name="T21" fmla="*/ 81 h 129"/>
              <a:gd name="T22" fmla="*/ 35 w 130"/>
              <a:gd name="T23" fmla="*/ 49 h 129"/>
              <a:gd name="T24" fmla="*/ 4 w 130"/>
              <a:gd name="T25" fmla="*/ 94 h 129"/>
              <a:gd name="T26" fmla="*/ 13 w 130"/>
              <a:gd name="T27" fmla="*/ 116 h 129"/>
              <a:gd name="T28" fmla="*/ 36 w 130"/>
              <a:gd name="T29" fmla="*/ 126 h 129"/>
              <a:gd name="T30" fmla="*/ 59 w 130"/>
              <a:gd name="T31" fmla="*/ 116 h 129"/>
              <a:gd name="T32" fmla="*/ 70 w 130"/>
              <a:gd name="T33" fmla="*/ 84 h 129"/>
              <a:gd name="T34" fmla="*/ 43 w 130"/>
              <a:gd name="T35" fmla="*/ 110 h 129"/>
              <a:gd name="T36" fmla="*/ 29 w 130"/>
              <a:gd name="T37" fmla="*/ 110 h 129"/>
              <a:gd name="T38" fmla="*/ 20 w 130"/>
              <a:gd name="T39" fmla="*/ 100 h 129"/>
              <a:gd name="T40" fmla="*/ 20 w 130"/>
              <a:gd name="T41" fmla="*/ 87 h 129"/>
              <a:gd name="T42" fmla="*/ 49 w 130"/>
              <a:gd name="T43" fmla="*/ 61 h 129"/>
              <a:gd name="T44" fmla="*/ 34 w 130"/>
              <a:gd name="T45" fmla="*/ 45 h 129"/>
              <a:gd name="T46" fmla="*/ 0 w 130"/>
              <a:gd name="T47" fmla="*/ 94 h 129"/>
              <a:gd name="T48" fmla="*/ 11 w 130"/>
              <a:gd name="T49" fmla="*/ 119 h 129"/>
              <a:gd name="T50" fmla="*/ 36 w 130"/>
              <a:gd name="T51" fmla="*/ 129 h 129"/>
              <a:gd name="T52" fmla="*/ 61 w 130"/>
              <a:gd name="T53" fmla="*/ 119 h 129"/>
              <a:gd name="T54" fmla="*/ 71 w 130"/>
              <a:gd name="T55" fmla="*/ 81 h 129"/>
              <a:gd name="T56" fmla="*/ 46 w 130"/>
              <a:gd name="T57" fmla="*/ 103 h 129"/>
              <a:gd name="T58" fmla="*/ 41 w 130"/>
              <a:gd name="T59" fmla="*/ 106 h 129"/>
              <a:gd name="T60" fmla="*/ 26 w 130"/>
              <a:gd name="T61" fmla="*/ 104 h 129"/>
              <a:gd name="T62" fmla="*/ 22 w 130"/>
              <a:gd name="T63" fmla="*/ 94 h 129"/>
              <a:gd name="T64" fmla="*/ 49 w 130"/>
              <a:gd name="T65" fmla="*/ 61 h 129"/>
              <a:gd name="T66" fmla="*/ 127 w 130"/>
              <a:gd name="T67" fmla="*/ 22 h 129"/>
              <a:gd name="T68" fmla="*/ 127 w 130"/>
              <a:gd name="T69" fmla="*/ 49 h 129"/>
              <a:gd name="T70" fmla="*/ 96 w 130"/>
              <a:gd name="T71" fmla="*/ 83 h 129"/>
              <a:gd name="T72" fmla="*/ 81 w 130"/>
              <a:gd name="T73" fmla="*/ 68 h 129"/>
              <a:gd name="T74" fmla="*/ 107 w 130"/>
              <a:gd name="T75" fmla="*/ 41 h 129"/>
              <a:gd name="T76" fmla="*/ 107 w 130"/>
              <a:gd name="T77" fmla="*/ 30 h 129"/>
              <a:gd name="T78" fmla="*/ 94 w 130"/>
              <a:gd name="T79" fmla="*/ 21 h 129"/>
              <a:gd name="T80" fmla="*/ 84 w 130"/>
              <a:gd name="T81" fmla="*/ 25 h 129"/>
              <a:gd name="T82" fmla="*/ 46 w 130"/>
              <a:gd name="T83" fmla="*/ 35 h 129"/>
              <a:gd name="T84" fmla="*/ 69 w 130"/>
              <a:gd name="T85" fmla="*/ 10 h 129"/>
              <a:gd name="T86" fmla="*/ 119 w 130"/>
              <a:gd name="T87"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29">
                <a:moveTo>
                  <a:pt x="124" y="23"/>
                </a:moveTo>
                <a:lnTo>
                  <a:pt x="124" y="23"/>
                </a:lnTo>
                <a:cubicBezTo>
                  <a:pt x="122" y="19"/>
                  <a:pt x="120" y="16"/>
                  <a:pt x="117" y="12"/>
                </a:cubicBezTo>
                <a:cubicBezTo>
                  <a:pt x="111" y="6"/>
                  <a:pt x="102" y="3"/>
                  <a:pt x="94" y="3"/>
                </a:cubicBezTo>
                <a:cubicBezTo>
                  <a:pt x="90" y="3"/>
                  <a:pt x="86" y="4"/>
                  <a:pt x="82" y="5"/>
                </a:cubicBezTo>
                <a:cubicBezTo>
                  <a:pt x="78" y="7"/>
                  <a:pt x="75" y="9"/>
                  <a:pt x="71" y="12"/>
                </a:cubicBezTo>
                <a:cubicBezTo>
                  <a:pt x="71" y="12"/>
                  <a:pt x="71" y="13"/>
                  <a:pt x="71" y="13"/>
                </a:cubicBezTo>
                <a:lnTo>
                  <a:pt x="50" y="34"/>
                </a:lnTo>
                <a:lnTo>
                  <a:pt x="60" y="45"/>
                </a:lnTo>
                <a:lnTo>
                  <a:pt x="82" y="23"/>
                </a:lnTo>
                <a:cubicBezTo>
                  <a:pt x="82" y="23"/>
                  <a:pt x="82" y="23"/>
                  <a:pt x="82" y="23"/>
                </a:cubicBezTo>
                <a:cubicBezTo>
                  <a:pt x="83" y="21"/>
                  <a:pt x="85" y="20"/>
                  <a:pt x="87" y="19"/>
                </a:cubicBezTo>
                <a:cubicBezTo>
                  <a:pt x="90" y="18"/>
                  <a:pt x="92" y="18"/>
                  <a:pt x="94" y="18"/>
                </a:cubicBezTo>
                <a:cubicBezTo>
                  <a:pt x="96" y="18"/>
                  <a:pt x="99" y="18"/>
                  <a:pt x="101" y="19"/>
                </a:cubicBezTo>
                <a:cubicBezTo>
                  <a:pt x="103" y="20"/>
                  <a:pt x="105" y="21"/>
                  <a:pt x="106" y="23"/>
                </a:cubicBezTo>
                <a:lnTo>
                  <a:pt x="106" y="23"/>
                </a:lnTo>
                <a:lnTo>
                  <a:pt x="106" y="23"/>
                </a:lnTo>
                <a:cubicBezTo>
                  <a:pt x="108" y="25"/>
                  <a:pt x="109" y="27"/>
                  <a:pt x="110" y="29"/>
                </a:cubicBezTo>
                <a:cubicBezTo>
                  <a:pt x="111" y="31"/>
                  <a:pt x="112" y="33"/>
                  <a:pt x="112" y="35"/>
                </a:cubicBezTo>
                <a:cubicBezTo>
                  <a:pt x="112" y="37"/>
                  <a:pt x="111" y="40"/>
                  <a:pt x="110" y="42"/>
                </a:cubicBezTo>
                <a:lnTo>
                  <a:pt x="110" y="42"/>
                </a:lnTo>
                <a:cubicBezTo>
                  <a:pt x="109" y="44"/>
                  <a:pt x="108" y="46"/>
                  <a:pt x="107" y="48"/>
                </a:cubicBezTo>
                <a:lnTo>
                  <a:pt x="106" y="48"/>
                </a:lnTo>
                <a:cubicBezTo>
                  <a:pt x="106" y="48"/>
                  <a:pt x="106" y="48"/>
                  <a:pt x="106" y="48"/>
                </a:cubicBezTo>
                <a:lnTo>
                  <a:pt x="85" y="69"/>
                </a:lnTo>
                <a:lnTo>
                  <a:pt x="95" y="80"/>
                </a:lnTo>
                <a:lnTo>
                  <a:pt x="117" y="58"/>
                </a:lnTo>
                <a:cubicBezTo>
                  <a:pt x="117" y="58"/>
                  <a:pt x="117" y="58"/>
                  <a:pt x="117" y="58"/>
                </a:cubicBezTo>
                <a:cubicBezTo>
                  <a:pt x="120" y="55"/>
                  <a:pt x="122" y="51"/>
                  <a:pt x="124" y="48"/>
                </a:cubicBezTo>
                <a:cubicBezTo>
                  <a:pt x="126" y="44"/>
                  <a:pt x="126" y="39"/>
                  <a:pt x="126" y="35"/>
                </a:cubicBezTo>
                <a:lnTo>
                  <a:pt x="126" y="35"/>
                </a:lnTo>
                <a:cubicBezTo>
                  <a:pt x="126" y="31"/>
                  <a:pt x="126" y="27"/>
                  <a:pt x="124" y="23"/>
                </a:cubicBezTo>
                <a:close/>
                <a:moveTo>
                  <a:pt x="24" y="81"/>
                </a:moveTo>
                <a:lnTo>
                  <a:pt x="24" y="81"/>
                </a:lnTo>
                <a:lnTo>
                  <a:pt x="45" y="60"/>
                </a:lnTo>
                <a:lnTo>
                  <a:pt x="35" y="49"/>
                </a:lnTo>
                <a:lnTo>
                  <a:pt x="13" y="71"/>
                </a:lnTo>
                <a:cubicBezTo>
                  <a:pt x="10" y="74"/>
                  <a:pt x="8" y="77"/>
                  <a:pt x="6" y="81"/>
                </a:cubicBezTo>
                <a:cubicBezTo>
                  <a:pt x="4" y="85"/>
                  <a:pt x="4" y="89"/>
                  <a:pt x="4" y="94"/>
                </a:cubicBezTo>
                <a:lnTo>
                  <a:pt x="4" y="94"/>
                </a:lnTo>
                <a:cubicBezTo>
                  <a:pt x="4" y="98"/>
                  <a:pt x="4" y="102"/>
                  <a:pt x="6" y="106"/>
                </a:cubicBezTo>
                <a:cubicBezTo>
                  <a:pt x="8" y="110"/>
                  <a:pt x="10" y="113"/>
                  <a:pt x="13" y="116"/>
                </a:cubicBezTo>
                <a:cubicBezTo>
                  <a:pt x="16" y="119"/>
                  <a:pt x="20" y="122"/>
                  <a:pt x="23" y="123"/>
                </a:cubicBezTo>
                <a:cubicBezTo>
                  <a:pt x="27" y="125"/>
                  <a:pt x="32" y="126"/>
                  <a:pt x="36" y="126"/>
                </a:cubicBezTo>
                <a:lnTo>
                  <a:pt x="36" y="126"/>
                </a:lnTo>
                <a:cubicBezTo>
                  <a:pt x="40" y="126"/>
                  <a:pt x="44" y="125"/>
                  <a:pt x="48" y="123"/>
                </a:cubicBezTo>
                <a:cubicBezTo>
                  <a:pt x="52" y="122"/>
                  <a:pt x="55" y="120"/>
                  <a:pt x="59" y="116"/>
                </a:cubicBezTo>
                <a:lnTo>
                  <a:pt x="59" y="116"/>
                </a:lnTo>
                <a:cubicBezTo>
                  <a:pt x="59" y="116"/>
                  <a:pt x="59" y="116"/>
                  <a:pt x="59" y="116"/>
                </a:cubicBezTo>
                <a:lnTo>
                  <a:pt x="80" y="95"/>
                </a:lnTo>
                <a:lnTo>
                  <a:pt x="70" y="84"/>
                </a:lnTo>
                <a:lnTo>
                  <a:pt x="48" y="106"/>
                </a:lnTo>
                <a:cubicBezTo>
                  <a:pt x="48" y="106"/>
                  <a:pt x="48" y="106"/>
                  <a:pt x="48" y="106"/>
                </a:cubicBezTo>
                <a:cubicBezTo>
                  <a:pt x="46" y="108"/>
                  <a:pt x="45" y="109"/>
                  <a:pt x="43" y="110"/>
                </a:cubicBezTo>
                <a:lnTo>
                  <a:pt x="43" y="110"/>
                </a:lnTo>
                <a:cubicBezTo>
                  <a:pt x="40" y="111"/>
                  <a:pt x="38" y="111"/>
                  <a:pt x="36" y="111"/>
                </a:cubicBezTo>
                <a:cubicBezTo>
                  <a:pt x="34" y="111"/>
                  <a:pt x="31" y="111"/>
                  <a:pt x="29" y="110"/>
                </a:cubicBezTo>
                <a:cubicBezTo>
                  <a:pt x="27" y="109"/>
                  <a:pt x="25" y="108"/>
                  <a:pt x="24" y="106"/>
                </a:cubicBezTo>
                <a:lnTo>
                  <a:pt x="24" y="106"/>
                </a:lnTo>
                <a:cubicBezTo>
                  <a:pt x="22" y="104"/>
                  <a:pt x="21" y="102"/>
                  <a:pt x="20" y="100"/>
                </a:cubicBezTo>
                <a:cubicBezTo>
                  <a:pt x="19" y="98"/>
                  <a:pt x="18" y="96"/>
                  <a:pt x="18" y="94"/>
                </a:cubicBezTo>
                <a:lnTo>
                  <a:pt x="18" y="94"/>
                </a:lnTo>
                <a:cubicBezTo>
                  <a:pt x="18" y="91"/>
                  <a:pt x="19" y="89"/>
                  <a:pt x="20" y="87"/>
                </a:cubicBezTo>
                <a:cubicBezTo>
                  <a:pt x="21" y="85"/>
                  <a:pt x="22" y="83"/>
                  <a:pt x="24" y="81"/>
                </a:cubicBezTo>
                <a:close/>
                <a:moveTo>
                  <a:pt x="49" y="61"/>
                </a:moveTo>
                <a:lnTo>
                  <a:pt x="49" y="61"/>
                </a:lnTo>
                <a:cubicBezTo>
                  <a:pt x="50" y="60"/>
                  <a:pt x="50" y="59"/>
                  <a:pt x="49" y="58"/>
                </a:cubicBezTo>
                <a:lnTo>
                  <a:pt x="36" y="45"/>
                </a:lnTo>
                <a:cubicBezTo>
                  <a:pt x="35" y="45"/>
                  <a:pt x="34" y="45"/>
                  <a:pt x="34" y="45"/>
                </a:cubicBezTo>
                <a:lnTo>
                  <a:pt x="11" y="68"/>
                </a:lnTo>
                <a:cubicBezTo>
                  <a:pt x="7" y="72"/>
                  <a:pt x="5" y="76"/>
                  <a:pt x="3" y="80"/>
                </a:cubicBezTo>
                <a:cubicBezTo>
                  <a:pt x="1" y="84"/>
                  <a:pt x="0" y="89"/>
                  <a:pt x="0" y="94"/>
                </a:cubicBezTo>
                <a:lnTo>
                  <a:pt x="0" y="94"/>
                </a:lnTo>
                <a:cubicBezTo>
                  <a:pt x="0" y="98"/>
                  <a:pt x="1" y="103"/>
                  <a:pt x="3" y="107"/>
                </a:cubicBezTo>
                <a:cubicBezTo>
                  <a:pt x="5" y="112"/>
                  <a:pt x="7" y="115"/>
                  <a:pt x="11" y="119"/>
                </a:cubicBezTo>
                <a:cubicBezTo>
                  <a:pt x="14" y="122"/>
                  <a:pt x="18" y="125"/>
                  <a:pt x="22" y="127"/>
                </a:cubicBezTo>
                <a:cubicBezTo>
                  <a:pt x="27" y="128"/>
                  <a:pt x="31" y="129"/>
                  <a:pt x="36" y="129"/>
                </a:cubicBezTo>
                <a:lnTo>
                  <a:pt x="36" y="129"/>
                </a:lnTo>
                <a:cubicBezTo>
                  <a:pt x="40" y="129"/>
                  <a:pt x="45" y="128"/>
                  <a:pt x="49" y="127"/>
                </a:cubicBezTo>
                <a:cubicBezTo>
                  <a:pt x="54" y="125"/>
                  <a:pt x="57" y="122"/>
                  <a:pt x="61" y="119"/>
                </a:cubicBezTo>
                <a:cubicBezTo>
                  <a:pt x="61" y="119"/>
                  <a:pt x="61" y="119"/>
                  <a:pt x="61" y="119"/>
                </a:cubicBezTo>
                <a:lnTo>
                  <a:pt x="84" y="96"/>
                </a:lnTo>
                <a:cubicBezTo>
                  <a:pt x="85" y="95"/>
                  <a:pt x="85" y="94"/>
                  <a:pt x="84" y="93"/>
                </a:cubicBezTo>
                <a:lnTo>
                  <a:pt x="71" y="81"/>
                </a:lnTo>
                <a:cubicBezTo>
                  <a:pt x="70" y="80"/>
                  <a:pt x="69" y="80"/>
                  <a:pt x="69" y="81"/>
                </a:cubicBezTo>
                <a:lnTo>
                  <a:pt x="46" y="103"/>
                </a:lnTo>
                <a:lnTo>
                  <a:pt x="46" y="103"/>
                </a:lnTo>
                <a:cubicBezTo>
                  <a:pt x="46" y="104"/>
                  <a:pt x="46" y="104"/>
                  <a:pt x="45" y="104"/>
                </a:cubicBezTo>
                <a:cubicBezTo>
                  <a:pt x="44" y="105"/>
                  <a:pt x="43" y="106"/>
                  <a:pt x="41" y="106"/>
                </a:cubicBezTo>
                <a:lnTo>
                  <a:pt x="41" y="106"/>
                </a:lnTo>
                <a:cubicBezTo>
                  <a:pt x="39" y="107"/>
                  <a:pt x="38" y="108"/>
                  <a:pt x="36" y="108"/>
                </a:cubicBezTo>
                <a:cubicBezTo>
                  <a:pt x="34" y="108"/>
                  <a:pt x="32" y="107"/>
                  <a:pt x="30" y="106"/>
                </a:cubicBezTo>
                <a:cubicBezTo>
                  <a:pt x="29" y="106"/>
                  <a:pt x="27" y="105"/>
                  <a:pt x="26" y="104"/>
                </a:cubicBezTo>
                <a:lnTo>
                  <a:pt x="26" y="103"/>
                </a:lnTo>
                <a:cubicBezTo>
                  <a:pt x="25" y="102"/>
                  <a:pt x="24" y="101"/>
                  <a:pt x="23" y="99"/>
                </a:cubicBezTo>
                <a:cubicBezTo>
                  <a:pt x="22" y="97"/>
                  <a:pt x="22" y="95"/>
                  <a:pt x="22" y="94"/>
                </a:cubicBezTo>
                <a:cubicBezTo>
                  <a:pt x="22" y="92"/>
                  <a:pt x="22" y="90"/>
                  <a:pt x="23" y="88"/>
                </a:cubicBezTo>
                <a:cubicBezTo>
                  <a:pt x="24" y="87"/>
                  <a:pt x="25" y="85"/>
                  <a:pt x="26" y="84"/>
                </a:cubicBezTo>
                <a:lnTo>
                  <a:pt x="49" y="61"/>
                </a:lnTo>
                <a:close/>
                <a:moveTo>
                  <a:pt x="119" y="10"/>
                </a:moveTo>
                <a:lnTo>
                  <a:pt x="119" y="10"/>
                </a:lnTo>
                <a:cubicBezTo>
                  <a:pt x="123" y="13"/>
                  <a:pt x="125" y="17"/>
                  <a:pt x="127" y="22"/>
                </a:cubicBezTo>
                <a:cubicBezTo>
                  <a:pt x="129" y="26"/>
                  <a:pt x="130" y="31"/>
                  <a:pt x="130" y="35"/>
                </a:cubicBezTo>
                <a:lnTo>
                  <a:pt x="130" y="35"/>
                </a:lnTo>
                <a:cubicBezTo>
                  <a:pt x="130" y="40"/>
                  <a:pt x="129" y="45"/>
                  <a:pt x="127" y="49"/>
                </a:cubicBezTo>
                <a:cubicBezTo>
                  <a:pt x="125" y="53"/>
                  <a:pt x="123" y="57"/>
                  <a:pt x="120" y="60"/>
                </a:cubicBezTo>
                <a:cubicBezTo>
                  <a:pt x="120" y="60"/>
                  <a:pt x="119" y="60"/>
                  <a:pt x="119" y="60"/>
                </a:cubicBezTo>
                <a:lnTo>
                  <a:pt x="96" y="83"/>
                </a:lnTo>
                <a:cubicBezTo>
                  <a:pt x="96" y="84"/>
                  <a:pt x="95" y="84"/>
                  <a:pt x="94" y="83"/>
                </a:cubicBezTo>
                <a:lnTo>
                  <a:pt x="81" y="70"/>
                </a:lnTo>
                <a:cubicBezTo>
                  <a:pt x="80" y="70"/>
                  <a:pt x="80" y="69"/>
                  <a:pt x="81" y="68"/>
                </a:cubicBezTo>
                <a:lnTo>
                  <a:pt x="104" y="45"/>
                </a:lnTo>
                <a:cubicBezTo>
                  <a:pt x="104" y="45"/>
                  <a:pt x="104" y="45"/>
                  <a:pt x="104" y="45"/>
                </a:cubicBezTo>
                <a:cubicBezTo>
                  <a:pt x="105" y="44"/>
                  <a:pt x="106" y="42"/>
                  <a:pt x="107" y="41"/>
                </a:cubicBezTo>
                <a:lnTo>
                  <a:pt x="107" y="41"/>
                </a:lnTo>
                <a:cubicBezTo>
                  <a:pt x="108" y="39"/>
                  <a:pt x="108" y="37"/>
                  <a:pt x="108" y="35"/>
                </a:cubicBezTo>
                <a:cubicBezTo>
                  <a:pt x="108" y="33"/>
                  <a:pt x="108" y="32"/>
                  <a:pt x="107" y="30"/>
                </a:cubicBezTo>
                <a:cubicBezTo>
                  <a:pt x="106" y="28"/>
                  <a:pt x="105" y="27"/>
                  <a:pt x="104" y="25"/>
                </a:cubicBezTo>
                <a:cubicBezTo>
                  <a:pt x="103" y="24"/>
                  <a:pt x="101" y="23"/>
                  <a:pt x="100" y="22"/>
                </a:cubicBezTo>
                <a:cubicBezTo>
                  <a:pt x="98" y="22"/>
                  <a:pt x="96" y="21"/>
                  <a:pt x="94" y="21"/>
                </a:cubicBezTo>
                <a:cubicBezTo>
                  <a:pt x="92" y="21"/>
                  <a:pt x="90" y="22"/>
                  <a:pt x="89" y="22"/>
                </a:cubicBezTo>
                <a:cubicBezTo>
                  <a:pt x="87" y="23"/>
                  <a:pt x="86" y="24"/>
                  <a:pt x="84" y="25"/>
                </a:cubicBezTo>
                <a:cubicBezTo>
                  <a:pt x="84" y="25"/>
                  <a:pt x="84" y="25"/>
                  <a:pt x="84" y="25"/>
                </a:cubicBezTo>
                <a:lnTo>
                  <a:pt x="61" y="48"/>
                </a:lnTo>
                <a:cubicBezTo>
                  <a:pt x="61" y="49"/>
                  <a:pt x="60" y="49"/>
                  <a:pt x="59" y="48"/>
                </a:cubicBezTo>
                <a:lnTo>
                  <a:pt x="46" y="35"/>
                </a:lnTo>
                <a:cubicBezTo>
                  <a:pt x="45" y="35"/>
                  <a:pt x="45" y="34"/>
                  <a:pt x="46" y="33"/>
                </a:cubicBezTo>
                <a:lnTo>
                  <a:pt x="69" y="10"/>
                </a:lnTo>
                <a:cubicBezTo>
                  <a:pt x="69" y="10"/>
                  <a:pt x="69" y="10"/>
                  <a:pt x="69" y="10"/>
                </a:cubicBezTo>
                <a:cubicBezTo>
                  <a:pt x="73" y="6"/>
                  <a:pt x="76" y="4"/>
                  <a:pt x="80" y="2"/>
                </a:cubicBezTo>
                <a:cubicBezTo>
                  <a:pt x="85" y="0"/>
                  <a:pt x="90" y="0"/>
                  <a:pt x="94" y="0"/>
                </a:cubicBezTo>
                <a:cubicBezTo>
                  <a:pt x="103" y="0"/>
                  <a:pt x="112" y="3"/>
                  <a:pt x="119" y="10"/>
                </a:cubicBezTo>
                <a:close/>
              </a:path>
            </a:pathLst>
          </a:custGeom>
          <a:solidFill>
            <a:srgbClr val="FF914D"/>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
        <p:nvSpPr>
          <p:cNvPr id="35" name="TextBox 34">
            <a:extLst>
              <a:ext uri="{FF2B5EF4-FFF2-40B4-BE49-F238E27FC236}">
                <a16:creationId xmlns="" xmlns:a16="http://schemas.microsoft.com/office/drawing/2014/main" id="{133FA8BB-7A69-46F0-835F-48F40745E511}"/>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solidFill>
                  <a:srgbClr val="0C2340"/>
                </a:solidFill>
              </a:rPr>
              <a:t>Source [1]</a:t>
            </a:r>
          </a:p>
        </p:txBody>
      </p:sp>
    </p:spTree>
    <p:extLst>
      <p:ext uri="{BB962C8B-B14F-4D97-AF65-F5344CB8AC3E}">
        <p14:creationId xmlns:p14="http://schemas.microsoft.com/office/powerpoint/2010/main" val="57313594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F085C1D9-9B17-47A2-9C66-F641557782CA}"/>
              </a:ext>
            </a:extLst>
          </p:cNvPr>
          <p:cNvSpPr>
            <a:spLocks noGrp="1"/>
          </p:cNvSpPr>
          <p:nvPr>
            <p:ph type="title"/>
          </p:nvPr>
        </p:nvSpPr>
        <p:spPr/>
        <p:txBody>
          <a:bodyPr/>
          <a:lstStyle/>
          <a:p>
            <a:r>
              <a:rPr lang="en-US" dirty="0"/>
              <a:t>Management in different models</a:t>
            </a:r>
            <a:endParaRPr lang="ru-RU" dirty="0"/>
          </a:p>
        </p:txBody>
      </p:sp>
      <p:sp>
        <p:nvSpPr>
          <p:cNvPr id="4" name="Номер слайда 3">
            <a:extLst>
              <a:ext uri="{FF2B5EF4-FFF2-40B4-BE49-F238E27FC236}">
                <a16:creationId xmlns="" xmlns:a16="http://schemas.microsoft.com/office/drawing/2014/main" id="{C81D0087-9C6A-4F74-991A-4A4AD5E9A4D3}"/>
              </a:ext>
            </a:extLst>
          </p:cNvPr>
          <p:cNvSpPr>
            <a:spLocks noGrp="1"/>
          </p:cNvSpPr>
          <p:nvPr>
            <p:ph type="sldNum" sz="quarter" idx="4"/>
          </p:nvPr>
        </p:nvSpPr>
        <p:spPr/>
        <p:txBody>
          <a:bodyPr/>
          <a:lstStyle/>
          <a:p>
            <a:fld id="{D71DA9FD-6EF8-4CC5-AF9B-B6159B5B937C}" type="slidenum">
              <a:rPr lang="en-GB" smtClean="0"/>
              <a:pPr/>
              <a:t>11</a:t>
            </a:fld>
            <a:endParaRPr lang="en-GB"/>
          </a:p>
        </p:txBody>
      </p:sp>
      <p:pic>
        <p:nvPicPr>
          <p:cNvPr id="5" name="Picture 1">
            <a:extLst>
              <a:ext uri="{FF2B5EF4-FFF2-40B4-BE49-F238E27FC236}">
                <a16:creationId xmlns="" xmlns:a16="http://schemas.microsoft.com/office/drawing/2014/main" id="{A37E87B2-BF2C-4890-B128-785C00101329}"/>
              </a:ext>
            </a:extLst>
          </p:cNvPr>
          <p:cNvPicPr>
            <a:picLocks noChangeAspect="1"/>
          </p:cNvPicPr>
          <p:nvPr/>
        </p:nvPicPr>
        <p:blipFill>
          <a:blip r:embed="rId2">
            <a:alphaModFix/>
          </a:blip>
          <a:stretch>
            <a:fillRect/>
          </a:stretch>
        </p:blipFill>
        <p:spPr>
          <a:xfrm>
            <a:off x="751459" y="1515379"/>
            <a:ext cx="2293645" cy="1458485"/>
          </a:xfrm>
          <a:prstGeom prst="rect">
            <a:avLst/>
          </a:prstGeom>
        </p:spPr>
      </p:pic>
      <p:pic>
        <p:nvPicPr>
          <p:cNvPr id="7" name="Picture 7">
            <a:extLst>
              <a:ext uri="{FF2B5EF4-FFF2-40B4-BE49-F238E27FC236}">
                <a16:creationId xmlns="" xmlns:a16="http://schemas.microsoft.com/office/drawing/2014/main" id="{CA60E967-713A-4987-9F55-CA5ED06F1D8E}"/>
              </a:ext>
            </a:extLst>
          </p:cNvPr>
          <p:cNvPicPr>
            <a:picLocks noChangeAspect="1"/>
          </p:cNvPicPr>
          <p:nvPr/>
        </p:nvPicPr>
        <p:blipFill>
          <a:blip r:embed="rId3">
            <a:alphaModFix/>
          </a:blip>
          <a:stretch>
            <a:fillRect/>
          </a:stretch>
        </p:blipFill>
        <p:spPr>
          <a:xfrm>
            <a:off x="3137896" y="3008497"/>
            <a:ext cx="2533546" cy="1424605"/>
          </a:xfrm>
          <a:prstGeom prst="rect">
            <a:avLst/>
          </a:prstGeom>
        </p:spPr>
      </p:pic>
      <p:sp>
        <p:nvSpPr>
          <p:cNvPr id="8" name="TextBox 7">
            <a:extLst>
              <a:ext uri="{FF2B5EF4-FFF2-40B4-BE49-F238E27FC236}">
                <a16:creationId xmlns="" xmlns:a16="http://schemas.microsoft.com/office/drawing/2014/main" id="{E864DC55-A45E-4081-ABA7-AD746723B6A3}"/>
              </a:ext>
            </a:extLst>
          </p:cNvPr>
          <p:cNvSpPr txBox="1"/>
          <p:nvPr/>
        </p:nvSpPr>
        <p:spPr bwMode="ltGray">
          <a:xfrm>
            <a:off x="1378647" y="3225310"/>
            <a:ext cx="1166161"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People</a:t>
            </a:r>
          </a:p>
        </p:txBody>
      </p:sp>
      <p:sp>
        <p:nvSpPr>
          <p:cNvPr id="9" name="TextBox 8">
            <a:extLst>
              <a:ext uri="{FF2B5EF4-FFF2-40B4-BE49-F238E27FC236}">
                <a16:creationId xmlns="" xmlns:a16="http://schemas.microsoft.com/office/drawing/2014/main" id="{F61416F1-79A2-4DC2-A233-16B4DB3FE598}"/>
              </a:ext>
            </a:extLst>
          </p:cNvPr>
          <p:cNvSpPr txBox="1"/>
          <p:nvPr/>
        </p:nvSpPr>
        <p:spPr bwMode="ltGray">
          <a:xfrm>
            <a:off x="3821590" y="1441634"/>
            <a:ext cx="1166161"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Product</a:t>
            </a:r>
          </a:p>
        </p:txBody>
      </p:sp>
      <p:sp>
        <p:nvSpPr>
          <p:cNvPr id="10" name="TextBox 9">
            <a:extLst>
              <a:ext uri="{FF2B5EF4-FFF2-40B4-BE49-F238E27FC236}">
                <a16:creationId xmlns="" xmlns:a16="http://schemas.microsoft.com/office/drawing/2014/main" id="{AB51C750-BAE2-48DF-86F8-DFBE84741D83}"/>
              </a:ext>
            </a:extLst>
          </p:cNvPr>
          <p:cNvSpPr txBox="1"/>
          <p:nvPr/>
        </p:nvSpPr>
        <p:spPr bwMode="ltGray">
          <a:xfrm>
            <a:off x="6481720" y="3142455"/>
            <a:ext cx="1166161"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Process</a:t>
            </a:r>
          </a:p>
        </p:txBody>
      </p:sp>
      <p:sp>
        <p:nvSpPr>
          <p:cNvPr id="12" name="Freeform 20">
            <a:extLst>
              <a:ext uri="{FF2B5EF4-FFF2-40B4-BE49-F238E27FC236}">
                <a16:creationId xmlns="" xmlns:a16="http://schemas.microsoft.com/office/drawing/2014/main" id="{6FD89EB6-4C26-4EB9-A6B0-E42B51342341}"/>
              </a:ext>
            </a:extLst>
          </p:cNvPr>
          <p:cNvSpPr>
            <a:spLocks noChangeAspect="1" noEditPoints="1"/>
          </p:cNvSpPr>
          <p:nvPr/>
        </p:nvSpPr>
        <p:spPr bwMode="auto">
          <a:xfrm>
            <a:off x="1499977" y="3636674"/>
            <a:ext cx="733901" cy="678162"/>
          </a:xfrm>
          <a:custGeom>
            <a:avLst/>
            <a:gdLst>
              <a:gd name="T0" fmla="*/ 78 w 156"/>
              <a:gd name="T1" fmla="*/ 84 h 145"/>
              <a:gd name="T2" fmla="*/ 70 w 156"/>
              <a:gd name="T3" fmla="*/ 103 h 145"/>
              <a:gd name="T4" fmla="*/ 70 w 156"/>
              <a:gd name="T5" fmla="*/ 103 h 145"/>
              <a:gd name="T6" fmla="*/ 86 w 156"/>
              <a:gd name="T7" fmla="*/ 103 h 145"/>
              <a:gd name="T8" fmla="*/ 78 w 156"/>
              <a:gd name="T9" fmla="*/ 84 h 145"/>
              <a:gd name="T10" fmla="*/ 44 w 156"/>
              <a:gd name="T11" fmla="*/ 100 h 145"/>
              <a:gd name="T12" fmla="*/ 29 w 156"/>
              <a:gd name="T13" fmla="*/ 114 h 145"/>
              <a:gd name="T14" fmla="*/ 14 w 156"/>
              <a:gd name="T15" fmla="*/ 100 h 145"/>
              <a:gd name="T16" fmla="*/ 39 w 156"/>
              <a:gd name="T17" fmla="*/ 89 h 145"/>
              <a:gd name="T18" fmla="*/ 54 w 156"/>
              <a:gd name="T19" fmla="*/ 141 h 145"/>
              <a:gd name="T20" fmla="*/ 29 w 156"/>
              <a:gd name="T21" fmla="*/ 118 h 145"/>
              <a:gd name="T22" fmla="*/ 38 w 156"/>
              <a:gd name="T23" fmla="*/ 116 h 145"/>
              <a:gd name="T24" fmla="*/ 47 w 156"/>
              <a:gd name="T25" fmla="*/ 100 h 145"/>
              <a:gd name="T26" fmla="*/ 16 w 156"/>
              <a:gd name="T27" fmla="*/ 87 h 145"/>
              <a:gd name="T28" fmla="*/ 20 w 156"/>
              <a:gd name="T29" fmla="*/ 116 h 145"/>
              <a:gd name="T30" fmla="*/ 2 w 156"/>
              <a:gd name="T31" fmla="*/ 145 h 145"/>
              <a:gd name="T32" fmla="*/ 49 w 156"/>
              <a:gd name="T33" fmla="*/ 123 h 145"/>
              <a:gd name="T34" fmla="*/ 138 w 156"/>
              <a:gd name="T35" fmla="*/ 89 h 145"/>
              <a:gd name="T36" fmla="*/ 138 w 156"/>
              <a:gd name="T37" fmla="*/ 110 h 145"/>
              <a:gd name="T38" fmla="*/ 117 w 156"/>
              <a:gd name="T39" fmla="*/ 110 h 145"/>
              <a:gd name="T40" fmla="*/ 127 w 156"/>
              <a:gd name="T41" fmla="*/ 85 h 145"/>
              <a:gd name="T42" fmla="*/ 145 w 156"/>
              <a:gd name="T43" fmla="*/ 125 h 145"/>
              <a:gd name="T44" fmla="*/ 109 w 156"/>
              <a:gd name="T45" fmla="*/ 125 h 145"/>
              <a:gd name="T46" fmla="*/ 145 w 156"/>
              <a:gd name="T47" fmla="*/ 125 h 145"/>
              <a:gd name="T48" fmla="*/ 140 w 156"/>
              <a:gd name="T49" fmla="*/ 113 h 145"/>
              <a:gd name="T50" fmla="*/ 127 w 156"/>
              <a:gd name="T51" fmla="*/ 81 h 145"/>
              <a:gd name="T52" fmla="*/ 114 w 156"/>
              <a:gd name="T53" fmla="*/ 113 h 145"/>
              <a:gd name="T54" fmla="*/ 99 w 156"/>
              <a:gd name="T55" fmla="*/ 143 h 145"/>
              <a:gd name="T56" fmla="*/ 156 w 156"/>
              <a:gd name="T57" fmla="*/ 143 h 145"/>
              <a:gd name="T58" fmla="*/ 88 w 156"/>
              <a:gd name="T59" fmla="*/ 8 h 145"/>
              <a:gd name="T60" fmla="*/ 68 w 156"/>
              <a:gd name="T61" fmla="*/ 8 h 145"/>
              <a:gd name="T62" fmla="*/ 78 w 156"/>
              <a:gd name="T63" fmla="*/ 33 h 145"/>
              <a:gd name="T64" fmla="*/ 88 w 156"/>
              <a:gd name="T65" fmla="*/ 29 h 145"/>
              <a:gd name="T66" fmla="*/ 96 w 156"/>
              <a:gd name="T67" fmla="*/ 44 h 145"/>
              <a:gd name="T68" fmla="*/ 78 w 156"/>
              <a:gd name="T69" fmla="*/ 37 h 145"/>
              <a:gd name="T70" fmla="*/ 103 w 156"/>
              <a:gd name="T71" fmla="*/ 60 h 145"/>
              <a:gd name="T72" fmla="*/ 87 w 156"/>
              <a:gd name="T73" fmla="*/ 35 h 145"/>
              <a:gd name="T74" fmla="*/ 105 w 156"/>
              <a:gd name="T75" fmla="*/ 64 h 145"/>
              <a:gd name="T76" fmla="*/ 58 w 156"/>
              <a:gd name="T77" fmla="*/ 42 h 145"/>
              <a:gd name="T78" fmla="*/ 60 w 156"/>
              <a:gd name="T79" fmla="*/ 19 h 145"/>
              <a:gd name="T80" fmla="*/ 91 w 156"/>
              <a:gd name="T81" fmla="*/ 6 h 145"/>
              <a:gd name="T82" fmla="*/ 87 w 156"/>
              <a:gd name="T83" fmla="*/ 35 h 145"/>
              <a:gd name="T84" fmla="*/ 78 w 156"/>
              <a:gd name="T85" fmla="*/ 67 h 145"/>
              <a:gd name="T86" fmla="*/ 88 w 156"/>
              <a:gd name="T87" fmla="*/ 85 h 145"/>
              <a:gd name="T88" fmla="*/ 90 w 156"/>
              <a:gd name="T89" fmla="*/ 103 h 145"/>
              <a:gd name="T90" fmla="*/ 97 w 156"/>
              <a:gd name="T91" fmla="*/ 115 h 145"/>
              <a:gd name="T92" fmla="*/ 68 w 156"/>
              <a:gd name="T93" fmla="*/ 106 h 145"/>
              <a:gd name="T94" fmla="*/ 57 w 156"/>
              <a:gd name="T95" fmla="*/ 113 h 145"/>
              <a:gd name="T96" fmla="*/ 68 w 156"/>
              <a:gd name="T9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45">
                <a:moveTo>
                  <a:pt x="78" y="84"/>
                </a:moveTo>
                <a:lnTo>
                  <a:pt x="78" y="84"/>
                </a:lnTo>
                <a:lnTo>
                  <a:pt x="78" y="84"/>
                </a:lnTo>
                <a:cubicBezTo>
                  <a:pt x="75" y="84"/>
                  <a:pt x="72" y="85"/>
                  <a:pt x="70" y="87"/>
                </a:cubicBezTo>
                <a:cubicBezTo>
                  <a:pt x="68" y="89"/>
                  <a:pt x="67" y="92"/>
                  <a:pt x="67" y="95"/>
                </a:cubicBezTo>
                <a:cubicBezTo>
                  <a:pt x="67" y="98"/>
                  <a:pt x="68" y="101"/>
                  <a:pt x="70" y="103"/>
                </a:cubicBezTo>
                <a:lnTo>
                  <a:pt x="70" y="103"/>
                </a:lnTo>
                <a:cubicBezTo>
                  <a:pt x="70" y="103"/>
                  <a:pt x="70" y="103"/>
                  <a:pt x="70" y="103"/>
                </a:cubicBezTo>
                <a:cubicBezTo>
                  <a:pt x="70" y="103"/>
                  <a:pt x="70" y="103"/>
                  <a:pt x="70" y="103"/>
                </a:cubicBezTo>
                <a:lnTo>
                  <a:pt x="70" y="103"/>
                </a:lnTo>
                <a:cubicBezTo>
                  <a:pt x="72" y="105"/>
                  <a:pt x="75" y="106"/>
                  <a:pt x="78" y="106"/>
                </a:cubicBezTo>
                <a:cubicBezTo>
                  <a:pt x="81" y="106"/>
                  <a:pt x="84" y="105"/>
                  <a:pt x="86" y="103"/>
                </a:cubicBezTo>
                <a:cubicBezTo>
                  <a:pt x="88" y="101"/>
                  <a:pt x="89" y="98"/>
                  <a:pt x="89" y="95"/>
                </a:cubicBezTo>
                <a:cubicBezTo>
                  <a:pt x="89" y="92"/>
                  <a:pt x="88" y="89"/>
                  <a:pt x="86" y="87"/>
                </a:cubicBezTo>
                <a:cubicBezTo>
                  <a:pt x="84" y="85"/>
                  <a:pt x="81" y="84"/>
                  <a:pt x="78" y="84"/>
                </a:cubicBezTo>
                <a:close/>
                <a:moveTo>
                  <a:pt x="39" y="89"/>
                </a:moveTo>
                <a:lnTo>
                  <a:pt x="39" y="89"/>
                </a:lnTo>
                <a:cubicBezTo>
                  <a:pt x="42" y="92"/>
                  <a:pt x="44" y="96"/>
                  <a:pt x="44" y="100"/>
                </a:cubicBezTo>
                <a:cubicBezTo>
                  <a:pt x="44" y="104"/>
                  <a:pt x="42" y="107"/>
                  <a:pt x="39" y="110"/>
                </a:cubicBezTo>
                <a:lnTo>
                  <a:pt x="39" y="110"/>
                </a:lnTo>
                <a:cubicBezTo>
                  <a:pt x="37" y="113"/>
                  <a:pt x="33" y="114"/>
                  <a:pt x="29" y="114"/>
                </a:cubicBezTo>
                <a:lnTo>
                  <a:pt x="29" y="114"/>
                </a:lnTo>
                <a:cubicBezTo>
                  <a:pt x="25" y="114"/>
                  <a:pt x="21" y="113"/>
                  <a:pt x="19" y="110"/>
                </a:cubicBezTo>
                <a:cubicBezTo>
                  <a:pt x="16" y="107"/>
                  <a:pt x="14" y="104"/>
                  <a:pt x="14" y="100"/>
                </a:cubicBezTo>
                <a:cubicBezTo>
                  <a:pt x="14" y="96"/>
                  <a:pt x="16" y="92"/>
                  <a:pt x="19" y="89"/>
                </a:cubicBezTo>
                <a:cubicBezTo>
                  <a:pt x="21" y="87"/>
                  <a:pt x="25" y="85"/>
                  <a:pt x="29" y="85"/>
                </a:cubicBezTo>
                <a:cubicBezTo>
                  <a:pt x="33" y="85"/>
                  <a:pt x="37" y="87"/>
                  <a:pt x="39" y="89"/>
                </a:cubicBezTo>
                <a:close/>
                <a:moveTo>
                  <a:pt x="47" y="125"/>
                </a:moveTo>
                <a:lnTo>
                  <a:pt x="47" y="125"/>
                </a:lnTo>
                <a:cubicBezTo>
                  <a:pt x="51" y="129"/>
                  <a:pt x="54" y="135"/>
                  <a:pt x="54" y="141"/>
                </a:cubicBezTo>
                <a:lnTo>
                  <a:pt x="4" y="141"/>
                </a:lnTo>
                <a:cubicBezTo>
                  <a:pt x="4" y="135"/>
                  <a:pt x="7" y="129"/>
                  <a:pt x="11" y="125"/>
                </a:cubicBezTo>
                <a:cubicBezTo>
                  <a:pt x="16" y="121"/>
                  <a:pt x="22" y="118"/>
                  <a:pt x="29" y="118"/>
                </a:cubicBezTo>
                <a:lnTo>
                  <a:pt x="29" y="118"/>
                </a:lnTo>
                <a:cubicBezTo>
                  <a:pt x="36" y="118"/>
                  <a:pt x="42" y="121"/>
                  <a:pt x="47" y="125"/>
                </a:cubicBezTo>
                <a:close/>
                <a:moveTo>
                  <a:pt x="38" y="116"/>
                </a:moveTo>
                <a:lnTo>
                  <a:pt x="38" y="116"/>
                </a:lnTo>
                <a:cubicBezTo>
                  <a:pt x="39" y="115"/>
                  <a:pt x="41" y="114"/>
                  <a:pt x="42" y="113"/>
                </a:cubicBezTo>
                <a:cubicBezTo>
                  <a:pt x="45" y="109"/>
                  <a:pt x="47" y="105"/>
                  <a:pt x="47" y="100"/>
                </a:cubicBezTo>
                <a:cubicBezTo>
                  <a:pt x="47" y="95"/>
                  <a:pt x="45" y="90"/>
                  <a:pt x="42" y="87"/>
                </a:cubicBezTo>
                <a:cubicBezTo>
                  <a:pt x="39" y="83"/>
                  <a:pt x="34" y="81"/>
                  <a:pt x="29" y="81"/>
                </a:cubicBezTo>
                <a:cubicBezTo>
                  <a:pt x="24" y="81"/>
                  <a:pt x="19" y="83"/>
                  <a:pt x="16" y="87"/>
                </a:cubicBezTo>
                <a:cubicBezTo>
                  <a:pt x="13" y="90"/>
                  <a:pt x="11" y="95"/>
                  <a:pt x="11" y="100"/>
                </a:cubicBezTo>
                <a:cubicBezTo>
                  <a:pt x="11" y="105"/>
                  <a:pt x="13" y="109"/>
                  <a:pt x="16" y="113"/>
                </a:cubicBezTo>
                <a:cubicBezTo>
                  <a:pt x="17" y="114"/>
                  <a:pt x="19" y="115"/>
                  <a:pt x="20" y="116"/>
                </a:cubicBezTo>
                <a:cubicBezTo>
                  <a:pt x="16" y="117"/>
                  <a:pt x="12" y="120"/>
                  <a:pt x="9" y="123"/>
                </a:cubicBezTo>
                <a:cubicBezTo>
                  <a:pt x="4" y="128"/>
                  <a:pt x="0" y="135"/>
                  <a:pt x="0" y="143"/>
                </a:cubicBezTo>
                <a:cubicBezTo>
                  <a:pt x="0" y="144"/>
                  <a:pt x="1" y="145"/>
                  <a:pt x="2" y="145"/>
                </a:cubicBezTo>
                <a:lnTo>
                  <a:pt x="56" y="145"/>
                </a:lnTo>
                <a:cubicBezTo>
                  <a:pt x="57" y="145"/>
                  <a:pt x="58" y="144"/>
                  <a:pt x="58" y="143"/>
                </a:cubicBezTo>
                <a:cubicBezTo>
                  <a:pt x="58" y="135"/>
                  <a:pt x="54" y="128"/>
                  <a:pt x="49" y="123"/>
                </a:cubicBezTo>
                <a:cubicBezTo>
                  <a:pt x="46" y="120"/>
                  <a:pt x="42" y="117"/>
                  <a:pt x="38" y="116"/>
                </a:cubicBezTo>
                <a:close/>
                <a:moveTo>
                  <a:pt x="138" y="89"/>
                </a:moveTo>
                <a:lnTo>
                  <a:pt x="138" y="89"/>
                </a:lnTo>
                <a:cubicBezTo>
                  <a:pt x="140" y="92"/>
                  <a:pt x="142" y="96"/>
                  <a:pt x="142" y="100"/>
                </a:cubicBezTo>
                <a:cubicBezTo>
                  <a:pt x="142" y="104"/>
                  <a:pt x="140" y="107"/>
                  <a:pt x="138" y="110"/>
                </a:cubicBezTo>
                <a:lnTo>
                  <a:pt x="138" y="110"/>
                </a:lnTo>
                <a:cubicBezTo>
                  <a:pt x="135" y="113"/>
                  <a:pt x="131" y="114"/>
                  <a:pt x="127" y="114"/>
                </a:cubicBezTo>
                <a:lnTo>
                  <a:pt x="127" y="114"/>
                </a:lnTo>
                <a:cubicBezTo>
                  <a:pt x="123" y="114"/>
                  <a:pt x="119" y="113"/>
                  <a:pt x="117" y="110"/>
                </a:cubicBezTo>
                <a:cubicBezTo>
                  <a:pt x="114" y="107"/>
                  <a:pt x="112" y="104"/>
                  <a:pt x="112" y="100"/>
                </a:cubicBezTo>
                <a:cubicBezTo>
                  <a:pt x="112" y="96"/>
                  <a:pt x="114" y="92"/>
                  <a:pt x="117" y="89"/>
                </a:cubicBezTo>
                <a:cubicBezTo>
                  <a:pt x="119" y="87"/>
                  <a:pt x="123" y="85"/>
                  <a:pt x="127" y="85"/>
                </a:cubicBezTo>
                <a:cubicBezTo>
                  <a:pt x="131" y="85"/>
                  <a:pt x="135" y="87"/>
                  <a:pt x="138" y="89"/>
                </a:cubicBezTo>
                <a:close/>
                <a:moveTo>
                  <a:pt x="145" y="125"/>
                </a:moveTo>
                <a:lnTo>
                  <a:pt x="145" y="125"/>
                </a:lnTo>
                <a:cubicBezTo>
                  <a:pt x="149" y="129"/>
                  <a:pt x="152" y="135"/>
                  <a:pt x="152" y="141"/>
                </a:cubicBezTo>
                <a:lnTo>
                  <a:pt x="102" y="141"/>
                </a:lnTo>
                <a:cubicBezTo>
                  <a:pt x="102" y="135"/>
                  <a:pt x="105" y="129"/>
                  <a:pt x="109" y="125"/>
                </a:cubicBezTo>
                <a:cubicBezTo>
                  <a:pt x="114" y="121"/>
                  <a:pt x="120" y="118"/>
                  <a:pt x="127" y="118"/>
                </a:cubicBezTo>
                <a:lnTo>
                  <a:pt x="127" y="118"/>
                </a:lnTo>
                <a:cubicBezTo>
                  <a:pt x="134" y="118"/>
                  <a:pt x="140" y="121"/>
                  <a:pt x="145" y="125"/>
                </a:cubicBezTo>
                <a:close/>
                <a:moveTo>
                  <a:pt x="136" y="116"/>
                </a:moveTo>
                <a:lnTo>
                  <a:pt x="136" y="116"/>
                </a:lnTo>
                <a:cubicBezTo>
                  <a:pt x="137" y="115"/>
                  <a:pt x="139" y="114"/>
                  <a:pt x="140" y="113"/>
                </a:cubicBezTo>
                <a:cubicBezTo>
                  <a:pt x="143" y="109"/>
                  <a:pt x="145" y="105"/>
                  <a:pt x="145" y="100"/>
                </a:cubicBezTo>
                <a:cubicBezTo>
                  <a:pt x="145" y="95"/>
                  <a:pt x="143" y="90"/>
                  <a:pt x="140" y="87"/>
                </a:cubicBezTo>
                <a:cubicBezTo>
                  <a:pt x="137" y="83"/>
                  <a:pt x="132" y="81"/>
                  <a:pt x="127" y="81"/>
                </a:cubicBezTo>
                <a:cubicBezTo>
                  <a:pt x="122" y="81"/>
                  <a:pt x="117" y="83"/>
                  <a:pt x="114" y="87"/>
                </a:cubicBezTo>
                <a:cubicBezTo>
                  <a:pt x="111" y="90"/>
                  <a:pt x="109" y="95"/>
                  <a:pt x="109" y="100"/>
                </a:cubicBezTo>
                <a:cubicBezTo>
                  <a:pt x="109" y="105"/>
                  <a:pt x="111" y="109"/>
                  <a:pt x="114" y="113"/>
                </a:cubicBezTo>
                <a:cubicBezTo>
                  <a:pt x="115" y="114"/>
                  <a:pt x="117" y="115"/>
                  <a:pt x="119" y="116"/>
                </a:cubicBezTo>
                <a:cubicBezTo>
                  <a:pt x="114" y="117"/>
                  <a:pt x="110" y="120"/>
                  <a:pt x="107" y="123"/>
                </a:cubicBezTo>
                <a:cubicBezTo>
                  <a:pt x="102" y="128"/>
                  <a:pt x="99" y="135"/>
                  <a:pt x="99" y="143"/>
                </a:cubicBezTo>
                <a:cubicBezTo>
                  <a:pt x="99" y="144"/>
                  <a:pt x="99" y="145"/>
                  <a:pt x="100" y="145"/>
                </a:cubicBezTo>
                <a:lnTo>
                  <a:pt x="154" y="145"/>
                </a:lnTo>
                <a:cubicBezTo>
                  <a:pt x="155" y="145"/>
                  <a:pt x="156" y="144"/>
                  <a:pt x="156" y="143"/>
                </a:cubicBezTo>
                <a:cubicBezTo>
                  <a:pt x="156" y="135"/>
                  <a:pt x="152" y="128"/>
                  <a:pt x="147" y="123"/>
                </a:cubicBezTo>
                <a:cubicBezTo>
                  <a:pt x="144" y="120"/>
                  <a:pt x="140" y="117"/>
                  <a:pt x="136" y="116"/>
                </a:cubicBezTo>
                <a:close/>
                <a:moveTo>
                  <a:pt x="88" y="8"/>
                </a:moveTo>
                <a:lnTo>
                  <a:pt x="88" y="8"/>
                </a:lnTo>
                <a:cubicBezTo>
                  <a:pt x="86" y="5"/>
                  <a:pt x="82" y="4"/>
                  <a:pt x="78" y="4"/>
                </a:cubicBezTo>
                <a:cubicBezTo>
                  <a:pt x="74" y="4"/>
                  <a:pt x="70" y="5"/>
                  <a:pt x="68" y="8"/>
                </a:cubicBezTo>
                <a:cubicBezTo>
                  <a:pt x="65" y="11"/>
                  <a:pt x="63" y="14"/>
                  <a:pt x="63" y="19"/>
                </a:cubicBezTo>
                <a:cubicBezTo>
                  <a:pt x="63" y="23"/>
                  <a:pt x="65" y="26"/>
                  <a:pt x="68" y="29"/>
                </a:cubicBezTo>
                <a:cubicBezTo>
                  <a:pt x="70" y="32"/>
                  <a:pt x="74" y="33"/>
                  <a:pt x="78" y="33"/>
                </a:cubicBezTo>
                <a:lnTo>
                  <a:pt x="78" y="33"/>
                </a:lnTo>
                <a:cubicBezTo>
                  <a:pt x="82" y="33"/>
                  <a:pt x="86" y="32"/>
                  <a:pt x="88" y="29"/>
                </a:cubicBezTo>
                <a:lnTo>
                  <a:pt x="88" y="29"/>
                </a:lnTo>
                <a:cubicBezTo>
                  <a:pt x="91" y="26"/>
                  <a:pt x="93" y="23"/>
                  <a:pt x="93" y="19"/>
                </a:cubicBezTo>
                <a:cubicBezTo>
                  <a:pt x="93" y="14"/>
                  <a:pt x="91" y="11"/>
                  <a:pt x="88" y="8"/>
                </a:cubicBezTo>
                <a:close/>
                <a:moveTo>
                  <a:pt x="96" y="44"/>
                </a:moveTo>
                <a:lnTo>
                  <a:pt x="96" y="44"/>
                </a:lnTo>
                <a:cubicBezTo>
                  <a:pt x="91" y="40"/>
                  <a:pt x="85" y="37"/>
                  <a:pt x="78" y="37"/>
                </a:cubicBezTo>
                <a:lnTo>
                  <a:pt x="78" y="37"/>
                </a:lnTo>
                <a:cubicBezTo>
                  <a:pt x="71" y="37"/>
                  <a:pt x="65" y="40"/>
                  <a:pt x="60" y="44"/>
                </a:cubicBezTo>
                <a:cubicBezTo>
                  <a:pt x="56" y="48"/>
                  <a:pt x="53" y="54"/>
                  <a:pt x="53" y="60"/>
                </a:cubicBezTo>
                <a:lnTo>
                  <a:pt x="103" y="60"/>
                </a:lnTo>
                <a:cubicBezTo>
                  <a:pt x="103" y="54"/>
                  <a:pt x="100" y="48"/>
                  <a:pt x="96" y="44"/>
                </a:cubicBezTo>
                <a:close/>
                <a:moveTo>
                  <a:pt x="87" y="35"/>
                </a:moveTo>
                <a:lnTo>
                  <a:pt x="87" y="35"/>
                </a:lnTo>
                <a:cubicBezTo>
                  <a:pt x="91" y="36"/>
                  <a:pt x="95" y="38"/>
                  <a:pt x="98" y="42"/>
                </a:cubicBezTo>
                <a:cubicBezTo>
                  <a:pt x="103" y="47"/>
                  <a:pt x="107" y="54"/>
                  <a:pt x="107" y="62"/>
                </a:cubicBezTo>
                <a:cubicBezTo>
                  <a:pt x="107" y="63"/>
                  <a:pt x="106" y="64"/>
                  <a:pt x="105" y="64"/>
                </a:cubicBezTo>
                <a:lnTo>
                  <a:pt x="51" y="64"/>
                </a:lnTo>
                <a:cubicBezTo>
                  <a:pt x="50" y="64"/>
                  <a:pt x="49" y="63"/>
                  <a:pt x="49" y="62"/>
                </a:cubicBezTo>
                <a:cubicBezTo>
                  <a:pt x="49" y="54"/>
                  <a:pt x="53" y="47"/>
                  <a:pt x="58" y="42"/>
                </a:cubicBezTo>
                <a:cubicBezTo>
                  <a:pt x="61" y="38"/>
                  <a:pt x="65" y="36"/>
                  <a:pt x="69" y="35"/>
                </a:cubicBezTo>
                <a:cubicBezTo>
                  <a:pt x="68" y="34"/>
                  <a:pt x="66" y="33"/>
                  <a:pt x="65" y="31"/>
                </a:cubicBezTo>
                <a:cubicBezTo>
                  <a:pt x="62" y="28"/>
                  <a:pt x="60" y="24"/>
                  <a:pt x="60" y="19"/>
                </a:cubicBezTo>
                <a:cubicBezTo>
                  <a:pt x="60" y="14"/>
                  <a:pt x="62" y="9"/>
                  <a:pt x="65" y="6"/>
                </a:cubicBezTo>
                <a:cubicBezTo>
                  <a:pt x="68" y="2"/>
                  <a:pt x="73" y="0"/>
                  <a:pt x="78" y="0"/>
                </a:cubicBezTo>
                <a:cubicBezTo>
                  <a:pt x="83" y="0"/>
                  <a:pt x="88" y="2"/>
                  <a:pt x="91" y="6"/>
                </a:cubicBezTo>
                <a:cubicBezTo>
                  <a:pt x="94" y="9"/>
                  <a:pt x="96" y="14"/>
                  <a:pt x="96" y="19"/>
                </a:cubicBezTo>
                <a:cubicBezTo>
                  <a:pt x="96" y="24"/>
                  <a:pt x="94" y="28"/>
                  <a:pt x="91" y="31"/>
                </a:cubicBezTo>
                <a:cubicBezTo>
                  <a:pt x="90" y="33"/>
                  <a:pt x="88" y="34"/>
                  <a:pt x="87" y="35"/>
                </a:cubicBezTo>
                <a:close/>
                <a:moveTo>
                  <a:pt x="76" y="69"/>
                </a:moveTo>
                <a:lnTo>
                  <a:pt x="76" y="69"/>
                </a:lnTo>
                <a:cubicBezTo>
                  <a:pt x="76" y="68"/>
                  <a:pt x="77" y="67"/>
                  <a:pt x="78" y="67"/>
                </a:cubicBezTo>
                <a:cubicBezTo>
                  <a:pt x="79" y="67"/>
                  <a:pt x="80" y="68"/>
                  <a:pt x="80" y="69"/>
                </a:cubicBezTo>
                <a:lnTo>
                  <a:pt x="80" y="80"/>
                </a:lnTo>
                <a:cubicBezTo>
                  <a:pt x="83" y="81"/>
                  <a:pt x="86" y="82"/>
                  <a:pt x="88" y="85"/>
                </a:cubicBezTo>
                <a:lnTo>
                  <a:pt x="88" y="85"/>
                </a:lnTo>
                <a:cubicBezTo>
                  <a:pt x="91" y="87"/>
                  <a:pt x="93" y="91"/>
                  <a:pt x="93" y="95"/>
                </a:cubicBezTo>
                <a:cubicBezTo>
                  <a:pt x="93" y="98"/>
                  <a:pt x="92" y="101"/>
                  <a:pt x="90" y="103"/>
                </a:cubicBezTo>
                <a:lnTo>
                  <a:pt x="99" y="113"/>
                </a:lnTo>
                <a:cubicBezTo>
                  <a:pt x="100" y="113"/>
                  <a:pt x="100" y="114"/>
                  <a:pt x="99" y="115"/>
                </a:cubicBezTo>
                <a:cubicBezTo>
                  <a:pt x="99" y="116"/>
                  <a:pt x="98" y="116"/>
                  <a:pt x="97" y="115"/>
                </a:cubicBezTo>
                <a:lnTo>
                  <a:pt x="88" y="106"/>
                </a:lnTo>
                <a:cubicBezTo>
                  <a:pt x="85" y="108"/>
                  <a:pt x="82" y="110"/>
                  <a:pt x="78" y="110"/>
                </a:cubicBezTo>
                <a:cubicBezTo>
                  <a:pt x="74" y="110"/>
                  <a:pt x="71" y="108"/>
                  <a:pt x="68" y="106"/>
                </a:cubicBezTo>
                <a:lnTo>
                  <a:pt x="59" y="115"/>
                </a:lnTo>
                <a:cubicBezTo>
                  <a:pt x="59" y="116"/>
                  <a:pt x="58" y="116"/>
                  <a:pt x="57" y="115"/>
                </a:cubicBezTo>
                <a:cubicBezTo>
                  <a:pt x="56" y="114"/>
                  <a:pt x="56" y="113"/>
                  <a:pt x="57" y="113"/>
                </a:cubicBezTo>
                <a:lnTo>
                  <a:pt x="66" y="104"/>
                </a:lnTo>
                <a:cubicBezTo>
                  <a:pt x="64" y="101"/>
                  <a:pt x="63" y="98"/>
                  <a:pt x="63" y="95"/>
                </a:cubicBezTo>
                <a:cubicBezTo>
                  <a:pt x="63" y="91"/>
                  <a:pt x="65" y="87"/>
                  <a:pt x="68" y="85"/>
                </a:cubicBezTo>
                <a:cubicBezTo>
                  <a:pt x="70" y="82"/>
                  <a:pt x="73" y="81"/>
                  <a:pt x="76" y="80"/>
                </a:cubicBezTo>
                <a:lnTo>
                  <a:pt x="76" y="69"/>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pic>
        <p:nvPicPr>
          <p:cNvPr id="14" name="Рисунок 13">
            <a:extLst>
              <a:ext uri="{FF2B5EF4-FFF2-40B4-BE49-F238E27FC236}">
                <a16:creationId xmlns="" xmlns:a16="http://schemas.microsoft.com/office/drawing/2014/main" id="{C108CA4C-4AF9-4AA5-988A-0331971CF74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541292" y="1491799"/>
            <a:ext cx="2910379" cy="1637088"/>
          </a:xfrm>
          <a:prstGeom prst="rect">
            <a:avLst/>
          </a:prstGeom>
        </p:spPr>
      </p:pic>
      <p:sp>
        <p:nvSpPr>
          <p:cNvPr id="15" name="Freeform 70">
            <a:extLst>
              <a:ext uri="{FF2B5EF4-FFF2-40B4-BE49-F238E27FC236}">
                <a16:creationId xmlns="" xmlns:a16="http://schemas.microsoft.com/office/drawing/2014/main" id="{FE06BD81-14D6-475D-88ED-3F6C3E1A1694}"/>
              </a:ext>
            </a:extLst>
          </p:cNvPr>
          <p:cNvSpPr>
            <a:spLocks noChangeAspect="1" noEditPoints="1"/>
          </p:cNvSpPr>
          <p:nvPr/>
        </p:nvSpPr>
        <p:spPr bwMode="auto">
          <a:xfrm>
            <a:off x="3930797" y="1814167"/>
            <a:ext cx="947745" cy="743234"/>
          </a:xfrm>
          <a:custGeom>
            <a:avLst/>
            <a:gdLst>
              <a:gd name="T0" fmla="*/ 90 w 188"/>
              <a:gd name="T1" fmla="*/ 18 h 147"/>
              <a:gd name="T2" fmla="*/ 6 w 188"/>
              <a:gd name="T3" fmla="*/ 32 h 147"/>
              <a:gd name="T4" fmla="*/ 90 w 188"/>
              <a:gd name="T5" fmla="*/ 18 h 147"/>
              <a:gd name="T6" fmla="*/ 127 w 188"/>
              <a:gd name="T7" fmla="*/ 92 h 147"/>
              <a:gd name="T8" fmla="*/ 153 w 188"/>
              <a:gd name="T9" fmla="*/ 50 h 147"/>
              <a:gd name="T10" fmla="*/ 127 w 188"/>
              <a:gd name="T11" fmla="*/ 92 h 147"/>
              <a:gd name="T12" fmla="*/ 153 w 188"/>
              <a:gd name="T13" fmla="*/ 46 h 147"/>
              <a:gd name="T14" fmla="*/ 127 w 188"/>
              <a:gd name="T15" fmla="*/ 4 h 147"/>
              <a:gd name="T16" fmla="*/ 153 w 188"/>
              <a:gd name="T17" fmla="*/ 46 h 147"/>
              <a:gd name="T18" fmla="*/ 92 w 188"/>
              <a:gd name="T19" fmla="*/ 75 h 147"/>
              <a:gd name="T20" fmla="*/ 92 w 188"/>
              <a:gd name="T21" fmla="*/ 21 h 147"/>
              <a:gd name="T22" fmla="*/ 96 w 188"/>
              <a:gd name="T23" fmla="*/ 21 h 147"/>
              <a:gd name="T24" fmla="*/ 96 w 188"/>
              <a:gd name="T25" fmla="*/ 75 h 147"/>
              <a:gd name="T26" fmla="*/ 96 w 188"/>
              <a:gd name="T27" fmla="*/ 21 h 147"/>
              <a:gd name="T28" fmla="*/ 158 w 188"/>
              <a:gd name="T29" fmla="*/ 80 h 147"/>
              <a:gd name="T30" fmla="*/ 157 w 188"/>
              <a:gd name="T31" fmla="*/ 115 h 147"/>
              <a:gd name="T32" fmla="*/ 99 w 188"/>
              <a:gd name="T33" fmla="*/ 146 h 147"/>
              <a:gd name="T34" fmla="*/ 89 w 188"/>
              <a:gd name="T35" fmla="*/ 146 h 147"/>
              <a:gd name="T36" fmla="*/ 31 w 188"/>
              <a:gd name="T37" fmla="*/ 115 h 147"/>
              <a:gd name="T38" fmla="*/ 30 w 188"/>
              <a:gd name="T39" fmla="*/ 80 h 147"/>
              <a:gd name="T40" fmla="*/ 1 w 188"/>
              <a:gd name="T41" fmla="*/ 65 h 147"/>
              <a:gd name="T42" fmla="*/ 31 w 188"/>
              <a:gd name="T43" fmla="*/ 48 h 147"/>
              <a:gd name="T44" fmla="*/ 1 w 188"/>
              <a:gd name="T45" fmla="*/ 32 h 147"/>
              <a:gd name="T46" fmla="*/ 61 w 188"/>
              <a:gd name="T47" fmla="*/ 0 h 147"/>
              <a:gd name="T48" fmla="*/ 94 w 188"/>
              <a:gd name="T49" fmla="*/ 16 h 147"/>
              <a:gd name="T50" fmla="*/ 127 w 188"/>
              <a:gd name="T51" fmla="*/ 0 h 147"/>
              <a:gd name="T52" fmla="*/ 187 w 188"/>
              <a:gd name="T53" fmla="*/ 31 h 147"/>
              <a:gd name="T54" fmla="*/ 157 w 188"/>
              <a:gd name="T55" fmla="*/ 48 h 147"/>
              <a:gd name="T56" fmla="*/ 187 w 188"/>
              <a:gd name="T57" fmla="*/ 63 h 147"/>
              <a:gd name="T58" fmla="*/ 158 w 188"/>
              <a:gd name="T59" fmla="*/ 80 h 147"/>
              <a:gd name="T60" fmla="*/ 96 w 188"/>
              <a:gd name="T61" fmla="*/ 80 h 147"/>
              <a:gd name="T62" fmla="*/ 97 w 188"/>
              <a:gd name="T63" fmla="*/ 143 h 147"/>
              <a:gd name="T64" fmla="*/ 154 w 188"/>
              <a:gd name="T65" fmla="*/ 113 h 147"/>
              <a:gd name="T66" fmla="*/ 155 w 188"/>
              <a:gd name="T67" fmla="*/ 82 h 147"/>
              <a:gd name="T68" fmla="*/ 126 w 188"/>
              <a:gd name="T69" fmla="*/ 95 h 147"/>
              <a:gd name="T70" fmla="*/ 92 w 188"/>
              <a:gd name="T71" fmla="*/ 143 h 147"/>
              <a:gd name="T72" fmla="*/ 91 w 188"/>
              <a:gd name="T73" fmla="*/ 143 h 147"/>
              <a:gd name="T74" fmla="*/ 34 w 188"/>
              <a:gd name="T75" fmla="*/ 113 h 147"/>
              <a:gd name="T76" fmla="*/ 33 w 188"/>
              <a:gd name="T77" fmla="*/ 82 h 147"/>
              <a:gd name="T78" fmla="*/ 62 w 188"/>
              <a:gd name="T79" fmla="*/ 95 h 147"/>
              <a:gd name="T80" fmla="*/ 92 w 188"/>
              <a:gd name="T81" fmla="*/ 143 h 147"/>
              <a:gd name="T82" fmla="*/ 6 w 188"/>
              <a:gd name="T83" fmla="*/ 64 h 147"/>
              <a:gd name="T84" fmla="*/ 90 w 188"/>
              <a:gd name="T85" fmla="*/ 77 h 147"/>
              <a:gd name="T86" fmla="*/ 6 w 188"/>
              <a:gd name="T87"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47">
                <a:moveTo>
                  <a:pt x="90" y="18"/>
                </a:moveTo>
                <a:lnTo>
                  <a:pt x="90" y="18"/>
                </a:lnTo>
                <a:lnTo>
                  <a:pt x="61" y="4"/>
                </a:lnTo>
                <a:lnTo>
                  <a:pt x="6" y="32"/>
                </a:lnTo>
                <a:lnTo>
                  <a:pt x="35" y="46"/>
                </a:lnTo>
                <a:lnTo>
                  <a:pt x="90" y="18"/>
                </a:lnTo>
                <a:close/>
                <a:moveTo>
                  <a:pt x="127" y="92"/>
                </a:moveTo>
                <a:lnTo>
                  <a:pt x="127" y="92"/>
                </a:lnTo>
                <a:lnTo>
                  <a:pt x="98" y="77"/>
                </a:lnTo>
                <a:lnTo>
                  <a:pt x="153" y="50"/>
                </a:lnTo>
                <a:lnTo>
                  <a:pt x="182" y="64"/>
                </a:lnTo>
                <a:lnTo>
                  <a:pt x="127" y="92"/>
                </a:lnTo>
                <a:close/>
                <a:moveTo>
                  <a:pt x="153" y="46"/>
                </a:moveTo>
                <a:lnTo>
                  <a:pt x="153" y="46"/>
                </a:lnTo>
                <a:lnTo>
                  <a:pt x="182" y="32"/>
                </a:lnTo>
                <a:lnTo>
                  <a:pt x="127" y="4"/>
                </a:lnTo>
                <a:lnTo>
                  <a:pt x="98" y="18"/>
                </a:lnTo>
                <a:lnTo>
                  <a:pt x="153" y="46"/>
                </a:lnTo>
                <a:close/>
                <a:moveTo>
                  <a:pt x="92" y="75"/>
                </a:moveTo>
                <a:lnTo>
                  <a:pt x="92" y="75"/>
                </a:lnTo>
                <a:lnTo>
                  <a:pt x="39" y="48"/>
                </a:lnTo>
                <a:lnTo>
                  <a:pt x="92" y="21"/>
                </a:lnTo>
                <a:lnTo>
                  <a:pt x="92" y="75"/>
                </a:lnTo>
                <a:close/>
                <a:moveTo>
                  <a:pt x="96" y="21"/>
                </a:moveTo>
                <a:lnTo>
                  <a:pt x="96" y="21"/>
                </a:lnTo>
                <a:lnTo>
                  <a:pt x="96" y="75"/>
                </a:lnTo>
                <a:lnTo>
                  <a:pt x="149" y="48"/>
                </a:lnTo>
                <a:lnTo>
                  <a:pt x="96" y="21"/>
                </a:lnTo>
                <a:close/>
                <a:moveTo>
                  <a:pt x="158" y="80"/>
                </a:moveTo>
                <a:lnTo>
                  <a:pt x="158" y="80"/>
                </a:lnTo>
                <a:lnTo>
                  <a:pt x="158" y="110"/>
                </a:lnTo>
                <a:cubicBezTo>
                  <a:pt x="158" y="112"/>
                  <a:pt x="158" y="113"/>
                  <a:pt x="157" y="115"/>
                </a:cubicBezTo>
                <a:cubicBezTo>
                  <a:pt x="156" y="117"/>
                  <a:pt x="154" y="118"/>
                  <a:pt x="153" y="119"/>
                </a:cubicBezTo>
                <a:lnTo>
                  <a:pt x="99" y="146"/>
                </a:lnTo>
                <a:cubicBezTo>
                  <a:pt x="97" y="147"/>
                  <a:pt x="96" y="147"/>
                  <a:pt x="94" y="147"/>
                </a:cubicBezTo>
                <a:cubicBezTo>
                  <a:pt x="93" y="147"/>
                  <a:pt x="91" y="147"/>
                  <a:pt x="89" y="146"/>
                </a:cubicBezTo>
                <a:lnTo>
                  <a:pt x="36" y="119"/>
                </a:lnTo>
                <a:cubicBezTo>
                  <a:pt x="34" y="118"/>
                  <a:pt x="32" y="117"/>
                  <a:pt x="31" y="115"/>
                </a:cubicBezTo>
                <a:cubicBezTo>
                  <a:pt x="30" y="113"/>
                  <a:pt x="30" y="112"/>
                  <a:pt x="30" y="110"/>
                </a:cubicBezTo>
                <a:lnTo>
                  <a:pt x="30" y="80"/>
                </a:lnTo>
                <a:lnTo>
                  <a:pt x="2" y="66"/>
                </a:lnTo>
                <a:cubicBezTo>
                  <a:pt x="1" y="66"/>
                  <a:pt x="1" y="65"/>
                  <a:pt x="1" y="65"/>
                </a:cubicBezTo>
                <a:cubicBezTo>
                  <a:pt x="0" y="64"/>
                  <a:pt x="1" y="63"/>
                  <a:pt x="2" y="63"/>
                </a:cubicBezTo>
                <a:lnTo>
                  <a:pt x="31" y="48"/>
                </a:lnTo>
                <a:lnTo>
                  <a:pt x="2" y="33"/>
                </a:lnTo>
                <a:cubicBezTo>
                  <a:pt x="1" y="33"/>
                  <a:pt x="1" y="33"/>
                  <a:pt x="1" y="32"/>
                </a:cubicBezTo>
                <a:cubicBezTo>
                  <a:pt x="0" y="31"/>
                  <a:pt x="1" y="30"/>
                  <a:pt x="2" y="30"/>
                </a:cubicBezTo>
                <a:lnTo>
                  <a:pt x="61" y="0"/>
                </a:lnTo>
                <a:cubicBezTo>
                  <a:pt x="61" y="0"/>
                  <a:pt x="62" y="0"/>
                  <a:pt x="62" y="0"/>
                </a:cubicBezTo>
                <a:lnTo>
                  <a:pt x="94" y="16"/>
                </a:lnTo>
                <a:lnTo>
                  <a:pt x="126" y="0"/>
                </a:lnTo>
                <a:cubicBezTo>
                  <a:pt x="126" y="0"/>
                  <a:pt x="127" y="0"/>
                  <a:pt x="127" y="0"/>
                </a:cubicBezTo>
                <a:lnTo>
                  <a:pt x="187" y="30"/>
                </a:lnTo>
                <a:cubicBezTo>
                  <a:pt x="187" y="30"/>
                  <a:pt x="187" y="30"/>
                  <a:pt x="187" y="31"/>
                </a:cubicBezTo>
                <a:cubicBezTo>
                  <a:pt x="188" y="32"/>
                  <a:pt x="187" y="33"/>
                  <a:pt x="187" y="33"/>
                </a:cubicBezTo>
                <a:lnTo>
                  <a:pt x="157" y="48"/>
                </a:lnTo>
                <a:lnTo>
                  <a:pt x="187" y="63"/>
                </a:lnTo>
                <a:cubicBezTo>
                  <a:pt x="187" y="63"/>
                  <a:pt x="187" y="63"/>
                  <a:pt x="187" y="63"/>
                </a:cubicBezTo>
                <a:cubicBezTo>
                  <a:pt x="188" y="64"/>
                  <a:pt x="187" y="65"/>
                  <a:pt x="187" y="66"/>
                </a:cubicBezTo>
                <a:lnTo>
                  <a:pt x="158" y="80"/>
                </a:lnTo>
                <a:close/>
                <a:moveTo>
                  <a:pt x="96" y="80"/>
                </a:moveTo>
                <a:lnTo>
                  <a:pt x="96" y="80"/>
                </a:lnTo>
                <a:lnTo>
                  <a:pt x="96" y="143"/>
                </a:lnTo>
                <a:cubicBezTo>
                  <a:pt x="96" y="143"/>
                  <a:pt x="97" y="143"/>
                  <a:pt x="97" y="143"/>
                </a:cubicBezTo>
                <a:lnTo>
                  <a:pt x="151" y="116"/>
                </a:lnTo>
                <a:cubicBezTo>
                  <a:pt x="152" y="115"/>
                  <a:pt x="153" y="114"/>
                  <a:pt x="154" y="113"/>
                </a:cubicBezTo>
                <a:cubicBezTo>
                  <a:pt x="155" y="112"/>
                  <a:pt x="155" y="111"/>
                  <a:pt x="155" y="110"/>
                </a:cubicBezTo>
                <a:lnTo>
                  <a:pt x="155" y="82"/>
                </a:lnTo>
                <a:lnTo>
                  <a:pt x="127" y="95"/>
                </a:lnTo>
                <a:cubicBezTo>
                  <a:pt x="127" y="96"/>
                  <a:pt x="126" y="96"/>
                  <a:pt x="126" y="95"/>
                </a:cubicBezTo>
                <a:lnTo>
                  <a:pt x="96" y="80"/>
                </a:lnTo>
                <a:close/>
                <a:moveTo>
                  <a:pt x="92" y="143"/>
                </a:moveTo>
                <a:lnTo>
                  <a:pt x="92" y="143"/>
                </a:lnTo>
                <a:cubicBezTo>
                  <a:pt x="92" y="143"/>
                  <a:pt x="91" y="143"/>
                  <a:pt x="91" y="143"/>
                </a:cubicBezTo>
                <a:lnTo>
                  <a:pt x="37" y="116"/>
                </a:lnTo>
                <a:cubicBezTo>
                  <a:pt x="36" y="115"/>
                  <a:pt x="35" y="114"/>
                  <a:pt x="34" y="113"/>
                </a:cubicBezTo>
                <a:cubicBezTo>
                  <a:pt x="34" y="112"/>
                  <a:pt x="33" y="111"/>
                  <a:pt x="33" y="110"/>
                </a:cubicBezTo>
                <a:lnTo>
                  <a:pt x="33" y="82"/>
                </a:lnTo>
                <a:lnTo>
                  <a:pt x="61" y="95"/>
                </a:lnTo>
                <a:cubicBezTo>
                  <a:pt x="61" y="96"/>
                  <a:pt x="62" y="96"/>
                  <a:pt x="62" y="95"/>
                </a:cubicBezTo>
                <a:lnTo>
                  <a:pt x="92" y="80"/>
                </a:lnTo>
                <a:lnTo>
                  <a:pt x="92" y="143"/>
                </a:lnTo>
                <a:close/>
                <a:moveTo>
                  <a:pt x="6" y="64"/>
                </a:moveTo>
                <a:lnTo>
                  <a:pt x="6" y="64"/>
                </a:lnTo>
                <a:lnTo>
                  <a:pt x="61" y="92"/>
                </a:lnTo>
                <a:lnTo>
                  <a:pt x="90" y="77"/>
                </a:lnTo>
                <a:lnTo>
                  <a:pt x="35" y="50"/>
                </a:lnTo>
                <a:lnTo>
                  <a:pt x="6" y="64"/>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chemeClr val="accent1">
                  <a:lumMod val="75000"/>
                </a:schemeClr>
              </a:solidFill>
            </a:endParaRPr>
          </a:p>
        </p:txBody>
      </p:sp>
      <p:sp>
        <p:nvSpPr>
          <p:cNvPr id="16" name="Freeform 67">
            <a:extLst>
              <a:ext uri="{FF2B5EF4-FFF2-40B4-BE49-F238E27FC236}">
                <a16:creationId xmlns="" xmlns:a16="http://schemas.microsoft.com/office/drawing/2014/main" id="{8631A8F8-A7B4-4F1F-813F-C4EE01D24FC5}"/>
              </a:ext>
            </a:extLst>
          </p:cNvPr>
          <p:cNvSpPr>
            <a:spLocks noChangeAspect="1" noEditPoints="1"/>
          </p:cNvSpPr>
          <p:nvPr/>
        </p:nvSpPr>
        <p:spPr bwMode="auto">
          <a:xfrm>
            <a:off x="6741653" y="3453467"/>
            <a:ext cx="646294" cy="789913"/>
          </a:xfrm>
          <a:custGeom>
            <a:avLst/>
            <a:gdLst>
              <a:gd name="T0" fmla="*/ 68 w 142"/>
              <a:gd name="T1" fmla="*/ 56 h 174"/>
              <a:gd name="T2" fmla="*/ 111 w 142"/>
              <a:gd name="T3" fmla="*/ 34 h 174"/>
              <a:gd name="T4" fmla="*/ 3 w 142"/>
              <a:gd name="T5" fmla="*/ 37 h 174"/>
              <a:gd name="T6" fmla="*/ 22 w 142"/>
              <a:gd name="T7" fmla="*/ 56 h 174"/>
              <a:gd name="T8" fmla="*/ 6 w 142"/>
              <a:gd name="T9" fmla="*/ 34 h 174"/>
              <a:gd name="T10" fmla="*/ 50 w 142"/>
              <a:gd name="T11" fmla="*/ 47 h 174"/>
              <a:gd name="T12" fmla="*/ 64 w 142"/>
              <a:gd name="T13" fmla="*/ 31 h 174"/>
              <a:gd name="T14" fmla="*/ 63 w 142"/>
              <a:gd name="T15" fmla="*/ 29 h 174"/>
              <a:gd name="T16" fmla="*/ 64 w 142"/>
              <a:gd name="T17" fmla="*/ 50 h 174"/>
              <a:gd name="T18" fmla="*/ 46 w 142"/>
              <a:gd name="T19" fmla="*/ 29 h 174"/>
              <a:gd name="T20" fmla="*/ 31 w 142"/>
              <a:gd name="T21" fmla="*/ 33 h 174"/>
              <a:gd name="T22" fmla="*/ 33 w 142"/>
              <a:gd name="T23" fmla="*/ 62 h 174"/>
              <a:gd name="T24" fmla="*/ 64 w 142"/>
              <a:gd name="T25" fmla="*/ 60 h 174"/>
              <a:gd name="T26" fmla="*/ 58 w 142"/>
              <a:gd name="T27" fmla="*/ 85 h 174"/>
              <a:gd name="T28" fmla="*/ 58 w 142"/>
              <a:gd name="T29" fmla="*/ 89 h 174"/>
              <a:gd name="T30" fmla="*/ 39 w 142"/>
              <a:gd name="T31" fmla="*/ 162 h 174"/>
              <a:gd name="T32" fmla="*/ 37 w 142"/>
              <a:gd name="T33" fmla="*/ 118 h 174"/>
              <a:gd name="T34" fmla="*/ 58 w 142"/>
              <a:gd name="T35" fmla="*/ 134 h 174"/>
              <a:gd name="T36" fmla="*/ 55 w 142"/>
              <a:gd name="T37" fmla="*/ 25 h 174"/>
              <a:gd name="T38" fmla="*/ 124 w 142"/>
              <a:gd name="T39" fmla="*/ 56 h 174"/>
              <a:gd name="T40" fmla="*/ 95 w 142"/>
              <a:gd name="T41" fmla="*/ 56 h 174"/>
              <a:gd name="T42" fmla="*/ 3 w 142"/>
              <a:gd name="T43" fmla="*/ 138 h 174"/>
              <a:gd name="T44" fmla="*/ 118 w 142"/>
              <a:gd name="T45" fmla="*/ 98 h 174"/>
              <a:gd name="T46" fmla="*/ 139 w 142"/>
              <a:gd name="T47" fmla="*/ 165 h 174"/>
              <a:gd name="T48" fmla="*/ 3 w 142"/>
              <a:gd name="T49" fmla="*/ 165 h 174"/>
              <a:gd name="T50" fmla="*/ 29 w 142"/>
              <a:gd name="T51" fmla="*/ 162 h 174"/>
              <a:gd name="T52" fmla="*/ 29 w 142"/>
              <a:gd name="T53" fmla="*/ 64 h 174"/>
              <a:gd name="T54" fmla="*/ 2 w 142"/>
              <a:gd name="T55" fmla="*/ 57 h 174"/>
              <a:gd name="T56" fmla="*/ 2 w 142"/>
              <a:gd name="T57" fmla="*/ 33 h 174"/>
              <a:gd name="T58" fmla="*/ 29 w 142"/>
              <a:gd name="T59" fmla="*/ 27 h 174"/>
              <a:gd name="T60" fmla="*/ 36 w 142"/>
              <a:gd name="T61" fmla="*/ 1 h 174"/>
              <a:gd name="T62" fmla="*/ 66 w 142"/>
              <a:gd name="T63" fmla="*/ 27 h 174"/>
              <a:gd name="T64" fmla="*/ 116 w 142"/>
              <a:gd name="T65" fmla="*/ 31 h 174"/>
              <a:gd name="T66" fmla="*/ 116 w 142"/>
              <a:gd name="T67" fmla="*/ 31 h 174"/>
              <a:gd name="T68" fmla="*/ 116 w 142"/>
              <a:gd name="T69" fmla="*/ 31 h 174"/>
              <a:gd name="T70" fmla="*/ 116 w 142"/>
              <a:gd name="T71" fmla="*/ 31 h 174"/>
              <a:gd name="T72" fmla="*/ 117 w 142"/>
              <a:gd name="T73" fmla="*/ 31 h 174"/>
              <a:gd name="T74" fmla="*/ 117 w 142"/>
              <a:gd name="T75" fmla="*/ 31 h 174"/>
              <a:gd name="T76" fmla="*/ 142 w 142"/>
              <a:gd name="T77" fmla="*/ 56 h 174"/>
              <a:gd name="T78" fmla="*/ 126 w 142"/>
              <a:gd name="T79" fmla="*/ 86 h 174"/>
              <a:gd name="T80" fmla="*/ 140 w 142"/>
              <a:gd name="T81" fmla="*/ 122 h 174"/>
              <a:gd name="T82" fmla="*/ 108 w 142"/>
              <a:gd name="T83" fmla="*/ 122 h 174"/>
              <a:gd name="T84" fmla="*/ 122 w 142"/>
              <a:gd name="T85" fmla="*/ 86 h 174"/>
              <a:gd name="T86" fmla="*/ 66 w 142"/>
              <a:gd name="T87" fmla="*/ 64 h 174"/>
              <a:gd name="T88" fmla="*/ 62 w 142"/>
              <a:gd name="T89" fmla="*/ 162 h 174"/>
              <a:gd name="T90" fmla="*/ 2 w 142"/>
              <a:gd name="T91" fmla="*/ 174 h 174"/>
              <a:gd name="T92" fmla="*/ 0 w 142"/>
              <a:gd name="T93" fmla="*/ 136 h 174"/>
              <a:gd name="T94" fmla="*/ 29 w 142"/>
              <a:gd name="T95" fmla="*/ 154 h 174"/>
              <a:gd name="T96" fmla="*/ 114 w 142"/>
              <a:gd name="T97" fmla="*/ 96 h 174"/>
              <a:gd name="T98" fmla="*/ 136 w 142"/>
              <a:gd name="T99" fmla="*/ 120 h 174"/>
              <a:gd name="T100" fmla="*/ 136 w 142"/>
              <a:gd name="T101" fmla="*/ 89 h 174"/>
              <a:gd name="T102" fmla="*/ 110 w 142"/>
              <a:gd name="T103"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74">
                <a:moveTo>
                  <a:pt x="87" y="56"/>
                </a:moveTo>
                <a:lnTo>
                  <a:pt x="87" y="56"/>
                </a:lnTo>
                <a:lnTo>
                  <a:pt x="68" y="37"/>
                </a:lnTo>
                <a:lnTo>
                  <a:pt x="68" y="49"/>
                </a:lnTo>
                <a:lnTo>
                  <a:pt x="68" y="56"/>
                </a:lnTo>
                <a:lnTo>
                  <a:pt x="87" y="56"/>
                </a:lnTo>
                <a:close/>
                <a:moveTo>
                  <a:pt x="70" y="34"/>
                </a:moveTo>
                <a:lnTo>
                  <a:pt x="70" y="34"/>
                </a:lnTo>
                <a:lnTo>
                  <a:pt x="91" y="55"/>
                </a:lnTo>
                <a:lnTo>
                  <a:pt x="111" y="34"/>
                </a:lnTo>
                <a:lnTo>
                  <a:pt x="70" y="34"/>
                </a:lnTo>
                <a:close/>
                <a:moveTo>
                  <a:pt x="22" y="56"/>
                </a:moveTo>
                <a:lnTo>
                  <a:pt x="22" y="56"/>
                </a:lnTo>
                <a:lnTo>
                  <a:pt x="3" y="37"/>
                </a:lnTo>
                <a:lnTo>
                  <a:pt x="3" y="37"/>
                </a:lnTo>
                <a:lnTo>
                  <a:pt x="3" y="53"/>
                </a:lnTo>
                <a:cubicBezTo>
                  <a:pt x="3" y="54"/>
                  <a:pt x="4" y="55"/>
                  <a:pt x="4" y="55"/>
                </a:cubicBezTo>
                <a:lnTo>
                  <a:pt x="4" y="55"/>
                </a:lnTo>
                <a:cubicBezTo>
                  <a:pt x="5" y="55"/>
                  <a:pt x="5" y="56"/>
                  <a:pt x="6" y="56"/>
                </a:cubicBezTo>
                <a:lnTo>
                  <a:pt x="22" y="56"/>
                </a:lnTo>
                <a:close/>
                <a:moveTo>
                  <a:pt x="6" y="34"/>
                </a:moveTo>
                <a:lnTo>
                  <a:pt x="6" y="34"/>
                </a:lnTo>
                <a:lnTo>
                  <a:pt x="27" y="56"/>
                </a:lnTo>
                <a:lnTo>
                  <a:pt x="27" y="34"/>
                </a:lnTo>
                <a:lnTo>
                  <a:pt x="6" y="34"/>
                </a:lnTo>
                <a:lnTo>
                  <a:pt x="6" y="34"/>
                </a:lnTo>
                <a:close/>
                <a:moveTo>
                  <a:pt x="49" y="29"/>
                </a:moveTo>
                <a:lnTo>
                  <a:pt x="49" y="29"/>
                </a:lnTo>
                <a:lnTo>
                  <a:pt x="49" y="45"/>
                </a:lnTo>
                <a:cubicBezTo>
                  <a:pt x="49" y="45"/>
                  <a:pt x="49" y="46"/>
                  <a:pt x="50" y="47"/>
                </a:cubicBezTo>
                <a:cubicBezTo>
                  <a:pt x="50" y="47"/>
                  <a:pt x="51" y="47"/>
                  <a:pt x="52" y="47"/>
                </a:cubicBezTo>
                <a:lnTo>
                  <a:pt x="64" y="47"/>
                </a:lnTo>
                <a:lnTo>
                  <a:pt x="64" y="33"/>
                </a:lnTo>
                <a:lnTo>
                  <a:pt x="64" y="31"/>
                </a:lnTo>
                <a:lnTo>
                  <a:pt x="64" y="31"/>
                </a:lnTo>
                <a:lnTo>
                  <a:pt x="64" y="31"/>
                </a:lnTo>
                <a:lnTo>
                  <a:pt x="64" y="31"/>
                </a:lnTo>
                <a:lnTo>
                  <a:pt x="64" y="31"/>
                </a:lnTo>
                <a:lnTo>
                  <a:pt x="64" y="31"/>
                </a:lnTo>
                <a:cubicBezTo>
                  <a:pt x="64" y="30"/>
                  <a:pt x="64" y="30"/>
                  <a:pt x="63" y="29"/>
                </a:cubicBezTo>
                <a:lnTo>
                  <a:pt x="63" y="29"/>
                </a:lnTo>
                <a:cubicBezTo>
                  <a:pt x="63" y="29"/>
                  <a:pt x="62" y="29"/>
                  <a:pt x="62" y="29"/>
                </a:cubicBezTo>
                <a:lnTo>
                  <a:pt x="59" y="29"/>
                </a:lnTo>
                <a:lnTo>
                  <a:pt x="49" y="29"/>
                </a:lnTo>
                <a:close/>
                <a:moveTo>
                  <a:pt x="64" y="50"/>
                </a:moveTo>
                <a:lnTo>
                  <a:pt x="64" y="50"/>
                </a:lnTo>
                <a:lnTo>
                  <a:pt x="52" y="50"/>
                </a:lnTo>
                <a:cubicBezTo>
                  <a:pt x="50" y="50"/>
                  <a:pt x="48" y="50"/>
                  <a:pt x="47" y="49"/>
                </a:cubicBezTo>
                <a:cubicBezTo>
                  <a:pt x="46" y="48"/>
                  <a:pt x="46" y="46"/>
                  <a:pt x="46" y="45"/>
                </a:cubicBezTo>
                <a:lnTo>
                  <a:pt x="46" y="29"/>
                </a:lnTo>
                <a:lnTo>
                  <a:pt x="34" y="29"/>
                </a:lnTo>
                <a:lnTo>
                  <a:pt x="33" y="29"/>
                </a:lnTo>
                <a:cubicBezTo>
                  <a:pt x="32" y="29"/>
                  <a:pt x="32" y="29"/>
                  <a:pt x="31" y="29"/>
                </a:cubicBezTo>
                <a:cubicBezTo>
                  <a:pt x="31" y="30"/>
                  <a:pt x="31" y="30"/>
                  <a:pt x="31" y="31"/>
                </a:cubicBezTo>
                <a:lnTo>
                  <a:pt x="31" y="33"/>
                </a:lnTo>
                <a:lnTo>
                  <a:pt x="31" y="57"/>
                </a:lnTo>
                <a:lnTo>
                  <a:pt x="31" y="60"/>
                </a:lnTo>
                <a:cubicBezTo>
                  <a:pt x="31" y="60"/>
                  <a:pt x="31" y="61"/>
                  <a:pt x="31" y="61"/>
                </a:cubicBezTo>
                <a:lnTo>
                  <a:pt x="31" y="61"/>
                </a:lnTo>
                <a:cubicBezTo>
                  <a:pt x="32" y="62"/>
                  <a:pt x="32" y="62"/>
                  <a:pt x="33" y="62"/>
                </a:cubicBezTo>
                <a:lnTo>
                  <a:pt x="35" y="62"/>
                </a:lnTo>
                <a:lnTo>
                  <a:pt x="60" y="62"/>
                </a:lnTo>
                <a:lnTo>
                  <a:pt x="62" y="62"/>
                </a:lnTo>
                <a:cubicBezTo>
                  <a:pt x="62" y="62"/>
                  <a:pt x="63" y="62"/>
                  <a:pt x="63" y="61"/>
                </a:cubicBezTo>
                <a:cubicBezTo>
                  <a:pt x="64" y="61"/>
                  <a:pt x="64" y="60"/>
                  <a:pt x="64" y="60"/>
                </a:cubicBezTo>
                <a:lnTo>
                  <a:pt x="64" y="57"/>
                </a:lnTo>
                <a:lnTo>
                  <a:pt x="64" y="50"/>
                </a:lnTo>
                <a:close/>
                <a:moveTo>
                  <a:pt x="39" y="66"/>
                </a:moveTo>
                <a:lnTo>
                  <a:pt x="39" y="66"/>
                </a:lnTo>
                <a:lnTo>
                  <a:pt x="58" y="85"/>
                </a:lnTo>
                <a:lnTo>
                  <a:pt x="58" y="66"/>
                </a:lnTo>
                <a:lnTo>
                  <a:pt x="39" y="66"/>
                </a:lnTo>
                <a:close/>
                <a:moveTo>
                  <a:pt x="37" y="110"/>
                </a:moveTo>
                <a:lnTo>
                  <a:pt x="37" y="110"/>
                </a:lnTo>
                <a:lnTo>
                  <a:pt x="58" y="89"/>
                </a:lnTo>
                <a:lnTo>
                  <a:pt x="37" y="68"/>
                </a:lnTo>
                <a:lnTo>
                  <a:pt x="37" y="110"/>
                </a:lnTo>
                <a:close/>
                <a:moveTo>
                  <a:pt x="58" y="143"/>
                </a:moveTo>
                <a:lnTo>
                  <a:pt x="58" y="143"/>
                </a:lnTo>
                <a:lnTo>
                  <a:pt x="39" y="162"/>
                </a:lnTo>
                <a:lnTo>
                  <a:pt x="58" y="162"/>
                </a:lnTo>
                <a:lnTo>
                  <a:pt x="58" y="143"/>
                </a:lnTo>
                <a:close/>
                <a:moveTo>
                  <a:pt x="58" y="139"/>
                </a:moveTo>
                <a:lnTo>
                  <a:pt x="58" y="139"/>
                </a:lnTo>
                <a:lnTo>
                  <a:pt x="37" y="118"/>
                </a:lnTo>
                <a:lnTo>
                  <a:pt x="37" y="159"/>
                </a:lnTo>
                <a:lnTo>
                  <a:pt x="58" y="139"/>
                </a:lnTo>
                <a:close/>
                <a:moveTo>
                  <a:pt x="38" y="114"/>
                </a:moveTo>
                <a:lnTo>
                  <a:pt x="38" y="114"/>
                </a:lnTo>
                <a:lnTo>
                  <a:pt x="58" y="134"/>
                </a:lnTo>
                <a:lnTo>
                  <a:pt x="58" y="114"/>
                </a:lnTo>
                <a:lnTo>
                  <a:pt x="58" y="93"/>
                </a:lnTo>
                <a:lnTo>
                  <a:pt x="38" y="114"/>
                </a:lnTo>
                <a:close/>
                <a:moveTo>
                  <a:pt x="55" y="25"/>
                </a:moveTo>
                <a:lnTo>
                  <a:pt x="55" y="25"/>
                </a:lnTo>
                <a:lnTo>
                  <a:pt x="36" y="6"/>
                </a:lnTo>
                <a:lnTo>
                  <a:pt x="36" y="25"/>
                </a:lnTo>
                <a:lnTo>
                  <a:pt x="55" y="25"/>
                </a:lnTo>
                <a:close/>
                <a:moveTo>
                  <a:pt x="124" y="56"/>
                </a:moveTo>
                <a:lnTo>
                  <a:pt x="124" y="56"/>
                </a:lnTo>
                <a:lnTo>
                  <a:pt x="124" y="56"/>
                </a:lnTo>
                <a:lnTo>
                  <a:pt x="124" y="56"/>
                </a:lnTo>
                <a:lnTo>
                  <a:pt x="136" y="56"/>
                </a:lnTo>
                <a:lnTo>
                  <a:pt x="116" y="35"/>
                </a:lnTo>
                <a:lnTo>
                  <a:pt x="95" y="56"/>
                </a:lnTo>
                <a:lnTo>
                  <a:pt x="116" y="56"/>
                </a:lnTo>
                <a:lnTo>
                  <a:pt x="124" y="56"/>
                </a:lnTo>
                <a:close/>
                <a:moveTo>
                  <a:pt x="25" y="138"/>
                </a:moveTo>
                <a:lnTo>
                  <a:pt x="25" y="138"/>
                </a:lnTo>
                <a:lnTo>
                  <a:pt x="3" y="138"/>
                </a:lnTo>
                <a:lnTo>
                  <a:pt x="3" y="162"/>
                </a:lnTo>
                <a:lnTo>
                  <a:pt x="25" y="162"/>
                </a:lnTo>
                <a:lnTo>
                  <a:pt x="25" y="138"/>
                </a:lnTo>
                <a:close/>
                <a:moveTo>
                  <a:pt x="118" y="98"/>
                </a:moveTo>
                <a:lnTo>
                  <a:pt x="118" y="98"/>
                </a:lnTo>
                <a:lnTo>
                  <a:pt x="130" y="98"/>
                </a:lnTo>
                <a:lnTo>
                  <a:pt x="130" y="120"/>
                </a:lnTo>
                <a:lnTo>
                  <a:pt x="118" y="120"/>
                </a:lnTo>
                <a:lnTo>
                  <a:pt x="118" y="98"/>
                </a:lnTo>
                <a:close/>
                <a:moveTo>
                  <a:pt x="139" y="165"/>
                </a:moveTo>
                <a:lnTo>
                  <a:pt x="139" y="165"/>
                </a:lnTo>
                <a:lnTo>
                  <a:pt x="60" y="165"/>
                </a:lnTo>
                <a:lnTo>
                  <a:pt x="35" y="165"/>
                </a:lnTo>
                <a:lnTo>
                  <a:pt x="27" y="165"/>
                </a:lnTo>
                <a:lnTo>
                  <a:pt x="3" y="165"/>
                </a:lnTo>
                <a:lnTo>
                  <a:pt x="3" y="171"/>
                </a:lnTo>
                <a:lnTo>
                  <a:pt x="139" y="171"/>
                </a:lnTo>
                <a:lnTo>
                  <a:pt x="139" y="165"/>
                </a:lnTo>
                <a:close/>
                <a:moveTo>
                  <a:pt x="29" y="162"/>
                </a:moveTo>
                <a:lnTo>
                  <a:pt x="29" y="162"/>
                </a:lnTo>
                <a:lnTo>
                  <a:pt x="34" y="162"/>
                </a:lnTo>
                <a:lnTo>
                  <a:pt x="34" y="114"/>
                </a:lnTo>
                <a:lnTo>
                  <a:pt x="34" y="66"/>
                </a:lnTo>
                <a:lnTo>
                  <a:pt x="33" y="66"/>
                </a:lnTo>
                <a:cubicBezTo>
                  <a:pt x="31" y="66"/>
                  <a:pt x="30" y="65"/>
                  <a:pt x="29" y="64"/>
                </a:cubicBezTo>
                <a:cubicBezTo>
                  <a:pt x="29" y="64"/>
                  <a:pt x="29" y="64"/>
                  <a:pt x="29" y="64"/>
                </a:cubicBezTo>
                <a:cubicBezTo>
                  <a:pt x="28" y="63"/>
                  <a:pt x="27" y="61"/>
                  <a:pt x="27" y="60"/>
                </a:cubicBezTo>
                <a:lnTo>
                  <a:pt x="27" y="59"/>
                </a:lnTo>
                <a:lnTo>
                  <a:pt x="6" y="59"/>
                </a:lnTo>
                <a:cubicBezTo>
                  <a:pt x="4" y="59"/>
                  <a:pt x="3" y="59"/>
                  <a:pt x="2" y="57"/>
                </a:cubicBezTo>
                <a:lnTo>
                  <a:pt x="2" y="57"/>
                </a:lnTo>
                <a:cubicBezTo>
                  <a:pt x="1" y="56"/>
                  <a:pt x="0" y="55"/>
                  <a:pt x="0" y="53"/>
                </a:cubicBezTo>
                <a:lnTo>
                  <a:pt x="0" y="37"/>
                </a:lnTo>
                <a:cubicBezTo>
                  <a:pt x="0" y="35"/>
                  <a:pt x="0" y="34"/>
                  <a:pt x="2" y="33"/>
                </a:cubicBezTo>
                <a:cubicBezTo>
                  <a:pt x="2" y="33"/>
                  <a:pt x="2" y="33"/>
                  <a:pt x="2" y="33"/>
                </a:cubicBezTo>
                <a:cubicBezTo>
                  <a:pt x="2" y="33"/>
                  <a:pt x="2" y="33"/>
                  <a:pt x="2" y="33"/>
                </a:cubicBezTo>
                <a:cubicBezTo>
                  <a:pt x="3" y="31"/>
                  <a:pt x="4" y="31"/>
                  <a:pt x="6" y="31"/>
                </a:cubicBezTo>
                <a:lnTo>
                  <a:pt x="27" y="31"/>
                </a:lnTo>
                <a:cubicBezTo>
                  <a:pt x="27" y="29"/>
                  <a:pt x="28" y="28"/>
                  <a:pt x="29" y="27"/>
                </a:cubicBezTo>
                <a:lnTo>
                  <a:pt x="29" y="27"/>
                </a:lnTo>
                <a:cubicBezTo>
                  <a:pt x="30" y="26"/>
                  <a:pt x="31" y="25"/>
                  <a:pt x="33" y="25"/>
                </a:cubicBezTo>
                <a:lnTo>
                  <a:pt x="33" y="2"/>
                </a:lnTo>
                <a:cubicBezTo>
                  <a:pt x="33" y="1"/>
                  <a:pt x="34" y="0"/>
                  <a:pt x="34" y="0"/>
                </a:cubicBezTo>
                <a:cubicBezTo>
                  <a:pt x="35" y="0"/>
                  <a:pt x="35" y="0"/>
                  <a:pt x="36" y="1"/>
                </a:cubicBezTo>
                <a:lnTo>
                  <a:pt x="36" y="1"/>
                </a:lnTo>
                <a:lnTo>
                  <a:pt x="60" y="25"/>
                </a:lnTo>
                <a:lnTo>
                  <a:pt x="62" y="25"/>
                </a:lnTo>
                <a:cubicBezTo>
                  <a:pt x="63" y="25"/>
                  <a:pt x="65" y="26"/>
                  <a:pt x="66" y="27"/>
                </a:cubicBezTo>
                <a:lnTo>
                  <a:pt x="66" y="27"/>
                </a:lnTo>
                <a:lnTo>
                  <a:pt x="66" y="27"/>
                </a:lnTo>
                <a:cubicBezTo>
                  <a:pt x="67" y="28"/>
                  <a:pt x="67" y="29"/>
                  <a:pt x="68" y="31"/>
                </a:cubicBez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7" y="31"/>
                </a:lnTo>
                <a:lnTo>
                  <a:pt x="117" y="31"/>
                </a:lnTo>
                <a:lnTo>
                  <a:pt x="117" y="31"/>
                </a:lnTo>
                <a:lnTo>
                  <a:pt x="117" y="31"/>
                </a:lnTo>
                <a:lnTo>
                  <a:pt x="117" y="31"/>
                </a:lnTo>
                <a:lnTo>
                  <a:pt x="117" y="31"/>
                </a:lnTo>
                <a:lnTo>
                  <a:pt x="117" y="31"/>
                </a:lnTo>
                <a:lnTo>
                  <a:pt x="117" y="31"/>
                </a:lnTo>
                <a:lnTo>
                  <a:pt x="117" y="31"/>
                </a:lnTo>
                <a:lnTo>
                  <a:pt x="117" y="31"/>
                </a:lnTo>
                <a:lnTo>
                  <a:pt x="142" y="56"/>
                </a:lnTo>
                <a:lnTo>
                  <a:pt x="142" y="56"/>
                </a:lnTo>
                <a:cubicBezTo>
                  <a:pt x="142" y="57"/>
                  <a:pt x="142" y="57"/>
                  <a:pt x="142" y="57"/>
                </a:cubicBezTo>
                <a:cubicBezTo>
                  <a:pt x="142" y="58"/>
                  <a:pt x="141" y="59"/>
                  <a:pt x="141" y="59"/>
                </a:cubicBezTo>
                <a:lnTo>
                  <a:pt x="126" y="59"/>
                </a:lnTo>
                <a:lnTo>
                  <a:pt x="126" y="86"/>
                </a:lnTo>
                <a:lnTo>
                  <a:pt x="136" y="86"/>
                </a:lnTo>
                <a:cubicBezTo>
                  <a:pt x="138" y="86"/>
                  <a:pt x="139" y="86"/>
                  <a:pt x="140" y="87"/>
                </a:cubicBezTo>
                <a:cubicBezTo>
                  <a:pt x="141" y="88"/>
                  <a:pt x="142" y="90"/>
                  <a:pt x="142" y="92"/>
                </a:cubicBezTo>
                <a:lnTo>
                  <a:pt x="142" y="117"/>
                </a:lnTo>
                <a:cubicBezTo>
                  <a:pt x="142" y="119"/>
                  <a:pt x="141" y="121"/>
                  <a:pt x="140" y="122"/>
                </a:cubicBezTo>
                <a:cubicBezTo>
                  <a:pt x="139" y="123"/>
                  <a:pt x="138" y="123"/>
                  <a:pt x="136" y="123"/>
                </a:cubicBezTo>
                <a:lnTo>
                  <a:pt x="132" y="123"/>
                </a:lnTo>
                <a:lnTo>
                  <a:pt x="116" y="123"/>
                </a:lnTo>
                <a:lnTo>
                  <a:pt x="112" y="123"/>
                </a:lnTo>
                <a:cubicBezTo>
                  <a:pt x="110" y="123"/>
                  <a:pt x="109" y="123"/>
                  <a:pt x="108" y="122"/>
                </a:cubicBezTo>
                <a:cubicBezTo>
                  <a:pt x="107" y="121"/>
                  <a:pt x="106" y="119"/>
                  <a:pt x="106" y="117"/>
                </a:cubicBezTo>
                <a:lnTo>
                  <a:pt x="106" y="92"/>
                </a:lnTo>
                <a:cubicBezTo>
                  <a:pt x="106" y="90"/>
                  <a:pt x="107" y="88"/>
                  <a:pt x="108" y="87"/>
                </a:cubicBezTo>
                <a:cubicBezTo>
                  <a:pt x="109" y="86"/>
                  <a:pt x="110" y="86"/>
                  <a:pt x="112" y="86"/>
                </a:cubicBezTo>
                <a:lnTo>
                  <a:pt x="122" y="86"/>
                </a:lnTo>
                <a:lnTo>
                  <a:pt x="122" y="59"/>
                </a:lnTo>
                <a:lnTo>
                  <a:pt x="116" y="59"/>
                </a:lnTo>
                <a:lnTo>
                  <a:pt x="68" y="59"/>
                </a:lnTo>
                <a:lnTo>
                  <a:pt x="68" y="60"/>
                </a:lnTo>
                <a:cubicBezTo>
                  <a:pt x="68" y="61"/>
                  <a:pt x="67" y="63"/>
                  <a:pt x="66" y="64"/>
                </a:cubicBezTo>
                <a:cubicBezTo>
                  <a:pt x="65" y="65"/>
                  <a:pt x="63" y="65"/>
                  <a:pt x="62" y="66"/>
                </a:cubicBezTo>
                <a:lnTo>
                  <a:pt x="62" y="89"/>
                </a:lnTo>
                <a:lnTo>
                  <a:pt x="62" y="114"/>
                </a:lnTo>
                <a:lnTo>
                  <a:pt x="62" y="139"/>
                </a:lnTo>
                <a:lnTo>
                  <a:pt x="62" y="162"/>
                </a:lnTo>
                <a:lnTo>
                  <a:pt x="141" y="162"/>
                </a:lnTo>
                <a:cubicBezTo>
                  <a:pt x="141" y="162"/>
                  <a:pt x="142" y="163"/>
                  <a:pt x="142" y="163"/>
                </a:cubicBezTo>
                <a:lnTo>
                  <a:pt x="142" y="173"/>
                </a:lnTo>
                <a:cubicBezTo>
                  <a:pt x="142" y="174"/>
                  <a:pt x="141" y="174"/>
                  <a:pt x="141" y="174"/>
                </a:cubicBezTo>
                <a:lnTo>
                  <a:pt x="2" y="174"/>
                </a:lnTo>
                <a:cubicBezTo>
                  <a:pt x="1" y="174"/>
                  <a:pt x="0" y="174"/>
                  <a:pt x="0" y="173"/>
                </a:cubicBezTo>
                <a:lnTo>
                  <a:pt x="0" y="163"/>
                </a:lnTo>
                <a:lnTo>
                  <a:pt x="0" y="154"/>
                </a:lnTo>
                <a:lnTo>
                  <a:pt x="0" y="145"/>
                </a:lnTo>
                <a:lnTo>
                  <a:pt x="0" y="136"/>
                </a:lnTo>
                <a:cubicBezTo>
                  <a:pt x="0" y="135"/>
                  <a:pt x="1" y="134"/>
                  <a:pt x="2" y="134"/>
                </a:cubicBezTo>
                <a:lnTo>
                  <a:pt x="27" y="134"/>
                </a:lnTo>
                <a:cubicBezTo>
                  <a:pt x="28" y="134"/>
                  <a:pt x="29" y="135"/>
                  <a:pt x="29" y="136"/>
                </a:cubicBezTo>
                <a:lnTo>
                  <a:pt x="29" y="145"/>
                </a:lnTo>
                <a:lnTo>
                  <a:pt x="29" y="154"/>
                </a:lnTo>
                <a:lnTo>
                  <a:pt x="29" y="162"/>
                </a:lnTo>
                <a:close/>
                <a:moveTo>
                  <a:pt x="112" y="120"/>
                </a:moveTo>
                <a:lnTo>
                  <a:pt x="112" y="120"/>
                </a:lnTo>
                <a:lnTo>
                  <a:pt x="114" y="120"/>
                </a:lnTo>
                <a:lnTo>
                  <a:pt x="114" y="96"/>
                </a:lnTo>
                <a:cubicBezTo>
                  <a:pt x="114" y="95"/>
                  <a:pt x="115" y="94"/>
                  <a:pt x="116" y="94"/>
                </a:cubicBezTo>
                <a:lnTo>
                  <a:pt x="132" y="94"/>
                </a:lnTo>
                <a:cubicBezTo>
                  <a:pt x="133" y="94"/>
                  <a:pt x="134" y="95"/>
                  <a:pt x="134" y="96"/>
                </a:cubicBezTo>
                <a:lnTo>
                  <a:pt x="134" y="120"/>
                </a:lnTo>
                <a:lnTo>
                  <a:pt x="136" y="120"/>
                </a:lnTo>
                <a:cubicBezTo>
                  <a:pt x="137" y="120"/>
                  <a:pt x="138" y="120"/>
                  <a:pt x="138" y="119"/>
                </a:cubicBezTo>
                <a:cubicBezTo>
                  <a:pt x="139" y="119"/>
                  <a:pt x="139" y="118"/>
                  <a:pt x="139" y="117"/>
                </a:cubicBezTo>
                <a:lnTo>
                  <a:pt x="139" y="92"/>
                </a:lnTo>
                <a:cubicBezTo>
                  <a:pt x="139" y="91"/>
                  <a:pt x="139" y="90"/>
                  <a:pt x="138" y="90"/>
                </a:cubicBezTo>
                <a:cubicBezTo>
                  <a:pt x="138" y="89"/>
                  <a:pt x="137" y="89"/>
                  <a:pt x="136" y="89"/>
                </a:cubicBezTo>
                <a:lnTo>
                  <a:pt x="124" y="89"/>
                </a:lnTo>
                <a:lnTo>
                  <a:pt x="124" y="89"/>
                </a:lnTo>
                <a:lnTo>
                  <a:pt x="124" y="89"/>
                </a:lnTo>
                <a:lnTo>
                  <a:pt x="112" y="89"/>
                </a:lnTo>
                <a:cubicBezTo>
                  <a:pt x="111" y="89"/>
                  <a:pt x="110" y="89"/>
                  <a:pt x="110" y="90"/>
                </a:cubicBezTo>
                <a:cubicBezTo>
                  <a:pt x="109" y="90"/>
                  <a:pt x="109" y="91"/>
                  <a:pt x="109" y="92"/>
                </a:cubicBezTo>
                <a:lnTo>
                  <a:pt x="109" y="117"/>
                </a:lnTo>
                <a:cubicBezTo>
                  <a:pt x="109" y="118"/>
                  <a:pt x="109" y="119"/>
                  <a:pt x="110" y="119"/>
                </a:cubicBezTo>
                <a:cubicBezTo>
                  <a:pt x="110" y="120"/>
                  <a:pt x="111" y="120"/>
                  <a:pt x="112" y="120"/>
                </a:cubicBez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Tree>
    <p:extLst>
      <p:ext uri="{BB962C8B-B14F-4D97-AF65-F5344CB8AC3E}">
        <p14:creationId xmlns:p14="http://schemas.microsoft.com/office/powerpoint/2010/main" val="426444661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 xmlns:a16="http://schemas.microsoft.com/office/drawing/2014/main" id="{EEA0E826-C9FC-4A63-A397-86E9F82B7F3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728158"/>
            <a:ext cx="9144000" cy="5143500"/>
          </a:xfrm>
          <a:prstGeom prst="rect">
            <a:avLst/>
          </a:prstGeom>
        </p:spPr>
      </p:pic>
      <p:sp>
        <p:nvSpPr>
          <p:cNvPr id="3" name="Заголовок 2">
            <a:extLst>
              <a:ext uri="{FF2B5EF4-FFF2-40B4-BE49-F238E27FC236}">
                <a16:creationId xmlns="" xmlns:a16="http://schemas.microsoft.com/office/drawing/2014/main" id="{86DEF0AF-B9F5-4B5E-95D4-35B0CD7BD580}"/>
              </a:ext>
            </a:extLst>
          </p:cNvPr>
          <p:cNvSpPr>
            <a:spLocks noGrp="1"/>
          </p:cNvSpPr>
          <p:nvPr>
            <p:ph type="title"/>
          </p:nvPr>
        </p:nvSpPr>
        <p:spPr/>
        <p:txBody>
          <a:bodyPr/>
          <a:lstStyle/>
          <a:p>
            <a:r>
              <a:rPr lang="en-US" dirty="0"/>
              <a:t>Management in Digital Economy</a:t>
            </a:r>
            <a:endParaRPr lang="ru-RU" dirty="0"/>
          </a:p>
        </p:txBody>
      </p:sp>
      <p:sp>
        <p:nvSpPr>
          <p:cNvPr id="4" name="Номер слайда 3">
            <a:extLst>
              <a:ext uri="{FF2B5EF4-FFF2-40B4-BE49-F238E27FC236}">
                <a16:creationId xmlns="" xmlns:a16="http://schemas.microsoft.com/office/drawing/2014/main" id="{3ABC9F80-705A-406B-941E-9E1B82E93E82}"/>
              </a:ext>
            </a:extLst>
          </p:cNvPr>
          <p:cNvSpPr>
            <a:spLocks noGrp="1"/>
          </p:cNvSpPr>
          <p:nvPr>
            <p:ph type="sldNum" sz="quarter" idx="4"/>
          </p:nvPr>
        </p:nvSpPr>
        <p:spPr/>
        <p:txBody>
          <a:bodyPr/>
          <a:lstStyle/>
          <a:p>
            <a:fld id="{D71DA9FD-6EF8-4CC5-AF9B-B6159B5B937C}" type="slidenum">
              <a:rPr lang="en-GB" smtClean="0"/>
              <a:pPr/>
              <a:t>12</a:t>
            </a:fld>
            <a:endParaRPr lang="en-GB"/>
          </a:p>
        </p:txBody>
      </p:sp>
      <p:sp>
        <p:nvSpPr>
          <p:cNvPr id="7" name="TextBox 6">
            <a:extLst>
              <a:ext uri="{FF2B5EF4-FFF2-40B4-BE49-F238E27FC236}">
                <a16:creationId xmlns="" xmlns:a16="http://schemas.microsoft.com/office/drawing/2014/main" id="{E57ECC5E-7495-46AD-A446-2A57A2804CED}"/>
              </a:ext>
            </a:extLst>
          </p:cNvPr>
          <p:cNvSpPr txBox="1"/>
          <p:nvPr/>
        </p:nvSpPr>
        <p:spPr bwMode="ltGray">
          <a:xfrm>
            <a:off x="3810170" y="2732927"/>
            <a:ext cx="1626363"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dirty="0">
                <a:solidFill>
                  <a:schemeClr val="accent1">
                    <a:lumMod val="50000"/>
                  </a:schemeClr>
                </a:solidFill>
              </a:rPr>
              <a:t>Management</a:t>
            </a:r>
          </a:p>
        </p:txBody>
      </p:sp>
      <p:sp>
        <p:nvSpPr>
          <p:cNvPr id="9" name="TextBox 8">
            <a:extLst>
              <a:ext uri="{FF2B5EF4-FFF2-40B4-BE49-F238E27FC236}">
                <a16:creationId xmlns="" xmlns:a16="http://schemas.microsoft.com/office/drawing/2014/main" id="{9C6CC5A2-CF5C-4841-88CD-05DA8C7F40D1}"/>
              </a:ext>
            </a:extLst>
          </p:cNvPr>
          <p:cNvSpPr txBox="1"/>
          <p:nvPr/>
        </p:nvSpPr>
        <p:spPr bwMode="ltGray">
          <a:xfrm>
            <a:off x="2408354" y="4084427"/>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M</a:t>
            </a:r>
          </a:p>
        </p:txBody>
      </p:sp>
      <p:sp>
        <p:nvSpPr>
          <p:cNvPr id="10" name="Rectangle 1">
            <a:extLst>
              <a:ext uri="{FF2B5EF4-FFF2-40B4-BE49-F238E27FC236}">
                <a16:creationId xmlns="" xmlns:a16="http://schemas.microsoft.com/office/drawing/2014/main" id="{92FF6C55-5A85-4FB2-82AC-E28757FF1254}"/>
              </a:ext>
            </a:extLst>
          </p:cNvPr>
          <p:cNvSpPr/>
          <p:nvPr/>
        </p:nvSpPr>
        <p:spPr>
          <a:xfrm>
            <a:off x="458444" y="1554275"/>
            <a:ext cx="8198194" cy="1077218"/>
          </a:xfrm>
          <a:prstGeom prst="rect">
            <a:avLst/>
          </a:prstGeom>
          <a:solidFill>
            <a:schemeClr val="bg1">
              <a:alpha val="70000"/>
            </a:schemeClr>
          </a:solidFill>
        </p:spPr>
        <p:txBody>
          <a:bodyPr wrap="square">
            <a:spAutoFit/>
          </a:bodyPr>
          <a:lstStyle/>
          <a:p>
            <a:pPr algn="just"/>
            <a:r>
              <a:rPr lang="en-US" sz="1400" dirty="0">
                <a:solidFill>
                  <a:srgbClr val="555555"/>
                </a:solidFill>
                <a:latin typeface="+mn-lt"/>
              </a:rPr>
              <a:t>“People who are now enthusiastically engaged in their mission sometimes tend to lose their objectiveness... You need to be distinctive, you need control points, milestones, where people still need to report, and still they need to show their results... It is absolutely necessary.” </a:t>
            </a:r>
          </a:p>
          <a:p>
            <a:pPr algn="just"/>
            <a:endParaRPr lang="en-US" sz="1100" dirty="0">
              <a:solidFill>
                <a:srgbClr val="555555"/>
              </a:solidFill>
              <a:latin typeface="Helvetica Neue LT W01_65 Md"/>
            </a:endParaRPr>
          </a:p>
          <a:p>
            <a:pPr algn="just"/>
            <a:r>
              <a:rPr lang="en-US" sz="1100" dirty="0">
                <a:solidFill>
                  <a:srgbClr val="555555"/>
                </a:solidFill>
                <a:latin typeface="Helvetica Neue LT W01_65 Md"/>
              </a:rPr>
              <a:t>Digital Transformation Challenges in Large and Complex Organizations, CFFO White paper</a:t>
            </a:r>
            <a:endParaRPr lang="en-US" sz="1000" i="1" dirty="0"/>
          </a:p>
        </p:txBody>
      </p:sp>
      <p:sp>
        <p:nvSpPr>
          <p:cNvPr id="11" name="TextBox 10">
            <a:extLst>
              <a:ext uri="{FF2B5EF4-FFF2-40B4-BE49-F238E27FC236}">
                <a16:creationId xmlns="" xmlns:a16="http://schemas.microsoft.com/office/drawing/2014/main" id="{0F9982C9-BCC4-440C-A502-3D8C203E87AB}"/>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[4]</a:t>
            </a:r>
          </a:p>
        </p:txBody>
      </p:sp>
    </p:spTree>
    <p:extLst>
      <p:ext uri="{BB962C8B-B14F-4D97-AF65-F5344CB8AC3E}">
        <p14:creationId xmlns:p14="http://schemas.microsoft.com/office/powerpoint/2010/main" val="359637629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Объект 17">
            <a:extLst>
              <a:ext uri="{FF2B5EF4-FFF2-40B4-BE49-F238E27FC236}">
                <a16:creationId xmlns="" xmlns:a16="http://schemas.microsoft.com/office/drawing/2014/main" id="{485C67A8-F46A-49AB-94DA-B7563A0E4671}"/>
              </a:ext>
            </a:extLst>
          </p:cNvPr>
          <p:cNvPicPr>
            <a:picLocks noGrp="1" noChangeAspect="1"/>
          </p:cNvPicPr>
          <p:nvPr>
            <p:ph sz="quarter" idx="21"/>
          </p:nvPr>
        </p:nvPicPr>
        <p:blipFill>
          <a:blip r:embed="rId2">
            <a:duotone>
              <a:schemeClr val="accent5">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5400000">
            <a:off x="2562357" y="562004"/>
            <a:ext cx="3751016" cy="5087919"/>
          </a:xfrm>
          <a:prstGeom prst="rect">
            <a:avLst/>
          </a:prstGeom>
        </p:spPr>
      </p:pic>
      <p:sp>
        <p:nvSpPr>
          <p:cNvPr id="3" name="Заголовок 2">
            <a:extLst>
              <a:ext uri="{FF2B5EF4-FFF2-40B4-BE49-F238E27FC236}">
                <a16:creationId xmlns="" xmlns:a16="http://schemas.microsoft.com/office/drawing/2014/main" id="{54379B1C-6291-4EB8-A850-3F6FA7F33505}"/>
              </a:ext>
            </a:extLst>
          </p:cNvPr>
          <p:cNvSpPr>
            <a:spLocks noGrp="1"/>
          </p:cNvSpPr>
          <p:nvPr>
            <p:ph type="title"/>
          </p:nvPr>
        </p:nvSpPr>
        <p:spPr>
          <a:xfrm>
            <a:off x="461473" y="458167"/>
            <a:ext cx="7708368" cy="539982"/>
          </a:xfrm>
        </p:spPr>
        <p:txBody>
          <a:bodyPr/>
          <a:lstStyle/>
          <a:p>
            <a:r>
              <a:rPr lang="en-US" dirty="0"/>
              <a:t>Leadership: New personas of digital era</a:t>
            </a:r>
            <a:endParaRPr lang="ru-RU" dirty="0"/>
          </a:p>
        </p:txBody>
      </p:sp>
      <p:sp>
        <p:nvSpPr>
          <p:cNvPr id="4" name="Номер слайда 3">
            <a:extLst>
              <a:ext uri="{FF2B5EF4-FFF2-40B4-BE49-F238E27FC236}">
                <a16:creationId xmlns="" xmlns:a16="http://schemas.microsoft.com/office/drawing/2014/main" id="{3565C9A5-97F0-43FE-AAD1-F39BDFCD9C94}"/>
              </a:ext>
            </a:extLst>
          </p:cNvPr>
          <p:cNvSpPr>
            <a:spLocks noGrp="1"/>
          </p:cNvSpPr>
          <p:nvPr>
            <p:ph type="sldNum" sz="quarter" idx="4"/>
          </p:nvPr>
        </p:nvSpPr>
        <p:spPr/>
        <p:txBody>
          <a:bodyPr/>
          <a:lstStyle/>
          <a:p>
            <a:fld id="{D71DA9FD-6EF8-4CC5-AF9B-B6159B5B937C}" type="slidenum">
              <a:rPr lang="en-GB" smtClean="0"/>
              <a:pPr/>
              <a:t>13</a:t>
            </a:fld>
            <a:endParaRPr lang="en-GB"/>
          </a:p>
        </p:txBody>
      </p:sp>
      <p:sp>
        <p:nvSpPr>
          <p:cNvPr id="6" name="TextBox 5">
            <a:extLst>
              <a:ext uri="{FF2B5EF4-FFF2-40B4-BE49-F238E27FC236}">
                <a16:creationId xmlns="" xmlns:a16="http://schemas.microsoft.com/office/drawing/2014/main" id="{FD323FFD-7A81-4EF2-B7E0-621927558D19}"/>
              </a:ext>
            </a:extLst>
          </p:cNvPr>
          <p:cNvSpPr txBox="1"/>
          <p:nvPr/>
        </p:nvSpPr>
        <p:spPr bwMode="ltGray">
          <a:xfrm>
            <a:off x="1011814" y="3007075"/>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Educator</a:t>
            </a:r>
          </a:p>
        </p:txBody>
      </p:sp>
      <p:sp>
        <p:nvSpPr>
          <p:cNvPr id="7" name="TextBox 6">
            <a:extLst>
              <a:ext uri="{FF2B5EF4-FFF2-40B4-BE49-F238E27FC236}">
                <a16:creationId xmlns="" xmlns:a16="http://schemas.microsoft.com/office/drawing/2014/main" id="{E7F57B3D-6E2E-439F-87CB-79C4DC109C8B}"/>
              </a:ext>
            </a:extLst>
          </p:cNvPr>
          <p:cNvSpPr txBox="1"/>
          <p:nvPr/>
        </p:nvSpPr>
        <p:spPr bwMode="ltGray">
          <a:xfrm>
            <a:off x="1011813" y="190253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Ambassador</a:t>
            </a:r>
          </a:p>
        </p:txBody>
      </p:sp>
      <p:sp>
        <p:nvSpPr>
          <p:cNvPr id="8" name="TextBox 7">
            <a:extLst>
              <a:ext uri="{FF2B5EF4-FFF2-40B4-BE49-F238E27FC236}">
                <a16:creationId xmlns="" xmlns:a16="http://schemas.microsoft.com/office/drawing/2014/main" id="{8E6A4DCC-E2DC-428E-97C1-5F54989A3FD8}"/>
              </a:ext>
            </a:extLst>
          </p:cNvPr>
          <p:cNvSpPr txBox="1"/>
          <p:nvPr/>
        </p:nvSpPr>
        <p:spPr bwMode="ltGray">
          <a:xfrm>
            <a:off x="1011814" y="4111570"/>
            <a:ext cx="1787456"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Cartographer</a:t>
            </a:r>
          </a:p>
        </p:txBody>
      </p:sp>
      <p:sp>
        <p:nvSpPr>
          <p:cNvPr id="9" name="TextBox 8">
            <a:extLst>
              <a:ext uri="{FF2B5EF4-FFF2-40B4-BE49-F238E27FC236}">
                <a16:creationId xmlns="" xmlns:a16="http://schemas.microsoft.com/office/drawing/2014/main" id="{9BC77910-E4A8-4933-B5E2-0B8DBC8DFC6C}"/>
              </a:ext>
            </a:extLst>
          </p:cNvPr>
          <p:cNvSpPr txBox="1"/>
          <p:nvPr/>
        </p:nvSpPr>
        <p:spPr bwMode="ltGray">
          <a:xfrm>
            <a:off x="1011813" y="135972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Adventurer</a:t>
            </a:r>
          </a:p>
        </p:txBody>
      </p:sp>
      <p:sp>
        <p:nvSpPr>
          <p:cNvPr id="10" name="TextBox 9">
            <a:extLst>
              <a:ext uri="{FF2B5EF4-FFF2-40B4-BE49-F238E27FC236}">
                <a16:creationId xmlns="" xmlns:a16="http://schemas.microsoft.com/office/drawing/2014/main" id="{8E01F505-7625-4075-88C6-093F07CA44D9}"/>
              </a:ext>
            </a:extLst>
          </p:cNvPr>
          <p:cNvSpPr txBox="1"/>
          <p:nvPr/>
        </p:nvSpPr>
        <p:spPr bwMode="ltGray">
          <a:xfrm>
            <a:off x="1011814" y="3596211"/>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Attractor</a:t>
            </a:r>
          </a:p>
        </p:txBody>
      </p:sp>
      <p:sp>
        <p:nvSpPr>
          <p:cNvPr id="11" name="TextBox 10">
            <a:extLst>
              <a:ext uri="{FF2B5EF4-FFF2-40B4-BE49-F238E27FC236}">
                <a16:creationId xmlns="" xmlns:a16="http://schemas.microsoft.com/office/drawing/2014/main" id="{CB018A48-EE4B-4F5C-9846-80378FE93A18}"/>
              </a:ext>
            </a:extLst>
          </p:cNvPr>
          <p:cNvSpPr txBox="1"/>
          <p:nvPr/>
        </p:nvSpPr>
        <p:spPr bwMode="ltGray">
          <a:xfrm>
            <a:off x="1011814" y="2451027"/>
            <a:ext cx="4247263"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60000"/>
                    <a:lumOff val="40000"/>
                  </a:schemeClr>
                </a:solidFill>
              </a:rPr>
              <a:t>Clarifier</a:t>
            </a:r>
          </a:p>
        </p:txBody>
      </p:sp>
      <p:sp>
        <p:nvSpPr>
          <p:cNvPr id="12" name="TextBox 11">
            <a:extLst>
              <a:ext uri="{FF2B5EF4-FFF2-40B4-BE49-F238E27FC236}">
                <a16:creationId xmlns="" xmlns:a16="http://schemas.microsoft.com/office/drawing/2014/main" id="{26335185-B00D-4F52-BC50-6A65237AD8C7}"/>
              </a:ext>
            </a:extLst>
          </p:cNvPr>
          <p:cNvSpPr txBox="1"/>
          <p:nvPr/>
        </p:nvSpPr>
        <p:spPr bwMode="ltGray">
          <a:xfrm>
            <a:off x="4572000" y="1717433"/>
            <a:ext cx="387634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rgbClr val="FF914D"/>
                </a:solidFill>
              </a:rPr>
              <a:t>Social</a:t>
            </a:r>
            <a:r>
              <a:rPr lang="en-US" sz="1900" dirty="0">
                <a:solidFill>
                  <a:schemeClr val="accent5">
                    <a:lumMod val="60000"/>
                    <a:lumOff val="40000"/>
                  </a:schemeClr>
                </a:solidFill>
              </a:rPr>
              <a:t> </a:t>
            </a:r>
            <a:r>
              <a:rPr lang="en-US" sz="1900" dirty="0">
                <a:solidFill>
                  <a:srgbClr val="FF914D"/>
                </a:solidFill>
              </a:rPr>
              <a:t>Supers</a:t>
            </a:r>
          </a:p>
        </p:txBody>
      </p:sp>
      <p:sp>
        <p:nvSpPr>
          <p:cNvPr id="13" name="TextBox 12">
            <a:extLst>
              <a:ext uri="{FF2B5EF4-FFF2-40B4-BE49-F238E27FC236}">
                <a16:creationId xmlns="" xmlns:a16="http://schemas.microsoft.com/office/drawing/2014/main" id="{FA5D69E4-FDDC-4719-925A-8AECF6A978AB}"/>
              </a:ext>
            </a:extLst>
          </p:cNvPr>
          <p:cNvSpPr txBox="1"/>
          <p:nvPr/>
        </p:nvSpPr>
        <p:spPr bwMode="ltGray">
          <a:xfrm>
            <a:off x="5457947" y="2422689"/>
            <a:ext cx="301422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rgbClr val="FF914D"/>
                </a:solidFill>
              </a:rPr>
              <a:t>Data-Driven </a:t>
            </a:r>
            <a:r>
              <a:rPr lang="en-US" sz="1900" dirty="0" err="1">
                <a:solidFill>
                  <a:srgbClr val="FF914D"/>
                </a:solidFill>
                <a:ea typeface="ＭＳ Ｐゴシック" pitchFamily="-109" charset="-128"/>
                <a:cs typeface="ＭＳ Ｐゴシック" pitchFamily="-109" charset="-128"/>
              </a:rPr>
              <a:t>Decisives</a:t>
            </a:r>
            <a:endParaRPr lang="en-US" sz="1900" dirty="0">
              <a:solidFill>
                <a:srgbClr val="FF914D"/>
              </a:solidFill>
              <a:ea typeface="ＭＳ Ｐゴシック" pitchFamily="-109" charset="-128"/>
              <a:cs typeface="ＭＳ Ｐゴシック" pitchFamily="-109" charset="-128"/>
            </a:endParaRPr>
          </a:p>
        </p:txBody>
      </p:sp>
      <p:sp>
        <p:nvSpPr>
          <p:cNvPr id="14" name="TextBox 13">
            <a:extLst>
              <a:ext uri="{FF2B5EF4-FFF2-40B4-BE49-F238E27FC236}">
                <a16:creationId xmlns="" xmlns:a16="http://schemas.microsoft.com/office/drawing/2014/main" id="{41D1DE25-79E4-48FA-81CE-4BE0EED75172}"/>
              </a:ext>
            </a:extLst>
          </p:cNvPr>
          <p:cNvSpPr txBox="1"/>
          <p:nvPr/>
        </p:nvSpPr>
        <p:spPr bwMode="ltGray">
          <a:xfrm>
            <a:off x="4572000" y="3131112"/>
            <a:ext cx="387634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rgbClr val="FF914D"/>
                </a:solidFill>
              </a:rPr>
              <a:t>Disruption Drivers</a:t>
            </a:r>
          </a:p>
        </p:txBody>
      </p:sp>
      <p:sp>
        <p:nvSpPr>
          <p:cNvPr id="15" name="TextBox 14">
            <a:extLst>
              <a:ext uri="{FF2B5EF4-FFF2-40B4-BE49-F238E27FC236}">
                <a16:creationId xmlns="" xmlns:a16="http://schemas.microsoft.com/office/drawing/2014/main" id="{8D003056-16CA-4AAE-92A9-C55006FB0EDC}"/>
              </a:ext>
            </a:extLst>
          </p:cNvPr>
          <p:cNvSpPr txBox="1"/>
          <p:nvPr/>
        </p:nvSpPr>
        <p:spPr bwMode="ltGray">
          <a:xfrm>
            <a:off x="5461680" y="3823010"/>
            <a:ext cx="301422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rgbClr val="FF914D"/>
                </a:solidFill>
              </a:rPr>
              <a:t>Talent Champions</a:t>
            </a:r>
          </a:p>
        </p:txBody>
      </p:sp>
      <p:sp>
        <p:nvSpPr>
          <p:cNvPr id="20" name="TextBox 19">
            <a:extLst>
              <a:ext uri="{FF2B5EF4-FFF2-40B4-BE49-F238E27FC236}">
                <a16:creationId xmlns="" xmlns:a16="http://schemas.microsoft.com/office/drawing/2014/main" id="{6079DEE0-9768-4F46-ADD9-6CBD753F8A22}"/>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[1], [2]</a:t>
            </a:r>
          </a:p>
        </p:txBody>
      </p:sp>
    </p:spTree>
    <p:extLst>
      <p:ext uri="{BB962C8B-B14F-4D97-AF65-F5344CB8AC3E}">
        <p14:creationId xmlns:p14="http://schemas.microsoft.com/office/powerpoint/2010/main" val="314656422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F085C1D9-9B17-47A2-9C66-F641557782CA}"/>
              </a:ext>
            </a:extLst>
          </p:cNvPr>
          <p:cNvSpPr>
            <a:spLocks noGrp="1"/>
          </p:cNvSpPr>
          <p:nvPr>
            <p:ph type="title"/>
          </p:nvPr>
        </p:nvSpPr>
        <p:spPr/>
        <p:txBody>
          <a:bodyPr/>
          <a:lstStyle/>
          <a:p>
            <a:r>
              <a:rPr lang="en-US" dirty="0"/>
              <a:t>Leadership in different models</a:t>
            </a:r>
            <a:endParaRPr lang="ru-RU" dirty="0"/>
          </a:p>
        </p:txBody>
      </p:sp>
      <p:sp>
        <p:nvSpPr>
          <p:cNvPr id="4" name="Номер слайда 3">
            <a:extLst>
              <a:ext uri="{FF2B5EF4-FFF2-40B4-BE49-F238E27FC236}">
                <a16:creationId xmlns="" xmlns:a16="http://schemas.microsoft.com/office/drawing/2014/main" id="{C81D0087-9C6A-4F74-991A-4A4AD5E9A4D3}"/>
              </a:ext>
            </a:extLst>
          </p:cNvPr>
          <p:cNvSpPr>
            <a:spLocks noGrp="1"/>
          </p:cNvSpPr>
          <p:nvPr>
            <p:ph type="sldNum" sz="quarter" idx="4"/>
          </p:nvPr>
        </p:nvSpPr>
        <p:spPr/>
        <p:txBody>
          <a:bodyPr/>
          <a:lstStyle/>
          <a:p>
            <a:fld id="{D71DA9FD-6EF8-4CC5-AF9B-B6159B5B937C}" type="slidenum">
              <a:rPr lang="en-GB" smtClean="0"/>
              <a:pPr/>
              <a:t>14</a:t>
            </a:fld>
            <a:endParaRPr lang="en-GB"/>
          </a:p>
        </p:txBody>
      </p:sp>
      <p:pic>
        <p:nvPicPr>
          <p:cNvPr id="5" name="Picture 1">
            <a:extLst>
              <a:ext uri="{FF2B5EF4-FFF2-40B4-BE49-F238E27FC236}">
                <a16:creationId xmlns="" xmlns:a16="http://schemas.microsoft.com/office/drawing/2014/main" id="{A37E87B2-BF2C-4890-B128-785C00101329}"/>
              </a:ext>
            </a:extLst>
          </p:cNvPr>
          <p:cNvPicPr>
            <a:picLocks noChangeAspect="1"/>
          </p:cNvPicPr>
          <p:nvPr/>
        </p:nvPicPr>
        <p:blipFill>
          <a:blip r:embed="rId2">
            <a:alphaModFix/>
          </a:blip>
          <a:stretch>
            <a:fillRect/>
          </a:stretch>
        </p:blipFill>
        <p:spPr>
          <a:xfrm>
            <a:off x="751459" y="1515379"/>
            <a:ext cx="2293645" cy="1458485"/>
          </a:xfrm>
          <a:prstGeom prst="rect">
            <a:avLst/>
          </a:prstGeom>
        </p:spPr>
      </p:pic>
      <p:pic>
        <p:nvPicPr>
          <p:cNvPr id="7" name="Picture 7">
            <a:extLst>
              <a:ext uri="{FF2B5EF4-FFF2-40B4-BE49-F238E27FC236}">
                <a16:creationId xmlns="" xmlns:a16="http://schemas.microsoft.com/office/drawing/2014/main" id="{CA60E967-713A-4987-9F55-CA5ED06F1D8E}"/>
              </a:ext>
            </a:extLst>
          </p:cNvPr>
          <p:cNvPicPr>
            <a:picLocks noChangeAspect="1"/>
          </p:cNvPicPr>
          <p:nvPr/>
        </p:nvPicPr>
        <p:blipFill>
          <a:blip r:embed="rId3">
            <a:alphaModFix/>
          </a:blip>
          <a:stretch>
            <a:fillRect/>
          </a:stretch>
        </p:blipFill>
        <p:spPr>
          <a:xfrm>
            <a:off x="3137896" y="3008497"/>
            <a:ext cx="2533546" cy="1424605"/>
          </a:xfrm>
          <a:prstGeom prst="rect">
            <a:avLst/>
          </a:prstGeom>
        </p:spPr>
      </p:pic>
      <p:sp>
        <p:nvSpPr>
          <p:cNvPr id="8" name="TextBox 7">
            <a:extLst>
              <a:ext uri="{FF2B5EF4-FFF2-40B4-BE49-F238E27FC236}">
                <a16:creationId xmlns="" xmlns:a16="http://schemas.microsoft.com/office/drawing/2014/main" id="{E864DC55-A45E-4081-ABA7-AD746723B6A3}"/>
              </a:ext>
            </a:extLst>
          </p:cNvPr>
          <p:cNvSpPr txBox="1"/>
          <p:nvPr/>
        </p:nvSpPr>
        <p:spPr bwMode="ltGray">
          <a:xfrm>
            <a:off x="1028701" y="3225310"/>
            <a:ext cx="1849262"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Best Talents</a:t>
            </a:r>
          </a:p>
        </p:txBody>
      </p:sp>
      <p:sp>
        <p:nvSpPr>
          <p:cNvPr id="9" name="TextBox 8">
            <a:extLst>
              <a:ext uri="{FF2B5EF4-FFF2-40B4-BE49-F238E27FC236}">
                <a16:creationId xmlns="" xmlns:a16="http://schemas.microsoft.com/office/drawing/2014/main" id="{F61416F1-79A2-4DC2-A233-16B4DB3FE598}"/>
              </a:ext>
            </a:extLst>
          </p:cNvPr>
          <p:cNvSpPr txBox="1"/>
          <p:nvPr/>
        </p:nvSpPr>
        <p:spPr bwMode="ltGray">
          <a:xfrm>
            <a:off x="3707854" y="1441634"/>
            <a:ext cx="1626910"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Innovations</a:t>
            </a:r>
          </a:p>
        </p:txBody>
      </p:sp>
      <p:sp>
        <p:nvSpPr>
          <p:cNvPr id="10" name="TextBox 9">
            <a:extLst>
              <a:ext uri="{FF2B5EF4-FFF2-40B4-BE49-F238E27FC236}">
                <a16:creationId xmlns="" xmlns:a16="http://schemas.microsoft.com/office/drawing/2014/main" id="{AB51C750-BAE2-48DF-86F8-DFBE84741D83}"/>
              </a:ext>
            </a:extLst>
          </p:cNvPr>
          <p:cNvSpPr txBox="1"/>
          <p:nvPr/>
        </p:nvSpPr>
        <p:spPr bwMode="ltGray">
          <a:xfrm>
            <a:off x="6272170" y="3142455"/>
            <a:ext cx="1969951"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New mindset </a:t>
            </a:r>
          </a:p>
        </p:txBody>
      </p:sp>
      <p:sp>
        <p:nvSpPr>
          <p:cNvPr id="12" name="Freeform 20">
            <a:extLst>
              <a:ext uri="{FF2B5EF4-FFF2-40B4-BE49-F238E27FC236}">
                <a16:creationId xmlns="" xmlns:a16="http://schemas.microsoft.com/office/drawing/2014/main" id="{6FD89EB6-4C26-4EB9-A6B0-E42B51342341}"/>
              </a:ext>
            </a:extLst>
          </p:cNvPr>
          <p:cNvSpPr>
            <a:spLocks noChangeAspect="1" noEditPoints="1"/>
          </p:cNvSpPr>
          <p:nvPr/>
        </p:nvSpPr>
        <p:spPr bwMode="auto">
          <a:xfrm>
            <a:off x="1465330" y="3636674"/>
            <a:ext cx="733901" cy="678162"/>
          </a:xfrm>
          <a:custGeom>
            <a:avLst/>
            <a:gdLst>
              <a:gd name="T0" fmla="*/ 78 w 156"/>
              <a:gd name="T1" fmla="*/ 84 h 145"/>
              <a:gd name="T2" fmla="*/ 70 w 156"/>
              <a:gd name="T3" fmla="*/ 103 h 145"/>
              <a:gd name="T4" fmla="*/ 70 w 156"/>
              <a:gd name="T5" fmla="*/ 103 h 145"/>
              <a:gd name="T6" fmla="*/ 86 w 156"/>
              <a:gd name="T7" fmla="*/ 103 h 145"/>
              <a:gd name="T8" fmla="*/ 78 w 156"/>
              <a:gd name="T9" fmla="*/ 84 h 145"/>
              <a:gd name="T10" fmla="*/ 44 w 156"/>
              <a:gd name="T11" fmla="*/ 100 h 145"/>
              <a:gd name="T12" fmla="*/ 29 w 156"/>
              <a:gd name="T13" fmla="*/ 114 h 145"/>
              <a:gd name="T14" fmla="*/ 14 w 156"/>
              <a:gd name="T15" fmla="*/ 100 h 145"/>
              <a:gd name="T16" fmla="*/ 39 w 156"/>
              <a:gd name="T17" fmla="*/ 89 h 145"/>
              <a:gd name="T18" fmla="*/ 54 w 156"/>
              <a:gd name="T19" fmla="*/ 141 h 145"/>
              <a:gd name="T20" fmla="*/ 29 w 156"/>
              <a:gd name="T21" fmla="*/ 118 h 145"/>
              <a:gd name="T22" fmla="*/ 38 w 156"/>
              <a:gd name="T23" fmla="*/ 116 h 145"/>
              <a:gd name="T24" fmla="*/ 47 w 156"/>
              <a:gd name="T25" fmla="*/ 100 h 145"/>
              <a:gd name="T26" fmla="*/ 16 w 156"/>
              <a:gd name="T27" fmla="*/ 87 h 145"/>
              <a:gd name="T28" fmla="*/ 20 w 156"/>
              <a:gd name="T29" fmla="*/ 116 h 145"/>
              <a:gd name="T30" fmla="*/ 2 w 156"/>
              <a:gd name="T31" fmla="*/ 145 h 145"/>
              <a:gd name="T32" fmla="*/ 49 w 156"/>
              <a:gd name="T33" fmla="*/ 123 h 145"/>
              <a:gd name="T34" fmla="*/ 138 w 156"/>
              <a:gd name="T35" fmla="*/ 89 h 145"/>
              <a:gd name="T36" fmla="*/ 138 w 156"/>
              <a:gd name="T37" fmla="*/ 110 h 145"/>
              <a:gd name="T38" fmla="*/ 117 w 156"/>
              <a:gd name="T39" fmla="*/ 110 h 145"/>
              <a:gd name="T40" fmla="*/ 127 w 156"/>
              <a:gd name="T41" fmla="*/ 85 h 145"/>
              <a:gd name="T42" fmla="*/ 145 w 156"/>
              <a:gd name="T43" fmla="*/ 125 h 145"/>
              <a:gd name="T44" fmla="*/ 109 w 156"/>
              <a:gd name="T45" fmla="*/ 125 h 145"/>
              <a:gd name="T46" fmla="*/ 145 w 156"/>
              <a:gd name="T47" fmla="*/ 125 h 145"/>
              <a:gd name="T48" fmla="*/ 140 w 156"/>
              <a:gd name="T49" fmla="*/ 113 h 145"/>
              <a:gd name="T50" fmla="*/ 127 w 156"/>
              <a:gd name="T51" fmla="*/ 81 h 145"/>
              <a:gd name="T52" fmla="*/ 114 w 156"/>
              <a:gd name="T53" fmla="*/ 113 h 145"/>
              <a:gd name="T54" fmla="*/ 99 w 156"/>
              <a:gd name="T55" fmla="*/ 143 h 145"/>
              <a:gd name="T56" fmla="*/ 156 w 156"/>
              <a:gd name="T57" fmla="*/ 143 h 145"/>
              <a:gd name="T58" fmla="*/ 88 w 156"/>
              <a:gd name="T59" fmla="*/ 8 h 145"/>
              <a:gd name="T60" fmla="*/ 68 w 156"/>
              <a:gd name="T61" fmla="*/ 8 h 145"/>
              <a:gd name="T62" fmla="*/ 78 w 156"/>
              <a:gd name="T63" fmla="*/ 33 h 145"/>
              <a:gd name="T64" fmla="*/ 88 w 156"/>
              <a:gd name="T65" fmla="*/ 29 h 145"/>
              <a:gd name="T66" fmla="*/ 96 w 156"/>
              <a:gd name="T67" fmla="*/ 44 h 145"/>
              <a:gd name="T68" fmla="*/ 78 w 156"/>
              <a:gd name="T69" fmla="*/ 37 h 145"/>
              <a:gd name="T70" fmla="*/ 103 w 156"/>
              <a:gd name="T71" fmla="*/ 60 h 145"/>
              <a:gd name="T72" fmla="*/ 87 w 156"/>
              <a:gd name="T73" fmla="*/ 35 h 145"/>
              <a:gd name="T74" fmla="*/ 105 w 156"/>
              <a:gd name="T75" fmla="*/ 64 h 145"/>
              <a:gd name="T76" fmla="*/ 58 w 156"/>
              <a:gd name="T77" fmla="*/ 42 h 145"/>
              <a:gd name="T78" fmla="*/ 60 w 156"/>
              <a:gd name="T79" fmla="*/ 19 h 145"/>
              <a:gd name="T80" fmla="*/ 91 w 156"/>
              <a:gd name="T81" fmla="*/ 6 h 145"/>
              <a:gd name="T82" fmla="*/ 87 w 156"/>
              <a:gd name="T83" fmla="*/ 35 h 145"/>
              <a:gd name="T84" fmla="*/ 78 w 156"/>
              <a:gd name="T85" fmla="*/ 67 h 145"/>
              <a:gd name="T86" fmla="*/ 88 w 156"/>
              <a:gd name="T87" fmla="*/ 85 h 145"/>
              <a:gd name="T88" fmla="*/ 90 w 156"/>
              <a:gd name="T89" fmla="*/ 103 h 145"/>
              <a:gd name="T90" fmla="*/ 97 w 156"/>
              <a:gd name="T91" fmla="*/ 115 h 145"/>
              <a:gd name="T92" fmla="*/ 68 w 156"/>
              <a:gd name="T93" fmla="*/ 106 h 145"/>
              <a:gd name="T94" fmla="*/ 57 w 156"/>
              <a:gd name="T95" fmla="*/ 113 h 145"/>
              <a:gd name="T96" fmla="*/ 68 w 156"/>
              <a:gd name="T9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45">
                <a:moveTo>
                  <a:pt x="78" y="84"/>
                </a:moveTo>
                <a:lnTo>
                  <a:pt x="78" y="84"/>
                </a:lnTo>
                <a:lnTo>
                  <a:pt x="78" y="84"/>
                </a:lnTo>
                <a:cubicBezTo>
                  <a:pt x="75" y="84"/>
                  <a:pt x="72" y="85"/>
                  <a:pt x="70" y="87"/>
                </a:cubicBezTo>
                <a:cubicBezTo>
                  <a:pt x="68" y="89"/>
                  <a:pt x="67" y="92"/>
                  <a:pt x="67" y="95"/>
                </a:cubicBezTo>
                <a:cubicBezTo>
                  <a:pt x="67" y="98"/>
                  <a:pt x="68" y="101"/>
                  <a:pt x="70" y="103"/>
                </a:cubicBezTo>
                <a:lnTo>
                  <a:pt x="70" y="103"/>
                </a:lnTo>
                <a:cubicBezTo>
                  <a:pt x="70" y="103"/>
                  <a:pt x="70" y="103"/>
                  <a:pt x="70" y="103"/>
                </a:cubicBezTo>
                <a:cubicBezTo>
                  <a:pt x="70" y="103"/>
                  <a:pt x="70" y="103"/>
                  <a:pt x="70" y="103"/>
                </a:cubicBezTo>
                <a:lnTo>
                  <a:pt x="70" y="103"/>
                </a:lnTo>
                <a:cubicBezTo>
                  <a:pt x="72" y="105"/>
                  <a:pt x="75" y="106"/>
                  <a:pt x="78" y="106"/>
                </a:cubicBezTo>
                <a:cubicBezTo>
                  <a:pt x="81" y="106"/>
                  <a:pt x="84" y="105"/>
                  <a:pt x="86" y="103"/>
                </a:cubicBezTo>
                <a:cubicBezTo>
                  <a:pt x="88" y="101"/>
                  <a:pt x="89" y="98"/>
                  <a:pt x="89" y="95"/>
                </a:cubicBezTo>
                <a:cubicBezTo>
                  <a:pt x="89" y="92"/>
                  <a:pt x="88" y="89"/>
                  <a:pt x="86" y="87"/>
                </a:cubicBezTo>
                <a:cubicBezTo>
                  <a:pt x="84" y="85"/>
                  <a:pt x="81" y="84"/>
                  <a:pt x="78" y="84"/>
                </a:cubicBezTo>
                <a:close/>
                <a:moveTo>
                  <a:pt x="39" y="89"/>
                </a:moveTo>
                <a:lnTo>
                  <a:pt x="39" y="89"/>
                </a:lnTo>
                <a:cubicBezTo>
                  <a:pt x="42" y="92"/>
                  <a:pt x="44" y="96"/>
                  <a:pt x="44" y="100"/>
                </a:cubicBezTo>
                <a:cubicBezTo>
                  <a:pt x="44" y="104"/>
                  <a:pt x="42" y="107"/>
                  <a:pt x="39" y="110"/>
                </a:cubicBezTo>
                <a:lnTo>
                  <a:pt x="39" y="110"/>
                </a:lnTo>
                <a:cubicBezTo>
                  <a:pt x="37" y="113"/>
                  <a:pt x="33" y="114"/>
                  <a:pt x="29" y="114"/>
                </a:cubicBezTo>
                <a:lnTo>
                  <a:pt x="29" y="114"/>
                </a:lnTo>
                <a:cubicBezTo>
                  <a:pt x="25" y="114"/>
                  <a:pt x="21" y="113"/>
                  <a:pt x="19" y="110"/>
                </a:cubicBezTo>
                <a:cubicBezTo>
                  <a:pt x="16" y="107"/>
                  <a:pt x="14" y="104"/>
                  <a:pt x="14" y="100"/>
                </a:cubicBezTo>
                <a:cubicBezTo>
                  <a:pt x="14" y="96"/>
                  <a:pt x="16" y="92"/>
                  <a:pt x="19" y="89"/>
                </a:cubicBezTo>
                <a:cubicBezTo>
                  <a:pt x="21" y="87"/>
                  <a:pt x="25" y="85"/>
                  <a:pt x="29" y="85"/>
                </a:cubicBezTo>
                <a:cubicBezTo>
                  <a:pt x="33" y="85"/>
                  <a:pt x="37" y="87"/>
                  <a:pt x="39" y="89"/>
                </a:cubicBezTo>
                <a:close/>
                <a:moveTo>
                  <a:pt x="47" y="125"/>
                </a:moveTo>
                <a:lnTo>
                  <a:pt x="47" y="125"/>
                </a:lnTo>
                <a:cubicBezTo>
                  <a:pt x="51" y="129"/>
                  <a:pt x="54" y="135"/>
                  <a:pt x="54" y="141"/>
                </a:cubicBezTo>
                <a:lnTo>
                  <a:pt x="4" y="141"/>
                </a:lnTo>
                <a:cubicBezTo>
                  <a:pt x="4" y="135"/>
                  <a:pt x="7" y="129"/>
                  <a:pt x="11" y="125"/>
                </a:cubicBezTo>
                <a:cubicBezTo>
                  <a:pt x="16" y="121"/>
                  <a:pt x="22" y="118"/>
                  <a:pt x="29" y="118"/>
                </a:cubicBezTo>
                <a:lnTo>
                  <a:pt x="29" y="118"/>
                </a:lnTo>
                <a:cubicBezTo>
                  <a:pt x="36" y="118"/>
                  <a:pt x="42" y="121"/>
                  <a:pt x="47" y="125"/>
                </a:cubicBezTo>
                <a:close/>
                <a:moveTo>
                  <a:pt x="38" y="116"/>
                </a:moveTo>
                <a:lnTo>
                  <a:pt x="38" y="116"/>
                </a:lnTo>
                <a:cubicBezTo>
                  <a:pt x="39" y="115"/>
                  <a:pt x="41" y="114"/>
                  <a:pt x="42" y="113"/>
                </a:cubicBezTo>
                <a:cubicBezTo>
                  <a:pt x="45" y="109"/>
                  <a:pt x="47" y="105"/>
                  <a:pt x="47" y="100"/>
                </a:cubicBezTo>
                <a:cubicBezTo>
                  <a:pt x="47" y="95"/>
                  <a:pt x="45" y="90"/>
                  <a:pt x="42" y="87"/>
                </a:cubicBezTo>
                <a:cubicBezTo>
                  <a:pt x="39" y="83"/>
                  <a:pt x="34" y="81"/>
                  <a:pt x="29" y="81"/>
                </a:cubicBezTo>
                <a:cubicBezTo>
                  <a:pt x="24" y="81"/>
                  <a:pt x="19" y="83"/>
                  <a:pt x="16" y="87"/>
                </a:cubicBezTo>
                <a:cubicBezTo>
                  <a:pt x="13" y="90"/>
                  <a:pt x="11" y="95"/>
                  <a:pt x="11" y="100"/>
                </a:cubicBezTo>
                <a:cubicBezTo>
                  <a:pt x="11" y="105"/>
                  <a:pt x="13" y="109"/>
                  <a:pt x="16" y="113"/>
                </a:cubicBezTo>
                <a:cubicBezTo>
                  <a:pt x="17" y="114"/>
                  <a:pt x="19" y="115"/>
                  <a:pt x="20" y="116"/>
                </a:cubicBezTo>
                <a:cubicBezTo>
                  <a:pt x="16" y="117"/>
                  <a:pt x="12" y="120"/>
                  <a:pt x="9" y="123"/>
                </a:cubicBezTo>
                <a:cubicBezTo>
                  <a:pt x="4" y="128"/>
                  <a:pt x="0" y="135"/>
                  <a:pt x="0" y="143"/>
                </a:cubicBezTo>
                <a:cubicBezTo>
                  <a:pt x="0" y="144"/>
                  <a:pt x="1" y="145"/>
                  <a:pt x="2" y="145"/>
                </a:cubicBezTo>
                <a:lnTo>
                  <a:pt x="56" y="145"/>
                </a:lnTo>
                <a:cubicBezTo>
                  <a:pt x="57" y="145"/>
                  <a:pt x="58" y="144"/>
                  <a:pt x="58" y="143"/>
                </a:cubicBezTo>
                <a:cubicBezTo>
                  <a:pt x="58" y="135"/>
                  <a:pt x="54" y="128"/>
                  <a:pt x="49" y="123"/>
                </a:cubicBezTo>
                <a:cubicBezTo>
                  <a:pt x="46" y="120"/>
                  <a:pt x="42" y="117"/>
                  <a:pt x="38" y="116"/>
                </a:cubicBezTo>
                <a:close/>
                <a:moveTo>
                  <a:pt x="138" y="89"/>
                </a:moveTo>
                <a:lnTo>
                  <a:pt x="138" y="89"/>
                </a:lnTo>
                <a:cubicBezTo>
                  <a:pt x="140" y="92"/>
                  <a:pt x="142" y="96"/>
                  <a:pt x="142" y="100"/>
                </a:cubicBezTo>
                <a:cubicBezTo>
                  <a:pt x="142" y="104"/>
                  <a:pt x="140" y="107"/>
                  <a:pt x="138" y="110"/>
                </a:cubicBezTo>
                <a:lnTo>
                  <a:pt x="138" y="110"/>
                </a:lnTo>
                <a:cubicBezTo>
                  <a:pt x="135" y="113"/>
                  <a:pt x="131" y="114"/>
                  <a:pt x="127" y="114"/>
                </a:cubicBezTo>
                <a:lnTo>
                  <a:pt x="127" y="114"/>
                </a:lnTo>
                <a:cubicBezTo>
                  <a:pt x="123" y="114"/>
                  <a:pt x="119" y="113"/>
                  <a:pt x="117" y="110"/>
                </a:cubicBezTo>
                <a:cubicBezTo>
                  <a:pt x="114" y="107"/>
                  <a:pt x="112" y="104"/>
                  <a:pt x="112" y="100"/>
                </a:cubicBezTo>
                <a:cubicBezTo>
                  <a:pt x="112" y="96"/>
                  <a:pt x="114" y="92"/>
                  <a:pt x="117" y="89"/>
                </a:cubicBezTo>
                <a:cubicBezTo>
                  <a:pt x="119" y="87"/>
                  <a:pt x="123" y="85"/>
                  <a:pt x="127" y="85"/>
                </a:cubicBezTo>
                <a:cubicBezTo>
                  <a:pt x="131" y="85"/>
                  <a:pt x="135" y="87"/>
                  <a:pt x="138" y="89"/>
                </a:cubicBezTo>
                <a:close/>
                <a:moveTo>
                  <a:pt x="145" y="125"/>
                </a:moveTo>
                <a:lnTo>
                  <a:pt x="145" y="125"/>
                </a:lnTo>
                <a:cubicBezTo>
                  <a:pt x="149" y="129"/>
                  <a:pt x="152" y="135"/>
                  <a:pt x="152" y="141"/>
                </a:cubicBezTo>
                <a:lnTo>
                  <a:pt x="102" y="141"/>
                </a:lnTo>
                <a:cubicBezTo>
                  <a:pt x="102" y="135"/>
                  <a:pt x="105" y="129"/>
                  <a:pt x="109" y="125"/>
                </a:cubicBezTo>
                <a:cubicBezTo>
                  <a:pt x="114" y="121"/>
                  <a:pt x="120" y="118"/>
                  <a:pt x="127" y="118"/>
                </a:cubicBezTo>
                <a:lnTo>
                  <a:pt x="127" y="118"/>
                </a:lnTo>
                <a:cubicBezTo>
                  <a:pt x="134" y="118"/>
                  <a:pt x="140" y="121"/>
                  <a:pt x="145" y="125"/>
                </a:cubicBezTo>
                <a:close/>
                <a:moveTo>
                  <a:pt x="136" y="116"/>
                </a:moveTo>
                <a:lnTo>
                  <a:pt x="136" y="116"/>
                </a:lnTo>
                <a:cubicBezTo>
                  <a:pt x="137" y="115"/>
                  <a:pt x="139" y="114"/>
                  <a:pt x="140" y="113"/>
                </a:cubicBezTo>
                <a:cubicBezTo>
                  <a:pt x="143" y="109"/>
                  <a:pt x="145" y="105"/>
                  <a:pt x="145" y="100"/>
                </a:cubicBezTo>
                <a:cubicBezTo>
                  <a:pt x="145" y="95"/>
                  <a:pt x="143" y="90"/>
                  <a:pt x="140" y="87"/>
                </a:cubicBezTo>
                <a:cubicBezTo>
                  <a:pt x="137" y="83"/>
                  <a:pt x="132" y="81"/>
                  <a:pt x="127" y="81"/>
                </a:cubicBezTo>
                <a:cubicBezTo>
                  <a:pt x="122" y="81"/>
                  <a:pt x="117" y="83"/>
                  <a:pt x="114" y="87"/>
                </a:cubicBezTo>
                <a:cubicBezTo>
                  <a:pt x="111" y="90"/>
                  <a:pt x="109" y="95"/>
                  <a:pt x="109" y="100"/>
                </a:cubicBezTo>
                <a:cubicBezTo>
                  <a:pt x="109" y="105"/>
                  <a:pt x="111" y="109"/>
                  <a:pt x="114" y="113"/>
                </a:cubicBezTo>
                <a:cubicBezTo>
                  <a:pt x="115" y="114"/>
                  <a:pt x="117" y="115"/>
                  <a:pt x="119" y="116"/>
                </a:cubicBezTo>
                <a:cubicBezTo>
                  <a:pt x="114" y="117"/>
                  <a:pt x="110" y="120"/>
                  <a:pt x="107" y="123"/>
                </a:cubicBezTo>
                <a:cubicBezTo>
                  <a:pt x="102" y="128"/>
                  <a:pt x="99" y="135"/>
                  <a:pt x="99" y="143"/>
                </a:cubicBezTo>
                <a:cubicBezTo>
                  <a:pt x="99" y="144"/>
                  <a:pt x="99" y="145"/>
                  <a:pt x="100" y="145"/>
                </a:cubicBezTo>
                <a:lnTo>
                  <a:pt x="154" y="145"/>
                </a:lnTo>
                <a:cubicBezTo>
                  <a:pt x="155" y="145"/>
                  <a:pt x="156" y="144"/>
                  <a:pt x="156" y="143"/>
                </a:cubicBezTo>
                <a:cubicBezTo>
                  <a:pt x="156" y="135"/>
                  <a:pt x="152" y="128"/>
                  <a:pt x="147" y="123"/>
                </a:cubicBezTo>
                <a:cubicBezTo>
                  <a:pt x="144" y="120"/>
                  <a:pt x="140" y="117"/>
                  <a:pt x="136" y="116"/>
                </a:cubicBezTo>
                <a:close/>
                <a:moveTo>
                  <a:pt x="88" y="8"/>
                </a:moveTo>
                <a:lnTo>
                  <a:pt x="88" y="8"/>
                </a:lnTo>
                <a:cubicBezTo>
                  <a:pt x="86" y="5"/>
                  <a:pt x="82" y="4"/>
                  <a:pt x="78" y="4"/>
                </a:cubicBezTo>
                <a:cubicBezTo>
                  <a:pt x="74" y="4"/>
                  <a:pt x="70" y="5"/>
                  <a:pt x="68" y="8"/>
                </a:cubicBezTo>
                <a:cubicBezTo>
                  <a:pt x="65" y="11"/>
                  <a:pt x="63" y="14"/>
                  <a:pt x="63" y="19"/>
                </a:cubicBezTo>
                <a:cubicBezTo>
                  <a:pt x="63" y="23"/>
                  <a:pt x="65" y="26"/>
                  <a:pt x="68" y="29"/>
                </a:cubicBezTo>
                <a:cubicBezTo>
                  <a:pt x="70" y="32"/>
                  <a:pt x="74" y="33"/>
                  <a:pt x="78" y="33"/>
                </a:cubicBezTo>
                <a:lnTo>
                  <a:pt x="78" y="33"/>
                </a:lnTo>
                <a:cubicBezTo>
                  <a:pt x="82" y="33"/>
                  <a:pt x="86" y="32"/>
                  <a:pt x="88" y="29"/>
                </a:cubicBezTo>
                <a:lnTo>
                  <a:pt x="88" y="29"/>
                </a:lnTo>
                <a:cubicBezTo>
                  <a:pt x="91" y="26"/>
                  <a:pt x="93" y="23"/>
                  <a:pt x="93" y="19"/>
                </a:cubicBezTo>
                <a:cubicBezTo>
                  <a:pt x="93" y="14"/>
                  <a:pt x="91" y="11"/>
                  <a:pt x="88" y="8"/>
                </a:cubicBezTo>
                <a:close/>
                <a:moveTo>
                  <a:pt x="96" y="44"/>
                </a:moveTo>
                <a:lnTo>
                  <a:pt x="96" y="44"/>
                </a:lnTo>
                <a:cubicBezTo>
                  <a:pt x="91" y="40"/>
                  <a:pt x="85" y="37"/>
                  <a:pt x="78" y="37"/>
                </a:cubicBezTo>
                <a:lnTo>
                  <a:pt x="78" y="37"/>
                </a:lnTo>
                <a:cubicBezTo>
                  <a:pt x="71" y="37"/>
                  <a:pt x="65" y="40"/>
                  <a:pt x="60" y="44"/>
                </a:cubicBezTo>
                <a:cubicBezTo>
                  <a:pt x="56" y="48"/>
                  <a:pt x="53" y="54"/>
                  <a:pt x="53" y="60"/>
                </a:cubicBezTo>
                <a:lnTo>
                  <a:pt x="103" y="60"/>
                </a:lnTo>
                <a:cubicBezTo>
                  <a:pt x="103" y="54"/>
                  <a:pt x="100" y="48"/>
                  <a:pt x="96" y="44"/>
                </a:cubicBezTo>
                <a:close/>
                <a:moveTo>
                  <a:pt x="87" y="35"/>
                </a:moveTo>
                <a:lnTo>
                  <a:pt x="87" y="35"/>
                </a:lnTo>
                <a:cubicBezTo>
                  <a:pt x="91" y="36"/>
                  <a:pt x="95" y="38"/>
                  <a:pt x="98" y="42"/>
                </a:cubicBezTo>
                <a:cubicBezTo>
                  <a:pt x="103" y="47"/>
                  <a:pt x="107" y="54"/>
                  <a:pt x="107" y="62"/>
                </a:cubicBezTo>
                <a:cubicBezTo>
                  <a:pt x="107" y="63"/>
                  <a:pt x="106" y="64"/>
                  <a:pt x="105" y="64"/>
                </a:cubicBezTo>
                <a:lnTo>
                  <a:pt x="51" y="64"/>
                </a:lnTo>
                <a:cubicBezTo>
                  <a:pt x="50" y="64"/>
                  <a:pt x="49" y="63"/>
                  <a:pt x="49" y="62"/>
                </a:cubicBezTo>
                <a:cubicBezTo>
                  <a:pt x="49" y="54"/>
                  <a:pt x="53" y="47"/>
                  <a:pt x="58" y="42"/>
                </a:cubicBezTo>
                <a:cubicBezTo>
                  <a:pt x="61" y="38"/>
                  <a:pt x="65" y="36"/>
                  <a:pt x="69" y="35"/>
                </a:cubicBezTo>
                <a:cubicBezTo>
                  <a:pt x="68" y="34"/>
                  <a:pt x="66" y="33"/>
                  <a:pt x="65" y="31"/>
                </a:cubicBezTo>
                <a:cubicBezTo>
                  <a:pt x="62" y="28"/>
                  <a:pt x="60" y="24"/>
                  <a:pt x="60" y="19"/>
                </a:cubicBezTo>
                <a:cubicBezTo>
                  <a:pt x="60" y="14"/>
                  <a:pt x="62" y="9"/>
                  <a:pt x="65" y="6"/>
                </a:cubicBezTo>
                <a:cubicBezTo>
                  <a:pt x="68" y="2"/>
                  <a:pt x="73" y="0"/>
                  <a:pt x="78" y="0"/>
                </a:cubicBezTo>
                <a:cubicBezTo>
                  <a:pt x="83" y="0"/>
                  <a:pt x="88" y="2"/>
                  <a:pt x="91" y="6"/>
                </a:cubicBezTo>
                <a:cubicBezTo>
                  <a:pt x="94" y="9"/>
                  <a:pt x="96" y="14"/>
                  <a:pt x="96" y="19"/>
                </a:cubicBezTo>
                <a:cubicBezTo>
                  <a:pt x="96" y="24"/>
                  <a:pt x="94" y="28"/>
                  <a:pt x="91" y="31"/>
                </a:cubicBezTo>
                <a:cubicBezTo>
                  <a:pt x="90" y="33"/>
                  <a:pt x="88" y="34"/>
                  <a:pt x="87" y="35"/>
                </a:cubicBezTo>
                <a:close/>
                <a:moveTo>
                  <a:pt x="76" y="69"/>
                </a:moveTo>
                <a:lnTo>
                  <a:pt x="76" y="69"/>
                </a:lnTo>
                <a:cubicBezTo>
                  <a:pt x="76" y="68"/>
                  <a:pt x="77" y="67"/>
                  <a:pt x="78" y="67"/>
                </a:cubicBezTo>
                <a:cubicBezTo>
                  <a:pt x="79" y="67"/>
                  <a:pt x="80" y="68"/>
                  <a:pt x="80" y="69"/>
                </a:cubicBezTo>
                <a:lnTo>
                  <a:pt x="80" y="80"/>
                </a:lnTo>
                <a:cubicBezTo>
                  <a:pt x="83" y="81"/>
                  <a:pt x="86" y="82"/>
                  <a:pt x="88" y="85"/>
                </a:cubicBezTo>
                <a:lnTo>
                  <a:pt x="88" y="85"/>
                </a:lnTo>
                <a:cubicBezTo>
                  <a:pt x="91" y="87"/>
                  <a:pt x="93" y="91"/>
                  <a:pt x="93" y="95"/>
                </a:cubicBezTo>
                <a:cubicBezTo>
                  <a:pt x="93" y="98"/>
                  <a:pt x="92" y="101"/>
                  <a:pt x="90" y="103"/>
                </a:cubicBezTo>
                <a:lnTo>
                  <a:pt x="99" y="113"/>
                </a:lnTo>
                <a:cubicBezTo>
                  <a:pt x="100" y="113"/>
                  <a:pt x="100" y="114"/>
                  <a:pt x="99" y="115"/>
                </a:cubicBezTo>
                <a:cubicBezTo>
                  <a:pt x="99" y="116"/>
                  <a:pt x="98" y="116"/>
                  <a:pt x="97" y="115"/>
                </a:cubicBezTo>
                <a:lnTo>
                  <a:pt x="88" y="106"/>
                </a:lnTo>
                <a:cubicBezTo>
                  <a:pt x="85" y="108"/>
                  <a:pt x="82" y="110"/>
                  <a:pt x="78" y="110"/>
                </a:cubicBezTo>
                <a:cubicBezTo>
                  <a:pt x="74" y="110"/>
                  <a:pt x="71" y="108"/>
                  <a:pt x="68" y="106"/>
                </a:cubicBezTo>
                <a:lnTo>
                  <a:pt x="59" y="115"/>
                </a:lnTo>
                <a:cubicBezTo>
                  <a:pt x="59" y="116"/>
                  <a:pt x="58" y="116"/>
                  <a:pt x="57" y="115"/>
                </a:cubicBezTo>
                <a:cubicBezTo>
                  <a:pt x="56" y="114"/>
                  <a:pt x="56" y="113"/>
                  <a:pt x="57" y="113"/>
                </a:cubicBezTo>
                <a:lnTo>
                  <a:pt x="66" y="104"/>
                </a:lnTo>
                <a:cubicBezTo>
                  <a:pt x="64" y="101"/>
                  <a:pt x="63" y="98"/>
                  <a:pt x="63" y="95"/>
                </a:cubicBezTo>
                <a:cubicBezTo>
                  <a:pt x="63" y="91"/>
                  <a:pt x="65" y="87"/>
                  <a:pt x="68" y="85"/>
                </a:cubicBezTo>
                <a:cubicBezTo>
                  <a:pt x="70" y="82"/>
                  <a:pt x="73" y="81"/>
                  <a:pt x="76" y="80"/>
                </a:cubicBezTo>
                <a:lnTo>
                  <a:pt x="76" y="69"/>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pic>
        <p:nvPicPr>
          <p:cNvPr id="14" name="Рисунок 13">
            <a:extLst>
              <a:ext uri="{FF2B5EF4-FFF2-40B4-BE49-F238E27FC236}">
                <a16:creationId xmlns="" xmlns:a16="http://schemas.microsoft.com/office/drawing/2014/main" id="{C108CA4C-4AF9-4AA5-988A-0331971CF74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541292" y="1491799"/>
            <a:ext cx="2910379" cy="1637088"/>
          </a:xfrm>
          <a:prstGeom prst="rect">
            <a:avLst/>
          </a:prstGeom>
        </p:spPr>
      </p:pic>
      <p:sp>
        <p:nvSpPr>
          <p:cNvPr id="15" name="Freeform 70">
            <a:extLst>
              <a:ext uri="{FF2B5EF4-FFF2-40B4-BE49-F238E27FC236}">
                <a16:creationId xmlns="" xmlns:a16="http://schemas.microsoft.com/office/drawing/2014/main" id="{FE06BD81-14D6-475D-88ED-3F6C3E1A1694}"/>
              </a:ext>
            </a:extLst>
          </p:cNvPr>
          <p:cNvSpPr>
            <a:spLocks noChangeAspect="1" noEditPoints="1"/>
          </p:cNvSpPr>
          <p:nvPr/>
        </p:nvSpPr>
        <p:spPr bwMode="auto">
          <a:xfrm>
            <a:off x="3930797" y="1814167"/>
            <a:ext cx="947745" cy="743234"/>
          </a:xfrm>
          <a:custGeom>
            <a:avLst/>
            <a:gdLst>
              <a:gd name="T0" fmla="*/ 90 w 188"/>
              <a:gd name="T1" fmla="*/ 18 h 147"/>
              <a:gd name="T2" fmla="*/ 6 w 188"/>
              <a:gd name="T3" fmla="*/ 32 h 147"/>
              <a:gd name="T4" fmla="*/ 90 w 188"/>
              <a:gd name="T5" fmla="*/ 18 h 147"/>
              <a:gd name="T6" fmla="*/ 127 w 188"/>
              <a:gd name="T7" fmla="*/ 92 h 147"/>
              <a:gd name="T8" fmla="*/ 153 w 188"/>
              <a:gd name="T9" fmla="*/ 50 h 147"/>
              <a:gd name="T10" fmla="*/ 127 w 188"/>
              <a:gd name="T11" fmla="*/ 92 h 147"/>
              <a:gd name="T12" fmla="*/ 153 w 188"/>
              <a:gd name="T13" fmla="*/ 46 h 147"/>
              <a:gd name="T14" fmla="*/ 127 w 188"/>
              <a:gd name="T15" fmla="*/ 4 h 147"/>
              <a:gd name="T16" fmla="*/ 153 w 188"/>
              <a:gd name="T17" fmla="*/ 46 h 147"/>
              <a:gd name="T18" fmla="*/ 92 w 188"/>
              <a:gd name="T19" fmla="*/ 75 h 147"/>
              <a:gd name="T20" fmla="*/ 92 w 188"/>
              <a:gd name="T21" fmla="*/ 21 h 147"/>
              <a:gd name="T22" fmla="*/ 96 w 188"/>
              <a:gd name="T23" fmla="*/ 21 h 147"/>
              <a:gd name="T24" fmla="*/ 96 w 188"/>
              <a:gd name="T25" fmla="*/ 75 h 147"/>
              <a:gd name="T26" fmla="*/ 96 w 188"/>
              <a:gd name="T27" fmla="*/ 21 h 147"/>
              <a:gd name="T28" fmla="*/ 158 w 188"/>
              <a:gd name="T29" fmla="*/ 80 h 147"/>
              <a:gd name="T30" fmla="*/ 157 w 188"/>
              <a:gd name="T31" fmla="*/ 115 h 147"/>
              <a:gd name="T32" fmla="*/ 99 w 188"/>
              <a:gd name="T33" fmla="*/ 146 h 147"/>
              <a:gd name="T34" fmla="*/ 89 w 188"/>
              <a:gd name="T35" fmla="*/ 146 h 147"/>
              <a:gd name="T36" fmla="*/ 31 w 188"/>
              <a:gd name="T37" fmla="*/ 115 h 147"/>
              <a:gd name="T38" fmla="*/ 30 w 188"/>
              <a:gd name="T39" fmla="*/ 80 h 147"/>
              <a:gd name="T40" fmla="*/ 1 w 188"/>
              <a:gd name="T41" fmla="*/ 65 h 147"/>
              <a:gd name="T42" fmla="*/ 31 w 188"/>
              <a:gd name="T43" fmla="*/ 48 h 147"/>
              <a:gd name="T44" fmla="*/ 1 w 188"/>
              <a:gd name="T45" fmla="*/ 32 h 147"/>
              <a:gd name="T46" fmla="*/ 61 w 188"/>
              <a:gd name="T47" fmla="*/ 0 h 147"/>
              <a:gd name="T48" fmla="*/ 94 w 188"/>
              <a:gd name="T49" fmla="*/ 16 h 147"/>
              <a:gd name="T50" fmla="*/ 127 w 188"/>
              <a:gd name="T51" fmla="*/ 0 h 147"/>
              <a:gd name="T52" fmla="*/ 187 w 188"/>
              <a:gd name="T53" fmla="*/ 31 h 147"/>
              <a:gd name="T54" fmla="*/ 157 w 188"/>
              <a:gd name="T55" fmla="*/ 48 h 147"/>
              <a:gd name="T56" fmla="*/ 187 w 188"/>
              <a:gd name="T57" fmla="*/ 63 h 147"/>
              <a:gd name="T58" fmla="*/ 158 w 188"/>
              <a:gd name="T59" fmla="*/ 80 h 147"/>
              <a:gd name="T60" fmla="*/ 96 w 188"/>
              <a:gd name="T61" fmla="*/ 80 h 147"/>
              <a:gd name="T62" fmla="*/ 97 w 188"/>
              <a:gd name="T63" fmla="*/ 143 h 147"/>
              <a:gd name="T64" fmla="*/ 154 w 188"/>
              <a:gd name="T65" fmla="*/ 113 h 147"/>
              <a:gd name="T66" fmla="*/ 155 w 188"/>
              <a:gd name="T67" fmla="*/ 82 h 147"/>
              <a:gd name="T68" fmla="*/ 126 w 188"/>
              <a:gd name="T69" fmla="*/ 95 h 147"/>
              <a:gd name="T70" fmla="*/ 92 w 188"/>
              <a:gd name="T71" fmla="*/ 143 h 147"/>
              <a:gd name="T72" fmla="*/ 91 w 188"/>
              <a:gd name="T73" fmla="*/ 143 h 147"/>
              <a:gd name="T74" fmla="*/ 34 w 188"/>
              <a:gd name="T75" fmla="*/ 113 h 147"/>
              <a:gd name="T76" fmla="*/ 33 w 188"/>
              <a:gd name="T77" fmla="*/ 82 h 147"/>
              <a:gd name="T78" fmla="*/ 62 w 188"/>
              <a:gd name="T79" fmla="*/ 95 h 147"/>
              <a:gd name="T80" fmla="*/ 92 w 188"/>
              <a:gd name="T81" fmla="*/ 143 h 147"/>
              <a:gd name="T82" fmla="*/ 6 w 188"/>
              <a:gd name="T83" fmla="*/ 64 h 147"/>
              <a:gd name="T84" fmla="*/ 90 w 188"/>
              <a:gd name="T85" fmla="*/ 77 h 147"/>
              <a:gd name="T86" fmla="*/ 6 w 188"/>
              <a:gd name="T87"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47">
                <a:moveTo>
                  <a:pt x="90" y="18"/>
                </a:moveTo>
                <a:lnTo>
                  <a:pt x="90" y="18"/>
                </a:lnTo>
                <a:lnTo>
                  <a:pt x="61" y="4"/>
                </a:lnTo>
                <a:lnTo>
                  <a:pt x="6" y="32"/>
                </a:lnTo>
                <a:lnTo>
                  <a:pt x="35" y="46"/>
                </a:lnTo>
                <a:lnTo>
                  <a:pt x="90" y="18"/>
                </a:lnTo>
                <a:close/>
                <a:moveTo>
                  <a:pt x="127" y="92"/>
                </a:moveTo>
                <a:lnTo>
                  <a:pt x="127" y="92"/>
                </a:lnTo>
                <a:lnTo>
                  <a:pt x="98" y="77"/>
                </a:lnTo>
                <a:lnTo>
                  <a:pt x="153" y="50"/>
                </a:lnTo>
                <a:lnTo>
                  <a:pt x="182" y="64"/>
                </a:lnTo>
                <a:lnTo>
                  <a:pt x="127" y="92"/>
                </a:lnTo>
                <a:close/>
                <a:moveTo>
                  <a:pt x="153" y="46"/>
                </a:moveTo>
                <a:lnTo>
                  <a:pt x="153" y="46"/>
                </a:lnTo>
                <a:lnTo>
                  <a:pt x="182" y="32"/>
                </a:lnTo>
                <a:lnTo>
                  <a:pt x="127" y="4"/>
                </a:lnTo>
                <a:lnTo>
                  <a:pt x="98" y="18"/>
                </a:lnTo>
                <a:lnTo>
                  <a:pt x="153" y="46"/>
                </a:lnTo>
                <a:close/>
                <a:moveTo>
                  <a:pt x="92" y="75"/>
                </a:moveTo>
                <a:lnTo>
                  <a:pt x="92" y="75"/>
                </a:lnTo>
                <a:lnTo>
                  <a:pt x="39" y="48"/>
                </a:lnTo>
                <a:lnTo>
                  <a:pt x="92" y="21"/>
                </a:lnTo>
                <a:lnTo>
                  <a:pt x="92" y="75"/>
                </a:lnTo>
                <a:close/>
                <a:moveTo>
                  <a:pt x="96" y="21"/>
                </a:moveTo>
                <a:lnTo>
                  <a:pt x="96" y="21"/>
                </a:lnTo>
                <a:lnTo>
                  <a:pt x="96" y="75"/>
                </a:lnTo>
                <a:lnTo>
                  <a:pt x="149" y="48"/>
                </a:lnTo>
                <a:lnTo>
                  <a:pt x="96" y="21"/>
                </a:lnTo>
                <a:close/>
                <a:moveTo>
                  <a:pt x="158" y="80"/>
                </a:moveTo>
                <a:lnTo>
                  <a:pt x="158" y="80"/>
                </a:lnTo>
                <a:lnTo>
                  <a:pt x="158" y="110"/>
                </a:lnTo>
                <a:cubicBezTo>
                  <a:pt x="158" y="112"/>
                  <a:pt x="158" y="113"/>
                  <a:pt x="157" y="115"/>
                </a:cubicBezTo>
                <a:cubicBezTo>
                  <a:pt x="156" y="117"/>
                  <a:pt x="154" y="118"/>
                  <a:pt x="153" y="119"/>
                </a:cubicBezTo>
                <a:lnTo>
                  <a:pt x="99" y="146"/>
                </a:lnTo>
                <a:cubicBezTo>
                  <a:pt x="97" y="147"/>
                  <a:pt x="96" y="147"/>
                  <a:pt x="94" y="147"/>
                </a:cubicBezTo>
                <a:cubicBezTo>
                  <a:pt x="93" y="147"/>
                  <a:pt x="91" y="147"/>
                  <a:pt x="89" y="146"/>
                </a:cubicBezTo>
                <a:lnTo>
                  <a:pt x="36" y="119"/>
                </a:lnTo>
                <a:cubicBezTo>
                  <a:pt x="34" y="118"/>
                  <a:pt x="32" y="117"/>
                  <a:pt x="31" y="115"/>
                </a:cubicBezTo>
                <a:cubicBezTo>
                  <a:pt x="30" y="113"/>
                  <a:pt x="30" y="112"/>
                  <a:pt x="30" y="110"/>
                </a:cubicBezTo>
                <a:lnTo>
                  <a:pt x="30" y="80"/>
                </a:lnTo>
                <a:lnTo>
                  <a:pt x="2" y="66"/>
                </a:lnTo>
                <a:cubicBezTo>
                  <a:pt x="1" y="66"/>
                  <a:pt x="1" y="65"/>
                  <a:pt x="1" y="65"/>
                </a:cubicBezTo>
                <a:cubicBezTo>
                  <a:pt x="0" y="64"/>
                  <a:pt x="1" y="63"/>
                  <a:pt x="2" y="63"/>
                </a:cubicBezTo>
                <a:lnTo>
                  <a:pt x="31" y="48"/>
                </a:lnTo>
                <a:lnTo>
                  <a:pt x="2" y="33"/>
                </a:lnTo>
                <a:cubicBezTo>
                  <a:pt x="1" y="33"/>
                  <a:pt x="1" y="33"/>
                  <a:pt x="1" y="32"/>
                </a:cubicBezTo>
                <a:cubicBezTo>
                  <a:pt x="0" y="31"/>
                  <a:pt x="1" y="30"/>
                  <a:pt x="2" y="30"/>
                </a:cubicBezTo>
                <a:lnTo>
                  <a:pt x="61" y="0"/>
                </a:lnTo>
                <a:cubicBezTo>
                  <a:pt x="61" y="0"/>
                  <a:pt x="62" y="0"/>
                  <a:pt x="62" y="0"/>
                </a:cubicBezTo>
                <a:lnTo>
                  <a:pt x="94" y="16"/>
                </a:lnTo>
                <a:lnTo>
                  <a:pt x="126" y="0"/>
                </a:lnTo>
                <a:cubicBezTo>
                  <a:pt x="126" y="0"/>
                  <a:pt x="127" y="0"/>
                  <a:pt x="127" y="0"/>
                </a:cubicBezTo>
                <a:lnTo>
                  <a:pt x="187" y="30"/>
                </a:lnTo>
                <a:cubicBezTo>
                  <a:pt x="187" y="30"/>
                  <a:pt x="187" y="30"/>
                  <a:pt x="187" y="31"/>
                </a:cubicBezTo>
                <a:cubicBezTo>
                  <a:pt x="188" y="32"/>
                  <a:pt x="187" y="33"/>
                  <a:pt x="187" y="33"/>
                </a:cubicBezTo>
                <a:lnTo>
                  <a:pt x="157" y="48"/>
                </a:lnTo>
                <a:lnTo>
                  <a:pt x="187" y="63"/>
                </a:lnTo>
                <a:cubicBezTo>
                  <a:pt x="187" y="63"/>
                  <a:pt x="187" y="63"/>
                  <a:pt x="187" y="63"/>
                </a:cubicBezTo>
                <a:cubicBezTo>
                  <a:pt x="188" y="64"/>
                  <a:pt x="187" y="65"/>
                  <a:pt x="187" y="66"/>
                </a:cubicBezTo>
                <a:lnTo>
                  <a:pt x="158" y="80"/>
                </a:lnTo>
                <a:close/>
                <a:moveTo>
                  <a:pt x="96" y="80"/>
                </a:moveTo>
                <a:lnTo>
                  <a:pt x="96" y="80"/>
                </a:lnTo>
                <a:lnTo>
                  <a:pt x="96" y="143"/>
                </a:lnTo>
                <a:cubicBezTo>
                  <a:pt x="96" y="143"/>
                  <a:pt x="97" y="143"/>
                  <a:pt x="97" y="143"/>
                </a:cubicBezTo>
                <a:lnTo>
                  <a:pt x="151" y="116"/>
                </a:lnTo>
                <a:cubicBezTo>
                  <a:pt x="152" y="115"/>
                  <a:pt x="153" y="114"/>
                  <a:pt x="154" y="113"/>
                </a:cubicBezTo>
                <a:cubicBezTo>
                  <a:pt x="155" y="112"/>
                  <a:pt x="155" y="111"/>
                  <a:pt x="155" y="110"/>
                </a:cubicBezTo>
                <a:lnTo>
                  <a:pt x="155" y="82"/>
                </a:lnTo>
                <a:lnTo>
                  <a:pt x="127" y="95"/>
                </a:lnTo>
                <a:cubicBezTo>
                  <a:pt x="127" y="96"/>
                  <a:pt x="126" y="96"/>
                  <a:pt x="126" y="95"/>
                </a:cubicBezTo>
                <a:lnTo>
                  <a:pt x="96" y="80"/>
                </a:lnTo>
                <a:close/>
                <a:moveTo>
                  <a:pt x="92" y="143"/>
                </a:moveTo>
                <a:lnTo>
                  <a:pt x="92" y="143"/>
                </a:lnTo>
                <a:cubicBezTo>
                  <a:pt x="92" y="143"/>
                  <a:pt x="91" y="143"/>
                  <a:pt x="91" y="143"/>
                </a:cubicBezTo>
                <a:lnTo>
                  <a:pt x="37" y="116"/>
                </a:lnTo>
                <a:cubicBezTo>
                  <a:pt x="36" y="115"/>
                  <a:pt x="35" y="114"/>
                  <a:pt x="34" y="113"/>
                </a:cubicBezTo>
                <a:cubicBezTo>
                  <a:pt x="34" y="112"/>
                  <a:pt x="33" y="111"/>
                  <a:pt x="33" y="110"/>
                </a:cubicBezTo>
                <a:lnTo>
                  <a:pt x="33" y="82"/>
                </a:lnTo>
                <a:lnTo>
                  <a:pt x="61" y="95"/>
                </a:lnTo>
                <a:cubicBezTo>
                  <a:pt x="61" y="96"/>
                  <a:pt x="62" y="96"/>
                  <a:pt x="62" y="95"/>
                </a:cubicBezTo>
                <a:lnTo>
                  <a:pt x="92" y="80"/>
                </a:lnTo>
                <a:lnTo>
                  <a:pt x="92" y="143"/>
                </a:lnTo>
                <a:close/>
                <a:moveTo>
                  <a:pt x="6" y="64"/>
                </a:moveTo>
                <a:lnTo>
                  <a:pt x="6" y="64"/>
                </a:lnTo>
                <a:lnTo>
                  <a:pt x="61" y="92"/>
                </a:lnTo>
                <a:lnTo>
                  <a:pt x="90" y="77"/>
                </a:lnTo>
                <a:lnTo>
                  <a:pt x="35" y="50"/>
                </a:lnTo>
                <a:lnTo>
                  <a:pt x="6" y="64"/>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chemeClr val="accent1">
                  <a:lumMod val="75000"/>
                </a:schemeClr>
              </a:solidFill>
            </a:endParaRPr>
          </a:p>
        </p:txBody>
      </p:sp>
      <p:sp>
        <p:nvSpPr>
          <p:cNvPr id="16" name="Freeform 67">
            <a:extLst>
              <a:ext uri="{FF2B5EF4-FFF2-40B4-BE49-F238E27FC236}">
                <a16:creationId xmlns="" xmlns:a16="http://schemas.microsoft.com/office/drawing/2014/main" id="{8631A8F8-A7B4-4F1F-813F-C4EE01D24FC5}"/>
              </a:ext>
            </a:extLst>
          </p:cNvPr>
          <p:cNvSpPr>
            <a:spLocks noChangeAspect="1" noEditPoints="1"/>
          </p:cNvSpPr>
          <p:nvPr/>
        </p:nvSpPr>
        <p:spPr bwMode="auto">
          <a:xfrm>
            <a:off x="6741653" y="3524923"/>
            <a:ext cx="646294" cy="789913"/>
          </a:xfrm>
          <a:custGeom>
            <a:avLst/>
            <a:gdLst>
              <a:gd name="T0" fmla="*/ 68 w 142"/>
              <a:gd name="T1" fmla="*/ 56 h 174"/>
              <a:gd name="T2" fmla="*/ 111 w 142"/>
              <a:gd name="T3" fmla="*/ 34 h 174"/>
              <a:gd name="T4" fmla="*/ 3 w 142"/>
              <a:gd name="T5" fmla="*/ 37 h 174"/>
              <a:gd name="T6" fmla="*/ 22 w 142"/>
              <a:gd name="T7" fmla="*/ 56 h 174"/>
              <a:gd name="T8" fmla="*/ 6 w 142"/>
              <a:gd name="T9" fmla="*/ 34 h 174"/>
              <a:gd name="T10" fmla="*/ 50 w 142"/>
              <a:gd name="T11" fmla="*/ 47 h 174"/>
              <a:gd name="T12" fmla="*/ 64 w 142"/>
              <a:gd name="T13" fmla="*/ 31 h 174"/>
              <a:gd name="T14" fmla="*/ 63 w 142"/>
              <a:gd name="T15" fmla="*/ 29 h 174"/>
              <a:gd name="T16" fmla="*/ 64 w 142"/>
              <a:gd name="T17" fmla="*/ 50 h 174"/>
              <a:gd name="T18" fmla="*/ 46 w 142"/>
              <a:gd name="T19" fmla="*/ 29 h 174"/>
              <a:gd name="T20" fmla="*/ 31 w 142"/>
              <a:gd name="T21" fmla="*/ 33 h 174"/>
              <a:gd name="T22" fmla="*/ 33 w 142"/>
              <a:gd name="T23" fmla="*/ 62 h 174"/>
              <a:gd name="T24" fmla="*/ 64 w 142"/>
              <a:gd name="T25" fmla="*/ 60 h 174"/>
              <a:gd name="T26" fmla="*/ 58 w 142"/>
              <a:gd name="T27" fmla="*/ 85 h 174"/>
              <a:gd name="T28" fmla="*/ 58 w 142"/>
              <a:gd name="T29" fmla="*/ 89 h 174"/>
              <a:gd name="T30" fmla="*/ 39 w 142"/>
              <a:gd name="T31" fmla="*/ 162 h 174"/>
              <a:gd name="T32" fmla="*/ 37 w 142"/>
              <a:gd name="T33" fmla="*/ 118 h 174"/>
              <a:gd name="T34" fmla="*/ 58 w 142"/>
              <a:gd name="T35" fmla="*/ 134 h 174"/>
              <a:gd name="T36" fmla="*/ 55 w 142"/>
              <a:gd name="T37" fmla="*/ 25 h 174"/>
              <a:gd name="T38" fmla="*/ 124 w 142"/>
              <a:gd name="T39" fmla="*/ 56 h 174"/>
              <a:gd name="T40" fmla="*/ 95 w 142"/>
              <a:gd name="T41" fmla="*/ 56 h 174"/>
              <a:gd name="T42" fmla="*/ 3 w 142"/>
              <a:gd name="T43" fmla="*/ 138 h 174"/>
              <a:gd name="T44" fmla="*/ 118 w 142"/>
              <a:gd name="T45" fmla="*/ 98 h 174"/>
              <a:gd name="T46" fmla="*/ 139 w 142"/>
              <a:gd name="T47" fmla="*/ 165 h 174"/>
              <a:gd name="T48" fmla="*/ 3 w 142"/>
              <a:gd name="T49" fmla="*/ 165 h 174"/>
              <a:gd name="T50" fmla="*/ 29 w 142"/>
              <a:gd name="T51" fmla="*/ 162 h 174"/>
              <a:gd name="T52" fmla="*/ 29 w 142"/>
              <a:gd name="T53" fmla="*/ 64 h 174"/>
              <a:gd name="T54" fmla="*/ 2 w 142"/>
              <a:gd name="T55" fmla="*/ 57 h 174"/>
              <a:gd name="T56" fmla="*/ 2 w 142"/>
              <a:gd name="T57" fmla="*/ 33 h 174"/>
              <a:gd name="T58" fmla="*/ 29 w 142"/>
              <a:gd name="T59" fmla="*/ 27 h 174"/>
              <a:gd name="T60" fmla="*/ 36 w 142"/>
              <a:gd name="T61" fmla="*/ 1 h 174"/>
              <a:gd name="T62" fmla="*/ 66 w 142"/>
              <a:gd name="T63" fmla="*/ 27 h 174"/>
              <a:gd name="T64" fmla="*/ 116 w 142"/>
              <a:gd name="T65" fmla="*/ 31 h 174"/>
              <a:gd name="T66" fmla="*/ 116 w 142"/>
              <a:gd name="T67" fmla="*/ 31 h 174"/>
              <a:gd name="T68" fmla="*/ 116 w 142"/>
              <a:gd name="T69" fmla="*/ 31 h 174"/>
              <a:gd name="T70" fmla="*/ 116 w 142"/>
              <a:gd name="T71" fmla="*/ 31 h 174"/>
              <a:gd name="T72" fmla="*/ 117 w 142"/>
              <a:gd name="T73" fmla="*/ 31 h 174"/>
              <a:gd name="T74" fmla="*/ 117 w 142"/>
              <a:gd name="T75" fmla="*/ 31 h 174"/>
              <a:gd name="T76" fmla="*/ 142 w 142"/>
              <a:gd name="T77" fmla="*/ 56 h 174"/>
              <a:gd name="T78" fmla="*/ 126 w 142"/>
              <a:gd name="T79" fmla="*/ 86 h 174"/>
              <a:gd name="T80" fmla="*/ 140 w 142"/>
              <a:gd name="T81" fmla="*/ 122 h 174"/>
              <a:gd name="T82" fmla="*/ 108 w 142"/>
              <a:gd name="T83" fmla="*/ 122 h 174"/>
              <a:gd name="T84" fmla="*/ 122 w 142"/>
              <a:gd name="T85" fmla="*/ 86 h 174"/>
              <a:gd name="T86" fmla="*/ 66 w 142"/>
              <a:gd name="T87" fmla="*/ 64 h 174"/>
              <a:gd name="T88" fmla="*/ 62 w 142"/>
              <a:gd name="T89" fmla="*/ 162 h 174"/>
              <a:gd name="T90" fmla="*/ 2 w 142"/>
              <a:gd name="T91" fmla="*/ 174 h 174"/>
              <a:gd name="T92" fmla="*/ 0 w 142"/>
              <a:gd name="T93" fmla="*/ 136 h 174"/>
              <a:gd name="T94" fmla="*/ 29 w 142"/>
              <a:gd name="T95" fmla="*/ 154 h 174"/>
              <a:gd name="T96" fmla="*/ 114 w 142"/>
              <a:gd name="T97" fmla="*/ 96 h 174"/>
              <a:gd name="T98" fmla="*/ 136 w 142"/>
              <a:gd name="T99" fmla="*/ 120 h 174"/>
              <a:gd name="T100" fmla="*/ 136 w 142"/>
              <a:gd name="T101" fmla="*/ 89 h 174"/>
              <a:gd name="T102" fmla="*/ 110 w 142"/>
              <a:gd name="T103"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74">
                <a:moveTo>
                  <a:pt x="87" y="56"/>
                </a:moveTo>
                <a:lnTo>
                  <a:pt x="87" y="56"/>
                </a:lnTo>
                <a:lnTo>
                  <a:pt x="68" y="37"/>
                </a:lnTo>
                <a:lnTo>
                  <a:pt x="68" y="49"/>
                </a:lnTo>
                <a:lnTo>
                  <a:pt x="68" y="56"/>
                </a:lnTo>
                <a:lnTo>
                  <a:pt x="87" y="56"/>
                </a:lnTo>
                <a:close/>
                <a:moveTo>
                  <a:pt x="70" y="34"/>
                </a:moveTo>
                <a:lnTo>
                  <a:pt x="70" y="34"/>
                </a:lnTo>
                <a:lnTo>
                  <a:pt x="91" y="55"/>
                </a:lnTo>
                <a:lnTo>
                  <a:pt x="111" y="34"/>
                </a:lnTo>
                <a:lnTo>
                  <a:pt x="70" y="34"/>
                </a:lnTo>
                <a:close/>
                <a:moveTo>
                  <a:pt x="22" y="56"/>
                </a:moveTo>
                <a:lnTo>
                  <a:pt x="22" y="56"/>
                </a:lnTo>
                <a:lnTo>
                  <a:pt x="3" y="37"/>
                </a:lnTo>
                <a:lnTo>
                  <a:pt x="3" y="37"/>
                </a:lnTo>
                <a:lnTo>
                  <a:pt x="3" y="53"/>
                </a:lnTo>
                <a:cubicBezTo>
                  <a:pt x="3" y="54"/>
                  <a:pt x="4" y="55"/>
                  <a:pt x="4" y="55"/>
                </a:cubicBezTo>
                <a:lnTo>
                  <a:pt x="4" y="55"/>
                </a:lnTo>
                <a:cubicBezTo>
                  <a:pt x="5" y="55"/>
                  <a:pt x="5" y="56"/>
                  <a:pt x="6" y="56"/>
                </a:cubicBezTo>
                <a:lnTo>
                  <a:pt x="22" y="56"/>
                </a:lnTo>
                <a:close/>
                <a:moveTo>
                  <a:pt x="6" y="34"/>
                </a:moveTo>
                <a:lnTo>
                  <a:pt x="6" y="34"/>
                </a:lnTo>
                <a:lnTo>
                  <a:pt x="27" y="56"/>
                </a:lnTo>
                <a:lnTo>
                  <a:pt x="27" y="34"/>
                </a:lnTo>
                <a:lnTo>
                  <a:pt x="6" y="34"/>
                </a:lnTo>
                <a:lnTo>
                  <a:pt x="6" y="34"/>
                </a:lnTo>
                <a:close/>
                <a:moveTo>
                  <a:pt x="49" y="29"/>
                </a:moveTo>
                <a:lnTo>
                  <a:pt x="49" y="29"/>
                </a:lnTo>
                <a:lnTo>
                  <a:pt x="49" y="45"/>
                </a:lnTo>
                <a:cubicBezTo>
                  <a:pt x="49" y="45"/>
                  <a:pt x="49" y="46"/>
                  <a:pt x="50" y="47"/>
                </a:cubicBezTo>
                <a:cubicBezTo>
                  <a:pt x="50" y="47"/>
                  <a:pt x="51" y="47"/>
                  <a:pt x="52" y="47"/>
                </a:cubicBezTo>
                <a:lnTo>
                  <a:pt x="64" y="47"/>
                </a:lnTo>
                <a:lnTo>
                  <a:pt x="64" y="33"/>
                </a:lnTo>
                <a:lnTo>
                  <a:pt x="64" y="31"/>
                </a:lnTo>
                <a:lnTo>
                  <a:pt x="64" y="31"/>
                </a:lnTo>
                <a:lnTo>
                  <a:pt x="64" y="31"/>
                </a:lnTo>
                <a:lnTo>
                  <a:pt x="64" y="31"/>
                </a:lnTo>
                <a:lnTo>
                  <a:pt x="64" y="31"/>
                </a:lnTo>
                <a:lnTo>
                  <a:pt x="64" y="31"/>
                </a:lnTo>
                <a:cubicBezTo>
                  <a:pt x="64" y="30"/>
                  <a:pt x="64" y="30"/>
                  <a:pt x="63" y="29"/>
                </a:cubicBezTo>
                <a:lnTo>
                  <a:pt x="63" y="29"/>
                </a:lnTo>
                <a:cubicBezTo>
                  <a:pt x="63" y="29"/>
                  <a:pt x="62" y="29"/>
                  <a:pt x="62" y="29"/>
                </a:cubicBezTo>
                <a:lnTo>
                  <a:pt x="59" y="29"/>
                </a:lnTo>
                <a:lnTo>
                  <a:pt x="49" y="29"/>
                </a:lnTo>
                <a:close/>
                <a:moveTo>
                  <a:pt x="64" y="50"/>
                </a:moveTo>
                <a:lnTo>
                  <a:pt x="64" y="50"/>
                </a:lnTo>
                <a:lnTo>
                  <a:pt x="52" y="50"/>
                </a:lnTo>
                <a:cubicBezTo>
                  <a:pt x="50" y="50"/>
                  <a:pt x="48" y="50"/>
                  <a:pt x="47" y="49"/>
                </a:cubicBezTo>
                <a:cubicBezTo>
                  <a:pt x="46" y="48"/>
                  <a:pt x="46" y="46"/>
                  <a:pt x="46" y="45"/>
                </a:cubicBezTo>
                <a:lnTo>
                  <a:pt x="46" y="29"/>
                </a:lnTo>
                <a:lnTo>
                  <a:pt x="34" y="29"/>
                </a:lnTo>
                <a:lnTo>
                  <a:pt x="33" y="29"/>
                </a:lnTo>
                <a:cubicBezTo>
                  <a:pt x="32" y="29"/>
                  <a:pt x="32" y="29"/>
                  <a:pt x="31" y="29"/>
                </a:cubicBezTo>
                <a:cubicBezTo>
                  <a:pt x="31" y="30"/>
                  <a:pt x="31" y="30"/>
                  <a:pt x="31" y="31"/>
                </a:cubicBezTo>
                <a:lnTo>
                  <a:pt x="31" y="33"/>
                </a:lnTo>
                <a:lnTo>
                  <a:pt x="31" y="57"/>
                </a:lnTo>
                <a:lnTo>
                  <a:pt x="31" y="60"/>
                </a:lnTo>
                <a:cubicBezTo>
                  <a:pt x="31" y="60"/>
                  <a:pt x="31" y="61"/>
                  <a:pt x="31" y="61"/>
                </a:cubicBezTo>
                <a:lnTo>
                  <a:pt x="31" y="61"/>
                </a:lnTo>
                <a:cubicBezTo>
                  <a:pt x="32" y="62"/>
                  <a:pt x="32" y="62"/>
                  <a:pt x="33" y="62"/>
                </a:cubicBezTo>
                <a:lnTo>
                  <a:pt x="35" y="62"/>
                </a:lnTo>
                <a:lnTo>
                  <a:pt x="60" y="62"/>
                </a:lnTo>
                <a:lnTo>
                  <a:pt x="62" y="62"/>
                </a:lnTo>
                <a:cubicBezTo>
                  <a:pt x="62" y="62"/>
                  <a:pt x="63" y="62"/>
                  <a:pt x="63" y="61"/>
                </a:cubicBezTo>
                <a:cubicBezTo>
                  <a:pt x="64" y="61"/>
                  <a:pt x="64" y="60"/>
                  <a:pt x="64" y="60"/>
                </a:cubicBezTo>
                <a:lnTo>
                  <a:pt x="64" y="57"/>
                </a:lnTo>
                <a:lnTo>
                  <a:pt x="64" y="50"/>
                </a:lnTo>
                <a:close/>
                <a:moveTo>
                  <a:pt x="39" y="66"/>
                </a:moveTo>
                <a:lnTo>
                  <a:pt x="39" y="66"/>
                </a:lnTo>
                <a:lnTo>
                  <a:pt x="58" y="85"/>
                </a:lnTo>
                <a:lnTo>
                  <a:pt x="58" y="66"/>
                </a:lnTo>
                <a:lnTo>
                  <a:pt x="39" y="66"/>
                </a:lnTo>
                <a:close/>
                <a:moveTo>
                  <a:pt x="37" y="110"/>
                </a:moveTo>
                <a:lnTo>
                  <a:pt x="37" y="110"/>
                </a:lnTo>
                <a:lnTo>
                  <a:pt x="58" y="89"/>
                </a:lnTo>
                <a:lnTo>
                  <a:pt x="37" y="68"/>
                </a:lnTo>
                <a:lnTo>
                  <a:pt x="37" y="110"/>
                </a:lnTo>
                <a:close/>
                <a:moveTo>
                  <a:pt x="58" y="143"/>
                </a:moveTo>
                <a:lnTo>
                  <a:pt x="58" y="143"/>
                </a:lnTo>
                <a:lnTo>
                  <a:pt x="39" y="162"/>
                </a:lnTo>
                <a:lnTo>
                  <a:pt x="58" y="162"/>
                </a:lnTo>
                <a:lnTo>
                  <a:pt x="58" y="143"/>
                </a:lnTo>
                <a:close/>
                <a:moveTo>
                  <a:pt x="58" y="139"/>
                </a:moveTo>
                <a:lnTo>
                  <a:pt x="58" y="139"/>
                </a:lnTo>
                <a:lnTo>
                  <a:pt x="37" y="118"/>
                </a:lnTo>
                <a:lnTo>
                  <a:pt x="37" y="159"/>
                </a:lnTo>
                <a:lnTo>
                  <a:pt x="58" y="139"/>
                </a:lnTo>
                <a:close/>
                <a:moveTo>
                  <a:pt x="38" y="114"/>
                </a:moveTo>
                <a:lnTo>
                  <a:pt x="38" y="114"/>
                </a:lnTo>
                <a:lnTo>
                  <a:pt x="58" y="134"/>
                </a:lnTo>
                <a:lnTo>
                  <a:pt x="58" y="114"/>
                </a:lnTo>
                <a:lnTo>
                  <a:pt x="58" y="93"/>
                </a:lnTo>
                <a:lnTo>
                  <a:pt x="38" y="114"/>
                </a:lnTo>
                <a:close/>
                <a:moveTo>
                  <a:pt x="55" y="25"/>
                </a:moveTo>
                <a:lnTo>
                  <a:pt x="55" y="25"/>
                </a:lnTo>
                <a:lnTo>
                  <a:pt x="36" y="6"/>
                </a:lnTo>
                <a:lnTo>
                  <a:pt x="36" y="25"/>
                </a:lnTo>
                <a:lnTo>
                  <a:pt x="55" y="25"/>
                </a:lnTo>
                <a:close/>
                <a:moveTo>
                  <a:pt x="124" y="56"/>
                </a:moveTo>
                <a:lnTo>
                  <a:pt x="124" y="56"/>
                </a:lnTo>
                <a:lnTo>
                  <a:pt x="124" y="56"/>
                </a:lnTo>
                <a:lnTo>
                  <a:pt x="124" y="56"/>
                </a:lnTo>
                <a:lnTo>
                  <a:pt x="136" y="56"/>
                </a:lnTo>
                <a:lnTo>
                  <a:pt x="116" y="35"/>
                </a:lnTo>
                <a:lnTo>
                  <a:pt x="95" y="56"/>
                </a:lnTo>
                <a:lnTo>
                  <a:pt x="116" y="56"/>
                </a:lnTo>
                <a:lnTo>
                  <a:pt x="124" y="56"/>
                </a:lnTo>
                <a:close/>
                <a:moveTo>
                  <a:pt x="25" y="138"/>
                </a:moveTo>
                <a:lnTo>
                  <a:pt x="25" y="138"/>
                </a:lnTo>
                <a:lnTo>
                  <a:pt x="3" y="138"/>
                </a:lnTo>
                <a:lnTo>
                  <a:pt x="3" y="162"/>
                </a:lnTo>
                <a:lnTo>
                  <a:pt x="25" y="162"/>
                </a:lnTo>
                <a:lnTo>
                  <a:pt x="25" y="138"/>
                </a:lnTo>
                <a:close/>
                <a:moveTo>
                  <a:pt x="118" y="98"/>
                </a:moveTo>
                <a:lnTo>
                  <a:pt x="118" y="98"/>
                </a:lnTo>
                <a:lnTo>
                  <a:pt x="130" y="98"/>
                </a:lnTo>
                <a:lnTo>
                  <a:pt x="130" y="120"/>
                </a:lnTo>
                <a:lnTo>
                  <a:pt x="118" y="120"/>
                </a:lnTo>
                <a:lnTo>
                  <a:pt x="118" y="98"/>
                </a:lnTo>
                <a:close/>
                <a:moveTo>
                  <a:pt x="139" y="165"/>
                </a:moveTo>
                <a:lnTo>
                  <a:pt x="139" y="165"/>
                </a:lnTo>
                <a:lnTo>
                  <a:pt x="60" y="165"/>
                </a:lnTo>
                <a:lnTo>
                  <a:pt x="35" y="165"/>
                </a:lnTo>
                <a:lnTo>
                  <a:pt x="27" y="165"/>
                </a:lnTo>
                <a:lnTo>
                  <a:pt x="3" y="165"/>
                </a:lnTo>
                <a:lnTo>
                  <a:pt x="3" y="171"/>
                </a:lnTo>
                <a:lnTo>
                  <a:pt x="139" y="171"/>
                </a:lnTo>
                <a:lnTo>
                  <a:pt x="139" y="165"/>
                </a:lnTo>
                <a:close/>
                <a:moveTo>
                  <a:pt x="29" y="162"/>
                </a:moveTo>
                <a:lnTo>
                  <a:pt x="29" y="162"/>
                </a:lnTo>
                <a:lnTo>
                  <a:pt x="34" y="162"/>
                </a:lnTo>
                <a:lnTo>
                  <a:pt x="34" y="114"/>
                </a:lnTo>
                <a:lnTo>
                  <a:pt x="34" y="66"/>
                </a:lnTo>
                <a:lnTo>
                  <a:pt x="33" y="66"/>
                </a:lnTo>
                <a:cubicBezTo>
                  <a:pt x="31" y="66"/>
                  <a:pt x="30" y="65"/>
                  <a:pt x="29" y="64"/>
                </a:cubicBezTo>
                <a:cubicBezTo>
                  <a:pt x="29" y="64"/>
                  <a:pt x="29" y="64"/>
                  <a:pt x="29" y="64"/>
                </a:cubicBezTo>
                <a:cubicBezTo>
                  <a:pt x="28" y="63"/>
                  <a:pt x="27" y="61"/>
                  <a:pt x="27" y="60"/>
                </a:cubicBezTo>
                <a:lnTo>
                  <a:pt x="27" y="59"/>
                </a:lnTo>
                <a:lnTo>
                  <a:pt x="6" y="59"/>
                </a:lnTo>
                <a:cubicBezTo>
                  <a:pt x="4" y="59"/>
                  <a:pt x="3" y="59"/>
                  <a:pt x="2" y="57"/>
                </a:cubicBezTo>
                <a:lnTo>
                  <a:pt x="2" y="57"/>
                </a:lnTo>
                <a:cubicBezTo>
                  <a:pt x="1" y="56"/>
                  <a:pt x="0" y="55"/>
                  <a:pt x="0" y="53"/>
                </a:cubicBezTo>
                <a:lnTo>
                  <a:pt x="0" y="37"/>
                </a:lnTo>
                <a:cubicBezTo>
                  <a:pt x="0" y="35"/>
                  <a:pt x="0" y="34"/>
                  <a:pt x="2" y="33"/>
                </a:cubicBezTo>
                <a:cubicBezTo>
                  <a:pt x="2" y="33"/>
                  <a:pt x="2" y="33"/>
                  <a:pt x="2" y="33"/>
                </a:cubicBezTo>
                <a:cubicBezTo>
                  <a:pt x="2" y="33"/>
                  <a:pt x="2" y="33"/>
                  <a:pt x="2" y="33"/>
                </a:cubicBezTo>
                <a:cubicBezTo>
                  <a:pt x="3" y="31"/>
                  <a:pt x="4" y="31"/>
                  <a:pt x="6" y="31"/>
                </a:cubicBezTo>
                <a:lnTo>
                  <a:pt x="27" y="31"/>
                </a:lnTo>
                <a:cubicBezTo>
                  <a:pt x="27" y="29"/>
                  <a:pt x="28" y="28"/>
                  <a:pt x="29" y="27"/>
                </a:cubicBezTo>
                <a:lnTo>
                  <a:pt x="29" y="27"/>
                </a:lnTo>
                <a:cubicBezTo>
                  <a:pt x="30" y="26"/>
                  <a:pt x="31" y="25"/>
                  <a:pt x="33" y="25"/>
                </a:cubicBezTo>
                <a:lnTo>
                  <a:pt x="33" y="2"/>
                </a:lnTo>
                <a:cubicBezTo>
                  <a:pt x="33" y="1"/>
                  <a:pt x="34" y="0"/>
                  <a:pt x="34" y="0"/>
                </a:cubicBezTo>
                <a:cubicBezTo>
                  <a:pt x="35" y="0"/>
                  <a:pt x="35" y="0"/>
                  <a:pt x="36" y="1"/>
                </a:cubicBezTo>
                <a:lnTo>
                  <a:pt x="36" y="1"/>
                </a:lnTo>
                <a:lnTo>
                  <a:pt x="60" y="25"/>
                </a:lnTo>
                <a:lnTo>
                  <a:pt x="62" y="25"/>
                </a:lnTo>
                <a:cubicBezTo>
                  <a:pt x="63" y="25"/>
                  <a:pt x="65" y="26"/>
                  <a:pt x="66" y="27"/>
                </a:cubicBezTo>
                <a:lnTo>
                  <a:pt x="66" y="27"/>
                </a:lnTo>
                <a:lnTo>
                  <a:pt x="66" y="27"/>
                </a:lnTo>
                <a:cubicBezTo>
                  <a:pt x="67" y="28"/>
                  <a:pt x="67" y="29"/>
                  <a:pt x="68" y="31"/>
                </a:cubicBez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7" y="31"/>
                </a:lnTo>
                <a:lnTo>
                  <a:pt x="117" y="31"/>
                </a:lnTo>
                <a:lnTo>
                  <a:pt x="117" y="31"/>
                </a:lnTo>
                <a:lnTo>
                  <a:pt x="117" y="31"/>
                </a:lnTo>
                <a:lnTo>
                  <a:pt x="117" y="31"/>
                </a:lnTo>
                <a:lnTo>
                  <a:pt x="117" y="31"/>
                </a:lnTo>
                <a:lnTo>
                  <a:pt x="117" y="31"/>
                </a:lnTo>
                <a:lnTo>
                  <a:pt x="117" y="31"/>
                </a:lnTo>
                <a:lnTo>
                  <a:pt x="117" y="31"/>
                </a:lnTo>
                <a:lnTo>
                  <a:pt x="117" y="31"/>
                </a:lnTo>
                <a:lnTo>
                  <a:pt x="142" y="56"/>
                </a:lnTo>
                <a:lnTo>
                  <a:pt x="142" y="56"/>
                </a:lnTo>
                <a:cubicBezTo>
                  <a:pt x="142" y="57"/>
                  <a:pt x="142" y="57"/>
                  <a:pt x="142" y="57"/>
                </a:cubicBezTo>
                <a:cubicBezTo>
                  <a:pt x="142" y="58"/>
                  <a:pt x="141" y="59"/>
                  <a:pt x="141" y="59"/>
                </a:cubicBezTo>
                <a:lnTo>
                  <a:pt x="126" y="59"/>
                </a:lnTo>
                <a:lnTo>
                  <a:pt x="126" y="86"/>
                </a:lnTo>
                <a:lnTo>
                  <a:pt x="136" y="86"/>
                </a:lnTo>
                <a:cubicBezTo>
                  <a:pt x="138" y="86"/>
                  <a:pt x="139" y="86"/>
                  <a:pt x="140" y="87"/>
                </a:cubicBezTo>
                <a:cubicBezTo>
                  <a:pt x="141" y="88"/>
                  <a:pt x="142" y="90"/>
                  <a:pt x="142" y="92"/>
                </a:cubicBezTo>
                <a:lnTo>
                  <a:pt x="142" y="117"/>
                </a:lnTo>
                <a:cubicBezTo>
                  <a:pt x="142" y="119"/>
                  <a:pt x="141" y="121"/>
                  <a:pt x="140" y="122"/>
                </a:cubicBezTo>
                <a:cubicBezTo>
                  <a:pt x="139" y="123"/>
                  <a:pt x="138" y="123"/>
                  <a:pt x="136" y="123"/>
                </a:cubicBezTo>
                <a:lnTo>
                  <a:pt x="132" y="123"/>
                </a:lnTo>
                <a:lnTo>
                  <a:pt x="116" y="123"/>
                </a:lnTo>
                <a:lnTo>
                  <a:pt x="112" y="123"/>
                </a:lnTo>
                <a:cubicBezTo>
                  <a:pt x="110" y="123"/>
                  <a:pt x="109" y="123"/>
                  <a:pt x="108" y="122"/>
                </a:cubicBezTo>
                <a:cubicBezTo>
                  <a:pt x="107" y="121"/>
                  <a:pt x="106" y="119"/>
                  <a:pt x="106" y="117"/>
                </a:cubicBezTo>
                <a:lnTo>
                  <a:pt x="106" y="92"/>
                </a:lnTo>
                <a:cubicBezTo>
                  <a:pt x="106" y="90"/>
                  <a:pt x="107" y="88"/>
                  <a:pt x="108" y="87"/>
                </a:cubicBezTo>
                <a:cubicBezTo>
                  <a:pt x="109" y="86"/>
                  <a:pt x="110" y="86"/>
                  <a:pt x="112" y="86"/>
                </a:cubicBezTo>
                <a:lnTo>
                  <a:pt x="122" y="86"/>
                </a:lnTo>
                <a:lnTo>
                  <a:pt x="122" y="59"/>
                </a:lnTo>
                <a:lnTo>
                  <a:pt x="116" y="59"/>
                </a:lnTo>
                <a:lnTo>
                  <a:pt x="68" y="59"/>
                </a:lnTo>
                <a:lnTo>
                  <a:pt x="68" y="60"/>
                </a:lnTo>
                <a:cubicBezTo>
                  <a:pt x="68" y="61"/>
                  <a:pt x="67" y="63"/>
                  <a:pt x="66" y="64"/>
                </a:cubicBezTo>
                <a:cubicBezTo>
                  <a:pt x="65" y="65"/>
                  <a:pt x="63" y="65"/>
                  <a:pt x="62" y="66"/>
                </a:cubicBezTo>
                <a:lnTo>
                  <a:pt x="62" y="89"/>
                </a:lnTo>
                <a:lnTo>
                  <a:pt x="62" y="114"/>
                </a:lnTo>
                <a:lnTo>
                  <a:pt x="62" y="139"/>
                </a:lnTo>
                <a:lnTo>
                  <a:pt x="62" y="162"/>
                </a:lnTo>
                <a:lnTo>
                  <a:pt x="141" y="162"/>
                </a:lnTo>
                <a:cubicBezTo>
                  <a:pt x="141" y="162"/>
                  <a:pt x="142" y="163"/>
                  <a:pt x="142" y="163"/>
                </a:cubicBezTo>
                <a:lnTo>
                  <a:pt x="142" y="173"/>
                </a:lnTo>
                <a:cubicBezTo>
                  <a:pt x="142" y="174"/>
                  <a:pt x="141" y="174"/>
                  <a:pt x="141" y="174"/>
                </a:cubicBezTo>
                <a:lnTo>
                  <a:pt x="2" y="174"/>
                </a:lnTo>
                <a:cubicBezTo>
                  <a:pt x="1" y="174"/>
                  <a:pt x="0" y="174"/>
                  <a:pt x="0" y="173"/>
                </a:cubicBezTo>
                <a:lnTo>
                  <a:pt x="0" y="163"/>
                </a:lnTo>
                <a:lnTo>
                  <a:pt x="0" y="154"/>
                </a:lnTo>
                <a:lnTo>
                  <a:pt x="0" y="145"/>
                </a:lnTo>
                <a:lnTo>
                  <a:pt x="0" y="136"/>
                </a:lnTo>
                <a:cubicBezTo>
                  <a:pt x="0" y="135"/>
                  <a:pt x="1" y="134"/>
                  <a:pt x="2" y="134"/>
                </a:cubicBezTo>
                <a:lnTo>
                  <a:pt x="27" y="134"/>
                </a:lnTo>
                <a:cubicBezTo>
                  <a:pt x="28" y="134"/>
                  <a:pt x="29" y="135"/>
                  <a:pt x="29" y="136"/>
                </a:cubicBezTo>
                <a:lnTo>
                  <a:pt x="29" y="145"/>
                </a:lnTo>
                <a:lnTo>
                  <a:pt x="29" y="154"/>
                </a:lnTo>
                <a:lnTo>
                  <a:pt x="29" y="162"/>
                </a:lnTo>
                <a:close/>
                <a:moveTo>
                  <a:pt x="112" y="120"/>
                </a:moveTo>
                <a:lnTo>
                  <a:pt x="112" y="120"/>
                </a:lnTo>
                <a:lnTo>
                  <a:pt x="114" y="120"/>
                </a:lnTo>
                <a:lnTo>
                  <a:pt x="114" y="96"/>
                </a:lnTo>
                <a:cubicBezTo>
                  <a:pt x="114" y="95"/>
                  <a:pt x="115" y="94"/>
                  <a:pt x="116" y="94"/>
                </a:cubicBezTo>
                <a:lnTo>
                  <a:pt x="132" y="94"/>
                </a:lnTo>
                <a:cubicBezTo>
                  <a:pt x="133" y="94"/>
                  <a:pt x="134" y="95"/>
                  <a:pt x="134" y="96"/>
                </a:cubicBezTo>
                <a:lnTo>
                  <a:pt x="134" y="120"/>
                </a:lnTo>
                <a:lnTo>
                  <a:pt x="136" y="120"/>
                </a:lnTo>
                <a:cubicBezTo>
                  <a:pt x="137" y="120"/>
                  <a:pt x="138" y="120"/>
                  <a:pt x="138" y="119"/>
                </a:cubicBezTo>
                <a:cubicBezTo>
                  <a:pt x="139" y="119"/>
                  <a:pt x="139" y="118"/>
                  <a:pt x="139" y="117"/>
                </a:cubicBezTo>
                <a:lnTo>
                  <a:pt x="139" y="92"/>
                </a:lnTo>
                <a:cubicBezTo>
                  <a:pt x="139" y="91"/>
                  <a:pt x="139" y="90"/>
                  <a:pt x="138" y="90"/>
                </a:cubicBezTo>
                <a:cubicBezTo>
                  <a:pt x="138" y="89"/>
                  <a:pt x="137" y="89"/>
                  <a:pt x="136" y="89"/>
                </a:cubicBezTo>
                <a:lnTo>
                  <a:pt x="124" y="89"/>
                </a:lnTo>
                <a:lnTo>
                  <a:pt x="124" y="89"/>
                </a:lnTo>
                <a:lnTo>
                  <a:pt x="124" y="89"/>
                </a:lnTo>
                <a:lnTo>
                  <a:pt x="112" y="89"/>
                </a:lnTo>
                <a:cubicBezTo>
                  <a:pt x="111" y="89"/>
                  <a:pt x="110" y="89"/>
                  <a:pt x="110" y="90"/>
                </a:cubicBezTo>
                <a:cubicBezTo>
                  <a:pt x="109" y="90"/>
                  <a:pt x="109" y="91"/>
                  <a:pt x="109" y="92"/>
                </a:cubicBezTo>
                <a:lnTo>
                  <a:pt x="109" y="117"/>
                </a:lnTo>
                <a:cubicBezTo>
                  <a:pt x="109" y="118"/>
                  <a:pt x="109" y="119"/>
                  <a:pt x="110" y="119"/>
                </a:cubicBezTo>
                <a:cubicBezTo>
                  <a:pt x="110" y="120"/>
                  <a:pt x="111" y="120"/>
                  <a:pt x="112" y="120"/>
                </a:cubicBez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Tree>
    <p:extLst>
      <p:ext uri="{BB962C8B-B14F-4D97-AF65-F5344CB8AC3E}">
        <p14:creationId xmlns:p14="http://schemas.microsoft.com/office/powerpoint/2010/main" val="156474857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 xmlns:a16="http://schemas.microsoft.com/office/drawing/2014/main" id="{EEA0E826-C9FC-4A63-A397-86E9F82B7F3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728158"/>
            <a:ext cx="9144000" cy="5143500"/>
          </a:xfrm>
          <a:prstGeom prst="rect">
            <a:avLst/>
          </a:prstGeom>
        </p:spPr>
      </p:pic>
      <p:sp>
        <p:nvSpPr>
          <p:cNvPr id="3" name="Заголовок 2">
            <a:extLst>
              <a:ext uri="{FF2B5EF4-FFF2-40B4-BE49-F238E27FC236}">
                <a16:creationId xmlns="" xmlns:a16="http://schemas.microsoft.com/office/drawing/2014/main" id="{86DEF0AF-B9F5-4B5E-95D4-35B0CD7BD580}"/>
              </a:ext>
            </a:extLst>
          </p:cNvPr>
          <p:cNvSpPr>
            <a:spLocks noGrp="1"/>
          </p:cNvSpPr>
          <p:nvPr>
            <p:ph type="title"/>
          </p:nvPr>
        </p:nvSpPr>
        <p:spPr/>
        <p:txBody>
          <a:bodyPr/>
          <a:lstStyle/>
          <a:p>
            <a:r>
              <a:rPr lang="en-US" dirty="0"/>
              <a:t>Leadership in digital economy</a:t>
            </a:r>
            <a:endParaRPr lang="ru-RU" dirty="0"/>
          </a:p>
        </p:txBody>
      </p:sp>
      <p:sp>
        <p:nvSpPr>
          <p:cNvPr id="4" name="Номер слайда 3">
            <a:extLst>
              <a:ext uri="{FF2B5EF4-FFF2-40B4-BE49-F238E27FC236}">
                <a16:creationId xmlns="" xmlns:a16="http://schemas.microsoft.com/office/drawing/2014/main" id="{3ABC9F80-705A-406B-941E-9E1B82E93E82}"/>
              </a:ext>
            </a:extLst>
          </p:cNvPr>
          <p:cNvSpPr>
            <a:spLocks noGrp="1"/>
          </p:cNvSpPr>
          <p:nvPr>
            <p:ph type="sldNum" sz="quarter" idx="4"/>
          </p:nvPr>
        </p:nvSpPr>
        <p:spPr/>
        <p:txBody>
          <a:bodyPr/>
          <a:lstStyle/>
          <a:p>
            <a:fld id="{D71DA9FD-6EF8-4CC5-AF9B-B6159B5B937C}" type="slidenum">
              <a:rPr lang="en-GB" smtClean="0"/>
              <a:pPr/>
              <a:t>15</a:t>
            </a:fld>
            <a:endParaRPr lang="en-GB"/>
          </a:p>
        </p:txBody>
      </p:sp>
      <p:sp>
        <p:nvSpPr>
          <p:cNvPr id="7" name="TextBox 6">
            <a:extLst>
              <a:ext uri="{FF2B5EF4-FFF2-40B4-BE49-F238E27FC236}">
                <a16:creationId xmlns="" xmlns:a16="http://schemas.microsoft.com/office/drawing/2014/main" id="{E57ECC5E-7495-46AD-A446-2A57A2804CED}"/>
              </a:ext>
            </a:extLst>
          </p:cNvPr>
          <p:cNvSpPr txBox="1"/>
          <p:nvPr/>
        </p:nvSpPr>
        <p:spPr bwMode="ltGray">
          <a:xfrm>
            <a:off x="3810170" y="2732927"/>
            <a:ext cx="1626363"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dirty="0">
                <a:solidFill>
                  <a:schemeClr val="accent1">
                    <a:lumMod val="50000"/>
                  </a:schemeClr>
                </a:solidFill>
              </a:rPr>
              <a:t>Leadership</a:t>
            </a:r>
          </a:p>
        </p:txBody>
      </p:sp>
      <p:sp>
        <p:nvSpPr>
          <p:cNvPr id="9" name="TextBox 8">
            <a:extLst>
              <a:ext uri="{FF2B5EF4-FFF2-40B4-BE49-F238E27FC236}">
                <a16:creationId xmlns="" xmlns:a16="http://schemas.microsoft.com/office/drawing/2014/main" id="{9C6CC5A2-CF5C-4841-88CD-05DA8C7F40D1}"/>
              </a:ext>
            </a:extLst>
          </p:cNvPr>
          <p:cNvSpPr txBox="1"/>
          <p:nvPr/>
        </p:nvSpPr>
        <p:spPr bwMode="ltGray">
          <a:xfrm>
            <a:off x="2408354" y="4084427"/>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M</a:t>
            </a:r>
          </a:p>
        </p:txBody>
      </p:sp>
      <p:sp>
        <p:nvSpPr>
          <p:cNvPr id="8" name="TextBox 7">
            <a:extLst>
              <a:ext uri="{FF2B5EF4-FFF2-40B4-BE49-F238E27FC236}">
                <a16:creationId xmlns="" xmlns:a16="http://schemas.microsoft.com/office/drawing/2014/main" id="{C750121A-6D20-4141-9FA6-EB9B7FE19EAC}"/>
              </a:ext>
            </a:extLst>
          </p:cNvPr>
          <p:cNvSpPr txBox="1"/>
          <p:nvPr/>
        </p:nvSpPr>
        <p:spPr bwMode="ltGray">
          <a:xfrm>
            <a:off x="3810170" y="4073104"/>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L</a:t>
            </a:r>
          </a:p>
        </p:txBody>
      </p:sp>
      <p:sp>
        <p:nvSpPr>
          <p:cNvPr id="10" name="Rectangle 1">
            <a:extLst>
              <a:ext uri="{FF2B5EF4-FFF2-40B4-BE49-F238E27FC236}">
                <a16:creationId xmlns="" xmlns:a16="http://schemas.microsoft.com/office/drawing/2014/main" id="{92FF6C55-5A85-4FB2-82AC-E28757FF1254}"/>
              </a:ext>
            </a:extLst>
          </p:cNvPr>
          <p:cNvSpPr/>
          <p:nvPr/>
        </p:nvSpPr>
        <p:spPr>
          <a:xfrm>
            <a:off x="461473" y="1642625"/>
            <a:ext cx="8195165" cy="1077218"/>
          </a:xfrm>
          <a:prstGeom prst="rect">
            <a:avLst/>
          </a:prstGeom>
          <a:solidFill>
            <a:schemeClr val="bg1">
              <a:alpha val="70000"/>
            </a:schemeClr>
          </a:solidFill>
        </p:spPr>
        <p:txBody>
          <a:bodyPr wrap="square">
            <a:spAutoFit/>
          </a:bodyPr>
          <a:lstStyle/>
          <a:p>
            <a:pPr algn="just"/>
            <a:r>
              <a:rPr lang="en-US" sz="1400" dirty="0">
                <a:solidFill>
                  <a:srgbClr val="555555"/>
                </a:solidFill>
                <a:latin typeface="+mn-lt"/>
              </a:rPr>
              <a:t>“Recognize that no individual leader will ever have the perfect blend of all needed leadership behaviors. Build a balanced and cohesive leadership team around you to complement gaps in your leadership style.” </a:t>
            </a:r>
          </a:p>
          <a:p>
            <a:pPr algn="just"/>
            <a:endParaRPr lang="en-US" sz="1100" dirty="0">
              <a:solidFill>
                <a:srgbClr val="555555"/>
              </a:solidFill>
              <a:latin typeface="Helvetica Neue LT W01_65 Md"/>
            </a:endParaRPr>
          </a:p>
          <a:p>
            <a:pPr algn="just"/>
            <a:r>
              <a:rPr lang="en-US" sz="1000" dirty="0">
                <a:solidFill>
                  <a:srgbClr val="555555"/>
                </a:solidFill>
                <a:latin typeface="+mn-lt"/>
              </a:rPr>
              <a:t>©  </a:t>
            </a:r>
            <a:r>
              <a:rPr lang="en-US" sz="1000" i="1" dirty="0">
                <a:solidFill>
                  <a:srgbClr val="555555"/>
                </a:solidFill>
                <a:latin typeface="+mn-lt"/>
              </a:rPr>
              <a:t>Graham P. Waller, research vice president at Gartner </a:t>
            </a:r>
            <a:endParaRPr lang="en-US" sz="1000" i="1" dirty="0">
              <a:latin typeface="+mn-lt"/>
            </a:endParaRPr>
          </a:p>
        </p:txBody>
      </p:sp>
      <p:sp>
        <p:nvSpPr>
          <p:cNvPr id="12" name="TextBox 11">
            <a:extLst>
              <a:ext uri="{FF2B5EF4-FFF2-40B4-BE49-F238E27FC236}">
                <a16:creationId xmlns="" xmlns:a16="http://schemas.microsoft.com/office/drawing/2014/main" id="{79FBFF1D-D265-4B90-A222-E300B909172A}"/>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[1]</a:t>
            </a:r>
          </a:p>
        </p:txBody>
      </p:sp>
    </p:spTree>
    <p:extLst>
      <p:ext uri="{BB962C8B-B14F-4D97-AF65-F5344CB8AC3E}">
        <p14:creationId xmlns:p14="http://schemas.microsoft.com/office/powerpoint/2010/main" val="185092537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F085C1D9-9B17-47A2-9C66-F641557782CA}"/>
              </a:ext>
            </a:extLst>
          </p:cNvPr>
          <p:cNvSpPr>
            <a:spLocks noGrp="1"/>
          </p:cNvSpPr>
          <p:nvPr>
            <p:ph type="title"/>
          </p:nvPr>
        </p:nvSpPr>
        <p:spPr/>
        <p:txBody>
          <a:bodyPr/>
          <a:lstStyle/>
          <a:p>
            <a:r>
              <a:rPr lang="en-US" dirty="0"/>
              <a:t>Partnership in different models</a:t>
            </a:r>
            <a:endParaRPr lang="ru-RU" dirty="0"/>
          </a:p>
        </p:txBody>
      </p:sp>
      <p:sp>
        <p:nvSpPr>
          <p:cNvPr id="4" name="Номер слайда 3">
            <a:extLst>
              <a:ext uri="{FF2B5EF4-FFF2-40B4-BE49-F238E27FC236}">
                <a16:creationId xmlns="" xmlns:a16="http://schemas.microsoft.com/office/drawing/2014/main" id="{C81D0087-9C6A-4F74-991A-4A4AD5E9A4D3}"/>
              </a:ext>
            </a:extLst>
          </p:cNvPr>
          <p:cNvSpPr>
            <a:spLocks noGrp="1"/>
          </p:cNvSpPr>
          <p:nvPr>
            <p:ph type="sldNum" sz="quarter" idx="4"/>
          </p:nvPr>
        </p:nvSpPr>
        <p:spPr/>
        <p:txBody>
          <a:bodyPr/>
          <a:lstStyle/>
          <a:p>
            <a:fld id="{D71DA9FD-6EF8-4CC5-AF9B-B6159B5B937C}" type="slidenum">
              <a:rPr lang="en-GB" smtClean="0"/>
              <a:pPr/>
              <a:t>16</a:t>
            </a:fld>
            <a:endParaRPr lang="en-GB"/>
          </a:p>
        </p:txBody>
      </p:sp>
      <p:pic>
        <p:nvPicPr>
          <p:cNvPr id="5" name="Picture 1">
            <a:extLst>
              <a:ext uri="{FF2B5EF4-FFF2-40B4-BE49-F238E27FC236}">
                <a16:creationId xmlns="" xmlns:a16="http://schemas.microsoft.com/office/drawing/2014/main" id="{A37E87B2-BF2C-4890-B128-785C00101329}"/>
              </a:ext>
            </a:extLst>
          </p:cNvPr>
          <p:cNvPicPr>
            <a:picLocks noChangeAspect="1"/>
          </p:cNvPicPr>
          <p:nvPr/>
        </p:nvPicPr>
        <p:blipFill>
          <a:blip r:embed="rId2">
            <a:alphaModFix/>
          </a:blip>
          <a:stretch>
            <a:fillRect/>
          </a:stretch>
        </p:blipFill>
        <p:spPr>
          <a:xfrm>
            <a:off x="751459" y="1515379"/>
            <a:ext cx="2293645" cy="1458485"/>
          </a:xfrm>
          <a:prstGeom prst="rect">
            <a:avLst/>
          </a:prstGeom>
        </p:spPr>
      </p:pic>
      <p:pic>
        <p:nvPicPr>
          <p:cNvPr id="7" name="Picture 7">
            <a:extLst>
              <a:ext uri="{FF2B5EF4-FFF2-40B4-BE49-F238E27FC236}">
                <a16:creationId xmlns="" xmlns:a16="http://schemas.microsoft.com/office/drawing/2014/main" id="{CA60E967-713A-4987-9F55-CA5ED06F1D8E}"/>
              </a:ext>
            </a:extLst>
          </p:cNvPr>
          <p:cNvPicPr>
            <a:picLocks noChangeAspect="1"/>
          </p:cNvPicPr>
          <p:nvPr/>
        </p:nvPicPr>
        <p:blipFill>
          <a:blip r:embed="rId3">
            <a:alphaModFix/>
          </a:blip>
          <a:stretch>
            <a:fillRect/>
          </a:stretch>
        </p:blipFill>
        <p:spPr>
          <a:xfrm>
            <a:off x="3137896" y="3008497"/>
            <a:ext cx="2533546" cy="1424605"/>
          </a:xfrm>
          <a:prstGeom prst="rect">
            <a:avLst/>
          </a:prstGeom>
        </p:spPr>
      </p:pic>
      <p:sp>
        <p:nvSpPr>
          <p:cNvPr id="8" name="TextBox 7">
            <a:extLst>
              <a:ext uri="{FF2B5EF4-FFF2-40B4-BE49-F238E27FC236}">
                <a16:creationId xmlns="" xmlns:a16="http://schemas.microsoft.com/office/drawing/2014/main" id="{E864DC55-A45E-4081-ABA7-AD746723B6A3}"/>
              </a:ext>
            </a:extLst>
          </p:cNvPr>
          <p:cNvSpPr txBox="1"/>
          <p:nvPr/>
        </p:nvSpPr>
        <p:spPr bwMode="ltGray">
          <a:xfrm>
            <a:off x="1248822" y="3167365"/>
            <a:ext cx="1298917"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Respect</a:t>
            </a:r>
          </a:p>
        </p:txBody>
      </p:sp>
      <p:sp>
        <p:nvSpPr>
          <p:cNvPr id="9" name="TextBox 8">
            <a:extLst>
              <a:ext uri="{FF2B5EF4-FFF2-40B4-BE49-F238E27FC236}">
                <a16:creationId xmlns="" xmlns:a16="http://schemas.microsoft.com/office/drawing/2014/main" id="{F61416F1-79A2-4DC2-A233-16B4DB3FE598}"/>
              </a:ext>
            </a:extLst>
          </p:cNvPr>
          <p:cNvSpPr txBox="1"/>
          <p:nvPr/>
        </p:nvSpPr>
        <p:spPr bwMode="ltGray">
          <a:xfrm>
            <a:off x="3734471" y="1437402"/>
            <a:ext cx="1340396"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 Evolution</a:t>
            </a:r>
          </a:p>
        </p:txBody>
      </p:sp>
      <p:sp>
        <p:nvSpPr>
          <p:cNvPr id="10" name="TextBox 9">
            <a:extLst>
              <a:ext uri="{FF2B5EF4-FFF2-40B4-BE49-F238E27FC236}">
                <a16:creationId xmlns="" xmlns:a16="http://schemas.microsoft.com/office/drawing/2014/main" id="{AB51C750-BAE2-48DF-86F8-DFBE84741D83}"/>
              </a:ext>
            </a:extLst>
          </p:cNvPr>
          <p:cNvSpPr txBox="1"/>
          <p:nvPr/>
        </p:nvSpPr>
        <p:spPr bwMode="ltGray">
          <a:xfrm>
            <a:off x="6261599" y="3133574"/>
            <a:ext cx="1969951"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b="1" dirty="0">
                <a:solidFill>
                  <a:schemeClr val="accent1">
                    <a:lumMod val="50000"/>
                  </a:schemeClr>
                </a:solidFill>
              </a:rPr>
              <a:t>Collaboration</a:t>
            </a:r>
          </a:p>
        </p:txBody>
      </p:sp>
      <p:sp>
        <p:nvSpPr>
          <p:cNvPr id="12" name="Freeform 20">
            <a:extLst>
              <a:ext uri="{FF2B5EF4-FFF2-40B4-BE49-F238E27FC236}">
                <a16:creationId xmlns="" xmlns:a16="http://schemas.microsoft.com/office/drawing/2014/main" id="{6FD89EB6-4C26-4EB9-A6B0-E42B51342341}"/>
              </a:ext>
            </a:extLst>
          </p:cNvPr>
          <p:cNvSpPr>
            <a:spLocks noChangeAspect="1" noEditPoints="1"/>
          </p:cNvSpPr>
          <p:nvPr/>
        </p:nvSpPr>
        <p:spPr bwMode="auto">
          <a:xfrm>
            <a:off x="1465330" y="3636674"/>
            <a:ext cx="733901" cy="678162"/>
          </a:xfrm>
          <a:custGeom>
            <a:avLst/>
            <a:gdLst>
              <a:gd name="T0" fmla="*/ 78 w 156"/>
              <a:gd name="T1" fmla="*/ 84 h 145"/>
              <a:gd name="T2" fmla="*/ 70 w 156"/>
              <a:gd name="T3" fmla="*/ 103 h 145"/>
              <a:gd name="T4" fmla="*/ 70 w 156"/>
              <a:gd name="T5" fmla="*/ 103 h 145"/>
              <a:gd name="T6" fmla="*/ 86 w 156"/>
              <a:gd name="T7" fmla="*/ 103 h 145"/>
              <a:gd name="T8" fmla="*/ 78 w 156"/>
              <a:gd name="T9" fmla="*/ 84 h 145"/>
              <a:gd name="T10" fmla="*/ 44 w 156"/>
              <a:gd name="T11" fmla="*/ 100 h 145"/>
              <a:gd name="T12" fmla="*/ 29 w 156"/>
              <a:gd name="T13" fmla="*/ 114 h 145"/>
              <a:gd name="T14" fmla="*/ 14 w 156"/>
              <a:gd name="T15" fmla="*/ 100 h 145"/>
              <a:gd name="T16" fmla="*/ 39 w 156"/>
              <a:gd name="T17" fmla="*/ 89 h 145"/>
              <a:gd name="T18" fmla="*/ 54 w 156"/>
              <a:gd name="T19" fmla="*/ 141 h 145"/>
              <a:gd name="T20" fmla="*/ 29 w 156"/>
              <a:gd name="T21" fmla="*/ 118 h 145"/>
              <a:gd name="T22" fmla="*/ 38 w 156"/>
              <a:gd name="T23" fmla="*/ 116 h 145"/>
              <a:gd name="T24" fmla="*/ 47 w 156"/>
              <a:gd name="T25" fmla="*/ 100 h 145"/>
              <a:gd name="T26" fmla="*/ 16 w 156"/>
              <a:gd name="T27" fmla="*/ 87 h 145"/>
              <a:gd name="T28" fmla="*/ 20 w 156"/>
              <a:gd name="T29" fmla="*/ 116 h 145"/>
              <a:gd name="T30" fmla="*/ 2 w 156"/>
              <a:gd name="T31" fmla="*/ 145 h 145"/>
              <a:gd name="T32" fmla="*/ 49 w 156"/>
              <a:gd name="T33" fmla="*/ 123 h 145"/>
              <a:gd name="T34" fmla="*/ 138 w 156"/>
              <a:gd name="T35" fmla="*/ 89 h 145"/>
              <a:gd name="T36" fmla="*/ 138 w 156"/>
              <a:gd name="T37" fmla="*/ 110 h 145"/>
              <a:gd name="T38" fmla="*/ 117 w 156"/>
              <a:gd name="T39" fmla="*/ 110 h 145"/>
              <a:gd name="T40" fmla="*/ 127 w 156"/>
              <a:gd name="T41" fmla="*/ 85 h 145"/>
              <a:gd name="T42" fmla="*/ 145 w 156"/>
              <a:gd name="T43" fmla="*/ 125 h 145"/>
              <a:gd name="T44" fmla="*/ 109 w 156"/>
              <a:gd name="T45" fmla="*/ 125 h 145"/>
              <a:gd name="T46" fmla="*/ 145 w 156"/>
              <a:gd name="T47" fmla="*/ 125 h 145"/>
              <a:gd name="T48" fmla="*/ 140 w 156"/>
              <a:gd name="T49" fmla="*/ 113 h 145"/>
              <a:gd name="T50" fmla="*/ 127 w 156"/>
              <a:gd name="T51" fmla="*/ 81 h 145"/>
              <a:gd name="T52" fmla="*/ 114 w 156"/>
              <a:gd name="T53" fmla="*/ 113 h 145"/>
              <a:gd name="T54" fmla="*/ 99 w 156"/>
              <a:gd name="T55" fmla="*/ 143 h 145"/>
              <a:gd name="T56" fmla="*/ 156 w 156"/>
              <a:gd name="T57" fmla="*/ 143 h 145"/>
              <a:gd name="T58" fmla="*/ 88 w 156"/>
              <a:gd name="T59" fmla="*/ 8 h 145"/>
              <a:gd name="T60" fmla="*/ 68 w 156"/>
              <a:gd name="T61" fmla="*/ 8 h 145"/>
              <a:gd name="T62" fmla="*/ 78 w 156"/>
              <a:gd name="T63" fmla="*/ 33 h 145"/>
              <a:gd name="T64" fmla="*/ 88 w 156"/>
              <a:gd name="T65" fmla="*/ 29 h 145"/>
              <a:gd name="T66" fmla="*/ 96 w 156"/>
              <a:gd name="T67" fmla="*/ 44 h 145"/>
              <a:gd name="T68" fmla="*/ 78 w 156"/>
              <a:gd name="T69" fmla="*/ 37 h 145"/>
              <a:gd name="T70" fmla="*/ 103 w 156"/>
              <a:gd name="T71" fmla="*/ 60 h 145"/>
              <a:gd name="T72" fmla="*/ 87 w 156"/>
              <a:gd name="T73" fmla="*/ 35 h 145"/>
              <a:gd name="T74" fmla="*/ 105 w 156"/>
              <a:gd name="T75" fmla="*/ 64 h 145"/>
              <a:gd name="T76" fmla="*/ 58 w 156"/>
              <a:gd name="T77" fmla="*/ 42 h 145"/>
              <a:gd name="T78" fmla="*/ 60 w 156"/>
              <a:gd name="T79" fmla="*/ 19 h 145"/>
              <a:gd name="T80" fmla="*/ 91 w 156"/>
              <a:gd name="T81" fmla="*/ 6 h 145"/>
              <a:gd name="T82" fmla="*/ 87 w 156"/>
              <a:gd name="T83" fmla="*/ 35 h 145"/>
              <a:gd name="T84" fmla="*/ 78 w 156"/>
              <a:gd name="T85" fmla="*/ 67 h 145"/>
              <a:gd name="T86" fmla="*/ 88 w 156"/>
              <a:gd name="T87" fmla="*/ 85 h 145"/>
              <a:gd name="T88" fmla="*/ 90 w 156"/>
              <a:gd name="T89" fmla="*/ 103 h 145"/>
              <a:gd name="T90" fmla="*/ 97 w 156"/>
              <a:gd name="T91" fmla="*/ 115 h 145"/>
              <a:gd name="T92" fmla="*/ 68 w 156"/>
              <a:gd name="T93" fmla="*/ 106 h 145"/>
              <a:gd name="T94" fmla="*/ 57 w 156"/>
              <a:gd name="T95" fmla="*/ 113 h 145"/>
              <a:gd name="T96" fmla="*/ 68 w 156"/>
              <a:gd name="T9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45">
                <a:moveTo>
                  <a:pt x="78" y="84"/>
                </a:moveTo>
                <a:lnTo>
                  <a:pt x="78" y="84"/>
                </a:lnTo>
                <a:lnTo>
                  <a:pt x="78" y="84"/>
                </a:lnTo>
                <a:cubicBezTo>
                  <a:pt x="75" y="84"/>
                  <a:pt x="72" y="85"/>
                  <a:pt x="70" y="87"/>
                </a:cubicBezTo>
                <a:cubicBezTo>
                  <a:pt x="68" y="89"/>
                  <a:pt x="67" y="92"/>
                  <a:pt x="67" y="95"/>
                </a:cubicBezTo>
                <a:cubicBezTo>
                  <a:pt x="67" y="98"/>
                  <a:pt x="68" y="101"/>
                  <a:pt x="70" y="103"/>
                </a:cubicBezTo>
                <a:lnTo>
                  <a:pt x="70" y="103"/>
                </a:lnTo>
                <a:cubicBezTo>
                  <a:pt x="70" y="103"/>
                  <a:pt x="70" y="103"/>
                  <a:pt x="70" y="103"/>
                </a:cubicBezTo>
                <a:cubicBezTo>
                  <a:pt x="70" y="103"/>
                  <a:pt x="70" y="103"/>
                  <a:pt x="70" y="103"/>
                </a:cubicBezTo>
                <a:lnTo>
                  <a:pt x="70" y="103"/>
                </a:lnTo>
                <a:cubicBezTo>
                  <a:pt x="72" y="105"/>
                  <a:pt x="75" y="106"/>
                  <a:pt x="78" y="106"/>
                </a:cubicBezTo>
                <a:cubicBezTo>
                  <a:pt x="81" y="106"/>
                  <a:pt x="84" y="105"/>
                  <a:pt x="86" y="103"/>
                </a:cubicBezTo>
                <a:cubicBezTo>
                  <a:pt x="88" y="101"/>
                  <a:pt x="89" y="98"/>
                  <a:pt x="89" y="95"/>
                </a:cubicBezTo>
                <a:cubicBezTo>
                  <a:pt x="89" y="92"/>
                  <a:pt x="88" y="89"/>
                  <a:pt x="86" y="87"/>
                </a:cubicBezTo>
                <a:cubicBezTo>
                  <a:pt x="84" y="85"/>
                  <a:pt x="81" y="84"/>
                  <a:pt x="78" y="84"/>
                </a:cubicBezTo>
                <a:close/>
                <a:moveTo>
                  <a:pt x="39" y="89"/>
                </a:moveTo>
                <a:lnTo>
                  <a:pt x="39" y="89"/>
                </a:lnTo>
                <a:cubicBezTo>
                  <a:pt x="42" y="92"/>
                  <a:pt x="44" y="96"/>
                  <a:pt x="44" y="100"/>
                </a:cubicBezTo>
                <a:cubicBezTo>
                  <a:pt x="44" y="104"/>
                  <a:pt x="42" y="107"/>
                  <a:pt x="39" y="110"/>
                </a:cubicBezTo>
                <a:lnTo>
                  <a:pt x="39" y="110"/>
                </a:lnTo>
                <a:cubicBezTo>
                  <a:pt x="37" y="113"/>
                  <a:pt x="33" y="114"/>
                  <a:pt x="29" y="114"/>
                </a:cubicBezTo>
                <a:lnTo>
                  <a:pt x="29" y="114"/>
                </a:lnTo>
                <a:cubicBezTo>
                  <a:pt x="25" y="114"/>
                  <a:pt x="21" y="113"/>
                  <a:pt x="19" y="110"/>
                </a:cubicBezTo>
                <a:cubicBezTo>
                  <a:pt x="16" y="107"/>
                  <a:pt x="14" y="104"/>
                  <a:pt x="14" y="100"/>
                </a:cubicBezTo>
                <a:cubicBezTo>
                  <a:pt x="14" y="96"/>
                  <a:pt x="16" y="92"/>
                  <a:pt x="19" y="89"/>
                </a:cubicBezTo>
                <a:cubicBezTo>
                  <a:pt x="21" y="87"/>
                  <a:pt x="25" y="85"/>
                  <a:pt x="29" y="85"/>
                </a:cubicBezTo>
                <a:cubicBezTo>
                  <a:pt x="33" y="85"/>
                  <a:pt x="37" y="87"/>
                  <a:pt x="39" y="89"/>
                </a:cubicBezTo>
                <a:close/>
                <a:moveTo>
                  <a:pt x="47" y="125"/>
                </a:moveTo>
                <a:lnTo>
                  <a:pt x="47" y="125"/>
                </a:lnTo>
                <a:cubicBezTo>
                  <a:pt x="51" y="129"/>
                  <a:pt x="54" y="135"/>
                  <a:pt x="54" y="141"/>
                </a:cubicBezTo>
                <a:lnTo>
                  <a:pt x="4" y="141"/>
                </a:lnTo>
                <a:cubicBezTo>
                  <a:pt x="4" y="135"/>
                  <a:pt x="7" y="129"/>
                  <a:pt x="11" y="125"/>
                </a:cubicBezTo>
                <a:cubicBezTo>
                  <a:pt x="16" y="121"/>
                  <a:pt x="22" y="118"/>
                  <a:pt x="29" y="118"/>
                </a:cubicBezTo>
                <a:lnTo>
                  <a:pt x="29" y="118"/>
                </a:lnTo>
                <a:cubicBezTo>
                  <a:pt x="36" y="118"/>
                  <a:pt x="42" y="121"/>
                  <a:pt x="47" y="125"/>
                </a:cubicBezTo>
                <a:close/>
                <a:moveTo>
                  <a:pt x="38" y="116"/>
                </a:moveTo>
                <a:lnTo>
                  <a:pt x="38" y="116"/>
                </a:lnTo>
                <a:cubicBezTo>
                  <a:pt x="39" y="115"/>
                  <a:pt x="41" y="114"/>
                  <a:pt x="42" y="113"/>
                </a:cubicBezTo>
                <a:cubicBezTo>
                  <a:pt x="45" y="109"/>
                  <a:pt x="47" y="105"/>
                  <a:pt x="47" y="100"/>
                </a:cubicBezTo>
                <a:cubicBezTo>
                  <a:pt x="47" y="95"/>
                  <a:pt x="45" y="90"/>
                  <a:pt x="42" y="87"/>
                </a:cubicBezTo>
                <a:cubicBezTo>
                  <a:pt x="39" y="83"/>
                  <a:pt x="34" y="81"/>
                  <a:pt x="29" y="81"/>
                </a:cubicBezTo>
                <a:cubicBezTo>
                  <a:pt x="24" y="81"/>
                  <a:pt x="19" y="83"/>
                  <a:pt x="16" y="87"/>
                </a:cubicBezTo>
                <a:cubicBezTo>
                  <a:pt x="13" y="90"/>
                  <a:pt x="11" y="95"/>
                  <a:pt x="11" y="100"/>
                </a:cubicBezTo>
                <a:cubicBezTo>
                  <a:pt x="11" y="105"/>
                  <a:pt x="13" y="109"/>
                  <a:pt x="16" y="113"/>
                </a:cubicBezTo>
                <a:cubicBezTo>
                  <a:pt x="17" y="114"/>
                  <a:pt x="19" y="115"/>
                  <a:pt x="20" y="116"/>
                </a:cubicBezTo>
                <a:cubicBezTo>
                  <a:pt x="16" y="117"/>
                  <a:pt x="12" y="120"/>
                  <a:pt x="9" y="123"/>
                </a:cubicBezTo>
                <a:cubicBezTo>
                  <a:pt x="4" y="128"/>
                  <a:pt x="0" y="135"/>
                  <a:pt x="0" y="143"/>
                </a:cubicBezTo>
                <a:cubicBezTo>
                  <a:pt x="0" y="144"/>
                  <a:pt x="1" y="145"/>
                  <a:pt x="2" y="145"/>
                </a:cubicBezTo>
                <a:lnTo>
                  <a:pt x="56" y="145"/>
                </a:lnTo>
                <a:cubicBezTo>
                  <a:pt x="57" y="145"/>
                  <a:pt x="58" y="144"/>
                  <a:pt x="58" y="143"/>
                </a:cubicBezTo>
                <a:cubicBezTo>
                  <a:pt x="58" y="135"/>
                  <a:pt x="54" y="128"/>
                  <a:pt x="49" y="123"/>
                </a:cubicBezTo>
                <a:cubicBezTo>
                  <a:pt x="46" y="120"/>
                  <a:pt x="42" y="117"/>
                  <a:pt x="38" y="116"/>
                </a:cubicBezTo>
                <a:close/>
                <a:moveTo>
                  <a:pt x="138" y="89"/>
                </a:moveTo>
                <a:lnTo>
                  <a:pt x="138" y="89"/>
                </a:lnTo>
                <a:cubicBezTo>
                  <a:pt x="140" y="92"/>
                  <a:pt x="142" y="96"/>
                  <a:pt x="142" y="100"/>
                </a:cubicBezTo>
                <a:cubicBezTo>
                  <a:pt x="142" y="104"/>
                  <a:pt x="140" y="107"/>
                  <a:pt x="138" y="110"/>
                </a:cubicBezTo>
                <a:lnTo>
                  <a:pt x="138" y="110"/>
                </a:lnTo>
                <a:cubicBezTo>
                  <a:pt x="135" y="113"/>
                  <a:pt x="131" y="114"/>
                  <a:pt x="127" y="114"/>
                </a:cubicBezTo>
                <a:lnTo>
                  <a:pt x="127" y="114"/>
                </a:lnTo>
                <a:cubicBezTo>
                  <a:pt x="123" y="114"/>
                  <a:pt x="119" y="113"/>
                  <a:pt x="117" y="110"/>
                </a:cubicBezTo>
                <a:cubicBezTo>
                  <a:pt x="114" y="107"/>
                  <a:pt x="112" y="104"/>
                  <a:pt x="112" y="100"/>
                </a:cubicBezTo>
                <a:cubicBezTo>
                  <a:pt x="112" y="96"/>
                  <a:pt x="114" y="92"/>
                  <a:pt x="117" y="89"/>
                </a:cubicBezTo>
                <a:cubicBezTo>
                  <a:pt x="119" y="87"/>
                  <a:pt x="123" y="85"/>
                  <a:pt x="127" y="85"/>
                </a:cubicBezTo>
                <a:cubicBezTo>
                  <a:pt x="131" y="85"/>
                  <a:pt x="135" y="87"/>
                  <a:pt x="138" y="89"/>
                </a:cubicBezTo>
                <a:close/>
                <a:moveTo>
                  <a:pt x="145" y="125"/>
                </a:moveTo>
                <a:lnTo>
                  <a:pt x="145" y="125"/>
                </a:lnTo>
                <a:cubicBezTo>
                  <a:pt x="149" y="129"/>
                  <a:pt x="152" y="135"/>
                  <a:pt x="152" y="141"/>
                </a:cubicBezTo>
                <a:lnTo>
                  <a:pt x="102" y="141"/>
                </a:lnTo>
                <a:cubicBezTo>
                  <a:pt x="102" y="135"/>
                  <a:pt x="105" y="129"/>
                  <a:pt x="109" y="125"/>
                </a:cubicBezTo>
                <a:cubicBezTo>
                  <a:pt x="114" y="121"/>
                  <a:pt x="120" y="118"/>
                  <a:pt x="127" y="118"/>
                </a:cubicBezTo>
                <a:lnTo>
                  <a:pt x="127" y="118"/>
                </a:lnTo>
                <a:cubicBezTo>
                  <a:pt x="134" y="118"/>
                  <a:pt x="140" y="121"/>
                  <a:pt x="145" y="125"/>
                </a:cubicBezTo>
                <a:close/>
                <a:moveTo>
                  <a:pt x="136" y="116"/>
                </a:moveTo>
                <a:lnTo>
                  <a:pt x="136" y="116"/>
                </a:lnTo>
                <a:cubicBezTo>
                  <a:pt x="137" y="115"/>
                  <a:pt x="139" y="114"/>
                  <a:pt x="140" y="113"/>
                </a:cubicBezTo>
                <a:cubicBezTo>
                  <a:pt x="143" y="109"/>
                  <a:pt x="145" y="105"/>
                  <a:pt x="145" y="100"/>
                </a:cubicBezTo>
                <a:cubicBezTo>
                  <a:pt x="145" y="95"/>
                  <a:pt x="143" y="90"/>
                  <a:pt x="140" y="87"/>
                </a:cubicBezTo>
                <a:cubicBezTo>
                  <a:pt x="137" y="83"/>
                  <a:pt x="132" y="81"/>
                  <a:pt x="127" y="81"/>
                </a:cubicBezTo>
                <a:cubicBezTo>
                  <a:pt x="122" y="81"/>
                  <a:pt x="117" y="83"/>
                  <a:pt x="114" y="87"/>
                </a:cubicBezTo>
                <a:cubicBezTo>
                  <a:pt x="111" y="90"/>
                  <a:pt x="109" y="95"/>
                  <a:pt x="109" y="100"/>
                </a:cubicBezTo>
                <a:cubicBezTo>
                  <a:pt x="109" y="105"/>
                  <a:pt x="111" y="109"/>
                  <a:pt x="114" y="113"/>
                </a:cubicBezTo>
                <a:cubicBezTo>
                  <a:pt x="115" y="114"/>
                  <a:pt x="117" y="115"/>
                  <a:pt x="119" y="116"/>
                </a:cubicBezTo>
                <a:cubicBezTo>
                  <a:pt x="114" y="117"/>
                  <a:pt x="110" y="120"/>
                  <a:pt x="107" y="123"/>
                </a:cubicBezTo>
                <a:cubicBezTo>
                  <a:pt x="102" y="128"/>
                  <a:pt x="99" y="135"/>
                  <a:pt x="99" y="143"/>
                </a:cubicBezTo>
                <a:cubicBezTo>
                  <a:pt x="99" y="144"/>
                  <a:pt x="99" y="145"/>
                  <a:pt x="100" y="145"/>
                </a:cubicBezTo>
                <a:lnTo>
                  <a:pt x="154" y="145"/>
                </a:lnTo>
                <a:cubicBezTo>
                  <a:pt x="155" y="145"/>
                  <a:pt x="156" y="144"/>
                  <a:pt x="156" y="143"/>
                </a:cubicBezTo>
                <a:cubicBezTo>
                  <a:pt x="156" y="135"/>
                  <a:pt x="152" y="128"/>
                  <a:pt x="147" y="123"/>
                </a:cubicBezTo>
                <a:cubicBezTo>
                  <a:pt x="144" y="120"/>
                  <a:pt x="140" y="117"/>
                  <a:pt x="136" y="116"/>
                </a:cubicBezTo>
                <a:close/>
                <a:moveTo>
                  <a:pt x="88" y="8"/>
                </a:moveTo>
                <a:lnTo>
                  <a:pt x="88" y="8"/>
                </a:lnTo>
                <a:cubicBezTo>
                  <a:pt x="86" y="5"/>
                  <a:pt x="82" y="4"/>
                  <a:pt x="78" y="4"/>
                </a:cubicBezTo>
                <a:cubicBezTo>
                  <a:pt x="74" y="4"/>
                  <a:pt x="70" y="5"/>
                  <a:pt x="68" y="8"/>
                </a:cubicBezTo>
                <a:cubicBezTo>
                  <a:pt x="65" y="11"/>
                  <a:pt x="63" y="14"/>
                  <a:pt x="63" y="19"/>
                </a:cubicBezTo>
                <a:cubicBezTo>
                  <a:pt x="63" y="23"/>
                  <a:pt x="65" y="26"/>
                  <a:pt x="68" y="29"/>
                </a:cubicBezTo>
                <a:cubicBezTo>
                  <a:pt x="70" y="32"/>
                  <a:pt x="74" y="33"/>
                  <a:pt x="78" y="33"/>
                </a:cubicBezTo>
                <a:lnTo>
                  <a:pt x="78" y="33"/>
                </a:lnTo>
                <a:cubicBezTo>
                  <a:pt x="82" y="33"/>
                  <a:pt x="86" y="32"/>
                  <a:pt x="88" y="29"/>
                </a:cubicBezTo>
                <a:lnTo>
                  <a:pt x="88" y="29"/>
                </a:lnTo>
                <a:cubicBezTo>
                  <a:pt x="91" y="26"/>
                  <a:pt x="93" y="23"/>
                  <a:pt x="93" y="19"/>
                </a:cubicBezTo>
                <a:cubicBezTo>
                  <a:pt x="93" y="14"/>
                  <a:pt x="91" y="11"/>
                  <a:pt x="88" y="8"/>
                </a:cubicBezTo>
                <a:close/>
                <a:moveTo>
                  <a:pt x="96" y="44"/>
                </a:moveTo>
                <a:lnTo>
                  <a:pt x="96" y="44"/>
                </a:lnTo>
                <a:cubicBezTo>
                  <a:pt x="91" y="40"/>
                  <a:pt x="85" y="37"/>
                  <a:pt x="78" y="37"/>
                </a:cubicBezTo>
                <a:lnTo>
                  <a:pt x="78" y="37"/>
                </a:lnTo>
                <a:cubicBezTo>
                  <a:pt x="71" y="37"/>
                  <a:pt x="65" y="40"/>
                  <a:pt x="60" y="44"/>
                </a:cubicBezTo>
                <a:cubicBezTo>
                  <a:pt x="56" y="48"/>
                  <a:pt x="53" y="54"/>
                  <a:pt x="53" y="60"/>
                </a:cubicBezTo>
                <a:lnTo>
                  <a:pt x="103" y="60"/>
                </a:lnTo>
                <a:cubicBezTo>
                  <a:pt x="103" y="54"/>
                  <a:pt x="100" y="48"/>
                  <a:pt x="96" y="44"/>
                </a:cubicBezTo>
                <a:close/>
                <a:moveTo>
                  <a:pt x="87" y="35"/>
                </a:moveTo>
                <a:lnTo>
                  <a:pt x="87" y="35"/>
                </a:lnTo>
                <a:cubicBezTo>
                  <a:pt x="91" y="36"/>
                  <a:pt x="95" y="38"/>
                  <a:pt x="98" y="42"/>
                </a:cubicBezTo>
                <a:cubicBezTo>
                  <a:pt x="103" y="47"/>
                  <a:pt x="107" y="54"/>
                  <a:pt x="107" y="62"/>
                </a:cubicBezTo>
                <a:cubicBezTo>
                  <a:pt x="107" y="63"/>
                  <a:pt x="106" y="64"/>
                  <a:pt x="105" y="64"/>
                </a:cubicBezTo>
                <a:lnTo>
                  <a:pt x="51" y="64"/>
                </a:lnTo>
                <a:cubicBezTo>
                  <a:pt x="50" y="64"/>
                  <a:pt x="49" y="63"/>
                  <a:pt x="49" y="62"/>
                </a:cubicBezTo>
                <a:cubicBezTo>
                  <a:pt x="49" y="54"/>
                  <a:pt x="53" y="47"/>
                  <a:pt x="58" y="42"/>
                </a:cubicBezTo>
                <a:cubicBezTo>
                  <a:pt x="61" y="38"/>
                  <a:pt x="65" y="36"/>
                  <a:pt x="69" y="35"/>
                </a:cubicBezTo>
                <a:cubicBezTo>
                  <a:pt x="68" y="34"/>
                  <a:pt x="66" y="33"/>
                  <a:pt x="65" y="31"/>
                </a:cubicBezTo>
                <a:cubicBezTo>
                  <a:pt x="62" y="28"/>
                  <a:pt x="60" y="24"/>
                  <a:pt x="60" y="19"/>
                </a:cubicBezTo>
                <a:cubicBezTo>
                  <a:pt x="60" y="14"/>
                  <a:pt x="62" y="9"/>
                  <a:pt x="65" y="6"/>
                </a:cubicBezTo>
                <a:cubicBezTo>
                  <a:pt x="68" y="2"/>
                  <a:pt x="73" y="0"/>
                  <a:pt x="78" y="0"/>
                </a:cubicBezTo>
                <a:cubicBezTo>
                  <a:pt x="83" y="0"/>
                  <a:pt x="88" y="2"/>
                  <a:pt x="91" y="6"/>
                </a:cubicBezTo>
                <a:cubicBezTo>
                  <a:pt x="94" y="9"/>
                  <a:pt x="96" y="14"/>
                  <a:pt x="96" y="19"/>
                </a:cubicBezTo>
                <a:cubicBezTo>
                  <a:pt x="96" y="24"/>
                  <a:pt x="94" y="28"/>
                  <a:pt x="91" y="31"/>
                </a:cubicBezTo>
                <a:cubicBezTo>
                  <a:pt x="90" y="33"/>
                  <a:pt x="88" y="34"/>
                  <a:pt x="87" y="35"/>
                </a:cubicBezTo>
                <a:close/>
                <a:moveTo>
                  <a:pt x="76" y="69"/>
                </a:moveTo>
                <a:lnTo>
                  <a:pt x="76" y="69"/>
                </a:lnTo>
                <a:cubicBezTo>
                  <a:pt x="76" y="68"/>
                  <a:pt x="77" y="67"/>
                  <a:pt x="78" y="67"/>
                </a:cubicBezTo>
                <a:cubicBezTo>
                  <a:pt x="79" y="67"/>
                  <a:pt x="80" y="68"/>
                  <a:pt x="80" y="69"/>
                </a:cubicBezTo>
                <a:lnTo>
                  <a:pt x="80" y="80"/>
                </a:lnTo>
                <a:cubicBezTo>
                  <a:pt x="83" y="81"/>
                  <a:pt x="86" y="82"/>
                  <a:pt x="88" y="85"/>
                </a:cubicBezTo>
                <a:lnTo>
                  <a:pt x="88" y="85"/>
                </a:lnTo>
                <a:cubicBezTo>
                  <a:pt x="91" y="87"/>
                  <a:pt x="93" y="91"/>
                  <a:pt x="93" y="95"/>
                </a:cubicBezTo>
                <a:cubicBezTo>
                  <a:pt x="93" y="98"/>
                  <a:pt x="92" y="101"/>
                  <a:pt x="90" y="103"/>
                </a:cubicBezTo>
                <a:lnTo>
                  <a:pt x="99" y="113"/>
                </a:lnTo>
                <a:cubicBezTo>
                  <a:pt x="100" y="113"/>
                  <a:pt x="100" y="114"/>
                  <a:pt x="99" y="115"/>
                </a:cubicBezTo>
                <a:cubicBezTo>
                  <a:pt x="99" y="116"/>
                  <a:pt x="98" y="116"/>
                  <a:pt x="97" y="115"/>
                </a:cubicBezTo>
                <a:lnTo>
                  <a:pt x="88" y="106"/>
                </a:lnTo>
                <a:cubicBezTo>
                  <a:pt x="85" y="108"/>
                  <a:pt x="82" y="110"/>
                  <a:pt x="78" y="110"/>
                </a:cubicBezTo>
                <a:cubicBezTo>
                  <a:pt x="74" y="110"/>
                  <a:pt x="71" y="108"/>
                  <a:pt x="68" y="106"/>
                </a:cubicBezTo>
                <a:lnTo>
                  <a:pt x="59" y="115"/>
                </a:lnTo>
                <a:cubicBezTo>
                  <a:pt x="59" y="116"/>
                  <a:pt x="58" y="116"/>
                  <a:pt x="57" y="115"/>
                </a:cubicBezTo>
                <a:cubicBezTo>
                  <a:pt x="56" y="114"/>
                  <a:pt x="56" y="113"/>
                  <a:pt x="57" y="113"/>
                </a:cubicBezTo>
                <a:lnTo>
                  <a:pt x="66" y="104"/>
                </a:lnTo>
                <a:cubicBezTo>
                  <a:pt x="64" y="101"/>
                  <a:pt x="63" y="98"/>
                  <a:pt x="63" y="95"/>
                </a:cubicBezTo>
                <a:cubicBezTo>
                  <a:pt x="63" y="91"/>
                  <a:pt x="65" y="87"/>
                  <a:pt x="68" y="85"/>
                </a:cubicBezTo>
                <a:cubicBezTo>
                  <a:pt x="70" y="82"/>
                  <a:pt x="73" y="81"/>
                  <a:pt x="76" y="80"/>
                </a:cubicBezTo>
                <a:lnTo>
                  <a:pt x="76" y="69"/>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pic>
        <p:nvPicPr>
          <p:cNvPr id="14" name="Рисунок 13">
            <a:extLst>
              <a:ext uri="{FF2B5EF4-FFF2-40B4-BE49-F238E27FC236}">
                <a16:creationId xmlns="" xmlns:a16="http://schemas.microsoft.com/office/drawing/2014/main" id="{C108CA4C-4AF9-4AA5-988A-0331971CF749}"/>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541292" y="1491799"/>
            <a:ext cx="2910379" cy="1637088"/>
          </a:xfrm>
          <a:prstGeom prst="rect">
            <a:avLst/>
          </a:prstGeom>
        </p:spPr>
      </p:pic>
      <p:sp>
        <p:nvSpPr>
          <p:cNvPr id="15" name="Freeform 70">
            <a:extLst>
              <a:ext uri="{FF2B5EF4-FFF2-40B4-BE49-F238E27FC236}">
                <a16:creationId xmlns="" xmlns:a16="http://schemas.microsoft.com/office/drawing/2014/main" id="{FE06BD81-14D6-475D-88ED-3F6C3E1A1694}"/>
              </a:ext>
            </a:extLst>
          </p:cNvPr>
          <p:cNvSpPr>
            <a:spLocks noChangeAspect="1" noEditPoints="1"/>
          </p:cNvSpPr>
          <p:nvPr/>
        </p:nvSpPr>
        <p:spPr bwMode="auto">
          <a:xfrm>
            <a:off x="3930797" y="1814167"/>
            <a:ext cx="947745" cy="743234"/>
          </a:xfrm>
          <a:custGeom>
            <a:avLst/>
            <a:gdLst>
              <a:gd name="T0" fmla="*/ 90 w 188"/>
              <a:gd name="T1" fmla="*/ 18 h 147"/>
              <a:gd name="T2" fmla="*/ 6 w 188"/>
              <a:gd name="T3" fmla="*/ 32 h 147"/>
              <a:gd name="T4" fmla="*/ 90 w 188"/>
              <a:gd name="T5" fmla="*/ 18 h 147"/>
              <a:gd name="T6" fmla="*/ 127 w 188"/>
              <a:gd name="T7" fmla="*/ 92 h 147"/>
              <a:gd name="T8" fmla="*/ 153 w 188"/>
              <a:gd name="T9" fmla="*/ 50 h 147"/>
              <a:gd name="T10" fmla="*/ 127 w 188"/>
              <a:gd name="T11" fmla="*/ 92 h 147"/>
              <a:gd name="T12" fmla="*/ 153 w 188"/>
              <a:gd name="T13" fmla="*/ 46 h 147"/>
              <a:gd name="T14" fmla="*/ 127 w 188"/>
              <a:gd name="T15" fmla="*/ 4 h 147"/>
              <a:gd name="T16" fmla="*/ 153 w 188"/>
              <a:gd name="T17" fmla="*/ 46 h 147"/>
              <a:gd name="T18" fmla="*/ 92 w 188"/>
              <a:gd name="T19" fmla="*/ 75 h 147"/>
              <a:gd name="T20" fmla="*/ 92 w 188"/>
              <a:gd name="T21" fmla="*/ 21 h 147"/>
              <a:gd name="T22" fmla="*/ 96 w 188"/>
              <a:gd name="T23" fmla="*/ 21 h 147"/>
              <a:gd name="T24" fmla="*/ 96 w 188"/>
              <a:gd name="T25" fmla="*/ 75 h 147"/>
              <a:gd name="T26" fmla="*/ 96 w 188"/>
              <a:gd name="T27" fmla="*/ 21 h 147"/>
              <a:gd name="T28" fmla="*/ 158 w 188"/>
              <a:gd name="T29" fmla="*/ 80 h 147"/>
              <a:gd name="T30" fmla="*/ 157 w 188"/>
              <a:gd name="T31" fmla="*/ 115 h 147"/>
              <a:gd name="T32" fmla="*/ 99 w 188"/>
              <a:gd name="T33" fmla="*/ 146 h 147"/>
              <a:gd name="T34" fmla="*/ 89 w 188"/>
              <a:gd name="T35" fmla="*/ 146 h 147"/>
              <a:gd name="T36" fmla="*/ 31 w 188"/>
              <a:gd name="T37" fmla="*/ 115 h 147"/>
              <a:gd name="T38" fmla="*/ 30 w 188"/>
              <a:gd name="T39" fmla="*/ 80 h 147"/>
              <a:gd name="T40" fmla="*/ 1 w 188"/>
              <a:gd name="T41" fmla="*/ 65 h 147"/>
              <a:gd name="T42" fmla="*/ 31 w 188"/>
              <a:gd name="T43" fmla="*/ 48 h 147"/>
              <a:gd name="T44" fmla="*/ 1 w 188"/>
              <a:gd name="T45" fmla="*/ 32 h 147"/>
              <a:gd name="T46" fmla="*/ 61 w 188"/>
              <a:gd name="T47" fmla="*/ 0 h 147"/>
              <a:gd name="T48" fmla="*/ 94 w 188"/>
              <a:gd name="T49" fmla="*/ 16 h 147"/>
              <a:gd name="T50" fmla="*/ 127 w 188"/>
              <a:gd name="T51" fmla="*/ 0 h 147"/>
              <a:gd name="T52" fmla="*/ 187 w 188"/>
              <a:gd name="T53" fmla="*/ 31 h 147"/>
              <a:gd name="T54" fmla="*/ 157 w 188"/>
              <a:gd name="T55" fmla="*/ 48 h 147"/>
              <a:gd name="T56" fmla="*/ 187 w 188"/>
              <a:gd name="T57" fmla="*/ 63 h 147"/>
              <a:gd name="T58" fmla="*/ 158 w 188"/>
              <a:gd name="T59" fmla="*/ 80 h 147"/>
              <a:gd name="T60" fmla="*/ 96 w 188"/>
              <a:gd name="T61" fmla="*/ 80 h 147"/>
              <a:gd name="T62" fmla="*/ 97 w 188"/>
              <a:gd name="T63" fmla="*/ 143 h 147"/>
              <a:gd name="T64" fmla="*/ 154 w 188"/>
              <a:gd name="T65" fmla="*/ 113 h 147"/>
              <a:gd name="T66" fmla="*/ 155 w 188"/>
              <a:gd name="T67" fmla="*/ 82 h 147"/>
              <a:gd name="T68" fmla="*/ 126 w 188"/>
              <a:gd name="T69" fmla="*/ 95 h 147"/>
              <a:gd name="T70" fmla="*/ 92 w 188"/>
              <a:gd name="T71" fmla="*/ 143 h 147"/>
              <a:gd name="T72" fmla="*/ 91 w 188"/>
              <a:gd name="T73" fmla="*/ 143 h 147"/>
              <a:gd name="T74" fmla="*/ 34 w 188"/>
              <a:gd name="T75" fmla="*/ 113 h 147"/>
              <a:gd name="T76" fmla="*/ 33 w 188"/>
              <a:gd name="T77" fmla="*/ 82 h 147"/>
              <a:gd name="T78" fmla="*/ 62 w 188"/>
              <a:gd name="T79" fmla="*/ 95 h 147"/>
              <a:gd name="T80" fmla="*/ 92 w 188"/>
              <a:gd name="T81" fmla="*/ 143 h 147"/>
              <a:gd name="T82" fmla="*/ 6 w 188"/>
              <a:gd name="T83" fmla="*/ 64 h 147"/>
              <a:gd name="T84" fmla="*/ 90 w 188"/>
              <a:gd name="T85" fmla="*/ 77 h 147"/>
              <a:gd name="T86" fmla="*/ 6 w 188"/>
              <a:gd name="T87"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47">
                <a:moveTo>
                  <a:pt x="90" y="18"/>
                </a:moveTo>
                <a:lnTo>
                  <a:pt x="90" y="18"/>
                </a:lnTo>
                <a:lnTo>
                  <a:pt x="61" y="4"/>
                </a:lnTo>
                <a:lnTo>
                  <a:pt x="6" y="32"/>
                </a:lnTo>
                <a:lnTo>
                  <a:pt x="35" y="46"/>
                </a:lnTo>
                <a:lnTo>
                  <a:pt x="90" y="18"/>
                </a:lnTo>
                <a:close/>
                <a:moveTo>
                  <a:pt x="127" y="92"/>
                </a:moveTo>
                <a:lnTo>
                  <a:pt x="127" y="92"/>
                </a:lnTo>
                <a:lnTo>
                  <a:pt x="98" y="77"/>
                </a:lnTo>
                <a:lnTo>
                  <a:pt x="153" y="50"/>
                </a:lnTo>
                <a:lnTo>
                  <a:pt x="182" y="64"/>
                </a:lnTo>
                <a:lnTo>
                  <a:pt x="127" y="92"/>
                </a:lnTo>
                <a:close/>
                <a:moveTo>
                  <a:pt x="153" y="46"/>
                </a:moveTo>
                <a:lnTo>
                  <a:pt x="153" y="46"/>
                </a:lnTo>
                <a:lnTo>
                  <a:pt x="182" y="32"/>
                </a:lnTo>
                <a:lnTo>
                  <a:pt x="127" y="4"/>
                </a:lnTo>
                <a:lnTo>
                  <a:pt x="98" y="18"/>
                </a:lnTo>
                <a:lnTo>
                  <a:pt x="153" y="46"/>
                </a:lnTo>
                <a:close/>
                <a:moveTo>
                  <a:pt x="92" y="75"/>
                </a:moveTo>
                <a:lnTo>
                  <a:pt x="92" y="75"/>
                </a:lnTo>
                <a:lnTo>
                  <a:pt x="39" y="48"/>
                </a:lnTo>
                <a:lnTo>
                  <a:pt x="92" y="21"/>
                </a:lnTo>
                <a:lnTo>
                  <a:pt x="92" y="75"/>
                </a:lnTo>
                <a:close/>
                <a:moveTo>
                  <a:pt x="96" y="21"/>
                </a:moveTo>
                <a:lnTo>
                  <a:pt x="96" y="21"/>
                </a:lnTo>
                <a:lnTo>
                  <a:pt x="96" y="75"/>
                </a:lnTo>
                <a:lnTo>
                  <a:pt x="149" y="48"/>
                </a:lnTo>
                <a:lnTo>
                  <a:pt x="96" y="21"/>
                </a:lnTo>
                <a:close/>
                <a:moveTo>
                  <a:pt x="158" y="80"/>
                </a:moveTo>
                <a:lnTo>
                  <a:pt x="158" y="80"/>
                </a:lnTo>
                <a:lnTo>
                  <a:pt x="158" y="110"/>
                </a:lnTo>
                <a:cubicBezTo>
                  <a:pt x="158" y="112"/>
                  <a:pt x="158" y="113"/>
                  <a:pt x="157" y="115"/>
                </a:cubicBezTo>
                <a:cubicBezTo>
                  <a:pt x="156" y="117"/>
                  <a:pt x="154" y="118"/>
                  <a:pt x="153" y="119"/>
                </a:cubicBezTo>
                <a:lnTo>
                  <a:pt x="99" y="146"/>
                </a:lnTo>
                <a:cubicBezTo>
                  <a:pt x="97" y="147"/>
                  <a:pt x="96" y="147"/>
                  <a:pt x="94" y="147"/>
                </a:cubicBezTo>
                <a:cubicBezTo>
                  <a:pt x="93" y="147"/>
                  <a:pt x="91" y="147"/>
                  <a:pt x="89" y="146"/>
                </a:cubicBezTo>
                <a:lnTo>
                  <a:pt x="36" y="119"/>
                </a:lnTo>
                <a:cubicBezTo>
                  <a:pt x="34" y="118"/>
                  <a:pt x="32" y="117"/>
                  <a:pt x="31" y="115"/>
                </a:cubicBezTo>
                <a:cubicBezTo>
                  <a:pt x="30" y="113"/>
                  <a:pt x="30" y="112"/>
                  <a:pt x="30" y="110"/>
                </a:cubicBezTo>
                <a:lnTo>
                  <a:pt x="30" y="80"/>
                </a:lnTo>
                <a:lnTo>
                  <a:pt x="2" y="66"/>
                </a:lnTo>
                <a:cubicBezTo>
                  <a:pt x="1" y="66"/>
                  <a:pt x="1" y="65"/>
                  <a:pt x="1" y="65"/>
                </a:cubicBezTo>
                <a:cubicBezTo>
                  <a:pt x="0" y="64"/>
                  <a:pt x="1" y="63"/>
                  <a:pt x="2" y="63"/>
                </a:cubicBezTo>
                <a:lnTo>
                  <a:pt x="31" y="48"/>
                </a:lnTo>
                <a:lnTo>
                  <a:pt x="2" y="33"/>
                </a:lnTo>
                <a:cubicBezTo>
                  <a:pt x="1" y="33"/>
                  <a:pt x="1" y="33"/>
                  <a:pt x="1" y="32"/>
                </a:cubicBezTo>
                <a:cubicBezTo>
                  <a:pt x="0" y="31"/>
                  <a:pt x="1" y="30"/>
                  <a:pt x="2" y="30"/>
                </a:cubicBezTo>
                <a:lnTo>
                  <a:pt x="61" y="0"/>
                </a:lnTo>
                <a:cubicBezTo>
                  <a:pt x="61" y="0"/>
                  <a:pt x="62" y="0"/>
                  <a:pt x="62" y="0"/>
                </a:cubicBezTo>
                <a:lnTo>
                  <a:pt x="94" y="16"/>
                </a:lnTo>
                <a:lnTo>
                  <a:pt x="126" y="0"/>
                </a:lnTo>
                <a:cubicBezTo>
                  <a:pt x="126" y="0"/>
                  <a:pt x="127" y="0"/>
                  <a:pt x="127" y="0"/>
                </a:cubicBezTo>
                <a:lnTo>
                  <a:pt x="187" y="30"/>
                </a:lnTo>
                <a:cubicBezTo>
                  <a:pt x="187" y="30"/>
                  <a:pt x="187" y="30"/>
                  <a:pt x="187" y="31"/>
                </a:cubicBezTo>
                <a:cubicBezTo>
                  <a:pt x="188" y="32"/>
                  <a:pt x="187" y="33"/>
                  <a:pt x="187" y="33"/>
                </a:cubicBezTo>
                <a:lnTo>
                  <a:pt x="157" y="48"/>
                </a:lnTo>
                <a:lnTo>
                  <a:pt x="187" y="63"/>
                </a:lnTo>
                <a:cubicBezTo>
                  <a:pt x="187" y="63"/>
                  <a:pt x="187" y="63"/>
                  <a:pt x="187" y="63"/>
                </a:cubicBezTo>
                <a:cubicBezTo>
                  <a:pt x="188" y="64"/>
                  <a:pt x="187" y="65"/>
                  <a:pt x="187" y="66"/>
                </a:cubicBezTo>
                <a:lnTo>
                  <a:pt x="158" y="80"/>
                </a:lnTo>
                <a:close/>
                <a:moveTo>
                  <a:pt x="96" y="80"/>
                </a:moveTo>
                <a:lnTo>
                  <a:pt x="96" y="80"/>
                </a:lnTo>
                <a:lnTo>
                  <a:pt x="96" y="143"/>
                </a:lnTo>
                <a:cubicBezTo>
                  <a:pt x="96" y="143"/>
                  <a:pt x="97" y="143"/>
                  <a:pt x="97" y="143"/>
                </a:cubicBezTo>
                <a:lnTo>
                  <a:pt x="151" y="116"/>
                </a:lnTo>
                <a:cubicBezTo>
                  <a:pt x="152" y="115"/>
                  <a:pt x="153" y="114"/>
                  <a:pt x="154" y="113"/>
                </a:cubicBezTo>
                <a:cubicBezTo>
                  <a:pt x="155" y="112"/>
                  <a:pt x="155" y="111"/>
                  <a:pt x="155" y="110"/>
                </a:cubicBezTo>
                <a:lnTo>
                  <a:pt x="155" y="82"/>
                </a:lnTo>
                <a:lnTo>
                  <a:pt x="127" y="95"/>
                </a:lnTo>
                <a:cubicBezTo>
                  <a:pt x="127" y="96"/>
                  <a:pt x="126" y="96"/>
                  <a:pt x="126" y="95"/>
                </a:cubicBezTo>
                <a:lnTo>
                  <a:pt x="96" y="80"/>
                </a:lnTo>
                <a:close/>
                <a:moveTo>
                  <a:pt x="92" y="143"/>
                </a:moveTo>
                <a:lnTo>
                  <a:pt x="92" y="143"/>
                </a:lnTo>
                <a:cubicBezTo>
                  <a:pt x="92" y="143"/>
                  <a:pt x="91" y="143"/>
                  <a:pt x="91" y="143"/>
                </a:cubicBezTo>
                <a:lnTo>
                  <a:pt x="37" y="116"/>
                </a:lnTo>
                <a:cubicBezTo>
                  <a:pt x="36" y="115"/>
                  <a:pt x="35" y="114"/>
                  <a:pt x="34" y="113"/>
                </a:cubicBezTo>
                <a:cubicBezTo>
                  <a:pt x="34" y="112"/>
                  <a:pt x="33" y="111"/>
                  <a:pt x="33" y="110"/>
                </a:cubicBezTo>
                <a:lnTo>
                  <a:pt x="33" y="82"/>
                </a:lnTo>
                <a:lnTo>
                  <a:pt x="61" y="95"/>
                </a:lnTo>
                <a:cubicBezTo>
                  <a:pt x="61" y="96"/>
                  <a:pt x="62" y="96"/>
                  <a:pt x="62" y="95"/>
                </a:cubicBezTo>
                <a:lnTo>
                  <a:pt x="92" y="80"/>
                </a:lnTo>
                <a:lnTo>
                  <a:pt x="92" y="143"/>
                </a:lnTo>
                <a:close/>
                <a:moveTo>
                  <a:pt x="6" y="64"/>
                </a:moveTo>
                <a:lnTo>
                  <a:pt x="6" y="64"/>
                </a:lnTo>
                <a:lnTo>
                  <a:pt x="61" y="92"/>
                </a:lnTo>
                <a:lnTo>
                  <a:pt x="90" y="77"/>
                </a:lnTo>
                <a:lnTo>
                  <a:pt x="35" y="50"/>
                </a:lnTo>
                <a:lnTo>
                  <a:pt x="6" y="64"/>
                </a:ln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chemeClr val="accent1">
                  <a:lumMod val="75000"/>
                </a:schemeClr>
              </a:solidFill>
            </a:endParaRPr>
          </a:p>
        </p:txBody>
      </p:sp>
      <p:sp>
        <p:nvSpPr>
          <p:cNvPr id="16" name="Freeform 67">
            <a:extLst>
              <a:ext uri="{FF2B5EF4-FFF2-40B4-BE49-F238E27FC236}">
                <a16:creationId xmlns="" xmlns:a16="http://schemas.microsoft.com/office/drawing/2014/main" id="{8631A8F8-A7B4-4F1F-813F-C4EE01D24FC5}"/>
              </a:ext>
            </a:extLst>
          </p:cNvPr>
          <p:cNvSpPr>
            <a:spLocks noChangeAspect="1" noEditPoints="1"/>
          </p:cNvSpPr>
          <p:nvPr/>
        </p:nvSpPr>
        <p:spPr bwMode="auto">
          <a:xfrm>
            <a:off x="6741653" y="3524923"/>
            <a:ext cx="646294" cy="789913"/>
          </a:xfrm>
          <a:custGeom>
            <a:avLst/>
            <a:gdLst>
              <a:gd name="T0" fmla="*/ 68 w 142"/>
              <a:gd name="T1" fmla="*/ 56 h 174"/>
              <a:gd name="T2" fmla="*/ 111 w 142"/>
              <a:gd name="T3" fmla="*/ 34 h 174"/>
              <a:gd name="T4" fmla="*/ 3 w 142"/>
              <a:gd name="T5" fmla="*/ 37 h 174"/>
              <a:gd name="T6" fmla="*/ 22 w 142"/>
              <a:gd name="T7" fmla="*/ 56 h 174"/>
              <a:gd name="T8" fmla="*/ 6 w 142"/>
              <a:gd name="T9" fmla="*/ 34 h 174"/>
              <a:gd name="T10" fmla="*/ 50 w 142"/>
              <a:gd name="T11" fmla="*/ 47 h 174"/>
              <a:gd name="T12" fmla="*/ 64 w 142"/>
              <a:gd name="T13" fmla="*/ 31 h 174"/>
              <a:gd name="T14" fmla="*/ 63 w 142"/>
              <a:gd name="T15" fmla="*/ 29 h 174"/>
              <a:gd name="T16" fmla="*/ 64 w 142"/>
              <a:gd name="T17" fmla="*/ 50 h 174"/>
              <a:gd name="T18" fmla="*/ 46 w 142"/>
              <a:gd name="T19" fmla="*/ 29 h 174"/>
              <a:gd name="T20" fmla="*/ 31 w 142"/>
              <a:gd name="T21" fmla="*/ 33 h 174"/>
              <a:gd name="T22" fmla="*/ 33 w 142"/>
              <a:gd name="T23" fmla="*/ 62 h 174"/>
              <a:gd name="T24" fmla="*/ 64 w 142"/>
              <a:gd name="T25" fmla="*/ 60 h 174"/>
              <a:gd name="T26" fmla="*/ 58 w 142"/>
              <a:gd name="T27" fmla="*/ 85 h 174"/>
              <a:gd name="T28" fmla="*/ 58 w 142"/>
              <a:gd name="T29" fmla="*/ 89 h 174"/>
              <a:gd name="T30" fmla="*/ 39 w 142"/>
              <a:gd name="T31" fmla="*/ 162 h 174"/>
              <a:gd name="T32" fmla="*/ 37 w 142"/>
              <a:gd name="T33" fmla="*/ 118 h 174"/>
              <a:gd name="T34" fmla="*/ 58 w 142"/>
              <a:gd name="T35" fmla="*/ 134 h 174"/>
              <a:gd name="T36" fmla="*/ 55 w 142"/>
              <a:gd name="T37" fmla="*/ 25 h 174"/>
              <a:gd name="T38" fmla="*/ 124 w 142"/>
              <a:gd name="T39" fmla="*/ 56 h 174"/>
              <a:gd name="T40" fmla="*/ 95 w 142"/>
              <a:gd name="T41" fmla="*/ 56 h 174"/>
              <a:gd name="T42" fmla="*/ 3 w 142"/>
              <a:gd name="T43" fmla="*/ 138 h 174"/>
              <a:gd name="T44" fmla="*/ 118 w 142"/>
              <a:gd name="T45" fmla="*/ 98 h 174"/>
              <a:gd name="T46" fmla="*/ 139 w 142"/>
              <a:gd name="T47" fmla="*/ 165 h 174"/>
              <a:gd name="T48" fmla="*/ 3 w 142"/>
              <a:gd name="T49" fmla="*/ 165 h 174"/>
              <a:gd name="T50" fmla="*/ 29 w 142"/>
              <a:gd name="T51" fmla="*/ 162 h 174"/>
              <a:gd name="T52" fmla="*/ 29 w 142"/>
              <a:gd name="T53" fmla="*/ 64 h 174"/>
              <a:gd name="T54" fmla="*/ 2 w 142"/>
              <a:gd name="T55" fmla="*/ 57 h 174"/>
              <a:gd name="T56" fmla="*/ 2 w 142"/>
              <a:gd name="T57" fmla="*/ 33 h 174"/>
              <a:gd name="T58" fmla="*/ 29 w 142"/>
              <a:gd name="T59" fmla="*/ 27 h 174"/>
              <a:gd name="T60" fmla="*/ 36 w 142"/>
              <a:gd name="T61" fmla="*/ 1 h 174"/>
              <a:gd name="T62" fmla="*/ 66 w 142"/>
              <a:gd name="T63" fmla="*/ 27 h 174"/>
              <a:gd name="T64" fmla="*/ 116 w 142"/>
              <a:gd name="T65" fmla="*/ 31 h 174"/>
              <a:gd name="T66" fmla="*/ 116 w 142"/>
              <a:gd name="T67" fmla="*/ 31 h 174"/>
              <a:gd name="T68" fmla="*/ 116 w 142"/>
              <a:gd name="T69" fmla="*/ 31 h 174"/>
              <a:gd name="T70" fmla="*/ 116 w 142"/>
              <a:gd name="T71" fmla="*/ 31 h 174"/>
              <a:gd name="T72" fmla="*/ 117 w 142"/>
              <a:gd name="T73" fmla="*/ 31 h 174"/>
              <a:gd name="T74" fmla="*/ 117 w 142"/>
              <a:gd name="T75" fmla="*/ 31 h 174"/>
              <a:gd name="T76" fmla="*/ 142 w 142"/>
              <a:gd name="T77" fmla="*/ 56 h 174"/>
              <a:gd name="T78" fmla="*/ 126 w 142"/>
              <a:gd name="T79" fmla="*/ 86 h 174"/>
              <a:gd name="T80" fmla="*/ 140 w 142"/>
              <a:gd name="T81" fmla="*/ 122 h 174"/>
              <a:gd name="T82" fmla="*/ 108 w 142"/>
              <a:gd name="T83" fmla="*/ 122 h 174"/>
              <a:gd name="T84" fmla="*/ 122 w 142"/>
              <a:gd name="T85" fmla="*/ 86 h 174"/>
              <a:gd name="T86" fmla="*/ 66 w 142"/>
              <a:gd name="T87" fmla="*/ 64 h 174"/>
              <a:gd name="T88" fmla="*/ 62 w 142"/>
              <a:gd name="T89" fmla="*/ 162 h 174"/>
              <a:gd name="T90" fmla="*/ 2 w 142"/>
              <a:gd name="T91" fmla="*/ 174 h 174"/>
              <a:gd name="T92" fmla="*/ 0 w 142"/>
              <a:gd name="T93" fmla="*/ 136 h 174"/>
              <a:gd name="T94" fmla="*/ 29 w 142"/>
              <a:gd name="T95" fmla="*/ 154 h 174"/>
              <a:gd name="T96" fmla="*/ 114 w 142"/>
              <a:gd name="T97" fmla="*/ 96 h 174"/>
              <a:gd name="T98" fmla="*/ 136 w 142"/>
              <a:gd name="T99" fmla="*/ 120 h 174"/>
              <a:gd name="T100" fmla="*/ 136 w 142"/>
              <a:gd name="T101" fmla="*/ 89 h 174"/>
              <a:gd name="T102" fmla="*/ 110 w 142"/>
              <a:gd name="T103"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74">
                <a:moveTo>
                  <a:pt x="87" y="56"/>
                </a:moveTo>
                <a:lnTo>
                  <a:pt x="87" y="56"/>
                </a:lnTo>
                <a:lnTo>
                  <a:pt x="68" y="37"/>
                </a:lnTo>
                <a:lnTo>
                  <a:pt x="68" y="49"/>
                </a:lnTo>
                <a:lnTo>
                  <a:pt x="68" y="56"/>
                </a:lnTo>
                <a:lnTo>
                  <a:pt x="87" y="56"/>
                </a:lnTo>
                <a:close/>
                <a:moveTo>
                  <a:pt x="70" y="34"/>
                </a:moveTo>
                <a:lnTo>
                  <a:pt x="70" y="34"/>
                </a:lnTo>
                <a:lnTo>
                  <a:pt x="91" y="55"/>
                </a:lnTo>
                <a:lnTo>
                  <a:pt x="111" y="34"/>
                </a:lnTo>
                <a:lnTo>
                  <a:pt x="70" y="34"/>
                </a:lnTo>
                <a:close/>
                <a:moveTo>
                  <a:pt x="22" y="56"/>
                </a:moveTo>
                <a:lnTo>
                  <a:pt x="22" y="56"/>
                </a:lnTo>
                <a:lnTo>
                  <a:pt x="3" y="37"/>
                </a:lnTo>
                <a:lnTo>
                  <a:pt x="3" y="37"/>
                </a:lnTo>
                <a:lnTo>
                  <a:pt x="3" y="53"/>
                </a:lnTo>
                <a:cubicBezTo>
                  <a:pt x="3" y="54"/>
                  <a:pt x="4" y="55"/>
                  <a:pt x="4" y="55"/>
                </a:cubicBezTo>
                <a:lnTo>
                  <a:pt x="4" y="55"/>
                </a:lnTo>
                <a:cubicBezTo>
                  <a:pt x="5" y="55"/>
                  <a:pt x="5" y="56"/>
                  <a:pt x="6" y="56"/>
                </a:cubicBezTo>
                <a:lnTo>
                  <a:pt x="22" y="56"/>
                </a:lnTo>
                <a:close/>
                <a:moveTo>
                  <a:pt x="6" y="34"/>
                </a:moveTo>
                <a:lnTo>
                  <a:pt x="6" y="34"/>
                </a:lnTo>
                <a:lnTo>
                  <a:pt x="27" y="56"/>
                </a:lnTo>
                <a:lnTo>
                  <a:pt x="27" y="34"/>
                </a:lnTo>
                <a:lnTo>
                  <a:pt x="6" y="34"/>
                </a:lnTo>
                <a:lnTo>
                  <a:pt x="6" y="34"/>
                </a:lnTo>
                <a:close/>
                <a:moveTo>
                  <a:pt x="49" y="29"/>
                </a:moveTo>
                <a:lnTo>
                  <a:pt x="49" y="29"/>
                </a:lnTo>
                <a:lnTo>
                  <a:pt x="49" y="45"/>
                </a:lnTo>
                <a:cubicBezTo>
                  <a:pt x="49" y="45"/>
                  <a:pt x="49" y="46"/>
                  <a:pt x="50" y="47"/>
                </a:cubicBezTo>
                <a:cubicBezTo>
                  <a:pt x="50" y="47"/>
                  <a:pt x="51" y="47"/>
                  <a:pt x="52" y="47"/>
                </a:cubicBezTo>
                <a:lnTo>
                  <a:pt x="64" y="47"/>
                </a:lnTo>
                <a:lnTo>
                  <a:pt x="64" y="33"/>
                </a:lnTo>
                <a:lnTo>
                  <a:pt x="64" y="31"/>
                </a:lnTo>
                <a:lnTo>
                  <a:pt x="64" y="31"/>
                </a:lnTo>
                <a:lnTo>
                  <a:pt x="64" y="31"/>
                </a:lnTo>
                <a:lnTo>
                  <a:pt x="64" y="31"/>
                </a:lnTo>
                <a:lnTo>
                  <a:pt x="64" y="31"/>
                </a:lnTo>
                <a:lnTo>
                  <a:pt x="64" y="31"/>
                </a:lnTo>
                <a:cubicBezTo>
                  <a:pt x="64" y="30"/>
                  <a:pt x="64" y="30"/>
                  <a:pt x="63" y="29"/>
                </a:cubicBezTo>
                <a:lnTo>
                  <a:pt x="63" y="29"/>
                </a:lnTo>
                <a:cubicBezTo>
                  <a:pt x="63" y="29"/>
                  <a:pt x="62" y="29"/>
                  <a:pt x="62" y="29"/>
                </a:cubicBezTo>
                <a:lnTo>
                  <a:pt x="59" y="29"/>
                </a:lnTo>
                <a:lnTo>
                  <a:pt x="49" y="29"/>
                </a:lnTo>
                <a:close/>
                <a:moveTo>
                  <a:pt x="64" y="50"/>
                </a:moveTo>
                <a:lnTo>
                  <a:pt x="64" y="50"/>
                </a:lnTo>
                <a:lnTo>
                  <a:pt x="52" y="50"/>
                </a:lnTo>
                <a:cubicBezTo>
                  <a:pt x="50" y="50"/>
                  <a:pt x="48" y="50"/>
                  <a:pt x="47" y="49"/>
                </a:cubicBezTo>
                <a:cubicBezTo>
                  <a:pt x="46" y="48"/>
                  <a:pt x="46" y="46"/>
                  <a:pt x="46" y="45"/>
                </a:cubicBezTo>
                <a:lnTo>
                  <a:pt x="46" y="29"/>
                </a:lnTo>
                <a:lnTo>
                  <a:pt x="34" y="29"/>
                </a:lnTo>
                <a:lnTo>
                  <a:pt x="33" y="29"/>
                </a:lnTo>
                <a:cubicBezTo>
                  <a:pt x="32" y="29"/>
                  <a:pt x="32" y="29"/>
                  <a:pt x="31" y="29"/>
                </a:cubicBezTo>
                <a:cubicBezTo>
                  <a:pt x="31" y="30"/>
                  <a:pt x="31" y="30"/>
                  <a:pt x="31" y="31"/>
                </a:cubicBezTo>
                <a:lnTo>
                  <a:pt x="31" y="33"/>
                </a:lnTo>
                <a:lnTo>
                  <a:pt x="31" y="57"/>
                </a:lnTo>
                <a:lnTo>
                  <a:pt x="31" y="60"/>
                </a:lnTo>
                <a:cubicBezTo>
                  <a:pt x="31" y="60"/>
                  <a:pt x="31" y="61"/>
                  <a:pt x="31" y="61"/>
                </a:cubicBezTo>
                <a:lnTo>
                  <a:pt x="31" y="61"/>
                </a:lnTo>
                <a:cubicBezTo>
                  <a:pt x="32" y="62"/>
                  <a:pt x="32" y="62"/>
                  <a:pt x="33" y="62"/>
                </a:cubicBezTo>
                <a:lnTo>
                  <a:pt x="35" y="62"/>
                </a:lnTo>
                <a:lnTo>
                  <a:pt x="60" y="62"/>
                </a:lnTo>
                <a:lnTo>
                  <a:pt x="62" y="62"/>
                </a:lnTo>
                <a:cubicBezTo>
                  <a:pt x="62" y="62"/>
                  <a:pt x="63" y="62"/>
                  <a:pt x="63" y="61"/>
                </a:cubicBezTo>
                <a:cubicBezTo>
                  <a:pt x="64" y="61"/>
                  <a:pt x="64" y="60"/>
                  <a:pt x="64" y="60"/>
                </a:cubicBezTo>
                <a:lnTo>
                  <a:pt x="64" y="57"/>
                </a:lnTo>
                <a:lnTo>
                  <a:pt x="64" y="50"/>
                </a:lnTo>
                <a:close/>
                <a:moveTo>
                  <a:pt x="39" y="66"/>
                </a:moveTo>
                <a:lnTo>
                  <a:pt x="39" y="66"/>
                </a:lnTo>
                <a:lnTo>
                  <a:pt x="58" y="85"/>
                </a:lnTo>
                <a:lnTo>
                  <a:pt x="58" y="66"/>
                </a:lnTo>
                <a:lnTo>
                  <a:pt x="39" y="66"/>
                </a:lnTo>
                <a:close/>
                <a:moveTo>
                  <a:pt x="37" y="110"/>
                </a:moveTo>
                <a:lnTo>
                  <a:pt x="37" y="110"/>
                </a:lnTo>
                <a:lnTo>
                  <a:pt x="58" y="89"/>
                </a:lnTo>
                <a:lnTo>
                  <a:pt x="37" y="68"/>
                </a:lnTo>
                <a:lnTo>
                  <a:pt x="37" y="110"/>
                </a:lnTo>
                <a:close/>
                <a:moveTo>
                  <a:pt x="58" y="143"/>
                </a:moveTo>
                <a:lnTo>
                  <a:pt x="58" y="143"/>
                </a:lnTo>
                <a:lnTo>
                  <a:pt x="39" y="162"/>
                </a:lnTo>
                <a:lnTo>
                  <a:pt x="58" y="162"/>
                </a:lnTo>
                <a:lnTo>
                  <a:pt x="58" y="143"/>
                </a:lnTo>
                <a:close/>
                <a:moveTo>
                  <a:pt x="58" y="139"/>
                </a:moveTo>
                <a:lnTo>
                  <a:pt x="58" y="139"/>
                </a:lnTo>
                <a:lnTo>
                  <a:pt x="37" y="118"/>
                </a:lnTo>
                <a:lnTo>
                  <a:pt x="37" y="159"/>
                </a:lnTo>
                <a:lnTo>
                  <a:pt x="58" y="139"/>
                </a:lnTo>
                <a:close/>
                <a:moveTo>
                  <a:pt x="38" y="114"/>
                </a:moveTo>
                <a:lnTo>
                  <a:pt x="38" y="114"/>
                </a:lnTo>
                <a:lnTo>
                  <a:pt x="58" y="134"/>
                </a:lnTo>
                <a:lnTo>
                  <a:pt x="58" y="114"/>
                </a:lnTo>
                <a:lnTo>
                  <a:pt x="58" y="93"/>
                </a:lnTo>
                <a:lnTo>
                  <a:pt x="38" y="114"/>
                </a:lnTo>
                <a:close/>
                <a:moveTo>
                  <a:pt x="55" y="25"/>
                </a:moveTo>
                <a:lnTo>
                  <a:pt x="55" y="25"/>
                </a:lnTo>
                <a:lnTo>
                  <a:pt x="36" y="6"/>
                </a:lnTo>
                <a:lnTo>
                  <a:pt x="36" y="25"/>
                </a:lnTo>
                <a:lnTo>
                  <a:pt x="55" y="25"/>
                </a:lnTo>
                <a:close/>
                <a:moveTo>
                  <a:pt x="124" y="56"/>
                </a:moveTo>
                <a:lnTo>
                  <a:pt x="124" y="56"/>
                </a:lnTo>
                <a:lnTo>
                  <a:pt x="124" y="56"/>
                </a:lnTo>
                <a:lnTo>
                  <a:pt x="124" y="56"/>
                </a:lnTo>
                <a:lnTo>
                  <a:pt x="136" y="56"/>
                </a:lnTo>
                <a:lnTo>
                  <a:pt x="116" y="35"/>
                </a:lnTo>
                <a:lnTo>
                  <a:pt x="95" y="56"/>
                </a:lnTo>
                <a:lnTo>
                  <a:pt x="116" y="56"/>
                </a:lnTo>
                <a:lnTo>
                  <a:pt x="124" y="56"/>
                </a:lnTo>
                <a:close/>
                <a:moveTo>
                  <a:pt x="25" y="138"/>
                </a:moveTo>
                <a:lnTo>
                  <a:pt x="25" y="138"/>
                </a:lnTo>
                <a:lnTo>
                  <a:pt x="3" y="138"/>
                </a:lnTo>
                <a:lnTo>
                  <a:pt x="3" y="162"/>
                </a:lnTo>
                <a:lnTo>
                  <a:pt x="25" y="162"/>
                </a:lnTo>
                <a:lnTo>
                  <a:pt x="25" y="138"/>
                </a:lnTo>
                <a:close/>
                <a:moveTo>
                  <a:pt x="118" y="98"/>
                </a:moveTo>
                <a:lnTo>
                  <a:pt x="118" y="98"/>
                </a:lnTo>
                <a:lnTo>
                  <a:pt x="130" y="98"/>
                </a:lnTo>
                <a:lnTo>
                  <a:pt x="130" y="120"/>
                </a:lnTo>
                <a:lnTo>
                  <a:pt x="118" y="120"/>
                </a:lnTo>
                <a:lnTo>
                  <a:pt x="118" y="98"/>
                </a:lnTo>
                <a:close/>
                <a:moveTo>
                  <a:pt x="139" y="165"/>
                </a:moveTo>
                <a:lnTo>
                  <a:pt x="139" y="165"/>
                </a:lnTo>
                <a:lnTo>
                  <a:pt x="60" y="165"/>
                </a:lnTo>
                <a:lnTo>
                  <a:pt x="35" y="165"/>
                </a:lnTo>
                <a:lnTo>
                  <a:pt x="27" y="165"/>
                </a:lnTo>
                <a:lnTo>
                  <a:pt x="3" y="165"/>
                </a:lnTo>
                <a:lnTo>
                  <a:pt x="3" y="171"/>
                </a:lnTo>
                <a:lnTo>
                  <a:pt x="139" y="171"/>
                </a:lnTo>
                <a:lnTo>
                  <a:pt x="139" y="165"/>
                </a:lnTo>
                <a:close/>
                <a:moveTo>
                  <a:pt x="29" y="162"/>
                </a:moveTo>
                <a:lnTo>
                  <a:pt x="29" y="162"/>
                </a:lnTo>
                <a:lnTo>
                  <a:pt x="34" y="162"/>
                </a:lnTo>
                <a:lnTo>
                  <a:pt x="34" y="114"/>
                </a:lnTo>
                <a:lnTo>
                  <a:pt x="34" y="66"/>
                </a:lnTo>
                <a:lnTo>
                  <a:pt x="33" y="66"/>
                </a:lnTo>
                <a:cubicBezTo>
                  <a:pt x="31" y="66"/>
                  <a:pt x="30" y="65"/>
                  <a:pt x="29" y="64"/>
                </a:cubicBezTo>
                <a:cubicBezTo>
                  <a:pt x="29" y="64"/>
                  <a:pt x="29" y="64"/>
                  <a:pt x="29" y="64"/>
                </a:cubicBezTo>
                <a:cubicBezTo>
                  <a:pt x="28" y="63"/>
                  <a:pt x="27" y="61"/>
                  <a:pt x="27" y="60"/>
                </a:cubicBezTo>
                <a:lnTo>
                  <a:pt x="27" y="59"/>
                </a:lnTo>
                <a:lnTo>
                  <a:pt x="6" y="59"/>
                </a:lnTo>
                <a:cubicBezTo>
                  <a:pt x="4" y="59"/>
                  <a:pt x="3" y="59"/>
                  <a:pt x="2" y="57"/>
                </a:cubicBezTo>
                <a:lnTo>
                  <a:pt x="2" y="57"/>
                </a:lnTo>
                <a:cubicBezTo>
                  <a:pt x="1" y="56"/>
                  <a:pt x="0" y="55"/>
                  <a:pt x="0" y="53"/>
                </a:cubicBezTo>
                <a:lnTo>
                  <a:pt x="0" y="37"/>
                </a:lnTo>
                <a:cubicBezTo>
                  <a:pt x="0" y="35"/>
                  <a:pt x="0" y="34"/>
                  <a:pt x="2" y="33"/>
                </a:cubicBezTo>
                <a:cubicBezTo>
                  <a:pt x="2" y="33"/>
                  <a:pt x="2" y="33"/>
                  <a:pt x="2" y="33"/>
                </a:cubicBezTo>
                <a:cubicBezTo>
                  <a:pt x="2" y="33"/>
                  <a:pt x="2" y="33"/>
                  <a:pt x="2" y="33"/>
                </a:cubicBezTo>
                <a:cubicBezTo>
                  <a:pt x="3" y="31"/>
                  <a:pt x="4" y="31"/>
                  <a:pt x="6" y="31"/>
                </a:cubicBezTo>
                <a:lnTo>
                  <a:pt x="27" y="31"/>
                </a:lnTo>
                <a:cubicBezTo>
                  <a:pt x="27" y="29"/>
                  <a:pt x="28" y="28"/>
                  <a:pt x="29" y="27"/>
                </a:cubicBezTo>
                <a:lnTo>
                  <a:pt x="29" y="27"/>
                </a:lnTo>
                <a:cubicBezTo>
                  <a:pt x="30" y="26"/>
                  <a:pt x="31" y="25"/>
                  <a:pt x="33" y="25"/>
                </a:cubicBezTo>
                <a:lnTo>
                  <a:pt x="33" y="2"/>
                </a:lnTo>
                <a:cubicBezTo>
                  <a:pt x="33" y="1"/>
                  <a:pt x="34" y="0"/>
                  <a:pt x="34" y="0"/>
                </a:cubicBezTo>
                <a:cubicBezTo>
                  <a:pt x="35" y="0"/>
                  <a:pt x="35" y="0"/>
                  <a:pt x="36" y="1"/>
                </a:cubicBezTo>
                <a:lnTo>
                  <a:pt x="36" y="1"/>
                </a:lnTo>
                <a:lnTo>
                  <a:pt x="60" y="25"/>
                </a:lnTo>
                <a:lnTo>
                  <a:pt x="62" y="25"/>
                </a:lnTo>
                <a:cubicBezTo>
                  <a:pt x="63" y="25"/>
                  <a:pt x="65" y="26"/>
                  <a:pt x="66" y="27"/>
                </a:cubicBezTo>
                <a:lnTo>
                  <a:pt x="66" y="27"/>
                </a:lnTo>
                <a:lnTo>
                  <a:pt x="66" y="27"/>
                </a:lnTo>
                <a:cubicBezTo>
                  <a:pt x="67" y="28"/>
                  <a:pt x="67" y="29"/>
                  <a:pt x="68" y="31"/>
                </a:cubicBez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7" y="31"/>
                </a:lnTo>
                <a:lnTo>
                  <a:pt x="117" y="31"/>
                </a:lnTo>
                <a:lnTo>
                  <a:pt x="117" y="31"/>
                </a:lnTo>
                <a:lnTo>
                  <a:pt x="117" y="31"/>
                </a:lnTo>
                <a:lnTo>
                  <a:pt x="117" y="31"/>
                </a:lnTo>
                <a:lnTo>
                  <a:pt x="117" y="31"/>
                </a:lnTo>
                <a:lnTo>
                  <a:pt x="117" y="31"/>
                </a:lnTo>
                <a:lnTo>
                  <a:pt x="117" y="31"/>
                </a:lnTo>
                <a:lnTo>
                  <a:pt x="117" y="31"/>
                </a:lnTo>
                <a:lnTo>
                  <a:pt x="117" y="31"/>
                </a:lnTo>
                <a:lnTo>
                  <a:pt x="142" y="56"/>
                </a:lnTo>
                <a:lnTo>
                  <a:pt x="142" y="56"/>
                </a:lnTo>
                <a:cubicBezTo>
                  <a:pt x="142" y="57"/>
                  <a:pt x="142" y="57"/>
                  <a:pt x="142" y="57"/>
                </a:cubicBezTo>
                <a:cubicBezTo>
                  <a:pt x="142" y="58"/>
                  <a:pt x="141" y="59"/>
                  <a:pt x="141" y="59"/>
                </a:cubicBezTo>
                <a:lnTo>
                  <a:pt x="126" y="59"/>
                </a:lnTo>
                <a:lnTo>
                  <a:pt x="126" y="86"/>
                </a:lnTo>
                <a:lnTo>
                  <a:pt x="136" y="86"/>
                </a:lnTo>
                <a:cubicBezTo>
                  <a:pt x="138" y="86"/>
                  <a:pt x="139" y="86"/>
                  <a:pt x="140" y="87"/>
                </a:cubicBezTo>
                <a:cubicBezTo>
                  <a:pt x="141" y="88"/>
                  <a:pt x="142" y="90"/>
                  <a:pt x="142" y="92"/>
                </a:cubicBezTo>
                <a:lnTo>
                  <a:pt x="142" y="117"/>
                </a:lnTo>
                <a:cubicBezTo>
                  <a:pt x="142" y="119"/>
                  <a:pt x="141" y="121"/>
                  <a:pt x="140" y="122"/>
                </a:cubicBezTo>
                <a:cubicBezTo>
                  <a:pt x="139" y="123"/>
                  <a:pt x="138" y="123"/>
                  <a:pt x="136" y="123"/>
                </a:cubicBezTo>
                <a:lnTo>
                  <a:pt x="132" y="123"/>
                </a:lnTo>
                <a:lnTo>
                  <a:pt x="116" y="123"/>
                </a:lnTo>
                <a:lnTo>
                  <a:pt x="112" y="123"/>
                </a:lnTo>
                <a:cubicBezTo>
                  <a:pt x="110" y="123"/>
                  <a:pt x="109" y="123"/>
                  <a:pt x="108" y="122"/>
                </a:cubicBezTo>
                <a:cubicBezTo>
                  <a:pt x="107" y="121"/>
                  <a:pt x="106" y="119"/>
                  <a:pt x="106" y="117"/>
                </a:cubicBezTo>
                <a:lnTo>
                  <a:pt x="106" y="92"/>
                </a:lnTo>
                <a:cubicBezTo>
                  <a:pt x="106" y="90"/>
                  <a:pt x="107" y="88"/>
                  <a:pt x="108" y="87"/>
                </a:cubicBezTo>
                <a:cubicBezTo>
                  <a:pt x="109" y="86"/>
                  <a:pt x="110" y="86"/>
                  <a:pt x="112" y="86"/>
                </a:cubicBezTo>
                <a:lnTo>
                  <a:pt x="122" y="86"/>
                </a:lnTo>
                <a:lnTo>
                  <a:pt x="122" y="59"/>
                </a:lnTo>
                <a:lnTo>
                  <a:pt x="116" y="59"/>
                </a:lnTo>
                <a:lnTo>
                  <a:pt x="68" y="59"/>
                </a:lnTo>
                <a:lnTo>
                  <a:pt x="68" y="60"/>
                </a:lnTo>
                <a:cubicBezTo>
                  <a:pt x="68" y="61"/>
                  <a:pt x="67" y="63"/>
                  <a:pt x="66" y="64"/>
                </a:cubicBezTo>
                <a:cubicBezTo>
                  <a:pt x="65" y="65"/>
                  <a:pt x="63" y="65"/>
                  <a:pt x="62" y="66"/>
                </a:cubicBezTo>
                <a:lnTo>
                  <a:pt x="62" y="89"/>
                </a:lnTo>
                <a:lnTo>
                  <a:pt x="62" y="114"/>
                </a:lnTo>
                <a:lnTo>
                  <a:pt x="62" y="139"/>
                </a:lnTo>
                <a:lnTo>
                  <a:pt x="62" y="162"/>
                </a:lnTo>
                <a:lnTo>
                  <a:pt x="141" y="162"/>
                </a:lnTo>
                <a:cubicBezTo>
                  <a:pt x="141" y="162"/>
                  <a:pt x="142" y="163"/>
                  <a:pt x="142" y="163"/>
                </a:cubicBezTo>
                <a:lnTo>
                  <a:pt x="142" y="173"/>
                </a:lnTo>
                <a:cubicBezTo>
                  <a:pt x="142" y="174"/>
                  <a:pt x="141" y="174"/>
                  <a:pt x="141" y="174"/>
                </a:cubicBezTo>
                <a:lnTo>
                  <a:pt x="2" y="174"/>
                </a:lnTo>
                <a:cubicBezTo>
                  <a:pt x="1" y="174"/>
                  <a:pt x="0" y="174"/>
                  <a:pt x="0" y="173"/>
                </a:cubicBezTo>
                <a:lnTo>
                  <a:pt x="0" y="163"/>
                </a:lnTo>
                <a:lnTo>
                  <a:pt x="0" y="154"/>
                </a:lnTo>
                <a:lnTo>
                  <a:pt x="0" y="145"/>
                </a:lnTo>
                <a:lnTo>
                  <a:pt x="0" y="136"/>
                </a:lnTo>
                <a:cubicBezTo>
                  <a:pt x="0" y="135"/>
                  <a:pt x="1" y="134"/>
                  <a:pt x="2" y="134"/>
                </a:cubicBezTo>
                <a:lnTo>
                  <a:pt x="27" y="134"/>
                </a:lnTo>
                <a:cubicBezTo>
                  <a:pt x="28" y="134"/>
                  <a:pt x="29" y="135"/>
                  <a:pt x="29" y="136"/>
                </a:cubicBezTo>
                <a:lnTo>
                  <a:pt x="29" y="145"/>
                </a:lnTo>
                <a:lnTo>
                  <a:pt x="29" y="154"/>
                </a:lnTo>
                <a:lnTo>
                  <a:pt x="29" y="162"/>
                </a:lnTo>
                <a:close/>
                <a:moveTo>
                  <a:pt x="112" y="120"/>
                </a:moveTo>
                <a:lnTo>
                  <a:pt x="112" y="120"/>
                </a:lnTo>
                <a:lnTo>
                  <a:pt x="114" y="120"/>
                </a:lnTo>
                <a:lnTo>
                  <a:pt x="114" y="96"/>
                </a:lnTo>
                <a:cubicBezTo>
                  <a:pt x="114" y="95"/>
                  <a:pt x="115" y="94"/>
                  <a:pt x="116" y="94"/>
                </a:cubicBezTo>
                <a:lnTo>
                  <a:pt x="132" y="94"/>
                </a:lnTo>
                <a:cubicBezTo>
                  <a:pt x="133" y="94"/>
                  <a:pt x="134" y="95"/>
                  <a:pt x="134" y="96"/>
                </a:cubicBezTo>
                <a:lnTo>
                  <a:pt x="134" y="120"/>
                </a:lnTo>
                <a:lnTo>
                  <a:pt x="136" y="120"/>
                </a:lnTo>
                <a:cubicBezTo>
                  <a:pt x="137" y="120"/>
                  <a:pt x="138" y="120"/>
                  <a:pt x="138" y="119"/>
                </a:cubicBezTo>
                <a:cubicBezTo>
                  <a:pt x="139" y="119"/>
                  <a:pt x="139" y="118"/>
                  <a:pt x="139" y="117"/>
                </a:cubicBezTo>
                <a:lnTo>
                  <a:pt x="139" y="92"/>
                </a:lnTo>
                <a:cubicBezTo>
                  <a:pt x="139" y="91"/>
                  <a:pt x="139" y="90"/>
                  <a:pt x="138" y="90"/>
                </a:cubicBezTo>
                <a:cubicBezTo>
                  <a:pt x="138" y="89"/>
                  <a:pt x="137" y="89"/>
                  <a:pt x="136" y="89"/>
                </a:cubicBezTo>
                <a:lnTo>
                  <a:pt x="124" y="89"/>
                </a:lnTo>
                <a:lnTo>
                  <a:pt x="124" y="89"/>
                </a:lnTo>
                <a:lnTo>
                  <a:pt x="124" y="89"/>
                </a:lnTo>
                <a:lnTo>
                  <a:pt x="112" y="89"/>
                </a:lnTo>
                <a:cubicBezTo>
                  <a:pt x="111" y="89"/>
                  <a:pt x="110" y="89"/>
                  <a:pt x="110" y="90"/>
                </a:cubicBezTo>
                <a:cubicBezTo>
                  <a:pt x="109" y="90"/>
                  <a:pt x="109" y="91"/>
                  <a:pt x="109" y="92"/>
                </a:cubicBezTo>
                <a:lnTo>
                  <a:pt x="109" y="117"/>
                </a:lnTo>
                <a:cubicBezTo>
                  <a:pt x="109" y="118"/>
                  <a:pt x="109" y="119"/>
                  <a:pt x="110" y="119"/>
                </a:cubicBezTo>
                <a:cubicBezTo>
                  <a:pt x="110" y="120"/>
                  <a:pt x="111" y="120"/>
                  <a:pt x="112" y="120"/>
                </a:cubicBezTo>
                <a:close/>
              </a:path>
            </a:pathLst>
          </a:custGeom>
          <a:solidFill>
            <a:schemeClr val="accent1">
              <a:lumMod val="50000"/>
            </a:schemeClr>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p>
        </p:txBody>
      </p:sp>
    </p:spTree>
    <p:extLst>
      <p:ext uri="{BB962C8B-B14F-4D97-AF65-F5344CB8AC3E}">
        <p14:creationId xmlns:p14="http://schemas.microsoft.com/office/powerpoint/2010/main" val="418216447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 xmlns:a16="http://schemas.microsoft.com/office/drawing/2014/main" id="{EEA0E826-C9FC-4A63-A397-86E9F82B7F3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728158"/>
            <a:ext cx="9144000" cy="5143500"/>
          </a:xfrm>
          <a:prstGeom prst="rect">
            <a:avLst/>
          </a:prstGeom>
        </p:spPr>
      </p:pic>
      <p:sp>
        <p:nvSpPr>
          <p:cNvPr id="3" name="Заголовок 2">
            <a:extLst>
              <a:ext uri="{FF2B5EF4-FFF2-40B4-BE49-F238E27FC236}">
                <a16:creationId xmlns="" xmlns:a16="http://schemas.microsoft.com/office/drawing/2014/main" id="{86DEF0AF-B9F5-4B5E-95D4-35B0CD7BD580}"/>
              </a:ext>
            </a:extLst>
          </p:cNvPr>
          <p:cNvSpPr>
            <a:spLocks noGrp="1"/>
          </p:cNvSpPr>
          <p:nvPr>
            <p:ph type="title"/>
          </p:nvPr>
        </p:nvSpPr>
        <p:spPr/>
        <p:txBody>
          <a:bodyPr/>
          <a:lstStyle/>
          <a:p>
            <a:r>
              <a:rPr lang="en-US" dirty="0"/>
              <a:t>Partnership in digital economy</a:t>
            </a:r>
            <a:endParaRPr lang="ru-RU" dirty="0"/>
          </a:p>
        </p:txBody>
      </p:sp>
      <p:sp>
        <p:nvSpPr>
          <p:cNvPr id="4" name="Номер слайда 3">
            <a:extLst>
              <a:ext uri="{FF2B5EF4-FFF2-40B4-BE49-F238E27FC236}">
                <a16:creationId xmlns="" xmlns:a16="http://schemas.microsoft.com/office/drawing/2014/main" id="{3ABC9F80-705A-406B-941E-9E1B82E93E82}"/>
              </a:ext>
            </a:extLst>
          </p:cNvPr>
          <p:cNvSpPr>
            <a:spLocks noGrp="1"/>
          </p:cNvSpPr>
          <p:nvPr>
            <p:ph type="sldNum" sz="quarter" idx="4"/>
          </p:nvPr>
        </p:nvSpPr>
        <p:spPr/>
        <p:txBody>
          <a:bodyPr/>
          <a:lstStyle/>
          <a:p>
            <a:fld id="{D71DA9FD-6EF8-4CC5-AF9B-B6159B5B937C}" type="slidenum">
              <a:rPr lang="en-GB" smtClean="0"/>
              <a:pPr/>
              <a:t>17</a:t>
            </a:fld>
            <a:endParaRPr lang="en-GB"/>
          </a:p>
        </p:txBody>
      </p:sp>
      <p:sp>
        <p:nvSpPr>
          <p:cNvPr id="7" name="TextBox 6">
            <a:extLst>
              <a:ext uri="{FF2B5EF4-FFF2-40B4-BE49-F238E27FC236}">
                <a16:creationId xmlns="" xmlns:a16="http://schemas.microsoft.com/office/drawing/2014/main" id="{E57ECC5E-7495-46AD-A446-2A57A2804CED}"/>
              </a:ext>
            </a:extLst>
          </p:cNvPr>
          <p:cNvSpPr txBox="1"/>
          <p:nvPr/>
        </p:nvSpPr>
        <p:spPr bwMode="ltGray">
          <a:xfrm>
            <a:off x="3810170" y="2732927"/>
            <a:ext cx="1626363"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5" dirty="0">
                <a:solidFill>
                  <a:schemeClr val="accent1">
                    <a:lumMod val="50000"/>
                  </a:schemeClr>
                </a:solidFill>
              </a:rPr>
              <a:t>Partnership</a:t>
            </a:r>
          </a:p>
        </p:txBody>
      </p:sp>
      <p:sp>
        <p:nvSpPr>
          <p:cNvPr id="9" name="TextBox 8">
            <a:extLst>
              <a:ext uri="{FF2B5EF4-FFF2-40B4-BE49-F238E27FC236}">
                <a16:creationId xmlns="" xmlns:a16="http://schemas.microsoft.com/office/drawing/2014/main" id="{9C6CC5A2-CF5C-4841-88CD-05DA8C7F40D1}"/>
              </a:ext>
            </a:extLst>
          </p:cNvPr>
          <p:cNvSpPr txBox="1"/>
          <p:nvPr/>
        </p:nvSpPr>
        <p:spPr bwMode="ltGray">
          <a:xfrm>
            <a:off x="2408354" y="4084427"/>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M</a:t>
            </a:r>
          </a:p>
        </p:txBody>
      </p:sp>
      <p:sp>
        <p:nvSpPr>
          <p:cNvPr id="8" name="TextBox 7">
            <a:extLst>
              <a:ext uri="{FF2B5EF4-FFF2-40B4-BE49-F238E27FC236}">
                <a16:creationId xmlns="" xmlns:a16="http://schemas.microsoft.com/office/drawing/2014/main" id="{C750121A-6D20-4141-9FA6-EB9B7FE19EAC}"/>
              </a:ext>
            </a:extLst>
          </p:cNvPr>
          <p:cNvSpPr txBox="1"/>
          <p:nvPr/>
        </p:nvSpPr>
        <p:spPr bwMode="ltGray">
          <a:xfrm>
            <a:off x="3810170" y="4073104"/>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L</a:t>
            </a:r>
          </a:p>
        </p:txBody>
      </p:sp>
      <p:sp>
        <p:nvSpPr>
          <p:cNvPr id="10" name="Rectangle 1">
            <a:extLst>
              <a:ext uri="{FF2B5EF4-FFF2-40B4-BE49-F238E27FC236}">
                <a16:creationId xmlns="" xmlns:a16="http://schemas.microsoft.com/office/drawing/2014/main" id="{92FF6C55-5A85-4FB2-82AC-E28757FF1254}"/>
              </a:ext>
            </a:extLst>
          </p:cNvPr>
          <p:cNvSpPr/>
          <p:nvPr/>
        </p:nvSpPr>
        <p:spPr>
          <a:xfrm>
            <a:off x="458444" y="1642625"/>
            <a:ext cx="8198194" cy="1077218"/>
          </a:xfrm>
          <a:prstGeom prst="rect">
            <a:avLst/>
          </a:prstGeom>
          <a:solidFill>
            <a:schemeClr val="bg1">
              <a:alpha val="70000"/>
            </a:schemeClr>
          </a:solidFill>
        </p:spPr>
        <p:txBody>
          <a:bodyPr wrap="square">
            <a:spAutoFit/>
          </a:bodyPr>
          <a:lstStyle/>
          <a:p>
            <a:pPr algn="just"/>
            <a:r>
              <a:rPr lang="en-US" sz="1400" dirty="0">
                <a:solidFill>
                  <a:srgbClr val="555555"/>
                </a:solidFill>
                <a:latin typeface="+mn-lt"/>
              </a:rPr>
              <a:t>What if you need some guidance on a work-related issue? Are you going to talk to the chief operating officer with whom you had one awkward conversation, or are you going to speak with a manager with whom you have worked multiple times and have a rapport? Relationships trump everything else. </a:t>
            </a:r>
          </a:p>
          <a:p>
            <a:pPr algn="just"/>
            <a:endParaRPr lang="en-US" sz="1100" i="1" dirty="0">
              <a:solidFill>
                <a:srgbClr val="555555"/>
              </a:solidFill>
              <a:latin typeface="+mn-lt"/>
            </a:endParaRPr>
          </a:p>
          <a:p>
            <a:pPr algn="just"/>
            <a:r>
              <a:rPr lang="en-US" sz="1000" i="1" dirty="0">
                <a:solidFill>
                  <a:srgbClr val="555555"/>
                </a:solidFill>
                <a:latin typeface="+mn-lt"/>
              </a:rPr>
              <a:t>© Frank </a:t>
            </a:r>
            <a:r>
              <a:rPr lang="en-US" sz="1000" i="1" dirty="0" err="1">
                <a:solidFill>
                  <a:srgbClr val="555555"/>
                </a:solidFill>
                <a:latin typeface="+mn-lt"/>
              </a:rPr>
              <a:t>Molinario</a:t>
            </a:r>
            <a:r>
              <a:rPr lang="en-US" sz="1000" i="1" dirty="0">
                <a:solidFill>
                  <a:srgbClr val="555555"/>
                </a:solidFill>
                <a:latin typeface="+mn-lt"/>
              </a:rPr>
              <a:t>, Vice President of Human Resources at Security First Insurance</a:t>
            </a:r>
            <a:endParaRPr lang="en-US" sz="1000" i="1" dirty="0"/>
          </a:p>
        </p:txBody>
      </p:sp>
      <p:sp>
        <p:nvSpPr>
          <p:cNvPr id="11" name="TextBox 10">
            <a:extLst>
              <a:ext uri="{FF2B5EF4-FFF2-40B4-BE49-F238E27FC236}">
                <a16:creationId xmlns="" xmlns:a16="http://schemas.microsoft.com/office/drawing/2014/main" id="{5DABAADA-9778-4E92-B104-DB3E0C7F1C69}"/>
              </a:ext>
            </a:extLst>
          </p:cNvPr>
          <p:cNvSpPr txBox="1"/>
          <p:nvPr/>
        </p:nvSpPr>
        <p:spPr bwMode="ltGray">
          <a:xfrm>
            <a:off x="3076745" y="3115913"/>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P</a:t>
            </a:r>
          </a:p>
        </p:txBody>
      </p:sp>
      <p:sp>
        <p:nvSpPr>
          <p:cNvPr id="12" name="TextBox 11">
            <a:extLst>
              <a:ext uri="{FF2B5EF4-FFF2-40B4-BE49-F238E27FC236}">
                <a16:creationId xmlns="" xmlns:a16="http://schemas.microsoft.com/office/drawing/2014/main" id="{C6BD620C-88A8-47E6-9E8D-7BCE4903192A}"/>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[3]</a:t>
            </a:r>
          </a:p>
        </p:txBody>
      </p:sp>
    </p:spTree>
    <p:extLst>
      <p:ext uri="{BB962C8B-B14F-4D97-AF65-F5344CB8AC3E}">
        <p14:creationId xmlns:p14="http://schemas.microsoft.com/office/powerpoint/2010/main" val="27942988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Organization Behavior Research</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18</a:t>
            </a:fld>
            <a:endParaRPr lang="en-GB"/>
          </a:p>
        </p:txBody>
      </p:sp>
      <p:graphicFrame>
        <p:nvGraphicFramePr>
          <p:cNvPr id="16" name="Схема 15">
            <a:extLst>
              <a:ext uri="{FF2B5EF4-FFF2-40B4-BE49-F238E27FC236}">
                <a16:creationId xmlns="" xmlns:a16="http://schemas.microsoft.com/office/drawing/2014/main" id="{8252BDA2-B287-483F-BEB6-92A2DE3D1496}"/>
              </a:ext>
            </a:extLst>
          </p:cNvPr>
          <p:cNvGraphicFramePr/>
          <p:nvPr>
            <p:extLst>
              <p:ext uri="{D42A27DB-BD31-4B8C-83A1-F6EECF244321}">
                <p14:modId xmlns:p14="http://schemas.microsoft.com/office/powerpoint/2010/main" val="2993730396"/>
              </p:ext>
            </p:extLst>
          </p:nvPr>
        </p:nvGraphicFramePr>
        <p:xfrm>
          <a:off x="942324" y="2803805"/>
          <a:ext cx="3968692" cy="178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Прямоугольник 18">
            <a:extLst>
              <a:ext uri="{FF2B5EF4-FFF2-40B4-BE49-F238E27FC236}">
                <a16:creationId xmlns="" xmlns:a16="http://schemas.microsoft.com/office/drawing/2014/main" id="{94F2E717-F993-4292-9ED0-94E9985EE30F}"/>
              </a:ext>
            </a:extLst>
          </p:cNvPr>
          <p:cNvSpPr/>
          <p:nvPr/>
        </p:nvSpPr>
        <p:spPr>
          <a:xfrm>
            <a:off x="565121" y="1488363"/>
            <a:ext cx="4572000" cy="1541704"/>
          </a:xfrm>
          <a:prstGeom prst="rect">
            <a:avLst/>
          </a:prstGeom>
        </p:spPr>
        <p:txBody>
          <a:bodyPr>
            <a:spAutoFit/>
          </a:bodyPr>
          <a:lstStyle/>
          <a:p>
            <a:pPr marL="303664" lvl="2" indent="-300434">
              <a:lnSpc>
                <a:spcPct val="90000"/>
              </a:lnSpc>
              <a:spcBef>
                <a:spcPts val="200"/>
              </a:spcBef>
              <a:spcAft>
                <a:spcPts val="200"/>
              </a:spcAft>
              <a:buFont typeface="Arial" charset="0"/>
              <a:buChar char="—"/>
            </a:pPr>
            <a:r>
              <a:rPr lang="en-US" sz="1497" dirty="0">
                <a:cs typeface="Arial" panose="020B0604020202020204" pitchFamily="34" charset="0"/>
              </a:rPr>
              <a:t>Leader-Member exchange theory (LMX)</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40+ years of research</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Applied in various domains and contexts</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Captures the process of how the leader-follower relationship evolves over time</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Allows to analyze the outcomes </a:t>
            </a:r>
          </a:p>
        </p:txBody>
      </p:sp>
      <p:pic>
        <p:nvPicPr>
          <p:cNvPr id="20" name="Объект 17">
            <a:extLst>
              <a:ext uri="{FF2B5EF4-FFF2-40B4-BE49-F238E27FC236}">
                <a16:creationId xmlns="" xmlns:a16="http://schemas.microsoft.com/office/drawing/2014/main" id="{CB48BEA5-4B33-40DA-B2F3-A9FCABD3DA41}"/>
              </a:ext>
            </a:extLst>
          </p:cNvPr>
          <p:cNvPicPr>
            <a:picLocks noGrp="1" noChangeAspect="1"/>
          </p:cNvPicPr>
          <p:nvPr>
            <p:ph sz="quarter" idx="21"/>
          </p:nvPr>
        </p:nvPicPr>
        <p:blipFill>
          <a:blip r:embed="rId7">
            <a:alphaModFix/>
            <a:extLst>
              <a:ext uri="{28A0092B-C50C-407E-A947-70E740481C1C}">
                <a14:useLocalDpi xmlns:a14="http://schemas.microsoft.com/office/drawing/2010/main" val="0"/>
              </a:ext>
            </a:extLst>
          </a:blip>
          <a:stretch>
            <a:fillRect/>
          </a:stretch>
        </p:blipFill>
        <p:spPr>
          <a:xfrm rot="17150159">
            <a:off x="4755727" y="226679"/>
            <a:ext cx="3457758" cy="4690141"/>
          </a:xfrm>
          <a:prstGeom prst="rect">
            <a:avLst/>
          </a:prstGeom>
        </p:spPr>
      </p:pic>
      <p:sp>
        <p:nvSpPr>
          <p:cNvPr id="21" name="TextBox 20">
            <a:extLst>
              <a:ext uri="{FF2B5EF4-FFF2-40B4-BE49-F238E27FC236}">
                <a16:creationId xmlns="" xmlns:a16="http://schemas.microsoft.com/office/drawing/2014/main" id="{8FA18A0A-915A-4DA2-A9D0-09EE5CAE473F}"/>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[4]</a:t>
            </a:r>
          </a:p>
        </p:txBody>
      </p:sp>
    </p:spTree>
    <p:extLst>
      <p:ext uri="{BB962C8B-B14F-4D97-AF65-F5344CB8AC3E}">
        <p14:creationId xmlns:p14="http://schemas.microsoft.com/office/powerpoint/2010/main" val="414118567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36CFBC80-BB1B-4ABB-98DD-4E6272C2E5E3}"/>
              </a:ext>
            </a:extLst>
          </p:cNvPr>
          <p:cNvSpPr>
            <a:spLocks noGrp="1"/>
          </p:cNvSpPr>
          <p:nvPr>
            <p:ph sz="quarter" idx="21"/>
          </p:nvPr>
        </p:nvSpPr>
        <p:spPr>
          <a:xfrm>
            <a:off x="489602" y="1347788"/>
            <a:ext cx="8166240" cy="3060697"/>
          </a:xfrm>
        </p:spPr>
        <p:txBody>
          <a:bodyPr/>
          <a:lstStyle/>
          <a:p>
            <a:pPr lvl="2"/>
            <a:r>
              <a:rPr lang="en-US" dirty="0">
                <a:solidFill>
                  <a:schemeClr val="accent5">
                    <a:lumMod val="75000"/>
                  </a:schemeClr>
                </a:solidFill>
              </a:rPr>
              <a:t>Bank as Ecosystem</a:t>
            </a:r>
          </a:p>
          <a:p>
            <a:pPr lvl="2"/>
            <a:r>
              <a:rPr lang="en-US" dirty="0">
                <a:solidFill>
                  <a:schemeClr val="accent5">
                    <a:lumMod val="75000"/>
                  </a:schemeClr>
                </a:solidFill>
              </a:rPr>
              <a:t>3 models of Team’s setup</a:t>
            </a:r>
          </a:p>
          <a:p>
            <a:pPr lvl="2"/>
            <a:r>
              <a:rPr lang="en-US" dirty="0">
                <a:solidFill>
                  <a:schemeClr val="accent5">
                    <a:lumMod val="75000"/>
                  </a:schemeClr>
                </a:solidFill>
              </a:rPr>
              <a:t>Routine vs Innovation </a:t>
            </a:r>
          </a:p>
          <a:p>
            <a:pPr lvl="2"/>
            <a:r>
              <a:rPr lang="en-US" dirty="0">
                <a:solidFill>
                  <a:schemeClr val="accent5">
                    <a:lumMod val="75000"/>
                  </a:schemeClr>
                </a:solidFill>
              </a:rPr>
              <a:t>Management</a:t>
            </a:r>
          </a:p>
          <a:p>
            <a:pPr lvl="2"/>
            <a:r>
              <a:rPr lang="en-US" dirty="0">
                <a:solidFill>
                  <a:schemeClr val="accent5">
                    <a:lumMod val="75000"/>
                  </a:schemeClr>
                </a:solidFill>
              </a:rPr>
              <a:t>Leadership</a:t>
            </a:r>
          </a:p>
          <a:p>
            <a:pPr lvl="2"/>
            <a:r>
              <a:rPr lang="en-US" dirty="0">
                <a:solidFill>
                  <a:schemeClr val="accent5">
                    <a:lumMod val="75000"/>
                  </a:schemeClr>
                </a:solidFill>
              </a:rPr>
              <a:t>Partnership</a:t>
            </a:r>
          </a:p>
          <a:p>
            <a:pPr lvl="2"/>
            <a:r>
              <a:rPr lang="en-US" dirty="0">
                <a:solidFill>
                  <a:schemeClr val="accent5">
                    <a:lumMod val="75000"/>
                  </a:schemeClr>
                </a:solidFill>
              </a:rPr>
              <a:t>Search for a Balance</a:t>
            </a:r>
          </a:p>
          <a:p>
            <a:pPr lvl="2"/>
            <a:r>
              <a:rPr lang="en-US" dirty="0">
                <a:solidFill>
                  <a:schemeClr val="accent5">
                    <a:lumMod val="75000"/>
                  </a:schemeClr>
                </a:solidFill>
              </a:rPr>
              <a:t>Research </a:t>
            </a:r>
          </a:p>
          <a:p>
            <a:pPr lvl="2"/>
            <a:r>
              <a:rPr lang="en-US" dirty="0">
                <a:solidFill>
                  <a:schemeClr val="accent5">
                    <a:lumMod val="75000"/>
                  </a:schemeClr>
                </a:solidFill>
              </a:rPr>
              <a:t>Discussion</a:t>
            </a:r>
          </a:p>
          <a:p>
            <a:endParaRPr lang="ru-RU" dirty="0"/>
          </a:p>
        </p:txBody>
      </p:sp>
      <p:sp>
        <p:nvSpPr>
          <p:cNvPr id="3" name="Заголовок 2">
            <a:extLst>
              <a:ext uri="{FF2B5EF4-FFF2-40B4-BE49-F238E27FC236}">
                <a16:creationId xmlns="" xmlns:a16="http://schemas.microsoft.com/office/drawing/2014/main" id="{8262F83E-EFED-4382-865B-89E449DD70F3}"/>
              </a:ext>
            </a:extLst>
          </p:cNvPr>
          <p:cNvSpPr>
            <a:spLocks noGrp="1"/>
          </p:cNvSpPr>
          <p:nvPr>
            <p:ph type="title"/>
          </p:nvPr>
        </p:nvSpPr>
        <p:spPr/>
        <p:txBody>
          <a:bodyPr/>
          <a:lstStyle/>
          <a:p>
            <a:r>
              <a:rPr lang="en-US" dirty="0"/>
              <a:t>Agenda</a:t>
            </a:r>
            <a:endParaRPr lang="ru-RU" dirty="0"/>
          </a:p>
        </p:txBody>
      </p:sp>
      <p:sp>
        <p:nvSpPr>
          <p:cNvPr id="4" name="Номер слайда 3">
            <a:extLst>
              <a:ext uri="{FF2B5EF4-FFF2-40B4-BE49-F238E27FC236}">
                <a16:creationId xmlns="" xmlns:a16="http://schemas.microsoft.com/office/drawing/2014/main" id="{243DE1F5-EB4B-48C5-AAA3-3BAA147F2422}"/>
              </a:ext>
            </a:extLst>
          </p:cNvPr>
          <p:cNvSpPr>
            <a:spLocks noGrp="1"/>
          </p:cNvSpPr>
          <p:nvPr>
            <p:ph type="sldNum" sz="quarter" idx="4"/>
          </p:nvPr>
        </p:nvSpPr>
        <p:spPr/>
        <p:txBody>
          <a:bodyPr/>
          <a:lstStyle/>
          <a:p>
            <a:fld id="{D71DA9FD-6EF8-4CC5-AF9B-B6159B5B937C}" type="slidenum">
              <a:rPr lang="en-GB" smtClean="0"/>
              <a:pPr/>
              <a:t>1</a:t>
            </a:fld>
            <a:endParaRPr lang="en-GB"/>
          </a:p>
        </p:txBody>
      </p:sp>
      <p:pic>
        <p:nvPicPr>
          <p:cNvPr id="6" name="Рисунок 5">
            <a:extLst>
              <a:ext uri="{FF2B5EF4-FFF2-40B4-BE49-F238E27FC236}">
                <a16:creationId xmlns="" xmlns:a16="http://schemas.microsoft.com/office/drawing/2014/main" id="{7A00CA96-341F-4963-8168-33D261C9D28A}"/>
              </a:ext>
            </a:extLst>
          </p:cNvPr>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ChalkSketch/>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735599" y="568166"/>
            <a:ext cx="7699194" cy="4330796"/>
          </a:xfrm>
          <a:prstGeom prst="rect">
            <a:avLst/>
          </a:prstGeom>
        </p:spPr>
      </p:pic>
    </p:spTree>
    <p:extLst>
      <p:ext uri="{BB962C8B-B14F-4D97-AF65-F5344CB8AC3E}">
        <p14:creationId xmlns:p14="http://schemas.microsoft.com/office/powerpoint/2010/main" val="182808102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Organization Behavior Research</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19</a:t>
            </a:fld>
            <a:endParaRPr lang="en-GB"/>
          </a:p>
        </p:txBody>
      </p:sp>
      <p:graphicFrame>
        <p:nvGraphicFramePr>
          <p:cNvPr id="16" name="Схема 15">
            <a:extLst>
              <a:ext uri="{FF2B5EF4-FFF2-40B4-BE49-F238E27FC236}">
                <a16:creationId xmlns="" xmlns:a16="http://schemas.microsoft.com/office/drawing/2014/main" id="{8252BDA2-B287-483F-BEB6-92A2DE3D1496}"/>
              </a:ext>
            </a:extLst>
          </p:cNvPr>
          <p:cNvGraphicFramePr/>
          <p:nvPr>
            <p:extLst>
              <p:ext uri="{D42A27DB-BD31-4B8C-83A1-F6EECF244321}">
                <p14:modId xmlns:p14="http://schemas.microsoft.com/office/powerpoint/2010/main" val="2199905538"/>
              </p:ext>
            </p:extLst>
          </p:nvPr>
        </p:nvGraphicFramePr>
        <p:xfrm>
          <a:off x="942324" y="2803805"/>
          <a:ext cx="3968692" cy="178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Прямоугольник 18">
            <a:extLst>
              <a:ext uri="{FF2B5EF4-FFF2-40B4-BE49-F238E27FC236}">
                <a16:creationId xmlns="" xmlns:a16="http://schemas.microsoft.com/office/drawing/2014/main" id="{94F2E717-F993-4292-9ED0-94E9985EE30F}"/>
              </a:ext>
            </a:extLst>
          </p:cNvPr>
          <p:cNvSpPr/>
          <p:nvPr/>
        </p:nvSpPr>
        <p:spPr>
          <a:xfrm>
            <a:off x="565121" y="1488363"/>
            <a:ext cx="4572000" cy="1541704"/>
          </a:xfrm>
          <a:prstGeom prst="rect">
            <a:avLst/>
          </a:prstGeom>
        </p:spPr>
        <p:txBody>
          <a:bodyPr>
            <a:spAutoFit/>
          </a:bodyPr>
          <a:lstStyle/>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Leader-Member exchange theory (LMX)</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40+ years of research</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Applied in various domains and contexts</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Captures the process of how the leader-follower relationship evolves over time</a:t>
            </a:r>
          </a:p>
          <a:p>
            <a:pPr marL="303664" lvl="2" indent="-300434">
              <a:lnSpc>
                <a:spcPct val="90000"/>
              </a:lnSpc>
              <a:spcBef>
                <a:spcPts val="200"/>
              </a:spcBef>
              <a:spcAft>
                <a:spcPts val="200"/>
              </a:spcAft>
              <a:buFont typeface="Arial" charset="0"/>
              <a:buChar char="—"/>
            </a:pPr>
            <a:r>
              <a:rPr lang="en-US" sz="1497" dirty="0">
                <a:latin typeface="+mn-lt"/>
                <a:cs typeface="Arial" panose="020B0604020202020204" pitchFamily="34" charset="0"/>
              </a:rPr>
              <a:t>Allows to analyze the outcomes </a:t>
            </a:r>
          </a:p>
        </p:txBody>
      </p:sp>
      <p:sp>
        <p:nvSpPr>
          <p:cNvPr id="7" name="Прямоугольник 6">
            <a:extLst>
              <a:ext uri="{FF2B5EF4-FFF2-40B4-BE49-F238E27FC236}">
                <a16:creationId xmlns="" xmlns:a16="http://schemas.microsoft.com/office/drawing/2014/main" id="{907BCBBE-1F63-4139-B9BC-91D6FD103F21}"/>
              </a:ext>
            </a:extLst>
          </p:cNvPr>
          <p:cNvSpPr/>
          <p:nvPr/>
        </p:nvSpPr>
        <p:spPr>
          <a:xfrm>
            <a:off x="4994246" y="2888857"/>
            <a:ext cx="4251663" cy="720710"/>
          </a:xfrm>
          <a:prstGeom prst="rect">
            <a:avLst/>
          </a:prstGeom>
        </p:spPr>
        <p:txBody>
          <a:bodyPr wrap="square">
            <a:spAutoFit/>
          </a:bodyPr>
          <a:lstStyle/>
          <a:p>
            <a:r>
              <a:rPr lang="en-US" sz="1021" b="1" dirty="0">
                <a:latin typeface="Arial" panose="020B0604020202020204" pitchFamily="34" charset="0"/>
                <a:ea typeface="Calibri" panose="020F0502020204030204" pitchFamily="34" charset="0"/>
                <a:cs typeface="Times New Roman" panose="02020603050405020304" pitchFamily="18" charset="0"/>
              </a:rPr>
              <a:t>Individual outcomes:</a:t>
            </a:r>
          </a:p>
          <a:p>
            <a:pPr marL="214313" indent="-214313">
              <a:buFont typeface="Arial" panose="020B0604020202020204" pitchFamily="34" charset="0"/>
              <a:buChar char="•"/>
            </a:pPr>
            <a:r>
              <a:rPr lang="en-US" sz="1021" dirty="0">
                <a:latin typeface="Arial" panose="020B0604020202020204" pitchFamily="34" charset="0"/>
                <a:ea typeface="Calibri" panose="020F0502020204030204" pitchFamily="34" charset="0"/>
                <a:cs typeface="Times New Roman" panose="02020603050405020304" pitchFamily="18" charset="0"/>
              </a:rPr>
              <a:t>Job satisfaction</a:t>
            </a:r>
          </a:p>
          <a:p>
            <a:pPr marL="214313" indent="-214313">
              <a:buFont typeface="Arial" panose="020B0604020202020204" pitchFamily="34" charset="0"/>
              <a:buChar char="•"/>
            </a:pPr>
            <a:r>
              <a:rPr lang="en-US" sz="1021" dirty="0">
                <a:latin typeface="Arial" panose="020B0604020202020204" pitchFamily="34" charset="0"/>
                <a:ea typeface="Calibri" panose="020F0502020204030204" pitchFamily="34" charset="0"/>
                <a:cs typeface="Times New Roman" panose="02020603050405020304" pitchFamily="18" charset="0"/>
              </a:rPr>
              <a:t>Personal development &amp; career path</a:t>
            </a:r>
          </a:p>
          <a:p>
            <a:pPr marL="214313" indent="-214313">
              <a:buFont typeface="Arial" panose="020B0604020202020204" pitchFamily="34" charset="0"/>
              <a:buChar char="•"/>
            </a:pPr>
            <a:endParaRPr lang="en-US" sz="1021" dirty="0">
              <a:solidFill>
                <a:srgbClr val="D081E9"/>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 xmlns:a16="http://schemas.microsoft.com/office/drawing/2014/main" id="{0537445C-BC5E-4763-B002-8D89FCDFFC65}"/>
              </a:ext>
            </a:extLst>
          </p:cNvPr>
          <p:cNvSpPr/>
          <p:nvPr/>
        </p:nvSpPr>
        <p:spPr>
          <a:xfrm>
            <a:off x="4994246" y="3761681"/>
            <a:ext cx="3406065" cy="720710"/>
          </a:xfrm>
          <a:prstGeom prst="rect">
            <a:avLst/>
          </a:prstGeom>
        </p:spPr>
        <p:txBody>
          <a:bodyPr wrap="square">
            <a:spAutoFit/>
          </a:bodyPr>
          <a:lstStyle/>
          <a:p>
            <a:r>
              <a:rPr lang="en-US" sz="1021" b="1" dirty="0">
                <a:latin typeface="Arial" panose="020B0604020202020204" pitchFamily="34" charset="0"/>
                <a:ea typeface="Calibri" panose="020F0502020204030204" pitchFamily="34" charset="0"/>
                <a:cs typeface="Times New Roman" panose="02020603050405020304" pitchFamily="18" charset="0"/>
              </a:rPr>
              <a:t>Group level outcomes:</a:t>
            </a:r>
          </a:p>
          <a:p>
            <a:pPr marL="214313" indent="-214313">
              <a:buFont typeface="Arial" panose="020B0604020202020204" pitchFamily="34" charset="0"/>
              <a:buChar char="•"/>
            </a:pPr>
            <a:r>
              <a:rPr lang="en-US" sz="1021" dirty="0">
                <a:latin typeface="Arial" panose="020B0604020202020204" pitchFamily="34" charset="0"/>
                <a:cs typeface="Times New Roman" panose="02020603050405020304" pitchFamily="18" charset="0"/>
              </a:rPr>
              <a:t>Short group performance</a:t>
            </a:r>
          </a:p>
          <a:p>
            <a:pPr marL="214313" indent="-214313">
              <a:buFont typeface="Arial" panose="020B0604020202020204" pitchFamily="34" charset="0"/>
              <a:buChar char="•"/>
            </a:pPr>
            <a:r>
              <a:rPr lang="en-US" sz="1021" dirty="0">
                <a:latin typeface="Arial" panose="020B0604020202020204" pitchFamily="34" charset="0"/>
                <a:cs typeface="Times New Roman" panose="02020603050405020304" pitchFamily="18" charset="0"/>
              </a:rPr>
              <a:t>Long term results and stability</a:t>
            </a:r>
          </a:p>
          <a:p>
            <a:pPr marL="214313" indent="-214313">
              <a:buFont typeface="Arial" panose="020B0604020202020204" pitchFamily="34" charset="0"/>
              <a:buChar char="•"/>
            </a:pPr>
            <a:endParaRPr lang="ru-RU" sz="1021" dirty="0">
              <a:solidFill>
                <a:schemeClr val="tx1">
                  <a:lumMod val="50000"/>
                  <a:lumOff val="50000"/>
                </a:schemeClr>
              </a:solidFill>
            </a:endParaRPr>
          </a:p>
        </p:txBody>
      </p:sp>
      <p:pic>
        <p:nvPicPr>
          <p:cNvPr id="9" name="Объект 17">
            <a:extLst>
              <a:ext uri="{FF2B5EF4-FFF2-40B4-BE49-F238E27FC236}">
                <a16:creationId xmlns="" xmlns:a16="http://schemas.microsoft.com/office/drawing/2014/main" id="{37C552A9-8F63-4A81-9ECB-AC4639004D4E}"/>
              </a:ext>
            </a:extLst>
          </p:cNvPr>
          <p:cNvPicPr>
            <a:picLocks noGrp="1" noChangeAspect="1"/>
          </p:cNvPicPr>
          <p:nvPr>
            <p:ph sz="quarter" idx="21"/>
          </p:nvPr>
        </p:nvPicPr>
        <p:blipFill>
          <a:blip r:embed="rId7">
            <a:alphaModFix amt="35000"/>
            <a:extLst>
              <a:ext uri="{28A0092B-C50C-407E-A947-70E740481C1C}">
                <a14:useLocalDpi xmlns:a14="http://schemas.microsoft.com/office/drawing/2010/main" val="0"/>
              </a:ext>
            </a:extLst>
          </a:blip>
          <a:stretch>
            <a:fillRect/>
          </a:stretch>
        </p:blipFill>
        <p:spPr>
          <a:xfrm rot="17150159">
            <a:off x="4755727" y="226679"/>
            <a:ext cx="3457758" cy="4690141"/>
          </a:xfrm>
          <a:prstGeom prst="rect">
            <a:avLst/>
          </a:prstGeom>
        </p:spPr>
      </p:pic>
      <p:sp>
        <p:nvSpPr>
          <p:cNvPr id="10" name="TextBox 9">
            <a:extLst>
              <a:ext uri="{FF2B5EF4-FFF2-40B4-BE49-F238E27FC236}">
                <a16:creationId xmlns="" xmlns:a16="http://schemas.microsoft.com/office/drawing/2014/main" id="{DAAB971B-36A7-4A99-8250-D5433041729E}"/>
              </a:ext>
            </a:extLst>
          </p:cNvPr>
          <p:cNvSpPr txBox="1"/>
          <p:nvPr/>
        </p:nvSpPr>
        <p:spPr bwMode="ltGray">
          <a:xfrm>
            <a:off x="3006017" y="4445147"/>
            <a:ext cx="5743580" cy="207816"/>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900" dirty="0"/>
              <a:t>Source [4]</a:t>
            </a:r>
          </a:p>
        </p:txBody>
      </p:sp>
    </p:spTree>
    <p:extLst>
      <p:ext uri="{BB962C8B-B14F-4D97-AF65-F5344CB8AC3E}">
        <p14:creationId xmlns:p14="http://schemas.microsoft.com/office/powerpoint/2010/main" val="381194876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LMX-inspired survey</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20</a:t>
            </a:fld>
            <a:endParaRPr lang="en-GB"/>
          </a:p>
        </p:txBody>
      </p:sp>
      <p:grpSp>
        <p:nvGrpSpPr>
          <p:cNvPr id="6" name="Group 1199">
            <a:extLst>
              <a:ext uri="{FF2B5EF4-FFF2-40B4-BE49-F238E27FC236}">
                <a16:creationId xmlns="" xmlns:a16="http://schemas.microsoft.com/office/drawing/2014/main" id="{A6179342-A28D-4E5E-B702-42083152B483}"/>
              </a:ext>
            </a:extLst>
          </p:cNvPr>
          <p:cNvGrpSpPr>
            <a:grpSpLocks/>
          </p:cNvGrpSpPr>
          <p:nvPr/>
        </p:nvGrpSpPr>
        <p:grpSpPr bwMode="gray">
          <a:xfrm>
            <a:off x="1470451" y="1514431"/>
            <a:ext cx="6174821" cy="2699098"/>
            <a:chOff x="749" y="837"/>
            <a:chExt cx="4267" cy="1890"/>
          </a:xfrm>
          <a:solidFill>
            <a:srgbClr val="D7DEE2"/>
          </a:solidFill>
        </p:grpSpPr>
        <p:sp>
          <p:nvSpPr>
            <p:cNvPr id="7" name="Freeform 999">
              <a:extLst>
                <a:ext uri="{FF2B5EF4-FFF2-40B4-BE49-F238E27FC236}">
                  <a16:creationId xmlns="" xmlns:a16="http://schemas.microsoft.com/office/drawing/2014/main" id="{B9E791FA-D531-45F2-8911-D47CD9E8E8E4}"/>
                </a:ext>
              </a:extLst>
            </p:cNvPr>
            <p:cNvSpPr>
              <a:spLocks/>
            </p:cNvSpPr>
            <p:nvPr/>
          </p:nvSpPr>
          <p:spPr bwMode="gray">
            <a:xfrm>
              <a:off x="3969" y="1950"/>
              <a:ext cx="62" cy="51"/>
            </a:xfrm>
            <a:custGeom>
              <a:avLst/>
              <a:gdLst>
                <a:gd name="T0" fmla="*/ 31 w 61"/>
                <a:gd name="T1" fmla="*/ 49 h 50"/>
                <a:gd name="T2" fmla="*/ 24 w 61"/>
                <a:gd name="T3" fmla="*/ 50 h 50"/>
                <a:gd name="T4" fmla="*/ 15 w 61"/>
                <a:gd name="T5" fmla="*/ 47 h 50"/>
                <a:gd name="T6" fmla="*/ 9 w 61"/>
                <a:gd name="T7" fmla="*/ 40 h 50"/>
                <a:gd name="T8" fmla="*/ 6 w 61"/>
                <a:gd name="T9" fmla="*/ 32 h 50"/>
                <a:gd name="T10" fmla="*/ 0 w 61"/>
                <a:gd name="T11" fmla="*/ 17 h 50"/>
                <a:gd name="T12" fmla="*/ 1 w 61"/>
                <a:gd name="T13" fmla="*/ 12 h 50"/>
                <a:gd name="T14" fmla="*/ 7 w 61"/>
                <a:gd name="T15" fmla="*/ 3 h 50"/>
                <a:gd name="T16" fmla="*/ 36 w 61"/>
                <a:gd name="T17" fmla="*/ 2 h 50"/>
                <a:gd name="T18" fmla="*/ 37 w 61"/>
                <a:gd name="T19" fmla="*/ 5 h 50"/>
                <a:gd name="T20" fmla="*/ 45 w 61"/>
                <a:gd name="T21" fmla="*/ 5 h 50"/>
                <a:gd name="T22" fmla="*/ 47 w 61"/>
                <a:gd name="T23" fmla="*/ 0 h 50"/>
                <a:gd name="T24" fmla="*/ 51 w 61"/>
                <a:gd name="T25" fmla="*/ 0 h 50"/>
                <a:gd name="T26" fmla="*/ 52 w 61"/>
                <a:gd name="T27" fmla="*/ 4 h 50"/>
                <a:gd name="T28" fmla="*/ 60 w 61"/>
                <a:gd name="T29" fmla="*/ 4 h 50"/>
                <a:gd name="T30" fmla="*/ 61 w 61"/>
                <a:gd name="T31" fmla="*/ 11 h 50"/>
                <a:gd name="T32" fmla="*/ 57 w 61"/>
                <a:gd name="T33" fmla="*/ 20 h 50"/>
                <a:gd name="T34" fmla="*/ 53 w 61"/>
                <a:gd name="T35" fmla="*/ 29 h 50"/>
                <a:gd name="T36" fmla="*/ 49 w 61"/>
                <a:gd name="T37" fmla="*/ 34 h 50"/>
                <a:gd name="T38" fmla="*/ 41 w 61"/>
                <a:gd name="T39" fmla="*/ 37 h 50"/>
                <a:gd name="T40" fmla="*/ 41 w 61"/>
                <a:gd name="T41" fmla="*/ 43 h 50"/>
                <a:gd name="T42" fmla="*/ 34 w 61"/>
                <a:gd name="T43" fmla="*/ 46 h 50"/>
                <a:gd name="T44" fmla="*/ 31 w 61"/>
                <a:gd name="T45" fmla="*/ 49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50"/>
                <a:gd name="T71" fmla="*/ 61 w 61"/>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50">
                  <a:moveTo>
                    <a:pt x="31" y="49"/>
                  </a:moveTo>
                  <a:cubicBezTo>
                    <a:pt x="28" y="49"/>
                    <a:pt x="24" y="50"/>
                    <a:pt x="24" y="50"/>
                  </a:cubicBezTo>
                  <a:cubicBezTo>
                    <a:pt x="15" y="47"/>
                    <a:pt x="15" y="47"/>
                    <a:pt x="15" y="47"/>
                  </a:cubicBezTo>
                  <a:cubicBezTo>
                    <a:pt x="9" y="40"/>
                    <a:pt x="9" y="40"/>
                    <a:pt x="9" y="40"/>
                  </a:cubicBezTo>
                  <a:cubicBezTo>
                    <a:pt x="6" y="32"/>
                    <a:pt x="6" y="32"/>
                    <a:pt x="6" y="32"/>
                  </a:cubicBezTo>
                  <a:cubicBezTo>
                    <a:pt x="0" y="17"/>
                    <a:pt x="0" y="17"/>
                    <a:pt x="0" y="17"/>
                  </a:cubicBezTo>
                  <a:cubicBezTo>
                    <a:pt x="1" y="12"/>
                    <a:pt x="1" y="12"/>
                    <a:pt x="1" y="12"/>
                  </a:cubicBezTo>
                  <a:cubicBezTo>
                    <a:pt x="7" y="3"/>
                    <a:pt x="7" y="3"/>
                    <a:pt x="7" y="3"/>
                  </a:cubicBezTo>
                  <a:cubicBezTo>
                    <a:pt x="36" y="2"/>
                    <a:pt x="36" y="2"/>
                    <a:pt x="36" y="2"/>
                  </a:cubicBezTo>
                  <a:cubicBezTo>
                    <a:pt x="37" y="5"/>
                    <a:pt x="37" y="5"/>
                    <a:pt x="37" y="5"/>
                  </a:cubicBezTo>
                  <a:cubicBezTo>
                    <a:pt x="45" y="5"/>
                    <a:pt x="45" y="5"/>
                    <a:pt x="45" y="5"/>
                  </a:cubicBezTo>
                  <a:cubicBezTo>
                    <a:pt x="47" y="0"/>
                    <a:pt x="47" y="0"/>
                    <a:pt x="47" y="0"/>
                  </a:cubicBezTo>
                  <a:cubicBezTo>
                    <a:pt x="51" y="0"/>
                    <a:pt x="51" y="0"/>
                    <a:pt x="51" y="0"/>
                  </a:cubicBezTo>
                  <a:cubicBezTo>
                    <a:pt x="52" y="4"/>
                    <a:pt x="52" y="4"/>
                    <a:pt x="52" y="4"/>
                  </a:cubicBezTo>
                  <a:cubicBezTo>
                    <a:pt x="60" y="4"/>
                    <a:pt x="60" y="4"/>
                    <a:pt x="60" y="4"/>
                  </a:cubicBezTo>
                  <a:cubicBezTo>
                    <a:pt x="61" y="11"/>
                    <a:pt x="61" y="11"/>
                    <a:pt x="61" y="11"/>
                  </a:cubicBezTo>
                  <a:cubicBezTo>
                    <a:pt x="57" y="20"/>
                    <a:pt x="57" y="20"/>
                    <a:pt x="57" y="20"/>
                  </a:cubicBezTo>
                  <a:cubicBezTo>
                    <a:pt x="53" y="29"/>
                    <a:pt x="53" y="29"/>
                    <a:pt x="53" y="29"/>
                  </a:cubicBezTo>
                  <a:cubicBezTo>
                    <a:pt x="49" y="34"/>
                    <a:pt x="49" y="34"/>
                    <a:pt x="49" y="34"/>
                  </a:cubicBezTo>
                  <a:cubicBezTo>
                    <a:pt x="41" y="37"/>
                    <a:pt x="41" y="37"/>
                    <a:pt x="41" y="37"/>
                  </a:cubicBezTo>
                  <a:cubicBezTo>
                    <a:pt x="41" y="43"/>
                    <a:pt x="41" y="43"/>
                    <a:pt x="41" y="43"/>
                  </a:cubicBezTo>
                  <a:cubicBezTo>
                    <a:pt x="34" y="46"/>
                    <a:pt x="34" y="46"/>
                    <a:pt x="34" y="46"/>
                  </a:cubicBezTo>
                  <a:lnTo>
                    <a:pt x="31" y="4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 name="Freeform 1000">
              <a:extLst>
                <a:ext uri="{FF2B5EF4-FFF2-40B4-BE49-F238E27FC236}">
                  <a16:creationId xmlns="" xmlns:a16="http://schemas.microsoft.com/office/drawing/2014/main" id="{AF0702F6-2180-41A7-8885-B339BBBCB25D}"/>
                </a:ext>
              </a:extLst>
            </p:cNvPr>
            <p:cNvSpPr>
              <a:spLocks/>
            </p:cNvSpPr>
            <p:nvPr/>
          </p:nvSpPr>
          <p:spPr bwMode="gray">
            <a:xfrm>
              <a:off x="3968" y="1846"/>
              <a:ext cx="85" cy="176"/>
            </a:xfrm>
            <a:custGeom>
              <a:avLst/>
              <a:gdLst>
                <a:gd name="T0" fmla="*/ 32 w 84"/>
                <a:gd name="T1" fmla="*/ 153 h 175"/>
                <a:gd name="T2" fmla="*/ 34 w 84"/>
                <a:gd name="T3" fmla="*/ 156 h 175"/>
                <a:gd name="T4" fmla="*/ 32 w 84"/>
                <a:gd name="T5" fmla="*/ 160 h 175"/>
                <a:gd name="T6" fmla="*/ 30 w 84"/>
                <a:gd name="T7" fmla="*/ 175 h 175"/>
                <a:gd name="T8" fmla="*/ 39 w 84"/>
                <a:gd name="T9" fmla="*/ 169 h 175"/>
                <a:gd name="T10" fmla="*/ 49 w 84"/>
                <a:gd name="T11" fmla="*/ 164 h 175"/>
                <a:gd name="T12" fmla="*/ 50 w 84"/>
                <a:gd name="T13" fmla="*/ 157 h 175"/>
                <a:gd name="T14" fmla="*/ 53 w 84"/>
                <a:gd name="T15" fmla="*/ 154 h 175"/>
                <a:gd name="T16" fmla="*/ 62 w 84"/>
                <a:gd name="T17" fmla="*/ 154 h 175"/>
                <a:gd name="T18" fmla="*/ 71 w 84"/>
                <a:gd name="T19" fmla="*/ 151 h 175"/>
                <a:gd name="T20" fmla="*/ 82 w 84"/>
                <a:gd name="T21" fmla="*/ 142 h 175"/>
                <a:gd name="T22" fmla="*/ 84 w 84"/>
                <a:gd name="T23" fmla="*/ 129 h 175"/>
                <a:gd name="T24" fmla="*/ 82 w 84"/>
                <a:gd name="T25" fmla="*/ 114 h 175"/>
                <a:gd name="T26" fmla="*/ 78 w 84"/>
                <a:gd name="T27" fmla="*/ 103 h 175"/>
                <a:gd name="T28" fmla="*/ 75 w 84"/>
                <a:gd name="T29" fmla="*/ 92 h 175"/>
                <a:gd name="T30" fmla="*/ 45 w 84"/>
                <a:gd name="T31" fmla="*/ 59 h 175"/>
                <a:gd name="T32" fmla="*/ 40 w 84"/>
                <a:gd name="T33" fmla="*/ 52 h 175"/>
                <a:gd name="T34" fmla="*/ 46 w 84"/>
                <a:gd name="T35" fmla="*/ 38 h 175"/>
                <a:gd name="T36" fmla="*/ 56 w 84"/>
                <a:gd name="T37" fmla="*/ 26 h 175"/>
                <a:gd name="T38" fmla="*/ 61 w 84"/>
                <a:gd name="T39" fmla="*/ 24 h 175"/>
                <a:gd name="T40" fmla="*/ 60 w 84"/>
                <a:gd name="T41" fmla="*/ 19 h 175"/>
                <a:gd name="T42" fmla="*/ 53 w 84"/>
                <a:gd name="T43" fmla="*/ 16 h 175"/>
                <a:gd name="T44" fmla="*/ 52 w 84"/>
                <a:gd name="T45" fmla="*/ 4 h 175"/>
                <a:gd name="T46" fmla="*/ 43 w 84"/>
                <a:gd name="T47" fmla="*/ 3 h 175"/>
                <a:gd name="T48" fmla="*/ 38 w 84"/>
                <a:gd name="T49" fmla="*/ 0 h 175"/>
                <a:gd name="T50" fmla="*/ 33 w 84"/>
                <a:gd name="T51" fmla="*/ 0 h 175"/>
                <a:gd name="T52" fmla="*/ 26 w 84"/>
                <a:gd name="T53" fmla="*/ 4 h 175"/>
                <a:gd name="T54" fmla="*/ 1 w 84"/>
                <a:gd name="T55" fmla="*/ 6 h 175"/>
                <a:gd name="T56" fmla="*/ 0 w 84"/>
                <a:gd name="T57" fmla="*/ 12 h 175"/>
                <a:gd name="T58" fmla="*/ 8 w 84"/>
                <a:gd name="T59" fmla="*/ 18 h 175"/>
                <a:gd name="T60" fmla="*/ 9 w 84"/>
                <a:gd name="T61" fmla="*/ 28 h 175"/>
                <a:gd name="T62" fmla="*/ 25 w 84"/>
                <a:gd name="T63" fmla="*/ 28 h 175"/>
                <a:gd name="T64" fmla="*/ 30 w 84"/>
                <a:gd name="T65" fmla="*/ 34 h 175"/>
                <a:gd name="T66" fmla="*/ 31 w 84"/>
                <a:gd name="T67" fmla="*/ 42 h 175"/>
                <a:gd name="T68" fmla="*/ 21 w 84"/>
                <a:gd name="T69" fmla="*/ 42 h 175"/>
                <a:gd name="T70" fmla="*/ 20 w 84"/>
                <a:gd name="T71" fmla="*/ 50 h 175"/>
                <a:gd name="T72" fmla="*/ 26 w 84"/>
                <a:gd name="T73" fmla="*/ 52 h 175"/>
                <a:gd name="T74" fmla="*/ 46 w 84"/>
                <a:gd name="T75" fmla="*/ 72 h 175"/>
                <a:gd name="T76" fmla="*/ 60 w 84"/>
                <a:gd name="T77" fmla="*/ 87 h 175"/>
                <a:gd name="T78" fmla="*/ 63 w 84"/>
                <a:gd name="T79" fmla="*/ 98 h 175"/>
                <a:gd name="T80" fmla="*/ 61 w 84"/>
                <a:gd name="T81" fmla="*/ 108 h 175"/>
                <a:gd name="T82" fmla="*/ 62 w 84"/>
                <a:gd name="T83" fmla="*/ 114 h 175"/>
                <a:gd name="T84" fmla="*/ 58 w 84"/>
                <a:gd name="T85" fmla="*/ 124 h 175"/>
                <a:gd name="T86" fmla="*/ 54 w 84"/>
                <a:gd name="T87" fmla="*/ 133 h 175"/>
                <a:gd name="T88" fmla="*/ 50 w 84"/>
                <a:gd name="T89" fmla="*/ 138 h 175"/>
                <a:gd name="T90" fmla="*/ 42 w 84"/>
                <a:gd name="T91" fmla="*/ 141 h 175"/>
                <a:gd name="T92" fmla="*/ 42 w 84"/>
                <a:gd name="T93" fmla="*/ 147 h 175"/>
                <a:gd name="T94" fmla="*/ 35 w 84"/>
                <a:gd name="T95" fmla="*/ 150 h 175"/>
                <a:gd name="T96" fmla="*/ 32 w 84"/>
                <a:gd name="T97" fmla="*/ 153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175"/>
                <a:gd name="T149" fmla="*/ 84 w 84"/>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175">
                  <a:moveTo>
                    <a:pt x="32" y="153"/>
                  </a:moveTo>
                  <a:cubicBezTo>
                    <a:pt x="33" y="154"/>
                    <a:pt x="34" y="154"/>
                    <a:pt x="34" y="156"/>
                  </a:cubicBezTo>
                  <a:cubicBezTo>
                    <a:pt x="34" y="160"/>
                    <a:pt x="32" y="160"/>
                    <a:pt x="32" y="160"/>
                  </a:cubicBezTo>
                  <a:cubicBezTo>
                    <a:pt x="30" y="175"/>
                    <a:pt x="30" y="175"/>
                    <a:pt x="30" y="175"/>
                  </a:cubicBezTo>
                  <a:cubicBezTo>
                    <a:pt x="39" y="169"/>
                    <a:pt x="39" y="169"/>
                    <a:pt x="39" y="169"/>
                  </a:cubicBezTo>
                  <a:cubicBezTo>
                    <a:pt x="49" y="164"/>
                    <a:pt x="49" y="164"/>
                    <a:pt x="49" y="164"/>
                  </a:cubicBezTo>
                  <a:cubicBezTo>
                    <a:pt x="50" y="157"/>
                    <a:pt x="50" y="157"/>
                    <a:pt x="50" y="157"/>
                  </a:cubicBezTo>
                  <a:cubicBezTo>
                    <a:pt x="53" y="154"/>
                    <a:pt x="53" y="154"/>
                    <a:pt x="53" y="154"/>
                  </a:cubicBezTo>
                  <a:cubicBezTo>
                    <a:pt x="62" y="154"/>
                    <a:pt x="62" y="154"/>
                    <a:pt x="62" y="154"/>
                  </a:cubicBezTo>
                  <a:cubicBezTo>
                    <a:pt x="71" y="151"/>
                    <a:pt x="71" y="151"/>
                    <a:pt x="71" y="151"/>
                  </a:cubicBezTo>
                  <a:cubicBezTo>
                    <a:pt x="82" y="142"/>
                    <a:pt x="82" y="142"/>
                    <a:pt x="82" y="142"/>
                  </a:cubicBezTo>
                  <a:cubicBezTo>
                    <a:pt x="84" y="129"/>
                    <a:pt x="84" y="129"/>
                    <a:pt x="84" y="129"/>
                  </a:cubicBezTo>
                  <a:cubicBezTo>
                    <a:pt x="82" y="114"/>
                    <a:pt x="82" y="114"/>
                    <a:pt x="82" y="114"/>
                  </a:cubicBezTo>
                  <a:cubicBezTo>
                    <a:pt x="78" y="103"/>
                    <a:pt x="78" y="103"/>
                    <a:pt x="78" y="103"/>
                  </a:cubicBezTo>
                  <a:cubicBezTo>
                    <a:pt x="75" y="92"/>
                    <a:pt x="75" y="92"/>
                    <a:pt x="75" y="92"/>
                  </a:cubicBezTo>
                  <a:cubicBezTo>
                    <a:pt x="45" y="59"/>
                    <a:pt x="45" y="59"/>
                    <a:pt x="45" y="59"/>
                  </a:cubicBezTo>
                  <a:cubicBezTo>
                    <a:pt x="40" y="52"/>
                    <a:pt x="40" y="52"/>
                    <a:pt x="40" y="52"/>
                  </a:cubicBezTo>
                  <a:cubicBezTo>
                    <a:pt x="46" y="38"/>
                    <a:pt x="46" y="38"/>
                    <a:pt x="46" y="38"/>
                  </a:cubicBezTo>
                  <a:cubicBezTo>
                    <a:pt x="56" y="26"/>
                    <a:pt x="56" y="26"/>
                    <a:pt x="56" y="26"/>
                  </a:cubicBezTo>
                  <a:cubicBezTo>
                    <a:pt x="61" y="24"/>
                    <a:pt x="61" y="24"/>
                    <a:pt x="61" y="24"/>
                  </a:cubicBezTo>
                  <a:cubicBezTo>
                    <a:pt x="60" y="19"/>
                    <a:pt x="60" y="19"/>
                    <a:pt x="60" y="19"/>
                  </a:cubicBezTo>
                  <a:cubicBezTo>
                    <a:pt x="53" y="16"/>
                    <a:pt x="53" y="16"/>
                    <a:pt x="53" y="16"/>
                  </a:cubicBezTo>
                  <a:cubicBezTo>
                    <a:pt x="52" y="4"/>
                    <a:pt x="52" y="4"/>
                    <a:pt x="52" y="4"/>
                  </a:cubicBezTo>
                  <a:cubicBezTo>
                    <a:pt x="43" y="3"/>
                    <a:pt x="43" y="3"/>
                    <a:pt x="43" y="3"/>
                  </a:cubicBezTo>
                  <a:cubicBezTo>
                    <a:pt x="38" y="0"/>
                    <a:pt x="38" y="0"/>
                    <a:pt x="38" y="0"/>
                  </a:cubicBezTo>
                  <a:cubicBezTo>
                    <a:pt x="33" y="0"/>
                    <a:pt x="33" y="0"/>
                    <a:pt x="33" y="0"/>
                  </a:cubicBezTo>
                  <a:cubicBezTo>
                    <a:pt x="26" y="4"/>
                    <a:pt x="26" y="4"/>
                    <a:pt x="26" y="4"/>
                  </a:cubicBezTo>
                  <a:cubicBezTo>
                    <a:pt x="1" y="6"/>
                    <a:pt x="1" y="6"/>
                    <a:pt x="1" y="6"/>
                  </a:cubicBezTo>
                  <a:cubicBezTo>
                    <a:pt x="0" y="12"/>
                    <a:pt x="0" y="12"/>
                    <a:pt x="0" y="12"/>
                  </a:cubicBezTo>
                  <a:cubicBezTo>
                    <a:pt x="8" y="18"/>
                    <a:pt x="8" y="18"/>
                    <a:pt x="8" y="18"/>
                  </a:cubicBezTo>
                  <a:cubicBezTo>
                    <a:pt x="9" y="28"/>
                    <a:pt x="9" y="28"/>
                    <a:pt x="9" y="28"/>
                  </a:cubicBezTo>
                  <a:cubicBezTo>
                    <a:pt x="25" y="28"/>
                    <a:pt x="25" y="28"/>
                    <a:pt x="25" y="28"/>
                  </a:cubicBezTo>
                  <a:cubicBezTo>
                    <a:pt x="30" y="34"/>
                    <a:pt x="30" y="34"/>
                    <a:pt x="30" y="34"/>
                  </a:cubicBezTo>
                  <a:cubicBezTo>
                    <a:pt x="31" y="42"/>
                    <a:pt x="31" y="42"/>
                    <a:pt x="31" y="42"/>
                  </a:cubicBezTo>
                  <a:cubicBezTo>
                    <a:pt x="21" y="42"/>
                    <a:pt x="21" y="42"/>
                    <a:pt x="21" y="42"/>
                  </a:cubicBezTo>
                  <a:cubicBezTo>
                    <a:pt x="20" y="50"/>
                    <a:pt x="20" y="50"/>
                    <a:pt x="20" y="50"/>
                  </a:cubicBezTo>
                  <a:cubicBezTo>
                    <a:pt x="26" y="52"/>
                    <a:pt x="26" y="52"/>
                    <a:pt x="26" y="52"/>
                  </a:cubicBezTo>
                  <a:cubicBezTo>
                    <a:pt x="46" y="72"/>
                    <a:pt x="46" y="72"/>
                    <a:pt x="46" y="72"/>
                  </a:cubicBezTo>
                  <a:cubicBezTo>
                    <a:pt x="60" y="87"/>
                    <a:pt x="60" y="87"/>
                    <a:pt x="60" y="87"/>
                  </a:cubicBezTo>
                  <a:cubicBezTo>
                    <a:pt x="63" y="98"/>
                    <a:pt x="63" y="98"/>
                    <a:pt x="63" y="98"/>
                  </a:cubicBezTo>
                  <a:cubicBezTo>
                    <a:pt x="61" y="108"/>
                    <a:pt x="61" y="108"/>
                    <a:pt x="61" y="108"/>
                  </a:cubicBezTo>
                  <a:cubicBezTo>
                    <a:pt x="62" y="114"/>
                    <a:pt x="62" y="114"/>
                    <a:pt x="62" y="114"/>
                  </a:cubicBezTo>
                  <a:cubicBezTo>
                    <a:pt x="58" y="124"/>
                    <a:pt x="58" y="124"/>
                    <a:pt x="58" y="124"/>
                  </a:cubicBezTo>
                  <a:cubicBezTo>
                    <a:pt x="54" y="133"/>
                    <a:pt x="54" y="133"/>
                    <a:pt x="54" y="133"/>
                  </a:cubicBezTo>
                  <a:cubicBezTo>
                    <a:pt x="50" y="138"/>
                    <a:pt x="50" y="138"/>
                    <a:pt x="50" y="138"/>
                  </a:cubicBezTo>
                  <a:cubicBezTo>
                    <a:pt x="42" y="141"/>
                    <a:pt x="42" y="141"/>
                    <a:pt x="42" y="141"/>
                  </a:cubicBezTo>
                  <a:cubicBezTo>
                    <a:pt x="42" y="147"/>
                    <a:pt x="42" y="147"/>
                    <a:pt x="42" y="147"/>
                  </a:cubicBezTo>
                  <a:cubicBezTo>
                    <a:pt x="35" y="150"/>
                    <a:pt x="35" y="150"/>
                    <a:pt x="35" y="150"/>
                  </a:cubicBezTo>
                  <a:lnTo>
                    <a:pt x="32" y="15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 name="Freeform 1001">
              <a:extLst>
                <a:ext uri="{FF2B5EF4-FFF2-40B4-BE49-F238E27FC236}">
                  <a16:creationId xmlns="" xmlns:a16="http://schemas.microsoft.com/office/drawing/2014/main" id="{9C1AC283-C3F9-43D6-918D-5C0654B803DE}"/>
                </a:ext>
              </a:extLst>
            </p:cNvPr>
            <p:cNvSpPr>
              <a:spLocks/>
            </p:cNvSpPr>
            <p:nvPr/>
          </p:nvSpPr>
          <p:spPr bwMode="gray">
            <a:xfrm>
              <a:off x="2995" y="1111"/>
              <a:ext cx="127" cy="196"/>
            </a:xfrm>
            <a:custGeom>
              <a:avLst/>
              <a:gdLst>
                <a:gd name="T0" fmla="*/ 81 w 127"/>
                <a:gd name="T1" fmla="*/ 188 h 196"/>
                <a:gd name="T2" fmla="*/ 67 w 127"/>
                <a:gd name="T3" fmla="*/ 188 h 196"/>
                <a:gd name="T4" fmla="*/ 49 w 127"/>
                <a:gd name="T5" fmla="*/ 193 h 196"/>
                <a:gd name="T6" fmla="*/ 30 w 127"/>
                <a:gd name="T7" fmla="*/ 196 h 196"/>
                <a:gd name="T8" fmla="*/ 8 w 127"/>
                <a:gd name="T9" fmla="*/ 185 h 196"/>
                <a:gd name="T10" fmla="*/ 9 w 127"/>
                <a:gd name="T11" fmla="*/ 169 h 196"/>
                <a:gd name="T12" fmla="*/ 5 w 127"/>
                <a:gd name="T13" fmla="*/ 153 h 196"/>
                <a:gd name="T14" fmla="*/ 8 w 127"/>
                <a:gd name="T15" fmla="*/ 141 h 196"/>
                <a:gd name="T16" fmla="*/ 17 w 127"/>
                <a:gd name="T17" fmla="*/ 137 h 196"/>
                <a:gd name="T18" fmla="*/ 21 w 127"/>
                <a:gd name="T19" fmla="*/ 128 h 196"/>
                <a:gd name="T20" fmla="*/ 49 w 127"/>
                <a:gd name="T21" fmla="*/ 106 h 196"/>
                <a:gd name="T22" fmla="*/ 55 w 127"/>
                <a:gd name="T23" fmla="*/ 105 h 196"/>
                <a:gd name="T24" fmla="*/ 53 w 127"/>
                <a:gd name="T25" fmla="*/ 93 h 196"/>
                <a:gd name="T26" fmla="*/ 40 w 127"/>
                <a:gd name="T27" fmla="*/ 88 h 196"/>
                <a:gd name="T28" fmla="*/ 33 w 127"/>
                <a:gd name="T29" fmla="*/ 77 h 196"/>
                <a:gd name="T30" fmla="*/ 37 w 127"/>
                <a:gd name="T31" fmla="*/ 65 h 196"/>
                <a:gd name="T32" fmla="*/ 32 w 127"/>
                <a:gd name="T33" fmla="*/ 62 h 196"/>
                <a:gd name="T34" fmla="*/ 33 w 127"/>
                <a:gd name="T35" fmla="*/ 45 h 196"/>
                <a:gd name="T36" fmla="*/ 25 w 127"/>
                <a:gd name="T37" fmla="*/ 36 h 196"/>
                <a:gd name="T38" fmla="*/ 14 w 127"/>
                <a:gd name="T39" fmla="*/ 35 h 196"/>
                <a:gd name="T40" fmla="*/ 0 w 127"/>
                <a:gd name="T41" fmla="*/ 21 h 196"/>
                <a:gd name="T42" fmla="*/ 8 w 127"/>
                <a:gd name="T43" fmla="*/ 16 h 196"/>
                <a:gd name="T44" fmla="*/ 18 w 127"/>
                <a:gd name="T45" fmla="*/ 28 h 196"/>
                <a:gd name="T46" fmla="*/ 50 w 127"/>
                <a:gd name="T47" fmla="*/ 31 h 196"/>
                <a:gd name="T48" fmla="*/ 58 w 127"/>
                <a:gd name="T49" fmla="*/ 24 h 196"/>
                <a:gd name="T50" fmla="*/ 63 w 127"/>
                <a:gd name="T51" fmla="*/ 8 h 196"/>
                <a:gd name="T52" fmla="*/ 78 w 127"/>
                <a:gd name="T53" fmla="*/ 0 h 196"/>
                <a:gd name="T54" fmla="*/ 95 w 127"/>
                <a:gd name="T55" fmla="*/ 5 h 196"/>
                <a:gd name="T56" fmla="*/ 102 w 127"/>
                <a:gd name="T57" fmla="*/ 16 h 196"/>
                <a:gd name="T58" fmla="*/ 95 w 127"/>
                <a:gd name="T59" fmla="*/ 24 h 196"/>
                <a:gd name="T60" fmla="*/ 93 w 127"/>
                <a:gd name="T61" fmla="*/ 40 h 196"/>
                <a:gd name="T62" fmla="*/ 110 w 127"/>
                <a:gd name="T63" fmla="*/ 51 h 196"/>
                <a:gd name="T64" fmla="*/ 98 w 127"/>
                <a:gd name="T65" fmla="*/ 64 h 196"/>
                <a:gd name="T66" fmla="*/ 106 w 127"/>
                <a:gd name="T67" fmla="*/ 77 h 196"/>
                <a:gd name="T68" fmla="*/ 110 w 127"/>
                <a:gd name="T69" fmla="*/ 89 h 196"/>
                <a:gd name="T70" fmla="*/ 103 w 127"/>
                <a:gd name="T71" fmla="*/ 104 h 196"/>
                <a:gd name="T72" fmla="*/ 111 w 127"/>
                <a:gd name="T73" fmla="*/ 112 h 196"/>
                <a:gd name="T74" fmla="*/ 118 w 127"/>
                <a:gd name="T75" fmla="*/ 121 h 196"/>
                <a:gd name="T76" fmla="*/ 110 w 127"/>
                <a:gd name="T77" fmla="*/ 129 h 196"/>
                <a:gd name="T78" fmla="*/ 127 w 127"/>
                <a:gd name="T79" fmla="*/ 142 h 196"/>
                <a:gd name="T80" fmla="*/ 122 w 127"/>
                <a:gd name="T81" fmla="*/ 153 h 196"/>
                <a:gd name="T82" fmla="*/ 102 w 127"/>
                <a:gd name="T83" fmla="*/ 170 h 196"/>
                <a:gd name="T84" fmla="*/ 81 w 127"/>
                <a:gd name="T85" fmla="*/ 188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196"/>
                <a:gd name="T131" fmla="*/ 127 w 127"/>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196">
                  <a:moveTo>
                    <a:pt x="81" y="188"/>
                  </a:moveTo>
                  <a:lnTo>
                    <a:pt x="67" y="188"/>
                  </a:lnTo>
                  <a:lnTo>
                    <a:pt x="49" y="193"/>
                  </a:lnTo>
                  <a:lnTo>
                    <a:pt x="30" y="196"/>
                  </a:lnTo>
                  <a:lnTo>
                    <a:pt x="8" y="185"/>
                  </a:lnTo>
                  <a:lnTo>
                    <a:pt x="9" y="169"/>
                  </a:lnTo>
                  <a:lnTo>
                    <a:pt x="5" y="153"/>
                  </a:lnTo>
                  <a:lnTo>
                    <a:pt x="8" y="141"/>
                  </a:lnTo>
                  <a:lnTo>
                    <a:pt x="17" y="137"/>
                  </a:lnTo>
                  <a:lnTo>
                    <a:pt x="21" y="128"/>
                  </a:lnTo>
                  <a:lnTo>
                    <a:pt x="49" y="106"/>
                  </a:lnTo>
                  <a:lnTo>
                    <a:pt x="55" y="105"/>
                  </a:lnTo>
                  <a:lnTo>
                    <a:pt x="53" y="93"/>
                  </a:lnTo>
                  <a:lnTo>
                    <a:pt x="40" y="88"/>
                  </a:lnTo>
                  <a:lnTo>
                    <a:pt x="33" y="77"/>
                  </a:lnTo>
                  <a:lnTo>
                    <a:pt x="37" y="65"/>
                  </a:lnTo>
                  <a:lnTo>
                    <a:pt x="32" y="62"/>
                  </a:lnTo>
                  <a:lnTo>
                    <a:pt x="33" y="45"/>
                  </a:lnTo>
                  <a:lnTo>
                    <a:pt x="25" y="36"/>
                  </a:lnTo>
                  <a:lnTo>
                    <a:pt x="14" y="35"/>
                  </a:lnTo>
                  <a:lnTo>
                    <a:pt x="0" y="21"/>
                  </a:lnTo>
                  <a:lnTo>
                    <a:pt x="8" y="16"/>
                  </a:lnTo>
                  <a:lnTo>
                    <a:pt x="18" y="28"/>
                  </a:lnTo>
                  <a:lnTo>
                    <a:pt x="50" y="31"/>
                  </a:lnTo>
                  <a:lnTo>
                    <a:pt x="58" y="24"/>
                  </a:lnTo>
                  <a:lnTo>
                    <a:pt x="63" y="8"/>
                  </a:lnTo>
                  <a:lnTo>
                    <a:pt x="78" y="0"/>
                  </a:lnTo>
                  <a:lnTo>
                    <a:pt x="95" y="5"/>
                  </a:lnTo>
                  <a:lnTo>
                    <a:pt x="102" y="16"/>
                  </a:lnTo>
                  <a:lnTo>
                    <a:pt x="95" y="24"/>
                  </a:lnTo>
                  <a:lnTo>
                    <a:pt x="93" y="40"/>
                  </a:lnTo>
                  <a:lnTo>
                    <a:pt x="110" y="51"/>
                  </a:lnTo>
                  <a:lnTo>
                    <a:pt x="98" y="64"/>
                  </a:lnTo>
                  <a:lnTo>
                    <a:pt x="106" y="77"/>
                  </a:lnTo>
                  <a:lnTo>
                    <a:pt x="110" y="89"/>
                  </a:lnTo>
                  <a:lnTo>
                    <a:pt x="103" y="104"/>
                  </a:lnTo>
                  <a:lnTo>
                    <a:pt x="111" y="112"/>
                  </a:lnTo>
                  <a:lnTo>
                    <a:pt x="118" y="121"/>
                  </a:lnTo>
                  <a:lnTo>
                    <a:pt x="110" y="129"/>
                  </a:lnTo>
                  <a:lnTo>
                    <a:pt x="127" y="142"/>
                  </a:lnTo>
                  <a:lnTo>
                    <a:pt x="122" y="153"/>
                  </a:lnTo>
                  <a:lnTo>
                    <a:pt x="102" y="170"/>
                  </a:lnTo>
                  <a:lnTo>
                    <a:pt x="81" y="18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 name="Freeform 1002">
              <a:extLst>
                <a:ext uri="{FF2B5EF4-FFF2-40B4-BE49-F238E27FC236}">
                  <a16:creationId xmlns="" xmlns:a16="http://schemas.microsoft.com/office/drawing/2014/main" id="{9205EE96-19AC-45A5-9811-120387A0387A}"/>
                </a:ext>
              </a:extLst>
            </p:cNvPr>
            <p:cNvSpPr>
              <a:spLocks/>
            </p:cNvSpPr>
            <p:nvPr/>
          </p:nvSpPr>
          <p:spPr bwMode="gray">
            <a:xfrm>
              <a:off x="2879" y="1132"/>
              <a:ext cx="156" cy="256"/>
            </a:xfrm>
            <a:custGeom>
              <a:avLst/>
              <a:gdLst>
                <a:gd name="T0" fmla="*/ 124 w 156"/>
                <a:gd name="T1" fmla="*/ 8 h 256"/>
                <a:gd name="T2" fmla="*/ 141 w 156"/>
                <a:gd name="T3" fmla="*/ 15 h 256"/>
                <a:gd name="T4" fmla="*/ 149 w 156"/>
                <a:gd name="T5" fmla="*/ 31 h 256"/>
                <a:gd name="T6" fmla="*/ 153 w 156"/>
                <a:gd name="T7" fmla="*/ 44 h 256"/>
                <a:gd name="T8" fmla="*/ 156 w 156"/>
                <a:gd name="T9" fmla="*/ 67 h 256"/>
                <a:gd name="T10" fmla="*/ 135 w 156"/>
                <a:gd name="T11" fmla="*/ 69 h 256"/>
                <a:gd name="T12" fmla="*/ 121 w 156"/>
                <a:gd name="T13" fmla="*/ 87 h 256"/>
                <a:gd name="T14" fmla="*/ 115 w 156"/>
                <a:gd name="T15" fmla="*/ 105 h 256"/>
                <a:gd name="T16" fmla="*/ 90 w 156"/>
                <a:gd name="T17" fmla="*/ 116 h 256"/>
                <a:gd name="T18" fmla="*/ 76 w 156"/>
                <a:gd name="T19" fmla="*/ 135 h 256"/>
                <a:gd name="T20" fmla="*/ 75 w 156"/>
                <a:gd name="T21" fmla="*/ 164 h 256"/>
                <a:gd name="T22" fmla="*/ 93 w 156"/>
                <a:gd name="T23" fmla="*/ 179 h 256"/>
                <a:gd name="T24" fmla="*/ 83 w 156"/>
                <a:gd name="T25" fmla="*/ 194 h 256"/>
                <a:gd name="T26" fmla="*/ 68 w 156"/>
                <a:gd name="T27" fmla="*/ 211 h 256"/>
                <a:gd name="T28" fmla="*/ 64 w 156"/>
                <a:gd name="T29" fmla="*/ 230 h 256"/>
                <a:gd name="T30" fmla="*/ 51 w 156"/>
                <a:gd name="T31" fmla="*/ 244 h 256"/>
                <a:gd name="T32" fmla="*/ 38 w 156"/>
                <a:gd name="T33" fmla="*/ 254 h 256"/>
                <a:gd name="T34" fmla="*/ 24 w 156"/>
                <a:gd name="T35" fmla="*/ 246 h 256"/>
                <a:gd name="T36" fmla="*/ 22 w 156"/>
                <a:gd name="T37" fmla="*/ 234 h 256"/>
                <a:gd name="T38" fmla="*/ 8 w 156"/>
                <a:gd name="T39" fmla="*/ 208 h 256"/>
                <a:gd name="T40" fmla="*/ 13 w 156"/>
                <a:gd name="T41" fmla="*/ 191 h 256"/>
                <a:gd name="T42" fmla="*/ 18 w 156"/>
                <a:gd name="T43" fmla="*/ 173 h 256"/>
                <a:gd name="T44" fmla="*/ 13 w 156"/>
                <a:gd name="T45" fmla="*/ 157 h 256"/>
                <a:gd name="T46" fmla="*/ 22 w 156"/>
                <a:gd name="T47" fmla="*/ 147 h 256"/>
                <a:gd name="T48" fmla="*/ 13 w 156"/>
                <a:gd name="T49" fmla="*/ 127 h 256"/>
                <a:gd name="T50" fmla="*/ 25 w 156"/>
                <a:gd name="T51" fmla="*/ 101 h 256"/>
                <a:gd name="T52" fmla="*/ 40 w 156"/>
                <a:gd name="T53" fmla="*/ 94 h 256"/>
                <a:gd name="T54" fmla="*/ 42 w 156"/>
                <a:gd name="T55" fmla="*/ 73 h 256"/>
                <a:gd name="T56" fmla="*/ 54 w 156"/>
                <a:gd name="T57" fmla="*/ 59 h 256"/>
                <a:gd name="T58" fmla="*/ 64 w 156"/>
                <a:gd name="T59" fmla="*/ 43 h 256"/>
                <a:gd name="T60" fmla="*/ 74 w 156"/>
                <a:gd name="T61" fmla="*/ 20 h 256"/>
                <a:gd name="T62" fmla="*/ 87 w 156"/>
                <a:gd name="T63" fmla="*/ 10 h 256"/>
                <a:gd name="T64" fmla="*/ 98 w 156"/>
                <a:gd name="T65" fmla="*/ 14 h 256"/>
                <a:gd name="T66" fmla="*/ 108 w 156"/>
                <a:gd name="T67" fmla="*/ 2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256"/>
                <a:gd name="T104" fmla="*/ 156 w 156"/>
                <a:gd name="T105" fmla="*/ 256 h 2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256">
                  <a:moveTo>
                    <a:pt x="116" y="0"/>
                  </a:moveTo>
                  <a:lnTo>
                    <a:pt x="124" y="8"/>
                  </a:lnTo>
                  <a:lnTo>
                    <a:pt x="130" y="14"/>
                  </a:lnTo>
                  <a:lnTo>
                    <a:pt x="141" y="15"/>
                  </a:lnTo>
                  <a:lnTo>
                    <a:pt x="149" y="24"/>
                  </a:lnTo>
                  <a:lnTo>
                    <a:pt x="149" y="31"/>
                  </a:lnTo>
                  <a:lnTo>
                    <a:pt x="148" y="41"/>
                  </a:lnTo>
                  <a:lnTo>
                    <a:pt x="153" y="44"/>
                  </a:lnTo>
                  <a:lnTo>
                    <a:pt x="149" y="56"/>
                  </a:lnTo>
                  <a:lnTo>
                    <a:pt x="156" y="67"/>
                  </a:lnTo>
                  <a:lnTo>
                    <a:pt x="142" y="67"/>
                  </a:lnTo>
                  <a:lnTo>
                    <a:pt x="135" y="69"/>
                  </a:lnTo>
                  <a:lnTo>
                    <a:pt x="125" y="77"/>
                  </a:lnTo>
                  <a:lnTo>
                    <a:pt x="121" y="87"/>
                  </a:lnTo>
                  <a:lnTo>
                    <a:pt x="124" y="95"/>
                  </a:lnTo>
                  <a:lnTo>
                    <a:pt x="115" y="105"/>
                  </a:lnTo>
                  <a:lnTo>
                    <a:pt x="102" y="113"/>
                  </a:lnTo>
                  <a:lnTo>
                    <a:pt x="90" y="116"/>
                  </a:lnTo>
                  <a:lnTo>
                    <a:pt x="84" y="127"/>
                  </a:lnTo>
                  <a:lnTo>
                    <a:pt x="76" y="135"/>
                  </a:lnTo>
                  <a:lnTo>
                    <a:pt x="74" y="147"/>
                  </a:lnTo>
                  <a:lnTo>
                    <a:pt x="75" y="164"/>
                  </a:lnTo>
                  <a:lnTo>
                    <a:pt x="86" y="167"/>
                  </a:lnTo>
                  <a:lnTo>
                    <a:pt x="93" y="179"/>
                  </a:lnTo>
                  <a:lnTo>
                    <a:pt x="92" y="187"/>
                  </a:lnTo>
                  <a:lnTo>
                    <a:pt x="83" y="194"/>
                  </a:lnTo>
                  <a:lnTo>
                    <a:pt x="69" y="202"/>
                  </a:lnTo>
                  <a:lnTo>
                    <a:pt x="68" y="211"/>
                  </a:lnTo>
                  <a:lnTo>
                    <a:pt x="68" y="222"/>
                  </a:lnTo>
                  <a:lnTo>
                    <a:pt x="64" y="230"/>
                  </a:lnTo>
                  <a:lnTo>
                    <a:pt x="61" y="240"/>
                  </a:lnTo>
                  <a:lnTo>
                    <a:pt x="51" y="244"/>
                  </a:lnTo>
                  <a:lnTo>
                    <a:pt x="41" y="245"/>
                  </a:lnTo>
                  <a:lnTo>
                    <a:pt x="38" y="254"/>
                  </a:lnTo>
                  <a:lnTo>
                    <a:pt x="28" y="256"/>
                  </a:lnTo>
                  <a:lnTo>
                    <a:pt x="24" y="246"/>
                  </a:lnTo>
                  <a:lnTo>
                    <a:pt x="22" y="240"/>
                  </a:lnTo>
                  <a:lnTo>
                    <a:pt x="22" y="234"/>
                  </a:lnTo>
                  <a:lnTo>
                    <a:pt x="13" y="220"/>
                  </a:lnTo>
                  <a:lnTo>
                    <a:pt x="8" y="208"/>
                  </a:lnTo>
                  <a:lnTo>
                    <a:pt x="0" y="192"/>
                  </a:lnTo>
                  <a:lnTo>
                    <a:pt x="13" y="191"/>
                  </a:lnTo>
                  <a:lnTo>
                    <a:pt x="13" y="178"/>
                  </a:lnTo>
                  <a:lnTo>
                    <a:pt x="18" y="173"/>
                  </a:lnTo>
                  <a:lnTo>
                    <a:pt x="21" y="163"/>
                  </a:lnTo>
                  <a:lnTo>
                    <a:pt x="13" y="157"/>
                  </a:lnTo>
                  <a:lnTo>
                    <a:pt x="23" y="155"/>
                  </a:lnTo>
                  <a:lnTo>
                    <a:pt x="22" y="147"/>
                  </a:lnTo>
                  <a:lnTo>
                    <a:pt x="13" y="143"/>
                  </a:lnTo>
                  <a:lnTo>
                    <a:pt x="13" y="127"/>
                  </a:lnTo>
                  <a:lnTo>
                    <a:pt x="13" y="105"/>
                  </a:lnTo>
                  <a:lnTo>
                    <a:pt x="25" y="101"/>
                  </a:lnTo>
                  <a:lnTo>
                    <a:pt x="37" y="98"/>
                  </a:lnTo>
                  <a:lnTo>
                    <a:pt x="40" y="94"/>
                  </a:lnTo>
                  <a:lnTo>
                    <a:pt x="36" y="85"/>
                  </a:lnTo>
                  <a:lnTo>
                    <a:pt x="42" y="73"/>
                  </a:lnTo>
                  <a:lnTo>
                    <a:pt x="44" y="61"/>
                  </a:lnTo>
                  <a:lnTo>
                    <a:pt x="54" y="59"/>
                  </a:lnTo>
                  <a:lnTo>
                    <a:pt x="56" y="50"/>
                  </a:lnTo>
                  <a:lnTo>
                    <a:pt x="64" y="43"/>
                  </a:lnTo>
                  <a:lnTo>
                    <a:pt x="64" y="32"/>
                  </a:lnTo>
                  <a:lnTo>
                    <a:pt x="74" y="20"/>
                  </a:lnTo>
                  <a:lnTo>
                    <a:pt x="88" y="18"/>
                  </a:lnTo>
                  <a:lnTo>
                    <a:pt x="87" y="10"/>
                  </a:lnTo>
                  <a:lnTo>
                    <a:pt x="98" y="9"/>
                  </a:lnTo>
                  <a:lnTo>
                    <a:pt x="98" y="14"/>
                  </a:lnTo>
                  <a:lnTo>
                    <a:pt x="109" y="14"/>
                  </a:lnTo>
                  <a:lnTo>
                    <a:pt x="108" y="2"/>
                  </a:lnTo>
                  <a:lnTo>
                    <a:pt x="116"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 name="Freeform 1003">
              <a:extLst>
                <a:ext uri="{FF2B5EF4-FFF2-40B4-BE49-F238E27FC236}">
                  <a16:creationId xmlns="" xmlns:a16="http://schemas.microsoft.com/office/drawing/2014/main" id="{5BD256B5-FE5D-4D6A-8A4F-7339AD31994B}"/>
                </a:ext>
              </a:extLst>
            </p:cNvPr>
            <p:cNvSpPr>
              <a:spLocks/>
            </p:cNvSpPr>
            <p:nvPr/>
          </p:nvSpPr>
          <p:spPr bwMode="gray">
            <a:xfrm>
              <a:off x="2808" y="1088"/>
              <a:ext cx="308" cy="255"/>
            </a:xfrm>
            <a:custGeom>
              <a:avLst/>
              <a:gdLst>
                <a:gd name="T0" fmla="*/ 67 w 308"/>
                <a:gd name="T1" fmla="*/ 233 h 255"/>
                <a:gd name="T2" fmla="*/ 61 w 308"/>
                <a:gd name="T3" fmla="*/ 235 h 255"/>
                <a:gd name="T4" fmla="*/ 46 w 308"/>
                <a:gd name="T5" fmla="*/ 248 h 255"/>
                <a:gd name="T6" fmla="*/ 17 w 308"/>
                <a:gd name="T7" fmla="*/ 252 h 255"/>
                <a:gd name="T8" fmla="*/ 6 w 308"/>
                <a:gd name="T9" fmla="*/ 237 h 255"/>
                <a:gd name="T10" fmla="*/ 10 w 308"/>
                <a:gd name="T11" fmla="*/ 227 h 255"/>
                <a:gd name="T12" fmla="*/ 2 w 308"/>
                <a:gd name="T13" fmla="*/ 222 h 255"/>
                <a:gd name="T14" fmla="*/ 6 w 308"/>
                <a:gd name="T15" fmla="*/ 211 h 255"/>
                <a:gd name="T16" fmla="*/ 0 w 308"/>
                <a:gd name="T17" fmla="*/ 188 h 255"/>
                <a:gd name="T18" fmla="*/ 18 w 308"/>
                <a:gd name="T19" fmla="*/ 173 h 255"/>
                <a:gd name="T20" fmla="*/ 40 w 308"/>
                <a:gd name="T21" fmla="*/ 165 h 255"/>
                <a:gd name="T22" fmla="*/ 52 w 308"/>
                <a:gd name="T23" fmla="*/ 157 h 255"/>
                <a:gd name="T24" fmla="*/ 72 w 308"/>
                <a:gd name="T25" fmla="*/ 153 h 255"/>
                <a:gd name="T26" fmla="*/ 62 w 308"/>
                <a:gd name="T27" fmla="*/ 154 h 255"/>
                <a:gd name="T28" fmla="*/ 68 w 308"/>
                <a:gd name="T29" fmla="*/ 139 h 255"/>
                <a:gd name="T30" fmla="*/ 84 w 308"/>
                <a:gd name="T31" fmla="*/ 124 h 255"/>
                <a:gd name="T32" fmla="*/ 102 w 308"/>
                <a:gd name="T33" fmla="*/ 101 h 255"/>
                <a:gd name="T34" fmla="*/ 117 w 308"/>
                <a:gd name="T35" fmla="*/ 79 h 255"/>
                <a:gd name="T36" fmla="*/ 129 w 308"/>
                <a:gd name="T37" fmla="*/ 65 h 255"/>
                <a:gd name="T38" fmla="*/ 138 w 308"/>
                <a:gd name="T39" fmla="*/ 54 h 255"/>
                <a:gd name="T40" fmla="*/ 121 w 308"/>
                <a:gd name="T41" fmla="*/ 59 h 255"/>
                <a:gd name="T42" fmla="*/ 122 w 308"/>
                <a:gd name="T43" fmla="*/ 47 h 255"/>
                <a:gd name="T44" fmla="*/ 135 w 308"/>
                <a:gd name="T45" fmla="*/ 48 h 255"/>
                <a:gd name="T46" fmla="*/ 151 w 308"/>
                <a:gd name="T47" fmla="*/ 44 h 255"/>
                <a:gd name="T48" fmla="*/ 149 w 308"/>
                <a:gd name="T49" fmla="*/ 34 h 255"/>
                <a:gd name="T50" fmla="*/ 167 w 308"/>
                <a:gd name="T51" fmla="*/ 23 h 255"/>
                <a:gd name="T52" fmla="*/ 181 w 308"/>
                <a:gd name="T53" fmla="*/ 30 h 255"/>
                <a:gd name="T54" fmla="*/ 199 w 308"/>
                <a:gd name="T55" fmla="*/ 28 h 255"/>
                <a:gd name="T56" fmla="*/ 212 w 308"/>
                <a:gd name="T57" fmla="*/ 18 h 255"/>
                <a:gd name="T58" fmla="*/ 217 w 308"/>
                <a:gd name="T59" fmla="*/ 26 h 255"/>
                <a:gd name="T60" fmla="*/ 231 w 308"/>
                <a:gd name="T61" fmla="*/ 12 h 255"/>
                <a:gd name="T62" fmla="*/ 252 w 308"/>
                <a:gd name="T63" fmla="*/ 4 h 255"/>
                <a:gd name="T64" fmla="*/ 238 w 308"/>
                <a:gd name="T65" fmla="*/ 24 h 255"/>
                <a:gd name="T66" fmla="*/ 257 w 308"/>
                <a:gd name="T67" fmla="*/ 16 h 255"/>
                <a:gd name="T68" fmla="*/ 278 w 308"/>
                <a:gd name="T69" fmla="*/ 5 h 255"/>
                <a:gd name="T70" fmla="*/ 290 w 308"/>
                <a:gd name="T71" fmla="*/ 7 h 255"/>
                <a:gd name="T72" fmla="*/ 300 w 308"/>
                <a:gd name="T73" fmla="*/ 24 h 255"/>
                <a:gd name="T74" fmla="*/ 298 w 308"/>
                <a:gd name="T75" fmla="*/ 33 h 255"/>
                <a:gd name="T76" fmla="*/ 289 w 308"/>
                <a:gd name="T77" fmla="*/ 39 h 255"/>
                <a:gd name="T78" fmla="*/ 265 w 308"/>
                <a:gd name="T79" fmla="*/ 23 h 255"/>
                <a:gd name="T80" fmla="*/ 250 w 308"/>
                <a:gd name="T81" fmla="*/ 33 h 255"/>
                <a:gd name="T82" fmla="*/ 237 w 308"/>
                <a:gd name="T83" fmla="*/ 54 h 255"/>
                <a:gd name="T84" fmla="*/ 205 w 308"/>
                <a:gd name="T85" fmla="*/ 51 h 255"/>
                <a:gd name="T86" fmla="*/ 195 w 308"/>
                <a:gd name="T87" fmla="*/ 39 h 255"/>
                <a:gd name="T88" fmla="*/ 179 w 308"/>
                <a:gd name="T89" fmla="*/ 46 h 255"/>
                <a:gd name="T90" fmla="*/ 169 w 308"/>
                <a:gd name="T91" fmla="*/ 58 h 255"/>
                <a:gd name="T92" fmla="*/ 158 w 308"/>
                <a:gd name="T93" fmla="*/ 54 h 255"/>
                <a:gd name="T94" fmla="*/ 145 w 308"/>
                <a:gd name="T95" fmla="*/ 64 h 255"/>
                <a:gd name="T96" fmla="*/ 135 w 308"/>
                <a:gd name="T97" fmla="*/ 87 h 255"/>
                <a:gd name="T98" fmla="*/ 125 w 308"/>
                <a:gd name="T99" fmla="*/ 103 h 255"/>
                <a:gd name="T100" fmla="*/ 113 w 308"/>
                <a:gd name="T101" fmla="*/ 117 h 255"/>
                <a:gd name="T102" fmla="*/ 111 w 308"/>
                <a:gd name="T103" fmla="*/ 138 h 255"/>
                <a:gd name="T104" fmla="*/ 84 w 308"/>
                <a:gd name="T105" fmla="*/ 149 h 255"/>
                <a:gd name="T106" fmla="*/ 93 w 308"/>
                <a:gd name="T107" fmla="*/ 191 h 255"/>
                <a:gd name="T108" fmla="*/ 84 w 308"/>
                <a:gd name="T109" fmla="*/ 201 h 255"/>
                <a:gd name="T110" fmla="*/ 89 w 308"/>
                <a:gd name="T111" fmla="*/ 217 h 255"/>
                <a:gd name="T112" fmla="*/ 84 w 308"/>
                <a:gd name="T113" fmla="*/ 235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8"/>
                <a:gd name="T172" fmla="*/ 0 h 255"/>
                <a:gd name="T173" fmla="*/ 308 w 308"/>
                <a:gd name="T174" fmla="*/ 255 h 2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8" h="255">
                  <a:moveTo>
                    <a:pt x="71" y="236"/>
                  </a:moveTo>
                  <a:lnTo>
                    <a:pt x="67" y="233"/>
                  </a:lnTo>
                  <a:lnTo>
                    <a:pt x="65" y="225"/>
                  </a:lnTo>
                  <a:lnTo>
                    <a:pt x="61" y="235"/>
                  </a:lnTo>
                  <a:lnTo>
                    <a:pt x="55" y="237"/>
                  </a:lnTo>
                  <a:lnTo>
                    <a:pt x="46" y="248"/>
                  </a:lnTo>
                  <a:lnTo>
                    <a:pt x="30" y="255"/>
                  </a:lnTo>
                  <a:lnTo>
                    <a:pt x="17" y="252"/>
                  </a:lnTo>
                  <a:lnTo>
                    <a:pt x="8" y="245"/>
                  </a:lnTo>
                  <a:lnTo>
                    <a:pt x="6" y="237"/>
                  </a:lnTo>
                  <a:lnTo>
                    <a:pt x="13" y="230"/>
                  </a:lnTo>
                  <a:lnTo>
                    <a:pt x="10" y="227"/>
                  </a:lnTo>
                  <a:lnTo>
                    <a:pt x="4" y="229"/>
                  </a:lnTo>
                  <a:lnTo>
                    <a:pt x="2" y="222"/>
                  </a:lnTo>
                  <a:lnTo>
                    <a:pt x="12" y="215"/>
                  </a:lnTo>
                  <a:lnTo>
                    <a:pt x="6" y="211"/>
                  </a:lnTo>
                  <a:lnTo>
                    <a:pt x="2" y="204"/>
                  </a:lnTo>
                  <a:lnTo>
                    <a:pt x="0" y="188"/>
                  </a:lnTo>
                  <a:lnTo>
                    <a:pt x="2" y="181"/>
                  </a:lnTo>
                  <a:lnTo>
                    <a:pt x="18" y="173"/>
                  </a:lnTo>
                  <a:lnTo>
                    <a:pt x="31" y="170"/>
                  </a:lnTo>
                  <a:lnTo>
                    <a:pt x="40" y="165"/>
                  </a:lnTo>
                  <a:lnTo>
                    <a:pt x="45" y="157"/>
                  </a:lnTo>
                  <a:lnTo>
                    <a:pt x="52" y="157"/>
                  </a:lnTo>
                  <a:lnTo>
                    <a:pt x="62" y="158"/>
                  </a:lnTo>
                  <a:lnTo>
                    <a:pt x="72" y="153"/>
                  </a:lnTo>
                  <a:lnTo>
                    <a:pt x="69" y="147"/>
                  </a:lnTo>
                  <a:lnTo>
                    <a:pt x="62" y="154"/>
                  </a:lnTo>
                  <a:lnTo>
                    <a:pt x="55" y="152"/>
                  </a:lnTo>
                  <a:lnTo>
                    <a:pt x="68" y="139"/>
                  </a:lnTo>
                  <a:lnTo>
                    <a:pt x="77" y="135"/>
                  </a:lnTo>
                  <a:lnTo>
                    <a:pt x="84" y="124"/>
                  </a:lnTo>
                  <a:lnTo>
                    <a:pt x="94" y="106"/>
                  </a:lnTo>
                  <a:lnTo>
                    <a:pt x="102" y="101"/>
                  </a:lnTo>
                  <a:lnTo>
                    <a:pt x="102" y="92"/>
                  </a:lnTo>
                  <a:lnTo>
                    <a:pt x="117" y="79"/>
                  </a:lnTo>
                  <a:lnTo>
                    <a:pt x="124" y="75"/>
                  </a:lnTo>
                  <a:lnTo>
                    <a:pt x="129" y="65"/>
                  </a:lnTo>
                  <a:lnTo>
                    <a:pt x="137" y="64"/>
                  </a:lnTo>
                  <a:lnTo>
                    <a:pt x="138" y="54"/>
                  </a:lnTo>
                  <a:lnTo>
                    <a:pt x="129" y="58"/>
                  </a:lnTo>
                  <a:lnTo>
                    <a:pt x="121" y="59"/>
                  </a:lnTo>
                  <a:lnTo>
                    <a:pt x="120" y="54"/>
                  </a:lnTo>
                  <a:lnTo>
                    <a:pt x="122" y="47"/>
                  </a:lnTo>
                  <a:lnTo>
                    <a:pt x="131" y="42"/>
                  </a:lnTo>
                  <a:lnTo>
                    <a:pt x="135" y="48"/>
                  </a:lnTo>
                  <a:lnTo>
                    <a:pt x="149" y="50"/>
                  </a:lnTo>
                  <a:lnTo>
                    <a:pt x="151" y="44"/>
                  </a:lnTo>
                  <a:lnTo>
                    <a:pt x="143" y="40"/>
                  </a:lnTo>
                  <a:lnTo>
                    <a:pt x="149" y="34"/>
                  </a:lnTo>
                  <a:lnTo>
                    <a:pt x="162" y="36"/>
                  </a:lnTo>
                  <a:lnTo>
                    <a:pt x="167" y="23"/>
                  </a:lnTo>
                  <a:lnTo>
                    <a:pt x="177" y="22"/>
                  </a:lnTo>
                  <a:lnTo>
                    <a:pt x="181" y="30"/>
                  </a:lnTo>
                  <a:lnTo>
                    <a:pt x="191" y="24"/>
                  </a:lnTo>
                  <a:lnTo>
                    <a:pt x="199" y="28"/>
                  </a:lnTo>
                  <a:lnTo>
                    <a:pt x="203" y="19"/>
                  </a:lnTo>
                  <a:lnTo>
                    <a:pt x="212" y="18"/>
                  </a:lnTo>
                  <a:lnTo>
                    <a:pt x="213" y="25"/>
                  </a:lnTo>
                  <a:lnTo>
                    <a:pt x="217" y="26"/>
                  </a:lnTo>
                  <a:lnTo>
                    <a:pt x="220" y="12"/>
                  </a:lnTo>
                  <a:lnTo>
                    <a:pt x="231" y="12"/>
                  </a:lnTo>
                  <a:lnTo>
                    <a:pt x="246" y="0"/>
                  </a:lnTo>
                  <a:lnTo>
                    <a:pt x="252" y="4"/>
                  </a:lnTo>
                  <a:lnTo>
                    <a:pt x="238" y="16"/>
                  </a:lnTo>
                  <a:lnTo>
                    <a:pt x="238" y="24"/>
                  </a:lnTo>
                  <a:lnTo>
                    <a:pt x="257" y="7"/>
                  </a:lnTo>
                  <a:lnTo>
                    <a:pt x="257" y="16"/>
                  </a:lnTo>
                  <a:lnTo>
                    <a:pt x="269" y="2"/>
                  </a:lnTo>
                  <a:lnTo>
                    <a:pt x="278" y="5"/>
                  </a:lnTo>
                  <a:lnTo>
                    <a:pt x="276" y="15"/>
                  </a:lnTo>
                  <a:lnTo>
                    <a:pt x="290" y="7"/>
                  </a:lnTo>
                  <a:lnTo>
                    <a:pt x="308" y="16"/>
                  </a:lnTo>
                  <a:lnTo>
                    <a:pt x="300" y="24"/>
                  </a:lnTo>
                  <a:lnTo>
                    <a:pt x="284" y="23"/>
                  </a:lnTo>
                  <a:lnTo>
                    <a:pt x="298" y="33"/>
                  </a:lnTo>
                  <a:lnTo>
                    <a:pt x="298" y="37"/>
                  </a:lnTo>
                  <a:lnTo>
                    <a:pt x="289" y="39"/>
                  </a:lnTo>
                  <a:lnTo>
                    <a:pt x="282" y="28"/>
                  </a:lnTo>
                  <a:lnTo>
                    <a:pt x="265" y="23"/>
                  </a:lnTo>
                  <a:lnTo>
                    <a:pt x="250" y="31"/>
                  </a:lnTo>
                  <a:lnTo>
                    <a:pt x="250" y="33"/>
                  </a:lnTo>
                  <a:lnTo>
                    <a:pt x="246" y="45"/>
                  </a:lnTo>
                  <a:lnTo>
                    <a:pt x="237" y="54"/>
                  </a:lnTo>
                  <a:lnTo>
                    <a:pt x="225" y="53"/>
                  </a:lnTo>
                  <a:lnTo>
                    <a:pt x="205" y="51"/>
                  </a:lnTo>
                  <a:lnTo>
                    <a:pt x="199" y="43"/>
                  </a:lnTo>
                  <a:lnTo>
                    <a:pt x="195" y="39"/>
                  </a:lnTo>
                  <a:lnTo>
                    <a:pt x="187" y="44"/>
                  </a:lnTo>
                  <a:lnTo>
                    <a:pt x="179" y="46"/>
                  </a:lnTo>
                  <a:lnTo>
                    <a:pt x="180" y="58"/>
                  </a:lnTo>
                  <a:lnTo>
                    <a:pt x="169" y="58"/>
                  </a:lnTo>
                  <a:lnTo>
                    <a:pt x="169" y="53"/>
                  </a:lnTo>
                  <a:lnTo>
                    <a:pt x="158" y="54"/>
                  </a:lnTo>
                  <a:lnTo>
                    <a:pt x="159" y="62"/>
                  </a:lnTo>
                  <a:lnTo>
                    <a:pt x="145" y="64"/>
                  </a:lnTo>
                  <a:lnTo>
                    <a:pt x="135" y="76"/>
                  </a:lnTo>
                  <a:lnTo>
                    <a:pt x="135" y="87"/>
                  </a:lnTo>
                  <a:lnTo>
                    <a:pt x="127" y="94"/>
                  </a:lnTo>
                  <a:lnTo>
                    <a:pt x="125" y="103"/>
                  </a:lnTo>
                  <a:lnTo>
                    <a:pt x="115" y="105"/>
                  </a:lnTo>
                  <a:lnTo>
                    <a:pt x="113" y="117"/>
                  </a:lnTo>
                  <a:lnTo>
                    <a:pt x="107" y="129"/>
                  </a:lnTo>
                  <a:lnTo>
                    <a:pt x="111" y="138"/>
                  </a:lnTo>
                  <a:lnTo>
                    <a:pt x="108" y="142"/>
                  </a:lnTo>
                  <a:lnTo>
                    <a:pt x="84" y="149"/>
                  </a:lnTo>
                  <a:lnTo>
                    <a:pt x="84" y="187"/>
                  </a:lnTo>
                  <a:lnTo>
                    <a:pt x="93" y="191"/>
                  </a:lnTo>
                  <a:lnTo>
                    <a:pt x="94" y="199"/>
                  </a:lnTo>
                  <a:lnTo>
                    <a:pt x="84" y="201"/>
                  </a:lnTo>
                  <a:lnTo>
                    <a:pt x="92" y="207"/>
                  </a:lnTo>
                  <a:lnTo>
                    <a:pt x="89" y="217"/>
                  </a:lnTo>
                  <a:lnTo>
                    <a:pt x="84" y="222"/>
                  </a:lnTo>
                  <a:lnTo>
                    <a:pt x="84" y="235"/>
                  </a:lnTo>
                  <a:lnTo>
                    <a:pt x="71" y="23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 name="Freeform 1004">
              <a:extLst>
                <a:ext uri="{FF2B5EF4-FFF2-40B4-BE49-F238E27FC236}">
                  <a16:creationId xmlns="" xmlns:a16="http://schemas.microsoft.com/office/drawing/2014/main" id="{5AC964EC-25B5-4D85-8B41-A42294E4DCF2}"/>
                </a:ext>
              </a:extLst>
            </p:cNvPr>
            <p:cNvSpPr>
              <a:spLocks/>
            </p:cNvSpPr>
            <p:nvPr/>
          </p:nvSpPr>
          <p:spPr bwMode="gray">
            <a:xfrm>
              <a:off x="3028" y="1315"/>
              <a:ext cx="53" cy="33"/>
            </a:xfrm>
            <a:custGeom>
              <a:avLst/>
              <a:gdLst>
                <a:gd name="T0" fmla="*/ 12 w 53"/>
                <a:gd name="T1" fmla="*/ 27 h 33"/>
                <a:gd name="T2" fmla="*/ 22 w 53"/>
                <a:gd name="T3" fmla="*/ 27 h 33"/>
                <a:gd name="T4" fmla="*/ 30 w 53"/>
                <a:gd name="T5" fmla="*/ 31 h 33"/>
                <a:gd name="T6" fmla="*/ 40 w 53"/>
                <a:gd name="T7" fmla="*/ 33 h 33"/>
                <a:gd name="T8" fmla="*/ 47 w 53"/>
                <a:gd name="T9" fmla="*/ 33 h 33"/>
                <a:gd name="T10" fmla="*/ 48 w 53"/>
                <a:gd name="T11" fmla="*/ 25 h 33"/>
                <a:gd name="T12" fmla="*/ 48 w 53"/>
                <a:gd name="T13" fmla="*/ 12 h 33"/>
                <a:gd name="T14" fmla="*/ 53 w 53"/>
                <a:gd name="T15" fmla="*/ 2 h 33"/>
                <a:gd name="T16" fmla="*/ 41 w 53"/>
                <a:gd name="T17" fmla="*/ 4 h 33"/>
                <a:gd name="T18" fmla="*/ 30 w 53"/>
                <a:gd name="T19" fmla="*/ 0 h 33"/>
                <a:gd name="T20" fmla="*/ 13 w 53"/>
                <a:gd name="T21" fmla="*/ 2 h 33"/>
                <a:gd name="T22" fmla="*/ 1 w 53"/>
                <a:gd name="T23" fmla="*/ 6 h 33"/>
                <a:gd name="T24" fmla="*/ 0 w 53"/>
                <a:gd name="T25" fmla="*/ 14 h 33"/>
                <a:gd name="T26" fmla="*/ 4 w 53"/>
                <a:gd name="T27" fmla="*/ 23 h 33"/>
                <a:gd name="T28" fmla="*/ 11 w 53"/>
                <a:gd name="T29" fmla="*/ 23 h 33"/>
                <a:gd name="T30" fmla="*/ 12 w 53"/>
                <a:gd name="T31" fmla="*/ 27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3"/>
                <a:gd name="T50" fmla="*/ 53 w 5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3">
                  <a:moveTo>
                    <a:pt x="12" y="27"/>
                  </a:moveTo>
                  <a:lnTo>
                    <a:pt x="22" y="27"/>
                  </a:lnTo>
                  <a:lnTo>
                    <a:pt x="30" y="31"/>
                  </a:lnTo>
                  <a:lnTo>
                    <a:pt x="40" y="33"/>
                  </a:lnTo>
                  <a:lnTo>
                    <a:pt x="47" y="33"/>
                  </a:lnTo>
                  <a:lnTo>
                    <a:pt x="48" y="25"/>
                  </a:lnTo>
                  <a:lnTo>
                    <a:pt x="48" y="12"/>
                  </a:lnTo>
                  <a:lnTo>
                    <a:pt x="53" y="2"/>
                  </a:lnTo>
                  <a:lnTo>
                    <a:pt x="41" y="4"/>
                  </a:lnTo>
                  <a:lnTo>
                    <a:pt x="30" y="0"/>
                  </a:lnTo>
                  <a:lnTo>
                    <a:pt x="13" y="2"/>
                  </a:lnTo>
                  <a:lnTo>
                    <a:pt x="1" y="6"/>
                  </a:lnTo>
                  <a:lnTo>
                    <a:pt x="0" y="14"/>
                  </a:lnTo>
                  <a:lnTo>
                    <a:pt x="4" y="23"/>
                  </a:lnTo>
                  <a:lnTo>
                    <a:pt x="11" y="23"/>
                  </a:lnTo>
                  <a:lnTo>
                    <a:pt x="12" y="2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 name="Freeform 1005">
              <a:extLst>
                <a:ext uri="{FF2B5EF4-FFF2-40B4-BE49-F238E27FC236}">
                  <a16:creationId xmlns="" xmlns:a16="http://schemas.microsoft.com/office/drawing/2014/main" id="{C2B11534-5C6C-4D28-8EB9-E4010678A076}"/>
                </a:ext>
              </a:extLst>
            </p:cNvPr>
            <p:cNvSpPr>
              <a:spLocks/>
            </p:cNvSpPr>
            <p:nvPr/>
          </p:nvSpPr>
          <p:spPr bwMode="gray">
            <a:xfrm>
              <a:off x="2998" y="1342"/>
              <a:ext cx="87" cy="41"/>
            </a:xfrm>
            <a:custGeom>
              <a:avLst/>
              <a:gdLst>
                <a:gd name="T0" fmla="*/ 19 w 87"/>
                <a:gd name="T1" fmla="*/ 9 h 41"/>
                <a:gd name="T2" fmla="*/ 27 w 87"/>
                <a:gd name="T3" fmla="*/ 14 h 41"/>
                <a:gd name="T4" fmla="*/ 34 w 87"/>
                <a:gd name="T5" fmla="*/ 18 h 41"/>
                <a:gd name="T6" fmla="*/ 41 w 87"/>
                <a:gd name="T7" fmla="*/ 14 h 41"/>
                <a:gd name="T8" fmla="*/ 42 w 87"/>
                <a:gd name="T9" fmla="*/ 6 h 41"/>
                <a:gd name="T10" fmla="*/ 42 w 87"/>
                <a:gd name="T11" fmla="*/ 0 h 41"/>
                <a:gd name="T12" fmla="*/ 52 w 87"/>
                <a:gd name="T13" fmla="*/ 0 h 41"/>
                <a:gd name="T14" fmla="*/ 60 w 87"/>
                <a:gd name="T15" fmla="*/ 4 h 41"/>
                <a:gd name="T16" fmla="*/ 67 w 87"/>
                <a:gd name="T17" fmla="*/ 6 h 41"/>
                <a:gd name="T18" fmla="*/ 77 w 87"/>
                <a:gd name="T19" fmla="*/ 6 h 41"/>
                <a:gd name="T20" fmla="*/ 79 w 87"/>
                <a:gd name="T21" fmla="*/ 10 h 41"/>
                <a:gd name="T22" fmla="*/ 81 w 87"/>
                <a:gd name="T23" fmla="*/ 15 h 41"/>
                <a:gd name="T24" fmla="*/ 84 w 87"/>
                <a:gd name="T25" fmla="*/ 28 h 41"/>
                <a:gd name="T26" fmla="*/ 87 w 87"/>
                <a:gd name="T27" fmla="*/ 32 h 41"/>
                <a:gd name="T28" fmla="*/ 78 w 87"/>
                <a:gd name="T29" fmla="*/ 38 h 41"/>
                <a:gd name="T30" fmla="*/ 68 w 87"/>
                <a:gd name="T31" fmla="*/ 41 h 41"/>
                <a:gd name="T32" fmla="*/ 47 w 87"/>
                <a:gd name="T33" fmla="*/ 28 h 41"/>
                <a:gd name="T34" fmla="*/ 7 w 87"/>
                <a:gd name="T35" fmla="*/ 29 h 41"/>
                <a:gd name="T36" fmla="*/ 0 w 87"/>
                <a:gd name="T37" fmla="*/ 30 h 41"/>
                <a:gd name="T38" fmla="*/ 0 w 87"/>
                <a:gd name="T39" fmla="*/ 23 h 41"/>
                <a:gd name="T40" fmla="*/ 5 w 87"/>
                <a:gd name="T41" fmla="*/ 16 h 41"/>
                <a:gd name="T42" fmla="*/ 11 w 87"/>
                <a:gd name="T43" fmla="*/ 8 h 41"/>
                <a:gd name="T44" fmla="*/ 19 w 87"/>
                <a:gd name="T45" fmla="*/ 9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41"/>
                <a:gd name="T71" fmla="*/ 87 w 87"/>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41">
                  <a:moveTo>
                    <a:pt x="19" y="9"/>
                  </a:moveTo>
                  <a:lnTo>
                    <a:pt x="27" y="14"/>
                  </a:lnTo>
                  <a:lnTo>
                    <a:pt x="34" y="18"/>
                  </a:lnTo>
                  <a:lnTo>
                    <a:pt x="41" y="14"/>
                  </a:lnTo>
                  <a:lnTo>
                    <a:pt x="42" y="6"/>
                  </a:lnTo>
                  <a:lnTo>
                    <a:pt x="42" y="0"/>
                  </a:lnTo>
                  <a:lnTo>
                    <a:pt x="52" y="0"/>
                  </a:lnTo>
                  <a:lnTo>
                    <a:pt x="60" y="4"/>
                  </a:lnTo>
                  <a:lnTo>
                    <a:pt x="67" y="6"/>
                  </a:lnTo>
                  <a:lnTo>
                    <a:pt x="77" y="6"/>
                  </a:lnTo>
                  <a:lnTo>
                    <a:pt x="79" y="10"/>
                  </a:lnTo>
                  <a:lnTo>
                    <a:pt x="81" y="15"/>
                  </a:lnTo>
                  <a:lnTo>
                    <a:pt x="84" y="28"/>
                  </a:lnTo>
                  <a:lnTo>
                    <a:pt x="87" y="32"/>
                  </a:lnTo>
                  <a:lnTo>
                    <a:pt x="78" y="38"/>
                  </a:lnTo>
                  <a:lnTo>
                    <a:pt x="68" y="41"/>
                  </a:lnTo>
                  <a:lnTo>
                    <a:pt x="47" y="28"/>
                  </a:lnTo>
                  <a:lnTo>
                    <a:pt x="7" y="29"/>
                  </a:lnTo>
                  <a:lnTo>
                    <a:pt x="0" y="30"/>
                  </a:lnTo>
                  <a:lnTo>
                    <a:pt x="0" y="23"/>
                  </a:lnTo>
                  <a:lnTo>
                    <a:pt x="5" y="16"/>
                  </a:lnTo>
                  <a:lnTo>
                    <a:pt x="11" y="8"/>
                  </a:lnTo>
                  <a:lnTo>
                    <a:pt x="19" y="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 name="Freeform 1006">
              <a:extLst>
                <a:ext uri="{FF2B5EF4-FFF2-40B4-BE49-F238E27FC236}">
                  <a16:creationId xmlns="" xmlns:a16="http://schemas.microsoft.com/office/drawing/2014/main" id="{F8B725CB-BF33-4EAC-BCA8-372DB2032A08}"/>
                </a:ext>
              </a:extLst>
            </p:cNvPr>
            <p:cNvSpPr>
              <a:spLocks/>
            </p:cNvSpPr>
            <p:nvPr/>
          </p:nvSpPr>
          <p:spPr bwMode="gray">
            <a:xfrm>
              <a:off x="2998" y="1370"/>
              <a:ext cx="68" cy="40"/>
            </a:xfrm>
            <a:custGeom>
              <a:avLst/>
              <a:gdLst>
                <a:gd name="T0" fmla="*/ 0 w 68"/>
                <a:gd name="T1" fmla="*/ 2 h 40"/>
                <a:gd name="T2" fmla="*/ 7 w 68"/>
                <a:gd name="T3" fmla="*/ 1 h 40"/>
                <a:gd name="T4" fmla="*/ 47 w 68"/>
                <a:gd name="T5" fmla="*/ 0 h 40"/>
                <a:gd name="T6" fmla="*/ 68 w 68"/>
                <a:gd name="T7" fmla="*/ 13 h 40"/>
                <a:gd name="T8" fmla="*/ 68 w 68"/>
                <a:gd name="T9" fmla="*/ 22 h 40"/>
                <a:gd name="T10" fmla="*/ 58 w 68"/>
                <a:gd name="T11" fmla="*/ 25 h 40"/>
                <a:gd name="T12" fmla="*/ 56 w 68"/>
                <a:gd name="T13" fmla="*/ 36 h 40"/>
                <a:gd name="T14" fmla="*/ 43 w 68"/>
                <a:gd name="T15" fmla="*/ 38 h 40"/>
                <a:gd name="T16" fmla="*/ 29 w 68"/>
                <a:gd name="T17" fmla="*/ 40 h 40"/>
                <a:gd name="T18" fmla="*/ 21 w 68"/>
                <a:gd name="T19" fmla="*/ 32 h 40"/>
                <a:gd name="T20" fmla="*/ 22 w 68"/>
                <a:gd name="T21" fmla="*/ 24 h 40"/>
                <a:gd name="T22" fmla="*/ 15 w 68"/>
                <a:gd name="T23" fmla="*/ 22 h 40"/>
                <a:gd name="T24" fmla="*/ 3 w 68"/>
                <a:gd name="T25" fmla="*/ 19 h 40"/>
                <a:gd name="T26" fmla="*/ 0 w 68"/>
                <a:gd name="T27" fmla="*/ 2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40"/>
                <a:gd name="T44" fmla="*/ 68 w 68"/>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40">
                  <a:moveTo>
                    <a:pt x="0" y="2"/>
                  </a:moveTo>
                  <a:lnTo>
                    <a:pt x="7" y="1"/>
                  </a:lnTo>
                  <a:lnTo>
                    <a:pt x="47" y="0"/>
                  </a:lnTo>
                  <a:lnTo>
                    <a:pt x="68" y="13"/>
                  </a:lnTo>
                  <a:lnTo>
                    <a:pt x="68" y="22"/>
                  </a:lnTo>
                  <a:lnTo>
                    <a:pt x="58" y="25"/>
                  </a:lnTo>
                  <a:lnTo>
                    <a:pt x="56" y="36"/>
                  </a:lnTo>
                  <a:lnTo>
                    <a:pt x="43" y="38"/>
                  </a:lnTo>
                  <a:lnTo>
                    <a:pt x="29" y="40"/>
                  </a:lnTo>
                  <a:lnTo>
                    <a:pt x="21" y="32"/>
                  </a:lnTo>
                  <a:lnTo>
                    <a:pt x="22" y="24"/>
                  </a:lnTo>
                  <a:lnTo>
                    <a:pt x="15" y="22"/>
                  </a:lnTo>
                  <a:lnTo>
                    <a:pt x="3" y="19"/>
                  </a:lnTo>
                  <a:lnTo>
                    <a:pt x="0"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 name="Freeform 1007">
              <a:extLst>
                <a:ext uri="{FF2B5EF4-FFF2-40B4-BE49-F238E27FC236}">
                  <a16:creationId xmlns="" xmlns:a16="http://schemas.microsoft.com/office/drawing/2014/main" id="{C8ADD612-8E18-4EDD-8653-9E25E775975B}"/>
                </a:ext>
              </a:extLst>
            </p:cNvPr>
            <p:cNvSpPr>
              <a:spLocks/>
            </p:cNvSpPr>
            <p:nvPr/>
          </p:nvSpPr>
          <p:spPr bwMode="gray">
            <a:xfrm>
              <a:off x="2982" y="1390"/>
              <a:ext cx="38" cy="14"/>
            </a:xfrm>
            <a:custGeom>
              <a:avLst/>
              <a:gdLst>
                <a:gd name="T0" fmla="*/ 0 w 38"/>
                <a:gd name="T1" fmla="*/ 8 h 14"/>
                <a:gd name="T2" fmla="*/ 3 w 38"/>
                <a:gd name="T3" fmla="*/ 14 h 14"/>
                <a:gd name="T4" fmla="*/ 37 w 38"/>
                <a:gd name="T5" fmla="*/ 12 h 14"/>
                <a:gd name="T6" fmla="*/ 38 w 38"/>
                <a:gd name="T7" fmla="*/ 4 h 14"/>
                <a:gd name="T8" fmla="*/ 22 w 38"/>
                <a:gd name="T9" fmla="*/ 0 h 14"/>
                <a:gd name="T10" fmla="*/ 17 w 38"/>
                <a:gd name="T11" fmla="*/ 5 h 14"/>
                <a:gd name="T12" fmla="*/ 5 w 38"/>
                <a:gd name="T13" fmla="*/ 3 h 14"/>
                <a:gd name="T14" fmla="*/ 4 w 38"/>
                <a:gd name="T15" fmla="*/ 8 h 14"/>
                <a:gd name="T16" fmla="*/ 0 w 38"/>
                <a:gd name="T17" fmla="*/ 8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4"/>
                <a:gd name="T29" fmla="*/ 38 w 3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4">
                  <a:moveTo>
                    <a:pt x="0" y="8"/>
                  </a:moveTo>
                  <a:lnTo>
                    <a:pt x="3" y="14"/>
                  </a:lnTo>
                  <a:lnTo>
                    <a:pt x="37" y="12"/>
                  </a:lnTo>
                  <a:lnTo>
                    <a:pt x="38" y="4"/>
                  </a:lnTo>
                  <a:lnTo>
                    <a:pt x="22" y="0"/>
                  </a:lnTo>
                  <a:lnTo>
                    <a:pt x="17" y="5"/>
                  </a:lnTo>
                  <a:lnTo>
                    <a:pt x="5" y="3"/>
                  </a:lnTo>
                  <a:lnTo>
                    <a:pt x="4" y="8"/>
                  </a:lnTo>
                  <a:lnTo>
                    <a:pt x="0" y="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 name="Freeform 1008">
              <a:extLst>
                <a:ext uri="{FF2B5EF4-FFF2-40B4-BE49-F238E27FC236}">
                  <a16:creationId xmlns="" xmlns:a16="http://schemas.microsoft.com/office/drawing/2014/main" id="{81976BD9-C85B-44EA-8B09-91F1874B6947}"/>
                </a:ext>
              </a:extLst>
            </p:cNvPr>
            <p:cNvSpPr>
              <a:spLocks/>
            </p:cNvSpPr>
            <p:nvPr/>
          </p:nvSpPr>
          <p:spPr bwMode="gray">
            <a:xfrm>
              <a:off x="3025" y="1374"/>
              <a:ext cx="113" cy="80"/>
            </a:xfrm>
            <a:custGeom>
              <a:avLst/>
              <a:gdLst>
                <a:gd name="T0" fmla="*/ 2 w 113"/>
                <a:gd name="T1" fmla="*/ 36 h 80"/>
                <a:gd name="T2" fmla="*/ 19 w 113"/>
                <a:gd name="T3" fmla="*/ 34 h 80"/>
                <a:gd name="T4" fmla="*/ 29 w 113"/>
                <a:gd name="T5" fmla="*/ 32 h 80"/>
                <a:gd name="T6" fmla="*/ 31 w 113"/>
                <a:gd name="T7" fmla="*/ 21 h 80"/>
                <a:gd name="T8" fmla="*/ 41 w 113"/>
                <a:gd name="T9" fmla="*/ 18 h 80"/>
                <a:gd name="T10" fmla="*/ 41 w 113"/>
                <a:gd name="T11" fmla="*/ 9 h 80"/>
                <a:gd name="T12" fmla="*/ 51 w 113"/>
                <a:gd name="T13" fmla="*/ 6 h 80"/>
                <a:gd name="T14" fmla="*/ 60 w 113"/>
                <a:gd name="T15" fmla="*/ 0 h 80"/>
                <a:gd name="T16" fmla="*/ 73 w 113"/>
                <a:gd name="T17" fmla="*/ 4 h 80"/>
                <a:gd name="T18" fmla="*/ 75 w 113"/>
                <a:gd name="T19" fmla="*/ 7 h 80"/>
                <a:gd name="T20" fmla="*/ 89 w 113"/>
                <a:gd name="T21" fmla="*/ 9 h 80"/>
                <a:gd name="T22" fmla="*/ 92 w 113"/>
                <a:gd name="T23" fmla="*/ 26 h 80"/>
                <a:gd name="T24" fmla="*/ 113 w 113"/>
                <a:gd name="T25" fmla="*/ 48 h 80"/>
                <a:gd name="T26" fmla="*/ 111 w 113"/>
                <a:gd name="T27" fmla="*/ 49 h 80"/>
                <a:gd name="T28" fmla="*/ 97 w 113"/>
                <a:gd name="T29" fmla="*/ 49 h 80"/>
                <a:gd name="T30" fmla="*/ 98 w 113"/>
                <a:gd name="T31" fmla="*/ 64 h 80"/>
                <a:gd name="T32" fmla="*/ 89 w 113"/>
                <a:gd name="T33" fmla="*/ 66 h 80"/>
                <a:gd name="T34" fmla="*/ 86 w 113"/>
                <a:gd name="T35" fmla="*/ 80 h 80"/>
                <a:gd name="T36" fmla="*/ 71 w 113"/>
                <a:gd name="T37" fmla="*/ 78 h 80"/>
                <a:gd name="T38" fmla="*/ 70 w 113"/>
                <a:gd name="T39" fmla="*/ 73 h 80"/>
                <a:gd name="T40" fmla="*/ 49 w 113"/>
                <a:gd name="T41" fmla="*/ 74 h 80"/>
                <a:gd name="T42" fmla="*/ 35 w 113"/>
                <a:gd name="T43" fmla="*/ 71 h 80"/>
                <a:gd name="T44" fmla="*/ 12 w 113"/>
                <a:gd name="T45" fmla="*/ 66 h 80"/>
                <a:gd name="T46" fmla="*/ 4 w 113"/>
                <a:gd name="T47" fmla="*/ 76 h 80"/>
                <a:gd name="T48" fmla="*/ 4 w 113"/>
                <a:gd name="T49" fmla="*/ 66 h 80"/>
                <a:gd name="T50" fmla="*/ 0 w 113"/>
                <a:gd name="T51" fmla="*/ 64 h 80"/>
                <a:gd name="T52" fmla="*/ 1 w 113"/>
                <a:gd name="T53" fmla="*/ 58 h 80"/>
                <a:gd name="T54" fmla="*/ 7 w 113"/>
                <a:gd name="T55" fmla="*/ 58 h 80"/>
                <a:gd name="T56" fmla="*/ 8 w 113"/>
                <a:gd name="T57" fmla="*/ 48 h 80"/>
                <a:gd name="T58" fmla="*/ 4 w 113"/>
                <a:gd name="T59" fmla="*/ 44 h 80"/>
                <a:gd name="T60" fmla="*/ 2 w 113"/>
                <a:gd name="T61" fmla="*/ 3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3"/>
                <a:gd name="T94" fmla="*/ 0 h 80"/>
                <a:gd name="T95" fmla="*/ 113 w 113"/>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3" h="80">
                  <a:moveTo>
                    <a:pt x="2" y="36"/>
                  </a:moveTo>
                  <a:lnTo>
                    <a:pt x="19" y="34"/>
                  </a:lnTo>
                  <a:lnTo>
                    <a:pt x="29" y="32"/>
                  </a:lnTo>
                  <a:lnTo>
                    <a:pt x="31" y="21"/>
                  </a:lnTo>
                  <a:lnTo>
                    <a:pt x="41" y="18"/>
                  </a:lnTo>
                  <a:lnTo>
                    <a:pt x="41" y="9"/>
                  </a:lnTo>
                  <a:lnTo>
                    <a:pt x="51" y="6"/>
                  </a:lnTo>
                  <a:lnTo>
                    <a:pt x="60" y="0"/>
                  </a:lnTo>
                  <a:lnTo>
                    <a:pt x="73" y="4"/>
                  </a:lnTo>
                  <a:lnTo>
                    <a:pt x="75" y="7"/>
                  </a:lnTo>
                  <a:lnTo>
                    <a:pt x="89" y="9"/>
                  </a:lnTo>
                  <a:lnTo>
                    <a:pt x="92" y="26"/>
                  </a:lnTo>
                  <a:lnTo>
                    <a:pt x="113" y="48"/>
                  </a:lnTo>
                  <a:lnTo>
                    <a:pt x="111" y="49"/>
                  </a:lnTo>
                  <a:lnTo>
                    <a:pt x="97" y="49"/>
                  </a:lnTo>
                  <a:lnTo>
                    <a:pt x="98" y="64"/>
                  </a:lnTo>
                  <a:lnTo>
                    <a:pt x="89" y="66"/>
                  </a:lnTo>
                  <a:lnTo>
                    <a:pt x="86" y="80"/>
                  </a:lnTo>
                  <a:lnTo>
                    <a:pt x="71" y="78"/>
                  </a:lnTo>
                  <a:lnTo>
                    <a:pt x="70" y="73"/>
                  </a:lnTo>
                  <a:lnTo>
                    <a:pt x="49" y="74"/>
                  </a:lnTo>
                  <a:lnTo>
                    <a:pt x="35" y="71"/>
                  </a:lnTo>
                  <a:lnTo>
                    <a:pt x="12" y="66"/>
                  </a:lnTo>
                  <a:lnTo>
                    <a:pt x="4" y="76"/>
                  </a:lnTo>
                  <a:lnTo>
                    <a:pt x="4" y="66"/>
                  </a:lnTo>
                  <a:lnTo>
                    <a:pt x="0" y="64"/>
                  </a:lnTo>
                  <a:lnTo>
                    <a:pt x="1" y="58"/>
                  </a:lnTo>
                  <a:lnTo>
                    <a:pt x="7" y="58"/>
                  </a:lnTo>
                  <a:lnTo>
                    <a:pt x="8" y="48"/>
                  </a:lnTo>
                  <a:lnTo>
                    <a:pt x="4" y="44"/>
                  </a:lnTo>
                  <a:lnTo>
                    <a:pt x="2" y="3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 name="Freeform 1009">
              <a:extLst>
                <a:ext uri="{FF2B5EF4-FFF2-40B4-BE49-F238E27FC236}">
                  <a16:creationId xmlns="" xmlns:a16="http://schemas.microsoft.com/office/drawing/2014/main" id="{0AC83BA5-1F04-47B1-A947-B2C3DA03F71C}"/>
                </a:ext>
              </a:extLst>
            </p:cNvPr>
            <p:cNvSpPr>
              <a:spLocks/>
            </p:cNvSpPr>
            <p:nvPr/>
          </p:nvSpPr>
          <p:spPr bwMode="gray">
            <a:xfrm>
              <a:off x="2676" y="1329"/>
              <a:ext cx="95" cy="145"/>
            </a:xfrm>
            <a:custGeom>
              <a:avLst/>
              <a:gdLst>
                <a:gd name="T0" fmla="*/ 28 w 95"/>
                <a:gd name="T1" fmla="*/ 65 h 145"/>
                <a:gd name="T2" fmla="*/ 11 w 95"/>
                <a:gd name="T3" fmla="*/ 69 h 145"/>
                <a:gd name="T4" fmla="*/ 15 w 95"/>
                <a:gd name="T5" fmla="*/ 59 h 145"/>
                <a:gd name="T6" fmla="*/ 11 w 95"/>
                <a:gd name="T7" fmla="*/ 46 h 145"/>
                <a:gd name="T8" fmla="*/ 0 w 95"/>
                <a:gd name="T9" fmla="*/ 47 h 145"/>
                <a:gd name="T10" fmla="*/ 3 w 95"/>
                <a:gd name="T11" fmla="*/ 35 h 145"/>
                <a:gd name="T12" fmla="*/ 2 w 95"/>
                <a:gd name="T13" fmla="*/ 17 h 145"/>
                <a:gd name="T14" fmla="*/ 11 w 95"/>
                <a:gd name="T15" fmla="*/ 0 h 145"/>
                <a:gd name="T16" fmla="*/ 21 w 95"/>
                <a:gd name="T17" fmla="*/ 21 h 145"/>
                <a:gd name="T18" fmla="*/ 44 w 95"/>
                <a:gd name="T19" fmla="*/ 31 h 145"/>
                <a:gd name="T20" fmla="*/ 30 w 95"/>
                <a:gd name="T21" fmla="*/ 45 h 145"/>
                <a:gd name="T22" fmla="*/ 31 w 95"/>
                <a:gd name="T23" fmla="*/ 54 h 145"/>
                <a:gd name="T24" fmla="*/ 49 w 95"/>
                <a:gd name="T25" fmla="*/ 52 h 145"/>
                <a:gd name="T26" fmla="*/ 55 w 95"/>
                <a:gd name="T27" fmla="*/ 69 h 145"/>
                <a:gd name="T28" fmla="*/ 70 w 95"/>
                <a:gd name="T29" fmla="*/ 85 h 145"/>
                <a:gd name="T30" fmla="*/ 74 w 95"/>
                <a:gd name="T31" fmla="*/ 99 h 145"/>
                <a:gd name="T32" fmla="*/ 87 w 95"/>
                <a:gd name="T33" fmla="*/ 99 h 145"/>
                <a:gd name="T34" fmla="*/ 90 w 95"/>
                <a:gd name="T35" fmla="*/ 112 h 145"/>
                <a:gd name="T36" fmla="*/ 78 w 95"/>
                <a:gd name="T37" fmla="*/ 121 h 145"/>
                <a:gd name="T38" fmla="*/ 88 w 95"/>
                <a:gd name="T39" fmla="*/ 125 h 145"/>
                <a:gd name="T40" fmla="*/ 73 w 95"/>
                <a:gd name="T41" fmla="*/ 134 h 145"/>
                <a:gd name="T42" fmla="*/ 28 w 95"/>
                <a:gd name="T43" fmla="*/ 133 h 145"/>
                <a:gd name="T44" fmla="*/ 16 w 95"/>
                <a:gd name="T45" fmla="*/ 140 h 145"/>
                <a:gd name="T46" fmla="*/ 4 w 95"/>
                <a:gd name="T47" fmla="*/ 143 h 145"/>
                <a:gd name="T48" fmla="*/ 25 w 95"/>
                <a:gd name="T49" fmla="*/ 124 h 145"/>
                <a:gd name="T50" fmla="*/ 41 w 95"/>
                <a:gd name="T51" fmla="*/ 123 h 145"/>
                <a:gd name="T52" fmla="*/ 35 w 95"/>
                <a:gd name="T53" fmla="*/ 121 h 145"/>
                <a:gd name="T54" fmla="*/ 23 w 95"/>
                <a:gd name="T55" fmla="*/ 119 h 145"/>
                <a:gd name="T56" fmla="*/ 11 w 95"/>
                <a:gd name="T57" fmla="*/ 119 h 145"/>
                <a:gd name="T58" fmla="*/ 13 w 95"/>
                <a:gd name="T59" fmla="*/ 112 h 145"/>
                <a:gd name="T60" fmla="*/ 25 w 95"/>
                <a:gd name="T61" fmla="*/ 104 h 145"/>
                <a:gd name="T62" fmla="*/ 18 w 95"/>
                <a:gd name="T63" fmla="*/ 97 h 145"/>
                <a:gd name="T64" fmla="*/ 35 w 95"/>
                <a:gd name="T65" fmla="*/ 93 h 145"/>
                <a:gd name="T66" fmla="*/ 38 w 95"/>
                <a:gd name="T67" fmla="*/ 78 h 145"/>
                <a:gd name="T68" fmla="*/ 33 w 95"/>
                <a:gd name="T69" fmla="*/ 65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45"/>
                <a:gd name="T107" fmla="*/ 95 w 95"/>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45">
                  <a:moveTo>
                    <a:pt x="33" y="65"/>
                  </a:moveTo>
                  <a:lnTo>
                    <a:pt x="28" y="65"/>
                  </a:lnTo>
                  <a:lnTo>
                    <a:pt x="23" y="70"/>
                  </a:lnTo>
                  <a:lnTo>
                    <a:pt x="11" y="69"/>
                  </a:lnTo>
                  <a:lnTo>
                    <a:pt x="10" y="63"/>
                  </a:lnTo>
                  <a:lnTo>
                    <a:pt x="15" y="59"/>
                  </a:lnTo>
                  <a:lnTo>
                    <a:pt x="14" y="49"/>
                  </a:lnTo>
                  <a:lnTo>
                    <a:pt x="11" y="46"/>
                  </a:lnTo>
                  <a:lnTo>
                    <a:pt x="5" y="50"/>
                  </a:lnTo>
                  <a:lnTo>
                    <a:pt x="0" y="47"/>
                  </a:lnTo>
                  <a:lnTo>
                    <a:pt x="7" y="37"/>
                  </a:lnTo>
                  <a:lnTo>
                    <a:pt x="3" y="35"/>
                  </a:lnTo>
                  <a:lnTo>
                    <a:pt x="0" y="29"/>
                  </a:lnTo>
                  <a:lnTo>
                    <a:pt x="2" y="17"/>
                  </a:lnTo>
                  <a:lnTo>
                    <a:pt x="9" y="16"/>
                  </a:lnTo>
                  <a:lnTo>
                    <a:pt x="11" y="0"/>
                  </a:lnTo>
                  <a:lnTo>
                    <a:pt x="33" y="4"/>
                  </a:lnTo>
                  <a:lnTo>
                    <a:pt x="21" y="21"/>
                  </a:lnTo>
                  <a:lnTo>
                    <a:pt x="48" y="21"/>
                  </a:lnTo>
                  <a:lnTo>
                    <a:pt x="44" y="31"/>
                  </a:lnTo>
                  <a:lnTo>
                    <a:pt x="36" y="39"/>
                  </a:lnTo>
                  <a:lnTo>
                    <a:pt x="30" y="45"/>
                  </a:lnTo>
                  <a:lnTo>
                    <a:pt x="27" y="51"/>
                  </a:lnTo>
                  <a:lnTo>
                    <a:pt x="31" y="54"/>
                  </a:lnTo>
                  <a:lnTo>
                    <a:pt x="38" y="51"/>
                  </a:lnTo>
                  <a:lnTo>
                    <a:pt x="49" y="52"/>
                  </a:lnTo>
                  <a:lnTo>
                    <a:pt x="54" y="61"/>
                  </a:lnTo>
                  <a:lnTo>
                    <a:pt x="55" y="69"/>
                  </a:lnTo>
                  <a:lnTo>
                    <a:pt x="64" y="75"/>
                  </a:lnTo>
                  <a:lnTo>
                    <a:pt x="70" y="85"/>
                  </a:lnTo>
                  <a:lnTo>
                    <a:pt x="72" y="91"/>
                  </a:lnTo>
                  <a:lnTo>
                    <a:pt x="74" y="99"/>
                  </a:lnTo>
                  <a:lnTo>
                    <a:pt x="80" y="101"/>
                  </a:lnTo>
                  <a:lnTo>
                    <a:pt x="87" y="99"/>
                  </a:lnTo>
                  <a:lnTo>
                    <a:pt x="95" y="105"/>
                  </a:lnTo>
                  <a:lnTo>
                    <a:pt x="90" y="112"/>
                  </a:lnTo>
                  <a:lnTo>
                    <a:pt x="83" y="117"/>
                  </a:lnTo>
                  <a:lnTo>
                    <a:pt x="78" y="121"/>
                  </a:lnTo>
                  <a:lnTo>
                    <a:pt x="81" y="123"/>
                  </a:lnTo>
                  <a:lnTo>
                    <a:pt x="88" y="125"/>
                  </a:lnTo>
                  <a:lnTo>
                    <a:pt x="82" y="131"/>
                  </a:lnTo>
                  <a:lnTo>
                    <a:pt x="73" y="134"/>
                  </a:lnTo>
                  <a:lnTo>
                    <a:pt x="35" y="133"/>
                  </a:lnTo>
                  <a:lnTo>
                    <a:pt x="28" y="133"/>
                  </a:lnTo>
                  <a:lnTo>
                    <a:pt x="29" y="139"/>
                  </a:lnTo>
                  <a:lnTo>
                    <a:pt x="16" y="140"/>
                  </a:lnTo>
                  <a:lnTo>
                    <a:pt x="8" y="145"/>
                  </a:lnTo>
                  <a:lnTo>
                    <a:pt x="4" y="143"/>
                  </a:lnTo>
                  <a:lnTo>
                    <a:pt x="18" y="130"/>
                  </a:lnTo>
                  <a:lnTo>
                    <a:pt x="25" y="124"/>
                  </a:lnTo>
                  <a:lnTo>
                    <a:pt x="35" y="125"/>
                  </a:lnTo>
                  <a:lnTo>
                    <a:pt x="41" y="123"/>
                  </a:lnTo>
                  <a:lnTo>
                    <a:pt x="41" y="117"/>
                  </a:lnTo>
                  <a:lnTo>
                    <a:pt x="35" y="121"/>
                  </a:lnTo>
                  <a:lnTo>
                    <a:pt x="28" y="119"/>
                  </a:lnTo>
                  <a:lnTo>
                    <a:pt x="23" y="119"/>
                  </a:lnTo>
                  <a:lnTo>
                    <a:pt x="17" y="117"/>
                  </a:lnTo>
                  <a:lnTo>
                    <a:pt x="11" y="119"/>
                  </a:lnTo>
                  <a:lnTo>
                    <a:pt x="7" y="117"/>
                  </a:lnTo>
                  <a:lnTo>
                    <a:pt x="13" y="112"/>
                  </a:lnTo>
                  <a:lnTo>
                    <a:pt x="19" y="107"/>
                  </a:lnTo>
                  <a:lnTo>
                    <a:pt x="25" y="104"/>
                  </a:lnTo>
                  <a:lnTo>
                    <a:pt x="25" y="99"/>
                  </a:lnTo>
                  <a:lnTo>
                    <a:pt x="18" y="97"/>
                  </a:lnTo>
                  <a:lnTo>
                    <a:pt x="17" y="92"/>
                  </a:lnTo>
                  <a:lnTo>
                    <a:pt x="35" y="93"/>
                  </a:lnTo>
                  <a:lnTo>
                    <a:pt x="36" y="85"/>
                  </a:lnTo>
                  <a:lnTo>
                    <a:pt x="38" y="78"/>
                  </a:lnTo>
                  <a:lnTo>
                    <a:pt x="29" y="72"/>
                  </a:lnTo>
                  <a:lnTo>
                    <a:pt x="33" y="6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 name="Freeform 1010">
              <a:extLst>
                <a:ext uri="{FF2B5EF4-FFF2-40B4-BE49-F238E27FC236}">
                  <a16:creationId xmlns="" xmlns:a16="http://schemas.microsoft.com/office/drawing/2014/main" id="{3710DD17-7E9E-4D62-AEF0-7C3B33477B28}"/>
                </a:ext>
              </a:extLst>
            </p:cNvPr>
            <p:cNvSpPr>
              <a:spLocks/>
            </p:cNvSpPr>
            <p:nvPr/>
          </p:nvSpPr>
          <p:spPr bwMode="gray">
            <a:xfrm>
              <a:off x="2652" y="1391"/>
              <a:ext cx="29" cy="18"/>
            </a:xfrm>
            <a:custGeom>
              <a:avLst/>
              <a:gdLst>
                <a:gd name="T0" fmla="*/ 9 w 29"/>
                <a:gd name="T1" fmla="*/ 0 h 18"/>
                <a:gd name="T2" fmla="*/ 23 w 29"/>
                <a:gd name="T3" fmla="*/ 1 h 18"/>
                <a:gd name="T4" fmla="*/ 26 w 29"/>
                <a:gd name="T5" fmla="*/ 6 h 18"/>
                <a:gd name="T6" fmla="*/ 29 w 29"/>
                <a:gd name="T7" fmla="*/ 12 h 18"/>
                <a:gd name="T8" fmla="*/ 25 w 29"/>
                <a:gd name="T9" fmla="*/ 17 h 18"/>
                <a:gd name="T10" fmla="*/ 17 w 29"/>
                <a:gd name="T11" fmla="*/ 18 h 18"/>
                <a:gd name="T12" fmla="*/ 11 w 29"/>
                <a:gd name="T13" fmla="*/ 13 h 18"/>
                <a:gd name="T14" fmla="*/ 5 w 29"/>
                <a:gd name="T15" fmla="*/ 16 h 18"/>
                <a:gd name="T16" fmla="*/ 0 w 29"/>
                <a:gd name="T17" fmla="*/ 13 h 18"/>
                <a:gd name="T18" fmla="*/ 3 w 29"/>
                <a:gd name="T19" fmla="*/ 6 h 18"/>
                <a:gd name="T20" fmla="*/ 9 w 2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8"/>
                <a:gd name="T35" fmla="*/ 29 w 2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8">
                  <a:moveTo>
                    <a:pt x="9" y="0"/>
                  </a:moveTo>
                  <a:lnTo>
                    <a:pt x="23" y="1"/>
                  </a:lnTo>
                  <a:lnTo>
                    <a:pt x="26" y="6"/>
                  </a:lnTo>
                  <a:lnTo>
                    <a:pt x="29" y="12"/>
                  </a:lnTo>
                  <a:lnTo>
                    <a:pt x="25" y="17"/>
                  </a:lnTo>
                  <a:lnTo>
                    <a:pt x="17" y="18"/>
                  </a:lnTo>
                  <a:lnTo>
                    <a:pt x="11" y="13"/>
                  </a:lnTo>
                  <a:lnTo>
                    <a:pt x="5" y="16"/>
                  </a:lnTo>
                  <a:lnTo>
                    <a:pt x="0" y="13"/>
                  </a:lnTo>
                  <a:lnTo>
                    <a:pt x="3" y="6"/>
                  </a:lnTo>
                  <a:lnTo>
                    <a:pt x="9"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 name="Freeform 1011">
              <a:extLst>
                <a:ext uri="{FF2B5EF4-FFF2-40B4-BE49-F238E27FC236}">
                  <a16:creationId xmlns="" xmlns:a16="http://schemas.microsoft.com/office/drawing/2014/main" id="{16B8679C-1359-431A-A2FA-2E0C4A261286}"/>
                </a:ext>
              </a:extLst>
            </p:cNvPr>
            <p:cNvSpPr>
              <a:spLocks/>
            </p:cNvSpPr>
            <p:nvPr/>
          </p:nvSpPr>
          <p:spPr bwMode="gray">
            <a:xfrm>
              <a:off x="2625" y="1404"/>
              <a:ext cx="49" cy="46"/>
            </a:xfrm>
            <a:custGeom>
              <a:avLst/>
              <a:gdLst>
                <a:gd name="T0" fmla="*/ 49 w 49"/>
                <a:gd name="T1" fmla="*/ 20 h 46"/>
                <a:gd name="T2" fmla="*/ 48 w 49"/>
                <a:gd name="T3" fmla="*/ 33 h 46"/>
                <a:gd name="T4" fmla="*/ 36 w 49"/>
                <a:gd name="T5" fmla="*/ 36 h 46"/>
                <a:gd name="T6" fmla="*/ 27 w 49"/>
                <a:gd name="T7" fmla="*/ 39 h 46"/>
                <a:gd name="T8" fmla="*/ 19 w 49"/>
                <a:gd name="T9" fmla="*/ 44 h 46"/>
                <a:gd name="T10" fmla="*/ 13 w 49"/>
                <a:gd name="T11" fmla="*/ 46 h 46"/>
                <a:gd name="T12" fmla="*/ 6 w 49"/>
                <a:gd name="T13" fmla="*/ 44 h 46"/>
                <a:gd name="T14" fmla="*/ 0 w 49"/>
                <a:gd name="T15" fmla="*/ 36 h 46"/>
                <a:gd name="T16" fmla="*/ 7 w 49"/>
                <a:gd name="T17" fmla="*/ 30 h 46"/>
                <a:gd name="T18" fmla="*/ 10 w 49"/>
                <a:gd name="T19" fmla="*/ 22 h 46"/>
                <a:gd name="T20" fmla="*/ 16 w 49"/>
                <a:gd name="T21" fmla="*/ 19 h 46"/>
                <a:gd name="T22" fmla="*/ 10 w 49"/>
                <a:gd name="T23" fmla="*/ 16 h 46"/>
                <a:gd name="T24" fmla="*/ 3 w 49"/>
                <a:gd name="T25" fmla="*/ 18 h 46"/>
                <a:gd name="T26" fmla="*/ 1 w 49"/>
                <a:gd name="T27" fmla="*/ 12 h 46"/>
                <a:gd name="T28" fmla="*/ 4 w 49"/>
                <a:gd name="T29" fmla="*/ 9 h 46"/>
                <a:gd name="T30" fmla="*/ 3 w 49"/>
                <a:gd name="T31" fmla="*/ 4 h 46"/>
                <a:gd name="T32" fmla="*/ 8 w 49"/>
                <a:gd name="T33" fmla="*/ 0 h 46"/>
                <a:gd name="T34" fmla="*/ 14 w 49"/>
                <a:gd name="T35" fmla="*/ 2 h 46"/>
                <a:gd name="T36" fmla="*/ 22 w 49"/>
                <a:gd name="T37" fmla="*/ 2 h 46"/>
                <a:gd name="T38" fmla="*/ 27 w 49"/>
                <a:gd name="T39" fmla="*/ 0 h 46"/>
                <a:gd name="T40" fmla="*/ 32 w 49"/>
                <a:gd name="T41" fmla="*/ 3 h 46"/>
                <a:gd name="T42" fmla="*/ 38 w 49"/>
                <a:gd name="T43" fmla="*/ 0 h 46"/>
                <a:gd name="T44" fmla="*/ 44 w 49"/>
                <a:gd name="T45" fmla="*/ 5 h 46"/>
                <a:gd name="T46" fmla="*/ 48 w 49"/>
                <a:gd name="T47" fmla="*/ 8 h 46"/>
                <a:gd name="T48" fmla="*/ 49 w 49"/>
                <a:gd name="T49" fmla="*/ 2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6"/>
                <a:gd name="T77" fmla="*/ 49 w 49"/>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6">
                  <a:moveTo>
                    <a:pt x="49" y="20"/>
                  </a:moveTo>
                  <a:lnTo>
                    <a:pt x="48" y="33"/>
                  </a:lnTo>
                  <a:lnTo>
                    <a:pt x="36" y="36"/>
                  </a:lnTo>
                  <a:lnTo>
                    <a:pt x="27" y="39"/>
                  </a:lnTo>
                  <a:lnTo>
                    <a:pt x="19" y="44"/>
                  </a:lnTo>
                  <a:lnTo>
                    <a:pt x="13" y="46"/>
                  </a:lnTo>
                  <a:lnTo>
                    <a:pt x="6" y="44"/>
                  </a:lnTo>
                  <a:lnTo>
                    <a:pt x="0" y="36"/>
                  </a:lnTo>
                  <a:lnTo>
                    <a:pt x="7" y="30"/>
                  </a:lnTo>
                  <a:lnTo>
                    <a:pt x="10" y="22"/>
                  </a:lnTo>
                  <a:lnTo>
                    <a:pt x="16" y="19"/>
                  </a:lnTo>
                  <a:lnTo>
                    <a:pt x="10" y="16"/>
                  </a:lnTo>
                  <a:lnTo>
                    <a:pt x="3" y="18"/>
                  </a:lnTo>
                  <a:lnTo>
                    <a:pt x="1" y="12"/>
                  </a:lnTo>
                  <a:lnTo>
                    <a:pt x="4" y="9"/>
                  </a:lnTo>
                  <a:lnTo>
                    <a:pt x="3" y="4"/>
                  </a:lnTo>
                  <a:lnTo>
                    <a:pt x="8" y="0"/>
                  </a:lnTo>
                  <a:lnTo>
                    <a:pt x="14" y="2"/>
                  </a:lnTo>
                  <a:lnTo>
                    <a:pt x="22" y="2"/>
                  </a:lnTo>
                  <a:lnTo>
                    <a:pt x="27" y="0"/>
                  </a:lnTo>
                  <a:lnTo>
                    <a:pt x="32" y="3"/>
                  </a:lnTo>
                  <a:lnTo>
                    <a:pt x="38" y="0"/>
                  </a:lnTo>
                  <a:lnTo>
                    <a:pt x="44" y="5"/>
                  </a:lnTo>
                  <a:lnTo>
                    <a:pt x="48" y="8"/>
                  </a:lnTo>
                  <a:lnTo>
                    <a:pt x="49" y="2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 name="Freeform 1012">
              <a:extLst>
                <a:ext uri="{FF2B5EF4-FFF2-40B4-BE49-F238E27FC236}">
                  <a16:creationId xmlns="" xmlns:a16="http://schemas.microsoft.com/office/drawing/2014/main" id="{C4CA9048-5998-4FC5-9ADF-760220048C8A}"/>
                </a:ext>
              </a:extLst>
            </p:cNvPr>
            <p:cNvSpPr>
              <a:spLocks/>
            </p:cNvSpPr>
            <p:nvPr/>
          </p:nvSpPr>
          <p:spPr bwMode="gray">
            <a:xfrm>
              <a:off x="2819" y="1509"/>
              <a:ext cx="52" cy="27"/>
            </a:xfrm>
            <a:custGeom>
              <a:avLst/>
              <a:gdLst>
                <a:gd name="T0" fmla="*/ 18 w 52"/>
                <a:gd name="T1" fmla="*/ 1 h 27"/>
                <a:gd name="T2" fmla="*/ 29 w 52"/>
                <a:gd name="T3" fmla="*/ 1 h 27"/>
                <a:gd name="T4" fmla="*/ 38 w 52"/>
                <a:gd name="T5" fmla="*/ 0 h 27"/>
                <a:gd name="T6" fmla="*/ 43 w 52"/>
                <a:gd name="T7" fmla="*/ 0 h 27"/>
                <a:gd name="T8" fmla="*/ 45 w 52"/>
                <a:gd name="T9" fmla="*/ 2 h 27"/>
                <a:gd name="T10" fmla="*/ 43 w 52"/>
                <a:gd name="T11" fmla="*/ 5 h 27"/>
                <a:gd name="T12" fmla="*/ 42 w 52"/>
                <a:gd name="T13" fmla="*/ 10 h 27"/>
                <a:gd name="T14" fmla="*/ 47 w 52"/>
                <a:gd name="T15" fmla="*/ 11 h 27"/>
                <a:gd name="T16" fmla="*/ 51 w 52"/>
                <a:gd name="T17" fmla="*/ 11 h 27"/>
                <a:gd name="T18" fmla="*/ 52 w 52"/>
                <a:gd name="T19" fmla="*/ 14 h 27"/>
                <a:gd name="T20" fmla="*/ 49 w 52"/>
                <a:gd name="T21" fmla="*/ 20 h 27"/>
                <a:gd name="T22" fmla="*/ 41 w 52"/>
                <a:gd name="T23" fmla="*/ 22 h 27"/>
                <a:gd name="T24" fmla="*/ 38 w 52"/>
                <a:gd name="T25" fmla="*/ 18 h 27"/>
                <a:gd name="T26" fmla="*/ 37 w 52"/>
                <a:gd name="T27" fmla="*/ 24 h 27"/>
                <a:gd name="T28" fmla="*/ 35 w 52"/>
                <a:gd name="T29" fmla="*/ 26 h 27"/>
                <a:gd name="T30" fmla="*/ 30 w 52"/>
                <a:gd name="T31" fmla="*/ 24 h 27"/>
                <a:gd name="T32" fmla="*/ 25 w 52"/>
                <a:gd name="T33" fmla="*/ 21 h 27"/>
                <a:gd name="T34" fmla="*/ 23 w 52"/>
                <a:gd name="T35" fmla="*/ 24 h 27"/>
                <a:gd name="T36" fmla="*/ 22 w 52"/>
                <a:gd name="T37" fmla="*/ 26 h 27"/>
                <a:gd name="T38" fmla="*/ 11 w 52"/>
                <a:gd name="T39" fmla="*/ 27 h 27"/>
                <a:gd name="T40" fmla="*/ 12 w 52"/>
                <a:gd name="T41" fmla="*/ 20 h 27"/>
                <a:gd name="T42" fmla="*/ 0 w 52"/>
                <a:gd name="T43" fmla="*/ 20 h 27"/>
                <a:gd name="T44" fmla="*/ 5 w 52"/>
                <a:gd name="T45" fmla="*/ 12 h 27"/>
                <a:gd name="T46" fmla="*/ 13 w 52"/>
                <a:gd name="T47" fmla="*/ 4 h 27"/>
                <a:gd name="T48" fmla="*/ 17 w 52"/>
                <a:gd name="T49" fmla="*/ 4 h 27"/>
                <a:gd name="T50" fmla="*/ 18 w 52"/>
                <a:gd name="T51" fmla="*/ 1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7"/>
                <a:gd name="T80" fmla="*/ 52 w 52"/>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7">
                  <a:moveTo>
                    <a:pt x="18" y="1"/>
                  </a:moveTo>
                  <a:lnTo>
                    <a:pt x="29" y="1"/>
                  </a:lnTo>
                  <a:lnTo>
                    <a:pt x="38" y="0"/>
                  </a:lnTo>
                  <a:lnTo>
                    <a:pt x="43" y="0"/>
                  </a:lnTo>
                  <a:lnTo>
                    <a:pt x="45" y="2"/>
                  </a:lnTo>
                  <a:lnTo>
                    <a:pt x="43" y="5"/>
                  </a:lnTo>
                  <a:lnTo>
                    <a:pt x="42" y="10"/>
                  </a:lnTo>
                  <a:lnTo>
                    <a:pt x="47" y="11"/>
                  </a:lnTo>
                  <a:lnTo>
                    <a:pt x="51" y="11"/>
                  </a:lnTo>
                  <a:lnTo>
                    <a:pt x="52" y="14"/>
                  </a:lnTo>
                  <a:lnTo>
                    <a:pt x="49" y="20"/>
                  </a:lnTo>
                  <a:lnTo>
                    <a:pt x="41" y="22"/>
                  </a:lnTo>
                  <a:lnTo>
                    <a:pt x="38" y="18"/>
                  </a:lnTo>
                  <a:lnTo>
                    <a:pt x="37" y="24"/>
                  </a:lnTo>
                  <a:lnTo>
                    <a:pt x="35" y="26"/>
                  </a:lnTo>
                  <a:lnTo>
                    <a:pt x="30" y="24"/>
                  </a:lnTo>
                  <a:lnTo>
                    <a:pt x="25" y="21"/>
                  </a:lnTo>
                  <a:lnTo>
                    <a:pt x="23" y="24"/>
                  </a:lnTo>
                  <a:lnTo>
                    <a:pt x="22" y="26"/>
                  </a:lnTo>
                  <a:lnTo>
                    <a:pt x="11" y="27"/>
                  </a:lnTo>
                  <a:lnTo>
                    <a:pt x="12" y="20"/>
                  </a:lnTo>
                  <a:lnTo>
                    <a:pt x="0" y="20"/>
                  </a:lnTo>
                  <a:lnTo>
                    <a:pt x="5" y="12"/>
                  </a:lnTo>
                  <a:lnTo>
                    <a:pt x="13" y="4"/>
                  </a:lnTo>
                  <a:lnTo>
                    <a:pt x="17" y="4"/>
                  </a:lnTo>
                  <a:lnTo>
                    <a:pt x="18"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 name="Freeform 1013">
              <a:extLst>
                <a:ext uri="{FF2B5EF4-FFF2-40B4-BE49-F238E27FC236}">
                  <a16:creationId xmlns="" xmlns:a16="http://schemas.microsoft.com/office/drawing/2014/main" id="{7845C12A-BA9C-4D84-B70E-F77C889C26D6}"/>
                </a:ext>
              </a:extLst>
            </p:cNvPr>
            <p:cNvSpPr>
              <a:spLocks/>
            </p:cNvSpPr>
            <p:nvPr/>
          </p:nvSpPr>
          <p:spPr bwMode="gray">
            <a:xfrm>
              <a:off x="2691" y="1457"/>
              <a:ext cx="154" cy="130"/>
            </a:xfrm>
            <a:custGeom>
              <a:avLst/>
              <a:gdLst>
                <a:gd name="T0" fmla="*/ 95 w 154"/>
                <a:gd name="T1" fmla="*/ 5 h 130"/>
                <a:gd name="T2" fmla="*/ 114 w 154"/>
                <a:gd name="T3" fmla="*/ 17 h 130"/>
                <a:gd name="T4" fmla="*/ 121 w 154"/>
                <a:gd name="T5" fmla="*/ 23 h 130"/>
                <a:gd name="T6" fmla="*/ 136 w 154"/>
                <a:gd name="T7" fmla="*/ 26 h 130"/>
                <a:gd name="T8" fmla="*/ 152 w 154"/>
                <a:gd name="T9" fmla="*/ 29 h 130"/>
                <a:gd name="T10" fmla="*/ 149 w 154"/>
                <a:gd name="T11" fmla="*/ 42 h 130"/>
                <a:gd name="T12" fmla="*/ 146 w 154"/>
                <a:gd name="T13" fmla="*/ 53 h 130"/>
                <a:gd name="T14" fmla="*/ 141 w 154"/>
                <a:gd name="T15" fmla="*/ 56 h 130"/>
                <a:gd name="T16" fmla="*/ 128 w 154"/>
                <a:gd name="T17" fmla="*/ 72 h 130"/>
                <a:gd name="T18" fmla="*/ 139 w 154"/>
                <a:gd name="T19" fmla="*/ 79 h 130"/>
                <a:gd name="T20" fmla="*/ 141 w 154"/>
                <a:gd name="T21" fmla="*/ 87 h 130"/>
                <a:gd name="T22" fmla="*/ 140 w 154"/>
                <a:gd name="T23" fmla="*/ 104 h 130"/>
                <a:gd name="T24" fmla="*/ 146 w 154"/>
                <a:gd name="T25" fmla="*/ 111 h 130"/>
                <a:gd name="T26" fmla="*/ 137 w 154"/>
                <a:gd name="T27" fmla="*/ 118 h 130"/>
                <a:gd name="T28" fmla="*/ 120 w 154"/>
                <a:gd name="T29" fmla="*/ 117 h 130"/>
                <a:gd name="T30" fmla="*/ 104 w 154"/>
                <a:gd name="T31" fmla="*/ 114 h 130"/>
                <a:gd name="T32" fmla="*/ 92 w 154"/>
                <a:gd name="T33" fmla="*/ 121 h 130"/>
                <a:gd name="T34" fmla="*/ 80 w 154"/>
                <a:gd name="T35" fmla="*/ 129 h 130"/>
                <a:gd name="T36" fmla="*/ 61 w 154"/>
                <a:gd name="T37" fmla="*/ 126 h 130"/>
                <a:gd name="T38" fmla="*/ 38 w 154"/>
                <a:gd name="T39" fmla="*/ 116 h 130"/>
                <a:gd name="T40" fmla="*/ 43 w 154"/>
                <a:gd name="T41" fmla="*/ 96 h 130"/>
                <a:gd name="T42" fmla="*/ 48 w 154"/>
                <a:gd name="T43" fmla="*/ 88 h 130"/>
                <a:gd name="T44" fmla="*/ 33 w 154"/>
                <a:gd name="T45" fmla="*/ 68 h 130"/>
                <a:gd name="T46" fmla="*/ 27 w 154"/>
                <a:gd name="T47" fmla="*/ 57 h 130"/>
                <a:gd name="T48" fmla="*/ 14 w 154"/>
                <a:gd name="T49" fmla="*/ 50 h 130"/>
                <a:gd name="T50" fmla="*/ 0 w 154"/>
                <a:gd name="T51" fmla="*/ 45 h 130"/>
                <a:gd name="T52" fmla="*/ 6 w 154"/>
                <a:gd name="T53" fmla="*/ 37 h 130"/>
                <a:gd name="T54" fmla="*/ 20 w 154"/>
                <a:gd name="T55" fmla="*/ 35 h 130"/>
                <a:gd name="T56" fmla="*/ 30 w 154"/>
                <a:gd name="T57" fmla="*/ 37 h 130"/>
                <a:gd name="T58" fmla="*/ 41 w 154"/>
                <a:gd name="T59" fmla="*/ 33 h 130"/>
                <a:gd name="T60" fmla="*/ 37 w 154"/>
                <a:gd name="T61" fmla="*/ 21 h 130"/>
                <a:gd name="T62" fmla="*/ 47 w 154"/>
                <a:gd name="T63" fmla="*/ 27 h 130"/>
                <a:gd name="T64" fmla="*/ 63 w 154"/>
                <a:gd name="T65" fmla="*/ 20 h 130"/>
                <a:gd name="T66" fmla="*/ 80 w 154"/>
                <a:gd name="T67" fmla="*/ 13 h 130"/>
                <a:gd name="T68" fmla="*/ 87 w 154"/>
                <a:gd name="T69" fmla="*/ 0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30"/>
                <a:gd name="T107" fmla="*/ 154 w 15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30">
                  <a:moveTo>
                    <a:pt x="87" y="0"/>
                  </a:moveTo>
                  <a:lnTo>
                    <a:pt x="95" y="5"/>
                  </a:lnTo>
                  <a:lnTo>
                    <a:pt x="105" y="14"/>
                  </a:lnTo>
                  <a:lnTo>
                    <a:pt x="114" y="17"/>
                  </a:lnTo>
                  <a:lnTo>
                    <a:pt x="117" y="21"/>
                  </a:lnTo>
                  <a:lnTo>
                    <a:pt x="121" y="23"/>
                  </a:lnTo>
                  <a:lnTo>
                    <a:pt x="131" y="23"/>
                  </a:lnTo>
                  <a:lnTo>
                    <a:pt x="136" y="26"/>
                  </a:lnTo>
                  <a:lnTo>
                    <a:pt x="139" y="30"/>
                  </a:lnTo>
                  <a:lnTo>
                    <a:pt x="152" y="29"/>
                  </a:lnTo>
                  <a:lnTo>
                    <a:pt x="154" y="32"/>
                  </a:lnTo>
                  <a:lnTo>
                    <a:pt x="149" y="42"/>
                  </a:lnTo>
                  <a:lnTo>
                    <a:pt x="145" y="48"/>
                  </a:lnTo>
                  <a:lnTo>
                    <a:pt x="146" y="53"/>
                  </a:lnTo>
                  <a:lnTo>
                    <a:pt x="145" y="56"/>
                  </a:lnTo>
                  <a:lnTo>
                    <a:pt x="141" y="56"/>
                  </a:lnTo>
                  <a:lnTo>
                    <a:pt x="133" y="64"/>
                  </a:lnTo>
                  <a:lnTo>
                    <a:pt x="128" y="72"/>
                  </a:lnTo>
                  <a:lnTo>
                    <a:pt x="140" y="72"/>
                  </a:lnTo>
                  <a:lnTo>
                    <a:pt x="139" y="79"/>
                  </a:lnTo>
                  <a:lnTo>
                    <a:pt x="139" y="84"/>
                  </a:lnTo>
                  <a:lnTo>
                    <a:pt x="141" y="87"/>
                  </a:lnTo>
                  <a:lnTo>
                    <a:pt x="139" y="94"/>
                  </a:lnTo>
                  <a:lnTo>
                    <a:pt x="140" y="104"/>
                  </a:lnTo>
                  <a:lnTo>
                    <a:pt x="145" y="106"/>
                  </a:lnTo>
                  <a:lnTo>
                    <a:pt x="146" y="111"/>
                  </a:lnTo>
                  <a:lnTo>
                    <a:pt x="140" y="112"/>
                  </a:lnTo>
                  <a:lnTo>
                    <a:pt x="137" y="118"/>
                  </a:lnTo>
                  <a:lnTo>
                    <a:pt x="129" y="122"/>
                  </a:lnTo>
                  <a:lnTo>
                    <a:pt x="120" y="117"/>
                  </a:lnTo>
                  <a:lnTo>
                    <a:pt x="113" y="115"/>
                  </a:lnTo>
                  <a:lnTo>
                    <a:pt x="104" y="114"/>
                  </a:lnTo>
                  <a:lnTo>
                    <a:pt x="96" y="116"/>
                  </a:lnTo>
                  <a:lnTo>
                    <a:pt x="92" y="121"/>
                  </a:lnTo>
                  <a:lnTo>
                    <a:pt x="92" y="130"/>
                  </a:lnTo>
                  <a:lnTo>
                    <a:pt x="80" y="129"/>
                  </a:lnTo>
                  <a:lnTo>
                    <a:pt x="69" y="124"/>
                  </a:lnTo>
                  <a:lnTo>
                    <a:pt x="61" y="126"/>
                  </a:lnTo>
                  <a:lnTo>
                    <a:pt x="48" y="122"/>
                  </a:lnTo>
                  <a:lnTo>
                    <a:pt x="38" y="116"/>
                  </a:lnTo>
                  <a:lnTo>
                    <a:pt x="39" y="108"/>
                  </a:lnTo>
                  <a:lnTo>
                    <a:pt x="43" y="96"/>
                  </a:lnTo>
                  <a:lnTo>
                    <a:pt x="43" y="87"/>
                  </a:lnTo>
                  <a:lnTo>
                    <a:pt x="48" y="88"/>
                  </a:lnTo>
                  <a:lnTo>
                    <a:pt x="43" y="74"/>
                  </a:lnTo>
                  <a:lnTo>
                    <a:pt x="33" y="68"/>
                  </a:lnTo>
                  <a:lnTo>
                    <a:pt x="32" y="62"/>
                  </a:lnTo>
                  <a:lnTo>
                    <a:pt x="27" y="57"/>
                  </a:lnTo>
                  <a:lnTo>
                    <a:pt x="19" y="53"/>
                  </a:lnTo>
                  <a:lnTo>
                    <a:pt x="14" y="50"/>
                  </a:lnTo>
                  <a:lnTo>
                    <a:pt x="5" y="50"/>
                  </a:lnTo>
                  <a:lnTo>
                    <a:pt x="0" y="45"/>
                  </a:lnTo>
                  <a:lnTo>
                    <a:pt x="1" y="40"/>
                  </a:lnTo>
                  <a:lnTo>
                    <a:pt x="6" y="37"/>
                  </a:lnTo>
                  <a:lnTo>
                    <a:pt x="14" y="35"/>
                  </a:lnTo>
                  <a:lnTo>
                    <a:pt x="20" y="35"/>
                  </a:lnTo>
                  <a:lnTo>
                    <a:pt x="24" y="40"/>
                  </a:lnTo>
                  <a:lnTo>
                    <a:pt x="30" y="37"/>
                  </a:lnTo>
                  <a:lnTo>
                    <a:pt x="37" y="40"/>
                  </a:lnTo>
                  <a:lnTo>
                    <a:pt x="41" y="33"/>
                  </a:lnTo>
                  <a:lnTo>
                    <a:pt x="39" y="27"/>
                  </a:lnTo>
                  <a:lnTo>
                    <a:pt x="37" y="21"/>
                  </a:lnTo>
                  <a:lnTo>
                    <a:pt x="41" y="22"/>
                  </a:lnTo>
                  <a:lnTo>
                    <a:pt x="47" y="27"/>
                  </a:lnTo>
                  <a:lnTo>
                    <a:pt x="58" y="25"/>
                  </a:lnTo>
                  <a:lnTo>
                    <a:pt x="63" y="20"/>
                  </a:lnTo>
                  <a:lnTo>
                    <a:pt x="73" y="15"/>
                  </a:lnTo>
                  <a:lnTo>
                    <a:pt x="80" y="13"/>
                  </a:lnTo>
                  <a:lnTo>
                    <a:pt x="80" y="2"/>
                  </a:lnTo>
                  <a:lnTo>
                    <a:pt x="87"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 name="Freeform 1014">
              <a:extLst>
                <a:ext uri="{FF2B5EF4-FFF2-40B4-BE49-F238E27FC236}">
                  <a16:creationId xmlns="" xmlns:a16="http://schemas.microsoft.com/office/drawing/2014/main" id="{F1CE023F-ACBD-4352-B824-D96F1186250E}"/>
                </a:ext>
              </a:extLst>
            </p:cNvPr>
            <p:cNvSpPr>
              <a:spLocks/>
            </p:cNvSpPr>
            <p:nvPr/>
          </p:nvSpPr>
          <p:spPr bwMode="gray">
            <a:xfrm>
              <a:off x="2634" y="1589"/>
              <a:ext cx="40" cy="73"/>
            </a:xfrm>
            <a:custGeom>
              <a:avLst/>
              <a:gdLst>
                <a:gd name="T0" fmla="*/ 27 w 40"/>
                <a:gd name="T1" fmla="*/ 73 h 73"/>
                <a:gd name="T2" fmla="*/ 17 w 40"/>
                <a:gd name="T3" fmla="*/ 73 h 73"/>
                <a:gd name="T4" fmla="*/ 9 w 40"/>
                <a:gd name="T5" fmla="*/ 73 h 73"/>
                <a:gd name="T6" fmla="*/ 9 w 40"/>
                <a:gd name="T7" fmla="*/ 65 h 73"/>
                <a:gd name="T8" fmla="*/ 9 w 40"/>
                <a:gd name="T9" fmla="*/ 54 h 73"/>
                <a:gd name="T10" fmla="*/ 5 w 40"/>
                <a:gd name="T11" fmla="*/ 52 h 73"/>
                <a:gd name="T12" fmla="*/ 0 w 40"/>
                <a:gd name="T13" fmla="*/ 45 h 73"/>
                <a:gd name="T14" fmla="*/ 5 w 40"/>
                <a:gd name="T15" fmla="*/ 37 h 73"/>
                <a:gd name="T16" fmla="*/ 8 w 40"/>
                <a:gd name="T17" fmla="*/ 30 h 73"/>
                <a:gd name="T18" fmla="*/ 10 w 40"/>
                <a:gd name="T19" fmla="*/ 19 h 73"/>
                <a:gd name="T20" fmla="*/ 9 w 40"/>
                <a:gd name="T21" fmla="*/ 10 h 73"/>
                <a:gd name="T22" fmla="*/ 10 w 40"/>
                <a:gd name="T23" fmla="*/ 0 h 73"/>
                <a:gd name="T24" fmla="*/ 15 w 40"/>
                <a:gd name="T25" fmla="*/ 2 h 73"/>
                <a:gd name="T26" fmla="*/ 20 w 40"/>
                <a:gd name="T27" fmla="*/ 6 h 73"/>
                <a:gd name="T28" fmla="*/ 29 w 40"/>
                <a:gd name="T29" fmla="*/ 5 h 73"/>
                <a:gd name="T30" fmla="*/ 36 w 40"/>
                <a:gd name="T31" fmla="*/ 5 h 73"/>
                <a:gd name="T32" fmla="*/ 40 w 40"/>
                <a:gd name="T33" fmla="*/ 10 h 73"/>
                <a:gd name="T34" fmla="*/ 39 w 40"/>
                <a:gd name="T35" fmla="*/ 14 h 73"/>
                <a:gd name="T36" fmla="*/ 31 w 40"/>
                <a:gd name="T37" fmla="*/ 17 h 73"/>
                <a:gd name="T38" fmla="*/ 31 w 40"/>
                <a:gd name="T39" fmla="*/ 26 h 73"/>
                <a:gd name="T40" fmla="*/ 31 w 40"/>
                <a:gd name="T41" fmla="*/ 34 h 73"/>
                <a:gd name="T42" fmla="*/ 30 w 40"/>
                <a:gd name="T43" fmla="*/ 38 h 73"/>
                <a:gd name="T44" fmla="*/ 25 w 40"/>
                <a:gd name="T45" fmla="*/ 40 h 73"/>
                <a:gd name="T46" fmla="*/ 25 w 40"/>
                <a:gd name="T47" fmla="*/ 44 h 73"/>
                <a:gd name="T48" fmla="*/ 30 w 40"/>
                <a:gd name="T49" fmla="*/ 49 h 73"/>
                <a:gd name="T50" fmla="*/ 26 w 40"/>
                <a:gd name="T51" fmla="*/ 53 h 73"/>
                <a:gd name="T52" fmla="*/ 27 w 40"/>
                <a:gd name="T53" fmla="*/ 57 h 73"/>
                <a:gd name="T54" fmla="*/ 28 w 40"/>
                <a:gd name="T55" fmla="*/ 61 h 73"/>
                <a:gd name="T56" fmla="*/ 24 w 40"/>
                <a:gd name="T57" fmla="*/ 64 h 73"/>
                <a:gd name="T58" fmla="*/ 27 w 40"/>
                <a:gd name="T59" fmla="*/ 73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3"/>
                <a:gd name="T92" fmla="*/ 40 w 4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3">
                  <a:moveTo>
                    <a:pt x="27" y="73"/>
                  </a:moveTo>
                  <a:lnTo>
                    <a:pt x="17" y="73"/>
                  </a:lnTo>
                  <a:lnTo>
                    <a:pt x="9" y="73"/>
                  </a:lnTo>
                  <a:lnTo>
                    <a:pt x="9" y="65"/>
                  </a:lnTo>
                  <a:lnTo>
                    <a:pt x="9" y="54"/>
                  </a:lnTo>
                  <a:lnTo>
                    <a:pt x="5" y="52"/>
                  </a:lnTo>
                  <a:lnTo>
                    <a:pt x="0" y="45"/>
                  </a:lnTo>
                  <a:lnTo>
                    <a:pt x="5" y="37"/>
                  </a:lnTo>
                  <a:lnTo>
                    <a:pt x="8" y="30"/>
                  </a:lnTo>
                  <a:lnTo>
                    <a:pt x="10" y="19"/>
                  </a:lnTo>
                  <a:lnTo>
                    <a:pt x="9" y="10"/>
                  </a:lnTo>
                  <a:lnTo>
                    <a:pt x="10" y="0"/>
                  </a:lnTo>
                  <a:lnTo>
                    <a:pt x="15" y="2"/>
                  </a:lnTo>
                  <a:lnTo>
                    <a:pt x="20" y="6"/>
                  </a:lnTo>
                  <a:lnTo>
                    <a:pt x="29" y="5"/>
                  </a:lnTo>
                  <a:lnTo>
                    <a:pt x="36" y="5"/>
                  </a:lnTo>
                  <a:lnTo>
                    <a:pt x="40" y="10"/>
                  </a:lnTo>
                  <a:lnTo>
                    <a:pt x="39" y="14"/>
                  </a:lnTo>
                  <a:lnTo>
                    <a:pt x="31" y="17"/>
                  </a:lnTo>
                  <a:lnTo>
                    <a:pt x="31" y="26"/>
                  </a:lnTo>
                  <a:lnTo>
                    <a:pt x="31" y="34"/>
                  </a:lnTo>
                  <a:lnTo>
                    <a:pt x="30" y="38"/>
                  </a:lnTo>
                  <a:lnTo>
                    <a:pt x="25" y="40"/>
                  </a:lnTo>
                  <a:lnTo>
                    <a:pt x="25" y="44"/>
                  </a:lnTo>
                  <a:lnTo>
                    <a:pt x="30" y="49"/>
                  </a:lnTo>
                  <a:lnTo>
                    <a:pt x="26" y="53"/>
                  </a:lnTo>
                  <a:lnTo>
                    <a:pt x="27" y="57"/>
                  </a:lnTo>
                  <a:lnTo>
                    <a:pt x="28" y="61"/>
                  </a:lnTo>
                  <a:lnTo>
                    <a:pt x="24" y="64"/>
                  </a:lnTo>
                  <a:lnTo>
                    <a:pt x="27" y="7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 name="Freeform 1015">
              <a:extLst>
                <a:ext uri="{FF2B5EF4-FFF2-40B4-BE49-F238E27FC236}">
                  <a16:creationId xmlns="" xmlns:a16="http://schemas.microsoft.com/office/drawing/2014/main" id="{B25A1B83-1B16-4048-8920-BA572FD430D3}"/>
                </a:ext>
              </a:extLst>
            </p:cNvPr>
            <p:cNvSpPr>
              <a:spLocks/>
            </p:cNvSpPr>
            <p:nvPr/>
          </p:nvSpPr>
          <p:spPr bwMode="gray">
            <a:xfrm>
              <a:off x="2637" y="1569"/>
              <a:ext cx="147" cy="107"/>
            </a:xfrm>
            <a:custGeom>
              <a:avLst/>
              <a:gdLst>
                <a:gd name="T0" fmla="*/ 7 w 147"/>
                <a:gd name="T1" fmla="*/ 20 h 107"/>
                <a:gd name="T2" fmla="*/ 4 w 147"/>
                <a:gd name="T3" fmla="*/ 15 h 107"/>
                <a:gd name="T4" fmla="*/ 0 w 147"/>
                <a:gd name="T5" fmla="*/ 8 h 107"/>
                <a:gd name="T6" fmla="*/ 3 w 147"/>
                <a:gd name="T7" fmla="*/ 5 h 107"/>
                <a:gd name="T8" fmla="*/ 12 w 147"/>
                <a:gd name="T9" fmla="*/ 2 h 107"/>
                <a:gd name="T10" fmla="*/ 18 w 147"/>
                <a:gd name="T11" fmla="*/ 0 h 107"/>
                <a:gd name="T12" fmla="*/ 35 w 147"/>
                <a:gd name="T13" fmla="*/ 1 h 107"/>
                <a:gd name="T14" fmla="*/ 50 w 147"/>
                <a:gd name="T15" fmla="*/ 2 h 107"/>
                <a:gd name="T16" fmla="*/ 59 w 147"/>
                <a:gd name="T17" fmla="*/ 4 h 107"/>
                <a:gd name="T18" fmla="*/ 72 w 147"/>
                <a:gd name="T19" fmla="*/ 4 h 107"/>
                <a:gd name="T20" fmla="*/ 85 w 147"/>
                <a:gd name="T21" fmla="*/ 4 h 107"/>
                <a:gd name="T22" fmla="*/ 92 w 147"/>
                <a:gd name="T23" fmla="*/ 4 h 107"/>
                <a:gd name="T24" fmla="*/ 102 w 147"/>
                <a:gd name="T25" fmla="*/ 10 h 107"/>
                <a:gd name="T26" fmla="*/ 115 w 147"/>
                <a:gd name="T27" fmla="*/ 14 h 107"/>
                <a:gd name="T28" fmla="*/ 123 w 147"/>
                <a:gd name="T29" fmla="*/ 12 h 107"/>
                <a:gd name="T30" fmla="*/ 134 w 147"/>
                <a:gd name="T31" fmla="*/ 17 h 107"/>
                <a:gd name="T32" fmla="*/ 146 w 147"/>
                <a:gd name="T33" fmla="*/ 18 h 107"/>
                <a:gd name="T34" fmla="*/ 147 w 147"/>
                <a:gd name="T35" fmla="*/ 20 h 107"/>
                <a:gd name="T36" fmla="*/ 147 w 147"/>
                <a:gd name="T37" fmla="*/ 27 h 107"/>
                <a:gd name="T38" fmla="*/ 141 w 147"/>
                <a:gd name="T39" fmla="*/ 30 h 107"/>
                <a:gd name="T40" fmla="*/ 134 w 147"/>
                <a:gd name="T41" fmla="*/ 34 h 107"/>
                <a:gd name="T42" fmla="*/ 125 w 147"/>
                <a:gd name="T43" fmla="*/ 35 h 107"/>
                <a:gd name="T44" fmla="*/ 121 w 147"/>
                <a:gd name="T45" fmla="*/ 42 h 107"/>
                <a:gd name="T46" fmla="*/ 113 w 147"/>
                <a:gd name="T47" fmla="*/ 50 h 107"/>
                <a:gd name="T48" fmla="*/ 109 w 147"/>
                <a:gd name="T49" fmla="*/ 56 h 107"/>
                <a:gd name="T50" fmla="*/ 107 w 147"/>
                <a:gd name="T51" fmla="*/ 64 h 107"/>
                <a:gd name="T52" fmla="*/ 111 w 147"/>
                <a:gd name="T53" fmla="*/ 70 h 107"/>
                <a:gd name="T54" fmla="*/ 106 w 147"/>
                <a:gd name="T55" fmla="*/ 76 h 107"/>
                <a:gd name="T56" fmla="*/ 100 w 147"/>
                <a:gd name="T57" fmla="*/ 84 h 107"/>
                <a:gd name="T58" fmla="*/ 93 w 147"/>
                <a:gd name="T59" fmla="*/ 87 h 107"/>
                <a:gd name="T60" fmla="*/ 87 w 147"/>
                <a:gd name="T61" fmla="*/ 95 h 107"/>
                <a:gd name="T62" fmla="*/ 76 w 147"/>
                <a:gd name="T63" fmla="*/ 99 h 107"/>
                <a:gd name="T64" fmla="*/ 64 w 147"/>
                <a:gd name="T65" fmla="*/ 99 h 107"/>
                <a:gd name="T66" fmla="*/ 56 w 147"/>
                <a:gd name="T67" fmla="*/ 101 h 107"/>
                <a:gd name="T68" fmla="*/ 46 w 147"/>
                <a:gd name="T69" fmla="*/ 105 h 107"/>
                <a:gd name="T70" fmla="*/ 42 w 147"/>
                <a:gd name="T71" fmla="*/ 107 h 107"/>
                <a:gd name="T72" fmla="*/ 35 w 147"/>
                <a:gd name="T73" fmla="*/ 102 h 107"/>
                <a:gd name="T74" fmla="*/ 33 w 147"/>
                <a:gd name="T75" fmla="*/ 96 h 107"/>
                <a:gd name="T76" fmla="*/ 28 w 147"/>
                <a:gd name="T77" fmla="*/ 92 h 107"/>
                <a:gd name="T78" fmla="*/ 24 w 147"/>
                <a:gd name="T79" fmla="*/ 93 h 107"/>
                <a:gd name="T80" fmla="*/ 21 w 147"/>
                <a:gd name="T81" fmla="*/ 84 h 107"/>
                <a:gd name="T82" fmla="*/ 25 w 147"/>
                <a:gd name="T83" fmla="*/ 81 h 107"/>
                <a:gd name="T84" fmla="*/ 23 w 147"/>
                <a:gd name="T85" fmla="*/ 73 h 107"/>
                <a:gd name="T86" fmla="*/ 27 w 147"/>
                <a:gd name="T87" fmla="*/ 69 h 107"/>
                <a:gd name="T88" fmla="*/ 22 w 147"/>
                <a:gd name="T89" fmla="*/ 64 h 107"/>
                <a:gd name="T90" fmla="*/ 22 w 147"/>
                <a:gd name="T91" fmla="*/ 60 h 107"/>
                <a:gd name="T92" fmla="*/ 27 w 147"/>
                <a:gd name="T93" fmla="*/ 58 h 107"/>
                <a:gd name="T94" fmla="*/ 28 w 147"/>
                <a:gd name="T95" fmla="*/ 54 h 107"/>
                <a:gd name="T96" fmla="*/ 28 w 147"/>
                <a:gd name="T97" fmla="*/ 37 h 107"/>
                <a:gd name="T98" fmla="*/ 36 w 147"/>
                <a:gd name="T99" fmla="*/ 34 h 107"/>
                <a:gd name="T100" fmla="*/ 37 w 147"/>
                <a:gd name="T101" fmla="*/ 30 h 107"/>
                <a:gd name="T102" fmla="*/ 33 w 147"/>
                <a:gd name="T103" fmla="*/ 25 h 107"/>
                <a:gd name="T104" fmla="*/ 17 w 147"/>
                <a:gd name="T105" fmla="*/ 26 h 107"/>
                <a:gd name="T106" fmla="*/ 12 w 147"/>
                <a:gd name="T107" fmla="*/ 22 h 107"/>
                <a:gd name="T108" fmla="*/ 7 w 147"/>
                <a:gd name="T109" fmla="*/ 20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
                <a:gd name="T166" fmla="*/ 0 h 107"/>
                <a:gd name="T167" fmla="*/ 147 w 147"/>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 h="107">
                  <a:moveTo>
                    <a:pt x="7" y="20"/>
                  </a:moveTo>
                  <a:lnTo>
                    <a:pt x="4" y="15"/>
                  </a:lnTo>
                  <a:lnTo>
                    <a:pt x="0" y="8"/>
                  </a:lnTo>
                  <a:lnTo>
                    <a:pt x="3" y="5"/>
                  </a:lnTo>
                  <a:lnTo>
                    <a:pt x="12" y="2"/>
                  </a:lnTo>
                  <a:lnTo>
                    <a:pt x="18" y="0"/>
                  </a:lnTo>
                  <a:lnTo>
                    <a:pt x="35" y="1"/>
                  </a:lnTo>
                  <a:lnTo>
                    <a:pt x="50" y="2"/>
                  </a:lnTo>
                  <a:lnTo>
                    <a:pt x="59" y="4"/>
                  </a:lnTo>
                  <a:lnTo>
                    <a:pt x="72" y="4"/>
                  </a:lnTo>
                  <a:lnTo>
                    <a:pt x="85" y="4"/>
                  </a:lnTo>
                  <a:lnTo>
                    <a:pt x="92" y="4"/>
                  </a:lnTo>
                  <a:lnTo>
                    <a:pt x="102" y="10"/>
                  </a:lnTo>
                  <a:lnTo>
                    <a:pt x="115" y="14"/>
                  </a:lnTo>
                  <a:lnTo>
                    <a:pt x="123" y="12"/>
                  </a:lnTo>
                  <a:lnTo>
                    <a:pt x="134" y="17"/>
                  </a:lnTo>
                  <a:lnTo>
                    <a:pt x="146" y="18"/>
                  </a:lnTo>
                  <a:lnTo>
                    <a:pt x="147" y="20"/>
                  </a:lnTo>
                  <a:lnTo>
                    <a:pt x="147" y="27"/>
                  </a:lnTo>
                  <a:lnTo>
                    <a:pt x="141" y="30"/>
                  </a:lnTo>
                  <a:lnTo>
                    <a:pt x="134" y="34"/>
                  </a:lnTo>
                  <a:lnTo>
                    <a:pt x="125" y="35"/>
                  </a:lnTo>
                  <a:lnTo>
                    <a:pt x="121" y="42"/>
                  </a:lnTo>
                  <a:lnTo>
                    <a:pt x="113" y="50"/>
                  </a:lnTo>
                  <a:lnTo>
                    <a:pt x="109" y="56"/>
                  </a:lnTo>
                  <a:lnTo>
                    <a:pt x="107" y="64"/>
                  </a:lnTo>
                  <a:lnTo>
                    <a:pt x="111" y="70"/>
                  </a:lnTo>
                  <a:lnTo>
                    <a:pt x="106" y="76"/>
                  </a:lnTo>
                  <a:lnTo>
                    <a:pt x="100" y="84"/>
                  </a:lnTo>
                  <a:lnTo>
                    <a:pt x="93" y="87"/>
                  </a:lnTo>
                  <a:lnTo>
                    <a:pt x="87" y="95"/>
                  </a:lnTo>
                  <a:lnTo>
                    <a:pt x="76" y="99"/>
                  </a:lnTo>
                  <a:lnTo>
                    <a:pt x="64" y="99"/>
                  </a:lnTo>
                  <a:lnTo>
                    <a:pt x="56" y="101"/>
                  </a:lnTo>
                  <a:lnTo>
                    <a:pt x="46" y="105"/>
                  </a:lnTo>
                  <a:lnTo>
                    <a:pt x="42" y="107"/>
                  </a:lnTo>
                  <a:lnTo>
                    <a:pt x="35" y="102"/>
                  </a:lnTo>
                  <a:lnTo>
                    <a:pt x="33" y="96"/>
                  </a:lnTo>
                  <a:lnTo>
                    <a:pt x="28" y="92"/>
                  </a:lnTo>
                  <a:lnTo>
                    <a:pt x="24" y="93"/>
                  </a:lnTo>
                  <a:lnTo>
                    <a:pt x="21" y="84"/>
                  </a:lnTo>
                  <a:lnTo>
                    <a:pt x="25" y="81"/>
                  </a:lnTo>
                  <a:lnTo>
                    <a:pt x="23" y="73"/>
                  </a:lnTo>
                  <a:lnTo>
                    <a:pt x="27" y="69"/>
                  </a:lnTo>
                  <a:lnTo>
                    <a:pt x="22" y="64"/>
                  </a:lnTo>
                  <a:lnTo>
                    <a:pt x="22" y="60"/>
                  </a:lnTo>
                  <a:lnTo>
                    <a:pt x="27" y="58"/>
                  </a:lnTo>
                  <a:lnTo>
                    <a:pt x="28" y="54"/>
                  </a:lnTo>
                  <a:lnTo>
                    <a:pt x="28" y="37"/>
                  </a:lnTo>
                  <a:lnTo>
                    <a:pt x="36" y="34"/>
                  </a:lnTo>
                  <a:lnTo>
                    <a:pt x="37" y="30"/>
                  </a:lnTo>
                  <a:lnTo>
                    <a:pt x="33" y="25"/>
                  </a:lnTo>
                  <a:lnTo>
                    <a:pt x="17" y="26"/>
                  </a:lnTo>
                  <a:lnTo>
                    <a:pt x="12" y="22"/>
                  </a:lnTo>
                  <a:lnTo>
                    <a:pt x="7" y="2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 name="Freeform 1016">
              <a:extLst>
                <a:ext uri="{FF2B5EF4-FFF2-40B4-BE49-F238E27FC236}">
                  <a16:creationId xmlns="" xmlns:a16="http://schemas.microsoft.com/office/drawing/2014/main" id="{2A56D74D-FDF1-4613-8764-CF039BE3FFB0}"/>
                </a:ext>
              </a:extLst>
            </p:cNvPr>
            <p:cNvSpPr>
              <a:spLocks/>
            </p:cNvSpPr>
            <p:nvPr/>
          </p:nvSpPr>
          <p:spPr bwMode="gray">
            <a:xfrm>
              <a:off x="2852" y="1581"/>
              <a:ext cx="10" cy="20"/>
            </a:xfrm>
            <a:custGeom>
              <a:avLst/>
              <a:gdLst>
                <a:gd name="T0" fmla="*/ 8 w 10"/>
                <a:gd name="T1" fmla="*/ 0 h 20"/>
                <a:gd name="T2" fmla="*/ 3 w 10"/>
                <a:gd name="T3" fmla="*/ 2 h 20"/>
                <a:gd name="T4" fmla="*/ 0 w 10"/>
                <a:gd name="T5" fmla="*/ 6 h 20"/>
                <a:gd name="T6" fmla="*/ 0 w 10"/>
                <a:gd name="T7" fmla="*/ 10 h 20"/>
                <a:gd name="T8" fmla="*/ 0 w 10"/>
                <a:gd name="T9" fmla="*/ 17 h 20"/>
                <a:gd name="T10" fmla="*/ 4 w 10"/>
                <a:gd name="T11" fmla="*/ 20 h 20"/>
                <a:gd name="T12" fmla="*/ 7 w 10"/>
                <a:gd name="T13" fmla="*/ 14 h 20"/>
                <a:gd name="T14" fmla="*/ 6 w 10"/>
                <a:gd name="T15" fmla="*/ 10 h 20"/>
                <a:gd name="T16" fmla="*/ 10 w 10"/>
                <a:gd name="T17" fmla="*/ 8 h 20"/>
                <a:gd name="T18" fmla="*/ 8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8" y="0"/>
                  </a:moveTo>
                  <a:lnTo>
                    <a:pt x="3" y="2"/>
                  </a:lnTo>
                  <a:lnTo>
                    <a:pt x="0" y="6"/>
                  </a:lnTo>
                  <a:lnTo>
                    <a:pt x="0" y="10"/>
                  </a:lnTo>
                  <a:lnTo>
                    <a:pt x="0" y="17"/>
                  </a:lnTo>
                  <a:lnTo>
                    <a:pt x="4" y="20"/>
                  </a:lnTo>
                  <a:lnTo>
                    <a:pt x="7" y="14"/>
                  </a:lnTo>
                  <a:lnTo>
                    <a:pt x="6" y="10"/>
                  </a:lnTo>
                  <a:lnTo>
                    <a:pt x="10" y="8"/>
                  </a:lnTo>
                  <a:lnTo>
                    <a:pt x="8"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 name="Freeform 1017">
              <a:extLst>
                <a:ext uri="{FF2B5EF4-FFF2-40B4-BE49-F238E27FC236}">
                  <a16:creationId xmlns="" xmlns:a16="http://schemas.microsoft.com/office/drawing/2014/main" id="{13470595-FB4D-4F2B-9993-11319791C175}"/>
                </a:ext>
              </a:extLst>
            </p:cNvPr>
            <p:cNvSpPr>
              <a:spLocks/>
            </p:cNvSpPr>
            <p:nvPr/>
          </p:nvSpPr>
          <p:spPr bwMode="gray">
            <a:xfrm>
              <a:off x="2847" y="1607"/>
              <a:ext cx="15" cy="28"/>
            </a:xfrm>
            <a:custGeom>
              <a:avLst/>
              <a:gdLst>
                <a:gd name="T0" fmla="*/ 8 w 15"/>
                <a:gd name="T1" fmla="*/ 0 h 28"/>
                <a:gd name="T2" fmla="*/ 6 w 15"/>
                <a:gd name="T3" fmla="*/ 3 h 28"/>
                <a:gd name="T4" fmla="*/ 1 w 15"/>
                <a:gd name="T5" fmla="*/ 3 h 28"/>
                <a:gd name="T6" fmla="*/ 0 w 15"/>
                <a:gd name="T7" fmla="*/ 9 h 28"/>
                <a:gd name="T8" fmla="*/ 3 w 15"/>
                <a:gd name="T9" fmla="*/ 12 h 28"/>
                <a:gd name="T10" fmla="*/ 3 w 15"/>
                <a:gd name="T11" fmla="*/ 19 h 28"/>
                <a:gd name="T12" fmla="*/ 3 w 15"/>
                <a:gd name="T13" fmla="*/ 27 h 28"/>
                <a:gd name="T14" fmla="*/ 7 w 15"/>
                <a:gd name="T15" fmla="*/ 28 h 28"/>
                <a:gd name="T16" fmla="*/ 11 w 15"/>
                <a:gd name="T17" fmla="*/ 25 h 28"/>
                <a:gd name="T18" fmla="*/ 15 w 15"/>
                <a:gd name="T19" fmla="*/ 20 h 28"/>
                <a:gd name="T20" fmla="*/ 14 w 15"/>
                <a:gd name="T21" fmla="*/ 11 h 28"/>
                <a:gd name="T22" fmla="*/ 15 w 15"/>
                <a:gd name="T23" fmla="*/ 4 h 28"/>
                <a:gd name="T24" fmla="*/ 13 w 15"/>
                <a:gd name="T25" fmla="*/ 1 h 28"/>
                <a:gd name="T26" fmla="*/ 8 w 15"/>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8"/>
                <a:gd name="T44" fmla="*/ 15 w 15"/>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8">
                  <a:moveTo>
                    <a:pt x="8" y="0"/>
                  </a:moveTo>
                  <a:lnTo>
                    <a:pt x="6" y="3"/>
                  </a:lnTo>
                  <a:lnTo>
                    <a:pt x="1" y="3"/>
                  </a:lnTo>
                  <a:lnTo>
                    <a:pt x="0" y="9"/>
                  </a:lnTo>
                  <a:lnTo>
                    <a:pt x="3" y="12"/>
                  </a:lnTo>
                  <a:lnTo>
                    <a:pt x="3" y="19"/>
                  </a:lnTo>
                  <a:lnTo>
                    <a:pt x="3" y="27"/>
                  </a:lnTo>
                  <a:lnTo>
                    <a:pt x="7" y="28"/>
                  </a:lnTo>
                  <a:lnTo>
                    <a:pt x="11" y="25"/>
                  </a:lnTo>
                  <a:lnTo>
                    <a:pt x="15" y="20"/>
                  </a:lnTo>
                  <a:lnTo>
                    <a:pt x="14" y="11"/>
                  </a:lnTo>
                  <a:lnTo>
                    <a:pt x="15" y="4"/>
                  </a:lnTo>
                  <a:lnTo>
                    <a:pt x="13" y="1"/>
                  </a:lnTo>
                  <a:lnTo>
                    <a:pt x="8"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 name="Freeform 1018">
              <a:extLst>
                <a:ext uri="{FF2B5EF4-FFF2-40B4-BE49-F238E27FC236}">
                  <a16:creationId xmlns="" xmlns:a16="http://schemas.microsoft.com/office/drawing/2014/main" id="{41C320A6-FBC8-4DB6-8C9B-49E58EEC68D4}"/>
                </a:ext>
              </a:extLst>
            </p:cNvPr>
            <p:cNvSpPr>
              <a:spLocks/>
            </p:cNvSpPr>
            <p:nvPr/>
          </p:nvSpPr>
          <p:spPr bwMode="gray">
            <a:xfrm>
              <a:off x="2817" y="1471"/>
              <a:ext cx="6" cy="9"/>
            </a:xfrm>
            <a:custGeom>
              <a:avLst/>
              <a:gdLst>
                <a:gd name="T0" fmla="*/ 0 w 6"/>
                <a:gd name="T1" fmla="*/ 7 h 9"/>
                <a:gd name="T2" fmla="*/ 0 w 6"/>
                <a:gd name="T3" fmla="*/ 1 h 9"/>
                <a:gd name="T4" fmla="*/ 5 w 6"/>
                <a:gd name="T5" fmla="*/ 0 h 9"/>
                <a:gd name="T6" fmla="*/ 6 w 6"/>
                <a:gd name="T7" fmla="*/ 4 h 9"/>
                <a:gd name="T8" fmla="*/ 5 w 6"/>
                <a:gd name="T9" fmla="*/ 9 h 9"/>
                <a:gd name="T10" fmla="*/ 0 w 6"/>
                <a:gd name="T11" fmla="*/ 9 h 9"/>
                <a:gd name="T12" fmla="*/ 0 w 6"/>
                <a:gd name="T13" fmla="*/ 7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7"/>
                  </a:moveTo>
                  <a:lnTo>
                    <a:pt x="0" y="1"/>
                  </a:lnTo>
                  <a:lnTo>
                    <a:pt x="5" y="0"/>
                  </a:lnTo>
                  <a:lnTo>
                    <a:pt x="6" y="4"/>
                  </a:lnTo>
                  <a:lnTo>
                    <a:pt x="5" y="9"/>
                  </a:lnTo>
                  <a:lnTo>
                    <a:pt x="0" y="9"/>
                  </a:lnTo>
                  <a:lnTo>
                    <a:pt x="0" y="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 name="Freeform 1019">
              <a:extLst>
                <a:ext uri="{FF2B5EF4-FFF2-40B4-BE49-F238E27FC236}">
                  <a16:creationId xmlns="" xmlns:a16="http://schemas.microsoft.com/office/drawing/2014/main" id="{8D527F92-52E4-426E-8E12-06D3984C2F83}"/>
                </a:ext>
              </a:extLst>
            </p:cNvPr>
            <p:cNvSpPr>
              <a:spLocks/>
            </p:cNvSpPr>
            <p:nvPr/>
          </p:nvSpPr>
          <p:spPr bwMode="gray">
            <a:xfrm>
              <a:off x="2778" y="1452"/>
              <a:ext cx="46" cy="28"/>
            </a:xfrm>
            <a:custGeom>
              <a:avLst/>
              <a:gdLst>
                <a:gd name="T0" fmla="*/ 0 w 46"/>
                <a:gd name="T1" fmla="*/ 5 h 28"/>
                <a:gd name="T2" fmla="*/ 10 w 46"/>
                <a:gd name="T3" fmla="*/ 1 h 28"/>
                <a:gd name="T4" fmla="*/ 20 w 46"/>
                <a:gd name="T5" fmla="*/ 2 h 28"/>
                <a:gd name="T6" fmla="*/ 29 w 46"/>
                <a:gd name="T7" fmla="*/ 0 h 28"/>
                <a:gd name="T8" fmla="*/ 34 w 46"/>
                <a:gd name="T9" fmla="*/ 2 h 28"/>
                <a:gd name="T10" fmla="*/ 38 w 46"/>
                <a:gd name="T11" fmla="*/ 3 h 28"/>
                <a:gd name="T12" fmla="*/ 43 w 46"/>
                <a:gd name="T13" fmla="*/ 9 h 28"/>
                <a:gd name="T14" fmla="*/ 46 w 46"/>
                <a:gd name="T15" fmla="*/ 15 h 28"/>
                <a:gd name="T16" fmla="*/ 44 w 46"/>
                <a:gd name="T17" fmla="*/ 19 h 28"/>
                <a:gd name="T18" fmla="*/ 39 w 46"/>
                <a:gd name="T19" fmla="*/ 20 h 28"/>
                <a:gd name="T20" fmla="*/ 39 w 46"/>
                <a:gd name="T21" fmla="*/ 28 h 28"/>
                <a:gd name="T22" fmla="*/ 34 w 46"/>
                <a:gd name="T23" fmla="*/ 28 h 28"/>
                <a:gd name="T24" fmla="*/ 30 w 46"/>
                <a:gd name="T25" fmla="*/ 26 h 28"/>
                <a:gd name="T26" fmla="*/ 27 w 46"/>
                <a:gd name="T27" fmla="*/ 22 h 28"/>
                <a:gd name="T28" fmla="*/ 18 w 46"/>
                <a:gd name="T29" fmla="*/ 19 h 28"/>
                <a:gd name="T30" fmla="*/ 8 w 46"/>
                <a:gd name="T31" fmla="*/ 10 h 28"/>
                <a:gd name="T32" fmla="*/ 0 w 46"/>
                <a:gd name="T33" fmla="*/ 5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8"/>
                <a:gd name="T53" fmla="*/ 46 w 4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8">
                  <a:moveTo>
                    <a:pt x="0" y="5"/>
                  </a:moveTo>
                  <a:lnTo>
                    <a:pt x="10" y="1"/>
                  </a:lnTo>
                  <a:lnTo>
                    <a:pt x="20" y="2"/>
                  </a:lnTo>
                  <a:lnTo>
                    <a:pt x="29" y="0"/>
                  </a:lnTo>
                  <a:lnTo>
                    <a:pt x="34" y="2"/>
                  </a:lnTo>
                  <a:lnTo>
                    <a:pt x="38" y="3"/>
                  </a:lnTo>
                  <a:lnTo>
                    <a:pt x="43" y="9"/>
                  </a:lnTo>
                  <a:lnTo>
                    <a:pt x="46" y="15"/>
                  </a:lnTo>
                  <a:lnTo>
                    <a:pt x="44" y="19"/>
                  </a:lnTo>
                  <a:lnTo>
                    <a:pt x="39" y="20"/>
                  </a:lnTo>
                  <a:lnTo>
                    <a:pt x="39" y="28"/>
                  </a:lnTo>
                  <a:lnTo>
                    <a:pt x="34" y="28"/>
                  </a:lnTo>
                  <a:lnTo>
                    <a:pt x="30" y="26"/>
                  </a:lnTo>
                  <a:lnTo>
                    <a:pt x="27" y="22"/>
                  </a:lnTo>
                  <a:lnTo>
                    <a:pt x="18" y="19"/>
                  </a:lnTo>
                  <a:lnTo>
                    <a:pt x="8" y="10"/>
                  </a:lnTo>
                  <a:lnTo>
                    <a:pt x="0"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8" name="Freeform 1020">
              <a:extLst>
                <a:ext uri="{FF2B5EF4-FFF2-40B4-BE49-F238E27FC236}">
                  <a16:creationId xmlns="" xmlns:a16="http://schemas.microsoft.com/office/drawing/2014/main" id="{941379AB-ADF3-478B-92F6-728F41ED8C79}"/>
                </a:ext>
              </a:extLst>
            </p:cNvPr>
            <p:cNvSpPr>
              <a:spLocks/>
            </p:cNvSpPr>
            <p:nvPr/>
          </p:nvSpPr>
          <p:spPr bwMode="gray">
            <a:xfrm>
              <a:off x="2788" y="1418"/>
              <a:ext cx="45" cy="41"/>
            </a:xfrm>
            <a:custGeom>
              <a:avLst/>
              <a:gdLst>
                <a:gd name="T0" fmla="*/ 32 w 45"/>
                <a:gd name="T1" fmla="*/ 41 h 41"/>
                <a:gd name="T2" fmla="*/ 28 w 45"/>
                <a:gd name="T3" fmla="*/ 37 h 41"/>
                <a:gd name="T4" fmla="*/ 19 w 45"/>
                <a:gd name="T5" fmla="*/ 34 h 41"/>
                <a:gd name="T6" fmla="*/ 10 w 45"/>
                <a:gd name="T7" fmla="*/ 36 h 41"/>
                <a:gd name="T8" fmla="*/ 0 w 45"/>
                <a:gd name="T9" fmla="*/ 35 h 41"/>
                <a:gd name="T10" fmla="*/ 6 w 45"/>
                <a:gd name="T11" fmla="*/ 29 h 41"/>
                <a:gd name="T12" fmla="*/ 11 w 45"/>
                <a:gd name="T13" fmla="*/ 23 h 41"/>
                <a:gd name="T14" fmla="*/ 11 w 45"/>
                <a:gd name="T15" fmla="*/ 16 h 41"/>
                <a:gd name="T16" fmla="*/ 14 w 45"/>
                <a:gd name="T17" fmla="*/ 11 h 41"/>
                <a:gd name="T18" fmla="*/ 19 w 45"/>
                <a:gd name="T19" fmla="*/ 8 h 41"/>
                <a:gd name="T20" fmla="*/ 22 w 45"/>
                <a:gd name="T21" fmla="*/ 14 h 41"/>
                <a:gd name="T22" fmla="*/ 24 w 45"/>
                <a:gd name="T23" fmla="*/ 17 h 41"/>
                <a:gd name="T24" fmla="*/ 28 w 45"/>
                <a:gd name="T25" fmla="*/ 15 h 41"/>
                <a:gd name="T26" fmla="*/ 25 w 45"/>
                <a:gd name="T27" fmla="*/ 5 h 41"/>
                <a:gd name="T28" fmla="*/ 30 w 45"/>
                <a:gd name="T29" fmla="*/ 2 h 41"/>
                <a:gd name="T30" fmla="*/ 40 w 45"/>
                <a:gd name="T31" fmla="*/ 0 h 41"/>
                <a:gd name="T32" fmla="*/ 45 w 45"/>
                <a:gd name="T33" fmla="*/ 10 h 41"/>
                <a:gd name="T34" fmla="*/ 42 w 45"/>
                <a:gd name="T35" fmla="*/ 14 h 41"/>
                <a:gd name="T36" fmla="*/ 42 w 45"/>
                <a:gd name="T37" fmla="*/ 22 h 41"/>
                <a:gd name="T38" fmla="*/ 36 w 45"/>
                <a:gd name="T39" fmla="*/ 25 h 41"/>
                <a:gd name="T40" fmla="*/ 32 w 45"/>
                <a:gd name="T41" fmla="*/ 28 h 41"/>
                <a:gd name="T42" fmla="*/ 32 w 45"/>
                <a:gd name="T43" fmla="*/ 34 h 41"/>
                <a:gd name="T44" fmla="*/ 32 w 45"/>
                <a:gd name="T45" fmla="*/ 41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41"/>
                <a:gd name="T71" fmla="*/ 45 w 45"/>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41">
                  <a:moveTo>
                    <a:pt x="32" y="41"/>
                  </a:moveTo>
                  <a:lnTo>
                    <a:pt x="28" y="37"/>
                  </a:lnTo>
                  <a:lnTo>
                    <a:pt x="19" y="34"/>
                  </a:lnTo>
                  <a:lnTo>
                    <a:pt x="10" y="36"/>
                  </a:lnTo>
                  <a:lnTo>
                    <a:pt x="0" y="35"/>
                  </a:lnTo>
                  <a:lnTo>
                    <a:pt x="6" y="29"/>
                  </a:lnTo>
                  <a:lnTo>
                    <a:pt x="11" y="23"/>
                  </a:lnTo>
                  <a:lnTo>
                    <a:pt x="11" y="16"/>
                  </a:lnTo>
                  <a:lnTo>
                    <a:pt x="14" y="11"/>
                  </a:lnTo>
                  <a:lnTo>
                    <a:pt x="19" y="8"/>
                  </a:lnTo>
                  <a:lnTo>
                    <a:pt x="22" y="14"/>
                  </a:lnTo>
                  <a:lnTo>
                    <a:pt x="24" y="17"/>
                  </a:lnTo>
                  <a:lnTo>
                    <a:pt x="28" y="15"/>
                  </a:lnTo>
                  <a:lnTo>
                    <a:pt x="25" y="5"/>
                  </a:lnTo>
                  <a:lnTo>
                    <a:pt x="30" y="2"/>
                  </a:lnTo>
                  <a:lnTo>
                    <a:pt x="40" y="0"/>
                  </a:lnTo>
                  <a:lnTo>
                    <a:pt x="45" y="10"/>
                  </a:lnTo>
                  <a:lnTo>
                    <a:pt x="42" y="14"/>
                  </a:lnTo>
                  <a:lnTo>
                    <a:pt x="42" y="22"/>
                  </a:lnTo>
                  <a:lnTo>
                    <a:pt x="36" y="25"/>
                  </a:lnTo>
                  <a:lnTo>
                    <a:pt x="32" y="28"/>
                  </a:lnTo>
                  <a:lnTo>
                    <a:pt x="32" y="34"/>
                  </a:lnTo>
                  <a:lnTo>
                    <a:pt x="32" y="4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9" name="Freeform 1021">
              <a:extLst>
                <a:ext uri="{FF2B5EF4-FFF2-40B4-BE49-F238E27FC236}">
                  <a16:creationId xmlns="" xmlns:a16="http://schemas.microsoft.com/office/drawing/2014/main" id="{E3524268-5B10-41FF-BADA-05C5E849B3C0}"/>
                </a:ext>
              </a:extLst>
            </p:cNvPr>
            <p:cNvSpPr>
              <a:spLocks/>
            </p:cNvSpPr>
            <p:nvPr/>
          </p:nvSpPr>
          <p:spPr bwMode="gray">
            <a:xfrm>
              <a:off x="2844" y="1350"/>
              <a:ext cx="32" cy="46"/>
            </a:xfrm>
            <a:custGeom>
              <a:avLst/>
              <a:gdLst>
                <a:gd name="T0" fmla="*/ 19 w 32"/>
                <a:gd name="T1" fmla="*/ 46 h 46"/>
                <a:gd name="T2" fmla="*/ 10 w 32"/>
                <a:gd name="T3" fmla="*/ 46 h 46"/>
                <a:gd name="T4" fmla="*/ 6 w 32"/>
                <a:gd name="T5" fmla="*/ 40 h 46"/>
                <a:gd name="T6" fmla="*/ 3 w 32"/>
                <a:gd name="T7" fmla="*/ 34 h 46"/>
                <a:gd name="T8" fmla="*/ 0 w 32"/>
                <a:gd name="T9" fmla="*/ 25 h 46"/>
                <a:gd name="T10" fmla="*/ 1 w 32"/>
                <a:gd name="T11" fmla="*/ 15 h 46"/>
                <a:gd name="T12" fmla="*/ 7 w 32"/>
                <a:gd name="T13" fmla="*/ 10 h 46"/>
                <a:gd name="T14" fmla="*/ 11 w 32"/>
                <a:gd name="T15" fmla="*/ 13 h 46"/>
                <a:gd name="T16" fmla="*/ 16 w 32"/>
                <a:gd name="T17" fmla="*/ 10 h 46"/>
                <a:gd name="T18" fmla="*/ 20 w 32"/>
                <a:gd name="T19" fmla="*/ 5 h 46"/>
                <a:gd name="T20" fmla="*/ 26 w 32"/>
                <a:gd name="T21" fmla="*/ 0 h 46"/>
                <a:gd name="T22" fmla="*/ 29 w 32"/>
                <a:gd name="T23" fmla="*/ 3 h 46"/>
                <a:gd name="T24" fmla="*/ 27 w 32"/>
                <a:gd name="T25" fmla="*/ 9 h 46"/>
                <a:gd name="T26" fmla="*/ 25 w 32"/>
                <a:gd name="T27" fmla="*/ 12 h 46"/>
                <a:gd name="T28" fmla="*/ 26 w 32"/>
                <a:gd name="T29" fmla="*/ 17 h 46"/>
                <a:gd name="T30" fmla="*/ 32 w 32"/>
                <a:gd name="T31" fmla="*/ 19 h 46"/>
                <a:gd name="T32" fmla="*/ 32 w 32"/>
                <a:gd name="T33" fmla="*/ 24 h 46"/>
                <a:gd name="T34" fmla="*/ 24 w 32"/>
                <a:gd name="T35" fmla="*/ 26 h 46"/>
                <a:gd name="T36" fmla="*/ 19 w 32"/>
                <a:gd name="T37" fmla="*/ 29 h 46"/>
                <a:gd name="T38" fmla="*/ 17 w 32"/>
                <a:gd name="T39" fmla="*/ 34 h 46"/>
                <a:gd name="T40" fmla="*/ 16 w 32"/>
                <a:gd name="T41" fmla="*/ 39 h 46"/>
                <a:gd name="T42" fmla="*/ 19 w 32"/>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6"/>
                <a:gd name="T68" fmla="*/ 32 w 32"/>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6">
                  <a:moveTo>
                    <a:pt x="19" y="46"/>
                  </a:moveTo>
                  <a:lnTo>
                    <a:pt x="10" y="46"/>
                  </a:lnTo>
                  <a:lnTo>
                    <a:pt x="6" y="40"/>
                  </a:lnTo>
                  <a:lnTo>
                    <a:pt x="3" y="34"/>
                  </a:lnTo>
                  <a:lnTo>
                    <a:pt x="0" y="25"/>
                  </a:lnTo>
                  <a:lnTo>
                    <a:pt x="1" y="15"/>
                  </a:lnTo>
                  <a:lnTo>
                    <a:pt x="7" y="10"/>
                  </a:lnTo>
                  <a:lnTo>
                    <a:pt x="11" y="13"/>
                  </a:lnTo>
                  <a:lnTo>
                    <a:pt x="16" y="10"/>
                  </a:lnTo>
                  <a:lnTo>
                    <a:pt x="20" y="5"/>
                  </a:lnTo>
                  <a:lnTo>
                    <a:pt x="26" y="0"/>
                  </a:lnTo>
                  <a:lnTo>
                    <a:pt x="29" y="3"/>
                  </a:lnTo>
                  <a:lnTo>
                    <a:pt x="27" y="9"/>
                  </a:lnTo>
                  <a:lnTo>
                    <a:pt x="25" y="12"/>
                  </a:lnTo>
                  <a:lnTo>
                    <a:pt x="26" y="17"/>
                  </a:lnTo>
                  <a:lnTo>
                    <a:pt x="32" y="19"/>
                  </a:lnTo>
                  <a:lnTo>
                    <a:pt x="32" y="24"/>
                  </a:lnTo>
                  <a:lnTo>
                    <a:pt x="24" y="26"/>
                  </a:lnTo>
                  <a:lnTo>
                    <a:pt x="19" y="29"/>
                  </a:lnTo>
                  <a:lnTo>
                    <a:pt x="17" y="34"/>
                  </a:lnTo>
                  <a:lnTo>
                    <a:pt x="16" y="39"/>
                  </a:lnTo>
                  <a:lnTo>
                    <a:pt x="19" y="4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0" name="Freeform 1022">
              <a:extLst>
                <a:ext uri="{FF2B5EF4-FFF2-40B4-BE49-F238E27FC236}">
                  <a16:creationId xmlns="" xmlns:a16="http://schemas.microsoft.com/office/drawing/2014/main" id="{060A8EFD-6830-4530-86F8-60462EE62BD6}"/>
                </a:ext>
              </a:extLst>
            </p:cNvPr>
            <p:cNvSpPr>
              <a:spLocks/>
            </p:cNvSpPr>
            <p:nvPr/>
          </p:nvSpPr>
          <p:spPr bwMode="gray">
            <a:xfrm>
              <a:off x="2866" y="1383"/>
              <a:ext cx="10" cy="10"/>
            </a:xfrm>
            <a:custGeom>
              <a:avLst/>
              <a:gdLst>
                <a:gd name="T0" fmla="*/ 3 w 10"/>
                <a:gd name="T1" fmla="*/ 0 h 10"/>
                <a:gd name="T2" fmla="*/ 9 w 10"/>
                <a:gd name="T3" fmla="*/ 1 h 10"/>
                <a:gd name="T4" fmla="*/ 10 w 10"/>
                <a:gd name="T5" fmla="*/ 5 h 10"/>
                <a:gd name="T6" fmla="*/ 10 w 10"/>
                <a:gd name="T7" fmla="*/ 10 h 10"/>
                <a:gd name="T8" fmla="*/ 4 w 10"/>
                <a:gd name="T9" fmla="*/ 10 h 10"/>
                <a:gd name="T10" fmla="*/ 0 w 10"/>
                <a:gd name="T11" fmla="*/ 6 h 10"/>
                <a:gd name="T12" fmla="*/ 3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3" y="0"/>
                  </a:moveTo>
                  <a:lnTo>
                    <a:pt x="9" y="1"/>
                  </a:lnTo>
                  <a:lnTo>
                    <a:pt x="10" y="5"/>
                  </a:lnTo>
                  <a:lnTo>
                    <a:pt x="10" y="10"/>
                  </a:lnTo>
                  <a:lnTo>
                    <a:pt x="4" y="10"/>
                  </a:lnTo>
                  <a:lnTo>
                    <a:pt x="0" y="6"/>
                  </a:lnTo>
                  <a:lnTo>
                    <a:pt x="3"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1" name="Freeform 1023">
              <a:extLst>
                <a:ext uri="{FF2B5EF4-FFF2-40B4-BE49-F238E27FC236}">
                  <a16:creationId xmlns="" xmlns:a16="http://schemas.microsoft.com/office/drawing/2014/main" id="{2B73D51E-5E06-4569-BEC1-BD19B69154D0}"/>
                </a:ext>
              </a:extLst>
            </p:cNvPr>
            <p:cNvSpPr>
              <a:spLocks/>
            </p:cNvSpPr>
            <p:nvPr/>
          </p:nvSpPr>
          <p:spPr bwMode="gray">
            <a:xfrm>
              <a:off x="2880" y="1376"/>
              <a:ext cx="19" cy="18"/>
            </a:xfrm>
            <a:custGeom>
              <a:avLst/>
              <a:gdLst>
                <a:gd name="T0" fmla="*/ 0 w 19"/>
                <a:gd name="T1" fmla="*/ 4 h 18"/>
                <a:gd name="T2" fmla="*/ 5 w 19"/>
                <a:gd name="T3" fmla="*/ 4 h 18"/>
                <a:gd name="T4" fmla="*/ 12 w 19"/>
                <a:gd name="T5" fmla="*/ 5 h 18"/>
                <a:gd name="T6" fmla="*/ 12 w 19"/>
                <a:gd name="T7" fmla="*/ 1 h 18"/>
                <a:gd name="T8" fmla="*/ 17 w 19"/>
                <a:gd name="T9" fmla="*/ 0 h 18"/>
                <a:gd name="T10" fmla="*/ 19 w 19"/>
                <a:gd name="T11" fmla="*/ 3 h 18"/>
                <a:gd name="T12" fmla="*/ 17 w 19"/>
                <a:gd name="T13" fmla="*/ 8 h 18"/>
                <a:gd name="T14" fmla="*/ 12 w 19"/>
                <a:gd name="T15" fmla="*/ 9 h 18"/>
                <a:gd name="T16" fmla="*/ 12 w 19"/>
                <a:gd name="T17" fmla="*/ 14 h 18"/>
                <a:gd name="T18" fmla="*/ 12 w 19"/>
                <a:gd name="T19" fmla="*/ 18 h 18"/>
                <a:gd name="T20" fmla="*/ 2 w 19"/>
                <a:gd name="T21" fmla="*/ 14 h 18"/>
                <a:gd name="T22" fmla="*/ 0 w 19"/>
                <a:gd name="T23" fmla="*/ 10 h 18"/>
                <a:gd name="T24" fmla="*/ 0 w 19"/>
                <a:gd name="T25" fmla="*/ 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8"/>
                <a:gd name="T41" fmla="*/ 19 w 1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8">
                  <a:moveTo>
                    <a:pt x="0" y="4"/>
                  </a:moveTo>
                  <a:lnTo>
                    <a:pt x="5" y="4"/>
                  </a:lnTo>
                  <a:lnTo>
                    <a:pt x="12" y="5"/>
                  </a:lnTo>
                  <a:lnTo>
                    <a:pt x="12" y="1"/>
                  </a:lnTo>
                  <a:lnTo>
                    <a:pt x="17" y="0"/>
                  </a:lnTo>
                  <a:lnTo>
                    <a:pt x="19" y="3"/>
                  </a:lnTo>
                  <a:lnTo>
                    <a:pt x="17" y="8"/>
                  </a:lnTo>
                  <a:lnTo>
                    <a:pt x="12" y="9"/>
                  </a:lnTo>
                  <a:lnTo>
                    <a:pt x="12" y="14"/>
                  </a:lnTo>
                  <a:lnTo>
                    <a:pt x="12" y="18"/>
                  </a:lnTo>
                  <a:lnTo>
                    <a:pt x="2" y="14"/>
                  </a:lnTo>
                  <a:lnTo>
                    <a:pt x="0" y="10"/>
                  </a:lnTo>
                  <a:lnTo>
                    <a:pt x="0"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2" name="Freeform 1024">
              <a:extLst>
                <a:ext uri="{FF2B5EF4-FFF2-40B4-BE49-F238E27FC236}">
                  <a16:creationId xmlns="" xmlns:a16="http://schemas.microsoft.com/office/drawing/2014/main" id="{7D40EADB-2AB2-4BBB-84F4-F0E0AF35E33B}"/>
                </a:ext>
              </a:extLst>
            </p:cNvPr>
            <p:cNvSpPr>
              <a:spLocks/>
            </p:cNvSpPr>
            <p:nvPr/>
          </p:nvSpPr>
          <p:spPr bwMode="gray">
            <a:xfrm>
              <a:off x="2820" y="1396"/>
              <a:ext cx="107" cy="118"/>
            </a:xfrm>
            <a:custGeom>
              <a:avLst/>
              <a:gdLst>
                <a:gd name="T0" fmla="*/ 8 w 107"/>
                <a:gd name="T1" fmla="*/ 22 h 118"/>
                <a:gd name="T2" fmla="*/ 14 w 107"/>
                <a:gd name="T3" fmla="*/ 20 h 118"/>
                <a:gd name="T4" fmla="*/ 20 w 107"/>
                <a:gd name="T5" fmla="*/ 20 h 118"/>
                <a:gd name="T6" fmla="*/ 28 w 107"/>
                <a:gd name="T7" fmla="*/ 24 h 118"/>
                <a:gd name="T8" fmla="*/ 30 w 107"/>
                <a:gd name="T9" fmla="*/ 18 h 118"/>
                <a:gd name="T10" fmla="*/ 37 w 107"/>
                <a:gd name="T11" fmla="*/ 16 h 118"/>
                <a:gd name="T12" fmla="*/ 34 w 107"/>
                <a:gd name="T13" fmla="*/ 10 h 118"/>
                <a:gd name="T14" fmla="*/ 34 w 107"/>
                <a:gd name="T15" fmla="*/ 5 h 118"/>
                <a:gd name="T16" fmla="*/ 34 w 107"/>
                <a:gd name="T17" fmla="*/ 0 h 118"/>
                <a:gd name="T18" fmla="*/ 43 w 107"/>
                <a:gd name="T19" fmla="*/ 0 h 118"/>
                <a:gd name="T20" fmla="*/ 46 w 107"/>
                <a:gd name="T21" fmla="*/ 3 h 118"/>
                <a:gd name="T22" fmla="*/ 48 w 107"/>
                <a:gd name="T23" fmla="*/ 8 h 118"/>
                <a:gd name="T24" fmla="*/ 55 w 107"/>
                <a:gd name="T25" fmla="*/ 11 h 118"/>
                <a:gd name="T26" fmla="*/ 60 w 107"/>
                <a:gd name="T27" fmla="*/ 14 h 118"/>
                <a:gd name="T28" fmla="*/ 67 w 107"/>
                <a:gd name="T29" fmla="*/ 16 h 118"/>
                <a:gd name="T30" fmla="*/ 72 w 107"/>
                <a:gd name="T31" fmla="*/ 10 h 118"/>
                <a:gd name="T32" fmla="*/ 82 w 107"/>
                <a:gd name="T33" fmla="*/ 8 h 118"/>
                <a:gd name="T34" fmla="*/ 88 w 107"/>
                <a:gd name="T35" fmla="*/ 6 h 118"/>
                <a:gd name="T36" fmla="*/ 90 w 107"/>
                <a:gd name="T37" fmla="*/ 10 h 118"/>
                <a:gd name="T38" fmla="*/ 98 w 107"/>
                <a:gd name="T39" fmla="*/ 18 h 118"/>
                <a:gd name="T40" fmla="*/ 101 w 107"/>
                <a:gd name="T41" fmla="*/ 24 h 118"/>
                <a:gd name="T42" fmla="*/ 98 w 107"/>
                <a:gd name="T43" fmla="*/ 33 h 118"/>
                <a:gd name="T44" fmla="*/ 104 w 107"/>
                <a:gd name="T45" fmla="*/ 37 h 118"/>
                <a:gd name="T46" fmla="*/ 103 w 107"/>
                <a:gd name="T47" fmla="*/ 44 h 118"/>
                <a:gd name="T48" fmla="*/ 104 w 107"/>
                <a:gd name="T49" fmla="*/ 54 h 118"/>
                <a:gd name="T50" fmla="*/ 107 w 107"/>
                <a:gd name="T51" fmla="*/ 60 h 118"/>
                <a:gd name="T52" fmla="*/ 103 w 107"/>
                <a:gd name="T53" fmla="*/ 62 h 118"/>
                <a:gd name="T54" fmla="*/ 97 w 107"/>
                <a:gd name="T55" fmla="*/ 63 h 118"/>
                <a:gd name="T56" fmla="*/ 90 w 107"/>
                <a:gd name="T57" fmla="*/ 66 h 118"/>
                <a:gd name="T58" fmla="*/ 81 w 107"/>
                <a:gd name="T59" fmla="*/ 70 h 118"/>
                <a:gd name="T60" fmla="*/ 72 w 107"/>
                <a:gd name="T61" fmla="*/ 74 h 118"/>
                <a:gd name="T62" fmla="*/ 77 w 107"/>
                <a:gd name="T63" fmla="*/ 81 h 118"/>
                <a:gd name="T64" fmla="*/ 84 w 107"/>
                <a:gd name="T65" fmla="*/ 88 h 118"/>
                <a:gd name="T66" fmla="*/ 93 w 107"/>
                <a:gd name="T67" fmla="*/ 95 h 118"/>
                <a:gd name="T68" fmla="*/ 93 w 107"/>
                <a:gd name="T69" fmla="*/ 101 h 118"/>
                <a:gd name="T70" fmla="*/ 87 w 107"/>
                <a:gd name="T71" fmla="*/ 104 h 118"/>
                <a:gd name="T72" fmla="*/ 81 w 107"/>
                <a:gd name="T73" fmla="*/ 107 h 118"/>
                <a:gd name="T74" fmla="*/ 81 w 107"/>
                <a:gd name="T75" fmla="*/ 112 h 118"/>
                <a:gd name="T76" fmla="*/ 72 w 107"/>
                <a:gd name="T77" fmla="*/ 112 h 118"/>
                <a:gd name="T78" fmla="*/ 65 w 107"/>
                <a:gd name="T79" fmla="*/ 117 h 118"/>
                <a:gd name="T80" fmla="*/ 42 w 107"/>
                <a:gd name="T81" fmla="*/ 118 h 118"/>
                <a:gd name="T82" fmla="*/ 44 w 107"/>
                <a:gd name="T83" fmla="*/ 115 h 118"/>
                <a:gd name="T84" fmla="*/ 42 w 107"/>
                <a:gd name="T85" fmla="*/ 113 h 118"/>
                <a:gd name="T86" fmla="*/ 37 w 107"/>
                <a:gd name="T87" fmla="*/ 113 h 118"/>
                <a:gd name="T88" fmla="*/ 28 w 107"/>
                <a:gd name="T89" fmla="*/ 114 h 118"/>
                <a:gd name="T90" fmla="*/ 22 w 107"/>
                <a:gd name="T91" fmla="*/ 114 h 118"/>
                <a:gd name="T92" fmla="*/ 17 w 107"/>
                <a:gd name="T93" fmla="*/ 114 h 118"/>
                <a:gd name="T94" fmla="*/ 16 w 107"/>
                <a:gd name="T95" fmla="*/ 109 h 118"/>
                <a:gd name="T96" fmla="*/ 25 w 107"/>
                <a:gd name="T97" fmla="*/ 93 h 118"/>
                <a:gd name="T98" fmla="*/ 23 w 107"/>
                <a:gd name="T99" fmla="*/ 90 h 118"/>
                <a:gd name="T100" fmla="*/ 10 w 107"/>
                <a:gd name="T101" fmla="*/ 91 h 118"/>
                <a:gd name="T102" fmla="*/ 7 w 107"/>
                <a:gd name="T103" fmla="*/ 87 h 118"/>
                <a:gd name="T104" fmla="*/ 2 w 107"/>
                <a:gd name="T105" fmla="*/ 84 h 118"/>
                <a:gd name="T106" fmla="*/ 3 w 107"/>
                <a:gd name="T107" fmla="*/ 79 h 118"/>
                <a:gd name="T108" fmla="*/ 2 w 107"/>
                <a:gd name="T109" fmla="*/ 75 h 118"/>
                <a:gd name="T110" fmla="*/ 4 w 107"/>
                <a:gd name="T111" fmla="*/ 71 h 118"/>
                <a:gd name="T112" fmla="*/ 0 w 107"/>
                <a:gd name="T113" fmla="*/ 63 h 118"/>
                <a:gd name="T114" fmla="*/ 0 w 107"/>
                <a:gd name="T115" fmla="*/ 50 h 118"/>
                <a:gd name="T116" fmla="*/ 10 w 107"/>
                <a:gd name="T117" fmla="*/ 44 h 118"/>
                <a:gd name="T118" fmla="*/ 10 w 107"/>
                <a:gd name="T119" fmla="*/ 36 h 118"/>
                <a:gd name="T120" fmla="*/ 13 w 107"/>
                <a:gd name="T121" fmla="*/ 32 h 118"/>
                <a:gd name="T122" fmla="*/ 8 w 107"/>
                <a:gd name="T123" fmla="*/ 22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7"/>
                <a:gd name="T187" fmla="*/ 0 h 118"/>
                <a:gd name="T188" fmla="*/ 107 w 107"/>
                <a:gd name="T189" fmla="*/ 118 h 1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7" h="118">
                  <a:moveTo>
                    <a:pt x="8" y="22"/>
                  </a:moveTo>
                  <a:lnTo>
                    <a:pt x="14" y="20"/>
                  </a:lnTo>
                  <a:lnTo>
                    <a:pt x="20" y="20"/>
                  </a:lnTo>
                  <a:lnTo>
                    <a:pt x="28" y="24"/>
                  </a:lnTo>
                  <a:lnTo>
                    <a:pt x="30" y="18"/>
                  </a:lnTo>
                  <a:lnTo>
                    <a:pt x="37" y="16"/>
                  </a:lnTo>
                  <a:lnTo>
                    <a:pt x="34" y="10"/>
                  </a:lnTo>
                  <a:lnTo>
                    <a:pt x="34" y="5"/>
                  </a:lnTo>
                  <a:lnTo>
                    <a:pt x="34" y="0"/>
                  </a:lnTo>
                  <a:lnTo>
                    <a:pt x="43" y="0"/>
                  </a:lnTo>
                  <a:lnTo>
                    <a:pt x="46" y="3"/>
                  </a:lnTo>
                  <a:lnTo>
                    <a:pt x="48" y="8"/>
                  </a:lnTo>
                  <a:lnTo>
                    <a:pt x="55" y="11"/>
                  </a:lnTo>
                  <a:lnTo>
                    <a:pt x="60" y="14"/>
                  </a:lnTo>
                  <a:lnTo>
                    <a:pt x="67" y="16"/>
                  </a:lnTo>
                  <a:lnTo>
                    <a:pt x="72" y="10"/>
                  </a:lnTo>
                  <a:lnTo>
                    <a:pt x="82" y="8"/>
                  </a:lnTo>
                  <a:lnTo>
                    <a:pt x="88" y="6"/>
                  </a:lnTo>
                  <a:lnTo>
                    <a:pt x="90" y="10"/>
                  </a:lnTo>
                  <a:lnTo>
                    <a:pt x="98" y="18"/>
                  </a:lnTo>
                  <a:lnTo>
                    <a:pt x="101" y="24"/>
                  </a:lnTo>
                  <a:lnTo>
                    <a:pt x="98" y="33"/>
                  </a:lnTo>
                  <a:lnTo>
                    <a:pt x="104" y="37"/>
                  </a:lnTo>
                  <a:lnTo>
                    <a:pt x="103" y="44"/>
                  </a:lnTo>
                  <a:lnTo>
                    <a:pt x="104" y="54"/>
                  </a:lnTo>
                  <a:lnTo>
                    <a:pt x="107" y="60"/>
                  </a:lnTo>
                  <a:lnTo>
                    <a:pt x="103" y="62"/>
                  </a:lnTo>
                  <a:lnTo>
                    <a:pt x="97" y="63"/>
                  </a:lnTo>
                  <a:lnTo>
                    <a:pt x="90" y="66"/>
                  </a:lnTo>
                  <a:lnTo>
                    <a:pt x="81" y="70"/>
                  </a:lnTo>
                  <a:lnTo>
                    <a:pt x="72" y="74"/>
                  </a:lnTo>
                  <a:lnTo>
                    <a:pt x="77" y="81"/>
                  </a:lnTo>
                  <a:lnTo>
                    <a:pt x="84" y="88"/>
                  </a:lnTo>
                  <a:lnTo>
                    <a:pt x="93" y="95"/>
                  </a:lnTo>
                  <a:lnTo>
                    <a:pt x="93" y="101"/>
                  </a:lnTo>
                  <a:lnTo>
                    <a:pt x="87" y="104"/>
                  </a:lnTo>
                  <a:lnTo>
                    <a:pt x="81" y="107"/>
                  </a:lnTo>
                  <a:lnTo>
                    <a:pt x="81" y="112"/>
                  </a:lnTo>
                  <a:lnTo>
                    <a:pt x="72" y="112"/>
                  </a:lnTo>
                  <a:lnTo>
                    <a:pt x="65" y="117"/>
                  </a:lnTo>
                  <a:lnTo>
                    <a:pt x="42" y="118"/>
                  </a:lnTo>
                  <a:lnTo>
                    <a:pt x="44" y="115"/>
                  </a:lnTo>
                  <a:lnTo>
                    <a:pt x="42" y="113"/>
                  </a:lnTo>
                  <a:lnTo>
                    <a:pt x="37" y="113"/>
                  </a:lnTo>
                  <a:lnTo>
                    <a:pt x="28" y="114"/>
                  </a:lnTo>
                  <a:lnTo>
                    <a:pt x="22" y="114"/>
                  </a:lnTo>
                  <a:lnTo>
                    <a:pt x="17" y="114"/>
                  </a:lnTo>
                  <a:lnTo>
                    <a:pt x="16" y="109"/>
                  </a:lnTo>
                  <a:lnTo>
                    <a:pt x="25" y="93"/>
                  </a:lnTo>
                  <a:lnTo>
                    <a:pt x="23" y="90"/>
                  </a:lnTo>
                  <a:lnTo>
                    <a:pt x="10" y="91"/>
                  </a:lnTo>
                  <a:lnTo>
                    <a:pt x="7" y="87"/>
                  </a:lnTo>
                  <a:lnTo>
                    <a:pt x="2" y="84"/>
                  </a:lnTo>
                  <a:lnTo>
                    <a:pt x="3" y="79"/>
                  </a:lnTo>
                  <a:lnTo>
                    <a:pt x="2" y="75"/>
                  </a:lnTo>
                  <a:lnTo>
                    <a:pt x="4" y="71"/>
                  </a:lnTo>
                  <a:lnTo>
                    <a:pt x="0" y="63"/>
                  </a:lnTo>
                  <a:lnTo>
                    <a:pt x="0" y="50"/>
                  </a:lnTo>
                  <a:lnTo>
                    <a:pt x="10" y="44"/>
                  </a:lnTo>
                  <a:lnTo>
                    <a:pt x="10" y="36"/>
                  </a:lnTo>
                  <a:lnTo>
                    <a:pt x="13" y="32"/>
                  </a:lnTo>
                  <a:lnTo>
                    <a:pt x="8" y="2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3" name="Freeform 1025">
              <a:extLst>
                <a:ext uri="{FF2B5EF4-FFF2-40B4-BE49-F238E27FC236}">
                  <a16:creationId xmlns="" xmlns:a16="http://schemas.microsoft.com/office/drawing/2014/main" id="{0BB67956-CACF-4530-B86C-424A507FB802}"/>
                </a:ext>
              </a:extLst>
            </p:cNvPr>
            <p:cNvSpPr>
              <a:spLocks/>
            </p:cNvSpPr>
            <p:nvPr/>
          </p:nvSpPr>
          <p:spPr bwMode="gray">
            <a:xfrm>
              <a:off x="2892" y="1456"/>
              <a:ext cx="81" cy="39"/>
            </a:xfrm>
            <a:custGeom>
              <a:avLst/>
              <a:gdLst>
                <a:gd name="T0" fmla="*/ 35 w 81"/>
                <a:gd name="T1" fmla="*/ 0 h 39"/>
                <a:gd name="T2" fmla="*/ 41 w 81"/>
                <a:gd name="T3" fmla="*/ 4 h 39"/>
                <a:gd name="T4" fmla="*/ 50 w 81"/>
                <a:gd name="T5" fmla="*/ 7 h 39"/>
                <a:gd name="T6" fmla="*/ 51 w 81"/>
                <a:gd name="T7" fmla="*/ 12 h 39"/>
                <a:gd name="T8" fmla="*/ 58 w 81"/>
                <a:gd name="T9" fmla="*/ 14 h 39"/>
                <a:gd name="T10" fmla="*/ 60 w 81"/>
                <a:gd name="T11" fmla="*/ 11 h 39"/>
                <a:gd name="T12" fmla="*/ 66 w 81"/>
                <a:gd name="T13" fmla="*/ 12 h 39"/>
                <a:gd name="T14" fmla="*/ 71 w 81"/>
                <a:gd name="T15" fmla="*/ 16 h 39"/>
                <a:gd name="T16" fmla="*/ 77 w 81"/>
                <a:gd name="T17" fmla="*/ 18 h 39"/>
                <a:gd name="T18" fmla="*/ 81 w 81"/>
                <a:gd name="T19" fmla="*/ 23 h 39"/>
                <a:gd name="T20" fmla="*/ 74 w 81"/>
                <a:gd name="T21" fmla="*/ 28 h 39"/>
                <a:gd name="T22" fmla="*/ 69 w 81"/>
                <a:gd name="T23" fmla="*/ 33 h 39"/>
                <a:gd name="T24" fmla="*/ 61 w 81"/>
                <a:gd name="T25" fmla="*/ 34 h 39"/>
                <a:gd name="T26" fmla="*/ 57 w 81"/>
                <a:gd name="T27" fmla="*/ 39 h 39"/>
                <a:gd name="T28" fmla="*/ 49 w 81"/>
                <a:gd name="T29" fmla="*/ 38 h 39"/>
                <a:gd name="T30" fmla="*/ 35 w 81"/>
                <a:gd name="T31" fmla="*/ 32 h 39"/>
                <a:gd name="T32" fmla="*/ 32 w 81"/>
                <a:gd name="T33" fmla="*/ 36 h 39"/>
                <a:gd name="T34" fmla="*/ 21 w 81"/>
                <a:gd name="T35" fmla="*/ 35 h 39"/>
                <a:gd name="T36" fmla="*/ 14 w 81"/>
                <a:gd name="T37" fmla="*/ 30 h 39"/>
                <a:gd name="T38" fmla="*/ 10 w 81"/>
                <a:gd name="T39" fmla="*/ 26 h 39"/>
                <a:gd name="T40" fmla="*/ 0 w 81"/>
                <a:gd name="T41" fmla="*/ 14 h 39"/>
                <a:gd name="T42" fmla="*/ 9 w 81"/>
                <a:gd name="T43" fmla="*/ 10 h 39"/>
                <a:gd name="T44" fmla="*/ 18 w 81"/>
                <a:gd name="T45" fmla="*/ 6 h 39"/>
                <a:gd name="T46" fmla="*/ 25 w 81"/>
                <a:gd name="T47" fmla="*/ 3 h 39"/>
                <a:gd name="T48" fmla="*/ 31 w 81"/>
                <a:gd name="T49" fmla="*/ 2 h 39"/>
                <a:gd name="T50" fmla="*/ 35 w 81"/>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39"/>
                <a:gd name="T80" fmla="*/ 81 w 81"/>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39">
                  <a:moveTo>
                    <a:pt x="35" y="0"/>
                  </a:moveTo>
                  <a:lnTo>
                    <a:pt x="41" y="4"/>
                  </a:lnTo>
                  <a:lnTo>
                    <a:pt x="50" y="7"/>
                  </a:lnTo>
                  <a:lnTo>
                    <a:pt x="51" y="12"/>
                  </a:lnTo>
                  <a:lnTo>
                    <a:pt x="58" y="14"/>
                  </a:lnTo>
                  <a:lnTo>
                    <a:pt x="60" y="11"/>
                  </a:lnTo>
                  <a:lnTo>
                    <a:pt x="66" y="12"/>
                  </a:lnTo>
                  <a:lnTo>
                    <a:pt x="71" y="16"/>
                  </a:lnTo>
                  <a:lnTo>
                    <a:pt x="77" y="18"/>
                  </a:lnTo>
                  <a:lnTo>
                    <a:pt x="81" y="23"/>
                  </a:lnTo>
                  <a:lnTo>
                    <a:pt x="74" y="28"/>
                  </a:lnTo>
                  <a:lnTo>
                    <a:pt x="69" y="33"/>
                  </a:lnTo>
                  <a:lnTo>
                    <a:pt x="61" y="34"/>
                  </a:lnTo>
                  <a:lnTo>
                    <a:pt x="57" y="39"/>
                  </a:lnTo>
                  <a:lnTo>
                    <a:pt x="49" y="38"/>
                  </a:lnTo>
                  <a:lnTo>
                    <a:pt x="35" y="32"/>
                  </a:lnTo>
                  <a:lnTo>
                    <a:pt x="32" y="36"/>
                  </a:lnTo>
                  <a:lnTo>
                    <a:pt x="21" y="35"/>
                  </a:lnTo>
                  <a:lnTo>
                    <a:pt x="14" y="30"/>
                  </a:lnTo>
                  <a:lnTo>
                    <a:pt x="10" y="26"/>
                  </a:lnTo>
                  <a:lnTo>
                    <a:pt x="0" y="14"/>
                  </a:lnTo>
                  <a:lnTo>
                    <a:pt x="9" y="10"/>
                  </a:lnTo>
                  <a:lnTo>
                    <a:pt x="18" y="6"/>
                  </a:lnTo>
                  <a:lnTo>
                    <a:pt x="25" y="3"/>
                  </a:lnTo>
                  <a:lnTo>
                    <a:pt x="31" y="2"/>
                  </a:lnTo>
                  <a:lnTo>
                    <a:pt x="35"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4" name="Freeform 1026">
              <a:extLst>
                <a:ext uri="{FF2B5EF4-FFF2-40B4-BE49-F238E27FC236}">
                  <a16:creationId xmlns="" xmlns:a16="http://schemas.microsoft.com/office/drawing/2014/main" id="{FD94C767-379E-4464-ADBB-469D8C388013}"/>
                </a:ext>
              </a:extLst>
            </p:cNvPr>
            <p:cNvSpPr>
              <a:spLocks/>
            </p:cNvSpPr>
            <p:nvPr/>
          </p:nvSpPr>
          <p:spPr bwMode="gray">
            <a:xfrm>
              <a:off x="2949" y="1479"/>
              <a:ext cx="66" cy="29"/>
            </a:xfrm>
            <a:custGeom>
              <a:avLst/>
              <a:gdLst>
                <a:gd name="T0" fmla="*/ 33 w 66"/>
                <a:gd name="T1" fmla="*/ 2 h 29"/>
                <a:gd name="T2" fmla="*/ 36 w 66"/>
                <a:gd name="T3" fmla="*/ 7 h 29"/>
                <a:gd name="T4" fmla="*/ 42 w 66"/>
                <a:gd name="T5" fmla="*/ 5 h 29"/>
                <a:gd name="T6" fmla="*/ 50 w 66"/>
                <a:gd name="T7" fmla="*/ 3 h 29"/>
                <a:gd name="T8" fmla="*/ 57 w 66"/>
                <a:gd name="T9" fmla="*/ 3 h 29"/>
                <a:gd name="T10" fmla="*/ 64 w 66"/>
                <a:gd name="T11" fmla="*/ 6 h 29"/>
                <a:gd name="T12" fmla="*/ 66 w 66"/>
                <a:gd name="T13" fmla="*/ 9 h 29"/>
                <a:gd name="T14" fmla="*/ 64 w 66"/>
                <a:gd name="T15" fmla="*/ 15 h 29"/>
                <a:gd name="T16" fmla="*/ 61 w 66"/>
                <a:gd name="T17" fmla="*/ 20 h 29"/>
                <a:gd name="T18" fmla="*/ 54 w 66"/>
                <a:gd name="T19" fmla="*/ 19 h 29"/>
                <a:gd name="T20" fmla="*/ 46 w 66"/>
                <a:gd name="T21" fmla="*/ 18 h 29"/>
                <a:gd name="T22" fmla="*/ 41 w 66"/>
                <a:gd name="T23" fmla="*/ 20 h 29"/>
                <a:gd name="T24" fmla="*/ 40 w 66"/>
                <a:gd name="T25" fmla="*/ 22 h 29"/>
                <a:gd name="T26" fmla="*/ 32 w 66"/>
                <a:gd name="T27" fmla="*/ 21 h 29"/>
                <a:gd name="T28" fmla="*/ 28 w 66"/>
                <a:gd name="T29" fmla="*/ 24 h 29"/>
                <a:gd name="T30" fmla="*/ 22 w 66"/>
                <a:gd name="T31" fmla="*/ 25 h 29"/>
                <a:gd name="T32" fmla="*/ 18 w 66"/>
                <a:gd name="T33" fmla="*/ 29 h 29"/>
                <a:gd name="T34" fmla="*/ 12 w 66"/>
                <a:gd name="T35" fmla="*/ 28 h 29"/>
                <a:gd name="T36" fmla="*/ 7 w 66"/>
                <a:gd name="T37" fmla="*/ 28 h 29"/>
                <a:gd name="T38" fmla="*/ 2 w 66"/>
                <a:gd name="T39" fmla="*/ 24 h 29"/>
                <a:gd name="T40" fmla="*/ 0 w 66"/>
                <a:gd name="T41" fmla="*/ 19 h 29"/>
                <a:gd name="T42" fmla="*/ 0 w 66"/>
                <a:gd name="T43" fmla="*/ 16 h 29"/>
                <a:gd name="T44" fmla="*/ 4 w 66"/>
                <a:gd name="T45" fmla="*/ 11 h 29"/>
                <a:gd name="T46" fmla="*/ 12 w 66"/>
                <a:gd name="T47" fmla="*/ 10 h 29"/>
                <a:gd name="T48" fmla="*/ 17 w 66"/>
                <a:gd name="T49" fmla="*/ 5 h 29"/>
                <a:gd name="T50" fmla="*/ 24 w 66"/>
                <a:gd name="T51" fmla="*/ 0 h 29"/>
                <a:gd name="T52" fmla="*/ 33 w 66"/>
                <a:gd name="T53" fmla="*/ 2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29"/>
                <a:gd name="T83" fmla="*/ 66 w 66"/>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29">
                  <a:moveTo>
                    <a:pt x="33" y="2"/>
                  </a:moveTo>
                  <a:lnTo>
                    <a:pt x="36" y="7"/>
                  </a:lnTo>
                  <a:lnTo>
                    <a:pt x="42" y="5"/>
                  </a:lnTo>
                  <a:lnTo>
                    <a:pt x="50" y="3"/>
                  </a:lnTo>
                  <a:lnTo>
                    <a:pt x="57" y="3"/>
                  </a:lnTo>
                  <a:lnTo>
                    <a:pt x="64" y="6"/>
                  </a:lnTo>
                  <a:lnTo>
                    <a:pt x="66" y="9"/>
                  </a:lnTo>
                  <a:lnTo>
                    <a:pt x="64" y="15"/>
                  </a:lnTo>
                  <a:lnTo>
                    <a:pt x="61" y="20"/>
                  </a:lnTo>
                  <a:lnTo>
                    <a:pt x="54" y="19"/>
                  </a:lnTo>
                  <a:lnTo>
                    <a:pt x="46" y="18"/>
                  </a:lnTo>
                  <a:lnTo>
                    <a:pt x="41" y="20"/>
                  </a:lnTo>
                  <a:lnTo>
                    <a:pt x="40" y="22"/>
                  </a:lnTo>
                  <a:lnTo>
                    <a:pt x="32" y="21"/>
                  </a:lnTo>
                  <a:lnTo>
                    <a:pt x="28" y="24"/>
                  </a:lnTo>
                  <a:lnTo>
                    <a:pt x="22" y="25"/>
                  </a:lnTo>
                  <a:lnTo>
                    <a:pt x="18" y="29"/>
                  </a:lnTo>
                  <a:lnTo>
                    <a:pt x="12" y="28"/>
                  </a:lnTo>
                  <a:lnTo>
                    <a:pt x="7" y="28"/>
                  </a:lnTo>
                  <a:lnTo>
                    <a:pt x="2" y="24"/>
                  </a:lnTo>
                  <a:lnTo>
                    <a:pt x="0" y="19"/>
                  </a:lnTo>
                  <a:lnTo>
                    <a:pt x="0" y="16"/>
                  </a:lnTo>
                  <a:lnTo>
                    <a:pt x="4" y="11"/>
                  </a:lnTo>
                  <a:lnTo>
                    <a:pt x="12" y="10"/>
                  </a:lnTo>
                  <a:lnTo>
                    <a:pt x="17" y="5"/>
                  </a:lnTo>
                  <a:lnTo>
                    <a:pt x="24" y="0"/>
                  </a:lnTo>
                  <a:lnTo>
                    <a:pt x="33"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5" name="Freeform 1027">
              <a:extLst>
                <a:ext uri="{FF2B5EF4-FFF2-40B4-BE49-F238E27FC236}">
                  <a16:creationId xmlns="" xmlns:a16="http://schemas.microsoft.com/office/drawing/2014/main" id="{2C531F5A-AC04-4C21-906E-84E7F9D3AF8E}"/>
                </a:ext>
              </a:extLst>
            </p:cNvPr>
            <p:cNvSpPr>
              <a:spLocks/>
            </p:cNvSpPr>
            <p:nvPr/>
          </p:nvSpPr>
          <p:spPr bwMode="gray">
            <a:xfrm>
              <a:off x="2861" y="1488"/>
              <a:ext cx="95" cy="40"/>
            </a:xfrm>
            <a:custGeom>
              <a:avLst/>
              <a:gdLst>
                <a:gd name="T0" fmla="*/ 10 w 95"/>
                <a:gd name="T1" fmla="*/ 35 h 40"/>
                <a:gd name="T2" fmla="*/ 9 w 95"/>
                <a:gd name="T3" fmla="*/ 32 h 40"/>
                <a:gd name="T4" fmla="*/ 5 w 95"/>
                <a:gd name="T5" fmla="*/ 32 h 40"/>
                <a:gd name="T6" fmla="*/ 0 w 95"/>
                <a:gd name="T7" fmla="*/ 31 h 40"/>
                <a:gd name="T8" fmla="*/ 1 w 95"/>
                <a:gd name="T9" fmla="*/ 26 h 40"/>
                <a:gd name="T10" fmla="*/ 13 w 95"/>
                <a:gd name="T11" fmla="*/ 26 h 40"/>
                <a:gd name="T12" fmla="*/ 24 w 95"/>
                <a:gd name="T13" fmla="*/ 25 h 40"/>
                <a:gd name="T14" fmla="*/ 31 w 95"/>
                <a:gd name="T15" fmla="*/ 21 h 40"/>
                <a:gd name="T16" fmla="*/ 40 w 95"/>
                <a:gd name="T17" fmla="*/ 20 h 40"/>
                <a:gd name="T18" fmla="*/ 40 w 95"/>
                <a:gd name="T19" fmla="*/ 15 h 40"/>
                <a:gd name="T20" fmla="*/ 52 w 95"/>
                <a:gd name="T21" fmla="*/ 9 h 40"/>
                <a:gd name="T22" fmla="*/ 52 w 95"/>
                <a:gd name="T23" fmla="*/ 3 h 40"/>
                <a:gd name="T24" fmla="*/ 63 w 95"/>
                <a:gd name="T25" fmla="*/ 4 h 40"/>
                <a:gd name="T26" fmla="*/ 66 w 95"/>
                <a:gd name="T27" fmla="*/ 0 h 40"/>
                <a:gd name="T28" fmla="*/ 80 w 95"/>
                <a:gd name="T29" fmla="*/ 6 h 40"/>
                <a:gd name="T30" fmla="*/ 88 w 95"/>
                <a:gd name="T31" fmla="*/ 7 h 40"/>
                <a:gd name="T32" fmla="*/ 88 w 95"/>
                <a:gd name="T33" fmla="*/ 10 h 40"/>
                <a:gd name="T34" fmla="*/ 90 w 95"/>
                <a:gd name="T35" fmla="*/ 15 h 40"/>
                <a:gd name="T36" fmla="*/ 95 w 95"/>
                <a:gd name="T37" fmla="*/ 19 h 40"/>
                <a:gd name="T38" fmla="*/ 88 w 95"/>
                <a:gd name="T39" fmla="*/ 21 h 40"/>
                <a:gd name="T40" fmla="*/ 84 w 95"/>
                <a:gd name="T41" fmla="*/ 27 h 40"/>
                <a:gd name="T42" fmla="*/ 82 w 95"/>
                <a:gd name="T43" fmla="*/ 31 h 40"/>
                <a:gd name="T44" fmla="*/ 77 w 95"/>
                <a:gd name="T45" fmla="*/ 34 h 40"/>
                <a:gd name="T46" fmla="*/ 67 w 95"/>
                <a:gd name="T47" fmla="*/ 38 h 40"/>
                <a:gd name="T48" fmla="*/ 58 w 95"/>
                <a:gd name="T49" fmla="*/ 40 h 40"/>
                <a:gd name="T50" fmla="*/ 50 w 95"/>
                <a:gd name="T51" fmla="*/ 37 h 40"/>
                <a:gd name="T52" fmla="*/ 38 w 95"/>
                <a:gd name="T53" fmla="*/ 38 h 40"/>
                <a:gd name="T54" fmla="*/ 31 w 95"/>
                <a:gd name="T55" fmla="*/ 35 h 40"/>
                <a:gd name="T56" fmla="*/ 31 w 95"/>
                <a:gd name="T57" fmla="*/ 31 h 40"/>
                <a:gd name="T58" fmla="*/ 19 w 95"/>
                <a:gd name="T59" fmla="*/ 31 h 40"/>
                <a:gd name="T60" fmla="*/ 18 w 95"/>
                <a:gd name="T61" fmla="*/ 35 h 40"/>
                <a:gd name="T62" fmla="*/ 10 w 95"/>
                <a:gd name="T63" fmla="*/ 35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40"/>
                <a:gd name="T98" fmla="*/ 95 w 95"/>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40">
                  <a:moveTo>
                    <a:pt x="10" y="35"/>
                  </a:moveTo>
                  <a:lnTo>
                    <a:pt x="9" y="32"/>
                  </a:lnTo>
                  <a:lnTo>
                    <a:pt x="5" y="32"/>
                  </a:lnTo>
                  <a:lnTo>
                    <a:pt x="0" y="31"/>
                  </a:lnTo>
                  <a:lnTo>
                    <a:pt x="1" y="26"/>
                  </a:lnTo>
                  <a:lnTo>
                    <a:pt x="13" y="26"/>
                  </a:lnTo>
                  <a:lnTo>
                    <a:pt x="24" y="25"/>
                  </a:lnTo>
                  <a:lnTo>
                    <a:pt x="31" y="21"/>
                  </a:lnTo>
                  <a:lnTo>
                    <a:pt x="40" y="20"/>
                  </a:lnTo>
                  <a:lnTo>
                    <a:pt x="40" y="15"/>
                  </a:lnTo>
                  <a:lnTo>
                    <a:pt x="52" y="9"/>
                  </a:lnTo>
                  <a:lnTo>
                    <a:pt x="52" y="3"/>
                  </a:lnTo>
                  <a:lnTo>
                    <a:pt x="63" y="4"/>
                  </a:lnTo>
                  <a:lnTo>
                    <a:pt x="66" y="0"/>
                  </a:lnTo>
                  <a:lnTo>
                    <a:pt x="80" y="6"/>
                  </a:lnTo>
                  <a:lnTo>
                    <a:pt x="88" y="7"/>
                  </a:lnTo>
                  <a:lnTo>
                    <a:pt x="88" y="10"/>
                  </a:lnTo>
                  <a:lnTo>
                    <a:pt x="90" y="15"/>
                  </a:lnTo>
                  <a:lnTo>
                    <a:pt x="95" y="19"/>
                  </a:lnTo>
                  <a:lnTo>
                    <a:pt x="88" y="21"/>
                  </a:lnTo>
                  <a:lnTo>
                    <a:pt x="84" y="27"/>
                  </a:lnTo>
                  <a:lnTo>
                    <a:pt x="82" y="31"/>
                  </a:lnTo>
                  <a:lnTo>
                    <a:pt x="77" y="34"/>
                  </a:lnTo>
                  <a:lnTo>
                    <a:pt x="67" y="38"/>
                  </a:lnTo>
                  <a:lnTo>
                    <a:pt x="58" y="40"/>
                  </a:lnTo>
                  <a:lnTo>
                    <a:pt x="50" y="37"/>
                  </a:lnTo>
                  <a:lnTo>
                    <a:pt x="38" y="38"/>
                  </a:lnTo>
                  <a:lnTo>
                    <a:pt x="31" y="35"/>
                  </a:lnTo>
                  <a:lnTo>
                    <a:pt x="31" y="31"/>
                  </a:lnTo>
                  <a:lnTo>
                    <a:pt x="19" y="31"/>
                  </a:lnTo>
                  <a:lnTo>
                    <a:pt x="18" y="35"/>
                  </a:lnTo>
                  <a:lnTo>
                    <a:pt x="10" y="3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6" name="Freeform 1028">
              <a:extLst>
                <a:ext uri="{FF2B5EF4-FFF2-40B4-BE49-F238E27FC236}">
                  <a16:creationId xmlns="" xmlns:a16="http://schemas.microsoft.com/office/drawing/2014/main" id="{CBDA08FD-4E32-44AE-A3D4-72A4A7E39DEF}"/>
                </a:ext>
              </a:extLst>
            </p:cNvPr>
            <p:cNvSpPr>
              <a:spLocks/>
            </p:cNvSpPr>
            <p:nvPr/>
          </p:nvSpPr>
          <p:spPr bwMode="gray">
            <a:xfrm>
              <a:off x="2918" y="1398"/>
              <a:ext cx="116" cy="90"/>
            </a:xfrm>
            <a:custGeom>
              <a:avLst/>
              <a:gdLst>
                <a:gd name="T0" fmla="*/ 0 w 116"/>
                <a:gd name="T1" fmla="*/ 16 h 90"/>
                <a:gd name="T2" fmla="*/ 12 w 116"/>
                <a:gd name="T3" fmla="*/ 12 h 90"/>
                <a:gd name="T4" fmla="*/ 25 w 116"/>
                <a:gd name="T5" fmla="*/ 8 h 90"/>
                <a:gd name="T6" fmla="*/ 36 w 116"/>
                <a:gd name="T7" fmla="*/ 0 h 90"/>
                <a:gd name="T8" fmla="*/ 49 w 116"/>
                <a:gd name="T9" fmla="*/ 0 h 90"/>
                <a:gd name="T10" fmla="*/ 53 w 116"/>
                <a:gd name="T11" fmla="*/ 6 h 90"/>
                <a:gd name="T12" fmla="*/ 67 w 116"/>
                <a:gd name="T13" fmla="*/ 6 h 90"/>
                <a:gd name="T14" fmla="*/ 81 w 116"/>
                <a:gd name="T15" fmla="*/ 5 h 90"/>
                <a:gd name="T16" fmla="*/ 101 w 116"/>
                <a:gd name="T17" fmla="*/ 4 h 90"/>
                <a:gd name="T18" fmla="*/ 106 w 116"/>
                <a:gd name="T19" fmla="*/ 8 h 90"/>
                <a:gd name="T20" fmla="*/ 109 w 116"/>
                <a:gd name="T21" fmla="*/ 12 h 90"/>
                <a:gd name="T22" fmla="*/ 111 w 116"/>
                <a:gd name="T23" fmla="*/ 20 h 90"/>
                <a:gd name="T24" fmla="*/ 115 w 116"/>
                <a:gd name="T25" fmla="*/ 24 h 90"/>
                <a:gd name="T26" fmla="*/ 114 w 116"/>
                <a:gd name="T27" fmla="*/ 34 h 90"/>
                <a:gd name="T28" fmla="*/ 108 w 116"/>
                <a:gd name="T29" fmla="*/ 34 h 90"/>
                <a:gd name="T30" fmla="*/ 107 w 116"/>
                <a:gd name="T31" fmla="*/ 40 h 90"/>
                <a:gd name="T32" fmla="*/ 112 w 116"/>
                <a:gd name="T33" fmla="*/ 42 h 90"/>
                <a:gd name="T34" fmla="*/ 112 w 116"/>
                <a:gd name="T35" fmla="*/ 52 h 90"/>
                <a:gd name="T36" fmla="*/ 112 w 116"/>
                <a:gd name="T37" fmla="*/ 56 h 90"/>
                <a:gd name="T38" fmla="*/ 115 w 116"/>
                <a:gd name="T39" fmla="*/ 62 h 90"/>
                <a:gd name="T40" fmla="*/ 116 w 116"/>
                <a:gd name="T41" fmla="*/ 66 h 90"/>
                <a:gd name="T42" fmla="*/ 109 w 116"/>
                <a:gd name="T43" fmla="*/ 70 h 90"/>
                <a:gd name="T44" fmla="*/ 103 w 116"/>
                <a:gd name="T45" fmla="*/ 77 h 90"/>
                <a:gd name="T46" fmla="*/ 99 w 116"/>
                <a:gd name="T47" fmla="*/ 82 h 90"/>
                <a:gd name="T48" fmla="*/ 97 w 116"/>
                <a:gd name="T49" fmla="*/ 90 h 90"/>
                <a:gd name="T50" fmla="*/ 95 w 116"/>
                <a:gd name="T51" fmla="*/ 87 h 90"/>
                <a:gd name="T52" fmla="*/ 88 w 116"/>
                <a:gd name="T53" fmla="*/ 84 h 90"/>
                <a:gd name="T54" fmla="*/ 81 w 116"/>
                <a:gd name="T55" fmla="*/ 84 h 90"/>
                <a:gd name="T56" fmla="*/ 73 w 116"/>
                <a:gd name="T57" fmla="*/ 86 h 90"/>
                <a:gd name="T58" fmla="*/ 67 w 116"/>
                <a:gd name="T59" fmla="*/ 88 h 90"/>
                <a:gd name="T60" fmla="*/ 64 w 116"/>
                <a:gd name="T61" fmla="*/ 83 h 90"/>
                <a:gd name="T62" fmla="*/ 55 w 116"/>
                <a:gd name="T63" fmla="*/ 81 h 90"/>
                <a:gd name="T64" fmla="*/ 51 w 116"/>
                <a:gd name="T65" fmla="*/ 76 h 90"/>
                <a:gd name="T66" fmla="*/ 45 w 116"/>
                <a:gd name="T67" fmla="*/ 74 h 90"/>
                <a:gd name="T68" fmla="*/ 40 w 116"/>
                <a:gd name="T69" fmla="*/ 70 h 90"/>
                <a:gd name="T70" fmla="*/ 34 w 116"/>
                <a:gd name="T71" fmla="*/ 69 h 90"/>
                <a:gd name="T72" fmla="*/ 32 w 116"/>
                <a:gd name="T73" fmla="*/ 72 h 90"/>
                <a:gd name="T74" fmla="*/ 25 w 116"/>
                <a:gd name="T75" fmla="*/ 70 h 90"/>
                <a:gd name="T76" fmla="*/ 24 w 116"/>
                <a:gd name="T77" fmla="*/ 65 h 90"/>
                <a:gd name="T78" fmla="*/ 18 w 116"/>
                <a:gd name="T79" fmla="*/ 62 h 90"/>
                <a:gd name="T80" fmla="*/ 9 w 116"/>
                <a:gd name="T81" fmla="*/ 58 h 90"/>
                <a:gd name="T82" fmla="*/ 6 w 116"/>
                <a:gd name="T83" fmla="*/ 52 h 90"/>
                <a:gd name="T84" fmla="*/ 6 w 116"/>
                <a:gd name="T85" fmla="*/ 35 h 90"/>
                <a:gd name="T86" fmla="*/ 0 w 116"/>
                <a:gd name="T87" fmla="*/ 31 h 90"/>
                <a:gd name="T88" fmla="*/ 3 w 116"/>
                <a:gd name="T89" fmla="*/ 22 h 90"/>
                <a:gd name="T90" fmla="*/ 0 w 116"/>
                <a:gd name="T91" fmla="*/ 16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6"/>
                <a:gd name="T139" fmla="*/ 0 h 90"/>
                <a:gd name="T140" fmla="*/ 116 w 11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6" h="90">
                  <a:moveTo>
                    <a:pt x="0" y="16"/>
                  </a:moveTo>
                  <a:lnTo>
                    <a:pt x="12" y="12"/>
                  </a:lnTo>
                  <a:lnTo>
                    <a:pt x="25" y="8"/>
                  </a:lnTo>
                  <a:lnTo>
                    <a:pt x="36" y="0"/>
                  </a:lnTo>
                  <a:lnTo>
                    <a:pt x="49" y="0"/>
                  </a:lnTo>
                  <a:lnTo>
                    <a:pt x="53" y="6"/>
                  </a:lnTo>
                  <a:lnTo>
                    <a:pt x="67" y="6"/>
                  </a:lnTo>
                  <a:lnTo>
                    <a:pt x="81" y="5"/>
                  </a:lnTo>
                  <a:lnTo>
                    <a:pt x="101" y="4"/>
                  </a:lnTo>
                  <a:lnTo>
                    <a:pt x="106" y="8"/>
                  </a:lnTo>
                  <a:lnTo>
                    <a:pt x="109" y="12"/>
                  </a:lnTo>
                  <a:lnTo>
                    <a:pt x="111" y="20"/>
                  </a:lnTo>
                  <a:lnTo>
                    <a:pt x="115" y="24"/>
                  </a:lnTo>
                  <a:lnTo>
                    <a:pt x="114" y="34"/>
                  </a:lnTo>
                  <a:lnTo>
                    <a:pt x="108" y="34"/>
                  </a:lnTo>
                  <a:lnTo>
                    <a:pt x="107" y="40"/>
                  </a:lnTo>
                  <a:lnTo>
                    <a:pt x="112" y="42"/>
                  </a:lnTo>
                  <a:lnTo>
                    <a:pt x="112" y="52"/>
                  </a:lnTo>
                  <a:lnTo>
                    <a:pt x="112" y="56"/>
                  </a:lnTo>
                  <a:lnTo>
                    <a:pt x="115" y="62"/>
                  </a:lnTo>
                  <a:lnTo>
                    <a:pt x="116" y="66"/>
                  </a:lnTo>
                  <a:lnTo>
                    <a:pt x="109" y="70"/>
                  </a:lnTo>
                  <a:lnTo>
                    <a:pt x="103" y="77"/>
                  </a:lnTo>
                  <a:lnTo>
                    <a:pt x="99" y="82"/>
                  </a:lnTo>
                  <a:lnTo>
                    <a:pt x="97" y="90"/>
                  </a:lnTo>
                  <a:lnTo>
                    <a:pt x="95" y="87"/>
                  </a:lnTo>
                  <a:lnTo>
                    <a:pt x="88" y="84"/>
                  </a:lnTo>
                  <a:lnTo>
                    <a:pt x="81" y="84"/>
                  </a:lnTo>
                  <a:lnTo>
                    <a:pt x="73" y="86"/>
                  </a:lnTo>
                  <a:lnTo>
                    <a:pt x="67" y="88"/>
                  </a:lnTo>
                  <a:lnTo>
                    <a:pt x="64" y="83"/>
                  </a:lnTo>
                  <a:lnTo>
                    <a:pt x="55" y="81"/>
                  </a:lnTo>
                  <a:lnTo>
                    <a:pt x="51" y="76"/>
                  </a:lnTo>
                  <a:lnTo>
                    <a:pt x="45" y="74"/>
                  </a:lnTo>
                  <a:lnTo>
                    <a:pt x="40" y="70"/>
                  </a:lnTo>
                  <a:lnTo>
                    <a:pt x="34" y="69"/>
                  </a:lnTo>
                  <a:lnTo>
                    <a:pt x="32" y="72"/>
                  </a:lnTo>
                  <a:lnTo>
                    <a:pt x="25" y="70"/>
                  </a:lnTo>
                  <a:lnTo>
                    <a:pt x="24" y="65"/>
                  </a:lnTo>
                  <a:lnTo>
                    <a:pt x="18" y="62"/>
                  </a:lnTo>
                  <a:lnTo>
                    <a:pt x="9" y="58"/>
                  </a:lnTo>
                  <a:lnTo>
                    <a:pt x="6" y="52"/>
                  </a:lnTo>
                  <a:lnTo>
                    <a:pt x="6" y="35"/>
                  </a:lnTo>
                  <a:lnTo>
                    <a:pt x="0" y="31"/>
                  </a:lnTo>
                  <a:lnTo>
                    <a:pt x="3" y="22"/>
                  </a:lnTo>
                  <a:lnTo>
                    <a:pt x="0" y="1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7" name="Freeform 1029">
              <a:extLst>
                <a:ext uri="{FF2B5EF4-FFF2-40B4-BE49-F238E27FC236}">
                  <a16:creationId xmlns="" xmlns:a16="http://schemas.microsoft.com/office/drawing/2014/main" id="{FA6C2AC5-DDAA-48BC-AC51-B3D39D4BD52C}"/>
                </a:ext>
              </a:extLst>
            </p:cNvPr>
            <p:cNvSpPr>
              <a:spLocks/>
            </p:cNvSpPr>
            <p:nvPr/>
          </p:nvSpPr>
          <p:spPr bwMode="gray">
            <a:xfrm>
              <a:off x="2943" y="1497"/>
              <a:ext cx="75" cy="41"/>
            </a:xfrm>
            <a:custGeom>
              <a:avLst/>
              <a:gdLst>
                <a:gd name="T0" fmla="*/ 0 w 75"/>
                <a:gd name="T1" fmla="*/ 22 h 41"/>
                <a:gd name="T2" fmla="*/ 2 w 75"/>
                <a:gd name="T3" fmla="*/ 18 h 41"/>
                <a:gd name="T4" fmla="*/ 6 w 75"/>
                <a:gd name="T5" fmla="*/ 12 h 41"/>
                <a:gd name="T6" fmla="*/ 13 w 75"/>
                <a:gd name="T7" fmla="*/ 10 h 41"/>
                <a:gd name="T8" fmla="*/ 24 w 75"/>
                <a:gd name="T9" fmla="*/ 11 h 41"/>
                <a:gd name="T10" fmla="*/ 28 w 75"/>
                <a:gd name="T11" fmla="*/ 7 h 41"/>
                <a:gd name="T12" fmla="*/ 34 w 75"/>
                <a:gd name="T13" fmla="*/ 6 h 41"/>
                <a:gd name="T14" fmla="*/ 38 w 75"/>
                <a:gd name="T15" fmla="*/ 3 h 41"/>
                <a:gd name="T16" fmla="*/ 46 w 75"/>
                <a:gd name="T17" fmla="*/ 4 h 41"/>
                <a:gd name="T18" fmla="*/ 47 w 75"/>
                <a:gd name="T19" fmla="*/ 2 h 41"/>
                <a:gd name="T20" fmla="*/ 52 w 75"/>
                <a:gd name="T21" fmla="*/ 0 h 41"/>
                <a:gd name="T22" fmla="*/ 67 w 75"/>
                <a:gd name="T23" fmla="*/ 2 h 41"/>
                <a:gd name="T24" fmla="*/ 72 w 75"/>
                <a:gd name="T25" fmla="*/ 5 h 41"/>
                <a:gd name="T26" fmla="*/ 75 w 75"/>
                <a:gd name="T27" fmla="*/ 10 h 41"/>
                <a:gd name="T28" fmla="*/ 68 w 75"/>
                <a:gd name="T29" fmla="*/ 15 h 41"/>
                <a:gd name="T30" fmla="*/ 60 w 75"/>
                <a:gd name="T31" fmla="*/ 26 h 41"/>
                <a:gd name="T32" fmla="*/ 50 w 75"/>
                <a:gd name="T33" fmla="*/ 36 h 41"/>
                <a:gd name="T34" fmla="*/ 35 w 75"/>
                <a:gd name="T35" fmla="*/ 36 h 41"/>
                <a:gd name="T36" fmla="*/ 29 w 75"/>
                <a:gd name="T37" fmla="*/ 40 h 41"/>
                <a:gd name="T38" fmla="*/ 16 w 75"/>
                <a:gd name="T39" fmla="*/ 41 h 41"/>
                <a:gd name="T40" fmla="*/ 6 w 75"/>
                <a:gd name="T41" fmla="*/ 34 h 41"/>
                <a:gd name="T42" fmla="*/ 1 w 75"/>
                <a:gd name="T43" fmla="*/ 28 h 41"/>
                <a:gd name="T44" fmla="*/ 0 w 75"/>
                <a:gd name="T45" fmla="*/ 22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
                <a:gd name="T70" fmla="*/ 0 h 41"/>
                <a:gd name="T71" fmla="*/ 75 w 75"/>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 h="41">
                  <a:moveTo>
                    <a:pt x="0" y="22"/>
                  </a:moveTo>
                  <a:lnTo>
                    <a:pt x="2" y="18"/>
                  </a:lnTo>
                  <a:lnTo>
                    <a:pt x="6" y="12"/>
                  </a:lnTo>
                  <a:lnTo>
                    <a:pt x="13" y="10"/>
                  </a:lnTo>
                  <a:lnTo>
                    <a:pt x="24" y="11"/>
                  </a:lnTo>
                  <a:lnTo>
                    <a:pt x="28" y="7"/>
                  </a:lnTo>
                  <a:lnTo>
                    <a:pt x="34" y="6"/>
                  </a:lnTo>
                  <a:lnTo>
                    <a:pt x="38" y="3"/>
                  </a:lnTo>
                  <a:lnTo>
                    <a:pt x="46" y="4"/>
                  </a:lnTo>
                  <a:lnTo>
                    <a:pt x="47" y="2"/>
                  </a:lnTo>
                  <a:lnTo>
                    <a:pt x="52" y="0"/>
                  </a:lnTo>
                  <a:lnTo>
                    <a:pt x="67" y="2"/>
                  </a:lnTo>
                  <a:lnTo>
                    <a:pt x="72" y="5"/>
                  </a:lnTo>
                  <a:lnTo>
                    <a:pt x="75" y="10"/>
                  </a:lnTo>
                  <a:lnTo>
                    <a:pt x="68" y="15"/>
                  </a:lnTo>
                  <a:lnTo>
                    <a:pt x="60" y="26"/>
                  </a:lnTo>
                  <a:lnTo>
                    <a:pt x="50" y="36"/>
                  </a:lnTo>
                  <a:lnTo>
                    <a:pt x="35" y="36"/>
                  </a:lnTo>
                  <a:lnTo>
                    <a:pt x="29" y="40"/>
                  </a:lnTo>
                  <a:lnTo>
                    <a:pt x="16" y="41"/>
                  </a:lnTo>
                  <a:lnTo>
                    <a:pt x="6" y="34"/>
                  </a:lnTo>
                  <a:lnTo>
                    <a:pt x="1" y="28"/>
                  </a:lnTo>
                  <a:lnTo>
                    <a:pt x="0" y="2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8" name="Freeform 1030">
              <a:extLst>
                <a:ext uri="{FF2B5EF4-FFF2-40B4-BE49-F238E27FC236}">
                  <a16:creationId xmlns="" xmlns:a16="http://schemas.microsoft.com/office/drawing/2014/main" id="{ACC8A301-F3C1-4498-A69C-2EB802A1A830}"/>
                </a:ext>
              </a:extLst>
            </p:cNvPr>
            <p:cNvSpPr>
              <a:spLocks/>
            </p:cNvSpPr>
            <p:nvPr/>
          </p:nvSpPr>
          <p:spPr bwMode="gray">
            <a:xfrm>
              <a:off x="2905" y="1519"/>
              <a:ext cx="39" cy="22"/>
            </a:xfrm>
            <a:custGeom>
              <a:avLst/>
              <a:gdLst>
                <a:gd name="T0" fmla="*/ 8 w 39"/>
                <a:gd name="T1" fmla="*/ 21 h 22"/>
                <a:gd name="T2" fmla="*/ 16 w 39"/>
                <a:gd name="T3" fmla="*/ 22 h 22"/>
                <a:gd name="T4" fmla="*/ 24 w 39"/>
                <a:gd name="T5" fmla="*/ 21 h 22"/>
                <a:gd name="T6" fmla="*/ 29 w 39"/>
                <a:gd name="T7" fmla="*/ 16 h 22"/>
                <a:gd name="T8" fmla="*/ 32 w 39"/>
                <a:gd name="T9" fmla="*/ 12 h 22"/>
                <a:gd name="T10" fmla="*/ 39 w 39"/>
                <a:gd name="T11" fmla="*/ 6 h 22"/>
                <a:gd name="T12" fmla="*/ 38 w 39"/>
                <a:gd name="T13" fmla="*/ 0 h 22"/>
                <a:gd name="T14" fmla="*/ 33 w 39"/>
                <a:gd name="T15" fmla="*/ 3 h 22"/>
                <a:gd name="T16" fmla="*/ 23 w 39"/>
                <a:gd name="T17" fmla="*/ 7 h 22"/>
                <a:gd name="T18" fmla="*/ 14 w 39"/>
                <a:gd name="T19" fmla="*/ 9 h 22"/>
                <a:gd name="T20" fmla="*/ 6 w 39"/>
                <a:gd name="T21" fmla="*/ 6 h 22"/>
                <a:gd name="T22" fmla="*/ 2 w 39"/>
                <a:gd name="T23" fmla="*/ 12 h 22"/>
                <a:gd name="T24" fmla="*/ 0 w 39"/>
                <a:gd name="T25" fmla="*/ 17 h 22"/>
                <a:gd name="T26" fmla="*/ 8 w 39"/>
                <a:gd name="T27" fmla="*/ 21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2"/>
                <a:gd name="T44" fmla="*/ 39 w 3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2">
                  <a:moveTo>
                    <a:pt x="8" y="21"/>
                  </a:moveTo>
                  <a:lnTo>
                    <a:pt x="16" y="22"/>
                  </a:lnTo>
                  <a:lnTo>
                    <a:pt x="24" y="21"/>
                  </a:lnTo>
                  <a:lnTo>
                    <a:pt x="29" y="16"/>
                  </a:lnTo>
                  <a:lnTo>
                    <a:pt x="32" y="12"/>
                  </a:lnTo>
                  <a:lnTo>
                    <a:pt x="39" y="6"/>
                  </a:lnTo>
                  <a:lnTo>
                    <a:pt x="38" y="0"/>
                  </a:lnTo>
                  <a:lnTo>
                    <a:pt x="33" y="3"/>
                  </a:lnTo>
                  <a:lnTo>
                    <a:pt x="23" y="7"/>
                  </a:lnTo>
                  <a:lnTo>
                    <a:pt x="14" y="9"/>
                  </a:lnTo>
                  <a:lnTo>
                    <a:pt x="6" y="6"/>
                  </a:lnTo>
                  <a:lnTo>
                    <a:pt x="2" y="12"/>
                  </a:lnTo>
                  <a:lnTo>
                    <a:pt x="0" y="17"/>
                  </a:lnTo>
                  <a:lnTo>
                    <a:pt x="8" y="2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39" name="Freeform 1031">
              <a:extLst>
                <a:ext uri="{FF2B5EF4-FFF2-40B4-BE49-F238E27FC236}">
                  <a16:creationId xmlns="" xmlns:a16="http://schemas.microsoft.com/office/drawing/2014/main" id="{0B59C8D2-CEBF-44FA-A2B2-050BA01CCDCD}"/>
                </a:ext>
              </a:extLst>
            </p:cNvPr>
            <p:cNvSpPr>
              <a:spLocks/>
            </p:cNvSpPr>
            <p:nvPr/>
          </p:nvSpPr>
          <p:spPr bwMode="gray">
            <a:xfrm>
              <a:off x="2910" y="1525"/>
              <a:ext cx="67" cy="54"/>
            </a:xfrm>
            <a:custGeom>
              <a:avLst/>
              <a:gdLst>
                <a:gd name="T0" fmla="*/ 62 w 67"/>
                <a:gd name="T1" fmla="*/ 12 h 54"/>
                <a:gd name="T2" fmla="*/ 64 w 67"/>
                <a:gd name="T3" fmla="*/ 17 h 54"/>
                <a:gd name="T4" fmla="*/ 67 w 67"/>
                <a:gd name="T5" fmla="*/ 22 h 54"/>
                <a:gd name="T6" fmla="*/ 64 w 67"/>
                <a:gd name="T7" fmla="*/ 25 h 54"/>
                <a:gd name="T8" fmla="*/ 53 w 67"/>
                <a:gd name="T9" fmla="*/ 23 h 54"/>
                <a:gd name="T10" fmla="*/ 41 w 67"/>
                <a:gd name="T11" fmla="*/ 22 h 54"/>
                <a:gd name="T12" fmla="*/ 36 w 67"/>
                <a:gd name="T13" fmla="*/ 21 h 54"/>
                <a:gd name="T14" fmla="*/ 27 w 67"/>
                <a:gd name="T15" fmla="*/ 22 h 54"/>
                <a:gd name="T16" fmla="*/ 29 w 67"/>
                <a:gd name="T17" fmla="*/ 28 h 54"/>
                <a:gd name="T18" fmla="*/ 31 w 67"/>
                <a:gd name="T19" fmla="*/ 36 h 54"/>
                <a:gd name="T20" fmla="*/ 35 w 67"/>
                <a:gd name="T21" fmla="*/ 42 h 54"/>
                <a:gd name="T22" fmla="*/ 41 w 67"/>
                <a:gd name="T23" fmla="*/ 48 h 54"/>
                <a:gd name="T24" fmla="*/ 45 w 67"/>
                <a:gd name="T25" fmla="*/ 51 h 54"/>
                <a:gd name="T26" fmla="*/ 45 w 67"/>
                <a:gd name="T27" fmla="*/ 54 h 54"/>
                <a:gd name="T28" fmla="*/ 35 w 67"/>
                <a:gd name="T29" fmla="*/ 47 h 54"/>
                <a:gd name="T30" fmla="*/ 27 w 67"/>
                <a:gd name="T31" fmla="*/ 42 h 54"/>
                <a:gd name="T32" fmla="*/ 21 w 67"/>
                <a:gd name="T33" fmla="*/ 36 h 54"/>
                <a:gd name="T34" fmla="*/ 17 w 67"/>
                <a:gd name="T35" fmla="*/ 29 h 54"/>
                <a:gd name="T36" fmla="*/ 15 w 67"/>
                <a:gd name="T37" fmla="*/ 23 h 54"/>
                <a:gd name="T38" fmla="*/ 11 w 67"/>
                <a:gd name="T39" fmla="*/ 24 h 54"/>
                <a:gd name="T40" fmla="*/ 5 w 67"/>
                <a:gd name="T41" fmla="*/ 26 h 54"/>
                <a:gd name="T42" fmla="*/ 0 w 67"/>
                <a:gd name="T43" fmla="*/ 23 h 54"/>
                <a:gd name="T44" fmla="*/ 0 w 67"/>
                <a:gd name="T45" fmla="*/ 17 h 54"/>
                <a:gd name="T46" fmla="*/ 3 w 67"/>
                <a:gd name="T47" fmla="*/ 15 h 54"/>
                <a:gd name="T48" fmla="*/ 6 w 67"/>
                <a:gd name="T49" fmla="*/ 16 h 54"/>
                <a:gd name="T50" fmla="*/ 11 w 67"/>
                <a:gd name="T51" fmla="*/ 16 h 54"/>
                <a:gd name="T52" fmla="*/ 19 w 67"/>
                <a:gd name="T53" fmla="*/ 15 h 54"/>
                <a:gd name="T54" fmla="*/ 24 w 67"/>
                <a:gd name="T55" fmla="*/ 10 h 54"/>
                <a:gd name="T56" fmla="*/ 27 w 67"/>
                <a:gd name="T57" fmla="*/ 6 h 54"/>
                <a:gd name="T58" fmla="*/ 34 w 67"/>
                <a:gd name="T59" fmla="*/ 0 h 54"/>
                <a:gd name="T60" fmla="*/ 39 w 67"/>
                <a:gd name="T61" fmla="*/ 6 h 54"/>
                <a:gd name="T62" fmla="*/ 49 w 67"/>
                <a:gd name="T63" fmla="*/ 13 h 54"/>
                <a:gd name="T64" fmla="*/ 55 w 67"/>
                <a:gd name="T65" fmla="*/ 13 h 54"/>
                <a:gd name="T66" fmla="*/ 62 w 67"/>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54"/>
                <a:gd name="T104" fmla="*/ 67 w 67"/>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54">
                  <a:moveTo>
                    <a:pt x="62" y="12"/>
                  </a:moveTo>
                  <a:lnTo>
                    <a:pt x="64" y="17"/>
                  </a:lnTo>
                  <a:lnTo>
                    <a:pt x="67" y="22"/>
                  </a:lnTo>
                  <a:lnTo>
                    <a:pt x="64" y="25"/>
                  </a:lnTo>
                  <a:lnTo>
                    <a:pt x="53" y="23"/>
                  </a:lnTo>
                  <a:lnTo>
                    <a:pt x="41" y="22"/>
                  </a:lnTo>
                  <a:lnTo>
                    <a:pt x="36" y="21"/>
                  </a:lnTo>
                  <a:lnTo>
                    <a:pt x="27" y="22"/>
                  </a:lnTo>
                  <a:lnTo>
                    <a:pt x="29" y="28"/>
                  </a:lnTo>
                  <a:lnTo>
                    <a:pt x="31" y="36"/>
                  </a:lnTo>
                  <a:lnTo>
                    <a:pt x="35" y="42"/>
                  </a:lnTo>
                  <a:lnTo>
                    <a:pt x="41" y="48"/>
                  </a:lnTo>
                  <a:lnTo>
                    <a:pt x="45" y="51"/>
                  </a:lnTo>
                  <a:lnTo>
                    <a:pt x="45" y="54"/>
                  </a:lnTo>
                  <a:lnTo>
                    <a:pt x="35" y="47"/>
                  </a:lnTo>
                  <a:lnTo>
                    <a:pt x="27" y="42"/>
                  </a:lnTo>
                  <a:lnTo>
                    <a:pt x="21" y="36"/>
                  </a:lnTo>
                  <a:lnTo>
                    <a:pt x="17" y="29"/>
                  </a:lnTo>
                  <a:lnTo>
                    <a:pt x="15" y="23"/>
                  </a:lnTo>
                  <a:lnTo>
                    <a:pt x="11" y="24"/>
                  </a:lnTo>
                  <a:lnTo>
                    <a:pt x="5" y="26"/>
                  </a:lnTo>
                  <a:lnTo>
                    <a:pt x="0" y="23"/>
                  </a:lnTo>
                  <a:lnTo>
                    <a:pt x="0" y="17"/>
                  </a:lnTo>
                  <a:lnTo>
                    <a:pt x="3" y="15"/>
                  </a:lnTo>
                  <a:lnTo>
                    <a:pt x="6" y="16"/>
                  </a:lnTo>
                  <a:lnTo>
                    <a:pt x="11" y="16"/>
                  </a:lnTo>
                  <a:lnTo>
                    <a:pt x="19" y="15"/>
                  </a:lnTo>
                  <a:lnTo>
                    <a:pt x="24" y="10"/>
                  </a:lnTo>
                  <a:lnTo>
                    <a:pt x="27" y="6"/>
                  </a:lnTo>
                  <a:lnTo>
                    <a:pt x="34" y="0"/>
                  </a:lnTo>
                  <a:lnTo>
                    <a:pt x="39" y="6"/>
                  </a:lnTo>
                  <a:lnTo>
                    <a:pt x="49" y="13"/>
                  </a:lnTo>
                  <a:lnTo>
                    <a:pt x="55" y="13"/>
                  </a:lnTo>
                  <a:lnTo>
                    <a:pt x="62" y="1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0" name="Freeform 1032">
              <a:extLst>
                <a:ext uri="{FF2B5EF4-FFF2-40B4-BE49-F238E27FC236}">
                  <a16:creationId xmlns="" xmlns:a16="http://schemas.microsoft.com/office/drawing/2014/main" id="{D9B8CD68-D001-4A89-8EA8-C907FF81FBE6}"/>
                </a:ext>
              </a:extLst>
            </p:cNvPr>
            <p:cNvSpPr>
              <a:spLocks/>
            </p:cNvSpPr>
            <p:nvPr/>
          </p:nvSpPr>
          <p:spPr bwMode="gray">
            <a:xfrm>
              <a:off x="2937" y="1546"/>
              <a:ext cx="44" cy="39"/>
            </a:xfrm>
            <a:custGeom>
              <a:avLst/>
              <a:gdLst>
                <a:gd name="T0" fmla="*/ 0 w 44"/>
                <a:gd name="T1" fmla="*/ 1 h 39"/>
                <a:gd name="T2" fmla="*/ 9 w 44"/>
                <a:gd name="T3" fmla="*/ 0 h 39"/>
                <a:gd name="T4" fmla="*/ 18 w 44"/>
                <a:gd name="T5" fmla="*/ 1 h 39"/>
                <a:gd name="T6" fmla="*/ 37 w 44"/>
                <a:gd name="T7" fmla="*/ 4 h 39"/>
                <a:gd name="T8" fmla="*/ 42 w 44"/>
                <a:gd name="T9" fmla="*/ 4 h 39"/>
                <a:gd name="T10" fmla="*/ 42 w 44"/>
                <a:gd name="T11" fmla="*/ 10 h 39"/>
                <a:gd name="T12" fmla="*/ 40 w 44"/>
                <a:gd name="T13" fmla="*/ 13 h 39"/>
                <a:gd name="T14" fmla="*/ 44 w 44"/>
                <a:gd name="T15" fmla="*/ 19 h 39"/>
                <a:gd name="T16" fmla="*/ 38 w 44"/>
                <a:gd name="T17" fmla="*/ 23 h 39"/>
                <a:gd name="T18" fmla="*/ 37 w 44"/>
                <a:gd name="T19" fmla="*/ 29 h 39"/>
                <a:gd name="T20" fmla="*/ 32 w 44"/>
                <a:gd name="T21" fmla="*/ 30 h 39"/>
                <a:gd name="T22" fmla="*/ 31 w 44"/>
                <a:gd name="T23" fmla="*/ 39 h 39"/>
                <a:gd name="T24" fmla="*/ 24 w 44"/>
                <a:gd name="T25" fmla="*/ 35 h 39"/>
                <a:gd name="T26" fmla="*/ 18 w 44"/>
                <a:gd name="T27" fmla="*/ 30 h 39"/>
                <a:gd name="T28" fmla="*/ 12 w 44"/>
                <a:gd name="T29" fmla="*/ 24 h 39"/>
                <a:gd name="T30" fmla="*/ 8 w 44"/>
                <a:gd name="T31" fmla="*/ 21 h 39"/>
                <a:gd name="T32" fmla="*/ 4 w 44"/>
                <a:gd name="T33" fmla="*/ 15 h 39"/>
                <a:gd name="T34" fmla="*/ 2 w 44"/>
                <a:gd name="T35" fmla="*/ 7 h 39"/>
                <a:gd name="T36" fmla="*/ 0 w 44"/>
                <a:gd name="T37" fmla="*/ 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39"/>
                <a:gd name="T59" fmla="*/ 44 w 44"/>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39">
                  <a:moveTo>
                    <a:pt x="0" y="1"/>
                  </a:moveTo>
                  <a:lnTo>
                    <a:pt x="9" y="0"/>
                  </a:lnTo>
                  <a:lnTo>
                    <a:pt x="18" y="1"/>
                  </a:lnTo>
                  <a:lnTo>
                    <a:pt x="37" y="4"/>
                  </a:lnTo>
                  <a:lnTo>
                    <a:pt x="42" y="4"/>
                  </a:lnTo>
                  <a:lnTo>
                    <a:pt x="42" y="10"/>
                  </a:lnTo>
                  <a:lnTo>
                    <a:pt x="40" y="13"/>
                  </a:lnTo>
                  <a:lnTo>
                    <a:pt x="44" y="19"/>
                  </a:lnTo>
                  <a:lnTo>
                    <a:pt x="38" y="23"/>
                  </a:lnTo>
                  <a:lnTo>
                    <a:pt x="37" y="29"/>
                  </a:lnTo>
                  <a:lnTo>
                    <a:pt x="32" y="30"/>
                  </a:lnTo>
                  <a:lnTo>
                    <a:pt x="31" y="39"/>
                  </a:lnTo>
                  <a:lnTo>
                    <a:pt x="24" y="35"/>
                  </a:lnTo>
                  <a:lnTo>
                    <a:pt x="18" y="30"/>
                  </a:lnTo>
                  <a:lnTo>
                    <a:pt x="12" y="24"/>
                  </a:lnTo>
                  <a:lnTo>
                    <a:pt x="8" y="21"/>
                  </a:lnTo>
                  <a:lnTo>
                    <a:pt x="4" y="15"/>
                  </a:lnTo>
                  <a:lnTo>
                    <a:pt x="2" y="7"/>
                  </a:lnTo>
                  <a:lnTo>
                    <a:pt x="0"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1" name="Freeform 1033">
              <a:extLst>
                <a:ext uri="{FF2B5EF4-FFF2-40B4-BE49-F238E27FC236}">
                  <a16:creationId xmlns="" xmlns:a16="http://schemas.microsoft.com/office/drawing/2014/main" id="{F72E6A14-4345-471B-910B-54BB1A7F7545}"/>
                </a:ext>
              </a:extLst>
            </p:cNvPr>
            <p:cNvSpPr>
              <a:spLocks/>
            </p:cNvSpPr>
            <p:nvPr/>
          </p:nvSpPr>
          <p:spPr bwMode="gray">
            <a:xfrm>
              <a:off x="2968" y="1533"/>
              <a:ext cx="53" cy="59"/>
            </a:xfrm>
            <a:custGeom>
              <a:avLst/>
              <a:gdLst>
                <a:gd name="T0" fmla="*/ 10 w 53"/>
                <a:gd name="T1" fmla="*/ 59 h 59"/>
                <a:gd name="T2" fmla="*/ 5 w 53"/>
                <a:gd name="T3" fmla="*/ 54 h 59"/>
                <a:gd name="T4" fmla="*/ 0 w 53"/>
                <a:gd name="T5" fmla="*/ 52 h 59"/>
                <a:gd name="T6" fmla="*/ 1 w 53"/>
                <a:gd name="T7" fmla="*/ 43 h 59"/>
                <a:gd name="T8" fmla="*/ 6 w 53"/>
                <a:gd name="T9" fmla="*/ 42 h 59"/>
                <a:gd name="T10" fmla="*/ 7 w 53"/>
                <a:gd name="T11" fmla="*/ 36 h 59"/>
                <a:gd name="T12" fmla="*/ 13 w 53"/>
                <a:gd name="T13" fmla="*/ 32 h 59"/>
                <a:gd name="T14" fmla="*/ 9 w 53"/>
                <a:gd name="T15" fmla="*/ 26 h 59"/>
                <a:gd name="T16" fmla="*/ 11 w 53"/>
                <a:gd name="T17" fmla="*/ 23 h 59"/>
                <a:gd name="T18" fmla="*/ 11 w 53"/>
                <a:gd name="T19" fmla="*/ 17 h 59"/>
                <a:gd name="T20" fmla="*/ 6 w 53"/>
                <a:gd name="T21" fmla="*/ 17 h 59"/>
                <a:gd name="T22" fmla="*/ 9 w 53"/>
                <a:gd name="T23" fmla="*/ 14 h 59"/>
                <a:gd name="T24" fmla="*/ 4 w 53"/>
                <a:gd name="T25" fmla="*/ 4 h 59"/>
                <a:gd name="T26" fmla="*/ 10 w 53"/>
                <a:gd name="T27" fmla="*/ 0 h 59"/>
                <a:gd name="T28" fmla="*/ 25 w 53"/>
                <a:gd name="T29" fmla="*/ 0 h 59"/>
                <a:gd name="T30" fmla="*/ 27 w 53"/>
                <a:gd name="T31" fmla="*/ 6 h 59"/>
                <a:gd name="T32" fmla="*/ 31 w 53"/>
                <a:gd name="T33" fmla="*/ 12 h 59"/>
                <a:gd name="T34" fmla="*/ 37 w 53"/>
                <a:gd name="T35" fmla="*/ 22 h 59"/>
                <a:gd name="T36" fmla="*/ 50 w 53"/>
                <a:gd name="T37" fmla="*/ 22 h 59"/>
                <a:gd name="T38" fmla="*/ 50 w 53"/>
                <a:gd name="T39" fmla="*/ 30 h 59"/>
                <a:gd name="T40" fmla="*/ 45 w 53"/>
                <a:gd name="T41" fmla="*/ 34 h 59"/>
                <a:gd name="T42" fmla="*/ 50 w 53"/>
                <a:gd name="T43" fmla="*/ 40 h 59"/>
                <a:gd name="T44" fmla="*/ 53 w 53"/>
                <a:gd name="T45" fmla="*/ 44 h 59"/>
                <a:gd name="T46" fmla="*/ 47 w 53"/>
                <a:gd name="T47" fmla="*/ 54 h 59"/>
                <a:gd name="T48" fmla="*/ 40 w 53"/>
                <a:gd name="T49" fmla="*/ 55 h 59"/>
                <a:gd name="T50" fmla="*/ 33 w 53"/>
                <a:gd name="T51" fmla="*/ 57 h 59"/>
                <a:gd name="T52" fmla="*/ 27 w 53"/>
                <a:gd name="T53" fmla="*/ 58 h 59"/>
                <a:gd name="T54" fmla="*/ 21 w 53"/>
                <a:gd name="T55" fmla="*/ 54 h 59"/>
                <a:gd name="T56" fmla="*/ 15 w 53"/>
                <a:gd name="T57" fmla="*/ 52 h 59"/>
                <a:gd name="T58" fmla="*/ 11 w 53"/>
                <a:gd name="T59" fmla="*/ 54 h 59"/>
                <a:gd name="T60" fmla="*/ 10 w 53"/>
                <a:gd name="T61" fmla="*/ 59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59"/>
                <a:gd name="T95" fmla="*/ 53 w 53"/>
                <a:gd name="T96" fmla="*/ 59 h 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59">
                  <a:moveTo>
                    <a:pt x="10" y="59"/>
                  </a:moveTo>
                  <a:lnTo>
                    <a:pt x="5" y="54"/>
                  </a:lnTo>
                  <a:lnTo>
                    <a:pt x="0" y="52"/>
                  </a:lnTo>
                  <a:lnTo>
                    <a:pt x="1" y="43"/>
                  </a:lnTo>
                  <a:lnTo>
                    <a:pt x="6" y="42"/>
                  </a:lnTo>
                  <a:lnTo>
                    <a:pt x="7" y="36"/>
                  </a:lnTo>
                  <a:lnTo>
                    <a:pt x="13" y="32"/>
                  </a:lnTo>
                  <a:lnTo>
                    <a:pt x="9" y="26"/>
                  </a:lnTo>
                  <a:lnTo>
                    <a:pt x="11" y="23"/>
                  </a:lnTo>
                  <a:lnTo>
                    <a:pt x="11" y="17"/>
                  </a:lnTo>
                  <a:lnTo>
                    <a:pt x="6" y="17"/>
                  </a:lnTo>
                  <a:lnTo>
                    <a:pt x="9" y="14"/>
                  </a:lnTo>
                  <a:lnTo>
                    <a:pt x="4" y="4"/>
                  </a:lnTo>
                  <a:lnTo>
                    <a:pt x="10" y="0"/>
                  </a:lnTo>
                  <a:lnTo>
                    <a:pt x="25" y="0"/>
                  </a:lnTo>
                  <a:lnTo>
                    <a:pt x="27" y="6"/>
                  </a:lnTo>
                  <a:lnTo>
                    <a:pt x="31" y="12"/>
                  </a:lnTo>
                  <a:lnTo>
                    <a:pt x="37" y="22"/>
                  </a:lnTo>
                  <a:lnTo>
                    <a:pt x="50" y="22"/>
                  </a:lnTo>
                  <a:lnTo>
                    <a:pt x="50" y="30"/>
                  </a:lnTo>
                  <a:lnTo>
                    <a:pt x="45" y="34"/>
                  </a:lnTo>
                  <a:lnTo>
                    <a:pt x="50" y="40"/>
                  </a:lnTo>
                  <a:lnTo>
                    <a:pt x="53" y="44"/>
                  </a:lnTo>
                  <a:lnTo>
                    <a:pt x="47" y="54"/>
                  </a:lnTo>
                  <a:lnTo>
                    <a:pt x="40" y="55"/>
                  </a:lnTo>
                  <a:lnTo>
                    <a:pt x="33" y="57"/>
                  </a:lnTo>
                  <a:lnTo>
                    <a:pt x="27" y="58"/>
                  </a:lnTo>
                  <a:lnTo>
                    <a:pt x="21" y="54"/>
                  </a:lnTo>
                  <a:lnTo>
                    <a:pt x="15" y="52"/>
                  </a:lnTo>
                  <a:lnTo>
                    <a:pt x="11" y="54"/>
                  </a:lnTo>
                  <a:lnTo>
                    <a:pt x="10" y="5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2" name="Freeform 1034">
              <a:extLst>
                <a:ext uri="{FF2B5EF4-FFF2-40B4-BE49-F238E27FC236}">
                  <a16:creationId xmlns="" xmlns:a16="http://schemas.microsoft.com/office/drawing/2014/main" id="{DC79C66E-1FA9-4B99-AFAB-7ECD33C534F5}"/>
                </a:ext>
              </a:extLst>
            </p:cNvPr>
            <p:cNvSpPr>
              <a:spLocks/>
            </p:cNvSpPr>
            <p:nvPr/>
          </p:nvSpPr>
          <p:spPr bwMode="gray">
            <a:xfrm>
              <a:off x="2993" y="1587"/>
              <a:ext cx="30" cy="23"/>
            </a:xfrm>
            <a:custGeom>
              <a:avLst/>
              <a:gdLst>
                <a:gd name="T0" fmla="*/ 22 w 30"/>
                <a:gd name="T1" fmla="*/ 0 h 23"/>
                <a:gd name="T2" fmla="*/ 25 w 30"/>
                <a:gd name="T3" fmla="*/ 4 h 23"/>
                <a:gd name="T4" fmla="*/ 29 w 30"/>
                <a:gd name="T5" fmla="*/ 9 h 23"/>
                <a:gd name="T6" fmla="*/ 30 w 30"/>
                <a:gd name="T7" fmla="*/ 14 h 23"/>
                <a:gd name="T8" fmla="*/ 25 w 30"/>
                <a:gd name="T9" fmla="*/ 18 h 23"/>
                <a:gd name="T10" fmla="*/ 16 w 30"/>
                <a:gd name="T11" fmla="*/ 20 h 23"/>
                <a:gd name="T12" fmla="*/ 4 w 30"/>
                <a:gd name="T13" fmla="*/ 23 h 23"/>
                <a:gd name="T14" fmla="*/ 0 w 30"/>
                <a:gd name="T15" fmla="*/ 14 h 23"/>
                <a:gd name="T16" fmla="*/ 2 w 30"/>
                <a:gd name="T17" fmla="*/ 4 h 23"/>
                <a:gd name="T18" fmla="*/ 8 w 30"/>
                <a:gd name="T19" fmla="*/ 3 h 23"/>
                <a:gd name="T20" fmla="*/ 15 w 30"/>
                <a:gd name="T21" fmla="*/ 1 h 23"/>
                <a:gd name="T22" fmla="*/ 22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3"/>
                <a:gd name="T38" fmla="*/ 30 w 3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3">
                  <a:moveTo>
                    <a:pt x="22" y="0"/>
                  </a:moveTo>
                  <a:lnTo>
                    <a:pt x="25" y="4"/>
                  </a:lnTo>
                  <a:lnTo>
                    <a:pt x="29" y="9"/>
                  </a:lnTo>
                  <a:lnTo>
                    <a:pt x="30" y="14"/>
                  </a:lnTo>
                  <a:lnTo>
                    <a:pt x="25" y="18"/>
                  </a:lnTo>
                  <a:lnTo>
                    <a:pt x="16" y="20"/>
                  </a:lnTo>
                  <a:lnTo>
                    <a:pt x="4" y="23"/>
                  </a:lnTo>
                  <a:lnTo>
                    <a:pt x="0" y="14"/>
                  </a:lnTo>
                  <a:lnTo>
                    <a:pt x="2" y="4"/>
                  </a:lnTo>
                  <a:lnTo>
                    <a:pt x="8" y="3"/>
                  </a:lnTo>
                  <a:lnTo>
                    <a:pt x="15" y="1"/>
                  </a:lnTo>
                  <a:lnTo>
                    <a:pt x="22"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3" name="Freeform 1035">
              <a:extLst>
                <a:ext uri="{FF2B5EF4-FFF2-40B4-BE49-F238E27FC236}">
                  <a16:creationId xmlns="" xmlns:a16="http://schemas.microsoft.com/office/drawing/2014/main" id="{B44043A9-0F26-494B-A884-F9172E9CCF3E}"/>
                </a:ext>
              </a:extLst>
            </p:cNvPr>
            <p:cNvSpPr>
              <a:spLocks/>
            </p:cNvSpPr>
            <p:nvPr/>
          </p:nvSpPr>
          <p:spPr bwMode="gray">
            <a:xfrm>
              <a:off x="2899" y="1649"/>
              <a:ext cx="32" cy="19"/>
            </a:xfrm>
            <a:custGeom>
              <a:avLst/>
              <a:gdLst>
                <a:gd name="T0" fmla="*/ 1 w 32"/>
                <a:gd name="T1" fmla="*/ 0 h 19"/>
                <a:gd name="T2" fmla="*/ 12 w 32"/>
                <a:gd name="T3" fmla="*/ 0 h 19"/>
                <a:gd name="T4" fmla="*/ 20 w 32"/>
                <a:gd name="T5" fmla="*/ 0 h 19"/>
                <a:gd name="T6" fmla="*/ 32 w 32"/>
                <a:gd name="T7" fmla="*/ 0 h 19"/>
                <a:gd name="T8" fmla="*/ 32 w 32"/>
                <a:gd name="T9" fmla="*/ 3 h 19"/>
                <a:gd name="T10" fmla="*/ 27 w 32"/>
                <a:gd name="T11" fmla="*/ 8 h 19"/>
                <a:gd name="T12" fmla="*/ 28 w 32"/>
                <a:gd name="T13" fmla="*/ 14 h 19"/>
                <a:gd name="T14" fmla="*/ 26 w 32"/>
                <a:gd name="T15" fmla="*/ 19 h 19"/>
                <a:gd name="T16" fmla="*/ 19 w 32"/>
                <a:gd name="T17" fmla="*/ 13 h 19"/>
                <a:gd name="T18" fmla="*/ 12 w 32"/>
                <a:gd name="T19" fmla="*/ 12 h 19"/>
                <a:gd name="T20" fmla="*/ 8 w 32"/>
                <a:gd name="T21" fmla="*/ 8 h 19"/>
                <a:gd name="T22" fmla="*/ 0 w 32"/>
                <a:gd name="T23" fmla="*/ 7 h 19"/>
                <a:gd name="T24" fmla="*/ 1 w 3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1" y="0"/>
                  </a:moveTo>
                  <a:lnTo>
                    <a:pt x="12" y="0"/>
                  </a:lnTo>
                  <a:lnTo>
                    <a:pt x="20" y="0"/>
                  </a:lnTo>
                  <a:lnTo>
                    <a:pt x="32" y="0"/>
                  </a:lnTo>
                  <a:lnTo>
                    <a:pt x="32" y="3"/>
                  </a:lnTo>
                  <a:lnTo>
                    <a:pt x="27" y="8"/>
                  </a:lnTo>
                  <a:lnTo>
                    <a:pt x="28" y="14"/>
                  </a:lnTo>
                  <a:lnTo>
                    <a:pt x="26" y="19"/>
                  </a:lnTo>
                  <a:lnTo>
                    <a:pt x="19" y="13"/>
                  </a:lnTo>
                  <a:lnTo>
                    <a:pt x="12" y="12"/>
                  </a:lnTo>
                  <a:lnTo>
                    <a:pt x="8" y="8"/>
                  </a:lnTo>
                  <a:lnTo>
                    <a:pt x="0" y="7"/>
                  </a:lnTo>
                  <a:lnTo>
                    <a:pt x="1"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4" name="Freeform 1036">
              <a:extLst>
                <a:ext uri="{FF2B5EF4-FFF2-40B4-BE49-F238E27FC236}">
                  <a16:creationId xmlns="" xmlns:a16="http://schemas.microsoft.com/office/drawing/2014/main" id="{46073086-F096-4F39-BE59-2B74CFDCFDC6}"/>
                </a:ext>
              </a:extLst>
            </p:cNvPr>
            <p:cNvSpPr>
              <a:spLocks/>
            </p:cNvSpPr>
            <p:nvPr/>
          </p:nvSpPr>
          <p:spPr bwMode="gray">
            <a:xfrm>
              <a:off x="2830" y="1519"/>
              <a:ext cx="139" cy="132"/>
            </a:xfrm>
            <a:custGeom>
              <a:avLst/>
              <a:gdLst>
                <a:gd name="T0" fmla="*/ 6 w 139"/>
                <a:gd name="T1" fmla="*/ 44 h 132"/>
                <a:gd name="T2" fmla="*/ 0 w 139"/>
                <a:gd name="T3" fmla="*/ 32 h 132"/>
                <a:gd name="T4" fmla="*/ 0 w 139"/>
                <a:gd name="T5" fmla="*/ 22 h 132"/>
                <a:gd name="T6" fmla="*/ 11 w 139"/>
                <a:gd name="T7" fmla="*/ 16 h 132"/>
                <a:gd name="T8" fmla="*/ 14 w 139"/>
                <a:gd name="T9" fmla="*/ 11 h 132"/>
                <a:gd name="T10" fmla="*/ 24 w 139"/>
                <a:gd name="T11" fmla="*/ 16 h 132"/>
                <a:gd name="T12" fmla="*/ 27 w 139"/>
                <a:gd name="T13" fmla="*/ 8 h 132"/>
                <a:gd name="T14" fmla="*/ 38 w 139"/>
                <a:gd name="T15" fmla="*/ 10 h 132"/>
                <a:gd name="T16" fmla="*/ 49 w 139"/>
                <a:gd name="T17" fmla="*/ 4 h 132"/>
                <a:gd name="T18" fmla="*/ 62 w 139"/>
                <a:gd name="T19" fmla="*/ 0 h 132"/>
                <a:gd name="T20" fmla="*/ 69 w 139"/>
                <a:gd name="T21" fmla="*/ 7 h 132"/>
                <a:gd name="T22" fmla="*/ 77 w 139"/>
                <a:gd name="T23" fmla="*/ 12 h 132"/>
                <a:gd name="T24" fmla="*/ 71 w 139"/>
                <a:gd name="T25" fmla="*/ 20 h 132"/>
                <a:gd name="T26" fmla="*/ 62 w 139"/>
                <a:gd name="T27" fmla="*/ 31 h 132"/>
                <a:gd name="T28" fmla="*/ 67 w 139"/>
                <a:gd name="T29" fmla="*/ 44 h 132"/>
                <a:gd name="T30" fmla="*/ 82 w 139"/>
                <a:gd name="T31" fmla="*/ 54 h 132"/>
                <a:gd name="T32" fmla="*/ 88 w 139"/>
                <a:gd name="T33" fmla="*/ 70 h 132"/>
                <a:gd name="T34" fmla="*/ 109 w 139"/>
                <a:gd name="T35" fmla="*/ 76 h 132"/>
                <a:gd name="T36" fmla="*/ 109 w 139"/>
                <a:gd name="T37" fmla="*/ 81 h 132"/>
                <a:gd name="T38" fmla="*/ 121 w 139"/>
                <a:gd name="T39" fmla="*/ 88 h 132"/>
                <a:gd name="T40" fmla="*/ 137 w 139"/>
                <a:gd name="T41" fmla="*/ 98 h 132"/>
                <a:gd name="T42" fmla="*/ 135 w 139"/>
                <a:gd name="T43" fmla="*/ 106 h 132"/>
                <a:gd name="T44" fmla="*/ 124 w 139"/>
                <a:gd name="T45" fmla="*/ 97 h 132"/>
                <a:gd name="T46" fmla="*/ 116 w 139"/>
                <a:gd name="T47" fmla="*/ 104 h 132"/>
                <a:gd name="T48" fmla="*/ 123 w 139"/>
                <a:gd name="T49" fmla="*/ 114 h 132"/>
                <a:gd name="T50" fmla="*/ 119 w 139"/>
                <a:gd name="T51" fmla="*/ 118 h 132"/>
                <a:gd name="T52" fmla="*/ 113 w 139"/>
                <a:gd name="T53" fmla="*/ 128 h 132"/>
                <a:gd name="T54" fmla="*/ 105 w 139"/>
                <a:gd name="T55" fmla="*/ 127 h 132"/>
                <a:gd name="T56" fmla="*/ 109 w 139"/>
                <a:gd name="T57" fmla="*/ 110 h 132"/>
                <a:gd name="T58" fmla="*/ 97 w 139"/>
                <a:gd name="T59" fmla="*/ 98 h 132"/>
                <a:gd name="T60" fmla="*/ 89 w 139"/>
                <a:gd name="T61" fmla="*/ 94 h 132"/>
                <a:gd name="T62" fmla="*/ 71 w 139"/>
                <a:gd name="T63" fmla="*/ 84 h 132"/>
                <a:gd name="T64" fmla="*/ 55 w 139"/>
                <a:gd name="T65" fmla="*/ 68 h 132"/>
                <a:gd name="T66" fmla="*/ 40 w 139"/>
                <a:gd name="T67" fmla="*/ 51 h 132"/>
                <a:gd name="T68" fmla="*/ 29 w 139"/>
                <a:gd name="T69" fmla="*/ 41 h 132"/>
                <a:gd name="T70" fmla="*/ 14 w 139"/>
                <a:gd name="T71" fmla="*/ 43 h 132"/>
                <a:gd name="T72" fmla="*/ 7 w 139"/>
                <a:gd name="T73" fmla="*/ 49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132"/>
                <a:gd name="T113" fmla="*/ 139 w 139"/>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132">
                  <a:moveTo>
                    <a:pt x="7" y="49"/>
                  </a:moveTo>
                  <a:lnTo>
                    <a:pt x="6" y="44"/>
                  </a:lnTo>
                  <a:lnTo>
                    <a:pt x="1" y="42"/>
                  </a:lnTo>
                  <a:lnTo>
                    <a:pt x="0" y="32"/>
                  </a:lnTo>
                  <a:lnTo>
                    <a:pt x="2" y="25"/>
                  </a:lnTo>
                  <a:lnTo>
                    <a:pt x="0" y="22"/>
                  </a:lnTo>
                  <a:lnTo>
                    <a:pt x="0" y="17"/>
                  </a:lnTo>
                  <a:lnTo>
                    <a:pt x="11" y="16"/>
                  </a:lnTo>
                  <a:lnTo>
                    <a:pt x="12" y="14"/>
                  </a:lnTo>
                  <a:lnTo>
                    <a:pt x="14" y="11"/>
                  </a:lnTo>
                  <a:lnTo>
                    <a:pt x="19" y="14"/>
                  </a:lnTo>
                  <a:lnTo>
                    <a:pt x="24" y="16"/>
                  </a:lnTo>
                  <a:lnTo>
                    <a:pt x="26" y="14"/>
                  </a:lnTo>
                  <a:lnTo>
                    <a:pt x="27" y="8"/>
                  </a:lnTo>
                  <a:lnTo>
                    <a:pt x="30" y="12"/>
                  </a:lnTo>
                  <a:lnTo>
                    <a:pt x="38" y="10"/>
                  </a:lnTo>
                  <a:lnTo>
                    <a:pt x="41" y="4"/>
                  </a:lnTo>
                  <a:lnTo>
                    <a:pt x="49" y="4"/>
                  </a:lnTo>
                  <a:lnTo>
                    <a:pt x="50" y="0"/>
                  </a:lnTo>
                  <a:lnTo>
                    <a:pt x="62" y="0"/>
                  </a:lnTo>
                  <a:lnTo>
                    <a:pt x="62" y="4"/>
                  </a:lnTo>
                  <a:lnTo>
                    <a:pt x="69" y="7"/>
                  </a:lnTo>
                  <a:lnTo>
                    <a:pt x="81" y="6"/>
                  </a:lnTo>
                  <a:lnTo>
                    <a:pt x="77" y="12"/>
                  </a:lnTo>
                  <a:lnTo>
                    <a:pt x="75" y="17"/>
                  </a:lnTo>
                  <a:lnTo>
                    <a:pt x="71" y="20"/>
                  </a:lnTo>
                  <a:lnTo>
                    <a:pt x="62" y="24"/>
                  </a:lnTo>
                  <a:lnTo>
                    <a:pt x="62" y="31"/>
                  </a:lnTo>
                  <a:lnTo>
                    <a:pt x="62" y="38"/>
                  </a:lnTo>
                  <a:lnTo>
                    <a:pt x="67" y="44"/>
                  </a:lnTo>
                  <a:lnTo>
                    <a:pt x="75" y="50"/>
                  </a:lnTo>
                  <a:lnTo>
                    <a:pt x="82" y="54"/>
                  </a:lnTo>
                  <a:lnTo>
                    <a:pt x="84" y="63"/>
                  </a:lnTo>
                  <a:lnTo>
                    <a:pt x="88" y="70"/>
                  </a:lnTo>
                  <a:lnTo>
                    <a:pt x="95" y="76"/>
                  </a:lnTo>
                  <a:lnTo>
                    <a:pt x="109" y="76"/>
                  </a:lnTo>
                  <a:lnTo>
                    <a:pt x="111" y="78"/>
                  </a:lnTo>
                  <a:lnTo>
                    <a:pt x="109" y="81"/>
                  </a:lnTo>
                  <a:lnTo>
                    <a:pt x="113" y="85"/>
                  </a:lnTo>
                  <a:lnTo>
                    <a:pt x="121" y="88"/>
                  </a:lnTo>
                  <a:lnTo>
                    <a:pt x="130" y="93"/>
                  </a:lnTo>
                  <a:lnTo>
                    <a:pt x="137" y="98"/>
                  </a:lnTo>
                  <a:lnTo>
                    <a:pt x="139" y="102"/>
                  </a:lnTo>
                  <a:lnTo>
                    <a:pt x="135" y="106"/>
                  </a:lnTo>
                  <a:lnTo>
                    <a:pt x="130" y="101"/>
                  </a:lnTo>
                  <a:lnTo>
                    <a:pt x="124" y="97"/>
                  </a:lnTo>
                  <a:lnTo>
                    <a:pt x="119" y="98"/>
                  </a:lnTo>
                  <a:lnTo>
                    <a:pt x="116" y="104"/>
                  </a:lnTo>
                  <a:lnTo>
                    <a:pt x="119" y="110"/>
                  </a:lnTo>
                  <a:lnTo>
                    <a:pt x="123" y="114"/>
                  </a:lnTo>
                  <a:lnTo>
                    <a:pt x="124" y="117"/>
                  </a:lnTo>
                  <a:lnTo>
                    <a:pt x="119" y="118"/>
                  </a:lnTo>
                  <a:lnTo>
                    <a:pt x="117" y="122"/>
                  </a:lnTo>
                  <a:lnTo>
                    <a:pt x="113" y="128"/>
                  </a:lnTo>
                  <a:lnTo>
                    <a:pt x="107" y="132"/>
                  </a:lnTo>
                  <a:lnTo>
                    <a:pt x="105" y="127"/>
                  </a:lnTo>
                  <a:lnTo>
                    <a:pt x="107" y="121"/>
                  </a:lnTo>
                  <a:lnTo>
                    <a:pt x="109" y="110"/>
                  </a:lnTo>
                  <a:lnTo>
                    <a:pt x="106" y="101"/>
                  </a:lnTo>
                  <a:lnTo>
                    <a:pt x="97" y="98"/>
                  </a:lnTo>
                  <a:lnTo>
                    <a:pt x="95" y="94"/>
                  </a:lnTo>
                  <a:lnTo>
                    <a:pt x="89" y="94"/>
                  </a:lnTo>
                  <a:lnTo>
                    <a:pt x="81" y="84"/>
                  </a:lnTo>
                  <a:lnTo>
                    <a:pt x="71" y="84"/>
                  </a:lnTo>
                  <a:lnTo>
                    <a:pt x="62" y="72"/>
                  </a:lnTo>
                  <a:lnTo>
                    <a:pt x="55" y="68"/>
                  </a:lnTo>
                  <a:lnTo>
                    <a:pt x="42" y="63"/>
                  </a:lnTo>
                  <a:lnTo>
                    <a:pt x="40" y="51"/>
                  </a:lnTo>
                  <a:lnTo>
                    <a:pt x="38" y="44"/>
                  </a:lnTo>
                  <a:lnTo>
                    <a:pt x="29" y="41"/>
                  </a:lnTo>
                  <a:lnTo>
                    <a:pt x="19" y="39"/>
                  </a:lnTo>
                  <a:lnTo>
                    <a:pt x="14" y="43"/>
                  </a:lnTo>
                  <a:lnTo>
                    <a:pt x="13" y="48"/>
                  </a:lnTo>
                  <a:lnTo>
                    <a:pt x="7" y="4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5" name="Freeform 1037">
              <a:extLst>
                <a:ext uri="{FF2B5EF4-FFF2-40B4-BE49-F238E27FC236}">
                  <a16:creationId xmlns="" xmlns:a16="http://schemas.microsoft.com/office/drawing/2014/main" id="{B89ED32B-9C7F-4F97-8CA8-17C463B8CC22}"/>
                </a:ext>
              </a:extLst>
            </p:cNvPr>
            <p:cNvSpPr>
              <a:spLocks/>
            </p:cNvSpPr>
            <p:nvPr/>
          </p:nvSpPr>
          <p:spPr bwMode="gray">
            <a:xfrm>
              <a:off x="3070" y="1497"/>
              <a:ext cx="39" cy="46"/>
            </a:xfrm>
            <a:custGeom>
              <a:avLst/>
              <a:gdLst>
                <a:gd name="T0" fmla="*/ 16 w 39"/>
                <a:gd name="T1" fmla="*/ 46 h 46"/>
                <a:gd name="T2" fmla="*/ 13 w 39"/>
                <a:gd name="T3" fmla="*/ 36 h 46"/>
                <a:gd name="T4" fmla="*/ 15 w 39"/>
                <a:gd name="T5" fmla="*/ 28 h 46"/>
                <a:gd name="T6" fmla="*/ 14 w 39"/>
                <a:gd name="T7" fmla="*/ 24 h 46"/>
                <a:gd name="T8" fmla="*/ 11 w 39"/>
                <a:gd name="T9" fmla="*/ 21 h 46"/>
                <a:gd name="T10" fmla="*/ 4 w 39"/>
                <a:gd name="T11" fmla="*/ 14 h 46"/>
                <a:gd name="T12" fmla="*/ 2 w 39"/>
                <a:gd name="T13" fmla="*/ 8 h 46"/>
                <a:gd name="T14" fmla="*/ 0 w 39"/>
                <a:gd name="T15" fmla="*/ 3 h 46"/>
                <a:gd name="T16" fmla="*/ 3 w 39"/>
                <a:gd name="T17" fmla="*/ 0 h 46"/>
                <a:gd name="T18" fmla="*/ 14 w 39"/>
                <a:gd name="T19" fmla="*/ 2 h 46"/>
                <a:gd name="T20" fmla="*/ 22 w 39"/>
                <a:gd name="T21" fmla="*/ 6 h 46"/>
                <a:gd name="T22" fmla="*/ 26 w 39"/>
                <a:gd name="T23" fmla="*/ 12 h 46"/>
                <a:gd name="T24" fmla="*/ 29 w 39"/>
                <a:gd name="T25" fmla="*/ 18 h 46"/>
                <a:gd name="T26" fmla="*/ 36 w 39"/>
                <a:gd name="T27" fmla="*/ 21 h 46"/>
                <a:gd name="T28" fmla="*/ 39 w 39"/>
                <a:gd name="T29" fmla="*/ 27 h 46"/>
                <a:gd name="T30" fmla="*/ 37 w 39"/>
                <a:gd name="T31" fmla="*/ 32 h 46"/>
                <a:gd name="T32" fmla="*/ 31 w 39"/>
                <a:gd name="T33" fmla="*/ 32 h 46"/>
                <a:gd name="T34" fmla="*/ 23 w 39"/>
                <a:gd name="T35" fmla="*/ 31 h 46"/>
                <a:gd name="T36" fmla="*/ 24 w 39"/>
                <a:gd name="T37" fmla="*/ 37 h 46"/>
                <a:gd name="T38" fmla="*/ 19 w 39"/>
                <a:gd name="T39" fmla="*/ 42 h 46"/>
                <a:gd name="T40" fmla="*/ 16 w 39"/>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6"/>
                <a:gd name="T65" fmla="*/ 39 w 3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6">
                  <a:moveTo>
                    <a:pt x="16" y="46"/>
                  </a:moveTo>
                  <a:lnTo>
                    <a:pt x="13" y="36"/>
                  </a:lnTo>
                  <a:lnTo>
                    <a:pt x="15" y="28"/>
                  </a:lnTo>
                  <a:lnTo>
                    <a:pt x="14" y="24"/>
                  </a:lnTo>
                  <a:lnTo>
                    <a:pt x="11" y="21"/>
                  </a:lnTo>
                  <a:lnTo>
                    <a:pt x="4" y="14"/>
                  </a:lnTo>
                  <a:lnTo>
                    <a:pt x="2" y="8"/>
                  </a:lnTo>
                  <a:lnTo>
                    <a:pt x="0" y="3"/>
                  </a:lnTo>
                  <a:lnTo>
                    <a:pt x="3" y="0"/>
                  </a:lnTo>
                  <a:lnTo>
                    <a:pt x="14" y="2"/>
                  </a:lnTo>
                  <a:lnTo>
                    <a:pt x="22" y="6"/>
                  </a:lnTo>
                  <a:lnTo>
                    <a:pt x="26" y="12"/>
                  </a:lnTo>
                  <a:lnTo>
                    <a:pt x="29" y="18"/>
                  </a:lnTo>
                  <a:lnTo>
                    <a:pt x="36" y="21"/>
                  </a:lnTo>
                  <a:lnTo>
                    <a:pt x="39" y="27"/>
                  </a:lnTo>
                  <a:lnTo>
                    <a:pt x="37" y="32"/>
                  </a:lnTo>
                  <a:lnTo>
                    <a:pt x="31" y="32"/>
                  </a:lnTo>
                  <a:lnTo>
                    <a:pt x="23" y="31"/>
                  </a:lnTo>
                  <a:lnTo>
                    <a:pt x="24" y="37"/>
                  </a:lnTo>
                  <a:lnTo>
                    <a:pt x="19" y="42"/>
                  </a:lnTo>
                  <a:lnTo>
                    <a:pt x="16" y="4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6" name="Freeform 1038">
              <a:extLst>
                <a:ext uri="{FF2B5EF4-FFF2-40B4-BE49-F238E27FC236}">
                  <a16:creationId xmlns="" xmlns:a16="http://schemas.microsoft.com/office/drawing/2014/main" id="{21EC3D24-F918-438F-AAFF-8EA47AE0826F}"/>
                </a:ext>
              </a:extLst>
            </p:cNvPr>
            <p:cNvSpPr>
              <a:spLocks/>
            </p:cNvSpPr>
            <p:nvPr/>
          </p:nvSpPr>
          <p:spPr bwMode="gray">
            <a:xfrm>
              <a:off x="3010" y="1436"/>
              <a:ext cx="216" cy="122"/>
            </a:xfrm>
            <a:custGeom>
              <a:avLst/>
              <a:gdLst>
                <a:gd name="T0" fmla="*/ 118 w 216"/>
                <a:gd name="T1" fmla="*/ 5 h 122"/>
                <a:gd name="T2" fmla="*/ 127 w 216"/>
                <a:gd name="T3" fmla="*/ 1 h 122"/>
                <a:gd name="T4" fmla="*/ 145 w 216"/>
                <a:gd name="T5" fmla="*/ 0 h 122"/>
                <a:gd name="T6" fmla="*/ 146 w 216"/>
                <a:gd name="T7" fmla="*/ 17 h 122"/>
                <a:gd name="T8" fmla="*/ 162 w 216"/>
                <a:gd name="T9" fmla="*/ 30 h 122"/>
                <a:gd name="T10" fmla="*/ 188 w 216"/>
                <a:gd name="T11" fmla="*/ 37 h 122"/>
                <a:gd name="T12" fmla="*/ 216 w 216"/>
                <a:gd name="T13" fmla="*/ 45 h 122"/>
                <a:gd name="T14" fmla="*/ 215 w 216"/>
                <a:gd name="T15" fmla="*/ 69 h 122"/>
                <a:gd name="T16" fmla="*/ 195 w 216"/>
                <a:gd name="T17" fmla="*/ 75 h 122"/>
                <a:gd name="T18" fmla="*/ 182 w 216"/>
                <a:gd name="T19" fmla="*/ 86 h 122"/>
                <a:gd name="T20" fmla="*/ 156 w 216"/>
                <a:gd name="T21" fmla="*/ 95 h 122"/>
                <a:gd name="T22" fmla="*/ 143 w 216"/>
                <a:gd name="T23" fmla="*/ 101 h 122"/>
                <a:gd name="T24" fmla="*/ 155 w 216"/>
                <a:gd name="T25" fmla="*/ 106 h 122"/>
                <a:gd name="T26" fmla="*/ 162 w 216"/>
                <a:gd name="T27" fmla="*/ 109 h 122"/>
                <a:gd name="T28" fmla="*/ 179 w 216"/>
                <a:gd name="T29" fmla="*/ 110 h 122"/>
                <a:gd name="T30" fmla="*/ 176 w 216"/>
                <a:gd name="T31" fmla="*/ 115 h 122"/>
                <a:gd name="T32" fmla="*/ 158 w 216"/>
                <a:gd name="T33" fmla="*/ 114 h 122"/>
                <a:gd name="T34" fmla="*/ 146 w 216"/>
                <a:gd name="T35" fmla="*/ 121 h 122"/>
                <a:gd name="T36" fmla="*/ 138 w 216"/>
                <a:gd name="T37" fmla="*/ 116 h 122"/>
                <a:gd name="T38" fmla="*/ 128 w 216"/>
                <a:gd name="T39" fmla="*/ 107 h 122"/>
                <a:gd name="T40" fmla="*/ 139 w 216"/>
                <a:gd name="T41" fmla="*/ 101 h 122"/>
                <a:gd name="T42" fmla="*/ 122 w 216"/>
                <a:gd name="T43" fmla="*/ 98 h 122"/>
                <a:gd name="T44" fmla="*/ 110 w 216"/>
                <a:gd name="T45" fmla="*/ 88 h 122"/>
                <a:gd name="T46" fmla="*/ 104 w 216"/>
                <a:gd name="T47" fmla="*/ 96 h 122"/>
                <a:gd name="T48" fmla="*/ 91 w 216"/>
                <a:gd name="T49" fmla="*/ 111 h 122"/>
                <a:gd name="T50" fmla="*/ 82 w 216"/>
                <a:gd name="T51" fmla="*/ 109 h 122"/>
                <a:gd name="T52" fmla="*/ 76 w 216"/>
                <a:gd name="T53" fmla="*/ 107 h 122"/>
                <a:gd name="T54" fmla="*/ 83 w 216"/>
                <a:gd name="T55" fmla="*/ 92 h 122"/>
                <a:gd name="T56" fmla="*/ 99 w 216"/>
                <a:gd name="T57" fmla="*/ 88 h 122"/>
                <a:gd name="T58" fmla="*/ 89 w 216"/>
                <a:gd name="T59" fmla="*/ 79 h 122"/>
                <a:gd name="T60" fmla="*/ 74 w 216"/>
                <a:gd name="T61" fmla="*/ 63 h 122"/>
                <a:gd name="T62" fmla="*/ 63 w 216"/>
                <a:gd name="T63" fmla="*/ 61 h 122"/>
                <a:gd name="T64" fmla="*/ 52 w 216"/>
                <a:gd name="T65" fmla="*/ 64 h 122"/>
                <a:gd name="T66" fmla="*/ 33 w 216"/>
                <a:gd name="T67" fmla="*/ 71 h 122"/>
                <a:gd name="T68" fmla="*/ 7 w 216"/>
                <a:gd name="T69" fmla="*/ 72 h 122"/>
                <a:gd name="T70" fmla="*/ 0 w 216"/>
                <a:gd name="T71" fmla="*/ 63 h 122"/>
                <a:gd name="T72" fmla="*/ 5 w 216"/>
                <a:gd name="T73" fmla="*/ 50 h 122"/>
                <a:gd name="T74" fmla="*/ 13 w 216"/>
                <a:gd name="T75" fmla="*/ 36 h 122"/>
                <a:gd name="T76" fmla="*/ 24 w 216"/>
                <a:gd name="T77" fmla="*/ 28 h 122"/>
                <a:gd name="T78" fmla="*/ 20 w 216"/>
                <a:gd name="T79" fmla="*/ 18 h 122"/>
                <a:gd name="T80" fmla="*/ 27 w 216"/>
                <a:gd name="T81" fmla="*/ 4 h 122"/>
                <a:gd name="T82" fmla="*/ 85 w 216"/>
                <a:gd name="T83" fmla="*/ 11 h 122"/>
                <a:gd name="T84" fmla="*/ 101 w 216"/>
                <a:gd name="T85" fmla="*/ 18 h 122"/>
                <a:gd name="T86" fmla="*/ 113 w 216"/>
                <a:gd name="T87" fmla="*/ 2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
                <a:gd name="T133" fmla="*/ 0 h 122"/>
                <a:gd name="T134" fmla="*/ 216 w 216"/>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 h="122">
                  <a:moveTo>
                    <a:pt x="113" y="2"/>
                  </a:moveTo>
                  <a:lnTo>
                    <a:pt x="118" y="5"/>
                  </a:lnTo>
                  <a:lnTo>
                    <a:pt x="123" y="4"/>
                  </a:lnTo>
                  <a:lnTo>
                    <a:pt x="127" y="1"/>
                  </a:lnTo>
                  <a:lnTo>
                    <a:pt x="133" y="1"/>
                  </a:lnTo>
                  <a:lnTo>
                    <a:pt x="145" y="0"/>
                  </a:lnTo>
                  <a:lnTo>
                    <a:pt x="147" y="9"/>
                  </a:lnTo>
                  <a:lnTo>
                    <a:pt x="146" y="17"/>
                  </a:lnTo>
                  <a:lnTo>
                    <a:pt x="160" y="20"/>
                  </a:lnTo>
                  <a:lnTo>
                    <a:pt x="162" y="30"/>
                  </a:lnTo>
                  <a:lnTo>
                    <a:pt x="186" y="32"/>
                  </a:lnTo>
                  <a:lnTo>
                    <a:pt x="188" y="37"/>
                  </a:lnTo>
                  <a:lnTo>
                    <a:pt x="203" y="37"/>
                  </a:lnTo>
                  <a:lnTo>
                    <a:pt x="216" y="45"/>
                  </a:lnTo>
                  <a:lnTo>
                    <a:pt x="215" y="60"/>
                  </a:lnTo>
                  <a:lnTo>
                    <a:pt x="215" y="69"/>
                  </a:lnTo>
                  <a:lnTo>
                    <a:pt x="203" y="72"/>
                  </a:lnTo>
                  <a:lnTo>
                    <a:pt x="195" y="75"/>
                  </a:lnTo>
                  <a:lnTo>
                    <a:pt x="193" y="81"/>
                  </a:lnTo>
                  <a:lnTo>
                    <a:pt x="182" y="86"/>
                  </a:lnTo>
                  <a:lnTo>
                    <a:pt x="168" y="88"/>
                  </a:lnTo>
                  <a:lnTo>
                    <a:pt x="156" y="95"/>
                  </a:lnTo>
                  <a:lnTo>
                    <a:pt x="144" y="97"/>
                  </a:lnTo>
                  <a:lnTo>
                    <a:pt x="143" y="101"/>
                  </a:lnTo>
                  <a:lnTo>
                    <a:pt x="151" y="102"/>
                  </a:lnTo>
                  <a:lnTo>
                    <a:pt x="155" y="106"/>
                  </a:lnTo>
                  <a:lnTo>
                    <a:pt x="158" y="108"/>
                  </a:lnTo>
                  <a:lnTo>
                    <a:pt x="162" y="109"/>
                  </a:lnTo>
                  <a:lnTo>
                    <a:pt x="174" y="108"/>
                  </a:lnTo>
                  <a:lnTo>
                    <a:pt x="179" y="110"/>
                  </a:lnTo>
                  <a:lnTo>
                    <a:pt x="180" y="113"/>
                  </a:lnTo>
                  <a:lnTo>
                    <a:pt x="176" y="115"/>
                  </a:lnTo>
                  <a:lnTo>
                    <a:pt x="166" y="114"/>
                  </a:lnTo>
                  <a:lnTo>
                    <a:pt x="158" y="114"/>
                  </a:lnTo>
                  <a:lnTo>
                    <a:pt x="152" y="117"/>
                  </a:lnTo>
                  <a:lnTo>
                    <a:pt x="146" y="121"/>
                  </a:lnTo>
                  <a:lnTo>
                    <a:pt x="138" y="122"/>
                  </a:lnTo>
                  <a:lnTo>
                    <a:pt x="138" y="116"/>
                  </a:lnTo>
                  <a:lnTo>
                    <a:pt x="136" y="111"/>
                  </a:lnTo>
                  <a:lnTo>
                    <a:pt x="128" y="107"/>
                  </a:lnTo>
                  <a:lnTo>
                    <a:pt x="132" y="103"/>
                  </a:lnTo>
                  <a:lnTo>
                    <a:pt x="139" y="101"/>
                  </a:lnTo>
                  <a:lnTo>
                    <a:pt x="139" y="97"/>
                  </a:lnTo>
                  <a:lnTo>
                    <a:pt x="122" y="98"/>
                  </a:lnTo>
                  <a:lnTo>
                    <a:pt x="118" y="89"/>
                  </a:lnTo>
                  <a:lnTo>
                    <a:pt x="110" y="88"/>
                  </a:lnTo>
                  <a:lnTo>
                    <a:pt x="104" y="90"/>
                  </a:lnTo>
                  <a:lnTo>
                    <a:pt x="104" y="96"/>
                  </a:lnTo>
                  <a:lnTo>
                    <a:pt x="96" y="103"/>
                  </a:lnTo>
                  <a:lnTo>
                    <a:pt x="91" y="111"/>
                  </a:lnTo>
                  <a:lnTo>
                    <a:pt x="86" y="107"/>
                  </a:lnTo>
                  <a:lnTo>
                    <a:pt x="82" y="109"/>
                  </a:lnTo>
                  <a:lnTo>
                    <a:pt x="76" y="108"/>
                  </a:lnTo>
                  <a:lnTo>
                    <a:pt x="76" y="107"/>
                  </a:lnTo>
                  <a:lnTo>
                    <a:pt x="84" y="98"/>
                  </a:lnTo>
                  <a:lnTo>
                    <a:pt x="83" y="92"/>
                  </a:lnTo>
                  <a:lnTo>
                    <a:pt x="97" y="93"/>
                  </a:lnTo>
                  <a:lnTo>
                    <a:pt x="99" y="88"/>
                  </a:lnTo>
                  <a:lnTo>
                    <a:pt x="96" y="82"/>
                  </a:lnTo>
                  <a:lnTo>
                    <a:pt x="89" y="79"/>
                  </a:lnTo>
                  <a:lnTo>
                    <a:pt x="82" y="67"/>
                  </a:lnTo>
                  <a:lnTo>
                    <a:pt x="74" y="63"/>
                  </a:lnTo>
                  <a:lnTo>
                    <a:pt x="67" y="62"/>
                  </a:lnTo>
                  <a:lnTo>
                    <a:pt x="63" y="61"/>
                  </a:lnTo>
                  <a:lnTo>
                    <a:pt x="60" y="64"/>
                  </a:lnTo>
                  <a:lnTo>
                    <a:pt x="52" y="64"/>
                  </a:lnTo>
                  <a:lnTo>
                    <a:pt x="49" y="70"/>
                  </a:lnTo>
                  <a:lnTo>
                    <a:pt x="33" y="71"/>
                  </a:lnTo>
                  <a:lnTo>
                    <a:pt x="23" y="67"/>
                  </a:lnTo>
                  <a:lnTo>
                    <a:pt x="7" y="72"/>
                  </a:lnTo>
                  <a:lnTo>
                    <a:pt x="5" y="66"/>
                  </a:lnTo>
                  <a:lnTo>
                    <a:pt x="0" y="63"/>
                  </a:lnTo>
                  <a:lnTo>
                    <a:pt x="3" y="58"/>
                  </a:lnTo>
                  <a:lnTo>
                    <a:pt x="5" y="50"/>
                  </a:lnTo>
                  <a:lnTo>
                    <a:pt x="7" y="44"/>
                  </a:lnTo>
                  <a:lnTo>
                    <a:pt x="13" y="36"/>
                  </a:lnTo>
                  <a:lnTo>
                    <a:pt x="17" y="32"/>
                  </a:lnTo>
                  <a:lnTo>
                    <a:pt x="24" y="28"/>
                  </a:lnTo>
                  <a:lnTo>
                    <a:pt x="21" y="19"/>
                  </a:lnTo>
                  <a:lnTo>
                    <a:pt x="20" y="18"/>
                  </a:lnTo>
                  <a:lnTo>
                    <a:pt x="21" y="13"/>
                  </a:lnTo>
                  <a:lnTo>
                    <a:pt x="27" y="4"/>
                  </a:lnTo>
                  <a:lnTo>
                    <a:pt x="64" y="12"/>
                  </a:lnTo>
                  <a:lnTo>
                    <a:pt x="85" y="11"/>
                  </a:lnTo>
                  <a:lnTo>
                    <a:pt x="86" y="16"/>
                  </a:lnTo>
                  <a:lnTo>
                    <a:pt x="101" y="18"/>
                  </a:lnTo>
                  <a:lnTo>
                    <a:pt x="104" y="4"/>
                  </a:lnTo>
                  <a:lnTo>
                    <a:pt x="113"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7" name="Freeform 1039">
              <a:extLst>
                <a:ext uri="{FF2B5EF4-FFF2-40B4-BE49-F238E27FC236}">
                  <a16:creationId xmlns="" xmlns:a16="http://schemas.microsoft.com/office/drawing/2014/main" id="{69C48E92-8859-4EAB-9E79-7AAC090441A8}"/>
                </a:ext>
              </a:extLst>
            </p:cNvPr>
            <p:cNvSpPr>
              <a:spLocks/>
            </p:cNvSpPr>
            <p:nvPr/>
          </p:nvSpPr>
          <p:spPr bwMode="gray">
            <a:xfrm>
              <a:off x="2993" y="1500"/>
              <a:ext cx="108" cy="69"/>
            </a:xfrm>
            <a:custGeom>
              <a:avLst/>
              <a:gdLst>
                <a:gd name="T0" fmla="*/ 24 w 108"/>
                <a:gd name="T1" fmla="*/ 8 h 69"/>
                <a:gd name="T2" fmla="*/ 35 w 108"/>
                <a:gd name="T3" fmla="*/ 4 h 69"/>
                <a:gd name="T4" fmla="*/ 40 w 108"/>
                <a:gd name="T5" fmla="*/ 3 h 69"/>
                <a:gd name="T6" fmla="*/ 50 w 108"/>
                <a:gd name="T7" fmla="*/ 7 h 69"/>
                <a:gd name="T8" fmla="*/ 66 w 108"/>
                <a:gd name="T9" fmla="*/ 6 h 69"/>
                <a:gd name="T10" fmla="*/ 69 w 108"/>
                <a:gd name="T11" fmla="*/ 0 h 69"/>
                <a:gd name="T12" fmla="*/ 77 w 108"/>
                <a:gd name="T13" fmla="*/ 0 h 69"/>
                <a:gd name="T14" fmla="*/ 80 w 108"/>
                <a:gd name="T15" fmla="*/ 9 h 69"/>
                <a:gd name="T16" fmla="*/ 82 w 108"/>
                <a:gd name="T17" fmla="*/ 13 h 69"/>
                <a:gd name="T18" fmla="*/ 91 w 108"/>
                <a:gd name="T19" fmla="*/ 21 h 69"/>
                <a:gd name="T20" fmla="*/ 92 w 108"/>
                <a:gd name="T21" fmla="*/ 25 h 69"/>
                <a:gd name="T22" fmla="*/ 89 w 108"/>
                <a:gd name="T23" fmla="*/ 33 h 69"/>
                <a:gd name="T24" fmla="*/ 91 w 108"/>
                <a:gd name="T25" fmla="*/ 40 h 69"/>
                <a:gd name="T26" fmla="*/ 93 w 108"/>
                <a:gd name="T27" fmla="*/ 44 h 69"/>
                <a:gd name="T28" fmla="*/ 99 w 108"/>
                <a:gd name="T29" fmla="*/ 45 h 69"/>
                <a:gd name="T30" fmla="*/ 103 w 108"/>
                <a:gd name="T31" fmla="*/ 43 h 69"/>
                <a:gd name="T32" fmla="*/ 108 w 108"/>
                <a:gd name="T33" fmla="*/ 47 h 69"/>
                <a:gd name="T34" fmla="*/ 105 w 108"/>
                <a:gd name="T35" fmla="*/ 52 h 69"/>
                <a:gd name="T36" fmla="*/ 99 w 108"/>
                <a:gd name="T37" fmla="*/ 54 h 69"/>
                <a:gd name="T38" fmla="*/ 96 w 108"/>
                <a:gd name="T39" fmla="*/ 60 h 69"/>
                <a:gd name="T40" fmla="*/ 94 w 108"/>
                <a:gd name="T41" fmla="*/ 68 h 69"/>
                <a:gd name="T42" fmla="*/ 89 w 108"/>
                <a:gd name="T43" fmla="*/ 69 h 69"/>
                <a:gd name="T44" fmla="*/ 80 w 108"/>
                <a:gd name="T45" fmla="*/ 63 h 69"/>
                <a:gd name="T46" fmla="*/ 70 w 108"/>
                <a:gd name="T47" fmla="*/ 61 h 69"/>
                <a:gd name="T48" fmla="*/ 64 w 108"/>
                <a:gd name="T49" fmla="*/ 66 h 69"/>
                <a:gd name="T50" fmla="*/ 55 w 108"/>
                <a:gd name="T51" fmla="*/ 67 h 69"/>
                <a:gd name="T52" fmla="*/ 33 w 108"/>
                <a:gd name="T53" fmla="*/ 67 h 69"/>
                <a:gd name="T54" fmla="*/ 25 w 108"/>
                <a:gd name="T55" fmla="*/ 63 h 69"/>
                <a:gd name="T56" fmla="*/ 25 w 108"/>
                <a:gd name="T57" fmla="*/ 55 h 69"/>
                <a:gd name="T58" fmla="*/ 12 w 108"/>
                <a:gd name="T59" fmla="*/ 55 h 69"/>
                <a:gd name="T60" fmla="*/ 6 w 108"/>
                <a:gd name="T61" fmla="*/ 45 h 69"/>
                <a:gd name="T62" fmla="*/ 2 w 108"/>
                <a:gd name="T63" fmla="*/ 39 h 69"/>
                <a:gd name="T64" fmla="*/ 0 w 108"/>
                <a:gd name="T65" fmla="*/ 33 h 69"/>
                <a:gd name="T66" fmla="*/ 10 w 108"/>
                <a:gd name="T67" fmla="*/ 23 h 69"/>
                <a:gd name="T68" fmla="*/ 18 w 108"/>
                <a:gd name="T69" fmla="*/ 12 h 69"/>
                <a:gd name="T70" fmla="*/ 24 w 108"/>
                <a:gd name="T71" fmla="*/ 8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8"/>
                <a:gd name="T109" fmla="*/ 0 h 69"/>
                <a:gd name="T110" fmla="*/ 108 w 108"/>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8" h="69">
                  <a:moveTo>
                    <a:pt x="24" y="8"/>
                  </a:moveTo>
                  <a:lnTo>
                    <a:pt x="35" y="4"/>
                  </a:lnTo>
                  <a:lnTo>
                    <a:pt x="40" y="3"/>
                  </a:lnTo>
                  <a:lnTo>
                    <a:pt x="50" y="7"/>
                  </a:lnTo>
                  <a:lnTo>
                    <a:pt x="66" y="6"/>
                  </a:lnTo>
                  <a:lnTo>
                    <a:pt x="69" y="0"/>
                  </a:lnTo>
                  <a:lnTo>
                    <a:pt x="77" y="0"/>
                  </a:lnTo>
                  <a:lnTo>
                    <a:pt x="80" y="9"/>
                  </a:lnTo>
                  <a:lnTo>
                    <a:pt x="82" y="13"/>
                  </a:lnTo>
                  <a:lnTo>
                    <a:pt x="91" y="21"/>
                  </a:lnTo>
                  <a:lnTo>
                    <a:pt x="92" y="25"/>
                  </a:lnTo>
                  <a:lnTo>
                    <a:pt x="89" y="33"/>
                  </a:lnTo>
                  <a:lnTo>
                    <a:pt x="91" y="40"/>
                  </a:lnTo>
                  <a:lnTo>
                    <a:pt x="93" y="44"/>
                  </a:lnTo>
                  <a:lnTo>
                    <a:pt x="99" y="45"/>
                  </a:lnTo>
                  <a:lnTo>
                    <a:pt x="103" y="43"/>
                  </a:lnTo>
                  <a:lnTo>
                    <a:pt x="108" y="47"/>
                  </a:lnTo>
                  <a:lnTo>
                    <a:pt x="105" y="52"/>
                  </a:lnTo>
                  <a:lnTo>
                    <a:pt x="99" y="54"/>
                  </a:lnTo>
                  <a:lnTo>
                    <a:pt x="96" y="60"/>
                  </a:lnTo>
                  <a:lnTo>
                    <a:pt x="94" y="68"/>
                  </a:lnTo>
                  <a:lnTo>
                    <a:pt x="89" y="69"/>
                  </a:lnTo>
                  <a:lnTo>
                    <a:pt x="80" y="63"/>
                  </a:lnTo>
                  <a:lnTo>
                    <a:pt x="70" y="61"/>
                  </a:lnTo>
                  <a:lnTo>
                    <a:pt x="64" y="66"/>
                  </a:lnTo>
                  <a:lnTo>
                    <a:pt x="55" y="67"/>
                  </a:lnTo>
                  <a:lnTo>
                    <a:pt x="33" y="67"/>
                  </a:lnTo>
                  <a:lnTo>
                    <a:pt x="25" y="63"/>
                  </a:lnTo>
                  <a:lnTo>
                    <a:pt x="25" y="55"/>
                  </a:lnTo>
                  <a:lnTo>
                    <a:pt x="12" y="55"/>
                  </a:lnTo>
                  <a:lnTo>
                    <a:pt x="6" y="45"/>
                  </a:lnTo>
                  <a:lnTo>
                    <a:pt x="2" y="39"/>
                  </a:lnTo>
                  <a:lnTo>
                    <a:pt x="0" y="33"/>
                  </a:lnTo>
                  <a:lnTo>
                    <a:pt x="10" y="23"/>
                  </a:lnTo>
                  <a:lnTo>
                    <a:pt x="18" y="12"/>
                  </a:lnTo>
                  <a:lnTo>
                    <a:pt x="24" y="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8" name="Freeform 1040">
              <a:extLst>
                <a:ext uri="{FF2B5EF4-FFF2-40B4-BE49-F238E27FC236}">
                  <a16:creationId xmlns="" xmlns:a16="http://schemas.microsoft.com/office/drawing/2014/main" id="{97C69520-66AA-494C-ADC3-C758FC8A8181}"/>
                </a:ext>
              </a:extLst>
            </p:cNvPr>
            <p:cNvSpPr>
              <a:spLocks/>
            </p:cNvSpPr>
            <p:nvPr/>
          </p:nvSpPr>
          <p:spPr bwMode="gray">
            <a:xfrm>
              <a:off x="3013" y="1561"/>
              <a:ext cx="74" cy="42"/>
            </a:xfrm>
            <a:custGeom>
              <a:avLst/>
              <a:gdLst>
                <a:gd name="T0" fmla="*/ 13 w 74"/>
                <a:gd name="T1" fmla="*/ 6 h 42"/>
                <a:gd name="T2" fmla="*/ 35 w 74"/>
                <a:gd name="T3" fmla="*/ 6 h 42"/>
                <a:gd name="T4" fmla="*/ 44 w 74"/>
                <a:gd name="T5" fmla="*/ 5 h 42"/>
                <a:gd name="T6" fmla="*/ 50 w 74"/>
                <a:gd name="T7" fmla="*/ 0 h 42"/>
                <a:gd name="T8" fmla="*/ 60 w 74"/>
                <a:gd name="T9" fmla="*/ 2 h 42"/>
                <a:gd name="T10" fmla="*/ 69 w 74"/>
                <a:gd name="T11" fmla="*/ 8 h 42"/>
                <a:gd name="T12" fmla="*/ 74 w 74"/>
                <a:gd name="T13" fmla="*/ 7 h 42"/>
                <a:gd name="T14" fmla="*/ 74 w 74"/>
                <a:gd name="T15" fmla="*/ 11 h 42"/>
                <a:gd name="T16" fmla="*/ 67 w 74"/>
                <a:gd name="T17" fmla="*/ 12 h 42"/>
                <a:gd name="T18" fmla="*/ 68 w 74"/>
                <a:gd name="T19" fmla="*/ 21 h 42"/>
                <a:gd name="T20" fmla="*/ 62 w 74"/>
                <a:gd name="T21" fmla="*/ 26 h 42"/>
                <a:gd name="T22" fmla="*/ 63 w 74"/>
                <a:gd name="T23" fmla="*/ 29 h 42"/>
                <a:gd name="T24" fmla="*/ 70 w 74"/>
                <a:gd name="T25" fmla="*/ 31 h 42"/>
                <a:gd name="T26" fmla="*/ 68 w 74"/>
                <a:gd name="T27" fmla="*/ 35 h 42"/>
                <a:gd name="T28" fmla="*/ 60 w 74"/>
                <a:gd name="T29" fmla="*/ 33 h 42"/>
                <a:gd name="T30" fmla="*/ 54 w 74"/>
                <a:gd name="T31" fmla="*/ 31 h 42"/>
                <a:gd name="T32" fmla="*/ 49 w 74"/>
                <a:gd name="T33" fmla="*/ 35 h 42"/>
                <a:gd name="T34" fmla="*/ 46 w 74"/>
                <a:gd name="T35" fmla="*/ 38 h 42"/>
                <a:gd name="T36" fmla="*/ 45 w 74"/>
                <a:gd name="T37" fmla="*/ 41 h 42"/>
                <a:gd name="T38" fmla="*/ 39 w 74"/>
                <a:gd name="T39" fmla="*/ 42 h 42"/>
                <a:gd name="T40" fmla="*/ 30 w 74"/>
                <a:gd name="T41" fmla="*/ 41 h 42"/>
                <a:gd name="T42" fmla="*/ 22 w 74"/>
                <a:gd name="T43" fmla="*/ 38 h 42"/>
                <a:gd name="T44" fmla="*/ 17 w 74"/>
                <a:gd name="T45" fmla="*/ 38 h 42"/>
                <a:gd name="T46" fmla="*/ 10 w 74"/>
                <a:gd name="T47" fmla="*/ 40 h 42"/>
                <a:gd name="T48" fmla="*/ 9 w 74"/>
                <a:gd name="T49" fmla="*/ 35 h 42"/>
                <a:gd name="T50" fmla="*/ 5 w 74"/>
                <a:gd name="T51" fmla="*/ 30 h 42"/>
                <a:gd name="T52" fmla="*/ 2 w 74"/>
                <a:gd name="T53" fmla="*/ 26 h 42"/>
                <a:gd name="T54" fmla="*/ 8 w 74"/>
                <a:gd name="T55" fmla="*/ 16 h 42"/>
                <a:gd name="T56" fmla="*/ 3 w 74"/>
                <a:gd name="T57" fmla="*/ 10 h 42"/>
                <a:gd name="T58" fmla="*/ 0 w 74"/>
                <a:gd name="T59" fmla="*/ 6 h 42"/>
                <a:gd name="T60" fmla="*/ 5 w 74"/>
                <a:gd name="T61" fmla="*/ 2 h 42"/>
                <a:gd name="T62" fmla="*/ 13 w 74"/>
                <a:gd name="T63" fmla="*/ 6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42"/>
                <a:gd name="T98" fmla="*/ 74 w 74"/>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42">
                  <a:moveTo>
                    <a:pt x="13" y="6"/>
                  </a:moveTo>
                  <a:lnTo>
                    <a:pt x="35" y="6"/>
                  </a:lnTo>
                  <a:lnTo>
                    <a:pt x="44" y="5"/>
                  </a:lnTo>
                  <a:lnTo>
                    <a:pt x="50" y="0"/>
                  </a:lnTo>
                  <a:lnTo>
                    <a:pt x="60" y="2"/>
                  </a:lnTo>
                  <a:lnTo>
                    <a:pt x="69" y="8"/>
                  </a:lnTo>
                  <a:lnTo>
                    <a:pt x="74" y="7"/>
                  </a:lnTo>
                  <a:lnTo>
                    <a:pt x="74" y="11"/>
                  </a:lnTo>
                  <a:lnTo>
                    <a:pt x="67" y="12"/>
                  </a:lnTo>
                  <a:lnTo>
                    <a:pt x="68" y="21"/>
                  </a:lnTo>
                  <a:lnTo>
                    <a:pt x="62" y="26"/>
                  </a:lnTo>
                  <a:lnTo>
                    <a:pt x="63" y="29"/>
                  </a:lnTo>
                  <a:lnTo>
                    <a:pt x="70" y="31"/>
                  </a:lnTo>
                  <a:lnTo>
                    <a:pt x="68" y="35"/>
                  </a:lnTo>
                  <a:lnTo>
                    <a:pt x="60" y="33"/>
                  </a:lnTo>
                  <a:lnTo>
                    <a:pt x="54" y="31"/>
                  </a:lnTo>
                  <a:lnTo>
                    <a:pt x="49" y="35"/>
                  </a:lnTo>
                  <a:lnTo>
                    <a:pt x="46" y="38"/>
                  </a:lnTo>
                  <a:lnTo>
                    <a:pt x="45" y="41"/>
                  </a:lnTo>
                  <a:lnTo>
                    <a:pt x="39" y="42"/>
                  </a:lnTo>
                  <a:lnTo>
                    <a:pt x="30" y="41"/>
                  </a:lnTo>
                  <a:lnTo>
                    <a:pt x="22" y="38"/>
                  </a:lnTo>
                  <a:lnTo>
                    <a:pt x="17" y="38"/>
                  </a:lnTo>
                  <a:lnTo>
                    <a:pt x="10" y="40"/>
                  </a:lnTo>
                  <a:lnTo>
                    <a:pt x="9" y="35"/>
                  </a:lnTo>
                  <a:lnTo>
                    <a:pt x="5" y="30"/>
                  </a:lnTo>
                  <a:lnTo>
                    <a:pt x="2" y="26"/>
                  </a:lnTo>
                  <a:lnTo>
                    <a:pt x="8" y="16"/>
                  </a:lnTo>
                  <a:lnTo>
                    <a:pt x="3" y="10"/>
                  </a:lnTo>
                  <a:lnTo>
                    <a:pt x="0" y="6"/>
                  </a:lnTo>
                  <a:lnTo>
                    <a:pt x="5" y="2"/>
                  </a:lnTo>
                  <a:lnTo>
                    <a:pt x="13" y="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49" name="Freeform 1041">
              <a:extLst>
                <a:ext uri="{FF2B5EF4-FFF2-40B4-BE49-F238E27FC236}">
                  <a16:creationId xmlns="" xmlns:a16="http://schemas.microsoft.com/office/drawing/2014/main" id="{511C51E3-75F3-40A3-8189-ED0C3373FC0B}"/>
                </a:ext>
              </a:extLst>
            </p:cNvPr>
            <p:cNvSpPr>
              <a:spLocks/>
            </p:cNvSpPr>
            <p:nvPr/>
          </p:nvSpPr>
          <p:spPr bwMode="gray">
            <a:xfrm>
              <a:off x="3058" y="1592"/>
              <a:ext cx="32" cy="22"/>
            </a:xfrm>
            <a:custGeom>
              <a:avLst/>
              <a:gdLst>
                <a:gd name="T0" fmla="*/ 0 w 32"/>
                <a:gd name="T1" fmla="*/ 10 h 22"/>
                <a:gd name="T2" fmla="*/ 1 w 32"/>
                <a:gd name="T3" fmla="*/ 15 h 22"/>
                <a:gd name="T4" fmla="*/ 2 w 32"/>
                <a:gd name="T5" fmla="*/ 19 h 22"/>
                <a:gd name="T6" fmla="*/ 8 w 32"/>
                <a:gd name="T7" fmla="*/ 19 h 22"/>
                <a:gd name="T8" fmla="*/ 4 w 32"/>
                <a:gd name="T9" fmla="*/ 22 h 22"/>
                <a:gd name="T10" fmla="*/ 11 w 32"/>
                <a:gd name="T11" fmla="*/ 21 h 22"/>
                <a:gd name="T12" fmla="*/ 20 w 32"/>
                <a:gd name="T13" fmla="*/ 15 h 22"/>
                <a:gd name="T14" fmla="*/ 26 w 32"/>
                <a:gd name="T15" fmla="*/ 12 h 22"/>
                <a:gd name="T16" fmla="*/ 32 w 32"/>
                <a:gd name="T17" fmla="*/ 13 h 22"/>
                <a:gd name="T18" fmla="*/ 29 w 32"/>
                <a:gd name="T19" fmla="*/ 10 h 22"/>
                <a:gd name="T20" fmla="*/ 24 w 32"/>
                <a:gd name="T21" fmla="*/ 8 h 22"/>
                <a:gd name="T22" fmla="*/ 23 w 32"/>
                <a:gd name="T23" fmla="*/ 4 h 22"/>
                <a:gd name="T24" fmla="*/ 17 w 32"/>
                <a:gd name="T25" fmla="*/ 3 h 22"/>
                <a:gd name="T26" fmla="*/ 9 w 32"/>
                <a:gd name="T27" fmla="*/ 0 h 22"/>
                <a:gd name="T28" fmla="*/ 4 w 32"/>
                <a:gd name="T29" fmla="*/ 4 h 22"/>
                <a:gd name="T30" fmla="*/ 1 w 32"/>
                <a:gd name="T31" fmla="*/ 7 h 22"/>
                <a:gd name="T32" fmla="*/ 0 w 32"/>
                <a:gd name="T33" fmla="*/ 1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2"/>
                <a:gd name="T53" fmla="*/ 32 w 3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2">
                  <a:moveTo>
                    <a:pt x="0" y="10"/>
                  </a:moveTo>
                  <a:lnTo>
                    <a:pt x="1" y="15"/>
                  </a:lnTo>
                  <a:lnTo>
                    <a:pt x="2" y="19"/>
                  </a:lnTo>
                  <a:lnTo>
                    <a:pt x="8" y="19"/>
                  </a:lnTo>
                  <a:lnTo>
                    <a:pt x="4" y="22"/>
                  </a:lnTo>
                  <a:lnTo>
                    <a:pt x="11" y="21"/>
                  </a:lnTo>
                  <a:lnTo>
                    <a:pt x="20" y="15"/>
                  </a:lnTo>
                  <a:lnTo>
                    <a:pt x="26" y="12"/>
                  </a:lnTo>
                  <a:lnTo>
                    <a:pt x="32" y="13"/>
                  </a:lnTo>
                  <a:lnTo>
                    <a:pt x="29" y="10"/>
                  </a:lnTo>
                  <a:lnTo>
                    <a:pt x="24" y="8"/>
                  </a:lnTo>
                  <a:lnTo>
                    <a:pt x="23" y="4"/>
                  </a:lnTo>
                  <a:lnTo>
                    <a:pt x="17" y="3"/>
                  </a:lnTo>
                  <a:lnTo>
                    <a:pt x="9" y="0"/>
                  </a:lnTo>
                  <a:lnTo>
                    <a:pt x="4" y="4"/>
                  </a:lnTo>
                  <a:lnTo>
                    <a:pt x="1" y="7"/>
                  </a:lnTo>
                  <a:lnTo>
                    <a:pt x="0" y="1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0" name="Freeform 1042">
              <a:extLst>
                <a:ext uri="{FF2B5EF4-FFF2-40B4-BE49-F238E27FC236}">
                  <a16:creationId xmlns="" xmlns:a16="http://schemas.microsoft.com/office/drawing/2014/main" id="{A17F11C5-632F-47E2-B385-8B8330507441}"/>
                </a:ext>
              </a:extLst>
            </p:cNvPr>
            <p:cNvSpPr>
              <a:spLocks/>
            </p:cNvSpPr>
            <p:nvPr/>
          </p:nvSpPr>
          <p:spPr bwMode="gray">
            <a:xfrm>
              <a:off x="3027" y="1684"/>
              <a:ext cx="34" cy="8"/>
            </a:xfrm>
            <a:custGeom>
              <a:avLst/>
              <a:gdLst>
                <a:gd name="T0" fmla="*/ 3 w 34"/>
                <a:gd name="T1" fmla="*/ 0 h 8"/>
                <a:gd name="T2" fmla="*/ 8 w 34"/>
                <a:gd name="T3" fmla="*/ 0 h 8"/>
                <a:gd name="T4" fmla="*/ 12 w 34"/>
                <a:gd name="T5" fmla="*/ 1 h 8"/>
                <a:gd name="T6" fmla="*/ 17 w 34"/>
                <a:gd name="T7" fmla="*/ 2 h 8"/>
                <a:gd name="T8" fmla="*/ 23 w 34"/>
                <a:gd name="T9" fmla="*/ 1 h 8"/>
                <a:gd name="T10" fmla="*/ 27 w 34"/>
                <a:gd name="T11" fmla="*/ 2 h 8"/>
                <a:gd name="T12" fmla="*/ 32 w 34"/>
                <a:gd name="T13" fmla="*/ 3 h 8"/>
                <a:gd name="T14" fmla="*/ 34 w 34"/>
                <a:gd name="T15" fmla="*/ 6 h 8"/>
                <a:gd name="T16" fmla="*/ 31 w 34"/>
                <a:gd name="T17" fmla="*/ 8 h 8"/>
                <a:gd name="T18" fmla="*/ 25 w 34"/>
                <a:gd name="T19" fmla="*/ 7 h 8"/>
                <a:gd name="T20" fmla="*/ 20 w 34"/>
                <a:gd name="T21" fmla="*/ 6 h 8"/>
                <a:gd name="T22" fmla="*/ 14 w 34"/>
                <a:gd name="T23" fmla="*/ 8 h 8"/>
                <a:gd name="T24" fmla="*/ 12 w 34"/>
                <a:gd name="T25" fmla="*/ 5 h 8"/>
                <a:gd name="T26" fmla="*/ 6 w 34"/>
                <a:gd name="T27" fmla="*/ 4 h 8"/>
                <a:gd name="T28" fmla="*/ 0 w 34"/>
                <a:gd name="T29" fmla="*/ 4 h 8"/>
                <a:gd name="T30" fmla="*/ 3 w 34"/>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8"/>
                <a:gd name="T50" fmla="*/ 34 w 34"/>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8">
                  <a:moveTo>
                    <a:pt x="3" y="0"/>
                  </a:moveTo>
                  <a:lnTo>
                    <a:pt x="8" y="0"/>
                  </a:lnTo>
                  <a:lnTo>
                    <a:pt x="12" y="1"/>
                  </a:lnTo>
                  <a:lnTo>
                    <a:pt x="17" y="2"/>
                  </a:lnTo>
                  <a:lnTo>
                    <a:pt x="23" y="1"/>
                  </a:lnTo>
                  <a:lnTo>
                    <a:pt x="27" y="2"/>
                  </a:lnTo>
                  <a:lnTo>
                    <a:pt x="32" y="3"/>
                  </a:lnTo>
                  <a:lnTo>
                    <a:pt x="34" y="6"/>
                  </a:lnTo>
                  <a:lnTo>
                    <a:pt x="31" y="8"/>
                  </a:lnTo>
                  <a:lnTo>
                    <a:pt x="25" y="7"/>
                  </a:lnTo>
                  <a:lnTo>
                    <a:pt x="20" y="6"/>
                  </a:lnTo>
                  <a:lnTo>
                    <a:pt x="14" y="8"/>
                  </a:lnTo>
                  <a:lnTo>
                    <a:pt x="12" y="5"/>
                  </a:lnTo>
                  <a:lnTo>
                    <a:pt x="6" y="4"/>
                  </a:lnTo>
                  <a:lnTo>
                    <a:pt x="0" y="4"/>
                  </a:lnTo>
                  <a:lnTo>
                    <a:pt x="3"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1" name="Freeform 1043">
              <a:extLst>
                <a:ext uri="{FF2B5EF4-FFF2-40B4-BE49-F238E27FC236}">
                  <a16:creationId xmlns="" xmlns:a16="http://schemas.microsoft.com/office/drawing/2014/main" id="{12522AFB-D7E3-4EC5-8C64-84F3D6B1684E}"/>
                </a:ext>
              </a:extLst>
            </p:cNvPr>
            <p:cNvSpPr>
              <a:spLocks/>
            </p:cNvSpPr>
            <p:nvPr/>
          </p:nvSpPr>
          <p:spPr bwMode="gray">
            <a:xfrm>
              <a:off x="3135" y="1684"/>
              <a:ext cx="23" cy="12"/>
            </a:xfrm>
            <a:custGeom>
              <a:avLst/>
              <a:gdLst>
                <a:gd name="T0" fmla="*/ 5 w 23"/>
                <a:gd name="T1" fmla="*/ 4 h 12"/>
                <a:gd name="T2" fmla="*/ 11 w 23"/>
                <a:gd name="T3" fmla="*/ 3 h 12"/>
                <a:gd name="T4" fmla="*/ 17 w 23"/>
                <a:gd name="T5" fmla="*/ 3 h 12"/>
                <a:gd name="T6" fmla="*/ 23 w 23"/>
                <a:gd name="T7" fmla="*/ 0 h 12"/>
                <a:gd name="T8" fmla="*/ 16 w 23"/>
                <a:gd name="T9" fmla="*/ 6 h 12"/>
                <a:gd name="T10" fmla="*/ 13 w 23"/>
                <a:gd name="T11" fmla="*/ 9 h 12"/>
                <a:gd name="T12" fmla="*/ 9 w 23"/>
                <a:gd name="T13" fmla="*/ 12 h 12"/>
                <a:gd name="T14" fmla="*/ 3 w 23"/>
                <a:gd name="T15" fmla="*/ 12 h 12"/>
                <a:gd name="T16" fmla="*/ 0 w 23"/>
                <a:gd name="T17" fmla="*/ 10 h 12"/>
                <a:gd name="T18" fmla="*/ 0 w 23"/>
                <a:gd name="T19" fmla="*/ 5 h 12"/>
                <a:gd name="T20" fmla="*/ 5 w 23"/>
                <a:gd name="T21" fmla="*/ 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5" y="4"/>
                  </a:moveTo>
                  <a:lnTo>
                    <a:pt x="11" y="3"/>
                  </a:lnTo>
                  <a:lnTo>
                    <a:pt x="17" y="3"/>
                  </a:lnTo>
                  <a:lnTo>
                    <a:pt x="23" y="0"/>
                  </a:lnTo>
                  <a:lnTo>
                    <a:pt x="16" y="6"/>
                  </a:lnTo>
                  <a:lnTo>
                    <a:pt x="13" y="9"/>
                  </a:lnTo>
                  <a:lnTo>
                    <a:pt x="9" y="12"/>
                  </a:lnTo>
                  <a:lnTo>
                    <a:pt x="3" y="12"/>
                  </a:lnTo>
                  <a:lnTo>
                    <a:pt x="0" y="10"/>
                  </a:lnTo>
                  <a:lnTo>
                    <a:pt x="0" y="5"/>
                  </a:lnTo>
                  <a:lnTo>
                    <a:pt x="5"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2" name="Freeform 1044">
              <a:extLst>
                <a:ext uri="{FF2B5EF4-FFF2-40B4-BE49-F238E27FC236}">
                  <a16:creationId xmlns="" xmlns:a16="http://schemas.microsoft.com/office/drawing/2014/main" id="{08474E2D-414E-41D5-AEA4-C68A22A928C0}"/>
                </a:ext>
              </a:extLst>
            </p:cNvPr>
            <p:cNvSpPr>
              <a:spLocks/>
            </p:cNvSpPr>
            <p:nvPr/>
          </p:nvSpPr>
          <p:spPr bwMode="gray">
            <a:xfrm>
              <a:off x="2987" y="1599"/>
              <a:ext cx="72" cy="74"/>
            </a:xfrm>
            <a:custGeom>
              <a:avLst/>
              <a:gdLst>
                <a:gd name="T0" fmla="*/ 34 w 72"/>
                <a:gd name="T1" fmla="*/ 47 h 74"/>
                <a:gd name="T2" fmla="*/ 28 w 72"/>
                <a:gd name="T3" fmla="*/ 49 h 74"/>
                <a:gd name="T4" fmla="*/ 18 w 72"/>
                <a:gd name="T5" fmla="*/ 48 h 74"/>
                <a:gd name="T6" fmla="*/ 16 w 72"/>
                <a:gd name="T7" fmla="*/ 58 h 74"/>
                <a:gd name="T8" fmla="*/ 20 w 72"/>
                <a:gd name="T9" fmla="*/ 66 h 74"/>
                <a:gd name="T10" fmla="*/ 24 w 72"/>
                <a:gd name="T11" fmla="*/ 64 h 74"/>
                <a:gd name="T12" fmla="*/ 27 w 72"/>
                <a:gd name="T13" fmla="*/ 73 h 74"/>
                <a:gd name="T14" fmla="*/ 31 w 72"/>
                <a:gd name="T15" fmla="*/ 69 h 74"/>
                <a:gd name="T16" fmla="*/ 37 w 72"/>
                <a:gd name="T17" fmla="*/ 70 h 74"/>
                <a:gd name="T18" fmla="*/ 34 w 72"/>
                <a:gd name="T19" fmla="*/ 64 h 74"/>
                <a:gd name="T20" fmla="*/ 31 w 72"/>
                <a:gd name="T21" fmla="*/ 55 h 74"/>
                <a:gd name="T22" fmla="*/ 40 w 72"/>
                <a:gd name="T23" fmla="*/ 54 h 74"/>
                <a:gd name="T24" fmla="*/ 37 w 72"/>
                <a:gd name="T25" fmla="*/ 47 h 74"/>
                <a:gd name="T26" fmla="*/ 44 w 72"/>
                <a:gd name="T27" fmla="*/ 52 h 74"/>
                <a:gd name="T28" fmla="*/ 46 w 72"/>
                <a:gd name="T29" fmla="*/ 43 h 74"/>
                <a:gd name="T30" fmla="*/ 38 w 72"/>
                <a:gd name="T31" fmla="*/ 39 h 74"/>
                <a:gd name="T32" fmla="*/ 33 w 72"/>
                <a:gd name="T33" fmla="*/ 32 h 74"/>
                <a:gd name="T34" fmla="*/ 29 w 72"/>
                <a:gd name="T35" fmla="*/ 23 h 74"/>
                <a:gd name="T36" fmla="*/ 29 w 72"/>
                <a:gd name="T37" fmla="*/ 15 h 74"/>
                <a:gd name="T38" fmla="*/ 37 w 72"/>
                <a:gd name="T39" fmla="*/ 18 h 74"/>
                <a:gd name="T40" fmla="*/ 44 w 72"/>
                <a:gd name="T41" fmla="*/ 18 h 74"/>
                <a:gd name="T42" fmla="*/ 43 w 72"/>
                <a:gd name="T43" fmla="*/ 10 h 74"/>
                <a:gd name="T44" fmla="*/ 52 w 72"/>
                <a:gd name="T45" fmla="*/ 9 h 74"/>
                <a:gd name="T46" fmla="*/ 64 w 72"/>
                <a:gd name="T47" fmla="*/ 9 h 74"/>
                <a:gd name="T48" fmla="*/ 72 w 72"/>
                <a:gd name="T49" fmla="*/ 8 h 74"/>
                <a:gd name="T50" fmla="*/ 65 w 72"/>
                <a:gd name="T51" fmla="*/ 4 h 74"/>
                <a:gd name="T52" fmla="*/ 52 w 72"/>
                <a:gd name="T53" fmla="*/ 2 h 74"/>
                <a:gd name="T54" fmla="*/ 43 w 72"/>
                <a:gd name="T55" fmla="*/ 0 h 74"/>
                <a:gd name="T56" fmla="*/ 31 w 72"/>
                <a:gd name="T57" fmla="*/ 6 h 74"/>
                <a:gd name="T58" fmla="*/ 20 w 72"/>
                <a:gd name="T59" fmla="*/ 8 h 74"/>
                <a:gd name="T60" fmla="*/ 10 w 72"/>
                <a:gd name="T61" fmla="*/ 11 h 74"/>
                <a:gd name="T62" fmla="*/ 8 w 72"/>
                <a:gd name="T63" fmla="*/ 18 h 74"/>
                <a:gd name="T64" fmla="*/ 0 w 72"/>
                <a:gd name="T65" fmla="*/ 27 h 74"/>
                <a:gd name="T66" fmla="*/ 7 w 72"/>
                <a:gd name="T67" fmla="*/ 34 h 74"/>
                <a:gd name="T68" fmla="*/ 15 w 72"/>
                <a:gd name="T69" fmla="*/ 34 h 74"/>
                <a:gd name="T70" fmla="*/ 10 w 72"/>
                <a:gd name="T71" fmla="*/ 42 h 74"/>
                <a:gd name="T72" fmla="*/ 20 w 72"/>
                <a:gd name="T73" fmla="*/ 43 h 74"/>
                <a:gd name="T74" fmla="*/ 31 w 72"/>
                <a:gd name="T75" fmla="*/ 45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4"/>
                <a:gd name="T116" fmla="*/ 72 w 72"/>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4">
                  <a:moveTo>
                    <a:pt x="31" y="45"/>
                  </a:moveTo>
                  <a:lnTo>
                    <a:pt x="34" y="47"/>
                  </a:lnTo>
                  <a:lnTo>
                    <a:pt x="33" y="49"/>
                  </a:lnTo>
                  <a:lnTo>
                    <a:pt x="28" y="49"/>
                  </a:lnTo>
                  <a:lnTo>
                    <a:pt x="22" y="49"/>
                  </a:lnTo>
                  <a:lnTo>
                    <a:pt x="18" y="48"/>
                  </a:lnTo>
                  <a:lnTo>
                    <a:pt x="15" y="52"/>
                  </a:lnTo>
                  <a:lnTo>
                    <a:pt x="16" y="58"/>
                  </a:lnTo>
                  <a:lnTo>
                    <a:pt x="19" y="62"/>
                  </a:lnTo>
                  <a:lnTo>
                    <a:pt x="20" y="66"/>
                  </a:lnTo>
                  <a:lnTo>
                    <a:pt x="21" y="68"/>
                  </a:lnTo>
                  <a:lnTo>
                    <a:pt x="24" y="64"/>
                  </a:lnTo>
                  <a:lnTo>
                    <a:pt x="26" y="68"/>
                  </a:lnTo>
                  <a:lnTo>
                    <a:pt x="27" y="73"/>
                  </a:lnTo>
                  <a:lnTo>
                    <a:pt x="31" y="72"/>
                  </a:lnTo>
                  <a:lnTo>
                    <a:pt x="31" y="69"/>
                  </a:lnTo>
                  <a:lnTo>
                    <a:pt x="35" y="74"/>
                  </a:lnTo>
                  <a:lnTo>
                    <a:pt x="37" y="70"/>
                  </a:lnTo>
                  <a:lnTo>
                    <a:pt x="37" y="67"/>
                  </a:lnTo>
                  <a:lnTo>
                    <a:pt x="34" y="64"/>
                  </a:lnTo>
                  <a:lnTo>
                    <a:pt x="30" y="59"/>
                  </a:lnTo>
                  <a:lnTo>
                    <a:pt x="31" y="55"/>
                  </a:lnTo>
                  <a:lnTo>
                    <a:pt x="35" y="57"/>
                  </a:lnTo>
                  <a:lnTo>
                    <a:pt x="40" y="54"/>
                  </a:lnTo>
                  <a:lnTo>
                    <a:pt x="37" y="51"/>
                  </a:lnTo>
                  <a:lnTo>
                    <a:pt x="37" y="47"/>
                  </a:lnTo>
                  <a:lnTo>
                    <a:pt x="40" y="49"/>
                  </a:lnTo>
                  <a:lnTo>
                    <a:pt x="44" y="52"/>
                  </a:lnTo>
                  <a:lnTo>
                    <a:pt x="48" y="48"/>
                  </a:lnTo>
                  <a:lnTo>
                    <a:pt x="46" y="43"/>
                  </a:lnTo>
                  <a:lnTo>
                    <a:pt x="44" y="41"/>
                  </a:lnTo>
                  <a:lnTo>
                    <a:pt x="38" y="39"/>
                  </a:lnTo>
                  <a:lnTo>
                    <a:pt x="35" y="36"/>
                  </a:lnTo>
                  <a:lnTo>
                    <a:pt x="33" y="32"/>
                  </a:lnTo>
                  <a:lnTo>
                    <a:pt x="34" y="29"/>
                  </a:lnTo>
                  <a:lnTo>
                    <a:pt x="29" y="23"/>
                  </a:lnTo>
                  <a:lnTo>
                    <a:pt x="27" y="19"/>
                  </a:lnTo>
                  <a:lnTo>
                    <a:pt x="29" y="15"/>
                  </a:lnTo>
                  <a:lnTo>
                    <a:pt x="33" y="14"/>
                  </a:lnTo>
                  <a:lnTo>
                    <a:pt x="37" y="18"/>
                  </a:lnTo>
                  <a:lnTo>
                    <a:pt x="41" y="20"/>
                  </a:lnTo>
                  <a:lnTo>
                    <a:pt x="44" y="18"/>
                  </a:lnTo>
                  <a:lnTo>
                    <a:pt x="45" y="15"/>
                  </a:lnTo>
                  <a:lnTo>
                    <a:pt x="43" y="10"/>
                  </a:lnTo>
                  <a:lnTo>
                    <a:pt x="47" y="10"/>
                  </a:lnTo>
                  <a:lnTo>
                    <a:pt x="52" y="9"/>
                  </a:lnTo>
                  <a:lnTo>
                    <a:pt x="59" y="9"/>
                  </a:lnTo>
                  <a:lnTo>
                    <a:pt x="64" y="9"/>
                  </a:lnTo>
                  <a:lnTo>
                    <a:pt x="68" y="9"/>
                  </a:lnTo>
                  <a:lnTo>
                    <a:pt x="72" y="8"/>
                  </a:lnTo>
                  <a:lnTo>
                    <a:pt x="71" y="3"/>
                  </a:lnTo>
                  <a:lnTo>
                    <a:pt x="65" y="4"/>
                  </a:lnTo>
                  <a:lnTo>
                    <a:pt x="56" y="3"/>
                  </a:lnTo>
                  <a:lnTo>
                    <a:pt x="52" y="2"/>
                  </a:lnTo>
                  <a:lnTo>
                    <a:pt x="48" y="0"/>
                  </a:lnTo>
                  <a:lnTo>
                    <a:pt x="43" y="0"/>
                  </a:lnTo>
                  <a:lnTo>
                    <a:pt x="36" y="2"/>
                  </a:lnTo>
                  <a:lnTo>
                    <a:pt x="31" y="6"/>
                  </a:lnTo>
                  <a:lnTo>
                    <a:pt x="27" y="7"/>
                  </a:lnTo>
                  <a:lnTo>
                    <a:pt x="20" y="8"/>
                  </a:lnTo>
                  <a:lnTo>
                    <a:pt x="14" y="10"/>
                  </a:lnTo>
                  <a:lnTo>
                    <a:pt x="10" y="11"/>
                  </a:lnTo>
                  <a:lnTo>
                    <a:pt x="10" y="14"/>
                  </a:lnTo>
                  <a:lnTo>
                    <a:pt x="8" y="18"/>
                  </a:lnTo>
                  <a:lnTo>
                    <a:pt x="1" y="25"/>
                  </a:lnTo>
                  <a:lnTo>
                    <a:pt x="0" y="27"/>
                  </a:lnTo>
                  <a:lnTo>
                    <a:pt x="3" y="31"/>
                  </a:lnTo>
                  <a:lnTo>
                    <a:pt x="7" y="34"/>
                  </a:lnTo>
                  <a:lnTo>
                    <a:pt x="12" y="33"/>
                  </a:lnTo>
                  <a:lnTo>
                    <a:pt x="15" y="34"/>
                  </a:lnTo>
                  <a:lnTo>
                    <a:pt x="11" y="38"/>
                  </a:lnTo>
                  <a:lnTo>
                    <a:pt x="10" y="42"/>
                  </a:lnTo>
                  <a:lnTo>
                    <a:pt x="14" y="44"/>
                  </a:lnTo>
                  <a:lnTo>
                    <a:pt x="20" y="43"/>
                  </a:lnTo>
                  <a:lnTo>
                    <a:pt x="24" y="43"/>
                  </a:lnTo>
                  <a:lnTo>
                    <a:pt x="31" y="4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3" name="Freeform 1045">
              <a:extLst>
                <a:ext uri="{FF2B5EF4-FFF2-40B4-BE49-F238E27FC236}">
                  <a16:creationId xmlns="" xmlns:a16="http://schemas.microsoft.com/office/drawing/2014/main" id="{056E94AE-3958-4014-A81F-5D87A75C82D8}"/>
                </a:ext>
              </a:extLst>
            </p:cNvPr>
            <p:cNvSpPr>
              <a:spLocks/>
            </p:cNvSpPr>
            <p:nvPr/>
          </p:nvSpPr>
          <p:spPr bwMode="gray">
            <a:xfrm>
              <a:off x="3281" y="1623"/>
              <a:ext cx="18" cy="15"/>
            </a:xfrm>
            <a:custGeom>
              <a:avLst/>
              <a:gdLst>
                <a:gd name="T0" fmla="*/ 17 w 18"/>
                <a:gd name="T1" fmla="*/ 15 h 15"/>
                <a:gd name="T2" fmla="*/ 11 w 18"/>
                <a:gd name="T3" fmla="*/ 13 h 15"/>
                <a:gd name="T4" fmla="*/ 6 w 18"/>
                <a:gd name="T5" fmla="*/ 9 h 15"/>
                <a:gd name="T6" fmla="*/ 0 w 18"/>
                <a:gd name="T7" fmla="*/ 3 h 15"/>
                <a:gd name="T8" fmla="*/ 2 w 18"/>
                <a:gd name="T9" fmla="*/ 0 h 15"/>
                <a:gd name="T10" fmla="*/ 7 w 18"/>
                <a:gd name="T11" fmla="*/ 1 h 15"/>
                <a:gd name="T12" fmla="*/ 12 w 18"/>
                <a:gd name="T13" fmla="*/ 3 h 15"/>
                <a:gd name="T14" fmla="*/ 16 w 18"/>
                <a:gd name="T15" fmla="*/ 5 h 15"/>
                <a:gd name="T16" fmla="*/ 18 w 18"/>
                <a:gd name="T17" fmla="*/ 11 h 15"/>
                <a:gd name="T18" fmla="*/ 17 w 1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5"/>
                <a:gd name="T32" fmla="*/ 18 w 1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5">
                  <a:moveTo>
                    <a:pt x="17" y="15"/>
                  </a:moveTo>
                  <a:lnTo>
                    <a:pt x="11" y="13"/>
                  </a:lnTo>
                  <a:lnTo>
                    <a:pt x="6" y="9"/>
                  </a:lnTo>
                  <a:lnTo>
                    <a:pt x="0" y="3"/>
                  </a:lnTo>
                  <a:lnTo>
                    <a:pt x="2" y="0"/>
                  </a:lnTo>
                  <a:lnTo>
                    <a:pt x="7" y="1"/>
                  </a:lnTo>
                  <a:lnTo>
                    <a:pt x="12" y="3"/>
                  </a:lnTo>
                  <a:lnTo>
                    <a:pt x="16" y="5"/>
                  </a:lnTo>
                  <a:lnTo>
                    <a:pt x="18" y="11"/>
                  </a:lnTo>
                  <a:lnTo>
                    <a:pt x="17" y="1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4" name="Freeform 1046">
              <a:extLst>
                <a:ext uri="{FF2B5EF4-FFF2-40B4-BE49-F238E27FC236}">
                  <a16:creationId xmlns="" xmlns:a16="http://schemas.microsoft.com/office/drawing/2014/main" id="{B27F93C8-449A-4504-AB66-C1D06EB4EB2A}"/>
                </a:ext>
              </a:extLst>
            </p:cNvPr>
            <p:cNvSpPr>
              <a:spLocks/>
            </p:cNvSpPr>
            <p:nvPr/>
          </p:nvSpPr>
          <p:spPr bwMode="gray">
            <a:xfrm>
              <a:off x="3267" y="1602"/>
              <a:ext cx="39" cy="33"/>
            </a:xfrm>
            <a:custGeom>
              <a:avLst/>
              <a:gdLst>
                <a:gd name="T0" fmla="*/ 0 w 39"/>
                <a:gd name="T1" fmla="*/ 5 h 33"/>
                <a:gd name="T2" fmla="*/ 5 w 39"/>
                <a:gd name="T3" fmla="*/ 3 h 33"/>
                <a:gd name="T4" fmla="*/ 13 w 39"/>
                <a:gd name="T5" fmla="*/ 1 h 33"/>
                <a:gd name="T6" fmla="*/ 19 w 39"/>
                <a:gd name="T7" fmla="*/ 0 h 33"/>
                <a:gd name="T8" fmla="*/ 21 w 39"/>
                <a:gd name="T9" fmla="*/ 3 h 33"/>
                <a:gd name="T10" fmla="*/ 23 w 39"/>
                <a:gd name="T11" fmla="*/ 8 h 33"/>
                <a:gd name="T12" fmla="*/ 25 w 39"/>
                <a:gd name="T13" fmla="*/ 13 h 33"/>
                <a:gd name="T14" fmla="*/ 27 w 39"/>
                <a:gd name="T15" fmla="*/ 19 h 33"/>
                <a:gd name="T16" fmla="*/ 31 w 39"/>
                <a:gd name="T17" fmla="*/ 21 h 33"/>
                <a:gd name="T18" fmla="*/ 35 w 39"/>
                <a:gd name="T19" fmla="*/ 23 h 33"/>
                <a:gd name="T20" fmla="*/ 38 w 39"/>
                <a:gd name="T21" fmla="*/ 25 h 33"/>
                <a:gd name="T22" fmla="*/ 39 w 39"/>
                <a:gd name="T23" fmla="*/ 29 h 33"/>
                <a:gd name="T24" fmla="*/ 38 w 39"/>
                <a:gd name="T25" fmla="*/ 33 h 33"/>
                <a:gd name="T26" fmla="*/ 32 w 39"/>
                <a:gd name="T27" fmla="*/ 32 h 33"/>
                <a:gd name="T28" fmla="*/ 30 w 39"/>
                <a:gd name="T29" fmla="*/ 26 h 33"/>
                <a:gd name="T30" fmla="*/ 26 w 39"/>
                <a:gd name="T31" fmla="*/ 24 h 33"/>
                <a:gd name="T32" fmla="*/ 21 w 39"/>
                <a:gd name="T33" fmla="*/ 22 h 33"/>
                <a:gd name="T34" fmla="*/ 16 w 39"/>
                <a:gd name="T35" fmla="*/ 21 h 33"/>
                <a:gd name="T36" fmla="*/ 14 w 39"/>
                <a:gd name="T37" fmla="*/ 24 h 33"/>
                <a:gd name="T38" fmla="*/ 9 w 39"/>
                <a:gd name="T39" fmla="*/ 21 h 33"/>
                <a:gd name="T40" fmla="*/ 0 w 39"/>
                <a:gd name="T41" fmla="*/ 21 h 33"/>
                <a:gd name="T42" fmla="*/ 0 w 39"/>
                <a:gd name="T43" fmla="*/ 12 h 33"/>
                <a:gd name="T44" fmla="*/ 0 w 39"/>
                <a:gd name="T45" fmla="*/ 5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3"/>
                <a:gd name="T71" fmla="*/ 39 w 39"/>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3">
                  <a:moveTo>
                    <a:pt x="0" y="5"/>
                  </a:moveTo>
                  <a:lnTo>
                    <a:pt x="5" y="3"/>
                  </a:lnTo>
                  <a:lnTo>
                    <a:pt x="13" y="1"/>
                  </a:lnTo>
                  <a:lnTo>
                    <a:pt x="19" y="0"/>
                  </a:lnTo>
                  <a:lnTo>
                    <a:pt x="21" y="3"/>
                  </a:lnTo>
                  <a:lnTo>
                    <a:pt x="23" y="8"/>
                  </a:lnTo>
                  <a:lnTo>
                    <a:pt x="25" y="13"/>
                  </a:lnTo>
                  <a:lnTo>
                    <a:pt x="27" y="19"/>
                  </a:lnTo>
                  <a:lnTo>
                    <a:pt x="31" y="21"/>
                  </a:lnTo>
                  <a:lnTo>
                    <a:pt x="35" y="23"/>
                  </a:lnTo>
                  <a:lnTo>
                    <a:pt x="38" y="25"/>
                  </a:lnTo>
                  <a:lnTo>
                    <a:pt x="39" y="29"/>
                  </a:lnTo>
                  <a:lnTo>
                    <a:pt x="38" y="33"/>
                  </a:lnTo>
                  <a:lnTo>
                    <a:pt x="32" y="32"/>
                  </a:lnTo>
                  <a:lnTo>
                    <a:pt x="30" y="26"/>
                  </a:lnTo>
                  <a:lnTo>
                    <a:pt x="26" y="24"/>
                  </a:lnTo>
                  <a:lnTo>
                    <a:pt x="21" y="22"/>
                  </a:lnTo>
                  <a:lnTo>
                    <a:pt x="16" y="21"/>
                  </a:lnTo>
                  <a:lnTo>
                    <a:pt x="14" y="24"/>
                  </a:lnTo>
                  <a:lnTo>
                    <a:pt x="9" y="21"/>
                  </a:lnTo>
                  <a:lnTo>
                    <a:pt x="0" y="21"/>
                  </a:lnTo>
                  <a:lnTo>
                    <a:pt x="0" y="12"/>
                  </a:lnTo>
                  <a:lnTo>
                    <a:pt x="0"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5" name="Freeform 1047">
              <a:extLst>
                <a:ext uri="{FF2B5EF4-FFF2-40B4-BE49-F238E27FC236}">
                  <a16:creationId xmlns="" xmlns:a16="http://schemas.microsoft.com/office/drawing/2014/main" id="{56EFB2FB-25DD-4F90-9FCF-7F443C8BC82A}"/>
                </a:ext>
              </a:extLst>
            </p:cNvPr>
            <p:cNvSpPr>
              <a:spLocks/>
            </p:cNvSpPr>
            <p:nvPr/>
          </p:nvSpPr>
          <p:spPr bwMode="gray">
            <a:xfrm>
              <a:off x="3286" y="1593"/>
              <a:ext cx="62" cy="50"/>
            </a:xfrm>
            <a:custGeom>
              <a:avLst/>
              <a:gdLst>
                <a:gd name="T0" fmla="*/ 15 w 62"/>
                <a:gd name="T1" fmla="*/ 0 h 50"/>
                <a:gd name="T2" fmla="*/ 18 w 62"/>
                <a:gd name="T3" fmla="*/ 2 h 50"/>
                <a:gd name="T4" fmla="*/ 24 w 62"/>
                <a:gd name="T5" fmla="*/ 6 h 50"/>
                <a:gd name="T6" fmla="*/ 31 w 62"/>
                <a:gd name="T7" fmla="*/ 11 h 50"/>
                <a:gd name="T8" fmla="*/ 34 w 62"/>
                <a:gd name="T9" fmla="*/ 9 h 50"/>
                <a:gd name="T10" fmla="*/ 38 w 62"/>
                <a:gd name="T11" fmla="*/ 5 h 50"/>
                <a:gd name="T12" fmla="*/ 41 w 62"/>
                <a:gd name="T13" fmla="*/ 3 h 50"/>
                <a:gd name="T14" fmla="*/ 45 w 62"/>
                <a:gd name="T15" fmla="*/ 6 h 50"/>
                <a:gd name="T16" fmla="*/ 49 w 62"/>
                <a:gd name="T17" fmla="*/ 15 h 50"/>
                <a:gd name="T18" fmla="*/ 52 w 62"/>
                <a:gd name="T19" fmla="*/ 19 h 50"/>
                <a:gd name="T20" fmla="*/ 58 w 62"/>
                <a:gd name="T21" fmla="*/ 22 h 50"/>
                <a:gd name="T22" fmla="*/ 62 w 62"/>
                <a:gd name="T23" fmla="*/ 23 h 50"/>
                <a:gd name="T24" fmla="*/ 61 w 62"/>
                <a:gd name="T25" fmla="*/ 27 h 50"/>
                <a:gd name="T26" fmla="*/ 53 w 62"/>
                <a:gd name="T27" fmla="*/ 27 h 50"/>
                <a:gd name="T28" fmla="*/ 50 w 62"/>
                <a:gd name="T29" fmla="*/ 29 h 50"/>
                <a:gd name="T30" fmla="*/ 49 w 62"/>
                <a:gd name="T31" fmla="*/ 33 h 50"/>
                <a:gd name="T32" fmla="*/ 50 w 62"/>
                <a:gd name="T33" fmla="*/ 36 h 50"/>
                <a:gd name="T34" fmla="*/ 50 w 62"/>
                <a:gd name="T35" fmla="*/ 40 h 50"/>
                <a:gd name="T36" fmla="*/ 45 w 62"/>
                <a:gd name="T37" fmla="*/ 40 h 50"/>
                <a:gd name="T38" fmla="*/ 44 w 62"/>
                <a:gd name="T39" fmla="*/ 43 h 50"/>
                <a:gd name="T40" fmla="*/ 44 w 62"/>
                <a:gd name="T41" fmla="*/ 47 h 50"/>
                <a:gd name="T42" fmla="*/ 44 w 62"/>
                <a:gd name="T43" fmla="*/ 50 h 50"/>
                <a:gd name="T44" fmla="*/ 38 w 62"/>
                <a:gd name="T45" fmla="*/ 49 h 50"/>
                <a:gd name="T46" fmla="*/ 34 w 62"/>
                <a:gd name="T47" fmla="*/ 46 h 50"/>
                <a:gd name="T48" fmla="*/ 38 w 62"/>
                <a:gd name="T49" fmla="*/ 44 h 50"/>
                <a:gd name="T50" fmla="*/ 36 w 62"/>
                <a:gd name="T51" fmla="*/ 39 h 50"/>
                <a:gd name="T52" fmla="*/ 36 w 62"/>
                <a:gd name="T53" fmla="*/ 34 h 50"/>
                <a:gd name="T54" fmla="*/ 33 w 62"/>
                <a:gd name="T55" fmla="*/ 32 h 50"/>
                <a:gd name="T56" fmla="*/ 31 w 62"/>
                <a:gd name="T57" fmla="*/ 33 h 50"/>
                <a:gd name="T58" fmla="*/ 28 w 62"/>
                <a:gd name="T59" fmla="*/ 36 h 50"/>
                <a:gd name="T60" fmla="*/ 23 w 62"/>
                <a:gd name="T61" fmla="*/ 39 h 50"/>
                <a:gd name="T62" fmla="*/ 19 w 62"/>
                <a:gd name="T63" fmla="*/ 42 h 50"/>
                <a:gd name="T64" fmla="*/ 20 w 62"/>
                <a:gd name="T65" fmla="*/ 38 h 50"/>
                <a:gd name="T66" fmla="*/ 19 w 62"/>
                <a:gd name="T67" fmla="*/ 34 h 50"/>
                <a:gd name="T68" fmla="*/ 8 w 62"/>
                <a:gd name="T69" fmla="*/ 28 h 50"/>
                <a:gd name="T70" fmla="*/ 3 w 62"/>
                <a:gd name="T71" fmla="*/ 16 h 50"/>
                <a:gd name="T72" fmla="*/ 2 w 62"/>
                <a:gd name="T73" fmla="*/ 12 h 50"/>
                <a:gd name="T74" fmla="*/ 0 w 62"/>
                <a:gd name="T75" fmla="*/ 9 h 50"/>
                <a:gd name="T76" fmla="*/ 4 w 62"/>
                <a:gd name="T77" fmla="*/ 6 h 50"/>
                <a:gd name="T78" fmla="*/ 8 w 62"/>
                <a:gd name="T79" fmla="*/ 9 h 50"/>
                <a:gd name="T80" fmla="*/ 13 w 62"/>
                <a:gd name="T81" fmla="*/ 14 h 50"/>
                <a:gd name="T82" fmla="*/ 18 w 62"/>
                <a:gd name="T83" fmla="*/ 14 h 50"/>
                <a:gd name="T84" fmla="*/ 19 w 62"/>
                <a:gd name="T85" fmla="*/ 10 h 50"/>
                <a:gd name="T86" fmla="*/ 16 w 62"/>
                <a:gd name="T87" fmla="*/ 6 h 50"/>
                <a:gd name="T88" fmla="*/ 12 w 62"/>
                <a:gd name="T89" fmla="*/ 3 h 50"/>
                <a:gd name="T90" fmla="*/ 15 w 62"/>
                <a:gd name="T91" fmla="*/ 0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50"/>
                <a:gd name="T140" fmla="*/ 62 w 62"/>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50">
                  <a:moveTo>
                    <a:pt x="15" y="0"/>
                  </a:moveTo>
                  <a:cubicBezTo>
                    <a:pt x="18" y="2"/>
                    <a:pt x="18" y="2"/>
                    <a:pt x="18" y="2"/>
                  </a:cubicBezTo>
                  <a:cubicBezTo>
                    <a:pt x="24" y="6"/>
                    <a:pt x="24" y="6"/>
                    <a:pt x="24" y="6"/>
                  </a:cubicBezTo>
                  <a:cubicBezTo>
                    <a:pt x="31" y="11"/>
                    <a:pt x="31" y="11"/>
                    <a:pt x="31" y="11"/>
                  </a:cubicBezTo>
                  <a:cubicBezTo>
                    <a:pt x="34" y="9"/>
                    <a:pt x="34" y="9"/>
                    <a:pt x="34" y="9"/>
                  </a:cubicBezTo>
                  <a:cubicBezTo>
                    <a:pt x="38" y="5"/>
                    <a:pt x="38" y="5"/>
                    <a:pt x="38" y="5"/>
                  </a:cubicBezTo>
                  <a:cubicBezTo>
                    <a:pt x="41" y="3"/>
                    <a:pt x="41" y="3"/>
                    <a:pt x="41" y="3"/>
                  </a:cubicBezTo>
                  <a:cubicBezTo>
                    <a:pt x="45" y="6"/>
                    <a:pt x="45" y="6"/>
                    <a:pt x="45" y="6"/>
                  </a:cubicBezTo>
                  <a:cubicBezTo>
                    <a:pt x="49" y="15"/>
                    <a:pt x="49" y="15"/>
                    <a:pt x="49" y="15"/>
                  </a:cubicBezTo>
                  <a:cubicBezTo>
                    <a:pt x="52" y="19"/>
                    <a:pt x="52" y="19"/>
                    <a:pt x="52" y="19"/>
                  </a:cubicBezTo>
                  <a:cubicBezTo>
                    <a:pt x="58" y="22"/>
                    <a:pt x="58" y="22"/>
                    <a:pt x="58" y="22"/>
                  </a:cubicBezTo>
                  <a:cubicBezTo>
                    <a:pt x="62" y="23"/>
                    <a:pt x="62" y="23"/>
                    <a:pt x="62" y="23"/>
                  </a:cubicBezTo>
                  <a:cubicBezTo>
                    <a:pt x="61" y="27"/>
                    <a:pt x="61" y="27"/>
                    <a:pt x="61" y="27"/>
                  </a:cubicBezTo>
                  <a:cubicBezTo>
                    <a:pt x="53" y="27"/>
                    <a:pt x="53" y="27"/>
                    <a:pt x="53" y="27"/>
                  </a:cubicBezTo>
                  <a:cubicBezTo>
                    <a:pt x="50" y="29"/>
                    <a:pt x="50" y="29"/>
                    <a:pt x="50" y="29"/>
                  </a:cubicBezTo>
                  <a:cubicBezTo>
                    <a:pt x="49" y="33"/>
                    <a:pt x="49" y="33"/>
                    <a:pt x="49" y="33"/>
                  </a:cubicBezTo>
                  <a:cubicBezTo>
                    <a:pt x="50" y="36"/>
                    <a:pt x="50" y="36"/>
                    <a:pt x="50" y="36"/>
                  </a:cubicBezTo>
                  <a:cubicBezTo>
                    <a:pt x="50" y="36"/>
                    <a:pt x="52" y="40"/>
                    <a:pt x="50" y="40"/>
                  </a:cubicBezTo>
                  <a:cubicBezTo>
                    <a:pt x="48" y="41"/>
                    <a:pt x="45" y="40"/>
                    <a:pt x="45" y="40"/>
                  </a:cubicBezTo>
                  <a:cubicBezTo>
                    <a:pt x="44" y="43"/>
                    <a:pt x="44" y="43"/>
                    <a:pt x="44" y="43"/>
                  </a:cubicBezTo>
                  <a:cubicBezTo>
                    <a:pt x="44" y="47"/>
                    <a:pt x="44" y="47"/>
                    <a:pt x="44" y="47"/>
                  </a:cubicBezTo>
                  <a:cubicBezTo>
                    <a:pt x="44" y="50"/>
                    <a:pt x="44" y="50"/>
                    <a:pt x="44" y="50"/>
                  </a:cubicBezTo>
                  <a:cubicBezTo>
                    <a:pt x="38" y="49"/>
                    <a:pt x="38" y="49"/>
                    <a:pt x="38" y="49"/>
                  </a:cubicBezTo>
                  <a:cubicBezTo>
                    <a:pt x="34" y="46"/>
                    <a:pt x="34" y="46"/>
                    <a:pt x="34" y="46"/>
                  </a:cubicBezTo>
                  <a:cubicBezTo>
                    <a:pt x="38" y="44"/>
                    <a:pt x="38" y="44"/>
                    <a:pt x="38" y="44"/>
                  </a:cubicBezTo>
                  <a:cubicBezTo>
                    <a:pt x="36" y="39"/>
                    <a:pt x="36" y="39"/>
                    <a:pt x="36" y="39"/>
                  </a:cubicBezTo>
                  <a:cubicBezTo>
                    <a:pt x="36" y="34"/>
                    <a:pt x="36" y="34"/>
                    <a:pt x="36" y="34"/>
                  </a:cubicBezTo>
                  <a:cubicBezTo>
                    <a:pt x="33" y="32"/>
                    <a:pt x="33" y="32"/>
                    <a:pt x="33" y="32"/>
                  </a:cubicBezTo>
                  <a:cubicBezTo>
                    <a:pt x="31" y="33"/>
                    <a:pt x="31" y="33"/>
                    <a:pt x="31" y="33"/>
                  </a:cubicBezTo>
                  <a:cubicBezTo>
                    <a:pt x="28" y="36"/>
                    <a:pt x="28" y="36"/>
                    <a:pt x="28" y="36"/>
                  </a:cubicBezTo>
                  <a:cubicBezTo>
                    <a:pt x="23" y="39"/>
                    <a:pt x="23" y="39"/>
                    <a:pt x="23" y="39"/>
                  </a:cubicBezTo>
                  <a:cubicBezTo>
                    <a:pt x="19" y="42"/>
                    <a:pt x="19" y="42"/>
                    <a:pt x="19" y="42"/>
                  </a:cubicBezTo>
                  <a:cubicBezTo>
                    <a:pt x="20" y="38"/>
                    <a:pt x="20" y="38"/>
                    <a:pt x="20" y="38"/>
                  </a:cubicBezTo>
                  <a:cubicBezTo>
                    <a:pt x="19" y="34"/>
                    <a:pt x="19" y="34"/>
                    <a:pt x="19" y="34"/>
                  </a:cubicBezTo>
                  <a:cubicBezTo>
                    <a:pt x="8" y="28"/>
                    <a:pt x="8" y="28"/>
                    <a:pt x="8" y="28"/>
                  </a:cubicBezTo>
                  <a:cubicBezTo>
                    <a:pt x="3" y="16"/>
                    <a:pt x="3" y="16"/>
                    <a:pt x="3" y="16"/>
                  </a:cubicBezTo>
                  <a:cubicBezTo>
                    <a:pt x="2" y="12"/>
                    <a:pt x="2" y="12"/>
                    <a:pt x="2" y="12"/>
                  </a:cubicBezTo>
                  <a:cubicBezTo>
                    <a:pt x="0" y="9"/>
                    <a:pt x="0" y="9"/>
                    <a:pt x="0" y="9"/>
                  </a:cubicBezTo>
                  <a:cubicBezTo>
                    <a:pt x="4" y="6"/>
                    <a:pt x="4" y="6"/>
                    <a:pt x="4" y="6"/>
                  </a:cubicBezTo>
                  <a:cubicBezTo>
                    <a:pt x="8" y="9"/>
                    <a:pt x="8" y="9"/>
                    <a:pt x="8" y="9"/>
                  </a:cubicBezTo>
                  <a:cubicBezTo>
                    <a:pt x="13" y="14"/>
                    <a:pt x="13" y="14"/>
                    <a:pt x="13" y="14"/>
                  </a:cubicBezTo>
                  <a:cubicBezTo>
                    <a:pt x="18" y="14"/>
                    <a:pt x="18" y="14"/>
                    <a:pt x="18" y="14"/>
                  </a:cubicBezTo>
                  <a:cubicBezTo>
                    <a:pt x="19" y="10"/>
                    <a:pt x="19" y="10"/>
                    <a:pt x="19" y="10"/>
                  </a:cubicBezTo>
                  <a:cubicBezTo>
                    <a:pt x="16" y="6"/>
                    <a:pt x="16" y="6"/>
                    <a:pt x="16" y="6"/>
                  </a:cubicBezTo>
                  <a:cubicBezTo>
                    <a:pt x="12" y="3"/>
                    <a:pt x="12" y="3"/>
                    <a:pt x="12" y="3"/>
                  </a:cubicBezTo>
                  <a:lnTo>
                    <a:pt x="15"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6" name="Freeform 1048">
              <a:extLst>
                <a:ext uri="{FF2B5EF4-FFF2-40B4-BE49-F238E27FC236}">
                  <a16:creationId xmlns="" xmlns:a16="http://schemas.microsoft.com/office/drawing/2014/main" id="{494D3F02-F4EC-42E9-858E-5FCE44808918}"/>
                </a:ext>
              </a:extLst>
            </p:cNvPr>
            <p:cNvSpPr>
              <a:spLocks/>
            </p:cNvSpPr>
            <p:nvPr/>
          </p:nvSpPr>
          <p:spPr bwMode="gray">
            <a:xfrm>
              <a:off x="3224" y="1570"/>
              <a:ext cx="81" cy="37"/>
            </a:xfrm>
            <a:custGeom>
              <a:avLst/>
              <a:gdLst>
                <a:gd name="T0" fmla="*/ 0 w 81"/>
                <a:gd name="T1" fmla="*/ 2 h 37"/>
                <a:gd name="T2" fmla="*/ 9 w 81"/>
                <a:gd name="T3" fmla="*/ 0 h 37"/>
                <a:gd name="T4" fmla="*/ 14 w 81"/>
                <a:gd name="T5" fmla="*/ 2 h 37"/>
                <a:gd name="T6" fmla="*/ 18 w 81"/>
                <a:gd name="T7" fmla="*/ 5 h 37"/>
                <a:gd name="T8" fmla="*/ 26 w 81"/>
                <a:gd name="T9" fmla="*/ 4 h 37"/>
                <a:gd name="T10" fmla="*/ 32 w 81"/>
                <a:gd name="T11" fmla="*/ 4 h 37"/>
                <a:gd name="T12" fmla="*/ 39 w 81"/>
                <a:gd name="T13" fmla="*/ 8 h 37"/>
                <a:gd name="T14" fmla="*/ 41 w 81"/>
                <a:gd name="T15" fmla="*/ 10 h 37"/>
                <a:gd name="T16" fmla="*/ 49 w 81"/>
                <a:gd name="T17" fmla="*/ 14 h 37"/>
                <a:gd name="T18" fmla="*/ 54 w 81"/>
                <a:gd name="T19" fmla="*/ 13 h 37"/>
                <a:gd name="T20" fmla="*/ 61 w 81"/>
                <a:gd name="T21" fmla="*/ 12 h 37"/>
                <a:gd name="T22" fmla="*/ 69 w 81"/>
                <a:gd name="T23" fmla="*/ 16 h 37"/>
                <a:gd name="T24" fmla="*/ 70 w 81"/>
                <a:gd name="T25" fmla="*/ 17 h 37"/>
                <a:gd name="T26" fmla="*/ 77 w 81"/>
                <a:gd name="T27" fmla="*/ 23 h 37"/>
                <a:gd name="T28" fmla="*/ 74 w 81"/>
                <a:gd name="T29" fmla="*/ 26 h 37"/>
                <a:gd name="T30" fmla="*/ 78 w 81"/>
                <a:gd name="T31" fmla="*/ 29 h 37"/>
                <a:gd name="T32" fmla="*/ 81 w 81"/>
                <a:gd name="T33" fmla="*/ 33 h 37"/>
                <a:gd name="T34" fmla="*/ 80 w 81"/>
                <a:gd name="T35" fmla="*/ 37 h 37"/>
                <a:gd name="T36" fmla="*/ 75 w 81"/>
                <a:gd name="T37" fmla="*/ 37 h 37"/>
                <a:gd name="T38" fmla="*/ 66 w 81"/>
                <a:gd name="T39" fmla="*/ 29 h 37"/>
                <a:gd name="T40" fmla="*/ 62 w 81"/>
                <a:gd name="T41" fmla="*/ 32 h 37"/>
                <a:gd name="T42" fmla="*/ 56 w 81"/>
                <a:gd name="T43" fmla="*/ 33 h 37"/>
                <a:gd name="T44" fmla="*/ 49 w 81"/>
                <a:gd name="T45" fmla="*/ 34 h 37"/>
                <a:gd name="T46" fmla="*/ 43 w 81"/>
                <a:gd name="T47" fmla="*/ 37 h 37"/>
                <a:gd name="T48" fmla="*/ 38 w 81"/>
                <a:gd name="T49" fmla="*/ 34 h 37"/>
                <a:gd name="T50" fmla="*/ 34 w 81"/>
                <a:gd name="T51" fmla="*/ 30 h 37"/>
                <a:gd name="T52" fmla="*/ 28 w 81"/>
                <a:gd name="T53" fmla="*/ 28 h 37"/>
                <a:gd name="T54" fmla="*/ 27 w 81"/>
                <a:gd name="T55" fmla="*/ 32 h 37"/>
                <a:gd name="T56" fmla="*/ 19 w 81"/>
                <a:gd name="T57" fmla="*/ 30 h 37"/>
                <a:gd name="T58" fmla="*/ 22 w 81"/>
                <a:gd name="T59" fmla="*/ 23 h 37"/>
                <a:gd name="T60" fmla="*/ 19 w 81"/>
                <a:gd name="T61" fmla="*/ 17 h 37"/>
                <a:gd name="T62" fmla="*/ 15 w 81"/>
                <a:gd name="T63" fmla="*/ 10 h 37"/>
                <a:gd name="T64" fmla="*/ 9 w 81"/>
                <a:gd name="T65" fmla="*/ 7 h 37"/>
                <a:gd name="T66" fmla="*/ 4 w 81"/>
                <a:gd name="T67" fmla="*/ 5 h 37"/>
                <a:gd name="T68" fmla="*/ 0 w 81"/>
                <a:gd name="T69" fmla="*/ 2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37"/>
                <a:gd name="T107" fmla="*/ 81 w 81"/>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37">
                  <a:moveTo>
                    <a:pt x="0" y="2"/>
                  </a:moveTo>
                  <a:lnTo>
                    <a:pt x="9" y="0"/>
                  </a:lnTo>
                  <a:lnTo>
                    <a:pt x="14" y="2"/>
                  </a:lnTo>
                  <a:lnTo>
                    <a:pt x="18" y="5"/>
                  </a:lnTo>
                  <a:lnTo>
                    <a:pt x="26" y="4"/>
                  </a:lnTo>
                  <a:lnTo>
                    <a:pt x="32" y="4"/>
                  </a:lnTo>
                  <a:lnTo>
                    <a:pt x="39" y="8"/>
                  </a:lnTo>
                  <a:lnTo>
                    <a:pt x="41" y="10"/>
                  </a:lnTo>
                  <a:lnTo>
                    <a:pt x="49" y="14"/>
                  </a:lnTo>
                  <a:lnTo>
                    <a:pt x="54" y="13"/>
                  </a:lnTo>
                  <a:lnTo>
                    <a:pt x="61" y="12"/>
                  </a:lnTo>
                  <a:lnTo>
                    <a:pt x="69" y="16"/>
                  </a:lnTo>
                  <a:lnTo>
                    <a:pt x="70" y="17"/>
                  </a:lnTo>
                  <a:lnTo>
                    <a:pt x="77" y="23"/>
                  </a:lnTo>
                  <a:lnTo>
                    <a:pt x="74" y="26"/>
                  </a:lnTo>
                  <a:lnTo>
                    <a:pt x="78" y="29"/>
                  </a:lnTo>
                  <a:lnTo>
                    <a:pt x="81" y="33"/>
                  </a:lnTo>
                  <a:lnTo>
                    <a:pt x="80" y="37"/>
                  </a:lnTo>
                  <a:lnTo>
                    <a:pt x="75" y="37"/>
                  </a:lnTo>
                  <a:lnTo>
                    <a:pt x="66" y="29"/>
                  </a:lnTo>
                  <a:lnTo>
                    <a:pt x="62" y="32"/>
                  </a:lnTo>
                  <a:lnTo>
                    <a:pt x="56" y="33"/>
                  </a:lnTo>
                  <a:lnTo>
                    <a:pt x="49" y="34"/>
                  </a:lnTo>
                  <a:lnTo>
                    <a:pt x="43" y="37"/>
                  </a:lnTo>
                  <a:lnTo>
                    <a:pt x="38" y="34"/>
                  </a:lnTo>
                  <a:lnTo>
                    <a:pt x="34" y="30"/>
                  </a:lnTo>
                  <a:lnTo>
                    <a:pt x="28" y="28"/>
                  </a:lnTo>
                  <a:lnTo>
                    <a:pt x="27" y="32"/>
                  </a:lnTo>
                  <a:lnTo>
                    <a:pt x="19" y="30"/>
                  </a:lnTo>
                  <a:lnTo>
                    <a:pt x="22" y="23"/>
                  </a:lnTo>
                  <a:lnTo>
                    <a:pt x="19" y="17"/>
                  </a:lnTo>
                  <a:lnTo>
                    <a:pt x="15" y="10"/>
                  </a:lnTo>
                  <a:lnTo>
                    <a:pt x="9" y="7"/>
                  </a:lnTo>
                  <a:lnTo>
                    <a:pt x="4" y="5"/>
                  </a:lnTo>
                  <a:lnTo>
                    <a:pt x="0"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7" name="Freeform 1049">
              <a:extLst>
                <a:ext uri="{FF2B5EF4-FFF2-40B4-BE49-F238E27FC236}">
                  <a16:creationId xmlns="" xmlns:a16="http://schemas.microsoft.com/office/drawing/2014/main" id="{41C69425-6D65-4E38-BF80-67A86F697AD9}"/>
                </a:ext>
              </a:extLst>
            </p:cNvPr>
            <p:cNvSpPr>
              <a:spLocks/>
            </p:cNvSpPr>
            <p:nvPr/>
          </p:nvSpPr>
          <p:spPr bwMode="gray">
            <a:xfrm>
              <a:off x="3061" y="1592"/>
              <a:ext cx="220" cy="84"/>
            </a:xfrm>
            <a:custGeom>
              <a:avLst/>
              <a:gdLst>
                <a:gd name="T0" fmla="*/ 0 w 220"/>
                <a:gd name="T1" fmla="*/ 35 h 84"/>
                <a:gd name="T2" fmla="*/ 4 w 220"/>
                <a:gd name="T3" fmla="*/ 26 h 84"/>
                <a:gd name="T4" fmla="*/ 20 w 220"/>
                <a:gd name="T5" fmla="*/ 25 h 84"/>
                <a:gd name="T6" fmla="*/ 35 w 220"/>
                <a:gd name="T7" fmla="*/ 25 h 84"/>
                <a:gd name="T8" fmla="*/ 39 w 220"/>
                <a:gd name="T9" fmla="*/ 20 h 84"/>
                <a:gd name="T10" fmla="*/ 40 w 220"/>
                <a:gd name="T11" fmla="*/ 17 h 84"/>
                <a:gd name="T12" fmla="*/ 35 w 220"/>
                <a:gd name="T13" fmla="*/ 12 h 84"/>
                <a:gd name="T14" fmla="*/ 61 w 220"/>
                <a:gd name="T15" fmla="*/ 13 h 84"/>
                <a:gd name="T16" fmla="*/ 82 w 220"/>
                <a:gd name="T17" fmla="*/ 0 h 84"/>
                <a:gd name="T18" fmla="*/ 110 w 220"/>
                <a:gd name="T19" fmla="*/ 8 h 84"/>
                <a:gd name="T20" fmla="*/ 120 w 220"/>
                <a:gd name="T21" fmla="*/ 12 h 84"/>
                <a:gd name="T22" fmla="*/ 136 w 220"/>
                <a:gd name="T23" fmla="*/ 16 h 84"/>
                <a:gd name="T24" fmla="*/ 164 w 220"/>
                <a:gd name="T25" fmla="*/ 16 h 84"/>
                <a:gd name="T26" fmla="*/ 182 w 220"/>
                <a:gd name="T27" fmla="*/ 8 h 84"/>
                <a:gd name="T28" fmla="*/ 190 w 220"/>
                <a:gd name="T29" fmla="*/ 10 h 84"/>
                <a:gd name="T30" fmla="*/ 197 w 220"/>
                <a:gd name="T31" fmla="*/ 8 h 84"/>
                <a:gd name="T32" fmla="*/ 206 w 220"/>
                <a:gd name="T33" fmla="*/ 15 h 84"/>
                <a:gd name="T34" fmla="*/ 206 w 220"/>
                <a:gd name="T35" fmla="*/ 31 h 84"/>
                <a:gd name="T36" fmla="*/ 220 w 220"/>
                <a:gd name="T37" fmla="*/ 34 h 84"/>
                <a:gd name="T38" fmla="*/ 213 w 220"/>
                <a:gd name="T39" fmla="*/ 38 h 84"/>
                <a:gd name="T40" fmla="*/ 215 w 220"/>
                <a:gd name="T41" fmla="*/ 50 h 84"/>
                <a:gd name="T42" fmla="*/ 220 w 220"/>
                <a:gd name="T43" fmla="*/ 67 h 84"/>
                <a:gd name="T44" fmla="*/ 212 w 220"/>
                <a:gd name="T45" fmla="*/ 69 h 84"/>
                <a:gd name="T46" fmla="*/ 190 w 220"/>
                <a:gd name="T47" fmla="*/ 70 h 84"/>
                <a:gd name="T48" fmla="*/ 161 w 220"/>
                <a:gd name="T49" fmla="*/ 76 h 84"/>
                <a:gd name="T50" fmla="*/ 143 w 220"/>
                <a:gd name="T51" fmla="*/ 73 h 84"/>
                <a:gd name="T52" fmla="*/ 136 w 220"/>
                <a:gd name="T53" fmla="*/ 76 h 84"/>
                <a:gd name="T54" fmla="*/ 123 w 220"/>
                <a:gd name="T55" fmla="*/ 73 h 84"/>
                <a:gd name="T56" fmla="*/ 116 w 220"/>
                <a:gd name="T57" fmla="*/ 84 h 84"/>
                <a:gd name="T58" fmla="*/ 118 w 220"/>
                <a:gd name="T59" fmla="*/ 73 h 84"/>
                <a:gd name="T60" fmla="*/ 110 w 220"/>
                <a:gd name="T61" fmla="*/ 76 h 84"/>
                <a:gd name="T62" fmla="*/ 96 w 220"/>
                <a:gd name="T63" fmla="*/ 76 h 84"/>
                <a:gd name="T64" fmla="*/ 83 w 220"/>
                <a:gd name="T65" fmla="*/ 83 h 84"/>
                <a:gd name="T66" fmla="*/ 69 w 220"/>
                <a:gd name="T67" fmla="*/ 79 h 84"/>
                <a:gd name="T68" fmla="*/ 54 w 220"/>
                <a:gd name="T69" fmla="*/ 73 h 84"/>
                <a:gd name="T70" fmla="*/ 51 w 220"/>
                <a:gd name="T71" fmla="*/ 79 h 84"/>
                <a:gd name="T72" fmla="*/ 37 w 220"/>
                <a:gd name="T73" fmla="*/ 81 h 84"/>
                <a:gd name="T74" fmla="*/ 26 w 220"/>
                <a:gd name="T75" fmla="*/ 73 h 84"/>
                <a:gd name="T76" fmla="*/ 12 w 220"/>
                <a:gd name="T77" fmla="*/ 64 h 84"/>
                <a:gd name="T78" fmla="*/ 5 w 220"/>
                <a:gd name="T79" fmla="*/ 55 h 84"/>
                <a:gd name="T80" fmla="*/ 11 w 220"/>
                <a:gd name="T81" fmla="*/ 46 h 84"/>
                <a:gd name="T82" fmla="*/ 8 w 220"/>
                <a:gd name="T83" fmla="*/ 3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84"/>
                <a:gd name="T128" fmla="*/ 220 w 220"/>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84">
                  <a:moveTo>
                    <a:pt x="8" y="36"/>
                  </a:moveTo>
                  <a:lnTo>
                    <a:pt x="0" y="35"/>
                  </a:lnTo>
                  <a:lnTo>
                    <a:pt x="0" y="31"/>
                  </a:lnTo>
                  <a:lnTo>
                    <a:pt x="4" y="26"/>
                  </a:lnTo>
                  <a:lnTo>
                    <a:pt x="10" y="24"/>
                  </a:lnTo>
                  <a:lnTo>
                    <a:pt x="20" y="25"/>
                  </a:lnTo>
                  <a:lnTo>
                    <a:pt x="29" y="25"/>
                  </a:lnTo>
                  <a:lnTo>
                    <a:pt x="35" y="25"/>
                  </a:lnTo>
                  <a:lnTo>
                    <a:pt x="35" y="21"/>
                  </a:lnTo>
                  <a:lnTo>
                    <a:pt x="39" y="20"/>
                  </a:lnTo>
                  <a:lnTo>
                    <a:pt x="44" y="19"/>
                  </a:lnTo>
                  <a:lnTo>
                    <a:pt x="40" y="17"/>
                  </a:lnTo>
                  <a:lnTo>
                    <a:pt x="34" y="16"/>
                  </a:lnTo>
                  <a:lnTo>
                    <a:pt x="35" y="12"/>
                  </a:lnTo>
                  <a:lnTo>
                    <a:pt x="51" y="14"/>
                  </a:lnTo>
                  <a:lnTo>
                    <a:pt x="61" y="13"/>
                  </a:lnTo>
                  <a:lnTo>
                    <a:pt x="68" y="7"/>
                  </a:lnTo>
                  <a:lnTo>
                    <a:pt x="82" y="0"/>
                  </a:lnTo>
                  <a:lnTo>
                    <a:pt x="105" y="0"/>
                  </a:lnTo>
                  <a:lnTo>
                    <a:pt x="110" y="8"/>
                  </a:lnTo>
                  <a:lnTo>
                    <a:pt x="116" y="7"/>
                  </a:lnTo>
                  <a:lnTo>
                    <a:pt x="120" y="12"/>
                  </a:lnTo>
                  <a:lnTo>
                    <a:pt x="125" y="13"/>
                  </a:lnTo>
                  <a:lnTo>
                    <a:pt x="136" y="16"/>
                  </a:lnTo>
                  <a:lnTo>
                    <a:pt x="151" y="16"/>
                  </a:lnTo>
                  <a:lnTo>
                    <a:pt x="164" y="16"/>
                  </a:lnTo>
                  <a:lnTo>
                    <a:pt x="176" y="13"/>
                  </a:lnTo>
                  <a:lnTo>
                    <a:pt x="182" y="8"/>
                  </a:lnTo>
                  <a:lnTo>
                    <a:pt x="187" y="9"/>
                  </a:lnTo>
                  <a:lnTo>
                    <a:pt x="190" y="10"/>
                  </a:lnTo>
                  <a:lnTo>
                    <a:pt x="191" y="6"/>
                  </a:lnTo>
                  <a:lnTo>
                    <a:pt x="197" y="8"/>
                  </a:lnTo>
                  <a:lnTo>
                    <a:pt x="201" y="12"/>
                  </a:lnTo>
                  <a:lnTo>
                    <a:pt x="206" y="15"/>
                  </a:lnTo>
                  <a:lnTo>
                    <a:pt x="206" y="22"/>
                  </a:lnTo>
                  <a:lnTo>
                    <a:pt x="206" y="31"/>
                  </a:lnTo>
                  <a:lnTo>
                    <a:pt x="215" y="31"/>
                  </a:lnTo>
                  <a:lnTo>
                    <a:pt x="220" y="34"/>
                  </a:lnTo>
                  <a:lnTo>
                    <a:pt x="214" y="35"/>
                  </a:lnTo>
                  <a:lnTo>
                    <a:pt x="213" y="38"/>
                  </a:lnTo>
                  <a:lnTo>
                    <a:pt x="213" y="45"/>
                  </a:lnTo>
                  <a:lnTo>
                    <a:pt x="215" y="50"/>
                  </a:lnTo>
                  <a:lnTo>
                    <a:pt x="216" y="58"/>
                  </a:lnTo>
                  <a:lnTo>
                    <a:pt x="220" y="67"/>
                  </a:lnTo>
                  <a:lnTo>
                    <a:pt x="218" y="70"/>
                  </a:lnTo>
                  <a:lnTo>
                    <a:pt x="212" y="69"/>
                  </a:lnTo>
                  <a:lnTo>
                    <a:pt x="197" y="66"/>
                  </a:lnTo>
                  <a:lnTo>
                    <a:pt x="190" y="70"/>
                  </a:lnTo>
                  <a:lnTo>
                    <a:pt x="170" y="69"/>
                  </a:lnTo>
                  <a:lnTo>
                    <a:pt x="161" y="76"/>
                  </a:lnTo>
                  <a:lnTo>
                    <a:pt x="148" y="77"/>
                  </a:lnTo>
                  <a:lnTo>
                    <a:pt x="143" y="73"/>
                  </a:lnTo>
                  <a:lnTo>
                    <a:pt x="138" y="73"/>
                  </a:lnTo>
                  <a:lnTo>
                    <a:pt x="136" y="76"/>
                  </a:lnTo>
                  <a:lnTo>
                    <a:pt x="128" y="76"/>
                  </a:lnTo>
                  <a:lnTo>
                    <a:pt x="123" y="73"/>
                  </a:lnTo>
                  <a:lnTo>
                    <a:pt x="121" y="79"/>
                  </a:lnTo>
                  <a:lnTo>
                    <a:pt x="116" y="84"/>
                  </a:lnTo>
                  <a:lnTo>
                    <a:pt x="115" y="79"/>
                  </a:lnTo>
                  <a:lnTo>
                    <a:pt x="118" y="73"/>
                  </a:lnTo>
                  <a:lnTo>
                    <a:pt x="112" y="73"/>
                  </a:lnTo>
                  <a:lnTo>
                    <a:pt x="110" y="76"/>
                  </a:lnTo>
                  <a:lnTo>
                    <a:pt x="99" y="74"/>
                  </a:lnTo>
                  <a:lnTo>
                    <a:pt x="96" y="76"/>
                  </a:lnTo>
                  <a:lnTo>
                    <a:pt x="91" y="81"/>
                  </a:lnTo>
                  <a:lnTo>
                    <a:pt x="83" y="83"/>
                  </a:lnTo>
                  <a:lnTo>
                    <a:pt x="75" y="83"/>
                  </a:lnTo>
                  <a:lnTo>
                    <a:pt x="69" y="79"/>
                  </a:lnTo>
                  <a:lnTo>
                    <a:pt x="61" y="75"/>
                  </a:lnTo>
                  <a:lnTo>
                    <a:pt x="54" y="73"/>
                  </a:lnTo>
                  <a:lnTo>
                    <a:pt x="50" y="74"/>
                  </a:lnTo>
                  <a:lnTo>
                    <a:pt x="51" y="79"/>
                  </a:lnTo>
                  <a:lnTo>
                    <a:pt x="49" y="82"/>
                  </a:lnTo>
                  <a:lnTo>
                    <a:pt x="37" y="81"/>
                  </a:lnTo>
                  <a:lnTo>
                    <a:pt x="31" y="76"/>
                  </a:lnTo>
                  <a:lnTo>
                    <a:pt x="26" y="73"/>
                  </a:lnTo>
                  <a:lnTo>
                    <a:pt x="15" y="70"/>
                  </a:lnTo>
                  <a:lnTo>
                    <a:pt x="12" y="64"/>
                  </a:lnTo>
                  <a:lnTo>
                    <a:pt x="12" y="58"/>
                  </a:lnTo>
                  <a:lnTo>
                    <a:pt x="5" y="55"/>
                  </a:lnTo>
                  <a:lnTo>
                    <a:pt x="8" y="50"/>
                  </a:lnTo>
                  <a:lnTo>
                    <a:pt x="11" y="46"/>
                  </a:lnTo>
                  <a:lnTo>
                    <a:pt x="9" y="40"/>
                  </a:lnTo>
                  <a:lnTo>
                    <a:pt x="8" y="3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8" name="Freeform 1050">
              <a:extLst>
                <a:ext uri="{FF2B5EF4-FFF2-40B4-BE49-F238E27FC236}">
                  <a16:creationId xmlns="" xmlns:a16="http://schemas.microsoft.com/office/drawing/2014/main" id="{5BDFB287-DDCD-4BCD-82B1-B85E70A6BE62}"/>
                </a:ext>
              </a:extLst>
            </p:cNvPr>
            <p:cNvSpPr>
              <a:spLocks/>
            </p:cNvSpPr>
            <p:nvPr/>
          </p:nvSpPr>
          <p:spPr bwMode="gray">
            <a:xfrm>
              <a:off x="3165" y="1697"/>
              <a:ext cx="21" cy="20"/>
            </a:xfrm>
            <a:custGeom>
              <a:avLst/>
              <a:gdLst>
                <a:gd name="T0" fmla="*/ 12 w 21"/>
                <a:gd name="T1" fmla="*/ 0 h 20"/>
                <a:gd name="T2" fmla="*/ 18 w 21"/>
                <a:gd name="T3" fmla="*/ 0 h 20"/>
                <a:gd name="T4" fmla="*/ 21 w 21"/>
                <a:gd name="T5" fmla="*/ 3 h 20"/>
                <a:gd name="T6" fmla="*/ 18 w 21"/>
                <a:gd name="T7" fmla="*/ 7 h 20"/>
                <a:gd name="T8" fmla="*/ 13 w 21"/>
                <a:gd name="T9" fmla="*/ 10 h 20"/>
                <a:gd name="T10" fmla="*/ 11 w 21"/>
                <a:gd name="T11" fmla="*/ 14 h 20"/>
                <a:gd name="T12" fmla="*/ 8 w 21"/>
                <a:gd name="T13" fmla="*/ 17 h 20"/>
                <a:gd name="T14" fmla="*/ 5 w 21"/>
                <a:gd name="T15" fmla="*/ 20 h 20"/>
                <a:gd name="T16" fmla="*/ 0 w 21"/>
                <a:gd name="T17" fmla="*/ 19 h 20"/>
                <a:gd name="T18" fmla="*/ 4 w 21"/>
                <a:gd name="T19" fmla="*/ 12 h 20"/>
                <a:gd name="T20" fmla="*/ 9 w 21"/>
                <a:gd name="T21" fmla="*/ 5 h 20"/>
                <a:gd name="T22" fmla="*/ 12 w 21"/>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0"/>
                <a:gd name="T38" fmla="*/ 21 w 21"/>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0">
                  <a:moveTo>
                    <a:pt x="12" y="0"/>
                  </a:moveTo>
                  <a:lnTo>
                    <a:pt x="18" y="0"/>
                  </a:lnTo>
                  <a:lnTo>
                    <a:pt x="21" y="3"/>
                  </a:lnTo>
                  <a:lnTo>
                    <a:pt x="18" y="7"/>
                  </a:lnTo>
                  <a:lnTo>
                    <a:pt x="13" y="10"/>
                  </a:lnTo>
                  <a:lnTo>
                    <a:pt x="11" y="14"/>
                  </a:lnTo>
                  <a:lnTo>
                    <a:pt x="8" y="17"/>
                  </a:lnTo>
                  <a:lnTo>
                    <a:pt x="5" y="20"/>
                  </a:lnTo>
                  <a:lnTo>
                    <a:pt x="0" y="19"/>
                  </a:lnTo>
                  <a:lnTo>
                    <a:pt x="4" y="12"/>
                  </a:lnTo>
                  <a:lnTo>
                    <a:pt x="9" y="5"/>
                  </a:lnTo>
                  <a:lnTo>
                    <a:pt x="12"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59" name="Freeform 1051">
              <a:extLst>
                <a:ext uri="{FF2B5EF4-FFF2-40B4-BE49-F238E27FC236}">
                  <a16:creationId xmlns="" xmlns:a16="http://schemas.microsoft.com/office/drawing/2014/main" id="{F4C358F6-E468-4492-8AAA-6A62E555A413}"/>
                </a:ext>
              </a:extLst>
            </p:cNvPr>
            <p:cNvSpPr>
              <a:spLocks/>
            </p:cNvSpPr>
            <p:nvPr/>
          </p:nvSpPr>
          <p:spPr bwMode="gray">
            <a:xfrm>
              <a:off x="3165" y="1726"/>
              <a:ext cx="6" cy="12"/>
            </a:xfrm>
            <a:custGeom>
              <a:avLst/>
              <a:gdLst>
                <a:gd name="T0" fmla="*/ 6 w 6"/>
                <a:gd name="T1" fmla="*/ 0 h 12"/>
                <a:gd name="T2" fmla="*/ 2 w 6"/>
                <a:gd name="T3" fmla="*/ 0 h 12"/>
                <a:gd name="T4" fmla="*/ 0 w 6"/>
                <a:gd name="T5" fmla="*/ 3 h 12"/>
                <a:gd name="T6" fmla="*/ 0 w 6"/>
                <a:gd name="T7" fmla="*/ 7 h 12"/>
                <a:gd name="T8" fmla="*/ 1 w 6"/>
                <a:gd name="T9" fmla="*/ 12 h 12"/>
                <a:gd name="T10" fmla="*/ 4 w 6"/>
                <a:gd name="T11" fmla="*/ 12 h 12"/>
                <a:gd name="T12" fmla="*/ 6 w 6"/>
                <a:gd name="T13" fmla="*/ 7 h 12"/>
                <a:gd name="T14" fmla="*/ 6 w 6"/>
                <a:gd name="T15" fmla="*/ 2 h 12"/>
                <a:gd name="T16" fmla="*/ 6 w 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2"/>
                <a:gd name="T29" fmla="*/ 6 w 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2">
                  <a:moveTo>
                    <a:pt x="6" y="0"/>
                  </a:moveTo>
                  <a:lnTo>
                    <a:pt x="2" y="0"/>
                  </a:lnTo>
                  <a:lnTo>
                    <a:pt x="0" y="3"/>
                  </a:lnTo>
                  <a:lnTo>
                    <a:pt x="0" y="7"/>
                  </a:lnTo>
                  <a:lnTo>
                    <a:pt x="1" y="12"/>
                  </a:lnTo>
                  <a:lnTo>
                    <a:pt x="4" y="12"/>
                  </a:lnTo>
                  <a:lnTo>
                    <a:pt x="6" y="7"/>
                  </a:lnTo>
                  <a:lnTo>
                    <a:pt x="6" y="2"/>
                  </a:lnTo>
                  <a:lnTo>
                    <a:pt x="6"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0" name="Freeform 1052">
              <a:extLst>
                <a:ext uri="{FF2B5EF4-FFF2-40B4-BE49-F238E27FC236}">
                  <a16:creationId xmlns="" xmlns:a16="http://schemas.microsoft.com/office/drawing/2014/main" id="{806F9E80-F366-4718-B7EA-2800514410F2}"/>
                </a:ext>
              </a:extLst>
            </p:cNvPr>
            <p:cNvSpPr>
              <a:spLocks/>
            </p:cNvSpPr>
            <p:nvPr/>
          </p:nvSpPr>
          <p:spPr bwMode="gray">
            <a:xfrm>
              <a:off x="3170" y="1661"/>
              <a:ext cx="81" cy="65"/>
            </a:xfrm>
            <a:custGeom>
              <a:avLst/>
              <a:gdLst>
                <a:gd name="T0" fmla="*/ 7 w 81"/>
                <a:gd name="T1" fmla="*/ 36 h 65"/>
                <a:gd name="T2" fmla="*/ 6 w 81"/>
                <a:gd name="T3" fmla="*/ 25 h 65"/>
                <a:gd name="T4" fmla="*/ 5 w 81"/>
                <a:gd name="T5" fmla="*/ 19 h 65"/>
                <a:gd name="T6" fmla="*/ 7 w 81"/>
                <a:gd name="T7" fmla="*/ 15 h 65"/>
                <a:gd name="T8" fmla="*/ 12 w 81"/>
                <a:gd name="T9" fmla="*/ 10 h 65"/>
                <a:gd name="T10" fmla="*/ 14 w 81"/>
                <a:gd name="T11" fmla="*/ 4 h 65"/>
                <a:gd name="T12" fmla="*/ 19 w 81"/>
                <a:gd name="T13" fmla="*/ 7 h 65"/>
                <a:gd name="T14" fmla="*/ 27 w 81"/>
                <a:gd name="T15" fmla="*/ 7 h 65"/>
                <a:gd name="T16" fmla="*/ 29 w 81"/>
                <a:gd name="T17" fmla="*/ 4 h 65"/>
                <a:gd name="T18" fmla="*/ 34 w 81"/>
                <a:gd name="T19" fmla="*/ 4 h 65"/>
                <a:gd name="T20" fmla="*/ 39 w 81"/>
                <a:gd name="T21" fmla="*/ 8 h 65"/>
                <a:gd name="T22" fmla="*/ 52 w 81"/>
                <a:gd name="T23" fmla="*/ 7 h 65"/>
                <a:gd name="T24" fmla="*/ 61 w 81"/>
                <a:gd name="T25" fmla="*/ 0 h 65"/>
                <a:gd name="T26" fmla="*/ 81 w 81"/>
                <a:gd name="T27" fmla="*/ 1 h 65"/>
                <a:gd name="T28" fmla="*/ 81 w 81"/>
                <a:gd name="T29" fmla="*/ 3 h 65"/>
                <a:gd name="T30" fmla="*/ 70 w 81"/>
                <a:gd name="T31" fmla="*/ 11 h 65"/>
                <a:gd name="T32" fmla="*/ 67 w 81"/>
                <a:gd name="T33" fmla="*/ 36 h 65"/>
                <a:gd name="T34" fmla="*/ 40 w 81"/>
                <a:gd name="T35" fmla="*/ 51 h 65"/>
                <a:gd name="T36" fmla="*/ 20 w 81"/>
                <a:gd name="T37" fmla="*/ 64 h 65"/>
                <a:gd name="T38" fmla="*/ 14 w 81"/>
                <a:gd name="T39" fmla="*/ 65 h 65"/>
                <a:gd name="T40" fmla="*/ 9 w 81"/>
                <a:gd name="T41" fmla="*/ 63 h 65"/>
                <a:gd name="T42" fmla="*/ 4 w 81"/>
                <a:gd name="T43" fmla="*/ 61 h 65"/>
                <a:gd name="T44" fmla="*/ 0 w 81"/>
                <a:gd name="T45" fmla="*/ 59 h 65"/>
                <a:gd name="T46" fmla="*/ 0 w 81"/>
                <a:gd name="T47" fmla="*/ 56 h 65"/>
                <a:gd name="T48" fmla="*/ 6 w 81"/>
                <a:gd name="T49" fmla="*/ 50 h 65"/>
                <a:gd name="T50" fmla="*/ 8 w 81"/>
                <a:gd name="T51" fmla="*/ 46 h 65"/>
                <a:gd name="T52" fmla="*/ 13 w 81"/>
                <a:gd name="T53" fmla="*/ 43 h 65"/>
                <a:gd name="T54" fmla="*/ 16 w 81"/>
                <a:gd name="T55" fmla="*/ 39 h 65"/>
                <a:gd name="T56" fmla="*/ 13 w 81"/>
                <a:gd name="T57" fmla="*/ 36 h 65"/>
                <a:gd name="T58" fmla="*/ 7 w 81"/>
                <a:gd name="T59" fmla="*/ 36 h 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65"/>
                <a:gd name="T92" fmla="*/ 81 w 81"/>
                <a:gd name="T93" fmla="*/ 65 h 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65">
                  <a:moveTo>
                    <a:pt x="7" y="36"/>
                  </a:moveTo>
                  <a:lnTo>
                    <a:pt x="6" y="25"/>
                  </a:lnTo>
                  <a:lnTo>
                    <a:pt x="5" y="19"/>
                  </a:lnTo>
                  <a:lnTo>
                    <a:pt x="7" y="15"/>
                  </a:lnTo>
                  <a:lnTo>
                    <a:pt x="12" y="10"/>
                  </a:lnTo>
                  <a:lnTo>
                    <a:pt x="14" y="4"/>
                  </a:lnTo>
                  <a:lnTo>
                    <a:pt x="19" y="7"/>
                  </a:lnTo>
                  <a:lnTo>
                    <a:pt x="27" y="7"/>
                  </a:lnTo>
                  <a:lnTo>
                    <a:pt x="29" y="4"/>
                  </a:lnTo>
                  <a:lnTo>
                    <a:pt x="34" y="4"/>
                  </a:lnTo>
                  <a:lnTo>
                    <a:pt x="39" y="8"/>
                  </a:lnTo>
                  <a:lnTo>
                    <a:pt x="52" y="7"/>
                  </a:lnTo>
                  <a:lnTo>
                    <a:pt x="61" y="0"/>
                  </a:lnTo>
                  <a:lnTo>
                    <a:pt x="81" y="1"/>
                  </a:lnTo>
                  <a:lnTo>
                    <a:pt x="81" y="3"/>
                  </a:lnTo>
                  <a:lnTo>
                    <a:pt x="70" y="11"/>
                  </a:lnTo>
                  <a:lnTo>
                    <a:pt x="67" y="36"/>
                  </a:lnTo>
                  <a:lnTo>
                    <a:pt x="40" y="51"/>
                  </a:lnTo>
                  <a:lnTo>
                    <a:pt x="20" y="64"/>
                  </a:lnTo>
                  <a:lnTo>
                    <a:pt x="14" y="65"/>
                  </a:lnTo>
                  <a:lnTo>
                    <a:pt x="9" y="63"/>
                  </a:lnTo>
                  <a:lnTo>
                    <a:pt x="4" y="61"/>
                  </a:lnTo>
                  <a:lnTo>
                    <a:pt x="0" y="59"/>
                  </a:lnTo>
                  <a:lnTo>
                    <a:pt x="0" y="56"/>
                  </a:lnTo>
                  <a:lnTo>
                    <a:pt x="6" y="50"/>
                  </a:lnTo>
                  <a:lnTo>
                    <a:pt x="8" y="46"/>
                  </a:lnTo>
                  <a:lnTo>
                    <a:pt x="13" y="43"/>
                  </a:lnTo>
                  <a:lnTo>
                    <a:pt x="16" y="39"/>
                  </a:lnTo>
                  <a:lnTo>
                    <a:pt x="13" y="36"/>
                  </a:lnTo>
                  <a:lnTo>
                    <a:pt x="7" y="3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1" name="Freeform 1053">
              <a:extLst>
                <a:ext uri="{FF2B5EF4-FFF2-40B4-BE49-F238E27FC236}">
                  <a16:creationId xmlns="" xmlns:a16="http://schemas.microsoft.com/office/drawing/2014/main" id="{310867FE-ED92-4451-8736-9E015DF9D90D}"/>
                </a:ext>
              </a:extLst>
            </p:cNvPr>
            <p:cNvSpPr>
              <a:spLocks/>
            </p:cNvSpPr>
            <p:nvPr/>
          </p:nvSpPr>
          <p:spPr bwMode="gray">
            <a:xfrm>
              <a:off x="3155" y="1716"/>
              <a:ext cx="17" cy="47"/>
            </a:xfrm>
            <a:custGeom>
              <a:avLst/>
              <a:gdLst>
                <a:gd name="T0" fmla="*/ 12 w 17"/>
                <a:gd name="T1" fmla="*/ 10 h 47"/>
                <a:gd name="T2" fmla="*/ 16 w 17"/>
                <a:gd name="T3" fmla="*/ 10 h 47"/>
                <a:gd name="T4" fmla="*/ 17 w 17"/>
                <a:gd name="T5" fmla="*/ 5 h 47"/>
                <a:gd name="T6" fmla="*/ 15 w 17"/>
                <a:gd name="T7" fmla="*/ 4 h 47"/>
                <a:gd name="T8" fmla="*/ 15 w 17"/>
                <a:gd name="T9" fmla="*/ 1 h 47"/>
                <a:gd name="T10" fmla="*/ 10 w 17"/>
                <a:gd name="T11" fmla="*/ 0 h 47"/>
                <a:gd name="T12" fmla="*/ 10 w 17"/>
                <a:gd name="T13" fmla="*/ 4 h 47"/>
                <a:gd name="T14" fmla="*/ 8 w 17"/>
                <a:gd name="T15" fmla="*/ 10 h 47"/>
                <a:gd name="T16" fmla="*/ 6 w 17"/>
                <a:gd name="T17" fmla="*/ 15 h 47"/>
                <a:gd name="T18" fmla="*/ 4 w 17"/>
                <a:gd name="T19" fmla="*/ 19 h 47"/>
                <a:gd name="T20" fmla="*/ 3 w 17"/>
                <a:gd name="T21" fmla="*/ 23 h 47"/>
                <a:gd name="T22" fmla="*/ 0 w 17"/>
                <a:gd name="T23" fmla="*/ 26 h 47"/>
                <a:gd name="T24" fmla="*/ 1 w 17"/>
                <a:gd name="T25" fmla="*/ 30 h 47"/>
                <a:gd name="T26" fmla="*/ 3 w 17"/>
                <a:gd name="T27" fmla="*/ 36 h 47"/>
                <a:gd name="T28" fmla="*/ 6 w 17"/>
                <a:gd name="T29" fmla="*/ 42 h 47"/>
                <a:gd name="T30" fmla="*/ 9 w 17"/>
                <a:gd name="T31" fmla="*/ 47 h 47"/>
                <a:gd name="T32" fmla="*/ 13 w 17"/>
                <a:gd name="T33" fmla="*/ 39 h 47"/>
                <a:gd name="T34" fmla="*/ 14 w 17"/>
                <a:gd name="T35" fmla="*/ 31 h 47"/>
                <a:gd name="T36" fmla="*/ 14 w 17"/>
                <a:gd name="T37" fmla="*/ 22 h 47"/>
                <a:gd name="T38" fmla="*/ 11 w 17"/>
                <a:gd name="T39" fmla="*/ 22 h 47"/>
                <a:gd name="T40" fmla="*/ 10 w 17"/>
                <a:gd name="T41" fmla="*/ 13 h 47"/>
                <a:gd name="T42" fmla="*/ 12 w 17"/>
                <a:gd name="T43" fmla="*/ 10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47"/>
                <a:gd name="T68" fmla="*/ 17 w 17"/>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47">
                  <a:moveTo>
                    <a:pt x="12" y="10"/>
                  </a:moveTo>
                  <a:lnTo>
                    <a:pt x="16" y="10"/>
                  </a:lnTo>
                  <a:lnTo>
                    <a:pt x="17" y="5"/>
                  </a:lnTo>
                  <a:lnTo>
                    <a:pt x="15" y="4"/>
                  </a:lnTo>
                  <a:lnTo>
                    <a:pt x="15" y="1"/>
                  </a:lnTo>
                  <a:lnTo>
                    <a:pt x="10" y="0"/>
                  </a:lnTo>
                  <a:lnTo>
                    <a:pt x="10" y="4"/>
                  </a:lnTo>
                  <a:lnTo>
                    <a:pt x="8" y="10"/>
                  </a:lnTo>
                  <a:lnTo>
                    <a:pt x="6" y="15"/>
                  </a:lnTo>
                  <a:lnTo>
                    <a:pt x="4" y="19"/>
                  </a:lnTo>
                  <a:lnTo>
                    <a:pt x="3" y="23"/>
                  </a:lnTo>
                  <a:lnTo>
                    <a:pt x="0" y="26"/>
                  </a:lnTo>
                  <a:lnTo>
                    <a:pt x="1" y="30"/>
                  </a:lnTo>
                  <a:lnTo>
                    <a:pt x="3" y="36"/>
                  </a:lnTo>
                  <a:lnTo>
                    <a:pt x="6" y="42"/>
                  </a:lnTo>
                  <a:lnTo>
                    <a:pt x="9" y="47"/>
                  </a:lnTo>
                  <a:lnTo>
                    <a:pt x="13" y="39"/>
                  </a:lnTo>
                  <a:lnTo>
                    <a:pt x="14" y="31"/>
                  </a:lnTo>
                  <a:lnTo>
                    <a:pt x="14" y="22"/>
                  </a:lnTo>
                  <a:lnTo>
                    <a:pt x="11" y="22"/>
                  </a:lnTo>
                  <a:lnTo>
                    <a:pt x="10" y="13"/>
                  </a:lnTo>
                  <a:lnTo>
                    <a:pt x="12" y="1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2" name="Freeform 1054">
              <a:extLst>
                <a:ext uri="{FF2B5EF4-FFF2-40B4-BE49-F238E27FC236}">
                  <a16:creationId xmlns="" xmlns:a16="http://schemas.microsoft.com/office/drawing/2014/main" id="{1F9DA88C-B693-42A9-866D-2BF02779CCD2}"/>
                </a:ext>
              </a:extLst>
            </p:cNvPr>
            <p:cNvSpPr>
              <a:spLocks/>
            </p:cNvSpPr>
            <p:nvPr/>
          </p:nvSpPr>
          <p:spPr bwMode="gray">
            <a:xfrm>
              <a:off x="3164" y="1711"/>
              <a:ext cx="50" cy="57"/>
            </a:xfrm>
            <a:custGeom>
              <a:avLst/>
              <a:gdLst>
                <a:gd name="T0" fmla="*/ 49 w 50"/>
                <a:gd name="T1" fmla="*/ 0 h 57"/>
                <a:gd name="T2" fmla="*/ 50 w 50"/>
                <a:gd name="T3" fmla="*/ 18 h 57"/>
                <a:gd name="T4" fmla="*/ 49 w 50"/>
                <a:gd name="T5" fmla="*/ 22 h 57"/>
                <a:gd name="T6" fmla="*/ 27 w 50"/>
                <a:gd name="T7" fmla="*/ 25 h 57"/>
                <a:gd name="T8" fmla="*/ 38 w 50"/>
                <a:gd name="T9" fmla="*/ 38 h 57"/>
                <a:gd name="T10" fmla="*/ 32 w 50"/>
                <a:gd name="T11" fmla="*/ 42 h 57"/>
                <a:gd name="T12" fmla="*/ 30 w 50"/>
                <a:gd name="T13" fmla="*/ 46 h 57"/>
                <a:gd name="T14" fmla="*/ 21 w 50"/>
                <a:gd name="T15" fmla="*/ 48 h 57"/>
                <a:gd name="T16" fmla="*/ 17 w 50"/>
                <a:gd name="T17" fmla="*/ 54 h 57"/>
                <a:gd name="T18" fmla="*/ 14 w 50"/>
                <a:gd name="T19" fmla="*/ 57 h 57"/>
                <a:gd name="T20" fmla="*/ 0 w 50"/>
                <a:gd name="T21" fmla="*/ 52 h 57"/>
                <a:gd name="T22" fmla="*/ 4 w 50"/>
                <a:gd name="T23" fmla="*/ 44 h 57"/>
                <a:gd name="T24" fmla="*/ 5 w 50"/>
                <a:gd name="T25" fmla="*/ 36 h 57"/>
                <a:gd name="T26" fmla="*/ 5 w 50"/>
                <a:gd name="T27" fmla="*/ 27 h 57"/>
                <a:gd name="T28" fmla="*/ 7 w 50"/>
                <a:gd name="T29" fmla="*/ 22 h 57"/>
                <a:gd name="T30" fmla="*/ 7 w 50"/>
                <a:gd name="T31" fmla="*/ 15 h 57"/>
                <a:gd name="T32" fmla="*/ 8 w 50"/>
                <a:gd name="T33" fmla="*/ 10 h 57"/>
                <a:gd name="T34" fmla="*/ 11 w 50"/>
                <a:gd name="T35" fmla="*/ 12 h 57"/>
                <a:gd name="T36" fmla="*/ 15 w 50"/>
                <a:gd name="T37" fmla="*/ 13 h 57"/>
                <a:gd name="T38" fmla="*/ 21 w 50"/>
                <a:gd name="T39" fmla="*/ 15 h 57"/>
                <a:gd name="T40" fmla="*/ 26 w 50"/>
                <a:gd name="T41" fmla="*/ 14 h 57"/>
                <a:gd name="T42" fmla="*/ 49 w 50"/>
                <a:gd name="T43" fmla="*/ 0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57"/>
                <a:gd name="T68" fmla="*/ 50 w 50"/>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57">
                  <a:moveTo>
                    <a:pt x="49" y="0"/>
                  </a:moveTo>
                  <a:lnTo>
                    <a:pt x="50" y="18"/>
                  </a:lnTo>
                  <a:lnTo>
                    <a:pt x="49" y="22"/>
                  </a:lnTo>
                  <a:lnTo>
                    <a:pt x="27" y="25"/>
                  </a:lnTo>
                  <a:lnTo>
                    <a:pt x="38" y="38"/>
                  </a:lnTo>
                  <a:lnTo>
                    <a:pt x="32" y="42"/>
                  </a:lnTo>
                  <a:lnTo>
                    <a:pt x="30" y="46"/>
                  </a:lnTo>
                  <a:lnTo>
                    <a:pt x="21" y="48"/>
                  </a:lnTo>
                  <a:lnTo>
                    <a:pt x="17" y="54"/>
                  </a:lnTo>
                  <a:lnTo>
                    <a:pt x="14" y="57"/>
                  </a:lnTo>
                  <a:lnTo>
                    <a:pt x="0" y="52"/>
                  </a:lnTo>
                  <a:lnTo>
                    <a:pt x="4" y="44"/>
                  </a:lnTo>
                  <a:lnTo>
                    <a:pt x="5" y="36"/>
                  </a:lnTo>
                  <a:lnTo>
                    <a:pt x="5" y="27"/>
                  </a:lnTo>
                  <a:lnTo>
                    <a:pt x="7" y="22"/>
                  </a:lnTo>
                  <a:lnTo>
                    <a:pt x="7" y="15"/>
                  </a:lnTo>
                  <a:lnTo>
                    <a:pt x="8" y="10"/>
                  </a:lnTo>
                  <a:lnTo>
                    <a:pt x="11" y="12"/>
                  </a:lnTo>
                  <a:lnTo>
                    <a:pt x="15" y="13"/>
                  </a:lnTo>
                  <a:lnTo>
                    <a:pt x="21" y="15"/>
                  </a:lnTo>
                  <a:lnTo>
                    <a:pt x="26" y="14"/>
                  </a:lnTo>
                  <a:lnTo>
                    <a:pt x="49"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3" name="Freeform 1055">
              <a:extLst>
                <a:ext uri="{FF2B5EF4-FFF2-40B4-BE49-F238E27FC236}">
                  <a16:creationId xmlns="" xmlns:a16="http://schemas.microsoft.com/office/drawing/2014/main" id="{C7C2450E-AE44-489C-B5AA-F1D6971C5283}"/>
                </a:ext>
              </a:extLst>
            </p:cNvPr>
            <p:cNvSpPr>
              <a:spLocks/>
            </p:cNvSpPr>
            <p:nvPr/>
          </p:nvSpPr>
          <p:spPr bwMode="gray">
            <a:xfrm>
              <a:off x="3213" y="1658"/>
              <a:ext cx="107" cy="110"/>
            </a:xfrm>
            <a:custGeom>
              <a:avLst/>
              <a:gdLst>
                <a:gd name="T0" fmla="*/ 68 w 107"/>
                <a:gd name="T1" fmla="*/ 1 h 110"/>
                <a:gd name="T2" fmla="*/ 71 w 107"/>
                <a:gd name="T3" fmla="*/ 7 h 110"/>
                <a:gd name="T4" fmla="*/ 80 w 107"/>
                <a:gd name="T5" fmla="*/ 20 h 110"/>
                <a:gd name="T6" fmla="*/ 85 w 107"/>
                <a:gd name="T7" fmla="*/ 22 h 110"/>
                <a:gd name="T8" fmla="*/ 83 w 107"/>
                <a:gd name="T9" fmla="*/ 26 h 110"/>
                <a:gd name="T10" fmla="*/ 84 w 107"/>
                <a:gd name="T11" fmla="*/ 33 h 110"/>
                <a:gd name="T12" fmla="*/ 79 w 107"/>
                <a:gd name="T13" fmla="*/ 36 h 110"/>
                <a:gd name="T14" fmla="*/ 76 w 107"/>
                <a:gd name="T15" fmla="*/ 46 h 110"/>
                <a:gd name="T16" fmla="*/ 84 w 107"/>
                <a:gd name="T17" fmla="*/ 55 h 110"/>
                <a:gd name="T18" fmla="*/ 89 w 107"/>
                <a:gd name="T19" fmla="*/ 62 h 110"/>
                <a:gd name="T20" fmla="*/ 99 w 107"/>
                <a:gd name="T21" fmla="*/ 67 h 110"/>
                <a:gd name="T22" fmla="*/ 105 w 107"/>
                <a:gd name="T23" fmla="*/ 73 h 110"/>
                <a:gd name="T24" fmla="*/ 103 w 107"/>
                <a:gd name="T25" fmla="*/ 84 h 110"/>
                <a:gd name="T26" fmla="*/ 107 w 107"/>
                <a:gd name="T27" fmla="*/ 92 h 110"/>
                <a:gd name="T28" fmla="*/ 106 w 107"/>
                <a:gd name="T29" fmla="*/ 96 h 110"/>
                <a:gd name="T30" fmla="*/ 99 w 107"/>
                <a:gd name="T31" fmla="*/ 97 h 110"/>
                <a:gd name="T32" fmla="*/ 92 w 107"/>
                <a:gd name="T33" fmla="*/ 103 h 110"/>
                <a:gd name="T34" fmla="*/ 92 w 107"/>
                <a:gd name="T35" fmla="*/ 109 h 110"/>
                <a:gd name="T36" fmla="*/ 68 w 107"/>
                <a:gd name="T37" fmla="*/ 110 h 110"/>
                <a:gd name="T38" fmla="*/ 57 w 107"/>
                <a:gd name="T39" fmla="*/ 101 h 110"/>
                <a:gd name="T40" fmla="*/ 51 w 107"/>
                <a:gd name="T41" fmla="*/ 100 h 110"/>
                <a:gd name="T42" fmla="*/ 44 w 107"/>
                <a:gd name="T43" fmla="*/ 89 h 110"/>
                <a:gd name="T44" fmla="*/ 17 w 107"/>
                <a:gd name="T45" fmla="*/ 74 h 110"/>
                <a:gd name="T46" fmla="*/ 1 w 107"/>
                <a:gd name="T47" fmla="*/ 71 h 110"/>
                <a:gd name="T48" fmla="*/ 0 w 107"/>
                <a:gd name="T49" fmla="*/ 53 h 110"/>
                <a:gd name="T50" fmla="*/ 24 w 107"/>
                <a:gd name="T51" fmla="*/ 39 h 110"/>
                <a:gd name="T52" fmla="*/ 27 w 107"/>
                <a:gd name="T53" fmla="*/ 14 h 110"/>
                <a:gd name="T54" fmla="*/ 38 w 107"/>
                <a:gd name="T55" fmla="*/ 6 h 110"/>
                <a:gd name="T56" fmla="*/ 38 w 107"/>
                <a:gd name="T57" fmla="*/ 4 h 110"/>
                <a:gd name="T58" fmla="*/ 45 w 107"/>
                <a:gd name="T59" fmla="*/ 0 h 110"/>
                <a:gd name="T60" fmla="*/ 66 w 107"/>
                <a:gd name="T61" fmla="*/ 4 h 110"/>
                <a:gd name="T62" fmla="*/ 68 w 107"/>
                <a:gd name="T63" fmla="*/ 1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10"/>
                <a:gd name="T98" fmla="*/ 107 w 107"/>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10">
                  <a:moveTo>
                    <a:pt x="68" y="1"/>
                  </a:moveTo>
                  <a:lnTo>
                    <a:pt x="71" y="7"/>
                  </a:lnTo>
                  <a:lnTo>
                    <a:pt x="80" y="20"/>
                  </a:lnTo>
                  <a:lnTo>
                    <a:pt x="85" y="22"/>
                  </a:lnTo>
                  <a:lnTo>
                    <a:pt x="83" y="26"/>
                  </a:lnTo>
                  <a:lnTo>
                    <a:pt x="84" y="33"/>
                  </a:lnTo>
                  <a:lnTo>
                    <a:pt x="79" y="36"/>
                  </a:lnTo>
                  <a:lnTo>
                    <a:pt x="76" y="46"/>
                  </a:lnTo>
                  <a:lnTo>
                    <a:pt x="84" y="55"/>
                  </a:lnTo>
                  <a:lnTo>
                    <a:pt x="89" y="62"/>
                  </a:lnTo>
                  <a:lnTo>
                    <a:pt x="99" y="67"/>
                  </a:lnTo>
                  <a:lnTo>
                    <a:pt x="105" y="73"/>
                  </a:lnTo>
                  <a:lnTo>
                    <a:pt x="103" y="84"/>
                  </a:lnTo>
                  <a:lnTo>
                    <a:pt x="107" y="92"/>
                  </a:lnTo>
                  <a:lnTo>
                    <a:pt x="106" y="96"/>
                  </a:lnTo>
                  <a:lnTo>
                    <a:pt x="99" y="97"/>
                  </a:lnTo>
                  <a:lnTo>
                    <a:pt x="92" y="103"/>
                  </a:lnTo>
                  <a:lnTo>
                    <a:pt x="92" y="109"/>
                  </a:lnTo>
                  <a:lnTo>
                    <a:pt x="68" y="110"/>
                  </a:lnTo>
                  <a:lnTo>
                    <a:pt x="57" y="101"/>
                  </a:lnTo>
                  <a:lnTo>
                    <a:pt x="51" y="100"/>
                  </a:lnTo>
                  <a:lnTo>
                    <a:pt x="44" y="89"/>
                  </a:lnTo>
                  <a:lnTo>
                    <a:pt x="17" y="74"/>
                  </a:lnTo>
                  <a:lnTo>
                    <a:pt x="1" y="71"/>
                  </a:lnTo>
                  <a:lnTo>
                    <a:pt x="0" y="53"/>
                  </a:lnTo>
                  <a:lnTo>
                    <a:pt x="24" y="39"/>
                  </a:lnTo>
                  <a:lnTo>
                    <a:pt x="27" y="14"/>
                  </a:lnTo>
                  <a:lnTo>
                    <a:pt x="38" y="6"/>
                  </a:lnTo>
                  <a:lnTo>
                    <a:pt x="38" y="4"/>
                  </a:lnTo>
                  <a:lnTo>
                    <a:pt x="45" y="0"/>
                  </a:lnTo>
                  <a:lnTo>
                    <a:pt x="66" y="4"/>
                  </a:lnTo>
                  <a:lnTo>
                    <a:pt x="68"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4" name="Freeform 1056">
              <a:extLst>
                <a:ext uri="{FF2B5EF4-FFF2-40B4-BE49-F238E27FC236}">
                  <a16:creationId xmlns="" xmlns:a16="http://schemas.microsoft.com/office/drawing/2014/main" id="{D2A015D2-0B85-493F-9BA8-9B2761C63C12}"/>
                </a:ext>
              </a:extLst>
            </p:cNvPr>
            <p:cNvSpPr>
              <a:spLocks/>
            </p:cNvSpPr>
            <p:nvPr/>
          </p:nvSpPr>
          <p:spPr bwMode="gray">
            <a:xfrm>
              <a:off x="3041" y="1734"/>
              <a:ext cx="130" cy="130"/>
            </a:xfrm>
            <a:custGeom>
              <a:avLst/>
              <a:gdLst>
                <a:gd name="T0" fmla="*/ 6 w 130"/>
                <a:gd name="T1" fmla="*/ 0 h 130"/>
                <a:gd name="T2" fmla="*/ 12 w 130"/>
                <a:gd name="T3" fmla="*/ 3 h 130"/>
                <a:gd name="T4" fmla="*/ 19 w 130"/>
                <a:gd name="T5" fmla="*/ 2 h 130"/>
                <a:gd name="T6" fmla="*/ 37 w 130"/>
                <a:gd name="T7" fmla="*/ 8 h 130"/>
                <a:gd name="T8" fmla="*/ 50 w 130"/>
                <a:gd name="T9" fmla="*/ 12 h 130"/>
                <a:gd name="T10" fmla="*/ 60 w 130"/>
                <a:gd name="T11" fmla="*/ 10 h 130"/>
                <a:gd name="T12" fmla="*/ 69 w 130"/>
                <a:gd name="T13" fmla="*/ 5 h 130"/>
                <a:gd name="T14" fmla="*/ 85 w 130"/>
                <a:gd name="T15" fmla="*/ 4 h 130"/>
                <a:gd name="T16" fmla="*/ 92 w 130"/>
                <a:gd name="T17" fmla="*/ 9 h 130"/>
                <a:gd name="T18" fmla="*/ 102 w 130"/>
                <a:gd name="T19" fmla="*/ 8 h 130"/>
                <a:gd name="T20" fmla="*/ 114 w 130"/>
                <a:gd name="T21" fmla="*/ 8 h 130"/>
                <a:gd name="T22" fmla="*/ 116 w 130"/>
                <a:gd name="T23" fmla="*/ 15 h 130"/>
                <a:gd name="T24" fmla="*/ 123 w 130"/>
                <a:gd name="T25" fmla="*/ 29 h 130"/>
                <a:gd name="T26" fmla="*/ 119 w 130"/>
                <a:gd name="T27" fmla="*/ 33 h 130"/>
                <a:gd name="T28" fmla="*/ 115 w 130"/>
                <a:gd name="T29" fmla="*/ 42 h 130"/>
                <a:gd name="T30" fmla="*/ 114 w 130"/>
                <a:gd name="T31" fmla="*/ 49 h 130"/>
                <a:gd name="T32" fmla="*/ 110 w 130"/>
                <a:gd name="T33" fmla="*/ 51 h 130"/>
                <a:gd name="T34" fmla="*/ 106 w 130"/>
                <a:gd name="T35" fmla="*/ 44 h 130"/>
                <a:gd name="T36" fmla="*/ 103 w 130"/>
                <a:gd name="T37" fmla="*/ 36 h 130"/>
                <a:gd name="T38" fmla="*/ 98 w 130"/>
                <a:gd name="T39" fmla="*/ 29 h 130"/>
                <a:gd name="T40" fmla="*/ 95 w 130"/>
                <a:gd name="T41" fmla="*/ 21 h 130"/>
                <a:gd name="T42" fmla="*/ 92 w 130"/>
                <a:gd name="T43" fmla="*/ 12 h 130"/>
                <a:gd name="T44" fmla="*/ 92 w 130"/>
                <a:gd name="T45" fmla="*/ 17 h 130"/>
                <a:gd name="T46" fmla="*/ 93 w 130"/>
                <a:gd name="T47" fmla="*/ 30 h 130"/>
                <a:gd name="T48" fmla="*/ 97 w 130"/>
                <a:gd name="T49" fmla="*/ 40 h 130"/>
                <a:gd name="T50" fmla="*/ 103 w 130"/>
                <a:gd name="T51" fmla="*/ 48 h 130"/>
                <a:gd name="T52" fmla="*/ 108 w 130"/>
                <a:gd name="T53" fmla="*/ 54 h 130"/>
                <a:gd name="T54" fmla="*/ 113 w 130"/>
                <a:gd name="T55" fmla="*/ 71 h 130"/>
                <a:gd name="T56" fmla="*/ 129 w 130"/>
                <a:gd name="T57" fmla="*/ 98 h 130"/>
                <a:gd name="T58" fmla="*/ 130 w 130"/>
                <a:gd name="T59" fmla="*/ 103 h 130"/>
                <a:gd name="T60" fmla="*/ 130 w 130"/>
                <a:gd name="T61" fmla="*/ 114 h 130"/>
                <a:gd name="T62" fmla="*/ 123 w 130"/>
                <a:gd name="T63" fmla="*/ 115 h 130"/>
                <a:gd name="T64" fmla="*/ 108 w 130"/>
                <a:gd name="T65" fmla="*/ 130 h 130"/>
                <a:gd name="T66" fmla="*/ 102 w 130"/>
                <a:gd name="T67" fmla="*/ 124 h 130"/>
                <a:gd name="T68" fmla="*/ 6 w 130"/>
                <a:gd name="T69" fmla="*/ 124 h 130"/>
                <a:gd name="T70" fmla="*/ 5 w 130"/>
                <a:gd name="T71" fmla="*/ 27 h 130"/>
                <a:gd name="T72" fmla="*/ 2 w 130"/>
                <a:gd name="T73" fmla="*/ 26 h 130"/>
                <a:gd name="T74" fmla="*/ 0 w 130"/>
                <a:gd name="T75" fmla="*/ 17 h 130"/>
                <a:gd name="T76" fmla="*/ 5 w 130"/>
                <a:gd name="T77" fmla="*/ 15 h 130"/>
                <a:gd name="T78" fmla="*/ 6 w 130"/>
                <a:gd name="T79" fmla="*/ 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
                <a:gd name="T121" fmla="*/ 0 h 130"/>
                <a:gd name="T122" fmla="*/ 130 w 130"/>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 h="130">
                  <a:moveTo>
                    <a:pt x="6" y="0"/>
                  </a:moveTo>
                  <a:lnTo>
                    <a:pt x="12" y="3"/>
                  </a:lnTo>
                  <a:lnTo>
                    <a:pt x="19" y="2"/>
                  </a:lnTo>
                  <a:lnTo>
                    <a:pt x="37" y="8"/>
                  </a:lnTo>
                  <a:lnTo>
                    <a:pt x="50" y="12"/>
                  </a:lnTo>
                  <a:lnTo>
                    <a:pt x="60" y="10"/>
                  </a:lnTo>
                  <a:lnTo>
                    <a:pt x="69" y="5"/>
                  </a:lnTo>
                  <a:lnTo>
                    <a:pt x="85" y="4"/>
                  </a:lnTo>
                  <a:lnTo>
                    <a:pt x="92" y="9"/>
                  </a:lnTo>
                  <a:lnTo>
                    <a:pt x="102" y="8"/>
                  </a:lnTo>
                  <a:lnTo>
                    <a:pt x="114" y="8"/>
                  </a:lnTo>
                  <a:lnTo>
                    <a:pt x="116" y="15"/>
                  </a:lnTo>
                  <a:lnTo>
                    <a:pt x="123" y="29"/>
                  </a:lnTo>
                  <a:lnTo>
                    <a:pt x="119" y="33"/>
                  </a:lnTo>
                  <a:lnTo>
                    <a:pt x="115" y="42"/>
                  </a:lnTo>
                  <a:lnTo>
                    <a:pt x="114" y="49"/>
                  </a:lnTo>
                  <a:lnTo>
                    <a:pt x="110" y="51"/>
                  </a:lnTo>
                  <a:lnTo>
                    <a:pt x="106" y="44"/>
                  </a:lnTo>
                  <a:lnTo>
                    <a:pt x="103" y="36"/>
                  </a:lnTo>
                  <a:lnTo>
                    <a:pt x="98" y="29"/>
                  </a:lnTo>
                  <a:lnTo>
                    <a:pt x="95" y="21"/>
                  </a:lnTo>
                  <a:lnTo>
                    <a:pt x="92" y="12"/>
                  </a:lnTo>
                  <a:lnTo>
                    <a:pt x="92" y="17"/>
                  </a:lnTo>
                  <a:lnTo>
                    <a:pt x="93" y="30"/>
                  </a:lnTo>
                  <a:lnTo>
                    <a:pt x="97" y="40"/>
                  </a:lnTo>
                  <a:lnTo>
                    <a:pt x="103" y="48"/>
                  </a:lnTo>
                  <a:lnTo>
                    <a:pt x="108" y="54"/>
                  </a:lnTo>
                  <a:lnTo>
                    <a:pt x="113" y="71"/>
                  </a:lnTo>
                  <a:lnTo>
                    <a:pt x="129" y="98"/>
                  </a:lnTo>
                  <a:lnTo>
                    <a:pt x="130" y="103"/>
                  </a:lnTo>
                  <a:lnTo>
                    <a:pt x="130" y="114"/>
                  </a:lnTo>
                  <a:lnTo>
                    <a:pt x="123" y="115"/>
                  </a:lnTo>
                  <a:lnTo>
                    <a:pt x="108" y="130"/>
                  </a:lnTo>
                  <a:lnTo>
                    <a:pt x="102" y="124"/>
                  </a:lnTo>
                  <a:lnTo>
                    <a:pt x="6" y="124"/>
                  </a:lnTo>
                  <a:lnTo>
                    <a:pt x="5" y="27"/>
                  </a:lnTo>
                  <a:lnTo>
                    <a:pt x="2" y="26"/>
                  </a:lnTo>
                  <a:lnTo>
                    <a:pt x="0" y="17"/>
                  </a:lnTo>
                  <a:lnTo>
                    <a:pt x="5" y="15"/>
                  </a:lnTo>
                  <a:lnTo>
                    <a:pt x="6"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5" name="Freeform 1057">
              <a:extLst>
                <a:ext uri="{FF2B5EF4-FFF2-40B4-BE49-F238E27FC236}">
                  <a16:creationId xmlns="" xmlns:a16="http://schemas.microsoft.com/office/drawing/2014/main" id="{BCD46ACE-DC1D-40A0-85D6-94E0FD563FD9}"/>
                </a:ext>
              </a:extLst>
            </p:cNvPr>
            <p:cNvSpPr>
              <a:spLocks/>
            </p:cNvSpPr>
            <p:nvPr/>
          </p:nvSpPr>
          <p:spPr bwMode="gray">
            <a:xfrm>
              <a:off x="2859" y="1716"/>
              <a:ext cx="188" cy="167"/>
            </a:xfrm>
            <a:custGeom>
              <a:avLst/>
              <a:gdLst>
                <a:gd name="T0" fmla="*/ 27 w 188"/>
                <a:gd name="T1" fmla="*/ 0 h 167"/>
                <a:gd name="T2" fmla="*/ 38 w 188"/>
                <a:gd name="T3" fmla="*/ 3 h 167"/>
                <a:gd name="T4" fmla="*/ 59 w 188"/>
                <a:gd name="T5" fmla="*/ 6 h 167"/>
                <a:gd name="T6" fmla="*/ 70 w 188"/>
                <a:gd name="T7" fmla="*/ 11 h 167"/>
                <a:gd name="T8" fmla="*/ 74 w 188"/>
                <a:gd name="T9" fmla="*/ 21 h 167"/>
                <a:gd name="T10" fmla="*/ 80 w 188"/>
                <a:gd name="T11" fmla="*/ 26 h 167"/>
                <a:gd name="T12" fmla="*/ 93 w 188"/>
                <a:gd name="T13" fmla="*/ 26 h 167"/>
                <a:gd name="T14" fmla="*/ 103 w 188"/>
                <a:gd name="T15" fmla="*/ 31 h 167"/>
                <a:gd name="T16" fmla="*/ 118 w 188"/>
                <a:gd name="T17" fmla="*/ 39 h 167"/>
                <a:gd name="T18" fmla="*/ 128 w 188"/>
                <a:gd name="T19" fmla="*/ 30 h 167"/>
                <a:gd name="T20" fmla="*/ 129 w 188"/>
                <a:gd name="T21" fmla="*/ 23 h 167"/>
                <a:gd name="T22" fmla="*/ 126 w 188"/>
                <a:gd name="T23" fmla="*/ 16 h 167"/>
                <a:gd name="T24" fmla="*/ 133 w 188"/>
                <a:gd name="T25" fmla="*/ 9 h 167"/>
                <a:gd name="T26" fmla="*/ 143 w 188"/>
                <a:gd name="T27" fmla="*/ 4 h 167"/>
                <a:gd name="T28" fmla="*/ 157 w 188"/>
                <a:gd name="T29" fmla="*/ 5 h 167"/>
                <a:gd name="T30" fmla="*/ 168 w 188"/>
                <a:gd name="T31" fmla="*/ 12 h 167"/>
                <a:gd name="T32" fmla="*/ 177 w 188"/>
                <a:gd name="T33" fmla="*/ 16 h 167"/>
                <a:gd name="T34" fmla="*/ 188 w 188"/>
                <a:gd name="T35" fmla="*/ 18 h 167"/>
                <a:gd name="T36" fmla="*/ 187 w 188"/>
                <a:gd name="T37" fmla="*/ 33 h 167"/>
                <a:gd name="T38" fmla="*/ 182 w 188"/>
                <a:gd name="T39" fmla="*/ 35 h 167"/>
                <a:gd name="T40" fmla="*/ 184 w 188"/>
                <a:gd name="T41" fmla="*/ 44 h 167"/>
                <a:gd name="T42" fmla="*/ 187 w 188"/>
                <a:gd name="T43" fmla="*/ 45 h 167"/>
                <a:gd name="T44" fmla="*/ 188 w 188"/>
                <a:gd name="T45" fmla="*/ 142 h 167"/>
                <a:gd name="T46" fmla="*/ 188 w 188"/>
                <a:gd name="T47" fmla="*/ 167 h 167"/>
                <a:gd name="T48" fmla="*/ 173 w 188"/>
                <a:gd name="T49" fmla="*/ 167 h 167"/>
                <a:gd name="T50" fmla="*/ 73 w 188"/>
                <a:gd name="T51" fmla="*/ 126 h 167"/>
                <a:gd name="T52" fmla="*/ 68 w 188"/>
                <a:gd name="T53" fmla="*/ 131 h 167"/>
                <a:gd name="T54" fmla="*/ 59 w 188"/>
                <a:gd name="T55" fmla="*/ 136 h 167"/>
                <a:gd name="T56" fmla="*/ 51 w 188"/>
                <a:gd name="T57" fmla="*/ 130 h 167"/>
                <a:gd name="T58" fmla="*/ 44 w 188"/>
                <a:gd name="T59" fmla="*/ 126 h 167"/>
                <a:gd name="T60" fmla="*/ 33 w 188"/>
                <a:gd name="T61" fmla="*/ 124 h 167"/>
                <a:gd name="T62" fmla="*/ 27 w 188"/>
                <a:gd name="T63" fmla="*/ 118 h 167"/>
                <a:gd name="T64" fmla="*/ 24 w 188"/>
                <a:gd name="T65" fmla="*/ 113 h 167"/>
                <a:gd name="T66" fmla="*/ 11 w 188"/>
                <a:gd name="T67" fmla="*/ 111 h 167"/>
                <a:gd name="T68" fmla="*/ 7 w 188"/>
                <a:gd name="T69" fmla="*/ 102 h 167"/>
                <a:gd name="T70" fmla="*/ 3 w 188"/>
                <a:gd name="T71" fmla="*/ 94 h 167"/>
                <a:gd name="T72" fmla="*/ 0 w 188"/>
                <a:gd name="T73" fmla="*/ 86 h 167"/>
                <a:gd name="T74" fmla="*/ 6 w 188"/>
                <a:gd name="T75" fmla="*/ 84 h 167"/>
                <a:gd name="T76" fmla="*/ 6 w 188"/>
                <a:gd name="T77" fmla="*/ 49 h 167"/>
                <a:gd name="T78" fmla="*/ 3 w 188"/>
                <a:gd name="T79" fmla="*/ 35 h 167"/>
                <a:gd name="T80" fmla="*/ 10 w 188"/>
                <a:gd name="T81" fmla="*/ 31 h 167"/>
                <a:gd name="T82" fmla="*/ 9 w 188"/>
                <a:gd name="T83" fmla="*/ 20 h 167"/>
                <a:gd name="T84" fmla="*/ 23 w 188"/>
                <a:gd name="T85" fmla="*/ 9 h 167"/>
                <a:gd name="T86" fmla="*/ 27 w 188"/>
                <a:gd name="T87" fmla="*/ 8 h 167"/>
                <a:gd name="T88" fmla="*/ 27 w 188"/>
                <a:gd name="T89" fmla="*/ 0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
                <a:gd name="T136" fmla="*/ 0 h 167"/>
                <a:gd name="T137" fmla="*/ 188 w 188"/>
                <a:gd name="T138" fmla="*/ 167 h 1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 h="167">
                  <a:moveTo>
                    <a:pt x="27" y="0"/>
                  </a:moveTo>
                  <a:lnTo>
                    <a:pt x="38" y="3"/>
                  </a:lnTo>
                  <a:lnTo>
                    <a:pt x="59" y="6"/>
                  </a:lnTo>
                  <a:lnTo>
                    <a:pt x="70" y="11"/>
                  </a:lnTo>
                  <a:lnTo>
                    <a:pt x="74" y="21"/>
                  </a:lnTo>
                  <a:lnTo>
                    <a:pt x="80" y="26"/>
                  </a:lnTo>
                  <a:lnTo>
                    <a:pt x="93" y="26"/>
                  </a:lnTo>
                  <a:lnTo>
                    <a:pt x="103" y="31"/>
                  </a:lnTo>
                  <a:lnTo>
                    <a:pt x="118" y="39"/>
                  </a:lnTo>
                  <a:lnTo>
                    <a:pt x="128" y="30"/>
                  </a:lnTo>
                  <a:lnTo>
                    <a:pt x="129" y="23"/>
                  </a:lnTo>
                  <a:lnTo>
                    <a:pt x="126" y="16"/>
                  </a:lnTo>
                  <a:lnTo>
                    <a:pt x="133" y="9"/>
                  </a:lnTo>
                  <a:lnTo>
                    <a:pt x="143" y="4"/>
                  </a:lnTo>
                  <a:lnTo>
                    <a:pt x="157" y="5"/>
                  </a:lnTo>
                  <a:lnTo>
                    <a:pt x="168" y="12"/>
                  </a:lnTo>
                  <a:lnTo>
                    <a:pt x="177" y="16"/>
                  </a:lnTo>
                  <a:lnTo>
                    <a:pt x="188" y="18"/>
                  </a:lnTo>
                  <a:lnTo>
                    <a:pt x="187" y="33"/>
                  </a:lnTo>
                  <a:lnTo>
                    <a:pt x="182" y="35"/>
                  </a:lnTo>
                  <a:lnTo>
                    <a:pt x="184" y="44"/>
                  </a:lnTo>
                  <a:lnTo>
                    <a:pt x="187" y="45"/>
                  </a:lnTo>
                  <a:lnTo>
                    <a:pt x="188" y="142"/>
                  </a:lnTo>
                  <a:lnTo>
                    <a:pt x="188" y="167"/>
                  </a:lnTo>
                  <a:lnTo>
                    <a:pt x="173" y="167"/>
                  </a:lnTo>
                  <a:lnTo>
                    <a:pt x="73" y="126"/>
                  </a:lnTo>
                  <a:lnTo>
                    <a:pt x="68" y="131"/>
                  </a:lnTo>
                  <a:lnTo>
                    <a:pt x="59" y="136"/>
                  </a:lnTo>
                  <a:lnTo>
                    <a:pt x="51" y="130"/>
                  </a:lnTo>
                  <a:lnTo>
                    <a:pt x="44" y="126"/>
                  </a:lnTo>
                  <a:lnTo>
                    <a:pt x="33" y="124"/>
                  </a:lnTo>
                  <a:lnTo>
                    <a:pt x="27" y="118"/>
                  </a:lnTo>
                  <a:lnTo>
                    <a:pt x="24" y="113"/>
                  </a:lnTo>
                  <a:lnTo>
                    <a:pt x="11" y="111"/>
                  </a:lnTo>
                  <a:lnTo>
                    <a:pt x="7" y="102"/>
                  </a:lnTo>
                  <a:lnTo>
                    <a:pt x="3" y="94"/>
                  </a:lnTo>
                  <a:lnTo>
                    <a:pt x="0" y="86"/>
                  </a:lnTo>
                  <a:lnTo>
                    <a:pt x="6" y="84"/>
                  </a:lnTo>
                  <a:lnTo>
                    <a:pt x="6" y="49"/>
                  </a:lnTo>
                  <a:lnTo>
                    <a:pt x="3" y="35"/>
                  </a:lnTo>
                  <a:lnTo>
                    <a:pt x="10" y="31"/>
                  </a:lnTo>
                  <a:lnTo>
                    <a:pt x="9" y="20"/>
                  </a:lnTo>
                  <a:lnTo>
                    <a:pt x="23" y="9"/>
                  </a:lnTo>
                  <a:lnTo>
                    <a:pt x="27" y="8"/>
                  </a:lnTo>
                  <a:lnTo>
                    <a:pt x="27"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6" name="Freeform 1058">
              <a:extLst>
                <a:ext uri="{FF2B5EF4-FFF2-40B4-BE49-F238E27FC236}">
                  <a16:creationId xmlns="" xmlns:a16="http://schemas.microsoft.com/office/drawing/2014/main" id="{4017FB9F-31A2-42E7-90F9-6FEAE80BB12D}"/>
                </a:ext>
              </a:extLst>
            </p:cNvPr>
            <p:cNvSpPr>
              <a:spLocks/>
            </p:cNvSpPr>
            <p:nvPr/>
          </p:nvSpPr>
          <p:spPr bwMode="gray">
            <a:xfrm>
              <a:off x="2837" y="1660"/>
              <a:ext cx="49" cy="91"/>
            </a:xfrm>
            <a:custGeom>
              <a:avLst/>
              <a:gdLst>
                <a:gd name="T0" fmla="*/ 12 w 49"/>
                <a:gd name="T1" fmla="*/ 5 h 91"/>
                <a:gd name="T2" fmla="*/ 23 w 49"/>
                <a:gd name="T3" fmla="*/ 1 h 91"/>
                <a:gd name="T4" fmla="*/ 28 w 49"/>
                <a:gd name="T5" fmla="*/ 0 h 91"/>
                <a:gd name="T6" fmla="*/ 32 w 49"/>
                <a:gd name="T7" fmla="*/ 7 h 91"/>
                <a:gd name="T8" fmla="*/ 36 w 49"/>
                <a:gd name="T9" fmla="*/ 8 h 91"/>
                <a:gd name="T10" fmla="*/ 39 w 49"/>
                <a:gd name="T11" fmla="*/ 5 h 91"/>
                <a:gd name="T12" fmla="*/ 42 w 49"/>
                <a:gd name="T13" fmla="*/ 6 h 91"/>
                <a:gd name="T14" fmla="*/ 41 w 49"/>
                <a:gd name="T15" fmla="*/ 11 h 91"/>
                <a:gd name="T16" fmla="*/ 36 w 49"/>
                <a:gd name="T17" fmla="*/ 12 h 91"/>
                <a:gd name="T18" fmla="*/ 34 w 49"/>
                <a:gd name="T19" fmla="*/ 18 h 91"/>
                <a:gd name="T20" fmla="*/ 36 w 49"/>
                <a:gd name="T21" fmla="*/ 22 h 91"/>
                <a:gd name="T22" fmla="*/ 42 w 49"/>
                <a:gd name="T23" fmla="*/ 24 h 91"/>
                <a:gd name="T24" fmla="*/ 42 w 49"/>
                <a:gd name="T25" fmla="*/ 29 h 91"/>
                <a:gd name="T26" fmla="*/ 39 w 49"/>
                <a:gd name="T27" fmla="*/ 34 h 91"/>
                <a:gd name="T28" fmla="*/ 34 w 49"/>
                <a:gd name="T29" fmla="*/ 35 h 91"/>
                <a:gd name="T30" fmla="*/ 29 w 49"/>
                <a:gd name="T31" fmla="*/ 41 h 91"/>
                <a:gd name="T32" fmla="*/ 33 w 49"/>
                <a:gd name="T33" fmla="*/ 48 h 91"/>
                <a:gd name="T34" fmla="*/ 40 w 49"/>
                <a:gd name="T35" fmla="*/ 49 h 91"/>
                <a:gd name="T36" fmla="*/ 43 w 49"/>
                <a:gd name="T37" fmla="*/ 52 h 91"/>
                <a:gd name="T38" fmla="*/ 49 w 49"/>
                <a:gd name="T39" fmla="*/ 56 h 91"/>
                <a:gd name="T40" fmla="*/ 49 w 49"/>
                <a:gd name="T41" fmla="*/ 64 h 91"/>
                <a:gd name="T42" fmla="*/ 31 w 49"/>
                <a:gd name="T43" fmla="*/ 76 h 91"/>
                <a:gd name="T44" fmla="*/ 32 w 49"/>
                <a:gd name="T45" fmla="*/ 87 h 91"/>
                <a:gd name="T46" fmla="*/ 25 w 49"/>
                <a:gd name="T47" fmla="*/ 91 h 91"/>
                <a:gd name="T48" fmla="*/ 21 w 49"/>
                <a:gd name="T49" fmla="*/ 90 h 91"/>
                <a:gd name="T50" fmla="*/ 20 w 49"/>
                <a:gd name="T51" fmla="*/ 81 h 91"/>
                <a:gd name="T52" fmla="*/ 18 w 49"/>
                <a:gd name="T53" fmla="*/ 69 h 91"/>
                <a:gd name="T54" fmla="*/ 7 w 49"/>
                <a:gd name="T55" fmla="*/ 57 h 91"/>
                <a:gd name="T56" fmla="*/ 0 w 49"/>
                <a:gd name="T57" fmla="*/ 49 h 91"/>
                <a:gd name="T58" fmla="*/ 0 w 49"/>
                <a:gd name="T59" fmla="*/ 42 h 91"/>
                <a:gd name="T60" fmla="*/ 9 w 49"/>
                <a:gd name="T61" fmla="*/ 35 h 91"/>
                <a:gd name="T62" fmla="*/ 9 w 49"/>
                <a:gd name="T63" fmla="*/ 8 h 91"/>
                <a:gd name="T64" fmla="*/ 12 w 49"/>
                <a:gd name="T65" fmla="*/ 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1"/>
                <a:gd name="T101" fmla="*/ 49 w 4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1">
                  <a:moveTo>
                    <a:pt x="12" y="5"/>
                  </a:moveTo>
                  <a:lnTo>
                    <a:pt x="23" y="1"/>
                  </a:lnTo>
                  <a:lnTo>
                    <a:pt x="28" y="0"/>
                  </a:lnTo>
                  <a:lnTo>
                    <a:pt x="32" y="7"/>
                  </a:lnTo>
                  <a:lnTo>
                    <a:pt x="36" y="8"/>
                  </a:lnTo>
                  <a:lnTo>
                    <a:pt x="39" y="5"/>
                  </a:lnTo>
                  <a:lnTo>
                    <a:pt x="42" y="6"/>
                  </a:lnTo>
                  <a:lnTo>
                    <a:pt x="41" y="11"/>
                  </a:lnTo>
                  <a:lnTo>
                    <a:pt x="36" y="12"/>
                  </a:lnTo>
                  <a:lnTo>
                    <a:pt x="34" y="18"/>
                  </a:lnTo>
                  <a:lnTo>
                    <a:pt x="36" y="22"/>
                  </a:lnTo>
                  <a:lnTo>
                    <a:pt x="42" y="24"/>
                  </a:lnTo>
                  <a:lnTo>
                    <a:pt x="42" y="29"/>
                  </a:lnTo>
                  <a:lnTo>
                    <a:pt x="39" y="34"/>
                  </a:lnTo>
                  <a:lnTo>
                    <a:pt x="34" y="35"/>
                  </a:lnTo>
                  <a:lnTo>
                    <a:pt x="29" y="41"/>
                  </a:lnTo>
                  <a:lnTo>
                    <a:pt x="33" y="48"/>
                  </a:lnTo>
                  <a:lnTo>
                    <a:pt x="40" y="49"/>
                  </a:lnTo>
                  <a:lnTo>
                    <a:pt x="43" y="52"/>
                  </a:lnTo>
                  <a:lnTo>
                    <a:pt x="49" y="56"/>
                  </a:lnTo>
                  <a:lnTo>
                    <a:pt x="49" y="64"/>
                  </a:lnTo>
                  <a:lnTo>
                    <a:pt x="31" y="76"/>
                  </a:lnTo>
                  <a:lnTo>
                    <a:pt x="32" y="87"/>
                  </a:lnTo>
                  <a:lnTo>
                    <a:pt x="25" y="91"/>
                  </a:lnTo>
                  <a:lnTo>
                    <a:pt x="21" y="90"/>
                  </a:lnTo>
                  <a:lnTo>
                    <a:pt x="20" y="81"/>
                  </a:lnTo>
                  <a:lnTo>
                    <a:pt x="18" y="69"/>
                  </a:lnTo>
                  <a:lnTo>
                    <a:pt x="7" y="57"/>
                  </a:lnTo>
                  <a:lnTo>
                    <a:pt x="0" y="49"/>
                  </a:lnTo>
                  <a:lnTo>
                    <a:pt x="0" y="42"/>
                  </a:lnTo>
                  <a:lnTo>
                    <a:pt x="9" y="35"/>
                  </a:lnTo>
                  <a:lnTo>
                    <a:pt x="9" y="8"/>
                  </a:lnTo>
                  <a:lnTo>
                    <a:pt x="12"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7" name="Freeform 1059">
              <a:extLst>
                <a:ext uri="{FF2B5EF4-FFF2-40B4-BE49-F238E27FC236}">
                  <a16:creationId xmlns="" xmlns:a16="http://schemas.microsoft.com/office/drawing/2014/main" id="{DFE4E72F-B696-4C84-B6FE-5A2CB2CEF241}"/>
                </a:ext>
              </a:extLst>
            </p:cNvPr>
            <p:cNvSpPr>
              <a:spLocks/>
            </p:cNvSpPr>
            <p:nvPr/>
          </p:nvSpPr>
          <p:spPr bwMode="gray">
            <a:xfrm>
              <a:off x="2643" y="1664"/>
              <a:ext cx="249" cy="233"/>
            </a:xfrm>
            <a:custGeom>
              <a:avLst/>
              <a:gdLst>
                <a:gd name="T0" fmla="*/ 0 w 249"/>
                <a:gd name="T1" fmla="*/ 124 h 233"/>
                <a:gd name="T2" fmla="*/ 0 w 249"/>
                <a:gd name="T3" fmla="*/ 109 h 233"/>
                <a:gd name="T4" fmla="*/ 23 w 249"/>
                <a:gd name="T5" fmla="*/ 95 h 233"/>
                <a:gd name="T6" fmla="*/ 41 w 249"/>
                <a:gd name="T7" fmla="*/ 94 h 233"/>
                <a:gd name="T8" fmla="*/ 58 w 249"/>
                <a:gd name="T9" fmla="*/ 79 h 233"/>
                <a:gd name="T10" fmla="*/ 60 w 249"/>
                <a:gd name="T11" fmla="*/ 72 h 233"/>
                <a:gd name="T12" fmla="*/ 71 w 249"/>
                <a:gd name="T13" fmla="*/ 65 h 233"/>
                <a:gd name="T14" fmla="*/ 90 w 249"/>
                <a:gd name="T15" fmla="*/ 63 h 233"/>
                <a:gd name="T16" fmla="*/ 91 w 249"/>
                <a:gd name="T17" fmla="*/ 57 h 233"/>
                <a:gd name="T18" fmla="*/ 85 w 249"/>
                <a:gd name="T19" fmla="*/ 50 h 233"/>
                <a:gd name="T20" fmla="*/ 84 w 249"/>
                <a:gd name="T21" fmla="*/ 30 h 233"/>
                <a:gd name="T22" fmla="*/ 82 w 249"/>
                <a:gd name="T23" fmla="*/ 26 h 233"/>
                <a:gd name="T24" fmla="*/ 94 w 249"/>
                <a:gd name="T25" fmla="*/ 17 h 233"/>
                <a:gd name="T26" fmla="*/ 104 w 249"/>
                <a:gd name="T27" fmla="*/ 16 h 233"/>
                <a:gd name="T28" fmla="*/ 116 w 249"/>
                <a:gd name="T29" fmla="*/ 8 h 233"/>
                <a:gd name="T30" fmla="*/ 135 w 249"/>
                <a:gd name="T31" fmla="*/ 5 h 233"/>
                <a:gd name="T32" fmla="*/ 153 w 249"/>
                <a:gd name="T33" fmla="*/ 2 h 233"/>
                <a:gd name="T34" fmla="*/ 164 w 249"/>
                <a:gd name="T35" fmla="*/ 4 h 233"/>
                <a:gd name="T36" fmla="*/ 169 w 249"/>
                <a:gd name="T37" fmla="*/ 6 h 233"/>
                <a:gd name="T38" fmla="*/ 179 w 249"/>
                <a:gd name="T39" fmla="*/ 1 h 233"/>
                <a:gd name="T40" fmla="*/ 190 w 249"/>
                <a:gd name="T41" fmla="*/ 1 h 233"/>
                <a:gd name="T42" fmla="*/ 196 w 249"/>
                <a:gd name="T43" fmla="*/ 0 h 233"/>
                <a:gd name="T44" fmla="*/ 203 w 249"/>
                <a:gd name="T45" fmla="*/ 4 h 233"/>
                <a:gd name="T46" fmla="*/ 203 w 249"/>
                <a:gd name="T47" fmla="*/ 31 h 233"/>
                <a:gd name="T48" fmla="*/ 194 w 249"/>
                <a:gd name="T49" fmla="*/ 38 h 233"/>
                <a:gd name="T50" fmla="*/ 194 w 249"/>
                <a:gd name="T51" fmla="*/ 45 h 233"/>
                <a:gd name="T52" fmla="*/ 212 w 249"/>
                <a:gd name="T53" fmla="*/ 65 h 233"/>
                <a:gd name="T54" fmla="*/ 215 w 249"/>
                <a:gd name="T55" fmla="*/ 86 h 233"/>
                <a:gd name="T56" fmla="*/ 219 w 249"/>
                <a:gd name="T57" fmla="*/ 87 h 233"/>
                <a:gd name="T58" fmla="*/ 221 w 249"/>
                <a:gd name="T59" fmla="*/ 99 h 233"/>
                <a:gd name="T60" fmla="*/ 222 w 249"/>
                <a:gd name="T61" fmla="*/ 136 h 233"/>
                <a:gd name="T62" fmla="*/ 216 w 249"/>
                <a:gd name="T63" fmla="*/ 138 h 233"/>
                <a:gd name="T64" fmla="*/ 219 w 249"/>
                <a:gd name="T65" fmla="*/ 146 h 233"/>
                <a:gd name="T66" fmla="*/ 227 w 249"/>
                <a:gd name="T67" fmla="*/ 163 h 233"/>
                <a:gd name="T68" fmla="*/ 240 w 249"/>
                <a:gd name="T69" fmla="*/ 165 h 233"/>
                <a:gd name="T70" fmla="*/ 243 w 249"/>
                <a:gd name="T71" fmla="*/ 170 h 233"/>
                <a:gd name="T72" fmla="*/ 249 w 249"/>
                <a:gd name="T73" fmla="*/ 176 h 233"/>
                <a:gd name="T74" fmla="*/ 198 w 249"/>
                <a:gd name="T75" fmla="*/ 206 h 233"/>
                <a:gd name="T76" fmla="*/ 170 w 249"/>
                <a:gd name="T77" fmla="*/ 229 h 233"/>
                <a:gd name="T78" fmla="*/ 155 w 249"/>
                <a:gd name="T79" fmla="*/ 232 h 233"/>
                <a:gd name="T80" fmla="*/ 141 w 249"/>
                <a:gd name="T81" fmla="*/ 233 h 233"/>
                <a:gd name="T82" fmla="*/ 142 w 249"/>
                <a:gd name="T83" fmla="*/ 222 h 233"/>
                <a:gd name="T84" fmla="*/ 128 w 249"/>
                <a:gd name="T85" fmla="*/ 216 h 233"/>
                <a:gd name="T86" fmla="*/ 120 w 249"/>
                <a:gd name="T87" fmla="*/ 208 h 233"/>
                <a:gd name="T88" fmla="*/ 0 w 249"/>
                <a:gd name="T89" fmla="*/ 124 h 2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33"/>
                <a:gd name="T137" fmla="*/ 249 w 249"/>
                <a:gd name="T138" fmla="*/ 233 h 2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33">
                  <a:moveTo>
                    <a:pt x="0" y="124"/>
                  </a:moveTo>
                  <a:lnTo>
                    <a:pt x="0" y="109"/>
                  </a:lnTo>
                  <a:lnTo>
                    <a:pt x="23" y="95"/>
                  </a:lnTo>
                  <a:lnTo>
                    <a:pt x="41" y="94"/>
                  </a:lnTo>
                  <a:lnTo>
                    <a:pt x="58" y="79"/>
                  </a:lnTo>
                  <a:lnTo>
                    <a:pt x="60" y="72"/>
                  </a:lnTo>
                  <a:lnTo>
                    <a:pt x="71" y="65"/>
                  </a:lnTo>
                  <a:lnTo>
                    <a:pt x="90" y="63"/>
                  </a:lnTo>
                  <a:lnTo>
                    <a:pt x="91" y="57"/>
                  </a:lnTo>
                  <a:lnTo>
                    <a:pt x="85" y="50"/>
                  </a:lnTo>
                  <a:lnTo>
                    <a:pt x="84" y="30"/>
                  </a:lnTo>
                  <a:lnTo>
                    <a:pt x="82" y="26"/>
                  </a:lnTo>
                  <a:lnTo>
                    <a:pt x="94" y="17"/>
                  </a:lnTo>
                  <a:lnTo>
                    <a:pt x="104" y="16"/>
                  </a:lnTo>
                  <a:lnTo>
                    <a:pt x="116" y="8"/>
                  </a:lnTo>
                  <a:lnTo>
                    <a:pt x="135" y="5"/>
                  </a:lnTo>
                  <a:lnTo>
                    <a:pt x="153" y="2"/>
                  </a:lnTo>
                  <a:lnTo>
                    <a:pt x="164" y="4"/>
                  </a:lnTo>
                  <a:lnTo>
                    <a:pt x="169" y="6"/>
                  </a:lnTo>
                  <a:lnTo>
                    <a:pt x="179" y="1"/>
                  </a:lnTo>
                  <a:lnTo>
                    <a:pt x="190" y="1"/>
                  </a:lnTo>
                  <a:lnTo>
                    <a:pt x="196" y="0"/>
                  </a:lnTo>
                  <a:lnTo>
                    <a:pt x="203" y="4"/>
                  </a:lnTo>
                  <a:lnTo>
                    <a:pt x="203" y="31"/>
                  </a:lnTo>
                  <a:lnTo>
                    <a:pt x="194" y="38"/>
                  </a:lnTo>
                  <a:lnTo>
                    <a:pt x="194" y="45"/>
                  </a:lnTo>
                  <a:lnTo>
                    <a:pt x="212" y="65"/>
                  </a:lnTo>
                  <a:lnTo>
                    <a:pt x="215" y="86"/>
                  </a:lnTo>
                  <a:lnTo>
                    <a:pt x="219" y="87"/>
                  </a:lnTo>
                  <a:lnTo>
                    <a:pt x="221" y="99"/>
                  </a:lnTo>
                  <a:lnTo>
                    <a:pt x="222" y="136"/>
                  </a:lnTo>
                  <a:lnTo>
                    <a:pt x="216" y="138"/>
                  </a:lnTo>
                  <a:lnTo>
                    <a:pt x="219" y="146"/>
                  </a:lnTo>
                  <a:lnTo>
                    <a:pt x="227" y="163"/>
                  </a:lnTo>
                  <a:lnTo>
                    <a:pt x="240" y="165"/>
                  </a:lnTo>
                  <a:lnTo>
                    <a:pt x="243" y="170"/>
                  </a:lnTo>
                  <a:lnTo>
                    <a:pt x="249" y="176"/>
                  </a:lnTo>
                  <a:lnTo>
                    <a:pt x="198" y="206"/>
                  </a:lnTo>
                  <a:lnTo>
                    <a:pt x="170" y="229"/>
                  </a:lnTo>
                  <a:lnTo>
                    <a:pt x="155" y="232"/>
                  </a:lnTo>
                  <a:lnTo>
                    <a:pt x="141" y="233"/>
                  </a:lnTo>
                  <a:lnTo>
                    <a:pt x="142" y="222"/>
                  </a:lnTo>
                  <a:lnTo>
                    <a:pt x="128" y="216"/>
                  </a:lnTo>
                  <a:lnTo>
                    <a:pt x="120" y="208"/>
                  </a:lnTo>
                  <a:lnTo>
                    <a:pt x="0" y="12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8" name="Freeform 1060">
              <a:extLst>
                <a:ext uri="{FF2B5EF4-FFF2-40B4-BE49-F238E27FC236}">
                  <a16:creationId xmlns="" xmlns:a16="http://schemas.microsoft.com/office/drawing/2014/main" id="{CAC1D6C5-B264-48A0-9B7C-BD2362B9A810}"/>
                </a:ext>
              </a:extLst>
            </p:cNvPr>
            <p:cNvSpPr>
              <a:spLocks/>
            </p:cNvSpPr>
            <p:nvPr/>
          </p:nvSpPr>
          <p:spPr bwMode="gray">
            <a:xfrm>
              <a:off x="2592" y="1679"/>
              <a:ext cx="142" cy="109"/>
            </a:xfrm>
            <a:custGeom>
              <a:avLst/>
              <a:gdLst>
                <a:gd name="T0" fmla="*/ 51 w 142"/>
                <a:gd name="T1" fmla="*/ 109 h 109"/>
                <a:gd name="T2" fmla="*/ 0 w 142"/>
                <a:gd name="T3" fmla="*/ 109 h 109"/>
                <a:gd name="T4" fmla="*/ 7 w 142"/>
                <a:gd name="T5" fmla="*/ 104 h 109"/>
                <a:gd name="T6" fmla="*/ 20 w 142"/>
                <a:gd name="T7" fmla="*/ 96 h 109"/>
                <a:gd name="T8" fmla="*/ 37 w 142"/>
                <a:gd name="T9" fmla="*/ 83 h 109"/>
                <a:gd name="T10" fmla="*/ 39 w 142"/>
                <a:gd name="T11" fmla="*/ 78 h 109"/>
                <a:gd name="T12" fmla="*/ 38 w 142"/>
                <a:gd name="T13" fmla="*/ 51 h 109"/>
                <a:gd name="T14" fmla="*/ 46 w 142"/>
                <a:gd name="T15" fmla="*/ 43 h 109"/>
                <a:gd name="T16" fmla="*/ 55 w 142"/>
                <a:gd name="T17" fmla="*/ 34 h 109"/>
                <a:gd name="T18" fmla="*/ 66 w 142"/>
                <a:gd name="T19" fmla="*/ 31 h 109"/>
                <a:gd name="T20" fmla="*/ 76 w 142"/>
                <a:gd name="T21" fmla="*/ 23 h 109"/>
                <a:gd name="T22" fmla="*/ 81 w 142"/>
                <a:gd name="T23" fmla="*/ 11 h 109"/>
                <a:gd name="T24" fmla="*/ 84 w 142"/>
                <a:gd name="T25" fmla="*/ 3 h 109"/>
                <a:gd name="T26" fmla="*/ 87 w 142"/>
                <a:gd name="T27" fmla="*/ 0 h 109"/>
                <a:gd name="T28" fmla="*/ 91 w 142"/>
                <a:gd name="T29" fmla="*/ 1 h 109"/>
                <a:gd name="T30" fmla="*/ 94 w 142"/>
                <a:gd name="T31" fmla="*/ 7 h 109"/>
                <a:gd name="T32" fmla="*/ 99 w 142"/>
                <a:gd name="T33" fmla="*/ 10 h 109"/>
                <a:gd name="T34" fmla="*/ 115 w 142"/>
                <a:gd name="T35" fmla="*/ 8 h 109"/>
                <a:gd name="T36" fmla="*/ 122 w 142"/>
                <a:gd name="T37" fmla="*/ 8 h 109"/>
                <a:gd name="T38" fmla="*/ 125 w 142"/>
                <a:gd name="T39" fmla="*/ 11 h 109"/>
                <a:gd name="T40" fmla="*/ 133 w 142"/>
                <a:gd name="T41" fmla="*/ 11 h 109"/>
                <a:gd name="T42" fmla="*/ 135 w 142"/>
                <a:gd name="T43" fmla="*/ 15 h 109"/>
                <a:gd name="T44" fmla="*/ 136 w 142"/>
                <a:gd name="T45" fmla="*/ 35 h 109"/>
                <a:gd name="T46" fmla="*/ 142 w 142"/>
                <a:gd name="T47" fmla="*/ 42 h 109"/>
                <a:gd name="T48" fmla="*/ 141 w 142"/>
                <a:gd name="T49" fmla="*/ 48 h 109"/>
                <a:gd name="T50" fmla="*/ 122 w 142"/>
                <a:gd name="T51" fmla="*/ 50 h 109"/>
                <a:gd name="T52" fmla="*/ 111 w 142"/>
                <a:gd name="T53" fmla="*/ 57 h 109"/>
                <a:gd name="T54" fmla="*/ 109 w 142"/>
                <a:gd name="T55" fmla="*/ 64 h 109"/>
                <a:gd name="T56" fmla="*/ 92 w 142"/>
                <a:gd name="T57" fmla="*/ 79 h 109"/>
                <a:gd name="T58" fmla="*/ 74 w 142"/>
                <a:gd name="T59" fmla="*/ 80 h 109"/>
                <a:gd name="T60" fmla="*/ 51 w 142"/>
                <a:gd name="T61" fmla="*/ 94 h 109"/>
                <a:gd name="T62" fmla="*/ 51 w 142"/>
                <a:gd name="T63" fmla="*/ 109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09"/>
                <a:gd name="T98" fmla="*/ 142 w 142"/>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09">
                  <a:moveTo>
                    <a:pt x="51" y="109"/>
                  </a:moveTo>
                  <a:lnTo>
                    <a:pt x="0" y="109"/>
                  </a:lnTo>
                  <a:lnTo>
                    <a:pt x="7" y="104"/>
                  </a:lnTo>
                  <a:lnTo>
                    <a:pt x="20" y="96"/>
                  </a:lnTo>
                  <a:lnTo>
                    <a:pt x="37" y="83"/>
                  </a:lnTo>
                  <a:lnTo>
                    <a:pt x="39" y="78"/>
                  </a:lnTo>
                  <a:lnTo>
                    <a:pt x="38" y="51"/>
                  </a:lnTo>
                  <a:lnTo>
                    <a:pt x="46" y="43"/>
                  </a:lnTo>
                  <a:lnTo>
                    <a:pt x="55" y="34"/>
                  </a:lnTo>
                  <a:lnTo>
                    <a:pt x="66" y="31"/>
                  </a:lnTo>
                  <a:lnTo>
                    <a:pt x="76" y="23"/>
                  </a:lnTo>
                  <a:lnTo>
                    <a:pt x="81" y="11"/>
                  </a:lnTo>
                  <a:lnTo>
                    <a:pt x="84" y="3"/>
                  </a:lnTo>
                  <a:lnTo>
                    <a:pt x="87" y="0"/>
                  </a:lnTo>
                  <a:lnTo>
                    <a:pt x="91" y="1"/>
                  </a:lnTo>
                  <a:lnTo>
                    <a:pt x="94" y="7"/>
                  </a:lnTo>
                  <a:lnTo>
                    <a:pt x="99" y="10"/>
                  </a:lnTo>
                  <a:lnTo>
                    <a:pt x="115" y="8"/>
                  </a:lnTo>
                  <a:lnTo>
                    <a:pt x="122" y="8"/>
                  </a:lnTo>
                  <a:lnTo>
                    <a:pt x="125" y="11"/>
                  </a:lnTo>
                  <a:lnTo>
                    <a:pt x="133" y="11"/>
                  </a:lnTo>
                  <a:lnTo>
                    <a:pt x="135" y="15"/>
                  </a:lnTo>
                  <a:lnTo>
                    <a:pt x="136" y="35"/>
                  </a:lnTo>
                  <a:lnTo>
                    <a:pt x="142" y="42"/>
                  </a:lnTo>
                  <a:lnTo>
                    <a:pt x="141" y="48"/>
                  </a:lnTo>
                  <a:lnTo>
                    <a:pt x="122" y="50"/>
                  </a:lnTo>
                  <a:lnTo>
                    <a:pt x="111" y="57"/>
                  </a:lnTo>
                  <a:lnTo>
                    <a:pt x="109" y="64"/>
                  </a:lnTo>
                  <a:lnTo>
                    <a:pt x="92" y="79"/>
                  </a:lnTo>
                  <a:lnTo>
                    <a:pt x="74" y="80"/>
                  </a:lnTo>
                  <a:lnTo>
                    <a:pt x="51" y="94"/>
                  </a:lnTo>
                  <a:lnTo>
                    <a:pt x="51" y="10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69" name="Freeform 1061">
              <a:extLst>
                <a:ext uri="{FF2B5EF4-FFF2-40B4-BE49-F238E27FC236}">
                  <a16:creationId xmlns="" xmlns:a16="http://schemas.microsoft.com/office/drawing/2014/main" id="{977D07EB-5D33-410C-B168-3E6A30DA4B9D}"/>
                </a:ext>
              </a:extLst>
            </p:cNvPr>
            <p:cNvSpPr>
              <a:spLocks/>
            </p:cNvSpPr>
            <p:nvPr/>
          </p:nvSpPr>
          <p:spPr bwMode="gray">
            <a:xfrm>
              <a:off x="2543" y="1788"/>
              <a:ext cx="100" cy="80"/>
            </a:xfrm>
            <a:custGeom>
              <a:avLst/>
              <a:gdLst>
                <a:gd name="T0" fmla="*/ 0 w 100"/>
                <a:gd name="T1" fmla="*/ 80 h 80"/>
                <a:gd name="T2" fmla="*/ 3 w 100"/>
                <a:gd name="T3" fmla="*/ 70 h 80"/>
                <a:gd name="T4" fmla="*/ 10 w 100"/>
                <a:gd name="T5" fmla="*/ 58 h 80"/>
                <a:gd name="T6" fmla="*/ 14 w 100"/>
                <a:gd name="T7" fmla="*/ 47 h 80"/>
                <a:gd name="T8" fmla="*/ 23 w 100"/>
                <a:gd name="T9" fmla="*/ 41 h 80"/>
                <a:gd name="T10" fmla="*/ 28 w 100"/>
                <a:gd name="T11" fmla="*/ 27 h 80"/>
                <a:gd name="T12" fmla="*/ 35 w 100"/>
                <a:gd name="T13" fmla="*/ 18 h 80"/>
                <a:gd name="T14" fmla="*/ 40 w 100"/>
                <a:gd name="T15" fmla="*/ 13 h 80"/>
                <a:gd name="T16" fmla="*/ 45 w 100"/>
                <a:gd name="T17" fmla="*/ 5 h 80"/>
                <a:gd name="T18" fmla="*/ 49 w 100"/>
                <a:gd name="T19" fmla="*/ 0 h 80"/>
                <a:gd name="T20" fmla="*/ 100 w 100"/>
                <a:gd name="T21" fmla="*/ 0 h 80"/>
                <a:gd name="T22" fmla="*/ 100 w 100"/>
                <a:gd name="T23" fmla="*/ 20 h 80"/>
                <a:gd name="T24" fmla="*/ 62 w 100"/>
                <a:gd name="T25" fmla="*/ 20 h 80"/>
                <a:gd name="T26" fmla="*/ 62 w 100"/>
                <a:gd name="T27" fmla="*/ 53 h 80"/>
                <a:gd name="T28" fmla="*/ 55 w 100"/>
                <a:gd name="T29" fmla="*/ 53 h 80"/>
                <a:gd name="T30" fmla="*/ 49 w 100"/>
                <a:gd name="T31" fmla="*/ 55 h 80"/>
                <a:gd name="T32" fmla="*/ 48 w 100"/>
                <a:gd name="T33" fmla="*/ 61 h 80"/>
                <a:gd name="T34" fmla="*/ 48 w 100"/>
                <a:gd name="T35" fmla="*/ 80 h 80"/>
                <a:gd name="T36" fmla="*/ 0 w 100"/>
                <a:gd name="T37" fmla="*/ 8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80"/>
                <a:gd name="T59" fmla="*/ 100 w 100"/>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80">
                  <a:moveTo>
                    <a:pt x="0" y="80"/>
                  </a:moveTo>
                  <a:lnTo>
                    <a:pt x="3" y="70"/>
                  </a:lnTo>
                  <a:lnTo>
                    <a:pt x="10" y="58"/>
                  </a:lnTo>
                  <a:lnTo>
                    <a:pt x="14" y="47"/>
                  </a:lnTo>
                  <a:lnTo>
                    <a:pt x="23" y="41"/>
                  </a:lnTo>
                  <a:lnTo>
                    <a:pt x="28" y="27"/>
                  </a:lnTo>
                  <a:lnTo>
                    <a:pt x="35" y="18"/>
                  </a:lnTo>
                  <a:lnTo>
                    <a:pt x="40" y="13"/>
                  </a:lnTo>
                  <a:lnTo>
                    <a:pt x="45" y="5"/>
                  </a:lnTo>
                  <a:lnTo>
                    <a:pt x="49" y="0"/>
                  </a:lnTo>
                  <a:lnTo>
                    <a:pt x="100" y="0"/>
                  </a:lnTo>
                  <a:lnTo>
                    <a:pt x="100" y="20"/>
                  </a:lnTo>
                  <a:lnTo>
                    <a:pt x="62" y="20"/>
                  </a:lnTo>
                  <a:lnTo>
                    <a:pt x="62" y="53"/>
                  </a:lnTo>
                  <a:lnTo>
                    <a:pt x="55" y="53"/>
                  </a:lnTo>
                  <a:lnTo>
                    <a:pt x="49" y="55"/>
                  </a:lnTo>
                  <a:lnTo>
                    <a:pt x="48" y="61"/>
                  </a:lnTo>
                  <a:lnTo>
                    <a:pt x="48" y="80"/>
                  </a:lnTo>
                  <a:lnTo>
                    <a:pt x="0" y="8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0" name="Freeform 1062">
              <a:extLst>
                <a:ext uri="{FF2B5EF4-FFF2-40B4-BE49-F238E27FC236}">
                  <a16:creationId xmlns="" xmlns:a16="http://schemas.microsoft.com/office/drawing/2014/main" id="{ED6DD176-F8F3-4F36-ADE1-88773C4189BC}"/>
                </a:ext>
              </a:extLst>
            </p:cNvPr>
            <p:cNvSpPr>
              <a:spLocks/>
            </p:cNvSpPr>
            <p:nvPr/>
          </p:nvSpPr>
          <p:spPr bwMode="gray">
            <a:xfrm>
              <a:off x="2545" y="1960"/>
              <a:ext cx="38" cy="9"/>
            </a:xfrm>
            <a:custGeom>
              <a:avLst/>
              <a:gdLst>
                <a:gd name="T0" fmla="*/ 6 w 38"/>
                <a:gd name="T1" fmla="*/ 1 h 9"/>
                <a:gd name="T2" fmla="*/ 14 w 38"/>
                <a:gd name="T3" fmla="*/ 1 h 9"/>
                <a:gd name="T4" fmla="*/ 24 w 38"/>
                <a:gd name="T5" fmla="*/ 1 h 9"/>
                <a:gd name="T6" fmla="*/ 32 w 38"/>
                <a:gd name="T7" fmla="*/ 3 h 9"/>
                <a:gd name="T8" fmla="*/ 38 w 38"/>
                <a:gd name="T9" fmla="*/ 5 h 9"/>
                <a:gd name="T10" fmla="*/ 34 w 38"/>
                <a:gd name="T11" fmla="*/ 7 h 9"/>
                <a:gd name="T12" fmla="*/ 26 w 38"/>
                <a:gd name="T13" fmla="*/ 6 h 9"/>
                <a:gd name="T14" fmla="*/ 19 w 38"/>
                <a:gd name="T15" fmla="*/ 6 h 9"/>
                <a:gd name="T16" fmla="*/ 12 w 38"/>
                <a:gd name="T17" fmla="*/ 7 h 9"/>
                <a:gd name="T18" fmla="*/ 5 w 38"/>
                <a:gd name="T19" fmla="*/ 9 h 9"/>
                <a:gd name="T20" fmla="*/ 0 w 38"/>
                <a:gd name="T21" fmla="*/ 8 h 9"/>
                <a:gd name="T22" fmla="*/ 3 w 38"/>
                <a:gd name="T23" fmla="*/ 0 h 9"/>
                <a:gd name="T24" fmla="*/ 6 w 38"/>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
                <a:gd name="T41" fmla="*/ 38 w 3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
                  <a:moveTo>
                    <a:pt x="6" y="1"/>
                  </a:moveTo>
                  <a:lnTo>
                    <a:pt x="14" y="1"/>
                  </a:lnTo>
                  <a:lnTo>
                    <a:pt x="24" y="1"/>
                  </a:lnTo>
                  <a:lnTo>
                    <a:pt x="32" y="3"/>
                  </a:lnTo>
                  <a:lnTo>
                    <a:pt x="38" y="5"/>
                  </a:lnTo>
                  <a:lnTo>
                    <a:pt x="34" y="7"/>
                  </a:lnTo>
                  <a:lnTo>
                    <a:pt x="26" y="6"/>
                  </a:lnTo>
                  <a:lnTo>
                    <a:pt x="19" y="6"/>
                  </a:lnTo>
                  <a:lnTo>
                    <a:pt x="12" y="7"/>
                  </a:lnTo>
                  <a:lnTo>
                    <a:pt x="5" y="9"/>
                  </a:lnTo>
                  <a:lnTo>
                    <a:pt x="0" y="8"/>
                  </a:lnTo>
                  <a:lnTo>
                    <a:pt x="3" y="0"/>
                  </a:lnTo>
                  <a:lnTo>
                    <a:pt x="6"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1" name="Freeform 1063">
              <a:extLst>
                <a:ext uri="{FF2B5EF4-FFF2-40B4-BE49-F238E27FC236}">
                  <a16:creationId xmlns="" xmlns:a16="http://schemas.microsoft.com/office/drawing/2014/main" id="{4862630C-C84E-42A8-9990-DB51156A5334}"/>
                </a:ext>
              </a:extLst>
            </p:cNvPr>
            <p:cNvSpPr>
              <a:spLocks/>
            </p:cNvSpPr>
            <p:nvPr/>
          </p:nvSpPr>
          <p:spPr bwMode="gray">
            <a:xfrm>
              <a:off x="2549" y="1973"/>
              <a:ext cx="37" cy="21"/>
            </a:xfrm>
            <a:custGeom>
              <a:avLst/>
              <a:gdLst>
                <a:gd name="T0" fmla="*/ 0 w 37"/>
                <a:gd name="T1" fmla="*/ 3 h 21"/>
                <a:gd name="T2" fmla="*/ 13 w 37"/>
                <a:gd name="T3" fmla="*/ 2 h 21"/>
                <a:gd name="T4" fmla="*/ 16 w 37"/>
                <a:gd name="T5" fmla="*/ 0 h 21"/>
                <a:gd name="T6" fmla="*/ 37 w 37"/>
                <a:gd name="T7" fmla="*/ 0 h 21"/>
                <a:gd name="T8" fmla="*/ 33 w 37"/>
                <a:gd name="T9" fmla="*/ 8 h 21"/>
                <a:gd name="T10" fmla="*/ 32 w 37"/>
                <a:gd name="T11" fmla="*/ 13 h 21"/>
                <a:gd name="T12" fmla="*/ 23 w 37"/>
                <a:gd name="T13" fmla="*/ 15 h 21"/>
                <a:gd name="T14" fmla="*/ 17 w 37"/>
                <a:gd name="T15" fmla="*/ 21 h 21"/>
                <a:gd name="T16" fmla="*/ 12 w 37"/>
                <a:gd name="T17" fmla="*/ 17 h 21"/>
                <a:gd name="T18" fmla="*/ 7 w 37"/>
                <a:gd name="T19" fmla="*/ 11 h 21"/>
                <a:gd name="T20" fmla="*/ 4 w 37"/>
                <a:gd name="T21" fmla="*/ 9 h 21"/>
                <a:gd name="T22" fmla="*/ 0 w 37"/>
                <a:gd name="T23" fmla="*/ 3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21"/>
                <a:gd name="T38" fmla="*/ 37 w 37"/>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21">
                  <a:moveTo>
                    <a:pt x="0" y="3"/>
                  </a:moveTo>
                  <a:lnTo>
                    <a:pt x="13" y="2"/>
                  </a:lnTo>
                  <a:lnTo>
                    <a:pt x="16" y="0"/>
                  </a:lnTo>
                  <a:lnTo>
                    <a:pt x="37" y="0"/>
                  </a:lnTo>
                  <a:lnTo>
                    <a:pt x="33" y="8"/>
                  </a:lnTo>
                  <a:lnTo>
                    <a:pt x="32" y="13"/>
                  </a:lnTo>
                  <a:lnTo>
                    <a:pt x="23" y="15"/>
                  </a:lnTo>
                  <a:lnTo>
                    <a:pt x="17" y="21"/>
                  </a:lnTo>
                  <a:lnTo>
                    <a:pt x="12" y="17"/>
                  </a:lnTo>
                  <a:lnTo>
                    <a:pt x="7" y="11"/>
                  </a:lnTo>
                  <a:lnTo>
                    <a:pt x="4" y="9"/>
                  </a:lnTo>
                  <a:lnTo>
                    <a:pt x="0" y="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2" name="Freeform 1064">
              <a:extLst>
                <a:ext uri="{FF2B5EF4-FFF2-40B4-BE49-F238E27FC236}">
                  <a16:creationId xmlns="" xmlns:a16="http://schemas.microsoft.com/office/drawing/2014/main" id="{DF4DF1AE-B01E-4F51-A3D6-0EFBCAE8E2CC}"/>
                </a:ext>
              </a:extLst>
            </p:cNvPr>
            <p:cNvSpPr>
              <a:spLocks/>
            </p:cNvSpPr>
            <p:nvPr/>
          </p:nvSpPr>
          <p:spPr bwMode="gray">
            <a:xfrm>
              <a:off x="2590" y="2007"/>
              <a:ext cx="33" cy="35"/>
            </a:xfrm>
            <a:custGeom>
              <a:avLst/>
              <a:gdLst>
                <a:gd name="T0" fmla="*/ 0 w 33"/>
                <a:gd name="T1" fmla="*/ 11 h 35"/>
                <a:gd name="T2" fmla="*/ 6 w 33"/>
                <a:gd name="T3" fmla="*/ 5 h 35"/>
                <a:gd name="T4" fmla="*/ 12 w 33"/>
                <a:gd name="T5" fmla="*/ 0 h 35"/>
                <a:gd name="T6" fmla="*/ 23 w 33"/>
                <a:gd name="T7" fmla="*/ 0 h 35"/>
                <a:gd name="T8" fmla="*/ 29 w 33"/>
                <a:gd name="T9" fmla="*/ 5 h 35"/>
                <a:gd name="T10" fmla="*/ 33 w 33"/>
                <a:gd name="T11" fmla="*/ 11 h 35"/>
                <a:gd name="T12" fmla="*/ 32 w 33"/>
                <a:gd name="T13" fmla="*/ 17 h 35"/>
                <a:gd name="T14" fmla="*/ 31 w 33"/>
                <a:gd name="T15" fmla="*/ 24 h 35"/>
                <a:gd name="T16" fmla="*/ 25 w 33"/>
                <a:gd name="T17" fmla="*/ 30 h 35"/>
                <a:gd name="T18" fmla="*/ 19 w 33"/>
                <a:gd name="T19" fmla="*/ 35 h 35"/>
                <a:gd name="T20" fmla="*/ 12 w 33"/>
                <a:gd name="T21" fmla="*/ 32 h 35"/>
                <a:gd name="T22" fmla="*/ 4 w 33"/>
                <a:gd name="T23" fmla="*/ 23 h 35"/>
                <a:gd name="T24" fmla="*/ 0 w 33"/>
                <a:gd name="T25" fmla="*/ 18 h 35"/>
                <a:gd name="T26" fmla="*/ 0 w 33"/>
                <a:gd name="T27" fmla="*/ 11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5"/>
                <a:gd name="T44" fmla="*/ 33 w 33"/>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5">
                  <a:moveTo>
                    <a:pt x="0" y="11"/>
                  </a:moveTo>
                  <a:lnTo>
                    <a:pt x="6" y="5"/>
                  </a:lnTo>
                  <a:lnTo>
                    <a:pt x="12" y="0"/>
                  </a:lnTo>
                  <a:lnTo>
                    <a:pt x="23" y="0"/>
                  </a:lnTo>
                  <a:lnTo>
                    <a:pt x="29" y="5"/>
                  </a:lnTo>
                  <a:lnTo>
                    <a:pt x="33" y="11"/>
                  </a:lnTo>
                  <a:lnTo>
                    <a:pt x="32" y="17"/>
                  </a:lnTo>
                  <a:lnTo>
                    <a:pt x="31" y="24"/>
                  </a:lnTo>
                  <a:lnTo>
                    <a:pt x="25" y="30"/>
                  </a:lnTo>
                  <a:lnTo>
                    <a:pt x="19" y="35"/>
                  </a:lnTo>
                  <a:lnTo>
                    <a:pt x="12" y="32"/>
                  </a:lnTo>
                  <a:lnTo>
                    <a:pt x="4" y="23"/>
                  </a:lnTo>
                  <a:lnTo>
                    <a:pt x="0" y="18"/>
                  </a:lnTo>
                  <a:lnTo>
                    <a:pt x="0" y="1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3" name="Freeform 1065">
              <a:extLst>
                <a:ext uri="{FF2B5EF4-FFF2-40B4-BE49-F238E27FC236}">
                  <a16:creationId xmlns="" xmlns:a16="http://schemas.microsoft.com/office/drawing/2014/main" id="{BD977B72-02E0-4D29-B733-A82C6074172B}"/>
                </a:ext>
              </a:extLst>
            </p:cNvPr>
            <p:cNvSpPr>
              <a:spLocks/>
            </p:cNvSpPr>
            <p:nvPr/>
          </p:nvSpPr>
          <p:spPr bwMode="gray">
            <a:xfrm>
              <a:off x="2541" y="1924"/>
              <a:ext cx="70" cy="52"/>
            </a:xfrm>
            <a:custGeom>
              <a:avLst/>
              <a:gdLst>
                <a:gd name="T0" fmla="*/ 2 w 70"/>
                <a:gd name="T1" fmla="*/ 26 h 52"/>
                <a:gd name="T2" fmla="*/ 0 w 70"/>
                <a:gd name="T3" fmla="*/ 21 h 52"/>
                <a:gd name="T4" fmla="*/ 5 w 70"/>
                <a:gd name="T5" fmla="*/ 15 h 52"/>
                <a:gd name="T6" fmla="*/ 9 w 70"/>
                <a:gd name="T7" fmla="*/ 9 h 52"/>
                <a:gd name="T8" fmla="*/ 12 w 70"/>
                <a:gd name="T9" fmla="*/ 2 h 52"/>
                <a:gd name="T10" fmla="*/ 21 w 70"/>
                <a:gd name="T11" fmla="*/ 0 h 52"/>
                <a:gd name="T12" fmla="*/ 33 w 70"/>
                <a:gd name="T13" fmla="*/ 0 h 52"/>
                <a:gd name="T14" fmla="*/ 41 w 70"/>
                <a:gd name="T15" fmla="*/ 5 h 52"/>
                <a:gd name="T16" fmla="*/ 48 w 70"/>
                <a:gd name="T17" fmla="*/ 10 h 52"/>
                <a:gd name="T18" fmla="*/ 54 w 70"/>
                <a:gd name="T19" fmla="*/ 18 h 52"/>
                <a:gd name="T20" fmla="*/ 61 w 70"/>
                <a:gd name="T21" fmla="*/ 24 h 52"/>
                <a:gd name="T22" fmla="*/ 63 w 70"/>
                <a:gd name="T23" fmla="*/ 29 h 52"/>
                <a:gd name="T24" fmla="*/ 64 w 70"/>
                <a:gd name="T25" fmla="*/ 37 h 52"/>
                <a:gd name="T26" fmla="*/ 68 w 70"/>
                <a:gd name="T27" fmla="*/ 43 h 52"/>
                <a:gd name="T28" fmla="*/ 70 w 70"/>
                <a:gd name="T29" fmla="*/ 49 h 52"/>
                <a:gd name="T30" fmla="*/ 70 w 70"/>
                <a:gd name="T31" fmla="*/ 52 h 52"/>
                <a:gd name="T32" fmla="*/ 54 w 70"/>
                <a:gd name="T33" fmla="*/ 51 h 52"/>
                <a:gd name="T34" fmla="*/ 49 w 70"/>
                <a:gd name="T35" fmla="*/ 49 h 52"/>
                <a:gd name="T36" fmla="*/ 45 w 70"/>
                <a:gd name="T37" fmla="*/ 49 h 52"/>
                <a:gd name="T38" fmla="*/ 39 w 70"/>
                <a:gd name="T39" fmla="*/ 48 h 52"/>
                <a:gd name="T40" fmla="*/ 30 w 70"/>
                <a:gd name="T41" fmla="*/ 49 h 52"/>
                <a:gd name="T42" fmla="*/ 24 w 70"/>
                <a:gd name="T43" fmla="*/ 49 h 52"/>
                <a:gd name="T44" fmla="*/ 21 w 70"/>
                <a:gd name="T45" fmla="*/ 51 h 52"/>
                <a:gd name="T46" fmla="*/ 8 w 70"/>
                <a:gd name="T47" fmla="*/ 52 h 52"/>
                <a:gd name="T48" fmla="*/ 9 w 70"/>
                <a:gd name="T49" fmla="*/ 45 h 52"/>
                <a:gd name="T50" fmla="*/ 16 w 70"/>
                <a:gd name="T51" fmla="*/ 43 h 52"/>
                <a:gd name="T52" fmla="*/ 23 w 70"/>
                <a:gd name="T53" fmla="*/ 42 h 52"/>
                <a:gd name="T54" fmla="*/ 30 w 70"/>
                <a:gd name="T55" fmla="*/ 42 h 52"/>
                <a:gd name="T56" fmla="*/ 38 w 70"/>
                <a:gd name="T57" fmla="*/ 43 h 52"/>
                <a:gd name="T58" fmla="*/ 42 w 70"/>
                <a:gd name="T59" fmla="*/ 41 h 52"/>
                <a:gd name="T60" fmla="*/ 31 w 70"/>
                <a:gd name="T61" fmla="*/ 38 h 52"/>
                <a:gd name="T62" fmla="*/ 28 w 70"/>
                <a:gd name="T63" fmla="*/ 37 h 52"/>
                <a:gd name="T64" fmla="*/ 17 w 70"/>
                <a:gd name="T65" fmla="*/ 37 h 52"/>
                <a:gd name="T66" fmla="*/ 10 w 70"/>
                <a:gd name="T67" fmla="*/ 37 h 52"/>
                <a:gd name="T68" fmla="*/ 7 w 70"/>
                <a:gd name="T69" fmla="*/ 36 h 52"/>
                <a:gd name="T70" fmla="*/ 4 w 70"/>
                <a:gd name="T71" fmla="*/ 31 h 52"/>
                <a:gd name="T72" fmla="*/ 2 w 70"/>
                <a:gd name="T73" fmla="*/ 26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52"/>
                <a:gd name="T113" fmla="*/ 70 w 70"/>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52">
                  <a:moveTo>
                    <a:pt x="2" y="26"/>
                  </a:moveTo>
                  <a:lnTo>
                    <a:pt x="0" y="21"/>
                  </a:lnTo>
                  <a:lnTo>
                    <a:pt x="5" y="15"/>
                  </a:lnTo>
                  <a:lnTo>
                    <a:pt x="9" y="9"/>
                  </a:lnTo>
                  <a:lnTo>
                    <a:pt x="12" y="2"/>
                  </a:lnTo>
                  <a:lnTo>
                    <a:pt x="21" y="0"/>
                  </a:lnTo>
                  <a:lnTo>
                    <a:pt x="33" y="0"/>
                  </a:lnTo>
                  <a:lnTo>
                    <a:pt x="41" y="5"/>
                  </a:lnTo>
                  <a:lnTo>
                    <a:pt x="48" y="10"/>
                  </a:lnTo>
                  <a:lnTo>
                    <a:pt x="54" y="18"/>
                  </a:lnTo>
                  <a:lnTo>
                    <a:pt x="61" y="24"/>
                  </a:lnTo>
                  <a:lnTo>
                    <a:pt x="63" y="29"/>
                  </a:lnTo>
                  <a:lnTo>
                    <a:pt x="64" y="37"/>
                  </a:lnTo>
                  <a:lnTo>
                    <a:pt x="68" y="43"/>
                  </a:lnTo>
                  <a:lnTo>
                    <a:pt x="70" y="49"/>
                  </a:lnTo>
                  <a:lnTo>
                    <a:pt x="70" y="52"/>
                  </a:lnTo>
                  <a:lnTo>
                    <a:pt x="54" y="51"/>
                  </a:lnTo>
                  <a:lnTo>
                    <a:pt x="49" y="49"/>
                  </a:lnTo>
                  <a:lnTo>
                    <a:pt x="45" y="49"/>
                  </a:lnTo>
                  <a:lnTo>
                    <a:pt x="39" y="48"/>
                  </a:lnTo>
                  <a:lnTo>
                    <a:pt x="30" y="49"/>
                  </a:lnTo>
                  <a:lnTo>
                    <a:pt x="24" y="49"/>
                  </a:lnTo>
                  <a:lnTo>
                    <a:pt x="21" y="51"/>
                  </a:lnTo>
                  <a:lnTo>
                    <a:pt x="8" y="52"/>
                  </a:lnTo>
                  <a:lnTo>
                    <a:pt x="9" y="45"/>
                  </a:lnTo>
                  <a:lnTo>
                    <a:pt x="16" y="43"/>
                  </a:lnTo>
                  <a:lnTo>
                    <a:pt x="23" y="42"/>
                  </a:lnTo>
                  <a:lnTo>
                    <a:pt x="30" y="42"/>
                  </a:lnTo>
                  <a:lnTo>
                    <a:pt x="38" y="43"/>
                  </a:lnTo>
                  <a:lnTo>
                    <a:pt x="42" y="41"/>
                  </a:lnTo>
                  <a:lnTo>
                    <a:pt x="31" y="38"/>
                  </a:lnTo>
                  <a:lnTo>
                    <a:pt x="28" y="37"/>
                  </a:lnTo>
                  <a:lnTo>
                    <a:pt x="17" y="37"/>
                  </a:lnTo>
                  <a:lnTo>
                    <a:pt x="10" y="37"/>
                  </a:lnTo>
                  <a:lnTo>
                    <a:pt x="7" y="36"/>
                  </a:lnTo>
                  <a:lnTo>
                    <a:pt x="4" y="31"/>
                  </a:lnTo>
                  <a:lnTo>
                    <a:pt x="2" y="2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4" name="Freeform 1066">
              <a:extLst>
                <a:ext uri="{FF2B5EF4-FFF2-40B4-BE49-F238E27FC236}">
                  <a16:creationId xmlns="" xmlns:a16="http://schemas.microsoft.com/office/drawing/2014/main" id="{588FF1D0-DC80-4019-A5D7-8201BA5C4F83}"/>
                </a:ext>
              </a:extLst>
            </p:cNvPr>
            <p:cNvSpPr>
              <a:spLocks/>
            </p:cNvSpPr>
            <p:nvPr/>
          </p:nvSpPr>
          <p:spPr bwMode="gray">
            <a:xfrm>
              <a:off x="2543" y="1788"/>
              <a:ext cx="150" cy="160"/>
            </a:xfrm>
            <a:custGeom>
              <a:avLst/>
              <a:gdLst>
                <a:gd name="T0" fmla="*/ 0 w 150"/>
                <a:gd name="T1" fmla="*/ 80 h 160"/>
                <a:gd name="T2" fmla="*/ 48 w 150"/>
                <a:gd name="T3" fmla="*/ 80 h 160"/>
                <a:gd name="T4" fmla="*/ 48 w 150"/>
                <a:gd name="T5" fmla="*/ 61 h 160"/>
                <a:gd name="T6" fmla="*/ 49 w 150"/>
                <a:gd name="T7" fmla="*/ 55 h 160"/>
                <a:gd name="T8" fmla="*/ 52 w 150"/>
                <a:gd name="T9" fmla="*/ 55 h 160"/>
                <a:gd name="T10" fmla="*/ 55 w 150"/>
                <a:gd name="T11" fmla="*/ 53 h 160"/>
                <a:gd name="T12" fmla="*/ 62 w 150"/>
                <a:gd name="T13" fmla="*/ 53 h 160"/>
                <a:gd name="T14" fmla="*/ 62 w 150"/>
                <a:gd name="T15" fmla="*/ 20 h 160"/>
                <a:gd name="T16" fmla="*/ 100 w 150"/>
                <a:gd name="T17" fmla="*/ 20 h 160"/>
                <a:gd name="T18" fmla="*/ 100 w 150"/>
                <a:gd name="T19" fmla="*/ 0 h 160"/>
                <a:gd name="T20" fmla="*/ 150 w 150"/>
                <a:gd name="T21" fmla="*/ 36 h 160"/>
                <a:gd name="T22" fmla="*/ 126 w 150"/>
                <a:gd name="T23" fmla="*/ 36 h 160"/>
                <a:gd name="T24" fmla="*/ 135 w 150"/>
                <a:gd name="T25" fmla="*/ 137 h 160"/>
                <a:gd name="T26" fmla="*/ 140 w 150"/>
                <a:gd name="T27" fmla="*/ 143 h 160"/>
                <a:gd name="T28" fmla="*/ 139 w 150"/>
                <a:gd name="T29" fmla="*/ 151 h 160"/>
                <a:gd name="T30" fmla="*/ 64 w 150"/>
                <a:gd name="T31" fmla="*/ 150 h 160"/>
                <a:gd name="T32" fmla="*/ 59 w 150"/>
                <a:gd name="T33" fmla="*/ 160 h 160"/>
                <a:gd name="T34" fmla="*/ 52 w 150"/>
                <a:gd name="T35" fmla="*/ 154 h 160"/>
                <a:gd name="T36" fmla="*/ 46 w 150"/>
                <a:gd name="T37" fmla="*/ 146 h 160"/>
                <a:gd name="T38" fmla="*/ 39 w 150"/>
                <a:gd name="T39" fmla="*/ 141 h 160"/>
                <a:gd name="T40" fmla="*/ 31 w 150"/>
                <a:gd name="T41" fmla="*/ 136 h 160"/>
                <a:gd name="T42" fmla="*/ 19 w 150"/>
                <a:gd name="T43" fmla="*/ 136 h 160"/>
                <a:gd name="T44" fmla="*/ 10 w 150"/>
                <a:gd name="T45" fmla="*/ 138 h 160"/>
                <a:gd name="T46" fmla="*/ 9 w 150"/>
                <a:gd name="T47" fmla="*/ 128 h 160"/>
                <a:gd name="T48" fmla="*/ 13 w 150"/>
                <a:gd name="T49" fmla="*/ 115 h 160"/>
                <a:gd name="T50" fmla="*/ 9 w 150"/>
                <a:gd name="T51" fmla="*/ 108 h 160"/>
                <a:gd name="T52" fmla="*/ 7 w 150"/>
                <a:gd name="T53" fmla="*/ 103 h 160"/>
                <a:gd name="T54" fmla="*/ 10 w 150"/>
                <a:gd name="T55" fmla="*/ 98 h 160"/>
                <a:gd name="T56" fmla="*/ 9 w 150"/>
                <a:gd name="T57" fmla="*/ 91 h 160"/>
                <a:gd name="T58" fmla="*/ 6 w 150"/>
                <a:gd name="T59" fmla="*/ 87 h 160"/>
                <a:gd name="T60" fmla="*/ 0 w 150"/>
                <a:gd name="T61" fmla="*/ 84 h 160"/>
                <a:gd name="T62" fmla="*/ 0 w 150"/>
                <a:gd name="T63" fmla="*/ 80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160"/>
                <a:gd name="T98" fmla="*/ 150 w 150"/>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160">
                  <a:moveTo>
                    <a:pt x="0" y="80"/>
                  </a:moveTo>
                  <a:lnTo>
                    <a:pt x="48" y="80"/>
                  </a:lnTo>
                  <a:lnTo>
                    <a:pt x="48" y="61"/>
                  </a:lnTo>
                  <a:lnTo>
                    <a:pt x="49" y="55"/>
                  </a:lnTo>
                  <a:lnTo>
                    <a:pt x="52" y="55"/>
                  </a:lnTo>
                  <a:lnTo>
                    <a:pt x="55" y="53"/>
                  </a:lnTo>
                  <a:lnTo>
                    <a:pt x="62" y="53"/>
                  </a:lnTo>
                  <a:lnTo>
                    <a:pt x="62" y="20"/>
                  </a:lnTo>
                  <a:lnTo>
                    <a:pt x="100" y="20"/>
                  </a:lnTo>
                  <a:lnTo>
                    <a:pt x="100" y="0"/>
                  </a:lnTo>
                  <a:lnTo>
                    <a:pt x="150" y="36"/>
                  </a:lnTo>
                  <a:lnTo>
                    <a:pt x="126" y="36"/>
                  </a:lnTo>
                  <a:lnTo>
                    <a:pt x="135" y="137"/>
                  </a:lnTo>
                  <a:lnTo>
                    <a:pt x="140" y="143"/>
                  </a:lnTo>
                  <a:lnTo>
                    <a:pt x="139" y="151"/>
                  </a:lnTo>
                  <a:lnTo>
                    <a:pt x="64" y="150"/>
                  </a:lnTo>
                  <a:lnTo>
                    <a:pt x="59" y="160"/>
                  </a:lnTo>
                  <a:lnTo>
                    <a:pt x="52" y="154"/>
                  </a:lnTo>
                  <a:lnTo>
                    <a:pt x="46" y="146"/>
                  </a:lnTo>
                  <a:lnTo>
                    <a:pt x="39" y="141"/>
                  </a:lnTo>
                  <a:lnTo>
                    <a:pt x="31" y="136"/>
                  </a:lnTo>
                  <a:lnTo>
                    <a:pt x="19" y="136"/>
                  </a:lnTo>
                  <a:lnTo>
                    <a:pt x="10" y="138"/>
                  </a:lnTo>
                  <a:lnTo>
                    <a:pt x="9" y="128"/>
                  </a:lnTo>
                  <a:lnTo>
                    <a:pt x="13" y="115"/>
                  </a:lnTo>
                  <a:lnTo>
                    <a:pt x="9" y="108"/>
                  </a:lnTo>
                  <a:lnTo>
                    <a:pt x="7" y="103"/>
                  </a:lnTo>
                  <a:lnTo>
                    <a:pt x="10" y="98"/>
                  </a:lnTo>
                  <a:lnTo>
                    <a:pt x="9" y="91"/>
                  </a:lnTo>
                  <a:lnTo>
                    <a:pt x="6" y="87"/>
                  </a:lnTo>
                  <a:lnTo>
                    <a:pt x="0" y="84"/>
                  </a:lnTo>
                  <a:lnTo>
                    <a:pt x="0" y="8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5" name="Freeform 1067">
              <a:extLst>
                <a:ext uri="{FF2B5EF4-FFF2-40B4-BE49-F238E27FC236}">
                  <a16:creationId xmlns="" xmlns:a16="http://schemas.microsoft.com/office/drawing/2014/main" id="{7E722E87-079B-4F31-A3FC-9632A1C81815}"/>
                </a:ext>
              </a:extLst>
            </p:cNvPr>
            <p:cNvSpPr>
              <a:spLocks/>
            </p:cNvSpPr>
            <p:nvPr/>
          </p:nvSpPr>
          <p:spPr bwMode="gray">
            <a:xfrm>
              <a:off x="2566" y="1973"/>
              <a:ext cx="87" cy="66"/>
            </a:xfrm>
            <a:custGeom>
              <a:avLst/>
              <a:gdLst>
                <a:gd name="T0" fmla="*/ 45 w 87"/>
                <a:gd name="T1" fmla="*/ 3 h 66"/>
                <a:gd name="T2" fmla="*/ 46 w 87"/>
                <a:gd name="T3" fmla="*/ 7 h 66"/>
                <a:gd name="T4" fmla="*/ 55 w 87"/>
                <a:gd name="T5" fmla="*/ 9 h 66"/>
                <a:gd name="T6" fmla="*/ 64 w 87"/>
                <a:gd name="T7" fmla="*/ 7 h 66"/>
                <a:gd name="T8" fmla="*/ 73 w 87"/>
                <a:gd name="T9" fmla="*/ 3 h 66"/>
                <a:gd name="T10" fmla="*/ 76 w 87"/>
                <a:gd name="T11" fmla="*/ 10 h 66"/>
                <a:gd name="T12" fmla="*/ 80 w 87"/>
                <a:gd name="T13" fmla="*/ 19 h 66"/>
                <a:gd name="T14" fmla="*/ 84 w 87"/>
                <a:gd name="T15" fmla="*/ 29 h 66"/>
                <a:gd name="T16" fmla="*/ 83 w 87"/>
                <a:gd name="T17" fmla="*/ 35 h 66"/>
                <a:gd name="T18" fmla="*/ 84 w 87"/>
                <a:gd name="T19" fmla="*/ 38 h 66"/>
                <a:gd name="T20" fmla="*/ 86 w 87"/>
                <a:gd name="T21" fmla="*/ 41 h 66"/>
                <a:gd name="T22" fmla="*/ 87 w 87"/>
                <a:gd name="T23" fmla="*/ 51 h 66"/>
                <a:gd name="T24" fmla="*/ 82 w 87"/>
                <a:gd name="T25" fmla="*/ 53 h 66"/>
                <a:gd name="T26" fmla="*/ 84 w 87"/>
                <a:gd name="T27" fmla="*/ 60 h 66"/>
                <a:gd name="T28" fmla="*/ 79 w 87"/>
                <a:gd name="T29" fmla="*/ 63 h 66"/>
                <a:gd name="T30" fmla="*/ 75 w 87"/>
                <a:gd name="T31" fmla="*/ 62 h 66"/>
                <a:gd name="T32" fmla="*/ 72 w 87"/>
                <a:gd name="T33" fmla="*/ 66 h 66"/>
                <a:gd name="T34" fmla="*/ 67 w 87"/>
                <a:gd name="T35" fmla="*/ 64 h 66"/>
                <a:gd name="T36" fmla="*/ 66 w 87"/>
                <a:gd name="T37" fmla="*/ 54 h 66"/>
                <a:gd name="T38" fmla="*/ 62 w 87"/>
                <a:gd name="T39" fmla="*/ 52 h 66"/>
                <a:gd name="T40" fmla="*/ 56 w 87"/>
                <a:gd name="T41" fmla="*/ 51 h 66"/>
                <a:gd name="T42" fmla="*/ 57 w 87"/>
                <a:gd name="T43" fmla="*/ 45 h 66"/>
                <a:gd name="T44" fmla="*/ 53 w 87"/>
                <a:gd name="T45" fmla="*/ 39 h 66"/>
                <a:gd name="T46" fmla="*/ 47 w 87"/>
                <a:gd name="T47" fmla="*/ 34 h 66"/>
                <a:gd name="T48" fmla="*/ 36 w 87"/>
                <a:gd name="T49" fmla="*/ 34 h 66"/>
                <a:gd name="T50" fmla="*/ 30 w 87"/>
                <a:gd name="T51" fmla="*/ 39 h 66"/>
                <a:gd name="T52" fmla="*/ 24 w 87"/>
                <a:gd name="T53" fmla="*/ 45 h 66"/>
                <a:gd name="T54" fmla="*/ 18 w 87"/>
                <a:gd name="T55" fmla="*/ 37 h 66"/>
                <a:gd name="T56" fmla="*/ 10 w 87"/>
                <a:gd name="T57" fmla="*/ 31 h 66"/>
                <a:gd name="T58" fmla="*/ 5 w 87"/>
                <a:gd name="T59" fmla="*/ 29 h 66"/>
                <a:gd name="T60" fmla="*/ 0 w 87"/>
                <a:gd name="T61" fmla="*/ 21 h 66"/>
                <a:gd name="T62" fmla="*/ 6 w 87"/>
                <a:gd name="T63" fmla="*/ 15 h 66"/>
                <a:gd name="T64" fmla="*/ 15 w 87"/>
                <a:gd name="T65" fmla="*/ 13 h 66"/>
                <a:gd name="T66" fmla="*/ 16 w 87"/>
                <a:gd name="T67" fmla="*/ 8 h 66"/>
                <a:gd name="T68" fmla="*/ 20 w 87"/>
                <a:gd name="T69" fmla="*/ 0 h 66"/>
                <a:gd name="T70" fmla="*/ 24 w 87"/>
                <a:gd name="T71" fmla="*/ 0 h 66"/>
                <a:gd name="T72" fmla="*/ 29 w 87"/>
                <a:gd name="T73" fmla="*/ 2 h 66"/>
                <a:gd name="T74" fmla="*/ 37 w 87"/>
                <a:gd name="T75" fmla="*/ 3 h 66"/>
                <a:gd name="T76" fmla="*/ 45 w 87"/>
                <a:gd name="T77" fmla="*/ 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66"/>
                <a:gd name="T119" fmla="*/ 87 w 87"/>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66">
                  <a:moveTo>
                    <a:pt x="45" y="3"/>
                  </a:moveTo>
                  <a:lnTo>
                    <a:pt x="46" y="7"/>
                  </a:lnTo>
                  <a:lnTo>
                    <a:pt x="55" y="9"/>
                  </a:lnTo>
                  <a:lnTo>
                    <a:pt x="64" y="7"/>
                  </a:lnTo>
                  <a:lnTo>
                    <a:pt x="73" y="3"/>
                  </a:lnTo>
                  <a:lnTo>
                    <a:pt x="76" y="10"/>
                  </a:lnTo>
                  <a:lnTo>
                    <a:pt x="80" y="19"/>
                  </a:lnTo>
                  <a:lnTo>
                    <a:pt x="84" y="29"/>
                  </a:lnTo>
                  <a:lnTo>
                    <a:pt x="83" y="35"/>
                  </a:lnTo>
                  <a:lnTo>
                    <a:pt x="84" y="38"/>
                  </a:lnTo>
                  <a:lnTo>
                    <a:pt x="86" y="41"/>
                  </a:lnTo>
                  <a:lnTo>
                    <a:pt x="87" y="51"/>
                  </a:lnTo>
                  <a:lnTo>
                    <a:pt x="82" y="53"/>
                  </a:lnTo>
                  <a:lnTo>
                    <a:pt x="84" y="60"/>
                  </a:lnTo>
                  <a:lnTo>
                    <a:pt x="79" y="63"/>
                  </a:lnTo>
                  <a:lnTo>
                    <a:pt x="75" y="62"/>
                  </a:lnTo>
                  <a:lnTo>
                    <a:pt x="72" y="66"/>
                  </a:lnTo>
                  <a:lnTo>
                    <a:pt x="67" y="64"/>
                  </a:lnTo>
                  <a:lnTo>
                    <a:pt x="66" y="54"/>
                  </a:lnTo>
                  <a:lnTo>
                    <a:pt x="62" y="52"/>
                  </a:lnTo>
                  <a:lnTo>
                    <a:pt x="56" y="51"/>
                  </a:lnTo>
                  <a:lnTo>
                    <a:pt x="57" y="45"/>
                  </a:lnTo>
                  <a:lnTo>
                    <a:pt x="53" y="39"/>
                  </a:lnTo>
                  <a:lnTo>
                    <a:pt x="47" y="34"/>
                  </a:lnTo>
                  <a:lnTo>
                    <a:pt x="36" y="34"/>
                  </a:lnTo>
                  <a:lnTo>
                    <a:pt x="30" y="39"/>
                  </a:lnTo>
                  <a:lnTo>
                    <a:pt x="24" y="45"/>
                  </a:lnTo>
                  <a:lnTo>
                    <a:pt x="18" y="37"/>
                  </a:lnTo>
                  <a:lnTo>
                    <a:pt x="10" y="31"/>
                  </a:lnTo>
                  <a:lnTo>
                    <a:pt x="5" y="29"/>
                  </a:lnTo>
                  <a:lnTo>
                    <a:pt x="0" y="21"/>
                  </a:lnTo>
                  <a:lnTo>
                    <a:pt x="6" y="15"/>
                  </a:lnTo>
                  <a:lnTo>
                    <a:pt x="15" y="13"/>
                  </a:lnTo>
                  <a:lnTo>
                    <a:pt x="16" y="8"/>
                  </a:lnTo>
                  <a:lnTo>
                    <a:pt x="20" y="0"/>
                  </a:lnTo>
                  <a:lnTo>
                    <a:pt x="24" y="0"/>
                  </a:lnTo>
                  <a:lnTo>
                    <a:pt x="29" y="2"/>
                  </a:lnTo>
                  <a:lnTo>
                    <a:pt x="37" y="3"/>
                  </a:lnTo>
                  <a:lnTo>
                    <a:pt x="45" y="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6" name="Freeform 1068">
              <a:extLst>
                <a:ext uri="{FF2B5EF4-FFF2-40B4-BE49-F238E27FC236}">
                  <a16:creationId xmlns="" xmlns:a16="http://schemas.microsoft.com/office/drawing/2014/main" id="{BC3E029B-2A62-4E7D-B170-25FE193EF774}"/>
                </a:ext>
              </a:extLst>
            </p:cNvPr>
            <p:cNvSpPr>
              <a:spLocks/>
            </p:cNvSpPr>
            <p:nvPr/>
          </p:nvSpPr>
          <p:spPr bwMode="gray">
            <a:xfrm>
              <a:off x="2609" y="2024"/>
              <a:ext cx="49" cy="50"/>
            </a:xfrm>
            <a:custGeom>
              <a:avLst/>
              <a:gdLst>
                <a:gd name="T0" fmla="*/ 36 w 49"/>
                <a:gd name="T1" fmla="*/ 12 h 50"/>
                <a:gd name="T2" fmla="*/ 37 w 49"/>
                <a:gd name="T3" fmla="*/ 19 h 50"/>
                <a:gd name="T4" fmla="*/ 37 w 49"/>
                <a:gd name="T5" fmla="*/ 26 h 50"/>
                <a:gd name="T6" fmla="*/ 43 w 49"/>
                <a:gd name="T7" fmla="*/ 27 h 50"/>
                <a:gd name="T8" fmla="*/ 47 w 49"/>
                <a:gd name="T9" fmla="*/ 30 h 50"/>
                <a:gd name="T10" fmla="*/ 49 w 49"/>
                <a:gd name="T11" fmla="*/ 35 h 50"/>
                <a:gd name="T12" fmla="*/ 48 w 49"/>
                <a:gd name="T13" fmla="*/ 40 h 50"/>
                <a:gd name="T14" fmla="*/ 46 w 49"/>
                <a:gd name="T15" fmla="*/ 50 h 50"/>
                <a:gd name="T16" fmla="*/ 36 w 49"/>
                <a:gd name="T17" fmla="*/ 46 h 50"/>
                <a:gd name="T18" fmla="*/ 28 w 49"/>
                <a:gd name="T19" fmla="*/ 41 h 50"/>
                <a:gd name="T20" fmla="*/ 21 w 49"/>
                <a:gd name="T21" fmla="*/ 34 h 50"/>
                <a:gd name="T22" fmla="*/ 13 w 49"/>
                <a:gd name="T23" fmla="*/ 27 h 50"/>
                <a:gd name="T24" fmla="*/ 5 w 49"/>
                <a:gd name="T25" fmla="*/ 24 h 50"/>
                <a:gd name="T26" fmla="*/ 0 w 49"/>
                <a:gd name="T27" fmla="*/ 18 h 50"/>
                <a:gd name="T28" fmla="*/ 12 w 49"/>
                <a:gd name="T29" fmla="*/ 7 h 50"/>
                <a:gd name="T30" fmla="*/ 13 w 49"/>
                <a:gd name="T31" fmla="*/ 0 h 50"/>
                <a:gd name="T32" fmla="*/ 17 w 49"/>
                <a:gd name="T33" fmla="*/ 1 h 50"/>
                <a:gd name="T34" fmla="*/ 23 w 49"/>
                <a:gd name="T35" fmla="*/ 3 h 50"/>
                <a:gd name="T36" fmla="*/ 24 w 49"/>
                <a:gd name="T37" fmla="*/ 13 h 50"/>
                <a:gd name="T38" fmla="*/ 29 w 49"/>
                <a:gd name="T39" fmla="*/ 15 h 50"/>
                <a:gd name="T40" fmla="*/ 32 w 49"/>
                <a:gd name="T41" fmla="*/ 11 h 50"/>
                <a:gd name="T42" fmla="*/ 36 w 49"/>
                <a:gd name="T43" fmla="*/ 12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50"/>
                <a:gd name="T68" fmla="*/ 49 w 49"/>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50">
                  <a:moveTo>
                    <a:pt x="36" y="12"/>
                  </a:moveTo>
                  <a:lnTo>
                    <a:pt x="37" y="19"/>
                  </a:lnTo>
                  <a:lnTo>
                    <a:pt x="37" y="26"/>
                  </a:lnTo>
                  <a:lnTo>
                    <a:pt x="43" y="27"/>
                  </a:lnTo>
                  <a:lnTo>
                    <a:pt x="47" y="30"/>
                  </a:lnTo>
                  <a:lnTo>
                    <a:pt x="49" y="35"/>
                  </a:lnTo>
                  <a:lnTo>
                    <a:pt x="48" y="40"/>
                  </a:lnTo>
                  <a:lnTo>
                    <a:pt x="46" y="50"/>
                  </a:lnTo>
                  <a:lnTo>
                    <a:pt x="36" y="46"/>
                  </a:lnTo>
                  <a:lnTo>
                    <a:pt x="28" y="41"/>
                  </a:lnTo>
                  <a:lnTo>
                    <a:pt x="21" y="34"/>
                  </a:lnTo>
                  <a:lnTo>
                    <a:pt x="13" y="27"/>
                  </a:lnTo>
                  <a:lnTo>
                    <a:pt x="5" y="24"/>
                  </a:lnTo>
                  <a:lnTo>
                    <a:pt x="0" y="18"/>
                  </a:lnTo>
                  <a:lnTo>
                    <a:pt x="12" y="7"/>
                  </a:lnTo>
                  <a:lnTo>
                    <a:pt x="13" y="0"/>
                  </a:lnTo>
                  <a:lnTo>
                    <a:pt x="17" y="1"/>
                  </a:lnTo>
                  <a:lnTo>
                    <a:pt x="23" y="3"/>
                  </a:lnTo>
                  <a:lnTo>
                    <a:pt x="24" y="13"/>
                  </a:lnTo>
                  <a:lnTo>
                    <a:pt x="29" y="15"/>
                  </a:lnTo>
                  <a:lnTo>
                    <a:pt x="32" y="11"/>
                  </a:lnTo>
                  <a:lnTo>
                    <a:pt x="36" y="1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7" name="Freeform 1069">
              <a:extLst>
                <a:ext uri="{FF2B5EF4-FFF2-40B4-BE49-F238E27FC236}">
                  <a16:creationId xmlns="" xmlns:a16="http://schemas.microsoft.com/office/drawing/2014/main" id="{9FC140E3-EE42-468B-A89B-3364EEB8047B}"/>
                </a:ext>
              </a:extLst>
            </p:cNvPr>
            <p:cNvSpPr>
              <a:spLocks/>
            </p:cNvSpPr>
            <p:nvPr/>
          </p:nvSpPr>
          <p:spPr bwMode="gray">
            <a:xfrm>
              <a:off x="2907" y="1842"/>
              <a:ext cx="125" cy="194"/>
            </a:xfrm>
            <a:custGeom>
              <a:avLst/>
              <a:gdLst>
                <a:gd name="T0" fmla="*/ 123 w 125"/>
                <a:gd name="T1" fmla="*/ 96 h 194"/>
                <a:gd name="T2" fmla="*/ 113 w 125"/>
                <a:gd name="T3" fmla="*/ 97 h 194"/>
                <a:gd name="T4" fmla="*/ 111 w 125"/>
                <a:gd name="T5" fmla="*/ 106 h 194"/>
                <a:gd name="T6" fmla="*/ 102 w 125"/>
                <a:gd name="T7" fmla="*/ 127 h 194"/>
                <a:gd name="T8" fmla="*/ 107 w 125"/>
                <a:gd name="T9" fmla="*/ 134 h 194"/>
                <a:gd name="T10" fmla="*/ 111 w 125"/>
                <a:gd name="T11" fmla="*/ 154 h 194"/>
                <a:gd name="T12" fmla="*/ 101 w 125"/>
                <a:gd name="T13" fmla="*/ 155 h 194"/>
                <a:gd name="T14" fmla="*/ 84 w 125"/>
                <a:gd name="T15" fmla="*/ 173 h 194"/>
                <a:gd name="T16" fmla="*/ 66 w 125"/>
                <a:gd name="T17" fmla="*/ 177 h 194"/>
                <a:gd name="T18" fmla="*/ 64 w 125"/>
                <a:gd name="T19" fmla="*/ 186 h 194"/>
                <a:gd name="T20" fmla="*/ 29 w 125"/>
                <a:gd name="T21" fmla="*/ 194 h 194"/>
                <a:gd name="T22" fmla="*/ 22 w 125"/>
                <a:gd name="T23" fmla="*/ 186 h 194"/>
                <a:gd name="T24" fmla="*/ 7 w 125"/>
                <a:gd name="T25" fmla="*/ 170 h 194"/>
                <a:gd name="T26" fmla="*/ 9 w 125"/>
                <a:gd name="T27" fmla="*/ 163 h 194"/>
                <a:gd name="T28" fmla="*/ 24 w 125"/>
                <a:gd name="T29" fmla="*/ 163 h 194"/>
                <a:gd name="T30" fmla="*/ 19 w 125"/>
                <a:gd name="T31" fmla="*/ 156 h 194"/>
                <a:gd name="T32" fmla="*/ 18 w 125"/>
                <a:gd name="T33" fmla="*/ 137 h 194"/>
                <a:gd name="T34" fmla="*/ 11 w 125"/>
                <a:gd name="T35" fmla="*/ 127 h 194"/>
                <a:gd name="T36" fmla="*/ 1 w 125"/>
                <a:gd name="T37" fmla="*/ 117 h 194"/>
                <a:gd name="T38" fmla="*/ 0 w 125"/>
                <a:gd name="T39" fmla="*/ 108 h 194"/>
                <a:gd name="T40" fmla="*/ 23 w 125"/>
                <a:gd name="T41" fmla="*/ 80 h 194"/>
                <a:gd name="T42" fmla="*/ 26 w 125"/>
                <a:gd name="T43" fmla="*/ 50 h 194"/>
                <a:gd name="T44" fmla="*/ 30 w 125"/>
                <a:gd name="T45" fmla="*/ 38 h 194"/>
                <a:gd name="T46" fmla="*/ 20 w 125"/>
                <a:gd name="T47" fmla="*/ 5 h 194"/>
                <a:gd name="T48" fmla="*/ 25 w 125"/>
                <a:gd name="T49" fmla="*/ 0 h 194"/>
                <a:gd name="T50" fmla="*/ 125 w 125"/>
                <a:gd name="T51" fmla="*/ 41 h 194"/>
                <a:gd name="T52" fmla="*/ 123 w 125"/>
                <a:gd name="T53" fmla="*/ 96 h 1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194"/>
                <a:gd name="T83" fmla="*/ 125 w 125"/>
                <a:gd name="T84" fmla="*/ 194 h 1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194">
                  <a:moveTo>
                    <a:pt x="123" y="96"/>
                  </a:moveTo>
                  <a:lnTo>
                    <a:pt x="113" y="97"/>
                  </a:lnTo>
                  <a:lnTo>
                    <a:pt x="111" y="106"/>
                  </a:lnTo>
                  <a:lnTo>
                    <a:pt x="102" y="127"/>
                  </a:lnTo>
                  <a:lnTo>
                    <a:pt x="107" y="134"/>
                  </a:lnTo>
                  <a:lnTo>
                    <a:pt x="111" y="154"/>
                  </a:lnTo>
                  <a:lnTo>
                    <a:pt x="101" y="155"/>
                  </a:lnTo>
                  <a:lnTo>
                    <a:pt x="84" y="173"/>
                  </a:lnTo>
                  <a:lnTo>
                    <a:pt x="66" y="177"/>
                  </a:lnTo>
                  <a:lnTo>
                    <a:pt x="64" y="186"/>
                  </a:lnTo>
                  <a:lnTo>
                    <a:pt x="29" y="194"/>
                  </a:lnTo>
                  <a:lnTo>
                    <a:pt x="22" y="186"/>
                  </a:lnTo>
                  <a:lnTo>
                    <a:pt x="7" y="170"/>
                  </a:lnTo>
                  <a:lnTo>
                    <a:pt x="9" y="163"/>
                  </a:lnTo>
                  <a:lnTo>
                    <a:pt x="24" y="163"/>
                  </a:lnTo>
                  <a:lnTo>
                    <a:pt x="19" y="156"/>
                  </a:lnTo>
                  <a:lnTo>
                    <a:pt x="18" y="137"/>
                  </a:lnTo>
                  <a:lnTo>
                    <a:pt x="11" y="127"/>
                  </a:lnTo>
                  <a:lnTo>
                    <a:pt x="1" y="117"/>
                  </a:lnTo>
                  <a:lnTo>
                    <a:pt x="0" y="108"/>
                  </a:lnTo>
                  <a:lnTo>
                    <a:pt x="23" y="80"/>
                  </a:lnTo>
                  <a:lnTo>
                    <a:pt x="26" y="50"/>
                  </a:lnTo>
                  <a:lnTo>
                    <a:pt x="30" y="38"/>
                  </a:lnTo>
                  <a:lnTo>
                    <a:pt x="20" y="5"/>
                  </a:lnTo>
                  <a:lnTo>
                    <a:pt x="25" y="0"/>
                  </a:lnTo>
                  <a:lnTo>
                    <a:pt x="125" y="41"/>
                  </a:lnTo>
                  <a:lnTo>
                    <a:pt x="123" y="9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8" name="Freeform 1070">
              <a:extLst>
                <a:ext uri="{FF2B5EF4-FFF2-40B4-BE49-F238E27FC236}">
                  <a16:creationId xmlns="" xmlns:a16="http://schemas.microsoft.com/office/drawing/2014/main" id="{97650A53-C31F-4BCB-B938-7950C36A79A6}"/>
                </a:ext>
              </a:extLst>
            </p:cNvPr>
            <p:cNvSpPr>
              <a:spLocks/>
            </p:cNvSpPr>
            <p:nvPr/>
          </p:nvSpPr>
          <p:spPr bwMode="gray">
            <a:xfrm>
              <a:off x="2749" y="1840"/>
              <a:ext cx="188" cy="145"/>
            </a:xfrm>
            <a:custGeom>
              <a:avLst/>
              <a:gdLst>
                <a:gd name="T0" fmla="*/ 3 w 188"/>
                <a:gd name="T1" fmla="*/ 105 h 145"/>
                <a:gd name="T2" fmla="*/ 13 w 188"/>
                <a:gd name="T3" fmla="*/ 105 h 145"/>
                <a:gd name="T4" fmla="*/ 39 w 188"/>
                <a:gd name="T5" fmla="*/ 101 h 145"/>
                <a:gd name="T6" fmla="*/ 47 w 188"/>
                <a:gd name="T7" fmla="*/ 88 h 145"/>
                <a:gd name="T8" fmla="*/ 49 w 188"/>
                <a:gd name="T9" fmla="*/ 56 h 145"/>
                <a:gd name="T10" fmla="*/ 64 w 188"/>
                <a:gd name="T11" fmla="*/ 53 h 145"/>
                <a:gd name="T12" fmla="*/ 92 w 188"/>
                <a:gd name="T13" fmla="*/ 30 h 145"/>
                <a:gd name="T14" fmla="*/ 143 w 188"/>
                <a:gd name="T15" fmla="*/ 0 h 145"/>
                <a:gd name="T16" fmla="*/ 148 w 188"/>
                <a:gd name="T17" fmla="*/ 1 h 145"/>
                <a:gd name="T18" fmla="*/ 154 w 188"/>
                <a:gd name="T19" fmla="*/ 2 h 145"/>
                <a:gd name="T20" fmla="*/ 161 w 188"/>
                <a:gd name="T21" fmla="*/ 6 h 145"/>
                <a:gd name="T22" fmla="*/ 169 w 188"/>
                <a:gd name="T23" fmla="*/ 12 h 145"/>
                <a:gd name="T24" fmla="*/ 178 w 188"/>
                <a:gd name="T25" fmla="*/ 7 h 145"/>
                <a:gd name="T26" fmla="*/ 188 w 188"/>
                <a:gd name="T27" fmla="*/ 40 h 145"/>
                <a:gd name="T28" fmla="*/ 184 w 188"/>
                <a:gd name="T29" fmla="*/ 52 h 145"/>
                <a:gd name="T30" fmla="*/ 181 w 188"/>
                <a:gd name="T31" fmla="*/ 82 h 145"/>
                <a:gd name="T32" fmla="*/ 158 w 188"/>
                <a:gd name="T33" fmla="*/ 110 h 145"/>
                <a:gd name="T34" fmla="*/ 159 w 188"/>
                <a:gd name="T35" fmla="*/ 119 h 145"/>
                <a:gd name="T36" fmla="*/ 143 w 188"/>
                <a:gd name="T37" fmla="*/ 129 h 145"/>
                <a:gd name="T38" fmla="*/ 117 w 188"/>
                <a:gd name="T39" fmla="*/ 126 h 145"/>
                <a:gd name="T40" fmla="*/ 112 w 188"/>
                <a:gd name="T41" fmla="*/ 132 h 145"/>
                <a:gd name="T42" fmla="*/ 91 w 188"/>
                <a:gd name="T43" fmla="*/ 125 h 145"/>
                <a:gd name="T44" fmla="*/ 83 w 188"/>
                <a:gd name="T45" fmla="*/ 129 h 145"/>
                <a:gd name="T46" fmla="*/ 72 w 188"/>
                <a:gd name="T47" fmla="*/ 120 h 145"/>
                <a:gd name="T48" fmla="*/ 49 w 188"/>
                <a:gd name="T49" fmla="*/ 120 h 145"/>
                <a:gd name="T50" fmla="*/ 40 w 188"/>
                <a:gd name="T51" fmla="*/ 145 h 145"/>
                <a:gd name="T52" fmla="*/ 32 w 188"/>
                <a:gd name="T53" fmla="*/ 137 h 145"/>
                <a:gd name="T54" fmla="*/ 22 w 188"/>
                <a:gd name="T55" fmla="*/ 139 h 145"/>
                <a:gd name="T56" fmla="*/ 12 w 188"/>
                <a:gd name="T57" fmla="*/ 132 h 145"/>
                <a:gd name="T58" fmla="*/ 9 w 188"/>
                <a:gd name="T59" fmla="*/ 131 h 145"/>
                <a:gd name="T60" fmla="*/ 10 w 188"/>
                <a:gd name="T61" fmla="*/ 126 h 145"/>
                <a:gd name="T62" fmla="*/ 3 w 188"/>
                <a:gd name="T63" fmla="*/ 118 h 145"/>
                <a:gd name="T64" fmla="*/ 0 w 188"/>
                <a:gd name="T65" fmla="*/ 112 h 145"/>
                <a:gd name="T66" fmla="*/ 3 w 188"/>
                <a:gd name="T67" fmla="*/ 105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145"/>
                <a:gd name="T104" fmla="*/ 188 w 188"/>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145">
                  <a:moveTo>
                    <a:pt x="3" y="105"/>
                  </a:moveTo>
                  <a:lnTo>
                    <a:pt x="13" y="105"/>
                  </a:lnTo>
                  <a:lnTo>
                    <a:pt x="39" y="101"/>
                  </a:lnTo>
                  <a:lnTo>
                    <a:pt x="47" y="88"/>
                  </a:lnTo>
                  <a:lnTo>
                    <a:pt x="49" y="56"/>
                  </a:lnTo>
                  <a:lnTo>
                    <a:pt x="64" y="53"/>
                  </a:lnTo>
                  <a:lnTo>
                    <a:pt x="92" y="30"/>
                  </a:lnTo>
                  <a:lnTo>
                    <a:pt x="143" y="0"/>
                  </a:lnTo>
                  <a:lnTo>
                    <a:pt x="148" y="1"/>
                  </a:lnTo>
                  <a:lnTo>
                    <a:pt x="154" y="2"/>
                  </a:lnTo>
                  <a:lnTo>
                    <a:pt x="161" y="6"/>
                  </a:lnTo>
                  <a:lnTo>
                    <a:pt x="169" y="12"/>
                  </a:lnTo>
                  <a:lnTo>
                    <a:pt x="178" y="7"/>
                  </a:lnTo>
                  <a:lnTo>
                    <a:pt x="188" y="40"/>
                  </a:lnTo>
                  <a:lnTo>
                    <a:pt x="184" y="52"/>
                  </a:lnTo>
                  <a:lnTo>
                    <a:pt x="181" y="82"/>
                  </a:lnTo>
                  <a:lnTo>
                    <a:pt x="158" y="110"/>
                  </a:lnTo>
                  <a:lnTo>
                    <a:pt x="159" y="119"/>
                  </a:lnTo>
                  <a:lnTo>
                    <a:pt x="143" y="129"/>
                  </a:lnTo>
                  <a:lnTo>
                    <a:pt x="117" y="126"/>
                  </a:lnTo>
                  <a:lnTo>
                    <a:pt x="112" y="132"/>
                  </a:lnTo>
                  <a:lnTo>
                    <a:pt x="91" y="125"/>
                  </a:lnTo>
                  <a:lnTo>
                    <a:pt x="83" y="129"/>
                  </a:lnTo>
                  <a:lnTo>
                    <a:pt x="72" y="120"/>
                  </a:lnTo>
                  <a:lnTo>
                    <a:pt x="49" y="120"/>
                  </a:lnTo>
                  <a:lnTo>
                    <a:pt x="40" y="145"/>
                  </a:lnTo>
                  <a:lnTo>
                    <a:pt x="32" y="137"/>
                  </a:lnTo>
                  <a:lnTo>
                    <a:pt x="22" y="139"/>
                  </a:lnTo>
                  <a:lnTo>
                    <a:pt x="12" y="132"/>
                  </a:lnTo>
                  <a:lnTo>
                    <a:pt x="9" y="131"/>
                  </a:lnTo>
                  <a:lnTo>
                    <a:pt x="10" y="126"/>
                  </a:lnTo>
                  <a:lnTo>
                    <a:pt x="3" y="118"/>
                  </a:lnTo>
                  <a:lnTo>
                    <a:pt x="0" y="112"/>
                  </a:lnTo>
                  <a:lnTo>
                    <a:pt x="3" y="10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79" name="Freeform 1071">
              <a:extLst>
                <a:ext uri="{FF2B5EF4-FFF2-40B4-BE49-F238E27FC236}">
                  <a16:creationId xmlns="" xmlns:a16="http://schemas.microsoft.com/office/drawing/2014/main" id="{63A27586-A34A-4834-89A2-7BF964E8611F}"/>
                </a:ext>
              </a:extLst>
            </p:cNvPr>
            <p:cNvSpPr>
              <a:spLocks/>
            </p:cNvSpPr>
            <p:nvPr/>
          </p:nvSpPr>
          <p:spPr bwMode="gray">
            <a:xfrm>
              <a:off x="2921" y="1996"/>
              <a:ext cx="153" cy="96"/>
            </a:xfrm>
            <a:custGeom>
              <a:avLst/>
              <a:gdLst>
                <a:gd name="T0" fmla="*/ 15 w 153"/>
                <a:gd name="T1" fmla="*/ 40 h 96"/>
                <a:gd name="T2" fmla="*/ 50 w 153"/>
                <a:gd name="T3" fmla="*/ 32 h 96"/>
                <a:gd name="T4" fmla="*/ 52 w 153"/>
                <a:gd name="T5" fmla="*/ 23 h 96"/>
                <a:gd name="T6" fmla="*/ 70 w 153"/>
                <a:gd name="T7" fmla="*/ 19 h 96"/>
                <a:gd name="T8" fmla="*/ 87 w 153"/>
                <a:gd name="T9" fmla="*/ 1 h 96"/>
                <a:gd name="T10" fmla="*/ 97 w 153"/>
                <a:gd name="T11" fmla="*/ 0 h 96"/>
                <a:gd name="T12" fmla="*/ 105 w 153"/>
                <a:gd name="T13" fmla="*/ 6 h 96"/>
                <a:gd name="T14" fmla="*/ 107 w 153"/>
                <a:gd name="T15" fmla="*/ 16 h 96"/>
                <a:gd name="T16" fmla="*/ 107 w 153"/>
                <a:gd name="T17" fmla="*/ 25 h 96"/>
                <a:gd name="T18" fmla="*/ 136 w 153"/>
                <a:gd name="T19" fmla="*/ 45 h 96"/>
                <a:gd name="T20" fmla="*/ 153 w 153"/>
                <a:gd name="T21" fmla="*/ 69 h 96"/>
                <a:gd name="T22" fmla="*/ 130 w 153"/>
                <a:gd name="T23" fmla="*/ 68 h 96"/>
                <a:gd name="T24" fmla="*/ 104 w 153"/>
                <a:gd name="T25" fmla="*/ 74 h 96"/>
                <a:gd name="T26" fmla="*/ 95 w 153"/>
                <a:gd name="T27" fmla="*/ 81 h 96"/>
                <a:gd name="T28" fmla="*/ 79 w 153"/>
                <a:gd name="T29" fmla="*/ 79 h 96"/>
                <a:gd name="T30" fmla="*/ 69 w 153"/>
                <a:gd name="T31" fmla="*/ 76 h 96"/>
                <a:gd name="T32" fmla="*/ 59 w 153"/>
                <a:gd name="T33" fmla="*/ 66 h 96"/>
                <a:gd name="T34" fmla="*/ 48 w 153"/>
                <a:gd name="T35" fmla="*/ 77 h 96"/>
                <a:gd name="T36" fmla="*/ 47 w 153"/>
                <a:gd name="T37" fmla="*/ 88 h 96"/>
                <a:gd name="T38" fmla="*/ 24 w 153"/>
                <a:gd name="T39" fmla="*/ 87 h 96"/>
                <a:gd name="T40" fmla="*/ 19 w 153"/>
                <a:gd name="T41" fmla="*/ 96 h 96"/>
                <a:gd name="T42" fmla="*/ 8 w 153"/>
                <a:gd name="T43" fmla="*/ 83 h 96"/>
                <a:gd name="T44" fmla="*/ 0 w 153"/>
                <a:gd name="T45" fmla="*/ 64 h 96"/>
                <a:gd name="T46" fmla="*/ 0 w 153"/>
                <a:gd name="T47" fmla="*/ 53 h 96"/>
                <a:gd name="T48" fmla="*/ 15 w 153"/>
                <a:gd name="T49" fmla="*/ 4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96"/>
                <a:gd name="T77" fmla="*/ 153 w 153"/>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96">
                  <a:moveTo>
                    <a:pt x="15" y="40"/>
                  </a:moveTo>
                  <a:lnTo>
                    <a:pt x="50" y="32"/>
                  </a:lnTo>
                  <a:lnTo>
                    <a:pt x="52" y="23"/>
                  </a:lnTo>
                  <a:lnTo>
                    <a:pt x="70" y="19"/>
                  </a:lnTo>
                  <a:lnTo>
                    <a:pt x="87" y="1"/>
                  </a:lnTo>
                  <a:lnTo>
                    <a:pt x="97" y="0"/>
                  </a:lnTo>
                  <a:lnTo>
                    <a:pt x="105" y="6"/>
                  </a:lnTo>
                  <a:lnTo>
                    <a:pt x="107" y="16"/>
                  </a:lnTo>
                  <a:lnTo>
                    <a:pt x="107" y="25"/>
                  </a:lnTo>
                  <a:lnTo>
                    <a:pt x="136" y="45"/>
                  </a:lnTo>
                  <a:lnTo>
                    <a:pt x="153" y="69"/>
                  </a:lnTo>
                  <a:lnTo>
                    <a:pt x="130" y="68"/>
                  </a:lnTo>
                  <a:lnTo>
                    <a:pt x="104" y="74"/>
                  </a:lnTo>
                  <a:lnTo>
                    <a:pt x="95" y="81"/>
                  </a:lnTo>
                  <a:lnTo>
                    <a:pt x="79" y="79"/>
                  </a:lnTo>
                  <a:lnTo>
                    <a:pt x="69" y="76"/>
                  </a:lnTo>
                  <a:lnTo>
                    <a:pt x="59" y="66"/>
                  </a:lnTo>
                  <a:lnTo>
                    <a:pt x="48" y="77"/>
                  </a:lnTo>
                  <a:lnTo>
                    <a:pt x="47" y="88"/>
                  </a:lnTo>
                  <a:lnTo>
                    <a:pt x="24" y="87"/>
                  </a:lnTo>
                  <a:lnTo>
                    <a:pt x="19" y="96"/>
                  </a:lnTo>
                  <a:lnTo>
                    <a:pt x="8" y="83"/>
                  </a:lnTo>
                  <a:lnTo>
                    <a:pt x="0" y="64"/>
                  </a:lnTo>
                  <a:lnTo>
                    <a:pt x="0" y="53"/>
                  </a:lnTo>
                  <a:lnTo>
                    <a:pt x="15" y="4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0" name="Freeform 1072">
              <a:extLst>
                <a:ext uri="{FF2B5EF4-FFF2-40B4-BE49-F238E27FC236}">
                  <a16:creationId xmlns="" xmlns:a16="http://schemas.microsoft.com/office/drawing/2014/main" id="{FA44BFA8-77C7-4343-9D10-EE0BE632C4B7}"/>
                </a:ext>
              </a:extLst>
            </p:cNvPr>
            <p:cNvSpPr>
              <a:spLocks/>
            </p:cNvSpPr>
            <p:nvPr/>
          </p:nvSpPr>
          <p:spPr bwMode="gray">
            <a:xfrm>
              <a:off x="3009" y="1848"/>
              <a:ext cx="198" cy="232"/>
            </a:xfrm>
            <a:custGeom>
              <a:avLst/>
              <a:gdLst>
                <a:gd name="T0" fmla="*/ 140 w 198"/>
                <a:gd name="T1" fmla="*/ 16 h 232"/>
                <a:gd name="T2" fmla="*/ 155 w 198"/>
                <a:gd name="T3" fmla="*/ 1 h 232"/>
                <a:gd name="T4" fmla="*/ 162 w 198"/>
                <a:gd name="T5" fmla="*/ 0 h 232"/>
                <a:gd name="T6" fmla="*/ 178 w 198"/>
                <a:gd name="T7" fmla="*/ 14 h 232"/>
                <a:gd name="T8" fmla="*/ 181 w 198"/>
                <a:gd name="T9" fmla="*/ 24 h 232"/>
                <a:gd name="T10" fmla="*/ 180 w 198"/>
                <a:gd name="T11" fmla="*/ 46 h 232"/>
                <a:gd name="T12" fmla="*/ 198 w 198"/>
                <a:gd name="T13" fmla="*/ 64 h 232"/>
                <a:gd name="T14" fmla="*/ 177 w 198"/>
                <a:gd name="T15" fmla="*/ 74 h 232"/>
                <a:gd name="T16" fmla="*/ 172 w 198"/>
                <a:gd name="T17" fmla="*/ 96 h 232"/>
                <a:gd name="T18" fmla="*/ 173 w 198"/>
                <a:gd name="T19" fmla="*/ 107 h 232"/>
                <a:gd name="T20" fmla="*/ 155 w 198"/>
                <a:gd name="T21" fmla="*/ 136 h 232"/>
                <a:gd name="T22" fmla="*/ 155 w 198"/>
                <a:gd name="T23" fmla="*/ 148 h 232"/>
                <a:gd name="T24" fmla="*/ 145 w 198"/>
                <a:gd name="T25" fmla="*/ 149 h 232"/>
                <a:gd name="T26" fmla="*/ 145 w 198"/>
                <a:gd name="T27" fmla="*/ 177 h 232"/>
                <a:gd name="T28" fmla="*/ 131 w 198"/>
                <a:gd name="T29" fmla="*/ 177 h 232"/>
                <a:gd name="T30" fmla="*/ 133 w 198"/>
                <a:gd name="T31" fmla="*/ 187 h 232"/>
                <a:gd name="T32" fmla="*/ 141 w 198"/>
                <a:gd name="T33" fmla="*/ 188 h 232"/>
                <a:gd name="T34" fmla="*/ 159 w 198"/>
                <a:gd name="T35" fmla="*/ 212 h 232"/>
                <a:gd name="T36" fmla="*/ 164 w 198"/>
                <a:gd name="T37" fmla="*/ 213 h 232"/>
                <a:gd name="T38" fmla="*/ 164 w 198"/>
                <a:gd name="T39" fmla="*/ 223 h 232"/>
                <a:gd name="T40" fmla="*/ 149 w 198"/>
                <a:gd name="T41" fmla="*/ 222 h 232"/>
                <a:gd name="T42" fmla="*/ 143 w 198"/>
                <a:gd name="T43" fmla="*/ 229 h 232"/>
                <a:gd name="T44" fmla="*/ 104 w 198"/>
                <a:gd name="T45" fmla="*/ 232 h 232"/>
                <a:gd name="T46" fmla="*/ 91 w 198"/>
                <a:gd name="T47" fmla="*/ 222 h 232"/>
                <a:gd name="T48" fmla="*/ 71 w 198"/>
                <a:gd name="T49" fmla="*/ 224 h 232"/>
                <a:gd name="T50" fmla="*/ 65 w 198"/>
                <a:gd name="T51" fmla="*/ 217 h 232"/>
                <a:gd name="T52" fmla="*/ 48 w 198"/>
                <a:gd name="T53" fmla="*/ 193 h 232"/>
                <a:gd name="T54" fmla="*/ 19 w 198"/>
                <a:gd name="T55" fmla="*/ 173 h 232"/>
                <a:gd name="T56" fmla="*/ 17 w 198"/>
                <a:gd name="T57" fmla="*/ 154 h 232"/>
                <a:gd name="T58" fmla="*/ 9 w 198"/>
                <a:gd name="T59" fmla="*/ 148 h 232"/>
                <a:gd name="T60" fmla="*/ 5 w 198"/>
                <a:gd name="T61" fmla="*/ 128 h 232"/>
                <a:gd name="T62" fmla="*/ 0 w 198"/>
                <a:gd name="T63" fmla="*/ 121 h 232"/>
                <a:gd name="T64" fmla="*/ 11 w 198"/>
                <a:gd name="T65" fmla="*/ 91 h 232"/>
                <a:gd name="T66" fmla="*/ 21 w 198"/>
                <a:gd name="T67" fmla="*/ 90 h 232"/>
                <a:gd name="T68" fmla="*/ 23 w 198"/>
                <a:gd name="T69" fmla="*/ 35 h 232"/>
                <a:gd name="T70" fmla="*/ 38 w 198"/>
                <a:gd name="T71" fmla="*/ 35 h 232"/>
                <a:gd name="T72" fmla="*/ 38 w 198"/>
                <a:gd name="T73" fmla="*/ 10 h 232"/>
                <a:gd name="T74" fmla="*/ 134 w 198"/>
                <a:gd name="T75" fmla="*/ 10 h 232"/>
                <a:gd name="T76" fmla="*/ 140 w 198"/>
                <a:gd name="T77" fmla="*/ 16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8"/>
                <a:gd name="T118" fmla="*/ 0 h 232"/>
                <a:gd name="T119" fmla="*/ 198 w 198"/>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8" h="232">
                  <a:moveTo>
                    <a:pt x="140" y="16"/>
                  </a:moveTo>
                  <a:lnTo>
                    <a:pt x="155" y="1"/>
                  </a:lnTo>
                  <a:lnTo>
                    <a:pt x="162" y="0"/>
                  </a:lnTo>
                  <a:lnTo>
                    <a:pt x="178" y="14"/>
                  </a:lnTo>
                  <a:lnTo>
                    <a:pt x="181" y="24"/>
                  </a:lnTo>
                  <a:lnTo>
                    <a:pt x="180" y="46"/>
                  </a:lnTo>
                  <a:lnTo>
                    <a:pt x="198" y="64"/>
                  </a:lnTo>
                  <a:lnTo>
                    <a:pt x="177" y="74"/>
                  </a:lnTo>
                  <a:lnTo>
                    <a:pt x="172" y="96"/>
                  </a:lnTo>
                  <a:lnTo>
                    <a:pt x="173" y="107"/>
                  </a:lnTo>
                  <a:lnTo>
                    <a:pt x="155" y="136"/>
                  </a:lnTo>
                  <a:lnTo>
                    <a:pt x="155" y="148"/>
                  </a:lnTo>
                  <a:lnTo>
                    <a:pt x="145" y="149"/>
                  </a:lnTo>
                  <a:lnTo>
                    <a:pt x="145" y="177"/>
                  </a:lnTo>
                  <a:lnTo>
                    <a:pt x="131" y="177"/>
                  </a:lnTo>
                  <a:lnTo>
                    <a:pt x="133" y="187"/>
                  </a:lnTo>
                  <a:lnTo>
                    <a:pt x="141" y="188"/>
                  </a:lnTo>
                  <a:lnTo>
                    <a:pt x="159" y="212"/>
                  </a:lnTo>
                  <a:lnTo>
                    <a:pt x="164" y="213"/>
                  </a:lnTo>
                  <a:lnTo>
                    <a:pt x="164" y="223"/>
                  </a:lnTo>
                  <a:lnTo>
                    <a:pt x="149" y="222"/>
                  </a:lnTo>
                  <a:lnTo>
                    <a:pt x="143" y="229"/>
                  </a:lnTo>
                  <a:lnTo>
                    <a:pt x="104" y="232"/>
                  </a:lnTo>
                  <a:lnTo>
                    <a:pt x="91" y="222"/>
                  </a:lnTo>
                  <a:lnTo>
                    <a:pt x="71" y="224"/>
                  </a:lnTo>
                  <a:lnTo>
                    <a:pt x="65" y="217"/>
                  </a:lnTo>
                  <a:lnTo>
                    <a:pt x="48" y="193"/>
                  </a:lnTo>
                  <a:lnTo>
                    <a:pt x="19" y="173"/>
                  </a:lnTo>
                  <a:lnTo>
                    <a:pt x="17" y="154"/>
                  </a:lnTo>
                  <a:lnTo>
                    <a:pt x="9" y="148"/>
                  </a:lnTo>
                  <a:lnTo>
                    <a:pt x="5" y="128"/>
                  </a:lnTo>
                  <a:lnTo>
                    <a:pt x="0" y="121"/>
                  </a:lnTo>
                  <a:lnTo>
                    <a:pt x="11" y="91"/>
                  </a:lnTo>
                  <a:lnTo>
                    <a:pt x="21" y="90"/>
                  </a:lnTo>
                  <a:lnTo>
                    <a:pt x="23" y="35"/>
                  </a:lnTo>
                  <a:lnTo>
                    <a:pt x="38" y="35"/>
                  </a:lnTo>
                  <a:lnTo>
                    <a:pt x="38" y="10"/>
                  </a:lnTo>
                  <a:lnTo>
                    <a:pt x="134" y="10"/>
                  </a:lnTo>
                  <a:lnTo>
                    <a:pt x="140" y="1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1" name="Freeform 1073">
              <a:extLst>
                <a:ext uri="{FF2B5EF4-FFF2-40B4-BE49-F238E27FC236}">
                  <a16:creationId xmlns="" xmlns:a16="http://schemas.microsoft.com/office/drawing/2014/main" id="{208B08D1-A019-43D4-A75B-6040BCD09605}"/>
                </a:ext>
              </a:extLst>
            </p:cNvPr>
            <p:cNvSpPr>
              <a:spLocks/>
            </p:cNvSpPr>
            <p:nvPr/>
          </p:nvSpPr>
          <p:spPr bwMode="gray">
            <a:xfrm>
              <a:off x="3181" y="1912"/>
              <a:ext cx="76" cy="65"/>
            </a:xfrm>
            <a:custGeom>
              <a:avLst/>
              <a:gdLst>
                <a:gd name="T0" fmla="*/ 26 w 76"/>
                <a:gd name="T1" fmla="*/ 0 h 65"/>
                <a:gd name="T2" fmla="*/ 32 w 76"/>
                <a:gd name="T3" fmla="*/ 10 h 65"/>
                <a:gd name="T4" fmla="*/ 37 w 76"/>
                <a:gd name="T5" fmla="*/ 20 h 65"/>
                <a:gd name="T6" fmla="*/ 39 w 76"/>
                <a:gd name="T7" fmla="*/ 33 h 65"/>
                <a:gd name="T8" fmla="*/ 49 w 76"/>
                <a:gd name="T9" fmla="*/ 34 h 65"/>
                <a:gd name="T10" fmla="*/ 76 w 76"/>
                <a:gd name="T11" fmla="*/ 58 h 65"/>
                <a:gd name="T12" fmla="*/ 71 w 76"/>
                <a:gd name="T13" fmla="*/ 65 h 65"/>
                <a:gd name="T14" fmla="*/ 58 w 76"/>
                <a:gd name="T15" fmla="*/ 51 h 65"/>
                <a:gd name="T16" fmla="*/ 45 w 76"/>
                <a:gd name="T17" fmla="*/ 39 h 65"/>
                <a:gd name="T18" fmla="*/ 18 w 76"/>
                <a:gd name="T19" fmla="*/ 38 h 65"/>
                <a:gd name="T20" fmla="*/ 17 w 76"/>
                <a:gd name="T21" fmla="*/ 42 h 65"/>
                <a:gd name="T22" fmla="*/ 1 w 76"/>
                <a:gd name="T23" fmla="*/ 43 h 65"/>
                <a:gd name="T24" fmla="*/ 0 w 76"/>
                <a:gd name="T25" fmla="*/ 32 h 65"/>
                <a:gd name="T26" fmla="*/ 3 w 76"/>
                <a:gd name="T27" fmla="*/ 21 h 65"/>
                <a:gd name="T28" fmla="*/ 5 w 76"/>
                <a:gd name="T29" fmla="*/ 10 h 65"/>
                <a:gd name="T30" fmla="*/ 26 w 76"/>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65"/>
                <a:gd name="T50" fmla="*/ 76 w 76"/>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65">
                  <a:moveTo>
                    <a:pt x="26" y="0"/>
                  </a:moveTo>
                  <a:lnTo>
                    <a:pt x="32" y="10"/>
                  </a:lnTo>
                  <a:lnTo>
                    <a:pt x="37" y="20"/>
                  </a:lnTo>
                  <a:lnTo>
                    <a:pt x="39" y="33"/>
                  </a:lnTo>
                  <a:lnTo>
                    <a:pt x="49" y="34"/>
                  </a:lnTo>
                  <a:lnTo>
                    <a:pt x="76" y="58"/>
                  </a:lnTo>
                  <a:lnTo>
                    <a:pt x="71" y="65"/>
                  </a:lnTo>
                  <a:lnTo>
                    <a:pt x="58" y="51"/>
                  </a:lnTo>
                  <a:lnTo>
                    <a:pt x="45" y="39"/>
                  </a:lnTo>
                  <a:lnTo>
                    <a:pt x="18" y="38"/>
                  </a:lnTo>
                  <a:lnTo>
                    <a:pt x="17" y="42"/>
                  </a:lnTo>
                  <a:lnTo>
                    <a:pt x="1" y="43"/>
                  </a:lnTo>
                  <a:lnTo>
                    <a:pt x="0" y="32"/>
                  </a:lnTo>
                  <a:lnTo>
                    <a:pt x="3" y="21"/>
                  </a:lnTo>
                  <a:lnTo>
                    <a:pt x="5" y="10"/>
                  </a:lnTo>
                  <a:lnTo>
                    <a:pt x="26"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2" name="Freeform 1074">
              <a:extLst>
                <a:ext uri="{FF2B5EF4-FFF2-40B4-BE49-F238E27FC236}">
                  <a16:creationId xmlns="" xmlns:a16="http://schemas.microsoft.com/office/drawing/2014/main" id="{8F5EAD91-E900-459A-8ACD-A349DF3B7E77}"/>
                </a:ext>
              </a:extLst>
            </p:cNvPr>
            <p:cNvSpPr>
              <a:spLocks/>
            </p:cNvSpPr>
            <p:nvPr/>
          </p:nvSpPr>
          <p:spPr bwMode="gray">
            <a:xfrm>
              <a:off x="3246" y="1970"/>
              <a:ext cx="17" cy="26"/>
            </a:xfrm>
            <a:custGeom>
              <a:avLst/>
              <a:gdLst>
                <a:gd name="T0" fmla="*/ 17 w 17"/>
                <a:gd name="T1" fmla="*/ 13 h 26"/>
                <a:gd name="T2" fmla="*/ 11 w 17"/>
                <a:gd name="T3" fmla="*/ 17 h 26"/>
                <a:gd name="T4" fmla="*/ 13 w 17"/>
                <a:gd name="T5" fmla="*/ 26 h 26"/>
                <a:gd name="T6" fmla="*/ 0 w 17"/>
                <a:gd name="T7" fmla="*/ 25 h 26"/>
                <a:gd name="T8" fmla="*/ 0 w 17"/>
                <a:gd name="T9" fmla="*/ 16 h 26"/>
                <a:gd name="T10" fmla="*/ 6 w 17"/>
                <a:gd name="T11" fmla="*/ 7 h 26"/>
                <a:gd name="T12" fmla="*/ 11 w 17"/>
                <a:gd name="T13" fmla="*/ 0 h 26"/>
                <a:gd name="T14" fmla="*/ 17 w 17"/>
                <a:gd name="T15" fmla="*/ 13 h 2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6"/>
                <a:gd name="T26" fmla="*/ 17 w 1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6">
                  <a:moveTo>
                    <a:pt x="17" y="13"/>
                  </a:moveTo>
                  <a:lnTo>
                    <a:pt x="11" y="17"/>
                  </a:lnTo>
                  <a:lnTo>
                    <a:pt x="13" y="26"/>
                  </a:lnTo>
                  <a:lnTo>
                    <a:pt x="0" y="25"/>
                  </a:lnTo>
                  <a:lnTo>
                    <a:pt x="0" y="16"/>
                  </a:lnTo>
                  <a:lnTo>
                    <a:pt x="6" y="7"/>
                  </a:lnTo>
                  <a:lnTo>
                    <a:pt x="11" y="0"/>
                  </a:lnTo>
                  <a:lnTo>
                    <a:pt x="17" y="1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3" name="Freeform 1075">
              <a:extLst>
                <a:ext uri="{FF2B5EF4-FFF2-40B4-BE49-F238E27FC236}">
                  <a16:creationId xmlns="" xmlns:a16="http://schemas.microsoft.com/office/drawing/2014/main" id="{19348537-197B-4DF1-AEA5-200D9D04B37F}"/>
                </a:ext>
              </a:extLst>
            </p:cNvPr>
            <p:cNvSpPr>
              <a:spLocks/>
            </p:cNvSpPr>
            <p:nvPr/>
          </p:nvSpPr>
          <p:spPr bwMode="gray">
            <a:xfrm>
              <a:off x="3235" y="1984"/>
              <a:ext cx="123" cy="162"/>
            </a:xfrm>
            <a:custGeom>
              <a:avLst/>
              <a:gdLst>
                <a:gd name="T0" fmla="*/ 44 w 123"/>
                <a:gd name="T1" fmla="*/ 20 h 162"/>
                <a:gd name="T2" fmla="*/ 58 w 123"/>
                <a:gd name="T3" fmla="*/ 13 h 162"/>
                <a:gd name="T4" fmla="*/ 109 w 123"/>
                <a:gd name="T5" fmla="*/ 6 h 162"/>
                <a:gd name="T6" fmla="*/ 122 w 123"/>
                <a:gd name="T7" fmla="*/ 0 h 162"/>
                <a:gd name="T8" fmla="*/ 123 w 123"/>
                <a:gd name="T9" fmla="*/ 16 h 162"/>
                <a:gd name="T10" fmla="*/ 117 w 123"/>
                <a:gd name="T11" fmla="*/ 23 h 162"/>
                <a:gd name="T12" fmla="*/ 99 w 123"/>
                <a:gd name="T13" fmla="*/ 60 h 162"/>
                <a:gd name="T14" fmla="*/ 60 w 123"/>
                <a:gd name="T15" fmla="*/ 114 h 162"/>
                <a:gd name="T16" fmla="*/ 8 w 123"/>
                <a:gd name="T17" fmla="*/ 162 h 162"/>
                <a:gd name="T18" fmla="*/ 1 w 123"/>
                <a:gd name="T19" fmla="*/ 151 h 162"/>
                <a:gd name="T20" fmla="*/ 0 w 123"/>
                <a:gd name="T21" fmla="*/ 109 h 162"/>
                <a:gd name="T22" fmla="*/ 11 w 123"/>
                <a:gd name="T23" fmla="*/ 101 h 162"/>
                <a:gd name="T24" fmla="*/ 12 w 123"/>
                <a:gd name="T25" fmla="*/ 94 h 162"/>
                <a:gd name="T26" fmla="*/ 30 w 123"/>
                <a:gd name="T27" fmla="*/ 83 h 162"/>
                <a:gd name="T28" fmla="*/ 49 w 123"/>
                <a:gd name="T29" fmla="*/ 81 h 162"/>
                <a:gd name="T30" fmla="*/ 81 w 123"/>
                <a:gd name="T31" fmla="*/ 47 h 162"/>
                <a:gd name="T32" fmla="*/ 38 w 123"/>
                <a:gd name="T33" fmla="*/ 36 h 162"/>
                <a:gd name="T34" fmla="*/ 23 w 123"/>
                <a:gd name="T35" fmla="*/ 20 h 162"/>
                <a:gd name="T36" fmla="*/ 24 w 123"/>
                <a:gd name="T37" fmla="*/ 12 h 162"/>
                <a:gd name="T38" fmla="*/ 29 w 123"/>
                <a:gd name="T39" fmla="*/ 6 h 162"/>
                <a:gd name="T40" fmla="*/ 44 w 123"/>
                <a:gd name="T41" fmla="*/ 20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62"/>
                <a:gd name="T65" fmla="*/ 123 w 12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62">
                  <a:moveTo>
                    <a:pt x="44" y="20"/>
                  </a:moveTo>
                  <a:lnTo>
                    <a:pt x="58" y="13"/>
                  </a:lnTo>
                  <a:lnTo>
                    <a:pt x="109" y="6"/>
                  </a:lnTo>
                  <a:lnTo>
                    <a:pt x="122" y="0"/>
                  </a:lnTo>
                  <a:lnTo>
                    <a:pt x="123" y="16"/>
                  </a:lnTo>
                  <a:lnTo>
                    <a:pt x="117" y="23"/>
                  </a:lnTo>
                  <a:lnTo>
                    <a:pt x="99" y="60"/>
                  </a:lnTo>
                  <a:lnTo>
                    <a:pt x="60" y="114"/>
                  </a:lnTo>
                  <a:lnTo>
                    <a:pt x="8" y="162"/>
                  </a:lnTo>
                  <a:lnTo>
                    <a:pt x="1" y="151"/>
                  </a:lnTo>
                  <a:lnTo>
                    <a:pt x="0" y="109"/>
                  </a:lnTo>
                  <a:lnTo>
                    <a:pt x="11" y="101"/>
                  </a:lnTo>
                  <a:lnTo>
                    <a:pt x="12" y="94"/>
                  </a:lnTo>
                  <a:lnTo>
                    <a:pt x="30" y="83"/>
                  </a:lnTo>
                  <a:lnTo>
                    <a:pt x="49" y="81"/>
                  </a:lnTo>
                  <a:lnTo>
                    <a:pt x="81" y="47"/>
                  </a:lnTo>
                  <a:lnTo>
                    <a:pt x="38" y="36"/>
                  </a:lnTo>
                  <a:lnTo>
                    <a:pt x="23" y="20"/>
                  </a:lnTo>
                  <a:lnTo>
                    <a:pt x="24" y="12"/>
                  </a:lnTo>
                  <a:lnTo>
                    <a:pt x="29" y="6"/>
                  </a:lnTo>
                  <a:lnTo>
                    <a:pt x="44" y="2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4" name="Freeform 1076">
              <a:extLst>
                <a:ext uri="{FF2B5EF4-FFF2-40B4-BE49-F238E27FC236}">
                  <a16:creationId xmlns="" xmlns:a16="http://schemas.microsoft.com/office/drawing/2014/main" id="{BC99ED45-D250-4223-ABFB-31F61CAE68CE}"/>
                </a:ext>
              </a:extLst>
            </p:cNvPr>
            <p:cNvSpPr>
              <a:spLocks/>
            </p:cNvSpPr>
            <p:nvPr/>
          </p:nvSpPr>
          <p:spPr bwMode="gray">
            <a:xfrm>
              <a:off x="3140" y="1950"/>
              <a:ext cx="176" cy="134"/>
            </a:xfrm>
            <a:custGeom>
              <a:avLst/>
              <a:gdLst>
                <a:gd name="T0" fmla="*/ 42 w 176"/>
                <a:gd name="T1" fmla="*/ 5 h 134"/>
                <a:gd name="T2" fmla="*/ 58 w 176"/>
                <a:gd name="T3" fmla="*/ 4 h 134"/>
                <a:gd name="T4" fmla="*/ 59 w 176"/>
                <a:gd name="T5" fmla="*/ 0 h 134"/>
                <a:gd name="T6" fmla="*/ 86 w 176"/>
                <a:gd name="T7" fmla="*/ 1 h 134"/>
                <a:gd name="T8" fmla="*/ 112 w 176"/>
                <a:gd name="T9" fmla="*/ 27 h 134"/>
                <a:gd name="T10" fmla="*/ 106 w 176"/>
                <a:gd name="T11" fmla="*/ 36 h 134"/>
                <a:gd name="T12" fmla="*/ 106 w 176"/>
                <a:gd name="T13" fmla="*/ 45 h 134"/>
                <a:gd name="T14" fmla="*/ 119 w 176"/>
                <a:gd name="T15" fmla="*/ 46 h 134"/>
                <a:gd name="T16" fmla="*/ 118 w 176"/>
                <a:gd name="T17" fmla="*/ 54 h 134"/>
                <a:gd name="T18" fmla="*/ 133 w 176"/>
                <a:gd name="T19" fmla="*/ 70 h 134"/>
                <a:gd name="T20" fmla="*/ 176 w 176"/>
                <a:gd name="T21" fmla="*/ 81 h 134"/>
                <a:gd name="T22" fmla="*/ 144 w 176"/>
                <a:gd name="T23" fmla="*/ 115 h 134"/>
                <a:gd name="T24" fmla="*/ 125 w 176"/>
                <a:gd name="T25" fmla="*/ 117 h 134"/>
                <a:gd name="T26" fmla="*/ 107 w 176"/>
                <a:gd name="T27" fmla="*/ 128 h 134"/>
                <a:gd name="T28" fmla="*/ 98 w 176"/>
                <a:gd name="T29" fmla="*/ 131 h 134"/>
                <a:gd name="T30" fmla="*/ 93 w 176"/>
                <a:gd name="T31" fmla="*/ 125 h 134"/>
                <a:gd name="T32" fmla="*/ 78 w 176"/>
                <a:gd name="T33" fmla="*/ 134 h 134"/>
                <a:gd name="T34" fmla="*/ 59 w 176"/>
                <a:gd name="T35" fmla="*/ 132 h 134"/>
                <a:gd name="T36" fmla="*/ 33 w 176"/>
                <a:gd name="T37" fmla="*/ 121 h 134"/>
                <a:gd name="T38" fmla="*/ 33 w 176"/>
                <a:gd name="T39" fmla="*/ 111 h 134"/>
                <a:gd name="T40" fmla="*/ 28 w 176"/>
                <a:gd name="T41" fmla="*/ 110 h 134"/>
                <a:gd name="T42" fmla="*/ 10 w 176"/>
                <a:gd name="T43" fmla="*/ 86 h 134"/>
                <a:gd name="T44" fmla="*/ 2 w 176"/>
                <a:gd name="T45" fmla="*/ 85 h 134"/>
                <a:gd name="T46" fmla="*/ 0 w 176"/>
                <a:gd name="T47" fmla="*/ 75 h 134"/>
                <a:gd name="T48" fmla="*/ 14 w 176"/>
                <a:gd name="T49" fmla="*/ 75 h 134"/>
                <a:gd name="T50" fmla="*/ 14 w 176"/>
                <a:gd name="T51" fmla="*/ 47 h 134"/>
                <a:gd name="T52" fmla="*/ 24 w 176"/>
                <a:gd name="T53" fmla="*/ 46 h 134"/>
                <a:gd name="T54" fmla="*/ 24 w 176"/>
                <a:gd name="T55" fmla="*/ 34 h 134"/>
                <a:gd name="T56" fmla="*/ 42 w 176"/>
                <a:gd name="T57" fmla="*/ 5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34"/>
                <a:gd name="T89" fmla="*/ 176 w 176"/>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34">
                  <a:moveTo>
                    <a:pt x="42" y="5"/>
                  </a:moveTo>
                  <a:lnTo>
                    <a:pt x="58" y="4"/>
                  </a:lnTo>
                  <a:lnTo>
                    <a:pt x="59" y="0"/>
                  </a:lnTo>
                  <a:lnTo>
                    <a:pt x="86" y="1"/>
                  </a:lnTo>
                  <a:lnTo>
                    <a:pt x="112" y="27"/>
                  </a:lnTo>
                  <a:lnTo>
                    <a:pt x="106" y="36"/>
                  </a:lnTo>
                  <a:lnTo>
                    <a:pt x="106" y="45"/>
                  </a:lnTo>
                  <a:lnTo>
                    <a:pt x="119" y="46"/>
                  </a:lnTo>
                  <a:lnTo>
                    <a:pt x="118" y="54"/>
                  </a:lnTo>
                  <a:lnTo>
                    <a:pt x="133" y="70"/>
                  </a:lnTo>
                  <a:lnTo>
                    <a:pt x="176" y="81"/>
                  </a:lnTo>
                  <a:lnTo>
                    <a:pt x="144" y="115"/>
                  </a:lnTo>
                  <a:lnTo>
                    <a:pt x="125" y="117"/>
                  </a:lnTo>
                  <a:lnTo>
                    <a:pt x="107" y="128"/>
                  </a:lnTo>
                  <a:lnTo>
                    <a:pt x="98" y="131"/>
                  </a:lnTo>
                  <a:lnTo>
                    <a:pt x="93" y="125"/>
                  </a:lnTo>
                  <a:lnTo>
                    <a:pt x="78" y="134"/>
                  </a:lnTo>
                  <a:lnTo>
                    <a:pt x="59" y="132"/>
                  </a:lnTo>
                  <a:lnTo>
                    <a:pt x="33" y="121"/>
                  </a:lnTo>
                  <a:lnTo>
                    <a:pt x="33" y="111"/>
                  </a:lnTo>
                  <a:lnTo>
                    <a:pt x="28" y="110"/>
                  </a:lnTo>
                  <a:lnTo>
                    <a:pt x="10" y="86"/>
                  </a:lnTo>
                  <a:lnTo>
                    <a:pt x="2" y="85"/>
                  </a:lnTo>
                  <a:lnTo>
                    <a:pt x="0" y="75"/>
                  </a:lnTo>
                  <a:lnTo>
                    <a:pt x="14" y="75"/>
                  </a:lnTo>
                  <a:lnTo>
                    <a:pt x="14" y="47"/>
                  </a:lnTo>
                  <a:lnTo>
                    <a:pt x="24" y="46"/>
                  </a:lnTo>
                  <a:lnTo>
                    <a:pt x="24" y="34"/>
                  </a:lnTo>
                  <a:lnTo>
                    <a:pt x="42"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5" name="Freeform 1077">
              <a:extLst>
                <a:ext uri="{FF2B5EF4-FFF2-40B4-BE49-F238E27FC236}">
                  <a16:creationId xmlns="" xmlns:a16="http://schemas.microsoft.com/office/drawing/2014/main" id="{CE708BC5-85B6-4014-883D-8498ECA66384}"/>
                </a:ext>
              </a:extLst>
            </p:cNvPr>
            <p:cNvSpPr>
              <a:spLocks/>
            </p:cNvSpPr>
            <p:nvPr/>
          </p:nvSpPr>
          <p:spPr bwMode="gray">
            <a:xfrm>
              <a:off x="2851" y="1969"/>
              <a:ext cx="89" cy="135"/>
            </a:xfrm>
            <a:custGeom>
              <a:avLst/>
              <a:gdLst>
                <a:gd name="T0" fmla="*/ 67 w 89"/>
                <a:gd name="T1" fmla="*/ 0 h 135"/>
                <a:gd name="T2" fmla="*/ 74 w 89"/>
                <a:gd name="T3" fmla="*/ 10 h 135"/>
                <a:gd name="T4" fmla="*/ 75 w 89"/>
                <a:gd name="T5" fmla="*/ 29 h 135"/>
                <a:gd name="T6" fmla="*/ 80 w 89"/>
                <a:gd name="T7" fmla="*/ 36 h 135"/>
                <a:gd name="T8" fmla="*/ 65 w 89"/>
                <a:gd name="T9" fmla="*/ 36 h 135"/>
                <a:gd name="T10" fmla="*/ 63 w 89"/>
                <a:gd name="T11" fmla="*/ 43 h 135"/>
                <a:gd name="T12" fmla="*/ 85 w 89"/>
                <a:gd name="T13" fmla="*/ 67 h 135"/>
                <a:gd name="T14" fmla="*/ 70 w 89"/>
                <a:gd name="T15" fmla="*/ 80 h 135"/>
                <a:gd name="T16" fmla="*/ 70 w 89"/>
                <a:gd name="T17" fmla="*/ 91 h 135"/>
                <a:gd name="T18" fmla="*/ 78 w 89"/>
                <a:gd name="T19" fmla="*/ 110 h 135"/>
                <a:gd name="T20" fmla="*/ 89 w 89"/>
                <a:gd name="T21" fmla="*/ 123 h 135"/>
                <a:gd name="T22" fmla="*/ 87 w 89"/>
                <a:gd name="T23" fmla="*/ 133 h 135"/>
                <a:gd name="T24" fmla="*/ 73 w 89"/>
                <a:gd name="T25" fmla="*/ 135 h 135"/>
                <a:gd name="T26" fmla="*/ 73 w 89"/>
                <a:gd name="T27" fmla="*/ 129 h 135"/>
                <a:gd name="T28" fmla="*/ 13 w 89"/>
                <a:gd name="T29" fmla="*/ 129 h 135"/>
                <a:gd name="T30" fmla="*/ 13 w 89"/>
                <a:gd name="T31" fmla="*/ 110 h 135"/>
                <a:gd name="T32" fmla="*/ 7 w 89"/>
                <a:gd name="T33" fmla="*/ 105 h 135"/>
                <a:gd name="T34" fmla="*/ 0 w 89"/>
                <a:gd name="T35" fmla="*/ 100 h 135"/>
                <a:gd name="T36" fmla="*/ 1 w 89"/>
                <a:gd name="T37" fmla="*/ 87 h 135"/>
                <a:gd name="T38" fmla="*/ 16 w 89"/>
                <a:gd name="T39" fmla="*/ 73 h 135"/>
                <a:gd name="T40" fmla="*/ 23 w 89"/>
                <a:gd name="T41" fmla="*/ 73 h 135"/>
                <a:gd name="T42" fmla="*/ 30 w 89"/>
                <a:gd name="T43" fmla="*/ 80 h 135"/>
                <a:gd name="T44" fmla="*/ 61 w 89"/>
                <a:gd name="T45" fmla="*/ 22 h 135"/>
                <a:gd name="T46" fmla="*/ 69 w 89"/>
                <a:gd name="T47" fmla="*/ 21 h 135"/>
                <a:gd name="T48" fmla="*/ 68 w 89"/>
                <a:gd name="T49" fmla="*/ 11 h 135"/>
                <a:gd name="T50" fmla="*/ 67 w 89"/>
                <a:gd name="T51" fmla="*/ 0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135"/>
                <a:gd name="T80" fmla="*/ 89 w 89"/>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135">
                  <a:moveTo>
                    <a:pt x="67" y="0"/>
                  </a:moveTo>
                  <a:lnTo>
                    <a:pt x="74" y="10"/>
                  </a:lnTo>
                  <a:lnTo>
                    <a:pt x="75" y="29"/>
                  </a:lnTo>
                  <a:lnTo>
                    <a:pt x="80" y="36"/>
                  </a:lnTo>
                  <a:lnTo>
                    <a:pt x="65" y="36"/>
                  </a:lnTo>
                  <a:lnTo>
                    <a:pt x="63" y="43"/>
                  </a:lnTo>
                  <a:lnTo>
                    <a:pt x="85" y="67"/>
                  </a:lnTo>
                  <a:lnTo>
                    <a:pt x="70" y="80"/>
                  </a:lnTo>
                  <a:lnTo>
                    <a:pt x="70" y="91"/>
                  </a:lnTo>
                  <a:lnTo>
                    <a:pt x="78" y="110"/>
                  </a:lnTo>
                  <a:lnTo>
                    <a:pt x="89" y="123"/>
                  </a:lnTo>
                  <a:lnTo>
                    <a:pt x="87" y="133"/>
                  </a:lnTo>
                  <a:lnTo>
                    <a:pt x="73" y="135"/>
                  </a:lnTo>
                  <a:lnTo>
                    <a:pt x="73" y="129"/>
                  </a:lnTo>
                  <a:lnTo>
                    <a:pt x="13" y="129"/>
                  </a:lnTo>
                  <a:lnTo>
                    <a:pt x="13" y="110"/>
                  </a:lnTo>
                  <a:lnTo>
                    <a:pt x="7" y="105"/>
                  </a:lnTo>
                  <a:lnTo>
                    <a:pt x="0" y="100"/>
                  </a:lnTo>
                  <a:lnTo>
                    <a:pt x="1" y="87"/>
                  </a:lnTo>
                  <a:lnTo>
                    <a:pt x="16" y="73"/>
                  </a:lnTo>
                  <a:lnTo>
                    <a:pt x="23" y="73"/>
                  </a:lnTo>
                  <a:lnTo>
                    <a:pt x="30" y="80"/>
                  </a:lnTo>
                  <a:lnTo>
                    <a:pt x="61" y="22"/>
                  </a:lnTo>
                  <a:lnTo>
                    <a:pt x="69" y="21"/>
                  </a:lnTo>
                  <a:lnTo>
                    <a:pt x="68" y="11"/>
                  </a:lnTo>
                  <a:lnTo>
                    <a:pt x="67"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6" name="Freeform 1078">
              <a:extLst>
                <a:ext uri="{FF2B5EF4-FFF2-40B4-BE49-F238E27FC236}">
                  <a16:creationId xmlns="" xmlns:a16="http://schemas.microsoft.com/office/drawing/2014/main" id="{73DBF6DA-17F9-4091-B52B-2B5E82CEB1B1}"/>
                </a:ext>
              </a:extLst>
            </p:cNvPr>
            <p:cNvSpPr>
              <a:spLocks/>
            </p:cNvSpPr>
            <p:nvPr/>
          </p:nvSpPr>
          <p:spPr bwMode="gray">
            <a:xfrm>
              <a:off x="2780" y="1959"/>
              <a:ext cx="140" cy="113"/>
            </a:xfrm>
            <a:custGeom>
              <a:avLst/>
              <a:gdLst>
                <a:gd name="T0" fmla="*/ 71 w 140"/>
                <a:gd name="T1" fmla="*/ 110 h 113"/>
                <a:gd name="T2" fmla="*/ 48 w 140"/>
                <a:gd name="T3" fmla="*/ 113 h 113"/>
                <a:gd name="T4" fmla="*/ 33 w 140"/>
                <a:gd name="T5" fmla="*/ 112 h 113"/>
                <a:gd name="T6" fmla="*/ 34 w 140"/>
                <a:gd name="T7" fmla="*/ 100 h 113"/>
                <a:gd name="T8" fmla="*/ 17 w 140"/>
                <a:gd name="T9" fmla="*/ 89 h 113"/>
                <a:gd name="T10" fmla="*/ 1 w 140"/>
                <a:gd name="T11" fmla="*/ 88 h 113"/>
                <a:gd name="T12" fmla="*/ 0 w 140"/>
                <a:gd name="T13" fmla="*/ 60 h 113"/>
                <a:gd name="T14" fmla="*/ 16 w 140"/>
                <a:gd name="T15" fmla="*/ 40 h 113"/>
                <a:gd name="T16" fmla="*/ 7 w 140"/>
                <a:gd name="T17" fmla="*/ 32 h 113"/>
                <a:gd name="T18" fmla="*/ 9 w 140"/>
                <a:gd name="T19" fmla="*/ 26 h 113"/>
                <a:gd name="T20" fmla="*/ 18 w 140"/>
                <a:gd name="T21" fmla="*/ 1 h 113"/>
                <a:gd name="T22" fmla="*/ 41 w 140"/>
                <a:gd name="T23" fmla="*/ 1 h 113"/>
                <a:gd name="T24" fmla="*/ 52 w 140"/>
                <a:gd name="T25" fmla="*/ 10 h 113"/>
                <a:gd name="T26" fmla="*/ 60 w 140"/>
                <a:gd name="T27" fmla="*/ 6 h 113"/>
                <a:gd name="T28" fmla="*/ 81 w 140"/>
                <a:gd name="T29" fmla="*/ 13 h 113"/>
                <a:gd name="T30" fmla="*/ 86 w 140"/>
                <a:gd name="T31" fmla="*/ 7 h 113"/>
                <a:gd name="T32" fmla="*/ 112 w 140"/>
                <a:gd name="T33" fmla="*/ 10 h 113"/>
                <a:gd name="T34" fmla="*/ 128 w 140"/>
                <a:gd name="T35" fmla="*/ 0 h 113"/>
                <a:gd name="T36" fmla="*/ 138 w 140"/>
                <a:gd name="T37" fmla="*/ 10 h 113"/>
                <a:gd name="T38" fmla="*/ 140 w 140"/>
                <a:gd name="T39" fmla="*/ 31 h 113"/>
                <a:gd name="T40" fmla="*/ 132 w 140"/>
                <a:gd name="T41" fmla="*/ 32 h 113"/>
                <a:gd name="T42" fmla="*/ 101 w 140"/>
                <a:gd name="T43" fmla="*/ 90 h 113"/>
                <a:gd name="T44" fmla="*/ 94 w 140"/>
                <a:gd name="T45" fmla="*/ 83 h 113"/>
                <a:gd name="T46" fmla="*/ 87 w 140"/>
                <a:gd name="T47" fmla="*/ 83 h 113"/>
                <a:gd name="T48" fmla="*/ 72 w 140"/>
                <a:gd name="T49" fmla="*/ 97 h 113"/>
                <a:gd name="T50" fmla="*/ 71 w 140"/>
                <a:gd name="T51" fmla="*/ 110 h 1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113"/>
                <a:gd name="T80" fmla="*/ 140 w 140"/>
                <a:gd name="T81" fmla="*/ 113 h 1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113">
                  <a:moveTo>
                    <a:pt x="71" y="110"/>
                  </a:moveTo>
                  <a:lnTo>
                    <a:pt x="48" y="113"/>
                  </a:lnTo>
                  <a:lnTo>
                    <a:pt x="33" y="112"/>
                  </a:lnTo>
                  <a:lnTo>
                    <a:pt x="34" y="100"/>
                  </a:lnTo>
                  <a:lnTo>
                    <a:pt x="17" y="89"/>
                  </a:lnTo>
                  <a:lnTo>
                    <a:pt x="1" y="88"/>
                  </a:lnTo>
                  <a:lnTo>
                    <a:pt x="0" y="60"/>
                  </a:lnTo>
                  <a:lnTo>
                    <a:pt x="16" y="40"/>
                  </a:lnTo>
                  <a:lnTo>
                    <a:pt x="7" y="32"/>
                  </a:lnTo>
                  <a:lnTo>
                    <a:pt x="9" y="26"/>
                  </a:lnTo>
                  <a:lnTo>
                    <a:pt x="18" y="1"/>
                  </a:lnTo>
                  <a:lnTo>
                    <a:pt x="41" y="1"/>
                  </a:lnTo>
                  <a:lnTo>
                    <a:pt x="52" y="10"/>
                  </a:lnTo>
                  <a:lnTo>
                    <a:pt x="60" y="6"/>
                  </a:lnTo>
                  <a:lnTo>
                    <a:pt x="81" y="13"/>
                  </a:lnTo>
                  <a:lnTo>
                    <a:pt x="86" y="7"/>
                  </a:lnTo>
                  <a:lnTo>
                    <a:pt x="112" y="10"/>
                  </a:lnTo>
                  <a:lnTo>
                    <a:pt x="128" y="0"/>
                  </a:lnTo>
                  <a:lnTo>
                    <a:pt x="138" y="10"/>
                  </a:lnTo>
                  <a:lnTo>
                    <a:pt x="140" y="31"/>
                  </a:lnTo>
                  <a:lnTo>
                    <a:pt x="132" y="32"/>
                  </a:lnTo>
                  <a:lnTo>
                    <a:pt x="101" y="90"/>
                  </a:lnTo>
                  <a:lnTo>
                    <a:pt x="94" y="83"/>
                  </a:lnTo>
                  <a:lnTo>
                    <a:pt x="87" y="83"/>
                  </a:lnTo>
                  <a:lnTo>
                    <a:pt x="72" y="97"/>
                  </a:lnTo>
                  <a:lnTo>
                    <a:pt x="71" y="11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7" name="Freeform 1079">
              <a:extLst>
                <a:ext uri="{FF2B5EF4-FFF2-40B4-BE49-F238E27FC236}">
                  <a16:creationId xmlns="" xmlns:a16="http://schemas.microsoft.com/office/drawing/2014/main" id="{33515DEF-4B56-46E1-A709-E21D63165C46}"/>
                </a:ext>
              </a:extLst>
            </p:cNvPr>
            <p:cNvSpPr>
              <a:spLocks/>
            </p:cNvSpPr>
            <p:nvPr/>
          </p:nvSpPr>
          <p:spPr bwMode="gray">
            <a:xfrm>
              <a:off x="2756" y="1977"/>
              <a:ext cx="40" cy="73"/>
            </a:xfrm>
            <a:custGeom>
              <a:avLst/>
              <a:gdLst>
                <a:gd name="T0" fmla="*/ 15 w 40"/>
                <a:gd name="T1" fmla="*/ 2 h 73"/>
                <a:gd name="T2" fmla="*/ 25 w 40"/>
                <a:gd name="T3" fmla="*/ 0 h 73"/>
                <a:gd name="T4" fmla="*/ 33 w 40"/>
                <a:gd name="T5" fmla="*/ 8 h 73"/>
                <a:gd name="T6" fmla="*/ 31 w 40"/>
                <a:gd name="T7" fmla="*/ 14 h 73"/>
                <a:gd name="T8" fmla="*/ 40 w 40"/>
                <a:gd name="T9" fmla="*/ 22 h 73"/>
                <a:gd name="T10" fmla="*/ 24 w 40"/>
                <a:gd name="T11" fmla="*/ 42 h 73"/>
                <a:gd name="T12" fmla="*/ 25 w 40"/>
                <a:gd name="T13" fmla="*/ 70 h 73"/>
                <a:gd name="T14" fmla="*/ 9 w 40"/>
                <a:gd name="T15" fmla="*/ 73 h 73"/>
                <a:gd name="T16" fmla="*/ 9 w 40"/>
                <a:gd name="T17" fmla="*/ 37 h 73"/>
                <a:gd name="T18" fmla="*/ 0 w 40"/>
                <a:gd name="T19" fmla="*/ 25 h 73"/>
                <a:gd name="T20" fmla="*/ 3 w 40"/>
                <a:gd name="T21" fmla="*/ 16 h 73"/>
                <a:gd name="T22" fmla="*/ 15 w 40"/>
                <a:gd name="T23" fmla="*/ 13 h 73"/>
                <a:gd name="T24" fmla="*/ 15 w 40"/>
                <a:gd name="T25" fmla="*/ 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3"/>
                <a:gd name="T41" fmla="*/ 40 w 40"/>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3">
                  <a:moveTo>
                    <a:pt x="15" y="2"/>
                  </a:moveTo>
                  <a:lnTo>
                    <a:pt x="25" y="0"/>
                  </a:lnTo>
                  <a:lnTo>
                    <a:pt x="33" y="8"/>
                  </a:lnTo>
                  <a:lnTo>
                    <a:pt x="31" y="14"/>
                  </a:lnTo>
                  <a:lnTo>
                    <a:pt x="40" y="22"/>
                  </a:lnTo>
                  <a:lnTo>
                    <a:pt x="24" y="42"/>
                  </a:lnTo>
                  <a:lnTo>
                    <a:pt x="25" y="70"/>
                  </a:lnTo>
                  <a:lnTo>
                    <a:pt x="9" y="73"/>
                  </a:lnTo>
                  <a:lnTo>
                    <a:pt x="9" y="37"/>
                  </a:lnTo>
                  <a:lnTo>
                    <a:pt x="0" y="25"/>
                  </a:lnTo>
                  <a:lnTo>
                    <a:pt x="3" y="16"/>
                  </a:lnTo>
                  <a:lnTo>
                    <a:pt x="15" y="13"/>
                  </a:lnTo>
                  <a:lnTo>
                    <a:pt x="15"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8" name="Freeform 1080">
              <a:extLst>
                <a:ext uri="{FF2B5EF4-FFF2-40B4-BE49-F238E27FC236}">
                  <a16:creationId xmlns="" xmlns:a16="http://schemas.microsoft.com/office/drawing/2014/main" id="{75A15CF6-6B31-4810-A784-BDD78E1271CA}"/>
                </a:ext>
              </a:extLst>
            </p:cNvPr>
            <p:cNvSpPr>
              <a:spLocks/>
            </p:cNvSpPr>
            <p:nvPr/>
          </p:nvSpPr>
          <p:spPr bwMode="gray">
            <a:xfrm>
              <a:off x="2743" y="1993"/>
              <a:ext cx="22" cy="60"/>
            </a:xfrm>
            <a:custGeom>
              <a:avLst/>
              <a:gdLst>
                <a:gd name="T0" fmla="*/ 22 w 22"/>
                <a:gd name="T1" fmla="*/ 57 h 60"/>
                <a:gd name="T2" fmla="*/ 12 w 22"/>
                <a:gd name="T3" fmla="*/ 60 h 60"/>
                <a:gd name="T4" fmla="*/ 9 w 22"/>
                <a:gd name="T5" fmla="*/ 36 h 60"/>
                <a:gd name="T6" fmla="*/ 6 w 22"/>
                <a:gd name="T7" fmla="*/ 25 h 60"/>
                <a:gd name="T8" fmla="*/ 8 w 22"/>
                <a:gd name="T9" fmla="*/ 14 h 60"/>
                <a:gd name="T10" fmla="*/ 0 w 22"/>
                <a:gd name="T11" fmla="*/ 0 h 60"/>
                <a:gd name="T12" fmla="*/ 16 w 22"/>
                <a:gd name="T13" fmla="*/ 0 h 60"/>
                <a:gd name="T14" fmla="*/ 13 w 22"/>
                <a:gd name="T15" fmla="*/ 9 h 60"/>
                <a:gd name="T16" fmla="*/ 22 w 22"/>
                <a:gd name="T17" fmla="*/ 21 h 60"/>
                <a:gd name="T18" fmla="*/ 22 w 22"/>
                <a:gd name="T19" fmla="*/ 5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0"/>
                <a:gd name="T32" fmla="*/ 22 w 2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0">
                  <a:moveTo>
                    <a:pt x="22" y="57"/>
                  </a:moveTo>
                  <a:lnTo>
                    <a:pt x="12" y="60"/>
                  </a:lnTo>
                  <a:lnTo>
                    <a:pt x="9" y="36"/>
                  </a:lnTo>
                  <a:lnTo>
                    <a:pt x="6" y="25"/>
                  </a:lnTo>
                  <a:lnTo>
                    <a:pt x="8" y="14"/>
                  </a:lnTo>
                  <a:lnTo>
                    <a:pt x="0" y="0"/>
                  </a:lnTo>
                  <a:lnTo>
                    <a:pt x="16" y="0"/>
                  </a:lnTo>
                  <a:lnTo>
                    <a:pt x="13" y="9"/>
                  </a:lnTo>
                  <a:lnTo>
                    <a:pt x="22" y="21"/>
                  </a:lnTo>
                  <a:lnTo>
                    <a:pt x="22" y="5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89" name="Freeform 1081">
              <a:extLst>
                <a:ext uri="{FF2B5EF4-FFF2-40B4-BE49-F238E27FC236}">
                  <a16:creationId xmlns="" xmlns:a16="http://schemas.microsoft.com/office/drawing/2014/main" id="{2AB3B1D5-2337-44B5-8964-A6CB4714C19B}"/>
                </a:ext>
              </a:extLst>
            </p:cNvPr>
            <p:cNvSpPr>
              <a:spLocks/>
            </p:cNvSpPr>
            <p:nvPr/>
          </p:nvSpPr>
          <p:spPr bwMode="gray">
            <a:xfrm>
              <a:off x="2602" y="1824"/>
              <a:ext cx="196" cy="178"/>
            </a:xfrm>
            <a:custGeom>
              <a:avLst/>
              <a:gdLst>
                <a:gd name="T0" fmla="*/ 91 w 196"/>
                <a:gd name="T1" fmla="*/ 0 h 178"/>
                <a:gd name="T2" fmla="*/ 158 w 196"/>
                <a:gd name="T3" fmla="*/ 46 h 178"/>
                <a:gd name="T4" fmla="*/ 169 w 196"/>
                <a:gd name="T5" fmla="*/ 56 h 178"/>
                <a:gd name="T6" fmla="*/ 183 w 196"/>
                <a:gd name="T7" fmla="*/ 62 h 178"/>
                <a:gd name="T8" fmla="*/ 182 w 196"/>
                <a:gd name="T9" fmla="*/ 73 h 178"/>
                <a:gd name="T10" fmla="*/ 196 w 196"/>
                <a:gd name="T11" fmla="*/ 72 h 178"/>
                <a:gd name="T12" fmla="*/ 194 w 196"/>
                <a:gd name="T13" fmla="*/ 104 h 178"/>
                <a:gd name="T14" fmla="*/ 186 w 196"/>
                <a:gd name="T15" fmla="*/ 117 h 178"/>
                <a:gd name="T16" fmla="*/ 160 w 196"/>
                <a:gd name="T17" fmla="*/ 121 h 178"/>
                <a:gd name="T18" fmla="*/ 150 w 196"/>
                <a:gd name="T19" fmla="*/ 121 h 178"/>
                <a:gd name="T20" fmla="*/ 135 w 196"/>
                <a:gd name="T21" fmla="*/ 121 h 178"/>
                <a:gd name="T22" fmla="*/ 115 w 196"/>
                <a:gd name="T23" fmla="*/ 129 h 178"/>
                <a:gd name="T24" fmla="*/ 102 w 196"/>
                <a:gd name="T25" fmla="*/ 142 h 178"/>
                <a:gd name="T26" fmla="*/ 96 w 196"/>
                <a:gd name="T27" fmla="*/ 140 h 178"/>
                <a:gd name="T28" fmla="*/ 89 w 196"/>
                <a:gd name="T29" fmla="*/ 159 h 178"/>
                <a:gd name="T30" fmla="*/ 81 w 196"/>
                <a:gd name="T31" fmla="*/ 160 h 178"/>
                <a:gd name="T32" fmla="*/ 79 w 196"/>
                <a:gd name="T33" fmla="*/ 177 h 178"/>
                <a:gd name="T34" fmla="*/ 48 w 196"/>
                <a:gd name="T35" fmla="*/ 178 h 178"/>
                <a:gd name="T36" fmla="*/ 43 w 196"/>
                <a:gd name="T37" fmla="*/ 164 h 178"/>
                <a:gd name="T38" fmla="*/ 38 w 196"/>
                <a:gd name="T39" fmla="*/ 152 h 178"/>
                <a:gd name="T40" fmla="*/ 19 w 196"/>
                <a:gd name="T41" fmla="*/ 158 h 178"/>
                <a:gd name="T42" fmla="*/ 10 w 196"/>
                <a:gd name="T43" fmla="*/ 156 h 178"/>
                <a:gd name="T44" fmla="*/ 9 w 196"/>
                <a:gd name="T45" fmla="*/ 152 h 178"/>
                <a:gd name="T46" fmla="*/ 9 w 196"/>
                <a:gd name="T47" fmla="*/ 149 h 178"/>
                <a:gd name="T48" fmla="*/ 7 w 196"/>
                <a:gd name="T49" fmla="*/ 143 h 178"/>
                <a:gd name="T50" fmla="*/ 3 w 196"/>
                <a:gd name="T51" fmla="*/ 137 h 178"/>
                <a:gd name="T52" fmla="*/ 2 w 196"/>
                <a:gd name="T53" fmla="*/ 129 h 178"/>
                <a:gd name="T54" fmla="*/ 0 w 196"/>
                <a:gd name="T55" fmla="*/ 124 h 178"/>
                <a:gd name="T56" fmla="*/ 5 w 196"/>
                <a:gd name="T57" fmla="*/ 114 h 178"/>
                <a:gd name="T58" fmla="*/ 80 w 196"/>
                <a:gd name="T59" fmla="*/ 115 h 178"/>
                <a:gd name="T60" fmla="*/ 81 w 196"/>
                <a:gd name="T61" fmla="*/ 107 h 178"/>
                <a:gd name="T62" fmla="*/ 76 w 196"/>
                <a:gd name="T63" fmla="*/ 101 h 178"/>
                <a:gd name="T64" fmla="*/ 67 w 196"/>
                <a:gd name="T65" fmla="*/ 0 h 178"/>
                <a:gd name="T66" fmla="*/ 91 w 196"/>
                <a:gd name="T67" fmla="*/ 0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78"/>
                <a:gd name="T104" fmla="*/ 196 w 196"/>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78">
                  <a:moveTo>
                    <a:pt x="91" y="0"/>
                  </a:moveTo>
                  <a:lnTo>
                    <a:pt x="158" y="46"/>
                  </a:lnTo>
                  <a:lnTo>
                    <a:pt x="169" y="56"/>
                  </a:lnTo>
                  <a:lnTo>
                    <a:pt x="183" y="62"/>
                  </a:lnTo>
                  <a:lnTo>
                    <a:pt x="182" y="73"/>
                  </a:lnTo>
                  <a:lnTo>
                    <a:pt x="196" y="72"/>
                  </a:lnTo>
                  <a:lnTo>
                    <a:pt x="194" y="104"/>
                  </a:lnTo>
                  <a:lnTo>
                    <a:pt x="186" y="117"/>
                  </a:lnTo>
                  <a:lnTo>
                    <a:pt x="160" y="121"/>
                  </a:lnTo>
                  <a:lnTo>
                    <a:pt x="150" y="121"/>
                  </a:lnTo>
                  <a:lnTo>
                    <a:pt x="135" y="121"/>
                  </a:lnTo>
                  <a:lnTo>
                    <a:pt x="115" y="129"/>
                  </a:lnTo>
                  <a:lnTo>
                    <a:pt x="102" y="142"/>
                  </a:lnTo>
                  <a:lnTo>
                    <a:pt x="96" y="140"/>
                  </a:lnTo>
                  <a:lnTo>
                    <a:pt x="89" y="159"/>
                  </a:lnTo>
                  <a:lnTo>
                    <a:pt x="81" y="160"/>
                  </a:lnTo>
                  <a:lnTo>
                    <a:pt x="79" y="177"/>
                  </a:lnTo>
                  <a:lnTo>
                    <a:pt x="48" y="178"/>
                  </a:lnTo>
                  <a:lnTo>
                    <a:pt x="43" y="164"/>
                  </a:lnTo>
                  <a:lnTo>
                    <a:pt x="38" y="152"/>
                  </a:lnTo>
                  <a:lnTo>
                    <a:pt x="19" y="158"/>
                  </a:lnTo>
                  <a:lnTo>
                    <a:pt x="10" y="156"/>
                  </a:lnTo>
                  <a:lnTo>
                    <a:pt x="9" y="152"/>
                  </a:lnTo>
                  <a:lnTo>
                    <a:pt x="9" y="149"/>
                  </a:lnTo>
                  <a:lnTo>
                    <a:pt x="7" y="143"/>
                  </a:lnTo>
                  <a:lnTo>
                    <a:pt x="3" y="137"/>
                  </a:lnTo>
                  <a:lnTo>
                    <a:pt x="2" y="129"/>
                  </a:lnTo>
                  <a:lnTo>
                    <a:pt x="0" y="124"/>
                  </a:lnTo>
                  <a:lnTo>
                    <a:pt x="5" y="114"/>
                  </a:lnTo>
                  <a:lnTo>
                    <a:pt x="80" y="115"/>
                  </a:lnTo>
                  <a:lnTo>
                    <a:pt x="81" y="107"/>
                  </a:lnTo>
                  <a:lnTo>
                    <a:pt x="76" y="101"/>
                  </a:lnTo>
                  <a:lnTo>
                    <a:pt x="67" y="0"/>
                  </a:lnTo>
                  <a:lnTo>
                    <a:pt x="91"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0" name="Freeform 1082">
              <a:extLst>
                <a:ext uri="{FF2B5EF4-FFF2-40B4-BE49-F238E27FC236}">
                  <a16:creationId xmlns="" xmlns:a16="http://schemas.microsoft.com/office/drawing/2014/main" id="{2B233D19-215E-4919-9584-C457E7963481}"/>
                </a:ext>
              </a:extLst>
            </p:cNvPr>
            <p:cNvSpPr>
              <a:spLocks/>
            </p:cNvSpPr>
            <p:nvPr/>
          </p:nvSpPr>
          <p:spPr bwMode="gray">
            <a:xfrm>
              <a:off x="2681" y="1945"/>
              <a:ext cx="90" cy="66"/>
            </a:xfrm>
            <a:custGeom>
              <a:avLst/>
              <a:gdLst>
                <a:gd name="T0" fmla="*/ 32 w 90"/>
                <a:gd name="T1" fmla="*/ 48 h 66"/>
                <a:gd name="T2" fmla="*/ 32 w 90"/>
                <a:gd name="T3" fmla="*/ 64 h 66"/>
                <a:gd name="T4" fmla="*/ 22 w 90"/>
                <a:gd name="T5" fmla="*/ 60 h 66"/>
                <a:gd name="T6" fmla="*/ 14 w 90"/>
                <a:gd name="T7" fmla="*/ 66 h 66"/>
                <a:gd name="T8" fmla="*/ 0 w 90"/>
                <a:gd name="T9" fmla="*/ 56 h 66"/>
                <a:gd name="T10" fmla="*/ 2 w 90"/>
                <a:gd name="T11" fmla="*/ 39 h 66"/>
                <a:gd name="T12" fmla="*/ 10 w 90"/>
                <a:gd name="T13" fmla="*/ 38 h 66"/>
                <a:gd name="T14" fmla="*/ 17 w 90"/>
                <a:gd name="T15" fmla="*/ 19 h 66"/>
                <a:gd name="T16" fmla="*/ 23 w 90"/>
                <a:gd name="T17" fmla="*/ 21 h 66"/>
                <a:gd name="T18" fmla="*/ 36 w 90"/>
                <a:gd name="T19" fmla="*/ 8 h 66"/>
                <a:gd name="T20" fmla="*/ 56 w 90"/>
                <a:gd name="T21" fmla="*/ 0 h 66"/>
                <a:gd name="T22" fmla="*/ 71 w 90"/>
                <a:gd name="T23" fmla="*/ 0 h 66"/>
                <a:gd name="T24" fmla="*/ 68 w 90"/>
                <a:gd name="T25" fmla="*/ 7 h 66"/>
                <a:gd name="T26" fmla="*/ 69 w 90"/>
                <a:gd name="T27" fmla="*/ 10 h 66"/>
                <a:gd name="T28" fmla="*/ 78 w 90"/>
                <a:gd name="T29" fmla="*/ 21 h 66"/>
                <a:gd name="T30" fmla="*/ 77 w 90"/>
                <a:gd name="T31" fmla="*/ 26 h 66"/>
                <a:gd name="T32" fmla="*/ 90 w 90"/>
                <a:gd name="T33" fmla="*/ 34 h 66"/>
                <a:gd name="T34" fmla="*/ 90 w 90"/>
                <a:gd name="T35" fmla="*/ 45 h 66"/>
                <a:gd name="T36" fmla="*/ 78 w 90"/>
                <a:gd name="T37" fmla="*/ 48 h 66"/>
                <a:gd name="T38" fmla="*/ 62 w 90"/>
                <a:gd name="T39" fmla="*/ 48 h 66"/>
                <a:gd name="T40" fmla="*/ 32 w 90"/>
                <a:gd name="T41" fmla="*/ 4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66"/>
                <a:gd name="T65" fmla="*/ 90 w 9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66">
                  <a:moveTo>
                    <a:pt x="32" y="48"/>
                  </a:moveTo>
                  <a:lnTo>
                    <a:pt x="32" y="64"/>
                  </a:lnTo>
                  <a:lnTo>
                    <a:pt x="22" y="60"/>
                  </a:lnTo>
                  <a:lnTo>
                    <a:pt x="14" y="66"/>
                  </a:lnTo>
                  <a:lnTo>
                    <a:pt x="0" y="56"/>
                  </a:lnTo>
                  <a:lnTo>
                    <a:pt x="2" y="39"/>
                  </a:lnTo>
                  <a:lnTo>
                    <a:pt x="10" y="38"/>
                  </a:lnTo>
                  <a:lnTo>
                    <a:pt x="17" y="19"/>
                  </a:lnTo>
                  <a:lnTo>
                    <a:pt x="23" y="21"/>
                  </a:lnTo>
                  <a:lnTo>
                    <a:pt x="36" y="8"/>
                  </a:lnTo>
                  <a:lnTo>
                    <a:pt x="56" y="0"/>
                  </a:lnTo>
                  <a:lnTo>
                    <a:pt x="71" y="0"/>
                  </a:lnTo>
                  <a:lnTo>
                    <a:pt x="68" y="7"/>
                  </a:lnTo>
                  <a:lnTo>
                    <a:pt x="69" y="10"/>
                  </a:lnTo>
                  <a:lnTo>
                    <a:pt x="78" y="21"/>
                  </a:lnTo>
                  <a:lnTo>
                    <a:pt x="77" y="26"/>
                  </a:lnTo>
                  <a:lnTo>
                    <a:pt x="90" y="34"/>
                  </a:lnTo>
                  <a:lnTo>
                    <a:pt x="90" y="45"/>
                  </a:lnTo>
                  <a:lnTo>
                    <a:pt x="78" y="48"/>
                  </a:lnTo>
                  <a:lnTo>
                    <a:pt x="62" y="48"/>
                  </a:lnTo>
                  <a:lnTo>
                    <a:pt x="32" y="4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1" name="Freeform 1083">
              <a:extLst>
                <a:ext uri="{FF2B5EF4-FFF2-40B4-BE49-F238E27FC236}">
                  <a16:creationId xmlns="" xmlns:a16="http://schemas.microsoft.com/office/drawing/2014/main" id="{53461FAF-378E-441E-96A5-B5E4E22A2EF4}"/>
                </a:ext>
              </a:extLst>
            </p:cNvPr>
            <p:cNvSpPr>
              <a:spLocks/>
            </p:cNvSpPr>
            <p:nvPr/>
          </p:nvSpPr>
          <p:spPr bwMode="gray">
            <a:xfrm>
              <a:off x="2709" y="1993"/>
              <a:ext cx="46" cy="75"/>
            </a:xfrm>
            <a:custGeom>
              <a:avLst/>
              <a:gdLst>
                <a:gd name="T0" fmla="*/ 46 w 46"/>
                <a:gd name="T1" fmla="*/ 60 h 75"/>
                <a:gd name="T2" fmla="*/ 37 w 46"/>
                <a:gd name="T3" fmla="*/ 63 h 75"/>
                <a:gd name="T4" fmla="*/ 28 w 46"/>
                <a:gd name="T5" fmla="*/ 72 h 75"/>
                <a:gd name="T6" fmla="*/ 15 w 46"/>
                <a:gd name="T7" fmla="*/ 75 h 75"/>
                <a:gd name="T8" fmla="*/ 5 w 46"/>
                <a:gd name="T9" fmla="*/ 71 h 75"/>
                <a:gd name="T10" fmla="*/ 0 w 46"/>
                <a:gd name="T11" fmla="*/ 53 h 75"/>
                <a:gd name="T12" fmla="*/ 7 w 46"/>
                <a:gd name="T13" fmla="*/ 37 h 75"/>
                <a:gd name="T14" fmla="*/ 4 w 46"/>
                <a:gd name="T15" fmla="*/ 16 h 75"/>
                <a:gd name="T16" fmla="*/ 4 w 46"/>
                <a:gd name="T17" fmla="*/ 0 h 75"/>
                <a:gd name="T18" fmla="*/ 34 w 46"/>
                <a:gd name="T19" fmla="*/ 0 h 75"/>
                <a:gd name="T20" fmla="*/ 42 w 46"/>
                <a:gd name="T21" fmla="*/ 14 h 75"/>
                <a:gd name="T22" fmla="*/ 40 w 46"/>
                <a:gd name="T23" fmla="*/ 22 h 75"/>
                <a:gd name="T24" fmla="*/ 41 w 46"/>
                <a:gd name="T25" fmla="*/ 30 h 75"/>
                <a:gd name="T26" fmla="*/ 43 w 46"/>
                <a:gd name="T27" fmla="*/ 36 h 75"/>
                <a:gd name="T28" fmla="*/ 46 w 46"/>
                <a:gd name="T29" fmla="*/ 60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75"/>
                <a:gd name="T47" fmla="*/ 46 w 46"/>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75">
                  <a:moveTo>
                    <a:pt x="46" y="60"/>
                  </a:moveTo>
                  <a:lnTo>
                    <a:pt x="37" y="63"/>
                  </a:lnTo>
                  <a:lnTo>
                    <a:pt x="28" y="72"/>
                  </a:lnTo>
                  <a:lnTo>
                    <a:pt x="15" y="75"/>
                  </a:lnTo>
                  <a:lnTo>
                    <a:pt x="5" y="71"/>
                  </a:lnTo>
                  <a:lnTo>
                    <a:pt x="0" y="53"/>
                  </a:lnTo>
                  <a:lnTo>
                    <a:pt x="7" y="37"/>
                  </a:lnTo>
                  <a:lnTo>
                    <a:pt x="4" y="16"/>
                  </a:lnTo>
                  <a:lnTo>
                    <a:pt x="4" y="0"/>
                  </a:lnTo>
                  <a:lnTo>
                    <a:pt x="34" y="0"/>
                  </a:lnTo>
                  <a:lnTo>
                    <a:pt x="42" y="14"/>
                  </a:lnTo>
                  <a:lnTo>
                    <a:pt x="40" y="22"/>
                  </a:lnTo>
                  <a:lnTo>
                    <a:pt x="41" y="30"/>
                  </a:lnTo>
                  <a:lnTo>
                    <a:pt x="43" y="36"/>
                  </a:lnTo>
                  <a:lnTo>
                    <a:pt x="46" y="6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2" name="Freeform 1084">
              <a:extLst>
                <a:ext uri="{FF2B5EF4-FFF2-40B4-BE49-F238E27FC236}">
                  <a16:creationId xmlns="" xmlns:a16="http://schemas.microsoft.com/office/drawing/2014/main" id="{E20F6977-B93A-4CE1-991E-7B35503C3EB0}"/>
                </a:ext>
              </a:extLst>
            </p:cNvPr>
            <p:cNvSpPr>
              <a:spLocks/>
            </p:cNvSpPr>
            <p:nvPr/>
          </p:nvSpPr>
          <p:spPr bwMode="gray">
            <a:xfrm>
              <a:off x="2645" y="2001"/>
              <a:ext cx="71" cy="73"/>
            </a:xfrm>
            <a:custGeom>
              <a:avLst/>
              <a:gdLst>
                <a:gd name="T0" fmla="*/ 69 w 71"/>
                <a:gd name="T1" fmla="*/ 63 h 73"/>
                <a:gd name="T2" fmla="*/ 38 w 71"/>
                <a:gd name="T3" fmla="*/ 63 h 73"/>
                <a:gd name="T4" fmla="*/ 19 w 71"/>
                <a:gd name="T5" fmla="*/ 69 h 73"/>
                <a:gd name="T6" fmla="*/ 10 w 71"/>
                <a:gd name="T7" fmla="*/ 73 h 73"/>
                <a:gd name="T8" fmla="*/ 13 w 71"/>
                <a:gd name="T9" fmla="*/ 58 h 73"/>
                <a:gd name="T10" fmla="*/ 11 w 71"/>
                <a:gd name="T11" fmla="*/ 53 h 73"/>
                <a:gd name="T12" fmla="*/ 7 w 71"/>
                <a:gd name="T13" fmla="*/ 50 h 73"/>
                <a:gd name="T14" fmla="*/ 1 w 71"/>
                <a:gd name="T15" fmla="*/ 49 h 73"/>
                <a:gd name="T16" fmla="*/ 2 w 71"/>
                <a:gd name="T17" fmla="*/ 41 h 73"/>
                <a:gd name="T18" fmla="*/ 0 w 71"/>
                <a:gd name="T19" fmla="*/ 35 h 73"/>
                <a:gd name="T20" fmla="*/ 5 w 71"/>
                <a:gd name="T21" fmla="*/ 32 h 73"/>
                <a:gd name="T22" fmla="*/ 3 w 71"/>
                <a:gd name="T23" fmla="*/ 25 h 73"/>
                <a:gd name="T24" fmla="*/ 8 w 71"/>
                <a:gd name="T25" fmla="*/ 23 h 73"/>
                <a:gd name="T26" fmla="*/ 7 w 71"/>
                <a:gd name="T27" fmla="*/ 13 h 73"/>
                <a:gd name="T28" fmla="*/ 4 w 71"/>
                <a:gd name="T29" fmla="*/ 7 h 73"/>
                <a:gd name="T30" fmla="*/ 6 w 71"/>
                <a:gd name="T31" fmla="*/ 1 h 73"/>
                <a:gd name="T32" fmla="*/ 36 w 71"/>
                <a:gd name="T33" fmla="*/ 0 h 73"/>
                <a:gd name="T34" fmla="*/ 50 w 71"/>
                <a:gd name="T35" fmla="*/ 10 h 73"/>
                <a:gd name="T36" fmla="*/ 58 w 71"/>
                <a:gd name="T37" fmla="*/ 4 h 73"/>
                <a:gd name="T38" fmla="*/ 68 w 71"/>
                <a:gd name="T39" fmla="*/ 8 h 73"/>
                <a:gd name="T40" fmla="*/ 71 w 71"/>
                <a:gd name="T41" fmla="*/ 29 h 73"/>
                <a:gd name="T42" fmla="*/ 64 w 71"/>
                <a:gd name="T43" fmla="*/ 45 h 73"/>
                <a:gd name="T44" fmla="*/ 69 w 71"/>
                <a:gd name="T45" fmla="*/ 63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73"/>
                <a:gd name="T71" fmla="*/ 71 w 71"/>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73">
                  <a:moveTo>
                    <a:pt x="69" y="63"/>
                  </a:moveTo>
                  <a:lnTo>
                    <a:pt x="38" y="63"/>
                  </a:lnTo>
                  <a:lnTo>
                    <a:pt x="19" y="69"/>
                  </a:lnTo>
                  <a:lnTo>
                    <a:pt x="10" y="73"/>
                  </a:lnTo>
                  <a:lnTo>
                    <a:pt x="13" y="58"/>
                  </a:lnTo>
                  <a:lnTo>
                    <a:pt x="11" y="53"/>
                  </a:lnTo>
                  <a:lnTo>
                    <a:pt x="7" y="50"/>
                  </a:lnTo>
                  <a:lnTo>
                    <a:pt x="1" y="49"/>
                  </a:lnTo>
                  <a:lnTo>
                    <a:pt x="2" y="41"/>
                  </a:lnTo>
                  <a:lnTo>
                    <a:pt x="0" y="35"/>
                  </a:lnTo>
                  <a:lnTo>
                    <a:pt x="5" y="32"/>
                  </a:lnTo>
                  <a:lnTo>
                    <a:pt x="3" y="25"/>
                  </a:lnTo>
                  <a:lnTo>
                    <a:pt x="8" y="23"/>
                  </a:lnTo>
                  <a:lnTo>
                    <a:pt x="7" y="13"/>
                  </a:lnTo>
                  <a:lnTo>
                    <a:pt x="4" y="7"/>
                  </a:lnTo>
                  <a:lnTo>
                    <a:pt x="6" y="1"/>
                  </a:lnTo>
                  <a:lnTo>
                    <a:pt x="36" y="0"/>
                  </a:lnTo>
                  <a:lnTo>
                    <a:pt x="50" y="10"/>
                  </a:lnTo>
                  <a:lnTo>
                    <a:pt x="58" y="4"/>
                  </a:lnTo>
                  <a:lnTo>
                    <a:pt x="68" y="8"/>
                  </a:lnTo>
                  <a:lnTo>
                    <a:pt x="71" y="29"/>
                  </a:lnTo>
                  <a:lnTo>
                    <a:pt x="64" y="45"/>
                  </a:lnTo>
                  <a:lnTo>
                    <a:pt x="69" y="6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3" name="Freeform 1085">
              <a:extLst>
                <a:ext uri="{FF2B5EF4-FFF2-40B4-BE49-F238E27FC236}">
                  <a16:creationId xmlns="" xmlns:a16="http://schemas.microsoft.com/office/drawing/2014/main" id="{D10F3A1A-63BE-4EA6-9047-9500AA02889A}"/>
                </a:ext>
              </a:extLst>
            </p:cNvPr>
            <p:cNvSpPr>
              <a:spLocks/>
            </p:cNvSpPr>
            <p:nvPr/>
          </p:nvSpPr>
          <p:spPr bwMode="gray">
            <a:xfrm>
              <a:off x="2861" y="2098"/>
              <a:ext cx="21" cy="17"/>
            </a:xfrm>
            <a:custGeom>
              <a:avLst/>
              <a:gdLst>
                <a:gd name="T0" fmla="*/ 3 w 21"/>
                <a:gd name="T1" fmla="*/ 0 h 17"/>
                <a:gd name="T2" fmla="*/ 21 w 21"/>
                <a:gd name="T3" fmla="*/ 0 h 17"/>
                <a:gd name="T4" fmla="*/ 19 w 21"/>
                <a:gd name="T5" fmla="*/ 16 h 17"/>
                <a:gd name="T6" fmla="*/ 1 w 21"/>
                <a:gd name="T7" fmla="*/ 17 h 17"/>
                <a:gd name="T8" fmla="*/ 0 w 21"/>
                <a:gd name="T9" fmla="*/ 6 h 17"/>
                <a:gd name="T10" fmla="*/ 3 w 21"/>
                <a:gd name="T11" fmla="*/ 0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3" y="0"/>
                  </a:moveTo>
                  <a:lnTo>
                    <a:pt x="21" y="0"/>
                  </a:lnTo>
                  <a:lnTo>
                    <a:pt x="19" y="16"/>
                  </a:lnTo>
                  <a:lnTo>
                    <a:pt x="1" y="17"/>
                  </a:lnTo>
                  <a:lnTo>
                    <a:pt x="0" y="6"/>
                  </a:lnTo>
                  <a:lnTo>
                    <a:pt x="3"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4" name="Freeform 1086">
              <a:extLst>
                <a:ext uri="{FF2B5EF4-FFF2-40B4-BE49-F238E27FC236}">
                  <a16:creationId xmlns="" xmlns:a16="http://schemas.microsoft.com/office/drawing/2014/main" id="{999B78F7-45FC-41F5-9785-32F4D1710433}"/>
                </a:ext>
              </a:extLst>
            </p:cNvPr>
            <p:cNvSpPr>
              <a:spLocks/>
            </p:cNvSpPr>
            <p:nvPr/>
          </p:nvSpPr>
          <p:spPr bwMode="gray">
            <a:xfrm>
              <a:off x="3263" y="2269"/>
              <a:ext cx="85" cy="168"/>
            </a:xfrm>
            <a:custGeom>
              <a:avLst/>
              <a:gdLst>
                <a:gd name="T0" fmla="*/ 17 w 85"/>
                <a:gd name="T1" fmla="*/ 53 h 168"/>
                <a:gd name="T2" fmla="*/ 34 w 85"/>
                <a:gd name="T3" fmla="*/ 45 h 168"/>
                <a:gd name="T4" fmla="*/ 52 w 85"/>
                <a:gd name="T5" fmla="*/ 34 h 168"/>
                <a:gd name="T6" fmla="*/ 58 w 85"/>
                <a:gd name="T7" fmla="*/ 22 h 168"/>
                <a:gd name="T8" fmla="*/ 64 w 85"/>
                <a:gd name="T9" fmla="*/ 19 h 168"/>
                <a:gd name="T10" fmla="*/ 70 w 85"/>
                <a:gd name="T11" fmla="*/ 8 h 168"/>
                <a:gd name="T12" fmla="*/ 72 w 85"/>
                <a:gd name="T13" fmla="*/ 0 h 168"/>
                <a:gd name="T14" fmla="*/ 80 w 85"/>
                <a:gd name="T15" fmla="*/ 14 h 168"/>
                <a:gd name="T16" fmla="*/ 83 w 85"/>
                <a:gd name="T17" fmla="*/ 30 h 168"/>
                <a:gd name="T18" fmla="*/ 85 w 85"/>
                <a:gd name="T19" fmla="*/ 39 h 168"/>
                <a:gd name="T20" fmla="*/ 85 w 85"/>
                <a:gd name="T21" fmla="*/ 49 h 168"/>
                <a:gd name="T22" fmla="*/ 77 w 85"/>
                <a:gd name="T23" fmla="*/ 51 h 168"/>
                <a:gd name="T24" fmla="*/ 76 w 85"/>
                <a:gd name="T25" fmla="*/ 63 h 168"/>
                <a:gd name="T26" fmla="*/ 62 w 85"/>
                <a:gd name="T27" fmla="*/ 113 h 168"/>
                <a:gd name="T28" fmla="*/ 55 w 85"/>
                <a:gd name="T29" fmla="*/ 137 h 168"/>
                <a:gd name="T30" fmla="*/ 47 w 85"/>
                <a:gd name="T31" fmla="*/ 161 h 168"/>
                <a:gd name="T32" fmla="*/ 30 w 85"/>
                <a:gd name="T33" fmla="*/ 168 h 168"/>
                <a:gd name="T34" fmla="*/ 14 w 85"/>
                <a:gd name="T35" fmla="*/ 166 h 168"/>
                <a:gd name="T36" fmla="*/ 6 w 85"/>
                <a:gd name="T37" fmla="*/ 152 h 168"/>
                <a:gd name="T38" fmla="*/ 4 w 85"/>
                <a:gd name="T39" fmla="*/ 137 h 168"/>
                <a:gd name="T40" fmla="*/ 0 w 85"/>
                <a:gd name="T41" fmla="*/ 123 h 168"/>
                <a:gd name="T42" fmla="*/ 12 w 85"/>
                <a:gd name="T43" fmla="*/ 107 h 168"/>
                <a:gd name="T44" fmla="*/ 15 w 85"/>
                <a:gd name="T45" fmla="*/ 92 h 168"/>
                <a:gd name="T46" fmla="*/ 12 w 85"/>
                <a:gd name="T47" fmla="*/ 81 h 168"/>
                <a:gd name="T48" fmla="*/ 8 w 85"/>
                <a:gd name="T49" fmla="*/ 67 h 168"/>
                <a:gd name="T50" fmla="*/ 14 w 85"/>
                <a:gd name="T51" fmla="*/ 60 h 168"/>
                <a:gd name="T52" fmla="*/ 17 w 85"/>
                <a:gd name="T53" fmla="*/ 53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
                <a:gd name="T82" fmla="*/ 0 h 168"/>
                <a:gd name="T83" fmla="*/ 85 w 85"/>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 h="168">
                  <a:moveTo>
                    <a:pt x="17" y="53"/>
                  </a:moveTo>
                  <a:lnTo>
                    <a:pt x="34" y="45"/>
                  </a:lnTo>
                  <a:lnTo>
                    <a:pt x="52" y="34"/>
                  </a:lnTo>
                  <a:lnTo>
                    <a:pt x="58" y="22"/>
                  </a:lnTo>
                  <a:lnTo>
                    <a:pt x="64" y="19"/>
                  </a:lnTo>
                  <a:lnTo>
                    <a:pt x="70" y="8"/>
                  </a:lnTo>
                  <a:lnTo>
                    <a:pt x="72" y="0"/>
                  </a:lnTo>
                  <a:lnTo>
                    <a:pt x="80" y="14"/>
                  </a:lnTo>
                  <a:lnTo>
                    <a:pt x="83" y="30"/>
                  </a:lnTo>
                  <a:lnTo>
                    <a:pt x="85" y="39"/>
                  </a:lnTo>
                  <a:lnTo>
                    <a:pt x="85" y="49"/>
                  </a:lnTo>
                  <a:lnTo>
                    <a:pt x="77" y="51"/>
                  </a:lnTo>
                  <a:lnTo>
                    <a:pt x="76" y="63"/>
                  </a:lnTo>
                  <a:lnTo>
                    <a:pt x="62" y="113"/>
                  </a:lnTo>
                  <a:lnTo>
                    <a:pt x="55" y="137"/>
                  </a:lnTo>
                  <a:lnTo>
                    <a:pt x="47" y="161"/>
                  </a:lnTo>
                  <a:lnTo>
                    <a:pt x="30" y="168"/>
                  </a:lnTo>
                  <a:lnTo>
                    <a:pt x="14" y="166"/>
                  </a:lnTo>
                  <a:lnTo>
                    <a:pt x="6" y="152"/>
                  </a:lnTo>
                  <a:lnTo>
                    <a:pt x="4" y="137"/>
                  </a:lnTo>
                  <a:lnTo>
                    <a:pt x="0" y="123"/>
                  </a:lnTo>
                  <a:lnTo>
                    <a:pt x="12" y="107"/>
                  </a:lnTo>
                  <a:lnTo>
                    <a:pt x="15" y="92"/>
                  </a:lnTo>
                  <a:lnTo>
                    <a:pt x="12" y="81"/>
                  </a:lnTo>
                  <a:lnTo>
                    <a:pt x="8" y="67"/>
                  </a:lnTo>
                  <a:lnTo>
                    <a:pt x="14" y="60"/>
                  </a:lnTo>
                  <a:lnTo>
                    <a:pt x="17" y="5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5" name="Freeform 1087">
              <a:extLst>
                <a:ext uri="{FF2B5EF4-FFF2-40B4-BE49-F238E27FC236}">
                  <a16:creationId xmlns="" xmlns:a16="http://schemas.microsoft.com/office/drawing/2014/main" id="{8541AF7C-B432-4FE4-A221-4973AECB5FB6}"/>
                </a:ext>
              </a:extLst>
            </p:cNvPr>
            <p:cNvSpPr>
              <a:spLocks/>
            </p:cNvSpPr>
            <p:nvPr/>
          </p:nvSpPr>
          <p:spPr bwMode="gray">
            <a:xfrm>
              <a:off x="2945" y="2394"/>
              <a:ext cx="195" cy="164"/>
            </a:xfrm>
            <a:custGeom>
              <a:avLst/>
              <a:gdLst>
                <a:gd name="T0" fmla="*/ 0 w 194"/>
                <a:gd name="T1" fmla="*/ 81 h 163"/>
                <a:gd name="T2" fmla="*/ 6 w 194"/>
                <a:gd name="T3" fmla="*/ 76 h 163"/>
                <a:gd name="T4" fmla="*/ 12 w 194"/>
                <a:gd name="T5" fmla="*/ 82 h 163"/>
                <a:gd name="T6" fmla="*/ 17 w 194"/>
                <a:gd name="T7" fmla="*/ 85 h 163"/>
                <a:gd name="T8" fmla="*/ 30 w 194"/>
                <a:gd name="T9" fmla="*/ 86 h 163"/>
                <a:gd name="T10" fmla="*/ 41 w 194"/>
                <a:gd name="T11" fmla="*/ 78 h 163"/>
                <a:gd name="T12" fmla="*/ 41 w 194"/>
                <a:gd name="T13" fmla="*/ 34 h 163"/>
                <a:gd name="T14" fmla="*/ 50 w 194"/>
                <a:gd name="T15" fmla="*/ 43 h 163"/>
                <a:gd name="T16" fmla="*/ 50 w 194"/>
                <a:gd name="T17" fmla="*/ 58 h 163"/>
                <a:gd name="T18" fmla="*/ 62 w 194"/>
                <a:gd name="T19" fmla="*/ 58 h 163"/>
                <a:gd name="T20" fmla="*/ 73 w 194"/>
                <a:gd name="T21" fmla="*/ 49 h 163"/>
                <a:gd name="T22" fmla="*/ 75 w 194"/>
                <a:gd name="T23" fmla="*/ 40 h 163"/>
                <a:gd name="T24" fmla="*/ 83 w 194"/>
                <a:gd name="T25" fmla="*/ 40 h 163"/>
                <a:gd name="T26" fmla="*/ 90 w 194"/>
                <a:gd name="T27" fmla="*/ 46 h 163"/>
                <a:gd name="T28" fmla="*/ 106 w 194"/>
                <a:gd name="T29" fmla="*/ 44 h 163"/>
                <a:gd name="T30" fmla="*/ 112 w 194"/>
                <a:gd name="T31" fmla="*/ 34 h 163"/>
                <a:gd name="T32" fmla="*/ 140 w 194"/>
                <a:gd name="T33" fmla="*/ 5 h 163"/>
                <a:gd name="T34" fmla="*/ 148 w 194"/>
                <a:gd name="T35" fmla="*/ 5 h 163"/>
                <a:gd name="T36" fmla="*/ 148 w 194"/>
                <a:gd name="T37" fmla="*/ 0 h 163"/>
                <a:gd name="T38" fmla="*/ 172 w 194"/>
                <a:gd name="T39" fmla="*/ 1 h 163"/>
                <a:gd name="T40" fmla="*/ 177 w 194"/>
                <a:gd name="T41" fmla="*/ 6 h 163"/>
                <a:gd name="T42" fmla="*/ 184 w 194"/>
                <a:gd name="T43" fmla="*/ 24 h 163"/>
                <a:gd name="T44" fmla="*/ 183 w 194"/>
                <a:gd name="T45" fmla="*/ 51 h 163"/>
                <a:gd name="T46" fmla="*/ 184 w 194"/>
                <a:gd name="T47" fmla="*/ 58 h 163"/>
                <a:gd name="T48" fmla="*/ 194 w 194"/>
                <a:gd name="T49" fmla="*/ 59 h 163"/>
                <a:gd name="T50" fmla="*/ 191 w 194"/>
                <a:gd name="T51" fmla="*/ 68 h 163"/>
                <a:gd name="T52" fmla="*/ 191 w 194"/>
                <a:gd name="T53" fmla="*/ 77 h 163"/>
                <a:gd name="T54" fmla="*/ 185 w 194"/>
                <a:gd name="T55" fmla="*/ 82 h 163"/>
                <a:gd name="T56" fmla="*/ 172 w 194"/>
                <a:gd name="T57" fmla="*/ 97 h 163"/>
                <a:gd name="T58" fmla="*/ 168 w 194"/>
                <a:gd name="T59" fmla="*/ 106 h 163"/>
                <a:gd name="T60" fmla="*/ 157 w 194"/>
                <a:gd name="T61" fmla="*/ 119 h 163"/>
                <a:gd name="T62" fmla="*/ 142 w 194"/>
                <a:gd name="T63" fmla="*/ 132 h 163"/>
                <a:gd name="T64" fmla="*/ 124 w 194"/>
                <a:gd name="T65" fmla="*/ 148 h 163"/>
                <a:gd name="T66" fmla="*/ 107 w 194"/>
                <a:gd name="T67" fmla="*/ 150 h 163"/>
                <a:gd name="T68" fmla="*/ 96 w 194"/>
                <a:gd name="T69" fmla="*/ 155 h 163"/>
                <a:gd name="T70" fmla="*/ 83 w 194"/>
                <a:gd name="T71" fmla="*/ 154 h 163"/>
                <a:gd name="T72" fmla="*/ 67 w 194"/>
                <a:gd name="T73" fmla="*/ 154 h 163"/>
                <a:gd name="T74" fmla="*/ 52 w 194"/>
                <a:gd name="T75" fmla="*/ 159 h 163"/>
                <a:gd name="T76" fmla="*/ 38 w 194"/>
                <a:gd name="T77" fmla="*/ 163 h 163"/>
                <a:gd name="T78" fmla="*/ 26 w 194"/>
                <a:gd name="T79" fmla="*/ 157 h 163"/>
                <a:gd name="T80" fmla="*/ 22 w 194"/>
                <a:gd name="T81" fmla="*/ 148 h 163"/>
                <a:gd name="T82" fmla="*/ 16 w 194"/>
                <a:gd name="T83" fmla="*/ 137 h 163"/>
                <a:gd name="T84" fmla="*/ 22 w 194"/>
                <a:gd name="T85" fmla="*/ 128 h 163"/>
                <a:gd name="T86" fmla="*/ 17 w 194"/>
                <a:gd name="T87" fmla="*/ 118 h 163"/>
                <a:gd name="T88" fmla="*/ 9 w 194"/>
                <a:gd name="T89" fmla="*/ 107 h 163"/>
                <a:gd name="T90" fmla="*/ 5 w 194"/>
                <a:gd name="T91" fmla="*/ 92 h 163"/>
                <a:gd name="T92" fmla="*/ 0 w 194"/>
                <a:gd name="T93" fmla="*/ 81 h 1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163"/>
                <a:gd name="T143" fmla="*/ 194 w 194"/>
                <a:gd name="T144" fmla="*/ 163 h 1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163">
                  <a:moveTo>
                    <a:pt x="0" y="81"/>
                  </a:moveTo>
                  <a:cubicBezTo>
                    <a:pt x="0" y="81"/>
                    <a:pt x="5" y="75"/>
                    <a:pt x="6" y="76"/>
                  </a:cubicBezTo>
                  <a:cubicBezTo>
                    <a:pt x="6" y="76"/>
                    <a:pt x="12" y="82"/>
                    <a:pt x="12" y="82"/>
                  </a:cubicBezTo>
                  <a:cubicBezTo>
                    <a:pt x="17" y="85"/>
                    <a:pt x="17" y="85"/>
                    <a:pt x="17" y="85"/>
                  </a:cubicBezTo>
                  <a:cubicBezTo>
                    <a:pt x="30" y="86"/>
                    <a:pt x="30" y="86"/>
                    <a:pt x="30" y="86"/>
                  </a:cubicBezTo>
                  <a:cubicBezTo>
                    <a:pt x="41" y="78"/>
                    <a:pt x="41" y="78"/>
                    <a:pt x="41" y="78"/>
                  </a:cubicBezTo>
                  <a:cubicBezTo>
                    <a:pt x="41" y="34"/>
                    <a:pt x="41" y="34"/>
                    <a:pt x="41" y="34"/>
                  </a:cubicBezTo>
                  <a:cubicBezTo>
                    <a:pt x="50" y="43"/>
                    <a:pt x="50" y="43"/>
                    <a:pt x="50" y="43"/>
                  </a:cubicBezTo>
                  <a:cubicBezTo>
                    <a:pt x="50" y="58"/>
                    <a:pt x="50" y="58"/>
                    <a:pt x="50" y="58"/>
                  </a:cubicBezTo>
                  <a:cubicBezTo>
                    <a:pt x="62" y="58"/>
                    <a:pt x="62" y="58"/>
                    <a:pt x="62" y="58"/>
                  </a:cubicBezTo>
                  <a:cubicBezTo>
                    <a:pt x="73" y="49"/>
                    <a:pt x="73" y="49"/>
                    <a:pt x="73" y="49"/>
                  </a:cubicBezTo>
                  <a:cubicBezTo>
                    <a:pt x="75" y="40"/>
                    <a:pt x="75" y="40"/>
                    <a:pt x="75" y="40"/>
                  </a:cubicBezTo>
                  <a:cubicBezTo>
                    <a:pt x="83" y="40"/>
                    <a:pt x="83" y="40"/>
                    <a:pt x="83" y="40"/>
                  </a:cubicBezTo>
                  <a:cubicBezTo>
                    <a:pt x="90" y="46"/>
                    <a:pt x="90" y="46"/>
                    <a:pt x="90" y="46"/>
                  </a:cubicBezTo>
                  <a:cubicBezTo>
                    <a:pt x="106" y="44"/>
                    <a:pt x="106" y="44"/>
                    <a:pt x="106" y="44"/>
                  </a:cubicBezTo>
                  <a:cubicBezTo>
                    <a:pt x="112" y="34"/>
                    <a:pt x="112" y="34"/>
                    <a:pt x="112" y="34"/>
                  </a:cubicBezTo>
                  <a:cubicBezTo>
                    <a:pt x="140" y="5"/>
                    <a:pt x="140" y="5"/>
                    <a:pt x="140" y="5"/>
                  </a:cubicBezTo>
                  <a:cubicBezTo>
                    <a:pt x="148" y="5"/>
                    <a:pt x="148" y="5"/>
                    <a:pt x="148" y="5"/>
                  </a:cubicBezTo>
                  <a:cubicBezTo>
                    <a:pt x="148" y="0"/>
                    <a:pt x="148" y="0"/>
                    <a:pt x="148" y="0"/>
                  </a:cubicBezTo>
                  <a:cubicBezTo>
                    <a:pt x="172" y="1"/>
                    <a:pt x="172" y="1"/>
                    <a:pt x="172" y="1"/>
                  </a:cubicBezTo>
                  <a:cubicBezTo>
                    <a:pt x="177" y="6"/>
                    <a:pt x="177" y="6"/>
                    <a:pt x="177" y="6"/>
                  </a:cubicBezTo>
                  <a:cubicBezTo>
                    <a:pt x="184" y="24"/>
                    <a:pt x="184" y="24"/>
                    <a:pt x="184" y="24"/>
                  </a:cubicBezTo>
                  <a:cubicBezTo>
                    <a:pt x="183" y="51"/>
                    <a:pt x="183" y="51"/>
                    <a:pt x="183" y="51"/>
                  </a:cubicBezTo>
                  <a:cubicBezTo>
                    <a:pt x="184" y="58"/>
                    <a:pt x="184" y="58"/>
                    <a:pt x="184" y="58"/>
                  </a:cubicBezTo>
                  <a:cubicBezTo>
                    <a:pt x="194" y="59"/>
                    <a:pt x="194" y="59"/>
                    <a:pt x="194" y="59"/>
                  </a:cubicBezTo>
                  <a:cubicBezTo>
                    <a:pt x="191" y="68"/>
                    <a:pt x="191" y="68"/>
                    <a:pt x="191" y="68"/>
                  </a:cubicBezTo>
                  <a:cubicBezTo>
                    <a:pt x="191" y="77"/>
                    <a:pt x="191" y="77"/>
                    <a:pt x="191" y="77"/>
                  </a:cubicBezTo>
                  <a:cubicBezTo>
                    <a:pt x="185" y="82"/>
                    <a:pt x="185" y="82"/>
                    <a:pt x="185" y="82"/>
                  </a:cubicBezTo>
                  <a:cubicBezTo>
                    <a:pt x="172" y="97"/>
                    <a:pt x="172" y="97"/>
                    <a:pt x="172" y="97"/>
                  </a:cubicBezTo>
                  <a:cubicBezTo>
                    <a:pt x="168" y="106"/>
                    <a:pt x="168" y="106"/>
                    <a:pt x="168" y="106"/>
                  </a:cubicBezTo>
                  <a:cubicBezTo>
                    <a:pt x="157" y="119"/>
                    <a:pt x="157" y="119"/>
                    <a:pt x="157" y="119"/>
                  </a:cubicBezTo>
                  <a:cubicBezTo>
                    <a:pt x="142" y="132"/>
                    <a:pt x="142" y="132"/>
                    <a:pt x="142" y="132"/>
                  </a:cubicBezTo>
                  <a:cubicBezTo>
                    <a:pt x="124" y="148"/>
                    <a:pt x="124" y="148"/>
                    <a:pt x="124" y="148"/>
                  </a:cubicBezTo>
                  <a:cubicBezTo>
                    <a:pt x="107" y="150"/>
                    <a:pt x="107" y="150"/>
                    <a:pt x="107" y="150"/>
                  </a:cubicBezTo>
                  <a:cubicBezTo>
                    <a:pt x="96" y="155"/>
                    <a:pt x="96" y="155"/>
                    <a:pt x="96" y="155"/>
                  </a:cubicBezTo>
                  <a:cubicBezTo>
                    <a:pt x="83" y="154"/>
                    <a:pt x="83" y="154"/>
                    <a:pt x="83" y="154"/>
                  </a:cubicBezTo>
                  <a:cubicBezTo>
                    <a:pt x="67" y="154"/>
                    <a:pt x="67" y="154"/>
                    <a:pt x="67" y="154"/>
                  </a:cubicBezTo>
                  <a:cubicBezTo>
                    <a:pt x="52" y="159"/>
                    <a:pt x="52" y="159"/>
                    <a:pt x="52" y="159"/>
                  </a:cubicBezTo>
                  <a:cubicBezTo>
                    <a:pt x="38" y="163"/>
                    <a:pt x="38" y="163"/>
                    <a:pt x="38" y="163"/>
                  </a:cubicBezTo>
                  <a:cubicBezTo>
                    <a:pt x="26" y="157"/>
                    <a:pt x="26" y="157"/>
                    <a:pt x="26" y="157"/>
                  </a:cubicBezTo>
                  <a:cubicBezTo>
                    <a:pt x="22" y="148"/>
                    <a:pt x="22" y="148"/>
                    <a:pt x="22" y="148"/>
                  </a:cubicBezTo>
                  <a:cubicBezTo>
                    <a:pt x="16" y="137"/>
                    <a:pt x="16" y="137"/>
                    <a:pt x="16" y="137"/>
                  </a:cubicBezTo>
                  <a:cubicBezTo>
                    <a:pt x="22" y="128"/>
                    <a:pt x="22" y="128"/>
                    <a:pt x="22" y="128"/>
                  </a:cubicBezTo>
                  <a:cubicBezTo>
                    <a:pt x="17" y="118"/>
                    <a:pt x="17" y="118"/>
                    <a:pt x="17" y="118"/>
                  </a:cubicBezTo>
                  <a:cubicBezTo>
                    <a:pt x="9" y="107"/>
                    <a:pt x="9" y="107"/>
                    <a:pt x="9" y="107"/>
                  </a:cubicBezTo>
                  <a:cubicBezTo>
                    <a:pt x="5" y="92"/>
                    <a:pt x="5" y="92"/>
                    <a:pt x="5" y="92"/>
                  </a:cubicBezTo>
                  <a:lnTo>
                    <a:pt x="0" y="8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6" name="Freeform 1088">
              <a:extLst>
                <a:ext uri="{FF2B5EF4-FFF2-40B4-BE49-F238E27FC236}">
                  <a16:creationId xmlns="" xmlns:a16="http://schemas.microsoft.com/office/drawing/2014/main" id="{470B1324-BA86-4C6C-94AE-968606568CA4}"/>
                </a:ext>
              </a:extLst>
            </p:cNvPr>
            <p:cNvSpPr>
              <a:spLocks/>
            </p:cNvSpPr>
            <p:nvPr/>
          </p:nvSpPr>
          <p:spPr bwMode="gray">
            <a:xfrm>
              <a:off x="3050" y="2316"/>
              <a:ext cx="90" cy="79"/>
            </a:xfrm>
            <a:custGeom>
              <a:avLst/>
              <a:gdLst>
                <a:gd name="T0" fmla="*/ 44 w 90"/>
                <a:gd name="T1" fmla="*/ 78 h 79"/>
                <a:gd name="T2" fmla="*/ 43 w 90"/>
                <a:gd name="T3" fmla="*/ 73 h 79"/>
                <a:gd name="T4" fmla="*/ 33 w 90"/>
                <a:gd name="T5" fmla="*/ 72 h 79"/>
                <a:gd name="T6" fmla="*/ 27 w 90"/>
                <a:gd name="T7" fmla="*/ 58 h 79"/>
                <a:gd name="T8" fmla="*/ 9 w 90"/>
                <a:gd name="T9" fmla="*/ 48 h 79"/>
                <a:gd name="T10" fmla="*/ 6 w 90"/>
                <a:gd name="T11" fmla="*/ 37 h 79"/>
                <a:gd name="T12" fmla="*/ 0 w 90"/>
                <a:gd name="T13" fmla="*/ 27 h 79"/>
                <a:gd name="T14" fmla="*/ 20 w 90"/>
                <a:gd name="T15" fmla="*/ 26 h 79"/>
                <a:gd name="T16" fmla="*/ 31 w 90"/>
                <a:gd name="T17" fmla="*/ 13 h 79"/>
                <a:gd name="T18" fmla="*/ 40 w 90"/>
                <a:gd name="T19" fmla="*/ 11 h 79"/>
                <a:gd name="T20" fmla="*/ 46 w 90"/>
                <a:gd name="T21" fmla="*/ 0 h 79"/>
                <a:gd name="T22" fmla="*/ 58 w 90"/>
                <a:gd name="T23" fmla="*/ 1 h 79"/>
                <a:gd name="T24" fmla="*/ 88 w 90"/>
                <a:gd name="T25" fmla="*/ 11 h 79"/>
                <a:gd name="T26" fmla="*/ 90 w 90"/>
                <a:gd name="T27" fmla="*/ 32 h 79"/>
                <a:gd name="T28" fmla="*/ 90 w 90"/>
                <a:gd name="T29" fmla="*/ 54 h 79"/>
                <a:gd name="T30" fmla="*/ 83 w 90"/>
                <a:gd name="T31" fmla="*/ 67 h 79"/>
                <a:gd name="T32" fmla="*/ 68 w 90"/>
                <a:gd name="T33" fmla="*/ 79 h 79"/>
                <a:gd name="T34" fmla="*/ 44 w 90"/>
                <a:gd name="T35" fmla="*/ 78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79"/>
                <a:gd name="T56" fmla="*/ 90 w 90"/>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79">
                  <a:moveTo>
                    <a:pt x="44" y="78"/>
                  </a:moveTo>
                  <a:lnTo>
                    <a:pt x="43" y="73"/>
                  </a:lnTo>
                  <a:lnTo>
                    <a:pt x="33" y="72"/>
                  </a:lnTo>
                  <a:lnTo>
                    <a:pt x="27" y="58"/>
                  </a:lnTo>
                  <a:lnTo>
                    <a:pt x="9" y="48"/>
                  </a:lnTo>
                  <a:lnTo>
                    <a:pt x="6" y="37"/>
                  </a:lnTo>
                  <a:lnTo>
                    <a:pt x="0" y="27"/>
                  </a:lnTo>
                  <a:lnTo>
                    <a:pt x="20" y="26"/>
                  </a:lnTo>
                  <a:lnTo>
                    <a:pt x="31" y="13"/>
                  </a:lnTo>
                  <a:lnTo>
                    <a:pt x="40" y="11"/>
                  </a:lnTo>
                  <a:lnTo>
                    <a:pt x="46" y="0"/>
                  </a:lnTo>
                  <a:lnTo>
                    <a:pt x="58" y="1"/>
                  </a:lnTo>
                  <a:lnTo>
                    <a:pt x="88" y="11"/>
                  </a:lnTo>
                  <a:lnTo>
                    <a:pt x="90" y="32"/>
                  </a:lnTo>
                  <a:lnTo>
                    <a:pt x="90" y="54"/>
                  </a:lnTo>
                  <a:lnTo>
                    <a:pt x="83" y="67"/>
                  </a:lnTo>
                  <a:lnTo>
                    <a:pt x="68" y="79"/>
                  </a:lnTo>
                  <a:lnTo>
                    <a:pt x="44" y="7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7" name="Freeform 1089">
              <a:extLst>
                <a:ext uri="{FF2B5EF4-FFF2-40B4-BE49-F238E27FC236}">
                  <a16:creationId xmlns="" xmlns:a16="http://schemas.microsoft.com/office/drawing/2014/main" id="{79860058-8A27-44FF-BE82-F2B3346DBFA8}"/>
                </a:ext>
              </a:extLst>
            </p:cNvPr>
            <p:cNvSpPr>
              <a:spLocks/>
            </p:cNvSpPr>
            <p:nvPr/>
          </p:nvSpPr>
          <p:spPr bwMode="gray">
            <a:xfrm>
              <a:off x="2986" y="2343"/>
              <a:ext cx="108" cy="109"/>
            </a:xfrm>
            <a:custGeom>
              <a:avLst/>
              <a:gdLst>
                <a:gd name="T0" fmla="*/ 0 w 108"/>
                <a:gd name="T1" fmla="*/ 85 h 109"/>
                <a:gd name="T2" fmla="*/ 0 w 108"/>
                <a:gd name="T3" fmla="*/ 50 h 109"/>
                <a:gd name="T4" fmla="*/ 11 w 108"/>
                <a:gd name="T5" fmla="*/ 50 h 109"/>
                <a:gd name="T6" fmla="*/ 12 w 108"/>
                <a:gd name="T7" fmla="*/ 4 h 109"/>
                <a:gd name="T8" fmla="*/ 37 w 108"/>
                <a:gd name="T9" fmla="*/ 1 h 109"/>
                <a:gd name="T10" fmla="*/ 42 w 108"/>
                <a:gd name="T11" fmla="*/ 7 h 109"/>
                <a:gd name="T12" fmla="*/ 64 w 108"/>
                <a:gd name="T13" fmla="*/ 0 h 109"/>
                <a:gd name="T14" fmla="*/ 70 w 108"/>
                <a:gd name="T15" fmla="*/ 10 h 109"/>
                <a:gd name="T16" fmla="*/ 73 w 108"/>
                <a:gd name="T17" fmla="*/ 21 h 109"/>
                <a:gd name="T18" fmla="*/ 91 w 108"/>
                <a:gd name="T19" fmla="*/ 31 h 109"/>
                <a:gd name="T20" fmla="*/ 97 w 108"/>
                <a:gd name="T21" fmla="*/ 45 h 109"/>
                <a:gd name="T22" fmla="*/ 107 w 108"/>
                <a:gd name="T23" fmla="*/ 46 h 109"/>
                <a:gd name="T24" fmla="*/ 108 w 108"/>
                <a:gd name="T25" fmla="*/ 52 h 109"/>
                <a:gd name="T26" fmla="*/ 108 w 108"/>
                <a:gd name="T27" fmla="*/ 56 h 109"/>
                <a:gd name="T28" fmla="*/ 100 w 108"/>
                <a:gd name="T29" fmla="*/ 56 h 109"/>
                <a:gd name="T30" fmla="*/ 72 w 108"/>
                <a:gd name="T31" fmla="*/ 85 h 109"/>
                <a:gd name="T32" fmla="*/ 66 w 108"/>
                <a:gd name="T33" fmla="*/ 95 h 109"/>
                <a:gd name="T34" fmla="*/ 49 w 108"/>
                <a:gd name="T35" fmla="*/ 97 h 109"/>
                <a:gd name="T36" fmla="*/ 42 w 108"/>
                <a:gd name="T37" fmla="*/ 91 h 109"/>
                <a:gd name="T38" fmla="*/ 34 w 108"/>
                <a:gd name="T39" fmla="*/ 91 h 109"/>
                <a:gd name="T40" fmla="*/ 32 w 108"/>
                <a:gd name="T41" fmla="*/ 100 h 109"/>
                <a:gd name="T42" fmla="*/ 21 w 108"/>
                <a:gd name="T43" fmla="*/ 109 h 109"/>
                <a:gd name="T44" fmla="*/ 9 w 108"/>
                <a:gd name="T45" fmla="*/ 109 h 109"/>
                <a:gd name="T46" fmla="*/ 9 w 108"/>
                <a:gd name="T47" fmla="*/ 94 h 109"/>
                <a:gd name="T48" fmla="*/ 0 w 108"/>
                <a:gd name="T49" fmla="*/ 85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109"/>
                <a:gd name="T77" fmla="*/ 108 w 108"/>
                <a:gd name="T78" fmla="*/ 109 h 1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109">
                  <a:moveTo>
                    <a:pt x="0" y="85"/>
                  </a:moveTo>
                  <a:lnTo>
                    <a:pt x="0" y="50"/>
                  </a:lnTo>
                  <a:lnTo>
                    <a:pt x="11" y="50"/>
                  </a:lnTo>
                  <a:lnTo>
                    <a:pt x="12" y="4"/>
                  </a:lnTo>
                  <a:lnTo>
                    <a:pt x="37" y="1"/>
                  </a:lnTo>
                  <a:lnTo>
                    <a:pt x="42" y="7"/>
                  </a:lnTo>
                  <a:lnTo>
                    <a:pt x="64" y="0"/>
                  </a:lnTo>
                  <a:lnTo>
                    <a:pt x="70" y="10"/>
                  </a:lnTo>
                  <a:lnTo>
                    <a:pt x="73" y="21"/>
                  </a:lnTo>
                  <a:lnTo>
                    <a:pt x="91" y="31"/>
                  </a:lnTo>
                  <a:lnTo>
                    <a:pt x="97" y="45"/>
                  </a:lnTo>
                  <a:lnTo>
                    <a:pt x="107" y="46"/>
                  </a:lnTo>
                  <a:lnTo>
                    <a:pt x="108" y="52"/>
                  </a:lnTo>
                  <a:lnTo>
                    <a:pt x="108" y="56"/>
                  </a:lnTo>
                  <a:lnTo>
                    <a:pt x="100" y="56"/>
                  </a:lnTo>
                  <a:lnTo>
                    <a:pt x="72" y="85"/>
                  </a:lnTo>
                  <a:lnTo>
                    <a:pt x="66" y="95"/>
                  </a:lnTo>
                  <a:lnTo>
                    <a:pt x="49" y="97"/>
                  </a:lnTo>
                  <a:lnTo>
                    <a:pt x="42" y="91"/>
                  </a:lnTo>
                  <a:lnTo>
                    <a:pt x="34" y="91"/>
                  </a:lnTo>
                  <a:lnTo>
                    <a:pt x="32" y="100"/>
                  </a:lnTo>
                  <a:lnTo>
                    <a:pt x="21" y="109"/>
                  </a:lnTo>
                  <a:lnTo>
                    <a:pt x="9" y="109"/>
                  </a:lnTo>
                  <a:lnTo>
                    <a:pt x="9" y="94"/>
                  </a:lnTo>
                  <a:lnTo>
                    <a:pt x="0" y="8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8" name="Freeform 1090">
              <a:extLst>
                <a:ext uri="{FF2B5EF4-FFF2-40B4-BE49-F238E27FC236}">
                  <a16:creationId xmlns="" xmlns:a16="http://schemas.microsoft.com/office/drawing/2014/main" id="{0D25BAF0-B206-4D16-9C37-B7393431513D}"/>
                </a:ext>
              </a:extLst>
            </p:cNvPr>
            <p:cNvSpPr>
              <a:spLocks/>
            </p:cNvSpPr>
            <p:nvPr/>
          </p:nvSpPr>
          <p:spPr bwMode="gray">
            <a:xfrm>
              <a:off x="2892" y="2336"/>
              <a:ext cx="106" cy="145"/>
            </a:xfrm>
            <a:custGeom>
              <a:avLst/>
              <a:gdLst>
                <a:gd name="T0" fmla="*/ 0 w 106"/>
                <a:gd name="T1" fmla="*/ 0 h 145"/>
                <a:gd name="T2" fmla="*/ 73 w 106"/>
                <a:gd name="T3" fmla="*/ 0 h 145"/>
                <a:gd name="T4" fmla="*/ 79 w 106"/>
                <a:gd name="T5" fmla="*/ 4 h 145"/>
                <a:gd name="T6" fmla="*/ 99 w 106"/>
                <a:gd name="T7" fmla="*/ 5 h 145"/>
                <a:gd name="T8" fmla="*/ 106 w 106"/>
                <a:gd name="T9" fmla="*/ 11 h 145"/>
                <a:gd name="T10" fmla="*/ 105 w 106"/>
                <a:gd name="T11" fmla="*/ 57 h 145"/>
                <a:gd name="T12" fmla="*/ 94 w 106"/>
                <a:gd name="T13" fmla="*/ 57 h 145"/>
                <a:gd name="T14" fmla="*/ 94 w 106"/>
                <a:gd name="T15" fmla="*/ 137 h 145"/>
                <a:gd name="T16" fmla="*/ 83 w 106"/>
                <a:gd name="T17" fmla="*/ 145 h 145"/>
                <a:gd name="T18" fmla="*/ 70 w 106"/>
                <a:gd name="T19" fmla="*/ 144 h 145"/>
                <a:gd name="T20" fmla="*/ 65 w 106"/>
                <a:gd name="T21" fmla="*/ 141 h 145"/>
                <a:gd name="T22" fmla="*/ 59 w 106"/>
                <a:gd name="T23" fmla="*/ 135 h 145"/>
                <a:gd name="T24" fmla="*/ 53 w 106"/>
                <a:gd name="T25" fmla="*/ 140 h 145"/>
                <a:gd name="T26" fmla="*/ 38 w 106"/>
                <a:gd name="T27" fmla="*/ 122 h 145"/>
                <a:gd name="T28" fmla="*/ 33 w 106"/>
                <a:gd name="T29" fmla="*/ 94 h 145"/>
                <a:gd name="T30" fmla="*/ 29 w 106"/>
                <a:gd name="T31" fmla="*/ 85 h 145"/>
                <a:gd name="T32" fmla="*/ 29 w 106"/>
                <a:gd name="T33" fmla="*/ 61 h 145"/>
                <a:gd name="T34" fmla="*/ 8 w 106"/>
                <a:gd name="T35" fmla="*/ 26 h 145"/>
                <a:gd name="T36" fmla="*/ 0 w 106"/>
                <a:gd name="T37" fmla="*/ 11 h 145"/>
                <a:gd name="T38" fmla="*/ 0 w 106"/>
                <a:gd name="T39" fmla="*/ 0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45"/>
                <a:gd name="T62" fmla="*/ 106 w 106"/>
                <a:gd name="T63" fmla="*/ 145 h 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45">
                  <a:moveTo>
                    <a:pt x="0" y="0"/>
                  </a:moveTo>
                  <a:lnTo>
                    <a:pt x="73" y="0"/>
                  </a:lnTo>
                  <a:lnTo>
                    <a:pt x="79" y="4"/>
                  </a:lnTo>
                  <a:lnTo>
                    <a:pt x="99" y="5"/>
                  </a:lnTo>
                  <a:lnTo>
                    <a:pt x="106" y="11"/>
                  </a:lnTo>
                  <a:lnTo>
                    <a:pt x="105" y="57"/>
                  </a:lnTo>
                  <a:lnTo>
                    <a:pt x="94" y="57"/>
                  </a:lnTo>
                  <a:lnTo>
                    <a:pt x="94" y="137"/>
                  </a:lnTo>
                  <a:lnTo>
                    <a:pt x="83" y="145"/>
                  </a:lnTo>
                  <a:lnTo>
                    <a:pt x="70" y="144"/>
                  </a:lnTo>
                  <a:lnTo>
                    <a:pt x="65" y="141"/>
                  </a:lnTo>
                  <a:lnTo>
                    <a:pt x="59" y="135"/>
                  </a:lnTo>
                  <a:lnTo>
                    <a:pt x="53" y="140"/>
                  </a:lnTo>
                  <a:lnTo>
                    <a:pt x="38" y="122"/>
                  </a:lnTo>
                  <a:lnTo>
                    <a:pt x="33" y="94"/>
                  </a:lnTo>
                  <a:lnTo>
                    <a:pt x="29" y="85"/>
                  </a:lnTo>
                  <a:lnTo>
                    <a:pt x="29" y="61"/>
                  </a:lnTo>
                  <a:lnTo>
                    <a:pt x="8" y="26"/>
                  </a:lnTo>
                  <a:lnTo>
                    <a:pt x="0" y="11"/>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99" name="Freeform 1091">
              <a:extLst>
                <a:ext uri="{FF2B5EF4-FFF2-40B4-BE49-F238E27FC236}">
                  <a16:creationId xmlns="" xmlns:a16="http://schemas.microsoft.com/office/drawing/2014/main" id="{8A0308EB-750B-4F9E-9F39-9B6D6DF5C81A}"/>
                </a:ext>
              </a:extLst>
            </p:cNvPr>
            <p:cNvSpPr>
              <a:spLocks/>
            </p:cNvSpPr>
            <p:nvPr/>
          </p:nvSpPr>
          <p:spPr bwMode="gray">
            <a:xfrm>
              <a:off x="3110" y="2251"/>
              <a:ext cx="123" cy="202"/>
            </a:xfrm>
            <a:custGeom>
              <a:avLst/>
              <a:gdLst>
                <a:gd name="T0" fmla="*/ 0 w 123"/>
                <a:gd name="T1" fmla="*/ 66 h 202"/>
                <a:gd name="T2" fmla="*/ 2 w 123"/>
                <a:gd name="T3" fmla="*/ 54 h 202"/>
                <a:gd name="T4" fmla="*/ 38 w 123"/>
                <a:gd name="T5" fmla="*/ 47 h 202"/>
                <a:gd name="T6" fmla="*/ 51 w 123"/>
                <a:gd name="T7" fmla="*/ 48 h 202"/>
                <a:gd name="T8" fmla="*/ 49 w 123"/>
                <a:gd name="T9" fmla="*/ 71 h 202"/>
                <a:gd name="T10" fmla="*/ 58 w 123"/>
                <a:gd name="T11" fmla="*/ 80 h 202"/>
                <a:gd name="T12" fmla="*/ 66 w 123"/>
                <a:gd name="T13" fmla="*/ 69 h 202"/>
                <a:gd name="T14" fmla="*/ 64 w 123"/>
                <a:gd name="T15" fmla="*/ 48 h 202"/>
                <a:gd name="T16" fmla="*/ 53 w 123"/>
                <a:gd name="T17" fmla="*/ 36 h 202"/>
                <a:gd name="T18" fmla="*/ 49 w 123"/>
                <a:gd name="T19" fmla="*/ 24 h 202"/>
                <a:gd name="T20" fmla="*/ 52 w 123"/>
                <a:gd name="T21" fmla="*/ 12 h 202"/>
                <a:gd name="T22" fmla="*/ 68 w 123"/>
                <a:gd name="T23" fmla="*/ 14 h 202"/>
                <a:gd name="T24" fmla="*/ 87 w 123"/>
                <a:gd name="T25" fmla="*/ 14 h 202"/>
                <a:gd name="T26" fmla="*/ 109 w 123"/>
                <a:gd name="T27" fmla="*/ 8 h 202"/>
                <a:gd name="T28" fmla="*/ 120 w 123"/>
                <a:gd name="T29" fmla="*/ 0 h 202"/>
                <a:gd name="T30" fmla="*/ 120 w 123"/>
                <a:gd name="T31" fmla="*/ 30 h 202"/>
                <a:gd name="T32" fmla="*/ 123 w 123"/>
                <a:gd name="T33" fmla="*/ 60 h 202"/>
                <a:gd name="T34" fmla="*/ 109 w 123"/>
                <a:gd name="T35" fmla="*/ 74 h 202"/>
                <a:gd name="T36" fmla="*/ 84 w 123"/>
                <a:gd name="T37" fmla="*/ 89 h 202"/>
                <a:gd name="T38" fmla="*/ 58 w 123"/>
                <a:gd name="T39" fmla="*/ 113 h 202"/>
                <a:gd name="T40" fmla="*/ 52 w 123"/>
                <a:gd name="T41" fmla="*/ 115 h 202"/>
                <a:gd name="T42" fmla="*/ 53 w 123"/>
                <a:gd name="T43" fmla="*/ 127 h 202"/>
                <a:gd name="T44" fmla="*/ 60 w 123"/>
                <a:gd name="T45" fmla="*/ 147 h 202"/>
                <a:gd name="T46" fmla="*/ 58 w 123"/>
                <a:gd name="T47" fmla="*/ 171 h 202"/>
                <a:gd name="T48" fmla="*/ 30 w 123"/>
                <a:gd name="T49" fmla="*/ 186 h 202"/>
                <a:gd name="T50" fmla="*/ 27 w 123"/>
                <a:gd name="T51" fmla="*/ 192 h 202"/>
                <a:gd name="T52" fmla="*/ 29 w 123"/>
                <a:gd name="T53" fmla="*/ 198 h 202"/>
                <a:gd name="T54" fmla="*/ 30 w 123"/>
                <a:gd name="T55" fmla="*/ 202 h 202"/>
                <a:gd name="T56" fmla="*/ 20 w 123"/>
                <a:gd name="T57" fmla="*/ 201 h 202"/>
                <a:gd name="T58" fmla="*/ 19 w 123"/>
                <a:gd name="T59" fmla="*/ 194 h 202"/>
                <a:gd name="T60" fmla="*/ 20 w 123"/>
                <a:gd name="T61" fmla="*/ 167 h 202"/>
                <a:gd name="T62" fmla="*/ 13 w 123"/>
                <a:gd name="T63" fmla="*/ 149 h 202"/>
                <a:gd name="T64" fmla="*/ 8 w 123"/>
                <a:gd name="T65" fmla="*/ 144 h 202"/>
                <a:gd name="T66" fmla="*/ 23 w 123"/>
                <a:gd name="T67" fmla="*/ 132 h 202"/>
                <a:gd name="T68" fmla="*/ 30 w 123"/>
                <a:gd name="T69" fmla="*/ 119 h 202"/>
                <a:gd name="T70" fmla="*/ 30 w 123"/>
                <a:gd name="T71" fmla="*/ 97 h 202"/>
                <a:gd name="T72" fmla="*/ 28 w 123"/>
                <a:gd name="T73" fmla="*/ 76 h 202"/>
                <a:gd name="T74" fmla="*/ 0 w 123"/>
                <a:gd name="T75" fmla="*/ 66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202"/>
                <a:gd name="T116" fmla="*/ 123 w 123"/>
                <a:gd name="T117" fmla="*/ 202 h 2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202">
                  <a:moveTo>
                    <a:pt x="0" y="66"/>
                  </a:moveTo>
                  <a:lnTo>
                    <a:pt x="2" y="54"/>
                  </a:lnTo>
                  <a:lnTo>
                    <a:pt x="38" y="47"/>
                  </a:lnTo>
                  <a:lnTo>
                    <a:pt x="51" y="48"/>
                  </a:lnTo>
                  <a:lnTo>
                    <a:pt x="49" y="71"/>
                  </a:lnTo>
                  <a:lnTo>
                    <a:pt x="58" y="80"/>
                  </a:lnTo>
                  <a:lnTo>
                    <a:pt x="66" y="69"/>
                  </a:lnTo>
                  <a:lnTo>
                    <a:pt x="64" y="48"/>
                  </a:lnTo>
                  <a:lnTo>
                    <a:pt x="53" y="36"/>
                  </a:lnTo>
                  <a:lnTo>
                    <a:pt x="49" y="24"/>
                  </a:lnTo>
                  <a:lnTo>
                    <a:pt x="52" y="12"/>
                  </a:lnTo>
                  <a:lnTo>
                    <a:pt x="68" y="14"/>
                  </a:lnTo>
                  <a:lnTo>
                    <a:pt x="87" y="14"/>
                  </a:lnTo>
                  <a:lnTo>
                    <a:pt x="109" y="8"/>
                  </a:lnTo>
                  <a:lnTo>
                    <a:pt x="120" y="0"/>
                  </a:lnTo>
                  <a:lnTo>
                    <a:pt x="120" y="30"/>
                  </a:lnTo>
                  <a:lnTo>
                    <a:pt x="123" y="60"/>
                  </a:lnTo>
                  <a:lnTo>
                    <a:pt x="109" y="74"/>
                  </a:lnTo>
                  <a:lnTo>
                    <a:pt x="84" y="89"/>
                  </a:lnTo>
                  <a:lnTo>
                    <a:pt x="58" y="113"/>
                  </a:lnTo>
                  <a:lnTo>
                    <a:pt x="52" y="115"/>
                  </a:lnTo>
                  <a:lnTo>
                    <a:pt x="53" y="127"/>
                  </a:lnTo>
                  <a:lnTo>
                    <a:pt x="60" y="147"/>
                  </a:lnTo>
                  <a:lnTo>
                    <a:pt x="58" y="171"/>
                  </a:lnTo>
                  <a:lnTo>
                    <a:pt x="30" y="186"/>
                  </a:lnTo>
                  <a:lnTo>
                    <a:pt x="27" y="192"/>
                  </a:lnTo>
                  <a:lnTo>
                    <a:pt x="29" y="198"/>
                  </a:lnTo>
                  <a:lnTo>
                    <a:pt x="30" y="202"/>
                  </a:lnTo>
                  <a:lnTo>
                    <a:pt x="20" y="201"/>
                  </a:lnTo>
                  <a:lnTo>
                    <a:pt x="19" y="194"/>
                  </a:lnTo>
                  <a:lnTo>
                    <a:pt x="20" y="167"/>
                  </a:lnTo>
                  <a:lnTo>
                    <a:pt x="13" y="149"/>
                  </a:lnTo>
                  <a:lnTo>
                    <a:pt x="8" y="144"/>
                  </a:lnTo>
                  <a:lnTo>
                    <a:pt x="23" y="132"/>
                  </a:lnTo>
                  <a:lnTo>
                    <a:pt x="30" y="119"/>
                  </a:lnTo>
                  <a:lnTo>
                    <a:pt x="30" y="97"/>
                  </a:lnTo>
                  <a:lnTo>
                    <a:pt x="28" y="76"/>
                  </a:lnTo>
                  <a:lnTo>
                    <a:pt x="0" y="6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0" name="Freeform 1092">
              <a:extLst>
                <a:ext uri="{FF2B5EF4-FFF2-40B4-BE49-F238E27FC236}">
                  <a16:creationId xmlns="" xmlns:a16="http://schemas.microsoft.com/office/drawing/2014/main" id="{CB5A99F0-4443-47A4-8F09-99F69FF78089}"/>
                </a:ext>
              </a:extLst>
            </p:cNvPr>
            <p:cNvSpPr>
              <a:spLocks/>
            </p:cNvSpPr>
            <p:nvPr/>
          </p:nvSpPr>
          <p:spPr bwMode="gray">
            <a:xfrm>
              <a:off x="3138" y="2240"/>
              <a:ext cx="38" cy="91"/>
            </a:xfrm>
            <a:custGeom>
              <a:avLst/>
              <a:gdLst>
                <a:gd name="T0" fmla="*/ 2 w 38"/>
                <a:gd name="T1" fmla="*/ 38 h 91"/>
                <a:gd name="T2" fmla="*/ 7 w 38"/>
                <a:gd name="T3" fmla="*/ 33 h 91"/>
                <a:gd name="T4" fmla="*/ 8 w 38"/>
                <a:gd name="T5" fmla="*/ 13 h 91"/>
                <a:gd name="T6" fmla="*/ 10 w 38"/>
                <a:gd name="T7" fmla="*/ 11 h 91"/>
                <a:gd name="T8" fmla="*/ 6 w 38"/>
                <a:gd name="T9" fmla="*/ 0 h 91"/>
                <a:gd name="T10" fmla="*/ 16 w 38"/>
                <a:gd name="T11" fmla="*/ 1 h 91"/>
                <a:gd name="T12" fmla="*/ 23 w 38"/>
                <a:gd name="T13" fmla="*/ 9 h 91"/>
                <a:gd name="T14" fmla="*/ 24 w 38"/>
                <a:gd name="T15" fmla="*/ 23 h 91"/>
                <a:gd name="T16" fmla="*/ 21 w 38"/>
                <a:gd name="T17" fmla="*/ 35 h 91"/>
                <a:gd name="T18" fmla="*/ 25 w 38"/>
                <a:gd name="T19" fmla="*/ 47 h 91"/>
                <a:gd name="T20" fmla="*/ 36 w 38"/>
                <a:gd name="T21" fmla="*/ 59 h 91"/>
                <a:gd name="T22" fmla="*/ 38 w 38"/>
                <a:gd name="T23" fmla="*/ 80 h 91"/>
                <a:gd name="T24" fmla="*/ 30 w 38"/>
                <a:gd name="T25" fmla="*/ 91 h 91"/>
                <a:gd name="T26" fmla="*/ 21 w 38"/>
                <a:gd name="T27" fmla="*/ 82 h 91"/>
                <a:gd name="T28" fmla="*/ 23 w 38"/>
                <a:gd name="T29" fmla="*/ 59 h 91"/>
                <a:gd name="T30" fmla="*/ 7 w 38"/>
                <a:gd name="T31" fmla="*/ 58 h 91"/>
                <a:gd name="T32" fmla="*/ 0 w 38"/>
                <a:gd name="T33" fmla="*/ 49 h 91"/>
                <a:gd name="T34" fmla="*/ 2 w 38"/>
                <a:gd name="T35" fmla="*/ 38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91"/>
                <a:gd name="T56" fmla="*/ 38 w 3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91">
                  <a:moveTo>
                    <a:pt x="2" y="38"/>
                  </a:moveTo>
                  <a:lnTo>
                    <a:pt x="7" y="33"/>
                  </a:lnTo>
                  <a:lnTo>
                    <a:pt x="8" y="13"/>
                  </a:lnTo>
                  <a:lnTo>
                    <a:pt x="10" y="11"/>
                  </a:lnTo>
                  <a:lnTo>
                    <a:pt x="6" y="0"/>
                  </a:lnTo>
                  <a:lnTo>
                    <a:pt x="16" y="1"/>
                  </a:lnTo>
                  <a:lnTo>
                    <a:pt x="23" y="9"/>
                  </a:lnTo>
                  <a:lnTo>
                    <a:pt x="24" y="23"/>
                  </a:lnTo>
                  <a:lnTo>
                    <a:pt x="21" y="35"/>
                  </a:lnTo>
                  <a:lnTo>
                    <a:pt x="25" y="47"/>
                  </a:lnTo>
                  <a:lnTo>
                    <a:pt x="36" y="59"/>
                  </a:lnTo>
                  <a:lnTo>
                    <a:pt x="38" y="80"/>
                  </a:lnTo>
                  <a:lnTo>
                    <a:pt x="30" y="91"/>
                  </a:lnTo>
                  <a:lnTo>
                    <a:pt x="21" y="82"/>
                  </a:lnTo>
                  <a:lnTo>
                    <a:pt x="23" y="59"/>
                  </a:lnTo>
                  <a:lnTo>
                    <a:pt x="7" y="58"/>
                  </a:lnTo>
                  <a:lnTo>
                    <a:pt x="0" y="49"/>
                  </a:lnTo>
                  <a:lnTo>
                    <a:pt x="2" y="3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1" name="Freeform 1093">
              <a:extLst>
                <a:ext uri="{FF2B5EF4-FFF2-40B4-BE49-F238E27FC236}">
                  <a16:creationId xmlns="" xmlns:a16="http://schemas.microsoft.com/office/drawing/2014/main" id="{5E7C708E-6B87-4823-9E79-B8CC85A4315E}"/>
                </a:ext>
              </a:extLst>
            </p:cNvPr>
            <p:cNvSpPr>
              <a:spLocks/>
            </p:cNvSpPr>
            <p:nvPr/>
          </p:nvSpPr>
          <p:spPr bwMode="gray">
            <a:xfrm>
              <a:off x="3010" y="2225"/>
              <a:ext cx="138" cy="118"/>
            </a:xfrm>
            <a:custGeom>
              <a:avLst/>
              <a:gdLst>
                <a:gd name="T0" fmla="*/ 40 w 138"/>
                <a:gd name="T1" fmla="*/ 118 h 118"/>
                <a:gd name="T2" fmla="*/ 36 w 138"/>
                <a:gd name="T3" fmla="*/ 113 h 118"/>
                <a:gd name="T4" fmla="*/ 15 w 138"/>
                <a:gd name="T5" fmla="*/ 111 h 118"/>
                <a:gd name="T6" fmla="*/ 1 w 138"/>
                <a:gd name="T7" fmla="*/ 97 h 118"/>
                <a:gd name="T8" fmla="*/ 0 w 138"/>
                <a:gd name="T9" fmla="*/ 58 h 118"/>
                <a:gd name="T10" fmla="*/ 23 w 138"/>
                <a:gd name="T11" fmla="*/ 57 h 118"/>
                <a:gd name="T12" fmla="*/ 22 w 138"/>
                <a:gd name="T13" fmla="*/ 32 h 118"/>
                <a:gd name="T14" fmla="*/ 37 w 138"/>
                <a:gd name="T15" fmla="*/ 38 h 118"/>
                <a:gd name="T16" fmla="*/ 52 w 138"/>
                <a:gd name="T17" fmla="*/ 44 h 118"/>
                <a:gd name="T18" fmla="*/ 62 w 138"/>
                <a:gd name="T19" fmla="*/ 40 h 118"/>
                <a:gd name="T20" fmla="*/ 68 w 138"/>
                <a:gd name="T21" fmla="*/ 48 h 118"/>
                <a:gd name="T22" fmla="*/ 78 w 138"/>
                <a:gd name="T23" fmla="*/ 52 h 118"/>
                <a:gd name="T24" fmla="*/ 83 w 138"/>
                <a:gd name="T25" fmla="*/ 62 h 118"/>
                <a:gd name="T26" fmla="*/ 94 w 138"/>
                <a:gd name="T27" fmla="*/ 61 h 118"/>
                <a:gd name="T28" fmla="*/ 94 w 138"/>
                <a:gd name="T29" fmla="*/ 48 h 118"/>
                <a:gd name="T30" fmla="*/ 83 w 138"/>
                <a:gd name="T31" fmla="*/ 44 h 118"/>
                <a:gd name="T32" fmla="*/ 75 w 138"/>
                <a:gd name="T33" fmla="*/ 37 h 118"/>
                <a:gd name="T34" fmla="*/ 78 w 138"/>
                <a:gd name="T35" fmla="*/ 20 h 118"/>
                <a:gd name="T36" fmla="*/ 77 w 138"/>
                <a:gd name="T37" fmla="*/ 6 h 118"/>
                <a:gd name="T38" fmla="*/ 89 w 138"/>
                <a:gd name="T39" fmla="*/ 0 h 118"/>
                <a:gd name="T40" fmla="*/ 103 w 138"/>
                <a:gd name="T41" fmla="*/ 0 h 118"/>
                <a:gd name="T42" fmla="*/ 134 w 138"/>
                <a:gd name="T43" fmla="*/ 15 h 118"/>
                <a:gd name="T44" fmla="*/ 138 w 138"/>
                <a:gd name="T45" fmla="*/ 26 h 118"/>
                <a:gd name="T46" fmla="*/ 136 w 138"/>
                <a:gd name="T47" fmla="*/ 31 h 118"/>
                <a:gd name="T48" fmla="*/ 135 w 138"/>
                <a:gd name="T49" fmla="*/ 48 h 118"/>
                <a:gd name="T50" fmla="*/ 130 w 138"/>
                <a:gd name="T51" fmla="*/ 53 h 118"/>
                <a:gd name="T52" fmla="*/ 128 w 138"/>
                <a:gd name="T53" fmla="*/ 64 h 118"/>
                <a:gd name="T54" fmla="*/ 135 w 138"/>
                <a:gd name="T55" fmla="*/ 73 h 118"/>
                <a:gd name="T56" fmla="*/ 102 w 138"/>
                <a:gd name="T57" fmla="*/ 80 h 118"/>
                <a:gd name="T58" fmla="*/ 100 w 138"/>
                <a:gd name="T59" fmla="*/ 92 h 118"/>
                <a:gd name="T60" fmla="*/ 86 w 138"/>
                <a:gd name="T61" fmla="*/ 91 h 118"/>
                <a:gd name="T62" fmla="*/ 80 w 138"/>
                <a:gd name="T63" fmla="*/ 102 h 118"/>
                <a:gd name="T64" fmla="*/ 71 w 138"/>
                <a:gd name="T65" fmla="*/ 104 h 118"/>
                <a:gd name="T66" fmla="*/ 60 w 138"/>
                <a:gd name="T67" fmla="*/ 116 h 118"/>
                <a:gd name="T68" fmla="*/ 40 w 138"/>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118"/>
                <a:gd name="T107" fmla="*/ 138 w 138"/>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118">
                  <a:moveTo>
                    <a:pt x="40" y="118"/>
                  </a:moveTo>
                  <a:lnTo>
                    <a:pt x="36" y="113"/>
                  </a:lnTo>
                  <a:lnTo>
                    <a:pt x="15" y="111"/>
                  </a:lnTo>
                  <a:lnTo>
                    <a:pt x="1" y="97"/>
                  </a:lnTo>
                  <a:lnTo>
                    <a:pt x="0" y="58"/>
                  </a:lnTo>
                  <a:lnTo>
                    <a:pt x="23" y="57"/>
                  </a:lnTo>
                  <a:lnTo>
                    <a:pt x="22" y="32"/>
                  </a:lnTo>
                  <a:lnTo>
                    <a:pt x="37" y="38"/>
                  </a:lnTo>
                  <a:lnTo>
                    <a:pt x="52" y="44"/>
                  </a:lnTo>
                  <a:lnTo>
                    <a:pt x="62" y="40"/>
                  </a:lnTo>
                  <a:lnTo>
                    <a:pt x="68" y="48"/>
                  </a:lnTo>
                  <a:lnTo>
                    <a:pt x="78" y="52"/>
                  </a:lnTo>
                  <a:lnTo>
                    <a:pt x="83" y="62"/>
                  </a:lnTo>
                  <a:lnTo>
                    <a:pt x="94" y="61"/>
                  </a:lnTo>
                  <a:lnTo>
                    <a:pt x="94" y="48"/>
                  </a:lnTo>
                  <a:lnTo>
                    <a:pt x="83" y="44"/>
                  </a:lnTo>
                  <a:lnTo>
                    <a:pt x="75" y="37"/>
                  </a:lnTo>
                  <a:lnTo>
                    <a:pt x="78" y="20"/>
                  </a:lnTo>
                  <a:lnTo>
                    <a:pt x="77" y="6"/>
                  </a:lnTo>
                  <a:lnTo>
                    <a:pt x="89" y="0"/>
                  </a:lnTo>
                  <a:lnTo>
                    <a:pt x="103" y="0"/>
                  </a:lnTo>
                  <a:lnTo>
                    <a:pt x="134" y="15"/>
                  </a:lnTo>
                  <a:lnTo>
                    <a:pt x="138" y="26"/>
                  </a:lnTo>
                  <a:lnTo>
                    <a:pt x="136" y="31"/>
                  </a:lnTo>
                  <a:lnTo>
                    <a:pt x="135" y="48"/>
                  </a:lnTo>
                  <a:lnTo>
                    <a:pt x="130" y="53"/>
                  </a:lnTo>
                  <a:lnTo>
                    <a:pt x="128" y="64"/>
                  </a:lnTo>
                  <a:lnTo>
                    <a:pt x="135" y="73"/>
                  </a:lnTo>
                  <a:lnTo>
                    <a:pt x="102" y="80"/>
                  </a:lnTo>
                  <a:lnTo>
                    <a:pt x="100" y="92"/>
                  </a:lnTo>
                  <a:lnTo>
                    <a:pt x="86" y="91"/>
                  </a:lnTo>
                  <a:lnTo>
                    <a:pt x="80" y="102"/>
                  </a:lnTo>
                  <a:lnTo>
                    <a:pt x="71" y="104"/>
                  </a:lnTo>
                  <a:lnTo>
                    <a:pt x="60" y="116"/>
                  </a:lnTo>
                  <a:lnTo>
                    <a:pt x="40" y="11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2" name="Freeform 1094">
              <a:extLst>
                <a:ext uri="{FF2B5EF4-FFF2-40B4-BE49-F238E27FC236}">
                  <a16:creationId xmlns="" xmlns:a16="http://schemas.microsoft.com/office/drawing/2014/main" id="{C3F2438F-272E-408D-AB59-DB18238D0617}"/>
                </a:ext>
              </a:extLst>
            </p:cNvPr>
            <p:cNvSpPr>
              <a:spLocks/>
            </p:cNvSpPr>
            <p:nvPr/>
          </p:nvSpPr>
          <p:spPr bwMode="gray">
            <a:xfrm>
              <a:off x="3099" y="2138"/>
              <a:ext cx="131" cy="127"/>
            </a:xfrm>
            <a:custGeom>
              <a:avLst/>
              <a:gdLst>
                <a:gd name="T0" fmla="*/ 14 w 131"/>
                <a:gd name="T1" fmla="*/ 87 h 127"/>
                <a:gd name="T2" fmla="*/ 12 w 131"/>
                <a:gd name="T3" fmla="*/ 75 h 127"/>
                <a:gd name="T4" fmla="*/ 1 w 131"/>
                <a:gd name="T5" fmla="*/ 62 h 127"/>
                <a:gd name="T6" fmla="*/ 0 w 131"/>
                <a:gd name="T7" fmla="*/ 43 h 127"/>
                <a:gd name="T8" fmla="*/ 15 w 131"/>
                <a:gd name="T9" fmla="*/ 26 h 127"/>
                <a:gd name="T10" fmla="*/ 13 w 131"/>
                <a:gd name="T11" fmla="*/ 16 h 127"/>
                <a:gd name="T12" fmla="*/ 17 w 131"/>
                <a:gd name="T13" fmla="*/ 9 h 127"/>
                <a:gd name="T14" fmla="*/ 12 w 131"/>
                <a:gd name="T15" fmla="*/ 0 h 127"/>
                <a:gd name="T16" fmla="*/ 28 w 131"/>
                <a:gd name="T17" fmla="*/ 0 h 127"/>
                <a:gd name="T18" fmla="*/ 57 w 131"/>
                <a:gd name="T19" fmla="*/ 3 h 127"/>
                <a:gd name="T20" fmla="*/ 96 w 131"/>
                <a:gd name="T21" fmla="*/ 23 h 127"/>
                <a:gd name="T22" fmla="*/ 98 w 131"/>
                <a:gd name="T23" fmla="*/ 31 h 127"/>
                <a:gd name="T24" fmla="*/ 118 w 131"/>
                <a:gd name="T25" fmla="*/ 45 h 127"/>
                <a:gd name="T26" fmla="*/ 114 w 131"/>
                <a:gd name="T27" fmla="*/ 55 h 127"/>
                <a:gd name="T28" fmla="*/ 112 w 131"/>
                <a:gd name="T29" fmla="*/ 65 h 127"/>
                <a:gd name="T30" fmla="*/ 118 w 131"/>
                <a:gd name="T31" fmla="*/ 73 h 127"/>
                <a:gd name="T32" fmla="*/ 118 w 131"/>
                <a:gd name="T33" fmla="*/ 95 h 127"/>
                <a:gd name="T34" fmla="*/ 131 w 131"/>
                <a:gd name="T35" fmla="*/ 113 h 127"/>
                <a:gd name="T36" fmla="*/ 120 w 131"/>
                <a:gd name="T37" fmla="*/ 121 h 127"/>
                <a:gd name="T38" fmla="*/ 98 w 131"/>
                <a:gd name="T39" fmla="*/ 127 h 127"/>
                <a:gd name="T40" fmla="*/ 63 w 131"/>
                <a:gd name="T41" fmla="*/ 125 h 127"/>
                <a:gd name="T42" fmla="*/ 62 w 131"/>
                <a:gd name="T43" fmla="*/ 111 h 127"/>
                <a:gd name="T44" fmla="*/ 55 w 131"/>
                <a:gd name="T45" fmla="*/ 103 h 127"/>
                <a:gd name="T46" fmla="*/ 45 w 131"/>
                <a:gd name="T47" fmla="*/ 102 h 127"/>
                <a:gd name="T48" fmla="*/ 14 w 131"/>
                <a:gd name="T49" fmla="*/ 8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27"/>
                <a:gd name="T77" fmla="*/ 131 w 131"/>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27">
                  <a:moveTo>
                    <a:pt x="14" y="87"/>
                  </a:moveTo>
                  <a:lnTo>
                    <a:pt x="12" y="75"/>
                  </a:lnTo>
                  <a:lnTo>
                    <a:pt x="1" y="62"/>
                  </a:lnTo>
                  <a:lnTo>
                    <a:pt x="0" y="43"/>
                  </a:lnTo>
                  <a:lnTo>
                    <a:pt x="15" y="26"/>
                  </a:lnTo>
                  <a:lnTo>
                    <a:pt x="13" y="16"/>
                  </a:lnTo>
                  <a:lnTo>
                    <a:pt x="17" y="9"/>
                  </a:lnTo>
                  <a:lnTo>
                    <a:pt x="12" y="0"/>
                  </a:lnTo>
                  <a:lnTo>
                    <a:pt x="28" y="0"/>
                  </a:lnTo>
                  <a:lnTo>
                    <a:pt x="57" y="3"/>
                  </a:lnTo>
                  <a:lnTo>
                    <a:pt x="96" y="23"/>
                  </a:lnTo>
                  <a:lnTo>
                    <a:pt x="98" y="31"/>
                  </a:lnTo>
                  <a:lnTo>
                    <a:pt x="118" y="45"/>
                  </a:lnTo>
                  <a:lnTo>
                    <a:pt x="114" y="55"/>
                  </a:lnTo>
                  <a:lnTo>
                    <a:pt x="112" y="65"/>
                  </a:lnTo>
                  <a:lnTo>
                    <a:pt x="118" y="73"/>
                  </a:lnTo>
                  <a:lnTo>
                    <a:pt x="118" y="95"/>
                  </a:lnTo>
                  <a:lnTo>
                    <a:pt x="131" y="113"/>
                  </a:lnTo>
                  <a:lnTo>
                    <a:pt x="120" y="121"/>
                  </a:lnTo>
                  <a:lnTo>
                    <a:pt x="98" y="127"/>
                  </a:lnTo>
                  <a:lnTo>
                    <a:pt x="63" y="125"/>
                  </a:lnTo>
                  <a:lnTo>
                    <a:pt x="62" y="111"/>
                  </a:lnTo>
                  <a:lnTo>
                    <a:pt x="55" y="103"/>
                  </a:lnTo>
                  <a:lnTo>
                    <a:pt x="45" y="102"/>
                  </a:lnTo>
                  <a:lnTo>
                    <a:pt x="14" y="8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3" name="Freeform 1095">
              <a:extLst>
                <a:ext uri="{FF2B5EF4-FFF2-40B4-BE49-F238E27FC236}">
                  <a16:creationId xmlns="" xmlns:a16="http://schemas.microsoft.com/office/drawing/2014/main" id="{075A3B19-9985-4919-A2A5-D5EFA542DF5F}"/>
                </a:ext>
              </a:extLst>
            </p:cNvPr>
            <p:cNvSpPr>
              <a:spLocks/>
            </p:cNvSpPr>
            <p:nvPr/>
          </p:nvSpPr>
          <p:spPr bwMode="gray">
            <a:xfrm>
              <a:off x="3097" y="2154"/>
              <a:ext cx="17" cy="27"/>
            </a:xfrm>
            <a:custGeom>
              <a:avLst/>
              <a:gdLst>
                <a:gd name="T0" fmla="*/ 15 w 17"/>
                <a:gd name="T1" fmla="*/ 0 h 27"/>
                <a:gd name="T2" fmla="*/ 7 w 17"/>
                <a:gd name="T3" fmla="*/ 1 h 27"/>
                <a:gd name="T4" fmla="*/ 0 w 17"/>
                <a:gd name="T5" fmla="*/ 9 h 27"/>
                <a:gd name="T6" fmla="*/ 2 w 17"/>
                <a:gd name="T7" fmla="*/ 27 h 27"/>
                <a:gd name="T8" fmla="*/ 17 w 17"/>
                <a:gd name="T9" fmla="*/ 10 h 27"/>
                <a:gd name="T10" fmla="*/ 15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15" y="0"/>
                  </a:moveTo>
                  <a:lnTo>
                    <a:pt x="7" y="1"/>
                  </a:lnTo>
                  <a:lnTo>
                    <a:pt x="0" y="9"/>
                  </a:lnTo>
                  <a:lnTo>
                    <a:pt x="2" y="27"/>
                  </a:lnTo>
                  <a:lnTo>
                    <a:pt x="17" y="10"/>
                  </a:lnTo>
                  <a:lnTo>
                    <a:pt x="15"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4" name="Freeform 1096">
              <a:extLst>
                <a:ext uri="{FF2B5EF4-FFF2-40B4-BE49-F238E27FC236}">
                  <a16:creationId xmlns="" xmlns:a16="http://schemas.microsoft.com/office/drawing/2014/main" id="{1602C0E5-4672-48B4-9C6A-6994033A4560}"/>
                </a:ext>
              </a:extLst>
            </p:cNvPr>
            <p:cNvSpPr>
              <a:spLocks/>
            </p:cNvSpPr>
            <p:nvPr/>
          </p:nvSpPr>
          <p:spPr bwMode="gray">
            <a:xfrm>
              <a:off x="3094" y="2138"/>
              <a:ext cx="22" cy="25"/>
            </a:xfrm>
            <a:custGeom>
              <a:avLst/>
              <a:gdLst>
                <a:gd name="T0" fmla="*/ 7 w 22"/>
                <a:gd name="T1" fmla="*/ 3 h 25"/>
                <a:gd name="T2" fmla="*/ 17 w 22"/>
                <a:gd name="T3" fmla="*/ 0 h 25"/>
                <a:gd name="T4" fmla="*/ 22 w 22"/>
                <a:gd name="T5" fmla="*/ 9 h 25"/>
                <a:gd name="T6" fmla="*/ 18 w 22"/>
                <a:gd name="T7" fmla="*/ 16 h 25"/>
                <a:gd name="T8" fmla="*/ 10 w 22"/>
                <a:gd name="T9" fmla="*/ 17 h 25"/>
                <a:gd name="T10" fmla="*/ 3 w 22"/>
                <a:gd name="T11" fmla="*/ 25 h 25"/>
                <a:gd name="T12" fmla="*/ 0 w 22"/>
                <a:gd name="T13" fmla="*/ 13 h 25"/>
                <a:gd name="T14" fmla="*/ 7 w 22"/>
                <a:gd name="T15" fmla="*/ 3 h 2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5"/>
                <a:gd name="T26" fmla="*/ 22 w 2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5">
                  <a:moveTo>
                    <a:pt x="7" y="3"/>
                  </a:moveTo>
                  <a:lnTo>
                    <a:pt x="17" y="0"/>
                  </a:lnTo>
                  <a:lnTo>
                    <a:pt x="22" y="9"/>
                  </a:lnTo>
                  <a:lnTo>
                    <a:pt x="18" y="16"/>
                  </a:lnTo>
                  <a:lnTo>
                    <a:pt x="10" y="17"/>
                  </a:lnTo>
                  <a:lnTo>
                    <a:pt x="3" y="25"/>
                  </a:lnTo>
                  <a:lnTo>
                    <a:pt x="0" y="13"/>
                  </a:lnTo>
                  <a:lnTo>
                    <a:pt x="7" y="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5" name="Freeform 1097">
              <a:extLst>
                <a:ext uri="{FF2B5EF4-FFF2-40B4-BE49-F238E27FC236}">
                  <a16:creationId xmlns="" xmlns:a16="http://schemas.microsoft.com/office/drawing/2014/main" id="{E5169D94-0FEF-467C-94D0-3FBF4B8DF78A}"/>
                </a:ext>
              </a:extLst>
            </p:cNvPr>
            <p:cNvSpPr>
              <a:spLocks/>
            </p:cNvSpPr>
            <p:nvPr/>
          </p:nvSpPr>
          <p:spPr bwMode="gray">
            <a:xfrm>
              <a:off x="3101" y="2077"/>
              <a:ext cx="63" cy="64"/>
            </a:xfrm>
            <a:custGeom>
              <a:avLst/>
              <a:gdLst>
                <a:gd name="T0" fmla="*/ 0 w 63"/>
                <a:gd name="T1" fmla="*/ 64 h 64"/>
                <a:gd name="T2" fmla="*/ 1 w 63"/>
                <a:gd name="T3" fmla="*/ 47 h 64"/>
                <a:gd name="T4" fmla="*/ 4 w 63"/>
                <a:gd name="T5" fmla="*/ 38 h 64"/>
                <a:gd name="T6" fmla="*/ 19 w 63"/>
                <a:gd name="T7" fmla="*/ 25 h 64"/>
                <a:gd name="T8" fmla="*/ 19 w 63"/>
                <a:gd name="T9" fmla="*/ 21 h 64"/>
                <a:gd name="T10" fmla="*/ 15 w 63"/>
                <a:gd name="T11" fmla="*/ 20 h 64"/>
                <a:gd name="T12" fmla="*/ 12 w 63"/>
                <a:gd name="T13" fmla="*/ 3 h 64"/>
                <a:gd name="T14" fmla="*/ 51 w 63"/>
                <a:gd name="T15" fmla="*/ 0 h 64"/>
                <a:gd name="T16" fmla="*/ 59 w 63"/>
                <a:gd name="T17" fmla="*/ 14 h 64"/>
                <a:gd name="T18" fmla="*/ 63 w 63"/>
                <a:gd name="T19" fmla="*/ 31 h 64"/>
                <a:gd name="T20" fmla="*/ 54 w 63"/>
                <a:gd name="T21" fmla="*/ 42 h 64"/>
                <a:gd name="T22" fmla="*/ 56 w 63"/>
                <a:gd name="T23" fmla="*/ 53 h 64"/>
                <a:gd name="T24" fmla="*/ 52 w 63"/>
                <a:gd name="T25" fmla="*/ 64 h 64"/>
                <a:gd name="T26" fmla="*/ 26 w 63"/>
                <a:gd name="T27" fmla="*/ 61 h 64"/>
                <a:gd name="T28" fmla="*/ 10 w 63"/>
                <a:gd name="T29" fmla="*/ 61 h 64"/>
                <a:gd name="T30" fmla="*/ 0 w 63"/>
                <a:gd name="T31" fmla="*/ 64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
                <a:gd name="T49" fmla="*/ 0 h 64"/>
                <a:gd name="T50" fmla="*/ 63 w 63"/>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 h="64">
                  <a:moveTo>
                    <a:pt x="0" y="64"/>
                  </a:moveTo>
                  <a:lnTo>
                    <a:pt x="1" y="47"/>
                  </a:lnTo>
                  <a:lnTo>
                    <a:pt x="4" y="38"/>
                  </a:lnTo>
                  <a:lnTo>
                    <a:pt x="19" y="25"/>
                  </a:lnTo>
                  <a:lnTo>
                    <a:pt x="19" y="21"/>
                  </a:lnTo>
                  <a:lnTo>
                    <a:pt x="15" y="20"/>
                  </a:lnTo>
                  <a:lnTo>
                    <a:pt x="12" y="3"/>
                  </a:lnTo>
                  <a:lnTo>
                    <a:pt x="51" y="0"/>
                  </a:lnTo>
                  <a:lnTo>
                    <a:pt x="59" y="14"/>
                  </a:lnTo>
                  <a:lnTo>
                    <a:pt x="63" y="31"/>
                  </a:lnTo>
                  <a:lnTo>
                    <a:pt x="54" y="42"/>
                  </a:lnTo>
                  <a:lnTo>
                    <a:pt x="56" y="53"/>
                  </a:lnTo>
                  <a:lnTo>
                    <a:pt x="52" y="64"/>
                  </a:lnTo>
                  <a:lnTo>
                    <a:pt x="26" y="61"/>
                  </a:lnTo>
                  <a:lnTo>
                    <a:pt x="10" y="61"/>
                  </a:lnTo>
                  <a:lnTo>
                    <a:pt x="0" y="6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6" name="Freeform 1098">
              <a:extLst>
                <a:ext uri="{FF2B5EF4-FFF2-40B4-BE49-F238E27FC236}">
                  <a16:creationId xmlns="" xmlns:a16="http://schemas.microsoft.com/office/drawing/2014/main" id="{72B0086F-68A6-48A3-B751-8F6E72071EA4}"/>
                </a:ext>
              </a:extLst>
            </p:cNvPr>
            <p:cNvSpPr>
              <a:spLocks/>
            </p:cNvSpPr>
            <p:nvPr/>
          </p:nvSpPr>
          <p:spPr bwMode="gray">
            <a:xfrm>
              <a:off x="2892" y="2196"/>
              <a:ext cx="158" cy="154"/>
            </a:xfrm>
            <a:custGeom>
              <a:avLst/>
              <a:gdLst>
                <a:gd name="T0" fmla="*/ 0 w 158"/>
                <a:gd name="T1" fmla="*/ 140 h 154"/>
                <a:gd name="T2" fmla="*/ 0 w 158"/>
                <a:gd name="T3" fmla="*/ 121 h 154"/>
                <a:gd name="T4" fmla="*/ 5 w 158"/>
                <a:gd name="T5" fmla="*/ 93 h 154"/>
                <a:gd name="T6" fmla="*/ 21 w 158"/>
                <a:gd name="T7" fmla="*/ 70 h 154"/>
                <a:gd name="T8" fmla="*/ 21 w 158"/>
                <a:gd name="T9" fmla="*/ 58 h 154"/>
                <a:gd name="T10" fmla="*/ 12 w 158"/>
                <a:gd name="T11" fmla="*/ 38 h 154"/>
                <a:gd name="T12" fmla="*/ 15 w 158"/>
                <a:gd name="T13" fmla="*/ 28 h 154"/>
                <a:gd name="T14" fmla="*/ 0 w 158"/>
                <a:gd name="T15" fmla="*/ 1 h 154"/>
                <a:gd name="T16" fmla="*/ 7 w 158"/>
                <a:gd name="T17" fmla="*/ 0 h 154"/>
                <a:gd name="T18" fmla="*/ 54 w 158"/>
                <a:gd name="T19" fmla="*/ 0 h 154"/>
                <a:gd name="T20" fmla="*/ 56 w 158"/>
                <a:gd name="T21" fmla="*/ 11 h 154"/>
                <a:gd name="T22" fmla="*/ 64 w 158"/>
                <a:gd name="T23" fmla="*/ 24 h 154"/>
                <a:gd name="T24" fmla="*/ 86 w 158"/>
                <a:gd name="T25" fmla="*/ 25 h 154"/>
                <a:gd name="T26" fmla="*/ 93 w 158"/>
                <a:gd name="T27" fmla="*/ 13 h 154"/>
                <a:gd name="T28" fmla="*/ 114 w 158"/>
                <a:gd name="T29" fmla="*/ 17 h 154"/>
                <a:gd name="T30" fmla="*/ 115 w 158"/>
                <a:gd name="T31" fmla="*/ 47 h 154"/>
                <a:gd name="T32" fmla="*/ 123 w 158"/>
                <a:gd name="T33" fmla="*/ 52 h 154"/>
                <a:gd name="T34" fmla="*/ 121 w 158"/>
                <a:gd name="T35" fmla="*/ 61 h 154"/>
                <a:gd name="T36" fmla="*/ 140 w 158"/>
                <a:gd name="T37" fmla="*/ 61 h 154"/>
                <a:gd name="T38" fmla="*/ 141 w 158"/>
                <a:gd name="T39" fmla="*/ 86 h 154"/>
                <a:gd name="T40" fmla="*/ 118 w 158"/>
                <a:gd name="T41" fmla="*/ 87 h 154"/>
                <a:gd name="T42" fmla="*/ 119 w 158"/>
                <a:gd name="T43" fmla="*/ 126 h 154"/>
                <a:gd name="T44" fmla="*/ 133 w 158"/>
                <a:gd name="T45" fmla="*/ 140 h 154"/>
                <a:gd name="T46" fmla="*/ 154 w 158"/>
                <a:gd name="T47" fmla="*/ 142 h 154"/>
                <a:gd name="T48" fmla="*/ 158 w 158"/>
                <a:gd name="T49" fmla="*/ 147 h 154"/>
                <a:gd name="T50" fmla="*/ 153 w 158"/>
                <a:gd name="T51" fmla="*/ 148 h 154"/>
                <a:gd name="T52" fmla="*/ 136 w 158"/>
                <a:gd name="T53" fmla="*/ 154 h 154"/>
                <a:gd name="T54" fmla="*/ 131 w 158"/>
                <a:gd name="T55" fmla="*/ 148 h 154"/>
                <a:gd name="T56" fmla="*/ 106 w 158"/>
                <a:gd name="T57" fmla="*/ 151 h 154"/>
                <a:gd name="T58" fmla="*/ 99 w 158"/>
                <a:gd name="T59" fmla="*/ 145 h 154"/>
                <a:gd name="T60" fmla="*/ 79 w 158"/>
                <a:gd name="T61" fmla="*/ 144 h 154"/>
                <a:gd name="T62" fmla="*/ 73 w 158"/>
                <a:gd name="T63" fmla="*/ 140 h 154"/>
                <a:gd name="T64" fmla="*/ 0 w 158"/>
                <a:gd name="T65" fmla="*/ 14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54"/>
                <a:gd name="T101" fmla="*/ 158 w 158"/>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54">
                  <a:moveTo>
                    <a:pt x="0" y="140"/>
                  </a:moveTo>
                  <a:lnTo>
                    <a:pt x="0" y="121"/>
                  </a:lnTo>
                  <a:lnTo>
                    <a:pt x="5" y="93"/>
                  </a:lnTo>
                  <a:lnTo>
                    <a:pt x="21" y="70"/>
                  </a:lnTo>
                  <a:lnTo>
                    <a:pt x="21" y="58"/>
                  </a:lnTo>
                  <a:lnTo>
                    <a:pt x="12" y="38"/>
                  </a:lnTo>
                  <a:lnTo>
                    <a:pt x="15" y="28"/>
                  </a:lnTo>
                  <a:lnTo>
                    <a:pt x="0" y="1"/>
                  </a:lnTo>
                  <a:lnTo>
                    <a:pt x="7" y="0"/>
                  </a:lnTo>
                  <a:lnTo>
                    <a:pt x="54" y="0"/>
                  </a:lnTo>
                  <a:lnTo>
                    <a:pt x="56" y="11"/>
                  </a:lnTo>
                  <a:lnTo>
                    <a:pt x="64" y="24"/>
                  </a:lnTo>
                  <a:lnTo>
                    <a:pt x="86" y="25"/>
                  </a:lnTo>
                  <a:lnTo>
                    <a:pt x="93" y="13"/>
                  </a:lnTo>
                  <a:lnTo>
                    <a:pt x="114" y="17"/>
                  </a:lnTo>
                  <a:lnTo>
                    <a:pt x="115" y="47"/>
                  </a:lnTo>
                  <a:lnTo>
                    <a:pt x="123" y="52"/>
                  </a:lnTo>
                  <a:lnTo>
                    <a:pt x="121" y="61"/>
                  </a:lnTo>
                  <a:lnTo>
                    <a:pt x="140" y="61"/>
                  </a:lnTo>
                  <a:lnTo>
                    <a:pt x="141" y="86"/>
                  </a:lnTo>
                  <a:lnTo>
                    <a:pt x="118" y="87"/>
                  </a:lnTo>
                  <a:lnTo>
                    <a:pt x="119" y="126"/>
                  </a:lnTo>
                  <a:lnTo>
                    <a:pt x="133" y="140"/>
                  </a:lnTo>
                  <a:lnTo>
                    <a:pt x="154" y="142"/>
                  </a:lnTo>
                  <a:lnTo>
                    <a:pt x="158" y="147"/>
                  </a:lnTo>
                  <a:lnTo>
                    <a:pt x="153" y="148"/>
                  </a:lnTo>
                  <a:lnTo>
                    <a:pt x="136" y="154"/>
                  </a:lnTo>
                  <a:lnTo>
                    <a:pt x="131" y="148"/>
                  </a:lnTo>
                  <a:lnTo>
                    <a:pt x="106" y="151"/>
                  </a:lnTo>
                  <a:lnTo>
                    <a:pt x="99" y="145"/>
                  </a:lnTo>
                  <a:lnTo>
                    <a:pt x="79" y="144"/>
                  </a:lnTo>
                  <a:lnTo>
                    <a:pt x="73" y="140"/>
                  </a:lnTo>
                  <a:lnTo>
                    <a:pt x="0" y="14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7" name="Freeform 1099">
              <a:extLst>
                <a:ext uri="{FF2B5EF4-FFF2-40B4-BE49-F238E27FC236}">
                  <a16:creationId xmlns="" xmlns:a16="http://schemas.microsoft.com/office/drawing/2014/main" id="{87F208EB-1B31-4B1C-9C40-D465FFA08174}"/>
                </a:ext>
              </a:extLst>
            </p:cNvPr>
            <p:cNvSpPr>
              <a:spLocks/>
            </p:cNvSpPr>
            <p:nvPr/>
          </p:nvSpPr>
          <p:spPr bwMode="gray">
            <a:xfrm>
              <a:off x="2897" y="2062"/>
              <a:ext cx="223" cy="225"/>
            </a:xfrm>
            <a:custGeom>
              <a:avLst/>
              <a:gdLst>
                <a:gd name="T0" fmla="*/ 0 w 223"/>
                <a:gd name="T1" fmla="*/ 133 h 225"/>
                <a:gd name="T2" fmla="*/ 4 w 223"/>
                <a:gd name="T3" fmla="*/ 121 h 225"/>
                <a:gd name="T4" fmla="*/ 10 w 223"/>
                <a:gd name="T5" fmla="*/ 120 h 225"/>
                <a:gd name="T6" fmla="*/ 25 w 223"/>
                <a:gd name="T7" fmla="*/ 117 h 225"/>
                <a:gd name="T8" fmla="*/ 44 w 223"/>
                <a:gd name="T9" fmla="*/ 109 h 225"/>
                <a:gd name="T10" fmla="*/ 46 w 223"/>
                <a:gd name="T11" fmla="*/ 85 h 225"/>
                <a:gd name="T12" fmla="*/ 65 w 223"/>
                <a:gd name="T13" fmla="*/ 55 h 225"/>
                <a:gd name="T14" fmla="*/ 69 w 223"/>
                <a:gd name="T15" fmla="*/ 30 h 225"/>
                <a:gd name="T16" fmla="*/ 71 w 223"/>
                <a:gd name="T17" fmla="*/ 22 h 225"/>
                <a:gd name="T18" fmla="*/ 72 w 223"/>
                <a:gd name="T19" fmla="*/ 11 h 225"/>
                <a:gd name="T20" fmla="*/ 83 w 223"/>
                <a:gd name="T21" fmla="*/ 0 h 225"/>
                <a:gd name="T22" fmla="*/ 93 w 223"/>
                <a:gd name="T23" fmla="*/ 10 h 225"/>
                <a:gd name="T24" fmla="*/ 103 w 223"/>
                <a:gd name="T25" fmla="*/ 13 h 225"/>
                <a:gd name="T26" fmla="*/ 119 w 223"/>
                <a:gd name="T27" fmla="*/ 15 h 225"/>
                <a:gd name="T28" fmla="*/ 128 w 223"/>
                <a:gd name="T29" fmla="*/ 8 h 225"/>
                <a:gd name="T30" fmla="*/ 154 w 223"/>
                <a:gd name="T31" fmla="*/ 2 h 225"/>
                <a:gd name="T32" fmla="*/ 177 w 223"/>
                <a:gd name="T33" fmla="*/ 3 h 225"/>
                <a:gd name="T34" fmla="*/ 183 w 223"/>
                <a:gd name="T35" fmla="*/ 10 h 225"/>
                <a:gd name="T36" fmla="*/ 203 w 223"/>
                <a:gd name="T37" fmla="*/ 8 h 225"/>
                <a:gd name="T38" fmla="*/ 216 w 223"/>
                <a:gd name="T39" fmla="*/ 18 h 225"/>
                <a:gd name="T40" fmla="*/ 219 w 223"/>
                <a:gd name="T41" fmla="*/ 35 h 225"/>
                <a:gd name="T42" fmla="*/ 223 w 223"/>
                <a:gd name="T43" fmla="*/ 36 h 225"/>
                <a:gd name="T44" fmla="*/ 223 w 223"/>
                <a:gd name="T45" fmla="*/ 40 h 225"/>
                <a:gd name="T46" fmla="*/ 208 w 223"/>
                <a:gd name="T47" fmla="*/ 53 h 225"/>
                <a:gd name="T48" fmla="*/ 205 w 223"/>
                <a:gd name="T49" fmla="*/ 62 h 225"/>
                <a:gd name="T50" fmla="*/ 204 w 223"/>
                <a:gd name="T51" fmla="*/ 79 h 225"/>
                <a:gd name="T52" fmla="*/ 197 w 223"/>
                <a:gd name="T53" fmla="*/ 89 h 225"/>
                <a:gd name="T54" fmla="*/ 200 w 223"/>
                <a:gd name="T55" fmla="*/ 101 h 225"/>
                <a:gd name="T56" fmla="*/ 202 w 223"/>
                <a:gd name="T57" fmla="*/ 119 h 225"/>
                <a:gd name="T58" fmla="*/ 203 w 223"/>
                <a:gd name="T59" fmla="*/ 129 h 225"/>
                <a:gd name="T60" fmla="*/ 203 w 223"/>
                <a:gd name="T61" fmla="*/ 138 h 225"/>
                <a:gd name="T62" fmla="*/ 214 w 223"/>
                <a:gd name="T63" fmla="*/ 151 h 225"/>
                <a:gd name="T64" fmla="*/ 216 w 223"/>
                <a:gd name="T65" fmla="*/ 163 h 225"/>
                <a:gd name="T66" fmla="*/ 202 w 223"/>
                <a:gd name="T67" fmla="*/ 163 h 225"/>
                <a:gd name="T68" fmla="*/ 190 w 223"/>
                <a:gd name="T69" fmla="*/ 169 h 225"/>
                <a:gd name="T70" fmla="*/ 191 w 223"/>
                <a:gd name="T71" fmla="*/ 183 h 225"/>
                <a:gd name="T72" fmla="*/ 188 w 223"/>
                <a:gd name="T73" fmla="*/ 200 h 225"/>
                <a:gd name="T74" fmla="*/ 196 w 223"/>
                <a:gd name="T75" fmla="*/ 207 h 225"/>
                <a:gd name="T76" fmla="*/ 207 w 223"/>
                <a:gd name="T77" fmla="*/ 211 h 225"/>
                <a:gd name="T78" fmla="*/ 207 w 223"/>
                <a:gd name="T79" fmla="*/ 224 h 225"/>
                <a:gd name="T80" fmla="*/ 196 w 223"/>
                <a:gd name="T81" fmla="*/ 225 h 225"/>
                <a:gd name="T82" fmla="*/ 191 w 223"/>
                <a:gd name="T83" fmla="*/ 215 h 225"/>
                <a:gd name="T84" fmla="*/ 181 w 223"/>
                <a:gd name="T85" fmla="*/ 211 h 225"/>
                <a:gd name="T86" fmla="*/ 175 w 223"/>
                <a:gd name="T87" fmla="*/ 203 h 225"/>
                <a:gd name="T88" fmla="*/ 165 w 223"/>
                <a:gd name="T89" fmla="*/ 207 h 225"/>
                <a:gd name="T90" fmla="*/ 135 w 223"/>
                <a:gd name="T91" fmla="*/ 195 h 225"/>
                <a:gd name="T92" fmla="*/ 116 w 223"/>
                <a:gd name="T93" fmla="*/ 195 h 225"/>
                <a:gd name="T94" fmla="*/ 118 w 223"/>
                <a:gd name="T95" fmla="*/ 186 h 225"/>
                <a:gd name="T96" fmla="*/ 110 w 223"/>
                <a:gd name="T97" fmla="*/ 181 h 225"/>
                <a:gd name="T98" fmla="*/ 109 w 223"/>
                <a:gd name="T99" fmla="*/ 151 h 225"/>
                <a:gd name="T100" fmla="*/ 88 w 223"/>
                <a:gd name="T101" fmla="*/ 147 h 225"/>
                <a:gd name="T102" fmla="*/ 81 w 223"/>
                <a:gd name="T103" fmla="*/ 159 h 225"/>
                <a:gd name="T104" fmla="*/ 59 w 223"/>
                <a:gd name="T105" fmla="*/ 158 h 225"/>
                <a:gd name="T106" fmla="*/ 51 w 223"/>
                <a:gd name="T107" fmla="*/ 145 h 225"/>
                <a:gd name="T108" fmla="*/ 49 w 223"/>
                <a:gd name="T109" fmla="*/ 134 h 225"/>
                <a:gd name="T110" fmla="*/ 4 w 223"/>
                <a:gd name="T111" fmla="*/ 134 h 225"/>
                <a:gd name="T112" fmla="*/ 0 w 223"/>
                <a:gd name="T113" fmla="*/ 133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3"/>
                <a:gd name="T172" fmla="*/ 0 h 225"/>
                <a:gd name="T173" fmla="*/ 223 w 223"/>
                <a:gd name="T174" fmla="*/ 225 h 2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3" h="225">
                  <a:moveTo>
                    <a:pt x="0" y="133"/>
                  </a:moveTo>
                  <a:lnTo>
                    <a:pt x="4" y="121"/>
                  </a:lnTo>
                  <a:lnTo>
                    <a:pt x="10" y="120"/>
                  </a:lnTo>
                  <a:lnTo>
                    <a:pt x="25" y="117"/>
                  </a:lnTo>
                  <a:lnTo>
                    <a:pt x="44" y="109"/>
                  </a:lnTo>
                  <a:lnTo>
                    <a:pt x="46" y="85"/>
                  </a:lnTo>
                  <a:lnTo>
                    <a:pt x="65" y="55"/>
                  </a:lnTo>
                  <a:lnTo>
                    <a:pt x="69" y="30"/>
                  </a:lnTo>
                  <a:lnTo>
                    <a:pt x="71" y="22"/>
                  </a:lnTo>
                  <a:lnTo>
                    <a:pt x="72" y="11"/>
                  </a:lnTo>
                  <a:lnTo>
                    <a:pt x="83" y="0"/>
                  </a:lnTo>
                  <a:lnTo>
                    <a:pt x="93" y="10"/>
                  </a:lnTo>
                  <a:lnTo>
                    <a:pt x="103" y="13"/>
                  </a:lnTo>
                  <a:lnTo>
                    <a:pt x="119" y="15"/>
                  </a:lnTo>
                  <a:lnTo>
                    <a:pt x="128" y="8"/>
                  </a:lnTo>
                  <a:lnTo>
                    <a:pt x="154" y="2"/>
                  </a:lnTo>
                  <a:lnTo>
                    <a:pt x="177" y="3"/>
                  </a:lnTo>
                  <a:lnTo>
                    <a:pt x="183" y="10"/>
                  </a:lnTo>
                  <a:lnTo>
                    <a:pt x="203" y="8"/>
                  </a:lnTo>
                  <a:lnTo>
                    <a:pt x="216" y="18"/>
                  </a:lnTo>
                  <a:lnTo>
                    <a:pt x="219" y="35"/>
                  </a:lnTo>
                  <a:lnTo>
                    <a:pt x="223" y="36"/>
                  </a:lnTo>
                  <a:lnTo>
                    <a:pt x="223" y="40"/>
                  </a:lnTo>
                  <a:lnTo>
                    <a:pt x="208" y="53"/>
                  </a:lnTo>
                  <a:lnTo>
                    <a:pt x="205" y="62"/>
                  </a:lnTo>
                  <a:lnTo>
                    <a:pt x="204" y="79"/>
                  </a:lnTo>
                  <a:lnTo>
                    <a:pt x="197" y="89"/>
                  </a:lnTo>
                  <a:lnTo>
                    <a:pt x="200" y="101"/>
                  </a:lnTo>
                  <a:lnTo>
                    <a:pt x="202" y="119"/>
                  </a:lnTo>
                  <a:lnTo>
                    <a:pt x="203" y="129"/>
                  </a:lnTo>
                  <a:lnTo>
                    <a:pt x="203" y="138"/>
                  </a:lnTo>
                  <a:lnTo>
                    <a:pt x="214" y="151"/>
                  </a:lnTo>
                  <a:lnTo>
                    <a:pt x="216" y="163"/>
                  </a:lnTo>
                  <a:lnTo>
                    <a:pt x="202" y="163"/>
                  </a:lnTo>
                  <a:lnTo>
                    <a:pt x="190" y="169"/>
                  </a:lnTo>
                  <a:lnTo>
                    <a:pt x="191" y="183"/>
                  </a:lnTo>
                  <a:lnTo>
                    <a:pt x="188" y="200"/>
                  </a:lnTo>
                  <a:lnTo>
                    <a:pt x="196" y="207"/>
                  </a:lnTo>
                  <a:lnTo>
                    <a:pt x="207" y="211"/>
                  </a:lnTo>
                  <a:lnTo>
                    <a:pt x="207" y="224"/>
                  </a:lnTo>
                  <a:lnTo>
                    <a:pt x="196" y="225"/>
                  </a:lnTo>
                  <a:lnTo>
                    <a:pt x="191" y="215"/>
                  </a:lnTo>
                  <a:lnTo>
                    <a:pt x="181" y="211"/>
                  </a:lnTo>
                  <a:lnTo>
                    <a:pt x="175" y="203"/>
                  </a:lnTo>
                  <a:lnTo>
                    <a:pt x="165" y="207"/>
                  </a:lnTo>
                  <a:lnTo>
                    <a:pt x="135" y="195"/>
                  </a:lnTo>
                  <a:lnTo>
                    <a:pt x="116" y="195"/>
                  </a:lnTo>
                  <a:lnTo>
                    <a:pt x="118" y="186"/>
                  </a:lnTo>
                  <a:lnTo>
                    <a:pt x="110" y="181"/>
                  </a:lnTo>
                  <a:lnTo>
                    <a:pt x="109" y="151"/>
                  </a:lnTo>
                  <a:lnTo>
                    <a:pt x="88" y="147"/>
                  </a:lnTo>
                  <a:lnTo>
                    <a:pt x="81" y="159"/>
                  </a:lnTo>
                  <a:lnTo>
                    <a:pt x="59" y="158"/>
                  </a:lnTo>
                  <a:lnTo>
                    <a:pt x="51" y="145"/>
                  </a:lnTo>
                  <a:lnTo>
                    <a:pt x="49" y="134"/>
                  </a:lnTo>
                  <a:lnTo>
                    <a:pt x="4" y="134"/>
                  </a:lnTo>
                  <a:lnTo>
                    <a:pt x="0" y="13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8" name="Freeform 1100">
              <a:extLst>
                <a:ext uri="{FF2B5EF4-FFF2-40B4-BE49-F238E27FC236}">
                  <a16:creationId xmlns="" xmlns:a16="http://schemas.microsoft.com/office/drawing/2014/main" id="{686ED095-54A2-4FD4-B04F-02B9396C2FC1}"/>
                </a:ext>
              </a:extLst>
            </p:cNvPr>
            <p:cNvSpPr>
              <a:spLocks/>
            </p:cNvSpPr>
            <p:nvPr/>
          </p:nvSpPr>
          <p:spPr bwMode="gray">
            <a:xfrm>
              <a:off x="2892" y="2179"/>
              <a:ext cx="9" cy="14"/>
            </a:xfrm>
            <a:custGeom>
              <a:avLst/>
              <a:gdLst>
                <a:gd name="T0" fmla="*/ 0 w 9"/>
                <a:gd name="T1" fmla="*/ 3 h 14"/>
                <a:gd name="T2" fmla="*/ 7 w 9"/>
                <a:gd name="T3" fmla="*/ 0 h 14"/>
                <a:gd name="T4" fmla="*/ 9 w 9"/>
                <a:gd name="T5" fmla="*/ 4 h 14"/>
                <a:gd name="T6" fmla="*/ 7 w 9"/>
                <a:gd name="T7" fmla="*/ 8 h 14"/>
                <a:gd name="T8" fmla="*/ 0 w 9"/>
                <a:gd name="T9" fmla="*/ 14 h 14"/>
                <a:gd name="T10" fmla="*/ 0 w 9"/>
                <a:gd name="T11" fmla="*/ 3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0" y="3"/>
                  </a:moveTo>
                  <a:lnTo>
                    <a:pt x="7" y="0"/>
                  </a:lnTo>
                  <a:lnTo>
                    <a:pt x="9" y="4"/>
                  </a:lnTo>
                  <a:lnTo>
                    <a:pt x="7" y="8"/>
                  </a:lnTo>
                  <a:lnTo>
                    <a:pt x="0" y="14"/>
                  </a:lnTo>
                  <a:lnTo>
                    <a:pt x="0" y="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09" name="Freeform 1101">
              <a:extLst>
                <a:ext uri="{FF2B5EF4-FFF2-40B4-BE49-F238E27FC236}">
                  <a16:creationId xmlns="" xmlns:a16="http://schemas.microsoft.com/office/drawing/2014/main" id="{F06FEA5C-F780-410A-896E-F15B7E5D8425}"/>
                </a:ext>
              </a:extLst>
            </p:cNvPr>
            <p:cNvSpPr>
              <a:spLocks/>
            </p:cNvSpPr>
            <p:nvPr/>
          </p:nvSpPr>
          <p:spPr bwMode="gray">
            <a:xfrm>
              <a:off x="2880" y="2083"/>
              <a:ext cx="88" cy="100"/>
            </a:xfrm>
            <a:custGeom>
              <a:avLst/>
              <a:gdLst>
                <a:gd name="T0" fmla="*/ 0 w 88"/>
                <a:gd name="T1" fmla="*/ 88 h 100"/>
                <a:gd name="T2" fmla="*/ 12 w 88"/>
                <a:gd name="T3" fmla="*/ 88 h 100"/>
                <a:gd name="T4" fmla="*/ 12 w 88"/>
                <a:gd name="T5" fmla="*/ 79 h 100"/>
                <a:gd name="T6" fmla="*/ 6 w 88"/>
                <a:gd name="T7" fmla="*/ 79 h 100"/>
                <a:gd name="T8" fmla="*/ 6 w 88"/>
                <a:gd name="T9" fmla="*/ 70 h 100"/>
                <a:gd name="T10" fmla="*/ 12 w 88"/>
                <a:gd name="T11" fmla="*/ 70 h 100"/>
                <a:gd name="T12" fmla="*/ 19 w 88"/>
                <a:gd name="T13" fmla="*/ 65 h 100"/>
                <a:gd name="T14" fmla="*/ 24 w 88"/>
                <a:gd name="T15" fmla="*/ 71 h 100"/>
                <a:gd name="T16" fmla="*/ 37 w 88"/>
                <a:gd name="T17" fmla="*/ 72 h 100"/>
                <a:gd name="T18" fmla="*/ 41 w 88"/>
                <a:gd name="T19" fmla="*/ 66 h 100"/>
                <a:gd name="T20" fmla="*/ 41 w 88"/>
                <a:gd name="T21" fmla="*/ 50 h 100"/>
                <a:gd name="T22" fmla="*/ 34 w 88"/>
                <a:gd name="T23" fmla="*/ 45 h 100"/>
                <a:gd name="T24" fmla="*/ 34 w 88"/>
                <a:gd name="T25" fmla="*/ 37 h 100"/>
                <a:gd name="T26" fmla="*/ 40 w 88"/>
                <a:gd name="T27" fmla="*/ 32 h 100"/>
                <a:gd name="T28" fmla="*/ 37 w 88"/>
                <a:gd name="T29" fmla="*/ 25 h 100"/>
                <a:gd name="T30" fmla="*/ 26 w 88"/>
                <a:gd name="T31" fmla="*/ 26 h 100"/>
                <a:gd name="T32" fmla="*/ 23 w 88"/>
                <a:gd name="T33" fmla="*/ 15 h 100"/>
                <a:gd name="T34" fmla="*/ 44 w 88"/>
                <a:gd name="T35" fmla="*/ 15 h 100"/>
                <a:gd name="T36" fmla="*/ 44 w 88"/>
                <a:gd name="T37" fmla="*/ 21 h 100"/>
                <a:gd name="T38" fmla="*/ 58 w 88"/>
                <a:gd name="T39" fmla="*/ 19 h 100"/>
                <a:gd name="T40" fmla="*/ 60 w 88"/>
                <a:gd name="T41" fmla="*/ 9 h 100"/>
                <a:gd name="T42" fmla="*/ 65 w 88"/>
                <a:gd name="T43" fmla="*/ 0 h 100"/>
                <a:gd name="T44" fmla="*/ 88 w 88"/>
                <a:gd name="T45" fmla="*/ 1 h 100"/>
                <a:gd name="T46" fmla="*/ 83 w 88"/>
                <a:gd name="T47" fmla="*/ 33 h 100"/>
                <a:gd name="T48" fmla="*/ 63 w 88"/>
                <a:gd name="T49" fmla="*/ 64 h 100"/>
                <a:gd name="T50" fmla="*/ 61 w 88"/>
                <a:gd name="T51" fmla="*/ 88 h 100"/>
                <a:gd name="T52" fmla="*/ 42 w 88"/>
                <a:gd name="T53" fmla="*/ 96 h 100"/>
                <a:gd name="T54" fmla="*/ 21 w 88"/>
                <a:gd name="T55" fmla="*/ 100 h 100"/>
                <a:gd name="T56" fmla="*/ 19 w 88"/>
                <a:gd name="T57" fmla="*/ 96 h 100"/>
                <a:gd name="T58" fmla="*/ 12 w 88"/>
                <a:gd name="T59" fmla="*/ 99 h 100"/>
                <a:gd name="T60" fmla="*/ 0 w 88"/>
                <a:gd name="T61" fmla="*/ 88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
                <a:gd name="T94" fmla="*/ 0 h 100"/>
                <a:gd name="T95" fmla="*/ 88 w 88"/>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 h="100">
                  <a:moveTo>
                    <a:pt x="0" y="88"/>
                  </a:moveTo>
                  <a:lnTo>
                    <a:pt x="12" y="88"/>
                  </a:lnTo>
                  <a:lnTo>
                    <a:pt x="12" y="79"/>
                  </a:lnTo>
                  <a:lnTo>
                    <a:pt x="6" y="79"/>
                  </a:lnTo>
                  <a:lnTo>
                    <a:pt x="6" y="70"/>
                  </a:lnTo>
                  <a:lnTo>
                    <a:pt x="12" y="70"/>
                  </a:lnTo>
                  <a:lnTo>
                    <a:pt x="19" y="65"/>
                  </a:lnTo>
                  <a:lnTo>
                    <a:pt x="24" y="71"/>
                  </a:lnTo>
                  <a:lnTo>
                    <a:pt x="37" y="72"/>
                  </a:lnTo>
                  <a:lnTo>
                    <a:pt x="41" y="66"/>
                  </a:lnTo>
                  <a:lnTo>
                    <a:pt x="41" y="50"/>
                  </a:lnTo>
                  <a:lnTo>
                    <a:pt x="34" y="45"/>
                  </a:lnTo>
                  <a:lnTo>
                    <a:pt x="34" y="37"/>
                  </a:lnTo>
                  <a:lnTo>
                    <a:pt x="40" y="32"/>
                  </a:lnTo>
                  <a:lnTo>
                    <a:pt x="37" y="25"/>
                  </a:lnTo>
                  <a:lnTo>
                    <a:pt x="26" y="26"/>
                  </a:lnTo>
                  <a:lnTo>
                    <a:pt x="23" y="15"/>
                  </a:lnTo>
                  <a:lnTo>
                    <a:pt x="44" y="15"/>
                  </a:lnTo>
                  <a:lnTo>
                    <a:pt x="44" y="21"/>
                  </a:lnTo>
                  <a:lnTo>
                    <a:pt x="58" y="19"/>
                  </a:lnTo>
                  <a:lnTo>
                    <a:pt x="60" y="9"/>
                  </a:lnTo>
                  <a:lnTo>
                    <a:pt x="65" y="0"/>
                  </a:lnTo>
                  <a:lnTo>
                    <a:pt x="88" y="1"/>
                  </a:lnTo>
                  <a:lnTo>
                    <a:pt x="83" y="33"/>
                  </a:lnTo>
                  <a:lnTo>
                    <a:pt x="63" y="64"/>
                  </a:lnTo>
                  <a:lnTo>
                    <a:pt x="61" y="88"/>
                  </a:lnTo>
                  <a:lnTo>
                    <a:pt x="42" y="96"/>
                  </a:lnTo>
                  <a:lnTo>
                    <a:pt x="21" y="100"/>
                  </a:lnTo>
                  <a:lnTo>
                    <a:pt x="19" y="96"/>
                  </a:lnTo>
                  <a:lnTo>
                    <a:pt x="12" y="99"/>
                  </a:lnTo>
                  <a:lnTo>
                    <a:pt x="0" y="8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0" name="Freeform 1102">
              <a:extLst>
                <a:ext uri="{FF2B5EF4-FFF2-40B4-BE49-F238E27FC236}">
                  <a16:creationId xmlns="" xmlns:a16="http://schemas.microsoft.com/office/drawing/2014/main" id="{53246A66-427B-4946-9CBF-B47F1B4BECB9}"/>
                </a:ext>
              </a:extLst>
            </p:cNvPr>
            <p:cNvSpPr>
              <a:spLocks/>
            </p:cNvSpPr>
            <p:nvPr/>
          </p:nvSpPr>
          <p:spPr bwMode="gray">
            <a:xfrm>
              <a:off x="3305" y="1754"/>
              <a:ext cx="20" cy="22"/>
            </a:xfrm>
            <a:custGeom>
              <a:avLst/>
              <a:gdLst>
                <a:gd name="T0" fmla="*/ 20 w 20"/>
                <a:gd name="T1" fmla="*/ 4 h 22"/>
                <a:gd name="T2" fmla="*/ 14 w 20"/>
                <a:gd name="T3" fmla="*/ 0 h 22"/>
                <a:gd name="T4" fmla="*/ 11 w 20"/>
                <a:gd name="T5" fmla="*/ 1 h 22"/>
                <a:gd name="T6" fmla="*/ 7 w 20"/>
                <a:gd name="T7" fmla="*/ 1 h 22"/>
                <a:gd name="T8" fmla="*/ 0 w 20"/>
                <a:gd name="T9" fmla="*/ 7 h 22"/>
                <a:gd name="T10" fmla="*/ 0 w 20"/>
                <a:gd name="T11" fmla="*/ 13 h 22"/>
                <a:gd name="T12" fmla="*/ 7 w 20"/>
                <a:gd name="T13" fmla="*/ 16 h 22"/>
                <a:gd name="T14" fmla="*/ 13 w 20"/>
                <a:gd name="T15" fmla="*/ 21 h 22"/>
                <a:gd name="T16" fmla="*/ 19 w 20"/>
                <a:gd name="T17" fmla="*/ 22 h 22"/>
                <a:gd name="T18" fmla="*/ 16 w 20"/>
                <a:gd name="T19" fmla="*/ 14 h 22"/>
                <a:gd name="T20" fmla="*/ 16 w 20"/>
                <a:gd name="T21" fmla="*/ 9 h 22"/>
                <a:gd name="T22" fmla="*/ 20 w 20"/>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2"/>
                <a:gd name="T38" fmla="*/ 20 w 20"/>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2">
                  <a:moveTo>
                    <a:pt x="20" y="4"/>
                  </a:moveTo>
                  <a:lnTo>
                    <a:pt x="14" y="0"/>
                  </a:lnTo>
                  <a:lnTo>
                    <a:pt x="11" y="1"/>
                  </a:lnTo>
                  <a:lnTo>
                    <a:pt x="7" y="1"/>
                  </a:lnTo>
                  <a:lnTo>
                    <a:pt x="0" y="7"/>
                  </a:lnTo>
                  <a:lnTo>
                    <a:pt x="0" y="13"/>
                  </a:lnTo>
                  <a:lnTo>
                    <a:pt x="7" y="16"/>
                  </a:lnTo>
                  <a:lnTo>
                    <a:pt x="13" y="21"/>
                  </a:lnTo>
                  <a:lnTo>
                    <a:pt x="19" y="22"/>
                  </a:lnTo>
                  <a:lnTo>
                    <a:pt x="16" y="14"/>
                  </a:lnTo>
                  <a:lnTo>
                    <a:pt x="16" y="9"/>
                  </a:lnTo>
                  <a:lnTo>
                    <a:pt x="20"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1" name="Freeform 1103">
              <a:extLst>
                <a:ext uri="{FF2B5EF4-FFF2-40B4-BE49-F238E27FC236}">
                  <a16:creationId xmlns="" xmlns:a16="http://schemas.microsoft.com/office/drawing/2014/main" id="{87E570B6-3373-4232-8F05-9A938E070F2A}"/>
                </a:ext>
              </a:extLst>
            </p:cNvPr>
            <p:cNvSpPr>
              <a:spLocks/>
            </p:cNvSpPr>
            <p:nvPr/>
          </p:nvSpPr>
          <p:spPr bwMode="gray">
            <a:xfrm>
              <a:off x="3354" y="1808"/>
              <a:ext cx="9" cy="20"/>
            </a:xfrm>
            <a:custGeom>
              <a:avLst/>
              <a:gdLst>
                <a:gd name="T0" fmla="*/ 0 w 9"/>
                <a:gd name="T1" fmla="*/ 17 h 20"/>
                <a:gd name="T2" fmla="*/ 0 w 9"/>
                <a:gd name="T3" fmla="*/ 8 h 20"/>
                <a:gd name="T4" fmla="*/ 3 w 9"/>
                <a:gd name="T5" fmla="*/ 0 h 20"/>
                <a:gd name="T6" fmla="*/ 8 w 9"/>
                <a:gd name="T7" fmla="*/ 0 h 20"/>
                <a:gd name="T8" fmla="*/ 9 w 9"/>
                <a:gd name="T9" fmla="*/ 6 h 20"/>
                <a:gd name="T10" fmla="*/ 9 w 9"/>
                <a:gd name="T11" fmla="*/ 11 h 20"/>
                <a:gd name="T12" fmla="*/ 7 w 9"/>
                <a:gd name="T13" fmla="*/ 18 h 20"/>
                <a:gd name="T14" fmla="*/ 3 w 9"/>
                <a:gd name="T15" fmla="*/ 20 h 20"/>
                <a:gd name="T16" fmla="*/ 0 w 9"/>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0"/>
                <a:gd name="T29" fmla="*/ 9 w 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0">
                  <a:moveTo>
                    <a:pt x="0" y="17"/>
                  </a:moveTo>
                  <a:lnTo>
                    <a:pt x="0" y="8"/>
                  </a:lnTo>
                  <a:lnTo>
                    <a:pt x="3" y="0"/>
                  </a:lnTo>
                  <a:lnTo>
                    <a:pt x="8" y="0"/>
                  </a:lnTo>
                  <a:lnTo>
                    <a:pt x="9" y="6"/>
                  </a:lnTo>
                  <a:lnTo>
                    <a:pt x="9" y="11"/>
                  </a:lnTo>
                  <a:lnTo>
                    <a:pt x="7" y="18"/>
                  </a:lnTo>
                  <a:lnTo>
                    <a:pt x="3" y="20"/>
                  </a:lnTo>
                  <a:lnTo>
                    <a:pt x="0" y="1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2" name="Freeform 1104">
              <a:extLst>
                <a:ext uri="{FF2B5EF4-FFF2-40B4-BE49-F238E27FC236}">
                  <a16:creationId xmlns="" xmlns:a16="http://schemas.microsoft.com/office/drawing/2014/main" id="{DAD0EF0D-39D3-4B90-9602-D5EC6E9768BE}"/>
                </a:ext>
              </a:extLst>
            </p:cNvPr>
            <p:cNvSpPr>
              <a:spLocks/>
            </p:cNvSpPr>
            <p:nvPr/>
          </p:nvSpPr>
          <p:spPr bwMode="gray">
            <a:xfrm>
              <a:off x="3357" y="1809"/>
              <a:ext cx="63" cy="44"/>
            </a:xfrm>
            <a:custGeom>
              <a:avLst/>
              <a:gdLst>
                <a:gd name="T0" fmla="*/ 0 w 63"/>
                <a:gd name="T1" fmla="*/ 19 h 44"/>
                <a:gd name="T2" fmla="*/ 7 w 63"/>
                <a:gd name="T3" fmla="*/ 27 h 44"/>
                <a:gd name="T4" fmla="*/ 18 w 63"/>
                <a:gd name="T5" fmla="*/ 40 h 44"/>
                <a:gd name="T6" fmla="*/ 37 w 63"/>
                <a:gd name="T7" fmla="*/ 44 h 44"/>
                <a:gd name="T8" fmla="*/ 51 w 63"/>
                <a:gd name="T9" fmla="*/ 43 h 44"/>
                <a:gd name="T10" fmla="*/ 63 w 63"/>
                <a:gd name="T11" fmla="*/ 20 h 44"/>
                <a:gd name="T12" fmla="*/ 63 w 63"/>
                <a:gd name="T13" fmla="*/ 9 h 44"/>
                <a:gd name="T14" fmla="*/ 61 w 63"/>
                <a:gd name="T15" fmla="*/ 2 h 44"/>
                <a:gd name="T16" fmla="*/ 58 w 63"/>
                <a:gd name="T17" fmla="*/ 0 h 44"/>
                <a:gd name="T18" fmla="*/ 52 w 63"/>
                <a:gd name="T19" fmla="*/ 7 h 44"/>
                <a:gd name="T20" fmla="*/ 45 w 63"/>
                <a:gd name="T21" fmla="*/ 15 h 44"/>
                <a:gd name="T22" fmla="*/ 39 w 63"/>
                <a:gd name="T23" fmla="*/ 23 h 44"/>
                <a:gd name="T24" fmla="*/ 33 w 63"/>
                <a:gd name="T25" fmla="*/ 24 h 44"/>
                <a:gd name="T26" fmla="*/ 25 w 63"/>
                <a:gd name="T27" fmla="*/ 22 h 44"/>
                <a:gd name="T28" fmla="*/ 20 w 63"/>
                <a:gd name="T29" fmla="*/ 24 h 44"/>
                <a:gd name="T30" fmla="*/ 18 w 63"/>
                <a:gd name="T31" fmla="*/ 25 h 44"/>
                <a:gd name="T32" fmla="*/ 11 w 63"/>
                <a:gd name="T33" fmla="*/ 24 h 44"/>
                <a:gd name="T34" fmla="*/ 7 w 63"/>
                <a:gd name="T35" fmla="*/ 20 h 44"/>
                <a:gd name="T36" fmla="*/ 4 w 63"/>
                <a:gd name="T37" fmla="*/ 17 h 44"/>
                <a:gd name="T38" fmla="*/ 0 w 63"/>
                <a:gd name="T39" fmla="*/ 19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44"/>
                <a:gd name="T62" fmla="*/ 63 w 63"/>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44">
                  <a:moveTo>
                    <a:pt x="0" y="19"/>
                  </a:moveTo>
                  <a:lnTo>
                    <a:pt x="7" y="27"/>
                  </a:lnTo>
                  <a:lnTo>
                    <a:pt x="18" y="40"/>
                  </a:lnTo>
                  <a:lnTo>
                    <a:pt x="37" y="44"/>
                  </a:lnTo>
                  <a:lnTo>
                    <a:pt x="51" y="43"/>
                  </a:lnTo>
                  <a:lnTo>
                    <a:pt x="63" y="20"/>
                  </a:lnTo>
                  <a:lnTo>
                    <a:pt x="63" y="9"/>
                  </a:lnTo>
                  <a:lnTo>
                    <a:pt x="61" y="2"/>
                  </a:lnTo>
                  <a:lnTo>
                    <a:pt x="58" y="0"/>
                  </a:lnTo>
                  <a:lnTo>
                    <a:pt x="52" y="7"/>
                  </a:lnTo>
                  <a:lnTo>
                    <a:pt x="45" y="15"/>
                  </a:lnTo>
                  <a:lnTo>
                    <a:pt x="39" y="23"/>
                  </a:lnTo>
                  <a:lnTo>
                    <a:pt x="33" y="24"/>
                  </a:lnTo>
                  <a:lnTo>
                    <a:pt x="25" y="22"/>
                  </a:lnTo>
                  <a:lnTo>
                    <a:pt x="20" y="24"/>
                  </a:lnTo>
                  <a:lnTo>
                    <a:pt x="18" y="25"/>
                  </a:lnTo>
                  <a:lnTo>
                    <a:pt x="11" y="24"/>
                  </a:lnTo>
                  <a:lnTo>
                    <a:pt x="7" y="20"/>
                  </a:lnTo>
                  <a:lnTo>
                    <a:pt x="4" y="17"/>
                  </a:lnTo>
                  <a:lnTo>
                    <a:pt x="0" y="1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3" name="Freeform 1105">
              <a:extLst>
                <a:ext uri="{FF2B5EF4-FFF2-40B4-BE49-F238E27FC236}">
                  <a16:creationId xmlns="" xmlns:a16="http://schemas.microsoft.com/office/drawing/2014/main" id="{A245EEE6-6DAA-4AE4-B702-EFE746228243}"/>
                </a:ext>
              </a:extLst>
            </p:cNvPr>
            <p:cNvSpPr>
              <a:spLocks/>
            </p:cNvSpPr>
            <p:nvPr/>
          </p:nvSpPr>
          <p:spPr bwMode="gray">
            <a:xfrm>
              <a:off x="3349" y="1803"/>
              <a:ext cx="5" cy="8"/>
            </a:xfrm>
            <a:custGeom>
              <a:avLst/>
              <a:gdLst>
                <a:gd name="T0" fmla="*/ 0 w 5"/>
                <a:gd name="T1" fmla="*/ 0 h 8"/>
                <a:gd name="T2" fmla="*/ 5 w 5"/>
                <a:gd name="T3" fmla="*/ 0 h 8"/>
                <a:gd name="T4" fmla="*/ 2 w 5"/>
                <a:gd name="T5" fmla="*/ 8 h 8"/>
                <a:gd name="T6" fmla="*/ 0 w 5"/>
                <a:gd name="T7" fmla="*/ 0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0" y="0"/>
                  </a:moveTo>
                  <a:lnTo>
                    <a:pt x="5" y="0"/>
                  </a:lnTo>
                  <a:lnTo>
                    <a:pt x="2" y="8"/>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4" name="Freeform 1106">
              <a:extLst>
                <a:ext uri="{FF2B5EF4-FFF2-40B4-BE49-F238E27FC236}">
                  <a16:creationId xmlns="" xmlns:a16="http://schemas.microsoft.com/office/drawing/2014/main" id="{AC8A8B56-B36E-4CD0-9F18-BB7F1B88D8E2}"/>
                </a:ext>
              </a:extLst>
            </p:cNvPr>
            <p:cNvSpPr>
              <a:spLocks/>
            </p:cNvSpPr>
            <p:nvPr/>
          </p:nvSpPr>
          <p:spPr bwMode="gray">
            <a:xfrm>
              <a:off x="3368" y="1829"/>
              <a:ext cx="93" cy="97"/>
            </a:xfrm>
            <a:custGeom>
              <a:avLst/>
              <a:gdLst>
                <a:gd name="T0" fmla="*/ 40 w 93"/>
                <a:gd name="T1" fmla="*/ 22 h 97"/>
                <a:gd name="T2" fmla="*/ 52 w 93"/>
                <a:gd name="T3" fmla="*/ 0 h 97"/>
                <a:gd name="T4" fmla="*/ 62 w 93"/>
                <a:gd name="T5" fmla="*/ 5 h 97"/>
                <a:gd name="T6" fmla="*/ 68 w 93"/>
                <a:gd name="T7" fmla="*/ 10 h 97"/>
                <a:gd name="T8" fmla="*/ 77 w 93"/>
                <a:gd name="T9" fmla="*/ 11 h 97"/>
                <a:gd name="T10" fmla="*/ 93 w 93"/>
                <a:gd name="T11" fmla="*/ 26 h 97"/>
                <a:gd name="T12" fmla="*/ 88 w 93"/>
                <a:gd name="T13" fmla="*/ 37 h 97"/>
                <a:gd name="T14" fmla="*/ 78 w 93"/>
                <a:gd name="T15" fmla="*/ 47 h 97"/>
                <a:gd name="T16" fmla="*/ 74 w 93"/>
                <a:gd name="T17" fmla="*/ 49 h 97"/>
                <a:gd name="T18" fmla="*/ 66 w 93"/>
                <a:gd name="T19" fmla="*/ 51 h 97"/>
                <a:gd name="T20" fmla="*/ 66 w 93"/>
                <a:gd name="T21" fmla="*/ 59 h 97"/>
                <a:gd name="T22" fmla="*/ 68 w 93"/>
                <a:gd name="T23" fmla="*/ 67 h 97"/>
                <a:gd name="T24" fmla="*/ 61 w 93"/>
                <a:gd name="T25" fmla="*/ 69 h 97"/>
                <a:gd name="T26" fmla="*/ 55 w 93"/>
                <a:gd name="T27" fmla="*/ 73 h 97"/>
                <a:gd name="T28" fmla="*/ 51 w 93"/>
                <a:gd name="T29" fmla="*/ 77 h 97"/>
                <a:gd name="T30" fmla="*/ 51 w 93"/>
                <a:gd name="T31" fmla="*/ 81 h 97"/>
                <a:gd name="T32" fmla="*/ 40 w 93"/>
                <a:gd name="T33" fmla="*/ 83 h 97"/>
                <a:gd name="T34" fmla="*/ 39 w 93"/>
                <a:gd name="T35" fmla="*/ 87 h 97"/>
                <a:gd name="T36" fmla="*/ 35 w 93"/>
                <a:gd name="T37" fmla="*/ 95 h 97"/>
                <a:gd name="T38" fmla="*/ 21 w 93"/>
                <a:gd name="T39" fmla="*/ 94 h 97"/>
                <a:gd name="T40" fmla="*/ 13 w 93"/>
                <a:gd name="T41" fmla="*/ 97 h 97"/>
                <a:gd name="T42" fmla="*/ 0 w 93"/>
                <a:gd name="T43" fmla="*/ 69 h 97"/>
                <a:gd name="T44" fmla="*/ 9 w 93"/>
                <a:gd name="T45" fmla="*/ 63 h 97"/>
                <a:gd name="T46" fmla="*/ 37 w 93"/>
                <a:gd name="T47" fmla="*/ 53 h 97"/>
                <a:gd name="T48" fmla="*/ 42 w 93"/>
                <a:gd name="T49" fmla="*/ 40 h 97"/>
                <a:gd name="T50" fmla="*/ 43 w 93"/>
                <a:gd name="T51" fmla="*/ 30 h 97"/>
                <a:gd name="T52" fmla="*/ 40 w 93"/>
                <a:gd name="T53" fmla="*/ 22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97"/>
                <a:gd name="T83" fmla="*/ 93 w 93"/>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97">
                  <a:moveTo>
                    <a:pt x="40" y="22"/>
                  </a:moveTo>
                  <a:lnTo>
                    <a:pt x="52" y="0"/>
                  </a:lnTo>
                  <a:lnTo>
                    <a:pt x="62" y="5"/>
                  </a:lnTo>
                  <a:lnTo>
                    <a:pt x="68" y="10"/>
                  </a:lnTo>
                  <a:lnTo>
                    <a:pt x="77" y="11"/>
                  </a:lnTo>
                  <a:lnTo>
                    <a:pt x="93" y="26"/>
                  </a:lnTo>
                  <a:lnTo>
                    <a:pt x="88" y="37"/>
                  </a:lnTo>
                  <a:lnTo>
                    <a:pt x="78" y="47"/>
                  </a:lnTo>
                  <a:lnTo>
                    <a:pt x="74" y="49"/>
                  </a:lnTo>
                  <a:lnTo>
                    <a:pt x="66" y="51"/>
                  </a:lnTo>
                  <a:lnTo>
                    <a:pt x="66" y="59"/>
                  </a:lnTo>
                  <a:lnTo>
                    <a:pt x="68" y="67"/>
                  </a:lnTo>
                  <a:lnTo>
                    <a:pt x="61" y="69"/>
                  </a:lnTo>
                  <a:lnTo>
                    <a:pt x="55" y="73"/>
                  </a:lnTo>
                  <a:lnTo>
                    <a:pt x="51" y="77"/>
                  </a:lnTo>
                  <a:lnTo>
                    <a:pt x="51" y="81"/>
                  </a:lnTo>
                  <a:lnTo>
                    <a:pt x="40" y="83"/>
                  </a:lnTo>
                  <a:lnTo>
                    <a:pt x="39" y="87"/>
                  </a:lnTo>
                  <a:lnTo>
                    <a:pt x="35" y="95"/>
                  </a:lnTo>
                  <a:lnTo>
                    <a:pt x="21" y="94"/>
                  </a:lnTo>
                  <a:lnTo>
                    <a:pt x="13" y="97"/>
                  </a:lnTo>
                  <a:lnTo>
                    <a:pt x="0" y="69"/>
                  </a:lnTo>
                  <a:lnTo>
                    <a:pt x="9" y="63"/>
                  </a:lnTo>
                  <a:lnTo>
                    <a:pt x="37" y="53"/>
                  </a:lnTo>
                  <a:lnTo>
                    <a:pt x="42" y="40"/>
                  </a:lnTo>
                  <a:lnTo>
                    <a:pt x="43" y="30"/>
                  </a:lnTo>
                  <a:lnTo>
                    <a:pt x="40" y="2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5" name="Freeform 1107">
              <a:extLst>
                <a:ext uri="{FF2B5EF4-FFF2-40B4-BE49-F238E27FC236}">
                  <a16:creationId xmlns="" xmlns:a16="http://schemas.microsoft.com/office/drawing/2014/main" id="{B87BC4E1-7359-47FE-9184-74010F00755A}"/>
                </a:ext>
              </a:extLst>
            </p:cNvPr>
            <p:cNvSpPr>
              <a:spLocks/>
            </p:cNvSpPr>
            <p:nvPr/>
          </p:nvSpPr>
          <p:spPr bwMode="gray">
            <a:xfrm>
              <a:off x="3415" y="1804"/>
              <a:ext cx="5" cy="11"/>
            </a:xfrm>
            <a:custGeom>
              <a:avLst/>
              <a:gdLst>
                <a:gd name="T0" fmla="*/ 0 w 5"/>
                <a:gd name="T1" fmla="*/ 5 h 11"/>
                <a:gd name="T2" fmla="*/ 5 w 5"/>
                <a:gd name="T3" fmla="*/ 0 h 11"/>
                <a:gd name="T4" fmla="*/ 4 w 5"/>
                <a:gd name="T5" fmla="*/ 11 h 11"/>
                <a:gd name="T6" fmla="*/ 3 w 5"/>
                <a:gd name="T7" fmla="*/ 7 h 11"/>
                <a:gd name="T8" fmla="*/ 0 w 5"/>
                <a:gd name="T9" fmla="*/ 5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5"/>
                  </a:moveTo>
                  <a:lnTo>
                    <a:pt x="5" y="0"/>
                  </a:lnTo>
                  <a:lnTo>
                    <a:pt x="4" y="11"/>
                  </a:lnTo>
                  <a:lnTo>
                    <a:pt x="3" y="7"/>
                  </a:lnTo>
                  <a:lnTo>
                    <a:pt x="0"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6" name="Freeform 1108">
              <a:extLst>
                <a:ext uri="{FF2B5EF4-FFF2-40B4-BE49-F238E27FC236}">
                  <a16:creationId xmlns="" xmlns:a16="http://schemas.microsoft.com/office/drawing/2014/main" id="{6CB8DBBE-ED2F-42EE-8AFB-F62D7898B5D3}"/>
                </a:ext>
              </a:extLst>
            </p:cNvPr>
            <p:cNvSpPr>
              <a:spLocks/>
            </p:cNvSpPr>
            <p:nvPr/>
          </p:nvSpPr>
          <p:spPr bwMode="gray">
            <a:xfrm>
              <a:off x="3259" y="1898"/>
              <a:ext cx="122" cy="75"/>
            </a:xfrm>
            <a:custGeom>
              <a:avLst/>
              <a:gdLst>
                <a:gd name="T0" fmla="*/ 36 w 122"/>
                <a:gd name="T1" fmla="*/ 66 h 75"/>
                <a:gd name="T2" fmla="*/ 31 w 122"/>
                <a:gd name="T3" fmla="*/ 70 h 75"/>
                <a:gd name="T4" fmla="*/ 26 w 122"/>
                <a:gd name="T5" fmla="*/ 75 h 75"/>
                <a:gd name="T6" fmla="*/ 11 w 122"/>
                <a:gd name="T7" fmla="*/ 75 h 75"/>
                <a:gd name="T8" fmla="*/ 6 w 122"/>
                <a:gd name="T9" fmla="*/ 73 h 75"/>
                <a:gd name="T10" fmla="*/ 0 w 122"/>
                <a:gd name="T11" fmla="*/ 50 h 75"/>
                <a:gd name="T12" fmla="*/ 0 w 122"/>
                <a:gd name="T13" fmla="*/ 32 h 75"/>
                <a:gd name="T14" fmla="*/ 5 w 122"/>
                <a:gd name="T15" fmla="*/ 18 h 75"/>
                <a:gd name="T16" fmla="*/ 32 w 122"/>
                <a:gd name="T17" fmla="*/ 18 h 75"/>
                <a:gd name="T18" fmla="*/ 53 w 122"/>
                <a:gd name="T19" fmla="*/ 22 h 75"/>
                <a:gd name="T20" fmla="*/ 73 w 122"/>
                <a:gd name="T21" fmla="*/ 4 h 75"/>
                <a:gd name="T22" fmla="*/ 95 w 122"/>
                <a:gd name="T23" fmla="*/ 0 h 75"/>
                <a:gd name="T24" fmla="*/ 109 w 122"/>
                <a:gd name="T25" fmla="*/ 0 h 75"/>
                <a:gd name="T26" fmla="*/ 122 w 122"/>
                <a:gd name="T27" fmla="*/ 28 h 75"/>
                <a:gd name="T28" fmla="*/ 113 w 122"/>
                <a:gd name="T29" fmla="*/ 32 h 75"/>
                <a:gd name="T30" fmla="*/ 107 w 122"/>
                <a:gd name="T31" fmla="*/ 36 h 75"/>
                <a:gd name="T32" fmla="*/ 106 w 122"/>
                <a:gd name="T33" fmla="*/ 42 h 75"/>
                <a:gd name="T34" fmla="*/ 102 w 122"/>
                <a:gd name="T35" fmla="*/ 46 h 75"/>
                <a:gd name="T36" fmla="*/ 85 w 122"/>
                <a:gd name="T37" fmla="*/ 51 h 75"/>
                <a:gd name="T38" fmla="*/ 78 w 122"/>
                <a:gd name="T39" fmla="*/ 52 h 75"/>
                <a:gd name="T40" fmla="*/ 71 w 122"/>
                <a:gd name="T41" fmla="*/ 60 h 75"/>
                <a:gd name="T42" fmla="*/ 58 w 122"/>
                <a:gd name="T43" fmla="*/ 60 h 75"/>
                <a:gd name="T44" fmla="*/ 52 w 122"/>
                <a:gd name="T45" fmla="*/ 67 h 75"/>
                <a:gd name="T46" fmla="*/ 41 w 122"/>
                <a:gd name="T47" fmla="*/ 67 h 75"/>
                <a:gd name="T48" fmla="*/ 36 w 122"/>
                <a:gd name="T49" fmla="*/ 66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75"/>
                <a:gd name="T77" fmla="*/ 122 w 122"/>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75">
                  <a:moveTo>
                    <a:pt x="36" y="66"/>
                  </a:moveTo>
                  <a:lnTo>
                    <a:pt x="31" y="70"/>
                  </a:lnTo>
                  <a:lnTo>
                    <a:pt x="26" y="75"/>
                  </a:lnTo>
                  <a:lnTo>
                    <a:pt x="11" y="75"/>
                  </a:lnTo>
                  <a:lnTo>
                    <a:pt x="6" y="73"/>
                  </a:lnTo>
                  <a:lnTo>
                    <a:pt x="0" y="50"/>
                  </a:lnTo>
                  <a:lnTo>
                    <a:pt x="0" y="32"/>
                  </a:lnTo>
                  <a:lnTo>
                    <a:pt x="5" y="18"/>
                  </a:lnTo>
                  <a:lnTo>
                    <a:pt x="32" y="18"/>
                  </a:lnTo>
                  <a:lnTo>
                    <a:pt x="53" y="22"/>
                  </a:lnTo>
                  <a:lnTo>
                    <a:pt x="73" y="4"/>
                  </a:lnTo>
                  <a:lnTo>
                    <a:pt x="95" y="0"/>
                  </a:lnTo>
                  <a:lnTo>
                    <a:pt x="109" y="0"/>
                  </a:lnTo>
                  <a:lnTo>
                    <a:pt x="122" y="28"/>
                  </a:lnTo>
                  <a:lnTo>
                    <a:pt x="113" y="32"/>
                  </a:lnTo>
                  <a:lnTo>
                    <a:pt x="107" y="36"/>
                  </a:lnTo>
                  <a:lnTo>
                    <a:pt x="106" y="42"/>
                  </a:lnTo>
                  <a:lnTo>
                    <a:pt x="102" y="46"/>
                  </a:lnTo>
                  <a:lnTo>
                    <a:pt x="85" y="51"/>
                  </a:lnTo>
                  <a:lnTo>
                    <a:pt x="78" y="52"/>
                  </a:lnTo>
                  <a:lnTo>
                    <a:pt x="71" y="60"/>
                  </a:lnTo>
                  <a:lnTo>
                    <a:pt x="58" y="60"/>
                  </a:lnTo>
                  <a:lnTo>
                    <a:pt x="52" y="67"/>
                  </a:lnTo>
                  <a:lnTo>
                    <a:pt x="41" y="67"/>
                  </a:lnTo>
                  <a:lnTo>
                    <a:pt x="36" y="6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7" name="Freeform 1109">
              <a:extLst>
                <a:ext uri="{FF2B5EF4-FFF2-40B4-BE49-F238E27FC236}">
                  <a16:creationId xmlns="" xmlns:a16="http://schemas.microsoft.com/office/drawing/2014/main" id="{B4E22176-E4C6-4064-8616-E1AB73BA3F6F}"/>
                </a:ext>
              </a:extLst>
            </p:cNvPr>
            <p:cNvSpPr>
              <a:spLocks/>
            </p:cNvSpPr>
            <p:nvPr/>
          </p:nvSpPr>
          <p:spPr bwMode="gray">
            <a:xfrm>
              <a:off x="3162" y="1729"/>
              <a:ext cx="249" cy="201"/>
            </a:xfrm>
            <a:custGeom>
              <a:avLst/>
              <a:gdLst>
                <a:gd name="T0" fmla="*/ 0 w 249"/>
                <a:gd name="T1" fmla="*/ 50 h 201"/>
                <a:gd name="T2" fmla="*/ 3 w 249"/>
                <a:gd name="T3" fmla="*/ 35 h 201"/>
                <a:gd name="T4" fmla="*/ 16 w 249"/>
                <a:gd name="T5" fmla="*/ 39 h 201"/>
                <a:gd name="T6" fmla="*/ 19 w 249"/>
                <a:gd name="T7" fmla="*/ 36 h 201"/>
                <a:gd name="T8" fmla="*/ 23 w 249"/>
                <a:gd name="T9" fmla="*/ 30 h 201"/>
                <a:gd name="T10" fmla="*/ 32 w 249"/>
                <a:gd name="T11" fmla="*/ 28 h 201"/>
                <a:gd name="T12" fmla="*/ 34 w 249"/>
                <a:gd name="T13" fmla="*/ 24 h 201"/>
                <a:gd name="T14" fmla="*/ 40 w 249"/>
                <a:gd name="T15" fmla="*/ 20 h 201"/>
                <a:gd name="T16" fmla="*/ 29 w 249"/>
                <a:gd name="T17" fmla="*/ 7 h 201"/>
                <a:gd name="T18" fmla="*/ 51 w 249"/>
                <a:gd name="T19" fmla="*/ 4 h 201"/>
                <a:gd name="T20" fmla="*/ 52 w 249"/>
                <a:gd name="T21" fmla="*/ 0 h 201"/>
                <a:gd name="T22" fmla="*/ 68 w 249"/>
                <a:gd name="T23" fmla="*/ 3 h 201"/>
                <a:gd name="T24" fmla="*/ 95 w 249"/>
                <a:gd name="T25" fmla="*/ 18 h 201"/>
                <a:gd name="T26" fmla="*/ 101 w 249"/>
                <a:gd name="T27" fmla="*/ 27 h 201"/>
                <a:gd name="T28" fmla="*/ 102 w 249"/>
                <a:gd name="T29" fmla="*/ 29 h 201"/>
                <a:gd name="T30" fmla="*/ 108 w 249"/>
                <a:gd name="T31" fmla="*/ 31 h 201"/>
                <a:gd name="T32" fmla="*/ 119 w 249"/>
                <a:gd name="T33" fmla="*/ 39 h 201"/>
                <a:gd name="T34" fmla="*/ 130 w 249"/>
                <a:gd name="T35" fmla="*/ 39 h 201"/>
                <a:gd name="T36" fmla="*/ 143 w 249"/>
                <a:gd name="T37" fmla="*/ 38 h 201"/>
                <a:gd name="T38" fmla="*/ 150 w 249"/>
                <a:gd name="T39" fmla="*/ 41 h 201"/>
                <a:gd name="T40" fmla="*/ 156 w 249"/>
                <a:gd name="T41" fmla="*/ 46 h 201"/>
                <a:gd name="T42" fmla="*/ 162 w 249"/>
                <a:gd name="T43" fmla="*/ 47 h 201"/>
                <a:gd name="T44" fmla="*/ 170 w 249"/>
                <a:gd name="T45" fmla="*/ 61 h 201"/>
                <a:gd name="T46" fmla="*/ 176 w 249"/>
                <a:gd name="T47" fmla="*/ 66 h 201"/>
                <a:gd name="T48" fmla="*/ 182 w 249"/>
                <a:gd name="T49" fmla="*/ 71 h 201"/>
                <a:gd name="T50" fmla="*/ 183 w 249"/>
                <a:gd name="T51" fmla="*/ 82 h 201"/>
                <a:gd name="T52" fmla="*/ 186 w 249"/>
                <a:gd name="T53" fmla="*/ 90 h 201"/>
                <a:gd name="T54" fmla="*/ 192 w 249"/>
                <a:gd name="T55" fmla="*/ 96 h 201"/>
                <a:gd name="T56" fmla="*/ 195 w 249"/>
                <a:gd name="T57" fmla="*/ 99 h 201"/>
                <a:gd name="T58" fmla="*/ 213 w 249"/>
                <a:gd name="T59" fmla="*/ 120 h 201"/>
                <a:gd name="T60" fmla="*/ 218 w 249"/>
                <a:gd name="T61" fmla="*/ 121 h 201"/>
                <a:gd name="T62" fmla="*/ 227 w 249"/>
                <a:gd name="T63" fmla="*/ 123 h 201"/>
                <a:gd name="T64" fmla="*/ 231 w 249"/>
                <a:gd name="T65" fmla="*/ 124 h 201"/>
                <a:gd name="T66" fmla="*/ 246 w 249"/>
                <a:gd name="T67" fmla="*/ 123 h 201"/>
                <a:gd name="T68" fmla="*/ 249 w 249"/>
                <a:gd name="T69" fmla="*/ 130 h 201"/>
                <a:gd name="T70" fmla="*/ 248 w 249"/>
                <a:gd name="T71" fmla="*/ 140 h 201"/>
                <a:gd name="T72" fmla="*/ 243 w 249"/>
                <a:gd name="T73" fmla="*/ 153 h 201"/>
                <a:gd name="T74" fmla="*/ 230 w 249"/>
                <a:gd name="T75" fmla="*/ 157 h 201"/>
                <a:gd name="T76" fmla="*/ 218 w 249"/>
                <a:gd name="T77" fmla="*/ 162 h 201"/>
                <a:gd name="T78" fmla="*/ 206 w 249"/>
                <a:gd name="T79" fmla="*/ 169 h 201"/>
                <a:gd name="T80" fmla="*/ 194 w 249"/>
                <a:gd name="T81" fmla="*/ 169 h 201"/>
                <a:gd name="T82" fmla="*/ 170 w 249"/>
                <a:gd name="T83" fmla="*/ 173 h 201"/>
                <a:gd name="T84" fmla="*/ 150 w 249"/>
                <a:gd name="T85" fmla="*/ 191 h 201"/>
                <a:gd name="T86" fmla="*/ 129 w 249"/>
                <a:gd name="T87" fmla="*/ 187 h 201"/>
                <a:gd name="T88" fmla="*/ 102 w 249"/>
                <a:gd name="T89" fmla="*/ 187 h 201"/>
                <a:gd name="T90" fmla="*/ 97 w 249"/>
                <a:gd name="T91" fmla="*/ 201 h 201"/>
                <a:gd name="T92" fmla="*/ 90 w 249"/>
                <a:gd name="T93" fmla="*/ 187 h 201"/>
                <a:gd name="T94" fmla="*/ 80 w 249"/>
                <a:gd name="T95" fmla="*/ 174 h 201"/>
                <a:gd name="T96" fmla="*/ 72 w 249"/>
                <a:gd name="T97" fmla="*/ 159 h 201"/>
                <a:gd name="T98" fmla="*/ 66 w 249"/>
                <a:gd name="T99" fmla="*/ 152 h 201"/>
                <a:gd name="T100" fmla="*/ 58 w 249"/>
                <a:gd name="T101" fmla="*/ 150 h 201"/>
                <a:gd name="T102" fmla="*/ 51 w 249"/>
                <a:gd name="T103" fmla="*/ 138 h 201"/>
                <a:gd name="T104" fmla="*/ 51 w 249"/>
                <a:gd name="T105" fmla="*/ 120 h 201"/>
                <a:gd name="T106" fmla="*/ 42 w 249"/>
                <a:gd name="T107" fmla="*/ 107 h 201"/>
                <a:gd name="T108" fmla="*/ 31 w 249"/>
                <a:gd name="T109" fmla="*/ 103 h 201"/>
                <a:gd name="T110" fmla="*/ 28 w 249"/>
                <a:gd name="T111" fmla="*/ 96 h 201"/>
                <a:gd name="T112" fmla="*/ 28 w 249"/>
                <a:gd name="T113" fmla="*/ 86 h 201"/>
                <a:gd name="T114" fmla="*/ 13 w 249"/>
                <a:gd name="T115" fmla="*/ 67 h 201"/>
                <a:gd name="T116" fmla="*/ 5 w 249"/>
                <a:gd name="T117" fmla="*/ 53 h 201"/>
                <a:gd name="T118" fmla="*/ 0 w 249"/>
                <a:gd name="T119" fmla="*/ 50 h 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9"/>
                <a:gd name="T181" fmla="*/ 0 h 201"/>
                <a:gd name="T182" fmla="*/ 249 w 249"/>
                <a:gd name="T183" fmla="*/ 201 h 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9" h="201">
                  <a:moveTo>
                    <a:pt x="0" y="50"/>
                  </a:moveTo>
                  <a:lnTo>
                    <a:pt x="3" y="35"/>
                  </a:lnTo>
                  <a:lnTo>
                    <a:pt x="16" y="39"/>
                  </a:lnTo>
                  <a:lnTo>
                    <a:pt x="19" y="36"/>
                  </a:lnTo>
                  <a:lnTo>
                    <a:pt x="23" y="30"/>
                  </a:lnTo>
                  <a:lnTo>
                    <a:pt x="32" y="28"/>
                  </a:lnTo>
                  <a:lnTo>
                    <a:pt x="34" y="24"/>
                  </a:lnTo>
                  <a:lnTo>
                    <a:pt x="40" y="20"/>
                  </a:lnTo>
                  <a:lnTo>
                    <a:pt x="29" y="7"/>
                  </a:lnTo>
                  <a:lnTo>
                    <a:pt x="51" y="4"/>
                  </a:lnTo>
                  <a:lnTo>
                    <a:pt x="52" y="0"/>
                  </a:lnTo>
                  <a:lnTo>
                    <a:pt x="68" y="3"/>
                  </a:lnTo>
                  <a:lnTo>
                    <a:pt x="95" y="18"/>
                  </a:lnTo>
                  <a:lnTo>
                    <a:pt x="101" y="27"/>
                  </a:lnTo>
                  <a:lnTo>
                    <a:pt x="102" y="29"/>
                  </a:lnTo>
                  <a:lnTo>
                    <a:pt x="108" y="31"/>
                  </a:lnTo>
                  <a:lnTo>
                    <a:pt x="119" y="39"/>
                  </a:lnTo>
                  <a:lnTo>
                    <a:pt x="130" y="39"/>
                  </a:lnTo>
                  <a:lnTo>
                    <a:pt x="143" y="38"/>
                  </a:lnTo>
                  <a:lnTo>
                    <a:pt x="150" y="41"/>
                  </a:lnTo>
                  <a:lnTo>
                    <a:pt x="156" y="46"/>
                  </a:lnTo>
                  <a:lnTo>
                    <a:pt x="162" y="47"/>
                  </a:lnTo>
                  <a:lnTo>
                    <a:pt x="170" y="61"/>
                  </a:lnTo>
                  <a:lnTo>
                    <a:pt x="176" y="66"/>
                  </a:lnTo>
                  <a:lnTo>
                    <a:pt x="182" y="71"/>
                  </a:lnTo>
                  <a:lnTo>
                    <a:pt x="183" y="82"/>
                  </a:lnTo>
                  <a:lnTo>
                    <a:pt x="186" y="90"/>
                  </a:lnTo>
                  <a:lnTo>
                    <a:pt x="192" y="96"/>
                  </a:lnTo>
                  <a:lnTo>
                    <a:pt x="195" y="99"/>
                  </a:lnTo>
                  <a:lnTo>
                    <a:pt x="213" y="120"/>
                  </a:lnTo>
                  <a:lnTo>
                    <a:pt x="218" y="121"/>
                  </a:lnTo>
                  <a:lnTo>
                    <a:pt x="227" y="123"/>
                  </a:lnTo>
                  <a:lnTo>
                    <a:pt x="231" y="124"/>
                  </a:lnTo>
                  <a:lnTo>
                    <a:pt x="246" y="123"/>
                  </a:lnTo>
                  <a:lnTo>
                    <a:pt x="249" y="130"/>
                  </a:lnTo>
                  <a:lnTo>
                    <a:pt x="248" y="140"/>
                  </a:lnTo>
                  <a:lnTo>
                    <a:pt x="243" y="153"/>
                  </a:lnTo>
                  <a:lnTo>
                    <a:pt x="230" y="157"/>
                  </a:lnTo>
                  <a:lnTo>
                    <a:pt x="218" y="162"/>
                  </a:lnTo>
                  <a:lnTo>
                    <a:pt x="206" y="169"/>
                  </a:lnTo>
                  <a:lnTo>
                    <a:pt x="194" y="169"/>
                  </a:lnTo>
                  <a:lnTo>
                    <a:pt x="170" y="173"/>
                  </a:lnTo>
                  <a:lnTo>
                    <a:pt x="150" y="191"/>
                  </a:lnTo>
                  <a:lnTo>
                    <a:pt x="129" y="187"/>
                  </a:lnTo>
                  <a:lnTo>
                    <a:pt x="102" y="187"/>
                  </a:lnTo>
                  <a:lnTo>
                    <a:pt x="97" y="201"/>
                  </a:lnTo>
                  <a:lnTo>
                    <a:pt x="90" y="187"/>
                  </a:lnTo>
                  <a:lnTo>
                    <a:pt x="80" y="174"/>
                  </a:lnTo>
                  <a:lnTo>
                    <a:pt x="72" y="159"/>
                  </a:lnTo>
                  <a:lnTo>
                    <a:pt x="66" y="152"/>
                  </a:lnTo>
                  <a:lnTo>
                    <a:pt x="58" y="150"/>
                  </a:lnTo>
                  <a:lnTo>
                    <a:pt x="51" y="138"/>
                  </a:lnTo>
                  <a:lnTo>
                    <a:pt x="51" y="120"/>
                  </a:lnTo>
                  <a:lnTo>
                    <a:pt x="42" y="107"/>
                  </a:lnTo>
                  <a:lnTo>
                    <a:pt x="31" y="103"/>
                  </a:lnTo>
                  <a:lnTo>
                    <a:pt x="28" y="96"/>
                  </a:lnTo>
                  <a:lnTo>
                    <a:pt x="28" y="86"/>
                  </a:lnTo>
                  <a:lnTo>
                    <a:pt x="13" y="67"/>
                  </a:lnTo>
                  <a:lnTo>
                    <a:pt x="5" y="53"/>
                  </a:lnTo>
                  <a:lnTo>
                    <a:pt x="0" y="5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8" name="Freeform 1110">
              <a:extLst>
                <a:ext uri="{FF2B5EF4-FFF2-40B4-BE49-F238E27FC236}">
                  <a16:creationId xmlns="" xmlns:a16="http://schemas.microsoft.com/office/drawing/2014/main" id="{1CCCB747-5E83-4D9A-A9EC-5E5328679530}"/>
                </a:ext>
              </a:extLst>
            </p:cNvPr>
            <p:cNvSpPr>
              <a:spLocks/>
            </p:cNvSpPr>
            <p:nvPr/>
          </p:nvSpPr>
          <p:spPr bwMode="gray">
            <a:xfrm>
              <a:off x="3274" y="1625"/>
              <a:ext cx="230" cy="195"/>
            </a:xfrm>
            <a:custGeom>
              <a:avLst/>
              <a:gdLst>
                <a:gd name="T0" fmla="*/ 60 w 230"/>
                <a:gd name="T1" fmla="*/ 28 h 195"/>
                <a:gd name="T2" fmla="*/ 83 w 230"/>
                <a:gd name="T3" fmla="*/ 43 h 195"/>
                <a:gd name="T4" fmla="*/ 118 w 230"/>
                <a:gd name="T5" fmla="*/ 37 h 195"/>
                <a:gd name="T6" fmla="*/ 154 w 230"/>
                <a:gd name="T7" fmla="*/ 20 h 195"/>
                <a:gd name="T8" fmla="*/ 192 w 230"/>
                <a:gd name="T9" fmla="*/ 39 h 195"/>
                <a:gd name="T10" fmla="*/ 205 w 230"/>
                <a:gd name="T11" fmla="*/ 59 h 195"/>
                <a:gd name="T12" fmla="*/ 197 w 230"/>
                <a:gd name="T13" fmla="*/ 95 h 195"/>
                <a:gd name="T14" fmla="*/ 212 w 230"/>
                <a:gd name="T15" fmla="*/ 113 h 195"/>
                <a:gd name="T16" fmla="*/ 200 w 230"/>
                <a:gd name="T17" fmla="*/ 133 h 195"/>
                <a:gd name="T18" fmla="*/ 214 w 230"/>
                <a:gd name="T19" fmla="*/ 151 h 195"/>
                <a:gd name="T20" fmla="*/ 223 w 230"/>
                <a:gd name="T21" fmla="*/ 168 h 195"/>
                <a:gd name="T22" fmla="*/ 230 w 230"/>
                <a:gd name="T23" fmla="*/ 174 h 195"/>
                <a:gd name="T24" fmla="*/ 209 w 230"/>
                <a:gd name="T25" fmla="*/ 182 h 195"/>
                <a:gd name="T26" fmla="*/ 177 w 230"/>
                <a:gd name="T27" fmla="*/ 191 h 195"/>
                <a:gd name="T28" fmla="*/ 154 w 230"/>
                <a:gd name="T29" fmla="*/ 173 h 195"/>
                <a:gd name="T30" fmla="*/ 140 w 230"/>
                <a:gd name="T31" fmla="*/ 169 h 195"/>
                <a:gd name="T32" fmla="*/ 124 w 230"/>
                <a:gd name="T33" fmla="*/ 176 h 195"/>
                <a:gd name="T34" fmla="*/ 88 w 230"/>
                <a:gd name="T35" fmla="*/ 155 h 195"/>
                <a:gd name="T36" fmla="*/ 72 w 230"/>
                <a:gd name="T37" fmla="*/ 132 h 195"/>
                <a:gd name="T38" fmla="*/ 51 w 230"/>
                <a:gd name="T39" fmla="*/ 133 h 195"/>
                <a:gd name="T40" fmla="*/ 46 w 230"/>
                <a:gd name="T41" fmla="*/ 125 h 195"/>
                <a:gd name="T42" fmla="*/ 44 w 230"/>
                <a:gd name="T43" fmla="*/ 106 h 195"/>
                <a:gd name="T44" fmla="*/ 28 w 230"/>
                <a:gd name="T45" fmla="*/ 95 h 195"/>
                <a:gd name="T46" fmla="*/ 18 w 230"/>
                <a:gd name="T47" fmla="*/ 69 h 195"/>
                <a:gd name="T48" fmla="*/ 22 w 230"/>
                <a:gd name="T49" fmla="*/ 59 h 195"/>
                <a:gd name="T50" fmla="*/ 19 w 230"/>
                <a:gd name="T51" fmla="*/ 53 h 195"/>
                <a:gd name="T52" fmla="*/ 7 w 230"/>
                <a:gd name="T53" fmla="*/ 34 h 195"/>
                <a:gd name="T54" fmla="*/ 2 w 230"/>
                <a:gd name="T55" fmla="*/ 17 h 195"/>
                <a:gd name="T56" fmla="*/ 0 w 230"/>
                <a:gd name="T57" fmla="*/ 5 h 195"/>
                <a:gd name="T58" fmla="*/ 7 w 230"/>
                <a:gd name="T59" fmla="*/ 1 h 195"/>
                <a:gd name="T60" fmla="*/ 24 w 230"/>
                <a:gd name="T61" fmla="*/ 13 h 195"/>
                <a:gd name="T62" fmla="*/ 31 w 230"/>
                <a:gd name="T63" fmla="*/ 10 h 195"/>
                <a:gd name="T64" fmla="*/ 45 w 230"/>
                <a:gd name="T65" fmla="*/ 0 h 195"/>
                <a:gd name="T66" fmla="*/ 48 w 230"/>
                <a:gd name="T67" fmla="*/ 7 h 195"/>
                <a:gd name="T68" fmla="*/ 46 w 230"/>
                <a:gd name="T69" fmla="*/ 14 h 195"/>
                <a:gd name="T70" fmla="*/ 56 w 230"/>
                <a:gd name="T71" fmla="*/ 18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0"/>
                <a:gd name="T109" fmla="*/ 0 h 195"/>
                <a:gd name="T110" fmla="*/ 230 w 230"/>
                <a:gd name="T111" fmla="*/ 195 h 1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0" h="195">
                  <a:moveTo>
                    <a:pt x="56" y="18"/>
                  </a:moveTo>
                  <a:lnTo>
                    <a:pt x="60" y="28"/>
                  </a:lnTo>
                  <a:lnTo>
                    <a:pt x="74" y="37"/>
                  </a:lnTo>
                  <a:lnTo>
                    <a:pt x="83" y="43"/>
                  </a:lnTo>
                  <a:lnTo>
                    <a:pt x="107" y="42"/>
                  </a:lnTo>
                  <a:lnTo>
                    <a:pt x="118" y="37"/>
                  </a:lnTo>
                  <a:lnTo>
                    <a:pt x="134" y="23"/>
                  </a:lnTo>
                  <a:lnTo>
                    <a:pt x="154" y="20"/>
                  </a:lnTo>
                  <a:lnTo>
                    <a:pt x="169" y="27"/>
                  </a:lnTo>
                  <a:lnTo>
                    <a:pt x="192" y="39"/>
                  </a:lnTo>
                  <a:lnTo>
                    <a:pt x="204" y="43"/>
                  </a:lnTo>
                  <a:lnTo>
                    <a:pt x="205" y="59"/>
                  </a:lnTo>
                  <a:lnTo>
                    <a:pt x="198" y="75"/>
                  </a:lnTo>
                  <a:lnTo>
                    <a:pt x="197" y="95"/>
                  </a:lnTo>
                  <a:lnTo>
                    <a:pt x="201" y="113"/>
                  </a:lnTo>
                  <a:lnTo>
                    <a:pt x="212" y="113"/>
                  </a:lnTo>
                  <a:lnTo>
                    <a:pt x="210" y="121"/>
                  </a:lnTo>
                  <a:lnTo>
                    <a:pt x="200" y="133"/>
                  </a:lnTo>
                  <a:lnTo>
                    <a:pt x="204" y="140"/>
                  </a:lnTo>
                  <a:lnTo>
                    <a:pt x="214" y="151"/>
                  </a:lnTo>
                  <a:lnTo>
                    <a:pt x="224" y="160"/>
                  </a:lnTo>
                  <a:lnTo>
                    <a:pt x="223" y="168"/>
                  </a:lnTo>
                  <a:lnTo>
                    <a:pt x="229" y="169"/>
                  </a:lnTo>
                  <a:lnTo>
                    <a:pt x="230" y="174"/>
                  </a:lnTo>
                  <a:lnTo>
                    <a:pt x="218" y="175"/>
                  </a:lnTo>
                  <a:lnTo>
                    <a:pt x="209" y="182"/>
                  </a:lnTo>
                  <a:lnTo>
                    <a:pt x="208" y="195"/>
                  </a:lnTo>
                  <a:lnTo>
                    <a:pt x="177" y="191"/>
                  </a:lnTo>
                  <a:lnTo>
                    <a:pt x="156" y="184"/>
                  </a:lnTo>
                  <a:lnTo>
                    <a:pt x="154" y="173"/>
                  </a:lnTo>
                  <a:lnTo>
                    <a:pt x="148" y="167"/>
                  </a:lnTo>
                  <a:lnTo>
                    <a:pt x="140" y="169"/>
                  </a:lnTo>
                  <a:lnTo>
                    <a:pt x="134" y="175"/>
                  </a:lnTo>
                  <a:lnTo>
                    <a:pt x="124" y="176"/>
                  </a:lnTo>
                  <a:lnTo>
                    <a:pt x="104" y="169"/>
                  </a:lnTo>
                  <a:lnTo>
                    <a:pt x="88" y="155"/>
                  </a:lnTo>
                  <a:lnTo>
                    <a:pt x="77" y="141"/>
                  </a:lnTo>
                  <a:lnTo>
                    <a:pt x="72" y="132"/>
                  </a:lnTo>
                  <a:lnTo>
                    <a:pt x="59" y="129"/>
                  </a:lnTo>
                  <a:lnTo>
                    <a:pt x="51" y="133"/>
                  </a:lnTo>
                  <a:lnTo>
                    <a:pt x="45" y="129"/>
                  </a:lnTo>
                  <a:lnTo>
                    <a:pt x="46" y="125"/>
                  </a:lnTo>
                  <a:lnTo>
                    <a:pt x="42" y="117"/>
                  </a:lnTo>
                  <a:lnTo>
                    <a:pt x="44" y="106"/>
                  </a:lnTo>
                  <a:lnTo>
                    <a:pt x="36" y="99"/>
                  </a:lnTo>
                  <a:lnTo>
                    <a:pt x="28" y="95"/>
                  </a:lnTo>
                  <a:lnTo>
                    <a:pt x="15" y="79"/>
                  </a:lnTo>
                  <a:lnTo>
                    <a:pt x="18" y="69"/>
                  </a:lnTo>
                  <a:lnTo>
                    <a:pt x="23" y="66"/>
                  </a:lnTo>
                  <a:lnTo>
                    <a:pt x="22" y="59"/>
                  </a:lnTo>
                  <a:lnTo>
                    <a:pt x="24" y="55"/>
                  </a:lnTo>
                  <a:lnTo>
                    <a:pt x="19" y="53"/>
                  </a:lnTo>
                  <a:lnTo>
                    <a:pt x="11" y="41"/>
                  </a:lnTo>
                  <a:lnTo>
                    <a:pt x="7" y="34"/>
                  </a:lnTo>
                  <a:lnTo>
                    <a:pt x="3" y="25"/>
                  </a:lnTo>
                  <a:lnTo>
                    <a:pt x="2" y="17"/>
                  </a:lnTo>
                  <a:lnTo>
                    <a:pt x="0" y="12"/>
                  </a:lnTo>
                  <a:lnTo>
                    <a:pt x="0" y="5"/>
                  </a:lnTo>
                  <a:lnTo>
                    <a:pt x="1" y="2"/>
                  </a:lnTo>
                  <a:lnTo>
                    <a:pt x="7" y="1"/>
                  </a:lnTo>
                  <a:lnTo>
                    <a:pt x="17" y="10"/>
                  </a:lnTo>
                  <a:lnTo>
                    <a:pt x="24" y="13"/>
                  </a:lnTo>
                  <a:lnTo>
                    <a:pt x="25" y="9"/>
                  </a:lnTo>
                  <a:lnTo>
                    <a:pt x="31" y="10"/>
                  </a:lnTo>
                  <a:lnTo>
                    <a:pt x="35" y="7"/>
                  </a:lnTo>
                  <a:lnTo>
                    <a:pt x="45" y="0"/>
                  </a:lnTo>
                  <a:lnTo>
                    <a:pt x="48" y="1"/>
                  </a:lnTo>
                  <a:lnTo>
                    <a:pt x="48" y="7"/>
                  </a:lnTo>
                  <a:lnTo>
                    <a:pt x="50" y="12"/>
                  </a:lnTo>
                  <a:lnTo>
                    <a:pt x="46" y="14"/>
                  </a:lnTo>
                  <a:lnTo>
                    <a:pt x="50" y="17"/>
                  </a:lnTo>
                  <a:lnTo>
                    <a:pt x="56" y="1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19" name="Freeform 1111">
              <a:extLst>
                <a:ext uri="{FF2B5EF4-FFF2-40B4-BE49-F238E27FC236}">
                  <a16:creationId xmlns="" xmlns:a16="http://schemas.microsoft.com/office/drawing/2014/main" id="{987FB3D5-C6BF-4EA0-9D7B-32A18302B0F5}"/>
                </a:ext>
              </a:extLst>
            </p:cNvPr>
            <p:cNvSpPr>
              <a:spLocks/>
            </p:cNvSpPr>
            <p:nvPr/>
          </p:nvSpPr>
          <p:spPr bwMode="gray">
            <a:xfrm>
              <a:off x="3471" y="1642"/>
              <a:ext cx="169" cy="122"/>
            </a:xfrm>
            <a:custGeom>
              <a:avLst/>
              <a:gdLst>
                <a:gd name="T0" fmla="*/ 8 w 169"/>
                <a:gd name="T1" fmla="*/ 42 h 122"/>
                <a:gd name="T2" fmla="*/ 17 w 169"/>
                <a:gd name="T3" fmla="*/ 42 h 122"/>
                <a:gd name="T4" fmla="*/ 25 w 169"/>
                <a:gd name="T5" fmla="*/ 45 h 122"/>
                <a:gd name="T6" fmla="*/ 33 w 169"/>
                <a:gd name="T7" fmla="*/ 36 h 122"/>
                <a:gd name="T8" fmla="*/ 41 w 169"/>
                <a:gd name="T9" fmla="*/ 33 h 122"/>
                <a:gd name="T10" fmla="*/ 51 w 169"/>
                <a:gd name="T11" fmla="*/ 19 h 122"/>
                <a:gd name="T12" fmla="*/ 63 w 169"/>
                <a:gd name="T13" fmla="*/ 15 h 122"/>
                <a:gd name="T14" fmla="*/ 72 w 169"/>
                <a:gd name="T15" fmla="*/ 16 h 122"/>
                <a:gd name="T16" fmla="*/ 87 w 169"/>
                <a:gd name="T17" fmla="*/ 20 h 122"/>
                <a:gd name="T18" fmla="*/ 95 w 169"/>
                <a:gd name="T19" fmla="*/ 22 h 122"/>
                <a:gd name="T20" fmla="*/ 109 w 169"/>
                <a:gd name="T21" fmla="*/ 14 h 122"/>
                <a:gd name="T22" fmla="*/ 115 w 169"/>
                <a:gd name="T23" fmla="*/ 11 h 122"/>
                <a:gd name="T24" fmla="*/ 123 w 169"/>
                <a:gd name="T25" fmla="*/ 0 h 122"/>
                <a:gd name="T26" fmla="*/ 128 w 169"/>
                <a:gd name="T27" fmla="*/ 4 h 122"/>
                <a:gd name="T28" fmla="*/ 131 w 169"/>
                <a:gd name="T29" fmla="*/ 14 h 122"/>
                <a:gd name="T30" fmla="*/ 129 w 169"/>
                <a:gd name="T31" fmla="*/ 20 h 122"/>
                <a:gd name="T32" fmla="*/ 129 w 169"/>
                <a:gd name="T33" fmla="*/ 24 h 122"/>
                <a:gd name="T34" fmla="*/ 136 w 169"/>
                <a:gd name="T35" fmla="*/ 22 h 122"/>
                <a:gd name="T36" fmla="*/ 142 w 169"/>
                <a:gd name="T37" fmla="*/ 20 h 122"/>
                <a:gd name="T38" fmla="*/ 149 w 169"/>
                <a:gd name="T39" fmla="*/ 16 h 122"/>
                <a:gd name="T40" fmla="*/ 169 w 169"/>
                <a:gd name="T41" fmla="*/ 15 h 122"/>
                <a:gd name="T42" fmla="*/ 169 w 169"/>
                <a:gd name="T43" fmla="*/ 21 h 122"/>
                <a:gd name="T44" fmla="*/ 160 w 169"/>
                <a:gd name="T45" fmla="*/ 22 h 122"/>
                <a:gd name="T46" fmla="*/ 148 w 169"/>
                <a:gd name="T47" fmla="*/ 23 h 122"/>
                <a:gd name="T48" fmla="*/ 142 w 169"/>
                <a:gd name="T49" fmla="*/ 23 h 122"/>
                <a:gd name="T50" fmla="*/ 139 w 169"/>
                <a:gd name="T51" fmla="*/ 24 h 122"/>
                <a:gd name="T52" fmla="*/ 131 w 169"/>
                <a:gd name="T53" fmla="*/ 30 h 122"/>
                <a:gd name="T54" fmla="*/ 126 w 169"/>
                <a:gd name="T55" fmla="*/ 35 h 122"/>
                <a:gd name="T56" fmla="*/ 129 w 169"/>
                <a:gd name="T57" fmla="*/ 40 h 122"/>
                <a:gd name="T58" fmla="*/ 131 w 169"/>
                <a:gd name="T59" fmla="*/ 44 h 122"/>
                <a:gd name="T60" fmla="*/ 128 w 169"/>
                <a:gd name="T61" fmla="*/ 52 h 122"/>
                <a:gd name="T62" fmla="*/ 126 w 169"/>
                <a:gd name="T63" fmla="*/ 59 h 122"/>
                <a:gd name="T64" fmla="*/ 114 w 169"/>
                <a:gd name="T65" fmla="*/ 62 h 122"/>
                <a:gd name="T66" fmla="*/ 112 w 169"/>
                <a:gd name="T67" fmla="*/ 72 h 122"/>
                <a:gd name="T68" fmla="*/ 106 w 169"/>
                <a:gd name="T69" fmla="*/ 74 h 122"/>
                <a:gd name="T70" fmla="*/ 103 w 169"/>
                <a:gd name="T71" fmla="*/ 82 h 122"/>
                <a:gd name="T72" fmla="*/ 103 w 169"/>
                <a:gd name="T73" fmla="*/ 93 h 122"/>
                <a:gd name="T74" fmla="*/ 86 w 169"/>
                <a:gd name="T75" fmla="*/ 93 h 122"/>
                <a:gd name="T76" fmla="*/ 83 w 169"/>
                <a:gd name="T77" fmla="*/ 99 h 122"/>
                <a:gd name="T78" fmla="*/ 70 w 169"/>
                <a:gd name="T79" fmla="*/ 100 h 122"/>
                <a:gd name="T80" fmla="*/ 68 w 169"/>
                <a:gd name="T81" fmla="*/ 103 h 122"/>
                <a:gd name="T82" fmla="*/ 66 w 169"/>
                <a:gd name="T83" fmla="*/ 116 h 122"/>
                <a:gd name="T84" fmla="*/ 59 w 169"/>
                <a:gd name="T85" fmla="*/ 119 h 122"/>
                <a:gd name="T86" fmla="*/ 31 w 169"/>
                <a:gd name="T87" fmla="*/ 122 h 122"/>
                <a:gd name="T88" fmla="*/ 18 w 169"/>
                <a:gd name="T89" fmla="*/ 121 h 122"/>
                <a:gd name="T90" fmla="*/ 13 w 169"/>
                <a:gd name="T91" fmla="*/ 117 h 122"/>
                <a:gd name="T92" fmla="*/ 5 w 169"/>
                <a:gd name="T93" fmla="*/ 120 h 122"/>
                <a:gd name="T94" fmla="*/ 3 w 169"/>
                <a:gd name="T95" fmla="*/ 116 h 122"/>
                <a:gd name="T96" fmla="*/ 13 w 169"/>
                <a:gd name="T97" fmla="*/ 104 h 122"/>
                <a:gd name="T98" fmla="*/ 15 w 169"/>
                <a:gd name="T99" fmla="*/ 96 h 122"/>
                <a:gd name="T100" fmla="*/ 4 w 169"/>
                <a:gd name="T101" fmla="*/ 96 h 122"/>
                <a:gd name="T102" fmla="*/ 2 w 169"/>
                <a:gd name="T103" fmla="*/ 86 h 122"/>
                <a:gd name="T104" fmla="*/ 0 w 169"/>
                <a:gd name="T105" fmla="*/ 78 h 122"/>
                <a:gd name="T106" fmla="*/ 1 w 169"/>
                <a:gd name="T107" fmla="*/ 58 h 122"/>
                <a:gd name="T108" fmla="*/ 8 w 169"/>
                <a:gd name="T109" fmla="*/ 42 h 1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9"/>
                <a:gd name="T166" fmla="*/ 0 h 122"/>
                <a:gd name="T167" fmla="*/ 169 w 169"/>
                <a:gd name="T168" fmla="*/ 122 h 1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9" h="122">
                  <a:moveTo>
                    <a:pt x="8" y="42"/>
                  </a:moveTo>
                  <a:lnTo>
                    <a:pt x="17" y="42"/>
                  </a:lnTo>
                  <a:lnTo>
                    <a:pt x="25" y="45"/>
                  </a:lnTo>
                  <a:lnTo>
                    <a:pt x="33" y="36"/>
                  </a:lnTo>
                  <a:lnTo>
                    <a:pt x="41" y="33"/>
                  </a:lnTo>
                  <a:lnTo>
                    <a:pt x="51" y="19"/>
                  </a:lnTo>
                  <a:lnTo>
                    <a:pt x="63" y="15"/>
                  </a:lnTo>
                  <a:lnTo>
                    <a:pt x="72" y="16"/>
                  </a:lnTo>
                  <a:lnTo>
                    <a:pt x="87" y="20"/>
                  </a:lnTo>
                  <a:lnTo>
                    <a:pt x="95" y="22"/>
                  </a:lnTo>
                  <a:lnTo>
                    <a:pt x="109" y="14"/>
                  </a:lnTo>
                  <a:lnTo>
                    <a:pt x="115" y="11"/>
                  </a:lnTo>
                  <a:lnTo>
                    <a:pt x="123" y="0"/>
                  </a:lnTo>
                  <a:lnTo>
                    <a:pt x="128" y="4"/>
                  </a:lnTo>
                  <a:lnTo>
                    <a:pt x="131" y="14"/>
                  </a:lnTo>
                  <a:lnTo>
                    <a:pt x="129" y="20"/>
                  </a:lnTo>
                  <a:lnTo>
                    <a:pt x="129" y="24"/>
                  </a:lnTo>
                  <a:lnTo>
                    <a:pt x="136" y="22"/>
                  </a:lnTo>
                  <a:lnTo>
                    <a:pt x="142" y="20"/>
                  </a:lnTo>
                  <a:lnTo>
                    <a:pt x="149" y="16"/>
                  </a:lnTo>
                  <a:lnTo>
                    <a:pt x="169" y="15"/>
                  </a:lnTo>
                  <a:lnTo>
                    <a:pt x="169" y="21"/>
                  </a:lnTo>
                  <a:lnTo>
                    <a:pt x="160" y="22"/>
                  </a:lnTo>
                  <a:lnTo>
                    <a:pt x="148" y="23"/>
                  </a:lnTo>
                  <a:lnTo>
                    <a:pt x="142" y="23"/>
                  </a:lnTo>
                  <a:lnTo>
                    <a:pt x="139" y="24"/>
                  </a:lnTo>
                  <a:lnTo>
                    <a:pt x="131" y="30"/>
                  </a:lnTo>
                  <a:lnTo>
                    <a:pt x="126" y="35"/>
                  </a:lnTo>
                  <a:lnTo>
                    <a:pt x="129" y="40"/>
                  </a:lnTo>
                  <a:lnTo>
                    <a:pt x="131" y="44"/>
                  </a:lnTo>
                  <a:lnTo>
                    <a:pt x="128" y="52"/>
                  </a:lnTo>
                  <a:lnTo>
                    <a:pt x="126" y="59"/>
                  </a:lnTo>
                  <a:lnTo>
                    <a:pt x="114" y="62"/>
                  </a:lnTo>
                  <a:lnTo>
                    <a:pt x="112" y="72"/>
                  </a:lnTo>
                  <a:lnTo>
                    <a:pt x="106" y="74"/>
                  </a:lnTo>
                  <a:lnTo>
                    <a:pt x="103" y="82"/>
                  </a:lnTo>
                  <a:lnTo>
                    <a:pt x="103" y="93"/>
                  </a:lnTo>
                  <a:lnTo>
                    <a:pt x="86" y="93"/>
                  </a:lnTo>
                  <a:lnTo>
                    <a:pt x="83" y="99"/>
                  </a:lnTo>
                  <a:lnTo>
                    <a:pt x="70" y="100"/>
                  </a:lnTo>
                  <a:lnTo>
                    <a:pt x="68" y="103"/>
                  </a:lnTo>
                  <a:lnTo>
                    <a:pt x="66" y="116"/>
                  </a:lnTo>
                  <a:lnTo>
                    <a:pt x="59" y="119"/>
                  </a:lnTo>
                  <a:lnTo>
                    <a:pt x="31" y="122"/>
                  </a:lnTo>
                  <a:lnTo>
                    <a:pt x="18" y="121"/>
                  </a:lnTo>
                  <a:lnTo>
                    <a:pt x="13" y="117"/>
                  </a:lnTo>
                  <a:lnTo>
                    <a:pt x="5" y="120"/>
                  </a:lnTo>
                  <a:lnTo>
                    <a:pt x="3" y="116"/>
                  </a:lnTo>
                  <a:lnTo>
                    <a:pt x="13" y="104"/>
                  </a:lnTo>
                  <a:lnTo>
                    <a:pt x="15" y="96"/>
                  </a:lnTo>
                  <a:lnTo>
                    <a:pt x="4" y="96"/>
                  </a:lnTo>
                  <a:lnTo>
                    <a:pt x="2" y="86"/>
                  </a:lnTo>
                  <a:lnTo>
                    <a:pt x="0" y="78"/>
                  </a:lnTo>
                  <a:lnTo>
                    <a:pt x="1" y="58"/>
                  </a:lnTo>
                  <a:lnTo>
                    <a:pt x="8" y="4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0" name="Freeform 1112">
              <a:extLst>
                <a:ext uri="{FF2B5EF4-FFF2-40B4-BE49-F238E27FC236}">
                  <a16:creationId xmlns="" xmlns:a16="http://schemas.microsoft.com/office/drawing/2014/main" id="{F23AE875-D8CE-4F10-A66C-FD3AF5BBA212}"/>
                </a:ext>
              </a:extLst>
            </p:cNvPr>
            <p:cNvSpPr>
              <a:spLocks/>
            </p:cNvSpPr>
            <p:nvPr/>
          </p:nvSpPr>
          <p:spPr bwMode="gray">
            <a:xfrm>
              <a:off x="3376" y="1583"/>
              <a:ext cx="167" cy="104"/>
            </a:xfrm>
            <a:custGeom>
              <a:avLst/>
              <a:gdLst>
                <a:gd name="T0" fmla="*/ 16 w 167"/>
                <a:gd name="T1" fmla="*/ 79 h 104"/>
                <a:gd name="T2" fmla="*/ 14 w 167"/>
                <a:gd name="T3" fmla="*/ 60 h 104"/>
                <a:gd name="T4" fmla="*/ 18 w 167"/>
                <a:gd name="T5" fmla="*/ 54 h 104"/>
                <a:gd name="T6" fmla="*/ 9 w 167"/>
                <a:gd name="T7" fmla="*/ 42 h 104"/>
                <a:gd name="T8" fmla="*/ 6 w 167"/>
                <a:gd name="T9" fmla="*/ 37 h 104"/>
                <a:gd name="T10" fmla="*/ 0 w 167"/>
                <a:gd name="T11" fmla="*/ 39 h 104"/>
                <a:gd name="T12" fmla="*/ 0 w 167"/>
                <a:gd name="T13" fmla="*/ 33 h 104"/>
                <a:gd name="T14" fmla="*/ 4 w 167"/>
                <a:gd name="T15" fmla="*/ 26 h 104"/>
                <a:gd name="T16" fmla="*/ 10 w 167"/>
                <a:gd name="T17" fmla="*/ 30 h 104"/>
                <a:gd name="T18" fmla="*/ 21 w 167"/>
                <a:gd name="T19" fmla="*/ 30 h 104"/>
                <a:gd name="T20" fmla="*/ 25 w 167"/>
                <a:gd name="T21" fmla="*/ 24 h 104"/>
                <a:gd name="T22" fmla="*/ 20 w 167"/>
                <a:gd name="T23" fmla="*/ 18 h 104"/>
                <a:gd name="T24" fmla="*/ 16 w 167"/>
                <a:gd name="T25" fmla="*/ 12 h 104"/>
                <a:gd name="T26" fmla="*/ 10 w 167"/>
                <a:gd name="T27" fmla="*/ 8 h 104"/>
                <a:gd name="T28" fmla="*/ 3 w 167"/>
                <a:gd name="T29" fmla="*/ 10 h 104"/>
                <a:gd name="T30" fmla="*/ 2 w 167"/>
                <a:gd name="T31" fmla="*/ 21 h 104"/>
                <a:gd name="T32" fmla="*/ 0 w 167"/>
                <a:gd name="T33" fmla="*/ 16 h 104"/>
                <a:gd name="T34" fmla="*/ 0 w 167"/>
                <a:gd name="T35" fmla="*/ 8 h 104"/>
                <a:gd name="T36" fmla="*/ 7 w 167"/>
                <a:gd name="T37" fmla="*/ 5 h 104"/>
                <a:gd name="T38" fmla="*/ 18 w 167"/>
                <a:gd name="T39" fmla="*/ 4 h 104"/>
                <a:gd name="T40" fmla="*/ 27 w 167"/>
                <a:gd name="T41" fmla="*/ 10 h 104"/>
                <a:gd name="T42" fmla="*/ 32 w 167"/>
                <a:gd name="T43" fmla="*/ 20 h 104"/>
                <a:gd name="T44" fmla="*/ 41 w 167"/>
                <a:gd name="T45" fmla="*/ 20 h 104"/>
                <a:gd name="T46" fmla="*/ 52 w 167"/>
                <a:gd name="T47" fmla="*/ 19 h 104"/>
                <a:gd name="T48" fmla="*/ 51 w 167"/>
                <a:gd name="T49" fmla="*/ 11 h 104"/>
                <a:gd name="T50" fmla="*/ 72 w 167"/>
                <a:gd name="T51" fmla="*/ 0 h 104"/>
                <a:gd name="T52" fmla="*/ 77 w 167"/>
                <a:gd name="T53" fmla="*/ 5 h 104"/>
                <a:gd name="T54" fmla="*/ 86 w 167"/>
                <a:gd name="T55" fmla="*/ 6 h 104"/>
                <a:gd name="T56" fmla="*/ 89 w 167"/>
                <a:gd name="T57" fmla="*/ 8 h 104"/>
                <a:gd name="T58" fmla="*/ 88 w 167"/>
                <a:gd name="T59" fmla="*/ 21 h 104"/>
                <a:gd name="T60" fmla="*/ 108 w 167"/>
                <a:gd name="T61" fmla="*/ 20 h 104"/>
                <a:gd name="T62" fmla="*/ 119 w 167"/>
                <a:gd name="T63" fmla="*/ 40 h 104"/>
                <a:gd name="T64" fmla="*/ 133 w 167"/>
                <a:gd name="T65" fmla="*/ 49 h 104"/>
                <a:gd name="T66" fmla="*/ 151 w 167"/>
                <a:gd name="T67" fmla="*/ 62 h 104"/>
                <a:gd name="T68" fmla="*/ 159 w 167"/>
                <a:gd name="T69" fmla="*/ 62 h 104"/>
                <a:gd name="T70" fmla="*/ 167 w 167"/>
                <a:gd name="T71" fmla="*/ 68 h 104"/>
                <a:gd name="T72" fmla="*/ 167 w 167"/>
                <a:gd name="T73" fmla="*/ 74 h 104"/>
                <a:gd name="T74" fmla="*/ 158 w 167"/>
                <a:gd name="T75" fmla="*/ 74 h 104"/>
                <a:gd name="T76" fmla="*/ 146 w 167"/>
                <a:gd name="T77" fmla="*/ 78 h 104"/>
                <a:gd name="T78" fmla="*/ 136 w 167"/>
                <a:gd name="T79" fmla="*/ 92 h 104"/>
                <a:gd name="T80" fmla="*/ 128 w 167"/>
                <a:gd name="T81" fmla="*/ 95 h 104"/>
                <a:gd name="T82" fmla="*/ 120 w 167"/>
                <a:gd name="T83" fmla="*/ 104 h 104"/>
                <a:gd name="T84" fmla="*/ 112 w 167"/>
                <a:gd name="T85" fmla="*/ 101 h 104"/>
                <a:gd name="T86" fmla="*/ 103 w 167"/>
                <a:gd name="T87" fmla="*/ 101 h 104"/>
                <a:gd name="T88" fmla="*/ 102 w 167"/>
                <a:gd name="T89" fmla="*/ 85 h 104"/>
                <a:gd name="T90" fmla="*/ 94 w 167"/>
                <a:gd name="T91" fmla="*/ 83 h 104"/>
                <a:gd name="T92" fmla="*/ 52 w 167"/>
                <a:gd name="T93" fmla="*/ 62 h 104"/>
                <a:gd name="T94" fmla="*/ 32 w 167"/>
                <a:gd name="T95" fmla="*/ 65 h 104"/>
                <a:gd name="T96" fmla="*/ 16 w 167"/>
                <a:gd name="T97" fmla="*/ 79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
                <a:gd name="T148" fmla="*/ 0 h 104"/>
                <a:gd name="T149" fmla="*/ 167 w 167"/>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 h="104">
                  <a:moveTo>
                    <a:pt x="16" y="79"/>
                  </a:moveTo>
                  <a:lnTo>
                    <a:pt x="14" y="60"/>
                  </a:lnTo>
                  <a:lnTo>
                    <a:pt x="18" y="54"/>
                  </a:lnTo>
                  <a:lnTo>
                    <a:pt x="9" y="42"/>
                  </a:lnTo>
                  <a:lnTo>
                    <a:pt x="6" y="37"/>
                  </a:lnTo>
                  <a:lnTo>
                    <a:pt x="0" y="39"/>
                  </a:lnTo>
                  <a:lnTo>
                    <a:pt x="0" y="33"/>
                  </a:lnTo>
                  <a:lnTo>
                    <a:pt x="4" y="26"/>
                  </a:lnTo>
                  <a:lnTo>
                    <a:pt x="10" y="30"/>
                  </a:lnTo>
                  <a:lnTo>
                    <a:pt x="21" y="30"/>
                  </a:lnTo>
                  <a:lnTo>
                    <a:pt x="25" y="24"/>
                  </a:lnTo>
                  <a:lnTo>
                    <a:pt x="20" y="18"/>
                  </a:lnTo>
                  <a:lnTo>
                    <a:pt x="16" y="12"/>
                  </a:lnTo>
                  <a:lnTo>
                    <a:pt x="10" y="8"/>
                  </a:lnTo>
                  <a:lnTo>
                    <a:pt x="3" y="10"/>
                  </a:lnTo>
                  <a:lnTo>
                    <a:pt x="2" y="21"/>
                  </a:lnTo>
                  <a:lnTo>
                    <a:pt x="0" y="16"/>
                  </a:lnTo>
                  <a:lnTo>
                    <a:pt x="0" y="8"/>
                  </a:lnTo>
                  <a:lnTo>
                    <a:pt x="7" y="5"/>
                  </a:lnTo>
                  <a:lnTo>
                    <a:pt x="18" y="4"/>
                  </a:lnTo>
                  <a:lnTo>
                    <a:pt x="27" y="10"/>
                  </a:lnTo>
                  <a:lnTo>
                    <a:pt x="32" y="20"/>
                  </a:lnTo>
                  <a:lnTo>
                    <a:pt x="41" y="20"/>
                  </a:lnTo>
                  <a:lnTo>
                    <a:pt x="52" y="19"/>
                  </a:lnTo>
                  <a:lnTo>
                    <a:pt x="51" y="11"/>
                  </a:lnTo>
                  <a:lnTo>
                    <a:pt x="72" y="0"/>
                  </a:lnTo>
                  <a:lnTo>
                    <a:pt x="77" y="5"/>
                  </a:lnTo>
                  <a:lnTo>
                    <a:pt x="86" y="6"/>
                  </a:lnTo>
                  <a:lnTo>
                    <a:pt x="89" y="8"/>
                  </a:lnTo>
                  <a:lnTo>
                    <a:pt x="88" y="21"/>
                  </a:lnTo>
                  <a:lnTo>
                    <a:pt x="108" y="20"/>
                  </a:lnTo>
                  <a:lnTo>
                    <a:pt x="119" y="40"/>
                  </a:lnTo>
                  <a:lnTo>
                    <a:pt x="133" y="49"/>
                  </a:lnTo>
                  <a:lnTo>
                    <a:pt x="151" y="62"/>
                  </a:lnTo>
                  <a:lnTo>
                    <a:pt x="159" y="62"/>
                  </a:lnTo>
                  <a:lnTo>
                    <a:pt x="167" y="68"/>
                  </a:lnTo>
                  <a:lnTo>
                    <a:pt x="167" y="74"/>
                  </a:lnTo>
                  <a:lnTo>
                    <a:pt x="158" y="74"/>
                  </a:lnTo>
                  <a:lnTo>
                    <a:pt x="146" y="78"/>
                  </a:lnTo>
                  <a:lnTo>
                    <a:pt x="136" y="92"/>
                  </a:lnTo>
                  <a:lnTo>
                    <a:pt x="128" y="95"/>
                  </a:lnTo>
                  <a:lnTo>
                    <a:pt x="120" y="104"/>
                  </a:lnTo>
                  <a:lnTo>
                    <a:pt x="112" y="101"/>
                  </a:lnTo>
                  <a:lnTo>
                    <a:pt x="103" y="101"/>
                  </a:lnTo>
                  <a:lnTo>
                    <a:pt x="102" y="85"/>
                  </a:lnTo>
                  <a:lnTo>
                    <a:pt x="94" y="83"/>
                  </a:lnTo>
                  <a:lnTo>
                    <a:pt x="52" y="62"/>
                  </a:lnTo>
                  <a:lnTo>
                    <a:pt x="32" y="65"/>
                  </a:lnTo>
                  <a:lnTo>
                    <a:pt x="16" y="7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1" name="Freeform 1113">
              <a:extLst>
                <a:ext uri="{FF2B5EF4-FFF2-40B4-BE49-F238E27FC236}">
                  <a16:creationId xmlns="" xmlns:a16="http://schemas.microsoft.com/office/drawing/2014/main" id="{8F335B11-B86B-4F6C-9CC0-F53FDCD29D14}"/>
                </a:ext>
              </a:extLst>
            </p:cNvPr>
            <p:cNvSpPr>
              <a:spLocks/>
            </p:cNvSpPr>
            <p:nvPr/>
          </p:nvSpPr>
          <p:spPr bwMode="gray">
            <a:xfrm>
              <a:off x="3476" y="1663"/>
              <a:ext cx="193" cy="174"/>
            </a:xfrm>
            <a:custGeom>
              <a:avLst/>
              <a:gdLst>
                <a:gd name="T0" fmla="*/ 7 w 193"/>
                <a:gd name="T1" fmla="*/ 144 h 174"/>
                <a:gd name="T2" fmla="*/ 28 w 193"/>
                <a:gd name="T3" fmla="*/ 136 h 174"/>
                <a:gd name="T4" fmla="*/ 21 w 193"/>
                <a:gd name="T5" fmla="*/ 130 h 174"/>
                <a:gd name="T6" fmla="*/ 12 w 193"/>
                <a:gd name="T7" fmla="*/ 113 h 174"/>
                <a:gd name="T8" fmla="*/ 8 w 193"/>
                <a:gd name="T9" fmla="*/ 96 h 174"/>
                <a:gd name="T10" fmla="*/ 26 w 193"/>
                <a:gd name="T11" fmla="*/ 101 h 174"/>
                <a:gd name="T12" fmla="*/ 54 w 193"/>
                <a:gd name="T13" fmla="*/ 98 h 174"/>
                <a:gd name="T14" fmla="*/ 63 w 193"/>
                <a:gd name="T15" fmla="*/ 82 h 174"/>
                <a:gd name="T16" fmla="*/ 78 w 193"/>
                <a:gd name="T17" fmla="*/ 78 h 174"/>
                <a:gd name="T18" fmla="*/ 98 w 193"/>
                <a:gd name="T19" fmla="*/ 72 h 174"/>
                <a:gd name="T20" fmla="*/ 101 w 193"/>
                <a:gd name="T21" fmla="*/ 53 h 174"/>
                <a:gd name="T22" fmla="*/ 109 w 193"/>
                <a:gd name="T23" fmla="*/ 41 h 174"/>
                <a:gd name="T24" fmla="*/ 126 w 193"/>
                <a:gd name="T25" fmla="*/ 23 h 174"/>
                <a:gd name="T26" fmla="*/ 126 w 193"/>
                <a:gd name="T27" fmla="*/ 9 h 174"/>
                <a:gd name="T28" fmla="*/ 143 w 193"/>
                <a:gd name="T29" fmla="*/ 2 h 174"/>
                <a:gd name="T30" fmla="*/ 164 w 193"/>
                <a:gd name="T31" fmla="*/ 0 h 174"/>
                <a:gd name="T32" fmla="*/ 178 w 193"/>
                <a:gd name="T33" fmla="*/ 5 h 174"/>
                <a:gd name="T34" fmla="*/ 193 w 193"/>
                <a:gd name="T35" fmla="*/ 19 h 174"/>
                <a:gd name="T36" fmla="*/ 188 w 193"/>
                <a:gd name="T37" fmla="*/ 31 h 174"/>
                <a:gd name="T38" fmla="*/ 153 w 193"/>
                <a:gd name="T39" fmla="*/ 32 h 174"/>
                <a:gd name="T40" fmla="*/ 161 w 193"/>
                <a:gd name="T41" fmla="*/ 59 h 174"/>
                <a:gd name="T42" fmla="*/ 163 w 193"/>
                <a:gd name="T43" fmla="*/ 69 h 174"/>
                <a:gd name="T44" fmla="*/ 130 w 193"/>
                <a:gd name="T45" fmla="*/ 120 h 174"/>
                <a:gd name="T46" fmla="*/ 113 w 193"/>
                <a:gd name="T47" fmla="*/ 120 h 174"/>
                <a:gd name="T48" fmla="*/ 101 w 193"/>
                <a:gd name="T49" fmla="*/ 129 h 174"/>
                <a:gd name="T50" fmla="*/ 107 w 193"/>
                <a:gd name="T51" fmla="*/ 137 h 174"/>
                <a:gd name="T52" fmla="*/ 114 w 193"/>
                <a:gd name="T53" fmla="*/ 151 h 174"/>
                <a:gd name="T54" fmla="*/ 118 w 193"/>
                <a:gd name="T55" fmla="*/ 166 h 174"/>
                <a:gd name="T56" fmla="*/ 105 w 193"/>
                <a:gd name="T57" fmla="*/ 170 h 174"/>
                <a:gd name="T58" fmla="*/ 92 w 193"/>
                <a:gd name="T59" fmla="*/ 165 h 174"/>
                <a:gd name="T60" fmla="*/ 79 w 193"/>
                <a:gd name="T61" fmla="*/ 171 h 174"/>
                <a:gd name="T62" fmla="*/ 66 w 193"/>
                <a:gd name="T63" fmla="*/ 150 h 174"/>
                <a:gd name="T64" fmla="*/ 26 w 193"/>
                <a:gd name="T65" fmla="*/ 158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74"/>
                <a:gd name="T101" fmla="*/ 193 w 193"/>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74">
                  <a:moveTo>
                    <a:pt x="6" y="157"/>
                  </a:moveTo>
                  <a:lnTo>
                    <a:pt x="7" y="144"/>
                  </a:lnTo>
                  <a:lnTo>
                    <a:pt x="16" y="137"/>
                  </a:lnTo>
                  <a:lnTo>
                    <a:pt x="28" y="136"/>
                  </a:lnTo>
                  <a:lnTo>
                    <a:pt x="27" y="131"/>
                  </a:lnTo>
                  <a:lnTo>
                    <a:pt x="21" y="130"/>
                  </a:lnTo>
                  <a:lnTo>
                    <a:pt x="22" y="122"/>
                  </a:lnTo>
                  <a:lnTo>
                    <a:pt x="12" y="113"/>
                  </a:lnTo>
                  <a:lnTo>
                    <a:pt x="0" y="99"/>
                  </a:lnTo>
                  <a:lnTo>
                    <a:pt x="8" y="96"/>
                  </a:lnTo>
                  <a:lnTo>
                    <a:pt x="13" y="100"/>
                  </a:lnTo>
                  <a:lnTo>
                    <a:pt x="26" y="101"/>
                  </a:lnTo>
                  <a:lnTo>
                    <a:pt x="42" y="99"/>
                  </a:lnTo>
                  <a:lnTo>
                    <a:pt x="54" y="98"/>
                  </a:lnTo>
                  <a:lnTo>
                    <a:pt x="61" y="95"/>
                  </a:lnTo>
                  <a:lnTo>
                    <a:pt x="63" y="82"/>
                  </a:lnTo>
                  <a:lnTo>
                    <a:pt x="65" y="79"/>
                  </a:lnTo>
                  <a:lnTo>
                    <a:pt x="78" y="78"/>
                  </a:lnTo>
                  <a:lnTo>
                    <a:pt x="81" y="72"/>
                  </a:lnTo>
                  <a:lnTo>
                    <a:pt x="98" y="72"/>
                  </a:lnTo>
                  <a:lnTo>
                    <a:pt x="98" y="61"/>
                  </a:lnTo>
                  <a:lnTo>
                    <a:pt x="101" y="53"/>
                  </a:lnTo>
                  <a:lnTo>
                    <a:pt x="107" y="51"/>
                  </a:lnTo>
                  <a:lnTo>
                    <a:pt x="109" y="41"/>
                  </a:lnTo>
                  <a:lnTo>
                    <a:pt x="121" y="38"/>
                  </a:lnTo>
                  <a:lnTo>
                    <a:pt x="126" y="23"/>
                  </a:lnTo>
                  <a:lnTo>
                    <a:pt x="121" y="14"/>
                  </a:lnTo>
                  <a:lnTo>
                    <a:pt x="126" y="9"/>
                  </a:lnTo>
                  <a:lnTo>
                    <a:pt x="137" y="2"/>
                  </a:lnTo>
                  <a:lnTo>
                    <a:pt x="143" y="2"/>
                  </a:lnTo>
                  <a:lnTo>
                    <a:pt x="155" y="1"/>
                  </a:lnTo>
                  <a:lnTo>
                    <a:pt x="164" y="0"/>
                  </a:lnTo>
                  <a:lnTo>
                    <a:pt x="169" y="2"/>
                  </a:lnTo>
                  <a:lnTo>
                    <a:pt x="178" y="5"/>
                  </a:lnTo>
                  <a:lnTo>
                    <a:pt x="178" y="13"/>
                  </a:lnTo>
                  <a:lnTo>
                    <a:pt x="193" y="19"/>
                  </a:lnTo>
                  <a:lnTo>
                    <a:pt x="192" y="22"/>
                  </a:lnTo>
                  <a:lnTo>
                    <a:pt x="188" y="31"/>
                  </a:lnTo>
                  <a:lnTo>
                    <a:pt x="176" y="34"/>
                  </a:lnTo>
                  <a:lnTo>
                    <a:pt x="153" y="32"/>
                  </a:lnTo>
                  <a:lnTo>
                    <a:pt x="156" y="54"/>
                  </a:lnTo>
                  <a:lnTo>
                    <a:pt x="161" y="59"/>
                  </a:lnTo>
                  <a:lnTo>
                    <a:pt x="167" y="65"/>
                  </a:lnTo>
                  <a:lnTo>
                    <a:pt x="163" y="69"/>
                  </a:lnTo>
                  <a:lnTo>
                    <a:pt x="162" y="79"/>
                  </a:lnTo>
                  <a:lnTo>
                    <a:pt x="130" y="120"/>
                  </a:lnTo>
                  <a:lnTo>
                    <a:pt x="120" y="123"/>
                  </a:lnTo>
                  <a:lnTo>
                    <a:pt x="113" y="120"/>
                  </a:lnTo>
                  <a:lnTo>
                    <a:pt x="107" y="119"/>
                  </a:lnTo>
                  <a:lnTo>
                    <a:pt x="101" y="129"/>
                  </a:lnTo>
                  <a:lnTo>
                    <a:pt x="101" y="137"/>
                  </a:lnTo>
                  <a:lnTo>
                    <a:pt x="107" y="137"/>
                  </a:lnTo>
                  <a:lnTo>
                    <a:pt x="109" y="147"/>
                  </a:lnTo>
                  <a:lnTo>
                    <a:pt x="114" y="151"/>
                  </a:lnTo>
                  <a:lnTo>
                    <a:pt x="119" y="158"/>
                  </a:lnTo>
                  <a:lnTo>
                    <a:pt x="118" y="166"/>
                  </a:lnTo>
                  <a:lnTo>
                    <a:pt x="108" y="166"/>
                  </a:lnTo>
                  <a:lnTo>
                    <a:pt x="105" y="170"/>
                  </a:lnTo>
                  <a:lnTo>
                    <a:pt x="99" y="165"/>
                  </a:lnTo>
                  <a:lnTo>
                    <a:pt x="92" y="165"/>
                  </a:lnTo>
                  <a:lnTo>
                    <a:pt x="87" y="174"/>
                  </a:lnTo>
                  <a:lnTo>
                    <a:pt x="79" y="171"/>
                  </a:lnTo>
                  <a:lnTo>
                    <a:pt x="66" y="152"/>
                  </a:lnTo>
                  <a:lnTo>
                    <a:pt x="66" y="150"/>
                  </a:lnTo>
                  <a:lnTo>
                    <a:pt x="29" y="153"/>
                  </a:lnTo>
                  <a:lnTo>
                    <a:pt x="26" y="158"/>
                  </a:lnTo>
                  <a:lnTo>
                    <a:pt x="6" y="15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2" name="Freeform 1114">
              <a:extLst>
                <a:ext uri="{FF2B5EF4-FFF2-40B4-BE49-F238E27FC236}">
                  <a16:creationId xmlns="" xmlns:a16="http://schemas.microsoft.com/office/drawing/2014/main" id="{100C8D35-01BD-4821-AA44-30AD22C35FE4}"/>
                </a:ext>
              </a:extLst>
            </p:cNvPr>
            <p:cNvSpPr>
              <a:spLocks/>
            </p:cNvSpPr>
            <p:nvPr/>
          </p:nvSpPr>
          <p:spPr bwMode="gray">
            <a:xfrm>
              <a:off x="3551" y="1609"/>
              <a:ext cx="89" cy="57"/>
            </a:xfrm>
            <a:custGeom>
              <a:avLst/>
              <a:gdLst>
                <a:gd name="T0" fmla="*/ 20 w 89"/>
                <a:gd name="T1" fmla="*/ 10 h 57"/>
                <a:gd name="T2" fmla="*/ 25 w 89"/>
                <a:gd name="T3" fmla="*/ 6 h 57"/>
                <a:gd name="T4" fmla="*/ 28 w 89"/>
                <a:gd name="T5" fmla="*/ 1 h 57"/>
                <a:gd name="T6" fmla="*/ 36 w 89"/>
                <a:gd name="T7" fmla="*/ 0 h 57"/>
                <a:gd name="T8" fmla="*/ 41 w 89"/>
                <a:gd name="T9" fmla="*/ 0 h 57"/>
                <a:gd name="T10" fmla="*/ 40 w 89"/>
                <a:gd name="T11" fmla="*/ 5 h 57"/>
                <a:gd name="T12" fmla="*/ 39 w 89"/>
                <a:gd name="T13" fmla="*/ 10 h 57"/>
                <a:gd name="T14" fmla="*/ 40 w 89"/>
                <a:gd name="T15" fmla="*/ 15 h 57"/>
                <a:gd name="T16" fmla="*/ 42 w 89"/>
                <a:gd name="T17" fmla="*/ 20 h 57"/>
                <a:gd name="T18" fmla="*/ 51 w 89"/>
                <a:gd name="T19" fmla="*/ 20 h 57"/>
                <a:gd name="T20" fmla="*/ 61 w 89"/>
                <a:gd name="T21" fmla="*/ 22 h 57"/>
                <a:gd name="T22" fmla="*/ 76 w 89"/>
                <a:gd name="T23" fmla="*/ 22 h 57"/>
                <a:gd name="T24" fmla="*/ 75 w 89"/>
                <a:gd name="T25" fmla="*/ 26 h 57"/>
                <a:gd name="T26" fmla="*/ 76 w 89"/>
                <a:gd name="T27" fmla="*/ 32 h 57"/>
                <a:gd name="T28" fmla="*/ 81 w 89"/>
                <a:gd name="T29" fmla="*/ 34 h 57"/>
                <a:gd name="T30" fmla="*/ 89 w 89"/>
                <a:gd name="T31" fmla="*/ 33 h 57"/>
                <a:gd name="T32" fmla="*/ 89 w 89"/>
                <a:gd name="T33" fmla="*/ 48 h 57"/>
                <a:gd name="T34" fmla="*/ 69 w 89"/>
                <a:gd name="T35" fmla="*/ 49 h 57"/>
                <a:gd name="T36" fmla="*/ 61 w 89"/>
                <a:gd name="T37" fmla="*/ 53 h 57"/>
                <a:gd name="T38" fmla="*/ 49 w 89"/>
                <a:gd name="T39" fmla="*/ 57 h 57"/>
                <a:gd name="T40" fmla="*/ 49 w 89"/>
                <a:gd name="T41" fmla="*/ 53 h 57"/>
                <a:gd name="T42" fmla="*/ 51 w 89"/>
                <a:gd name="T43" fmla="*/ 47 h 57"/>
                <a:gd name="T44" fmla="*/ 48 w 89"/>
                <a:gd name="T45" fmla="*/ 37 h 57"/>
                <a:gd name="T46" fmla="*/ 43 w 89"/>
                <a:gd name="T47" fmla="*/ 33 h 57"/>
                <a:gd name="T48" fmla="*/ 35 w 89"/>
                <a:gd name="T49" fmla="*/ 44 h 57"/>
                <a:gd name="T50" fmla="*/ 29 w 89"/>
                <a:gd name="T51" fmla="*/ 47 h 57"/>
                <a:gd name="T52" fmla="*/ 15 w 89"/>
                <a:gd name="T53" fmla="*/ 55 h 57"/>
                <a:gd name="T54" fmla="*/ 7 w 89"/>
                <a:gd name="T55" fmla="*/ 53 h 57"/>
                <a:gd name="T56" fmla="*/ 7 w 89"/>
                <a:gd name="T57" fmla="*/ 47 h 57"/>
                <a:gd name="T58" fmla="*/ 14 w 89"/>
                <a:gd name="T59" fmla="*/ 38 h 57"/>
                <a:gd name="T60" fmla="*/ 9 w 89"/>
                <a:gd name="T61" fmla="*/ 36 h 57"/>
                <a:gd name="T62" fmla="*/ 10 w 89"/>
                <a:gd name="T63" fmla="*/ 27 h 57"/>
                <a:gd name="T64" fmla="*/ 0 w 89"/>
                <a:gd name="T65" fmla="*/ 26 h 57"/>
                <a:gd name="T66" fmla="*/ 2 w 89"/>
                <a:gd name="T67" fmla="*/ 18 h 57"/>
                <a:gd name="T68" fmla="*/ 16 w 89"/>
                <a:gd name="T69" fmla="*/ 18 h 57"/>
                <a:gd name="T70" fmla="*/ 15 w 89"/>
                <a:gd name="T71" fmla="*/ 9 h 57"/>
                <a:gd name="T72" fmla="*/ 20 w 89"/>
                <a:gd name="T73" fmla="*/ 1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57"/>
                <a:gd name="T113" fmla="*/ 89 w 89"/>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57">
                  <a:moveTo>
                    <a:pt x="20" y="10"/>
                  </a:moveTo>
                  <a:lnTo>
                    <a:pt x="25" y="6"/>
                  </a:lnTo>
                  <a:lnTo>
                    <a:pt x="28" y="1"/>
                  </a:lnTo>
                  <a:lnTo>
                    <a:pt x="36" y="0"/>
                  </a:lnTo>
                  <a:lnTo>
                    <a:pt x="41" y="0"/>
                  </a:lnTo>
                  <a:lnTo>
                    <a:pt x="40" y="5"/>
                  </a:lnTo>
                  <a:lnTo>
                    <a:pt x="39" y="10"/>
                  </a:lnTo>
                  <a:lnTo>
                    <a:pt x="40" y="15"/>
                  </a:lnTo>
                  <a:lnTo>
                    <a:pt x="42" y="20"/>
                  </a:lnTo>
                  <a:lnTo>
                    <a:pt x="51" y="20"/>
                  </a:lnTo>
                  <a:lnTo>
                    <a:pt x="61" y="22"/>
                  </a:lnTo>
                  <a:lnTo>
                    <a:pt x="76" y="22"/>
                  </a:lnTo>
                  <a:lnTo>
                    <a:pt x="75" y="26"/>
                  </a:lnTo>
                  <a:lnTo>
                    <a:pt x="76" y="32"/>
                  </a:lnTo>
                  <a:lnTo>
                    <a:pt x="81" y="34"/>
                  </a:lnTo>
                  <a:lnTo>
                    <a:pt x="89" y="33"/>
                  </a:lnTo>
                  <a:lnTo>
                    <a:pt x="89" y="48"/>
                  </a:lnTo>
                  <a:lnTo>
                    <a:pt x="69" y="49"/>
                  </a:lnTo>
                  <a:lnTo>
                    <a:pt x="61" y="53"/>
                  </a:lnTo>
                  <a:lnTo>
                    <a:pt x="49" y="57"/>
                  </a:lnTo>
                  <a:lnTo>
                    <a:pt x="49" y="53"/>
                  </a:lnTo>
                  <a:lnTo>
                    <a:pt x="51" y="47"/>
                  </a:lnTo>
                  <a:lnTo>
                    <a:pt x="48" y="37"/>
                  </a:lnTo>
                  <a:lnTo>
                    <a:pt x="43" y="33"/>
                  </a:lnTo>
                  <a:lnTo>
                    <a:pt x="35" y="44"/>
                  </a:lnTo>
                  <a:lnTo>
                    <a:pt x="29" y="47"/>
                  </a:lnTo>
                  <a:lnTo>
                    <a:pt x="15" y="55"/>
                  </a:lnTo>
                  <a:lnTo>
                    <a:pt x="7" y="53"/>
                  </a:lnTo>
                  <a:lnTo>
                    <a:pt x="7" y="47"/>
                  </a:lnTo>
                  <a:lnTo>
                    <a:pt x="14" y="38"/>
                  </a:lnTo>
                  <a:lnTo>
                    <a:pt x="9" y="36"/>
                  </a:lnTo>
                  <a:lnTo>
                    <a:pt x="10" y="27"/>
                  </a:lnTo>
                  <a:lnTo>
                    <a:pt x="0" y="26"/>
                  </a:lnTo>
                  <a:lnTo>
                    <a:pt x="2" y="18"/>
                  </a:lnTo>
                  <a:lnTo>
                    <a:pt x="16" y="18"/>
                  </a:lnTo>
                  <a:lnTo>
                    <a:pt x="15" y="9"/>
                  </a:lnTo>
                  <a:lnTo>
                    <a:pt x="20" y="1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3" name="Freeform 1115">
              <a:extLst>
                <a:ext uri="{FF2B5EF4-FFF2-40B4-BE49-F238E27FC236}">
                  <a16:creationId xmlns="" xmlns:a16="http://schemas.microsoft.com/office/drawing/2014/main" id="{EAACCACF-7A4A-4027-B1DF-3905CE8730E2}"/>
                </a:ext>
              </a:extLst>
            </p:cNvPr>
            <p:cNvSpPr>
              <a:spLocks/>
            </p:cNvSpPr>
            <p:nvPr/>
          </p:nvSpPr>
          <p:spPr bwMode="gray">
            <a:xfrm>
              <a:off x="3417" y="1543"/>
              <a:ext cx="200" cy="119"/>
            </a:xfrm>
            <a:custGeom>
              <a:avLst/>
              <a:gdLst>
                <a:gd name="T0" fmla="*/ 0 w 200"/>
                <a:gd name="T1" fmla="*/ 60 h 119"/>
                <a:gd name="T2" fmla="*/ 0 w 200"/>
                <a:gd name="T3" fmla="*/ 6 h 119"/>
                <a:gd name="T4" fmla="*/ 13 w 200"/>
                <a:gd name="T5" fmla="*/ 2 h 119"/>
                <a:gd name="T6" fmla="*/ 33 w 200"/>
                <a:gd name="T7" fmla="*/ 0 h 119"/>
                <a:gd name="T8" fmla="*/ 39 w 200"/>
                <a:gd name="T9" fmla="*/ 4 h 119"/>
                <a:gd name="T10" fmla="*/ 52 w 200"/>
                <a:gd name="T11" fmla="*/ 11 h 119"/>
                <a:gd name="T12" fmla="*/ 59 w 200"/>
                <a:gd name="T13" fmla="*/ 15 h 119"/>
                <a:gd name="T14" fmla="*/ 70 w 200"/>
                <a:gd name="T15" fmla="*/ 28 h 119"/>
                <a:gd name="T16" fmla="*/ 99 w 200"/>
                <a:gd name="T17" fmla="*/ 27 h 119"/>
                <a:gd name="T18" fmla="*/ 106 w 200"/>
                <a:gd name="T19" fmla="*/ 25 h 119"/>
                <a:gd name="T20" fmla="*/ 119 w 200"/>
                <a:gd name="T21" fmla="*/ 38 h 119"/>
                <a:gd name="T22" fmla="*/ 119 w 200"/>
                <a:gd name="T23" fmla="*/ 45 h 119"/>
                <a:gd name="T24" fmla="*/ 126 w 200"/>
                <a:gd name="T25" fmla="*/ 51 h 119"/>
                <a:gd name="T26" fmla="*/ 128 w 200"/>
                <a:gd name="T27" fmla="*/ 62 h 119"/>
                <a:gd name="T28" fmla="*/ 140 w 200"/>
                <a:gd name="T29" fmla="*/ 61 h 119"/>
                <a:gd name="T30" fmla="*/ 144 w 200"/>
                <a:gd name="T31" fmla="*/ 63 h 119"/>
                <a:gd name="T32" fmla="*/ 144 w 200"/>
                <a:gd name="T33" fmla="*/ 70 h 119"/>
                <a:gd name="T34" fmla="*/ 150 w 200"/>
                <a:gd name="T35" fmla="*/ 70 h 119"/>
                <a:gd name="T36" fmla="*/ 151 w 200"/>
                <a:gd name="T37" fmla="*/ 62 h 119"/>
                <a:gd name="T38" fmla="*/ 160 w 200"/>
                <a:gd name="T39" fmla="*/ 54 h 119"/>
                <a:gd name="T40" fmla="*/ 176 w 200"/>
                <a:gd name="T41" fmla="*/ 46 h 119"/>
                <a:gd name="T42" fmla="*/ 173 w 200"/>
                <a:gd name="T43" fmla="*/ 53 h 119"/>
                <a:gd name="T44" fmla="*/ 171 w 200"/>
                <a:gd name="T45" fmla="*/ 56 h 119"/>
                <a:gd name="T46" fmla="*/ 178 w 200"/>
                <a:gd name="T47" fmla="*/ 60 h 119"/>
                <a:gd name="T48" fmla="*/ 186 w 200"/>
                <a:gd name="T49" fmla="*/ 57 h 119"/>
                <a:gd name="T50" fmla="*/ 193 w 200"/>
                <a:gd name="T51" fmla="*/ 60 h 119"/>
                <a:gd name="T52" fmla="*/ 200 w 200"/>
                <a:gd name="T53" fmla="*/ 67 h 119"/>
                <a:gd name="T54" fmla="*/ 194 w 200"/>
                <a:gd name="T55" fmla="*/ 72 h 119"/>
                <a:gd name="T56" fmla="*/ 186 w 200"/>
                <a:gd name="T57" fmla="*/ 76 h 119"/>
                <a:gd name="T58" fmla="*/ 178 w 200"/>
                <a:gd name="T59" fmla="*/ 76 h 119"/>
                <a:gd name="T60" fmla="*/ 174 w 200"/>
                <a:gd name="T61" fmla="*/ 73 h 119"/>
                <a:gd name="T62" fmla="*/ 175 w 200"/>
                <a:gd name="T63" fmla="*/ 66 h 119"/>
                <a:gd name="T64" fmla="*/ 170 w 200"/>
                <a:gd name="T65" fmla="*/ 66 h 119"/>
                <a:gd name="T66" fmla="*/ 162 w 200"/>
                <a:gd name="T67" fmla="*/ 67 h 119"/>
                <a:gd name="T68" fmla="*/ 159 w 200"/>
                <a:gd name="T69" fmla="*/ 72 h 119"/>
                <a:gd name="T70" fmla="*/ 154 w 200"/>
                <a:gd name="T71" fmla="*/ 76 h 119"/>
                <a:gd name="T72" fmla="*/ 149 w 200"/>
                <a:gd name="T73" fmla="*/ 75 h 119"/>
                <a:gd name="T74" fmla="*/ 150 w 200"/>
                <a:gd name="T75" fmla="*/ 84 h 119"/>
                <a:gd name="T76" fmla="*/ 136 w 200"/>
                <a:gd name="T77" fmla="*/ 84 h 119"/>
                <a:gd name="T78" fmla="*/ 134 w 200"/>
                <a:gd name="T79" fmla="*/ 92 h 119"/>
                <a:gd name="T80" fmla="*/ 144 w 200"/>
                <a:gd name="T81" fmla="*/ 93 h 119"/>
                <a:gd name="T82" fmla="*/ 143 w 200"/>
                <a:gd name="T83" fmla="*/ 102 h 119"/>
                <a:gd name="T84" fmla="*/ 148 w 200"/>
                <a:gd name="T85" fmla="*/ 104 h 119"/>
                <a:gd name="T86" fmla="*/ 141 w 200"/>
                <a:gd name="T87" fmla="*/ 113 h 119"/>
                <a:gd name="T88" fmla="*/ 141 w 200"/>
                <a:gd name="T89" fmla="*/ 119 h 119"/>
                <a:gd name="T90" fmla="*/ 126 w 200"/>
                <a:gd name="T91" fmla="*/ 115 h 119"/>
                <a:gd name="T92" fmla="*/ 126 w 200"/>
                <a:gd name="T93" fmla="*/ 108 h 119"/>
                <a:gd name="T94" fmla="*/ 118 w 200"/>
                <a:gd name="T95" fmla="*/ 102 h 119"/>
                <a:gd name="T96" fmla="*/ 110 w 200"/>
                <a:gd name="T97" fmla="*/ 102 h 119"/>
                <a:gd name="T98" fmla="*/ 78 w 200"/>
                <a:gd name="T99" fmla="*/ 80 h 119"/>
                <a:gd name="T100" fmla="*/ 67 w 200"/>
                <a:gd name="T101" fmla="*/ 60 h 119"/>
                <a:gd name="T102" fmla="*/ 47 w 200"/>
                <a:gd name="T103" fmla="*/ 61 h 119"/>
                <a:gd name="T104" fmla="*/ 48 w 200"/>
                <a:gd name="T105" fmla="*/ 48 h 119"/>
                <a:gd name="T106" fmla="*/ 45 w 200"/>
                <a:gd name="T107" fmla="*/ 46 h 119"/>
                <a:gd name="T108" fmla="*/ 36 w 200"/>
                <a:gd name="T109" fmla="*/ 45 h 119"/>
                <a:gd name="T110" fmla="*/ 31 w 200"/>
                <a:gd name="T111" fmla="*/ 40 h 119"/>
                <a:gd name="T112" fmla="*/ 10 w 200"/>
                <a:gd name="T113" fmla="*/ 51 h 119"/>
                <a:gd name="T114" fmla="*/ 11 w 200"/>
                <a:gd name="T115" fmla="*/ 59 h 119"/>
                <a:gd name="T116" fmla="*/ 0 w 200"/>
                <a:gd name="T117" fmla="*/ 6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
                <a:gd name="T178" fmla="*/ 0 h 119"/>
                <a:gd name="T179" fmla="*/ 200 w 200"/>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 h="119">
                  <a:moveTo>
                    <a:pt x="0" y="60"/>
                  </a:moveTo>
                  <a:lnTo>
                    <a:pt x="0" y="6"/>
                  </a:lnTo>
                  <a:lnTo>
                    <a:pt x="13" y="2"/>
                  </a:lnTo>
                  <a:lnTo>
                    <a:pt x="33" y="0"/>
                  </a:lnTo>
                  <a:lnTo>
                    <a:pt x="39" y="4"/>
                  </a:lnTo>
                  <a:lnTo>
                    <a:pt x="52" y="11"/>
                  </a:lnTo>
                  <a:lnTo>
                    <a:pt x="59" y="15"/>
                  </a:lnTo>
                  <a:lnTo>
                    <a:pt x="70" y="28"/>
                  </a:lnTo>
                  <a:lnTo>
                    <a:pt x="99" y="27"/>
                  </a:lnTo>
                  <a:lnTo>
                    <a:pt x="106" y="25"/>
                  </a:lnTo>
                  <a:lnTo>
                    <a:pt x="119" y="38"/>
                  </a:lnTo>
                  <a:lnTo>
                    <a:pt x="119" y="45"/>
                  </a:lnTo>
                  <a:lnTo>
                    <a:pt x="126" y="51"/>
                  </a:lnTo>
                  <a:lnTo>
                    <a:pt x="128" y="62"/>
                  </a:lnTo>
                  <a:lnTo>
                    <a:pt x="140" y="61"/>
                  </a:lnTo>
                  <a:lnTo>
                    <a:pt x="144" y="63"/>
                  </a:lnTo>
                  <a:lnTo>
                    <a:pt x="144" y="70"/>
                  </a:lnTo>
                  <a:lnTo>
                    <a:pt x="150" y="70"/>
                  </a:lnTo>
                  <a:lnTo>
                    <a:pt x="151" y="62"/>
                  </a:lnTo>
                  <a:lnTo>
                    <a:pt x="160" y="54"/>
                  </a:lnTo>
                  <a:lnTo>
                    <a:pt x="176" y="46"/>
                  </a:lnTo>
                  <a:lnTo>
                    <a:pt x="173" y="53"/>
                  </a:lnTo>
                  <a:lnTo>
                    <a:pt x="171" y="56"/>
                  </a:lnTo>
                  <a:lnTo>
                    <a:pt x="178" y="60"/>
                  </a:lnTo>
                  <a:lnTo>
                    <a:pt x="186" y="57"/>
                  </a:lnTo>
                  <a:lnTo>
                    <a:pt x="193" y="60"/>
                  </a:lnTo>
                  <a:lnTo>
                    <a:pt x="200" y="67"/>
                  </a:lnTo>
                  <a:lnTo>
                    <a:pt x="194" y="72"/>
                  </a:lnTo>
                  <a:lnTo>
                    <a:pt x="186" y="76"/>
                  </a:lnTo>
                  <a:lnTo>
                    <a:pt x="178" y="76"/>
                  </a:lnTo>
                  <a:lnTo>
                    <a:pt x="174" y="73"/>
                  </a:lnTo>
                  <a:lnTo>
                    <a:pt x="175" y="66"/>
                  </a:lnTo>
                  <a:lnTo>
                    <a:pt x="170" y="66"/>
                  </a:lnTo>
                  <a:lnTo>
                    <a:pt x="162" y="67"/>
                  </a:lnTo>
                  <a:lnTo>
                    <a:pt x="159" y="72"/>
                  </a:lnTo>
                  <a:lnTo>
                    <a:pt x="154" y="76"/>
                  </a:lnTo>
                  <a:lnTo>
                    <a:pt x="149" y="75"/>
                  </a:lnTo>
                  <a:lnTo>
                    <a:pt x="150" y="84"/>
                  </a:lnTo>
                  <a:lnTo>
                    <a:pt x="136" y="84"/>
                  </a:lnTo>
                  <a:lnTo>
                    <a:pt x="134" y="92"/>
                  </a:lnTo>
                  <a:lnTo>
                    <a:pt x="144" y="93"/>
                  </a:lnTo>
                  <a:lnTo>
                    <a:pt x="143" y="102"/>
                  </a:lnTo>
                  <a:lnTo>
                    <a:pt x="148" y="104"/>
                  </a:lnTo>
                  <a:lnTo>
                    <a:pt x="141" y="113"/>
                  </a:lnTo>
                  <a:lnTo>
                    <a:pt x="141" y="119"/>
                  </a:lnTo>
                  <a:lnTo>
                    <a:pt x="126" y="115"/>
                  </a:lnTo>
                  <a:lnTo>
                    <a:pt x="126" y="108"/>
                  </a:lnTo>
                  <a:lnTo>
                    <a:pt x="118" y="102"/>
                  </a:lnTo>
                  <a:lnTo>
                    <a:pt x="110" y="102"/>
                  </a:lnTo>
                  <a:lnTo>
                    <a:pt x="78" y="80"/>
                  </a:lnTo>
                  <a:lnTo>
                    <a:pt x="67" y="60"/>
                  </a:lnTo>
                  <a:lnTo>
                    <a:pt x="47" y="61"/>
                  </a:lnTo>
                  <a:lnTo>
                    <a:pt x="48" y="48"/>
                  </a:lnTo>
                  <a:lnTo>
                    <a:pt x="45" y="46"/>
                  </a:lnTo>
                  <a:lnTo>
                    <a:pt x="36" y="45"/>
                  </a:lnTo>
                  <a:lnTo>
                    <a:pt x="31" y="40"/>
                  </a:lnTo>
                  <a:lnTo>
                    <a:pt x="10" y="51"/>
                  </a:lnTo>
                  <a:lnTo>
                    <a:pt x="11" y="59"/>
                  </a:lnTo>
                  <a:lnTo>
                    <a:pt x="0" y="6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4" name="Freeform 1116">
              <a:extLst>
                <a:ext uri="{FF2B5EF4-FFF2-40B4-BE49-F238E27FC236}">
                  <a16:creationId xmlns="" xmlns:a16="http://schemas.microsoft.com/office/drawing/2014/main" id="{30ACE3B1-F7A9-4A6E-81DE-95D8E6A0A08A}"/>
                </a:ext>
              </a:extLst>
            </p:cNvPr>
            <p:cNvSpPr>
              <a:spLocks/>
            </p:cNvSpPr>
            <p:nvPr/>
          </p:nvSpPr>
          <p:spPr bwMode="gray">
            <a:xfrm>
              <a:off x="3702" y="1750"/>
              <a:ext cx="98" cy="54"/>
            </a:xfrm>
            <a:custGeom>
              <a:avLst/>
              <a:gdLst>
                <a:gd name="T0" fmla="*/ 12 w 98"/>
                <a:gd name="T1" fmla="*/ 4 h 54"/>
                <a:gd name="T2" fmla="*/ 24 w 98"/>
                <a:gd name="T3" fmla="*/ 0 h 54"/>
                <a:gd name="T4" fmla="*/ 34 w 98"/>
                <a:gd name="T5" fmla="*/ 10 h 54"/>
                <a:gd name="T6" fmla="*/ 46 w 98"/>
                <a:gd name="T7" fmla="*/ 16 h 54"/>
                <a:gd name="T8" fmla="*/ 54 w 98"/>
                <a:gd name="T9" fmla="*/ 23 h 54"/>
                <a:gd name="T10" fmla="*/ 66 w 98"/>
                <a:gd name="T11" fmla="*/ 30 h 54"/>
                <a:gd name="T12" fmla="*/ 78 w 98"/>
                <a:gd name="T13" fmla="*/ 33 h 54"/>
                <a:gd name="T14" fmla="*/ 96 w 98"/>
                <a:gd name="T15" fmla="*/ 34 h 54"/>
                <a:gd name="T16" fmla="*/ 97 w 98"/>
                <a:gd name="T17" fmla="*/ 44 h 54"/>
                <a:gd name="T18" fmla="*/ 98 w 98"/>
                <a:gd name="T19" fmla="*/ 52 h 54"/>
                <a:gd name="T20" fmla="*/ 77 w 98"/>
                <a:gd name="T21" fmla="*/ 54 h 54"/>
                <a:gd name="T22" fmla="*/ 66 w 98"/>
                <a:gd name="T23" fmla="*/ 50 h 54"/>
                <a:gd name="T24" fmla="*/ 54 w 98"/>
                <a:gd name="T25" fmla="*/ 40 h 54"/>
                <a:gd name="T26" fmla="*/ 36 w 98"/>
                <a:gd name="T27" fmla="*/ 39 h 54"/>
                <a:gd name="T28" fmla="*/ 26 w 98"/>
                <a:gd name="T29" fmla="*/ 34 h 54"/>
                <a:gd name="T30" fmla="*/ 15 w 98"/>
                <a:gd name="T31" fmla="*/ 27 h 54"/>
                <a:gd name="T32" fmla="*/ 0 w 98"/>
                <a:gd name="T33" fmla="*/ 22 h 54"/>
                <a:gd name="T34" fmla="*/ 4 w 98"/>
                <a:gd name="T35" fmla="*/ 10 h 54"/>
                <a:gd name="T36" fmla="*/ 12 w 98"/>
                <a:gd name="T37" fmla="*/ 4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54"/>
                <a:gd name="T59" fmla="*/ 98 w 9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54">
                  <a:moveTo>
                    <a:pt x="12" y="4"/>
                  </a:moveTo>
                  <a:lnTo>
                    <a:pt x="24" y="0"/>
                  </a:lnTo>
                  <a:lnTo>
                    <a:pt x="34" y="10"/>
                  </a:lnTo>
                  <a:lnTo>
                    <a:pt x="46" y="16"/>
                  </a:lnTo>
                  <a:lnTo>
                    <a:pt x="54" y="23"/>
                  </a:lnTo>
                  <a:lnTo>
                    <a:pt x="66" y="30"/>
                  </a:lnTo>
                  <a:lnTo>
                    <a:pt x="78" y="33"/>
                  </a:lnTo>
                  <a:lnTo>
                    <a:pt x="96" y="34"/>
                  </a:lnTo>
                  <a:lnTo>
                    <a:pt x="97" y="44"/>
                  </a:lnTo>
                  <a:lnTo>
                    <a:pt x="98" y="52"/>
                  </a:lnTo>
                  <a:lnTo>
                    <a:pt x="77" y="54"/>
                  </a:lnTo>
                  <a:lnTo>
                    <a:pt x="66" y="50"/>
                  </a:lnTo>
                  <a:lnTo>
                    <a:pt x="54" y="40"/>
                  </a:lnTo>
                  <a:lnTo>
                    <a:pt x="36" y="39"/>
                  </a:lnTo>
                  <a:lnTo>
                    <a:pt x="26" y="34"/>
                  </a:lnTo>
                  <a:lnTo>
                    <a:pt x="15" y="27"/>
                  </a:lnTo>
                  <a:lnTo>
                    <a:pt x="0" y="22"/>
                  </a:lnTo>
                  <a:lnTo>
                    <a:pt x="4" y="10"/>
                  </a:lnTo>
                  <a:lnTo>
                    <a:pt x="12"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5" name="Freeform 1117">
              <a:extLst>
                <a:ext uri="{FF2B5EF4-FFF2-40B4-BE49-F238E27FC236}">
                  <a16:creationId xmlns="" xmlns:a16="http://schemas.microsoft.com/office/drawing/2014/main" id="{49E4900B-95C3-45BD-B8FC-472C827D323C}"/>
                </a:ext>
              </a:extLst>
            </p:cNvPr>
            <p:cNvSpPr>
              <a:spLocks/>
            </p:cNvSpPr>
            <p:nvPr/>
          </p:nvSpPr>
          <p:spPr bwMode="gray">
            <a:xfrm>
              <a:off x="3810" y="1780"/>
              <a:ext cx="39" cy="19"/>
            </a:xfrm>
            <a:custGeom>
              <a:avLst/>
              <a:gdLst>
                <a:gd name="T0" fmla="*/ 7 w 39"/>
                <a:gd name="T1" fmla="*/ 0 h 19"/>
                <a:gd name="T2" fmla="*/ 3 w 39"/>
                <a:gd name="T3" fmla="*/ 4 h 19"/>
                <a:gd name="T4" fmla="*/ 1 w 39"/>
                <a:gd name="T5" fmla="*/ 4 h 19"/>
                <a:gd name="T6" fmla="*/ 0 w 39"/>
                <a:gd name="T7" fmla="*/ 10 h 19"/>
                <a:gd name="T8" fmla="*/ 2 w 39"/>
                <a:gd name="T9" fmla="*/ 15 h 19"/>
                <a:gd name="T10" fmla="*/ 6 w 39"/>
                <a:gd name="T11" fmla="*/ 18 h 19"/>
                <a:gd name="T12" fmla="*/ 12 w 39"/>
                <a:gd name="T13" fmla="*/ 19 h 19"/>
                <a:gd name="T14" fmla="*/ 25 w 39"/>
                <a:gd name="T15" fmla="*/ 18 h 19"/>
                <a:gd name="T16" fmla="*/ 36 w 39"/>
                <a:gd name="T17" fmla="*/ 17 h 19"/>
                <a:gd name="T18" fmla="*/ 39 w 39"/>
                <a:gd name="T19" fmla="*/ 12 h 19"/>
                <a:gd name="T20" fmla="*/ 36 w 39"/>
                <a:gd name="T21" fmla="*/ 4 h 19"/>
                <a:gd name="T22" fmla="*/ 25 w 39"/>
                <a:gd name="T23" fmla="*/ 2 h 19"/>
                <a:gd name="T24" fmla="*/ 15 w 39"/>
                <a:gd name="T25" fmla="*/ 0 h 19"/>
                <a:gd name="T26" fmla="*/ 7 w 39"/>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9"/>
                <a:gd name="T44" fmla="*/ 39 w 3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9">
                  <a:moveTo>
                    <a:pt x="7" y="0"/>
                  </a:moveTo>
                  <a:lnTo>
                    <a:pt x="3" y="4"/>
                  </a:lnTo>
                  <a:lnTo>
                    <a:pt x="1" y="4"/>
                  </a:lnTo>
                  <a:lnTo>
                    <a:pt x="0" y="10"/>
                  </a:lnTo>
                  <a:lnTo>
                    <a:pt x="2" y="15"/>
                  </a:lnTo>
                  <a:lnTo>
                    <a:pt x="6" y="18"/>
                  </a:lnTo>
                  <a:lnTo>
                    <a:pt x="12" y="19"/>
                  </a:lnTo>
                  <a:lnTo>
                    <a:pt x="25" y="18"/>
                  </a:lnTo>
                  <a:lnTo>
                    <a:pt x="36" y="17"/>
                  </a:lnTo>
                  <a:lnTo>
                    <a:pt x="39" y="12"/>
                  </a:lnTo>
                  <a:lnTo>
                    <a:pt x="36" y="4"/>
                  </a:lnTo>
                  <a:lnTo>
                    <a:pt x="25" y="2"/>
                  </a:lnTo>
                  <a:lnTo>
                    <a:pt x="15" y="0"/>
                  </a:lnTo>
                  <a:lnTo>
                    <a:pt x="7"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6" name="Freeform 1118">
              <a:extLst>
                <a:ext uri="{FF2B5EF4-FFF2-40B4-BE49-F238E27FC236}">
                  <a16:creationId xmlns="" xmlns:a16="http://schemas.microsoft.com/office/drawing/2014/main" id="{48BADCA0-EA38-446A-A3B4-9EDD9096C060}"/>
                </a:ext>
              </a:extLst>
            </p:cNvPr>
            <p:cNvSpPr>
              <a:spLocks/>
            </p:cNvSpPr>
            <p:nvPr/>
          </p:nvSpPr>
          <p:spPr bwMode="gray">
            <a:xfrm>
              <a:off x="3800" y="1803"/>
              <a:ext cx="53" cy="67"/>
            </a:xfrm>
            <a:custGeom>
              <a:avLst/>
              <a:gdLst>
                <a:gd name="T0" fmla="*/ 10 w 53"/>
                <a:gd name="T1" fmla="*/ 56 h 67"/>
                <a:gd name="T2" fmla="*/ 7 w 53"/>
                <a:gd name="T3" fmla="*/ 38 h 67"/>
                <a:gd name="T4" fmla="*/ 6 w 53"/>
                <a:gd name="T5" fmla="*/ 28 h 67"/>
                <a:gd name="T6" fmla="*/ 1 w 53"/>
                <a:gd name="T7" fmla="*/ 26 h 67"/>
                <a:gd name="T8" fmla="*/ 0 w 53"/>
                <a:gd name="T9" fmla="*/ 20 h 67"/>
                <a:gd name="T10" fmla="*/ 8 w 53"/>
                <a:gd name="T11" fmla="*/ 16 h 67"/>
                <a:gd name="T12" fmla="*/ 3 w 53"/>
                <a:gd name="T13" fmla="*/ 8 h 67"/>
                <a:gd name="T14" fmla="*/ 2 w 53"/>
                <a:gd name="T15" fmla="*/ 3 h 67"/>
                <a:gd name="T16" fmla="*/ 7 w 53"/>
                <a:gd name="T17" fmla="*/ 0 h 67"/>
                <a:gd name="T18" fmla="*/ 11 w 53"/>
                <a:gd name="T19" fmla="*/ 3 h 67"/>
                <a:gd name="T20" fmla="*/ 17 w 53"/>
                <a:gd name="T21" fmla="*/ 6 h 67"/>
                <a:gd name="T22" fmla="*/ 22 w 53"/>
                <a:gd name="T23" fmla="*/ 17 h 67"/>
                <a:gd name="T24" fmla="*/ 49 w 53"/>
                <a:gd name="T25" fmla="*/ 17 h 67"/>
                <a:gd name="T26" fmla="*/ 48 w 53"/>
                <a:gd name="T27" fmla="*/ 25 h 67"/>
                <a:gd name="T28" fmla="*/ 43 w 53"/>
                <a:gd name="T29" fmla="*/ 29 h 67"/>
                <a:gd name="T30" fmla="*/ 39 w 53"/>
                <a:gd name="T31" fmla="*/ 30 h 67"/>
                <a:gd name="T32" fmla="*/ 37 w 53"/>
                <a:gd name="T33" fmla="*/ 34 h 67"/>
                <a:gd name="T34" fmla="*/ 36 w 53"/>
                <a:gd name="T35" fmla="*/ 38 h 67"/>
                <a:gd name="T36" fmla="*/ 36 w 53"/>
                <a:gd name="T37" fmla="*/ 40 h 67"/>
                <a:gd name="T38" fmla="*/ 43 w 53"/>
                <a:gd name="T39" fmla="*/ 43 h 67"/>
                <a:gd name="T40" fmla="*/ 45 w 53"/>
                <a:gd name="T41" fmla="*/ 35 h 67"/>
                <a:gd name="T42" fmla="*/ 53 w 53"/>
                <a:gd name="T43" fmla="*/ 36 h 67"/>
                <a:gd name="T44" fmla="*/ 51 w 53"/>
                <a:gd name="T45" fmla="*/ 46 h 67"/>
                <a:gd name="T46" fmla="*/ 51 w 53"/>
                <a:gd name="T47" fmla="*/ 53 h 67"/>
                <a:gd name="T48" fmla="*/ 53 w 53"/>
                <a:gd name="T49" fmla="*/ 57 h 67"/>
                <a:gd name="T50" fmla="*/ 53 w 53"/>
                <a:gd name="T51" fmla="*/ 64 h 67"/>
                <a:gd name="T52" fmla="*/ 48 w 53"/>
                <a:gd name="T53" fmla="*/ 67 h 67"/>
                <a:gd name="T54" fmla="*/ 45 w 53"/>
                <a:gd name="T55" fmla="*/ 62 h 67"/>
                <a:gd name="T56" fmla="*/ 44 w 53"/>
                <a:gd name="T57" fmla="*/ 52 h 67"/>
                <a:gd name="T58" fmla="*/ 41 w 53"/>
                <a:gd name="T59" fmla="*/ 48 h 67"/>
                <a:gd name="T60" fmla="*/ 36 w 53"/>
                <a:gd name="T61" fmla="*/ 47 h 67"/>
                <a:gd name="T62" fmla="*/ 29 w 53"/>
                <a:gd name="T63" fmla="*/ 42 h 67"/>
                <a:gd name="T64" fmla="*/ 27 w 53"/>
                <a:gd name="T65" fmla="*/ 46 h 67"/>
                <a:gd name="T66" fmla="*/ 26 w 53"/>
                <a:gd name="T67" fmla="*/ 55 h 67"/>
                <a:gd name="T68" fmla="*/ 19 w 53"/>
                <a:gd name="T69" fmla="*/ 55 h 67"/>
                <a:gd name="T70" fmla="*/ 10 w 53"/>
                <a:gd name="T71" fmla="*/ 56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67"/>
                <a:gd name="T110" fmla="*/ 53 w 53"/>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67">
                  <a:moveTo>
                    <a:pt x="10" y="56"/>
                  </a:moveTo>
                  <a:lnTo>
                    <a:pt x="7" y="38"/>
                  </a:lnTo>
                  <a:lnTo>
                    <a:pt x="6" y="28"/>
                  </a:lnTo>
                  <a:lnTo>
                    <a:pt x="1" y="26"/>
                  </a:lnTo>
                  <a:lnTo>
                    <a:pt x="0" y="20"/>
                  </a:lnTo>
                  <a:lnTo>
                    <a:pt x="8" y="16"/>
                  </a:lnTo>
                  <a:lnTo>
                    <a:pt x="3" y="8"/>
                  </a:lnTo>
                  <a:lnTo>
                    <a:pt x="2" y="3"/>
                  </a:lnTo>
                  <a:lnTo>
                    <a:pt x="7" y="0"/>
                  </a:lnTo>
                  <a:lnTo>
                    <a:pt x="11" y="3"/>
                  </a:lnTo>
                  <a:lnTo>
                    <a:pt x="17" y="6"/>
                  </a:lnTo>
                  <a:lnTo>
                    <a:pt x="22" y="17"/>
                  </a:lnTo>
                  <a:lnTo>
                    <a:pt x="49" y="17"/>
                  </a:lnTo>
                  <a:lnTo>
                    <a:pt x="48" y="25"/>
                  </a:lnTo>
                  <a:lnTo>
                    <a:pt x="43" y="29"/>
                  </a:lnTo>
                  <a:lnTo>
                    <a:pt x="39" y="30"/>
                  </a:lnTo>
                  <a:lnTo>
                    <a:pt x="37" y="34"/>
                  </a:lnTo>
                  <a:lnTo>
                    <a:pt x="36" y="38"/>
                  </a:lnTo>
                  <a:lnTo>
                    <a:pt x="36" y="40"/>
                  </a:lnTo>
                  <a:lnTo>
                    <a:pt x="43" y="43"/>
                  </a:lnTo>
                  <a:lnTo>
                    <a:pt x="45" y="35"/>
                  </a:lnTo>
                  <a:lnTo>
                    <a:pt x="53" y="36"/>
                  </a:lnTo>
                  <a:lnTo>
                    <a:pt x="51" y="46"/>
                  </a:lnTo>
                  <a:lnTo>
                    <a:pt x="51" y="53"/>
                  </a:lnTo>
                  <a:lnTo>
                    <a:pt x="53" y="57"/>
                  </a:lnTo>
                  <a:lnTo>
                    <a:pt x="53" y="64"/>
                  </a:lnTo>
                  <a:lnTo>
                    <a:pt x="48" y="67"/>
                  </a:lnTo>
                  <a:lnTo>
                    <a:pt x="45" y="62"/>
                  </a:lnTo>
                  <a:lnTo>
                    <a:pt x="44" y="52"/>
                  </a:lnTo>
                  <a:lnTo>
                    <a:pt x="41" y="48"/>
                  </a:lnTo>
                  <a:lnTo>
                    <a:pt x="36" y="47"/>
                  </a:lnTo>
                  <a:lnTo>
                    <a:pt x="29" y="42"/>
                  </a:lnTo>
                  <a:lnTo>
                    <a:pt x="27" y="46"/>
                  </a:lnTo>
                  <a:lnTo>
                    <a:pt x="26" y="55"/>
                  </a:lnTo>
                  <a:lnTo>
                    <a:pt x="19" y="55"/>
                  </a:lnTo>
                  <a:lnTo>
                    <a:pt x="10" y="5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7" name="Freeform 1119">
              <a:extLst>
                <a:ext uri="{FF2B5EF4-FFF2-40B4-BE49-F238E27FC236}">
                  <a16:creationId xmlns="" xmlns:a16="http://schemas.microsoft.com/office/drawing/2014/main" id="{08BE8B79-F9D4-427E-94DC-578479226C03}"/>
                </a:ext>
              </a:extLst>
            </p:cNvPr>
            <p:cNvSpPr>
              <a:spLocks/>
            </p:cNvSpPr>
            <p:nvPr/>
          </p:nvSpPr>
          <p:spPr bwMode="gray">
            <a:xfrm>
              <a:off x="3701" y="2010"/>
              <a:ext cx="25" cy="43"/>
            </a:xfrm>
            <a:custGeom>
              <a:avLst/>
              <a:gdLst>
                <a:gd name="T0" fmla="*/ 5 w 25"/>
                <a:gd name="T1" fmla="*/ 0 h 43"/>
                <a:gd name="T2" fmla="*/ 12 w 25"/>
                <a:gd name="T3" fmla="*/ 8 h 43"/>
                <a:gd name="T4" fmla="*/ 19 w 25"/>
                <a:gd name="T5" fmla="*/ 19 h 43"/>
                <a:gd name="T6" fmla="*/ 25 w 25"/>
                <a:gd name="T7" fmla="*/ 29 h 43"/>
                <a:gd name="T8" fmla="*/ 20 w 25"/>
                <a:gd name="T9" fmla="*/ 41 h 43"/>
                <a:gd name="T10" fmla="*/ 12 w 25"/>
                <a:gd name="T11" fmla="*/ 43 h 43"/>
                <a:gd name="T12" fmla="*/ 4 w 25"/>
                <a:gd name="T13" fmla="*/ 41 h 43"/>
                <a:gd name="T14" fmla="*/ 0 w 25"/>
                <a:gd name="T15" fmla="*/ 32 h 43"/>
                <a:gd name="T16" fmla="*/ 0 w 25"/>
                <a:gd name="T17" fmla="*/ 18 h 43"/>
                <a:gd name="T18" fmla="*/ 3 w 25"/>
                <a:gd name="T19" fmla="*/ 8 h 43"/>
                <a:gd name="T20" fmla="*/ 5 w 25"/>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3"/>
                <a:gd name="T35" fmla="*/ 25 w 2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3">
                  <a:moveTo>
                    <a:pt x="5" y="0"/>
                  </a:moveTo>
                  <a:lnTo>
                    <a:pt x="12" y="8"/>
                  </a:lnTo>
                  <a:lnTo>
                    <a:pt x="19" y="19"/>
                  </a:lnTo>
                  <a:lnTo>
                    <a:pt x="25" y="29"/>
                  </a:lnTo>
                  <a:lnTo>
                    <a:pt x="20" y="41"/>
                  </a:lnTo>
                  <a:lnTo>
                    <a:pt x="12" y="43"/>
                  </a:lnTo>
                  <a:lnTo>
                    <a:pt x="4" y="41"/>
                  </a:lnTo>
                  <a:lnTo>
                    <a:pt x="0" y="32"/>
                  </a:lnTo>
                  <a:lnTo>
                    <a:pt x="0" y="18"/>
                  </a:lnTo>
                  <a:lnTo>
                    <a:pt x="3" y="8"/>
                  </a:lnTo>
                  <a:lnTo>
                    <a:pt x="5"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8" name="Freeform 1120">
              <a:extLst>
                <a:ext uri="{FF2B5EF4-FFF2-40B4-BE49-F238E27FC236}">
                  <a16:creationId xmlns="" xmlns:a16="http://schemas.microsoft.com/office/drawing/2014/main" id="{372EA32E-24C0-4FEC-9424-511A27285BDD}"/>
                </a:ext>
              </a:extLst>
            </p:cNvPr>
            <p:cNvSpPr>
              <a:spLocks/>
            </p:cNvSpPr>
            <p:nvPr/>
          </p:nvSpPr>
          <p:spPr bwMode="gray">
            <a:xfrm>
              <a:off x="3848" y="1777"/>
              <a:ext cx="101" cy="223"/>
            </a:xfrm>
            <a:custGeom>
              <a:avLst/>
              <a:gdLst>
                <a:gd name="T0" fmla="*/ 5 w 101"/>
                <a:gd name="T1" fmla="*/ 89 h 221"/>
                <a:gd name="T2" fmla="*/ 10 w 101"/>
                <a:gd name="T3" fmla="*/ 77 h 221"/>
                <a:gd name="T4" fmla="*/ 24 w 101"/>
                <a:gd name="T5" fmla="*/ 55 h 221"/>
                <a:gd name="T6" fmla="*/ 33 w 101"/>
                <a:gd name="T7" fmla="*/ 34 h 221"/>
                <a:gd name="T8" fmla="*/ 47 w 101"/>
                <a:gd name="T9" fmla="*/ 15 h 221"/>
                <a:gd name="T10" fmla="*/ 58 w 101"/>
                <a:gd name="T11" fmla="*/ 7 h 221"/>
                <a:gd name="T12" fmla="*/ 68 w 101"/>
                <a:gd name="T13" fmla="*/ 1 h 221"/>
                <a:gd name="T14" fmla="*/ 79 w 101"/>
                <a:gd name="T15" fmla="*/ 13 h 221"/>
                <a:gd name="T16" fmla="*/ 71 w 101"/>
                <a:gd name="T17" fmla="*/ 39 h 221"/>
                <a:gd name="T18" fmla="*/ 65 w 101"/>
                <a:gd name="T19" fmla="*/ 51 h 221"/>
                <a:gd name="T20" fmla="*/ 80 w 101"/>
                <a:gd name="T21" fmla="*/ 65 h 221"/>
                <a:gd name="T22" fmla="*/ 87 w 101"/>
                <a:gd name="T23" fmla="*/ 81 h 221"/>
                <a:gd name="T24" fmla="*/ 94 w 101"/>
                <a:gd name="T25" fmla="*/ 87 h 221"/>
                <a:gd name="T26" fmla="*/ 101 w 101"/>
                <a:gd name="T27" fmla="*/ 94 h 221"/>
                <a:gd name="T28" fmla="*/ 79 w 101"/>
                <a:gd name="T29" fmla="*/ 108 h 221"/>
                <a:gd name="T30" fmla="*/ 67 w 101"/>
                <a:gd name="T31" fmla="*/ 119 h 221"/>
                <a:gd name="T32" fmla="*/ 66 w 101"/>
                <a:gd name="T33" fmla="*/ 137 h 221"/>
                <a:gd name="T34" fmla="*/ 78 w 101"/>
                <a:gd name="T35" fmla="*/ 155 h 221"/>
                <a:gd name="T36" fmla="*/ 73 w 101"/>
                <a:gd name="T37" fmla="*/ 170 h 221"/>
                <a:gd name="T38" fmla="*/ 83 w 101"/>
                <a:gd name="T39" fmla="*/ 185 h 221"/>
                <a:gd name="T40" fmla="*/ 87 w 101"/>
                <a:gd name="T41" fmla="*/ 205 h 221"/>
                <a:gd name="T42" fmla="*/ 75 w 101"/>
                <a:gd name="T43" fmla="*/ 221 h 221"/>
                <a:gd name="T44" fmla="*/ 75 w 101"/>
                <a:gd name="T45" fmla="*/ 209 h 221"/>
                <a:gd name="T46" fmla="*/ 76 w 101"/>
                <a:gd name="T47" fmla="*/ 191 h 221"/>
                <a:gd name="T48" fmla="*/ 68 w 101"/>
                <a:gd name="T49" fmla="*/ 172 h 221"/>
                <a:gd name="T50" fmla="*/ 63 w 101"/>
                <a:gd name="T51" fmla="*/ 150 h 221"/>
                <a:gd name="T52" fmla="*/ 52 w 101"/>
                <a:gd name="T53" fmla="*/ 149 h 221"/>
                <a:gd name="T54" fmla="*/ 41 w 101"/>
                <a:gd name="T55" fmla="*/ 158 h 221"/>
                <a:gd name="T56" fmla="*/ 28 w 101"/>
                <a:gd name="T57" fmla="*/ 153 h 221"/>
                <a:gd name="T58" fmla="*/ 29 w 101"/>
                <a:gd name="T59" fmla="*/ 132 h 221"/>
                <a:gd name="T60" fmla="*/ 20 w 101"/>
                <a:gd name="T61" fmla="*/ 117 h 221"/>
                <a:gd name="T62" fmla="*/ 0 w 101"/>
                <a:gd name="T63" fmla="*/ 92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221"/>
                <a:gd name="T98" fmla="*/ 101 w 101"/>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221">
                  <a:moveTo>
                    <a:pt x="0" y="92"/>
                  </a:moveTo>
                  <a:cubicBezTo>
                    <a:pt x="5" y="89"/>
                    <a:pt x="5" y="89"/>
                    <a:pt x="5" y="89"/>
                  </a:cubicBezTo>
                  <a:cubicBezTo>
                    <a:pt x="5" y="82"/>
                    <a:pt x="5" y="82"/>
                    <a:pt x="5" y="82"/>
                  </a:cubicBezTo>
                  <a:cubicBezTo>
                    <a:pt x="10" y="77"/>
                    <a:pt x="10" y="77"/>
                    <a:pt x="10" y="77"/>
                  </a:cubicBezTo>
                  <a:cubicBezTo>
                    <a:pt x="15" y="57"/>
                    <a:pt x="15" y="57"/>
                    <a:pt x="15" y="57"/>
                  </a:cubicBezTo>
                  <a:cubicBezTo>
                    <a:pt x="24" y="55"/>
                    <a:pt x="24" y="55"/>
                    <a:pt x="24" y="55"/>
                  </a:cubicBezTo>
                  <a:cubicBezTo>
                    <a:pt x="28" y="40"/>
                    <a:pt x="28" y="40"/>
                    <a:pt x="28" y="40"/>
                  </a:cubicBezTo>
                  <a:cubicBezTo>
                    <a:pt x="33" y="34"/>
                    <a:pt x="33" y="34"/>
                    <a:pt x="33" y="34"/>
                  </a:cubicBezTo>
                  <a:cubicBezTo>
                    <a:pt x="35" y="25"/>
                    <a:pt x="35" y="25"/>
                    <a:pt x="35" y="25"/>
                  </a:cubicBezTo>
                  <a:cubicBezTo>
                    <a:pt x="47" y="15"/>
                    <a:pt x="47" y="15"/>
                    <a:pt x="47" y="15"/>
                  </a:cubicBezTo>
                  <a:cubicBezTo>
                    <a:pt x="58" y="15"/>
                    <a:pt x="58" y="15"/>
                    <a:pt x="58" y="15"/>
                  </a:cubicBezTo>
                  <a:cubicBezTo>
                    <a:pt x="58" y="7"/>
                    <a:pt x="58" y="7"/>
                    <a:pt x="58" y="7"/>
                  </a:cubicBezTo>
                  <a:cubicBezTo>
                    <a:pt x="61" y="0"/>
                    <a:pt x="61" y="0"/>
                    <a:pt x="61" y="0"/>
                  </a:cubicBezTo>
                  <a:cubicBezTo>
                    <a:pt x="68" y="1"/>
                    <a:pt x="68" y="1"/>
                    <a:pt x="68" y="1"/>
                  </a:cubicBezTo>
                  <a:cubicBezTo>
                    <a:pt x="72" y="9"/>
                    <a:pt x="72" y="9"/>
                    <a:pt x="72" y="9"/>
                  </a:cubicBezTo>
                  <a:cubicBezTo>
                    <a:pt x="79" y="13"/>
                    <a:pt x="79" y="13"/>
                    <a:pt x="79" y="13"/>
                  </a:cubicBezTo>
                  <a:cubicBezTo>
                    <a:pt x="77" y="31"/>
                    <a:pt x="77" y="31"/>
                    <a:pt x="77" y="31"/>
                  </a:cubicBezTo>
                  <a:cubicBezTo>
                    <a:pt x="71" y="39"/>
                    <a:pt x="71" y="39"/>
                    <a:pt x="71" y="39"/>
                  </a:cubicBezTo>
                  <a:cubicBezTo>
                    <a:pt x="65" y="47"/>
                    <a:pt x="65" y="47"/>
                    <a:pt x="65" y="47"/>
                  </a:cubicBezTo>
                  <a:cubicBezTo>
                    <a:pt x="65" y="51"/>
                    <a:pt x="65" y="51"/>
                    <a:pt x="65" y="51"/>
                  </a:cubicBezTo>
                  <a:cubicBezTo>
                    <a:pt x="79" y="55"/>
                    <a:pt x="79" y="55"/>
                    <a:pt x="79" y="55"/>
                  </a:cubicBezTo>
                  <a:cubicBezTo>
                    <a:pt x="80" y="65"/>
                    <a:pt x="80" y="65"/>
                    <a:pt x="80" y="65"/>
                  </a:cubicBezTo>
                  <a:cubicBezTo>
                    <a:pt x="87" y="68"/>
                    <a:pt x="87" y="68"/>
                    <a:pt x="87" y="68"/>
                  </a:cubicBezTo>
                  <a:cubicBezTo>
                    <a:pt x="87" y="81"/>
                    <a:pt x="87" y="81"/>
                    <a:pt x="87" y="81"/>
                  </a:cubicBezTo>
                  <a:cubicBezTo>
                    <a:pt x="93" y="81"/>
                    <a:pt x="93" y="81"/>
                    <a:pt x="93" y="81"/>
                  </a:cubicBezTo>
                  <a:cubicBezTo>
                    <a:pt x="94" y="87"/>
                    <a:pt x="94" y="87"/>
                    <a:pt x="94" y="87"/>
                  </a:cubicBezTo>
                  <a:cubicBezTo>
                    <a:pt x="99" y="87"/>
                    <a:pt x="99" y="87"/>
                    <a:pt x="99" y="87"/>
                  </a:cubicBezTo>
                  <a:cubicBezTo>
                    <a:pt x="101" y="94"/>
                    <a:pt x="101" y="94"/>
                    <a:pt x="101" y="94"/>
                  </a:cubicBezTo>
                  <a:cubicBezTo>
                    <a:pt x="87" y="102"/>
                    <a:pt x="87" y="102"/>
                    <a:pt x="87" y="102"/>
                  </a:cubicBezTo>
                  <a:cubicBezTo>
                    <a:pt x="79" y="108"/>
                    <a:pt x="79" y="108"/>
                    <a:pt x="79" y="108"/>
                  </a:cubicBezTo>
                  <a:cubicBezTo>
                    <a:pt x="67" y="109"/>
                    <a:pt x="67" y="109"/>
                    <a:pt x="67" y="109"/>
                  </a:cubicBezTo>
                  <a:cubicBezTo>
                    <a:pt x="67" y="119"/>
                    <a:pt x="67" y="119"/>
                    <a:pt x="67" y="119"/>
                  </a:cubicBezTo>
                  <a:cubicBezTo>
                    <a:pt x="67" y="119"/>
                    <a:pt x="63" y="122"/>
                    <a:pt x="63" y="125"/>
                  </a:cubicBezTo>
                  <a:cubicBezTo>
                    <a:pt x="63" y="129"/>
                    <a:pt x="66" y="137"/>
                    <a:pt x="66" y="137"/>
                  </a:cubicBezTo>
                  <a:cubicBezTo>
                    <a:pt x="74" y="144"/>
                    <a:pt x="74" y="144"/>
                    <a:pt x="74" y="144"/>
                  </a:cubicBezTo>
                  <a:cubicBezTo>
                    <a:pt x="78" y="155"/>
                    <a:pt x="78" y="155"/>
                    <a:pt x="78" y="155"/>
                  </a:cubicBezTo>
                  <a:cubicBezTo>
                    <a:pt x="75" y="163"/>
                    <a:pt x="75" y="163"/>
                    <a:pt x="75" y="163"/>
                  </a:cubicBezTo>
                  <a:cubicBezTo>
                    <a:pt x="73" y="170"/>
                    <a:pt x="73" y="170"/>
                    <a:pt x="73" y="170"/>
                  </a:cubicBezTo>
                  <a:cubicBezTo>
                    <a:pt x="77" y="176"/>
                    <a:pt x="77" y="176"/>
                    <a:pt x="77" y="176"/>
                  </a:cubicBezTo>
                  <a:cubicBezTo>
                    <a:pt x="83" y="185"/>
                    <a:pt x="83" y="185"/>
                    <a:pt x="83" y="185"/>
                  </a:cubicBezTo>
                  <a:cubicBezTo>
                    <a:pt x="83" y="197"/>
                    <a:pt x="83" y="197"/>
                    <a:pt x="83" y="197"/>
                  </a:cubicBezTo>
                  <a:cubicBezTo>
                    <a:pt x="87" y="205"/>
                    <a:pt x="87" y="205"/>
                    <a:pt x="87" y="205"/>
                  </a:cubicBezTo>
                  <a:cubicBezTo>
                    <a:pt x="84" y="213"/>
                    <a:pt x="84" y="213"/>
                    <a:pt x="84" y="213"/>
                  </a:cubicBezTo>
                  <a:cubicBezTo>
                    <a:pt x="75" y="221"/>
                    <a:pt x="75" y="221"/>
                    <a:pt x="75" y="221"/>
                  </a:cubicBezTo>
                  <a:cubicBezTo>
                    <a:pt x="73" y="215"/>
                    <a:pt x="73" y="215"/>
                    <a:pt x="73" y="215"/>
                  </a:cubicBezTo>
                  <a:cubicBezTo>
                    <a:pt x="75" y="209"/>
                    <a:pt x="75" y="209"/>
                    <a:pt x="75" y="209"/>
                  </a:cubicBezTo>
                  <a:cubicBezTo>
                    <a:pt x="76" y="201"/>
                    <a:pt x="76" y="201"/>
                    <a:pt x="76" y="201"/>
                  </a:cubicBezTo>
                  <a:cubicBezTo>
                    <a:pt x="76" y="191"/>
                    <a:pt x="76" y="191"/>
                    <a:pt x="76" y="191"/>
                  </a:cubicBezTo>
                  <a:cubicBezTo>
                    <a:pt x="73" y="186"/>
                    <a:pt x="73" y="186"/>
                    <a:pt x="73" y="186"/>
                  </a:cubicBezTo>
                  <a:cubicBezTo>
                    <a:pt x="68" y="172"/>
                    <a:pt x="68" y="172"/>
                    <a:pt x="68" y="172"/>
                  </a:cubicBezTo>
                  <a:cubicBezTo>
                    <a:pt x="68" y="160"/>
                    <a:pt x="68" y="160"/>
                    <a:pt x="68" y="160"/>
                  </a:cubicBezTo>
                  <a:cubicBezTo>
                    <a:pt x="63" y="150"/>
                    <a:pt x="63" y="150"/>
                    <a:pt x="63" y="150"/>
                  </a:cubicBezTo>
                  <a:cubicBezTo>
                    <a:pt x="57" y="141"/>
                    <a:pt x="57" y="141"/>
                    <a:pt x="57" y="141"/>
                  </a:cubicBezTo>
                  <a:cubicBezTo>
                    <a:pt x="52" y="149"/>
                    <a:pt x="52" y="149"/>
                    <a:pt x="52" y="149"/>
                  </a:cubicBezTo>
                  <a:cubicBezTo>
                    <a:pt x="42" y="152"/>
                    <a:pt x="42" y="152"/>
                    <a:pt x="42" y="152"/>
                  </a:cubicBezTo>
                  <a:cubicBezTo>
                    <a:pt x="41" y="158"/>
                    <a:pt x="41" y="158"/>
                    <a:pt x="41" y="158"/>
                  </a:cubicBezTo>
                  <a:cubicBezTo>
                    <a:pt x="33" y="159"/>
                    <a:pt x="33" y="159"/>
                    <a:pt x="33" y="159"/>
                  </a:cubicBezTo>
                  <a:cubicBezTo>
                    <a:pt x="28" y="153"/>
                    <a:pt x="28" y="153"/>
                    <a:pt x="28" y="153"/>
                  </a:cubicBezTo>
                  <a:cubicBezTo>
                    <a:pt x="27" y="141"/>
                    <a:pt x="27" y="141"/>
                    <a:pt x="27" y="141"/>
                  </a:cubicBezTo>
                  <a:cubicBezTo>
                    <a:pt x="29" y="132"/>
                    <a:pt x="29" y="132"/>
                    <a:pt x="29" y="132"/>
                  </a:cubicBezTo>
                  <a:cubicBezTo>
                    <a:pt x="25" y="124"/>
                    <a:pt x="25" y="124"/>
                    <a:pt x="25" y="124"/>
                  </a:cubicBezTo>
                  <a:cubicBezTo>
                    <a:pt x="20" y="117"/>
                    <a:pt x="20" y="117"/>
                    <a:pt x="20" y="117"/>
                  </a:cubicBezTo>
                  <a:cubicBezTo>
                    <a:pt x="11" y="103"/>
                    <a:pt x="11" y="103"/>
                    <a:pt x="11" y="103"/>
                  </a:cubicBezTo>
                  <a:lnTo>
                    <a:pt x="0" y="9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29" name="Freeform 1121">
              <a:extLst>
                <a:ext uri="{FF2B5EF4-FFF2-40B4-BE49-F238E27FC236}">
                  <a16:creationId xmlns="" xmlns:a16="http://schemas.microsoft.com/office/drawing/2014/main" id="{0509052A-3E71-47C1-A1EF-BB956D9B46B7}"/>
                </a:ext>
              </a:extLst>
            </p:cNvPr>
            <p:cNvSpPr>
              <a:spLocks/>
            </p:cNvSpPr>
            <p:nvPr/>
          </p:nvSpPr>
          <p:spPr bwMode="gray">
            <a:xfrm>
              <a:off x="3911" y="1878"/>
              <a:ext cx="99" cy="180"/>
            </a:xfrm>
            <a:custGeom>
              <a:avLst/>
              <a:gdLst>
                <a:gd name="T0" fmla="*/ 16 w 99"/>
                <a:gd name="T1" fmla="*/ 148 h 180"/>
                <a:gd name="T2" fmla="*/ 10 w 99"/>
                <a:gd name="T3" fmla="*/ 131 h 180"/>
                <a:gd name="T4" fmla="*/ 21 w 99"/>
                <a:gd name="T5" fmla="*/ 114 h 180"/>
                <a:gd name="T6" fmla="*/ 20 w 99"/>
                <a:gd name="T7" fmla="*/ 97 h 180"/>
                <a:gd name="T8" fmla="*/ 14 w 99"/>
                <a:gd name="T9" fmla="*/ 76 h 180"/>
                <a:gd name="T10" fmla="*/ 15 w 99"/>
                <a:gd name="T11" fmla="*/ 55 h 180"/>
                <a:gd name="T12" fmla="*/ 3 w 99"/>
                <a:gd name="T13" fmla="*/ 37 h 180"/>
                <a:gd name="T14" fmla="*/ 4 w 99"/>
                <a:gd name="T15" fmla="*/ 19 h 180"/>
                <a:gd name="T16" fmla="*/ 16 w 99"/>
                <a:gd name="T17" fmla="*/ 8 h 180"/>
                <a:gd name="T18" fmla="*/ 37 w 99"/>
                <a:gd name="T19" fmla="*/ 4 h 180"/>
                <a:gd name="T20" fmla="*/ 43 w 99"/>
                <a:gd name="T21" fmla="*/ 12 h 180"/>
                <a:gd name="T22" fmla="*/ 43 w 99"/>
                <a:gd name="T23" fmla="*/ 25 h 180"/>
                <a:gd name="T24" fmla="*/ 51 w 99"/>
                <a:gd name="T25" fmla="*/ 31 h 180"/>
                <a:gd name="T26" fmla="*/ 66 w 99"/>
                <a:gd name="T27" fmla="*/ 29 h 180"/>
                <a:gd name="T28" fmla="*/ 89 w 99"/>
                <a:gd name="T29" fmla="*/ 37 h 180"/>
                <a:gd name="T30" fmla="*/ 99 w 99"/>
                <a:gd name="T31" fmla="*/ 57 h 180"/>
                <a:gd name="T32" fmla="*/ 95 w 99"/>
                <a:gd name="T33" fmla="*/ 74 h 180"/>
                <a:gd name="T34" fmla="*/ 59 w 99"/>
                <a:gd name="T35" fmla="*/ 84 h 180"/>
                <a:gd name="T36" fmla="*/ 61 w 99"/>
                <a:gd name="T37" fmla="*/ 97 h 180"/>
                <a:gd name="T38" fmla="*/ 63 w 99"/>
                <a:gd name="T39" fmla="*/ 108 h 180"/>
                <a:gd name="T40" fmla="*/ 43 w 99"/>
                <a:gd name="T41" fmla="*/ 95 h 180"/>
                <a:gd name="T42" fmla="*/ 34 w 99"/>
                <a:gd name="T43" fmla="*/ 86 h 180"/>
                <a:gd name="T44" fmla="*/ 31 w 99"/>
                <a:gd name="T45" fmla="*/ 99 h 180"/>
                <a:gd name="T46" fmla="*/ 24 w 99"/>
                <a:gd name="T47" fmla="*/ 116 h 180"/>
                <a:gd name="T48" fmla="*/ 19 w 99"/>
                <a:gd name="T49" fmla="*/ 134 h 180"/>
                <a:gd name="T50" fmla="*/ 30 w 99"/>
                <a:gd name="T51" fmla="*/ 140 h 180"/>
                <a:gd name="T52" fmla="*/ 35 w 99"/>
                <a:gd name="T53" fmla="*/ 158 h 180"/>
                <a:gd name="T54" fmla="*/ 48 w 99"/>
                <a:gd name="T55" fmla="*/ 167 h 180"/>
                <a:gd name="T56" fmla="*/ 51 w 99"/>
                <a:gd name="T57" fmla="*/ 176 h 180"/>
                <a:gd name="T58" fmla="*/ 43 w 99"/>
                <a:gd name="T59" fmla="*/ 179 h 180"/>
                <a:gd name="T60" fmla="*/ 39 w 99"/>
                <a:gd name="T61" fmla="*/ 170 h 180"/>
                <a:gd name="T62" fmla="*/ 26 w 99"/>
                <a:gd name="T63" fmla="*/ 162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180"/>
                <a:gd name="T98" fmla="*/ 99 w 99"/>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180">
                  <a:moveTo>
                    <a:pt x="26" y="162"/>
                  </a:moveTo>
                  <a:lnTo>
                    <a:pt x="16" y="148"/>
                  </a:lnTo>
                  <a:lnTo>
                    <a:pt x="10" y="146"/>
                  </a:lnTo>
                  <a:lnTo>
                    <a:pt x="10" y="131"/>
                  </a:lnTo>
                  <a:lnTo>
                    <a:pt x="12" y="122"/>
                  </a:lnTo>
                  <a:lnTo>
                    <a:pt x="21" y="114"/>
                  </a:lnTo>
                  <a:lnTo>
                    <a:pt x="24" y="106"/>
                  </a:lnTo>
                  <a:lnTo>
                    <a:pt x="20" y="97"/>
                  </a:lnTo>
                  <a:lnTo>
                    <a:pt x="20" y="85"/>
                  </a:lnTo>
                  <a:lnTo>
                    <a:pt x="14" y="76"/>
                  </a:lnTo>
                  <a:lnTo>
                    <a:pt x="10" y="70"/>
                  </a:lnTo>
                  <a:lnTo>
                    <a:pt x="15" y="55"/>
                  </a:lnTo>
                  <a:lnTo>
                    <a:pt x="11" y="44"/>
                  </a:lnTo>
                  <a:lnTo>
                    <a:pt x="3" y="37"/>
                  </a:lnTo>
                  <a:lnTo>
                    <a:pt x="0" y="22"/>
                  </a:lnTo>
                  <a:lnTo>
                    <a:pt x="4" y="19"/>
                  </a:lnTo>
                  <a:lnTo>
                    <a:pt x="4" y="9"/>
                  </a:lnTo>
                  <a:lnTo>
                    <a:pt x="16" y="8"/>
                  </a:lnTo>
                  <a:lnTo>
                    <a:pt x="28" y="0"/>
                  </a:lnTo>
                  <a:lnTo>
                    <a:pt x="37" y="4"/>
                  </a:lnTo>
                  <a:lnTo>
                    <a:pt x="37" y="11"/>
                  </a:lnTo>
                  <a:lnTo>
                    <a:pt x="43" y="12"/>
                  </a:lnTo>
                  <a:lnTo>
                    <a:pt x="46" y="22"/>
                  </a:lnTo>
                  <a:lnTo>
                    <a:pt x="43" y="25"/>
                  </a:lnTo>
                  <a:lnTo>
                    <a:pt x="43" y="35"/>
                  </a:lnTo>
                  <a:lnTo>
                    <a:pt x="51" y="31"/>
                  </a:lnTo>
                  <a:lnTo>
                    <a:pt x="58" y="27"/>
                  </a:lnTo>
                  <a:lnTo>
                    <a:pt x="66" y="29"/>
                  </a:lnTo>
                  <a:lnTo>
                    <a:pt x="76" y="25"/>
                  </a:lnTo>
                  <a:lnTo>
                    <a:pt x="89" y="37"/>
                  </a:lnTo>
                  <a:lnTo>
                    <a:pt x="91" y="50"/>
                  </a:lnTo>
                  <a:lnTo>
                    <a:pt x="99" y="57"/>
                  </a:lnTo>
                  <a:lnTo>
                    <a:pt x="99" y="65"/>
                  </a:lnTo>
                  <a:lnTo>
                    <a:pt x="95" y="74"/>
                  </a:lnTo>
                  <a:lnTo>
                    <a:pt x="65" y="75"/>
                  </a:lnTo>
                  <a:lnTo>
                    <a:pt x="59" y="84"/>
                  </a:lnTo>
                  <a:lnTo>
                    <a:pt x="58" y="89"/>
                  </a:lnTo>
                  <a:lnTo>
                    <a:pt x="61" y="97"/>
                  </a:lnTo>
                  <a:lnTo>
                    <a:pt x="64" y="105"/>
                  </a:lnTo>
                  <a:lnTo>
                    <a:pt x="63" y="108"/>
                  </a:lnTo>
                  <a:lnTo>
                    <a:pt x="54" y="96"/>
                  </a:lnTo>
                  <a:lnTo>
                    <a:pt x="43" y="95"/>
                  </a:lnTo>
                  <a:lnTo>
                    <a:pt x="42" y="86"/>
                  </a:lnTo>
                  <a:lnTo>
                    <a:pt x="34" y="86"/>
                  </a:lnTo>
                  <a:lnTo>
                    <a:pt x="30" y="90"/>
                  </a:lnTo>
                  <a:lnTo>
                    <a:pt x="31" y="99"/>
                  </a:lnTo>
                  <a:lnTo>
                    <a:pt x="29" y="105"/>
                  </a:lnTo>
                  <a:lnTo>
                    <a:pt x="24" y="116"/>
                  </a:lnTo>
                  <a:lnTo>
                    <a:pt x="22" y="122"/>
                  </a:lnTo>
                  <a:lnTo>
                    <a:pt x="19" y="134"/>
                  </a:lnTo>
                  <a:lnTo>
                    <a:pt x="22" y="138"/>
                  </a:lnTo>
                  <a:lnTo>
                    <a:pt x="30" y="140"/>
                  </a:lnTo>
                  <a:lnTo>
                    <a:pt x="32" y="145"/>
                  </a:lnTo>
                  <a:lnTo>
                    <a:pt x="35" y="158"/>
                  </a:lnTo>
                  <a:lnTo>
                    <a:pt x="39" y="164"/>
                  </a:lnTo>
                  <a:lnTo>
                    <a:pt x="48" y="167"/>
                  </a:lnTo>
                  <a:lnTo>
                    <a:pt x="55" y="174"/>
                  </a:lnTo>
                  <a:lnTo>
                    <a:pt x="51" y="176"/>
                  </a:lnTo>
                  <a:lnTo>
                    <a:pt x="50" y="180"/>
                  </a:lnTo>
                  <a:lnTo>
                    <a:pt x="43" y="179"/>
                  </a:lnTo>
                  <a:lnTo>
                    <a:pt x="44" y="173"/>
                  </a:lnTo>
                  <a:lnTo>
                    <a:pt x="39" y="170"/>
                  </a:lnTo>
                  <a:lnTo>
                    <a:pt x="32" y="169"/>
                  </a:lnTo>
                  <a:lnTo>
                    <a:pt x="26" y="16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0" name="Freeform 1122">
              <a:extLst>
                <a:ext uri="{FF2B5EF4-FFF2-40B4-BE49-F238E27FC236}">
                  <a16:creationId xmlns="" xmlns:a16="http://schemas.microsoft.com/office/drawing/2014/main" id="{4CBF01E3-B820-4BA5-942A-2DF5198BA8D8}"/>
                </a:ext>
              </a:extLst>
            </p:cNvPr>
            <p:cNvSpPr>
              <a:spLocks/>
            </p:cNvSpPr>
            <p:nvPr/>
          </p:nvSpPr>
          <p:spPr bwMode="gray">
            <a:xfrm>
              <a:off x="3943" y="2047"/>
              <a:ext cx="48" cy="61"/>
            </a:xfrm>
            <a:custGeom>
              <a:avLst/>
              <a:gdLst>
                <a:gd name="T0" fmla="*/ 0 w 48"/>
                <a:gd name="T1" fmla="*/ 0 h 61"/>
                <a:gd name="T2" fmla="*/ 7 w 48"/>
                <a:gd name="T3" fmla="*/ 1 h 61"/>
                <a:gd name="T4" fmla="*/ 12 w 48"/>
                <a:gd name="T5" fmla="*/ 4 h 61"/>
                <a:gd name="T6" fmla="*/ 11 w 48"/>
                <a:gd name="T7" fmla="*/ 10 h 61"/>
                <a:gd name="T8" fmla="*/ 18 w 48"/>
                <a:gd name="T9" fmla="*/ 11 h 61"/>
                <a:gd name="T10" fmla="*/ 19 w 48"/>
                <a:gd name="T11" fmla="*/ 7 h 61"/>
                <a:gd name="T12" fmla="*/ 23 w 48"/>
                <a:gd name="T13" fmla="*/ 5 h 61"/>
                <a:gd name="T14" fmla="*/ 30 w 48"/>
                <a:gd name="T15" fmla="*/ 9 h 61"/>
                <a:gd name="T16" fmla="*/ 38 w 48"/>
                <a:gd name="T17" fmla="*/ 21 h 61"/>
                <a:gd name="T18" fmla="*/ 39 w 48"/>
                <a:gd name="T19" fmla="*/ 29 h 61"/>
                <a:gd name="T20" fmla="*/ 40 w 48"/>
                <a:gd name="T21" fmla="*/ 46 h 61"/>
                <a:gd name="T22" fmla="*/ 45 w 48"/>
                <a:gd name="T23" fmla="*/ 52 h 61"/>
                <a:gd name="T24" fmla="*/ 47 w 48"/>
                <a:gd name="T25" fmla="*/ 58 h 61"/>
                <a:gd name="T26" fmla="*/ 48 w 48"/>
                <a:gd name="T27" fmla="*/ 61 h 61"/>
                <a:gd name="T28" fmla="*/ 40 w 48"/>
                <a:gd name="T29" fmla="*/ 61 h 61"/>
                <a:gd name="T30" fmla="*/ 27 w 48"/>
                <a:gd name="T31" fmla="*/ 53 h 61"/>
                <a:gd name="T32" fmla="*/ 12 w 48"/>
                <a:gd name="T33" fmla="*/ 44 h 61"/>
                <a:gd name="T34" fmla="*/ 14 w 48"/>
                <a:gd name="T35" fmla="*/ 39 h 61"/>
                <a:gd name="T36" fmla="*/ 7 w 48"/>
                <a:gd name="T37" fmla="*/ 31 h 61"/>
                <a:gd name="T38" fmla="*/ 3 w 48"/>
                <a:gd name="T39" fmla="*/ 19 h 61"/>
                <a:gd name="T40" fmla="*/ 2 w 48"/>
                <a:gd name="T41" fmla="*/ 7 h 61"/>
                <a:gd name="T42" fmla="*/ 0 w 48"/>
                <a:gd name="T43" fmla="*/ 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61"/>
                <a:gd name="T68" fmla="*/ 48 w 48"/>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61">
                  <a:moveTo>
                    <a:pt x="0" y="0"/>
                  </a:moveTo>
                  <a:lnTo>
                    <a:pt x="7" y="1"/>
                  </a:lnTo>
                  <a:lnTo>
                    <a:pt x="12" y="4"/>
                  </a:lnTo>
                  <a:lnTo>
                    <a:pt x="11" y="10"/>
                  </a:lnTo>
                  <a:lnTo>
                    <a:pt x="18" y="11"/>
                  </a:lnTo>
                  <a:lnTo>
                    <a:pt x="19" y="7"/>
                  </a:lnTo>
                  <a:lnTo>
                    <a:pt x="23" y="5"/>
                  </a:lnTo>
                  <a:lnTo>
                    <a:pt x="30" y="9"/>
                  </a:lnTo>
                  <a:lnTo>
                    <a:pt x="38" y="21"/>
                  </a:lnTo>
                  <a:lnTo>
                    <a:pt x="39" y="29"/>
                  </a:lnTo>
                  <a:lnTo>
                    <a:pt x="40" y="46"/>
                  </a:lnTo>
                  <a:lnTo>
                    <a:pt x="45" y="52"/>
                  </a:lnTo>
                  <a:lnTo>
                    <a:pt x="47" y="58"/>
                  </a:lnTo>
                  <a:lnTo>
                    <a:pt x="48" y="61"/>
                  </a:lnTo>
                  <a:lnTo>
                    <a:pt x="40" y="61"/>
                  </a:lnTo>
                  <a:lnTo>
                    <a:pt x="27" y="53"/>
                  </a:lnTo>
                  <a:lnTo>
                    <a:pt x="12" y="44"/>
                  </a:lnTo>
                  <a:lnTo>
                    <a:pt x="14" y="39"/>
                  </a:lnTo>
                  <a:lnTo>
                    <a:pt x="7" y="31"/>
                  </a:lnTo>
                  <a:lnTo>
                    <a:pt x="3" y="19"/>
                  </a:lnTo>
                  <a:lnTo>
                    <a:pt x="2" y="7"/>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1" name="Freeform 1123">
              <a:extLst>
                <a:ext uri="{FF2B5EF4-FFF2-40B4-BE49-F238E27FC236}">
                  <a16:creationId xmlns="" xmlns:a16="http://schemas.microsoft.com/office/drawing/2014/main" id="{750ED4ED-58F5-44F8-9E86-BA9A300BE0E3}"/>
                </a:ext>
              </a:extLst>
            </p:cNvPr>
            <p:cNvSpPr>
              <a:spLocks/>
            </p:cNvSpPr>
            <p:nvPr/>
          </p:nvSpPr>
          <p:spPr bwMode="gray">
            <a:xfrm>
              <a:off x="4108" y="2064"/>
              <a:ext cx="22" cy="14"/>
            </a:xfrm>
            <a:custGeom>
              <a:avLst/>
              <a:gdLst>
                <a:gd name="T0" fmla="*/ 0 w 22"/>
                <a:gd name="T1" fmla="*/ 9 h 14"/>
                <a:gd name="T2" fmla="*/ 6 w 22"/>
                <a:gd name="T3" fmla="*/ 14 h 14"/>
                <a:gd name="T4" fmla="*/ 11 w 22"/>
                <a:gd name="T5" fmla="*/ 14 h 14"/>
                <a:gd name="T6" fmla="*/ 12 w 22"/>
                <a:gd name="T7" fmla="*/ 8 h 14"/>
                <a:gd name="T8" fmla="*/ 15 w 22"/>
                <a:gd name="T9" fmla="*/ 7 h 14"/>
                <a:gd name="T10" fmla="*/ 20 w 22"/>
                <a:gd name="T11" fmla="*/ 9 h 14"/>
                <a:gd name="T12" fmla="*/ 22 w 22"/>
                <a:gd name="T13" fmla="*/ 6 h 14"/>
                <a:gd name="T14" fmla="*/ 16 w 22"/>
                <a:gd name="T15" fmla="*/ 0 h 14"/>
                <a:gd name="T16" fmla="*/ 0 w 22"/>
                <a:gd name="T17" fmla="*/ 9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0" y="9"/>
                  </a:moveTo>
                  <a:lnTo>
                    <a:pt x="6" y="14"/>
                  </a:lnTo>
                  <a:lnTo>
                    <a:pt x="11" y="14"/>
                  </a:lnTo>
                  <a:lnTo>
                    <a:pt x="12" y="8"/>
                  </a:lnTo>
                  <a:lnTo>
                    <a:pt x="15" y="7"/>
                  </a:lnTo>
                  <a:lnTo>
                    <a:pt x="20" y="9"/>
                  </a:lnTo>
                  <a:lnTo>
                    <a:pt x="22" y="6"/>
                  </a:lnTo>
                  <a:lnTo>
                    <a:pt x="16" y="0"/>
                  </a:lnTo>
                  <a:lnTo>
                    <a:pt x="0" y="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2" name="Freeform 1124">
              <a:extLst>
                <a:ext uri="{FF2B5EF4-FFF2-40B4-BE49-F238E27FC236}">
                  <a16:creationId xmlns="" xmlns:a16="http://schemas.microsoft.com/office/drawing/2014/main" id="{9F4360BC-E472-42B6-B8FA-041CF9AD0F08}"/>
                </a:ext>
              </a:extLst>
            </p:cNvPr>
            <p:cNvSpPr>
              <a:spLocks/>
            </p:cNvSpPr>
            <p:nvPr/>
          </p:nvSpPr>
          <p:spPr bwMode="gray">
            <a:xfrm>
              <a:off x="4057" y="2043"/>
              <a:ext cx="116" cy="71"/>
            </a:xfrm>
            <a:custGeom>
              <a:avLst/>
              <a:gdLst>
                <a:gd name="T0" fmla="*/ 0 w 116"/>
                <a:gd name="T1" fmla="*/ 63 h 71"/>
                <a:gd name="T2" fmla="*/ 7 w 116"/>
                <a:gd name="T3" fmla="*/ 71 h 71"/>
                <a:gd name="T4" fmla="*/ 17 w 116"/>
                <a:gd name="T5" fmla="*/ 71 h 71"/>
                <a:gd name="T6" fmla="*/ 23 w 116"/>
                <a:gd name="T7" fmla="*/ 70 h 71"/>
                <a:gd name="T8" fmla="*/ 34 w 116"/>
                <a:gd name="T9" fmla="*/ 65 h 71"/>
                <a:gd name="T10" fmla="*/ 39 w 116"/>
                <a:gd name="T11" fmla="*/ 63 h 71"/>
                <a:gd name="T12" fmla="*/ 46 w 116"/>
                <a:gd name="T13" fmla="*/ 69 h 71"/>
                <a:gd name="T14" fmla="*/ 54 w 116"/>
                <a:gd name="T15" fmla="*/ 65 h 71"/>
                <a:gd name="T16" fmla="*/ 63 w 116"/>
                <a:gd name="T17" fmla="*/ 56 h 71"/>
                <a:gd name="T18" fmla="*/ 71 w 116"/>
                <a:gd name="T19" fmla="*/ 43 h 71"/>
                <a:gd name="T20" fmla="*/ 73 w 116"/>
                <a:gd name="T21" fmla="*/ 33 h 71"/>
                <a:gd name="T22" fmla="*/ 76 w 116"/>
                <a:gd name="T23" fmla="*/ 30 h 71"/>
                <a:gd name="T24" fmla="*/ 89 w 116"/>
                <a:gd name="T25" fmla="*/ 29 h 71"/>
                <a:gd name="T26" fmla="*/ 96 w 116"/>
                <a:gd name="T27" fmla="*/ 34 h 71"/>
                <a:gd name="T28" fmla="*/ 105 w 116"/>
                <a:gd name="T29" fmla="*/ 34 h 71"/>
                <a:gd name="T30" fmla="*/ 107 w 116"/>
                <a:gd name="T31" fmla="*/ 30 h 71"/>
                <a:gd name="T32" fmla="*/ 102 w 116"/>
                <a:gd name="T33" fmla="*/ 25 h 71"/>
                <a:gd name="T34" fmla="*/ 106 w 116"/>
                <a:gd name="T35" fmla="*/ 23 h 71"/>
                <a:gd name="T36" fmla="*/ 112 w 116"/>
                <a:gd name="T37" fmla="*/ 23 h 71"/>
                <a:gd name="T38" fmla="*/ 116 w 116"/>
                <a:gd name="T39" fmla="*/ 21 h 71"/>
                <a:gd name="T40" fmla="*/ 106 w 116"/>
                <a:gd name="T41" fmla="*/ 16 h 71"/>
                <a:gd name="T42" fmla="*/ 100 w 116"/>
                <a:gd name="T43" fmla="*/ 12 h 71"/>
                <a:gd name="T44" fmla="*/ 93 w 116"/>
                <a:gd name="T45" fmla="*/ 6 h 71"/>
                <a:gd name="T46" fmla="*/ 90 w 116"/>
                <a:gd name="T47" fmla="*/ 1 h 71"/>
                <a:gd name="T48" fmla="*/ 83 w 116"/>
                <a:gd name="T49" fmla="*/ 0 h 71"/>
                <a:gd name="T50" fmla="*/ 77 w 116"/>
                <a:gd name="T51" fmla="*/ 8 h 71"/>
                <a:gd name="T52" fmla="*/ 73 w 116"/>
                <a:gd name="T53" fmla="*/ 15 h 71"/>
                <a:gd name="T54" fmla="*/ 69 w 116"/>
                <a:gd name="T55" fmla="*/ 17 h 71"/>
                <a:gd name="T56" fmla="*/ 67 w 116"/>
                <a:gd name="T57" fmla="*/ 21 h 71"/>
                <a:gd name="T58" fmla="*/ 73 w 116"/>
                <a:gd name="T59" fmla="*/ 27 h 71"/>
                <a:gd name="T60" fmla="*/ 71 w 116"/>
                <a:gd name="T61" fmla="*/ 30 h 71"/>
                <a:gd name="T62" fmla="*/ 66 w 116"/>
                <a:gd name="T63" fmla="*/ 28 h 71"/>
                <a:gd name="T64" fmla="*/ 63 w 116"/>
                <a:gd name="T65" fmla="*/ 29 h 71"/>
                <a:gd name="T66" fmla="*/ 62 w 116"/>
                <a:gd name="T67" fmla="*/ 35 h 71"/>
                <a:gd name="T68" fmla="*/ 57 w 116"/>
                <a:gd name="T69" fmla="*/ 35 h 71"/>
                <a:gd name="T70" fmla="*/ 51 w 116"/>
                <a:gd name="T71" fmla="*/ 30 h 71"/>
                <a:gd name="T72" fmla="*/ 45 w 116"/>
                <a:gd name="T73" fmla="*/ 41 h 71"/>
                <a:gd name="T74" fmla="*/ 39 w 116"/>
                <a:gd name="T75" fmla="*/ 48 h 71"/>
                <a:gd name="T76" fmla="*/ 31 w 116"/>
                <a:gd name="T77" fmla="*/ 47 h 71"/>
                <a:gd name="T78" fmla="*/ 22 w 116"/>
                <a:gd name="T79" fmla="*/ 50 h 71"/>
                <a:gd name="T80" fmla="*/ 17 w 116"/>
                <a:gd name="T81" fmla="*/ 59 h 71"/>
                <a:gd name="T82" fmla="*/ 20 w 116"/>
                <a:gd name="T83" fmla="*/ 64 h 71"/>
                <a:gd name="T84" fmla="*/ 21 w 116"/>
                <a:gd name="T85" fmla="*/ 67 h 71"/>
                <a:gd name="T86" fmla="*/ 16 w 116"/>
                <a:gd name="T87" fmla="*/ 69 h 71"/>
                <a:gd name="T88" fmla="*/ 11 w 116"/>
                <a:gd name="T89" fmla="*/ 64 h 71"/>
                <a:gd name="T90" fmla="*/ 8 w 116"/>
                <a:gd name="T91" fmla="*/ 61 h 71"/>
                <a:gd name="T92" fmla="*/ 0 w 116"/>
                <a:gd name="T93" fmla="*/ 63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71"/>
                <a:gd name="T143" fmla="*/ 116 w 116"/>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71">
                  <a:moveTo>
                    <a:pt x="0" y="63"/>
                  </a:moveTo>
                  <a:lnTo>
                    <a:pt x="7" y="71"/>
                  </a:lnTo>
                  <a:lnTo>
                    <a:pt x="17" y="71"/>
                  </a:lnTo>
                  <a:lnTo>
                    <a:pt x="23" y="70"/>
                  </a:lnTo>
                  <a:lnTo>
                    <a:pt x="34" y="65"/>
                  </a:lnTo>
                  <a:lnTo>
                    <a:pt x="39" y="63"/>
                  </a:lnTo>
                  <a:lnTo>
                    <a:pt x="46" y="69"/>
                  </a:lnTo>
                  <a:lnTo>
                    <a:pt x="54" y="65"/>
                  </a:lnTo>
                  <a:lnTo>
                    <a:pt x="63" y="56"/>
                  </a:lnTo>
                  <a:lnTo>
                    <a:pt x="71" y="43"/>
                  </a:lnTo>
                  <a:lnTo>
                    <a:pt x="73" y="33"/>
                  </a:lnTo>
                  <a:lnTo>
                    <a:pt x="76" y="30"/>
                  </a:lnTo>
                  <a:lnTo>
                    <a:pt x="89" y="29"/>
                  </a:lnTo>
                  <a:lnTo>
                    <a:pt x="96" y="34"/>
                  </a:lnTo>
                  <a:lnTo>
                    <a:pt x="105" y="34"/>
                  </a:lnTo>
                  <a:lnTo>
                    <a:pt x="107" y="30"/>
                  </a:lnTo>
                  <a:lnTo>
                    <a:pt x="102" y="25"/>
                  </a:lnTo>
                  <a:lnTo>
                    <a:pt x="106" y="23"/>
                  </a:lnTo>
                  <a:lnTo>
                    <a:pt x="112" y="23"/>
                  </a:lnTo>
                  <a:lnTo>
                    <a:pt x="116" y="21"/>
                  </a:lnTo>
                  <a:lnTo>
                    <a:pt x="106" y="16"/>
                  </a:lnTo>
                  <a:lnTo>
                    <a:pt x="100" y="12"/>
                  </a:lnTo>
                  <a:lnTo>
                    <a:pt x="93" y="6"/>
                  </a:lnTo>
                  <a:lnTo>
                    <a:pt x="90" y="1"/>
                  </a:lnTo>
                  <a:lnTo>
                    <a:pt x="83" y="0"/>
                  </a:lnTo>
                  <a:lnTo>
                    <a:pt x="77" y="8"/>
                  </a:lnTo>
                  <a:lnTo>
                    <a:pt x="73" y="15"/>
                  </a:lnTo>
                  <a:lnTo>
                    <a:pt x="69" y="17"/>
                  </a:lnTo>
                  <a:lnTo>
                    <a:pt x="67" y="21"/>
                  </a:lnTo>
                  <a:lnTo>
                    <a:pt x="73" y="27"/>
                  </a:lnTo>
                  <a:lnTo>
                    <a:pt x="71" y="30"/>
                  </a:lnTo>
                  <a:lnTo>
                    <a:pt x="66" y="28"/>
                  </a:lnTo>
                  <a:lnTo>
                    <a:pt x="63" y="29"/>
                  </a:lnTo>
                  <a:lnTo>
                    <a:pt x="62" y="35"/>
                  </a:lnTo>
                  <a:lnTo>
                    <a:pt x="57" y="35"/>
                  </a:lnTo>
                  <a:lnTo>
                    <a:pt x="51" y="30"/>
                  </a:lnTo>
                  <a:lnTo>
                    <a:pt x="45" y="41"/>
                  </a:lnTo>
                  <a:lnTo>
                    <a:pt x="39" y="48"/>
                  </a:lnTo>
                  <a:lnTo>
                    <a:pt x="31" y="47"/>
                  </a:lnTo>
                  <a:lnTo>
                    <a:pt x="22" y="50"/>
                  </a:lnTo>
                  <a:lnTo>
                    <a:pt x="17" y="59"/>
                  </a:lnTo>
                  <a:lnTo>
                    <a:pt x="20" y="64"/>
                  </a:lnTo>
                  <a:lnTo>
                    <a:pt x="21" y="67"/>
                  </a:lnTo>
                  <a:lnTo>
                    <a:pt x="16" y="69"/>
                  </a:lnTo>
                  <a:lnTo>
                    <a:pt x="11" y="64"/>
                  </a:lnTo>
                  <a:lnTo>
                    <a:pt x="8" y="61"/>
                  </a:lnTo>
                  <a:lnTo>
                    <a:pt x="0" y="6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3" name="Freeform 1125">
              <a:extLst>
                <a:ext uri="{FF2B5EF4-FFF2-40B4-BE49-F238E27FC236}">
                  <a16:creationId xmlns="" xmlns:a16="http://schemas.microsoft.com/office/drawing/2014/main" id="{7A1407CC-6AAC-4849-8407-DCE7436057E8}"/>
                </a:ext>
              </a:extLst>
            </p:cNvPr>
            <p:cNvSpPr>
              <a:spLocks/>
            </p:cNvSpPr>
            <p:nvPr/>
          </p:nvSpPr>
          <p:spPr bwMode="gray">
            <a:xfrm>
              <a:off x="4047" y="2072"/>
              <a:ext cx="121" cy="101"/>
            </a:xfrm>
            <a:custGeom>
              <a:avLst/>
              <a:gdLst>
                <a:gd name="T0" fmla="*/ 10 w 121"/>
                <a:gd name="T1" fmla="*/ 34 h 101"/>
                <a:gd name="T2" fmla="*/ 17 w 121"/>
                <a:gd name="T3" fmla="*/ 42 h 101"/>
                <a:gd name="T4" fmla="*/ 27 w 121"/>
                <a:gd name="T5" fmla="*/ 42 h 101"/>
                <a:gd name="T6" fmla="*/ 33 w 121"/>
                <a:gd name="T7" fmla="*/ 41 h 101"/>
                <a:gd name="T8" fmla="*/ 49 w 121"/>
                <a:gd name="T9" fmla="*/ 34 h 101"/>
                <a:gd name="T10" fmla="*/ 56 w 121"/>
                <a:gd name="T11" fmla="*/ 40 h 101"/>
                <a:gd name="T12" fmla="*/ 64 w 121"/>
                <a:gd name="T13" fmla="*/ 36 h 101"/>
                <a:gd name="T14" fmla="*/ 73 w 121"/>
                <a:gd name="T15" fmla="*/ 27 h 101"/>
                <a:gd name="T16" fmla="*/ 81 w 121"/>
                <a:gd name="T17" fmla="*/ 14 h 101"/>
                <a:gd name="T18" fmla="*/ 83 w 121"/>
                <a:gd name="T19" fmla="*/ 4 h 101"/>
                <a:gd name="T20" fmla="*/ 86 w 121"/>
                <a:gd name="T21" fmla="*/ 1 h 101"/>
                <a:gd name="T22" fmla="*/ 99 w 121"/>
                <a:gd name="T23" fmla="*/ 0 h 101"/>
                <a:gd name="T24" fmla="*/ 106 w 121"/>
                <a:gd name="T25" fmla="*/ 5 h 101"/>
                <a:gd name="T26" fmla="*/ 103 w 121"/>
                <a:gd name="T27" fmla="*/ 10 h 101"/>
                <a:gd name="T28" fmla="*/ 99 w 121"/>
                <a:gd name="T29" fmla="*/ 12 h 101"/>
                <a:gd name="T30" fmla="*/ 105 w 121"/>
                <a:gd name="T31" fmla="*/ 20 h 101"/>
                <a:gd name="T32" fmla="*/ 110 w 121"/>
                <a:gd name="T33" fmla="*/ 31 h 101"/>
                <a:gd name="T34" fmla="*/ 114 w 121"/>
                <a:gd name="T35" fmla="*/ 36 h 101"/>
                <a:gd name="T36" fmla="*/ 121 w 121"/>
                <a:gd name="T37" fmla="*/ 42 h 101"/>
                <a:gd name="T38" fmla="*/ 117 w 121"/>
                <a:gd name="T39" fmla="*/ 44 h 101"/>
                <a:gd name="T40" fmla="*/ 109 w 121"/>
                <a:gd name="T41" fmla="*/ 43 h 101"/>
                <a:gd name="T42" fmla="*/ 103 w 121"/>
                <a:gd name="T43" fmla="*/ 48 h 101"/>
                <a:gd name="T44" fmla="*/ 101 w 121"/>
                <a:gd name="T45" fmla="*/ 63 h 101"/>
                <a:gd name="T46" fmla="*/ 90 w 121"/>
                <a:gd name="T47" fmla="*/ 73 h 101"/>
                <a:gd name="T48" fmla="*/ 91 w 121"/>
                <a:gd name="T49" fmla="*/ 84 h 101"/>
                <a:gd name="T50" fmla="*/ 90 w 121"/>
                <a:gd name="T51" fmla="*/ 89 h 101"/>
                <a:gd name="T52" fmla="*/ 88 w 121"/>
                <a:gd name="T53" fmla="*/ 101 h 101"/>
                <a:gd name="T54" fmla="*/ 70 w 121"/>
                <a:gd name="T55" fmla="*/ 100 h 101"/>
                <a:gd name="T56" fmla="*/ 69 w 121"/>
                <a:gd name="T57" fmla="*/ 94 h 101"/>
                <a:gd name="T58" fmla="*/ 47 w 121"/>
                <a:gd name="T59" fmla="*/ 91 h 101"/>
                <a:gd name="T60" fmla="*/ 45 w 121"/>
                <a:gd name="T61" fmla="*/ 95 h 101"/>
                <a:gd name="T62" fmla="*/ 35 w 121"/>
                <a:gd name="T63" fmla="*/ 94 h 101"/>
                <a:gd name="T64" fmla="*/ 33 w 121"/>
                <a:gd name="T65" fmla="*/ 87 h 101"/>
                <a:gd name="T66" fmla="*/ 18 w 121"/>
                <a:gd name="T67" fmla="*/ 87 h 101"/>
                <a:gd name="T68" fmla="*/ 15 w 121"/>
                <a:gd name="T69" fmla="*/ 72 h 101"/>
                <a:gd name="T70" fmla="*/ 9 w 121"/>
                <a:gd name="T71" fmla="*/ 64 h 101"/>
                <a:gd name="T72" fmla="*/ 2 w 121"/>
                <a:gd name="T73" fmla="*/ 50 h 101"/>
                <a:gd name="T74" fmla="*/ 0 w 121"/>
                <a:gd name="T75" fmla="*/ 40 h 101"/>
                <a:gd name="T76" fmla="*/ 4 w 121"/>
                <a:gd name="T77" fmla="*/ 34 h 101"/>
                <a:gd name="T78" fmla="*/ 10 w 121"/>
                <a:gd name="T79" fmla="*/ 34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1"/>
                <a:gd name="T121" fmla="*/ 0 h 101"/>
                <a:gd name="T122" fmla="*/ 121 w 121"/>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1" h="101">
                  <a:moveTo>
                    <a:pt x="10" y="34"/>
                  </a:moveTo>
                  <a:lnTo>
                    <a:pt x="17" y="42"/>
                  </a:lnTo>
                  <a:lnTo>
                    <a:pt x="27" y="42"/>
                  </a:lnTo>
                  <a:lnTo>
                    <a:pt x="33" y="41"/>
                  </a:lnTo>
                  <a:lnTo>
                    <a:pt x="49" y="34"/>
                  </a:lnTo>
                  <a:lnTo>
                    <a:pt x="56" y="40"/>
                  </a:lnTo>
                  <a:lnTo>
                    <a:pt x="64" y="36"/>
                  </a:lnTo>
                  <a:lnTo>
                    <a:pt x="73" y="27"/>
                  </a:lnTo>
                  <a:lnTo>
                    <a:pt x="81" y="14"/>
                  </a:lnTo>
                  <a:lnTo>
                    <a:pt x="83" y="4"/>
                  </a:lnTo>
                  <a:lnTo>
                    <a:pt x="86" y="1"/>
                  </a:lnTo>
                  <a:lnTo>
                    <a:pt x="99" y="0"/>
                  </a:lnTo>
                  <a:lnTo>
                    <a:pt x="106" y="5"/>
                  </a:lnTo>
                  <a:lnTo>
                    <a:pt x="103" y="10"/>
                  </a:lnTo>
                  <a:lnTo>
                    <a:pt x="99" y="12"/>
                  </a:lnTo>
                  <a:lnTo>
                    <a:pt x="105" y="20"/>
                  </a:lnTo>
                  <a:lnTo>
                    <a:pt x="110" y="31"/>
                  </a:lnTo>
                  <a:lnTo>
                    <a:pt x="114" y="36"/>
                  </a:lnTo>
                  <a:lnTo>
                    <a:pt x="121" y="42"/>
                  </a:lnTo>
                  <a:lnTo>
                    <a:pt x="117" y="44"/>
                  </a:lnTo>
                  <a:lnTo>
                    <a:pt x="109" y="43"/>
                  </a:lnTo>
                  <a:lnTo>
                    <a:pt x="103" y="48"/>
                  </a:lnTo>
                  <a:lnTo>
                    <a:pt x="101" y="63"/>
                  </a:lnTo>
                  <a:lnTo>
                    <a:pt x="90" y="73"/>
                  </a:lnTo>
                  <a:lnTo>
                    <a:pt x="91" y="84"/>
                  </a:lnTo>
                  <a:lnTo>
                    <a:pt x="90" y="89"/>
                  </a:lnTo>
                  <a:lnTo>
                    <a:pt x="88" y="101"/>
                  </a:lnTo>
                  <a:lnTo>
                    <a:pt x="70" y="100"/>
                  </a:lnTo>
                  <a:lnTo>
                    <a:pt x="69" y="94"/>
                  </a:lnTo>
                  <a:lnTo>
                    <a:pt x="47" y="91"/>
                  </a:lnTo>
                  <a:lnTo>
                    <a:pt x="45" y="95"/>
                  </a:lnTo>
                  <a:lnTo>
                    <a:pt x="35" y="94"/>
                  </a:lnTo>
                  <a:lnTo>
                    <a:pt x="33" y="87"/>
                  </a:lnTo>
                  <a:lnTo>
                    <a:pt x="18" y="87"/>
                  </a:lnTo>
                  <a:lnTo>
                    <a:pt x="15" y="72"/>
                  </a:lnTo>
                  <a:lnTo>
                    <a:pt x="9" y="64"/>
                  </a:lnTo>
                  <a:lnTo>
                    <a:pt x="2" y="50"/>
                  </a:lnTo>
                  <a:lnTo>
                    <a:pt x="0" y="40"/>
                  </a:lnTo>
                  <a:lnTo>
                    <a:pt x="4" y="34"/>
                  </a:lnTo>
                  <a:lnTo>
                    <a:pt x="10" y="3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4" name="Freeform 1126">
              <a:extLst>
                <a:ext uri="{FF2B5EF4-FFF2-40B4-BE49-F238E27FC236}">
                  <a16:creationId xmlns="" xmlns:a16="http://schemas.microsoft.com/office/drawing/2014/main" id="{BDD002BC-5E19-496F-B64A-6F96579BAA4C}"/>
                </a:ext>
              </a:extLst>
            </p:cNvPr>
            <p:cNvSpPr>
              <a:spLocks/>
            </p:cNvSpPr>
            <p:nvPr/>
          </p:nvSpPr>
          <p:spPr bwMode="gray">
            <a:xfrm>
              <a:off x="3883" y="2061"/>
              <a:ext cx="129" cy="133"/>
            </a:xfrm>
            <a:custGeom>
              <a:avLst/>
              <a:gdLst>
                <a:gd name="T0" fmla="*/ 0 w 129"/>
                <a:gd name="T1" fmla="*/ 0 h 133"/>
                <a:gd name="T2" fmla="*/ 15 w 129"/>
                <a:gd name="T3" fmla="*/ 3 h 133"/>
                <a:gd name="T4" fmla="*/ 28 w 129"/>
                <a:gd name="T5" fmla="*/ 4 h 133"/>
                <a:gd name="T6" fmla="*/ 36 w 129"/>
                <a:gd name="T7" fmla="*/ 13 h 133"/>
                <a:gd name="T8" fmla="*/ 44 w 129"/>
                <a:gd name="T9" fmla="*/ 21 h 133"/>
                <a:gd name="T10" fmla="*/ 54 w 129"/>
                <a:gd name="T11" fmla="*/ 27 h 133"/>
                <a:gd name="T12" fmla="*/ 63 w 129"/>
                <a:gd name="T13" fmla="*/ 38 h 133"/>
                <a:gd name="T14" fmla="*/ 72 w 129"/>
                <a:gd name="T15" fmla="*/ 41 h 133"/>
                <a:gd name="T16" fmla="*/ 80 w 129"/>
                <a:gd name="T17" fmla="*/ 48 h 133"/>
                <a:gd name="T18" fmla="*/ 92 w 129"/>
                <a:gd name="T19" fmla="*/ 58 h 133"/>
                <a:gd name="T20" fmla="*/ 100 w 129"/>
                <a:gd name="T21" fmla="*/ 63 h 133"/>
                <a:gd name="T22" fmla="*/ 100 w 129"/>
                <a:gd name="T23" fmla="*/ 72 h 133"/>
                <a:gd name="T24" fmla="*/ 101 w 129"/>
                <a:gd name="T25" fmla="*/ 76 h 133"/>
                <a:gd name="T26" fmla="*/ 108 w 129"/>
                <a:gd name="T27" fmla="*/ 78 h 133"/>
                <a:gd name="T28" fmla="*/ 115 w 129"/>
                <a:gd name="T29" fmla="*/ 88 h 133"/>
                <a:gd name="T30" fmla="*/ 115 w 129"/>
                <a:gd name="T31" fmla="*/ 94 h 133"/>
                <a:gd name="T32" fmla="*/ 113 w 129"/>
                <a:gd name="T33" fmla="*/ 99 h 133"/>
                <a:gd name="T34" fmla="*/ 121 w 129"/>
                <a:gd name="T35" fmla="*/ 94 h 133"/>
                <a:gd name="T36" fmla="*/ 129 w 129"/>
                <a:gd name="T37" fmla="*/ 99 h 133"/>
                <a:gd name="T38" fmla="*/ 129 w 129"/>
                <a:gd name="T39" fmla="*/ 118 h 133"/>
                <a:gd name="T40" fmla="*/ 128 w 129"/>
                <a:gd name="T41" fmla="*/ 133 h 133"/>
                <a:gd name="T42" fmla="*/ 121 w 129"/>
                <a:gd name="T43" fmla="*/ 131 h 133"/>
                <a:gd name="T44" fmla="*/ 115 w 129"/>
                <a:gd name="T45" fmla="*/ 133 h 133"/>
                <a:gd name="T46" fmla="*/ 106 w 129"/>
                <a:gd name="T47" fmla="*/ 132 h 133"/>
                <a:gd name="T48" fmla="*/ 72 w 129"/>
                <a:gd name="T49" fmla="*/ 98 h 133"/>
                <a:gd name="T50" fmla="*/ 67 w 129"/>
                <a:gd name="T51" fmla="*/ 92 h 133"/>
                <a:gd name="T52" fmla="*/ 65 w 129"/>
                <a:gd name="T53" fmla="*/ 81 h 133"/>
                <a:gd name="T54" fmla="*/ 48 w 129"/>
                <a:gd name="T55" fmla="*/ 61 h 133"/>
                <a:gd name="T56" fmla="*/ 44 w 129"/>
                <a:gd name="T57" fmla="*/ 53 h 133"/>
                <a:gd name="T58" fmla="*/ 44 w 129"/>
                <a:gd name="T59" fmla="*/ 47 h 133"/>
                <a:gd name="T60" fmla="*/ 34 w 129"/>
                <a:gd name="T61" fmla="*/ 38 h 133"/>
                <a:gd name="T62" fmla="*/ 28 w 129"/>
                <a:gd name="T63" fmla="*/ 38 h 133"/>
                <a:gd name="T64" fmla="*/ 28 w 129"/>
                <a:gd name="T65" fmla="*/ 31 h 133"/>
                <a:gd name="T66" fmla="*/ 14 w 129"/>
                <a:gd name="T67" fmla="*/ 17 h 133"/>
                <a:gd name="T68" fmla="*/ 2 w 129"/>
                <a:gd name="T69" fmla="*/ 8 h 133"/>
                <a:gd name="T70" fmla="*/ 0 w 129"/>
                <a:gd name="T71" fmla="*/ 0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133"/>
                <a:gd name="T110" fmla="*/ 129 w 129"/>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133">
                  <a:moveTo>
                    <a:pt x="0" y="0"/>
                  </a:moveTo>
                  <a:lnTo>
                    <a:pt x="15" y="3"/>
                  </a:lnTo>
                  <a:lnTo>
                    <a:pt x="28" y="4"/>
                  </a:lnTo>
                  <a:lnTo>
                    <a:pt x="36" y="13"/>
                  </a:lnTo>
                  <a:lnTo>
                    <a:pt x="44" y="21"/>
                  </a:lnTo>
                  <a:lnTo>
                    <a:pt x="54" y="27"/>
                  </a:lnTo>
                  <a:lnTo>
                    <a:pt x="63" y="38"/>
                  </a:lnTo>
                  <a:lnTo>
                    <a:pt x="72" y="41"/>
                  </a:lnTo>
                  <a:lnTo>
                    <a:pt x="80" y="48"/>
                  </a:lnTo>
                  <a:lnTo>
                    <a:pt x="92" y="58"/>
                  </a:lnTo>
                  <a:lnTo>
                    <a:pt x="100" y="63"/>
                  </a:lnTo>
                  <a:lnTo>
                    <a:pt x="100" y="72"/>
                  </a:lnTo>
                  <a:lnTo>
                    <a:pt x="101" y="76"/>
                  </a:lnTo>
                  <a:lnTo>
                    <a:pt x="108" y="78"/>
                  </a:lnTo>
                  <a:lnTo>
                    <a:pt x="115" y="88"/>
                  </a:lnTo>
                  <a:lnTo>
                    <a:pt x="115" y="94"/>
                  </a:lnTo>
                  <a:lnTo>
                    <a:pt x="113" y="99"/>
                  </a:lnTo>
                  <a:lnTo>
                    <a:pt x="121" y="94"/>
                  </a:lnTo>
                  <a:lnTo>
                    <a:pt x="129" y="99"/>
                  </a:lnTo>
                  <a:lnTo>
                    <a:pt x="129" y="118"/>
                  </a:lnTo>
                  <a:lnTo>
                    <a:pt x="128" y="133"/>
                  </a:lnTo>
                  <a:lnTo>
                    <a:pt x="121" y="131"/>
                  </a:lnTo>
                  <a:lnTo>
                    <a:pt x="115" y="133"/>
                  </a:lnTo>
                  <a:lnTo>
                    <a:pt x="106" y="132"/>
                  </a:lnTo>
                  <a:lnTo>
                    <a:pt x="72" y="98"/>
                  </a:lnTo>
                  <a:lnTo>
                    <a:pt x="67" y="92"/>
                  </a:lnTo>
                  <a:lnTo>
                    <a:pt x="65" y="81"/>
                  </a:lnTo>
                  <a:lnTo>
                    <a:pt x="48" y="61"/>
                  </a:lnTo>
                  <a:lnTo>
                    <a:pt x="44" y="53"/>
                  </a:lnTo>
                  <a:lnTo>
                    <a:pt x="44" y="47"/>
                  </a:lnTo>
                  <a:lnTo>
                    <a:pt x="34" y="38"/>
                  </a:lnTo>
                  <a:lnTo>
                    <a:pt x="28" y="38"/>
                  </a:lnTo>
                  <a:lnTo>
                    <a:pt x="28" y="31"/>
                  </a:lnTo>
                  <a:lnTo>
                    <a:pt x="14" y="17"/>
                  </a:lnTo>
                  <a:lnTo>
                    <a:pt x="2" y="8"/>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5" name="Freeform 1127">
              <a:extLst>
                <a:ext uri="{FF2B5EF4-FFF2-40B4-BE49-F238E27FC236}">
                  <a16:creationId xmlns="" xmlns:a16="http://schemas.microsoft.com/office/drawing/2014/main" id="{49D801E8-3B2D-472B-8E6E-03013D3B80E8}"/>
                </a:ext>
              </a:extLst>
            </p:cNvPr>
            <p:cNvSpPr>
              <a:spLocks/>
            </p:cNvSpPr>
            <p:nvPr/>
          </p:nvSpPr>
          <p:spPr bwMode="gray">
            <a:xfrm>
              <a:off x="4031" y="2156"/>
              <a:ext cx="11" cy="11"/>
            </a:xfrm>
            <a:custGeom>
              <a:avLst/>
              <a:gdLst>
                <a:gd name="T0" fmla="*/ 0 w 11"/>
                <a:gd name="T1" fmla="*/ 5 h 11"/>
                <a:gd name="T2" fmla="*/ 5 w 11"/>
                <a:gd name="T3" fmla="*/ 0 h 11"/>
                <a:gd name="T4" fmla="*/ 11 w 11"/>
                <a:gd name="T5" fmla="*/ 4 h 11"/>
                <a:gd name="T6" fmla="*/ 10 w 11"/>
                <a:gd name="T7" fmla="*/ 9 h 11"/>
                <a:gd name="T8" fmla="*/ 4 w 11"/>
                <a:gd name="T9" fmla="*/ 11 h 11"/>
                <a:gd name="T10" fmla="*/ 0 w 11"/>
                <a:gd name="T11" fmla="*/ 5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5"/>
                  </a:moveTo>
                  <a:lnTo>
                    <a:pt x="5" y="0"/>
                  </a:lnTo>
                  <a:lnTo>
                    <a:pt x="11" y="4"/>
                  </a:lnTo>
                  <a:lnTo>
                    <a:pt x="10" y="9"/>
                  </a:lnTo>
                  <a:lnTo>
                    <a:pt x="4" y="11"/>
                  </a:lnTo>
                  <a:lnTo>
                    <a:pt x="0"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6" name="Freeform 1128">
              <a:extLst>
                <a:ext uri="{FF2B5EF4-FFF2-40B4-BE49-F238E27FC236}">
                  <a16:creationId xmlns="" xmlns:a16="http://schemas.microsoft.com/office/drawing/2014/main" id="{CC38BF20-805A-4BEB-BBE4-AB058A6A6C64}"/>
                </a:ext>
              </a:extLst>
            </p:cNvPr>
            <p:cNvSpPr>
              <a:spLocks/>
            </p:cNvSpPr>
            <p:nvPr/>
          </p:nvSpPr>
          <p:spPr bwMode="gray">
            <a:xfrm>
              <a:off x="4006" y="2145"/>
              <a:ext cx="18" cy="21"/>
            </a:xfrm>
            <a:custGeom>
              <a:avLst/>
              <a:gdLst>
                <a:gd name="T0" fmla="*/ 0 w 18"/>
                <a:gd name="T1" fmla="*/ 0 h 21"/>
                <a:gd name="T2" fmla="*/ 8 w 18"/>
                <a:gd name="T3" fmla="*/ 0 h 21"/>
                <a:gd name="T4" fmla="*/ 10 w 18"/>
                <a:gd name="T5" fmla="*/ 8 h 21"/>
                <a:gd name="T6" fmla="*/ 12 w 18"/>
                <a:gd name="T7" fmla="*/ 12 h 21"/>
                <a:gd name="T8" fmla="*/ 17 w 18"/>
                <a:gd name="T9" fmla="*/ 13 h 21"/>
                <a:gd name="T10" fmla="*/ 18 w 18"/>
                <a:gd name="T11" fmla="*/ 20 h 21"/>
                <a:gd name="T12" fmla="*/ 14 w 18"/>
                <a:gd name="T13" fmla="*/ 21 h 21"/>
                <a:gd name="T14" fmla="*/ 10 w 18"/>
                <a:gd name="T15" fmla="*/ 18 h 21"/>
                <a:gd name="T16" fmla="*/ 8 w 18"/>
                <a:gd name="T17" fmla="*/ 12 h 21"/>
                <a:gd name="T18" fmla="*/ 4 w 18"/>
                <a:gd name="T19" fmla="*/ 8 h 21"/>
                <a:gd name="T20" fmla="*/ 0 w 18"/>
                <a:gd name="T21" fmla="*/ 6 h 21"/>
                <a:gd name="T22" fmla="*/ 0 w 18"/>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1"/>
                <a:gd name="T38" fmla="*/ 18 w 18"/>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1">
                  <a:moveTo>
                    <a:pt x="0" y="0"/>
                  </a:moveTo>
                  <a:lnTo>
                    <a:pt x="8" y="0"/>
                  </a:lnTo>
                  <a:lnTo>
                    <a:pt x="10" y="8"/>
                  </a:lnTo>
                  <a:lnTo>
                    <a:pt x="12" y="12"/>
                  </a:lnTo>
                  <a:lnTo>
                    <a:pt x="17" y="13"/>
                  </a:lnTo>
                  <a:lnTo>
                    <a:pt x="18" y="20"/>
                  </a:lnTo>
                  <a:lnTo>
                    <a:pt x="14" y="21"/>
                  </a:lnTo>
                  <a:lnTo>
                    <a:pt x="10" y="18"/>
                  </a:lnTo>
                  <a:lnTo>
                    <a:pt x="8" y="12"/>
                  </a:lnTo>
                  <a:lnTo>
                    <a:pt x="4" y="8"/>
                  </a:lnTo>
                  <a:lnTo>
                    <a:pt x="0" y="6"/>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7" name="Freeform 1129">
              <a:extLst>
                <a:ext uri="{FF2B5EF4-FFF2-40B4-BE49-F238E27FC236}">
                  <a16:creationId xmlns="" xmlns:a16="http://schemas.microsoft.com/office/drawing/2014/main" id="{9C748036-93FD-449B-9FB2-CC09C8262118}"/>
                </a:ext>
              </a:extLst>
            </p:cNvPr>
            <p:cNvSpPr>
              <a:spLocks/>
            </p:cNvSpPr>
            <p:nvPr/>
          </p:nvSpPr>
          <p:spPr bwMode="gray">
            <a:xfrm>
              <a:off x="4008" y="2198"/>
              <a:ext cx="118" cy="34"/>
            </a:xfrm>
            <a:custGeom>
              <a:avLst/>
              <a:gdLst>
                <a:gd name="T0" fmla="*/ 6 w 118"/>
                <a:gd name="T1" fmla="*/ 1 h 34"/>
                <a:gd name="T2" fmla="*/ 20 w 118"/>
                <a:gd name="T3" fmla="*/ 0 h 34"/>
                <a:gd name="T4" fmla="*/ 35 w 118"/>
                <a:gd name="T5" fmla="*/ 7 h 34"/>
                <a:gd name="T6" fmla="*/ 42 w 118"/>
                <a:gd name="T7" fmla="*/ 11 h 34"/>
                <a:gd name="T8" fmla="*/ 56 w 118"/>
                <a:gd name="T9" fmla="*/ 11 h 34"/>
                <a:gd name="T10" fmla="*/ 64 w 118"/>
                <a:gd name="T11" fmla="*/ 7 h 34"/>
                <a:gd name="T12" fmla="*/ 74 w 118"/>
                <a:gd name="T13" fmla="*/ 9 h 34"/>
                <a:gd name="T14" fmla="*/ 84 w 118"/>
                <a:gd name="T15" fmla="*/ 13 h 34"/>
                <a:gd name="T16" fmla="*/ 86 w 118"/>
                <a:gd name="T17" fmla="*/ 18 h 34"/>
                <a:gd name="T18" fmla="*/ 100 w 118"/>
                <a:gd name="T19" fmla="*/ 19 h 34"/>
                <a:gd name="T20" fmla="*/ 107 w 118"/>
                <a:gd name="T21" fmla="*/ 21 h 34"/>
                <a:gd name="T22" fmla="*/ 108 w 118"/>
                <a:gd name="T23" fmla="*/ 24 h 34"/>
                <a:gd name="T24" fmla="*/ 116 w 118"/>
                <a:gd name="T25" fmla="*/ 28 h 34"/>
                <a:gd name="T26" fmla="*/ 118 w 118"/>
                <a:gd name="T27" fmla="*/ 32 h 34"/>
                <a:gd name="T28" fmla="*/ 108 w 118"/>
                <a:gd name="T29" fmla="*/ 34 h 34"/>
                <a:gd name="T30" fmla="*/ 94 w 118"/>
                <a:gd name="T31" fmla="*/ 31 h 34"/>
                <a:gd name="T32" fmla="*/ 86 w 118"/>
                <a:gd name="T33" fmla="*/ 29 h 34"/>
                <a:gd name="T34" fmla="*/ 81 w 118"/>
                <a:gd name="T35" fmla="*/ 29 h 34"/>
                <a:gd name="T36" fmla="*/ 59 w 118"/>
                <a:gd name="T37" fmla="*/ 27 h 34"/>
                <a:gd name="T38" fmla="*/ 50 w 118"/>
                <a:gd name="T39" fmla="*/ 21 h 34"/>
                <a:gd name="T40" fmla="*/ 26 w 118"/>
                <a:gd name="T41" fmla="*/ 21 h 34"/>
                <a:gd name="T42" fmla="*/ 20 w 118"/>
                <a:gd name="T43" fmla="*/ 18 h 34"/>
                <a:gd name="T44" fmla="*/ 10 w 118"/>
                <a:gd name="T45" fmla="*/ 16 h 34"/>
                <a:gd name="T46" fmla="*/ 8 w 118"/>
                <a:gd name="T47" fmla="*/ 12 h 34"/>
                <a:gd name="T48" fmla="*/ 0 w 118"/>
                <a:gd name="T49" fmla="*/ 8 h 34"/>
                <a:gd name="T50" fmla="*/ 6 w 118"/>
                <a:gd name="T51" fmla="*/ 1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34"/>
                <a:gd name="T80" fmla="*/ 118 w 118"/>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34">
                  <a:moveTo>
                    <a:pt x="6" y="1"/>
                  </a:moveTo>
                  <a:lnTo>
                    <a:pt x="20" y="0"/>
                  </a:lnTo>
                  <a:lnTo>
                    <a:pt x="35" y="7"/>
                  </a:lnTo>
                  <a:lnTo>
                    <a:pt x="42" y="11"/>
                  </a:lnTo>
                  <a:lnTo>
                    <a:pt x="56" y="11"/>
                  </a:lnTo>
                  <a:lnTo>
                    <a:pt x="64" y="7"/>
                  </a:lnTo>
                  <a:lnTo>
                    <a:pt x="74" y="9"/>
                  </a:lnTo>
                  <a:lnTo>
                    <a:pt x="84" y="13"/>
                  </a:lnTo>
                  <a:lnTo>
                    <a:pt x="86" y="18"/>
                  </a:lnTo>
                  <a:lnTo>
                    <a:pt x="100" y="19"/>
                  </a:lnTo>
                  <a:lnTo>
                    <a:pt x="107" y="21"/>
                  </a:lnTo>
                  <a:lnTo>
                    <a:pt x="108" y="24"/>
                  </a:lnTo>
                  <a:lnTo>
                    <a:pt x="116" y="28"/>
                  </a:lnTo>
                  <a:lnTo>
                    <a:pt x="118" y="32"/>
                  </a:lnTo>
                  <a:lnTo>
                    <a:pt x="108" y="34"/>
                  </a:lnTo>
                  <a:lnTo>
                    <a:pt x="94" y="31"/>
                  </a:lnTo>
                  <a:lnTo>
                    <a:pt x="86" y="29"/>
                  </a:lnTo>
                  <a:lnTo>
                    <a:pt x="81" y="29"/>
                  </a:lnTo>
                  <a:lnTo>
                    <a:pt x="59" y="27"/>
                  </a:lnTo>
                  <a:lnTo>
                    <a:pt x="50" y="21"/>
                  </a:lnTo>
                  <a:lnTo>
                    <a:pt x="26" y="21"/>
                  </a:lnTo>
                  <a:lnTo>
                    <a:pt x="20" y="18"/>
                  </a:lnTo>
                  <a:lnTo>
                    <a:pt x="10" y="16"/>
                  </a:lnTo>
                  <a:lnTo>
                    <a:pt x="8" y="12"/>
                  </a:lnTo>
                  <a:lnTo>
                    <a:pt x="0" y="8"/>
                  </a:lnTo>
                  <a:lnTo>
                    <a:pt x="6"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8" name="Freeform 1130">
              <a:extLst>
                <a:ext uri="{FF2B5EF4-FFF2-40B4-BE49-F238E27FC236}">
                  <a16:creationId xmlns="" xmlns:a16="http://schemas.microsoft.com/office/drawing/2014/main" id="{2510B032-1283-4E27-9300-91B5A780504C}"/>
                </a:ext>
              </a:extLst>
            </p:cNvPr>
            <p:cNvSpPr>
              <a:spLocks/>
            </p:cNvSpPr>
            <p:nvPr/>
          </p:nvSpPr>
          <p:spPr bwMode="gray">
            <a:xfrm>
              <a:off x="4224" y="2224"/>
              <a:ext cx="42" cy="27"/>
            </a:xfrm>
            <a:custGeom>
              <a:avLst/>
              <a:gdLst>
                <a:gd name="T0" fmla="*/ 0 w 42"/>
                <a:gd name="T1" fmla="*/ 27 h 27"/>
                <a:gd name="T2" fmla="*/ 14 w 42"/>
                <a:gd name="T3" fmla="*/ 21 h 27"/>
                <a:gd name="T4" fmla="*/ 23 w 42"/>
                <a:gd name="T5" fmla="*/ 14 h 27"/>
                <a:gd name="T6" fmla="*/ 41 w 42"/>
                <a:gd name="T7" fmla="*/ 6 h 27"/>
                <a:gd name="T8" fmla="*/ 42 w 42"/>
                <a:gd name="T9" fmla="*/ 1 h 27"/>
                <a:gd name="T10" fmla="*/ 29 w 42"/>
                <a:gd name="T11" fmla="*/ 0 h 27"/>
                <a:gd name="T12" fmla="*/ 18 w 42"/>
                <a:gd name="T13" fmla="*/ 6 h 27"/>
                <a:gd name="T14" fmla="*/ 11 w 42"/>
                <a:gd name="T15" fmla="*/ 12 h 27"/>
                <a:gd name="T16" fmla="*/ 6 w 42"/>
                <a:gd name="T17" fmla="*/ 13 h 27"/>
                <a:gd name="T18" fmla="*/ 2 w 42"/>
                <a:gd name="T19" fmla="*/ 17 h 27"/>
                <a:gd name="T20" fmla="*/ 0 w 42"/>
                <a:gd name="T21" fmla="*/ 2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7"/>
                <a:gd name="T35" fmla="*/ 42 w 4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7">
                  <a:moveTo>
                    <a:pt x="0" y="27"/>
                  </a:moveTo>
                  <a:lnTo>
                    <a:pt x="14" y="21"/>
                  </a:lnTo>
                  <a:lnTo>
                    <a:pt x="23" y="14"/>
                  </a:lnTo>
                  <a:lnTo>
                    <a:pt x="41" y="6"/>
                  </a:lnTo>
                  <a:lnTo>
                    <a:pt x="42" y="1"/>
                  </a:lnTo>
                  <a:lnTo>
                    <a:pt x="29" y="0"/>
                  </a:lnTo>
                  <a:lnTo>
                    <a:pt x="18" y="6"/>
                  </a:lnTo>
                  <a:lnTo>
                    <a:pt x="11" y="12"/>
                  </a:lnTo>
                  <a:lnTo>
                    <a:pt x="6" y="13"/>
                  </a:lnTo>
                  <a:lnTo>
                    <a:pt x="2" y="17"/>
                  </a:lnTo>
                  <a:lnTo>
                    <a:pt x="0" y="2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39" name="Freeform 1131">
              <a:extLst>
                <a:ext uri="{FF2B5EF4-FFF2-40B4-BE49-F238E27FC236}">
                  <a16:creationId xmlns="" xmlns:a16="http://schemas.microsoft.com/office/drawing/2014/main" id="{D20CCE0C-B68C-4A2A-B44C-BF4356023103}"/>
                </a:ext>
              </a:extLst>
            </p:cNvPr>
            <p:cNvSpPr>
              <a:spLocks/>
            </p:cNvSpPr>
            <p:nvPr/>
          </p:nvSpPr>
          <p:spPr bwMode="gray">
            <a:xfrm>
              <a:off x="4169" y="2237"/>
              <a:ext cx="22" cy="12"/>
            </a:xfrm>
            <a:custGeom>
              <a:avLst/>
              <a:gdLst>
                <a:gd name="T0" fmla="*/ 2 w 22"/>
                <a:gd name="T1" fmla="*/ 1 h 12"/>
                <a:gd name="T2" fmla="*/ 11 w 22"/>
                <a:gd name="T3" fmla="*/ 0 h 12"/>
                <a:gd name="T4" fmla="*/ 18 w 22"/>
                <a:gd name="T5" fmla="*/ 4 h 12"/>
                <a:gd name="T6" fmla="*/ 22 w 22"/>
                <a:gd name="T7" fmla="*/ 9 h 12"/>
                <a:gd name="T8" fmla="*/ 20 w 22"/>
                <a:gd name="T9" fmla="*/ 12 h 12"/>
                <a:gd name="T10" fmla="*/ 11 w 22"/>
                <a:gd name="T11" fmla="*/ 10 h 12"/>
                <a:gd name="T12" fmla="*/ 3 w 22"/>
                <a:gd name="T13" fmla="*/ 7 h 12"/>
                <a:gd name="T14" fmla="*/ 0 w 22"/>
                <a:gd name="T15" fmla="*/ 4 h 12"/>
                <a:gd name="T16" fmla="*/ 2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2" y="1"/>
                  </a:moveTo>
                  <a:lnTo>
                    <a:pt x="11" y="0"/>
                  </a:lnTo>
                  <a:lnTo>
                    <a:pt x="18" y="4"/>
                  </a:lnTo>
                  <a:lnTo>
                    <a:pt x="22" y="9"/>
                  </a:lnTo>
                  <a:lnTo>
                    <a:pt x="20" y="12"/>
                  </a:lnTo>
                  <a:lnTo>
                    <a:pt x="11" y="10"/>
                  </a:lnTo>
                  <a:lnTo>
                    <a:pt x="3" y="7"/>
                  </a:lnTo>
                  <a:lnTo>
                    <a:pt x="0" y="4"/>
                  </a:lnTo>
                  <a:lnTo>
                    <a:pt x="2"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0" name="Freeform 1132">
              <a:extLst>
                <a:ext uri="{FF2B5EF4-FFF2-40B4-BE49-F238E27FC236}">
                  <a16:creationId xmlns="" xmlns:a16="http://schemas.microsoft.com/office/drawing/2014/main" id="{5B9083B4-9BF1-4B16-A494-FC4B47A36821}"/>
                </a:ext>
              </a:extLst>
            </p:cNvPr>
            <p:cNvSpPr>
              <a:spLocks/>
            </p:cNvSpPr>
            <p:nvPr/>
          </p:nvSpPr>
          <p:spPr bwMode="gray">
            <a:xfrm>
              <a:off x="4180" y="2223"/>
              <a:ext cx="28" cy="9"/>
            </a:xfrm>
            <a:custGeom>
              <a:avLst/>
              <a:gdLst>
                <a:gd name="T0" fmla="*/ 0 w 28"/>
                <a:gd name="T1" fmla="*/ 8 h 9"/>
                <a:gd name="T2" fmla="*/ 13 w 28"/>
                <a:gd name="T3" fmla="*/ 9 h 9"/>
                <a:gd name="T4" fmla="*/ 28 w 28"/>
                <a:gd name="T5" fmla="*/ 8 h 9"/>
                <a:gd name="T6" fmla="*/ 27 w 28"/>
                <a:gd name="T7" fmla="*/ 4 h 9"/>
                <a:gd name="T8" fmla="*/ 18 w 28"/>
                <a:gd name="T9" fmla="*/ 4 h 9"/>
                <a:gd name="T10" fmla="*/ 13 w 28"/>
                <a:gd name="T11" fmla="*/ 2 h 9"/>
                <a:gd name="T12" fmla="*/ 6 w 28"/>
                <a:gd name="T13" fmla="*/ 0 h 9"/>
                <a:gd name="T14" fmla="*/ 2 w 28"/>
                <a:gd name="T15" fmla="*/ 2 h 9"/>
                <a:gd name="T16" fmla="*/ 0 w 28"/>
                <a:gd name="T17" fmla="*/ 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9"/>
                <a:gd name="T29" fmla="*/ 28 w 2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9">
                  <a:moveTo>
                    <a:pt x="0" y="8"/>
                  </a:moveTo>
                  <a:lnTo>
                    <a:pt x="13" y="9"/>
                  </a:lnTo>
                  <a:lnTo>
                    <a:pt x="28" y="8"/>
                  </a:lnTo>
                  <a:lnTo>
                    <a:pt x="27" y="4"/>
                  </a:lnTo>
                  <a:lnTo>
                    <a:pt x="18" y="4"/>
                  </a:lnTo>
                  <a:lnTo>
                    <a:pt x="13" y="2"/>
                  </a:lnTo>
                  <a:lnTo>
                    <a:pt x="6" y="0"/>
                  </a:lnTo>
                  <a:lnTo>
                    <a:pt x="2" y="2"/>
                  </a:lnTo>
                  <a:lnTo>
                    <a:pt x="0" y="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1" name="Freeform 1133">
              <a:extLst>
                <a:ext uri="{FF2B5EF4-FFF2-40B4-BE49-F238E27FC236}">
                  <a16:creationId xmlns="" xmlns:a16="http://schemas.microsoft.com/office/drawing/2014/main" id="{EF5905FE-EA39-4D37-9373-78B0F3D4D2C9}"/>
                </a:ext>
              </a:extLst>
            </p:cNvPr>
            <p:cNvSpPr>
              <a:spLocks/>
            </p:cNvSpPr>
            <p:nvPr/>
          </p:nvSpPr>
          <p:spPr bwMode="gray">
            <a:xfrm>
              <a:off x="4157" y="2224"/>
              <a:ext cx="16" cy="7"/>
            </a:xfrm>
            <a:custGeom>
              <a:avLst/>
              <a:gdLst>
                <a:gd name="T0" fmla="*/ 0 w 16"/>
                <a:gd name="T1" fmla="*/ 1 h 7"/>
                <a:gd name="T2" fmla="*/ 0 w 16"/>
                <a:gd name="T3" fmla="*/ 7 h 7"/>
                <a:gd name="T4" fmla="*/ 16 w 16"/>
                <a:gd name="T5" fmla="*/ 7 h 7"/>
                <a:gd name="T6" fmla="*/ 13 w 16"/>
                <a:gd name="T7" fmla="*/ 1 h 7"/>
                <a:gd name="T8" fmla="*/ 6 w 16"/>
                <a:gd name="T9" fmla="*/ 0 h 7"/>
                <a:gd name="T10" fmla="*/ 0 w 16"/>
                <a:gd name="T11" fmla="*/ 1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0" y="1"/>
                  </a:moveTo>
                  <a:lnTo>
                    <a:pt x="0" y="7"/>
                  </a:lnTo>
                  <a:lnTo>
                    <a:pt x="16" y="7"/>
                  </a:lnTo>
                  <a:lnTo>
                    <a:pt x="13" y="1"/>
                  </a:lnTo>
                  <a:lnTo>
                    <a:pt x="6" y="0"/>
                  </a:lnTo>
                  <a:lnTo>
                    <a:pt x="0"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2" name="Freeform 1134">
              <a:extLst>
                <a:ext uri="{FF2B5EF4-FFF2-40B4-BE49-F238E27FC236}">
                  <a16:creationId xmlns="" xmlns:a16="http://schemas.microsoft.com/office/drawing/2014/main" id="{AAE373D6-E172-4F2C-BE0D-0530B45CB806}"/>
                </a:ext>
              </a:extLst>
            </p:cNvPr>
            <p:cNvSpPr>
              <a:spLocks/>
            </p:cNvSpPr>
            <p:nvPr/>
          </p:nvSpPr>
          <p:spPr bwMode="gray">
            <a:xfrm>
              <a:off x="4132" y="2224"/>
              <a:ext cx="21" cy="13"/>
            </a:xfrm>
            <a:custGeom>
              <a:avLst/>
              <a:gdLst>
                <a:gd name="T0" fmla="*/ 2 w 21"/>
                <a:gd name="T1" fmla="*/ 0 h 13"/>
                <a:gd name="T2" fmla="*/ 11 w 21"/>
                <a:gd name="T3" fmla="*/ 2 h 13"/>
                <a:gd name="T4" fmla="*/ 20 w 21"/>
                <a:gd name="T5" fmla="*/ 3 h 13"/>
                <a:gd name="T6" fmla="*/ 21 w 21"/>
                <a:gd name="T7" fmla="*/ 8 h 13"/>
                <a:gd name="T8" fmla="*/ 18 w 21"/>
                <a:gd name="T9" fmla="*/ 13 h 13"/>
                <a:gd name="T10" fmla="*/ 9 w 21"/>
                <a:gd name="T11" fmla="*/ 10 h 13"/>
                <a:gd name="T12" fmla="*/ 0 w 21"/>
                <a:gd name="T13" fmla="*/ 7 h 13"/>
                <a:gd name="T14" fmla="*/ 2 w 2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2" y="0"/>
                  </a:moveTo>
                  <a:lnTo>
                    <a:pt x="11" y="2"/>
                  </a:lnTo>
                  <a:lnTo>
                    <a:pt x="20" y="3"/>
                  </a:lnTo>
                  <a:lnTo>
                    <a:pt x="21" y="8"/>
                  </a:lnTo>
                  <a:lnTo>
                    <a:pt x="18" y="13"/>
                  </a:lnTo>
                  <a:lnTo>
                    <a:pt x="9" y="10"/>
                  </a:lnTo>
                  <a:lnTo>
                    <a:pt x="0" y="7"/>
                  </a:lnTo>
                  <a:lnTo>
                    <a:pt x="2"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3" name="Freeform 1135">
              <a:extLst>
                <a:ext uri="{FF2B5EF4-FFF2-40B4-BE49-F238E27FC236}">
                  <a16:creationId xmlns="" xmlns:a16="http://schemas.microsoft.com/office/drawing/2014/main" id="{5E41231A-5AC7-49C1-9492-CE2D86B2F479}"/>
                </a:ext>
              </a:extLst>
            </p:cNvPr>
            <p:cNvSpPr>
              <a:spLocks/>
            </p:cNvSpPr>
            <p:nvPr/>
          </p:nvSpPr>
          <p:spPr bwMode="gray">
            <a:xfrm>
              <a:off x="4167" y="2105"/>
              <a:ext cx="74" cy="88"/>
            </a:xfrm>
            <a:custGeom>
              <a:avLst/>
              <a:gdLst>
                <a:gd name="T0" fmla="*/ 10 w 74"/>
                <a:gd name="T1" fmla="*/ 27 h 88"/>
                <a:gd name="T2" fmla="*/ 10 w 74"/>
                <a:gd name="T3" fmla="*/ 19 h 88"/>
                <a:gd name="T4" fmla="*/ 16 w 74"/>
                <a:gd name="T5" fmla="*/ 10 h 88"/>
                <a:gd name="T6" fmla="*/ 24 w 74"/>
                <a:gd name="T7" fmla="*/ 6 h 88"/>
                <a:gd name="T8" fmla="*/ 36 w 74"/>
                <a:gd name="T9" fmla="*/ 7 h 88"/>
                <a:gd name="T10" fmla="*/ 44 w 74"/>
                <a:gd name="T11" fmla="*/ 10 h 88"/>
                <a:gd name="T12" fmla="*/ 56 w 74"/>
                <a:gd name="T13" fmla="*/ 11 h 88"/>
                <a:gd name="T14" fmla="*/ 64 w 74"/>
                <a:gd name="T15" fmla="*/ 9 h 88"/>
                <a:gd name="T16" fmla="*/ 68 w 74"/>
                <a:gd name="T17" fmla="*/ 6 h 88"/>
                <a:gd name="T18" fmla="*/ 74 w 74"/>
                <a:gd name="T19" fmla="*/ 0 h 88"/>
                <a:gd name="T20" fmla="*/ 74 w 74"/>
                <a:gd name="T21" fmla="*/ 6 h 88"/>
                <a:gd name="T22" fmla="*/ 66 w 74"/>
                <a:gd name="T23" fmla="*/ 15 h 88"/>
                <a:gd name="T24" fmla="*/ 60 w 74"/>
                <a:gd name="T25" fmla="*/ 19 h 88"/>
                <a:gd name="T26" fmla="*/ 42 w 74"/>
                <a:gd name="T27" fmla="*/ 17 h 88"/>
                <a:gd name="T28" fmla="*/ 32 w 74"/>
                <a:gd name="T29" fmla="*/ 15 h 88"/>
                <a:gd name="T30" fmla="*/ 24 w 74"/>
                <a:gd name="T31" fmla="*/ 14 h 88"/>
                <a:gd name="T32" fmla="*/ 18 w 74"/>
                <a:gd name="T33" fmla="*/ 15 h 88"/>
                <a:gd name="T34" fmla="*/ 14 w 74"/>
                <a:gd name="T35" fmla="*/ 19 h 88"/>
                <a:gd name="T36" fmla="*/ 14 w 74"/>
                <a:gd name="T37" fmla="*/ 26 h 88"/>
                <a:gd name="T38" fmla="*/ 18 w 74"/>
                <a:gd name="T39" fmla="*/ 31 h 88"/>
                <a:gd name="T40" fmla="*/ 20 w 74"/>
                <a:gd name="T41" fmla="*/ 34 h 88"/>
                <a:gd name="T42" fmla="*/ 22 w 74"/>
                <a:gd name="T43" fmla="*/ 38 h 88"/>
                <a:gd name="T44" fmla="*/ 24 w 74"/>
                <a:gd name="T45" fmla="*/ 39 h 88"/>
                <a:gd name="T46" fmla="*/ 30 w 74"/>
                <a:gd name="T47" fmla="*/ 33 h 88"/>
                <a:gd name="T48" fmla="*/ 32 w 74"/>
                <a:gd name="T49" fmla="*/ 31 h 88"/>
                <a:gd name="T50" fmla="*/ 40 w 74"/>
                <a:gd name="T51" fmla="*/ 32 h 88"/>
                <a:gd name="T52" fmla="*/ 46 w 74"/>
                <a:gd name="T53" fmla="*/ 29 h 88"/>
                <a:gd name="T54" fmla="*/ 52 w 74"/>
                <a:gd name="T55" fmla="*/ 30 h 88"/>
                <a:gd name="T56" fmla="*/ 52 w 74"/>
                <a:gd name="T57" fmla="*/ 36 h 88"/>
                <a:gd name="T58" fmla="*/ 42 w 74"/>
                <a:gd name="T59" fmla="*/ 36 h 88"/>
                <a:gd name="T60" fmla="*/ 38 w 74"/>
                <a:gd name="T61" fmla="*/ 41 h 88"/>
                <a:gd name="T62" fmla="*/ 34 w 74"/>
                <a:gd name="T63" fmla="*/ 45 h 88"/>
                <a:gd name="T64" fmla="*/ 33 w 74"/>
                <a:gd name="T65" fmla="*/ 48 h 88"/>
                <a:gd name="T66" fmla="*/ 36 w 74"/>
                <a:gd name="T67" fmla="*/ 51 h 88"/>
                <a:gd name="T68" fmla="*/ 40 w 74"/>
                <a:gd name="T69" fmla="*/ 60 h 88"/>
                <a:gd name="T70" fmla="*/ 42 w 74"/>
                <a:gd name="T71" fmla="*/ 64 h 88"/>
                <a:gd name="T72" fmla="*/ 43 w 74"/>
                <a:gd name="T73" fmla="*/ 69 h 88"/>
                <a:gd name="T74" fmla="*/ 48 w 74"/>
                <a:gd name="T75" fmla="*/ 72 h 88"/>
                <a:gd name="T76" fmla="*/ 41 w 74"/>
                <a:gd name="T77" fmla="*/ 75 h 88"/>
                <a:gd name="T78" fmla="*/ 36 w 74"/>
                <a:gd name="T79" fmla="*/ 74 h 88"/>
                <a:gd name="T80" fmla="*/ 33 w 74"/>
                <a:gd name="T81" fmla="*/ 79 h 88"/>
                <a:gd name="T82" fmla="*/ 30 w 74"/>
                <a:gd name="T83" fmla="*/ 70 h 88"/>
                <a:gd name="T84" fmla="*/ 26 w 74"/>
                <a:gd name="T85" fmla="*/ 64 h 88"/>
                <a:gd name="T86" fmla="*/ 24 w 74"/>
                <a:gd name="T87" fmla="*/ 53 h 88"/>
                <a:gd name="T88" fmla="*/ 19 w 74"/>
                <a:gd name="T89" fmla="*/ 54 h 88"/>
                <a:gd name="T90" fmla="*/ 18 w 74"/>
                <a:gd name="T91" fmla="*/ 58 h 88"/>
                <a:gd name="T92" fmla="*/ 18 w 74"/>
                <a:gd name="T93" fmla="*/ 69 h 88"/>
                <a:gd name="T94" fmla="*/ 19 w 74"/>
                <a:gd name="T95" fmla="*/ 74 h 88"/>
                <a:gd name="T96" fmla="*/ 18 w 74"/>
                <a:gd name="T97" fmla="*/ 84 h 88"/>
                <a:gd name="T98" fmla="*/ 17 w 74"/>
                <a:gd name="T99" fmla="*/ 88 h 88"/>
                <a:gd name="T100" fmla="*/ 8 w 74"/>
                <a:gd name="T101" fmla="*/ 88 h 88"/>
                <a:gd name="T102" fmla="*/ 8 w 74"/>
                <a:gd name="T103" fmla="*/ 78 h 88"/>
                <a:gd name="T104" fmla="*/ 10 w 74"/>
                <a:gd name="T105" fmla="*/ 68 h 88"/>
                <a:gd name="T106" fmla="*/ 8 w 74"/>
                <a:gd name="T107" fmla="*/ 63 h 88"/>
                <a:gd name="T108" fmla="*/ 0 w 74"/>
                <a:gd name="T109" fmla="*/ 61 h 88"/>
                <a:gd name="T110" fmla="*/ 0 w 74"/>
                <a:gd name="T111" fmla="*/ 52 h 88"/>
                <a:gd name="T112" fmla="*/ 4 w 74"/>
                <a:gd name="T113" fmla="*/ 44 h 88"/>
                <a:gd name="T114" fmla="*/ 7 w 74"/>
                <a:gd name="T115" fmla="*/ 31 h 88"/>
                <a:gd name="T116" fmla="*/ 10 w 74"/>
                <a:gd name="T117" fmla="*/ 27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8"/>
                <a:gd name="T179" fmla="*/ 74 w 74"/>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8">
                  <a:moveTo>
                    <a:pt x="10" y="27"/>
                  </a:moveTo>
                  <a:lnTo>
                    <a:pt x="10" y="19"/>
                  </a:lnTo>
                  <a:lnTo>
                    <a:pt x="16" y="10"/>
                  </a:lnTo>
                  <a:lnTo>
                    <a:pt x="24" y="6"/>
                  </a:lnTo>
                  <a:lnTo>
                    <a:pt x="36" y="7"/>
                  </a:lnTo>
                  <a:lnTo>
                    <a:pt x="44" y="10"/>
                  </a:lnTo>
                  <a:lnTo>
                    <a:pt x="56" y="11"/>
                  </a:lnTo>
                  <a:lnTo>
                    <a:pt x="64" y="9"/>
                  </a:lnTo>
                  <a:lnTo>
                    <a:pt x="68" y="6"/>
                  </a:lnTo>
                  <a:lnTo>
                    <a:pt x="74" y="0"/>
                  </a:lnTo>
                  <a:lnTo>
                    <a:pt x="74" y="6"/>
                  </a:lnTo>
                  <a:lnTo>
                    <a:pt x="66" y="15"/>
                  </a:lnTo>
                  <a:lnTo>
                    <a:pt x="60" y="19"/>
                  </a:lnTo>
                  <a:lnTo>
                    <a:pt x="42" y="17"/>
                  </a:lnTo>
                  <a:lnTo>
                    <a:pt x="32" y="15"/>
                  </a:lnTo>
                  <a:lnTo>
                    <a:pt x="24" y="14"/>
                  </a:lnTo>
                  <a:lnTo>
                    <a:pt x="18" y="15"/>
                  </a:lnTo>
                  <a:lnTo>
                    <a:pt x="14" y="19"/>
                  </a:lnTo>
                  <a:lnTo>
                    <a:pt x="14" y="26"/>
                  </a:lnTo>
                  <a:lnTo>
                    <a:pt x="18" y="31"/>
                  </a:lnTo>
                  <a:lnTo>
                    <a:pt x="20" y="34"/>
                  </a:lnTo>
                  <a:lnTo>
                    <a:pt x="22" y="38"/>
                  </a:lnTo>
                  <a:lnTo>
                    <a:pt x="24" y="39"/>
                  </a:lnTo>
                  <a:lnTo>
                    <a:pt x="30" y="33"/>
                  </a:lnTo>
                  <a:lnTo>
                    <a:pt x="32" y="31"/>
                  </a:lnTo>
                  <a:lnTo>
                    <a:pt x="40" y="32"/>
                  </a:lnTo>
                  <a:lnTo>
                    <a:pt x="46" y="29"/>
                  </a:lnTo>
                  <a:lnTo>
                    <a:pt x="52" y="30"/>
                  </a:lnTo>
                  <a:lnTo>
                    <a:pt x="52" y="36"/>
                  </a:lnTo>
                  <a:lnTo>
                    <a:pt x="42" y="36"/>
                  </a:lnTo>
                  <a:lnTo>
                    <a:pt x="38" y="41"/>
                  </a:lnTo>
                  <a:lnTo>
                    <a:pt x="34" y="45"/>
                  </a:lnTo>
                  <a:lnTo>
                    <a:pt x="33" y="48"/>
                  </a:lnTo>
                  <a:lnTo>
                    <a:pt x="36" y="51"/>
                  </a:lnTo>
                  <a:lnTo>
                    <a:pt x="40" y="60"/>
                  </a:lnTo>
                  <a:lnTo>
                    <a:pt x="42" y="64"/>
                  </a:lnTo>
                  <a:lnTo>
                    <a:pt x="43" y="69"/>
                  </a:lnTo>
                  <a:lnTo>
                    <a:pt x="48" y="72"/>
                  </a:lnTo>
                  <a:lnTo>
                    <a:pt x="41" y="75"/>
                  </a:lnTo>
                  <a:lnTo>
                    <a:pt x="36" y="74"/>
                  </a:lnTo>
                  <a:lnTo>
                    <a:pt x="33" y="79"/>
                  </a:lnTo>
                  <a:lnTo>
                    <a:pt x="30" y="70"/>
                  </a:lnTo>
                  <a:lnTo>
                    <a:pt x="26" y="64"/>
                  </a:lnTo>
                  <a:lnTo>
                    <a:pt x="24" y="53"/>
                  </a:lnTo>
                  <a:lnTo>
                    <a:pt x="19" y="54"/>
                  </a:lnTo>
                  <a:lnTo>
                    <a:pt x="18" y="58"/>
                  </a:lnTo>
                  <a:lnTo>
                    <a:pt x="18" y="69"/>
                  </a:lnTo>
                  <a:lnTo>
                    <a:pt x="19" y="74"/>
                  </a:lnTo>
                  <a:lnTo>
                    <a:pt x="18" y="84"/>
                  </a:lnTo>
                  <a:lnTo>
                    <a:pt x="17" y="88"/>
                  </a:lnTo>
                  <a:lnTo>
                    <a:pt x="8" y="88"/>
                  </a:lnTo>
                  <a:lnTo>
                    <a:pt x="8" y="78"/>
                  </a:lnTo>
                  <a:lnTo>
                    <a:pt x="10" y="68"/>
                  </a:lnTo>
                  <a:lnTo>
                    <a:pt x="8" y="63"/>
                  </a:lnTo>
                  <a:lnTo>
                    <a:pt x="0" y="61"/>
                  </a:lnTo>
                  <a:lnTo>
                    <a:pt x="0" y="52"/>
                  </a:lnTo>
                  <a:lnTo>
                    <a:pt x="4" y="44"/>
                  </a:lnTo>
                  <a:lnTo>
                    <a:pt x="7" y="31"/>
                  </a:lnTo>
                  <a:lnTo>
                    <a:pt x="10" y="2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4" name="Freeform 1136">
              <a:extLst>
                <a:ext uri="{FF2B5EF4-FFF2-40B4-BE49-F238E27FC236}">
                  <a16:creationId xmlns="" xmlns:a16="http://schemas.microsoft.com/office/drawing/2014/main" id="{4C86C35E-6A1D-4373-BD29-84B1183EBDE5}"/>
                </a:ext>
              </a:extLst>
            </p:cNvPr>
            <p:cNvSpPr>
              <a:spLocks/>
            </p:cNvSpPr>
            <p:nvPr/>
          </p:nvSpPr>
          <p:spPr bwMode="gray">
            <a:xfrm>
              <a:off x="4308" y="2131"/>
              <a:ext cx="122" cy="103"/>
            </a:xfrm>
            <a:custGeom>
              <a:avLst/>
              <a:gdLst>
                <a:gd name="T0" fmla="*/ 3 w 122"/>
                <a:gd name="T1" fmla="*/ 6 h 103"/>
                <a:gd name="T2" fmla="*/ 16 w 122"/>
                <a:gd name="T3" fmla="*/ 2 h 103"/>
                <a:gd name="T4" fmla="*/ 24 w 122"/>
                <a:gd name="T5" fmla="*/ 0 h 103"/>
                <a:gd name="T6" fmla="*/ 36 w 122"/>
                <a:gd name="T7" fmla="*/ 3 h 103"/>
                <a:gd name="T8" fmla="*/ 43 w 122"/>
                <a:gd name="T9" fmla="*/ 8 h 103"/>
                <a:gd name="T10" fmla="*/ 41 w 122"/>
                <a:gd name="T11" fmla="*/ 18 h 103"/>
                <a:gd name="T12" fmla="*/ 42 w 122"/>
                <a:gd name="T13" fmla="*/ 24 h 103"/>
                <a:gd name="T14" fmla="*/ 46 w 122"/>
                <a:gd name="T15" fmla="*/ 28 h 103"/>
                <a:gd name="T16" fmla="*/ 48 w 122"/>
                <a:gd name="T17" fmla="*/ 34 h 103"/>
                <a:gd name="T18" fmla="*/ 54 w 122"/>
                <a:gd name="T19" fmla="*/ 35 h 103"/>
                <a:gd name="T20" fmla="*/ 60 w 122"/>
                <a:gd name="T21" fmla="*/ 34 h 103"/>
                <a:gd name="T22" fmla="*/ 65 w 122"/>
                <a:gd name="T23" fmla="*/ 26 h 103"/>
                <a:gd name="T24" fmla="*/ 72 w 122"/>
                <a:gd name="T25" fmla="*/ 22 h 103"/>
                <a:gd name="T26" fmla="*/ 78 w 122"/>
                <a:gd name="T27" fmla="*/ 18 h 103"/>
                <a:gd name="T28" fmla="*/ 83 w 122"/>
                <a:gd name="T29" fmla="*/ 14 h 103"/>
                <a:gd name="T30" fmla="*/ 96 w 122"/>
                <a:gd name="T31" fmla="*/ 18 h 103"/>
                <a:gd name="T32" fmla="*/ 108 w 122"/>
                <a:gd name="T33" fmla="*/ 22 h 103"/>
                <a:gd name="T34" fmla="*/ 120 w 122"/>
                <a:gd name="T35" fmla="*/ 26 h 103"/>
                <a:gd name="T36" fmla="*/ 122 w 122"/>
                <a:gd name="T37" fmla="*/ 27 h 103"/>
                <a:gd name="T38" fmla="*/ 122 w 122"/>
                <a:gd name="T39" fmla="*/ 103 h 103"/>
                <a:gd name="T40" fmla="*/ 112 w 122"/>
                <a:gd name="T41" fmla="*/ 95 h 103"/>
                <a:gd name="T42" fmla="*/ 104 w 122"/>
                <a:gd name="T43" fmla="*/ 91 h 103"/>
                <a:gd name="T44" fmla="*/ 99 w 122"/>
                <a:gd name="T45" fmla="*/ 91 h 103"/>
                <a:gd name="T46" fmla="*/ 94 w 122"/>
                <a:gd name="T47" fmla="*/ 95 h 103"/>
                <a:gd name="T48" fmla="*/ 83 w 122"/>
                <a:gd name="T49" fmla="*/ 96 h 103"/>
                <a:gd name="T50" fmla="*/ 82 w 122"/>
                <a:gd name="T51" fmla="*/ 90 h 103"/>
                <a:gd name="T52" fmla="*/ 84 w 122"/>
                <a:gd name="T53" fmla="*/ 88 h 103"/>
                <a:gd name="T54" fmla="*/ 88 w 122"/>
                <a:gd name="T55" fmla="*/ 85 h 103"/>
                <a:gd name="T56" fmla="*/ 94 w 122"/>
                <a:gd name="T57" fmla="*/ 84 h 103"/>
                <a:gd name="T58" fmla="*/ 96 w 122"/>
                <a:gd name="T59" fmla="*/ 76 h 103"/>
                <a:gd name="T60" fmla="*/ 93 w 122"/>
                <a:gd name="T61" fmla="*/ 69 h 103"/>
                <a:gd name="T62" fmla="*/ 85 w 122"/>
                <a:gd name="T63" fmla="*/ 61 h 103"/>
                <a:gd name="T64" fmla="*/ 69 w 122"/>
                <a:gd name="T65" fmla="*/ 52 h 103"/>
                <a:gd name="T66" fmla="*/ 51 w 122"/>
                <a:gd name="T67" fmla="*/ 48 h 103"/>
                <a:gd name="T68" fmla="*/ 46 w 122"/>
                <a:gd name="T69" fmla="*/ 44 h 103"/>
                <a:gd name="T70" fmla="*/ 42 w 122"/>
                <a:gd name="T71" fmla="*/ 42 h 103"/>
                <a:gd name="T72" fmla="*/ 36 w 122"/>
                <a:gd name="T73" fmla="*/ 32 h 103"/>
                <a:gd name="T74" fmla="*/ 33 w 122"/>
                <a:gd name="T75" fmla="*/ 33 h 103"/>
                <a:gd name="T76" fmla="*/ 32 w 122"/>
                <a:gd name="T77" fmla="*/ 38 h 103"/>
                <a:gd name="T78" fmla="*/ 32 w 122"/>
                <a:gd name="T79" fmla="*/ 44 h 103"/>
                <a:gd name="T80" fmla="*/ 25 w 122"/>
                <a:gd name="T81" fmla="*/ 44 h 103"/>
                <a:gd name="T82" fmla="*/ 26 w 122"/>
                <a:gd name="T83" fmla="*/ 36 h 103"/>
                <a:gd name="T84" fmla="*/ 23 w 122"/>
                <a:gd name="T85" fmla="*/ 32 h 103"/>
                <a:gd name="T86" fmla="*/ 16 w 122"/>
                <a:gd name="T87" fmla="*/ 30 h 103"/>
                <a:gd name="T88" fmla="*/ 24 w 122"/>
                <a:gd name="T89" fmla="*/ 26 h 103"/>
                <a:gd name="T90" fmla="*/ 32 w 122"/>
                <a:gd name="T91" fmla="*/ 27 h 103"/>
                <a:gd name="T92" fmla="*/ 38 w 122"/>
                <a:gd name="T93" fmla="*/ 25 h 103"/>
                <a:gd name="T94" fmla="*/ 36 w 122"/>
                <a:gd name="T95" fmla="*/ 20 h 103"/>
                <a:gd name="T96" fmla="*/ 24 w 122"/>
                <a:gd name="T97" fmla="*/ 20 h 103"/>
                <a:gd name="T98" fmla="*/ 16 w 122"/>
                <a:gd name="T99" fmla="*/ 21 h 103"/>
                <a:gd name="T100" fmla="*/ 14 w 122"/>
                <a:gd name="T101" fmla="*/ 14 h 103"/>
                <a:gd name="T102" fmla="*/ 6 w 122"/>
                <a:gd name="T103" fmla="*/ 14 h 103"/>
                <a:gd name="T104" fmla="*/ 0 w 122"/>
                <a:gd name="T105" fmla="*/ 12 h 103"/>
                <a:gd name="T106" fmla="*/ 3 w 122"/>
                <a:gd name="T107" fmla="*/ 6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
                <a:gd name="T163" fmla="*/ 0 h 103"/>
                <a:gd name="T164" fmla="*/ 122 w 122"/>
                <a:gd name="T165" fmla="*/ 103 h 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 h="103">
                  <a:moveTo>
                    <a:pt x="3" y="6"/>
                  </a:moveTo>
                  <a:lnTo>
                    <a:pt x="16" y="2"/>
                  </a:lnTo>
                  <a:lnTo>
                    <a:pt x="24" y="0"/>
                  </a:lnTo>
                  <a:lnTo>
                    <a:pt x="36" y="3"/>
                  </a:lnTo>
                  <a:lnTo>
                    <a:pt x="43" y="8"/>
                  </a:lnTo>
                  <a:lnTo>
                    <a:pt x="41" y="18"/>
                  </a:lnTo>
                  <a:lnTo>
                    <a:pt x="42" y="24"/>
                  </a:lnTo>
                  <a:lnTo>
                    <a:pt x="46" y="28"/>
                  </a:lnTo>
                  <a:lnTo>
                    <a:pt x="48" y="34"/>
                  </a:lnTo>
                  <a:lnTo>
                    <a:pt x="54" y="35"/>
                  </a:lnTo>
                  <a:lnTo>
                    <a:pt x="60" y="34"/>
                  </a:lnTo>
                  <a:lnTo>
                    <a:pt x="65" y="26"/>
                  </a:lnTo>
                  <a:lnTo>
                    <a:pt x="72" y="22"/>
                  </a:lnTo>
                  <a:lnTo>
                    <a:pt x="78" y="18"/>
                  </a:lnTo>
                  <a:lnTo>
                    <a:pt x="83" y="14"/>
                  </a:lnTo>
                  <a:lnTo>
                    <a:pt x="96" y="18"/>
                  </a:lnTo>
                  <a:lnTo>
                    <a:pt x="108" y="22"/>
                  </a:lnTo>
                  <a:lnTo>
                    <a:pt x="120" y="26"/>
                  </a:lnTo>
                  <a:lnTo>
                    <a:pt x="122" y="27"/>
                  </a:lnTo>
                  <a:lnTo>
                    <a:pt x="122" y="103"/>
                  </a:lnTo>
                  <a:lnTo>
                    <a:pt x="112" y="95"/>
                  </a:lnTo>
                  <a:lnTo>
                    <a:pt x="104" y="91"/>
                  </a:lnTo>
                  <a:lnTo>
                    <a:pt x="99" y="91"/>
                  </a:lnTo>
                  <a:lnTo>
                    <a:pt x="94" y="95"/>
                  </a:lnTo>
                  <a:lnTo>
                    <a:pt x="83" y="96"/>
                  </a:lnTo>
                  <a:lnTo>
                    <a:pt x="82" y="90"/>
                  </a:lnTo>
                  <a:lnTo>
                    <a:pt x="84" y="88"/>
                  </a:lnTo>
                  <a:lnTo>
                    <a:pt x="88" y="85"/>
                  </a:lnTo>
                  <a:lnTo>
                    <a:pt x="94" y="84"/>
                  </a:lnTo>
                  <a:lnTo>
                    <a:pt x="96" y="76"/>
                  </a:lnTo>
                  <a:lnTo>
                    <a:pt x="93" y="69"/>
                  </a:lnTo>
                  <a:lnTo>
                    <a:pt x="85" y="61"/>
                  </a:lnTo>
                  <a:lnTo>
                    <a:pt x="69" y="52"/>
                  </a:lnTo>
                  <a:lnTo>
                    <a:pt x="51" y="48"/>
                  </a:lnTo>
                  <a:lnTo>
                    <a:pt x="46" y="44"/>
                  </a:lnTo>
                  <a:lnTo>
                    <a:pt x="42" y="42"/>
                  </a:lnTo>
                  <a:lnTo>
                    <a:pt x="36" y="32"/>
                  </a:lnTo>
                  <a:lnTo>
                    <a:pt x="33" y="33"/>
                  </a:lnTo>
                  <a:lnTo>
                    <a:pt x="32" y="38"/>
                  </a:lnTo>
                  <a:lnTo>
                    <a:pt x="32" y="44"/>
                  </a:lnTo>
                  <a:lnTo>
                    <a:pt x="25" y="44"/>
                  </a:lnTo>
                  <a:lnTo>
                    <a:pt x="26" y="36"/>
                  </a:lnTo>
                  <a:lnTo>
                    <a:pt x="23" y="32"/>
                  </a:lnTo>
                  <a:lnTo>
                    <a:pt x="16" y="30"/>
                  </a:lnTo>
                  <a:lnTo>
                    <a:pt x="24" y="26"/>
                  </a:lnTo>
                  <a:lnTo>
                    <a:pt x="32" y="27"/>
                  </a:lnTo>
                  <a:lnTo>
                    <a:pt x="38" y="25"/>
                  </a:lnTo>
                  <a:lnTo>
                    <a:pt x="36" y="20"/>
                  </a:lnTo>
                  <a:lnTo>
                    <a:pt x="24" y="20"/>
                  </a:lnTo>
                  <a:lnTo>
                    <a:pt x="16" y="21"/>
                  </a:lnTo>
                  <a:lnTo>
                    <a:pt x="14" y="14"/>
                  </a:lnTo>
                  <a:lnTo>
                    <a:pt x="6" y="14"/>
                  </a:lnTo>
                  <a:lnTo>
                    <a:pt x="0" y="12"/>
                  </a:lnTo>
                  <a:lnTo>
                    <a:pt x="3" y="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5" name="Freeform 1137">
              <a:extLst>
                <a:ext uri="{FF2B5EF4-FFF2-40B4-BE49-F238E27FC236}">
                  <a16:creationId xmlns="" xmlns:a16="http://schemas.microsoft.com/office/drawing/2014/main" id="{137517F0-A327-4F95-80E1-EEEF635F544A}"/>
                </a:ext>
              </a:extLst>
            </p:cNvPr>
            <p:cNvSpPr>
              <a:spLocks/>
            </p:cNvSpPr>
            <p:nvPr/>
          </p:nvSpPr>
          <p:spPr bwMode="gray">
            <a:xfrm>
              <a:off x="4274" y="2159"/>
              <a:ext cx="37" cy="12"/>
            </a:xfrm>
            <a:custGeom>
              <a:avLst/>
              <a:gdLst>
                <a:gd name="T0" fmla="*/ 3 w 37"/>
                <a:gd name="T1" fmla="*/ 2 h 12"/>
                <a:gd name="T2" fmla="*/ 15 w 37"/>
                <a:gd name="T3" fmla="*/ 0 h 12"/>
                <a:gd name="T4" fmla="*/ 28 w 37"/>
                <a:gd name="T5" fmla="*/ 2 h 12"/>
                <a:gd name="T6" fmla="*/ 37 w 37"/>
                <a:gd name="T7" fmla="*/ 8 h 12"/>
                <a:gd name="T8" fmla="*/ 34 w 37"/>
                <a:gd name="T9" fmla="*/ 12 h 12"/>
                <a:gd name="T10" fmla="*/ 25 w 37"/>
                <a:gd name="T11" fmla="*/ 10 h 12"/>
                <a:gd name="T12" fmla="*/ 17 w 37"/>
                <a:gd name="T13" fmla="*/ 8 h 12"/>
                <a:gd name="T14" fmla="*/ 8 w 37"/>
                <a:gd name="T15" fmla="*/ 8 h 12"/>
                <a:gd name="T16" fmla="*/ 6 w 37"/>
                <a:gd name="T17" fmla="*/ 11 h 12"/>
                <a:gd name="T18" fmla="*/ 1 w 37"/>
                <a:gd name="T19" fmla="*/ 12 h 12"/>
                <a:gd name="T20" fmla="*/ 0 w 37"/>
                <a:gd name="T21" fmla="*/ 6 h 12"/>
                <a:gd name="T22" fmla="*/ 3 w 37"/>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 y="2"/>
                  </a:moveTo>
                  <a:lnTo>
                    <a:pt x="15" y="0"/>
                  </a:lnTo>
                  <a:lnTo>
                    <a:pt x="28" y="2"/>
                  </a:lnTo>
                  <a:lnTo>
                    <a:pt x="37" y="8"/>
                  </a:lnTo>
                  <a:lnTo>
                    <a:pt x="34" y="12"/>
                  </a:lnTo>
                  <a:lnTo>
                    <a:pt x="25" y="10"/>
                  </a:lnTo>
                  <a:lnTo>
                    <a:pt x="17" y="8"/>
                  </a:lnTo>
                  <a:lnTo>
                    <a:pt x="8" y="8"/>
                  </a:lnTo>
                  <a:lnTo>
                    <a:pt x="6" y="11"/>
                  </a:lnTo>
                  <a:lnTo>
                    <a:pt x="1" y="12"/>
                  </a:lnTo>
                  <a:lnTo>
                    <a:pt x="0" y="6"/>
                  </a:lnTo>
                  <a:lnTo>
                    <a:pt x="3"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6" name="Freeform 1138">
              <a:extLst>
                <a:ext uri="{FF2B5EF4-FFF2-40B4-BE49-F238E27FC236}">
                  <a16:creationId xmlns="" xmlns:a16="http://schemas.microsoft.com/office/drawing/2014/main" id="{7F10C8BC-6556-4F3E-A5A0-EDFC6496D9B9}"/>
                </a:ext>
              </a:extLst>
            </p:cNvPr>
            <p:cNvSpPr>
              <a:spLocks/>
            </p:cNvSpPr>
            <p:nvPr/>
          </p:nvSpPr>
          <p:spPr bwMode="gray">
            <a:xfrm>
              <a:off x="4254" y="2164"/>
              <a:ext cx="13" cy="8"/>
            </a:xfrm>
            <a:custGeom>
              <a:avLst/>
              <a:gdLst>
                <a:gd name="T0" fmla="*/ 1 w 13"/>
                <a:gd name="T1" fmla="*/ 1 h 8"/>
                <a:gd name="T2" fmla="*/ 9 w 13"/>
                <a:gd name="T3" fmla="*/ 0 h 8"/>
                <a:gd name="T4" fmla="*/ 13 w 13"/>
                <a:gd name="T5" fmla="*/ 3 h 8"/>
                <a:gd name="T6" fmla="*/ 11 w 13"/>
                <a:gd name="T7" fmla="*/ 8 h 8"/>
                <a:gd name="T8" fmla="*/ 4 w 13"/>
                <a:gd name="T9" fmla="*/ 7 h 8"/>
                <a:gd name="T10" fmla="*/ 0 w 13"/>
                <a:gd name="T11" fmla="*/ 5 h 8"/>
                <a:gd name="T12" fmla="*/ 1 w 13"/>
                <a:gd name="T13" fmla="*/ 1 h 8"/>
                <a:gd name="T14" fmla="*/ 0 60000 65536"/>
                <a:gd name="T15" fmla="*/ 0 60000 65536"/>
                <a:gd name="T16" fmla="*/ 0 60000 65536"/>
                <a:gd name="T17" fmla="*/ 0 60000 65536"/>
                <a:gd name="T18" fmla="*/ 0 60000 65536"/>
                <a:gd name="T19" fmla="*/ 0 60000 65536"/>
                <a:gd name="T20" fmla="*/ 0 60000 65536"/>
                <a:gd name="T21" fmla="*/ 0 w 13"/>
                <a:gd name="T22" fmla="*/ 0 h 8"/>
                <a:gd name="T23" fmla="*/ 13 w 1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8">
                  <a:moveTo>
                    <a:pt x="1" y="1"/>
                  </a:moveTo>
                  <a:lnTo>
                    <a:pt x="9" y="0"/>
                  </a:lnTo>
                  <a:lnTo>
                    <a:pt x="13" y="3"/>
                  </a:lnTo>
                  <a:lnTo>
                    <a:pt x="11" y="8"/>
                  </a:lnTo>
                  <a:lnTo>
                    <a:pt x="4" y="7"/>
                  </a:lnTo>
                  <a:lnTo>
                    <a:pt x="0" y="5"/>
                  </a:lnTo>
                  <a:lnTo>
                    <a:pt x="1"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7" name="Freeform 1139">
              <a:extLst>
                <a:ext uri="{FF2B5EF4-FFF2-40B4-BE49-F238E27FC236}">
                  <a16:creationId xmlns="" xmlns:a16="http://schemas.microsoft.com/office/drawing/2014/main" id="{9B0F9F48-CDFB-4583-A217-6356ADF2308A}"/>
                </a:ext>
              </a:extLst>
            </p:cNvPr>
            <p:cNvSpPr>
              <a:spLocks/>
            </p:cNvSpPr>
            <p:nvPr/>
          </p:nvSpPr>
          <p:spPr bwMode="gray">
            <a:xfrm>
              <a:off x="4270" y="2102"/>
              <a:ext cx="15" cy="39"/>
            </a:xfrm>
            <a:custGeom>
              <a:avLst/>
              <a:gdLst>
                <a:gd name="T0" fmla="*/ 0 w 15"/>
                <a:gd name="T1" fmla="*/ 0 h 38"/>
                <a:gd name="T2" fmla="*/ 4 w 15"/>
                <a:gd name="T3" fmla="*/ 2 h 38"/>
                <a:gd name="T4" fmla="*/ 5 w 15"/>
                <a:gd name="T5" fmla="*/ 7 h 38"/>
                <a:gd name="T6" fmla="*/ 5 w 15"/>
                <a:gd name="T7" fmla="*/ 10 h 38"/>
                <a:gd name="T8" fmla="*/ 9 w 15"/>
                <a:gd name="T9" fmla="*/ 4 h 38"/>
                <a:gd name="T10" fmla="*/ 15 w 15"/>
                <a:gd name="T11" fmla="*/ 2 h 38"/>
                <a:gd name="T12" fmla="*/ 15 w 15"/>
                <a:gd name="T13" fmla="*/ 10 h 38"/>
                <a:gd name="T14" fmla="*/ 11 w 15"/>
                <a:gd name="T15" fmla="*/ 12 h 38"/>
                <a:gd name="T16" fmla="*/ 9 w 15"/>
                <a:gd name="T17" fmla="*/ 14 h 38"/>
                <a:gd name="T18" fmla="*/ 13 w 15"/>
                <a:gd name="T19" fmla="*/ 16 h 38"/>
                <a:gd name="T20" fmla="*/ 15 w 15"/>
                <a:gd name="T21" fmla="*/ 20 h 38"/>
                <a:gd name="T22" fmla="*/ 5 w 15"/>
                <a:gd name="T23" fmla="*/ 19 h 38"/>
                <a:gd name="T24" fmla="*/ 5 w 15"/>
                <a:gd name="T25" fmla="*/ 22 h 38"/>
                <a:gd name="T26" fmla="*/ 7 w 15"/>
                <a:gd name="T27" fmla="*/ 28 h 38"/>
                <a:gd name="T28" fmla="*/ 11 w 15"/>
                <a:gd name="T29" fmla="*/ 33 h 38"/>
                <a:gd name="T30" fmla="*/ 11 w 15"/>
                <a:gd name="T31" fmla="*/ 37 h 38"/>
                <a:gd name="T32" fmla="*/ 3 w 15"/>
                <a:gd name="T33" fmla="*/ 34 h 38"/>
                <a:gd name="T34" fmla="*/ 1 w 15"/>
                <a:gd name="T35" fmla="*/ 24 h 38"/>
                <a:gd name="T36" fmla="*/ 0 w 15"/>
                <a:gd name="T37" fmla="*/ 16 h 38"/>
                <a:gd name="T38" fmla="*/ 1 w 15"/>
                <a:gd name="T39" fmla="*/ 8 h 38"/>
                <a:gd name="T40" fmla="*/ 0 w 1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8"/>
                <a:gd name="T65" fmla="*/ 15 w 1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8">
                  <a:moveTo>
                    <a:pt x="0" y="0"/>
                  </a:moveTo>
                  <a:cubicBezTo>
                    <a:pt x="4" y="2"/>
                    <a:pt x="4" y="2"/>
                    <a:pt x="4" y="2"/>
                  </a:cubicBezTo>
                  <a:cubicBezTo>
                    <a:pt x="5" y="7"/>
                    <a:pt x="5" y="7"/>
                    <a:pt x="5" y="7"/>
                  </a:cubicBezTo>
                  <a:cubicBezTo>
                    <a:pt x="5" y="10"/>
                    <a:pt x="5" y="10"/>
                    <a:pt x="5" y="10"/>
                  </a:cubicBezTo>
                  <a:cubicBezTo>
                    <a:pt x="9" y="4"/>
                    <a:pt x="9" y="4"/>
                    <a:pt x="9" y="4"/>
                  </a:cubicBezTo>
                  <a:cubicBezTo>
                    <a:pt x="15" y="2"/>
                    <a:pt x="15" y="2"/>
                    <a:pt x="15" y="2"/>
                  </a:cubicBezTo>
                  <a:cubicBezTo>
                    <a:pt x="15" y="10"/>
                    <a:pt x="15" y="10"/>
                    <a:pt x="15" y="10"/>
                  </a:cubicBezTo>
                  <a:cubicBezTo>
                    <a:pt x="11" y="12"/>
                    <a:pt x="11" y="12"/>
                    <a:pt x="11" y="12"/>
                  </a:cubicBezTo>
                  <a:cubicBezTo>
                    <a:pt x="9" y="14"/>
                    <a:pt x="9" y="14"/>
                    <a:pt x="9" y="14"/>
                  </a:cubicBezTo>
                  <a:cubicBezTo>
                    <a:pt x="13" y="16"/>
                    <a:pt x="13" y="16"/>
                    <a:pt x="13" y="16"/>
                  </a:cubicBezTo>
                  <a:cubicBezTo>
                    <a:pt x="15" y="20"/>
                    <a:pt x="15" y="20"/>
                    <a:pt x="15" y="20"/>
                  </a:cubicBezTo>
                  <a:cubicBezTo>
                    <a:pt x="5" y="19"/>
                    <a:pt x="5" y="19"/>
                    <a:pt x="5" y="19"/>
                  </a:cubicBezTo>
                  <a:cubicBezTo>
                    <a:pt x="5" y="22"/>
                    <a:pt x="5" y="22"/>
                    <a:pt x="5" y="22"/>
                  </a:cubicBezTo>
                  <a:cubicBezTo>
                    <a:pt x="7" y="28"/>
                    <a:pt x="7" y="28"/>
                    <a:pt x="7" y="28"/>
                  </a:cubicBezTo>
                  <a:cubicBezTo>
                    <a:pt x="11" y="33"/>
                    <a:pt x="11" y="33"/>
                    <a:pt x="11" y="33"/>
                  </a:cubicBezTo>
                  <a:cubicBezTo>
                    <a:pt x="11" y="33"/>
                    <a:pt x="15" y="36"/>
                    <a:pt x="11" y="37"/>
                  </a:cubicBezTo>
                  <a:cubicBezTo>
                    <a:pt x="7" y="38"/>
                    <a:pt x="3" y="34"/>
                    <a:pt x="3" y="34"/>
                  </a:cubicBezTo>
                  <a:cubicBezTo>
                    <a:pt x="1" y="24"/>
                    <a:pt x="1" y="24"/>
                    <a:pt x="1" y="24"/>
                  </a:cubicBezTo>
                  <a:cubicBezTo>
                    <a:pt x="0" y="16"/>
                    <a:pt x="0" y="16"/>
                    <a:pt x="0" y="16"/>
                  </a:cubicBezTo>
                  <a:cubicBezTo>
                    <a:pt x="1" y="8"/>
                    <a:pt x="1" y="8"/>
                    <a:pt x="1" y="8"/>
                  </a:cubicBez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8" name="Freeform 1140">
              <a:extLst>
                <a:ext uri="{FF2B5EF4-FFF2-40B4-BE49-F238E27FC236}">
                  <a16:creationId xmlns="" xmlns:a16="http://schemas.microsoft.com/office/drawing/2014/main" id="{5594B395-9FF9-408E-BC0C-33B5072321A7}"/>
                </a:ext>
              </a:extLst>
            </p:cNvPr>
            <p:cNvSpPr>
              <a:spLocks/>
            </p:cNvSpPr>
            <p:nvPr/>
          </p:nvSpPr>
          <p:spPr bwMode="gray">
            <a:xfrm>
              <a:off x="4430" y="2158"/>
              <a:ext cx="116" cy="97"/>
            </a:xfrm>
            <a:custGeom>
              <a:avLst/>
              <a:gdLst>
                <a:gd name="T0" fmla="*/ 0 w 115"/>
                <a:gd name="T1" fmla="*/ 0 h 97"/>
                <a:gd name="T2" fmla="*/ 10 w 115"/>
                <a:gd name="T3" fmla="*/ 3 h 97"/>
                <a:gd name="T4" fmla="*/ 24 w 115"/>
                <a:gd name="T5" fmla="*/ 8 h 97"/>
                <a:gd name="T6" fmla="*/ 38 w 115"/>
                <a:gd name="T7" fmla="*/ 13 h 97"/>
                <a:gd name="T8" fmla="*/ 49 w 115"/>
                <a:gd name="T9" fmla="*/ 21 h 97"/>
                <a:gd name="T10" fmla="*/ 56 w 115"/>
                <a:gd name="T11" fmla="*/ 29 h 97"/>
                <a:gd name="T12" fmla="*/ 63 w 115"/>
                <a:gd name="T13" fmla="*/ 33 h 97"/>
                <a:gd name="T14" fmla="*/ 74 w 115"/>
                <a:gd name="T15" fmla="*/ 39 h 97"/>
                <a:gd name="T16" fmla="*/ 80 w 115"/>
                <a:gd name="T17" fmla="*/ 43 h 97"/>
                <a:gd name="T18" fmla="*/ 81 w 115"/>
                <a:gd name="T19" fmla="*/ 49 h 97"/>
                <a:gd name="T20" fmla="*/ 70 w 115"/>
                <a:gd name="T21" fmla="*/ 49 h 97"/>
                <a:gd name="T22" fmla="*/ 74 w 115"/>
                <a:gd name="T23" fmla="*/ 55 h 97"/>
                <a:gd name="T24" fmla="*/ 82 w 115"/>
                <a:gd name="T25" fmla="*/ 65 h 97"/>
                <a:gd name="T26" fmla="*/ 93 w 115"/>
                <a:gd name="T27" fmla="*/ 77 h 97"/>
                <a:gd name="T28" fmla="*/ 98 w 115"/>
                <a:gd name="T29" fmla="*/ 79 h 97"/>
                <a:gd name="T30" fmla="*/ 104 w 115"/>
                <a:gd name="T31" fmla="*/ 85 h 97"/>
                <a:gd name="T32" fmla="*/ 115 w 115"/>
                <a:gd name="T33" fmla="*/ 93 h 97"/>
                <a:gd name="T34" fmla="*/ 114 w 115"/>
                <a:gd name="T35" fmla="*/ 97 h 97"/>
                <a:gd name="T36" fmla="*/ 102 w 115"/>
                <a:gd name="T37" fmla="*/ 92 h 97"/>
                <a:gd name="T38" fmla="*/ 93 w 115"/>
                <a:gd name="T39" fmla="*/ 89 h 97"/>
                <a:gd name="T40" fmla="*/ 78 w 115"/>
                <a:gd name="T41" fmla="*/ 88 h 97"/>
                <a:gd name="T42" fmla="*/ 71 w 115"/>
                <a:gd name="T43" fmla="*/ 79 h 97"/>
                <a:gd name="T44" fmla="*/ 63 w 115"/>
                <a:gd name="T45" fmla="*/ 69 h 97"/>
                <a:gd name="T46" fmla="*/ 54 w 115"/>
                <a:gd name="T47" fmla="*/ 63 h 97"/>
                <a:gd name="T48" fmla="*/ 45 w 115"/>
                <a:gd name="T49" fmla="*/ 57 h 97"/>
                <a:gd name="T50" fmla="*/ 34 w 115"/>
                <a:gd name="T51" fmla="*/ 53 h 97"/>
                <a:gd name="T52" fmla="*/ 34 w 115"/>
                <a:gd name="T53" fmla="*/ 60 h 97"/>
                <a:gd name="T54" fmla="*/ 32 w 115"/>
                <a:gd name="T55" fmla="*/ 65 h 97"/>
                <a:gd name="T56" fmla="*/ 22 w 115"/>
                <a:gd name="T57" fmla="*/ 66 h 97"/>
                <a:gd name="T58" fmla="*/ 22 w 115"/>
                <a:gd name="T59" fmla="*/ 71 h 97"/>
                <a:gd name="T60" fmla="*/ 28 w 115"/>
                <a:gd name="T61" fmla="*/ 75 h 97"/>
                <a:gd name="T62" fmla="*/ 24 w 115"/>
                <a:gd name="T63" fmla="*/ 79 h 97"/>
                <a:gd name="T64" fmla="*/ 13 w 115"/>
                <a:gd name="T65" fmla="*/ 76 h 97"/>
                <a:gd name="T66" fmla="*/ 7 w 115"/>
                <a:gd name="T67" fmla="*/ 76 h 97"/>
                <a:gd name="T68" fmla="*/ 0 w 115"/>
                <a:gd name="T69" fmla="*/ 76 h 97"/>
                <a:gd name="T70" fmla="*/ 0 w 115"/>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
                <a:gd name="T109" fmla="*/ 0 h 97"/>
                <a:gd name="T110" fmla="*/ 115 w 115"/>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 h="97">
                  <a:moveTo>
                    <a:pt x="0" y="0"/>
                  </a:moveTo>
                  <a:cubicBezTo>
                    <a:pt x="10" y="3"/>
                    <a:pt x="10" y="3"/>
                    <a:pt x="10" y="3"/>
                  </a:cubicBezTo>
                  <a:cubicBezTo>
                    <a:pt x="24" y="8"/>
                    <a:pt x="24" y="8"/>
                    <a:pt x="24" y="8"/>
                  </a:cubicBezTo>
                  <a:cubicBezTo>
                    <a:pt x="38" y="13"/>
                    <a:pt x="38" y="13"/>
                    <a:pt x="38" y="13"/>
                  </a:cubicBezTo>
                  <a:cubicBezTo>
                    <a:pt x="49" y="21"/>
                    <a:pt x="49" y="21"/>
                    <a:pt x="49" y="21"/>
                  </a:cubicBezTo>
                  <a:cubicBezTo>
                    <a:pt x="56" y="29"/>
                    <a:pt x="56" y="29"/>
                    <a:pt x="56" y="29"/>
                  </a:cubicBezTo>
                  <a:cubicBezTo>
                    <a:pt x="63" y="33"/>
                    <a:pt x="63" y="33"/>
                    <a:pt x="63" y="33"/>
                  </a:cubicBezTo>
                  <a:cubicBezTo>
                    <a:pt x="74" y="39"/>
                    <a:pt x="74" y="39"/>
                    <a:pt x="74" y="39"/>
                  </a:cubicBezTo>
                  <a:cubicBezTo>
                    <a:pt x="80" y="43"/>
                    <a:pt x="80" y="43"/>
                    <a:pt x="80" y="43"/>
                  </a:cubicBezTo>
                  <a:cubicBezTo>
                    <a:pt x="80" y="43"/>
                    <a:pt x="84" y="49"/>
                    <a:pt x="81" y="49"/>
                  </a:cubicBezTo>
                  <a:cubicBezTo>
                    <a:pt x="78" y="49"/>
                    <a:pt x="70" y="49"/>
                    <a:pt x="70" y="49"/>
                  </a:cubicBezTo>
                  <a:cubicBezTo>
                    <a:pt x="74" y="55"/>
                    <a:pt x="74" y="55"/>
                    <a:pt x="74" y="55"/>
                  </a:cubicBezTo>
                  <a:cubicBezTo>
                    <a:pt x="82" y="65"/>
                    <a:pt x="82" y="65"/>
                    <a:pt x="82" y="65"/>
                  </a:cubicBezTo>
                  <a:cubicBezTo>
                    <a:pt x="93" y="77"/>
                    <a:pt x="93" y="77"/>
                    <a:pt x="93" y="77"/>
                  </a:cubicBezTo>
                  <a:cubicBezTo>
                    <a:pt x="98" y="79"/>
                    <a:pt x="98" y="79"/>
                    <a:pt x="98" y="79"/>
                  </a:cubicBezTo>
                  <a:cubicBezTo>
                    <a:pt x="104" y="85"/>
                    <a:pt x="104" y="85"/>
                    <a:pt x="104" y="85"/>
                  </a:cubicBezTo>
                  <a:cubicBezTo>
                    <a:pt x="115" y="93"/>
                    <a:pt x="115" y="93"/>
                    <a:pt x="115" y="93"/>
                  </a:cubicBezTo>
                  <a:cubicBezTo>
                    <a:pt x="114" y="97"/>
                    <a:pt x="114" y="97"/>
                    <a:pt x="114" y="97"/>
                  </a:cubicBezTo>
                  <a:cubicBezTo>
                    <a:pt x="102" y="92"/>
                    <a:pt x="102" y="92"/>
                    <a:pt x="102" y="92"/>
                  </a:cubicBezTo>
                  <a:cubicBezTo>
                    <a:pt x="93" y="89"/>
                    <a:pt x="93" y="89"/>
                    <a:pt x="93" y="89"/>
                  </a:cubicBezTo>
                  <a:cubicBezTo>
                    <a:pt x="78" y="88"/>
                    <a:pt x="78" y="88"/>
                    <a:pt x="78" y="88"/>
                  </a:cubicBezTo>
                  <a:cubicBezTo>
                    <a:pt x="71" y="79"/>
                    <a:pt x="71" y="79"/>
                    <a:pt x="71" y="79"/>
                  </a:cubicBezTo>
                  <a:cubicBezTo>
                    <a:pt x="63" y="69"/>
                    <a:pt x="63" y="69"/>
                    <a:pt x="63" y="69"/>
                  </a:cubicBezTo>
                  <a:cubicBezTo>
                    <a:pt x="54" y="63"/>
                    <a:pt x="54" y="63"/>
                    <a:pt x="54" y="63"/>
                  </a:cubicBezTo>
                  <a:cubicBezTo>
                    <a:pt x="45" y="57"/>
                    <a:pt x="45" y="57"/>
                    <a:pt x="45" y="57"/>
                  </a:cubicBezTo>
                  <a:cubicBezTo>
                    <a:pt x="34" y="53"/>
                    <a:pt x="34" y="53"/>
                    <a:pt x="34" y="53"/>
                  </a:cubicBezTo>
                  <a:cubicBezTo>
                    <a:pt x="34" y="60"/>
                    <a:pt x="34" y="60"/>
                    <a:pt x="34" y="60"/>
                  </a:cubicBezTo>
                  <a:cubicBezTo>
                    <a:pt x="32" y="65"/>
                    <a:pt x="32" y="65"/>
                    <a:pt x="32" y="65"/>
                  </a:cubicBezTo>
                  <a:cubicBezTo>
                    <a:pt x="22" y="66"/>
                    <a:pt x="22" y="66"/>
                    <a:pt x="22" y="66"/>
                  </a:cubicBezTo>
                  <a:cubicBezTo>
                    <a:pt x="22" y="71"/>
                    <a:pt x="22" y="71"/>
                    <a:pt x="22" y="71"/>
                  </a:cubicBezTo>
                  <a:cubicBezTo>
                    <a:pt x="28" y="75"/>
                    <a:pt x="28" y="75"/>
                    <a:pt x="28" y="75"/>
                  </a:cubicBezTo>
                  <a:cubicBezTo>
                    <a:pt x="24" y="79"/>
                    <a:pt x="24" y="79"/>
                    <a:pt x="24" y="79"/>
                  </a:cubicBezTo>
                  <a:cubicBezTo>
                    <a:pt x="13" y="76"/>
                    <a:pt x="13" y="76"/>
                    <a:pt x="13" y="76"/>
                  </a:cubicBezTo>
                  <a:cubicBezTo>
                    <a:pt x="7" y="76"/>
                    <a:pt x="7" y="76"/>
                    <a:pt x="7" y="76"/>
                  </a:cubicBezTo>
                  <a:cubicBezTo>
                    <a:pt x="0" y="76"/>
                    <a:pt x="0" y="76"/>
                    <a:pt x="0" y="76"/>
                  </a:cubicBez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49" name="Freeform 1141">
              <a:extLst>
                <a:ext uri="{FF2B5EF4-FFF2-40B4-BE49-F238E27FC236}">
                  <a16:creationId xmlns="" xmlns:a16="http://schemas.microsoft.com/office/drawing/2014/main" id="{F2DBDB44-8056-4E28-88EB-9622068CC9D8}"/>
                </a:ext>
              </a:extLst>
            </p:cNvPr>
            <p:cNvSpPr>
              <a:spLocks/>
            </p:cNvSpPr>
            <p:nvPr/>
          </p:nvSpPr>
          <p:spPr bwMode="gray">
            <a:xfrm>
              <a:off x="4523" y="2177"/>
              <a:ext cx="44" cy="26"/>
            </a:xfrm>
            <a:custGeom>
              <a:avLst/>
              <a:gdLst>
                <a:gd name="T0" fmla="*/ 0 w 44"/>
                <a:gd name="T1" fmla="*/ 15 h 26"/>
                <a:gd name="T2" fmla="*/ 11 w 44"/>
                <a:gd name="T3" fmla="*/ 16 h 26"/>
                <a:gd name="T4" fmla="*/ 26 w 44"/>
                <a:gd name="T5" fmla="*/ 16 h 26"/>
                <a:gd name="T6" fmla="*/ 31 w 44"/>
                <a:gd name="T7" fmla="*/ 10 h 26"/>
                <a:gd name="T8" fmla="*/ 38 w 44"/>
                <a:gd name="T9" fmla="*/ 3 h 26"/>
                <a:gd name="T10" fmla="*/ 43 w 44"/>
                <a:gd name="T11" fmla="*/ 0 h 26"/>
                <a:gd name="T12" fmla="*/ 44 w 44"/>
                <a:gd name="T13" fmla="*/ 6 h 26"/>
                <a:gd name="T14" fmla="*/ 41 w 44"/>
                <a:gd name="T15" fmla="*/ 12 h 26"/>
                <a:gd name="T16" fmla="*/ 35 w 44"/>
                <a:gd name="T17" fmla="*/ 16 h 26"/>
                <a:gd name="T18" fmla="*/ 29 w 44"/>
                <a:gd name="T19" fmla="*/ 20 h 26"/>
                <a:gd name="T20" fmla="*/ 24 w 44"/>
                <a:gd name="T21" fmla="*/ 25 h 26"/>
                <a:gd name="T22" fmla="*/ 16 w 44"/>
                <a:gd name="T23" fmla="*/ 26 h 26"/>
                <a:gd name="T24" fmla="*/ 6 w 44"/>
                <a:gd name="T25" fmla="*/ 22 h 26"/>
                <a:gd name="T26" fmla="*/ 2 w 44"/>
                <a:gd name="T27" fmla="*/ 20 h 26"/>
                <a:gd name="T28" fmla="*/ 0 w 44"/>
                <a:gd name="T29" fmla="*/ 15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26"/>
                <a:gd name="T47" fmla="*/ 44 w 44"/>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26">
                  <a:moveTo>
                    <a:pt x="0" y="15"/>
                  </a:moveTo>
                  <a:lnTo>
                    <a:pt x="11" y="16"/>
                  </a:lnTo>
                  <a:lnTo>
                    <a:pt x="26" y="16"/>
                  </a:lnTo>
                  <a:lnTo>
                    <a:pt x="31" y="10"/>
                  </a:lnTo>
                  <a:lnTo>
                    <a:pt x="38" y="3"/>
                  </a:lnTo>
                  <a:lnTo>
                    <a:pt x="43" y="0"/>
                  </a:lnTo>
                  <a:lnTo>
                    <a:pt x="44" y="6"/>
                  </a:lnTo>
                  <a:lnTo>
                    <a:pt x="41" y="12"/>
                  </a:lnTo>
                  <a:lnTo>
                    <a:pt x="35" y="16"/>
                  </a:lnTo>
                  <a:lnTo>
                    <a:pt x="29" y="20"/>
                  </a:lnTo>
                  <a:lnTo>
                    <a:pt x="24" y="25"/>
                  </a:lnTo>
                  <a:lnTo>
                    <a:pt x="16" y="26"/>
                  </a:lnTo>
                  <a:lnTo>
                    <a:pt x="6" y="22"/>
                  </a:lnTo>
                  <a:lnTo>
                    <a:pt x="2" y="20"/>
                  </a:lnTo>
                  <a:lnTo>
                    <a:pt x="0" y="1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0" name="Freeform 1142">
              <a:extLst>
                <a:ext uri="{FF2B5EF4-FFF2-40B4-BE49-F238E27FC236}">
                  <a16:creationId xmlns="" xmlns:a16="http://schemas.microsoft.com/office/drawing/2014/main" id="{A7FD95D9-7234-48D4-B62E-00B1D29CDAA4}"/>
                </a:ext>
              </a:extLst>
            </p:cNvPr>
            <p:cNvSpPr>
              <a:spLocks/>
            </p:cNvSpPr>
            <p:nvPr/>
          </p:nvSpPr>
          <p:spPr bwMode="gray">
            <a:xfrm>
              <a:off x="4593" y="2190"/>
              <a:ext cx="16" cy="20"/>
            </a:xfrm>
            <a:custGeom>
              <a:avLst/>
              <a:gdLst>
                <a:gd name="T0" fmla="*/ 0 w 16"/>
                <a:gd name="T1" fmla="*/ 0 h 20"/>
                <a:gd name="T2" fmla="*/ 8 w 16"/>
                <a:gd name="T3" fmla="*/ 4 h 20"/>
                <a:gd name="T4" fmla="*/ 14 w 16"/>
                <a:gd name="T5" fmla="*/ 12 h 20"/>
                <a:gd name="T6" fmla="*/ 16 w 16"/>
                <a:gd name="T7" fmla="*/ 20 h 20"/>
                <a:gd name="T8" fmla="*/ 8 w 16"/>
                <a:gd name="T9" fmla="*/ 16 h 20"/>
                <a:gd name="T10" fmla="*/ 5 w 16"/>
                <a:gd name="T11" fmla="*/ 9 h 20"/>
                <a:gd name="T12" fmla="*/ 1 w 16"/>
                <a:gd name="T13" fmla="*/ 5 h 20"/>
                <a:gd name="T14" fmla="*/ 0 w 16"/>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0"/>
                <a:gd name="T26" fmla="*/ 16 w 1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0">
                  <a:moveTo>
                    <a:pt x="0" y="0"/>
                  </a:moveTo>
                  <a:lnTo>
                    <a:pt x="8" y="4"/>
                  </a:lnTo>
                  <a:lnTo>
                    <a:pt x="14" y="12"/>
                  </a:lnTo>
                  <a:lnTo>
                    <a:pt x="16" y="20"/>
                  </a:lnTo>
                  <a:lnTo>
                    <a:pt x="8" y="16"/>
                  </a:lnTo>
                  <a:lnTo>
                    <a:pt x="5" y="9"/>
                  </a:lnTo>
                  <a:lnTo>
                    <a:pt x="1" y="5"/>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1" name="Freeform 1143">
              <a:extLst>
                <a:ext uri="{FF2B5EF4-FFF2-40B4-BE49-F238E27FC236}">
                  <a16:creationId xmlns="" xmlns:a16="http://schemas.microsoft.com/office/drawing/2014/main" id="{ED9E3D57-9C22-408D-AAF4-858C17D112A7}"/>
                </a:ext>
              </a:extLst>
            </p:cNvPr>
            <p:cNvSpPr>
              <a:spLocks/>
            </p:cNvSpPr>
            <p:nvPr/>
          </p:nvSpPr>
          <p:spPr bwMode="gray">
            <a:xfrm>
              <a:off x="4550" y="2161"/>
              <a:ext cx="26" cy="22"/>
            </a:xfrm>
            <a:custGeom>
              <a:avLst/>
              <a:gdLst>
                <a:gd name="T0" fmla="*/ 0 w 26"/>
                <a:gd name="T1" fmla="*/ 0 h 22"/>
                <a:gd name="T2" fmla="*/ 8 w 26"/>
                <a:gd name="T3" fmla="*/ 6 h 22"/>
                <a:gd name="T4" fmla="*/ 15 w 26"/>
                <a:gd name="T5" fmla="*/ 9 h 22"/>
                <a:gd name="T6" fmla="*/ 19 w 26"/>
                <a:gd name="T7" fmla="*/ 16 h 22"/>
                <a:gd name="T8" fmla="*/ 22 w 26"/>
                <a:gd name="T9" fmla="*/ 22 h 22"/>
                <a:gd name="T10" fmla="*/ 26 w 26"/>
                <a:gd name="T11" fmla="*/ 19 h 22"/>
                <a:gd name="T12" fmla="*/ 24 w 26"/>
                <a:gd name="T13" fmla="*/ 14 h 22"/>
                <a:gd name="T14" fmla="*/ 16 w 26"/>
                <a:gd name="T15" fmla="*/ 6 h 22"/>
                <a:gd name="T16" fmla="*/ 7 w 26"/>
                <a:gd name="T17" fmla="*/ 2 h 22"/>
                <a:gd name="T18" fmla="*/ 0 w 26"/>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2"/>
                <a:gd name="T32" fmla="*/ 26 w 2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2">
                  <a:moveTo>
                    <a:pt x="0" y="0"/>
                  </a:moveTo>
                  <a:lnTo>
                    <a:pt x="8" y="6"/>
                  </a:lnTo>
                  <a:lnTo>
                    <a:pt x="15" y="9"/>
                  </a:lnTo>
                  <a:lnTo>
                    <a:pt x="19" y="16"/>
                  </a:lnTo>
                  <a:lnTo>
                    <a:pt x="22" y="22"/>
                  </a:lnTo>
                  <a:lnTo>
                    <a:pt x="26" y="19"/>
                  </a:lnTo>
                  <a:lnTo>
                    <a:pt x="24" y="14"/>
                  </a:lnTo>
                  <a:lnTo>
                    <a:pt x="16" y="6"/>
                  </a:lnTo>
                  <a:lnTo>
                    <a:pt x="7" y="2"/>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2" name="Freeform 1144">
              <a:extLst>
                <a:ext uri="{FF2B5EF4-FFF2-40B4-BE49-F238E27FC236}">
                  <a16:creationId xmlns="" xmlns:a16="http://schemas.microsoft.com/office/drawing/2014/main" id="{7BF09800-DD47-4CD2-B27E-B2F53C64B06F}"/>
                </a:ext>
              </a:extLst>
            </p:cNvPr>
            <p:cNvSpPr>
              <a:spLocks/>
            </p:cNvSpPr>
            <p:nvPr/>
          </p:nvSpPr>
          <p:spPr bwMode="gray">
            <a:xfrm>
              <a:off x="4652" y="2237"/>
              <a:ext cx="16" cy="10"/>
            </a:xfrm>
            <a:custGeom>
              <a:avLst/>
              <a:gdLst>
                <a:gd name="T0" fmla="*/ 2 w 16"/>
                <a:gd name="T1" fmla="*/ 0 h 10"/>
                <a:gd name="T2" fmla="*/ 8 w 16"/>
                <a:gd name="T3" fmla="*/ 1 h 10"/>
                <a:gd name="T4" fmla="*/ 15 w 16"/>
                <a:gd name="T5" fmla="*/ 6 h 10"/>
                <a:gd name="T6" fmla="*/ 14 w 16"/>
                <a:gd name="T7" fmla="*/ 10 h 10"/>
                <a:gd name="T8" fmla="*/ 4 w 16"/>
                <a:gd name="T9" fmla="*/ 8 h 10"/>
                <a:gd name="T10" fmla="*/ 0 w 16"/>
                <a:gd name="T11" fmla="*/ 3 h 10"/>
                <a:gd name="T12" fmla="*/ 2 w 16"/>
                <a:gd name="T13" fmla="*/ 0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2" y="0"/>
                  </a:moveTo>
                  <a:cubicBezTo>
                    <a:pt x="8" y="1"/>
                    <a:pt x="8" y="1"/>
                    <a:pt x="8" y="1"/>
                  </a:cubicBezTo>
                  <a:cubicBezTo>
                    <a:pt x="15" y="6"/>
                    <a:pt x="15" y="6"/>
                    <a:pt x="15" y="6"/>
                  </a:cubicBezTo>
                  <a:cubicBezTo>
                    <a:pt x="15" y="6"/>
                    <a:pt x="16" y="10"/>
                    <a:pt x="14" y="10"/>
                  </a:cubicBezTo>
                  <a:cubicBezTo>
                    <a:pt x="12" y="9"/>
                    <a:pt x="4" y="8"/>
                    <a:pt x="4" y="8"/>
                  </a:cubicBezTo>
                  <a:cubicBezTo>
                    <a:pt x="0" y="3"/>
                    <a:pt x="0" y="3"/>
                    <a:pt x="0" y="3"/>
                  </a:cubicBezTo>
                  <a:lnTo>
                    <a:pt x="2"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3" name="Freeform 1145">
              <a:extLst>
                <a:ext uri="{FF2B5EF4-FFF2-40B4-BE49-F238E27FC236}">
                  <a16:creationId xmlns="" xmlns:a16="http://schemas.microsoft.com/office/drawing/2014/main" id="{BAD72A51-4E5B-49A8-B868-60F606F70AE7}"/>
                </a:ext>
              </a:extLst>
            </p:cNvPr>
            <p:cNvSpPr>
              <a:spLocks/>
            </p:cNvSpPr>
            <p:nvPr/>
          </p:nvSpPr>
          <p:spPr bwMode="gray">
            <a:xfrm>
              <a:off x="4664" y="2226"/>
              <a:ext cx="12" cy="15"/>
            </a:xfrm>
            <a:custGeom>
              <a:avLst/>
              <a:gdLst>
                <a:gd name="T0" fmla="*/ 0 w 12"/>
                <a:gd name="T1" fmla="*/ 0 h 15"/>
                <a:gd name="T2" fmla="*/ 2 w 12"/>
                <a:gd name="T3" fmla="*/ 5 h 15"/>
                <a:gd name="T4" fmla="*/ 5 w 12"/>
                <a:gd name="T5" fmla="*/ 13 h 15"/>
                <a:gd name="T6" fmla="*/ 12 w 12"/>
                <a:gd name="T7" fmla="*/ 15 h 15"/>
                <a:gd name="T8" fmla="*/ 10 w 12"/>
                <a:gd name="T9" fmla="*/ 6 h 15"/>
                <a:gd name="T10" fmla="*/ 6 w 12"/>
                <a:gd name="T11" fmla="*/ 3 h 15"/>
                <a:gd name="T12" fmla="*/ 0 w 12"/>
                <a:gd name="T13" fmla="*/ 0 h 15"/>
                <a:gd name="T14" fmla="*/ 0 60000 65536"/>
                <a:gd name="T15" fmla="*/ 0 60000 65536"/>
                <a:gd name="T16" fmla="*/ 0 60000 65536"/>
                <a:gd name="T17" fmla="*/ 0 60000 65536"/>
                <a:gd name="T18" fmla="*/ 0 60000 65536"/>
                <a:gd name="T19" fmla="*/ 0 60000 65536"/>
                <a:gd name="T20" fmla="*/ 0 60000 65536"/>
                <a:gd name="T21" fmla="*/ 0 w 12"/>
                <a:gd name="T22" fmla="*/ 0 h 15"/>
                <a:gd name="T23" fmla="*/ 12 w 1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5">
                  <a:moveTo>
                    <a:pt x="0" y="0"/>
                  </a:moveTo>
                  <a:lnTo>
                    <a:pt x="2" y="5"/>
                  </a:lnTo>
                  <a:lnTo>
                    <a:pt x="5" y="13"/>
                  </a:lnTo>
                  <a:lnTo>
                    <a:pt x="12" y="15"/>
                  </a:lnTo>
                  <a:lnTo>
                    <a:pt x="10" y="6"/>
                  </a:lnTo>
                  <a:lnTo>
                    <a:pt x="6" y="3"/>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4" name="Freeform 1146">
              <a:extLst>
                <a:ext uri="{FF2B5EF4-FFF2-40B4-BE49-F238E27FC236}">
                  <a16:creationId xmlns="" xmlns:a16="http://schemas.microsoft.com/office/drawing/2014/main" id="{3ABCC750-DB8C-410F-A697-F6D6B52784C9}"/>
                </a:ext>
              </a:extLst>
            </p:cNvPr>
            <p:cNvSpPr>
              <a:spLocks/>
            </p:cNvSpPr>
            <p:nvPr/>
          </p:nvSpPr>
          <p:spPr bwMode="gray">
            <a:xfrm>
              <a:off x="4674" y="2249"/>
              <a:ext cx="12" cy="8"/>
            </a:xfrm>
            <a:custGeom>
              <a:avLst/>
              <a:gdLst>
                <a:gd name="T0" fmla="*/ 0 w 12"/>
                <a:gd name="T1" fmla="*/ 2 h 8"/>
                <a:gd name="T2" fmla="*/ 6 w 12"/>
                <a:gd name="T3" fmla="*/ 0 h 8"/>
                <a:gd name="T4" fmla="*/ 12 w 12"/>
                <a:gd name="T5" fmla="*/ 4 h 8"/>
                <a:gd name="T6" fmla="*/ 12 w 12"/>
                <a:gd name="T7" fmla="*/ 8 h 8"/>
                <a:gd name="T8" fmla="*/ 4 w 12"/>
                <a:gd name="T9" fmla="*/ 6 h 8"/>
                <a:gd name="T10" fmla="*/ 0 w 12"/>
                <a:gd name="T11" fmla="*/ 2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2"/>
                  </a:moveTo>
                  <a:lnTo>
                    <a:pt x="6" y="0"/>
                  </a:lnTo>
                  <a:lnTo>
                    <a:pt x="12" y="4"/>
                  </a:lnTo>
                  <a:lnTo>
                    <a:pt x="12" y="8"/>
                  </a:lnTo>
                  <a:lnTo>
                    <a:pt x="4" y="6"/>
                  </a:lnTo>
                  <a:lnTo>
                    <a:pt x="0"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5" name="Freeform 1147">
              <a:extLst>
                <a:ext uri="{FF2B5EF4-FFF2-40B4-BE49-F238E27FC236}">
                  <a16:creationId xmlns="" xmlns:a16="http://schemas.microsoft.com/office/drawing/2014/main" id="{12634520-011E-49BD-8FCC-404F123E84E6}"/>
                </a:ext>
              </a:extLst>
            </p:cNvPr>
            <p:cNvSpPr>
              <a:spLocks/>
            </p:cNvSpPr>
            <p:nvPr/>
          </p:nvSpPr>
          <p:spPr bwMode="gray">
            <a:xfrm>
              <a:off x="4708" y="2371"/>
              <a:ext cx="32" cy="27"/>
            </a:xfrm>
            <a:custGeom>
              <a:avLst/>
              <a:gdLst>
                <a:gd name="T0" fmla="*/ 0 w 32"/>
                <a:gd name="T1" fmla="*/ 0 h 27"/>
                <a:gd name="T2" fmla="*/ 10 w 32"/>
                <a:gd name="T3" fmla="*/ 5 h 27"/>
                <a:gd name="T4" fmla="*/ 18 w 32"/>
                <a:gd name="T5" fmla="*/ 13 h 27"/>
                <a:gd name="T6" fmla="*/ 24 w 32"/>
                <a:gd name="T7" fmla="*/ 18 h 27"/>
                <a:gd name="T8" fmla="*/ 32 w 32"/>
                <a:gd name="T9" fmla="*/ 24 h 27"/>
                <a:gd name="T10" fmla="*/ 30 w 32"/>
                <a:gd name="T11" fmla="*/ 27 h 27"/>
                <a:gd name="T12" fmla="*/ 22 w 32"/>
                <a:gd name="T13" fmla="*/ 22 h 27"/>
                <a:gd name="T14" fmla="*/ 14 w 32"/>
                <a:gd name="T15" fmla="*/ 16 h 27"/>
                <a:gd name="T16" fmla="*/ 6 w 32"/>
                <a:gd name="T17" fmla="*/ 10 h 27"/>
                <a:gd name="T18" fmla="*/ 0 w 32"/>
                <a:gd name="T19" fmla="*/ 7 h 27"/>
                <a:gd name="T20" fmla="*/ 0 w 3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7"/>
                <a:gd name="T35" fmla="*/ 32 w 3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7">
                  <a:moveTo>
                    <a:pt x="0" y="0"/>
                  </a:moveTo>
                  <a:lnTo>
                    <a:pt x="10" y="5"/>
                  </a:lnTo>
                  <a:lnTo>
                    <a:pt x="18" y="13"/>
                  </a:lnTo>
                  <a:lnTo>
                    <a:pt x="24" y="18"/>
                  </a:lnTo>
                  <a:lnTo>
                    <a:pt x="32" y="24"/>
                  </a:lnTo>
                  <a:lnTo>
                    <a:pt x="30" y="27"/>
                  </a:lnTo>
                  <a:lnTo>
                    <a:pt x="22" y="22"/>
                  </a:lnTo>
                  <a:lnTo>
                    <a:pt x="14" y="16"/>
                  </a:lnTo>
                  <a:lnTo>
                    <a:pt x="6" y="10"/>
                  </a:lnTo>
                  <a:lnTo>
                    <a:pt x="0" y="7"/>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6" name="Freeform 1148">
              <a:extLst>
                <a:ext uri="{FF2B5EF4-FFF2-40B4-BE49-F238E27FC236}">
                  <a16:creationId xmlns="" xmlns:a16="http://schemas.microsoft.com/office/drawing/2014/main" id="{51F5024E-231F-4519-83F7-E1AA058D43A4}"/>
                </a:ext>
              </a:extLst>
            </p:cNvPr>
            <p:cNvSpPr>
              <a:spLocks/>
            </p:cNvSpPr>
            <p:nvPr/>
          </p:nvSpPr>
          <p:spPr bwMode="gray">
            <a:xfrm>
              <a:off x="4811" y="2552"/>
              <a:ext cx="67" cy="102"/>
            </a:xfrm>
            <a:custGeom>
              <a:avLst/>
              <a:gdLst>
                <a:gd name="T0" fmla="*/ 15 w 67"/>
                <a:gd name="T1" fmla="*/ 74 h 102"/>
                <a:gd name="T2" fmla="*/ 12 w 67"/>
                <a:gd name="T3" fmla="*/ 67 h 102"/>
                <a:gd name="T4" fmla="*/ 16 w 67"/>
                <a:gd name="T5" fmla="*/ 63 h 102"/>
                <a:gd name="T6" fmla="*/ 22 w 67"/>
                <a:gd name="T7" fmla="*/ 59 h 102"/>
                <a:gd name="T8" fmla="*/ 22 w 67"/>
                <a:gd name="T9" fmla="*/ 47 h 102"/>
                <a:gd name="T10" fmla="*/ 22 w 67"/>
                <a:gd name="T11" fmla="*/ 34 h 102"/>
                <a:gd name="T12" fmla="*/ 15 w 67"/>
                <a:gd name="T13" fmla="*/ 26 h 102"/>
                <a:gd name="T14" fmla="*/ 7 w 67"/>
                <a:gd name="T15" fmla="*/ 19 h 102"/>
                <a:gd name="T16" fmla="*/ 2 w 67"/>
                <a:gd name="T17" fmla="*/ 7 h 102"/>
                <a:gd name="T18" fmla="*/ 0 w 67"/>
                <a:gd name="T19" fmla="*/ 0 h 102"/>
                <a:gd name="T20" fmla="*/ 8 w 67"/>
                <a:gd name="T21" fmla="*/ 7 h 102"/>
                <a:gd name="T22" fmla="*/ 18 w 67"/>
                <a:gd name="T23" fmla="*/ 14 h 102"/>
                <a:gd name="T24" fmla="*/ 22 w 67"/>
                <a:gd name="T25" fmla="*/ 19 h 102"/>
                <a:gd name="T26" fmla="*/ 21 w 67"/>
                <a:gd name="T27" fmla="*/ 25 h 102"/>
                <a:gd name="T28" fmla="*/ 26 w 67"/>
                <a:gd name="T29" fmla="*/ 33 h 102"/>
                <a:gd name="T30" fmla="*/ 29 w 67"/>
                <a:gd name="T31" fmla="*/ 39 h 102"/>
                <a:gd name="T32" fmla="*/ 34 w 67"/>
                <a:gd name="T33" fmla="*/ 35 h 102"/>
                <a:gd name="T34" fmla="*/ 36 w 67"/>
                <a:gd name="T35" fmla="*/ 38 h 102"/>
                <a:gd name="T36" fmla="*/ 40 w 67"/>
                <a:gd name="T37" fmla="*/ 44 h 102"/>
                <a:gd name="T38" fmla="*/ 49 w 67"/>
                <a:gd name="T39" fmla="*/ 50 h 102"/>
                <a:gd name="T40" fmla="*/ 57 w 67"/>
                <a:gd name="T41" fmla="*/ 49 h 102"/>
                <a:gd name="T42" fmla="*/ 62 w 67"/>
                <a:gd name="T43" fmla="*/ 45 h 102"/>
                <a:gd name="T44" fmla="*/ 67 w 67"/>
                <a:gd name="T45" fmla="*/ 46 h 102"/>
                <a:gd name="T46" fmla="*/ 66 w 67"/>
                <a:gd name="T47" fmla="*/ 55 h 102"/>
                <a:gd name="T48" fmla="*/ 61 w 67"/>
                <a:gd name="T49" fmla="*/ 60 h 102"/>
                <a:gd name="T50" fmla="*/ 61 w 67"/>
                <a:gd name="T51" fmla="*/ 66 h 102"/>
                <a:gd name="T52" fmla="*/ 49 w 67"/>
                <a:gd name="T53" fmla="*/ 67 h 102"/>
                <a:gd name="T54" fmla="*/ 48 w 67"/>
                <a:gd name="T55" fmla="*/ 74 h 102"/>
                <a:gd name="T56" fmla="*/ 48 w 67"/>
                <a:gd name="T57" fmla="*/ 80 h 102"/>
                <a:gd name="T58" fmla="*/ 44 w 67"/>
                <a:gd name="T59" fmla="*/ 86 h 102"/>
                <a:gd name="T60" fmla="*/ 38 w 67"/>
                <a:gd name="T61" fmla="*/ 94 h 102"/>
                <a:gd name="T62" fmla="*/ 31 w 67"/>
                <a:gd name="T63" fmla="*/ 102 h 102"/>
                <a:gd name="T64" fmla="*/ 25 w 67"/>
                <a:gd name="T65" fmla="*/ 100 h 102"/>
                <a:gd name="T66" fmla="*/ 22 w 67"/>
                <a:gd name="T67" fmla="*/ 92 h 102"/>
                <a:gd name="T68" fmla="*/ 28 w 67"/>
                <a:gd name="T69" fmla="*/ 88 h 102"/>
                <a:gd name="T70" fmla="*/ 28 w 67"/>
                <a:gd name="T71" fmla="*/ 81 h 102"/>
                <a:gd name="T72" fmla="*/ 22 w 67"/>
                <a:gd name="T73" fmla="*/ 76 h 102"/>
                <a:gd name="T74" fmla="*/ 15 w 67"/>
                <a:gd name="T75" fmla="*/ 74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02"/>
                <a:gd name="T116" fmla="*/ 67 w 67"/>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02">
                  <a:moveTo>
                    <a:pt x="15" y="74"/>
                  </a:moveTo>
                  <a:lnTo>
                    <a:pt x="12" y="67"/>
                  </a:lnTo>
                  <a:lnTo>
                    <a:pt x="16" y="63"/>
                  </a:lnTo>
                  <a:lnTo>
                    <a:pt x="22" y="59"/>
                  </a:lnTo>
                  <a:lnTo>
                    <a:pt x="22" y="47"/>
                  </a:lnTo>
                  <a:lnTo>
                    <a:pt x="22" y="34"/>
                  </a:lnTo>
                  <a:lnTo>
                    <a:pt x="15" y="26"/>
                  </a:lnTo>
                  <a:lnTo>
                    <a:pt x="7" y="19"/>
                  </a:lnTo>
                  <a:lnTo>
                    <a:pt x="2" y="7"/>
                  </a:lnTo>
                  <a:lnTo>
                    <a:pt x="0" y="0"/>
                  </a:lnTo>
                  <a:lnTo>
                    <a:pt x="8" y="7"/>
                  </a:lnTo>
                  <a:lnTo>
                    <a:pt x="18" y="14"/>
                  </a:lnTo>
                  <a:lnTo>
                    <a:pt x="22" y="19"/>
                  </a:lnTo>
                  <a:lnTo>
                    <a:pt x="21" y="25"/>
                  </a:lnTo>
                  <a:lnTo>
                    <a:pt x="26" y="33"/>
                  </a:lnTo>
                  <a:lnTo>
                    <a:pt x="29" y="39"/>
                  </a:lnTo>
                  <a:lnTo>
                    <a:pt x="34" y="35"/>
                  </a:lnTo>
                  <a:lnTo>
                    <a:pt x="36" y="38"/>
                  </a:lnTo>
                  <a:lnTo>
                    <a:pt x="40" y="44"/>
                  </a:lnTo>
                  <a:lnTo>
                    <a:pt x="49" y="50"/>
                  </a:lnTo>
                  <a:lnTo>
                    <a:pt x="57" y="49"/>
                  </a:lnTo>
                  <a:lnTo>
                    <a:pt x="62" y="45"/>
                  </a:lnTo>
                  <a:lnTo>
                    <a:pt x="67" y="46"/>
                  </a:lnTo>
                  <a:lnTo>
                    <a:pt x="66" y="55"/>
                  </a:lnTo>
                  <a:lnTo>
                    <a:pt x="61" y="60"/>
                  </a:lnTo>
                  <a:lnTo>
                    <a:pt x="61" y="66"/>
                  </a:lnTo>
                  <a:lnTo>
                    <a:pt x="49" y="67"/>
                  </a:lnTo>
                  <a:lnTo>
                    <a:pt x="48" y="74"/>
                  </a:lnTo>
                  <a:lnTo>
                    <a:pt x="48" y="80"/>
                  </a:lnTo>
                  <a:lnTo>
                    <a:pt x="44" y="86"/>
                  </a:lnTo>
                  <a:lnTo>
                    <a:pt x="38" y="94"/>
                  </a:lnTo>
                  <a:lnTo>
                    <a:pt x="31" y="102"/>
                  </a:lnTo>
                  <a:lnTo>
                    <a:pt x="25" y="100"/>
                  </a:lnTo>
                  <a:lnTo>
                    <a:pt x="22" y="92"/>
                  </a:lnTo>
                  <a:lnTo>
                    <a:pt x="28" y="88"/>
                  </a:lnTo>
                  <a:lnTo>
                    <a:pt x="28" y="81"/>
                  </a:lnTo>
                  <a:lnTo>
                    <a:pt x="22" y="76"/>
                  </a:lnTo>
                  <a:lnTo>
                    <a:pt x="15" y="7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7" name="Freeform 1149">
              <a:extLst>
                <a:ext uri="{FF2B5EF4-FFF2-40B4-BE49-F238E27FC236}">
                  <a16:creationId xmlns="" xmlns:a16="http://schemas.microsoft.com/office/drawing/2014/main" id="{E24F927F-FA67-4CDA-9C88-A82CC1D4442A}"/>
                </a:ext>
              </a:extLst>
            </p:cNvPr>
            <p:cNvSpPr>
              <a:spLocks/>
            </p:cNvSpPr>
            <p:nvPr/>
          </p:nvSpPr>
          <p:spPr bwMode="gray">
            <a:xfrm>
              <a:off x="4736" y="2640"/>
              <a:ext cx="91" cy="87"/>
            </a:xfrm>
            <a:custGeom>
              <a:avLst/>
              <a:gdLst>
                <a:gd name="T0" fmla="*/ 70 w 91"/>
                <a:gd name="T1" fmla="*/ 0 h 87"/>
                <a:gd name="T2" fmla="*/ 75 w 91"/>
                <a:gd name="T3" fmla="*/ 1 h 87"/>
                <a:gd name="T4" fmla="*/ 79 w 91"/>
                <a:gd name="T5" fmla="*/ 7 h 87"/>
                <a:gd name="T6" fmla="*/ 87 w 91"/>
                <a:gd name="T7" fmla="*/ 6 h 87"/>
                <a:gd name="T8" fmla="*/ 91 w 91"/>
                <a:gd name="T9" fmla="*/ 8 h 87"/>
                <a:gd name="T10" fmla="*/ 91 w 91"/>
                <a:gd name="T11" fmla="*/ 15 h 87"/>
                <a:gd name="T12" fmla="*/ 87 w 91"/>
                <a:gd name="T13" fmla="*/ 22 h 87"/>
                <a:gd name="T14" fmla="*/ 83 w 91"/>
                <a:gd name="T15" fmla="*/ 28 h 87"/>
                <a:gd name="T16" fmla="*/ 76 w 91"/>
                <a:gd name="T17" fmla="*/ 34 h 87"/>
                <a:gd name="T18" fmla="*/ 76 w 91"/>
                <a:gd name="T19" fmla="*/ 44 h 87"/>
                <a:gd name="T20" fmla="*/ 69 w 91"/>
                <a:gd name="T21" fmla="*/ 46 h 87"/>
                <a:gd name="T22" fmla="*/ 61 w 91"/>
                <a:gd name="T23" fmla="*/ 49 h 87"/>
                <a:gd name="T24" fmla="*/ 56 w 91"/>
                <a:gd name="T25" fmla="*/ 55 h 87"/>
                <a:gd name="T26" fmla="*/ 53 w 91"/>
                <a:gd name="T27" fmla="*/ 66 h 87"/>
                <a:gd name="T28" fmla="*/ 43 w 91"/>
                <a:gd name="T29" fmla="*/ 78 h 87"/>
                <a:gd name="T30" fmla="*/ 36 w 91"/>
                <a:gd name="T31" fmla="*/ 85 h 87"/>
                <a:gd name="T32" fmla="*/ 22 w 91"/>
                <a:gd name="T33" fmla="*/ 87 h 87"/>
                <a:gd name="T34" fmla="*/ 16 w 91"/>
                <a:gd name="T35" fmla="*/ 82 h 87"/>
                <a:gd name="T36" fmla="*/ 12 w 91"/>
                <a:gd name="T37" fmla="*/ 81 h 87"/>
                <a:gd name="T38" fmla="*/ 0 w 91"/>
                <a:gd name="T39" fmla="*/ 79 h 87"/>
                <a:gd name="T40" fmla="*/ 3 w 91"/>
                <a:gd name="T41" fmla="*/ 69 h 87"/>
                <a:gd name="T42" fmla="*/ 10 w 91"/>
                <a:gd name="T43" fmla="*/ 60 h 87"/>
                <a:gd name="T44" fmla="*/ 22 w 91"/>
                <a:gd name="T45" fmla="*/ 48 h 87"/>
                <a:gd name="T46" fmla="*/ 28 w 91"/>
                <a:gd name="T47" fmla="*/ 48 h 87"/>
                <a:gd name="T48" fmla="*/ 36 w 91"/>
                <a:gd name="T49" fmla="*/ 39 h 87"/>
                <a:gd name="T50" fmla="*/ 44 w 91"/>
                <a:gd name="T51" fmla="*/ 38 h 87"/>
                <a:gd name="T52" fmla="*/ 55 w 91"/>
                <a:gd name="T53" fmla="*/ 27 h 87"/>
                <a:gd name="T54" fmla="*/ 59 w 91"/>
                <a:gd name="T55" fmla="*/ 18 h 87"/>
                <a:gd name="T56" fmla="*/ 67 w 91"/>
                <a:gd name="T57" fmla="*/ 14 h 87"/>
                <a:gd name="T58" fmla="*/ 67 w 91"/>
                <a:gd name="T59" fmla="*/ 8 h 87"/>
                <a:gd name="T60" fmla="*/ 70 w 9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87"/>
                <a:gd name="T95" fmla="*/ 91 w 9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87">
                  <a:moveTo>
                    <a:pt x="70" y="0"/>
                  </a:moveTo>
                  <a:lnTo>
                    <a:pt x="75" y="1"/>
                  </a:lnTo>
                  <a:lnTo>
                    <a:pt x="79" y="7"/>
                  </a:lnTo>
                  <a:lnTo>
                    <a:pt x="87" y="6"/>
                  </a:lnTo>
                  <a:lnTo>
                    <a:pt x="91" y="8"/>
                  </a:lnTo>
                  <a:lnTo>
                    <a:pt x="91" y="15"/>
                  </a:lnTo>
                  <a:lnTo>
                    <a:pt x="87" y="22"/>
                  </a:lnTo>
                  <a:lnTo>
                    <a:pt x="83" y="28"/>
                  </a:lnTo>
                  <a:lnTo>
                    <a:pt x="76" y="34"/>
                  </a:lnTo>
                  <a:lnTo>
                    <a:pt x="76" y="44"/>
                  </a:lnTo>
                  <a:lnTo>
                    <a:pt x="69" y="46"/>
                  </a:lnTo>
                  <a:lnTo>
                    <a:pt x="61" y="49"/>
                  </a:lnTo>
                  <a:lnTo>
                    <a:pt x="56" y="55"/>
                  </a:lnTo>
                  <a:lnTo>
                    <a:pt x="53" y="66"/>
                  </a:lnTo>
                  <a:lnTo>
                    <a:pt x="43" y="78"/>
                  </a:lnTo>
                  <a:lnTo>
                    <a:pt x="36" y="85"/>
                  </a:lnTo>
                  <a:lnTo>
                    <a:pt x="22" y="87"/>
                  </a:lnTo>
                  <a:lnTo>
                    <a:pt x="16" y="82"/>
                  </a:lnTo>
                  <a:lnTo>
                    <a:pt x="12" y="81"/>
                  </a:lnTo>
                  <a:lnTo>
                    <a:pt x="0" y="79"/>
                  </a:lnTo>
                  <a:lnTo>
                    <a:pt x="3" y="69"/>
                  </a:lnTo>
                  <a:lnTo>
                    <a:pt x="10" y="60"/>
                  </a:lnTo>
                  <a:lnTo>
                    <a:pt x="22" y="48"/>
                  </a:lnTo>
                  <a:lnTo>
                    <a:pt x="28" y="48"/>
                  </a:lnTo>
                  <a:lnTo>
                    <a:pt x="36" y="39"/>
                  </a:lnTo>
                  <a:lnTo>
                    <a:pt x="44" y="38"/>
                  </a:lnTo>
                  <a:lnTo>
                    <a:pt x="55" y="27"/>
                  </a:lnTo>
                  <a:lnTo>
                    <a:pt x="59" y="18"/>
                  </a:lnTo>
                  <a:lnTo>
                    <a:pt x="67" y="14"/>
                  </a:lnTo>
                  <a:lnTo>
                    <a:pt x="67" y="8"/>
                  </a:lnTo>
                  <a:lnTo>
                    <a:pt x="7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8" name="Freeform 1150">
              <a:extLst>
                <a:ext uri="{FF2B5EF4-FFF2-40B4-BE49-F238E27FC236}">
                  <a16:creationId xmlns="" xmlns:a16="http://schemas.microsoft.com/office/drawing/2014/main" id="{E7EECCCA-4EB7-4D8D-BF39-4664EE7420E9}"/>
                </a:ext>
              </a:extLst>
            </p:cNvPr>
            <p:cNvSpPr>
              <a:spLocks/>
            </p:cNvSpPr>
            <p:nvPr/>
          </p:nvSpPr>
          <p:spPr bwMode="gray">
            <a:xfrm>
              <a:off x="4475" y="2640"/>
              <a:ext cx="44" cy="42"/>
            </a:xfrm>
            <a:custGeom>
              <a:avLst/>
              <a:gdLst>
                <a:gd name="T0" fmla="*/ 1 w 44"/>
                <a:gd name="T1" fmla="*/ 0 h 42"/>
                <a:gd name="T2" fmla="*/ 9 w 44"/>
                <a:gd name="T3" fmla="*/ 4 h 42"/>
                <a:gd name="T4" fmla="*/ 19 w 44"/>
                <a:gd name="T5" fmla="*/ 9 h 42"/>
                <a:gd name="T6" fmla="*/ 29 w 44"/>
                <a:gd name="T7" fmla="*/ 6 h 42"/>
                <a:gd name="T8" fmla="*/ 39 w 44"/>
                <a:gd name="T9" fmla="*/ 5 h 42"/>
                <a:gd name="T10" fmla="*/ 44 w 44"/>
                <a:gd name="T11" fmla="*/ 6 h 42"/>
                <a:gd name="T12" fmla="*/ 43 w 44"/>
                <a:gd name="T13" fmla="*/ 19 h 42"/>
                <a:gd name="T14" fmla="*/ 40 w 44"/>
                <a:gd name="T15" fmla="*/ 26 h 42"/>
                <a:gd name="T16" fmla="*/ 38 w 44"/>
                <a:gd name="T17" fmla="*/ 31 h 42"/>
                <a:gd name="T18" fmla="*/ 35 w 44"/>
                <a:gd name="T19" fmla="*/ 34 h 42"/>
                <a:gd name="T20" fmla="*/ 31 w 44"/>
                <a:gd name="T21" fmla="*/ 34 h 42"/>
                <a:gd name="T22" fmla="*/ 29 w 44"/>
                <a:gd name="T23" fmla="*/ 37 h 42"/>
                <a:gd name="T24" fmla="*/ 24 w 44"/>
                <a:gd name="T25" fmla="*/ 42 h 42"/>
                <a:gd name="T26" fmla="*/ 18 w 44"/>
                <a:gd name="T27" fmla="*/ 41 h 42"/>
                <a:gd name="T28" fmla="*/ 11 w 44"/>
                <a:gd name="T29" fmla="*/ 35 h 42"/>
                <a:gd name="T30" fmla="*/ 7 w 44"/>
                <a:gd name="T31" fmla="*/ 29 h 42"/>
                <a:gd name="T32" fmla="*/ 9 w 44"/>
                <a:gd name="T33" fmla="*/ 20 h 42"/>
                <a:gd name="T34" fmla="*/ 5 w 44"/>
                <a:gd name="T35" fmla="*/ 13 h 42"/>
                <a:gd name="T36" fmla="*/ 0 w 44"/>
                <a:gd name="T37" fmla="*/ 8 h 42"/>
                <a:gd name="T38" fmla="*/ 1 w 44"/>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42"/>
                <a:gd name="T62" fmla="*/ 44 w 4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42">
                  <a:moveTo>
                    <a:pt x="1" y="0"/>
                  </a:moveTo>
                  <a:lnTo>
                    <a:pt x="9" y="4"/>
                  </a:lnTo>
                  <a:lnTo>
                    <a:pt x="19" y="9"/>
                  </a:lnTo>
                  <a:lnTo>
                    <a:pt x="29" y="6"/>
                  </a:lnTo>
                  <a:lnTo>
                    <a:pt x="39" y="5"/>
                  </a:lnTo>
                  <a:lnTo>
                    <a:pt x="44" y="6"/>
                  </a:lnTo>
                  <a:lnTo>
                    <a:pt x="43" y="19"/>
                  </a:lnTo>
                  <a:lnTo>
                    <a:pt x="40" y="26"/>
                  </a:lnTo>
                  <a:lnTo>
                    <a:pt x="38" y="31"/>
                  </a:lnTo>
                  <a:lnTo>
                    <a:pt x="35" y="34"/>
                  </a:lnTo>
                  <a:lnTo>
                    <a:pt x="31" y="34"/>
                  </a:lnTo>
                  <a:lnTo>
                    <a:pt x="29" y="37"/>
                  </a:lnTo>
                  <a:lnTo>
                    <a:pt x="24" y="42"/>
                  </a:lnTo>
                  <a:lnTo>
                    <a:pt x="18" y="41"/>
                  </a:lnTo>
                  <a:lnTo>
                    <a:pt x="11" y="35"/>
                  </a:lnTo>
                  <a:lnTo>
                    <a:pt x="7" y="29"/>
                  </a:lnTo>
                  <a:lnTo>
                    <a:pt x="9" y="20"/>
                  </a:lnTo>
                  <a:lnTo>
                    <a:pt x="5" y="13"/>
                  </a:lnTo>
                  <a:lnTo>
                    <a:pt x="0" y="8"/>
                  </a:lnTo>
                  <a:lnTo>
                    <a:pt x="1"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59" name="Freeform 1151">
              <a:extLst>
                <a:ext uri="{FF2B5EF4-FFF2-40B4-BE49-F238E27FC236}">
                  <a16:creationId xmlns="" xmlns:a16="http://schemas.microsoft.com/office/drawing/2014/main" id="{E7B58363-E638-49FE-A3C1-64B31B608BE7}"/>
                </a:ext>
              </a:extLst>
            </p:cNvPr>
            <p:cNvSpPr>
              <a:spLocks/>
            </p:cNvSpPr>
            <p:nvPr/>
          </p:nvSpPr>
          <p:spPr bwMode="gray">
            <a:xfrm>
              <a:off x="4098" y="2257"/>
              <a:ext cx="481" cy="358"/>
            </a:xfrm>
            <a:custGeom>
              <a:avLst/>
              <a:gdLst>
                <a:gd name="T0" fmla="*/ 230 w 478"/>
                <a:gd name="T1" fmla="*/ 14 h 356"/>
                <a:gd name="T2" fmla="*/ 230 w 478"/>
                <a:gd name="T3" fmla="*/ 2 h 356"/>
                <a:gd name="T4" fmla="*/ 254 w 478"/>
                <a:gd name="T5" fmla="*/ 14 h 356"/>
                <a:gd name="T6" fmla="*/ 270 w 478"/>
                <a:gd name="T7" fmla="*/ 17 h 356"/>
                <a:gd name="T8" fmla="*/ 278 w 478"/>
                <a:gd name="T9" fmla="*/ 22 h 356"/>
                <a:gd name="T10" fmla="*/ 263 w 478"/>
                <a:gd name="T11" fmla="*/ 40 h 356"/>
                <a:gd name="T12" fmla="*/ 278 w 478"/>
                <a:gd name="T13" fmla="*/ 58 h 356"/>
                <a:gd name="T14" fmla="*/ 310 w 478"/>
                <a:gd name="T15" fmla="*/ 76 h 356"/>
                <a:gd name="T16" fmla="*/ 337 w 478"/>
                <a:gd name="T17" fmla="*/ 63 h 356"/>
                <a:gd name="T18" fmla="*/ 340 w 478"/>
                <a:gd name="T19" fmla="*/ 16 h 356"/>
                <a:gd name="T20" fmla="*/ 352 w 478"/>
                <a:gd name="T21" fmla="*/ 4 h 356"/>
                <a:gd name="T22" fmla="*/ 362 w 478"/>
                <a:gd name="T23" fmla="*/ 40 h 356"/>
                <a:gd name="T24" fmla="*/ 382 w 478"/>
                <a:gd name="T25" fmla="*/ 53 h 356"/>
                <a:gd name="T26" fmla="*/ 390 w 478"/>
                <a:gd name="T27" fmla="*/ 76 h 356"/>
                <a:gd name="T28" fmla="*/ 397 w 478"/>
                <a:gd name="T29" fmla="*/ 100 h 356"/>
                <a:gd name="T30" fmla="*/ 424 w 478"/>
                <a:gd name="T31" fmla="*/ 120 h 356"/>
                <a:gd name="T32" fmla="*/ 435 w 478"/>
                <a:gd name="T33" fmla="*/ 140 h 356"/>
                <a:gd name="T34" fmla="*/ 458 w 478"/>
                <a:gd name="T35" fmla="*/ 160 h 356"/>
                <a:gd name="T36" fmla="*/ 474 w 478"/>
                <a:gd name="T37" fmla="*/ 190 h 356"/>
                <a:gd name="T38" fmla="*/ 478 w 478"/>
                <a:gd name="T39" fmla="*/ 224 h 356"/>
                <a:gd name="T40" fmla="*/ 467 w 478"/>
                <a:gd name="T41" fmla="*/ 267 h 356"/>
                <a:gd name="T42" fmla="*/ 445 w 478"/>
                <a:gd name="T43" fmla="*/ 301 h 356"/>
                <a:gd name="T44" fmla="*/ 436 w 478"/>
                <a:gd name="T45" fmla="*/ 336 h 356"/>
                <a:gd name="T46" fmla="*/ 412 w 478"/>
                <a:gd name="T47" fmla="*/ 338 h 356"/>
                <a:gd name="T48" fmla="*/ 394 w 478"/>
                <a:gd name="T49" fmla="*/ 356 h 356"/>
                <a:gd name="T50" fmla="*/ 378 w 478"/>
                <a:gd name="T51" fmla="*/ 342 h 356"/>
                <a:gd name="T52" fmla="*/ 354 w 478"/>
                <a:gd name="T53" fmla="*/ 351 h 356"/>
                <a:gd name="T54" fmla="*/ 327 w 478"/>
                <a:gd name="T55" fmla="*/ 346 h 356"/>
                <a:gd name="T56" fmla="*/ 318 w 478"/>
                <a:gd name="T57" fmla="*/ 325 h 356"/>
                <a:gd name="T58" fmla="*/ 300 w 478"/>
                <a:gd name="T59" fmla="*/ 311 h 356"/>
                <a:gd name="T60" fmla="*/ 298 w 478"/>
                <a:gd name="T61" fmla="*/ 294 h 356"/>
                <a:gd name="T62" fmla="*/ 288 w 478"/>
                <a:gd name="T63" fmla="*/ 290 h 356"/>
                <a:gd name="T64" fmla="*/ 292 w 478"/>
                <a:gd name="T65" fmla="*/ 274 h 356"/>
                <a:gd name="T66" fmla="*/ 273 w 478"/>
                <a:gd name="T67" fmla="*/ 295 h 356"/>
                <a:gd name="T68" fmla="*/ 261 w 478"/>
                <a:gd name="T69" fmla="*/ 288 h 356"/>
                <a:gd name="T70" fmla="*/ 245 w 478"/>
                <a:gd name="T71" fmla="*/ 268 h 356"/>
                <a:gd name="T72" fmla="*/ 184 w 478"/>
                <a:gd name="T73" fmla="*/ 260 h 356"/>
                <a:gd name="T74" fmla="*/ 138 w 478"/>
                <a:gd name="T75" fmla="*/ 275 h 356"/>
                <a:gd name="T76" fmla="*/ 123 w 478"/>
                <a:gd name="T77" fmla="*/ 289 h 356"/>
                <a:gd name="T78" fmla="*/ 67 w 478"/>
                <a:gd name="T79" fmla="*/ 294 h 356"/>
                <a:gd name="T80" fmla="*/ 32 w 478"/>
                <a:gd name="T81" fmla="*/ 298 h 356"/>
                <a:gd name="T82" fmla="*/ 30 w 478"/>
                <a:gd name="T83" fmla="*/ 283 h 356"/>
                <a:gd name="T84" fmla="*/ 23 w 478"/>
                <a:gd name="T85" fmla="*/ 246 h 356"/>
                <a:gd name="T86" fmla="*/ 7 w 478"/>
                <a:gd name="T87" fmla="*/ 197 h 356"/>
                <a:gd name="T88" fmla="*/ 5 w 478"/>
                <a:gd name="T89" fmla="*/ 186 h 356"/>
                <a:gd name="T90" fmla="*/ 14 w 478"/>
                <a:gd name="T91" fmla="*/ 182 h 356"/>
                <a:gd name="T92" fmla="*/ 4 w 478"/>
                <a:gd name="T93" fmla="*/ 152 h 356"/>
                <a:gd name="T94" fmla="*/ 15 w 478"/>
                <a:gd name="T95" fmla="*/ 139 h 356"/>
                <a:gd name="T96" fmla="*/ 36 w 478"/>
                <a:gd name="T97" fmla="*/ 122 h 356"/>
                <a:gd name="T98" fmla="*/ 82 w 478"/>
                <a:gd name="T99" fmla="*/ 109 h 356"/>
                <a:gd name="T100" fmla="*/ 106 w 478"/>
                <a:gd name="T101" fmla="*/ 80 h 356"/>
                <a:gd name="T102" fmla="*/ 119 w 478"/>
                <a:gd name="T103" fmla="*/ 74 h 356"/>
                <a:gd name="T104" fmla="*/ 125 w 478"/>
                <a:gd name="T105" fmla="*/ 63 h 356"/>
                <a:gd name="T106" fmla="*/ 136 w 478"/>
                <a:gd name="T107" fmla="*/ 54 h 356"/>
                <a:gd name="T108" fmla="*/ 153 w 478"/>
                <a:gd name="T109" fmla="*/ 44 h 356"/>
                <a:gd name="T110" fmla="*/ 177 w 478"/>
                <a:gd name="T111" fmla="*/ 45 h 356"/>
                <a:gd name="T112" fmla="*/ 196 w 478"/>
                <a:gd name="T113" fmla="*/ 46 h 356"/>
                <a:gd name="T114" fmla="*/ 205 w 478"/>
                <a:gd name="T115" fmla="*/ 21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56"/>
                <a:gd name="T176" fmla="*/ 478 w 478"/>
                <a:gd name="T177" fmla="*/ 356 h 3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56">
                  <a:moveTo>
                    <a:pt x="214" y="14"/>
                  </a:moveTo>
                  <a:cubicBezTo>
                    <a:pt x="222" y="16"/>
                    <a:pt x="222" y="16"/>
                    <a:pt x="222" y="16"/>
                  </a:cubicBezTo>
                  <a:cubicBezTo>
                    <a:pt x="230" y="14"/>
                    <a:pt x="230" y="14"/>
                    <a:pt x="230" y="14"/>
                  </a:cubicBezTo>
                  <a:cubicBezTo>
                    <a:pt x="232" y="8"/>
                    <a:pt x="232" y="8"/>
                    <a:pt x="232" y="8"/>
                  </a:cubicBezTo>
                  <a:cubicBezTo>
                    <a:pt x="226" y="5"/>
                    <a:pt x="226" y="5"/>
                    <a:pt x="226" y="5"/>
                  </a:cubicBezTo>
                  <a:cubicBezTo>
                    <a:pt x="230" y="2"/>
                    <a:pt x="230" y="2"/>
                    <a:pt x="230" y="2"/>
                  </a:cubicBezTo>
                  <a:cubicBezTo>
                    <a:pt x="240" y="7"/>
                    <a:pt x="240" y="7"/>
                    <a:pt x="240" y="7"/>
                  </a:cubicBezTo>
                  <a:cubicBezTo>
                    <a:pt x="247" y="11"/>
                    <a:pt x="247" y="11"/>
                    <a:pt x="247" y="11"/>
                  </a:cubicBezTo>
                  <a:cubicBezTo>
                    <a:pt x="254" y="14"/>
                    <a:pt x="254" y="14"/>
                    <a:pt x="254" y="14"/>
                  </a:cubicBezTo>
                  <a:cubicBezTo>
                    <a:pt x="260" y="14"/>
                    <a:pt x="260" y="14"/>
                    <a:pt x="260" y="14"/>
                  </a:cubicBezTo>
                  <a:cubicBezTo>
                    <a:pt x="264" y="16"/>
                    <a:pt x="264" y="16"/>
                    <a:pt x="264" y="16"/>
                  </a:cubicBezTo>
                  <a:cubicBezTo>
                    <a:pt x="270" y="17"/>
                    <a:pt x="270" y="17"/>
                    <a:pt x="270" y="17"/>
                  </a:cubicBezTo>
                  <a:cubicBezTo>
                    <a:pt x="278" y="14"/>
                    <a:pt x="278" y="14"/>
                    <a:pt x="278" y="14"/>
                  </a:cubicBezTo>
                  <a:cubicBezTo>
                    <a:pt x="284" y="16"/>
                    <a:pt x="284" y="16"/>
                    <a:pt x="284" y="16"/>
                  </a:cubicBezTo>
                  <a:cubicBezTo>
                    <a:pt x="278" y="22"/>
                    <a:pt x="278" y="22"/>
                    <a:pt x="278" y="22"/>
                  </a:cubicBezTo>
                  <a:cubicBezTo>
                    <a:pt x="273" y="29"/>
                    <a:pt x="273" y="29"/>
                    <a:pt x="273" y="29"/>
                  </a:cubicBezTo>
                  <a:cubicBezTo>
                    <a:pt x="269" y="36"/>
                    <a:pt x="269" y="36"/>
                    <a:pt x="269" y="36"/>
                  </a:cubicBezTo>
                  <a:cubicBezTo>
                    <a:pt x="263" y="40"/>
                    <a:pt x="263" y="40"/>
                    <a:pt x="263" y="40"/>
                  </a:cubicBezTo>
                  <a:cubicBezTo>
                    <a:pt x="262" y="46"/>
                    <a:pt x="262" y="46"/>
                    <a:pt x="262" y="46"/>
                  </a:cubicBezTo>
                  <a:cubicBezTo>
                    <a:pt x="268" y="51"/>
                    <a:pt x="268" y="51"/>
                    <a:pt x="268" y="51"/>
                  </a:cubicBezTo>
                  <a:cubicBezTo>
                    <a:pt x="278" y="58"/>
                    <a:pt x="278" y="58"/>
                    <a:pt x="278" y="58"/>
                  </a:cubicBezTo>
                  <a:cubicBezTo>
                    <a:pt x="290" y="63"/>
                    <a:pt x="290" y="63"/>
                    <a:pt x="290" y="63"/>
                  </a:cubicBezTo>
                  <a:cubicBezTo>
                    <a:pt x="302" y="72"/>
                    <a:pt x="302" y="72"/>
                    <a:pt x="302" y="72"/>
                  </a:cubicBezTo>
                  <a:cubicBezTo>
                    <a:pt x="310" y="76"/>
                    <a:pt x="310" y="76"/>
                    <a:pt x="310" y="76"/>
                  </a:cubicBezTo>
                  <a:cubicBezTo>
                    <a:pt x="322" y="83"/>
                    <a:pt x="322" y="83"/>
                    <a:pt x="322" y="83"/>
                  </a:cubicBezTo>
                  <a:cubicBezTo>
                    <a:pt x="331" y="74"/>
                    <a:pt x="331" y="74"/>
                    <a:pt x="331" y="74"/>
                  </a:cubicBezTo>
                  <a:cubicBezTo>
                    <a:pt x="337" y="63"/>
                    <a:pt x="337" y="63"/>
                    <a:pt x="337" y="63"/>
                  </a:cubicBezTo>
                  <a:cubicBezTo>
                    <a:pt x="338" y="50"/>
                    <a:pt x="338" y="50"/>
                    <a:pt x="338" y="50"/>
                  </a:cubicBezTo>
                  <a:cubicBezTo>
                    <a:pt x="337" y="29"/>
                    <a:pt x="337" y="29"/>
                    <a:pt x="337" y="29"/>
                  </a:cubicBezTo>
                  <a:cubicBezTo>
                    <a:pt x="340" y="16"/>
                    <a:pt x="340" y="16"/>
                    <a:pt x="340" y="16"/>
                  </a:cubicBezTo>
                  <a:cubicBezTo>
                    <a:pt x="344" y="7"/>
                    <a:pt x="344" y="7"/>
                    <a:pt x="344" y="7"/>
                  </a:cubicBezTo>
                  <a:cubicBezTo>
                    <a:pt x="347" y="0"/>
                    <a:pt x="347" y="0"/>
                    <a:pt x="347" y="0"/>
                  </a:cubicBezTo>
                  <a:cubicBezTo>
                    <a:pt x="352" y="4"/>
                    <a:pt x="352" y="4"/>
                    <a:pt x="352" y="4"/>
                  </a:cubicBezTo>
                  <a:cubicBezTo>
                    <a:pt x="357" y="14"/>
                    <a:pt x="357" y="14"/>
                    <a:pt x="357" y="14"/>
                  </a:cubicBezTo>
                  <a:cubicBezTo>
                    <a:pt x="360" y="24"/>
                    <a:pt x="360" y="24"/>
                    <a:pt x="360" y="24"/>
                  </a:cubicBezTo>
                  <a:cubicBezTo>
                    <a:pt x="362" y="40"/>
                    <a:pt x="362" y="40"/>
                    <a:pt x="362" y="40"/>
                  </a:cubicBezTo>
                  <a:cubicBezTo>
                    <a:pt x="369" y="43"/>
                    <a:pt x="369" y="43"/>
                    <a:pt x="369" y="43"/>
                  </a:cubicBezTo>
                  <a:cubicBezTo>
                    <a:pt x="378" y="46"/>
                    <a:pt x="378" y="46"/>
                    <a:pt x="378" y="46"/>
                  </a:cubicBezTo>
                  <a:cubicBezTo>
                    <a:pt x="382" y="53"/>
                    <a:pt x="382" y="53"/>
                    <a:pt x="382" y="53"/>
                  </a:cubicBezTo>
                  <a:cubicBezTo>
                    <a:pt x="382" y="62"/>
                    <a:pt x="382" y="62"/>
                    <a:pt x="382" y="62"/>
                  </a:cubicBezTo>
                  <a:cubicBezTo>
                    <a:pt x="383" y="71"/>
                    <a:pt x="383" y="71"/>
                    <a:pt x="383" y="71"/>
                  </a:cubicBezTo>
                  <a:cubicBezTo>
                    <a:pt x="390" y="76"/>
                    <a:pt x="390" y="76"/>
                    <a:pt x="390" y="76"/>
                  </a:cubicBezTo>
                  <a:cubicBezTo>
                    <a:pt x="392" y="83"/>
                    <a:pt x="392" y="83"/>
                    <a:pt x="392" y="83"/>
                  </a:cubicBezTo>
                  <a:cubicBezTo>
                    <a:pt x="393" y="93"/>
                    <a:pt x="393" y="93"/>
                    <a:pt x="393" y="93"/>
                  </a:cubicBezTo>
                  <a:cubicBezTo>
                    <a:pt x="397" y="100"/>
                    <a:pt x="397" y="100"/>
                    <a:pt x="397" y="100"/>
                  </a:cubicBezTo>
                  <a:cubicBezTo>
                    <a:pt x="406" y="104"/>
                    <a:pt x="406" y="104"/>
                    <a:pt x="406" y="104"/>
                  </a:cubicBezTo>
                  <a:cubicBezTo>
                    <a:pt x="416" y="111"/>
                    <a:pt x="416" y="111"/>
                    <a:pt x="416" y="111"/>
                  </a:cubicBezTo>
                  <a:cubicBezTo>
                    <a:pt x="424" y="120"/>
                    <a:pt x="424" y="120"/>
                    <a:pt x="424" y="120"/>
                  </a:cubicBezTo>
                  <a:cubicBezTo>
                    <a:pt x="432" y="128"/>
                    <a:pt x="432" y="128"/>
                    <a:pt x="432" y="128"/>
                  </a:cubicBezTo>
                  <a:cubicBezTo>
                    <a:pt x="432" y="136"/>
                    <a:pt x="432" y="136"/>
                    <a:pt x="432" y="136"/>
                  </a:cubicBezTo>
                  <a:cubicBezTo>
                    <a:pt x="435" y="140"/>
                    <a:pt x="435" y="140"/>
                    <a:pt x="435" y="140"/>
                  </a:cubicBezTo>
                  <a:cubicBezTo>
                    <a:pt x="444" y="141"/>
                    <a:pt x="444" y="141"/>
                    <a:pt x="444" y="141"/>
                  </a:cubicBezTo>
                  <a:cubicBezTo>
                    <a:pt x="447" y="152"/>
                    <a:pt x="447" y="152"/>
                    <a:pt x="447" y="152"/>
                  </a:cubicBezTo>
                  <a:cubicBezTo>
                    <a:pt x="458" y="160"/>
                    <a:pt x="458" y="160"/>
                    <a:pt x="458" y="160"/>
                  </a:cubicBezTo>
                  <a:cubicBezTo>
                    <a:pt x="467" y="171"/>
                    <a:pt x="467" y="171"/>
                    <a:pt x="467" y="171"/>
                  </a:cubicBezTo>
                  <a:cubicBezTo>
                    <a:pt x="471" y="181"/>
                    <a:pt x="471" y="181"/>
                    <a:pt x="471" y="181"/>
                  </a:cubicBezTo>
                  <a:cubicBezTo>
                    <a:pt x="474" y="190"/>
                    <a:pt x="474" y="190"/>
                    <a:pt x="474" y="190"/>
                  </a:cubicBezTo>
                  <a:cubicBezTo>
                    <a:pt x="476" y="202"/>
                    <a:pt x="476" y="202"/>
                    <a:pt x="476" y="202"/>
                  </a:cubicBezTo>
                  <a:cubicBezTo>
                    <a:pt x="477" y="210"/>
                    <a:pt x="477" y="210"/>
                    <a:pt x="477" y="210"/>
                  </a:cubicBezTo>
                  <a:cubicBezTo>
                    <a:pt x="478" y="224"/>
                    <a:pt x="478" y="224"/>
                    <a:pt x="478" y="224"/>
                  </a:cubicBezTo>
                  <a:cubicBezTo>
                    <a:pt x="474" y="240"/>
                    <a:pt x="474" y="240"/>
                    <a:pt x="474" y="240"/>
                  </a:cubicBezTo>
                  <a:cubicBezTo>
                    <a:pt x="472" y="254"/>
                    <a:pt x="472" y="254"/>
                    <a:pt x="472" y="254"/>
                  </a:cubicBezTo>
                  <a:cubicBezTo>
                    <a:pt x="467" y="267"/>
                    <a:pt x="467" y="267"/>
                    <a:pt x="467" y="267"/>
                  </a:cubicBezTo>
                  <a:cubicBezTo>
                    <a:pt x="458" y="276"/>
                    <a:pt x="458" y="276"/>
                    <a:pt x="458" y="276"/>
                  </a:cubicBezTo>
                  <a:cubicBezTo>
                    <a:pt x="453" y="284"/>
                    <a:pt x="453" y="284"/>
                    <a:pt x="453" y="284"/>
                  </a:cubicBezTo>
                  <a:cubicBezTo>
                    <a:pt x="445" y="301"/>
                    <a:pt x="445" y="301"/>
                    <a:pt x="445" y="301"/>
                  </a:cubicBezTo>
                  <a:cubicBezTo>
                    <a:pt x="441" y="313"/>
                    <a:pt x="441" y="313"/>
                    <a:pt x="441" y="313"/>
                  </a:cubicBezTo>
                  <a:cubicBezTo>
                    <a:pt x="436" y="323"/>
                    <a:pt x="436" y="323"/>
                    <a:pt x="436" y="323"/>
                  </a:cubicBezTo>
                  <a:cubicBezTo>
                    <a:pt x="436" y="336"/>
                    <a:pt x="436" y="336"/>
                    <a:pt x="436" y="336"/>
                  </a:cubicBezTo>
                  <a:cubicBezTo>
                    <a:pt x="431" y="340"/>
                    <a:pt x="431" y="340"/>
                    <a:pt x="431" y="340"/>
                  </a:cubicBezTo>
                  <a:cubicBezTo>
                    <a:pt x="423" y="339"/>
                    <a:pt x="423" y="339"/>
                    <a:pt x="423" y="339"/>
                  </a:cubicBezTo>
                  <a:cubicBezTo>
                    <a:pt x="412" y="338"/>
                    <a:pt x="412" y="338"/>
                    <a:pt x="412" y="338"/>
                  </a:cubicBezTo>
                  <a:cubicBezTo>
                    <a:pt x="408" y="346"/>
                    <a:pt x="408" y="346"/>
                    <a:pt x="408" y="346"/>
                  </a:cubicBezTo>
                  <a:cubicBezTo>
                    <a:pt x="400" y="353"/>
                    <a:pt x="400" y="353"/>
                    <a:pt x="400" y="353"/>
                  </a:cubicBezTo>
                  <a:cubicBezTo>
                    <a:pt x="400" y="353"/>
                    <a:pt x="396" y="356"/>
                    <a:pt x="394" y="356"/>
                  </a:cubicBezTo>
                  <a:cubicBezTo>
                    <a:pt x="392" y="356"/>
                    <a:pt x="385" y="350"/>
                    <a:pt x="385" y="350"/>
                  </a:cubicBezTo>
                  <a:cubicBezTo>
                    <a:pt x="382" y="346"/>
                    <a:pt x="382" y="346"/>
                    <a:pt x="382" y="346"/>
                  </a:cubicBezTo>
                  <a:cubicBezTo>
                    <a:pt x="378" y="342"/>
                    <a:pt x="378" y="342"/>
                    <a:pt x="378" y="342"/>
                  </a:cubicBezTo>
                  <a:cubicBezTo>
                    <a:pt x="373" y="344"/>
                    <a:pt x="373" y="344"/>
                    <a:pt x="373" y="344"/>
                  </a:cubicBezTo>
                  <a:cubicBezTo>
                    <a:pt x="364" y="354"/>
                    <a:pt x="364" y="354"/>
                    <a:pt x="364" y="354"/>
                  </a:cubicBezTo>
                  <a:cubicBezTo>
                    <a:pt x="354" y="351"/>
                    <a:pt x="354" y="351"/>
                    <a:pt x="354" y="351"/>
                  </a:cubicBezTo>
                  <a:cubicBezTo>
                    <a:pt x="346" y="346"/>
                    <a:pt x="346" y="346"/>
                    <a:pt x="346" y="346"/>
                  </a:cubicBezTo>
                  <a:cubicBezTo>
                    <a:pt x="336" y="347"/>
                    <a:pt x="336" y="347"/>
                    <a:pt x="336" y="347"/>
                  </a:cubicBezTo>
                  <a:cubicBezTo>
                    <a:pt x="327" y="346"/>
                    <a:pt x="327" y="346"/>
                    <a:pt x="327" y="346"/>
                  </a:cubicBezTo>
                  <a:cubicBezTo>
                    <a:pt x="321" y="338"/>
                    <a:pt x="321" y="338"/>
                    <a:pt x="321" y="338"/>
                  </a:cubicBezTo>
                  <a:cubicBezTo>
                    <a:pt x="316" y="331"/>
                    <a:pt x="316" y="331"/>
                    <a:pt x="316" y="331"/>
                  </a:cubicBezTo>
                  <a:cubicBezTo>
                    <a:pt x="318" y="325"/>
                    <a:pt x="318" y="325"/>
                    <a:pt x="318" y="325"/>
                  </a:cubicBezTo>
                  <a:cubicBezTo>
                    <a:pt x="313" y="316"/>
                    <a:pt x="313" y="316"/>
                    <a:pt x="313" y="316"/>
                  </a:cubicBezTo>
                  <a:cubicBezTo>
                    <a:pt x="307" y="310"/>
                    <a:pt x="307" y="310"/>
                    <a:pt x="307" y="310"/>
                  </a:cubicBezTo>
                  <a:cubicBezTo>
                    <a:pt x="300" y="311"/>
                    <a:pt x="300" y="311"/>
                    <a:pt x="300" y="311"/>
                  </a:cubicBezTo>
                  <a:cubicBezTo>
                    <a:pt x="299" y="304"/>
                    <a:pt x="299" y="304"/>
                    <a:pt x="299" y="304"/>
                  </a:cubicBezTo>
                  <a:cubicBezTo>
                    <a:pt x="303" y="298"/>
                    <a:pt x="303" y="298"/>
                    <a:pt x="303" y="298"/>
                  </a:cubicBezTo>
                  <a:cubicBezTo>
                    <a:pt x="298" y="294"/>
                    <a:pt x="298" y="294"/>
                    <a:pt x="298" y="294"/>
                  </a:cubicBezTo>
                  <a:cubicBezTo>
                    <a:pt x="291" y="300"/>
                    <a:pt x="291" y="300"/>
                    <a:pt x="291" y="300"/>
                  </a:cubicBezTo>
                  <a:cubicBezTo>
                    <a:pt x="284" y="304"/>
                    <a:pt x="284" y="304"/>
                    <a:pt x="284" y="304"/>
                  </a:cubicBezTo>
                  <a:cubicBezTo>
                    <a:pt x="288" y="290"/>
                    <a:pt x="288" y="290"/>
                    <a:pt x="288" y="290"/>
                  </a:cubicBezTo>
                  <a:cubicBezTo>
                    <a:pt x="292" y="286"/>
                    <a:pt x="292" y="286"/>
                    <a:pt x="292" y="286"/>
                  </a:cubicBezTo>
                  <a:cubicBezTo>
                    <a:pt x="295" y="281"/>
                    <a:pt x="295" y="281"/>
                    <a:pt x="295" y="281"/>
                  </a:cubicBezTo>
                  <a:cubicBezTo>
                    <a:pt x="292" y="274"/>
                    <a:pt x="292" y="274"/>
                    <a:pt x="292" y="274"/>
                  </a:cubicBezTo>
                  <a:cubicBezTo>
                    <a:pt x="285" y="280"/>
                    <a:pt x="285" y="280"/>
                    <a:pt x="285" y="280"/>
                  </a:cubicBezTo>
                  <a:cubicBezTo>
                    <a:pt x="280" y="288"/>
                    <a:pt x="280" y="288"/>
                    <a:pt x="280" y="288"/>
                  </a:cubicBezTo>
                  <a:cubicBezTo>
                    <a:pt x="273" y="295"/>
                    <a:pt x="273" y="295"/>
                    <a:pt x="273" y="295"/>
                  </a:cubicBezTo>
                  <a:cubicBezTo>
                    <a:pt x="269" y="301"/>
                    <a:pt x="269" y="301"/>
                    <a:pt x="269" y="301"/>
                  </a:cubicBezTo>
                  <a:cubicBezTo>
                    <a:pt x="262" y="297"/>
                    <a:pt x="262" y="297"/>
                    <a:pt x="262" y="297"/>
                  </a:cubicBezTo>
                  <a:cubicBezTo>
                    <a:pt x="261" y="288"/>
                    <a:pt x="261" y="288"/>
                    <a:pt x="261" y="288"/>
                  </a:cubicBezTo>
                  <a:cubicBezTo>
                    <a:pt x="254" y="278"/>
                    <a:pt x="254" y="278"/>
                    <a:pt x="254" y="278"/>
                  </a:cubicBezTo>
                  <a:cubicBezTo>
                    <a:pt x="250" y="272"/>
                    <a:pt x="250" y="272"/>
                    <a:pt x="250" y="272"/>
                  </a:cubicBezTo>
                  <a:cubicBezTo>
                    <a:pt x="245" y="268"/>
                    <a:pt x="245" y="268"/>
                    <a:pt x="245" y="268"/>
                  </a:cubicBezTo>
                  <a:cubicBezTo>
                    <a:pt x="222" y="261"/>
                    <a:pt x="222" y="261"/>
                    <a:pt x="222" y="261"/>
                  </a:cubicBezTo>
                  <a:cubicBezTo>
                    <a:pt x="193" y="257"/>
                    <a:pt x="193" y="257"/>
                    <a:pt x="193" y="257"/>
                  </a:cubicBezTo>
                  <a:cubicBezTo>
                    <a:pt x="184" y="260"/>
                    <a:pt x="184" y="260"/>
                    <a:pt x="184" y="260"/>
                  </a:cubicBezTo>
                  <a:cubicBezTo>
                    <a:pt x="170" y="266"/>
                    <a:pt x="170" y="266"/>
                    <a:pt x="170" y="266"/>
                  </a:cubicBezTo>
                  <a:cubicBezTo>
                    <a:pt x="150" y="268"/>
                    <a:pt x="150" y="268"/>
                    <a:pt x="150" y="268"/>
                  </a:cubicBezTo>
                  <a:cubicBezTo>
                    <a:pt x="138" y="275"/>
                    <a:pt x="138" y="275"/>
                    <a:pt x="138" y="275"/>
                  </a:cubicBezTo>
                  <a:cubicBezTo>
                    <a:pt x="129" y="278"/>
                    <a:pt x="129" y="278"/>
                    <a:pt x="129" y="278"/>
                  </a:cubicBezTo>
                  <a:cubicBezTo>
                    <a:pt x="127" y="284"/>
                    <a:pt x="127" y="284"/>
                    <a:pt x="127" y="284"/>
                  </a:cubicBezTo>
                  <a:cubicBezTo>
                    <a:pt x="123" y="289"/>
                    <a:pt x="123" y="289"/>
                    <a:pt x="123" y="289"/>
                  </a:cubicBezTo>
                  <a:cubicBezTo>
                    <a:pt x="81" y="289"/>
                    <a:pt x="81" y="289"/>
                    <a:pt x="81" y="289"/>
                  </a:cubicBezTo>
                  <a:cubicBezTo>
                    <a:pt x="74" y="295"/>
                    <a:pt x="74" y="295"/>
                    <a:pt x="74" y="295"/>
                  </a:cubicBezTo>
                  <a:cubicBezTo>
                    <a:pt x="67" y="294"/>
                    <a:pt x="67" y="294"/>
                    <a:pt x="67" y="294"/>
                  </a:cubicBezTo>
                  <a:cubicBezTo>
                    <a:pt x="60" y="303"/>
                    <a:pt x="60" y="303"/>
                    <a:pt x="60" y="303"/>
                  </a:cubicBezTo>
                  <a:cubicBezTo>
                    <a:pt x="40" y="305"/>
                    <a:pt x="40" y="305"/>
                    <a:pt x="40" y="305"/>
                  </a:cubicBezTo>
                  <a:cubicBezTo>
                    <a:pt x="32" y="298"/>
                    <a:pt x="32" y="298"/>
                    <a:pt x="32" y="298"/>
                  </a:cubicBezTo>
                  <a:cubicBezTo>
                    <a:pt x="22" y="294"/>
                    <a:pt x="22" y="294"/>
                    <a:pt x="22" y="294"/>
                  </a:cubicBezTo>
                  <a:cubicBezTo>
                    <a:pt x="21" y="286"/>
                    <a:pt x="21" y="286"/>
                    <a:pt x="21" y="286"/>
                  </a:cubicBezTo>
                  <a:cubicBezTo>
                    <a:pt x="30" y="283"/>
                    <a:pt x="30" y="283"/>
                    <a:pt x="30" y="283"/>
                  </a:cubicBezTo>
                  <a:cubicBezTo>
                    <a:pt x="29" y="266"/>
                    <a:pt x="29" y="266"/>
                    <a:pt x="29" y="266"/>
                  </a:cubicBezTo>
                  <a:cubicBezTo>
                    <a:pt x="30" y="256"/>
                    <a:pt x="30" y="256"/>
                    <a:pt x="30" y="256"/>
                  </a:cubicBezTo>
                  <a:cubicBezTo>
                    <a:pt x="23" y="246"/>
                    <a:pt x="23" y="246"/>
                    <a:pt x="23" y="246"/>
                  </a:cubicBezTo>
                  <a:cubicBezTo>
                    <a:pt x="23" y="232"/>
                    <a:pt x="23" y="232"/>
                    <a:pt x="23" y="232"/>
                  </a:cubicBezTo>
                  <a:cubicBezTo>
                    <a:pt x="14" y="210"/>
                    <a:pt x="14" y="210"/>
                    <a:pt x="14" y="210"/>
                  </a:cubicBezTo>
                  <a:cubicBezTo>
                    <a:pt x="7" y="197"/>
                    <a:pt x="7" y="197"/>
                    <a:pt x="7" y="197"/>
                  </a:cubicBezTo>
                  <a:cubicBezTo>
                    <a:pt x="3" y="190"/>
                    <a:pt x="3" y="190"/>
                    <a:pt x="3" y="190"/>
                  </a:cubicBezTo>
                  <a:cubicBezTo>
                    <a:pt x="0" y="184"/>
                    <a:pt x="0" y="184"/>
                    <a:pt x="0" y="184"/>
                  </a:cubicBezTo>
                  <a:cubicBezTo>
                    <a:pt x="5" y="186"/>
                    <a:pt x="5" y="186"/>
                    <a:pt x="5" y="186"/>
                  </a:cubicBezTo>
                  <a:cubicBezTo>
                    <a:pt x="8" y="190"/>
                    <a:pt x="8" y="190"/>
                    <a:pt x="8" y="190"/>
                  </a:cubicBezTo>
                  <a:cubicBezTo>
                    <a:pt x="14" y="189"/>
                    <a:pt x="14" y="189"/>
                    <a:pt x="14" y="189"/>
                  </a:cubicBezTo>
                  <a:cubicBezTo>
                    <a:pt x="14" y="182"/>
                    <a:pt x="14" y="182"/>
                    <a:pt x="14" y="182"/>
                  </a:cubicBezTo>
                  <a:cubicBezTo>
                    <a:pt x="9" y="177"/>
                    <a:pt x="9" y="177"/>
                    <a:pt x="9" y="177"/>
                  </a:cubicBezTo>
                  <a:cubicBezTo>
                    <a:pt x="4" y="163"/>
                    <a:pt x="4" y="163"/>
                    <a:pt x="4" y="163"/>
                  </a:cubicBezTo>
                  <a:cubicBezTo>
                    <a:pt x="4" y="152"/>
                    <a:pt x="4" y="152"/>
                    <a:pt x="4" y="152"/>
                  </a:cubicBezTo>
                  <a:cubicBezTo>
                    <a:pt x="8" y="140"/>
                    <a:pt x="8" y="140"/>
                    <a:pt x="8" y="140"/>
                  </a:cubicBezTo>
                  <a:cubicBezTo>
                    <a:pt x="10" y="134"/>
                    <a:pt x="10" y="134"/>
                    <a:pt x="10" y="134"/>
                  </a:cubicBezTo>
                  <a:cubicBezTo>
                    <a:pt x="15" y="139"/>
                    <a:pt x="15" y="139"/>
                    <a:pt x="15" y="139"/>
                  </a:cubicBezTo>
                  <a:cubicBezTo>
                    <a:pt x="18" y="133"/>
                    <a:pt x="18" y="133"/>
                    <a:pt x="18" y="133"/>
                  </a:cubicBezTo>
                  <a:cubicBezTo>
                    <a:pt x="26" y="132"/>
                    <a:pt x="26" y="132"/>
                    <a:pt x="26" y="132"/>
                  </a:cubicBezTo>
                  <a:cubicBezTo>
                    <a:pt x="36" y="122"/>
                    <a:pt x="36" y="122"/>
                    <a:pt x="36" y="122"/>
                  </a:cubicBezTo>
                  <a:cubicBezTo>
                    <a:pt x="46" y="118"/>
                    <a:pt x="46" y="118"/>
                    <a:pt x="46" y="118"/>
                  </a:cubicBezTo>
                  <a:cubicBezTo>
                    <a:pt x="64" y="114"/>
                    <a:pt x="64" y="114"/>
                    <a:pt x="64" y="114"/>
                  </a:cubicBezTo>
                  <a:cubicBezTo>
                    <a:pt x="82" y="109"/>
                    <a:pt x="82" y="109"/>
                    <a:pt x="82" y="109"/>
                  </a:cubicBezTo>
                  <a:cubicBezTo>
                    <a:pt x="90" y="107"/>
                    <a:pt x="90" y="107"/>
                    <a:pt x="90" y="107"/>
                  </a:cubicBezTo>
                  <a:cubicBezTo>
                    <a:pt x="107" y="88"/>
                    <a:pt x="107" y="88"/>
                    <a:pt x="107" y="88"/>
                  </a:cubicBezTo>
                  <a:cubicBezTo>
                    <a:pt x="106" y="80"/>
                    <a:pt x="106" y="80"/>
                    <a:pt x="106" y="80"/>
                  </a:cubicBezTo>
                  <a:cubicBezTo>
                    <a:pt x="108" y="74"/>
                    <a:pt x="108" y="74"/>
                    <a:pt x="108" y="74"/>
                  </a:cubicBezTo>
                  <a:cubicBezTo>
                    <a:pt x="117" y="68"/>
                    <a:pt x="117" y="68"/>
                    <a:pt x="117" y="68"/>
                  </a:cubicBezTo>
                  <a:cubicBezTo>
                    <a:pt x="119" y="74"/>
                    <a:pt x="119" y="74"/>
                    <a:pt x="119" y="74"/>
                  </a:cubicBezTo>
                  <a:cubicBezTo>
                    <a:pt x="122" y="76"/>
                    <a:pt x="122" y="76"/>
                    <a:pt x="122" y="76"/>
                  </a:cubicBezTo>
                  <a:cubicBezTo>
                    <a:pt x="126" y="71"/>
                    <a:pt x="126" y="71"/>
                    <a:pt x="126" y="71"/>
                  </a:cubicBezTo>
                  <a:cubicBezTo>
                    <a:pt x="125" y="63"/>
                    <a:pt x="125" y="63"/>
                    <a:pt x="125" y="63"/>
                  </a:cubicBezTo>
                  <a:cubicBezTo>
                    <a:pt x="132" y="66"/>
                    <a:pt x="132" y="66"/>
                    <a:pt x="132" y="66"/>
                  </a:cubicBezTo>
                  <a:cubicBezTo>
                    <a:pt x="135" y="63"/>
                    <a:pt x="135" y="63"/>
                    <a:pt x="135" y="63"/>
                  </a:cubicBezTo>
                  <a:cubicBezTo>
                    <a:pt x="136" y="54"/>
                    <a:pt x="136" y="54"/>
                    <a:pt x="136" y="54"/>
                  </a:cubicBezTo>
                  <a:cubicBezTo>
                    <a:pt x="144" y="49"/>
                    <a:pt x="144" y="49"/>
                    <a:pt x="144" y="49"/>
                  </a:cubicBezTo>
                  <a:cubicBezTo>
                    <a:pt x="148" y="44"/>
                    <a:pt x="148" y="44"/>
                    <a:pt x="148" y="44"/>
                  </a:cubicBezTo>
                  <a:cubicBezTo>
                    <a:pt x="153" y="44"/>
                    <a:pt x="153" y="44"/>
                    <a:pt x="153" y="44"/>
                  </a:cubicBezTo>
                  <a:cubicBezTo>
                    <a:pt x="164" y="35"/>
                    <a:pt x="164" y="35"/>
                    <a:pt x="164" y="35"/>
                  </a:cubicBezTo>
                  <a:cubicBezTo>
                    <a:pt x="172" y="40"/>
                    <a:pt x="172" y="40"/>
                    <a:pt x="172" y="40"/>
                  </a:cubicBezTo>
                  <a:cubicBezTo>
                    <a:pt x="177" y="45"/>
                    <a:pt x="177" y="45"/>
                    <a:pt x="177" y="45"/>
                  </a:cubicBezTo>
                  <a:cubicBezTo>
                    <a:pt x="181" y="49"/>
                    <a:pt x="181" y="49"/>
                    <a:pt x="181" y="49"/>
                  </a:cubicBezTo>
                  <a:cubicBezTo>
                    <a:pt x="190" y="48"/>
                    <a:pt x="190" y="48"/>
                    <a:pt x="190" y="48"/>
                  </a:cubicBezTo>
                  <a:cubicBezTo>
                    <a:pt x="196" y="46"/>
                    <a:pt x="196" y="46"/>
                    <a:pt x="196" y="46"/>
                  </a:cubicBezTo>
                  <a:cubicBezTo>
                    <a:pt x="192" y="38"/>
                    <a:pt x="192" y="38"/>
                    <a:pt x="192" y="38"/>
                  </a:cubicBezTo>
                  <a:cubicBezTo>
                    <a:pt x="200" y="30"/>
                    <a:pt x="200" y="30"/>
                    <a:pt x="200" y="30"/>
                  </a:cubicBezTo>
                  <a:cubicBezTo>
                    <a:pt x="205" y="21"/>
                    <a:pt x="205" y="21"/>
                    <a:pt x="205" y="21"/>
                  </a:cubicBezTo>
                  <a:cubicBezTo>
                    <a:pt x="210" y="18"/>
                    <a:pt x="210" y="18"/>
                    <a:pt x="210" y="18"/>
                  </a:cubicBezTo>
                  <a:lnTo>
                    <a:pt x="214" y="1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0" name="Freeform 1152">
              <a:extLst>
                <a:ext uri="{FF2B5EF4-FFF2-40B4-BE49-F238E27FC236}">
                  <a16:creationId xmlns="" xmlns:a16="http://schemas.microsoft.com/office/drawing/2014/main" id="{73F5FCC6-1EB0-4EF2-8E5A-769BF11094AA}"/>
                </a:ext>
              </a:extLst>
            </p:cNvPr>
            <p:cNvSpPr>
              <a:spLocks/>
            </p:cNvSpPr>
            <p:nvPr/>
          </p:nvSpPr>
          <p:spPr bwMode="gray">
            <a:xfrm>
              <a:off x="4179" y="1903"/>
              <a:ext cx="51" cy="72"/>
            </a:xfrm>
            <a:custGeom>
              <a:avLst/>
              <a:gdLst>
                <a:gd name="T0" fmla="*/ 2 w 51"/>
                <a:gd name="T1" fmla="*/ 44 h 72"/>
                <a:gd name="T2" fmla="*/ 9 w 51"/>
                <a:gd name="T3" fmla="*/ 49 h 72"/>
                <a:gd name="T4" fmla="*/ 10 w 51"/>
                <a:gd name="T5" fmla="*/ 57 h 72"/>
                <a:gd name="T6" fmla="*/ 18 w 51"/>
                <a:gd name="T7" fmla="*/ 58 h 72"/>
                <a:gd name="T8" fmla="*/ 22 w 51"/>
                <a:gd name="T9" fmla="*/ 54 h 72"/>
                <a:gd name="T10" fmla="*/ 27 w 51"/>
                <a:gd name="T11" fmla="*/ 56 h 72"/>
                <a:gd name="T12" fmla="*/ 28 w 51"/>
                <a:gd name="T13" fmla="*/ 61 h 72"/>
                <a:gd name="T14" fmla="*/ 35 w 51"/>
                <a:gd name="T15" fmla="*/ 60 h 72"/>
                <a:gd name="T16" fmla="*/ 38 w 51"/>
                <a:gd name="T17" fmla="*/ 63 h 72"/>
                <a:gd name="T18" fmla="*/ 45 w 51"/>
                <a:gd name="T19" fmla="*/ 68 h 72"/>
                <a:gd name="T20" fmla="*/ 48 w 51"/>
                <a:gd name="T21" fmla="*/ 72 h 72"/>
                <a:gd name="T22" fmla="*/ 51 w 51"/>
                <a:gd name="T23" fmla="*/ 68 h 72"/>
                <a:gd name="T24" fmla="*/ 45 w 51"/>
                <a:gd name="T25" fmla="*/ 63 h 72"/>
                <a:gd name="T26" fmla="*/ 45 w 51"/>
                <a:gd name="T27" fmla="*/ 58 h 72"/>
                <a:gd name="T28" fmla="*/ 43 w 51"/>
                <a:gd name="T29" fmla="*/ 55 h 72"/>
                <a:gd name="T30" fmla="*/ 37 w 51"/>
                <a:gd name="T31" fmla="*/ 54 h 72"/>
                <a:gd name="T32" fmla="*/ 34 w 51"/>
                <a:gd name="T33" fmla="*/ 52 h 72"/>
                <a:gd name="T34" fmla="*/ 28 w 51"/>
                <a:gd name="T35" fmla="*/ 52 h 72"/>
                <a:gd name="T36" fmla="*/ 22 w 51"/>
                <a:gd name="T37" fmla="*/ 50 h 72"/>
                <a:gd name="T38" fmla="*/ 20 w 51"/>
                <a:gd name="T39" fmla="*/ 46 h 72"/>
                <a:gd name="T40" fmla="*/ 19 w 51"/>
                <a:gd name="T41" fmla="*/ 40 h 72"/>
                <a:gd name="T42" fmla="*/ 20 w 51"/>
                <a:gd name="T43" fmla="*/ 32 h 72"/>
                <a:gd name="T44" fmla="*/ 25 w 51"/>
                <a:gd name="T45" fmla="*/ 30 h 72"/>
                <a:gd name="T46" fmla="*/ 29 w 51"/>
                <a:gd name="T47" fmla="*/ 20 h 72"/>
                <a:gd name="T48" fmla="*/ 27 w 51"/>
                <a:gd name="T49" fmla="*/ 10 h 72"/>
                <a:gd name="T50" fmla="*/ 27 w 51"/>
                <a:gd name="T51" fmla="*/ 3 h 72"/>
                <a:gd name="T52" fmla="*/ 20 w 51"/>
                <a:gd name="T53" fmla="*/ 2 h 72"/>
                <a:gd name="T54" fmla="*/ 8 w 51"/>
                <a:gd name="T55" fmla="*/ 0 h 72"/>
                <a:gd name="T56" fmla="*/ 7 w 51"/>
                <a:gd name="T57" fmla="*/ 12 h 72"/>
                <a:gd name="T58" fmla="*/ 6 w 51"/>
                <a:gd name="T59" fmla="*/ 21 h 72"/>
                <a:gd name="T60" fmla="*/ 8 w 51"/>
                <a:gd name="T61" fmla="*/ 28 h 72"/>
                <a:gd name="T62" fmla="*/ 0 w 51"/>
                <a:gd name="T63" fmla="*/ 28 h 72"/>
                <a:gd name="T64" fmla="*/ 0 w 51"/>
                <a:gd name="T65" fmla="*/ 33 h 72"/>
                <a:gd name="T66" fmla="*/ 2 w 51"/>
                <a:gd name="T67" fmla="*/ 36 h 72"/>
                <a:gd name="T68" fmla="*/ 2 w 51"/>
                <a:gd name="T69" fmla="*/ 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2"/>
                <a:gd name="T107" fmla="*/ 51 w 51"/>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2">
                  <a:moveTo>
                    <a:pt x="2" y="44"/>
                  </a:moveTo>
                  <a:lnTo>
                    <a:pt x="9" y="49"/>
                  </a:lnTo>
                  <a:lnTo>
                    <a:pt x="10" y="57"/>
                  </a:lnTo>
                  <a:lnTo>
                    <a:pt x="18" y="58"/>
                  </a:lnTo>
                  <a:lnTo>
                    <a:pt x="22" y="54"/>
                  </a:lnTo>
                  <a:lnTo>
                    <a:pt x="27" y="56"/>
                  </a:lnTo>
                  <a:lnTo>
                    <a:pt x="28" y="61"/>
                  </a:lnTo>
                  <a:lnTo>
                    <a:pt x="35" y="60"/>
                  </a:lnTo>
                  <a:lnTo>
                    <a:pt x="38" y="63"/>
                  </a:lnTo>
                  <a:lnTo>
                    <a:pt x="45" y="68"/>
                  </a:lnTo>
                  <a:lnTo>
                    <a:pt x="48" y="72"/>
                  </a:lnTo>
                  <a:lnTo>
                    <a:pt x="51" y="68"/>
                  </a:lnTo>
                  <a:lnTo>
                    <a:pt x="45" y="63"/>
                  </a:lnTo>
                  <a:lnTo>
                    <a:pt x="45" y="58"/>
                  </a:lnTo>
                  <a:lnTo>
                    <a:pt x="43" y="55"/>
                  </a:lnTo>
                  <a:lnTo>
                    <a:pt x="37" y="54"/>
                  </a:lnTo>
                  <a:lnTo>
                    <a:pt x="34" y="52"/>
                  </a:lnTo>
                  <a:lnTo>
                    <a:pt x="28" y="52"/>
                  </a:lnTo>
                  <a:lnTo>
                    <a:pt x="22" y="50"/>
                  </a:lnTo>
                  <a:lnTo>
                    <a:pt x="20" y="46"/>
                  </a:lnTo>
                  <a:lnTo>
                    <a:pt x="19" y="40"/>
                  </a:lnTo>
                  <a:lnTo>
                    <a:pt x="20" y="32"/>
                  </a:lnTo>
                  <a:lnTo>
                    <a:pt x="25" y="30"/>
                  </a:lnTo>
                  <a:lnTo>
                    <a:pt x="29" y="20"/>
                  </a:lnTo>
                  <a:lnTo>
                    <a:pt x="27" y="10"/>
                  </a:lnTo>
                  <a:lnTo>
                    <a:pt x="27" y="3"/>
                  </a:lnTo>
                  <a:lnTo>
                    <a:pt x="20" y="2"/>
                  </a:lnTo>
                  <a:lnTo>
                    <a:pt x="8" y="0"/>
                  </a:lnTo>
                  <a:lnTo>
                    <a:pt x="7" y="12"/>
                  </a:lnTo>
                  <a:lnTo>
                    <a:pt x="6" y="21"/>
                  </a:lnTo>
                  <a:lnTo>
                    <a:pt x="8" y="28"/>
                  </a:lnTo>
                  <a:lnTo>
                    <a:pt x="0" y="28"/>
                  </a:lnTo>
                  <a:lnTo>
                    <a:pt x="0" y="33"/>
                  </a:lnTo>
                  <a:lnTo>
                    <a:pt x="2" y="36"/>
                  </a:lnTo>
                  <a:lnTo>
                    <a:pt x="2" y="4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1" name="Freeform 1153">
              <a:extLst>
                <a:ext uri="{FF2B5EF4-FFF2-40B4-BE49-F238E27FC236}">
                  <a16:creationId xmlns="" xmlns:a16="http://schemas.microsoft.com/office/drawing/2014/main" id="{8378C2A5-BB8A-4F32-B35E-EDCD5A3DF3AA}"/>
                </a:ext>
              </a:extLst>
            </p:cNvPr>
            <p:cNvSpPr>
              <a:spLocks/>
            </p:cNvSpPr>
            <p:nvPr/>
          </p:nvSpPr>
          <p:spPr bwMode="gray">
            <a:xfrm>
              <a:off x="4146" y="1992"/>
              <a:ext cx="32" cy="35"/>
            </a:xfrm>
            <a:custGeom>
              <a:avLst/>
              <a:gdLst>
                <a:gd name="T0" fmla="*/ 0 w 32"/>
                <a:gd name="T1" fmla="*/ 35 h 35"/>
                <a:gd name="T2" fmla="*/ 6 w 32"/>
                <a:gd name="T3" fmla="*/ 26 h 35"/>
                <a:gd name="T4" fmla="*/ 16 w 32"/>
                <a:gd name="T5" fmla="*/ 16 h 35"/>
                <a:gd name="T6" fmla="*/ 24 w 32"/>
                <a:gd name="T7" fmla="*/ 8 h 35"/>
                <a:gd name="T8" fmla="*/ 27 w 32"/>
                <a:gd name="T9" fmla="*/ 0 h 35"/>
                <a:gd name="T10" fmla="*/ 29 w 32"/>
                <a:gd name="T11" fmla="*/ 6 h 35"/>
                <a:gd name="T12" fmla="*/ 32 w 32"/>
                <a:gd name="T13" fmla="*/ 10 h 35"/>
                <a:gd name="T14" fmla="*/ 25 w 32"/>
                <a:gd name="T15" fmla="*/ 13 h 35"/>
                <a:gd name="T16" fmla="*/ 16 w 32"/>
                <a:gd name="T17" fmla="*/ 24 h 35"/>
                <a:gd name="T18" fmla="*/ 11 w 32"/>
                <a:gd name="T19" fmla="*/ 29 h 35"/>
                <a:gd name="T20" fmla="*/ 0 w 32"/>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5"/>
                <a:gd name="T35" fmla="*/ 32 w 3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5">
                  <a:moveTo>
                    <a:pt x="0" y="35"/>
                  </a:moveTo>
                  <a:lnTo>
                    <a:pt x="6" y="26"/>
                  </a:lnTo>
                  <a:lnTo>
                    <a:pt x="16" y="16"/>
                  </a:lnTo>
                  <a:lnTo>
                    <a:pt x="24" y="8"/>
                  </a:lnTo>
                  <a:lnTo>
                    <a:pt x="27" y="0"/>
                  </a:lnTo>
                  <a:lnTo>
                    <a:pt x="29" y="6"/>
                  </a:lnTo>
                  <a:lnTo>
                    <a:pt x="32" y="10"/>
                  </a:lnTo>
                  <a:lnTo>
                    <a:pt x="25" y="13"/>
                  </a:lnTo>
                  <a:lnTo>
                    <a:pt x="16" y="24"/>
                  </a:lnTo>
                  <a:lnTo>
                    <a:pt x="11" y="29"/>
                  </a:lnTo>
                  <a:lnTo>
                    <a:pt x="0" y="3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2" name="Freeform 1154">
              <a:extLst>
                <a:ext uri="{FF2B5EF4-FFF2-40B4-BE49-F238E27FC236}">
                  <a16:creationId xmlns="" xmlns:a16="http://schemas.microsoft.com/office/drawing/2014/main" id="{1C8E174E-DB29-4743-872F-65380CA992C9}"/>
                </a:ext>
              </a:extLst>
            </p:cNvPr>
            <p:cNvSpPr>
              <a:spLocks/>
            </p:cNvSpPr>
            <p:nvPr/>
          </p:nvSpPr>
          <p:spPr bwMode="gray">
            <a:xfrm>
              <a:off x="4201" y="2011"/>
              <a:ext cx="56" cy="44"/>
            </a:xfrm>
            <a:custGeom>
              <a:avLst/>
              <a:gdLst>
                <a:gd name="T0" fmla="*/ 44 w 56"/>
                <a:gd name="T1" fmla="*/ 43 h 44"/>
                <a:gd name="T2" fmla="*/ 31 w 56"/>
                <a:gd name="T3" fmla="*/ 44 h 44"/>
                <a:gd name="T4" fmla="*/ 27 w 56"/>
                <a:gd name="T5" fmla="*/ 35 h 44"/>
                <a:gd name="T6" fmla="*/ 26 w 56"/>
                <a:gd name="T7" fmla="*/ 29 h 44"/>
                <a:gd name="T8" fmla="*/ 30 w 56"/>
                <a:gd name="T9" fmla="*/ 26 h 44"/>
                <a:gd name="T10" fmla="*/ 25 w 56"/>
                <a:gd name="T11" fmla="*/ 23 h 44"/>
                <a:gd name="T12" fmla="*/ 20 w 56"/>
                <a:gd name="T13" fmla="*/ 24 h 44"/>
                <a:gd name="T14" fmla="*/ 14 w 56"/>
                <a:gd name="T15" fmla="*/ 25 h 44"/>
                <a:gd name="T16" fmla="*/ 10 w 56"/>
                <a:gd name="T17" fmla="*/ 26 h 44"/>
                <a:gd name="T18" fmla="*/ 6 w 56"/>
                <a:gd name="T19" fmla="*/ 33 h 44"/>
                <a:gd name="T20" fmla="*/ 4 w 56"/>
                <a:gd name="T21" fmla="*/ 37 h 44"/>
                <a:gd name="T22" fmla="*/ 0 w 56"/>
                <a:gd name="T23" fmla="*/ 27 h 44"/>
                <a:gd name="T24" fmla="*/ 4 w 56"/>
                <a:gd name="T25" fmla="*/ 21 h 44"/>
                <a:gd name="T26" fmla="*/ 11 w 56"/>
                <a:gd name="T27" fmla="*/ 18 h 44"/>
                <a:gd name="T28" fmla="*/ 17 w 56"/>
                <a:gd name="T29" fmla="*/ 15 h 44"/>
                <a:gd name="T30" fmla="*/ 20 w 56"/>
                <a:gd name="T31" fmla="*/ 11 h 44"/>
                <a:gd name="T32" fmla="*/ 24 w 56"/>
                <a:gd name="T33" fmla="*/ 16 h 44"/>
                <a:gd name="T34" fmla="*/ 28 w 56"/>
                <a:gd name="T35" fmla="*/ 17 h 44"/>
                <a:gd name="T36" fmla="*/ 32 w 56"/>
                <a:gd name="T37" fmla="*/ 13 h 44"/>
                <a:gd name="T38" fmla="*/ 38 w 56"/>
                <a:gd name="T39" fmla="*/ 6 h 44"/>
                <a:gd name="T40" fmla="*/ 41 w 56"/>
                <a:gd name="T41" fmla="*/ 7 h 44"/>
                <a:gd name="T42" fmla="*/ 45 w 56"/>
                <a:gd name="T43" fmla="*/ 7 h 44"/>
                <a:gd name="T44" fmla="*/ 44 w 56"/>
                <a:gd name="T45" fmla="*/ 2 h 44"/>
                <a:gd name="T46" fmla="*/ 47 w 56"/>
                <a:gd name="T47" fmla="*/ 0 h 44"/>
                <a:gd name="T48" fmla="*/ 52 w 56"/>
                <a:gd name="T49" fmla="*/ 4 h 44"/>
                <a:gd name="T50" fmla="*/ 54 w 56"/>
                <a:gd name="T51" fmla="*/ 10 h 44"/>
                <a:gd name="T52" fmla="*/ 56 w 56"/>
                <a:gd name="T53" fmla="*/ 21 h 44"/>
                <a:gd name="T54" fmla="*/ 56 w 56"/>
                <a:gd name="T55" fmla="*/ 31 h 44"/>
                <a:gd name="T56" fmla="*/ 51 w 56"/>
                <a:gd name="T57" fmla="*/ 33 h 44"/>
                <a:gd name="T58" fmla="*/ 48 w 56"/>
                <a:gd name="T59" fmla="*/ 27 h 44"/>
                <a:gd name="T60" fmla="*/ 44 w 56"/>
                <a:gd name="T61" fmla="*/ 31 h 44"/>
                <a:gd name="T62" fmla="*/ 42 w 56"/>
                <a:gd name="T63" fmla="*/ 35 h 44"/>
                <a:gd name="T64" fmla="*/ 44 w 56"/>
                <a:gd name="T65" fmla="*/ 43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44"/>
                <a:gd name="T101" fmla="*/ 56 w 56"/>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44">
                  <a:moveTo>
                    <a:pt x="44" y="43"/>
                  </a:moveTo>
                  <a:lnTo>
                    <a:pt x="31" y="44"/>
                  </a:lnTo>
                  <a:lnTo>
                    <a:pt x="27" y="35"/>
                  </a:lnTo>
                  <a:lnTo>
                    <a:pt x="26" y="29"/>
                  </a:lnTo>
                  <a:lnTo>
                    <a:pt x="30" y="26"/>
                  </a:lnTo>
                  <a:lnTo>
                    <a:pt x="25" y="23"/>
                  </a:lnTo>
                  <a:lnTo>
                    <a:pt x="20" y="24"/>
                  </a:lnTo>
                  <a:lnTo>
                    <a:pt x="14" y="25"/>
                  </a:lnTo>
                  <a:lnTo>
                    <a:pt x="10" y="26"/>
                  </a:lnTo>
                  <a:lnTo>
                    <a:pt x="6" y="33"/>
                  </a:lnTo>
                  <a:lnTo>
                    <a:pt x="4" y="37"/>
                  </a:lnTo>
                  <a:lnTo>
                    <a:pt x="0" y="27"/>
                  </a:lnTo>
                  <a:lnTo>
                    <a:pt x="4" y="21"/>
                  </a:lnTo>
                  <a:lnTo>
                    <a:pt x="11" y="18"/>
                  </a:lnTo>
                  <a:lnTo>
                    <a:pt x="17" y="15"/>
                  </a:lnTo>
                  <a:lnTo>
                    <a:pt x="20" y="11"/>
                  </a:lnTo>
                  <a:lnTo>
                    <a:pt x="24" y="16"/>
                  </a:lnTo>
                  <a:lnTo>
                    <a:pt x="28" y="17"/>
                  </a:lnTo>
                  <a:lnTo>
                    <a:pt x="32" y="13"/>
                  </a:lnTo>
                  <a:lnTo>
                    <a:pt x="38" y="6"/>
                  </a:lnTo>
                  <a:lnTo>
                    <a:pt x="41" y="7"/>
                  </a:lnTo>
                  <a:lnTo>
                    <a:pt x="45" y="7"/>
                  </a:lnTo>
                  <a:lnTo>
                    <a:pt x="44" y="2"/>
                  </a:lnTo>
                  <a:lnTo>
                    <a:pt x="47" y="0"/>
                  </a:lnTo>
                  <a:lnTo>
                    <a:pt x="52" y="4"/>
                  </a:lnTo>
                  <a:lnTo>
                    <a:pt x="54" y="10"/>
                  </a:lnTo>
                  <a:lnTo>
                    <a:pt x="56" y="21"/>
                  </a:lnTo>
                  <a:lnTo>
                    <a:pt x="56" y="31"/>
                  </a:lnTo>
                  <a:lnTo>
                    <a:pt x="51" y="33"/>
                  </a:lnTo>
                  <a:lnTo>
                    <a:pt x="48" y="27"/>
                  </a:lnTo>
                  <a:lnTo>
                    <a:pt x="44" y="31"/>
                  </a:lnTo>
                  <a:lnTo>
                    <a:pt x="42" y="35"/>
                  </a:lnTo>
                  <a:lnTo>
                    <a:pt x="44" y="4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3" name="Freeform 1155">
              <a:extLst>
                <a:ext uri="{FF2B5EF4-FFF2-40B4-BE49-F238E27FC236}">
                  <a16:creationId xmlns="" xmlns:a16="http://schemas.microsoft.com/office/drawing/2014/main" id="{031F9D15-47EC-46D5-A386-54AA65ECFF14}"/>
                </a:ext>
              </a:extLst>
            </p:cNvPr>
            <p:cNvSpPr>
              <a:spLocks/>
            </p:cNvSpPr>
            <p:nvPr/>
          </p:nvSpPr>
          <p:spPr bwMode="gray">
            <a:xfrm>
              <a:off x="4232" y="1975"/>
              <a:ext cx="14" cy="17"/>
            </a:xfrm>
            <a:custGeom>
              <a:avLst/>
              <a:gdLst>
                <a:gd name="T0" fmla="*/ 0 w 14"/>
                <a:gd name="T1" fmla="*/ 4 h 17"/>
                <a:gd name="T2" fmla="*/ 9 w 14"/>
                <a:gd name="T3" fmla="*/ 0 h 17"/>
                <a:gd name="T4" fmla="*/ 13 w 14"/>
                <a:gd name="T5" fmla="*/ 2 h 17"/>
                <a:gd name="T6" fmla="*/ 14 w 14"/>
                <a:gd name="T7" fmla="*/ 13 h 17"/>
                <a:gd name="T8" fmla="*/ 13 w 14"/>
                <a:gd name="T9" fmla="*/ 17 h 17"/>
                <a:gd name="T10" fmla="*/ 7 w 14"/>
                <a:gd name="T11" fmla="*/ 15 h 17"/>
                <a:gd name="T12" fmla="*/ 3 w 14"/>
                <a:gd name="T13" fmla="*/ 10 h 17"/>
                <a:gd name="T14" fmla="*/ 0 w 14"/>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7"/>
                <a:gd name="T26" fmla="*/ 14 w 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7">
                  <a:moveTo>
                    <a:pt x="0" y="4"/>
                  </a:moveTo>
                  <a:lnTo>
                    <a:pt x="9" y="0"/>
                  </a:lnTo>
                  <a:lnTo>
                    <a:pt x="13" y="2"/>
                  </a:lnTo>
                  <a:lnTo>
                    <a:pt x="14" y="13"/>
                  </a:lnTo>
                  <a:lnTo>
                    <a:pt x="13" y="17"/>
                  </a:lnTo>
                  <a:lnTo>
                    <a:pt x="7" y="15"/>
                  </a:lnTo>
                  <a:lnTo>
                    <a:pt x="3" y="10"/>
                  </a:lnTo>
                  <a:lnTo>
                    <a:pt x="0"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4" name="Freeform 1156">
              <a:extLst>
                <a:ext uri="{FF2B5EF4-FFF2-40B4-BE49-F238E27FC236}">
                  <a16:creationId xmlns="" xmlns:a16="http://schemas.microsoft.com/office/drawing/2014/main" id="{39DCA1CD-AD75-44A9-920B-758C4697156E}"/>
                </a:ext>
              </a:extLst>
            </p:cNvPr>
            <p:cNvSpPr>
              <a:spLocks/>
            </p:cNvSpPr>
            <p:nvPr/>
          </p:nvSpPr>
          <p:spPr bwMode="gray">
            <a:xfrm>
              <a:off x="4184" y="1963"/>
              <a:ext cx="15" cy="19"/>
            </a:xfrm>
            <a:custGeom>
              <a:avLst/>
              <a:gdLst>
                <a:gd name="T0" fmla="*/ 0 w 15"/>
                <a:gd name="T1" fmla="*/ 0 h 19"/>
                <a:gd name="T2" fmla="*/ 8 w 15"/>
                <a:gd name="T3" fmla="*/ 2 h 19"/>
                <a:gd name="T4" fmla="*/ 15 w 15"/>
                <a:gd name="T5" fmla="*/ 8 h 19"/>
                <a:gd name="T6" fmla="*/ 13 w 15"/>
                <a:gd name="T7" fmla="*/ 17 h 19"/>
                <a:gd name="T8" fmla="*/ 9 w 15"/>
                <a:gd name="T9" fmla="*/ 19 h 19"/>
                <a:gd name="T10" fmla="*/ 5 w 15"/>
                <a:gd name="T11" fmla="*/ 8 h 19"/>
                <a:gd name="T12" fmla="*/ 1 w 15"/>
                <a:gd name="T13" fmla="*/ 4 h 19"/>
                <a:gd name="T14" fmla="*/ 0 w 1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9"/>
                <a:gd name="T26" fmla="*/ 15 w 1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9">
                  <a:moveTo>
                    <a:pt x="0" y="0"/>
                  </a:moveTo>
                  <a:lnTo>
                    <a:pt x="8" y="2"/>
                  </a:lnTo>
                  <a:lnTo>
                    <a:pt x="15" y="8"/>
                  </a:lnTo>
                  <a:lnTo>
                    <a:pt x="13" y="17"/>
                  </a:lnTo>
                  <a:lnTo>
                    <a:pt x="9" y="19"/>
                  </a:lnTo>
                  <a:lnTo>
                    <a:pt x="5" y="8"/>
                  </a:lnTo>
                  <a:lnTo>
                    <a:pt x="1" y="4"/>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5" name="Freeform 1157">
              <a:extLst>
                <a:ext uri="{FF2B5EF4-FFF2-40B4-BE49-F238E27FC236}">
                  <a16:creationId xmlns="" xmlns:a16="http://schemas.microsoft.com/office/drawing/2014/main" id="{E4CC98BE-0AE5-4292-984C-F3C2F0DC803D}"/>
                </a:ext>
              </a:extLst>
            </p:cNvPr>
            <p:cNvSpPr>
              <a:spLocks/>
            </p:cNvSpPr>
            <p:nvPr/>
          </p:nvSpPr>
          <p:spPr bwMode="gray">
            <a:xfrm>
              <a:off x="4203" y="1987"/>
              <a:ext cx="16" cy="15"/>
            </a:xfrm>
            <a:custGeom>
              <a:avLst/>
              <a:gdLst>
                <a:gd name="T0" fmla="*/ 1 w 16"/>
                <a:gd name="T1" fmla="*/ 0 h 15"/>
                <a:gd name="T2" fmla="*/ 0 w 16"/>
                <a:gd name="T3" fmla="*/ 7 h 15"/>
                <a:gd name="T4" fmla="*/ 0 w 16"/>
                <a:gd name="T5" fmla="*/ 15 h 15"/>
                <a:gd name="T6" fmla="*/ 6 w 16"/>
                <a:gd name="T7" fmla="*/ 12 h 15"/>
                <a:gd name="T8" fmla="*/ 14 w 16"/>
                <a:gd name="T9" fmla="*/ 6 h 15"/>
                <a:gd name="T10" fmla="*/ 16 w 16"/>
                <a:gd name="T11" fmla="*/ 1 h 15"/>
                <a:gd name="T12" fmla="*/ 12 w 16"/>
                <a:gd name="T13" fmla="*/ 0 h 15"/>
                <a:gd name="T14" fmla="*/ 6 w 16"/>
                <a:gd name="T15" fmla="*/ 1 h 15"/>
                <a:gd name="T16" fmla="*/ 1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1" y="0"/>
                  </a:moveTo>
                  <a:lnTo>
                    <a:pt x="0" y="7"/>
                  </a:lnTo>
                  <a:lnTo>
                    <a:pt x="0" y="15"/>
                  </a:lnTo>
                  <a:lnTo>
                    <a:pt x="6" y="12"/>
                  </a:lnTo>
                  <a:lnTo>
                    <a:pt x="14" y="6"/>
                  </a:lnTo>
                  <a:lnTo>
                    <a:pt x="16" y="1"/>
                  </a:lnTo>
                  <a:lnTo>
                    <a:pt x="12" y="0"/>
                  </a:lnTo>
                  <a:lnTo>
                    <a:pt x="6" y="1"/>
                  </a:lnTo>
                  <a:lnTo>
                    <a:pt x="1"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6" name="Freeform 1158">
              <a:extLst>
                <a:ext uri="{FF2B5EF4-FFF2-40B4-BE49-F238E27FC236}">
                  <a16:creationId xmlns="" xmlns:a16="http://schemas.microsoft.com/office/drawing/2014/main" id="{DA9CA2C8-4BCA-47FF-9380-F70D94AEC633}"/>
                </a:ext>
              </a:extLst>
            </p:cNvPr>
            <p:cNvSpPr>
              <a:spLocks/>
            </p:cNvSpPr>
            <p:nvPr/>
          </p:nvSpPr>
          <p:spPr bwMode="gray">
            <a:xfrm>
              <a:off x="4209" y="1996"/>
              <a:ext cx="18" cy="20"/>
            </a:xfrm>
            <a:custGeom>
              <a:avLst/>
              <a:gdLst>
                <a:gd name="T0" fmla="*/ 0 w 18"/>
                <a:gd name="T1" fmla="*/ 14 h 20"/>
                <a:gd name="T2" fmla="*/ 4 w 18"/>
                <a:gd name="T3" fmla="*/ 18 h 20"/>
                <a:gd name="T4" fmla="*/ 10 w 18"/>
                <a:gd name="T5" fmla="*/ 20 h 20"/>
                <a:gd name="T6" fmla="*/ 9 w 18"/>
                <a:gd name="T7" fmla="*/ 11 h 20"/>
                <a:gd name="T8" fmla="*/ 13 w 18"/>
                <a:gd name="T9" fmla="*/ 9 h 20"/>
                <a:gd name="T10" fmla="*/ 18 w 18"/>
                <a:gd name="T11" fmla="*/ 6 h 20"/>
                <a:gd name="T12" fmla="*/ 16 w 18"/>
                <a:gd name="T13" fmla="*/ 2 h 20"/>
                <a:gd name="T14" fmla="*/ 11 w 18"/>
                <a:gd name="T15" fmla="*/ 0 h 20"/>
                <a:gd name="T16" fmla="*/ 6 w 18"/>
                <a:gd name="T17" fmla="*/ 2 h 20"/>
                <a:gd name="T18" fmla="*/ 4 w 18"/>
                <a:gd name="T19" fmla="*/ 7 h 20"/>
                <a:gd name="T20" fmla="*/ 2 w 18"/>
                <a:gd name="T21" fmla="*/ 12 h 20"/>
                <a:gd name="T22" fmla="*/ 0 w 18"/>
                <a:gd name="T23" fmla="*/ 14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0" y="14"/>
                  </a:moveTo>
                  <a:lnTo>
                    <a:pt x="4" y="18"/>
                  </a:lnTo>
                  <a:lnTo>
                    <a:pt x="10" y="20"/>
                  </a:lnTo>
                  <a:lnTo>
                    <a:pt x="9" y="11"/>
                  </a:lnTo>
                  <a:lnTo>
                    <a:pt x="13" y="9"/>
                  </a:lnTo>
                  <a:lnTo>
                    <a:pt x="18" y="6"/>
                  </a:lnTo>
                  <a:lnTo>
                    <a:pt x="16" y="2"/>
                  </a:lnTo>
                  <a:lnTo>
                    <a:pt x="11" y="0"/>
                  </a:lnTo>
                  <a:lnTo>
                    <a:pt x="6" y="2"/>
                  </a:lnTo>
                  <a:lnTo>
                    <a:pt x="4" y="7"/>
                  </a:lnTo>
                  <a:lnTo>
                    <a:pt x="2" y="12"/>
                  </a:lnTo>
                  <a:lnTo>
                    <a:pt x="0" y="1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7" name="Freeform 1159">
              <a:extLst>
                <a:ext uri="{FF2B5EF4-FFF2-40B4-BE49-F238E27FC236}">
                  <a16:creationId xmlns="" xmlns:a16="http://schemas.microsoft.com/office/drawing/2014/main" id="{82C4C974-0C72-4C66-A722-F42133A12534}"/>
                </a:ext>
              </a:extLst>
            </p:cNvPr>
            <p:cNvSpPr>
              <a:spLocks/>
            </p:cNvSpPr>
            <p:nvPr/>
          </p:nvSpPr>
          <p:spPr bwMode="gray">
            <a:xfrm>
              <a:off x="4233" y="1990"/>
              <a:ext cx="9" cy="15"/>
            </a:xfrm>
            <a:custGeom>
              <a:avLst/>
              <a:gdLst>
                <a:gd name="T0" fmla="*/ 0 w 9"/>
                <a:gd name="T1" fmla="*/ 0 h 15"/>
                <a:gd name="T2" fmla="*/ 6 w 9"/>
                <a:gd name="T3" fmla="*/ 4 h 15"/>
                <a:gd name="T4" fmla="*/ 9 w 9"/>
                <a:gd name="T5" fmla="*/ 11 h 15"/>
                <a:gd name="T6" fmla="*/ 6 w 9"/>
                <a:gd name="T7" fmla="*/ 15 h 15"/>
                <a:gd name="T8" fmla="*/ 2 w 9"/>
                <a:gd name="T9" fmla="*/ 10 h 15"/>
                <a:gd name="T10" fmla="*/ 2 w 9"/>
                <a:gd name="T11" fmla="*/ 4 h 15"/>
                <a:gd name="T12" fmla="*/ 0 w 9"/>
                <a:gd name="T13" fmla="*/ 0 h 15"/>
                <a:gd name="T14" fmla="*/ 0 60000 65536"/>
                <a:gd name="T15" fmla="*/ 0 60000 65536"/>
                <a:gd name="T16" fmla="*/ 0 60000 65536"/>
                <a:gd name="T17" fmla="*/ 0 60000 65536"/>
                <a:gd name="T18" fmla="*/ 0 60000 65536"/>
                <a:gd name="T19" fmla="*/ 0 60000 65536"/>
                <a:gd name="T20" fmla="*/ 0 60000 65536"/>
                <a:gd name="T21" fmla="*/ 0 w 9"/>
                <a:gd name="T22" fmla="*/ 0 h 15"/>
                <a:gd name="T23" fmla="*/ 9 w 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5">
                  <a:moveTo>
                    <a:pt x="0" y="0"/>
                  </a:moveTo>
                  <a:lnTo>
                    <a:pt x="6" y="4"/>
                  </a:lnTo>
                  <a:lnTo>
                    <a:pt x="9" y="11"/>
                  </a:lnTo>
                  <a:lnTo>
                    <a:pt x="6" y="15"/>
                  </a:lnTo>
                  <a:lnTo>
                    <a:pt x="2" y="10"/>
                  </a:lnTo>
                  <a:lnTo>
                    <a:pt x="2" y="4"/>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8" name="Freeform 1160">
              <a:extLst>
                <a:ext uri="{FF2B5EF4-FFF2-40B4-BE49-F238E27FC236}">
                  <a16:creationId xmlns="" xmlns:a16="http://schemas.microsoft.com/office/drawing/2014/main" id="{323F0DBF-BC64-4B5E-8757-B558C0E772F0}"/>
                </a:ext>
              </a:extLst>
            </p:cNvPr>
            <p:cNvSpPr>
              <a:spLocks/>
            </p:cNvSpPr>
            <p:nvPr/>
          </p:nvSpPr>
          <p:spPr bwMode="gray">
            <a:xfrm>
              <a:off x="4181" y="1819"/>
              <a:ext cx="22" cy="41"/>
            </a:xfrm>
            <a:custGeom>
              <a:avLst/>
              <a:gdLst>
                <a:gd name="T0" fmla="*/ 22 w 22"/>
                <a:gd name="T1" fmla="*/ 4 h 41"/>
                <a:gd name="T2" fmla="*/ 19 w 22"/>
                <a:gd name="T3" fmla="*/ 14 h 41"/>
                <a:gd name="T4" fmla="*/ 17 w 22"/>
                <a:gd name="T5" fmla="*/ 22 h 41"/>
                <a:gd name="T6" fmla="*/ 15 w 22"/>
                <a:gd name="T7" fmla="*/ 27 h 41"/>
                <a:gd name="T8" fmla="*/ 12 w 22"/>
                <a:gd name="T9" fmla="*/ 36 h 41"/>
                <a:gd name="T10" fmla="*/ 7 w 22"/>
                <a:gd name="T11" fmla="*/ 41 h 41"/>
                <a:gd name="T12" fmla="*/ 2 w 22"/>
                <a:gd name="T13" fmla="*/ 32 h 41"/>
                <a:gd name="T14" fmla="*/ 0 w 22"/>
                <a:gd name="T15" fmla="*/ 20 h 41"/>
                <a:gd name="T16" fmla="*/ 6 w 22"/>
                <a:gd name="T17" fmla="*/ 10 h 41"/>
                <a:gd name="T18" fmla="*/ 13 w 22"/>
                <a:gd name="T19" fmla="*/ 3 h 41"/>
                <a:gd name="T20" fmla="*/ 17 w 22"/>
                <a:gd name="T21" fmla="*/ 0 h 41"/>
                <a:gd name="T22" fmla="*/ 22 w 22"/>
                <a:gd name="T23" fmla="*/ 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41"/>
                <a:gd name="T38" fmla="*/ 22 w 2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41">
                  <a:moveTo>
                    <a:pt x="22" y="4"/>
                  </a:moveTo>
                  <a:lnTo>
                    <a:pt x="19" y="14"/>
                  </a:lnTo>
                  <a:lnTo>
                    <a:pt x="17" y="22"/>
                  </a:lnTo>
                  <a:lnTo>
                    <a:pt x="15" y="27"/>
                  </a:lnTo>
                  <a:lnTo>
                    <a:pt x="12" y="36"/>
                  </a:lnTo>
                  <a:lnTo>
                    <a:pt x="7" y="41"/>
                  </a:lnTo>
                  <a:lnTo>
                    <a:pt x="2" y="32"/>
                  </a:lnTo>
                  <a:lnTo>
                    <a:pt x="0" y="20"/>
                  </a:lnTo>
                  <a:lnTo>
                    <a:pt x="6" y="10"/>
                  </a:lnTo>
                  <a:lnTo>
                    <a:pt x="13" y="3"/>
                  </a:lnTo>
                  <a:lnTo>
                    <a:pt x="17" y="0"/>
                  </a:lnTo>
                  <a:lnTo>
                    <a:pt x="22"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69" name="Freeform 1161">
              <a:extLst>
                <a:ext uri="{FF2B5EF4-FFF2-40B4-BE49-F238E27FC236}">
                  <a16:creationId xmlns="" xmlns:a16="http://schemas.microsoft.com/office/drawing/2014/main" id="{F2822015-73A7-4396-97D8-879BC5AF8D17}"/>
                </a:ext>
              </a:extLst>
            </p:cNvPr>
            <p:cNvSpPr>
              <a:spLocks/>
            </p:cNvSpPr>
            <p:nvPr/>
          </p:nvSpPr>
          <p:spPr bwMode="gray">
            <a:xfrm>
              <a:off x="4044" y="1883"/>
              <a:ext cx="29" cy="24"/>
            </a:xfrm>
            <a:custGeom>
              <a:avLst/>
              <a:gdLst>
                <a:gd name="T0" fmla="*/ 8 w 29"/>
                <a:gd name="T1" fmla="*/ 5 h 24"/>
                <a:gd name="T2" fmla="*/ 14 w 29"/>
                <a:gd name="T3" fmla="*/ 0 h 24"/>
                <a:gd name="T4" fmla="*/ 23 w 29"/>
                <a:gd name="T5" fmla="*/ 1 h 24"/>
                <a:gd name="T6" fmla="*/ 29 w 29"/>
                <a:gd name="T7" fmla="*/ 3 h 24"/>
                <a:gd name="T8" fmla="*/ 25 w 29"/>
                <a:gd name="T9" fmla="*/ 8 h 24"/>
                <a:gd name="T10" fmla="*/ 22 w 29"/>
                <a:gd name="T11" fmla="*/ 11 h 24"/>
                <a:gd name="T12" fmla="*/ 23 w 29"/>
                <a:gd name="T13" fmla="*/ 18 h 24"/>
                <a:gd name="T14" fmla="*/ 17 w 29"/>
                <a:gd name="T15" fmla="*/ 20 h 24"/>
                <a:gd name="T16" fmla="*/ 12 w 29"/>
                <a:gd name="T17" fmla="*/ 24 h 24"/>
                <a:gd name="T18" fmla="*/ 5 w 29"/>
                <a:gd name="T19" fmla="*/ 22 h 24"/>
                <a:gd name="T20" fmla="*/ 0 w 29"/>
                <a:gd name="T21" fmla="*/ 16 h 24"/>
                <a:gd name="T22" fmla="*/ 0 w 29"/>
                <a:gd name="T23" fmla="*/ 9 h 24"/>
                <a:gd name="T24" fmla="*/ 8 w 29"/>
                <a:gd name="T25" fmla="*/ 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8" y="5"/>
                  </a:moveTo>
                  <a:lnTo>
                    <a:pt x="14" y="0"/>
                  </a:lnTo>
                  <a:lnTo>
                    <a:pt x="23" y="1"/>
                  </a:lnTo>
                  <a:lnTo>
                    <a:pt x="29" y="3"/>
                  </a:lnTo>
                  <a:lnTo>
                    <a:pt x="25" y="8"/>
                  </a:lnTo>
                  <a:lnTo>
                    <a:pt x="22" y="11"/>
                  </a:lnTo>
                  <a:lnTo>
                    <a:pt x="23" y="18"/>
                  </a:lnTo>
                  <a:lnTo>
                    <a:pt x="17" y="20"/>
                  </a:lnTo>
                  <a:lnTo>
                    <a:pt x="12" y="24"/>
                  </a:lnTo>
                  <a:lnTo>
                    <a:pt x="5" y="22"/>
                  </a:lnTo>
                  <a:lnTo>
                    <a:pt x="0" y="16"/>
                  </a:lnTo>
                  <a:lnTo>
                    <a:pt x="0" y="9"/>
                  </a:lnTo>
                  <a:lnTo>
                    <a:pt x="8"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0" name="Freeform 1162">
              <a:extLst>
                <a:ext uri="{FF2B5EF4-FFF2-40B4-BE49-F238E27FC236}">
                  <a16:creationId xmlns="" xmlns:a16="http://schemas.microsoft.com/office/drawing/2014/main" id="{DCA8519D-B2A3-48CA-851C-F8FA4BC306D9}"/>
                </a:ext>
              </a:extLst>
            </p:cNvPr>
            <p:cNvSpPr>
              <a:spLocks/>
            </p:cNvSpPr>
            <p:nvPr/>
          </p:nvSpPr>
          <p:spPr bwMode="gray">
            <a:xfrm>
              <a:off x="4417" y="1545"/>
              <a:ext cx="69" cy="57"/>
            </a:xfrm>
            <a:custGeom>
              <a:avLst/>
              <a:gdLst>
                <a:gd name="T0" fmla="*/ 23 w 69"/>
                <a:gd name="T1" fmla="*/ 0 h 57"/>
                <a:gd name="T2" fmla="*/ 29 w 69"/>
                <a:gd name="T3" fmla="*/ 3 h 57"/>
                <a:gd name="T4" fmla="*/ 35 w 69"/>
                <a:gd name="T5" fmla="*/ 12 h 57"/>
                <a:gd name="T6" fmla="*/ 49 w 69"/>
                <a:gd name="T7" fmla="*/ 18 h 57"/>
                <a:gd name="T8" fmla="*/ 57 w 69"/>
                <a:gd name="T9" fmla="*/ 21 h 57"/>
                <a:gd name="T10" fmla="*/ 63 w 69"/>
                <a:gd name="T11" fmla="*/ 18 h 57"/>
                <a:gd name="T12" fmla="*/ 68 w 69"/>
                <a:gd name="T13" fmla="*/ 17 h 57"/>
                <a:gd name="T14" fmla="*/ 64 w 69"/>
                <a:gd name="T15" fmla="*/ 22 h 57"/>
                <a:gd name="T16" fmla="*/ 66 w 69"/>
                <a:gd name="T17" fmla="*/ 26 h 57"/>
                <a:gd name="T18" fmla="*/ 69 w 69"/>
                <a:gd name="T19" fmla="*/ 28 h 57"/>
                <a:gd name="T20" fmla="*/ 64 w 69"/>
                <a:gd name="T21" fmla="*/ 33 h 57"/>
                <a:gd name="T22" fmla="*/ 61 w 69"/>
                <a:gd name="T23" fmla="*/ 35 h 57"/>
                <a:gd name="T24" fmla="*/ 56 w 69"/>
                <a:gd name="T25" fmla="*/ 34 h 57"/>
                <a:gd name="T26" fmla="*/ 52 w 69"/>
                <a:gd name="T27" fmla="*/ 34 h 57"/>
                <a:gd name="T28" fmla="*/ 43 w 69"/>
                <a:gd name="T29" fmla="*/ 38 h 57"/>
                <a:gd name="T30" fmla="*/ 39 w 69"/>
                <a:gd name="T31" fmla="*/ 44 h 57"/>
                <a:gd name="T32" fmla="*/ 39 w 69"/>
                <a:gd name="T33" fmla="*/ 49 h 57"/>
                <a:gd name="T34" fmla="*/ 33 w 69"/>
                <a:gd name="T35" fmla="*/ 46 h 57"/>
                <a:gd name="T36" fmla="*/ 26 w 69"/>
                <a:gd name="T37" fmla="*/ 40 h 57"/>
                <a:gd name="T38" fmla="*/ 21 w 69"/>
                <a:gd name="T39" fmla="*/ 39 h 57"/>
                <a:gd name="T40" fmla="*/ 17 w 69"/>
                <a:gd name="T41" fmla="*/ 42 h 57"/>
                <a:gd name="T42" fmla="*/ 16 w 69"/>
                <a:gd name="T43" fmla="*/ 44 h 57"/>
                <a:gd name="T44" fmla="*/ 11 w 69"/>
                <a:gd name="T45" fmla="*/ 40 h 57"/>
                <a:gd name="T46" fmla="*/ 8 w 69"/>
                <a:gd name="T47" fmla="*/ 40 h 57"/>
                <a:gd name="T48" fmla="*/ 6 w 69"/>
                <a:gd name="T49" fmla="*/ 42 h 57"/>
                <a:gd name="T50" fmla="*/ 7 w 69"/>
                <a:gd name="T51" fmla="*/ 46 h 57"/>
                <a:gd name="T52" fmla="*/ 12 w 69"/>
                <a:gd name="T53" fmla="*/ 49 h 57"/>
                <a:gd name="T54" fmla="*/ 10 w 69"/>
                <a:gd name="T55" fmla="*/ 53 h 57"/>
                <a:gd name="T56" fmla="*/ 6 w 69"/>
                <a:gd name="T57" fmla="*/ 54 h 57"/>
                <a:gd name="T58" fmla="*/ 2 w 69"/>
                <a:gd name="T59" fmla="*/ 57 h 57"/>
                <a:gd name="T60" fmla="*/ 1 w 69"/>
                <a:gd name="T61" fmla="*/ 50 h 57"/>
                <a:gd name="T62" fmla="*/ 0 w 69"/>
                <a:gd name="T63" fmla="*/ 44 h 57"/>
                <a:gd name="T64" fmla="*/ 0 w 69"/>
                <a:gd name="T65" fmla="*/ 38 h 57"/>
                <a:gd name="T66" fmla="*/ 5 w 69"/>
                <a:gd name="T67" fmla="*/ 36 h 57"/>
                <a:gd name="T68" fmla="*/ 7 w 69"/>
                <a:gd name="T69" fmla="*/ 32 h 57"/>
                <a:gd name="T70" fmla="*/ 7 w 69"/>
                <a:gd name="T71" fmla="*/ 27 h 57"/>
                <a:gd name="T72" fmla="*/ 11 w 69"/>
                <a:gd name="T73" fmla="*/ 27 h 57"/>
                <a:gd name="T74" fmla="*/ 16 w 69"/>
                <a:gd name="T75" fmla="*/ 31 h 57"/>
                <a:gd name="T76" fmla="*/ 21 w 69"/>
                <a:gd name="T77" fmla="*/ 28 h 57"/>
                <a:gd name="T78" fmla="*/ 23 w 69"/>
                <a:gd name="T79" fmla="*/ 10 h 57"/>
                <a:gd name="T80" fmla="*/ 23 w 69"/>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57"/>
                <a:gd name="T125" fmla="*/ 69 w 6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57">
                  <a:moveTo>
                    <a:pt x="23" y="0"/>
                  </a:moveTo>
                  <a:lnTo>
                    <a:pt x="29" y="3"/>
                  </a:lnTo>
                  <a:lnTo>
                    <a:pt x="35" y="12"/>
                  </a:lnTo>
                  <a:lnTo>
                    <a:pt x="49" y="18"/>
                  </a:lnTo>
                  <a:lnTo>
                    <a:pt x="57" y="21"/>
                  </a:lnTo>
                  <a:lnTo>
                    <a:pt x="63" y="18"/>
                  </a:lnTo>
                  <a:lnTo>
                    <a:pt x="68" y="17"/>
                  </a:lnTo>
                  <a:lnTo>
                    <a:pt x="64" y="22"/>
                  </a:lnTo>
                  <a:lnTo>
                    <a:pt x="66" y="26"/>
                  </a:lnTo>
                  <a:lnTo>
                    <a:pt x="69" y="28"/>
                  </a:lnTo>
                  <a:lnTo>
                    <a:pt x="64" y="33"/>
                  </a:lnTo>
                  <a:lnTo>
                    <a:pt x="61" y="35"/>
                  </a:lnTo>
                  <a:lnTo>
                    <a:pt x="56" y="34"/>
                  </a:lnTo>
                  <a:lnTo>
                    <a:pt x="52" y="34"/>
                  </a:lnTo>
                  <a:lnTo>
                    <a:pt x="43" y="38"/>
                  </a:lnTo>
                  <a:lnTo>
                    <a:pt x="39" y="44"/>
                  </a:lnTo>
                  <a:lnTo>
                    <a:pt x="39" y="49"/>
                  </a:lnTo>
                  <a:lnTo>
                    <a:pt x="33" y="46"/>
                  </a:lnTo>
                  <a:lnTo>
                    <a:pt x="26" y="40"/>
                  </a:lnTo>
                  <a:lnTo>
                    <a:pt x="21" y="39"/>
                  </a:lnTo>
                  <a:lnTo>
                    <a:pt x="17" y="42"/>
                  </a:lnTo>
                  <a:lnTo>
                    <a:pt x="16" y="44"/>
                  </a:lnTo>
                  <a:lnTo>
                    <a:pt x="11" y="40"/>
                  </a:lnTo>
                  <a:lnTo>
                    <a:pt x="8" y="40"/>
                  </a:lnTo>
                  <a:lnTo>
                    <a:pt x="6" y="42"/>
                  </a:lnTo>
                  <a:lnTo>
                    <a:pt x="7" y="46"/>
                  </a:lnTo>
                  <a:lnTo>
                    <a:pt x="12" y="49"/>
                  </a:lnTo>
                  <a:lnTo>
                    <a:pt x="10" y="53"/>
                  </a:lnTo>
                  <a:lnTo>
                    <a:pt x="6" y="54"/>
                  </a:lnTo>
                  <a:lnTo>
                    <a:pt x="2" y="57"/>
                  </a:lnTo>
                  <a:lnTo>
                    <a:pt x="1" y="50"/>
                  </a:lnTo>
                  <a:lnTo>
                    <a:pt x="0" y="44"/>
                  </a:lnTo>
                  <a:lnTo>
                    <a:pt x="0" y="38"/>
                  </a:lnTo>
                  <a:lnTo>
                    <a:pt x="5" y="36"/>
                  </a:lnTo>
                  <a:lnTo>
                    <a:pt x="7" y="32"/>
                  </a:lnTo>
                  <a:lnTo>
                    <a:pt x="7" y="27"/>
                  </a:lnTo>
                  <a:lnTo>
                    <a:pt x="11" y="27"/>
                  </a:lnTo>
                  <a:lnTo>
                    <a:pt x="16" y="31"/>
                  </a:lnTo>
                  <a:lnTo>
                    <a:pt x="21" y="28"/>
                  </a:lnTo>
                  <a:lnTo>
                    <a:pt x="23" y="10"/>
                  </a:lnTo>
                  <a:lnTo>
                    <a:pt x="23"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1" name="Freeform 1163">
              <a:extLst>
                <a:ext uri="{FF2B5EF4-FFF2-40B4-BE49-F238E27FC236}">
                  <a16:creationId xmlns="" xmlns:a16="http://schemas.microsoft.com/office/drawing/2014/main" id="{984E7CDC-8F9D-4306-BCC8-0B4B4C49F62A}"/>
                </a:ext>
              </a:extLst>
            </p:cNvPr>
            <p:cNvSpPr>
              <a:spLocks/>
            </p:cNvSpPr>
            <p:nvPr/>
          </p:nvSpPr>
          <p:spPr bwMode="gray">
            <a:xfrm>
              <a:off x="4326" y="1700"/>
              <a:ext cx="29" cy="20"/>
            </a:xfrm>
            <a:custGeom>
              <a:avLst/>
              <a:gdLst>
                <a:gd name="T0" fmla="*/ 22 w 29"/>
                <a:gd name="T1" fmla="*/ 12 h 20"/>
                <a:gd name="T2" fmla="*/ 17 w 29"/>
                <a:gd name="T3" fmla="*/ 10 h 20"/>
                <a:gd name="T4" fmla="*/ 13 w 29"/>
                <a:gd name="T5" fmla="*/ 14 h 20"/>
                <a:gd name="T6" fmla="*/ 10 w 29"/>
                <a:gd name="T7" fmla="*/ 20 h 20"/>
                <a:gd name="T8" fmla="*/ 4 w 29"/>
                <a:gd name="T9" fmla="*/ 19 h 20"/>
                <a:gd name="T10" fmla="*/ 4 w 29"/>
                <a:gd name="T11" fmla="*/ 14 h 20"/>
                <a:gd name="T12" fmla="*/ 0 w 29"/>
                <a:gd name="T13" fmla="*/ 12 h 20"/>
                <a:gd name="T14" fmla="*/ 6 w 29"/>
                <a:gd name="T15" fmla="*/ 7 h 20"/>
                <a:gd name="T16" fmla="*/ 12 w 29"/>
                <a:gd name="T17" fmla="*/ 6 h 20"/>
                <a:gd name="T18" fmla="*/ 17 w 29"/>
                <a:gd name="T19" fmla="*/ 4 h 20"/>
                <a:gd name="T20" fmla="*/ 21 w 29"/>
                <a:gd name="T21" fmla="*/ 0 h 20"/>
                <a:gd name="T22" fmla="*/ 26 w 29"/>
                <a:gd name="T23" fmla="*/ 0 h 20"/>
                <a:gd name="T24" fmla="*/ 29 w 29"/>
                <a:gd name="T25" fmla="*/ 4 h 20"/>
                <a:gd name="T26" fmla="*/ 28 w 29"/>
                <a:gd name="T27" fmla="*/ 7 h 20"/>
                <a:gd name="T28" fmla="*/ 25 w 29"/>
                <a:gd name="T29" fmla="*/ 11 h 20"/>
                <a:gd name="T30" fmla="*/ 22 w 29"/>
                <a:gd name="T31" fmla="*/ 12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0"/>
                <a:gd name="T50" fmla="*/ 29 w 2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0">
                  <a:moveTo>
                    <a:pt x="22" y="12"/>
                  </a:moveTo>
                  <a:lnTo>
                    <a:pt x="17" y="10"/>
                  </a:lnTo>
                  <a:lnTo>
                    <a:pt x="13" y="14"/>
                  </a:lnTo>
                  <a:lnTo>
                    <a:pt x="10" y="20"/>
                  </a:lnTo>
                  <a:lnTo>
                    <a:pt x="4" y="19"/>
                  </a:lnTo>
                  <a:lnTo>
                    <a:pt x="4" y="14"/>
                  </a:lnTo>
                  <a:lnTo>
                    <a:pt x="0" y="12"/>
                  </a:lnTo>
                  <a:lnTo>
                    <a:pt x="6" y="7"/>
                  </a:lnTo>
                  <a:lnTo>
                    <a:pt x="12" y="6"/>
                  </a:lnTo>
                  <a:lnTo>
                    <a:pt x="17" y="4"/>
                  </a:lnTo>
                  <a:lnTo>
                    <a:pt x="21" y="0"/>
                  </a:lnTo>
                  <a:lnTo>
                    <a:pt x="26" y="0"/>
                  </a:lnTo>
                  <a:lnTo>
                    <a:pt x="29" y="4"/>
                  </a:lnTo>
                  <a:lnTo>
                    <a:pt x="28" y="7"/>
                  </a:lnTo>
                  <a:lnTo>
                    <a:pt x="25" y="11"/>
                  </a:lnTo>
                  <a:lnTo>
                    <a:pt x="22" y="1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2" name="Freeform 1164">
              <a:extLst>
                <a:ext uri="{FF2B5EF4-FFF2-40B4-BE49-F238E27FC236}">
                  <a16:creationId xmlns="" xmlns:a16="http://schemas.microsoft.com/office/drawing/2014/main" id="{0E4306A8-4B8D-4A40-AE00-F679E621085E}"/>
                </a:ext>
              </a:extLst>
            </p:cNvPr>
            <p:cNvSpPr>
              <a:spLocks/>
            </p:cNvSpPr>
            <p:nvPr/>
          </p:nvSpPr>
          <p:spPr bwMode="gray">
            <a:xfrm>
              <a:off x="4293" y="1706"/>
              <a:ext cx="29" cy="36"/>
            </a:xfrm>
            <a:custGeom>
              <a:avLst/>
              <a:gdLst>
                <a:gd name="T0" fmla="*/ 3 w 29"/>
                <a:gd name="T1" fmla="*/ 8 h 36"/>
                <a:gd name="T2" fmla="*/ 8 w 29"/>
                <a:gd name="T3" fmla="*/ 4 h 36"/>
                <a:gd name="T4" fmla="*/ 12 w 29"/>
                <a:gd name="T5" fmla="*/ 0 h 36"/>
                <a:gd name="T6" fmla="*/ 19 w 29"/>
                <a:gd name="T7" fmla="*/ 0 h 36"/>
                <a:gd name="T8" fmla="*/ 23 w 29"/>
                <a:gd name="T9" fmla="*/ 3 h 36"/>
                <a:gd name="T10" fmla="*/ 27 w 29"/>
                <a:gd name="T11" fmla="*/ 7 h 36"/>
                <a:gd name="T12" fmla="*/ 29 w 29"/>
                <a:gd name="T13" fmla="*/ 12 h 36"/>
                <a:gd name="T14" fmla="*/ 28 w 29"/>
                <a:gd name="T15" fmla="*/ 17 h 36"/>
                <a:gd name="T16" fmla="*/ 25 w 29"/>
                <a:gd name="T17" fmla="*/ 19 h 36"/>
                <a:gd name="T18" fmla="*/ 24 w 29"/>
                <a:gd name="T19" fmla="*/ 24 h 36"/>
                <a:gd name="T20" fmla="*/ 24 w 29"/>
                <a:gd name="T21" fmla="*/ 28 h 36"/>
                <a:gd name="T22" fmla="*/ 20 w 29"/>
                <a:gd name="T23" fmla="*/ 36 h 36"/>
                <a:gd name="T24" fmla="*/ 14 w 29"/>
                <a:gd name="T25" fmla="*/ 36 h 36"/>
                <a:gd name="T26" fmla="*/ 14 w 29"/>
                <a:gd name="T27" fmla="*/ 32 h 36"/>
                <a:gd name="T28" fmla="*/ 15 w 29"/>
                <a:gd name="T29" fmla="*/ 26 h 36"/>
                <a:gd name="T30" fmla="*/ 10 w 29"/>
                <a:gd name="T31" fmla="*/ 26 h 36"/>
                <a:gd name="T32" fmla="*/ 11 w 29"/>
                <a:gd name="T33" fmla="*/ 21 h 36"/>
                <a:gd name="T34" fmla="*/ 14 w 29"/>
                <a:gd name="T35" fmla="*/ 18 h 36"/>
                <a:gd name="T36" fmla="*/ 14 w 29"/>
                <a:gd name="T37" fmla="*/ 14 h 36"/>
                <a:gd name="T38" fmla="*/ 12 w 29"/>
                <a:gd name="T39" fmla="*/ 10 h 36"/>
                <a:gd name="T40" fmla="*/ 6 w 29"/>
                <a:gd name="T41" fmla="*/ 10 h 36"/>
                <a:gd name="T42" fmla="*/ 0 w 29"/>
                <a:gd name="T43" fmla="*/ 12 h 36"/>
                <a:gd name="T44" fmla="*/ 3 w 29"/>
                <a:gd name="T45" fmla="*/ 8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6"/>
                <a:gd name="T71" fmla="*/ 29 w 29"/>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6">
                  <a:moveTo>
                    <a:pt x="3" y="8"/>
                  </a:moveTo>
                  <a:lnTo>
                    <a:pt x="8" y="4"/>
                  </a:lnTo>
                  <a:lnTo>
                    <a:pt x="12" y="0"/>
                  </a:lnTo>
                  <a:lnTo>
                    <a:pt x="19" y="0"/>
                  </a:lnTo>
                  <a:lnTo>
                    <a:pt x="23" y="3"/>
                  </a:lnTo>
                  <a:lnTo>
                    <a:pt x="27" y="7"/>
                  </a:lnTo>
                  <a:lnTo>
                    <a:pt x="29" y="12"/>
                  </a:lnTo>
                  <a:lnTo>
                    <a:pt x="28" y="17"/>
                  </a:lnTo>
                  <a:lnTo>
                    <a:pt x="25" y="19"/>
                  </a:lnTo>
                  <a:lnTo>
                    <a:pt x="24" y="24"/>
                  </a:lnTo>
                  <a:lnTo>
                    <a:pt x="24" y="28"/>
                  </a:lnTo>
                  <a:lnTo>
                    <a:pt x="20" y="36"/>
                  </a:lnTo>
                  <a:lnTo>
                    <a:pt x="14" y="36"/>
                  </a:lnTo>
                  <a:lnTo>
                    <a:pt x="14" y="32"/>
                  </a:lnTo>
                  <a:lnTo>
                    <a:pt x="15" y="26"/>
                  </a:lnTo>
                  <a:lnTo>
                    <a:pt x="10" y="26"/>
                  </a:lnTo>
                  <a:lnTo>
                    <a:pt x="11" y="21"/>
                  </a:lnTo>
                  <a:lnTo>
                    <a:pt x="14" y="18"/>
                  </a:lnTo>
                  <a:lnTo>
                    <a:pt x="14" y="14"/>
                  </a:lnTo>
                  <a:lnTo>
                    <a:pt x="12" y="10"/>
                  </a:lnTo>
                  <a:lnTo>
                    <a:pt x="6" y="10"/>
                  </a:lnTo>
                  <a:lnTo>
                    <a:pt x="0" y="12"/>
                  </a:lnTo>
                  <a:lnTo>
                    <a:pt x="3" y="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3" name="Freeform 1165">
              <a:extLst>
                <a:ext uri="{FF2B5EF4-FFF2-40B4-BE49-F238E27FC236}">
                  <a16:creationId xmlns="" xmlns:a16="http://schemas.microsoft.com/office/drawing/2014/main" id="{7F3EBFDA-AF41-4ABF-87C4-068ED91B8614}"/>
                </a:ext>
              </a:extLst>
            </p:cNvPr>
            <p:cNvSpPr>
              <a:spLocks/>
            </p:cNvSpPr>
            <p:nvPr/>
          </p:nvSpPr>
          <p:spPr bwMode="gray">
            <a:xfrm>
              <a:off x="4312" y="1600"/>
              <a:ext cx="130" cy="110"/>
            </a:xfrm>
            <a:custGeom>
              <a:avLst/>
              <a:gdLst>
                <a:gd name="T0" fmla="*/ 9 w 130"/>
                <a:gd name="T1" fmla="*/ 95 h 109"/>
                <a:gd name="T2" fmla="*/ 24 w 130"/>
                <a:gd name="T3" fmla="*/ 83 h 109"/>
                <a:gd name="T4" fmla="*/ 46 w 130"/>
                <a:gd name="T5" fmla="*/ 81 h 109"/>
                <a:gd name="T6" fmla="*/ 60 w 130"/>
                <a:gd name="T7" fmla="*/ 75 h 109"/>
                <a:gd name="T8" fmla="*/ 69 w 130"/>
                <a:gd name="T9" fmla="*/ 60 h 109"/>
                <a:gd name="T10" fmla="*/ 74 w 130"/>
                <a:gd name="T11" fmla="*/ 59 h 109"/>
                <a:gd name="T12" fmla="*/ 83 w 130"/>
                <a:gd name="T13" fmla="*/ 61 h 109"/>
                <a:gd name="T14" fmla="*/ 104 w 130"/>
                <a:gd name="T15" fmla="*/ 38 h 109"/>
                <a:gd name="T16" fmla="*/ 108 w 130"/>
                <a:gd name="T17" fmla="*/ 22 h 109"/>
                <a:gd name="T18" fmla="*/ 109 w 130"/>
                <a:gd name="T19" fmla="*/ 7 h 109"/>
                <a:gd name="T20" fmla="*/ 120 w 130"/>
                <a:gd name="T21" fmla="*/ 8 h 109"/>
                <a:gd name="T22" fmla="*/ 118 w 130"/>
                <a:gd name="T23" fmla="*/ 1 h 109"/>
                <a:gd name="T24" fmla="*/ 124 w 130"/>
                <a:gd name="T25" fmla="*/ 7 h 109"/>
                <a:gd name="T26" fmla="*/ 129 w 130"/>
                <a:gd name="T27" fmla="*/ 20 h 109"/>
                <a:gd name="T28" fmla="*/ 126 w 130"/>
                <a:gd name="T29" fmla="*/ 35 h 109"/>
                <a:gd name="T30" fmla="*/ 118 w 130"/>
                <a:gd name="T31" fmla="*/ 48 h 109"/>
                <a:gd name="T32" fmla="*/ 115 w 130"/>
                <a:gd name="T33" fmla="*/ 63 h 109"/>
                <a:gd name="T34" fmla="*/ 114 w 130"/>
                <a:gd name="T35" fmla="*/ 75 h 109"/>
                <a:gd name="T36" fmla="*/ 110 w 130"/>
                <a:gd name="T37" fmla="*/ 87 h 109"/>
                <a:gd name="T38" fmla="*/ 103 w 130"/>
                <a:gd name="T39" fmla="*/ 86 h 109"/>
                <a:gd name="T40" fmla="*/ 94 w 130"/>
                <a:gd name="T41" fmla="*/ 87 h 109"/>
                <a:gd name="T42" fmla="*/ 94 w 130"/>
                <a:gd name="T43" fmla="*/ 95 h 109"/>
                <a:gd name="T44" fmla="*/ 87 w 130"/>
                <a:gd name="T45" fmla="*/ 93 h 109"/>
                <a:gd name="T46" fmla="*/ 76 w 130"/>
                <a:gd name="T47" fmla="*/ 94 h 109"/>
                <a:gd name="T48" fmla="*/ 67 w 130"/>
                <a:gd name="T49" fmla="*/ 91 h 109"/>
                <a:gd name="T50" fmla="*/ 68 w 130"/>
                <a:gd name="T51" fmla="*/ 98 h 109"/>
                <a:gd name="T52" fmla="*/ 60 w 130"/>
                <a:gd name="T53" fmla="*/ 107 h 109"/>
                <a:gd name="T54" fmla="*/ 50 w 130"/>
                <a:gd name="T55" fmla="*/ 105 h 109"/>
                <a:gd name="T56" fmla="*/ 52 w 130"/>
                <a:gd name="T57" fmla="*/ 97 h 109"/>
                <a:gd name="T58" fmla="*/ 42 w 130"/>
                <a:gd name="T59" fmla="*/ 93 h 109"/>
                <a:gd name="T60" fmla="*/ 28 w 130"/>
                <a:gd name="T61" fmla="*/ 97 h 109"/>
                <a:gd name="T62" fmla="*/ 13 w 130"/>
                <a:gd name="T63" fmla="*/ 100 h 109"/>
                <a:gd name="T64" fmla="*/ 1 w 130"/>
                <a:gd name="T65" fmla="*/ 102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09"/>
                <a:gd name="T101" fmla="*/ 130 w 13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09">
                  <a:moveTo>
                    <a:pt x="0" y="99"/>
                  </a:moveTo>
                  <a:cubicBezTo>
                    <a:pt x="9" y="95"/>
                    <a:pt x="9" y="95"/>
                    <a:pt x="9" y="95"/>
                  </a:cubicBezTo>
                  <a:cubicBezTo>
                    <a:pt x="20" y="87"/>
                    <a:pt x="20" y="87"/>
                    <a:pt x="20" y="87"/>
                  </a:cubicBezTo>
                  <a:cubicBezTo>
                    <a:pt x="24" y="83"/>
                    <a:pt x="24" y="83"/>
                    <a:pt x="24" y="83"/>
                  </a:cubicBezTo>
                  <a:cubicBezTo>
                    <a:pt x="32" y="82"/>
                    <a:pt x="32" y="82"/>
                    <a:pt x="32" y="82"/>
                  </a:cubicBezTo>
                  <a:cubicBezTo>
                    <a:pt x="46" y="81"/>
                    <a:pt x="46" y="81"/>
                    <a:pt x="46" y="81"/>
                  </a:cubicBezTo>
                  <a:cubicBezTo>
                    <a:pt x="56" y="81"/>
                    <a:pt x="56" y="81"/>
                    <a:pt x="56" y="81"/>
                  </a:cubicBezTo>
                  <a:cubicBezTo>
                    <a:pt x="60" y="75"/>
                    <a:pt x="60" y="75"/>
                    <a:pt x="60" y="75"/>
                  </a:cubicBezTo>
                  <a:cubicBezTo>
                    <a:pt x="66" y="66"/>
                    <a:pt x="66" y="66"/>
                    <a:pt x="66" y="66"/>
                  </a:cubicBezTo>
                  <a:cubicBezTo>
                    <a:pt x="69" y="60"/>
                    <a:pt x="69" y="60"/>
                    <a:pt x="69" y="60"/>
                  </a:cubicBezTo>
                  <a:cubicBezTo>
                    <a:pt x="74" y="55"/>
                    <a:pt x="74" y="55"/>
                    <a:pt x="74" y="55"/>
                  </a:cubicBezTo>
                  <a:cubicBezTo>
                    <a:pt x="74" y="59"/>
                    <a:pt x="74" y="59"/>
                    <a:pt x="74" y="59"/>
                  </a:cubicBezTo>
                  <a:cubicBezTo>
                    <a:pt x="74" y="64"/>
                    <a:pt x="74" y="64"/>
                    <a:pt x="74" y="64"/>
                  </a:cubicBezTo>
                  <a:cubicBezTo>
                    <a:pt x="83" y="61"/>
                    <a:pt x="83" y="61"/>
                    <a:pt x="83" y="61"/>
                  </a:cubicBezTo>
                  <a:cubicBezTo>
                    <a:pt x="94" y="53"/>
                    <a:pt x="94" y="53"/>
                    <a:pt x="94" y="53"/>
                  </a:cubicBezTo>
                  <a:cubicBezTo>
                    <a:pt x="104" y="38"/>
                    <a:pt x="104" y="38"/>
                    <a:pt x="104" y="38"/>
                  </a:cubicBezTo>
                  <a:cubicBezTo>
                    <a:pt x="110" y="26"/>
                    <a:pt x="110" y="26"/>
                    <a:pt x="110" y="26"/>
                  </a:cubicBezTo>
                  <a:cubicBezTo>
                    <a:pt x="108" y="22"/>
                    <a:pt x="108" y="22"/>
                    <a:pt x="108" y="22"/>
                  </a:cubicBezTo>
                  <a:cubicBezTo>
                    <a:pt x="106" y="13"/>
                    <a:pt x="106" y="13"/>
                    <a:pt x="106" y="13"/>
                  </a:cubicBezTo>
                  <a:cubicBezTo>
                    <a:pt x="109" y="7"/>
                    <a:pt x="109" y="7"/>
                    <a:pt x="109" y="7"/>
                  </a:cubicBezTo>
                  <a:cubicBezTo>
                    <a:pt x="113" y="6"/>
                    <a:pt x="113" y="6"/>
                    <a:pt x="113" y="6"/>
                  </a:cubicBezTo>
                  <a:cubicBezTo>
                    <a:pt x="120" y="8"/>
                    <a:pt x="120" y="8"/>
                    <a:pt x="120" y="8"/>
                  </a:cubicBezTo>
                  <a:cubicBezTo>
                    <a:pt x="121" y="3"/>
                    <a:pt x="121" y="3"/>
                    <a:pt x="121" y="3"/>
                  </a:cubicBezTo>
                  <a:cubicBezTo>
                    <a:pt x="118" y="1"/>
                    <a:pt x="118" y="1"/>
                    <a:pt x="118" y="1"/>
                  </a:cubicBezTo>
                  <a:cubicBezTo>
                    <a:pt x="123" y="0"/>
                    <a:pt x="123" y="0"/>
                    <a:pt x="123" y="0"/>
                  </a:cubicBezTo>
                  <a:cubicBezTo>
                    <a:pt x="124" y="7"/>
                    <a:pt x="124" y="7"/>
                    <a:pt x="124" y="7"/>
                  </a:cubicBezTo>
                  <a:cubicBezTo>
                    <a:pt x="125" y="13"/>
                    <a:pt x="125" y="13"/>
                    <a:pt x="125" y="13"/>
                  </a:cubicBezTo>
                  <a:cubicBezTo>
                    <a:pt x="129" y="20"/>
                    <a:pt x="129" y="20"/>
                    <a:pt x="129" y="20"/>
                  </a:cubicBezTo>
                  <a:cubicBezTo>
                    <a:pt x="130" y="26"/>
                    <a:pt x="130" y="26"/>
                    <a:pt x="130" y="26"/>
                  </a:cubicBezTo>
                  <a:cubicBezTo>
                    <a:pt x="126" y="35"/>
                    <a:pt x="126" y="35"/>
                    <a:pt x="126" y="35"/>
                  </a:cubicBezTo>
                  <a:cubicBezTo>
                    <a:pt x="120" y="43"/>
                    <a:pt x="120" y="43"/>
                    <a:pt x="120" y="43"/>
                  </a:cubicBezTo>
                  <a:cubicBezTo>
                    <a:pt x="118" y="48"/>
                    <a:pt x="118" y="48"/>
                    <a:pt x="118" y="48"/>
                  </a:cubicBezTo>
                  <a:cubicBezTo>
                    <a:pt x="118" y="59"/>
                    <a:pt x="118" y="59"/>
                    <a:pt x="118" y="59"/>
                  </a:cubicBezTo>
                  <a:cubicBezTo>
                    <a:pt x="115" y="63"/>
                    <a:pt x="115" y="63"/>
                    <a:pt x="115" y="63"/>
                  </a:cubicBezTo>
                  <a:cubicBezTo>
                    <a:pt x="114" y="71"/>
                    <a:pt x="114" y="71"/>
                    <a:pt x="114" y="71"/>
                  </a:cubicBezTo>
                  <a:cubicBezTo>
                    <a:pt x="114" y="71"/>
                    <a:pt x="113" y="73"/>
                    <a:pt x="114" y="75"/>
                  </a:cubicBezTo>
                  <a:cubicBezTo>
                    <a:pt x="114" y="77"/>
                    <a:pt x="114" y="82"/>
                    <a:pt x="114" y="82"/>
                  </a:cubicBezTo>
                  <a:cubicBezTo>
                    <a:pt x="110" y="87"/>
                    <a:pt x="110" y="87"/>
                    <a:pt x="110" y="87"/>
                  </a:cubicBezTo>
                  <a:cubicBezTo>
                    <a:pt x="106" y="91"/>
                    <a:pt x="106" y="91"/>
                    <a:pt x="106" y="91"/>
                  </a:cubicBezTo>
                  <a:cubicBezTo>
                    <a:pt x="103" y="86"/>
                    <a:pt x="103" y="86"/>
                    <a:pt x="103" y="86"/>
                  </a:cubicBezTo>
                  <a:cubicBezTo>
                    <a:pt x="98" y="84"/>
                    <a:pt x="98" y="84"/>
                    <a:pt x="98" y="84"/>
                  </a:cubicBezTo>
                  <a:cubicBezTo>
                    <a:pt x="94" y="87"/>
                    <a:pt x="94" y="87"/>
                    <a:pt x="94" y="87"/>
                  </a:cubicBezTo>
                  <a:cubicBezTo>
                    <a:pt x="96" y="92"/>
                    <a:pt x="96" y="92"/>
                    <a:pt x="96" y="92"/>
                  </a:cubicBezTo>
                  <a:cubicBezTo>
                    <a:pt x="94" y="95"/>
                    <a:pt x="94" y="95"/>
                    <a:pt x="94" y="95"/>
                  </a:cubicBezTo>
                  <a:cubicBezTo>
                    <a:pt x="88" y="91"/>
                    <a:pt x="88" y="91"/>
                    <a:pt x="88" y="91"/>
                  </a:cubicBezTo>
                  <a:cubicBezTo>
                    <a:pt x="87" y="93"/>
                    <a:pt x="87" y="93"/>
                    <a:pt x="87" y="93"/>
                  </a:cubicBezTo>
                  <a:cubicBezTo>
                    <a:pt x="87" y="93"/>
                    <a:pt x="85" y="94"/>
                    <a:pt x="83" y="94"/>
                  </a:cubicBezTo>
                  <a:cubicBezTo>
                    <a:pt x="81" y="94"/>
                    <a:pt x="76" y="94"/>
                    <a:pt x="76" y="94"/>
                  </a:cubicBezTo>
                  <a:cubicBezTo>
                    <a:pt x="70" y="94"/>
                    <a:pt x="70" y="94"/>
                    <a:pt x="70" y="94"/>
                  </a:cubicBezTo>
                  <a:cubicBezTo>
                    <a:pt x="67" y="91"/>
                    <a:pt x="67" y="91"/>
                    <a:pt x="67" y="91"/>
                  </a:cubicBezTo>
                  <a:cubicBezTo>
                    <a:pt x="66" y="94"/>
                    <a:pt x="66" y="94"/>
                    <a:pt x="66" y="94"/>
                  </a:cubicBezTo>
                  <a:cubicBezTo>
                    <a:pt x="68" y="98"/>
                    <a:pt x="68" y="98"/>
                    <a:pt x="68" y="98"/>
                  </a:cubicBezTo>
                  <a:cubicBezTo>
                    <a:pt x="63" y="101"/>
                    <a:pt x="63" y="101"/>
                    <a:pt x="63" y="101"/>
                  </a:cubicBezTo>
                  <a:cubicBezTo>
                    <a:pt x="60" y="107"/>
                    <a:pt x="60" y="107"/>
                    <a:pt x="60" y="107"/>
                  </a:cubicBezTo>
                  <a:cubicBezTo>
                    <a:pt x="56" y="109"/>
                    <a:pt x="56" y="109"/>
                    <a:pt x="56" y="109"/>
                  </a:cubicBezTo>
                  <a:cubicBezTo>
                    <a:pt x="50" y="105"/>
                    <a:pt x="50" y="105"/>
                    <a:pt x="50" y="105"/>
                  </a:cubicBezTo>
                  <a:cubicBezTo>
                    <a:pt x="47" y="101"/>
                    <a:pt x="47" y="101"/>
                    <a:pt x="47" y="101"/>
                  </a:cubicBezTo>
                  <a:cubicBezTo>
                    <a:pt x="52" y="97"/>
                    <a:pt x="52" y="97"/>
                    <a:pt x="52" y="97"/>
                  </a:cubicBezTo>
                  <a:cubicBezTo>
                    <a:pt x="54" y="92"/>
                    <a:pt x="54" y="92"/>
                    <a:pt x="54" y="92"/>
                  </a:cubicBezTo>
                  <a:cubicBezTo>
                    <a:pt x="42" y="93"/>
                    <a:pt x="42" y="93"/>
                    <a:pt x="42" y="93"/>
                  </a:cubicBezTo>
                  <a:cubicBezTo>
                    <a:pt x="38" y="95"/>
                    <a:pt x="38" y="95"/>
                    <a:pt x="38" y="95"/>
                  </a:cubicBezTo>
                  <a:cubicBezTo>
                    <a:pt x="28" y="97"/>
                    <a:pt x="28" y="97"/>
                    <a:pt x="28" y="97"/>
                  </a:cubicBezTo>
                  <a:cubicBezTo>
                    <a:pt x="22" y="100"/>
                    <a:pt x="22" y="100"/>
                    <a:pt x="22" y="100"/>
                  </a:cubicBezTo>
                  <a:cubicBezTo>
                    <a:pt x="13" y="100"/>
                    <a:pt x="13" y="100"/>
                    <a:pt x="13" y="100"/>
                  </a:cubicBezTo>
                  <a:cubicBezTo>
                    <a:pt x="8" y="103"/>
                    <a:pt x="8" y="103"/>
                    <a:pt x="8" y="103"/>
                  </a:cubicBezTo>
                  <a:cubicBezTo>
                    <a:pt x="1" y="102"/>
                    <a:pt x="1" y="102"/>
                    <a:pt x="1" y="102"/>
                  </a:cubicBezTo>
                  <a:lnTo>
                    <a:pt x="0" y="9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4" name="Freeform 1166">
              <a:extLst>
                <a:ext uri="{FF2B5EF4-FFF2-40B4-BE49-F238E27FC236}">
                  <a16:creationId xmlns="" xmlns:a16="http://schemas.microsoft.com/office/drawing/2014/main" id="{DFA3466A-0DEC-49B0-9905-CA53BB629CD6}"/>
                </a:ext>
              </a:extLst>
            </p:cNvPr>
            <p:cNvSpPr>
              <a:spLocks/>
            </p:cNvSpPr>
            <p:nvPr/>
          </p:nvSpPr>
          <p:spPr bwMode="gray">
            <a:xfrm>
              <a:off x="4256" y="1643"/>
              <a:ext cx="39" cy="55"/>
            </a:xfrm>
            <a:custGeom>
              <a:avLst/>
              <a:gdLst>
                <a:gd name="T0" fmla="*/ 1 w 39"/>
                <a:gd name="T1" fmla="*/ 24 h 54"/>
                <a:gd name="T2" fmla="*/ 1 w 39"/>
                <a:gd name="T3" fmla="*/ 20 h 54"/>
                <a:gd name="T4" fmla="*/ 5 w 39"/>
                <a:gd name="T5" fmla="*/ 22 h 54"/>
                <a:gd name="T6" fmla="*/ 9 w 39"/>
                <a:gd name="T7" fmla="*/ 20 h 54"/>
                <a:gd name="T8" fmla="*/ 7 w 39"/>
                <a:gd name="T9" fmla="*/ 16 h 54"/>
                <a:gd name="T10" fmla="*/ 4 w 39"/>
                <a:gd name="T11" fmla="*/ 14 h 54"/>
                <a:gd name="T12" fmla="*/ 7 w 39"/>
                <a:gd name="T13" fmla="*/ 4 h 54"/>
                <a:gd name="T14" fmla="*/ 15 w 39"/>
                <a:gd name="T15" fmla="*/ 1 h 54"/>
                <a:gd name="T16" fmla="*/ 23 w 39"/>
                <a:gd name="T17" fmla="*/ 0 h 54"/>
                <a:gd name="T18" fmla="*/ 29 w 39"/>
                <a:gd name="T19" fmla="*/ 6 h 54"/>
                <a:gd name="T20" fmla="*/ 33 w 39"/>
                <a:gd name="T21" fmla="*/ 13 h 54"/>
                <a:gd name="T22" fmla="*/ 36 w 39"/>
                <a:gd name="T23" fmla="*/ 22 h 54"/>
                <a:gd name="T24" fmla="*/ 37 w 39"/>
                <a:gd name="T25" fmla="*/ 30 h 54"/>
                <a:gd name="T26" fmla="*/ 36 w 39"/>
                <a:gd name="T27" fmla="*/ 40 h 54"/>
                <a:gd name="T28" fmla="*/ 35 w 39"/>
                <a:gd name="T29" fmla="*/ 44 h 54"/>
                <a:gd name="T30" fmla="*/ 25 w 39"/>
                <a:gd name="T31" fmla="*/ 47 h 54"/>
                <a:gd name="T32" fmla="*/ 21 w 39"/>
                <a:gd name="T33" fmla="*/ 45 h 54"/>
                <a:gd name="T34" fmla="*/ 17 w 39"/>
                <a:gd name="T35" fmla="*/ 48 h 54"/>
                <a:gd name="T36" fmla="*/ 12 w 39"/>
                <a:gd name="T37" fmla="*/ 52 h 54"/>
                <a:gd name="T38" fmla="*/ 9 w 39"/>
                <a:gd name="T39" fmla="*/ 50 h 54"/>
                <a:gd name="T40" fmla="*/ 2 w 39"/>
                <a:gd name="T41" fmla="*/ 54 h 54"/>
                <a:gd name="T42" fmla="*/ 0 w 39"/>
                <a:gd name="T43" fmla="*/ 50 h 54"/>
                <a:gd name="T44" fmla="*/ 1 w 39"/>
                <a:gd name="T45" fmla="*/ 44 h 54"/>
                <a:gd name="T46" fmla="*/ 1 w 39"/>
                <a:gd name="T47" fmla="*/ 35 h 54"/>
                <a:gd name="T48" fmla="*/ 5 w 39"/>
                <a:gd name="T49" fmla="*/ 34 h 54"/>
                <a:gd name="T50" fmla="*/ 4 w 39"/>
                <a:gd name="T51" fmla="*/ 28 h 54"/>
                <a:gd name="T52" fmla="*/ 1 w 39"/>
                <a:gd name="T53" fmla="*/ 24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
                <a:gd name="T82" fmla="*/ 0 h 54"/>
                <a:gd name="T83" fmla="*/ 39 w 39"/>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 h="54">
                  <a:moveTo>
                    <a:pt x="1" y="24"/>
                  </a:moveTo>
                  <a:cubicBezTo>
                    <a:pt x="1" y="20"/>
                    <a:pt x="1" y="20"/>
                    <a:pt x="1" y="20"/>
                  </a:cubicBezTo>
                  <a:cubicBezTo>
                    <a:pt x="5" y="22"/>
                    <a:pt x="5" y="22"/>
                    <a:pt x="5" y="22"/>
                  </a:cubicBezTo>
                  <a:cubicBezTo>
                    <a:pt x="9" y="20"/>
                    <a:pt x="9" y="20"/>
                    <a:pt x="9" y="20"/>
                  </a:cubicBezTo>
                  <a:cubicBezTo>
                    <a:pt x="7" y="16"/>
                    <a:pt x="7" y="16"/>
                    <a:pt x="7" y="16"/>
                  </a:cubicBezTo>
                  <a:cubicBezTo>
                    <a:pt x="4" y="14"/>
                    <a:pt x="4" y="14"/>
                    <a:pt x="4" y="14"/>
                  </a:cubicBezTo>
                  <a:cubicBezTo>
                    <a:pt x="7" y="4"/>
                    <a:pt x="7" y="4"/>
                    <a:pt x="7" y="4"/>
                  </a:cubicBezTo>
                  <a:cubicBezTo>
                    <a:pt x="15" y="1"/>
                    <a:pt x="15" y="1"/>
                    <a:pt x="15" y="1"/>
                  </a:cubicBezTo>
                  <a:cubicBezTo>
                    <a:pt x="23" y="0"/>
                    <a:pt x="23" y="0"/>
                    <a:pt x="23" y="0"/>
                  </a:cubicBezTo>
                  <a:cubicBezTo>
                    <a:pt x="29" y="6"/>
                    <a:pt x="29" y="6"/>
                    <a:pt x="29" y="6"/>
                  </a:cubicBezTo>
                  <a:cubicBezTo>
                    <a:pt x="33" y="13"/>
                    <a:pt x="33" y="13"/>
                    <a:pt x="33" y="13"/>
                  </a:cubicBezTo>
                  <a:cubicBezTo>
                    <a:pt x="36" y="22"/>
                    <a:pt x="36" y="22"/>
                    <a:pt x="36" y="22"/>
                  </a:cubicBezTo>
                  <a:cubicBezTo>
                    <a:pt x="37" y="30"/>
                    <a:pt x="37" y="30"/>
                    <a:pt x="37" y="30"/>
                  </a:cubicBezTo>
                  <a:cubicBezTo>
                    <a:pt x="36" y="40"/>
                    <a:pt x="36" y="40"/>
                    <a:pt x="36" y="40"/>
                  </a:cubicBezTo>
                  <a:cubicBezTo>
                    <a:pt x="36" y="40"/>
                    <a:pt x="39" y="41"/>
                    <a:pt x="35" y="44"/>
                  </a:cubicBezTo>
                  <a:cubicBezTo>
                    <a:pt x="31" y="46"/>
                    <a:pt x="25" y="47"/>
                    <a:pt x="25" y="47"/>
                  </a:cubicBezTo>
                  <a:cubicBezTo>
                    <a:pt x="21" y="45"/>
                    <a:pt x="21" y="45"/>
                    <a:pt x="21" y="45"/>
                  </a:cubicBezTo>
                  <a:cubicBezTo>
                    <a:pt x="17" y="48"/>
                    <a:pt x="17" y="48"/>
                    <a:pt x="17" y="48"/>
                  </a:cubicBezTo>
                  <a:cubicBezTo>
                    <a:pt x="12" y="52"/>
                    <a:pt x="12" y="52"/>
                    <a:pt x="12" y="52"/>
                  </a:cubicBezTo>
                  <a:cubicBezTo>
                    <a:pt x="9" y="50"/>
                    <a:pt x="9" y="50"/>
                    <a:pt x="9" y="50"/>
                  </a:cubicBezTo>
                  <a:cubicBezTo>
                    <a:pt x="2" y="54"/>
                    <a:pt x="2" y="54"/>
                    <a:pt x="2" y="54"/>
                  </a:cubicBezTo>
                  <a:cubicBezTo>
                    <a:pt x="0" y="50"/>
                    <a:pt x="0" y="50"/>
                    <a:pt x="0" y="50"/>
                  </a:cubicBezTo>
                  <a:cubicBezTo>
                    <a:pt x="1" y="44"/>
                    <a:pt x="1" y="44"/>
                    <a:pt x="1" y="44"/>
                  </a:cubicBezTo>
                  <a:cubicBezTo>
                    <a:pt x="1" y="35"/>
                    <a:pt x="1" y="35"/>
                    <a:pt x="1" y="35"/>
                  </a:cubicBezTo>
                  <a:cubicBezTo>
                    <a:pt x="5" y="34"/>
                    <a:pt x="5" y="34"/>
                    <a:pt x="5" y="34"/>
                  </a:cubicBezTo>
                  <a:cubicBezTo>
                    <a:pt x="4" y="28"/>
                    <a:pt x="4" y="28"/>
                    <a:pt x="4" y="28"/>
                  </a:cubicBezTo>
                  <a:lnTo>
                    <a:pt x="1" y="2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5" name="Freeform 1167">
              <a:extLst>
                <a:ext uri="{FF2B5EF4-FFF2-40B4-BE49-F238E27FC236}">
                  <a16:creationId xmlns="" xmlns:a16="http://schemas.microsoft.com/office/drawing/2014/main" id="{139EB4C7-6BCE-458B-B389-CEFA96465B2F}"/>
                </a:ext>
              </a:extLst>
            </p:cNvPr>
            <p:cNvSpPr>
              <a:spLocks/>
            </p:cNvSpPr>
            <p:nvPr/>
          </p:nvSpPr>
          <p:spPr bwMode="gray">
            <a:xfrm>
              <a:off x="4233" y="1579"/>
              <a:ext cx="73" cy="72"/>
            </a:xfrm>
            <a:custGeom>
              <a:avLst/>
              <a:gdLst>
                <a:gd name="T0" fmla="*/ 18 w 73"/>
                <a:gd name="T1" fmla="*/ 70 h 72"/>
                <a:gd name="T2" fmla="*/ 10 w 73"/>
                <a:gd name="T3" fmla="*/ 72 h 72"/>
                <a:gd name="T4" fmla="*/ 6 w 73"/>
                <a:gd name="T5" fmla="*/ 67 h 72"/>
                <a:gd name="T6" fmla="*/ 9 w 73"/>
                <a:gd name="T7" fmla="*/ 61 h 72"/>
                <a:gd name="T8" fmla="*/ 10 w 73"/>
                <a:gd name="T9" fmla="*/ 53 h 72"/>
                <a:gd name="T10" fmla="*/ 12 w 73"/>
                <a:gd name="T11" fmla="*/ 46 h 72"/>
                <a:gd name="T12" fmla="*/ 5 w 73"/>
                <a:gd name="T13" fmla="*/ 46 h 72"/>
                <a:gd name="T14" fmla="*/ 0 w 73"/>
                <a:gd name="T15" fmla="*/ 42 h 72"/>
                <a:gd name="T16" fmla="*/ 5 w 73"/>
                <a:gd name="T17" fmla="*/ 36 h 72"/>
                <a:gd name="T18" fmla="*/ 16 w 73"/>
                <a:gd name="T19" fmla="*/ 30 h 72"/>
                <a:gd name="T20" fmla="*/ 22 w 73"/>
                <a:gd name="T21" fmla="*/ 25 h 72"/>
                <a:gd name="T22" fmla="*/ 27 w 73"/>
                <a:gd name="T23" fmla="*/ 18 h 72"/>
                <a:gd name="T24" fmla="*/ 30 w 73"/>
                <a:gd name="T25" fmla="*/ 17 h 72"/>
                <a:gd name="T26" fmla="*/ 38 w 73"/>
                <a:gd name="T27" fmla="*/ 21 h 72"/>
                <a:gd name="T28" fmla="*/ 45 w 73"/>
                <a:gd name="T29" fmla="*/ 18 h 72"/>
                <a:gd name="T30" fmla="*/ 46 w 73"/>
                <a:gd name="T31" fmla="*/ 14 h 72"/>
                <a:gd name="T32" fmla="*/ 54 w 73"/>
                <a:gd name="T33" fmla="*/ 14 h 72"/>
                <a:gd name="T34" fmla="*/ 60 w 73"/>
                <a:gd name="T35" fmla="*/ 8 h 72"/>
                <a:gd name="T36" fmla="*/ 62 w 73"/>
                <a:gd name="T37" fmla="*/ 4 h 72"/>
                <a:gd name="T38" fmla="*/ 66 w 73"/>
                <a:gd name="T39" fmla="*/ 0 h 72"/>
                <a:gd name="T40" fmla="*/ 73 w 73"/>
                <a:gd name="T41" fmla="*/ 7 h 72"/>
                <a:gd name="T42" fmla="*/ 69 w 73"/>
                <a:gd name="T43" fmla="*/ 10 h 72"/>
                <a:gd name="T44" fmla="*/ 63 w 73"/>
                <a:gd name="T45" fmla="*/ 15 h 72"/>
                <a:gd name="T46" fmla="*/ 60 w 73"/>
                <a:gd name="T47" fmla="*/ 22 h 72"/>
                <a:gd name="T48" fmla="*/ 58 w 73"/>
                <a:gd name="T49" fmla="*/ 30 h 72"/>
                <a:gd name="T50" fmla="*/ 58 w 73"/>
                <a:gd name="T51" fmla="*/ 33 h 72"/>
                <a:gd name="T52" fmla="*/ 51 w 73"/>
                <a:gd name="T53" fmla="*/ 36 h 72"/>
                <a:gd name="T54" fmla="*/ 39 w 73"/>
                <a:gd name="T55" fmla="*/ 40 h 72"/>
                <a:gd name="T56" fmla="*/ 36 w 73"/>
                <a:gd name="T57" fmla="*/ 45 h 72"/>
                <a:gd name="T58" fmla="*/ 37 w 73"/>
                <a:gd name="T59" fmla="*/ 51 h 72"/>
                <a:gd name="T60" fmla="*/ 39 w 73"/>
                <a:gd name="T61" fmla="*/ 58 h 72"/>
                <a:gd name="T62" fmla="*/ 42 w 73"/>
                <a:gd name="T63" fmla="*/ 61 h 72"/>
                <a:gd name="T64" fmla="*/ 46 w 73"/>
                <a:gd name="T65" fmla="*/ 64 h 72"/>
                <a:gd name="T66" fmla="*/ 38 w 73"/>
                <a:gd name="T67" fmla="*/ 65 h 72"/>
                <a:gd name="T68" fmla="*/ 30 w 73"/>
                <a:gd name="T69" fmla="*/ 68 h 72"/>
                <a:gd name="T70" fmla="*/ 28 w 73"/>
                <a:gd name="T71" fmla="*/ 72 h 72"/>
                <a:gd name="T72" fmla="*/ 18 w 73"/>
                <a:gd name="T73" fmla="*/ 70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72"/>
                <a:gd name="T113" fmla="*/ 73 w 73"/>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72">
                  <a:moveTo>
                    <a:pt x="18" y="70"/>
                  </a:moveTo>
                  <a:lnTo>
                    <a:pt x="10" y="72"/>
                  </a:lnTo>
                  <a:lnTo>
                    <a:pt x="6" y="67"/>
                  </a:lnTo>
                  <a:lnTo>
                    <a:pt x="9" y="61"/>
                  </a:lnTo>
                  <a:lnTo>
                    <a:pt x="10" y="53"/>
                  </a:lnTo>
                  <a:lnTo>
                    <a:pt x="12" y="46"/>
                  </a:lnTo>
                  <a:lnTo>
                    <a:pt x="5" y="46"/>
                  </a:lnTo>
                  <a:lnTo>
                    <a:pt x="0" y="42"/>
                  </a:lnTo>
                  <a:lnTo>
                    <a:pt x="5" y="36"/>
                  </a:lnTo>
                  <a:lnTo>
                    <a:pt x="16" y="30"/>
                  </a:lnTo>
                  <a:lnTo>
                    <a:pt x="22" y="25"/>
                  </a:lnTo>
                  <a:lnTo>
                    <a:pt x="27" y="18"/>
                  </a:lnTo>
                  <a:lnTo>
                    <a:pt x="30" y="17"/>
                  </a:lnTo>
                  <a:lnTo>
                    <a:pt x="38" y="21"/>
                  </a:lnTo>
                  <a:lnTo>
                    <a:pt x="45" y="18"/>
                  </a:lnTo>
                  <a:lnTo>
                    <a:pt x="46" y="14"/>
                  </a:lnTo>
                  <a:lnTo>
                    <a:pt x="54" y="14"/>
                  </a:lnTo>
                  <a:lnTo>
                    <a:pt x="60" y="8"/>
                  </a:lnTo>
                  <a:lnTo>
                    <a:pt x="62" y="4"/>
                  </a:lnTo>
                  <a:lnTo>
                    <a:pt x="66" y="0"/>
                  </a:lnTo>
                  <a:lnTo>
                    <a:pt x="73" y="7"/>
                  </a:lnTo>
                  <a:lnTo>
                    <a:pt x="69" y="10"/>
                  </a:lnTo>
                  <a:lnTo>
                    <a:pt x="63" y="15"/>
                  </a:lnTo>
                  <a:lnTo>
                    <a:pt x="60" y="22"/>
                  </a:lnTo>
                  <a:lnTo>
                    <a:pt x="58" y="30"/>
                  </a:lnTo>
                  <a:lnTo>
                    <a:pt x="58" y="33"/>
                  </a:lnTo>
                  <a:lnTo>
                    <a:pt x="51" y="36"/>
                  </a:lnTo>
                  <a:lnTo>
                    <a:pt x="39" y="40"/>
                  </a:lnTo>
                  <a:lnTo>
                    <a:pt x="36" y="45"/>
                  </a:lnTo>
                  <a:lnTo>
                    <a:pt x="37" y="51"/>
                  </a:lnTo>
                  <a:lnTo>
                    <a:pt x="39" y="58"/>
                  </a:lnTo>
                  <a:lnTo>
                    <a:pt x="42" y="61"/>
                  </a:lnTo>
                  <a:lnTo>
                    <a:pt x="46" y="64"/>
                  </a:lnTo>
                  <a:lnTo>
                    <a:pt x="38" y="65"/>
                  </a:lnTo>
                  <a:lnTo>
                    <a:pt x="30" y="68"/>
                  </a:lnTo>
                  <a:lnTo>
                    <a:pt x="28" y="72"/>
                  </a:lnTo>
                  <a:lnTo>
                    <a:pt x="18" y="7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6" name="Freeform 1168">
              <a:extLst>
                <a:ext uri="{FF2B5EF4-FFF2-40B4-BE49-F238E27FC236}">
                  <a16:creationId xmlns="" xmlns:a16="http://schemas.microsoft.com/office/drawing/2014/main" id="{F253256A-5F7D-402B-B258-A8C759D3A9CD}"/>
                </a:ext>
              </a:extLst>
            </p:cNvPr>
            <p:cNvSpPr>
              <a:spLocks/>
            </p:cNvSpPr>
            <p:nvPr/>
          </p:nvSpPr>
          <p:spPr bwMode="gray">
            <a:xfrm>
              <a:off x="3588" y="1573"/>
              <a:ext cx="119" cy="58"/>
            </a:xfrm>
            <a:custGeom>
              <a:avLst/>
              <a:gdLst>
                <a:gd name="T0" fmla="*/ 5 w 119"/>
                <a:gd name="T1" fmla="*/ 16 h 58"/>
                <a:gd name="T2" fmla="*/ 13 w 119"/>
                <a:gd name="T3" fmla="*/ 8 h 58"/>
                <a:gd name="T4" fmla="*/ 21 w 119"/>
                <a:gd name="T5" fmla="*/ 8 h 58"/>
                <a:gd name="T6" fmla="*/ 23 w 119"/>
                <a:gd name="T7" fmla="*/ 10 h 58"/>
                <a:gd name="T8" fmla="*/ 37 w 119"/>
                <a:gd name="T9" fmla="*/ 9 h 58"/>
                <a:gd name="T10" fmla="*/ 39 w 119"/>
                <a:gd name="T11" fmla="*/ 4 h 58"/>
                <a:gd name="T12" fmla="*/ 45 w 119"/>
                <a:gd name="T13" fmla="*/ 0 h 58"/>
                <a:gd name="T14" fmla="*/ 53 w 119"/>
                <a:gd name="T15" fmla="*/ 3 h 58"/>
                <a:gd name="T16" fmla="*/ 55 w 119"/>
                <a:gd name="T17" fmla="*/ 8 h 58"/>
                <a:gd name="T18" fmla="*/ 101 w 119"/>
                <a:gd name="T19" fmla="*/ 7 h 58"/>
                <a:gd name="T20" fmla="*/ 106 w 119"/>
                <a:gd name="T21" fmla="*/ 11 h 58"/>
                <a:gd name="T22" fmla="*/ 111 w 119"/>
                <a:gd name="T23" fmla="*/ 12 h 58"/>
                <a:gd name="T24" fmla="*/ 119 w 119"/>
                <a:gd name="T25" fmla="*/ 16 h 58"/>
                <a:gd name="T26" fmla="*/ 115 w 119"/>
                <a:gd name="T27" fmla="*/ 20 h 58"/>
                <a:gd name="T28" fmla="*/ 104 w 119"/>
                <a:gd name="T29" fmla="*/ 24 h 58"/>
                <a:gd name="T30" fmla="*/ 95 w 119"/>
                <a:gd name="T31" fmla="*/ 28 h 58"/>
                <a:gd name="T32" fmla="*/ 92 w 119"/>
                <a:gd name="T33" fmla="*/ 34 h 58"/>
                <a:gd name="T34" fmla="*/ 77 w 119"/>
                <a:gd name="T35" fmla="*/ 34 h 58"/>
                <a:gd name="T36" fmla="*/ 73 w 119"/>
                <a:gd name="T37" fmla="*/ 42 h 58"/>
                <a:gd name="T38" fmla="*/ 62 w 119"/>
                <a:gd name="T39" fmla="*/ 44 h 58"/>
                <a:gd name="T40" fmla="*/ 61 w 119"/>
                <a:gd name="T41" fmla="*/ 40 h 58"/>
                <a:gd name="T42" fmla="*/ 51 w 119"/>
                <a:gd name="T43" fmla="*/ 40 h 58"/>
                <a:gd name="T44" fmla="*/ 49 w 119"/>
                <a:gd name="T45" fmla="*/ 45 h 58"/>
                <a:gd name="T46" fmla="*/ 43 w 119"/>
                <a:gd name="T47" fmla="*/ 48 h 58"/>
                <a:gd name="T48" fmla="*/ 40 w 119"/>
                <a:gd name="T49" fmla="*/ 50 h 58"/>
                <a:gd name="T50" fmla="*/ 39 w 119"/>
                <a:gd name="T51" fmla="*/ 58 h 58"/>
                <a:gd name="T52" fmla="*/ 24 w 119"/>
                <a:gd name="T53" fmla="*/ 58 h 58"/>
                <a:gd name="T54" fmla="*/ 14 w 119"/>
                <a:gd name="T55" fmla="*/ 56 h 58"/>
                <a:gd name="T56" fmla="*/ 5 w 119"/>
                <a:gd name="T57" fmla="*/ 56 h 58"/>
                <a:gd name="T58" fmla="*/ 3 w 119"/>
                <a:gd name="T59" fmla="*/ 51 h 58"/>
                <a:gd name="T60" fmla="*/ 2 w 119"/>
                <a:gd name="T61" fmla="*/ 46 h 58"/>
                <a:gd name="T62" fmla="*/ 3 w 119"/>
                <a:gd name="T63" fmla="*/ 43 h 58"/>
                <a:gd name="T64" fmla="*/ 7 w 119"/>
                <a:gd name="T65" fmla="*/ 46 h 58"/>
                <a:gd name="T66" fmla="*/ 15 w 119"/>
                <a:gd name="T67" fmla="*/ 46 h 58"/>
                <a:gd name="T68" fmla="*/ 23 w 119"/>
                <a:gd name="T69" fmla="*/ 42 h 58"/>
                <a:gd name="T70" fmla="*/ 29 w 119"/>
                <a:gd name="T71" fmla="*/ 37 h 58"/>
                <a:gd name="T72" fmla="*/ 22 w 119"/>
                <a:gd name="T73" fmla="*/ 30 h 58"/>
                <a:gd name="T74" fmla="*/ 15 w 119"/>
                <a:gd name="T75" fmla="*/ 27 h 58"/>
                <a:gd name="T76" fmla="*/ 7 w 119"/>
                <a:gd name="T77" fmla="*/ 30 h 58"/>
                <a:gd name="T78" fmla="*/ 0 w 119"/>
                <a:gd name="T79" fmla="*/ 26 h 58"/>
                <a:gd name="T80" fmla="*/ 2 w 119"/>
                <a:gd name="T81" fmla="*/ 23 h 58"/>
                <a:gd name="T82" fmla="*/ 5 w 119"/>
                <a:gd name="T83" fmla="*/ 16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
                <a:gd name="T127" fmla="*/ 0 h 58"/>
                <a:gd name="T128" fmla="*/ 119 w 119"/>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 h="58">
                  <a:moveTo>
                    <a:pt x="5" y="16"/>
                  </a:moveTo>
                  <a:lnTo>
                    <a:pt x="13" y="8"/>
                  </a:lnTo>
                  <a:lnTo>
                    <a:pt x="21" y="8"/>
                  </a:lnTo>
                  <a:lnTo>
                    <a:pt x="23" y="10"/>
                  </a:lnTo>
                  <a:lnTo>
                    <a:pt x="37" y="9"/>
                  </a:lnTo>
                  <a:lnTo>
                    <a:pt x="39" y="4"/>
                  </a:lnTo>
                  <a:lnTo>
                    <a:pt x="45" y="0"/>
                  </a:lnTo>
                  <a:lnTo>
                    <a:pt x="53" y="3"/>
                  </a:lnTo>
                  <a:lnTo>
                    <a:pt x="55" y="8"/>
                  </a:lnTo>
                  <a:lnTo>
                    <a:pt x="101" y="7"/>
                  </a:lnTo>
                  <a:lnTo>
                    <a:pt x="106" y="11"/>
                  </a:lnTo>
                  <a:lnTo>
                    <a:pt x="111" y="12"/>
                  </a:lnTo>
                  <a:lnTo>
                    <a:pt x="119" y="16"/>
                  </a:lnTo>
                  <a:lnTo>
                    <a:pt x="115" y="20"/>
                  </a:lnTo>
                  <a:lnTo>
                    <a:pt x="104" y="24"/>
                  </a:lnTo>
                  <a:lnTo>
                    <a:pt x="95" y="28"/>
                  </a:lnTo>
                  <a:lnTo>
                    <a:pt x="92" y="34"/>
                  </a:lnTo>
                  <a:lnTo>
                    <a:pt x="77" y="34"/>
                  </a:lnTo>
                  <a:lnTo>
                    <a:pt x="73" y="42"/>
                  </a:lnTo>
                  <a:lnTo>
                    <a:pt x="62" y="44"/>
                  </a:lnTo>
                  <a:lnTo>
                    <a:pt x="61" y="40"/>
                  </a:lnTo>
                  <a:lnTo>
                    <a:pt x="51" y="40"/>
                  </a:lnTo>
                  <a:lnTo>
                    <a:pt x="49" y="45"/>
                  </a:lnTo>
                  <a:lnTo>
                    <a:pt x="43" y="48"/>
                  </a:lnTo>
                  <a:lnTo>
                    <a:pt x="40" y="50"/>
                  </a:lnTo>
                  <a:lnTo>
                    <a:pt x="39" y="58"/>
                  </a:lnTo>
                  <a:lnTo>
                    <a:pt x="24" y="58"/>
                  </a:lnTo>
                  <a:lnTo>
                    <a:pt x="14" y="56"/>
                  </a:lnTo>
                  <a:lnTo>
                    <a:pt x="5" y="56"/>
                  </a:lnTo>
                  <a:lnTo>
                    <a:pt x="3" y="51"/>
                  </a:lnTo>
                  <a:lnTo>
                    <a:pt x="2" y="46"/>
                  </a:lnTo>
                  <a:lnTo>
                    <a:pt x="3" y="43"/>
                  </a:lnTo>
                  <a:lnTo>
                    <a:pt x="7" y="46"/>
                  </a:lnTo>
                  <a:lnTo>
                    <a:pt x="15" y="46"/>
                  </a:lnTo>
                  <a:lnTo>
                    <a:pt x="23" y="42"/>
                  </a:lnTo>
                  <a:lnTo>
                    <a:pt x="29" y="37"/>
                  </a:lnTo>
                  <a:lnTo>
                    <a:pt x="22" y="30"/>
                  </a:lnTo>
                  <a:lnTo>
                    <a:pt x="15" y="27"/>
                  </a:lnTo>
                  <a:lnTo>
                    <a:pt x="7" y="30"/>
                  </a:lnTo>
                  <a:lnTo>
                    <a:pt x="0" y="26"/>
                  </a:lnTo>
                  <a:lnTo>
                    <a:pt x="2" y="23"/>
                  </a:lnTo>
                  <a:lnTo>
                    <a:pt x="5" y="1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7" name="Freeform 1169">
              <a:extLst>
                <a:ext uri="{FF2B5EF4-FFF2-40B4-BE49-F238E27FC236}">
                  <a16:creationId xmlns="" xmlns:a16="http://schemas.microsoft.com/office/drawing/2014/main" id="{524DB2E0-9B5C-4105-A560-B635DD8ED910}"/>
                </a:ext>
              </a:extLst>
            </p:cNvPr>
            <p:cNvSpPr>
              <a:spLocks/>
            </p:cNvSpPr>
            <p:nvPr/>
          </p:nvSpPr>
          <p:spPr bwMode="gray">
            <a:xfrm>
              <a:off x="3938" y="1855"/>
              <a:ext cx="94" cy="100"/>
            </a:xfrm>
            <a:custGeom>
              <a:avLst/>
              <a:gdLst>
                <a:gd name="T0" fmla="*/ 9 w 94"/>
                <a:gd name="T1" fmla="*/ 10 h 100"/>
                <a:gd name="T2" fmla="*/ 15 w 94"/>
                <a:gd name="T3" fmla="*/ 10 h 100"/>
                <a:gd name="T4" fmla="*/ 18 w 94"/>
                <a:gd name="T5" fmla="*/ 13 h 100"/>
                <a:gd name="T6" fmla="*/ 24 w 94"/>
                <a:gd name="T7" fmla="*/ 13 h 100"/>
                <a:gd name="T8" fmla="*/ 25 w 94"/>
                <a:gd name="T9" fmla="*/ 7 h 100"/>
                <a:gd name="T10" fmla="*/ 21 w 94"/>
                <a:gd name="T11" fmla="*/ 5 h 100"/>
                <a:gd name="T12" fmla="*/ 22 w 94"/>
                <a:gd name="T13" fmla="*/ 0 h 100"/>
                <a:gd name="T14" fmla="*/ 30 w 94"/>
                <a:gd name="T15" fmla="*/ 0 h 100"/>
                <a:gd name="T16" fmla="*/ 30 w 94"/>
                <a:gd name="T17" fmla="*/ 3 h 100"/>
                <a:gd name="T18" fmla="*/ 38 w 94"/>
                <a:gd name="T19" fmla="*/ 9 h 100"/>
                <a:gd name="T20" fmla="*/ 38 w 94"/>
                <a:gd name="T21" fmla="*/ 17 h 100"/>
                <a:gd name="T22" fmla="*/ 39 w 94"/>
                <a:gd name="T23" fmla="*/ 19 h 100"/>
                <a:gd name="T24" fmla="*/ 56 w 94"/>
                <a:gd name="T25" fmla="*/ 19 h 100"/>
                <a:gd name="T26" fmla="*/ 62 w 94"/>
                <a:gd name="T27" fmla="*/ 25 h 100"/>
                <a:gd name="T28" fmla="*/ 62 w 94"/>
                <a:gd name="T29" fmla="*/ 33 h 100"/>
                <a:gd name="T30" fmla="*/ 51 w 94"/>
                <a:gd name="T31" fmla="*/ 33 h 100"/>
                <a:gd name="T32" fmla="*/ 51 w 94"/>
                <a:gd name="T33" fmla="*/ 41 h 100"/>
                <a:gd name="T34" fmla="*/ 58 w 94"/>
                <a:gd name="T35" fmla="*/ 43 h 100"/>
                <a:gd name="T36" fmla="*/ 76 w 94"/>
                <a:gd name="T37" fmla="*/ 62 h 100"/>
                <a:gd name="T38" fmla="*/ 91 w 94"/>
                <a:gd name="T39" fmla="*/ 78 h 100"/>
                <a:gd name="T40" fmla="*/ 94 w 94"/>
                <a:gd name="T41" fmla="*/ 89 h 100"/>
                <a:gd name="T42" fmla="*/ 92 w 94"/>
                <a:gd name="T43" fmla="*/ 99 h 100"/>
                <a:gd name="T44" fmla="*/ 84 w 94"/>
                <a:gd name="T45" fmla="*/ 99 h 100"/>
                <a:gd name="T46" fmla="*/ 83 w 94"/>
                <a:gd name="T47" fmla="*/ 95 h 100"/>
                <a:gd name="T48" fmla="*/ 79 w 94"/>
                <a:gd name="T49" fmla="*/ 95 h 100"/>
                <a:gd name="T50" fmla="*/ 77 w 94"/>
                <a:gd name="T51" fmla="*/ 100 h 100"/>
                <a:gd name="T52" fmla="*/ 69 w 94"/>
                <a:gd name="T53" fmla="*/ 100 h 100"/>
                <a:gd name="T54" fmla="*/ 68 w 94"/>
                <a:gd name="T55" fmla="*/ 97 h 100"/>
                <a:gd name="T56" fmla="*/ 72 w 94"/>
                <a:gd name="T57" fmla="*/ 88 h 100"/>
                <a:gd name="T58" fmla="*/ 72 w 94"/>
                <a:gd name="T59" fmla="*/ 80 h 100"/>
                <a:gd name="T60" fmla="*/ 64 w 94"/>
                <a:gd name="T61" fmla="*/ 73 h 100"/>
                <a:gd name="T62" fmla="*/ 62 w 94"/>
                <a:gd name="T63" fmla="*/ 60 h 100"/>
                <a:gd name="T64" fmla="*/ 49 w 94"/>
                <a:gd name="T65" fmla="*/ 48 h 100"/>
                <a:gd name="T66" fmla="*/ 39 w 94"/>
                <a:gd name="T67" fmla="*/ 52 h 100"/>
                <a:gd name="T68" fmla="*/ 31 w 94"/>
                <a:gd name="T69" fmla="*/ 50 h 100"/>
                <a:gd name="T70" fmla="*/ 16 w 94"/>
                <a:gd name="T71" fmla="*/ 58 h 100"/>
                <a:gd name="T72" fmla="*/ 16 w 94"/>
                <a:gd name="T73" fmla="*/ 48 h 100"/>
                <a:gd name="T74" fmla="*/ 19 w 94"/>
                <a:gd name="T75" fmla="*/ 45 h 100"/>
                <a:gd name="T76" fmla="*/ 16 w 94"/>
                <a:gd name="T77" fmla="*/ 35 h 100"/>
                <a:gd name="T78" fmla="*/ 10 w 94"/>
                <a:gd name="T79" fmla="*/ 34 h 100"/>
                <a:gd name="T80" fmla="*/ 10 w 94"/>
                <a:gd name="T81" fmla="*/ 27 h 100"/>
                <a:gd name="T82" fmla="*/ 0 w 94"/>
                <a:gd name="T83" fmla="*/ 23 h 100"/>
                <a:gd name="T84" fmla="*/ 11 w 94"/>
                <a:gd name="T85" fmla="*/ 17 h 100"/>
                <a:gd name="T86" fmla="*/ 9 w 94"/>
                <a:gd name="T87" fmla="*/ 10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00"/>
                <a:gd name="T134" fmla="*/ 94 w 94"/>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00">
                  <a:moveTo>
                    <a:pt x="9" y="10"/>
                  </a:moveTo>
                  <a:lnTo>
                    <a:pt x="15" y="10"/>
                  </a:lnTo>
                  <a:lnTo>
                    <a:pt x="18" y="13"/>
                  </a:lnTo>
                  <a:lnTo>
                    <a:pt x="24" y="13"/>
                  </a:lnTo>
                  <a:lnTo>
                    <a:pt x="25" y="7"/>
                  </a:lnTo>
                  <a:lnTo>
                    <a:pt x="21" y="5"/>
                  </a:lnTo>
                  <a:lnTo>
                    <a:pt x="22" y="0"/>
                  </a:lnTo>
                  <a:lnTo>
                    <a:pt x="30" y="0"/>
                  </a:lnTo>
                  <a:lnTo>
                    <a:pt x="30" y="3"/>
                  </a:lnTo>
                  <a:lnTo>
                    <a:pt x="38" y="9"/>
                  </a:lnTo>
                  <a:lnTo>
                    <a:pt x="38" y="17"/>
                  </a:lnTo>
                  <a:lnTo>
                    <a:pt x="39" y="19"/>
                  </a:lnTo>
                  <a:lnTo>
                    <a:pt x="56" y="19"/>
                  </a:lnTo>
                  <a:lnTo>
                    <a:pt x="62" y="25"/>
                  </a:lnTo>
                  <a:lnTo>
                    <a:pt x="62" y="33"/>
                  </a:lnTo>
                  <a:lnTo>
                    <a:pt x="51" y="33"/>
                  </a:lnTo>
                  <a:lnTo>
                    <a:pt x="51" y="41"/>
                  </a:lnTo>
                  <a:lnTo>
                    <a:pt x="58" y="43"/>
                  </a:lnTo>
                  <a:lnTo>
                    <a:pt x="76" y="62"/>
                  </a:lnTo>
                  <a:lnTo>
                    <a:pt x="91" y="78"/>
                  </a:lnTo>
                  <a:lnTo>
                    <a:pt x="94" y="89"/>
                  </a:lnTo>
                  <a:lnTo>
                    <a:pt x="92" y="99"/>
                  </a:lnTo>
                  <a:lnTo>
                    <a:pt x="84" y="99"/>
                  </a:lnTo>
                  <a:lnTo>
                    <a:pt x="83" y="95"/>
                  </a:lnTo>
                  <a:lnTo>
                    <a:pt x="79" y="95"/>
                  </a:lnTo>
                  <a:lnTo>
                    <a:pt x="77" y="100"/>
                  </a:lnTo>
                  <a:lnTo>
                    <a:pt x="69" y="100"/>
                  </a:lnTo>
                  <a:lnTo>
                    <a:pt x="68" y="97"/>
                  </a:lnTo>
                  <a:lnTo>
                    <a:pt x="72" y="88"/>
                  </a:lnTo>
                  <a:lnTo>
                    <a:pt x="72" y="80"/>
                  </a:lnTo>
                  <a:lnTo>
                    <a:pt x="64" y="73"/>
                  </a:lnTo>
                  <a:lnTo>
                    <a:pt x="62" y="60"/>
                  </a:lnTo>
                  <a:lnTo>
                    <a:pt x="49" y="48"/>
                  </a:lnTo>
                  <a:lnTo>
                    <a:pt x="39" y="52"/>
                  </a:lnTo>
                  <a:lnTo>
                    <a:pt x="31" y="50"/>
                  </a:lnTo>
                  <a:lnTo>
                    <a:pt x="16" y="58"/>
                  </a:lnTo>
                  <a:lnTo>
                    <a:pt x="16" y="48"/>
                  </a:lnTo>
                  <a:lnTo>
                    <a:pt x="19" y="45"/>
                  </a:lnTo>
                  <a:lnTo>
                    <a:pt x="16" y="35"/>
                  </a:lnTo>
                  <a:lnTo>
                    <a:pt x="10" y="34"/>
                  </a:lnTo>
                  <a:lnTo>
                    <a:pt x="10" y="27"/>
                  </a:lnTo>
                  <a:lnTo>
                    <a:pt x="0" y="23"/>
                  </a:lnTo>
                  <a:lnTo>
                    <a:pt x="11" y="17"/>
                  </a:lnTo>
                  <a:lnTo>
                    <a:pt x="9" y="1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8" name="Freeform 1170">
              <a:extLst>
                <a:ext uri="{FF2B5EF4-FFF2-40B4-BE49-F238E27FC236}">
                  <a16:creationId xmlns="" xmlns:a16="http://schemas.microsoft.com/office/drawing/2014/main" id="{C3476904-EB3B-4339-A8A8-E7B1579F1DE8}"/>
                </a:ext>
              </a:extLst>
            </p:cNvPr>
            <p:cNvSpPr>
              <a:spLocks/>
            </p:cNvSpPr>
            <p:nvPr/>
          </p:nvSpPr>
          <p:spPr bwMode="gray">
            <a:xfrm>
              <a:off x="3796" y="1441"/>
              <a:ext cx="384" cy="156"/>
            </a:xfrm>
            <a:custGeom>
              <a:avLst/>
              <a:gdLst>
                <a:gd name="T0" fmla="*/ 6 w 384"/>
                <a:gd name="T1" fmla="*/ 40 h 156"/>
                <a:gd name="T2" fmla="*/ 23 w 384"/>
                <a:gd name="T3" fmla="*/ 33 h 156"/>
                <a:gd name="T4" fmla="*/ 61 w 384"/>
                <a:gd name="T5" fmla="*/ 21 h 156"/>
                <a:gd name="T6" fmla="*/ 85 w 384"/>
                <a:gd name="T7" fmla="*/ 33 h 156"/>
                <a:gd name="T8" fmla="*/ 115 w 384"/>
                <a:gd name="T9" fmla="*/ 37 h 156"/>
                <a:gd name="T10" fmla="*/ 125 w 384"/>
                <a:gd name="T11" fmla="*/ 24 h 156"/>
                <a:gd name="T12" fmla="*/ 127 w 384"/>
                <a:gd name="T13" fmla="*/ 3 h 156"/>
                <a:gd name="T14" fmla="*/ 140 w 384"/>
                <a:gd name="T15" fmla="*/ 2 h 156"/>
                <a:gd name="T16" fmla="*/ 169 w 384"/>
                <a:gd name="T17" fmla="*/ 10 h 156"/>
                <a:gd name="T18" fmla="*/ 178 w 384"/>
                <a:gd name="T19" fmla="*/ 27 h 156"/>
                <a:gd name="T20" fmla="*/ 209 w 384"/>
                <a:gd name="T21" fmla="*/ 24 h 156"/>
                <a:gd name="T22" fmla="*/ 231 w 384"/>
                <a:gd name="T23" fmla="*/ 32 h 156"/>
                <a:gd name="T24" fmla="*/ 244 w 384"/>
                <a:gd name="T25" fmla="*/ 40 h 156"/>
                <a:gd name="T26" fmla="*/ 265 w 384"/>
                <a:gd name="T27" fmla="*/ 45 h 156"/>
                <a:gd name="T28" fmla="*/ 300 w 384"/>
                <a:gd name="T29" fmla="*/ 40 h 156"/>
                <a:gd name="T30" fmla="*/ 313 w 384"/>
                <a:gd name="T31" fmla="*/ 29 h 156"/>
                <a:gd name="T32" fmla="*/ 327 w 384"/>
                <a:gd name="T33" fmla="*/ 32 h 156"/>
                <a:gd name="T34" fmla="*/ 346 w 384"/>
                <a:gd name="T35" fmla="*/ 33 h 156"/>
                <a:gd name="T36" fmla="*/ 338 w 384"/>
                <a:gd name="T37" fmla="*/ 45 h 156"/>
                <a:gd name="T38" fmla="*/ 352 w 384"/>
                <a:gd name="T39" fmla="*/ 66 h 156"/>
                <a:gd name="T40" fmla="*/ 367 w 384"/>
                <a:gd name="T41" fmla="*/ 63 h 156"/>
                <a:gd name="T42" fmla="*/ 384 w 384"/>
                <a:gd name="T43" fmla="*/ 85 h 156"/>
                <a:gd name="T44" fmla="*/ 363 w 384"/>
                <a:gd name="T45" fmla="*/ 83 h 156"/>
                <a:gd name="T46" fmla="*/ 333 w 384"/>
                <a:gd name="T47" fmla="*/ 100 h 156"/>
                <a:gd name="T48" fmla="*/ 311 w 384"/>
                <a:gd name="T49" fmla="*/ 110 h 156"/>
                <a:gd name="T50" fmla="*/ 286 w 384"/>
                <a:gd name="T51" fmla="*/ 109 h 156"/>
                <a:gd name="T52" fmla="*/ 287 w 384"/>
                <a:gd name="T53" fmla="*/ 127 h 156"/>
                <a:gd name="T54" fmla="*/ 274 w 384"/>
                <a:gd name="T55" fmla="*/ 138 h 156"/>
                <a:gd name="T56" fmla="*/ 227 w 384"/>
                <a:gd name="T57" fmla="*/ 147 h 156"/>
                <a:gd name="T58" fmla="*/ 183 w 384"/>
                <a:gd name="T59" fmla="*/ 154 h 156"/>
                <a:gd name="T60" fmla="*/ 144 w 384"/>
                <a:gd name="T61" fmla="*/ 143 h 156"/>
                <a:gd name="T62" fmla="*/ 98 w 384"/>
                <a:gd name="T63" fmla="*/ 135 h 156"/>
                <a:gd name="T64" fmla="*/ 79 w 384"/>
                <a:gd name="T65" fmla="*/ 116 h 156"/>
                <a:gd name="T66" fmla="*/ 45 w 384"/>
                <a:gd name="T67" fmla="*/ 108 h 156"/>
                <a:gd name="T68" fmla="*/ 36 w 384"/>
                <a:gd name="T69" fmla="*/ 96 h 156"/>
                <a:gd name="T70" fmla="*/ 40 w 384"/>
                <a:gd name="T71" fmla="*/ 83 h 156"/>
                <a:gd name="T72" fmla="*/ 22 w 384"/>
                <a:gd name="T73" fmla="*/ 64 h 156"/>
                <a:gd name="T74" fmla="*/ 4 w 384"/>
                <a:gd name="T75" fmla="*/ 55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4"/>
                <a:gd name="T115" fmla="*/ 0 h 156"/>
                <a:gd name="T116" fmla="*/ 384 w 384"/>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4" h="156">
                  <a:moveTo>
                    <a:pt x="0" y="47"/>
                  </a:moveTo>
                  <a:lnTo>
                    <a:pt x="6" y="40"/>
                  </a:lnTo>
                  <a:lnTo>
                    <a:pt x="16" y="39"/>
                  </a:lnTo>
                  <a:lnTo>
                    <a:pt x="23" y="33"/>
                  </a:lnTo>
                  <a:lnTo>
                    <a:pt x="49" y="20"/>
                  </a:lnTo>
                  <a:lnTo>
                    <a:pt x="61" y="21"/>
                  </a:lnTo>
                  <a:lnTo>
                    <a:pt x="78" y="24"/>
                  </a:lnTo>
                  <a:lnTo>
                    <a:pt x="85" y="33"/>
                  </a:lnTo>
                  <a:lnTo>
                    <a:pt x="109" y="34"/>
                  </a:lnTo>
                  <a:lnTo>
                    <a:pt x="115" y="37"/>
                  </a:lnTo>
                  <a:lnTo>
                    <a:pt x="124" y="31"/>
                  </a:lnTo>
                  <a:lnTo>
                    <a:pt x="125" y="24"/>
                  </a:lnTo>
                  <a:lnTo>
                    <a:pt x="117" y="14"/>
                  </a:lnTo>
                  <a:lnTo>
                    <a:pt x="127" y="3"/>
                  </a:lnTo>
                  <a:lnTo>
                    <a:pt x="131" y="0"/>
                  </a:lnTo>
                  <a:lnTo>
                    <a:pt x="140" y="2"/>
                  </a:lnTo>
                  <a:lnTo>
                    <a:pt x="151" y="4"/>
                  </a:lnTo>
                  <a:lnTo>
                    <a:pt x="169" y="10"/>
                  </a:lnTo>
                  <a:lnTo>
                    <a:pt x="171" y="19"/>
                  </a:lnTo>
                  <a:lnTo>
                    <a:pt x="178" y="27"/>
                  </a:lnTo>
                  <a:lnTo>
                    <a:pt x="198" y="30"/>
                  </a:lnTo>
                  <a:lnTo>
                    <a:pt x="209" y="24"/>
                  </a:lnTo>
                  <a:lnTo>
                    <a:pt x="226" y="27"/>
                  </a:lnTo>
                  <a:lnTo>
                    <a:pt x="231" y="32"/>
                  </a:lnTo>
                  <a:lnTo>
                    <a:pt x="239" y="33"/>
                  </a:lnTo>
                  <a:lnTo>
                    <a:pt x="244" y="40"/>
                  </a:lnTo>
                  <a:lnTo>
                    <a:pt x="248" y="43"/>
                  </a:lnTo>
                  <a:lnTo>
                    <a:pt x="265" y="45"/>
                  </a:lnTo>
                  <a:lnTo>
                    <a:pt x="278" y="44"/>
                  </a:lnTo>
                  <a:lnTo>
                    <a:pt x="300" y="40"/>
                  </a:lnTo>
                  <a:lnTo>
                    <a:pt x="308" y="33"/>
                  </a:lnTo>
                  <a:lnTo>
                    <a:pt x="313" y="29"/>
                  </a:lnTo>
                  <a:lnTo>
                    <a:pt x="321" y="28"/>
                  </a:lnTo>
                  <a:lnTo>
                    <a:pt x="327" y="32"/>
                  </a:lnTo>
                  <a:lnTo>
                    <a:pt x="332" y="32"/>
                  </a:lnTo>
                  <a:lnTo>
                    <a:pt x="346" y="33"/>
                  </a:lnTo>
                  <a:lnTo>
                    <a:pt x="340" y="39"/>
                  </a:lnTo>
                  <a:lnTo>
                    <a:pt x="338" y="45"/>
                  </a:lnTo>
                  <a:lnTo>
                    <a:pt x="332" y="64"/>
                  </a:lnTo>
                  <a:lnTo>
                    <a:pt x="352" y="66"/>
                  </a:lnTo>
                  <a:lnTo>
                    <a:pt x="359" y="62"/>
                  </a:lnTo>
                  <a:lnTo>
                    <a:pt x="367" y="63"/>
                  </a:lnTo>
                  <a:lnTo>
                    <a:pt x="382" y="78"/>
                  </a:lnTo>
                  <a:lnTo>
                    <a:pt x="384" y="85"/>
                  </a:lnTo>
                  <a:lnTo>
                    <a:pt x="373" y="83"/>
                  </a:lnTo>
                  <a:lnTo>
                    <a:pt x="363" y="83"/>
                  </a:lnTo>
                  <a:lnTo>
                    <a:pt x="346" y="90"/>
                  </a:lnTo>
                  <a:lnTo>
                    <a:pt x="333" y="100"/>
                  </a:lnTo>
                  <a:lnTo>
                    <a:pt x="322" y="100"/>
                  </a:lnTo>
                  <a:lnTo>
                    <a:pt x="311" y="110"/>
                  </a:lnTo>
                  <a:lnTo>
                    <a:pt x="297" y="108"/>
                  </a:lnTo>
                  <a:lnTo>
                    <a:pt x="286" y="109"/>
                  </a:lnTo>
                  <a:lnTo>
                    <a:pt x="283" y="118"/>
                  </a:lnTo>
                  <a:lnTo>
                    <a:pt x="287" y="127"/>
                  </a:lnTo>
                  <a:lnTo>
                    <a:pt x="274" y="135"/>
                  </a:lnTo>
                  <a:lnTo>
                    <a:pt x="274" y="138"/>
                  </a:lnTo>
                  <a:lnTo>
                    <a:pt x="260" y="146"/>
                  </a:lnTo>
                  <a:lnTo>
                    <a:pt x="227" y="147"/>
                  </a:lnTo>
                  <a:lnTo>
                    <a:pt x="210" y="156"/>
                  </a:lnTo>
                  <a:lnTo>
                    <a:pt x="183" y="154"/>
                  </a:lnTo>
                  <a:lnTo>
                    <a:pt x="165" y="144"/>
                  </a:lnTo>
                  <a:lnTo>
                    <a:pt x="144" y="143"/>
                  </a:lnTo>
                  <a:lnTo>
                    <a:pt x="104" y="142"/>
                  </a:lnTo>
                  <a:lnTo>
                    <a:pt x="98" y="135"/>
                  </a:lnTo>
                  <a:lnTo>
                    <a:pt x="94" y="125"/>
                  </a:lnTo>
                  <a:lnTo>
                    <a:pt x="79" y="116"/>
                  </a:lnTo>
                  <a:lnTo>
                    <a:pt x="70" y="109"/>
                  </a:lnTo>
                  <a:lnTo>
                    <a:pt x="45" y="108"/>
                  </a:lnTo>
                  <a:lnTo>
                    <a:pt x="39" y="105"/>
                  </a:lnTo>
                  <a:lnTo>
                    <a:pt x="36" y="96"/>
                  </a:lnTo>
                  <a:lnTo>
                    <a:pt x="40" y="90"/>
                  </a:lnTo>
                  <a:lnTo>
                    <a:pt x="40" y="83"/>
                  </a:lnTo>
                  <a:lnTo>
                    <a:pt x="34" y="74"/>
                  </a:lnTo>
                  <a:lnTo>
                    <a:pt x="22" y="64"/>
                  </a:lnTo>
                  <a:lnTo>
                    <a:pt x="12" y="62"/>
                  </a:lnTo>
                  <a:lnTo>
                    <a:pt x="4" y="55"/>
                  </a:lnTo>
                  <a:lnTo>
                    <a:pt x="0" y="4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79" name="Freeform 1171">
              <a:extLst>
                <a:ext uri="{FF2B5EF4-FFF2-40B4-BE49-F238E27FC236}">
                  <a16:creationId xmlns="" xmlns:a16="http://schemas.microsoft.com/office/drawing/2014/main" id="{CFE2B430-DE89-45F6-8570-ED76534F9E8A}"/>
                </a:ext>
              </a:extLst>
            </p:cNvPr>
            <p:cNvSpPr>
              <a:spLocks/>
            </p:cNvSpPr>
            <p:nvPr/>
          </p:nvSpPr>
          <p:spPr bwMode="gray">
            <a:xfrm>
              <a:off x="3152" y="2070"/>
              <a:ext cx="95" cy="113"/>
            </a:xfrm>
            <a:custGeom>
              <a:avLst/>
              <a:gdLst>
                <a:gd name="T0" fmla="*/ 6 w 95"/>
                <a:gd name="T1" fmla="*/ 0 h 113"/>
                <a:gd name="T2" fmla="*/ 21 w 95"/>
                <a:gd name="T3" fmla="*/ 1 h 113"/>
                <a:gd name="T4" fmla="*/ 47 w 95"/>
                <a:gd name="T5" fmla="*/ 12 h 113"/>
                <a:gd name="T6" fmla="*/ 66 w 95"/>
                <a:gd name="T7" fmla="*/ 14 h 113"/>
                <a:gd name="T8" fmla="*/ 81 w 95"/>
                <a:gd name="T9" fmla="*/ 5 h 113"/>
                <a:gd name="T10" fmla="*/ 86 w 95"/>
                <a:gd name="T11" fmla="*/ 11 h 113"/>
                <a:gd name="T12" fmla="*/ 95 w 95"/>
                <a:gd name="T13" fmla="*/ 8 h 113"/>
                <a:gd name="T14" fmla="*/ 94 w 95"/>
                <a:gd name="T15" fmla="*/ 15 h 113"/>
                <a:gd name="T16" fmla="*/ 83 w 95"/>
                <a:gd name="T17" fmla="*/ 23 h 113"/>
                <a:gd name="T18" fmla="*/ 84 w 95"/>
                <a:gd name="T19" fmla="*/ 65 h 113"/>
                <a:gd name="T20" fmla="*/ 91 w 95"/>
                <a:gd name="T21" fmla="*/ 75 h 113"/>
                <a:gd name="T22" fmla="*/ 84 w 95"/>
                <a:gd name="T23" fmla="*/ 81 h 113"/>
                <a:gd name="T24" fmla="*/ 75 w 95"/>
                <a:gd name="T25" fmla="*/ 90 h 113"/>
                <a:gd name="T26" fmla="*/ 69 w 95"/>
                <a:gd name="T27" fmla="*/ 102 h 113"/>
                <a:gd name="T28" fmla="*/ 65 w 95"/>
                <a:gd name="T29" fmla="*/ 113 h 113"/>
                <a:gd name="T30" fmla="*/ 45 w 95"/>
                <a:gd name="T31" fmla="*/ 99 h 113"/>
                <a:gd name="T32" fmla="*/ 43 w 95"/>
                <a:gd name="T33" fmla="*/ 91 h 113"/>
                <a:gd name="T34" fmla="*/ 4 w 95"/>
                <a:gd name="T35" fmla="*/ 71 h 113"/>
                <a:gd name="T36" fmla="*/ 1 w 95"/>
                <a:gd name="T37" fmla="*/ 71 h 113"/>
                <a:gd name="T38" fmla="*/ 5 w 95"/>
                <a:gd name="T39" fmla="*/ 59 h 113"/>
                <a:gd name="T40" fmla="*/ 3 w 95"/>
                <a:gd name="T41" fmla="*/ 49 h 113"/>
                <a:gd name="T42" fmla="*/ 12 w 95"/>
                <a:gd name="T43" fmla="*/ 38 h 113"/>
                <a:gd name="T44" fmla="*/ 8 w 95"/>
                <a:gd name="T45" fmla="*/ 21 h 113"/>
                <a:gd name="T46" fmla="*/ 0 w 95"/>
                <a:gd name="T47" fmla="*/ 7 h 113"/>
                <a:gd name="T48" fmla="*/ 6 w 95"/>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113"/>
                <a:gd name="T77" fmla="*/ 95 w 95"/>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113">
                  <a:moveTo>
                    <a:pt x="6" y="0"/>
                  </a:moveTo>
                  <a:lnTo>
                    <a:pt x="21" y="1"/>
                  </a:lnTo>
                  <a:lnTo>
                    <a:pt x="47" y="12"/>
                  </a:lnTo>
                  <a:lnTo>
                    <a:pt x="66" y="14"/>
                  </a:lnTo>
                  <a:lnTo>
                    <a:pt x="81" y="5"/>
                  </a:lnTo>
                  <a:lnTo>
                    <a:pt x="86" y="11"/>
                  </a:lnTo>
                  <a:lnTo>
                    <a:pt x="95" y="8"/>
                  </a:lnTo>
                  <a:lnTo>
                    <a:pt x="94" y="15"/>
                  </a:lnTo>
                  <a:lnTo>
                    <a:pt x="83" y="23"/>
                  </a:lnTo>
                  <a:lnTo>
                    <a:pt x="84" y="65"/>
                  </a:lnTo>
                  <a:lnTo>
                    <a:pt x="91" y="75"/>
                  </a:lnTo>
                  <a:lnTo>
                    <a:pt x="84" y="81"/>
                  </a:lnTo>
                  <a:lnTo>
                    <a:pt x="75" y="90"/>
                  </a:lnTo>
                  <a:lnTo>
                    <a:pt x="69" y="102"/>
                  </a:lnTo>
                  <a:lnTo>
                    <a:pt x="65" y="113"/>
                  </a:lnTo>
                  <a:lnTo>
                    <a:pt x="45" y="99"/>
                  </a:lnTo>
                  <a:lnTo>
                    <a:pt x="43" y="91"/>
                  </a:lnTo>
                  <a:lnTo>
                    <a:pt x="4" y="71"/>
                  </a:lnTo>
                  <a:lnTo>
                    <a:pt x="1" y="71"/>
                  </a:lnTo>
                  <a:lnTo>
                    <a:pt x="5" y="59"/>
                  </a:lnTo>
                  <a:lnTo>
                    <a:pt x="3" y="49"/>
                  </a:lnTo>
                  <a:lnTo>
                    <a:pt x="12" y="38"/>
                  </a:lnTo>
                  <a:lnTo>
                    <a:pt x="8" y="21"/>
                  </a:lnTo>
                  <a:lnTo>
                    <a:pt x="0" y="7"/>
                  </a:lnTo>
                  <a:lnTo>
                    <a:pt x="6"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0" name="Freeform 1172">
              <a:extLst>
                <a:ext uri="{FF2B5EF4-FFF2-40B4-BE49-F238E27FC236}">
                  <a16:creationId xmlns="" xmlns:a16="http://schemas.microsoft.com/office/drawing/2014/main" id="{56E715E7-B07C-4C7D-88E1-A3A254136250}"/>
                </a:ext>
              </a:extLst>
            </p:cNvPr>
            <p:cNvSpPr>
              <a:spLocks/>
            </p:cNvSpPr>
            <p:nvPr/>
          </p:nvSpPr>
          <p:spPr bwMode="gray">
            <a:xfrm>
              <a:off x="3303" y="1390"/>
              <a:ext cx="482" cy="223"/>
            </a:xfrm>
            <a:custGeom>
              <a:avLst/>
              <a:gdLst>
                <a:gd name="T0" fmla="*/ 71 w 482"/>
                <a:gd name="T1" fmla="*/ 195 h 223"/>
                <a:gd name="T2" fmla="*/ 50 w 482"/>
                <a:gd name="T3" fmla="*/ 175 h 223"/>
                <a:gd name="T4" fmla="*/ 48 w 482"/>
                <a:gd name="T5" fmla="*/ 165 h 223"/>
                <a:gd name="T6" fmla="*/ 58 w 482"/>
                <a:gd name="T7" fmla="*/ 157 h 223"/>
                <a:gd name="T8" fmla="*/ 71 w 482"/>
                <a:gd name="T9" fmla="*/ 156 h 223"/>
                <a:gd name="T10" fmla="*/ 82 w 482"/>
                <a:gd name="T11" fmla="*/ 146 h 223"/>
                <a:gd name="T12" fmla="*/ 62 w 482"/>
                <a:gd name="T13" fmla="*/ 131 h 223"/>
                <a:gd name="T14" fmla="*/ 31 w 482"/>
                <a:gd name="T15" fmla="*/ 141 h 223"/>
                <a:gd name="T16" fmla="*/ 18 w 482"/>
                <a:gd name="T17" fmla="*/ 118 h 223"/>
                <a:gd name="T18" fmla="*/ 0 w 482"/>
                <a:gd name="T19" fmla="*/ 105 h 223"/>
                <a:gd name="T20" fmla="*/ 14 w 482"/>
                <a:gd name="T21" fmla="*/ 76 h 223"/>
                <a:gd name="T22" fmla="*/ 26 w 482"/>
                <a:gd name="T23" fmla="*/ 85 h 223"/>
                <a:gd name="T24" fmla="*/ 45 w 482"/>
                <a:gd name="T25" fmla="*/ 62 h 223"/>
                <a:gd name="T26" fmla="*/ 85 w 482"/>
                <a:gd name="T27" fmla="*/ 62 h 223"/>
                <a:gd name="T28" fmla="*/ 114 w 482"/>
                <a:gd name="T29" fmla="*/ 74 h 223"/>
                <a:gd name="T30" fmla="*/ 143 w 482"/>
                <a:gd name="T31" fmla="*/ 66 h 223"/>
                <a:gd name="T32" fmla="*/ 171 w 482"/>
                <a:gd name="T33" fmla="*/ 72 h 223"/>
                <a:gd name="T34" fmla="*/ 172 w 482"/>
                <a:gd name="T35" fmla="*/ 59 h 223"/>
                <a:gd name="T36" fmla="*/ 166 w 482"/>
                <a:gd name="T37" fmla="*/ 50 h 223"/>
                <a:gd name="T38" fmla="*/ 171 w 482"/>
                <a:gd name="T39" fmla="*/ 38 h 223"/>
                <a:gd name="T40" fmla="*/ 177 w 482"/>
                <a:gd name="T41" fmla="*/ 29 h 223"/>
                <a:gd name="T42" fmla="*/ 191 w 482"/>
                <a:gd name="T43" fmla="*/ 20 h 223"/>
                <a:gd name="T44" fmla="*/ 238 w 482"/>
                <a:gd name="T45" fmla="*/ 7 h 223"/>
                <a:gd name="T46" fmla="*/ 275 w 482"/>
                <a:gd name="T47" fmla="*/ 0 h 223"/>
                <a:gd name="T48" fmla="*/ 293 w 482"/>
                <a:gd name="T49" fmla="*/ 11 h 223"/>
                <a:gd name="T50" fmla="*/ 314 w 482"/>
                <a:gd name="T51" fmla="*/ 20 h 223"/>
                <a:gd name="T52" fmla="*/ 344 w 482"/>
                <a:gd name="T53" fmla="*/ 20 h 223"/>
                <a:gd name="T54" fmla="*/ 362 w 482"/>
                <a:gd name="T55" fmla="*/ 23 h 223"/>
                <a:gd name="T56" fmla="*/ 385 w 482"/>
                <a:gd name="T57" fmla="*/ 44 h 223"/>
                <a:gd name="T58" fmla="*/ 398 w 482"/>
                <a:gd name="T59" fmla="*/ 68 h 223"/>
                <a:gd name="T60" fmla="*/ 407 w 482"/>
                <a:gd name="T61" fmla="*/ 62 h 223"/>
                <a:gd name="T62" fmla="*/ 423 w 482"/>
                <a:gd name="T63" fmla="*/ 71 h 223"/>
                <a:gd name="T64" fmla="*/ 445 w 482"/>
                <a:gd name="T65" fmla="*/ 68 h 223"/>
                <a:gd name="T66" fmla="*/ 462 w 482"/>
                <a:gd name="T67" fmla="*/ 86 h 223"/>
                <a:gd name="T68" fmla="*/ 482 w 482"/>
                <a:gd name="T69" fmla="*/ 98 h 223"/>
                <a:gd name="T70" fmla="*/ 471 w 482"/>
                <a:gd name="T71" fmla="*/ 106 h 223"/>
                <a:gd name="T72" fmla="*/ 468 w 482"/>
                <a:gd name="T73" fmla="*/ 127 h 223"/>
                <a:gd name="T74" fmla="*/ 449 w 482"/>
                <a:gd name="T75" fmla="*/ 129 h 223"/>
                <a:gd name="T76" fmla="*/ 430 w 482"/>
                <a:gd name="T77" fmla="*/ 145 h 223"/>
                <a:gd name="T78" fmla="*/ 413 w 482"/>
                <a:gd name="T79" fmla="*/ 156 h 223"/>
                <a:gd name="T80" fmla="*/ 406 w 482"/>
                <a:gd name="T81" fmla="*/ 173 h 223"/>
                <a:gd name="T82" fmla="*/ 404 w 482"/>
                <a:gd name="T83" fmla="*/ 191 h 223"/>
                <a:gd name="T84" fmla="*/ 396 w 482"/>
                <a:gd name="T85" fmla="*/ 195 h 223"/>
                <a:gd name="T86" fmla="*/ 386 w 482"/>
                <a:gd name="T87" fmla="*/ 190 h 223"/>
                <a:gd name="T88" fmla="*/ 338 w 482"/>
                <a:gd name="T89" fmla="*/ 186 h 223"/>
                <a:gd name="T90" fmla="*/ 324 w 482"/>
                <a:gd name="T91" fmla="*/ 187 h 223"/>
                <a:gd name="T92" fmla="*/ 308 w 482"/>
                <a:gd name="T93" fmla="*/ 193 h 223"/>
                <a:gd name="T94" fmla="*/ 298 w 482"/>
                <a:gd name="T95" fmla="*/ 191 h 223"/>
                <a:gd name="T96" fmla="*/ 284 w 482"/>
                <a:gd name="T97" fmla="*/ 202 h 223"/>
                <a:gd name="T98" fmla="*/ 264 w 482"/>
                <a:gd name="T99" fmla="*/ 223 h 223"/>
                <a:gd name="T100" fmla="*/ 258 w 482"/>
                <a:gd name="T101" fmla="*/ 216 h 223"/>
                <a:gd name="T102" fmla="*/ 242 w 482"/>
                <a:gd name="T103" fmla="*/ 215 h 223"/>
                <a:gd name="T104" fmla="*/ 233 w 482"/>
                <a:gd name="T105" fmla="*/ 198 h 223"/>
                <a:gd name="T106" fmla="*/ 220 w 482"/>
                <a:gd name="T107" fmla="*/ 178 h 223"/>
                <a:gd name="T108" fmla="*/ 184 w 482"/>
                <a:gd name="T109" fmla="*/ 181 h 223"/>
                <a:gd name="T110" fmla="*/ 153 w 482"/>
                <a:gd name="T111" fmla="*/ 157 h 223"/>
                <a:gd name="T112" fmla="*/ 127 w 482"/>
                <a:gd name="T113" fmla="*/ 155 h 223"/>
                <a:gd name="T114" fmla="*/ 114 w 482"/>
                <a:gd name="T115" fmla="*/ 213 h 223"/>
                <a:gd name="T116" fmla="*/ 100 w 482"/>
                <a:gd name="T117" fmla="*/ 203 h 223"/>
                <a:gd name="T118" fmla="*/ 86 w 482"/>
                <a:gd name="T119" fmla="*/ 197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223"/>
                <a:gd name="T182" fmla="*/ 482 w 482"/>
                <a:gd name="T183" fmla="*/ 223 h 2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223">
                  <a:moveTo>
                    <a:pt x="82" y="197"/>
                  </a:moveTo>
                  <a:lnTo>
                    <a:pt x="71" y="195"/>
                  </a:lnTo>
                  <a:lnTo>
                    <a:pt x="59" y="185"/>
                  </a:lnTo>
                  <a:lnTo>
                    <a:pt x="50" y="175"/>
                  </a:lnTo>
                  <a:lnTo>
                    <a:pt x="44" y="167"/>
                  </a:lnTo>
                  <a:lnTo>
                    <a:pt x="48" y="165"/>
                  </a:lnTo>
                  <a:lnTo>
                    <a:pt x="59" y="167"/>
                  </a:lnTo>
                  <a:lnTo>
                    <a:pt x="58" y="157"/>
                  </a:lnTo>
                  <a:lnTo>
                    <a:pt x="63" y="155"/>
                  </a:lnTo>
                  <a:lnTo>
                    <a:pt x="71" y="156"/>
                  </a:lnTo>
                  <a:lnTo>
                    <a:pt x="79" y="157"/>
                  </a:lnTo>
                  <a:lnTo>
                    <a:pt x="82" y="146"/>
                  </a:lnTo>
                  <a:lnTo>
                    <a:pt x="77" y="132"/>
                  </a:lnTo>
                  <a:lnTo>
                    <a:pt x="62" y="131"/>
                  </a:lnTo>
                  <a:lnTo>
                    <a:pt x="48" y="133"/>
                  </a:lnTo>
                  <a:lnTo>
                    <a:pt x="31" y="141"/>
                  </a:lnTo>
                  <a:lnTo>
                    <a:pt x="27" y="130"/>
                  </a:lnTo>
                  <a:lnTo>
                    <a:pt x="18" y="118"/>
                  </a:lnTo>
                  <a:lnTo>
                    <a:pt x="8" y="115"/>
                  </a:lnTo>
                  <a:lnTo>
                    <a:pt x="0" y="105"/>
                  </a:lnTo>
                  <a:lnTo>
                    <a:pt x="4" y="86"/>
                  </a:lnTo>
                  <a:lnTo>
                    <a:pt x="14" y="76"/>
                  </a:lnTo>
                  <a:lnTo>
                    <a:pt x="20" y="87"/>
                  </a:lnTo>
                  <a:lnTo>
                    <a:pt x="26" y="85"/>
                  </a:lnTo>
                  <a:lnTo>
                    <a:pt x="28" y="76"/>
                  </a:lnTo>
                  <a:lnTo>
                    <a:pt x="45" y="62"/>
                  </a:lnTo>
                  <a:lnTo>
                    <a:pt x="58" y="57"/>
                  </a:lnTo>
                  <a:lnTo>
                    <a:pt x="85" y="62"/>
                  </a:lnTo>
                  <a:lnTo>
                    <a:pt x="103" y="72"/>
                  </a:lnTo>
                  <a:lnTo>
                    <a:pt x="114" y="74"/>
                  </a:lnTo>
                  <a:lnTo>
                    <a:pt x="130" y="67"/>
                  </a:lnTo>
                  <a:lnTo>
                    <a:pt x="143" y="66"/>
                  </a:lnTo>
                  <a:lnTo>
                    <a:pt x="151" y="74"/>
                  </a:lnTo>
                  <a:lnTo>
                    <a:pt x="171" y="72"/>
                  </a:lnTo>
                  <a:lnTo>
                    <a:pt x="179" y="65"/>
                  </a:lnTo>
                  <a:lnTo>
                    <a:pt x="172" y="59"/>
                  </a:lnTo>
                  <a:lnTo>
                    <a:pt x="162" y="56"/>
                  </a:lnTo>
                  <a:lnTo>
                    <a:pt x="166" y="50"/>
                  </a:lnTo>
                  <a:lnTo>
                    <a:pt x="171" y="46"/>
                  </a:lnTo>
                  <a:lnTo>
                    <a:pt x="171" y="38"/>
                  </a:lnTo>
                  <a:lnTo>
                    <a:pt x="181" y="35"/>
                  </a:lnTo>
                  <a:lnTo>
                    <a:pt x="177" y="29"/>
                  </a:lnTo>
                  <a:lnTo>
                    <a:pt x="175" y="21"/>
                  </a:lnTo>
                  <a:lnTo>
                    <a:pt x="191" y="20"/>
                  </a:lnTo>
                  <a:lnTo>
                    <a:pt x="211" y="14"/>
                  </a:lnTo>
                  <a:lnTo>
                    <a:pt x="238" y="7"/>
                  </a:lnTo>
                  <a:lnTo>
                    <a:pt x="260" y="2"/>
                  </a:lnTo>
                  <a:lnTo>
                    <a:pt x="275" y="0"/>
                  </a:lnTo>
                  <a:lnTo>
                    <a:pt x="289" y="0"/>
                  </a:lnTo>
                  <a:lnTo>
                    <a:pt x="293" y="11"/>
                  </a:lnTo>
                  <a:lnTo>
                    <a:pt x="300" y="16"/>
                  </a:lnTo>
                  <a:lnTo>
                    <a:pt x="314" y="20"/>
                  </a:lnTo>
                  <a:lnTo>
                    <a:pt x="330" y="28"/>
                  </a:lnTo>
                  <a:lnTo>
                    <a:pt x="344" y="20"/>
                  </a:lnTo>
                  <a:lnTo>
                    <a:pt x="360" y="15"/>
                  </a:lnTo>
                  <a:lnTo>
                    <a:pt x="362" y="23"/>
                  </a:lnTo>
                  <a:lnTo>
                    <a:pt x="375" y="32"/>
                  </a:lnTo>
                  <a:lnTo>
                    <a:pt x="385" y="44"/>
                  </a:lnTo>
                  <a:lnTo>
                    <a:pt x="395" y="62"/>
                  </a:lnTo>
                  <a:lnTo>
                    <a:pt x="398" y="68"/>
                  </a:lnTo>
                  <a:lnTo>
                    <a:pt x="404" y="68"/>
                  </a:lnTo>
                  <a:lnTo>
                    <a:pt x="407" y="62"/>
                  </a:lnTo>
                  <a:lnTo>
                    <a:pt x="414" y="66"/>
                  </a:lnTo>
                  <a:lnTo>
                    <a:pt x="423" y="71"/>
                  </a:lnTo>
                  <a:lnTo>
                    <a:pt x="431" y="70"/>
                  </a:lnTo>
                  <a:lnTo>
                    <a:pt x="445" y="68"/>
                  </a:lnTo>
                  <a:lnTo>
                    <a:pt x="452" y="79"/>
                  </a:lnTo>
                  <a:lnTo>
                    <a:pt x="462" y="86"/>
                  </a:lnTo>
                  <a:lnTo>
                    <a:pt x="479" y="87"/>
                  </a:lnTo>
                  <a:lnTo>
                    <a:pt x="482" y="98"/>
                  </a:lnTo>
                  <a:lnTo>
                    <a:pt x="480" y="107"/>
                  </a:lnTo>
                  <a:lnTo>
                    <a:pt x="471" y="106"/>
                  </a:lnTo>
                  <a:lnTo>
                    <a:pt x="468" y="116"/>
                  </a:lnTo>
                  <a:lnTo>
                    <a:pt x="468" y="127"/>
                  </a:lnTo>
                  <a:lnTo>
                    <a:pt x="461" y="129"/>
                  </a:lnTo>
                  <a:lnTo>
                    <a:pt x="449" y="129"/>
                  </a:lnTo>
                  <a:lnTo>
                    <a:pt x="437" y="127"/>
                  </a:lnTo>
                  <a:lnTo>
                    <a:pt x="430" y="145"/>
                  </a:lnTo>
                  <a:lnTo>
                    <a:pt x="427" y="156"/>
                  </a:lnTo>
                  <a:lnTo>
                    <a:pt x="413" y="156"/>
                  </a:lnTo>
                  <a:lnTo>
                    <a:pt x="404" y="160"/>
                  </a:lnTo>
                  <a:lnTo>
                    <a:pt x="406" y="173"/>
                  </a:lnTo>
                  <a:lnTo>
                    <a:pt x="409" y="185"/>
                  </a:lnTo>
                  <a:lnTo>
                    <a:pt x="404" y="191"/>
                  </a:lnTo>
                  <a:lnTo>
                    <a:pt x="404" y="199"/>
                  </a:lnTo>
                  <a:lnTo>
                    <a:pt x="396" y="195"/>
                  </a:lnTo>
                  <a:lnTo>
                    <a:pt x="391" y="194"/>
                  </a:lnTo>
                  <a:lnTo>
                    <a:pt x="386" y="190"/>
                  </a:lnTo>
                  <a:lnTo>
                    <a:pt x="340" y="191"/>
                  </a:lnTo>
                  <a:lnTo>
                    <a:pt x="338" y="186"/>
                  </a:lnTo>
                  <a:lnTo>
                    <a:pt x="330" y="183"/>
                  </a:lnTo>
                  <a:lnTo>
                    <a:pt x="324" y="187"/>
                  </a:lnTo>
                  <a:lnTo>
                    <a:pt x="322" y="192"/>
                  </a:lnTo>
                  <a:lnTo>
                    <a:pt x="308" y="193"/>
                  </a:lnTo>
                  <a:lnTo>
                    <a:pt x="306" y="191"/>
                  </a:lnTo>
                  <a:lnTo>
                    <a:pt x="298" y="191"/>
                  </a:lnTo>
                  <a:lnTo>
                    <a:pt x="290" y="199"/>
                  </a:lnTo>
                  <a:lnTo>
                    <a:pt x="284" y="202"/>
                  </a:lnTo>
                  <a:lnTo>
                    <a:pt x="265" y="215"/>
                  </a:lnTo>
                  <a:lnTo>
                    <a:pt x="264" y="223"/>
                  </a:lnTo>
                  <a:lnTo>
                    <a:pt x="258" y="223"/>
                  </a:lnTo>
                  <a:lnTo>
                    <a:pt x="258" y="216"/>
                  </a:lnTo>
                  <a:lnTo>
                    <a:pt x="254" y="214"/>
                  </a:lnTo>
                  <a:lnTo>
                    <a:pt x="242" y="215"/>
                  </a:lnTo>
                  <a:lnTo>
                    <a:pt x="240" y="204"/>
                  </a:lnTo>
                  <a:lnTo>
                    <a:pt x="233" y="198"/>
                  </a:lnTo>
                  <a:lnTo>
                    <a:pt x="233" y="191"/>
                  </a:lnTo>
                  <a:lnTo>
                    <a:pt x="220" y="178"/>
                  </a:lnTo>
                  <a:lnTo>
                    <a:pt x="213" y="180"/>
                  </a:lnTo>
                  <a:lnTo>
                    <a:pt x="184" y="181"/>
                  </a:lnTo>
                  <a:lnTo>
                    <a:pt x="173" y="168"/>
                  </a:lnTo>
                  <a:lnTo>
                    <a:pt x="153" y="157"/>
                  </a:lnTo>
                  <a:lnTo>
                    <a:pt x="147" y="153"/>
                  </a:lnTo>
                  <a:lnTo>
                    <a:pt x="127" y="155"/>
                  </a:lnTo>
                  <a:lnTo>
                    <a:pt x="114" y="159"/>
                  </a:lnTo>
                  <a:lnTo>
                    <a:pt x="114" y="213"/>
                  </a:lnTo>
                  <a:lnTo>
                    <a:pt x="105" y="213"/>
                  </a:lnTo>
                  <a:lnTo>
                    <a:pt x="100" y="203"/>
                  </a:lnTo>
                  <a:lnTo>
                    <a:pt x="91" y="197"/>
                  </a:lnTo>
                  <a:lnTo>
                    <a:pt x="86" y="197"/>
                  </a:lnTo>
                  <a:lnTo>
                    <a:pt x="82" y="19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1" name="Freeform 1173">
              <a:extLst>
                <a:ext uri="{FF2B5EF4-FFF2-40B4-BE49-F238E27FC236}">
                  <a16:creationId xmlns="" xmlns:a16="http://schemas.microsoft.com/office/drawing/2014/main" id="{9ECB77C0-953C-4F8A-8483-1E19780908A5}"/>
                </a:ext>
              </a:extLst>
            </p:cNvPr>
            <p:cNvSpPr>
              <a:spLocks/>
            </p:cNvSpPr>
            <p:nvPr/>
          </p:nvSpPr>
          <p:spPr bwMode="gray">
            <a:xfrm>
              <a:off x="3075" y="935"/>
              <a:ext cx="1941" cy="669"/>
            </a:xfrm>
            <a:custGeom>
              <a:avLst/>
              <a:gdLst>
                <a:gd name="T0" fmla="*/ 251 w 1929"/>
                <a:gd name="T1" fmla="*/ 657 h 665"/>
                <a:gd name="T2" fmla="*/ 189 w 1929"/>
                <a:gd name="T3" fmla="*/ 641 h 665"/>
                <a:gd name="T4" fmla="*/ 130 w 1929"/>
                <a:gd name="T5" fmla="*/ 594 h 665"/>
                <a:gd name="T6" fmla="*/ 123 w 1929"/>
                <a:gd name="T7" fmla="*/ 535 h 665"/>
                <a:gd name="T8" fmla="*/ 53 w 1929"/>
                <a:gd name="T9" fmla="*/ 503 h 665"/>
                <a:gd name="T10" fmla="*/ 10 w 1929"/>
                <a:gd name="T11" fmla="*/ 436 h 665"/>
                <a:gd name="T12" fmla="*/ 16 w 1929"/>
                <a:gd name="T13" fmla="*/ 363 h 665"/>
                <a:gd name="T14" fmla="*/ 26 w 1929"/>
                <a:gd name="T15" fmla="*/ 251 h 665"/>
                <a:gd name="T16" fmla="*/ 59 w 1929"/>
                <a:gd name="T17" fmla="*/ 182 h 665"/>
                <a:gd name="T18" fmla="*/ 129 w 1929"/>
                <a:gd name="T19" fmla="*/ 259 h 665"/>
                <a:gd name="T20" fmla="*/ 91 w 1929"/>
                <a:gd name="T21" fmla="*/ 288 h 665"/>
                <a:gd name="T22" fmla="*/ 135 w 1929"/>
                <a:gd name="T23" fmla="*/ 284 h 665"/>
                <a:gd name="T24" fmla="*/ 195 w 1929"/>
                <a:gd name="T25" fmla="*/ 232 h 665"/>
                <a:gd name="T26" fmla="*/ 237 w 1929"/>
                <a:gd name="T27" fmla="*/ 243 h 665"/>
                <a:gd name="T28" fmla="*/ 355 w 1929"/>
                <a:gd name="T29" fmla="*/ 207 h 665"/>
                <a:gd name="T30" fmla="*/ 373 w 1929"/>
                <a:gd name="T31" fmla="*/ 169 h 665"/>
                <a:gd name="T32" fmla="*/ 468 w 1929"/>
                <a:gd name="T33" fmla="*/ 184 h 665"/>
                <a:gd name="T34" fmla="*/ 535 w 1929"/>
                <a:gd name="T35" fmla="*/ 136 h 665"/>
                <a:gd name="T36" fmla="*/ 497 w 1929"/>
                <a:gd name="T37" fmla="*/ 242 h 665"/>
                <a:gd name="T38" fmla="*/ 589 w 1929"/>
                <a:gd name="T39" fmla="*/ 209 h 665"/>
                <a:gd name="T40" fmla="*/ 544 w 1929"/>
                <a:gd name="T41" fmla="*/ 144 h 665"/>
                <a:gd name="T42" fmla="*/ 601 w 1929"/>
                <a:gd name="T43" fmla="*/ 157 h 665"/>
                <a:gd name="T44" fmla="*/ 623 w 1929"/>
                <a:gd name="T45" fmla="*/ 128 h 665"/>
                <a:gd name="T46" fmla="*/ 698 w 1929"/>
                <a:gd name="T47" fmla="*/ 72 h 665"/>
                <a:gd name="T48" fmla="*/ 933 w 1929"/>
                <a:gd name="T49" fmla="*/ 6 h 665"/>
                <a:gd name="T50" fmla="*/ 965 w 1929"/>
                <a:gd name="T51" fmla="*/ 91 h 665"/>
                <a:gd name="T52" fmla="*/ 1008 w 1929"/>
                <a:gd name="T53" fmla="*/ 94 h 665"/>
                <a:gd name="T54" fmla="*/ 1193 w 1929"/>
                <a:gd name="T55" fmla="*/ 102 h 665"/>
                <a:gd name="T56" fmla="*/ 1306 w 1929"/>
                <a:gd name="T57" fmla="*/ 148 h 665"/>
                <a:gd name="T58" fmla="*/ 1452 w 1929"/>
                <a:gd name="T59" fmla="*/ 134 h 665"/>
                <a:gd name="T60" fmla="*/ 1589 w 1929"/>
                <a:gd name="T61" fmla="*/ 188 h 665"/>
                <a:gd name="T62" fmla="*/ 1705 w 1929"/>
                <a:gd name="T63" fmla="*/ 196 h 665"/>
                <a:gd name="T64" fmla="*/ 1860 w 1929"/>
                <a:gd name="T65" fmla="*/ 221 h 665"/>
                <a:gd name="T66" fmla="*/ 1929 w 1929"/>
                <a:gd name="T67" fmla="*/ 256 h 665"/>
                <a:gd name="T68" fmla="*/ 1825 w 1929"/>
                <a:gd name="T69" fmla="*/ 254 h 665"/>
                <a:gd name="T70" fmla="*/ 1781 w 1929"/>
                <a:gd name="T71" fmla="*/ 288 h 665"/>
                <a:gd name="T72" fmla="*/ 1695 w 1929"/>
                <a:gd name="T73" fmla="*/ 370 h 665"/>
                <a:gd name="T74" fmla="*/ 1597 w 1929"/>
                <a:gd name="T75" fmla="*/ 407 h 665"/>
                <a:gd name="T76" fmla="*/ 1573 w 1929"/>
                <a:gd name="T77" fmla="*/ 484 h 665"/>
                <a:gd name="T78" fmla="*/ 1551 w 1929"/>
                <a:gd name="T79" fmla="*/ 405 h 665"/>
                <a:gd name="T80" fmla="*/ 1610 w 1929"/>
                <a:gd name="T81" fmla="*/ 341 h 665"/>
                <a:gd name="T82" fmla="*/ 1507 w 1929"/>
                <a:gd name="T83" fmla="*/ 378 h 665"/>
                <a:gd name="T84" fmla="*/ 1439 w 1929"/>
                <a:gd name="T85" fmla="*/ 383 h 665"/>
                <a:gd name="T86" fmla="*/ 1313 w 1929"/>
                <a:gd name="T87" fmla="*/ 478 h 665"/>
                <a:gd name="T88" fmla="*/ 1278 w 1929"/>
                <a:gd name="T89" fmla="*/ 630 h 665"/>
                <a:gd name="T90" fmla="*/ 1264 w 1929"/>
                <a:gd name="T91" fmla="*/ 591 h 665"/>
                <a:gd name="T92" fmla="*/ 1203 w 1929"/>
                <a:gd name="T93" fmla="*/ 543 h 665"/>
                <a:gd name="T94" fmla="*/ 1108 w 1929"/>
                <a:gd name="T95" fmla="*/ 505 h 665"/>
                <a:gd name="T96" fmla="*/ 1028 w 1929"/>
                <a:gd name="T97" fmla="*/ 532 h 665"/>
                <a:gd name="T98" fmla="*/ 924 w 1929"/>
                <a:gd name="T99" fmla="*/ 527 h 665"/>
                <a:gd name="T100" fmla="*/ 840 w 1929"/>
                <a:gd name="T101" fmla="*/ 534 h 665"/>
                <a:gd name="T102" fmla="*/ 723 w 1929"/>
                <a:gd name="T103" fmla="*/ 543 h 665"/>
                <a:gd name="T104" fmla="*/ 628 w 1929"/>
                <a:gd name="T105" fmla="*/ 520 h 665"/>
                <a:gd name="T106" fmla="*/ 525 w 1929"/>
                <a:gd name="T107" fmla="*/ 468 h 665"/>
                <a:gd name="T108" fmla="*/ 397 w 1929"/>
                <a:gd name="T109" fmla="*/ 490 h 665"/>
                <a:gd name="T110" fmla="*/ 356 w 1929"/>
                <a:gd name="T111" fmla="*/ 519 h 665"/>
                <a:gd name="T112" fmla="*/ 241 w 1929"/>
                <a:gd name="T113" fmla="*/ 528 h 6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9"/>
                <a:gd name="T172" fmla="*/ 0 h 665"/>
                <a:gd name="T173" fmla="*/ 1929 w 1929"/>
                <a:gd name="T174" fmla="*/ 665 h 6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9" h="665">
                  <a:moveTo>
                    <a:pt x="258" y="592"/>
                  </a:moveTo>
                  <a:cubicBezTo>
                    <a:pt x="245" y="600"/>
                    <a:pt x="245" y="600"/>
                    <a:pt x="245" y="600"/>
                  </a:cubicBezTo>
                  <a:cubicBezTo>
                    <a:pt x="238" y="606"/>
                    <a:pt x="238" y="606"/>
                    <a:pt x="238" y="606"/>
                  </a:cubicBezTo>
                  <a:cubicBezTo>
                    <a:pt x="235" y="612"/>
                    <a:pt x="235" y="612"/>
                    <a:pt x="235" y="612"/>
                  </a:cubicBezTo>
                  <a:cubicBezTo>
                    <a:pt x="229" y="619"/>
                    <a:pt x="229" y="619"/>
                    <a:pt x="229" y="619"/>
                  </a:cubicBezTo>
                  <a:cubicBezTo>
                    <a:pt x="235" y="624"/>
                    <a:pt x="235" y="624"/>
                    <a:pt x="235" y="624"/>
                  </a:cubicBezTo>
                  <a:cubicBezTo>
                    <a:pt x="239" y="631"/>
                    <a:pt x="239" y="631"/>
                    <a:pt x="239" y="631"/>
                  </a:cubicBezTo>
                  <a:cubicBezTo>
                    <a:pt x="241" y="644"/>
                    <a:pt x="241" y="644"/>
                    <a:pt x="241" y="644"/>
                  </a:cubicBezTo>
                  <a:cubicBezTo>
                    <a:pt x="251" y="657"/>
                    <a:pt x="251" y="657"/>
                    <a:pt x="251" y="657"/>
                  </a:cubicBezTo>
                  <a:cubicBezTo>
                    <a:pt x="244" y="663"/>
                    <a:pt x="244" y="663"/>
                    <a:pt x="244" y="663"/>
                  </a:cubicBezTo>
                  <a:cubicBezTo>
                    <a:pt x="241" y="665"/>
                    <a:pt x="241" y="665"/>
                    <a:pt x="241" y="665"/>
                  </a:cubicBezTo>
                  <a:cubicBezTo>
                    <a:pt x="228" y="656"/>
                    <a:pt x="228" y="656"/>
                    <a:pt x="228" y="656"/>
                  </a:cubicBezTo>
                  <a:cubicBezTo>
                    <a:pt x="225" y="654"/>
                    <a:pt x="225" y="654"/>
                    <a:pt x="225" y="654"/>
                  </a:cubicBezTo>
                  <a:cubicBezTo>
                    <a:pt x="217" y="647"/>
                    <a:pt x="217" y="647"/>
                    <a:pt x="217" y="647"/>
                  </a:cubicBezTo>
                  <a:cubicBezTo>
                    <a:pt x="209" y="643"/>
                    <a:pt x="209" y="643"/>
                    <a:pt x="209" y="643"/>
                  </a:cubicBezTo>
                  <a:cubicBezTo>
                    <a:pt x="202" y="644"/>
                    <a:pt x="202" y="644"/>
                    <a:pt x="202" y="644"/>
                  </a:cubicBezTo>
                  <a:cubicBezTo>
                    <a:pt x="197" y="645"/>
                    <a:pt x="197" y="645"/>
                    <a:pt x="197" y="645"/>
                  </a:cubicBezTo>
                  <a:cubicBezTo>
                    <a:pt x="189" y="641"/>
                    <a:pt x="189" y="641"/>
                    <a:pt x="189" y="641"/>
                  </a:cubicBezTo>
                  <a:cubicBezTo>
                    <a:pt x="180" y="635"/>
                    <a:pt x="180" y="635"/>
                    <a:pt x="180" y="635"/>
                  </a:cubicBezTo>
                  <a:cubicBezTo>
                    <a:pt x="174" y="635"/>
                    <a:pt x="174" y="635"/>
                    <a:pt x="174" y="635"/>
                  </a:cubicBezTo>
                  <a:cubicBezTo>
                    <a:pt x="166" y="636"/>
                    <a:pt x="166" y="636"/>
                    <a:pt x="166" y="636"/>
                  </a:cubicBezTo>
                  <a:cubicBezTo>
                    <a:pt x="157" y="631"/>
                    <a:pt x="157" y="631"/>
                    <a:pt x="157" y="631"/>
                  </a:cubicBezTo>
                  <a:cubicBezTo>
                    <a:pt x="148" y="633"/>
                    <a:pt x="148" y="633"/>
                    <a:pt x="148" y="633"/>
                  </a:cubicBezTo>
                  <a:cubicBezTo>
                    <a:pt x="128" y="619"/>
                    <a:pt x="128" y="619"/>
                    <a:pt x="128" y="619"/>
                  </a:cubicBezTo>
                  <a:cubicBezTo>
                    <a:pt x="119" y="614"/>
                    <a:pt x="119" y="614"/>
                    <a:pt x="119" y="614"/>
                  </a:cubicBezTo>
                  <a:cubicBezTo>
                    <a:pt x="121" y="604"/>
                    <a:pt x="121" y="604"/>
                    <a:pt x="121" y="604"/>
                  </a:cubicBezTo>
                  <a:cubicBezTo>
                    <a:pt x="130" y="594"/>
                    <a:pt x="130" y="594"/>
                    <a:pt x="130" y="594"/>
                  </a:cubicBezTo>
                  <a:cubicBezTo>
                    <a:pt x="129" y="588"/>
                    <a:pt x="129" y="588"/>
                    <a:pt x="129" y="588"/>
                  </a:cubicBezTo>
                  <a:cubicBezTo>
                    <a:pt x="140" y="580"/>
                    <a:pt x="140" y="580"/>
                    <a:pt x="140" y="580"/>
                  </a:cubicBezTo>
                  <a:cubicBezTo>
                    <a:pt x="127" y="578"/>
                    <a:pt x="127" y="578"/>
                    <a:pt x="127" y="578"/>
                  </a:cubicBezTo>
                  <a:cubicBezTo>
                    <a:pt x="129" y="572"/>
                    <a:pt x="129" y="572"/>
                    <a:pt x="129" y="572"/>
                  </a:cubicBezTo>
                  <a:cubicBezTo>
                    <a:pt x="137" y="569"/>
                    <a:pt x="137" y="569"/>
                    <a:pt x="137" y="569"/>
                  </a:cubicBezTo>
                  <a:cubicBezTo>
                    <a:pt x="149" y="566"/>
                    <a:pt x="149" y="566"/>
                    <a:pt x="149" y="566"/>
                  </a:cubicBezTo>
                  <a:cubicBezTo>
                    <a:pt x="150" y="543"/>
                    <a:pt x="150" y="543"/>
                    <a:pt x="150" y="543"/>
                  </a:cubicBezTo>
                  <a:cubicBezTo>
                    <a:pt x="137" y="535"/>
                    <a:pt x="137" y="535"/>
                    <a:pt x="137" y="535"/>
                  </a:cubicBezTo>
                  <a:cubicBezTo>
                    <a:pt x="123" y="535"/>
                    <a:pt x="123" y="535"/>
                    <a:pt x="123" y="535"/>
                  </a:cubicBezTo>
                  <a:cubicBezTo>
                    <a:pt x="121" y="530"/>
                    <a:pt x="121" y="530"/>
                    <a:pt x="121" y="530"/>
                  </a:cubicBezTo>
                  <a:cubicBezTo>
                    <a:pt x="97" y="528"/>
                    <a:pt x="97" y="528"/>
                    <a:pt x="97" y="528"/>
                  </a:cubicBezTo>
                  <a:cubicBezTo>
                    <a:pt x="95" y="518"/>
                    <a:pt x="95" y="518"/>
                    <a:pt x="95" y="518"/>
                  </a:cubicBezTo>
                  <a:cubicBezTo>
                    <a:pt x="81" y="515"/>
                    <a:pt x="81" y="515"/>
                    <a:pt x="81" y="515"/>
                  </a:cubicBezTo>
                  <a:cubicBezTo>
                    <a:pt x="82" y="507"/>
                    <a:pt x="82" y="507"/>
                    <a:pt x="82" y="507"/>
                  </a:cubicBezTo>
                  <a:cubicBezTo>
                    <a:pt x="80" y="498"/>
                    <a:pt x="80" y="498"/>
                    <a:pt x="80" y="498"/>
                  </a:cubicBezTo>
                  <a:cubicBezTo>
                    <a:pt x="62" y="499"/>
                    <a:pt x="62" y="499"/>
                    <a:pt x="62" y="499"/>
                  </a:cubicBezTo>
                  <a:cubicBezTo>
                    <a:pt x="58" y="502"/>
                    <a:pt x="58" y="502"/>
                    <a:pt x="58" y="502"/>
                  </a:cubicBezTo>
                  <a:cubicBezTo>
                    <a:pt x="53" y="503"/>
                    <a:pt x="53" y="503"/>
                    <a:pt x="53" y="503"/>
                  </a:cubicBezTo>
                  <a:cubicBezTo>
                    <a:pt x="48" y="500"/>
                    <a:pt x="48" y="500"/>
                    <a:pt x="48" y="500"/>
                  </a:cubicBezTo>
                  <a:cubicBezTo>
                    <a:pt x="47" y="485"/>
                    <a:pt x="47" y="485"/>
                    <a:pt x="47" y="485"/>
                  </a:cubicBezTo>
                  <a:cubicBezTo>
                    <a:pt x="61" y="485"/>
                    <a:pt x="61" y="485"/>
                    <a:pt x="61" y="485"/>
                  </a:cubicBezTo>
                  <a:cubicBezTo>
                    <a:pt x="63" y="484"/>
                    <a:pt x="63" y="484"/>
                    <a:pt x="63" y="484"/>
                  </a:cubicBezTo>
                  <a:cubicBezTo>
                    <a:pt x="42" y="462"/>
                    <a:pt x="42" y="462"/>
                    <a:pt x="42" y="462"/>
                  </a:cubicBezTo>
                  <a:cubicBezTo>
                    <a:pt x="39" y="445"/>
                    <a:pt x="39" y="445"/>
                    <a:pt x="39" y="445"/>
                  </a:cubicBezTo>
                  <a:cubicBezTo>
                    <a:pt x="25" y="443"/>
                    <a:pt x="25" y="443"/>
                    <a:pt x="25" y="443"/>
                  </a:cubicBezTo>
                  <a:cubicBezTo>
                    <a:pt x="23" y="440"/>
                    <a:pt x="23" y="440"/>
                    <a:pt x="23" y="440"/>
                  </a:cubicBezTo>
                  <a:cubicBezTo>
                    <a:pt x="10" y="436"/>
                    <a:pt x="10" y="436"/>
                    <a:pt x="10" y="436"/>
                  </a:cubicBezTo>
                  <a:cubicBezTo>
                    <a:pt x="7" y="431"/>
                    <a:pt x="7" y="431"/>
                    <a:pt x="7" y="431"/>
                  </a:cubicBezTo>
                  <a:cubicBezTo>
                    <a:pt x="4" y="419"/>
                    <a:pt x="4" y="419"/>
                    <a:pt x="4" y="419"/>
                  </a:cubicBezTo>
                  <a:cubicBezTo>
                    <a:pt x="0" y="410"/>
                    <a:pt x="0" y="410"/>
                    <a:pt x="0" y="410"/>
                  </a:cubicBezTo>
                  <a:cubicBezTo>
                    <a:pt x="1" y="402"/>
                    <a:pt x="1" y="402"/>
                    <a:pt x="1" y="402"/>
                  </a:cubicBezTo>
                  <a:cubicBezTo>
                    <a:pt x="1" y="390"/>
                    <a:pt x="1" y="390"/>
                    <a:pt x="1" y="390"/>
                  </a:cubicBezTo>
                  <a:cubicBezTo>
                    <a:pt x="6" y="380"/>
                    <a:pt x="6" y="380"/>
                    <a:pt x="6" y="380"/>
                  </a:cubicBezTo>
                  <a:cubicBezTo>
                    <a:pt x="19" y="371"/>
                    <a:pt x="19" y="371"/>
                    <a:pt x="19" y="371"/>
                  </a:cubicBezTo>
                  <a:cubicBezTo>
                    <a:pt x="29" y="368"/>
                    <a:pt x="29" y="368"/>
                    <a:pt x="29" y="368"/>
                  </a:cubicBezTo>
                  <a:cubicBezTo>
                    <a:pt x="16" y="363"/>
                    <a:pt x="16" y="363"/>
                    <a:pt x="16" y="363"/>
                  </a:cubicBezTo>
                  <a:cubicBezTo>
                    <a:pt x="9" y="354"/>
                    <a:pt x="9" y="354"/>
                    <a:pt x="9" y="354"/>
                  </a:cubicBezTo>
                  <a:cubicBezTo>
                    <a:pt x="42" y="327"/>
                    <a:pt x="42" y="327"/>
                    <a:pt x="42" y="327"/>
                  </a:cubicBezTo>
                  <a:cubicBezTo>
                    <a:pt x="47" y="316"/>
                    <a:pt x="47" y="316"/>
                    <a:pt x="47" y="316"/>
                  </a:cubicBezTo>
                  <a:cubicBezTo>
                    <a:pt x="30" y="303"/>
                    <a:pt x="30" y="303"/>
                    <a:pt x="30" y="303"/>
                  </a:cubicBezTo>
                  <a:cubicBezTo>
                    <a:pt x="38" y="295"/>
                    <a:pt x="38" y="295"/>
                    <a:pt x="38" y="295"/>
                  </a:cubicBezTo>
                  <a:cubicBezTo>
                    <a:pt x="31" y="286"/>
                    <a:pt x="31" y="286"/>
                    <a:pt x="31" y="286"/>
                  </a:cubicBezTo>
                  <a:cubicBezTo>
                    <a:pt x="23" y="278"/>
                    <a:pt x="23" y="278"/>
                    <a:pt x="23" y="278"/>
                  </a:cubicBezTo>
                  <a:cubicBezTo>
                    <a:pt x="30" y="263"/>
                    <a:pt x="30" y="263"/>
                    <a:pt x="30" y="263"/>
                  </a:cubicBezTo>
                  <a:cubicBezTo>
                    <a:pt x="26" y="251"/>
                    <a:pt x="26" y="251"/>
                    <a:pt x="26" y="251"/>
                  </a:cubicBezTo>
                  <a:cubicBezTo>
                    <a:pt x="18" y="238"/>
                    <a:pt x="18" y="238"/>
                    <a:pt x="18" y="238"/>
                  </a:cubicBezTo>
                  <a:cubicBezTo>
                    <a:pt x="30" y="226"/>
                    <a:pt x="30" y="226"/>
                    <a:pt x="30" y="226"/>
                  </a:cubicBezTo>
                  <a:cubicBezTo>
                    <a:pt x="13" y="215"/>
                    <a:pt x="13" y="215"/>
                    <a:pt x="13" y="215"/>
                  </a:cubicBezTo>
                  <a:cubicBezTo>
                    <a:pt x="15" y="199"/>
                    <a:pt x="15" y="199"/>
                    <a:pt x="15" y="199"/>
                  </a:cubicBezTo>
                  <a:cubicBezTo>
                    <a:pt x="22" y="191"/>
                    <a:pt x="22" y="191"/>
                    <a:pt x="22" y="191"/>
                  </a:cubicBezTo>
                  <a:cubicBezTo>
                    <a:pt x="31" y="189"/>
                    <a:pt x="31" y="189"/>
                    <a:pt x="31" y="189"/>
                  </a:cubicBezTo>
                  <a:cubicBezTo>
                    <a:pt x="31" y="185"/>
                    <a:pt x="31" y="185"/>
                    <a:pt x="31" y="185"/>
                  </a:cubicBezTo>
                  <a:cubicBezTo>
                    <a:pt x="46" y="182"/>
                    <a:pt x="46" y="182"/>
                    <a:pt x="46" y="182"/>
                  </a:cubicBezTo>
                  <a:cubicBezTo>
                    <a:pt x="59" y="182"/>
                    <a:pt x="59" y="182"/>
                    <a:pt x="59" y="182"/>
                  </a:cubicBezTo>
                  <a:cubicBezTo>
                    <a:pt x="64" y="189"/>
                    <a:pt x="64" y="189"/>
                    <a:pt x="64" y="189"/>
                  </a:cubicBezTo>
                  <a:cubicBezTo>
                    <a:pt x="71" y="192"/>
                    <a:pt x="71" y="192"/>
                    <a:pt x="71" y="192"/>
                  </a:cubicBezTo>
                  <a:cubicBezTo>
                    <a:pt x="100" y="194"/>
                    <a:pt x="100" y="194"/>
                    <a:pt x="100" y="194"/>
                  </a:cubicBezTo>
                  <a:cubicBezTo>
                    <a:pt x="121" y="205"/>
                    <a:pt x="121" y="205"/>
                    <a:pt x="121" y="205"/>
                  </a:cubicBezTo>
                  <a:cubicBezTo>
                    <a:pt x="141" y="216"/>
                    <a:pt x="141" y="216"/>
                    <a:pt x="141" y="216"/>
                  </a:cubicBezTo>
                  <a:cubicBezTo>
                    <a:pt x="163" y="229"/>
                    <a:pt x="163" y="229"/>
                    <a:pt x="163" y="229"/>
                  </a:cubicBezTo>
                  <a:cubicBezTo>
                    <a:pt x="164" y="242"/>
                    <a:pt x="164" y="242"/>
                    <a:pt x="164" y="242"/>
                  </a:cubicBezTo>
                  <a:cubicBezTo>
                    <a:pt x="151" y="253"/>
                    <a:pt x="151" y="253"/>
                    <a:pt x="151" y="253"/>
                  </a:cubicBezTo>
                  <a:cubicBezTo>
                    <a:pt x="129" y="259"/>
                    <a:pt x="129" y="259"/>
                    <a:pt x="129" y="259"/>
                  </a:cubicBezTo>
                  <a:cubicBezTo>
                    <a:pt x="109" y="252"/>
                    <a:pt x="109" y="252"/>
                    <a:pt x="109" y="252"/>
                  </a:cubicBezTo>
                  <a:cubicBezTo>
                    <a:pt x="87" y="248"/>
                    <a:pt x="87" y="248"/>
                    <a:pt x="87" y="248"/>
                  </a:cubicBezTo>
                  <a:cubicBezTo>
                    <a:pt x="71" y="242"/>
                    <a:pt x="71" y="242"/>
                    <a:pt x="71" y="242"/>
                  </a:cubicBezTo>
                  <a:cubicBezTo>
                    <a:pt x="57" y="236"/>
                    <a:pt x="57" y="236"/>
                    <a:pt x="57" y="236"/>
                  </a:cubicBezTo>
                  <a:cubicBezTo>
                    <a:pt x="68" y="250"/>
                    <a:pt x="68" y="250"/>
                    <a:pt x="68" y="250"/>
                  </a:cubicBezTo>
                  <a:cubicBezTo>
                    <a:pt x="79" y="256"/>
                    <a:pt x="79" y="256"/>
                    <a:pt x="79" y="256"/>
                  </a:cubicBezTo>
                  <a:cubicBezTo>
                    <a:pt x="86" y="259"/>
                    <a:pt x="86" y="259"/>
                    <a:pt x="86" y="259"/>
                  </a:cubicBezTo>
                  <a:cubicBezTo>
                    <a:pt x="87" y="268"/>
                    <a:pt x="87" y="268"/>
                    <a:pt x="87" y="268"/>
                  </a:cubicBezTo>
                  <a:cubicBezTo>
                    <a:pt x="91" y="288"/>
                    <a:pt x="91" y="288"/>
                    <a:pt x="91" y="288"/>
                  </a:cubicBezTo>
                  <a:cubicBezTo>
                    <a:pt x="99" y="289"/>
                    <a:pt x="99" y="289"/>
                    <a:pt x="99" y="289"/>
                  </a:cubicBezTo>
                  <a:cubicBezTo>
                    <a:pt x="111" y="300"/>
                    <a:pt x="111" y="300"/>
                    <a:pt x="111" y="300"/>
                  </a:cubicBezTo>
                  <a:cubicBezTo>
                    <a:pt x="125" y="300"/>
                    <a:pt x="125" y="300"/>
                    <a:pt x="125" y="300"/>
                  </a:cubicBezTo>
                  <a:cubicBezTo>
                    <a:pt x="127" y="292"/>
                    <a:pt x="127" y="292"/>
                    <a:pt x="127" y="292"/>
                  </a:cubicBezTo>
                  <a:cubicBezTo>
                    <a:pt x="118" y="290"/>
                    <a:pt x="118" y="290"/>
                    <a:pt x="118" y="290"/>
                  </a:cubicBezTo>
                  <a:cubicBezTo>
                    <a:pt x="110" y="280"/>
                    <a:pt x="110" y="280"/>
                    <a:pt x="110" y="280"/>
                  </a:cubicBezTo>
                  <a:cubicBezTo>
                    <a:pt x="117" y="273"/>
                    <a:pt x="117" y="273"/>
                    <a:pt x="117" y="273"/>
                  </a:cubicBezTo>
                  <a:cubicBezTo>
                    <a:pt x="126" y="281"/>
                    <a:pt x="126" y="281"/>
                    <a:pt x="126" y="281"/>
                  </a:cubicBezTo>
                  <a:cubicBezTo>
                    <a:pt x="135" y="284"/>
                    <a:pt x="135" y="284"/>
                    <a:pt x="135" y="284"/>
                  </a:cubicBezTo>
                  <a:cubicBezTo>
                    <a:pt x="154" y="288"/>
                    <a:pt x="154" y="288"/>
                    <a:pt x="154" y="288"/>
                  </a:cubicBezTo>
                  <a:cubicBezTo>
                    <a:pt x="155" y="280"/>
                    <a:pt x="155" y="280"/>
                    <a:pt x="155" y="280"/>
                  </a:cubicBezTo>
                  <a:cubicBezTo>
                    <a:pt x="147" y="271"/>
                    <a:pt x="147" y="271"/>
                    <a:pt x="147" y="271"/>
                  </a:cubicBezTo>
                  <a:cubicBezTo>
                    <a:pt x="155" y="262"/>
                    <a:pt x="155" y="262"/>
                    <a:pt x="155" y="262"/>
                  </a:cubicBezTo>
                  <a:cubicBezTo>
                    <a:pt x="169" y="255"/>
                    <a:pt x="169" y="255"/>
                    <a:pt x="169" y="255"/>
                  </a:cubicBezTo>
                  <a:cubicBezTo>
                    <a:pt x="176" y="249"/>
                    <a:pt x="176" y="249"/>
                    <a:pt x="176" y="249"/>
                  </a:cubicBezTo>
                  <a:cubicBezTo>
                    <a:pt x="197" y="256"/>
                    <a:pt x="197" y="256"/>
                    <a:pt x="197" y="256"/>
                  </a:cubicBezTo>
                  <a:cubicBezTo>
                    <a:pt x="202" y="237"/>
                    <a:pt x="202" y="237"/>
                    <a:pt x="202" y="237"/>
                  </a:cubicBezTo>
                  <a:cubicBezTo>
                    <a:pt x="195" y="232"/>
                    <a:pt x="195" y="232"/>
                    <a:pt x="195" y="232"/>
                  </a:cubicBezTo>
                  <a:cubicBezTo>
                    <a:pt x="199" y="214"/>
                    <a:pt x="199" y="214"/>
                    <a:pt x="199" y="214"/>
                  </a:cubicBezTo>
                  <a:cubicBezTo>
                    <a:pt x="193" y="208"/>
                    <a:pt x="193" y="208"/>
                    <a:pt x="193" y="208"/>
                  </a:cubicBezTo>
                  <a:cubicBezTo>
                    <a:pt x="218" y="208"/>
                    <a:pt x="218" y="208"/>
                    <a:pt x="218" y="208"/>
                  </a:cubicBezTo>
                  <a:cubicBezTo>
                    <a:pt x="227" y="218"/>
                    <a:pt x="227" y="218"/>
                    <a:pt x="227" y="218"/>
                  </a:cubicBezTo>
                  <a:cubicBezTo>
                    <a:pt x="227" y="224"/>
                    <a:pt x="227" y="224"/>
                    <a:pt x="227" y="224"/>
                  </a:cubicBezTo>
                  <a:cubicBezTo>
                    <a:pt x="216" y="224"/>
                    <a:pt x="216" y="224"/>
                    <a:pt x="216" y="224"/>
                  </a:cubicBezTo>
                  <a:cubicBezTo>
                    <a:pt x="209" y="232"/>
                    <a:pt x="209" y="232"/>
                    <a:pt x="209" y="232"/>
                  </a:cubicBezTo>
                  <a:cubicBezTo>
                    <a:pt x="219" y="242"/>
                    <a:pt x="219" y="242"/>
                    <a:pt x="219" y="242"/>
                  </a:cubicBezTo>
                  <a:cubicBezTo>
                    <a:pt x="237" y="243"/>
                    <a:pt x="237" y="243"/>
                    <a:pt x="237" y="243"/>
                  </a:cubicBezTo>
                  <a:cubicBezTo>
                    <a:pt x="245" y="226"/>
                    <a:pt x="245" y="226"/>
                    <a:pt x="245" y="226"/>
                  </a:cubicBezTo>
                  <a:cubicBezTo>
                    <a:pt x="289" y="208"/>
                    <a:pt x="289" y="208"/>
                    <a:pt x="289" y="208"/>
                  </a:cubicBezTo>
                  <a:cubicBezTo>
                    <a:pt x="297" y="210"/>
                    <a:pt x="297" y="210"/>
                    <a:pt x="297" y="210"/>
                  </a:cubicBezTo>
                  <a:cubicBezTo>
                    <a:pt x="305" y="201"/>
                    <a:pt x="305" y="201"/>
                    <a:pt x="305" y="201"/>
                  </a:cubicBezTo>
                  <a:cubicBezTo>
                    <a:pt x="315" y="198"/>
                    <a:pt x="315" y="198"/>
                    <a:pt x="315" y="198"/>
                  </a:cubicBezTo>
                  <a:cubicBezTo>
                    <a:pt x="311" y="212"/>
                    <a:pt x="311" y="212"/>
                    <a:pt x="311" y="212"/>
                  </a:cubicBezTo>
                  <a:cubicBezTo>
                    <a:pt x="326" y="212"/>
                    <a:pt x="326" y="212"/>
                    <a:pt x="326" y="212"/>
                  </a:cubicBezTo>
                  <a:cubicBezTo>
                    <a:pt x="329" y="206"/>
                    <a:pt x="329" y="206"/>
                    <a:pt x="329" y="206"/>
                  </a:cubicBezTo>
                  <a:cubicBezTo>
                    <a:pt x="355" y="207"/>
                    <a:pt x="355" y="207"/>
                    <a:pt x="355" y="207"/>
                  </a:cubicBezTo>
                  <a:cubicBezTo>
                    <a:pt x="373" y="196"/>
                    <a:pt x="373" y="196"/>
                    <a:pt x="373" y="196"/>
                  </a:cubicBezTo>
                  <a:cubicBezTo>
                    <a:pt x="377" y="204"/>
                    <a:pt x="377" y="204"/>
                    <a:pt x="377" y="204"/>
                  </a:cubicBezTo>
                  <a:cubicBezTo>
                    <a:pt x="375" y="210"/>
                    <a:pt x="375" y="210"/>
                    <a:pt x="375" y="210"/>
                  </a:cubicBezTo>
                  <a:cubicBezTo>
                    <a:pt x="383" y="210"/>
                    <a:pt x="383" y="210"/>
                    <a:pt x="383" y="210"/>
                  </a:cubicBezTo>
                  <a:cubicBezTo>
                    <a:pt x="386" y="204"/>
                    <a:pt x="386" y="204"/>
                    <a:pt x="386" y="204"/>
                  </a:cubicBezTo>
                  <a:cubicBezTo>
                    <a:pt x="398" y="197"/>
                    <a:pt x="398" y="197"/>
                    <a:pt x="398" y="197"/>
                  </a:cubicBezTo>
                  <a:cubicBezTo>
                    <a:pt x="389" y="186"/>
                    <a:pt x="389" y="186"/>
                    <a:pt x="389" y="186"/>
                  </a:cubicBezTo>
                  <a:cubicBezTo>
                    <a:pt x="373" y="178"/>
                    <a:pt x="373" y="178"/>
                    <a:pt x="373" y="178"/>
                  </a:cubicBezTo>
                  <a:cubicBezTo>
                    <a:pt x="373" y="169"/>
                    <a:pt x="373" y="169"/>
                    <a:pt x="373" y="169"/>
                  </a:cubicBezTo>
                  <a:cubicBezTo>
                    <a:pt x="378" y="168"/>
                    <a:pt x="378" y="168"/>
                    <a:pt x="378" y="168"/>
                  </a:cubicBezTo>
                  <a:cubicBezTo>
                    <a:pt x="393" y="181"/>
                    <a:pt x="393" y="181"/>
                    <a:pt x="393" y="181"/>
                  </a:cubicBezTo>
                  <a:cubicBezTo>
                    <a:pt x="418" y="182"/>
                    <a:pt x="418" y="182"/>
                    <a:pt x="418" y="182"/>
                  </a:cubicBezTo>
                  <a:cubicBezTo>
                    <a:pt x="443" y="191"/>
                    <a:pt x="443" y="191"/>
                    <a:pt x="443" y="191"/>
                  </a:cubicBezTo>
                  <a:cubicBezTo>
                    <a:pt x="463" y="200"/>
                    <a:pt x="463" y="200"/>
                    <a:pt x="463" y="200"/>
                  </a:cubicBezTo>
                  <a:cubicBezTo>
                    <a:pt x="487" y="212"/>
                    <a:pt x="487" y="212"/>
                    <a:pt x="487" y="212"/>
                  </a:cubicBezTo>
                  <a:cubicBezTo>
                    <a:pt x="492" y="201"/>
                    <a:pt x="492" y="201"/>
                    <a:pt x="492" y="201"/>
                  </a:cubicBezTo>
                  <a:cubicBezTo>
                    <a:pt x="481" y="190"/>
                    <a:pt x="481" y="190"/>
                    <a:pt x="481" y="190"/>
                  </a:cubicBezTo>
                  <a:cubicBezTo>
                    <a:pt x="468" y="184"/>
                    <a:pt x="468" y="184"/>
                    <a:pt x="468" y="184"/>
                  </a:cubicBezTo>
                  <a:cubicBezTo>
                    <a:pt x="468" y="176"/>
                    <a:pt x="468" y="176"/>
                    <a:pt x="468" y="176"/>
                  </a:cubicBezTo>
                  <a:cubicBezTo>
                    <a:pt x="474" y="160"/>
                    <a:pt x="474" y="160"/>
                    <a:pt x="474" y="160"/>
                  </a:cubicBezTo>
                  <a:cubicBezTo>
                    <a:pt x="467" y="157"/>
                    <a:pt x="467" y="157"/>
                    <a:pt x="467" y="157"/>
                  </a:cubicBezTo>
                  <a:cubicBezTo>
                    <a:pt x="468" y="152"/>
                    <a:pt x="468" y="152"/>
                    <a:pt x="468" y="152"/>
                  </a:cubicBezTo>
                  <a:cubicBezTo>
                    <a:pt x="487" y="138"/>
                    <a:pt x="487" y="138"/>
                    <a:pt x="487" y="138"/>
                  </a:cubicBezTo>
                  <a:cubicBezTo>
                    <a:pt x="497" y="115"/>
                    <a:pt x="497" y="115"/>
                    <a:pt x="497" y="115"/>
                  </a:cubicBezTo>
                  <a:cubicBezTo>
                    <a:pt x="535" y="117"/>
                    <a:pt x="535" y="117"/>
                    <a:pt x="535" y="117"/>
                  </a:cubicBezTo>
                  <a:cubicBezTo>
                    <a:pt x="539" y="122"/>
                    <a:pt x="539" y="122"/>
                    <a:pt x="539" y="122"/>
                  </a:cubicBezTo>
                  <a:cubicBezTo>
                    <a:pt x="535" y="136"/>
                    <a:pt x="535" y="136"/>
                    <a:pt x="535" y="136"/>
                  </a:cubicBezTo>
                  <a:cubicBezTo>
                    <a:pt x="528" y="147"/>
                    <a:pt x="528" y="147"/>
                    <a:pt x="528" y="147"/>
                  </a:cubicBezTo>
                  <a:cubicBezTo>
                    <a:pt x="535" y="154"/>
                    <a:pt x="535" y="154"/>
                    <a:pt x="535" y="154"/>
                  </a:cubicBezTo>
                  <a:cubicBezTo>
                    <a:pt x="538" y="166"/>
                    <a:pt x="538" y="166"/>
                    <a:pt x="538" y="166"/>
                  </a:cubicBezTo>
                  <a:cubicBezTo>
                    <a:pt x="536" y="200"/>
                    <a:pt x="536" y="200"/>
                    <a:pt x="536" y="200"/>
                  </a:cubicBezTo>
                  <a:cubicBezTo>
                    <a:pt x="547" y="209"/>
                    <a:pt x="547" y="209"/>
                    <a:pt x="547" y="209"/>
                  </a:cubicBezTo>
                  <a:cubicBezTo>
                    <a:pt x="541" y="223"/>
                    <a:pt x="541" y="223"/>
                    <a:pt x="541" y="223"/>
                  </a:cubicBezTo>
                  <a:cubicBezTo>
                    <a:pt x="521" y="241"/>
                    <a:pt x="521" y="241"/>
                    <a:pt x="521" y="241"/>
                  </a:cubicBezTo>
                  <a:cubicBezTo>
                    <a:pt x="510" y="244"/>
                    <a:pt x="510" y="244"/>
                    <a:pt x="510" y="244"/>
                  </a:cubicBezTo>
                  <a:cubicBezTo>
                    <a:pt x="497" y="242"/>
                    <a:pt x="497" y="242"/>
                    <a:pt x="497" y="242"/>
                  </a:cubicBezTo>
                  <a:cubicBezTo>
                    <a:pt x="493" y="245"/>
                    <a:pt x="493" y="245"/>
                    <a:pt x="493" y="245"/>
                  </a:cubicBezTo>
                  <a:cubicBezTo>
                    <a:pt x="493" y="245"/>
                    <a:pt x="499" y="249"/>
                    <a:pt x="501" y="250"/>
                  </a:cubicBezTo>
                  <a:cubicBezTo>
                    <a:pt x="503" y="252"/>
                    <a:pt x="527" y="255"/>
                    <a:pt x="527" y="255"/>
                  </a:cubicBezTo>
                  <a:cubicBezTo>
                    <a:pt x="543" y="244"/>
                    <a:pt x="543" y="244"/>
                    <a:pt x="543" y="244"/>
                  </a:cubicBezTo>
                  <a:cubicBezTo>
                    <a:pt x="563" y="223"/>
                    <a:pt x="563" y="223"/>
                    <a:pt x="563" y="223"/>
                  </a:cubicBezTo>
                  <a:cubicBezTo>
                    <a:pt x="558" y="210"/>
                    <a:pt x="558" y="210"/>
                    <a:pt x="558" y="210"/>
                  </a:cubicBezTo>
                  <a:cubicBezTo>
                    <a:pt x="566" y="199"/>
                    <a:pt x="566" y="199"/>
                    <a:pt x="566" y="199"/>
                  </a:cubicBezTo>
                  <a:cubicBezTo>
                    <a:pt x="581" y="201"/>
                    <a:pt x="581" y="201"/>
                    <a:pt x="581" y="201"/>
                  </a:cubicBezTo>
                  <a:cubicBezTo>
                    <a:pt x="589" y="209"/>
                    <a:pt x="589" y="209"/>
                    <a:pt x="589" y="209"/>
                  </a:cubicBezTo>
                  <a:cubicBezTo>
                    <a:pt x="592" y="221"/>
                    <a:pt x="592" y="221"/>
                    <a:pt x="592" y="221"/>
                  </a:cubicBezTo>
                  <a:cubicBezTo>
                    <a:pt x="602" y="212"/>
                    <a:pt x="602" y="212"/>
                    <a:pt x="602" y="212"/>
                  </a:cubicBezTo>
                  <a:cubicBezTo>
                    <a:pt x="596" y="200"/>
                    <a:pt x="596" y="200"/>
                    <a:pt x="596" y="200"/>
                  </a:cubicBezTo>
                  <a:cubicBezTo>
                    <a:pt x="582" y="196"/>
                    <a:pt x="582" y="196"/>
                    <a:pt x="582" y="196"/>
                  </a:cubicBezTo>
                  <a:cubicBezTo>
                    <a:pt x="551" y="194"/>
                    <a:pt x="551" y="194"/>
                    <a:pt x="551" y="194"/>
                  </a:cubicBezTo>
                  <a:cubicBezTo>
                    <a:pt x="551" y="180"/>
                    <a:pt x="551" y="180"/>
                    <a:pt x="551" y="180"/>
                  </a:cubicBezTo>
                  <a:cubicBezTo>
                    <a:pt x="557" y="164"/>
                    <a:pt x="557" y="164"/>
                    <a:pt x="557" y="164"/>
                  </a:cubicBezTo>
                  <a:cubicBezTo>
                    <a:pt x="549" y="152"/>
                    <a:pt x="549" y="152"/>
                    <a:pt x="549" y="152"/>
                  </a:cubicBezTo>
                  <a:cubicBezTo>
                    <a:pt x="544" y="144"/>
                    <a:pt x="544" y="144"/>
                    <a:pt x="544" y="144"/>
                  </a:cubicBezTo>
                  <a:cubicBezTo>
                    <a:pt x="553" y="134"/>
                    <a:pt x="553" y="134"/>
                    <a:pt x="553" y="134"/>
                  </a:cubicBezTo>
                  <a:cubicBezTo>
                    <a:pt x="564" y="130"/>
                    <a:pt x="564" y="130"/>
                    <a:pt x="564" y="130"/>
                  </a:cubicBezTo>
                  <a:cubicBezTo>
                    <a:pt x="565" y="118"/>
                    <a:pt x="565" y="118"/>
                    <a:pt x="565" y="118"/>
                  </a:cubicBezTo>
                  <a:cubicBezTo>
                    <a:pt x="572" y="118"/>
                    <a:pt x="572" y="118"/>
                    <a:pt x="572" y="118"/>
                  </a:cubicBezTo>
                  <a:cubicBezTo>
                    <a:pt x="573" y="131"/>
                    <a:pt x="573" y="131"/>
                    <a:pt x="573" y="131"/>
                  </a:cubicBezTo>
                  <a:cubicBezTo>
                    <a:pt x="568" y="141"/>
                    <a:pt x="568" y="141"/>
                    <a:pt x="568" y="141"/>
                  </a:cubicBezTo>
                  <a:cubicBezTo>
                    <a:pt x="571" y="149"/>
                    <a:pt x="571" y="149"/>
                    <a:pt x="571" y="149"/>
                  </a:cubicBezTo>
                  <a:cubicBezTo>
                    <a:pt x="583" y="152"/>
                    <a:pt x="583" y="152"/>
                    <a:pt x="583" y="152"/>
                  </a:cubicBezTo>
                  <a:cubicBezTo>
                    <a:pt x="601" y="157"/>
                    <a:pt x="601" y="157"/>
                    <a:pt x="601" y="157"/>
                  </a:cubicBezTo>
                  <a:cubicBezTo>
                    <a:pt x="610" y="156"/>
                    <a:pt x="610" y="156"/>
                    <a:pt x="610" y="156"/>
                  </a:cubicBezTo>
                  <a:cubicBezTo>
                    <a:pt x="600" y="148"/>
                    <a:pt x="600" y="148"/>
                    <a:pt x="600" y="148"/>
                  </a:cubicBezTo>
                  <a:cubicBezTo>
                    <a:pt x="584" y="144"/>
                    <a:pt x="584" y="144"/>
                    <a:pt x="584" y="144"/>
                  </a:cubicBezTo>
                  <a:cubicBezTo>
                    <a:pt x="579" y="136"/>
                    <a:pt x="579" y="136"/>
                    <a:pt x="579" y="136"/>
                  </a:cubicBezTo>
                  <a:cubicBezTo>
                    <a:pt x="588" y="133"/>
                    <a:pt x="588" y="133"/>
                    <a:pt x="588" y="133"/>
                  </a:cubicBezTo>
                  <a:cubicBezTo>
                    <a:pt x="602" y="135"/>
                    <a:pt x="602" y="135"/>
                    <a:pt x="602" y="135"/>
                  </a:cubicBezTo>
                  <a:cubicBezTo>
                    <a:pt x="593" y="124"/>
                    <a:pt x="593" y="124"/>
                    <a:pt x="593" y="124"/>
                  </a:cubicBezTo>
                  <a:cubicBezTo>
                    <a:pt x="597" y="121"/>
                    <a:pt x="597" y="121"/>
                    <a:pt x="597" y="121"/>
                  </a:cubicBezTo>
                  <a:cubicBezTo>
                    <a:pt x="623" y="128"/>
                    <a:pt x="623" y="128"/>
                    <a:pt x="623" y="128"/>
                  </a:cubicBezTo>
                  <a:cubicBezTo>
                    <a:pt x="637" y="140"/>
                    <a:pt x="637" y="140"/>
                    <a:pt x="637" y="140"/>
                  </a:cubicBezTo>
                  <a:cubicBezTo>
                    <a:pt x="658" y="140"/>
                    <a:pt x="658" y="140"/>
                    <a:pt x="658" y="140"/>
                  </a:cubicBezTo>
                  <a:cubicBezTo>
                    <a:pt x="647" y="130"/>
                    <a:pt x="647" y="130"/>
                    <a:pt x="647" y="130"/>
                  </a:cubicBezTo>
                  <a:cubicBezTo>
                    <a:pt x="635" y="120"/>
                    <a:pt x="635" y="120"/>
                    <a:pt x="635" y="120"/>
                  </a:cubicBezTo>
                  <a:cubicBezTo>
                    <a:pt x="630" y="102"/>
                    <a:pt x="630" y="102"/>
                    <a:pt x="630" y="102"/>
                  </a:cubicBezTo>
                  <a:cubicBezTo>
                    <a:pt x="639" y="96"/>
                    <a:pt x="639" y="96"/>
                    <a:pt x="639" y="96"/>
                  </a:cubicBezTo>
                  <a:cubicBezTo>
                    <a:pt x="673" y="95"/>
                    <a:pt x="673" y="95"/>
                    <a:pt x="673" y="95"/>
                  </a:cubicBezTo>
                  <a:cubicBezTo>
                    <a:pt x="707" y="90"/>
                    <a:pt x="707" y="90"/>
                    <a:pt x="707" y="90"/>
                  </a:cubicBezTo>
                  <a:cubicBezTo>
                    <a:pt x="698" y="72"/>
                    <a:pt x="698" y="72"/>
                    <a:pt x="698" y="72"/>
                  </a:cubicBezTo>
                  <a:cubicBezTo>
                    <a:pt x="727" y="60"/>
                    <a:pt x="727" y="60"/>
                    <a:pt x="727" y="60"/>
                  </a:cubicBezTo>
                  <a:cubicBezTo>
                    <a:pt x="789" y="38"/>
                    <a:pt x="789" y="38"/>
                    <a:pt x="789" y="38"/>
                  </a:cubicBezTo>
                  <a:cubicBezTo>
                    <a:pt x="816" y="36"/>
                    <a:pt x="816" y="36"/>
                    <a:pt x="816" y="36"/>
                  </a:cubicBezTo>
                  <a:cubicBezTo>
                    <a:pt x="842" y="38"/>
                    <a:pt x="842" y="38"/>
                    <a:pt x="842" y="38"/>
                  </a:cubicBezTo>
                  <a:cubicBezTo>
                    <a:pt x="879" y="27"/>
                    <a:pt x="879" y="27"/>
                    <a:pt x="879" y="27"/>
                  </a:cubicBezTo>
                  <a:cubicBezTo>
                    <a:pt x="877" y="15"/>
                    <a:pt x="877" y="15"/>
                    <a:pt x="877" y="15"/>
                  </a:cubicBezTo>
                  <a:cubicBezTo>
                    <a:pt x="894" y="0"/>
                    <a:pt x="894" y="0"/>
                    <a:pt x="894" y="0"/>
                  </a:cubicBezTo>
                  <a:cubicBezTo>
                    <a:pt x="920" y="0"/>
                    <a:pt x="920" y="0"/>
                    <a:pt x="920" y="0"/>
                  </a:cubicBezTo>
                  <a:cubicBezTo>
                    <a:pt x="933" y="6"/>
                    <a:pt x="933" y="6"/>
                    <a:pt x="933" y="6"/>
                  </a:cubicBezTo>
                  <a:cubicBezTo>
                    <a:pt x="916" y="14"/>
                    <a:pt x="916" y="14"/>
                    <a:pt x="916" y="14"/>
                  </a:cubicBezTo>
                  <a:cubicBezTo>
                    <a:pt x="947" y="16"/>
                    <a:pt x="947" y="16"/>
                    <a:pt x="947" y="16"/>
                  </a:cubicBezTo>
                  <a:cubicBezTo>
                    <a:pt x="941" y="27"/>
                    <a:pt x="941" y="27"/>
                    <a:pt x="941" y="27"/>
                  </a:cubicBezTo>
                  <a:cubicBezTo>
                    <a:pt x="999" y="25"/>
                    <a:pt x="999" y="25"/>
                    <a:pt x="999" y="25"/>
                  </a:cubicBezTo>
                  <a:cubicBezTo>
                    <a:pt x="1020" y="38"/>
                    <a:pt x="1020" y="38"/>
                    <a:pt x="1020" y="38"/>
                  </a:cubicBezTo>
                  <a:cubicBezTo>
                    <a:pt x="1023" y="47"/>
                    <a:pt x="1023" y="47"/>
                    <a:pt x="1023" y="47"/>
                  </a:cubicBezTo>
                  <a:cubicBezTo>
                    <a:pt x="1017" y="62"/>
                    <a:pt x="1017" y="62"/>
                    <a:pt x="1017" y="62"/>
                  </a:cubicBezTo>
                  <a:cubicBezTo>
                    <a:pt x="991" y="76"/>
                    <a:pt x="991" y="76"/>
                    <a:pt x="991" y="76"/>
                  </a:cubicBezTo>
                  <a:cubicBezTo>
                    <a:pt x="965" y="91"/>
                    <a:pt x="965" y="91"/>
                    <a:pt x="965" y="91"/>
                  </a:cubicBezTo>
                  <a:cubicBezTo>
                    <a:pt x="927" y="111"/>
                    <a:pt x="927" y="111"/>
                    <a:pt x="927" y="111"/>
                  </a:cubicBezTo>
                  <a:cubicBezTo>
                    <a:pt x="931" y="115"/>
                    <a:pt x="931" y="115"/>
                    <a:pt x="931" y="115"/>
                  </a:cubicBezTo>
                  <a:cubicBezTo>
                    <a:pt x="947" y="109"/>
                    <a:pt x="947" y="109"/>
                    <a:pt x="947" y="109"/>
                  </a:cubicBezTo>
                  <a:cubicBezTo>
                    <a:pt x="979" y="100"/>
                    <a:pt x="979" y="100"/>
                    <a:pt x="979" y="100"/>
                  </a:cubicBezTo>
                  <a:cubicBezTo>
                    <a:pt x="977" y="94"/>
                    <a:pt x="977" y="94"/>
                    <a:pt x="977" y="94"/>
                  </a:cubicBezTo>
                  <a:cubicBezTo>
                    <a:pt x="983" y="86"/>
                    <a:pt x="983" y="86"/>
                    <a:pt x="983" y="86"/>
                  </a:cubicBezTo>
                  <a:cubicBezTo>
                    <a:pt x="995" y="83"/>
                    <a:pt x="995" y="83"/>
                    <a:pt x="995" y="83"/>
                  </a:cubicBezTo>
                  <a:cubicBezTo>
                    <a:pt x="999" y="90"/>
                    <a:pt x="999" y="90"/>
                    <a:pt x="999" y="90"/>
                  </a:cubicBezTo>
                  <a:cubicBezTo>
                    <a:pt x="1008" y="94"/>
                    <a:pt x="1008" y="94"/>
                    <a:pt x="1008" y="94"/>
                  </a:cubicBezTo>
                  <a:cubicBezTo>
                    <a:pt x="1021" y="102"/>
                    <a:pt x="1021" y="102"/>
                    <a:pt x="1021" y="102"/>
                  </a:cubicBezTo>
                  <a:cubicBezTo>
                    <a:pt x="1029" y="98"/>
                    <a:pt x="1029" y="98"/>
                    <a:pt x="1029" y="98"/>
                  </a:cubicBezTo>
                  <a:cubicBezTo>
                    <a:pt x="1084" y="100"/>
                    <a:pt x="1084" y="100"/>
                    <a:pt x="1084" y="100"/>
                  </a:cubicBezTo>
                  <a:cubicBezTo>
                    <a:pt x="1085" y="108"/>
                    <a:pt x="1085" y="108"/>
                    <a:pt x="1085" y="108"/>
                  </a:cubicBezTo>
                  <a:cubicBezTo>
                    <a:pt x="1138" y="114"/>
                    <a:pt x="1138" y="114"/>
                    <a:pt x="1138" y="114"/>
                  </a:cubicBezTo>
                  <a:cubicBezTo>
                    <a:pt x="1145" y="93"/>
                    <a:pt x="1145" y="93"/>
                    <a:pt x="1145" y="93"/>
                  </a:cubicBezTo>
                  <a:cubicBezTo>
                    <a:pt x="1155" y="96"/>
                    <a:pt x="1155" y="96"/>
                    <a:pt x="1155" y="96"/>
                  </a:cubicBezTo>
                  <a:cubicBezTo>
                    <a:pt x="1169" y="102"/>
                    <a:pt x="1169" y="102"/>
                    <a:pt x="1169" y="102"/>
                  </a:cubicBezTo>
                  <a:cubicBezTo>
                    <a:pt x="1193" y="102"/>
                    <a:pt x="1193" y="102"/>
                    <a:pt x="1193" y="102"/>
                  </a:cubicBezTo>
                  <a:cubicBezTo>
                    <a:pt x="1207" y="116"/>
                    <a:pt x="1207" y="116"/>
                    <a:pt x="1207" y="116"/>
                  </a:cubicBezTo>
                  <a:cubicBezTo>
                    <a:pt x="1210" y="129"/>
                    <a:pt x="1210" y="129"/>
                    <a:pt x="1210" y="129"/>
                  </a:cubicBezTo>
                  <a:cubicBezTo>
                    <a:pt x="1201" y="135"/>
                    <a:pt x="1201" y="135"/>
                    <a:pt x="1201" y="135"/>
                  </a:cubicBezTo>
                  <a:cubicBezTo>
                    <a:pt x="1217" y="154"/>
                    <a:pt x="1217" y="154"/>
                    <a:pt x="1217" y="154"/>
                  </a:cubicBezTo>
                  <a:cubicBezTo>
                    <a:pt x="1234" y="160"/>
                    <a:pt x="1234" y="160"/>
                    <a:pt x="1234" y="160"/>
                  </a:cubicBezTo>
                  <a:cubicBezTo>
                    <a:pt x="1249" y="137"/>
                    <a:pt x="1249" y="137"/>
                    <a:pt x="1249" y="137"/>
                  </a:cubicBezTo>
                  <a:cubicBezTo>
                    <a:pt x="1267" y="148"/>
                    <a:pt x="1267" y="148"/>
                    <a:pt x="1267" y="148"/>
                  </a:cubicBezTo>
                  <a:cubicBezTo>
                    <a:pt x="1286" y="142"/>
                    <a:pt x="1286" y="142"/>
                    <a:pt x="1286" y="142"/>
                  </a:cubicBezTo>
                  <a:cubicBezTo>
                    <a:pt x="1306" y="148"/>
                    <a:pt x="1306" y="148"/>
                    <a:pt x="1306" y="148"/>
                  </a:cubicBezTo>
                  <a:cubicBezTo>
                    <a:pt x="1322" y="143"/>
                    <a:pt x="1322" y="143"/>
                    <a:pt x="1322" y="143"/>
                  </a:cubicBezTo>
                  <a:cubicBezTo>
                    <a:pt x="1334" y="138"/>
                    <a:pt x="1334" y="138"/>
                    <a:pt x="1334" y="138"/>
                  </a:cubicBezTo>
                  <a:cubicBezTo>
                    <a:pt x="1333" y="124"/>
                    <a:pt x="1333" y="124"/>
                    <a:pt x="1333" y="124"/>
                  </a:cubicBezTo>
                  <a:cubicBezTo>
                    <a:pt x="1349" y="117"/>
                    <a:pt x="1349" y="117"/>
                    <a:pt x="1349" y="117"/>
                  </a:cubicBezTo>
                  <a:cubicBezTo>
                    <a:pt x="1399" y="120"/>
                    <a:pt x="1399" y="120"/>
                    <a:pt x="1399" y="120"/>
                  </a:cubicBezTo>
                  <a:cubicBezTo>
                    <a:pt x="1408" y="128"/>
                    <a:pt x="1408" y="128"/>
                    <a:pt x="1408" y="128"/>
                  </a:cubicBezTo>
                  <a:cubicBezTo>
                    <a:pt x="1413" y="132"/>
                    <a:pt x="1413" y="132"/>
                    <a:pt x="1413" y="132"/>
                  </a:cubicBezTo>
                  <a:cubicBezTo>
                    <a:pt x="1441" y="128"/>
                    <a:pt x="1441" y="128"/>
                    <a:pt x="1441" y="128"/>
                  </a:cubicBezTo>
                  <a:cubicBezTo>
                    <a:pt x="1452" y="134"/>
                    <a:pt x="1452" y="134"/>
                    <a:pt x="1452" y="134"/>
                  </a:cubicBezTo>
                  <a:cubicBezTo>
                    <a:pt x="1446" y="141"/>
                    <a:pt x="1446" y="141"/>
                    <a:pt x="1446" y="141"/>
                  </a:cubicBezTo>
                  <a:cubicBezTo>
                    <a:pt x="1456" y="146"/>
                    <a:pt x="1456" y="146"/>
                    <a:pt x="1456" y="146"/>
                  </a:cubicBezTo>
                  <a:cubicBezTo>
                    <a:pt x="1479" y="156"/>
                    <a:pt x="1479" y="156"/>
                    <a:pt x="1479" y="156"/>
                  </a:cubicBezTo>
                  <a:cubicBezTo>
                    <a:pt x="1518" y="156"/>
                    <a:pt x="1518" y="156"/>
                    <a:pt x="1518" y="156"/>
                  </a:cubicBezTo>
                  <a:cubicBezTo>
                    <a:pt x="1558" y="158"/>
                    <a:pt x="1558" y="158"/>
                    <a:pt x="1558" y="158"/>
                  </a:cubicBezTo>
                  <a:cubicBezTo>
                    <a:pt x="1574" y="168"/>
                    <a:pt x="1574" y="168"/>
                    <a:pt x="1574" y="168"/>
                  </a:cubicBezTo>
                  <a:cubicBezTo>
                    <a:pt x="1573" y="178"/>
                    <a:pt x="1573" y="178"/>
                    <a:pt x="1573" y="178"/>
                  </a:cubicBezTo>
                  <a:cubicBezTo>
                    <a:pt x="1577" y="184"/>
                    <a:pt x="1577" y="184"/>
                    <a:pt x="1577" y="184"/>
                  </a:cubicBezTo>
                  <a:cubicBezTo>
                    <a:pt x="1589" y="188"/>
                    <a:pt x="1589" y="188"/>
                    <a:pt x="1589" y="188"/>
                  </a:cubicBezTo>
                  <a:cubicBezTo>
                    <a:pt x="1600" y="184"/>
                    <a:pt x="1600" y="184"/>
                    <a:pt x="1600" y="184"/>
                  </a:cubicBezTo>
                  <a:cubicBezTo>
                    <a:pt x="1649" y="186"/>
                    <a:pt x="1649" y="186"/>
                    <a:pt x="1649" y="186"/>
                  </a:cubicBezTo>
                  <a:cubicBezTo>
                    <a:pt x="1656" y="187"/>
                    <a:pt x="1656" y="187"/>
                    <a:pt x="1656" y="187"/>
                  </a:cubicBezTo>
                  <a:cubicBezTo>
                    <a:pt x="1667" y="181"/>
                    <a:pt x="1667" y="181"/>
                    <a:pt x="1667" y="181"/>
                  </a:cubicBezTo>
                  <a:cubicBezTo>
                    <a:pt x="1671" y="182"/>
                    <a:pt x="1671" y="182"/>
                    <a:pt x="1671" y="182"/>
                  </a:cubicBezTo>
                  <a:cubicBezTo>
                    <a:pt x="1671" y="190"/>
                    <a:pt x="1671" y="190"/>
                    <a:pt x="1671" y="190"/>
                  </a:cubicBezTo>
                  <a:cubicBezTo>
                    <a:pt x="1685" y="201"/>
                    <a:pt x="1685" y="201"/>
                    <a:pt x="1685" y="201"/>
                  </a:cubicBezTo>
                  <a:cubicBezTo>
                    <a:pt x="1701" y="203"/>
                    <a:pt x="1701" y="203"/>
                    <a:pt x="1701" y="203"/>
                  </a:cubicBezTo>
                  <a:cubicBezTo>
                    <a:pt x="1705" y="196"/>
                    <a:pt x="1705" y="196"/>
                    <a:pt x="1705" y="196"/>
                  </a:cubicBezTo>
                  <a:cubicBezTo>
                    <a:pt x="1700" y="188"/>
                    <a:pt x="1700" y="188"/>
                    <a:pt x="1700" y="188"/>
                  </a:cubicBezTo>
                  <a:cubicBezTo>
                    <a:pt x="1699" y="175"/>
                    <a:pt x="1699" y="175"/>
                    <a:pt x="1699" y="175"/>
                  </a:cubicBezTo>
                  <a:cubicBezTo>
                    <a:pt x="1708" y="173"/>
                    <a:pt x="1708" y="173"/>
                    <a:pt x="1708" y="173"/>
                  </a:cubicBezTo>
                  <a:cubicBezTo>
                    <a:pt x="1721" y="178"/>
                    <a:pt x="1721" y="178"/>
                    <a:pt x="1721" y="178"/>
                  </a:cubicBezTo>
                  <a:cubicBezTo>
                    <a:pt x="1745" y="179"/>
                    <a:pt x="1745" y="179"/>
                    <a:pt x="1745" y="179"/>
                  </a:cubicBezTo>
                  <a:cubicBezTo>
                    <a:pt x="1773" y="183"/>
                    <a:pt x="1773" y="183"/>
                    <a:pt x="1773" y="183"/>
                  </a:cubicBezTo>
                  <a:cubicBezTo>
                    <a:pt x="1806" y="195"/>
                    <a:pt x="1806" y="195"/>
                    <a:pt x="1806" y="195"/>
                  </a:cubicBezTo>
                  <a:cubicBezTo>
                    <a:pt x="1826" y="206"/>
                    <a:pt x="1826" y="206"/>
                    <a:pt x="1826" y="206"/>
                  </a:cubicBezTo>
                  <a:cubicBezTo>
                    <a:pt x="1860" y="221"/>
                    <a:pt x="1860" y="221"/>
                    <a:pt x="1860" y="221"/>
                  </a:cubicBezTo>
                  <a:cubicBezTo>
                    <a:pt x="1867" y="230"/>
                    <a:pt x="1867" y="230"/>
                    <a:pt x="1867" y="230"/>
                  </a:cubicBezTo>
                  <a:cubicBezTo>
                    <a:pt x="1870" y="238"/>
                    <a:pt x="1870" y="238"/>
                    <a:pt x="1870" y="238"/>
                  </a:cubicBezTo>
                  <a:cubicBezTo>
                    <a:pt x="1877" y="250"/>
                    <a:pt x="1877" y="250"/>
                    <a:pt x="1877" y="250"/>
                  </a:cubicBezTo>
                  <a:cubicBezTo>
                    <a:pt x="1883" y="248"/>
                    <a:pt x="1883" y="248"/>
                    <a:pt x="1883" y="248"/>
                  </a:cubicBezTo>
                  <a:cubicBezTo>
                    <a:pt x="1880" y="235"/>
                    <a:pt x="1880" y="235"/>
                    <a:pt x="1880" y="235"/>
                  </a:cubicBezTo>
                  <a:cubicBezTo>
                    <a:pt x="1891" y="236"/>
                    <a:pt x="1891" y="236"/>
                    <a:pt x="1891" y="236"/>
                  </a:cubicBezTo>
                  <a:cubicBezTo>
                    <a:pt x="1906" y="238"/>
                    <a:pt x="1906" y="238"/>
                    <a:pt x="1906" y="238"/>
                  </a:cubicBezTo>
                  <a:cubicBezTo>
                    <a:pt x="1921" y="248"/>
                    <a:pt x="1921" y="248"/>
                    <a:pt x="1921" y="248"/>
                  </a:cubicBezTo>
                  <a:cubicBezTo>
                    <a:pt x="1929" y="256"/>
                    <a:pt x="1929" y="256"/>
                    <a:pt x="1929" y="256"/>
                  </a:cubicBezTo>
                  <a:cubicBezTo>
                    <a:pt x="1920" y="266"/>
                    <a:pt x="1920" y="266"/>
                    <a:pt x="1920" y="266"/>
                  </a:cubicBezTo>
                  <a:cubicBezTo>
                    <a:pt x="1900" y="270"/>
                    <a:pt x="1900" y="270"/>
                    <a:pt x="1900" y="270"/>
                  </a:cubicBezTo>
                  <a:cubicBezTo>
                    <a:pt x="1897" y="280"/>
                    <a:pt x="1897" y="280"/>
                    <a:pt x="1897" y="280"/>
                  </a:cubicBezTo>
                  <a:cubicBezTo>
                    <a:pt x="1892" y="294"/>
                    <a:pt x="1892" y="294"/>
                    <a:pt x="1892" y="294"/>
                  </a:cubicBezTo>
                  <a:cubicBezTo>
                    <a:pt x="1871" y="284"/>
                    <a:pt x="1871" y="284"/>
                    <a:pt x="1871" y="284"/>
                  </a:cubicBezTo>
                  <a:cubicBezTo>
                    <a:pt x="1858" y="279"/>
                    <a:pt x="1858" y="279"/>
                    <a:pt x="1858" y="279"/>
                  </a:cubicBezTo>
                  <a:cubicBezTo>
                    <a:pt x="1860" y="267"/>
                    <a:pt x="1860" y="267"/>
                    <a:pt x="1860" y="267"/>
                  </a:cubicBezTo>
                  <a:cubicBezTo>
                    <a:pt x="1829" y="268"/>
                    <a:pt x="1829" y="268"/>
                    <a:pt x="1829" y="268"/>
                  </a:cubicBezTo>
                  <a:cubicBezTo>
                    <a:pt x="1825" y="254"/>
                    <a:pt x="1825" y="254"/>
                    <a:pt x="1825" y="254"/>
                  </a:cubicBezTo>
                  <a:cubicBezTo>
                    <a:pt x="1813" y="256"/>
                    <a:pt x="1813" y="256"/>
                    <a:pt x="1813" y="256"/>
                  </a:cubicBezTo>
                  <a:cubicBezTo>
                    <a:pt x="1813" y="265"/>
                    <a:pt x="1813" y="265"/>
                    <a:pt x="1813" y="265"/>
                  </a:cubicBezTo>
                  <a:cubicBezTo>
                    <a:pt x="1817" y="270"/>
                    <a:pt x="1817" y="270"/>
                    <a:pt x="1817" y="270"/>
                  </a:cubicBezTo>
                  <a:cubicBezTo>
                    <a:pt x="1803" y="282"/>
                    <a:pt x="1803" y="282"/>
                    <a:pt x="1803" y="282"/>
                  </a:cubicBezTo>
                  <a:cubicBezTo>
                    <a:pt x="1788" y="284"/>
                    <a:pt x="1788" y="284"/>
                    <a:pt x="1788" y="284"/>
                  </a:cubicBezTo>
                  <a:cubicBezTo>
                    <a:pt x="1778" y="282"/>
                    <a:pt x="1778" y="282"/>
                    <a:pt x="1778" y="282"/>
                  </a:cubicBezTo>
                  <a:cubicBezTo>
                    <a:pt x="1771" y="278"/>
                    <a:pt x="1771" y="278"/>
                    <a:pt x="1771" y="278"/>
                  </a:cubicBezTo>
                  <a:cubicBezTo>
                    <a:pt x="1771" y="284"/>
                    <a:pt x="1771" y="284"/>
                    <a:pt x="1771" y="284"/>
                  </a:cubicBezTo>
                  <a:cubicBezTo>
                    <a:pt x="1781" y="288"/>
                    <a:pt x="1781" y="288"/>
                    <a:pt x="1781" y="288"/>
                  </a:cubicBezTo>
                  <a:cubicBezTo>
                    <a:pt x="1791" y="294"/>
                    <a:pt x="1791" y="294"/>
                    <a:pt x="1791" y="294"/>
                  </a:cubicBezTo>
                  <a:cubicBezTo>
                    <a:pt x="1796" y="307"/>
                    <a:pt x="1796" y="307"/>
                    <a:pt x="1796" y="307"/>
                  </a:cubicBezTo>
                  <a:cubicBezTo>
                    <a:pt x="1805" y="322"/>
                    <a:pt x="1805" y="322"/>
                    <a:pt x="1805" y="322"/>
                  </a:cubicBezTo>
                  <a:cubicBezTo>
                    <a:pt x="1795" y="326"/>
                    <a:pt x="1795" y="326"/>
                    <a:pt x="1795" y="326"/>
                  </a:cubicBezTo>
                  <a:cubicBezTo>
                    <a:pt x="1775" y="320"/>
                    <a:pt x="1775" y="320"/>
                    <a:pt x="1775" y="320"/>
                  </a:cubicBezTo>
                  <a:cubicBezTo>
                    <a:pt x="1766" y="328"/>
                    <a:pt x="1766" y="328"/>
                    <a:pt x="1766" y="328"/>
                  </a:cubicBezTo>
                  <a:cubicBezTo>
                    <a:pt x="1739" y="338"/>
                    <a:pt x="1739" y="338"/>
                    <a:pt x="1739" y="338"/>
                  </a:cubicBezTo>
                  <a:cubicBezTo>
                    <a:pt x="1725" y="346"/>
                    <a:pt x="1725" y="346"/>
                    <a:pt x="1725" y="346"/>
                  </a:cubicBezTo>
                  <a:cubicBezTo>
                    <a:pt x="1695" y="370"/>
                    <a:pt x="1695" y="370"/>
                    <a:pt x="1695" y="370"/>
                  </a:cubicBezTo>
                  <a:cubicBezTo>
                    <a:pt x="1683" y="362"/>
                    <a:pt x="1683" y="362"/>
                    <a:pt x="1683" y="362"/>
                  </a:cubicBezTo>
                  <a:cubicBezTo>
                    <a:pt x="1661" y="362"/>
                    <a:pt x="1661" y="362"/>
                    <a:pt x="1661" y="362"/>
                  </a:cubicBezTo>
                  <a:cubicBezTo>
                    <a:pt x="1649" y="373"/>
                    <a:pt x="1649" y="373"/>
                    <a:pt x="1649" y="373"/>
                  </a:cubicBezTo>
                  <a:cubicBezTo>
                    <a:pt x="1647" y="362"/>
                    <a:pt x="1647" y="362"/>
                    <a:pt x="1647" y="362"/>
                  </a:cubicBezTo>
                  <a:cubicBezTo>
                    <a:pt x="1639" y="362"/>
                    <a:pt x="1639" y="362"/>
                    <a:pt x="1639" y="362"/>
                  </a:cubicBezTo>
                  <a:cubicBezTo>
                    <a:pt x="1636" y="371"/>
                    <a:pt x="1636" y="371"/>
                    <a:pt x="1636" y="371"/>
                  </a:cubicBezTo>
                  <a:cubicBezTo>
                    <a:pt x="1615" y="370"/>
                    <a:pt x="1615" y="370"/>
                    <a:pt x="1615" y="370"/>
                  </a:cubicBezTo>
                  <a:cubicBezTo>
                    <a:pt x="1597" y="398"/>
                    <a:pt x="1597" y="398"/>
                    <a:pt x="1597" y="398"/>
                  </a:cubicBezTo>
                  <a:cubicBezTo>
                    <a:pt x="1597" y="407"/>
                    <a:pt x="1597" y="407"/>
                    <a:pt x="1597" y="407"/>
                  </a:cubicBezTo>
                  <a:cubicBezTo>
                    <a:pt x="1609" y="408"/>
                    <a:pt x="1609" y="408"/>
                    <a:pt x="1609" y="408"/>
                  </a:cubicBezTo>
                  <a:cubicBezTo>
                    <a:pt x="1607" y="422"/>
                    <a:pt x="1607" y="422"/>
                    <a:pt x="1607" y="422"/>
                  </a:cubicBezTo>
                  <a:cubicBezTo>
                    <a:pt x="1611" y="434"/>
                    <a:pt x="1611" y="434"/>
                    <a:pt x="1611" y="434"/>
                  </a:cubicBezTo>
                  <a:cubicBezTo>
                    <a:pt x="1597" y="438"/>
                    <a:pt x="1597" y="438"/>
                    <a:pt x="1597" y="438"/>
                  </a:cubicBezTo>
                  <a:cubicBezTo>
                    <a:pt x="1593" y="448"/>
                    <a:pt x="1593" y="448"/>
                    <a:pt x="1593" y="448"/>
                  </a:cubicBezTo>
                  <a:cubicBezTo>
                    <a:pt x="1597" y="461"/>
                    <a:pt x="1597" y="461"/>
                    <a:pt x="1597" y="461"/>
                  </a:cubicBezTo>
                  <a:cubicBezTo>
                    <a:pt x="1579" y="467"/>
                    <a:pt x="1579" y="467"/>
                    <a:pt x="1579" y="467"/>
                  </a:cubicBezTo>
                  <a:cubicBezTo>
                    <a:pt x="1573" y="473"/>
                    <a:pt x="1573" y="473"/>
                    <a:pt x="1573" y="473"/>
                  </a:cubicBezTo>
                  <a:cubicBezTo>
                    <a:pt x="1573" y="473"/>
                    <a:pt x="1575" y="482"/>
                    <a:pt x="1573" y="484"/>
                  </a:cubicBezTo>
                  <a:cubicBezTo>
                    <a:pt x="1571" y="485"/>
                    <a:pt x="1555" y="490"/>
                    <a:pt x="1555" y="490"/>
                  </a:cubicBezTo>
                  <a:cubicBezTo>
                    <a:pt x="1555" y="500"/>
                    <a:pt x="1555" y="500"/>
                    <a:pt x="1555" y="500"/>
                  </a:cubicBezTo>
                  <a:cubicBezTo>
                    <a:pt x="1533" y="522"/>
                    <a:pt x="1533" y="522"/>
                    <a:pt x="1533" y="522"/>
                  </a:cubicBezTo>
                  <a:cubicBezTo>
                    <a:pt x="1530" y="500"/>
                    <a:pt x="1530" y="500"/>
                    <a:pt x="1530" y="500"/>
                  </a:cubicBezTo>
                  <a:cubicBezTo>
                    <a:pt x="1521" y="461"/>
                    <a:pt x="1521" y="461"/>
                    <a:pt x="1521" y="461"/>
                  </a:cubicBezTo>
                  <a:cubicBezTo>
                    <a:pt x="1521" y="434"/>
                    <a:pt x="1521" y="434"/>
                    <a:pt x="1521" y="434"/>
                  </a:cubicBezTo>
                  <a:cubicBezTo>
                    <a:pt x="1530" y="424"/>
                    <a:pt x="1530" y="424"/>
                    <a:pt x="1530" y="424"/>
                  </a:cubicBezTo>
                  <a:cubicBezTo>
                    <a:pt x="1539" y="408"/>
                    <a:pt x="1539" y="408"/>
                    <a:pt x="1539" y="408"/>
                  </a:cubicBezTo>
                  <a:cubicBezTo>
                    <a:pt x="1551" y="405"/>
                    <a:pt x="1551" y="405"/>
                    <a:pt x="1551" y="405"/>
                  </a:cubicBezTo>
                  <a:cubicBezTo>
                    <a:pt x="1581" y="375"/>
                    <a:pt x="1581" y="375"/>
                    <a:pt x="1581" y="375"/>
                  </a:cubicBezTo>
                  <a:cubicBezTo>
                    <a:pt x="1605" y="358"/>
                    <a:pt x="1605" y="358"/>
                    <a:pt x="1605" y="358"/>
                  </a:cubicBezTo>
                  <a:cubicBezTo>
                    <a:pt x="1614" y="356"/>
                    <a:pt x="1614" y="356"/>
                    <a:pt x="1614" y="356"/>
                  </a:cubicBezTo>
                  <a:cubicBezTo>
                    <a:pt x="1625" y="328"/>
                    <a:pt x="1625" y="328"/>
                    <a:pt x="1625" y="328"/>
                  </a:cubicBezTo>
                  <a:cubicBezTo>
                    <a:pt x="1631" y="326"/>
                    <a:pt x="1631" y="326"/>
                    <a:pt x="1631" y="326"/>
                  </a:cubicBezTo>
                  <a:cubicBezTo>
                    <a:pt x="1620" y="321"/>
                    <a:pt x="1620" y="321"/>
                    <a:pt x="1620" y="321"/>
                  </a:cubicBezTo>
                  <a:cubicBezTo>
                    <a:pt x="1615" y="322"/>
                    <a:pt x="1615" y="322"/>
                    <a:pt x="1615" y="322"/>
                  </a:cubicBezTo>
                  <a:cubicBezTo>
                    <a:pt x="1611" y="328"/>
                    <a:pt x="1611" y="328"/>
                    <a:pt x="1611" y="328"/>
                  </a:cubicBezTo>
                  <a:cubicBezTo>
                    <a:pt x="1610" y="341"/>
                    <a:pt x="1610" y="341"/>
                    <a:pt x="1610" y="341"/>
                  </a:cubicBezTo>
                  <a:cubicBezTo>
                    <a:pt x="1599" y="340"/>
                    <a:pt x="1599" y="340"/>
                    <a:pt x="1599" y="340"/>
                  </a:cubicBezTo>
                  <a:cubicBezTo>
                    <a:pt x="1577" y="356"/>
                    <a:pt x="1577" y="356"/>
                    <a:pt x="1577" y="356"/>
                  </a:cubicBezTo>
                  <a:cubicBezTo>
                    <a:pt x="1571" y="350"/>
                    <a:pt x="1571" y="350"/>
                    <a:pt x="1571" y="350"/>
                  </a:cubicBezTo>
                  <a:cubicBezTo>
                    <a:pt x="1577" y="337"/>
                    <a:pt x="1577" y="337"/>
                    <a:pt x="1577" y="337"/>
                  </a:cubicBezTo>
                  <a:cubicBezTo>
                    <a:pt x="1568" y="340"/>
                    <a:pt x="1568" y="340"/>
                    <a:pt x="1568" y="340"/>
                  </a:cubicBezTo>
                  <a:cubicBezTo>
                    <a:pt x="1539" y="341"/>
                    <a:pt x="1539" y="341"/>
                    <a:pt x="1539" y="341"/>
                  </a:cubicBezTo>
                  <a:cubicBezTo>
                    <a:pt x="1511" y="363"/>
                    <a:pt x="1511" y="363"/>
                    <a:pt x="1511" y="363"/>
                  </a:cubicBezTo>
                  <a:cubicBezTo>
                    <a:pt x="1505" y="374"/>
                    <a:pt x="1505" y="374"/>
                    <a:pt x="1505" y="374"/>
                  </a:cubicBezTo>
                  <a:cubicBezTo>
                    <a:pt x="1507" y="378"/>
                    <a:pt x="1507" y="378"/>
                    <a:pt x="1507" y="378"/>
                  </a:cubicBezTo>
                  <a:cubicBezTo>
                    <a:pt x="1514" y="385"/>
                    <a:pt x="1514" y="385"/>
                    <a:pt x="1514" y="385"/>
                  </a:cubicBezTo>
                  <a:cubicBezTo>
                    <a:pt x="1503" y="385"/>
                    <a:pt x="1503" y="385"/>
                    <a:pt x="1503" y="385"/>
                  </a:cubicBezTo>
                  <a:cubicBezTo>
                    <a:pt x="1491" y="387"/>
                    <a:pt x="1491" y="387"/>
                    <a:pt x="1491" y="387"/>
                  </a:cubicBezTo>
                  <a:cubicBezTo>
                    <a:pt x="1469" y="389"/>
                    <a:pt x="1469" y="389"/>
                    <a:pt x="1469" y="389"/>
                  </a:cubicBezTo>
                  <a:cubicBezTo>
                    <a:pt x="1474" y="382"/>
                    <a:pt x="1474" y="382"/>
                    <a:pt x="1474" y="382"/>
                  </a:cubicBezTo>
                  <a:cubicBezTo>
                    <a:pt x="1469" y="377"/>
                    <a:pt x="1469" y="377"/>
                    <a:pt x="1469" y="377"/>
                  </a:cubicBezTo>
                  <a:cubicBezTo>
                    <a:pt x="1453" y="374"/>
                    <a:pt x="1453" y="374"/>
                    <a:pt x="1453" y="374"/>
                  </a:cubicBezTo>
                  <a:cubicBezTo>
                    <a:pt x="1443" y="376"/>
                    <a:pt x="1443" y="376"/>
                    <a:pt x="1443" y="376"/>
                  </a:cubicBezTo>
                  <a:cubicBezTo>
                    <a:pt x="1439" y="383"/>
                    <a:pt x="1439" y="383"/>
                    <a:pt x="1439" y="383"/>
                  </a:cubicBezTo>
                  <a:cubicBezTo>
                    <a:pt x="1416" y="381"/>
                    <a:pt x="1416" y="381"/>
                    <a:pt x="1416" y="381"/>
                  </a:cubicBezTo>
                  <a:cubicBezTo>
                    <a:pt x="1405" y="382"/>
                    <a:pt x="1405" y="382"/>
                    <a:pt x="1405" y="382"/>
                  </a:cubicBezTo>
                  <a:cubicBezTo>
                    <a:pt x="1366" y="382"/>
                    <a:pt x="1366" y="382"/>
                    <a:pt x="1366" y="382"/>
                  </a:cubicBezTo>
                  <a:cubicBezTo>
                    <a:pt x="1281" y="457"/>
                    <a:pt x="1281" y="457"/>
                    <a:pt x="1281" y="457"/>
                  </a:cubicBezTo>
                  <a:cubicBezTo>
                    <a:pt x="1282" y="464"/>
                    <a:pt x="1282" y="464"/>
                    <a:pt x="1282" y="464"/>
                  </a:cubicBezTo>
                  <a:cubicBezTo>
                    <a:pt x="1297" y="462"/>
                    <a:pt x="1297" y="462"/>
                    <a:pt x="1297" y="462"/>
                  </a:cubicBezTo>
                  <a:cubicBezTo>
                    <a:pt x="1297" y="474"/>
                    <a:pt x="1297" y="474"/>
                    <a:pt x="1297" y="474"/>
                  </a:cubicBezTo>
                  <a:cubicBezTo>
                    <a:pt x="1306" y="466"/>
                    <a:pt x="1306" y="466"/>
                    <a:pt x="1306" y="466"/>
                  </a:cubicBezTo>
                  <a:cubicBezTo>
                    <a:pt x="1313" y="478"/>
                    <a:pt x="1313" y="478"/>
                    <a:pt x="1313" y="478"/>
                  </a:cubicBezTo>
                  <a:cubicBezTo>
                    <a:pt x="1323" y="468"/>
                    <a:pt x="1323" y="468"/>
                    <a:pt x="1323" y="468"/>
                  </a:cubicBezTo>
                  <a:cubicBezTo>
                    <a:pt x="1339" y="472"/>
                    <a:pt x="1339" y="472"/>
                    <a:pt x="1339" y="472"/>
                  </a:cubicBezTo>
                  <a:cubicBezTo>
                    <a:pt x="1351" y="486"/>
                    <a:pt x="1351" y="486"/>
                    <a:pt x="1351" y="486"/>
                  </a:cubicBezTo>
                  <a:cubicBezTo>
                    <a:pt x="1349" y="504"/>
                    <a:pt x="1349" y="504"/>
                    <a:pt x="1349" y="504"/>
                  </a:cubicBezTo>
                  <a:cubicBezTo>
                    <a:pt x="1343" y="520"/>
                    <a:pt x="1343" y="520"/>
                    <a:pt x="1343" y="520"/>
                  </a:cubicBezTo>
                  <a:cubicBezTo>
                    <a:pt x="1341" y="544"/>
                    <a:pt x="1341" y="544"/>
                    <a:pt x="1341" y="544"/>
                  </a:cubicBezTo>
                  <a:cubicBezTo>
                    <a:pt x="1337" y="557"/>
                    <a:pt x="1337" y="557"/>
                    <a:pt x="1337" y="557"/>
                  </a:cubicBezTo>
                  <a:cubicBezTo>
                    <a:pt x="1293" y="613"/>
                    <a:pt x="1293" y="613"/>
                    <a:pt x="1293" y="613"/>
                  </a:cubicBezTo>
                  <a:cubicBezTo>
                    <a:pt x="1278" y="630"/>
                    <a:pt x="1278" y="630"/>
                    <a:pt x="1278" y="630"/>
                  </a:cubicBezTo>
                  <a:cubicBezTo>
                    <a:pt x="1269" y="637"/>
                    <a:pt x="1269" y="637"/>
                    <a:pt x="1269" y="637"/>
                  </a:cubicBezTo>
                  <a:cubicBezTo>
                    <a:pt x="1255" y="643"/>
                    <a:pt x="1255" y="643"/>
                    <a:pt x="1255" y="643"/>
                  </a:cubicBezTo>
                  <a:cubicBezTo>
                    <a:pt x="1245" y="637"/>
                    <a:pt x="1245" y="637"/>
                    <a:pt x="1245" y="637"/>
                  </a:cubicBezTo>
                  <a:cubicBezTo>
                    <a:pt x="1231" y="639"/>
                    <a:pt x="1231" y="639"/>
                    <a:pt x="1231" y="639"/>
                  </a:cubicBezTo>
                  <a:cubicBezTo>
                    <a:pt x="1231" y="612"/>
                    <a:pt x="1231" y="612"/>
                    <a:pt x="1231" y="612"/>
                  </a:cubicBezTo>
                  <a:cubicBezTo>
                    <a:pt x="1241" y="606"/>
                    <a:pt x="1241" y="606"/>
                    <a:pt x="1241" y="606"/>
                  </a:cubicBezTo>
                  <a:cubicBezTo>
                    <a:pt x="1246" y="609"/>
                    <a:pt x="1246" y="609"/>
                    <a:pt x="1246" y="609"/>
                  </a:cubicBezTo>
                  <a:cubicBezTo>
                    <a:pt x="1254" y="608"/>
                    <a:pt x="1254" y="608"/>
                    <a:pt x="1254" y="608"/>
                  </a:cubicBezTo>
                  <a:cubicBezTo>
                    <a:pt x="1264" y="591"/>
                    <a:pt x="1264" y="591"/>
                    <a:pt x="1264" y="591"/>
                  </a:cubicBezTo>
                  <a:cubicBezTo>
                    <a:pt x="1269" y="575"/>
                    <a:pt x="1269" y="575"/>
                    <a:pt x="1269" y="575"/>
                  </a:cubicBezTo>
                  <a:cubicBezTo>
                    <a:pt x="1274" y="572"/>
                    <a:pt x="1274" y="572"/>
                    <a:pt x="1274" y="572"/>
                  </a:cubicBezTo>
                  <a:cubicBezTo>
                    <a:pt x="1273" y="562"/>
                    <a:pt x="1273" y="562"/>
                    <a:pt x="1273" y="562"/>
                  </a:cubicBezTo>
                  <a:cubicBezTo>
                    <a:pt x="1260" y="564"/>
                    <a:pt x="1260" y="564"/>
                    <a:pt x="1260" y="564"/>
                  </a:cubicBezTo>
                  <a:cubicBezTo>
                    <a:pt x="1251" y="564"/>
                    <a:pt x="1251" y="564"/>
                    <a:pt x="1251" y="564"/>
                  </a:cubicBezTo>
                  <a:cubicBezTo>
                    <a:pt x="1246" y="570"/>
                    <a:pt x="1246" y="570"/>
                    <a:pt x="1246" y="570"/>
                  </a:cubicBezTo>
                  <a:cubicBezTo>
                    <a:pt x="1229" y="570"/>
                    <a:pt x="1229" y="570"/>
                    <a:pt x="1229" y="570"/>
                  </a:cubicBezTo>
                  <a:cubicBezTo>
                    <a:pt x="1226" y="554"/>
                    <a:pt x="1226" y="554"/>
                    <a:pt x="1226" y="554"/>
                  </a:cubicBezTo>
                  <a:cubicBezTo>
                    <a:pt x="1203" y="543"/>
                    <a:pt x="1203" y="543"/>
                    <a:pt x="1203" y="543"/>
                  </a:cubicBezTo>
                  <a:cubicBezTo>
                    <a:pt x="1191" y="542"/>
                    <a:pt x="1191" y="542"/>
                    <a:pt x="1191" y="542"/>
                  </a:cubicBezTo>
                  <a:cubicBezTo>
                    <a:pt x="1175" y="504"/>
                    <a:pt x="1175" y="504"/>
                    <a:pt x="1175" y="504"/>
                  </a:cubicBezTo>
                  <a:cubicBezTo>
                    <a:pt x="1167" y="489"/>
                    <a:pt x="1167" y="489"/>
                    <a:pt x="1167" y="489"/>
                  </a:cubicBezTo>
                  <a:cubicBezTo>
                    <a:pt x="1144" y="480"/>
                    <a:pt x="1144" y="480"/>
                    <a:pt x="1144" y="480"/>
                  </a:cubicBezTo>
                  <a:cubicBezTo>
                    <a:pt x="1111" y="482"/>
                    <a:pt x="1111" y="482"/>
                    <a:pt x="1111" y="482"/>
                  </a:cubicBezTo>
                  <a:cubicBezTo>
                    <a:pt x="1101" y="486"/>
                    <a:pt x="1101" y="486"/>
                    <a:pt x="1101" y="486"/>
                  </a:cubicBezTo>
                  <a:cubicBezTo>
                    <a:pt x="1099" y="494"/>
                    <a:pt x="1099" y="494"/>
                    <a:pt x="1099" y="494"/>
                  </a:cubicBezTo>
                  <a:cubicBezTo>
                    <a:pt x="1107" y="495"/>
                    <a:pt x="1107" y="495"/>
                    <a:pt x="1107" y="495"/>
                  </a:cubicBezTo>
                  <a:cubicBezTo>
                    <a:pt x="1108" y="505"/>
                    <a:pt x="1108" y="505"/>
                    <a:pt x="1108" y="505"/>
                  </a:cubicBezTo>
                  <a:cubicBezTo>
                    <a:pt x="1100" y="509"/>
                    <a:pt x="1100" y="509"/>
                    <a:pt x="1100" y="509"/>
                  </a:cubicBezTo>
                  <a:cubicBezTo>
                    <a:pt x="1093" y="522"/>
                    <a:pt x="1093" y="522"/>
                    <a:pt x="1093" y="522"/>
                  </a:cubicBezTo>
                  <a:cubicBezTo>
                    <a:pt x="1091" y="534"/>
                    <a:pt x="1091" y="534"/>
                    <a:pt x="1091" y="534"/>
                  </a:cubicBezTo>
                  <a:cubicBezTo>
                    <a:pt x="1081" y="536"/>
                    <a:pt x="1081" y="536"/>
                    <a:pt x="1081" y="536"/>
                  </a:cubicBezTo>
                  <a:cubicBezTo>
                    <a:pt x="1074" y="544"/>
                    <a:pt x="1074" y="544"/>
                    <a:pt x="1074" y="544"/>
                  </a:cubicBezTo>
                  <a:cubicBezTo>
                    <a:pt x="1061" y="536"/>
                    <a:pt x="1061" y="536"/>
                    <a:pt x="1061" y="536"/>
                  </a:cubicBezTo>
                  <a:cubicBezTo>
                    <a:pt x="1042" y="535"/>
                    <a:pt x="1042" y="535"/>
                    <a:pt x="1042" y="535"/>
                  </a:cubicBezTo>
                  <a:cubicBezTo>
                    <a:pt x="1036" y="531"/>
                    <a:pt x="1036" y="531"/>
                    <a:pt x="1036" y="531"/>
                  </a:cubicBezTo>
                  <a:cubicBezTo>
                    <a:pt x="1028" y="532"/>
                    <a:pt x="1028" y="532"/>
                    <a:pt x="1028" y="532"/>
                  </a:cubicBezTo>
                  <a:cubicBezTo>
                    <a:pt x="1015" y="543"/>
                    <a:pt x="1015" y="543"/>
                    <a:pt x="1015" y="543"/>
                  </a:cubicBezTo>
                  <a:cubicBezTo>
                    <a:pt x="993" y="547"/>
                    <a:pt x="993" y="547"/>
                    <a:pt x="993" y="547"/>
                  </a:cubicBezTo>
                  <a:cubicBezTo>
                    <a:pt x="980" y="548"/>
                    <a:pt x="980" y="548"/>
                    <a:pt x="980" y="548"/>
                  </a:cubicBezTo>
                  <a:cubicBezTo>
                    <a:pt x="963" y="546"/>
                    <a:pt x="963" y="546"/>
                    <a:pt x="963" y="546"/>
                  </a:cubicBezTo>
                  <a:cubicBezTo>
                    <a:pt x="959" y="543"/>
                    <a:pt x="959" y="543"/>
                    <a:pt x="959" y="543"/>
                  </a:cubicBezTo>
                  <a:cubicBezTo>
                    <a:pt x="954" y="536"/>
                    <a:pt x="954" y="536"/>
                    <a:pt x="954" y="536"/>
                  </a:cubicBezTo>
                  <a:cubicBezTo>
                    <a:pt x="946" y="535"/>
                    <a:pt x="946" y="535"/>
                    <a:pt x="946" y="535"/>
                  </a:cubicBezTo>
                  <a:cubicBezTo>
                    <a:pt x="941" y="530"/>
                    <a:pt x="941" y="530"/>
                    <a:pt x="941" y="530"/>
                  </a:cubicBezTo>
                  <a:cubicBezTo>
                    <a:pt x="924" y="527"/>
                    <a:pt x="924" y="527"/>
                    <a:pt x="924" y="527"/>
                  </a:cubicBezTo>
                  <a:cubicBezTo>
                    <a:pt x="913" y="533"/>
                    <a:pt x="913" y="533"/>
                    <a:pt x="913" y="533"/>
                  </a:cubicBezTo>
                  <a:cubicBezTo>
                    <a:pt x="894" y="530"/>
                    <a:pt x="894" y="530"/>
                    <a:pt x="894" y="530"/>
                  </a:cubicBezTo>
                  <a:cubicBezTo>
                    <a:pt x="887" y="522"/>
                    <a:pt x="887" y="522"/>
                    <a:pt x="887" y="522"/>
                  </a:cubicBezTo>
                  <a:cubicBezTo>
                    <a:pt x="885" y="513"/>
                    <a:pt x="885" y="513"/>
                    <a:pt x="885" y="513"/>
                  </a:cubicBezTo>
                  <a:cubicBezTo>
                    <a:pt x="867" y="507"/>
                    <a:pt x="867" y="507"/>
                    <a:pt x="867" y="507"/>
                  </a:cubicBezTo>
                  <a:cubicBezTo>
                    <a:pt x="847" y="503"/>
                    <a:pt x="847" y="503"/>
                    <a:pt x="847" y="503"/>
                  </a:cubicBezTo>
                  <a:cubicBezTo>
                    <a:pt x="833" y="517"/>
                    <a:pt x="833" y="517"/>
                    <a:pt x="833" y="517"/>
                  </a:cubicBezTo>
                  <a:cubicBezTo>
                    <a:pt x="841" y="527"/>
                    <a:pt x="841" y="527"/>
                    <a:pt x="841" y="527"/>
                  </a:cubicBezTo>
                  <a:cubicBezTo>
                    <a:pt x="840" y="534"/>
                    <a:pt x="840" y="534"/>
                    <a:pt x="840" y="534"/>
                  </a:cubicBezTo>
                  <a:cubicBezTo>
                    <a:pt x="831" y="540"/>
                    <a:pt x="831" y="540"/>
                    <a:pt x="831" y="540"/>
                  </a:cubicBezTo>
                  <a:cubicBezTo>
                    <a:pt x="825" y="537"/>
                    <a:pt x="825" y="537"/>
                    <a:pt x="825" y="537"/>
                  </a:cubicBezTo>
                  <a:cubicBezTo>
                    <a:pt x="801" y="536"/>
                    <a:pt x="801" y="536"/>
                    <a:pt x="801" y="536"/>
                  </a:cubicBezTo>
                  <a:cubicBezTo>
                    <a:pt x="794" y="527"/>
                    <a:pt x="794" y="527"/>
                    <a:pt x="794" y="527"/>
                  </a:cubicBezTo>
                  <a:cubicBezTo>
                    <a:pt x="779" y="524"/>
                    <a:pt x="779" y="524"/>
                    <a:pt x="779" y="524"/>
                  </a:cubicBezTo>
                  <a:cubicBezTo>
                    <a:pt x="765" y="523"/>
                    <a:pt x="765" y="523"/>
                    <a:pt x="765" y="523"/>
                  </a:cubicBezTo>
                  <a:cubicBezTo>
                    <a:pt x="740" y="536"/>
                    <a:pt x="740" y="536"/>
                    <a:pt x="740" y="536"/>
                  </a:cubicBezTo>
                  <a:cubicBezTo>
                    <a:pt x="733" y="542"/>
                    <a:pt x="733" y="542"/>
                    <a:pt x="733" y="542"/>
                  </a:cubicBezTo>
                  <a:cubicBezTo>
                    <a:pt x="723" y="543"/>
                    <a:pt x="723" y="543"/>
                    <a:pt x="723" y="543"/>
                  </a:cubicBezTo>
                  <a:cubicBezTo>
                    <a:pt x="717" y="550"/>
                    <a:pt x="717" y="550"/>
                    <a:pt x="717" y="550"/>
                  </a:cubicBezTo>
                  <a:cubicBezTo>
                    <a:pt x="706" y="550"/>
                    <a:pt x="706" y="550"/>
                    <a:pt x="706" y="550"/>
                  </a:cubicBezTo>
                  <a:cubicBezTo>
                    <a:pt x="703" y="539"/>
                    <a:pt x="703" y="539"/>
                    <a:pt x="703" y="539"/>
                  </a:cubicBezTo>
                  <a:cubicBezTo>
                    <a:pt x="686" y="538"/>
                    <a:pt x="686" y="538"/>
                    <a:pt x="686" y="538"/>
                  </a:cubicBezTo>
                  <a:cubicBezTo>
                    <a:pt x="676" y="531"/>
                    <a:pt x="676" y="531"/>
                    <a:pt x="676" y="531"/>
                  </a:cubicBezTo>
                  <a:cubicBezTo>
                    <a:pt x="669" y="520"/>
                    <a:pt x="669" y="520"/>
                    <a:pt x="669" y="520"/>
                  </a:cubicBezTo>
                  <a:cubicBezTo>
                    <a:pt x="647" y="523"/>
                    <a:pt x="647" y="523"/>
                    <a:pt x="647" y="523"/>
                  </a:cubicBezTo>
                  <a:cubicBezTo>
                    <a:pt x="631" y="514"/>
                    <a:pt x="631" y="514"/>
                    <a:pt x="631" y="514"/>
                  </a:cubicBezTo>
                  <a:cubicBezTo>
                    <a:pt x="628" y="520"/>
                    <a:pt x="628" y="520"/>
                    <a:pt x="628" y="520"/>
                  </a:cubicBezTo>
                  <a:cubicBezTo>
                    <a:pt x="622" y="520"/>
                    <a:pt x="622" y="520"/>
                    <a:pt x="622" y="520"/>
                  </a:cubicBezTo>
                  <a:cubicBezTo>
                    <a:pt x="611" y="502"/>
                    <a:pt x="611" y="502"/>
                    <a:pt x="611" y="502"/>
                  </a:cubicBezTo>
                  <a:cubicBezTo>
                    <a:pt x="599" y="484"/>
                    <a:pt x="599" y="484"/>
                    <a:pt x="599" y="484"/>
                  </a:cubicBezTo>
                  <a:cubicBezTo>
                    <a:pt x="587" y="475"/>
                    <a:pt x="587" y="475"/>
                    <a:pt x="587" y="475"/>
                  </a:cubicBezTo>
                  <a:cubicBezTo>
                    <a:pt x="585" y="467"/>
                    <a:pt x="585" y="467"/>
                    <a:pt x="585" y="467"/>
                  </a:cubicBezTo>
                  <a:cubicBezTo>
                    <a:pt x="569" y="472"/>
                    <a:pt x="569" y="472"/>
                    <a:pt x="569" y="472"/>
                  </a:cubicBezTo>
                  <a:cubicBezTo>
                    <a:pt x="555" y="480"/>
                    <a:pt x="555" y="480"/>
                    <a:pt x="555" y="480"/>
                  </a:cubicBezTo>
                  <a:cubicBezTo>
                    <a:pt x="539" y="472"/>
                    <a:pt x="539" y="472"/>
                    <a:pt x="539" y="472"/>
                  </a:cubicBezTo>
                  <a:cubicBezTo>
                    <a:pt x="525" y="468"/>
                    <a:pt x="525" y="468"/>
                    <a:pt x="525" y="468"/>
                  </a:cubicBezTo>
                  <a:cubicBezTo>
                    <a:pt x="518" y="463"/>
                    <a:pt x="518" y="463"/>
                    <a:pt x="518" y="463"/>
                  </a:cubicBezTo>
                  <a:cubicBezTo>
                    <a:pt x="514" y="452"/>
                    <a:pt x="514" y="452"/>
                    <a:pt x="514" y="452"/>
                  </a:cubicBezTo>
                  <a:cubicBezTo>
                    <a:pt x="500" y="452"/>
                    <a:pt x="500" y="452"/>
                    <a:pt x="500" y="452"/>
                  </a:cubicBezTo>
                  <a:cubicBezTo>
                    <a:pt x="483" y="454"/>
                    <a:pt x="483" y="454"/>
                    <a:pt x="483" y="454"/>
                  </a:cubicBezTo>
                  <a:cubicBezTo>
                    <a:pt x="417" y="472"/>
                    <a:pt x="417" y="472"/>
                    <a:pt x="417" y="472"/>
                  </a:cubicBezTo>
                  <a:cubicBezTo>
                    <a:pt x="401" y="473"/>
                    <a:pt x="401" y="473"/>
                    <a:pt x="401" y="473"/>
                  </a:cubicBezTo>
                  <a:cubicBezTo>
                    <a:pt x="403" y="481"/>
                    <a:pt x="403" y="481"/>
                    <a:pt x="403" y="481"/>
                  </a:cubicBezTo>
                  <a:cubicBezTo>
                    <a:pt x="407" y="487"/>
                    <a:pt x="407" y="487"/>
                    <a:pt x="407" y="487"/>
                  </a:cubicBezTo>
                  <a:cubicBezTo>
                    <a:pt x="397" y="490"/>
                    <a:pt x="397" y="490"/>
                    <a:pt x="397" y="490"/>
                  </a:cubicBezTo>
                  <a:cubicBezTo>
                    <a:pt x="397" y="498"/>
                    <a:pt x="397" y="498"/>
                    <a:pt x="397" y="498"/>
                  </a:cubicBezTo>
                  <a:cubicBezTo>
                    <a:pt x="392" y="502"/>
                    <a:pt x="392" y="502"/>
                    <a:pt x="392" y="502"/>
                  </a:cubicBezTo>
                  <a:cubicBezTo>
                    <a:pt x="388" y="508"/>
                    <a:pt x="388" y="508"/>
                    <a:pt x="388" y="508"/>
                  </a:cubicBezTo>
                  <a:cubicBezTo>
                    <a:pt x="398" y="511"/>
                    <a:pt x="398" y="511"/>
                    <a:pt x="398" y="511"/>
                  </a:cubicBezTo>
                  <a:cubicBezTo>
                    <a:pt x="403" y="517"/>
                    <a:pt x="403" y="517"/>
                    <a:pt x="403" y="517"/>
                  </a:cubicBezTo>
                  <a:cubicBezTo>
                    <a:pt x="397" y="524"/>
                    <a:pt x="397" y="524"/>
                    <a:pt x="397" y="524"/>
                  </a:cubicBezTo>
                  <a:cubicBezTo>
                    <a:pt x="377" y="526"/>
                    <a:pt x="377" y="526"/>
                    <a:pt x="377" y="526"/>
                  </a:cubicBezTo>
                  <a:cubicBezTo>
                    <a:pt x="369" y="518"/>
                    <a:pt x="369" y="518"/>
                    <a:pt x="369" y="518"/>
                  </a:cubicBezTo>
                  <a:cubicBezTo>
                    <a:pt x="356" y="519"/>
                    <a:pt x="356" y="519"/>
                    <a:pt x="356" y="519"/>
                  </a:cubicBezTo>
                  <a:cubicBezTo>
                    <a:pt x="340" y="526"/>
                    <a:pt x="340" y="526"/>
                    <a:pt x="340" y="526"/>
                  </a:cubicBezTo>
                  <a:cubicBezTo>
                    <a:pt x="328" y="524"/>
                    <a:pt x="328" y="524"/>
                    <a:pt x="328" y="524"/>
                  </a:cubicBezTo>
                  <a:cubicBezTo>
                    <a:pt x="311" y="514"/>
                    <a:pt x="311" y="514"/>
                    <a:pt x="311" y="514"/>
                  </a:cubicBezTo>
                  <a:cubicBezTo>
                    <a:pt x="284" y="509"/>
                    <a:pt x="284" y="509"/>
                    <a:pt x="284" y="509"/>
                  </a:cubicBezTo>
                  <a:cubicBezTo>
                    <a:pt x="272" y="514"/>
                    <a:pt x="272" y="514"/>
                    <a:pt x="272" y="514"/>
                  </a:cubicBezTo>
                  <a:cubicBezTo>
                    <a:pt x="255" y="528"/>
                    <a:pt x="255" y="528"/>
                    <a:pt x="255" y="528"/>
                  </a:cubicBezTo>
                  <a:cubicBezTo>
                    <a:pt x="253" y="537"/>
                    <a:pt x="253" y="537"/>
                    <a:pt x="253" y="537"/>
                  </a:cubicBezTo>
                  <a:cubicBezTo>
                    <a:pt x="247" y="539"/>
                    <a:pt x="247" y="539"/>
                    <a:pt x="247" y="539"/>
                  </a:cubicBezTo>
                  <a:cubicBezTo>
                    <a:pt x="241" y="528"/>
                    <a:pt x="241" y="528"/>
                    <a:pt x="241" y="528"/>
                  </a:cubicBezTo>
                  <a:cubicBezTo>
                    <a:pt x="231" y="538"/>
                    <a:pt x="231" y="538"/>
                    <a:pt x="231" y="538"/>
                  </a:cubicBezTo>
                  <a:cubicBezTo>
                    <a:pt x="227" y="556"/>
                    <a:pt x="227" y="556"/>
                    <a:pt x="227" y="556"/>
                  </a:cubicBezTo>
                  <a:cubicBezTo>
                    <a:pt x="235" y="566"/>
                    <a:pt x="235" y="566"/>
                    <a:pt x="235" y="566"/>
                  </a:cubicBezTo>
                  <a:cubicBezTo>
                    <a:pt x="245" y="569"/>
                    <a:pt x="245" y="569"/>
                    <a:pt x="245" y="569"/>
                  </a:cubicBezTo>
                  <a:cubicBezTo>
                    <a:pt x="254" y="581"/>
                    <a:pt x="254" y="581"/>
                    <a:pt x="254" y="581"/>
                  </a:cubicBezTo>
                  <a:lnTo>
                    <a:pt x="258" y="59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2" name="Freeform 1174">
              <a:extLst>
                <a:ext uri="{FF2B5EF4-FFF2-40B4-BE49-F238E27FC236}">
                  <a16:creationId xmlns="" xmlns:a16="http://schemas.microsoft.com/office/drawing/2014/main" id="{B7BFDA26-FAD2-4B7D-9C40-473B95998FCA}"/>
                </a:ext>
              </a:extLst>
            </p:cNvPr>
            <p:cNvSpPr>
              <a:spLocks/>
            </p:cNvSpPr>
            <p:nvPr/>
          </p:nvSpPr>
          <p:spPr bwMode="gray">
            <a:xfrm>
              <a:off x="3362" y="951"/>
              <a:ext cx="208" cy="148"/>
            </a:xfrm>
            <a:custGeom>
              <a:avLst/>
              <a:gdLst>
                <a:gd name="T0" fmla="*/ 67 w 208"/>
                <a:gd name="T1" fmla="*/ 148 h 148"/>
                <a:gd name="T2" fmla="*/ 28 w 208"/>
                <a:gd name="T3" fmla="*/ 147 h 148"/>
                <a:gd name="T4" fmla="*/ 28 w 208"/>
                <a:gd name="T5" fmla="*/ 138 h 148"/>
                <a:gd name="T6" fmla="*/ 23 w 208"/>
                <a:gd name="T7" fmla="*/ 133 h 148"/>
                <a:gd name="T8" fmla="*/ 16 w 208"/>
                <a:gd name="T9" fmla="*/ 137 h 148"/>
                <a:gd name="T10" fmla="*/ 8 w 208"/>
                <a:gd name="T11" fmla="*/ 133 h 148"/>
                <a:gd name="T12" fmla="*/ 0 w 208"/>
                <a:gd name="T13" fmla="*/ 126 h 148"/>
                <a:gd name="T14" fmla="*/ 0 w 208"/>
                <a:gd name="T15" fmla="*/ 117 h 148"/>
                <a:gd name="T16" fmla="*/ 10 w 208"/>
                <a:gd name="T17" fmla="*/ 114 h 148"/>
                <a:gd name="T18" fmla="*/ 15 w 208"/>
                <a:gd name="T19" fmla="*/ 108 h 148"/>
                <a:gd name="T20" fmla="*/ 15 w 208"/>
                <a:gd name="T21" fmla="*/ 100 h 148"/>
                <a:gd name="T22" fmla="*/ 26 w 208"/>
                <a:gd name="T23" fmla="*/ 90 h 148"/>
                <a:gd name="T24" fmla="*/ 33 w 208"/>
                <a:gd name="T25" fmla="*/ 88 h 148"/>
                <a:gd name="T26" fmla="*/ 36 w 208"/>
                <a:gd name="T27" fmla="*/ 82 h 148"/>
                <a:gd name="T28" fmla="*/ 29 w 208"/>
                <a:gd name="T29" fmla="*/ 80 h 148"/>
                <a:gd name="T30" fmla="*/ 48 w 208"/>
                <a:gd name="T31" fmla="*/ 64 h 148"/>
                <a:gd name="T32" fmla="*/ 57 w 208"/>
                <a:gd name="T33" fmla="*/ 49 h 148"/>
                <a:gd name="T34" fmla="*/ 83 w 208"/>
                <a:gd name="T35" fmla="*/ 30 h 148"/>
                <a:gd name="T36" fmla="*/ 99 w 208"/>
                <a:gd name="T37" fmla="*/ 27 h 148"/>
                <a:gd name="T38" fmla="*/ 106 w 208"/>
                <a:gd name="T39" fmla="*/ 21 h 148"/>
                <a:gd name="T40" fmla="*/ 133 w 208"/>
                <a:gd name="T41" fmla="*/ 18 h 148"/>
                <a:gd name="T42" fmla="*/ 158 w 208"/>
                <a:gd name="T43" fmla="*/ 15 h 148"/>
                <a:gd name="T44" fmla="*/ 174 w 208"/>
                <a:gd name="T45" fmla="*/ 7 h 148"/>
                <a:gd name="T46" fmla="*/ 188 w 208"/>
                <a:gd name="T47" fmla="*/ 0 h 148"/>
                <a:gd name="T48" fmla="*/ 200 w 208"/>
                <a:gd name="T49" fmla="*/ 1 h 148"/>
                <a:gd name="T50" fmla="*/ 208 w 208"/>
                <a:gd name="T51" fmla="*/ 5 h 148"/>
                <a:gd name="T52" fmla="*/ 205 w 208"/>
                <a:gd name="T53" fmla="*/ 14 h 148"/>
                <a:gd name="T54" fmla="*/ 192 w 208"/>
                <a:gd name="T55" fmla="*/ 22 h 148"/>
                <a:gd name="T56" fmla="*/ 168 w 208"/>
                <a:gd name="T57" fmla="*/ 30 h 148"/>
                <a:gd name="T58" fmla="*/ 125 w 208"/>
                <a:gd name="T59" fmla="*/ 38 h 148"/>
                <a:gd name="T60" fmla="*/ 102 w 208"/>
                <a:gd name="T61" fmla="*/ 56 h 148"/>
                <a:gd name="T62" fmla="*/ 92 w 208"/>
                <a:gd name="T63" fmla="*/ 61 h 148"/>
                <a:gd name="T64" fmla="*/ 83 w 208"/>
                <a:gd name="T65" fmla="*/ 63 h 148"/>
                <a:gd name="T66" fmla="*/ 83 w 208"/>
                <a:gd name="T67" fmla="*/ 71 h 148"/>
                <a:gd name="T68" fmla="*/ 73 w 208"/>
                <a:gd name="T69" fmla="*/ 78 h 148"/>
                <a:gd name="T70" fmla="*/ 65 w 208"/>
                <a:gd name="T71" fmla="*/ 88 h 148"/>
                <a:gd name="T72" fmla="*/ 48 w 208"/>
                <a:gd name="T73" fmla="*/ 106 h 148"/>
                <a:gd name="T74" fmla="*/ 47 w 208"/>
                <a:gd name="T75" fmla="*/ 125 h 148"/>
                <a:gd name="T76" fmla="*/ 55 w 208"/>
                <a:gd name="T77" fmla="*/ 132 h 148"/>
                <a:gd name="T78" fmla="*/ 56 w 208"/>
                <a:gd name="T79" fmla="*/ 139 h 148"/>
                <a:gd name="T80" fmla="*/ 67 w 208"/>
                <a:gd name="T81" fmla="*/ 148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8"/>
                <a:gd name="T124" fmla="*/ 0 h 148"/>
                <a:gd name="T125" fmla="*/ 208 w 208"/>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8" h="148">
                  <a:moveTo>
                    <a:pt x="67" y="148"/>
                  </a:moveTo>
                  <a:lnTo>
                    <a:pt x="28" y="147"/>
                  </a:lnTo>
                  <a:lnTo>
                    <a:pt x="28" y="138"/>
                  </a:lnTo>
                  <a:lnTo>
                    <a:pt x="23" y="133"/>
                  </a:lnTo>
                  <a:lnTo>
                    <a:pt x="16" y="137"/>
                  </a:lnTo>
                  <a:lnTo>
                    <a:pt x="8" y="133"/>
                  </a:lnTo>
                  <a:lnTo>
                    <a:pt x="0" y="126"/>
                  </a:lnTo>
                  <a:lnTo>
                    <a:pt x="0" y="117"/>
                  </a:lnTo>
                  <a:lnTo>
                    <a:pt x="10" y="114"/>
                  </a:lnTo>
                  <a:lnTo>
                    <a:pt x="15" y="108"/>
                  </a:lnTo>
                  <a:lnTo>
                    <a:pt x="15" y="100"/>
                  </a:lnTo>
                  <a:lnTo>
                    <a:pt x="26" y="90"/>
                  </a:lnTo>
                  <a:lnTo>
                    <a:pt x="33" y="88"/>
                  </a:lnTo>
                  <a:lnTo>
                    <a:pt x="36" y="82"/>
                  </a:lnTo>
                  <a:lnTo>
                    <a:pt x="29" y="80"/>
                  </a:lnTo>
                  <a:lnTo>
                    <a:pt x="48" y="64"/>
                  </a:lnTo>
                  <a:lnTo>
                    <a:pt x="57" y="49"/>
                  </a:lnTo>
                  <a:lnTo>
                    <a:pt x="83" y="30"/>
                  </a:lnTo>
                  <a:lnTo>
                    <a:pt x="99" y="27"/>
                  </a:lnTo>
                  <a:lnTo>
                    <a:pt x="106" y="21"/>
                  </a:lnTo>
                  <a:lnTo>
                    <a:pt x="133" y="18"/>
                  </a:lnTo>
                  <a:lnTo>
                    <a:pt x="158" y="15"/>
                  </a:lnTo>
                  <a:lnTo>
                    <a:pt x="174" y="7"/>
                  </a:lnTo>
                  <a:lnTo>
                    <a:pt x="188" y="0"/>
                  </a:lnTo>
                  <a:lnTo>
                    <a:pt x="200" y="1"/>
                  </a:lnTo>
                  <a:lnTo>
                    <a:pt x="208" y="5"/>
                  </a:lnTo>
                  <a:lnTo>
                    <a:pt x="205" y="14"/>
                  </a:lnTo>
                  <a:lnTo>
                    <a:pt x="192" y="22"/>
                  </a:lnTo>
                  <a:lnTo>
                    <a:pt x="168" y="30"/>
                  </a:lnTo>
                  <a:lnTo>
                    <a:pt x="125" y="38"/>
                  </a:lnTo>
                  <a:lnTo>
                    <a:pt x="102" y="56"/>
                  </a:lnTo>
                  <a:lnTo>
                    <a:pt x="92" y="61"/>
                  </a:lnTo>
                  <a:lnTo>
                    <a:pt x="83" y="63"/>
                  </a:lnTo>
                  <a:lnTo>
                    <a:pt x="83" y="71"/>
                  </a:lnTo>
                  <a:lnTo>
                    <a:pt x="73" y="78"/>
                  </a:lnTo>
                  <a:lnTo>
                    <a:pt x="65" y="88"/>
                  </a:lnTo>
                  <a:lnTo>
                    <a:pt x="48" y="106"/>
                  </a:lnTo>
                  <a:lnTo>
                    <a:pt x="47" y="125"/>
                  </a:lnTo>
                  <a:lnTo>
                    <a:pt x="55" y="132"/>
                  </a:lnTo>
                  <a:lnTo>
                    <a:pt x="56" y="139"/>
                  </a:lnTo>
                  <a:lnTo>
                    <a:pt x="67" y="14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3" name="Freeform 1175">
              <a:extLst>
                <a:ext uri="{FF2B5EF4-FFF2-40B4-BE49-F238E27FC236}">
                  <a16:creationId xmlns="" xmlns:a16="http://schemas.microsoft.com/office/drawing/2014/main" id="{C545E322-E641-4B0A-82B1-B3D171D7CFA8}"/>
                </a:ext>
              </a:extLst>
            </p:cNvPr>
            <p:cNvSpPr>
              <a:spLocks/>
            </p:cNvSpPr>
            <p:nvPr/>
          </p:nvSpPr>
          <p:spPr bwMode="gray">
            <a:xfrm>
              <a:off x="3932" y="890"/>
              <a:ext cx="73" cy="39"/>
            </a:xfrm>
            <a:custGeom>
              <a:avLst/>
              <a:gdLst>
                <a:gd name="T0" fmla="*/ 0 w 73"/>
                <a:gd name="T1" fmla="*/ 36 h 39"/>
                <a:gd name="T2" fmla="*/ 12 w 73"/>
                <a:gd name="T3" fmla="*/ 22 h 39"/>
                <a:gd name="T4" fmla="*/ 21 w 73"/>
                <a:gd name="T5" fmla="*/ 10 h 39"/>
                <a:gd name="T6" fmla="*/ 30 w 73"/>
                <a:gd name="T7" fmla="*/ 1 h 39"/>
                <a:gd name="T8" fmla="*/ 43 w 73"/>
                <a:gd name="T9" fmla="*/ 0 h 39"/>
                <a:gd name="T10" fmla="*/ 41 w 73"/>
                <a:gd name="T11" fmla="*/ 10 h 39"/>
                <a:gd name="T12" fmla="*/ 52 w 73"/>
                <a:gd name="T13" fmla="*/ 5 h 39"/>
                <a:gd name="T14" fmla="*/ 62 w 73"/>
                <a:gd name="T15" fmla="*/ 12 h 39"/>
                <a:gd name="T16" fmla="*/ 73 w 73"/>
                <a:gd name="T17" fmla="*/ 17 h 39"/>
                <a:gd name="T18" fmla="*/ 71 w 73"/>
                <a:gd name="T19" fmla="*/ 24 h 39"/>
                <a:gd name="T20" fmla="*/ 65 w 73"/>
                <a:gd name="T21" fmla="*/ 30 h 39"/>
                <a:gd name="T22" fmla="*/ 44 w 73"/>
                <a:gd name="T23" fmla="*/ 30 h 39"/>
                <a:gd name="T24" fmla="*/ 20 w 73"/>
                <a:gd name="T25" fmla="*/ 31 h 39"/>
                <a:gd name="T26" fmla="*/ 15 w 73"/>
                <a:gd name="T27" fmla="*/ 36 h 39"/>
                <a:gd name="T28" fmla="*/ 7 w 73"/>
                <a:gd name="T29" fmla="*/ 39 h 39"/>
                <a:gd name="T30" fmla="*/ 0 w 73"/>
                <a:gd name="T31" fmla="*/ 36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39"/>
                <a:gd name="T50" fmla="*/ 73 w 7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39">
                  <a:moveTo>
                    <a:pt x="0" y="36"/>
                  </a:moveTo>
                  <a:lnTo>
                    <a:pt x="12" y="22"/>
                  </a:lnTo>
                  <a:lnTo>
                    <a:pt x="21" y="10"/>
                  </a:lnTo>
                  <a:lnTo>
                    <a:pt x="30" y="1"/>
                  </a:lnTo>
                  <a:lnTo>
                    <a:pt x="43" y="0"/>
                  </a:lnTo>
                  <a:lnTo>
                    <a:pt x="41" y="10"/>
                  </a:lnTo>
                  <a:lnTo>
                    <a:pt x="52" y="5"/>
                  </a:lnTo>
                  <a:lnTo>
                    <a:pt x="62" y="12"/>
                  </a:lnTo>
                  <a:lnTo>
                    <a:pt x="73" y="17"/>
                  </a:lnTo>
                  <a:lnTo>
                    <a:pt x="71" y="24"/>
                  </a:lnTo>
                  <a:lnTo>
                    <a:pt x="65" y="30"/>
                  </a:lnTo>
                  <a:lnTo>
                    <a:pt x="44" y="30"/>
                  </a:lnTo>
                  <a:lnTo>
                    <a:pt x="20" y="31"/>
                  </a:lnTo>
                  <a:lnTo>
                    <a:pt x="15" y="36"/>
                  </a:lnTo>
                  <a:lnTo>
                    <a:pt x="7" y="39"/>
                  </a:lnTo>
                  <a:lnTo>
                    <a:pt x="0" y="3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4" name="Freeform 1176">
              <a:extLst>
                <a:ext uri="{FF2B5EF4-FFF2-40B4-BE49-F238E27FC236}">
                  <a16:creationId xmlns="" xmlns:a16="http://schemas.microsoft.com/office/drawing/2014/main" id="{D7E281A5-8C5E-468F-93B6-193FB18C2F51}"/>
                </a:ext>
              </a:extLst>
            </p:cNvPr>
            <p:cNvSpPr>
              <a:spLocks/>
            </p:cNvSpPr>
            <p:nvPr/>
          </p:nvSpPr>
          <p:spPr bwMode="gray">
            <a:xfrm>
              <a:off x="3866" y="869"/>
              <a:ext cx="73" cy="35"/>
            </a:xfrm>
            <a:custGeom>
              <a:avLst/>
              <a:gdLst>
                <a:gd name="T0" fmla="*/ 0 w 73"/>
                <a:gd name="T1" fmla="*/ 16 h 35"/>
                <a:gd name="T2" fmla="*/ 12 w 73"/>
                <a:gd name="T3" fmla="*/ 4 h 35"/>
                <a:gd name="T4" fmla="*/ 35 w 73"/>
                <a:gd name="T5" fmla="*/ 0 h 35"/>
                <a:gd name="T6" fmla="*/ 49 w 73"/>
                <a:gd name="T7" fmla="*/ 2 h 35"/>
                <a:gd name="T8" fmla="*/ 49 w 73"/>
                <a:gd name="T9" fmla="*/ 8 h 35"/>
                <a:gd name="T10" fmla="*/ 58 w 73"/>
                <a:gd name="T11" fmla="*/ 6 h 35"/>
                <a:gd name="T12" fmla="*/ 67 w 73"/>
                <a:gd name="T13" fmla="*/ 4 h 35"/>
                <a:gd name="T14" fmla="*/ 73 w 73"/>
                <a:gd name="T15" fmla="*/ 11 h 35"/>
                <a:gd name="T16" fmla="*/ 73 w 73"/>
                <a:gd name="T17" fmla="*/ 20 h 35"/>
                <a:gd name="T18" fmla="*/ 64 w 73"/>
                <a:gd name="T19" fmla="*/ 27 h 35"/>
                <a:gd name="T20" fmla="*/ 70 w 73"/>
                <a:gd name="T21" fmla="*/ 35 h 35"/>
                <a:gd name="T22" fmla="*/ 41 w 73"/>
                <a:gd name="T23" fmla="*/ 35 h 35"/>
                <a:gd name="T24" fmla="*/ 30 w 73"/>
                <a:gd name="T25" fmla="*/ 30 h 35"/>
                <a:gd name="T26" fmla="*/ 13 w 73"/>
                <a:gd name="T27" fmla="*/ 30 h 35"/>
                <a:gd name="T28" fmla="*/ 7 w 73"/>
                <a:gd name="T29" fmla="*/ 21 h 35"/>
                <a:gd name="T30" fmla="*/ 0 w 73"/>
                <a:gd name="T31" fmla="*/ 1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35"/>
                <a:gd name="T50" fmla="*/ 73 w 73"/>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35">
                  <a:moveTo>
                    <a:pt x="0" y="16"/>
                  </a:moveTo>
                  <a:lnTo>
                    <a:pt x="12" y="4"/>
                  </a:lnTo>
                  <a:lnTo>
                    <a:pt x="35" y="0"/>
                  </a:lnTo>
                  <a:lnTo>
                    <a:pt x="49" y="2"/>
                  </a:lnTo>
                  <a:lnTo>
                    <a:pt x="49" y="8"/>
                  </a:lnTo>
                  <a:lnTo>
                    <a:pt x="58" y="6"/>
                  </a:lnTo>
                  <a:lnTo>
                    <a:pt x="67" y="4"/>
                  </a:lnTo>
                  <a:lnTo>
                    <a:pt x="73" y="11"/>
                  </a:lnTo>
                  <a:lnTo>
                    <a:pt x="73" y="20"/>
                  </a:lnTo>
                  <a:lnTo>
                    <a:pt x="64" y="27"/>
                  </a:lnTo>
                  <a:lnTo>
                    <a:pt x="70" y="35"/>
                  </a:lnTo>
                  <a:lnTo>
                    <a:pt x="41" y="35"/>
                  </a:lnTo>
                  <a:lnTo>
                    <a:pt x="30" y="30"/>
                  </a:lnTo>
                  <a:lnTo>
                    <a:pt x="13" y="30"/>
                  </a:lnTo>
                  <a:lnTo>
                    <a:pt x="7" y="21"/>
                  </a:lnTo>
                  <a:lnTo>
                    <a:pt x="0" y="1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5" name="Freeform 1177">
              <a:extLst>
                <a:ext uri="{FF2B5EF4-FFF2-40B4-BE49-F238E27FC236}">
                  <a16:creationId xmlns="" xmlns:a16="http://schemas.microsoft.com/office/drawing/2014/main" id="{F3C9D65D-FFA1-462C-A8FD-5E1E3E414C7A}"/>
                </a:ext>
              </a:extLst>
            </p:cNvPr>
            <p:cNvSpPr>
              <a:spLocks/>
            </p:cNvSpPr>
            <p:nvPr/>
          </p:nvSpPr>
          <p:spPr bwMode="gray">
            <a:xfrm>
              <a:off x="3849" y="837"/>
              <a:ext cx="63" cy="34"/>
            </a:xfrm>
            <a:custGeom>
              <a:avLst/>
              <a:gdLst>
                <a:gd name="T0" fmla="*/ 0 w 63"/>
                <a:gd name="T1" fmla="*/ 26 h 34"/>
                <a:gd name="T2" fmla="*/ 16 w 63"/>
                <a:gd name="T3" fmla="*/ 34 h 34"/>
                <a:gd name="T4" fmla="*/ 26 w 63"/>
                <a:gd name="T5" fmla="*/ 32 h 34"/>
                <a:gd name="T6" fmla="*/ 41 w 63"/>
                <a:gd name="T7" fmla="*/ 29 h 34"/>
                <a:gd name="T8" fmla="*/ 55 w 63"/>
                <a:gd name="T9" fmla="*/ 27 h 34"/>
                <a:gd name="T10" fmla="*/ 56 w 63"/>
                <a:gd name="T11" fmla="*/ 21 h 34"/>
                <a:gd name="T12" fmla="*/ 63 w 63"/>
                <a:gd name="T13" fmla="*/ 17 h 34"/>
                <a:gd name="T14" fmla="*/ 53 w 63"/>
                <a:gd name="T15" fmla="*/ 11 h 34"/>
                <a:gd name="T16" fmla="*/ 44 w 63"/>
                <a:gd name="T17" fmla="*/ 1 h 34"/>
                <a:gd name="T18" fmla="*/ 32 w 63"/>
                <a:gd name="T19" fmla="*/ 0 h 34"/>
                <a:gd name="T20" fmla="*/ 29 w 63"/>
                <a:gd name="T21" fmla="*/ 7 h 34"/>
                <a:gd name="T22" fmla="*/ 11 w 63"/>
                <a:gd name="T23" fmla="*/ 8 h 34"/>
                <a:gd name="T24" fmla="*/ 8 w 63"/>
                <a:gd name="T25" fmla="*/ 14 h 34"/>
                <a:gd name="T26" fmla="*/ 7 w 63"/>
                <a:gd name="T27" fmla="*/ 21 h 34"/>
                <a:gd name="T28" fmla="*/ 0 w 63"/>
                <a:gd name="T29" fmla="*/ 2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34"/>
                <a:gd name="T47" fmla="*/ 63 w 63"/>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34">
                  <a:moveTo>
                    <a:pt x="0" y="26"/>
                  </a:moveTo>
                  <a:lnTo>
                    <a:pt x="16" y="34"/>
                  </a:lnTo>
                  <a:lnTo>
                    <a:pt x="26" y="32"/>
                  </a:lnTo>
                  <a:lnTo>
                    <a:pt x="41" y="29"/>
                  </a:lnTo>
                  <a:lnTo>
                    <a:pt x="55" y="27"/>
                  </a:lnTo>
                  <a:lnTo>
                    <a:pt x="56" y="21"/>
                  </a:lnTo>
                  <a:lnTo>
                    <a:pt x="63" y="17"/>
                  </a:lnTo>
                  <a:lnTo>
                    <a:pt x="53" y="11"/>
                  </a:lnTo>
                  <a:lnTo>
                    <a:pt x="44" y="1"/>
                  </a:lnTo>
                  <a:lnTo>
                    <a:pt x="32" y="0"/>
                  </a:lnTo>
                  <a:lnTo>
                    <a:pt x="29" y="7"/>
                  </a:lnTo>
                  <a:lnTo>
                    <a:pt x="11" y="8"/>
                  </a:lnTo>
                  <a:lnTo>
                    <a:pt x="8" y="14"/>
                  </a:lnTo>
                  <a:lnTo>
                    <a:pt x="7" y="21"/>
                  </a:lnTo>
                  <a:lnTo>
                    <a:pt x="0" y="2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6" name="Freeform 1178">
              <a:extLst>
                <a:ext uri="{FF2B5EF4-FFF2-40B4-BE49-F238E27FC236}">
                  <a16:creationId xmlns="" xmlns:a16="http://schemas.microsoft.com/office/drawing/2014/main" id="{C0ED997C-1AA2-4D4B-8568-5AC7AD17EDE6}"/>
                </a:ext>
              </a:extLst>
            </p:cNvPr>
            <p:cNvSpPr>
              <a:spLocks/>
            </p:cNvSpPr>
            <p:nvPr/>
          </p:nvSpPr>
          <p:spPr bwMode="gray">
            <a:xfrm>
              <a:off x="2877" y="874"/>
              <a:ext cx="125" cy="89"/>
            </a:xfrm>
            <a:custGeom>
              <a:avLst/>
              <a:gdLst>
                <a:gd name="T0" fmla="*/ 42 w 125"/>
                <a:gd name="T1" fmla="*/ 63 h 89"/>
                <a:gd name="T2" fmla="*/ 53 w 125"/>
                <a:gd name="T3" fmla="*/ 60 h 89"/>
                <a:gd name="T4" fmla="*/ 33 w 125"/>
                <a:gd name="T5" fmla="*/ 58 h 89"/>
                <a:gd name="T6" fmla="*/ 41 w 125"/>
                <a:gd name="T7" fmla="*/ 48 h 89"/>
                <a:gd name="T8" fmla="*/ 64 w 125"/>
                <a:gd name="T9" fmla="*/ 44 h 89"/>
                <a:gd name="T10" fmla="*/ 67 w 125"/>
                <a:gd name="T11" fmla="*/ 35 h 89"/>
                <a:gd name="T12" fmla="*/ 53 w 125"/>
                <a:gd name="T13" fmla="*/ 39 h 89"/>
                <a:gd name="T14" fmla="*/ 49 w 125"/>
                <a:gd name="T15" fmla="*/ 31 h 89"/>
                <a:gd name="T16" fmla="*/ 41 w 125"/>
                <a:gd name="T17" fmla="*/ 36 h 89"/>
                <a:gd name="T18" fmla="*/ 28 w 125"/>
                <a:gd name="T19" fmla="*/ 47 h 89"/>
                <a:gd name="T20" fmla="*/ 8 w 125"/>
                <a:gd name="T21" fmla="*/ 34 h 89"/>
                <a:gd name="T22" fmla="*/ 15 w 125"/>
                <a:gd name="T23" fmla="*/ 21 h 89"/>
                <a:gd name="T24" fmla="*/ 8 w 125"/>
                <a:gd name="T25" fmla="*/ 17 h 89"/>
                <a:gd name="T26" fmla="*/ 0 w 125"/>
                <a:gd name="T27" fmla="*/ 15 h 89"/>
                <a:gd name="T28" fmla="*/ 15 w 125"/>
                <a:gd name="T29" fmla="*/ 5 h 89"/>
                <a:gd name="T30" fmla="*/ 36 w 125"/>
                <a:gd name="T31" fmla="*/ 7 h 89"/>
                <a:gd name="T32" fmla="*/ 41 w 125"/>
                <a:gd name="T33" fmla="*/ 8 h 89"/>
                <a:gd name="T34" fmla="*/ 55 w 125"/>
                <a:gd name="T35" fmla="*/ 10 h 89"/>
                <a:gd name="T36" fmla="*/ 58 w 125"/>
                <a:gd name="T37" fmla="*/ 21 h 89"/>
                <a:gd name="T38" fmla="*/ 67 w 125"/>
                <a:gd name="T39" fmla="*/ 28 h 89"/>
                <a:gd name="T40" fmla="*/ 62 w 125"/>
                <a:gd name="T41" fmla="*/ 9 h 89"/>
                <a:gd name="T42" fmla="*/ 64 w 125"/>
                <a:gd name="T43" fmla="*/ 0 h 89"/>
                <a:gd name="T44" fmla="*/ 81 w 125"/>
                <a:gd name="T45" fmla="*/ 5 h 89"/>
                <a:gd name="T46" fmla="*/ 83 w 125"/>
                <a:gd name="T47" fmla="*/ 16 h 89"/>
                <a:gd name="T48" fmla="*/ 95 w 125"/>
                <a:gd name="T49" fmla="*/ 16 h 89"/>
                <a:gd name="T50" fmla="*/ 114 w 125"/>
                <a:gd name="T51" fmla="*/ 27 h 89"/>
                <a:gd name="T52" fmla="*/ 119 w 125"/>
                <a:gd name="T53" fmla="*/ 36 h 89"/>
                <a:gd name="T54" fmla="*/ 92 w 125"/>
                <a:gd name="T55" fmla="*/ 44 h 89"/>
                <a:gd name="T56" fmla="*/ 88 w 125"/>
                <a:gd name="T57" fmla="*/ 63 h 89"/>
                <a:gd name="T58" fmla="*/ 76 w 125"/>
                <a:gd name="T59" fmla="*/ 76 h 89"/>
                <a:gd name="T60" fmla="*/ 61 w 125"/>
                <a:gd name="T61" fmla="*/ 85 h 89"/>
                <a:gd name="T62" fmla="*/ 51 w 125"/>
                <a:gd name="T63" fmla="*/ 77 h 89"/>
                <a:gd name="T64" fmla="*/ 34 w 125"/>
                <a:gd name="T65" fmla="*/ 68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89"/>
                <a:gd name="T101" fmla="*/ 125 w 125"/>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89">
                  <a:moveTo>
                    <a:pt x="34" y="68"/>
                  </a:moveTo>
                  <a:lnTo>
                    <a:pt x="42" y="63"/>
                  </a:lnTo>
                  <a:lnTo>
                    <a:pt x="63" y="66"/>
                  </a:lnTo>
                  <a:lnTo>
                    <a:pt x="53" y="60"/>
                  </a:lnTo>
                  <a:lnTo>
                    <a:pt x="45" y="56"/>
                  </a:lnTo>
                  <a:lnTo>
                    <a:pt x="33" y="58"/>
                  </a:lnTo>
                  <a:lnTo>
                    <a:pt x="33" y="50"/>
                  </a:lnTo>
                  <a:lnTo>
                    <a:pt x="41" y="48"/>
                  </a:lnTo>
                  <a:lnTo>
                    <a:pt x="52" y="45"/>
                  </a:lnTo>
                  <a:lnTo>
                    <a:pt x="64" y="44"/>
                  </a:lnTo>
                  <a:lnTo>
                    <a:pt x="73" y="42"/>
                  </a:lnTo>
                  <a:lnTo>
                    <a:pt x="67" y="35"/>
                  </a:lnTo>
                  <a:lnTo>
                    <a:pt x="62" y="39"/>
                  </a:lnTo>
                  <a:lnTo>
                    <a:pt x="53" y="39"/>
                  </a:lnTo>
                  <a:lnTo>
                    <a:pt x="54" y="33"/>
                  </a:lnTo>
                  <a:lnTo>
                    <a:pt x="49" y="31"/>
                  </a:lnTo>
                  <a:lnTo>
                    <a:pt x="46" y="36"/>
                  </a:lnTo>
                  <a:lnTo>
                    <a:pt x="41" y="36"/>
                  </a:lnTo>
                  <a:lnTo>
                    <a:pt x="39" y="41"/>
                  </a:lnTo>
                  <a:lnTo>
                    <a:pt x="28" y="47"/>
                  </a:lnTo>
                  <a:lnTo>
                    <a:pt x="20" y="43"/>
                  </a:lnTo>
                  <a:lnTo>
                    <a:pt x="8" y="34"/>
                  </a:lnTo>
                  <a:lnTo>
                    <a:pt x="4" y="27"/>
                  </a:lnTo>
                  <a:lnTo>
                    <a:pt x="15" y="21"/>
                  </a:lnTo>
                  <a:lnTo>
                    <a:pt x="15" y="18"/>
                  </a:lnTo>
                  <a:lnTo>
                    <a:pt x="8" y="17"/>
                  </a:lnTo>
                  <a:lnTo>
                    <a:pt x="2" y="22"/>
                  </a:lnTo>
                  <a:lnTo>
                    <a:pt x="0" y="15"/>
                  </a:lnTo>
                  <a:lnTo>
                    <a:pt x="3" y="8"/>
                  </a:lnTo>
                  <a:lnTo>
                    <a:pt x="15" y="5"/>
                  </a:lnTo>
                  <a:lnTo>
                    <a:pt x="25" y="6"/>
                  </a:lnTo>
                  <a:lnTo>
                    <a:pt x="36" y="7"/>
                  </a:lnTo>
                  <a:lnTo>
                    <a:pt x="38" y="19"/>
                  </a:lnTo>
                  <a:lnTo>
                    <a:pt x="41" y="8"/>
                  </a:lnTo>
                  <a:lnTo>
                    <a:pt x="47" y="7"/>
                  </a:lnTo>
                  <a:lnTo>
                    <a:pt x="55" y="10"/>
                  </a:lnTo>
                  <a:lnTo>
                    <a:pt x="57" y="16"/>
                  </a:lnTo>
                  <a:lnTo>
                    <a:pt x="58" y="21"/>
                  </a:lnTo>
                  <a:lnTo>
                    <a:pt x="63" y="27"/>
                  </a:lnTo>
                  <a:lnTo>
                    <a:pt x="67" y="28"/>
                  </a:lnTo>
                  <a:lnTo>
                    <a:pt x="65" y="18"/>
                  </a:lnTo>
                  <a:lnTo>
                    <a:pt x="62" y="9"/>
                  </a:lnTo>
                  <a:lnTo>
                    <a:pt x="61" y="3"/>
                  </a:lnTo>
                  <a:lnTo>
                    <a:pt x="64" y="0"/>
                  </a:lnTo>
                  <a:lnTo>
                    <a:pt x="72" y="3"/>
                  </a:lnTo>
                  <a:lnTo>
                    <a:pt x="81" y="5"/>
                  </a:lnTo>
                  <a:lnTo>
                    <a:pt x="78" y="15"/>
                  </a:lnTo>
                  <a:lnTo>
                    <a:pt x="83" y="16"/>
                  </a:lnTo>
                  <a:lnTo>
                    <a:pt x="87" y="12"/>
                  </a:lnTo>
                  <a:lnTo>
                    <a:pt x="95" y="16"/>
                  </a:lnTo>
                  <a:lnTo>
                    <a:pt x="96" y="22"/>
                  </a:lnTo>
                  <a:lnTo>
                    <a:pt x="114" y="27"/>
                  </a:lnTo>
                  <a:lnTo>
                    <a:pt x="125" y="33"/>
                  </a:lnTo>
                  <a:lnTo>
                    <a:pt x="119" y="36"/>
                  </a:lnTo>
                  <a:lnTo>
                    <a:pt x="103" y="39"/>
                  </a:lnTo>
                  <a:lnTo>
                    <a:pt x="92" y="44"/>
                  </a:lnTo>
                  <a:lnTo>
                    <a:pt x="90" y="51"/>
                  </a:lnTo>
                  <a:lnTo>
                    <a:pt x="88" y="63"/>
                  </a:lnTo>
                  <a:lnTo>
                    <a:pt x="81" y="65"/>
                  </a:lnTo>
                  <a:lnTo>
                    <a:pt x="76" y="76"/>
                  </a:lnTo>
                  <a:lnTo>
                    <a:pt x="70" y="89"/>
                  </a:lnTo>
                  <a:lnTo>
                    <a:pt x="61" y="85"/>
                  </a:lnTo>
                  <a:lnTo>
                    <a:pt x="61" y="76"/>
                  </a:lnTo>
                  <a:lnTo>
                    <a:pt x="51" y="77"/>
                  </a:lnTo>
                  <a:lnTo>
                    <a:pt x="44" y="73"/>
                  </a:lnTo>
                  <a:lnTo>
                    <a:pt x="34" y="68"/>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7" name="Freeform 1179">
              <a:extLst>
                <a:ext uri="{FF2B5EF4-FFF2-40B4-BE49-F238E27FC236}">
                  <a16:creationId xmlns="" xmlns:a16="http://schemas.microsoft.com/office/drawing/2014/main" id="{8997C0E9-C61F-4FF0-9036-E4A31BEA82FD}"/>
                </a:ext>
              </a:extLst>
            </p:cNvPr>
            <p:cNvSpPr>
              <a:spLocks/>
            </p:cNvSpPr>
            <p:nvPr/>
          </p:nvSpPr>
          <p:spPr bwMode="gray">
            <a:xfrm>
              <a:off x="2965" y="860"/>
              <a:ext cx="108" cy="37"/>
            </a:xfrm>
            <a:custGeom>
              <a:avLst/>
              <a:gdLst>
                <a:gd name="T0" fmla="*/ 46 w 108"/>
                <a:gd name="T1" fmla="*/ 29 h 37"/>
                <a:gd name="T2" fmla="*/ 39 w 108"/>
                <a:gd name="T3" fmla="*/ 29 h 37"/>
                <a:gd name="T4" fmla="*/ 26 w 108"/>
                <a:gd name="T5" fmla="*/ 28 h 37"/>
                <a:gd name="T6" fmla="*/ 27 w 108"/>
                <a:gd name="T7" fmla="*/ 22 h 37"/>
                <a:gd name="T8" fmla="*/ 40 w 108"/>
                <a:gd name="T9" fmla="*/ 21 h 37"/>
                <a:gd name="T10" fmla="*/ 45 w 108"/>
                <a:gd name="T11" fmla="*/ 18 h 37"/>
                <a:gd name="T12" fmla="*/ 38 w 108"/>
                <a:gd name="T13" fmla="*/ 16 h 37"/>
                <a:gd name="T14" fmla="*/ 26 w 108"/>
                <a:gd name="T15" fmla="*/ 17 h 37"/>
                <a:gd name="T16" fmla="*/ 13 w 108"/>
                <a:gd name="T17" fmla="*/ 20 h 37"/>
                <a:gd name="T18" fmla="*/ 1 w 108"/>
                <a:gd name="T19" fmla="*/ 18 h 37"/>
                <a:gd name="T20" fmla="*/ 0 w 108"/>
                <a:gd name="T21" fmla="*/ 13 h 37"/>
                <a:gd name="T22" fmla="*/ 8 w 108"/>
                <a:gd name="T23" fmla="*/ 10 h 37"/>
                <a:gd name="T24" fmla="*/ 16 w 108"/>
                <a:gd name="T25" fmla="*/ 5 h 37"/>
                <a:gd name="T26" fmla="*/ 22 w 108"/>
                <a:gd name="T27" fmla="*/ 4 h 37"/>
                <a:gd name="T28" fmla="*/ 34 w 108"/>
                <a:gd name="T29" fmla="*/ 7 h 37"/>
                <a:gd name="T30" fmla="*/ 42 w 108"/>
                <a:gd name="T31" fmla="*/ 8 h 37"/>
                <a:gd name="T32" fmla="*/ 50 w 108"/>
                <a:gd name="T33" fmla="*/ 9 h 37"/>
                <a:gd name="T34" fmla="*/ 56 w 108"/>
                <a:gd name="T35" fmla="*/ 0 h 37"/>
                <a:gd name="T36" fmla="*/ 61 w 108"/>
                <a:gd name="T37" fmla="*/ 10 h 37"/>
                <a:gd name="T38" fmla="*/ 71 w 108"/>
                <a:gd name="T39" fmla="*/ 6 h 37"/>
                <a:gd name="T40" fmla="*/ 86 w 108"/>
                <a:gd name="T41" fmla="*/ 7 h 37"/>
                <a:gd name="T42" fmla="*/ 99 w 108"/>
                <a:gd name="T43" fmla="*/ 10 h 37"/>
                <a:gd name="T44" fmla="*/ 108 w 108"/>
                <a:gd name="T45" fmla="*/ 12 h 37"/>
                <a:gd name="T46" fmla="*/ 104 w 108"/>
                <a:gd name="T47" fmla="*/ 17 h 37"/>
                <a:gd name="T48" fmla="*/ 92 w 108"/>
                <a:gd name="T49" fmla="*/ 23 h 37"/>
                <a:gd name="T50" fmla="*/ 86 w 108"/>
                <a:gd name="T51" fmla="*/ 28 h 37"/>
                <a:gd name="T52" fmla="*/ 75 w 108"/>
                <a:gd name="T53" fmla="*/ 29 h 37"/>
                <a:gd name="T54" fmla="*/ 68 w 108"/>
                <a:gd name="T55" fmla="*/ 37 h 37"/>
                <a:gd name="T56" fmla="*/ 55 w 108"/>
                <a:gd name="T57" fmla="*/ 35 h 37"/>
                <a:gd name="T58" fmla="*/ 51 w 108"/>
                <a:gd name="T59" fmla="*/ 28 h 37"/>
                <a:gd name="T60" fmla="*/ 46 w 108"/>
                <a:gd name="T61" fmla="*/ 29 h 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37"/>
                <a:gd name="T95" fmla="*/ 108 w 108"/>
                <a:gd name="T96" fmla="*/ 37 h 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37">
                  <a:moveTo>
                    <a:pt x="46" y="29"/>
                  </a:moveTo>
                  <a:lnTo>
                    <a:pt x="39" y="29"/>
                  </a:lnTo>
                  <a:lnTo>
                    <a:pt x="26" y="28"/>
                  </a:lnTo>
                  <a:lnTo>
                    <a:pt x="27" y="22"/>
                  </a:lnTo>
                  <a:lnTo>
                    <a:pt x="40" y="21"/>
                  </a:lnTo>
                  <a:lnTo>
                    <a:pt x="45" y="18"/>
                  </a:lnTo>
                  <a:lnTo>
                    <a:pt x="38" y="16"/>
                  </a:lnTo>
                  <a:lnTo>
                    <a:pt x="26" y="17"/>
                  </a:lnTo>
                  <a:lnTo>
                    <a:pt x="13" y="20"/>
                  </a:lnTo>
                  <a:lnTo>
                    <a:pt x="1" y="18"/>
                  </a:lnTo>
                  <a:lnTo>
                    <a:pt x="0" y="13"/>
                  </a:lnTo>
                  <a:lnTo>
                    <a:pt x="8" y="10"/>
                  </a:lnTo>
                  <a:lnTo>
                    <a:pt x="16" y="5"/>
                  </a:lnTo>
                  <a:lnTo>
                    <a:pt x="22" y="4"/>
                  </a:lnTo>
                  <a:lnTo>
                    <a:pt x="34" y="7"/>
                  </a:lnTo>
                  <a:lnTo>
                    <a:pt x="42" y="8"/>
                  </a:lnTo>
                  <a:lnTo>
                    <a:pt x="50" y="9"/>
                  </a:lnTo>
                  <a:lnTo>
                    <a:pt x="56" y="0"/>
                  </a:lnTo>
                  <a:lnTo>
                    <a:pt x="61" y="10"/>
                  </a:lnTo>
                  <a:lnTo>
                    <a:pt x="71" y="6"/>
                  </a:lnTo>
                  <a:lnTo>
                    <a:pt x="86" y="7"/>
                  </a:lnTo>
                  <a:lnTo>
                    <a:pt x="99" y="10"/>
                  </a:lnTo>
                  <a:lnTo>
                    <a:pt x="108" y="12"/>
                  </a:lnTo>
                  <a:lnTo>
                    <a:pt x="104" y="17"/>
                  </a:lnTo>
                  <a:lnTo>
                    <a:pt x="92" y="23"/>
                  </a:lnTo>
                  <a:lnTo>
                    <a:pt x="86" y="28"/>
                  </a:lnTo>
                  <a:lnTo>
                    <a:pt x="75" y="29"/>
                  </a:lnTo>
                  <a:lnTo>
                    <a:pt x="68" y="37"/>
                  </a:lnTo>
                  <a:lnTo>
                    <a:pt x="55" y="35"/>
                  </a:lnTo>
                  <a:lnTo>
                    <a:pt x="51" y="28"/>
                  </a:lnTo>
                  <a:lnTo>
                    <a:pt x="46" y="2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8" name="Freeform 1180">
              <a:extLst>
                <a:ext uri="{FF2B5EF4-FFF2-40B4-BE49-F238E27FC236}">
                  <a16:creationId xmlns="" xmlns:a16="http://schemas.microsoft.com/office/drawing/2014/main" id="{7AA664B0-575F-4EEB-B73E-AB164A59460C}"/>
                </a:ext>
              </a:extLst>
            </p:cNvPr>
            <p:cNvSpPr>
              <a:spLocks/>
            </p:cNvSpPr>
            <p:nvPr/>
          </p:nvSpPr>
          <p:spPr bwMode="gray">
            <a:xfrm>
              <a:off x="2992" y="913"/>
              <a:ext cx="20" cy="11"/>
            </a:xfrm>
            <a:custGeom>
              <a:avLst/>
              <a:gdLst>
                <a:gd name="T0" fmla="*/ 1 w 20"/>
                <a:gd name="T1" fmla="*/ 2 h 11"/>
                <a:gd name="T2" fmla="*/ 10 w 20"/>
                <a:gd name="T3" fmla="*/ 0 h 11"/>
                <a:gd name="T4" fmla="*/ 18 w 20"/>
                <a:gd name="T5" fmla="*/ 0 h 11"/>
                <a:gd name="T6" fmla="*/ 20 w 20"/>
                <a:gd name="T7" fmla="*/ 6 h 11"/>
                <a:gd name="T8" fmla="*/ 14 w 20"/>
                <a:gd name="T9" fmla="*/ 8 h 11"/>
                <a:gd name="T10" fmla="*/ 0 w 20"/>
                <a:gd name="T11" fmla="*/ 11 h 11"/>
                <a:gd name="T12" fmla="*/ 1 w 20"/>
                <a:gd name="T13" fmla="*/ 2 h 11"/>
                <a:gd name="T14" fmla="*/ 0 60000 65536"/>
                <a:gd name="T15" fmla="*/ 0 60000 65536"/>
                <a:gd name="T16" fmla="*/ 0 60000 65536"/>
                <a:gd name="T17" fmla="*/ 0 60000 65536"/>
                <a:gd name="T18" fmla="*/ 0 60000 65536"/>
                <a:gd name="T19" fmla="*/ 0 60000 65536"/>
                <a:gd name="T20" fmla="*/ 0 60000 65536"/>
                <a:gd name="T21" fmla="*/ 0 w 20"/>
                <a:gd name="T22" fmla="*/ 0 h 11"/>
                <a:gd name="T23" fmla="*/ 20 w 2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1">
                  <a:moveTo>
                    <a:pt x="1" y="2"/>
                  </a:moveTo>
                  <a:lnTo>
                    <a:pt x="10" y="0"/>
                  </a:lnTo>
                  <a:lnTo>
                    <a:pt x="18" y="0"/>
                  </a:lnTo>
                  <a:lnTo>
                    <a:pt x="20" y="6"/>
                  </a:lnTo>
                  <a:lnTo>
                    <a:pt x="14" y="8"/>
                  </a:lnTo>
                  <a:lnTo>
                    <a:pt x="0" y="11"/>
                  </a:lnTo>
                  <a:lnTo>
                    <a:pt x="1" y="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89" name="Freeform 1181">
              <a:extLst>
                <a:ext uri="{FF2B5EF4-FFF2-40B4-BE49-F238E27FC236}">
                  <a16:creationId xmlns="" xmlns:a16="http://schemas.microsoft.com/office/drawing/2014/main" id="{5AF8947B-F164-42EB-88EA-64249EECBBC1}"/>
                </a:ext>
              </a:extLst>
            </p:cNvPr>
            <p:cNvSpPr>
              <a:spLocks/>
            </p:cNvSpPr>
            <p:nvPr/>
          </p:nvSpPr>
          <p:spPr bwMode="gray">
            <a:xfrm>
              <a:off x="2995" y="921"/>
              <a:ext cx="43" cy="24"/>
            </a:xfrm>
            <a:custGeom>
              <a:avLst/>
              <a:gdLst>
                <a:gd name="T0" fmla="*/ 8 w 43"/>
                <a:gd name="T1" fmla="*/ 7 h 24"/>
                <a:gd name="T2" fmla="*/ 11 w 43"/>
                <a:gd name="T3" fmla="*/ 4 h 24"/>
                <a:gd name="T4" fmla="*/ 23 w 43"/>
                <a:gd name="T5" fmla="*/ 0 h 24"/>
                <a:gd name="T6" fmla="*/ 29 w 43"/>
                <a:gd name="T7" fmla="*/ 1 h 24"/>
                <a:gd name="T8" fmla="*/ 31 w 43"/>
                <a:gd name="T9" fmla="*/ 6 h 24"/>
                <a:gd name="T10" fmla="*/ 35 w 43"/>
                <a:gd name="T11" fmla="*/ 9 h 24"/>
                <a:gd name="T12" fmla="*/ 43 w 43"/>
                <a:gd name="T13" fmla="*/ 9 h 24"/>
                <a:gd name="T14" fmla="*/ 38 w 43"/>
                <a:gd name="T15" fmla="*/ 16 h 24"/>
                <a:gd name="T16" fmla="*/ 28 w 43"/>
                <a:gd name="T17" fmla="*/ 21 h 24"/>
                <a:gd name="T18" fmla="*/ 20 w 43"/>
                <a:gd name="T19" fmla="*/ 24 h 24"/>
                <a:gd name="T20" fmla="*/ 19 w 43"/>
                <a:gd name="T21" fmla="*/ 16 h 24"/>
                <a:gd name="T22" fmla="*/ 13 w 43"/>
                <a:gd name="T23" fmla="*/ 16 h 24"/>
                <a:gd name="T24" fmla="*/ 8 w 43"/>
                <a:gd name="T25" fmla="*/ 17 h 24"/>
                <a:gd name="T26" fmla="*/ 3 w 43"/>
                <a:gd name="T27" fmla="*/ 21 h 24"/>
                <a:gd name="T28" fmla="*/ 0 w 43"/>
                <a:gd name="T29" fmla="*/ 15 h 24"/>
                <a:gd name="T30" fmla="*/ 5 w 43"/>
                <a:gd name="T31" fmla="*/ 11 h 24"/>
                <a:gd name="T32" fmla="*/ 8 w 43"/>
                <a:gd name="T33" fmla="*/ 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4"/>
                <a:gd name="T53" fmla="*/ 43 w 4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4">
                  <a:moveTo>
                    <a:pt x="8" y="7"/>
                  </a:moveTo>
                  <a:lnTo>
                    <a:pt x="11" y="4"/>
                  </a:lnTo>
                  <a:lnTo>
                    <a:pt x="23" y="0"/>
                  </a:lnTo>
                  <a:lnTo>
                    <a:pt x="29" y="1"/>
                  </a:lnTo>
                  <a:lnTo>
                    <a:pt x="31" y="6"/>
                  </a:lnTo>
                  <a:lnTo>
                    <a:pt x="35" y="9"/>
                  </a:lnTo>
                  <a:lnTo>
                    <a:pt x="43" y="9"/>
                  </a:lnTo>
                  <a:lnTo>
                    <a:pt x="38" y="16"/>
                  </a:lnTo>
                  <a:lnTo>
                    <a:pt x="28" y="21"/>
                  </a:lnTo>
                  <a:lnTo>
                    <a:pt x="20" y="24"/>
                  </a:lnTo>
                  <a:lnTo>
                    <a:pt x="19" y="16"/>
                  </a:lnTo>
                  <a:lnTo>
                    <a:pt x="13" y="16"/>
                  </a:lnTo>
                  <a:lnTo>
                    <a:pt x="8" y="17"/>
                  </a:lnTo>
                  <a:lnTo>
                    <a:pt x="3" y="21"/>
                  </a:lnTo>
                  <a:lnTo>
                    <a:pt x="0" y="15"/>
                  </a:lnTo>
                  <a:lnTo>
                    <a:pt x="5" y="11"/>
                  </a:lnTo>
                  <a:lnTo>
                    <a:pt x="8" y="7"/>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0" name="Freeform 1182">
              <a:extLst>
                <a:ext uri="{FF2B5EF4-FFF2-40B4-BE49-F238E27FC236}">
                  <a16:creationId xmlns="" xmlns:a16="http://schemas.microsoft.com/office/drawing/2014/main" id="{2BC90CA4-3549-444A-A1B5-423CBD001CFF}"/>
                </a:ext>
              </a:extLst>
            </p:cNvPr>
            <p:cNvSpPr>
              <a:spLocks/>
            </p:cNvSpPr>
            <p:nvPr/>
          </p:nvSpPr>
          <p:spPr bwMode="gray">
            <a:xfrm>
              <a:off x="4384" y="974"/>
              <a:ext cx="96" cy="33"/>
            </a:xfrm>
            <a:custGeom>
              <a:avLst/>
              <a:gdLst>
                <a:gd name="T0" fmla="*/ 28 w 96"/>
                <a:gd name="T1" fmla="*/ 31 h 33"/>
                <a:gd name="T2" fmla="*/ 19 w 96"/>
                <a:gd name="T3" fmla="*/ 33 h 33"/>
                <a:gd name="T4" fmla="*/ 1 w 96"/>
                <a:gd name="T5" fmla="*/ 24 h 33"/>
                <a:gd name="T6" fmla="*/ 0 w 96"/>
                <a:gd name="T7" fmla="*/ 14 h 33"/>
                <a:gd name="T8" fmla="*/ 4 w 96"/>
                <a:gd name="T9" fmla="*/ 4 h 33"/>
                <a:gd name="T10" fmla="*/ 14 w 96"/>
                <a:gd name="T11" fmla="*/ 0 h 33"/>
                <a:gd name="T12" fmla="*/ 23 w 96"/>
                <a:gd name="T13" fmla="*/ 0 h 33"/>
                <a:gd name="T14" fmla="*/ 35 w 96"/>
                <a:gd name="T15" fmla="*/ 6 h 33"/>
                <a:gd name="T16" fmla="*/ 44 w 96"/>
                <a:gd name="T17" fmla="*/ 11 h 33"/>
                <a:gd name="T18" fmla="*/ 48 w 96"/>
                <a:gd name="T19" fmla="*/ 3 h 33"/>
                <a:gd name="T20" fmla="*/ 57 w 96"/>
                <a:gd name="T21" fmla="*/ 2 h 33"/>
                <a:gd name="T22" fmla="*/ 64 w 96"/>
                <a:gd name="T23" fmla="*/ 7 h 33"/>
                <a:gd name="T24" fmla="*/ 75 w 96"/>
                <a:gd name="T25" fmla="*/ 6 h 33"/>
                <a:gd name="T26" fmla="*/ 90 w 96"/>
                <a:gd name="T27" fmla="*/ 10 h 33"/>
                <a:gd name="T28" fmla="*/ 96 w 96"/>
                <a:gd name="T29" fmla="*/ 15 h 33"/>
                <a:gd name="T30" fmla="*/ 90 w 96"/>
                <a:gd name="T31" fmla="*/ 23 h 33"/>
                <a:gd name="T32" fmla="*/ 78 w 96"/>
                <a:gd name="T33" fmla="*/ 27 h 33"/>
                <a:gd name="T34" fmla="*/ 69 w 96"/>
                <a:gd name="T35" fmla="*/ 23 h 33"/>
                <a:gd name="T36" fmla="*/ 64 w 96"/>
                <a:gd name="T37" fmla="*/ 17 h 33"/>
                <a:gd name="T38" fmla="*/ 67 w 96"/>
                <a:gd name="T39" fmla="*/ 10 h 33"/>
                <a:gd name="T40" fmla="*/ 58 w 96"/>
                <a:gd name="T41" fmla="*/ 11 h 33"/>
                <a:gd name="T42" fmla="*/ 59 w 96"/>
                <a:gd name="T43" fmla="*/ 17 h 33"/>
                <a:gd name="T44" fmla="*/ 63 w 96"/>
                <a:gd name="T45" fmla="*/ 22 h 33"/>
                <a:gd name="T46" fmla="*/ 65 w 96"/>
                <a:gd name="T47" fmla="*/ 28 h 33"/>
                <a:gd name="T48" fmla="*/ 58 w 96"/>
                <a:gd name="T49" fmla="*/ 28 h 33"/>
                <a:gd name="T50" fmla="*/ 47 w 96"/>
                <a:gd name="T51" fmla="*/ 26 h 33"/>
                <a:gd name="T52" fmla="*/ 36 w 96"/>
                <a:gd name="T53" fmla="*/ 27 h 33"/>
                <a:gd name="T54" fmla="*/ 29 w 96"/>
                <a:gd name="T55" fmla="*/ 25 h 33"/>
                <a:gd name="T56" fmla="*/ 28 w 96"/>
                <a:gd name="T57" fmla="*/ 3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33"/>
                <a:gd name="T89" fmla="*/ 96 w 9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33">
                  <a:moveTo>
                    <a:pt x="28" y="31"/>
                  </a:moveTo>
                  <a:lnTo>
                    <a:pt x="19" y="33"/>
                  </a:lnTo>
                  <a:lnTo>
                    <a:pt x="1" y="24"/>
                  </a:lnTo>
                  <a:lnTo>
                    <a:pt x="0" y="14"/>
                  </a:lnTo>
                  <a:lnTo>
                    <a:pt x="4" y="4"/>
                  </a:lnTo>
                  <a:lnTo>
                    <a:pt x="14" y="0"/>
                  </a:lnTo>
                  <a:lnTo>
                    <a:pt x="23" y="0"/>
                  </a:lnTo>
                  <a:lnTo>
                    <a:pt x="35" y="6"/>
                  </a:lnTo>
                  <a:lnTo>
                    <a:pt x="44" y="11"/>
                  </a:lnTo>
                  <a:lnTo>
                    <a:pt x="48" y="3"/>
                  </a:lnTo>
                  <a:lnTo>
                    <a:pt x="57" y="2"/>
                  </a:lnTo>
                  <a:lnTo>
                    <a:pt x="64" y="7"/>
                  </a:lnTo>
                  <a:lnTo>
                    <a:pt x="75" y="6"/>
                  </a:lnTo>
                  <a:lnTo>
                    <a:pt x="90" y="10"/>
                  </a:lnTo>
                  <a:lnTo>
                    <a:pt x="96" y="15"/>
                  </a:lnTo>
                  <a:lnTo>
                    <a:pt x="90" y="23"/>
                  </a:lnTo>
                  <a:lnTo>
                    <a:pt x="78" y="27"/>
                  </a:lnTo>
                  <a:lnTo>
                    <a:pt x="69" y="23"/>
                  </a:lnTo>
                  <a:lnTo>
                    <a:pt x="64" y="17"/>
                  </a:lnTo>
                  <a:lnTo>
                    <a:pt x="67" y="10"/>
                  </a:lnTo>
                  <a:lnTo>
                    <a:pt x="58" y="11"/>
                  </a:lnTo>
                  <a:lnTo>
                    <a:pt x="59" y="17"/>
                  </a:lnTo>
                  <a:lnTo>
                    <a:pt x="63" y="22"/>
                  </a:lnTo>
                  <a:lnTo>
                    <a:pt x="65" y="28"/>
                  </a:lnTo>
                  <a:lnTo>
                    <a:pt x="58" y="28"/>
                  </a:lnTo>
                  <a:lnTo>
                    <a:pt x="47" y="26"/>
                  </a:lnTo>
                  <a:lnTo>
                    <a:pt x="36" y="27"/>
                  </a:lnTo>
                  <a:lnTo>
                    <a:pt x="29" y="25"/>
                  </a:lnTo>
                  <a:lnTo>
                    <a:pt x="28" y="3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1" name="Freeform 1183">
              <a:extLst>
                <a:ext uri="{FF2B5EF4-FFF2-40B4-BE49-F238E27FC236}">
                  <a16:creationId xmlns="" xmlns:a16="http://schemas.microsoft.com/office/drawing/2014/main" id="{15918825-D136-4FC3-AF97-E0EC64C6916A}"/>
                </a:ext>
              </a:extLst>
            </p:cNvPr>
            <p:cNvSpPr>
              <a:spLocks/>
            </p:cNvSpPr>
            <p:nvPr/>
          </p:nvSpPr>
          <p:spPr bwMode="gray">
            <a:xfrm>
              <a:off x="4492" y="988"/>
              <a:ext cx="56" cy="19"/>
            </a:xfrm>
            <a:custGeom>
              <a:avLst/>
              <a:gdLst>
                <a:gd name="T0" fmla="*/ 5 w 56"/>
                <a:gd name="T1" fmla="*/ 0 h 19"/>
                <a:gd name="T2" fmla="*/ 13 w 56"/>
                <a:gd name="T3" fmla="*/ 3 h 19"/>
                <a:gd name="T4" fmla="*/ 28 w 56"/>
                <a:gd name="T5" fmla="*/ 4 h 19"/>
                <a:gd name="T6" fmla="*/ 38 w 56"/>
                <a:gd name="T7" fmla="*/ 7 h 19"/>
                <a:gd name="T8" fmla="*/ 51 w 56"/>
                <a:gd name="T9" fmla="*/ 8 h 19"/>
                <a:gd name="T10" fmla="*/ 56 w 56"/>
                <a:gd name="T11" fmla="*/ 11 h 19"/>
                <a:gd name="T12" fmla="*/ 46 w 56"/>
                <a:gd name="T13" fmla="*/ 15 h 19"/>
                <a:gd name="T14" fmla="*/ 37 w 56"/>
                <a:gd name="T15" fmla="*/ 18 h 19"/>
                <a:gd name="T16" fmla="*/ 27 w 56"/>
                <a:gd name="T17" fmla="*/ 19 h 19"/>
                <a:gd name="T18" fmla="*/ 16 w 56"/>
                <a:gd name="T19" fmla="*/ 16 h 19"/>
                <a:gd name="T20" fmla="*/ 4 w 56"/>
                <a:gd name="T21" fmla="*/ 12 h 19"/>
                <a:gd name="T22" fmla="*/ 0 w 56"/>
                <a:gd name="T23" fmla="*/ 6 h 19"/>
                <a:gd name="T24" fmla="*/ 5 w 56"/>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9"/>
                <a:gd name="T41" fmla="*/ 56 w 5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9">
                  <a:moveTo>
                    <a:pt x="5" y="0"/>
                  </a:moveTo>
                  <a:lnTo>
                    <a:pt x="13" y="3"/>
                  </a:lnTo>
                  <a:lnTo>
                    <a:pt x="28" y="4"/>
                  </a:lnTo>
                  <a:lnTo>
                    <a:pt x="38" y="7"/>
                  </a:lnTo>
                  <a:lnTo>
                    <a:pt x="51" y="8"/>
                  </a:lnTo>
                  <a:lnTo>
                    <a:pt x="56" y="11"/>
                  </a:lnTo>
                  <a:lnTo>
                    <a:pt x="46" y="15"/>
                  </a:lnTo>
                  <a:lnTo>
                    <a:pt x="37" y="18"/>
                  </a:lnTo>
                  <a:lnTo>
                    <a:pt x="27" y="19"/>
                  </a:lnTo>
                  <a:lnTo>
                    <a:pt x="16" y="16"/>
                  </a:lnTo>
                  <a:lnTo>
                    <a:pt x="4" y="12"/>
                  </a:lnTo>
                  <a:lnTo>
                    <a:pt x="0" y="6"/>
                  </a:lnTo>
                  <a:lnTo>
                    <a:pt x="5"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2" name="Freeform 1184">
              <a:extLst>
                <a:ext uri="{FF2B5EF4-FFF2-40B4-BE49-F238E27FC236}">
                  <a16:creationId xmlns="" xmlns:a16="http://schemas.microsoft.com/office/drawing/2014/main" id="{77B47057-08F4-48D0-AC57-F90B755425BD}"/>
                </a:ext>
              </a:extLst>
            </p:cNvPr>
            <p:cNvSpPr>
              <a:spLocks/>
            </p:cNvSpPr>
            <p:nvPr/>
          </p:nvSpPr>
          <p:spPr bwMode="gray">
            <a:xfrm>
              <a:off x="4881" y="1077"/>
              <a:ext cx="43" cy="18"/>
            </a:xfrm>
            <a:custGeom>
              <a:avLst/>
              <a:gdLst>
                <a:gd name="T0" fmla="*/ 0 w 43"/>
                <a:gd name="T1" fmla="*/ 12 h 18"/>
                <a:gd name="T2" fmla="*/ 1 w 43"/>
                <a:gd name="T3" fmla="*/ 18 h 18"/>
                <a:gd name="T4" fmla="*/ 7 w 43"/>
                <a:gd name="T5" fmla="*/ 18 h 18"/>
                <a:gd name="T6" fmla="*/ 18 w 43"/>
                <a:gd name="T7" fmla="*/ 17 h 18"/>
                <a:gd name="T8" fmla="*/ 33 w 43"/>
                <a:gd name="T9" fmla="*/ 15 h 18"/>
                <a:gd name="T10" fmla="*/ 42 w 43"/>
                <a:gd name="T11" fmla="*/ 13 h 18"/>
                <a:gd name="T12" fmla="*/ 43 w 43"/>
                <a:gd name="T13" fmla="*/ 6 h 18"/>
                <a:gd name="T14" fmla="*/ 35 w 43"/>
                <a:gd name="T15" fmla="*/ 2 h 18"/>
                <a:gd name="T16" fmla="*/ 26 w 43"/>
                <a:gd name="T17" fmla="*/ 0 h 18"/>
                <a:gd name="T18" fmla="*/ 16 w 43"/>
                <a:gd name="T19" fmla="*/ 1 h 18"/>
                <a:gd name="T20" fmla="*/ 10 w 43"/>
                <a:gd name="T21" fmla="*/ 5 h 18"/>
                <a:gd name="T22" fmla="*/ 0 w 43"/>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8"/>
                <a:gd name="T38" fmla="*/ 43 w 4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8">
                  <a:moveTo>
                    <a:pt x="0" y="12"/>
                  </a:moveTo>
                  <a:lnTo>
                    <a:pt x="1" y="18"/>
                  </a:lnTo>
                  <a:lnTo>
                    <a:pt x="7" y="18"/>
                  </a:lnTo>
                  <a:lnTo>
                    <a:pt x="18" y="17"/>
                  </a:lnTo>
                  <a:lnTo>
                    <a:pt x="33" y="15"/>
                  </a:lnTo>
                  <a:lnTo>
                    <a:pt x="42" y="13"/>
                  </a:lnTo>
                  <a:lnTo>
                    <a:pt x="43" y="6"/>
                  </a:lnTo>
                  <a:lnTo>
                    <a:pt x="35" y="2"/>
                  </a:lnTo>
                  <a:lnTo>
                    <a:pt x="26" y="0"/>
                  </a:lnTo>
                  <a:lnTo>
                    <a:pt x="16" y="1"/>
                  </a:lnTo>
                  <a:lnTo>
                    <a:pt x="10" y="5"/>
                  </a:lnTo>
                  <a:lnTo>
                    <a:pt x="0" y="12"/>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3" name="Freeform 1185">
              <a:extLst>
                <a:ext uri="{FF2B5EF4-FFF2-40B4-BE49-F238E27FC236}">
                  <a16:creationId xmlns="" xmlns:a16="http://schemas.microsoft.com/office/drawing/2014/main" id="{96D30D8B-3AC6-4AEE-81AD-B53FA0BF916C}"/>
                </a:ext>
              </a:extLst>
            </p:cNvPr>
            <p:cNvSpPr>
              <a:spLocks/>
            </p:cNvSpPr>
            <p:nvPr/>
          </p:nvSpPr>
          <p:spPr bwMode="gray">
            <a:xfrm>
              <a:off x="4439" y="1404"/>
              <a:ext cx="32" cy="131"/>
            </a:xfrm>
            <a:custGeom>
              <a:avLst/>
              <a:gdLst>
                <a:gd name="T0" fmla="*/ 0 w 32"/>
                <a:gd name="T1" fmla="*/ 126 h 131"/>
                <a:gd name="T2" fmla="*/ 5 w 32"/>
                <a:gd name="T3" fmla="*/ 131 h 131"/>
                <a:gd name="T4" fmla="*/ 8 w 32"/>
                <a:gd name="T5" fmla="*/ 121 h 131"/>
                <a:gd name="T6" fmla="*/ 14 w 32"/>
                <a:gd name="T7" fmla="*/ 122 h 131"/>
                <a:gd name="T8" fmla="*/ 18 w 32"/>
                <a:gd name="T9" fmla="*/ 128 h 131"/>
                <a:gd name="T10" fmla="*/ 20 w 32"/>
                <a:gd name="T11" fmla="*/ 122 h 131"/>
                <a:gd name="T12" fmla="*/ 17 w 32"/>
                <a:gd name="T13" fmla="*/ 116 h 131"/>
                <a:gd name="T14" fmla="*/ 10 w 32"/>
                <a:gd name="T15" fmla="*/ 109 h 131"/>
                <a:gd name="T16" fmla="*/ 8 w 32"/>
                <a:gd name="T17" fmla="*/ 102 h 131"/>
                <a:gd name="T18" fmla="*/ 11 w 32"/>
                <a:gd name="T19" fmla="*/ 96 h 131"/>
                <a:gd name="T20" fmla="*/ 13 w 32"/>
                <a:gd name="T21" fmla="*/ 86 h 131"/>
                <a:gd name="T22" fmla="*/ 17 w 32"/>
                <a:gd name="T23" fmla="*/ 81 h 131"/>
                <a:gd name="T24" fmla="*/ 23 w 32"/>
                <a:gd name="T25" fmla="*/ 80 h 131"/>
                <a:gd name="T26" fmla="*/ 32 w 32"/>
                <a:gd name="T27" fmla="*/ 87 h 131"/>
                <a:gd name="T28" fmla="*/ 32 w 32"/>
                <a:gd name="T29" fmla="*/ 78 h 131"/>
                <a:gd name="T30" fmla="*/ 24 w 32"/>
                <a:gd name="T31" fmla="*/ 66 h 131"/>
                <a:gd name="T32" fmla="*/ 21 w 32"/>
                <a:gd name="T33" fmla="*/ 47 h 131"/>
                <a:gd name="T34" fmla="*/ 18 w 32"/>
                <a:gd name="T35" fmla="*/ 32 h 131"/>
                <a:gd name="T36" fmla="*/ 17 w 32"/>
                <a:gd name="T37" fmla="*/ 20 h 131"/>
                <a:gd name="T38" fmla="*/ 15 w 32"/>
                <a:gd name="T39" fmla="*/ 10 h 131"/>
                <a:gd name="T40" fmla="*/ 12 w 32"/>
                <a:gd name="T41" fmla="*/ 0 h 131"/>
                <a:gd name="T42" fmla="*/ 9 w 32"/>
                <a:gd name="T43" fmla="*/ 5 h 131"/>
                <a:gd name="T44" fmla="*/ 9 w 32"/>
                <a:gd name="T45" fmla="*/ 12 h 131"/>
                <a:gd name="T46" fmla="*/ 2 w 32"/>
                <a:gd name="T47" fmla="*/ 16 h 131"/>
                <a:gd name="T48" fmla="*/ 1 w 32"/>
                <a:gd name="T49" fmla="*/ 28 h 131"/>
                <a:gd name="T50" fmla="*/ 1 w 32"/>
                <a:gd name="T51" fmla="*/ 37 h 131"/>
                <a:gd name="T52" fmla="*/ 2 w 32"/>
                <a:gd name="T53" fmla="*/ 46 h 131"/>
                <a:gd name="T54" fmla="*/ 6 w 32"/>
                <a:gd name="T55" fmla="*/ 53 h 131"/>
                <a:gd name="T56" fmla="*/ 4 w 32"/>
                <a:gd name="T57" fmla="*/ 62 h 131"/>
                <a:gd name="T58" fmla="*/ 5 w 32"/>
                <a:gd name="T59" fmla="*/ 76 h 131"/>
                <a:gd name="T60" fmla="*/ 5 w 32"/>
                <a:gd name="T61" fmla="*/ 96 h 131"/>
                <a:gd name="T62" fmla="*/ 5 w 32"/>
                <a:gd name="T63" fmla="*/ 111 h 131"/>
                <a:gd name="T64" fmla="*/ 4 w 32"/>
                <a:gd name="T65" fmla="*/ 120 h 131"/>
                <a:gd name="T66" fmla="*/ 0 w 32"/>
                <a:gd name="T67" fmla="*/ 126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131"/>
                <a:gd name="T104" fmla="*/ 32 w 32"/>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131">
                  <a:moveTo>
                    <a:pt x="0" y="126"/>
                  </a:moveTo>
                  <a:lnTo>
                    <a:pt x="5" y="131"/>
                  </a:lnTo>
                  <a:lnTo>
                    <a:pt x="8" y="121"/>
                  </a:lnTo>
                  <a:lnTo>
                    <a:pt x="14" y="122"/>
                  </a:lnTo>
                  <a:lnTo>
                    <a:pt x="18" y="128"/>
                  </a:lnTo>
                  <a:lnTo>
                    <a:pt x="20" y="122"/>
                  </a:lnTo>
                  <a:lnTo>
                    <a:pt x="17" y="116"/>
                  </a:lnTo>
                  <a:lnTo>
                    <a:pt x="10" y="109"/>
                  </a:lnTo>
                  <a:lnTo>
                    <a:pt x="8" y="102"/>
                  </a:lnTo>
                  <a:lnTo>
                    <a:pt x="11" y="96"/>
                  </a:lnTo>
                  <a:lnTo>
                    <a:pt x="13" y="86"/>
                  </a:lnTo>
                  <a:lnTo>
                    <a:pt x="17" y="81"/>
                  </a:lnTo>
                  <a:lnTo>
                    <a:pt x="23" y="80"/>
                  </a:lnTo>
                  <a:lnTo>
                    <a:pt x="32" y="87"/>
                  </a:lnTo>
                  <a:lnTo>
                    <a:pt x="32" y="78"/>
                  </a:lnTo>
                  <a:lnTo>
                    <a:pt x="24" y="66"/>
                  </a:lnTo>
                  <a:lnTo>
                    <a:pt x="21" y="47"/>
                  </a:lnTo>
                  <a:lnTo>
                    <a:pt x="18" y="32"/>
                  </a:lnTo>
                  <a:lnTo>
                    <a:pt x="17" y="20"/>
                  </a:lnTo>
                  <a:lnTo>
                    <a:pt x="15" y="10"/>
                  </a:lnTo>
                  <a:lnTo>
                    <a:pt x="12" y="0"/>
                  </a:lnTo>
                  <a:lnTo>
                    <a:pt x="9" y="5"/>
                  </a:lnTo>
                  <a:lnTo>
                    <a:pt x="9" y="12"/>
                  </a:lnTo>
                  <a:lnTo>
                    <a:pt x="2" y="16"/>
                  </a:lnTo>
                  <a:lnTo>
                    <a:pt x="1" y="28"/>
                  </a:lnTo>
                  <a:lnTo>
                    <a:pt x="1" y="37"/>
                  </a:lnTo>
                  <a:lnTo>
                    <a:pt x="2" y="46"/>
                  </a:lnTo>
                  <a:lnTo>
                    <a:pt x="6" y="53"/>
                  </a:lnTo>
                  <a:lnTo>
                    <a:pt x="4" y="62"/>
                  </a:lnTo>
                  <a:lnTo>
                    <a:pt x="5" y="76"/>
                  </a:lnTo>
                  <a:lnTo>
                    <a:pt x="5" y="96"/>
                  </a:lnTo>
                  <a:lnTo>
                    <a:pt x="5" y="111"/>
                  </a:lnTo>
                  <a:lnTo>
                    <a:pt x="4" y="120"/>
                  </a:lnTo>
                  <a:lnTo>
                    <a:pt x="0" y="126"/>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4" name="Freeform 1186">
              <a:extLst>
                <a:ext uri="{FF2B5EF4-FFF2-40B4-BE49-F238E27FC236}">
                  <a16:creationId xmlns="" xmlns:a16="http://schemas.microsoft.com/office/drawing/2014/main" id="{83ECA9ED-5467-40EC-9539-B67D6E0D5F36}"/>
                </a:ext>
              </a:extLst>
            </p:cNvPr>
            <p:cNvSpPr>
              <a:spLocks/>
            </p:cNvSpPr>
            <p:nvPr/>
          </p:nvSpPr>
          <p:spPr bwMode="gray">
            <a:xfrm>
              <a:off x="1260" y="1484"/>
              <a:ext cx="687" cy="337"/>
            </a:xfrm>
            <a:custGeom>
              <a:avLst/>
              <a:gdLst>
                <a:gd name="T0" fmla="*/ 18 w 687"/>
                <a:gd name="T1" fmla="*/ 23 h 337"/>
                <a:gd name="T2" fmla="*/ 23 w 687"/>
                <a:gd name="T3" fmla="*/ 16 h 337"/>
                <a:gd name="T4" fmla="*/ 355 w 687"/>
                <a:gd name="T5" fmla="*/ 5 h 337"/>
                <a:gd name="T6" fmla="*/ 414 w 687"/>
                <a:gd name="T7" fmla="*/ 21 h 337"/>
                <a:gd name="T8" fmla="*/ 389 w 687"/>
                <a:gd name="T9" fmla="*/ 40 h 337"/>
                <a:gd name="T10" fmla="*/ 423 w 687"/>
                <a:gd name="T11" fmla="*/ 36 h 337"/>
                <a:gd name="T12" fmla="*/ 454 w 687"/>
                <a:gd name="T13" fmla="*/ 43 h 337"/>
                <a:gd name="T14" fmla="*/ 478 w 687"/>
                <a:gd name="T15" fmla="*/ 52 h 337"/>
                <a:gd name="T16" fmla="*/ 452 w 687"/>
                <a:gd name="T17" fmla="*/ 52 h 337"/>
                <a:gd name="T18" fmla="*/ 442 w 687"/>
                <a:gd name="T19" fmla="*/ 71 h 337"/>
                <a:gd name="T20" fmla="*/ 440 w 687"/>
                <a:gd name="T21" fmla="*/ 116 h 337"/>
                <a:gd name="T22" fmla="*/ 457 w 687"/>
                <a:gd name="T23" fmla="*/ 84 h 337"/>
                <a:gd name="T24" fmla="*/ 467 w 687"/>
                <a:gd name="T25" fmla="*/ 63 h 337"/>
                <a:gd name="T26" fmla="*/ 492 w 687"/>
                <a:gd name="T27" fmla="*/ 68 h 337"/>
                <a:gd name="T28" fmla="*/ 491 w 687"/>
                <a:gd name="T29" fmla="*/ 84 h 337"/>
                <a:gd name="T30" fmla="*/ 498 w 687"/>
                <a:gd name="T31" fmla="*/ 101 h 337"/>
                <a:gd name="T32" fmla="*/ 520 w 687"/>
                <a:gd name="T33" fmla="*/ 112 h 337"/>
                <a:gd name="T34" fmla="*/ 542 w 687"/>
                <a:gd name="T35" fmla="*/ 93 h 337"/>
                <a:gd name="T36" fmla="*/ 576 w 687"/>
                <a:gd name="T37" fmla="*/ 75 h 337"/>
                <a:gd name="T38" fmla="*/ 645 w 687"/>
                <a:gd name="T39" fmla="*/ 56 h 337"/>
                <a:gd name="T40" fmla="*/ 677 w 687"/>
                <a:gd name="T41" fmla="*/ 33 h 337"/>
                <a:gd name="T42" fmla="*/ 687 w 687"/>
                <a:gd name="T43" fmla="*/ 68 h 337"/>
                <a:gd name="T44" fmla="*/ 650 w 687"/>
                <a:gd name="T45" fmla="*/ 83 h 337"/>
                <a:gd name="T46" fmla="*/ 649 w 687"/>
                <a:gd name="T47" fmla="*/ 112 h 337"/>
                <a:gd name="T48" fmla="*/ 605 w 687"/>
                <a:gd name="T49" fmla="*/ 124 h 337"/>
                <a:gd name="T50" fmla="*/ 588 w 687"/>
                <a:gd name="T51" fmla="*/ 148 h 337"/>
                <a:gd name="T52" fmla="*/ 579 w 687"/>
                <a:gd name="T53" fmla="*/ 165 h 337"/>
                <a:gd name="T54" fmla="*/ 572 w 687"/>
                <a:gd name="T55" fmla="*/ 160 h 337"/>
                <a:gd name="T56" fmla="*/ 573 w 687"/>
                <a:gd name="T57" fmla="*/ 176 h 337"/>
                <a:gd name="T58" fmla="*/ 573 w 687"/>
                <a:gd name="T59" fmla="*/ 203 h 337"/>
                <a:gd name="T60" fmla="*/ 545 w 687"/>
                <a:gd name="T61" fmla="*/ 224 h 337"/>
                <a:gd name="T62" fmla="*/ 513 w 687"/>
                <a:gd name="T63" fmla="*/ 263 h 337"/>
                <a:gd name="T64" fmla="*/ 530 w 687"/>
                <a:gd name="T65" fmla="*/ 318 h 337"/>
                <a:gd name="T66" fmla="*/ 511 w 687"/>
                <a:gd name="T67" fmla="*/ 322 h 337"/>
                <a:gd name="T68" fmla="*/ 499 w 687"/>
                <a:gd name="T69" fmla="*/ 287 h 337"/>
                <a:gd name="T70" fmla="*/ 471 w 687"/>
                <a:gd name="T71" fmla="*/ 279 h 337"/>
                <a:gd name="T72" fmla="*/ 426 w 687"/>
                <a:gd name="T73" fmla="*/ 267 h 337"/>
                <a:gd name="T74" fmla="*/ 421 w 687"/>
                <a:gd name="T75" fmla="*/ 281 h 337"/>
                <a:gd name="T76" fmla="*/ 389 w 687"/>
                <a:gd name="T77" fmla="*/ 276 h 337"/>
                <a:gd name="T78" fmla="*/ 364 w 687"/>
                <a:gd name="T79" fmla="*/ 279 h 337"/>
                <a:gd name="T80" fmla="*/ 342 w 687"/>
                <a:gd name="T81" fmla="*/ 291 h 337"/>
                <a:gd name="T82" fmla="*/ 324 w 687"/>
                <a:gd name="T83" fmla="*/ 315 h 337"/>
                <a:gd name="T84" fmla="*/ 294 w 687"/>
                <a:gd name="T85" fmla="*/ 300 h 337"/>
                <a:gd name="T86" fmla="*/ 259 w 687"/>
                <a:gd name="T87" fmla="*/ 277 h 337"/>
                <a:gd name="T88" fmla="*/ 228 w 687"/>
                <a:gd name="T89" fmla="*/ 260 h 337"/>
                <a:gd name="T90" fmla="*/ 144 w 687"/>
                <a:gd name="T91" fmla="*/ 252 h 337"/>
                <a:gd name="T92" fmla="*/ 78 w 687"/>
                <a:gd name="T93" fmla="*/ 224 h 337"/>
                <a:gd name="T94" fmla="*/ 44 w 687"/>
                <a:gd name="T95" fmla="*/ 205 h 337"/>
                <a:gd name="T96" fmla="*/ 24 w 687"/>
                <a:gd name="T97" fmla="*/ 172 h 337"/>
                <a:gd name="T98" fmla="*/ 7 w 687"/>
                <a:gd name="T99" fmla="*/ 139 h 337"/>
                <a:gd name="T100" fmla="*/ 4 w 687"/>
                <a:gd name="T101" fmla="*/ 85 h 337"/>
                <a:gd name="T102" fmla="*/ 6 w 687"/>
                <a:gd name="T103" fmla="*/ 32 h 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337"/>
                <a:gd name="T158" fmla="*/ 687 w 687"/>
                <a:gd name="T159" fmla="*/ 337 h 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337">
                  <a:moveTo>
                    <a:pt x="3" y="29"/>
                  </a:moveTo>
                  <a:lnTo>
                    <a:pt x="0" y="22"/>
                  </a:lnTo>
                  <a:lnTo>
                    <a:pt x="6" y="18"/>
                  </a:lnTo>
                  <a:lnTo>
                    <a:pt x="13" y="22"/>
                  </a:lnTo>
                  <a:lnTo>
                    <a:pt x="18" y="23"/>
                  </a:lnTo>
                  <a:lnTo>
                    <a:pt x="19" y="29"/>
                  </a:lnTo>
                  <a:lnTo>
                    <a:pt x="21" y="34"/>
                  </a:lnTo>
                  <a:lnTo>
                    <a:pt x="25" y="29"/>
                  </a:lnTo>
                  <a:lnTo>
                    <a:pt x="27" y="22"/>
                  </a:lnTo>
                  <a:lnTo>
                    <a:pt x="23" y="16"/>
                  </a:lnTo>
                  <a:lnTo>
                    <a:pt x="22" y="6"/>
                  </a:lnTo>
                  <a:lnTo>
                    <a:pt x="346" y="5"/>
                  </a:lnTo>
                  <a:lnTo>
                    <a:pt x="348" y="0"/>
                  </a:lnTo>
                  <a:lnTo>
                    <a:pt x="354" y="0"/>
                  </a:lnTo>
                  <a:lnTo>
                    <a:pt x="355" y="5"/>
                  </a:lnTo>
                  <a:lnTo>
                    <a:pt x="358" y="10"/>
                  </a:lnTo>
                  <a:lnTo>
                    <a:pt x="368" y="13"/>
                  </a:lnTo>
                  <a:lnTo>
                    <a:pt x="385" y="15"/>
                  </a:lnTo>
                  <a:lnTo>
                    <a:pt x="396" y="19"/>
                  </a:lnTo>
                  <a:lnTo>
                    <a:pt x="414" y="21"/>
                  </a:lnTo>
                  <a:lnTo>
                    <a:pt x="412" y="24"/>
                  </a:lnTo>
                  <a:lnTo>
                    <a:pt x="403" y="27"/>
                  </a:lnTo>
                  <a:lnTo>
                    <a:pt x="397" y="31"/>
                  </a:lnTo>
                  <a:lnTo>
                    <a:pt x="391" y="36"/>
                  </a:lnTo>
                  <a:lnTo>
                    <a:pt x="389" y="40"/>
                  </a:lnTo>
                  <a:lnTo>
                    <a:pt x="396" y="42"/>
                  </a:lnTo>
                  <a:lnTo>
                    <a:pt x="406" y="42"/>
                  </a:lnTo>
                  <a:lnTo>
                    <a:pt x="415" y="42"/>
                  </a:lnTo>
                  <a:lnTo>
                    <a:pt x="420" y="39"/>
                  </a:lnTo>
                  <a:lnTo>
                    <a:pt x="423" y="36"/>
                  </a:lnTo>
                  <a:lnTo>
                    <a:pt x="429" y="32"/>
                  </a:lnTo>
                  <a:lnTo>
                    <a:pt x="432" y="37"/>
                  </a:lnTo>
                  <a:lnTo>
                    <a:pt x="440" y="41"/>
                  </a:lnTo>
                  <a:lnTo>
                    <a:pt x="447" y="44"/>
                  </a:lnTo>
                  <a:lnTo>
                    <a:pt x="454" y="43"/>
                  </a:lnTo>
                  <a:lnTo>
                    <a:pt x="461" y="43"/>
                  </a:lnTo>
                  <a:lnTo>
                    <a:pt x="468" y="41"/>
                  </a:lnTo>
                  <a:lnTo>
                    <a:pt x="472" y="44"/>
                  </a:lnTo>
                  <a:lnTo>
                    <a:pt x="478" y="48"/>
                  </a:lnTo>
                  <a:lnTo>
                    <a:pt x="478" y="52"/>
                  </a:lnTo>
                  <a:lnTo>
                    <a:pt x="472" y="49"/>
                  </a:lnTo>
                  <a:lnTo>
                    <a:pt x="465" y="49"/>
                  </a:lnTo>
                  <a:lnTo>
                    <a:pt x="459" y="53"/>
                  </a:lnTo>
                  <a:lnTo>
                    <a:pt x="455" y="54"/>
                  </a:lnTo>
                  <a:lnTo>
                    <a:pt x="452" y="52"/>
                  </a:lnTo>
                  <a:lnTo>
                    <a:pt x="448" y="55"/>
                  </a:lnTo>
                  <a:lnTo>
                    <a:pt x="443" y="60"/>
                  </a:lnTo>
                  <a:lnTo>
                    <a:pt x="435" y="67"/>
                  </a:lnTo>
                  <a:lnTo>
                    <a:pt x="437" y="73"/>
                  </a:lnTo>
                  <a:lnTo>
                    <a:pt x="442" y="71"/>
                  </a:lnTo>
                  <a:lnTo>
                    <a:pt x="445" y="65"/>
                  </a:lnTo>
                  <a:lnTo>
                    <a:pt x="440" y="78"/>
                  </a:lnTo>
                  <a:lnTo>
                    <a:pt x="436" y="96"/>
                  </a:lnTo>
                  <a:lnTo>
                    <a:pt x="437" y="106"/>
                  </a:lnTo>
                  <a:lnTo>
                    <a:pt x="440" y="116"/>
                  </a:lnTo>
                  <a:lnTo>
                    <a:pt x="447" y="114"/>
                  </a:lnTo>
                  <a:lnTo>
                    <a:pt x="454" y="108"/>
                  </a:lnTo>
                  <a:lnTo>
                    <a:pt x="458" y="101"/>
                  </a:lnTo>
                  <a:lnTo>
                    <a:pt x="458" y="92"/>
                  </a:lnTo>
                  <a:lnTo>
                    <a:pt x="457" y="84"/>
                  </a:lnTo>
                  <a:lnTo>
                    <a:pt x="457" y="75"/>
                  </a:lnTo>
                  <a:lnTo>
                    <a:pt x="458" y="69"/>
                  </a:lnTo>
                  <a:lnTo>
                    <a:pt x="459" y="66"/>
                  </a:lnTo>
                  <a:lnTo>
                    <a:pt x="464" y="67"/>
                  </a:lnTo>
                  <a:lnTo>
                    <a:pt x="467" y="63"/>
                  </a:lnTo>
                  <a:lnTo>
                    <a:pt x="470" y="59"/>
                  </a:lnTo>
                  <a:lnTo>
                    <a:pt x="475" y="57"/>
                  </a:lnTo>
                  <a:lnTo>
                    <a:pt x="481" y="60"/>
                  </a:lnTo>
                  <a:lnTo>
                    <a:pt x="489" y="62"/>
                  </a:lnTo>
                  <a:lnTo>
                    <a:pt x="492" y="68"/>
                  </a:lnTo>
                  <a:lnTo>
                    <a:pt x="490" y="76"/>
                  </a:lnTo>
                  <a:lnTo>
                    <a:pt x="488" y="81"/>
                  </a:lnTo>
                  <a:lnTo>
                    <a:pt x="484" y="84"/>
                  </a:lnTo>
                  <a:lnTo>
                    <a:pt x="486" y="88"/>
                  </a:lnTo>
                  <a:lnTo>
                    <a:pt x="491" y="84"/>
                  </a:lnTo>
                  <a:lnTo>
                    <a:pt x="495" y="81"/>
                  </a:lnTo>
                  <a:lnTo>
                    <a:pt x="500" y="83"/>
                  </a:lnTo>
                  <a:lnTo>
                    <a:pt x="500" y="90"/>
                  </a:lnTo>
                  <a:lnTo>
                    <a:pt x="498" y="95"/>
                  </a:lnTo>
                  <a:lnTo>
                    <a:pt x="498" y="101"/>
                  </a:lnTo>
                  <a:lnTo>
                    <a:pt x="494" y="106"/>
                  </a:lnTo>
                  <a:lnTo>
                    <a:pt x="490" y="112"/>
                  </a:lnTo>
                  <a:lnTo>
                    <a:pt x="497" y="116"/>
                  </a:lnTo>
                  <a:lnTo>
                    <a:pt x="510" y="116"/>
                  </a:lnTo>
                  <a:lnTo>
                    <a:pt x="520" y="112"/>
                  </a:lnTo>
                  <a:lnTo>
                    <a:pt x="529" y="109"/>
                  </a:lnTo>
                  <a:lnTo>
                    <a:pt x="537" y="104"/>
                  </a:lnTo>
                  <a:lnTo>
                    <a:pt x="542" y="102"/>
                  </a:lnTo>
                  <a:lnTo>
                    <a:pt x="544" y="98"/>
                  </a:lnTo>
                  <a:lnTo>
                    <a:pt x="542" y="93"/>
                  </a:lnTo>
                  <a:lnTo>
                    <a:pt x="544" y="90"/>
                  </a:lnTo>
                  <a:lnTo>
                    <a:pt x="560" y="92"/>
                  </a:lnTo>
                  <a:lnTo>
                    <a:pt x="569" y="91"/>
                  </a:lnTo>
                  <a:lnTo>
                    <a:pt x="577" y="85"/>
                  </a:lnTo>
                  <a:lnTo>
                    <a:pt x="576" y="75"/>
                  </a:lnTo>
                  <a:lnTo>
                    <a:pt x="582" y="71"/>
                  </a:lnTo>
                  <a:lnTo>
                    <a:pt x="588" y="67"/>
                  </a:lnTo>
                  <a:lnTo>
                    <a:pt x="632" y="66"/>
                  </a:lnTo>
                  <a:lnTo>
                    <a:pt x="641" y="62"/>
                  </a:lnTo>
                  <a:lnTo>
                    <a:pt x="645" y="56"/>
                  </a:lnTo>
                  <a:lnTo>
                    <a:pt x="648" y="44"/>
                  </a:lnTo>
                  <a:lnTo>
                    <a:pt x="654" y="33"/>
                  </a:lnTo>
                  <a:lnTo>
                    <a:pt x="660" y="28"/>
                  </a:lnTo>
                  <a:lnTo>
                    <a:pt x="666" y="30"/>
                  </a:lnTo>
                  <a:lnTo>
                    <a:pt x="677" y="33"/>
                  </a:lnTo>
                  <a:lnTo>
                    <a:pt x="679" y="40"/>
                  </a:lnTo>
                  <a:lnTo>
                    <a:pt x="677" y="52"/>
                  </a:lnTo>
                  <a:lnTo>
                    <a:pt x="679" y="58"/>
                  </a:lnTo>
                  <a:lnTo>
                    <a:pt x="684" y="62"/>
                  </a:lnTo>
                  <a:lnTo>
                    <a:pt x="687" y="68"/>
                  </a:lnTo>
                  <a:lnTo>
                    <a:pt x="684" y="73"/>
                  </a:lnTo>
                  <a:lnTo>
                    <a:pt x="675" y="73"/>
                  </a:lnTo>
                  <a:lnTo>
                    <a:pt x="665" y="74"/>
                  </a:lnTo>
                  <a:lnTo>
                    <a:pt x="657" y="79"/>
                  </a:lnTo>
                  <a:lnTo>
                    <a:pt x="650" y="83"/>
                  </a:lnTo>
                  <a:lnTo>
                    <a:pt x="645" y="93"/>
                  </a:lnTo>
                  <a:lnTo>
                    <a:pt x="640" y="101"/>
                  </a:lnTo>
                  <a:lnTo>
                    <a:pt x="639" y="107"/>
                  </a:lnTo>
                  <a:lnTo>
                    <a:pt x="642" y="110"/>
                  </a:lnTo>
                  <a:lnTo>
                    <a:pt x="649" y="112"/>
                  </a:lnTo>
                  <a:lnTo>
                    <a:pt x="643" y="116"/>
                  </a:lnTo>
                  <a:lnTo>
                    <a:pt x="638" y="116"/>
                  </a:lnTo>
                  <a:lnTo>
                    <a:pt x="630" y="118"/>
                  </a:lnTo>
                  <a:lnTo>
                    <a:pt x="619" y="121"/>
                  </a:lnTo>
                  <a:lnTo>
                    <a:pt x="605" y="124"/>
                  </a:lnTo>
                  <a:lnTo>
                    <a:pt x="602" y="128"/>
                  </a:lnTo>
                  <a:lnTo>
                    <a:pt x="603" y="136"/>
                  </a:lnTo>
                  <a:lnTo>
                    <a:pt x="599" y="143"/>
                  </a:lnTo>
                  <a:lnTo>
                    <a:pt x="595" y="150"/>
                  </a:lnTo>
                  <a:lnTo>
                    <a:pt x="588" y="148"/>
                  </a:lnTo>
                  <a:lnTo>
                    <a:pt x="591" y="158"/>
                  </a:lnTo>
                  <a:lnTo>
                    <a:pt x="589" y="164"/>
                  </a:lnTo>
                  <a:lnTo>
                    <a:pt x="583" y="172"/>
                  </a:lnTo>
                  <a:lnTo>
                    <a:pt x="579" y="176"/>
                  </a:lnTo>
                  <a:lnTo>
                    <a:pt x="579" y="165"/>
                  </a:lnTo>
                  <a:lnTo>
                    <a:pt x="577" y="156"/>
                  </a:lnTo>
                  <a:lnTo>
                    <a:pt x="578" y="148"/>
                  </a:lnTo>
                  <a:lnTo>
                    <a:pt x="575" y="146"/>
                  </a:lnTo>
                  <a:lnTo>
                    <a:pt x="574" y="151"/>
                  </a:lnTo>
                  <a:lnTo>
                    <a:pt x="572" y="160"/>
                  </a:lnTo>
                  <a:lnTo>
                    <a:pt x="568" y="159"/>
                  </a:lnTo>
                  <a:lnTo>
                    <a:pt x="564" y="161"/>
                  </a:lnTo>
                  <a:lnTo>
                    <a:pt x="570" y="166"/>
                  </a:lnTo>
                  <a:lnTo>
                    <a:pt x="575" y="172"/>
                  </a:lnTo>
                  <a:lnTo>
                    <a:pt x="573" y="176"/>
                  </a:lnTo>
                  <a:lnTo>
                    <a:pt x="575" y="184"/>
                  </a:lnTo>
                  <a:lnTo>
                    <a:pt x="580" y="186"/>
                  </a:lnTo>
                  <a:lnTo>
                    <a:pt x="582" y="193"/>
                  </a:lnTo>
                  <a:lnTo>
                    <a:pt x="579" y="199"/>
                  </a:lnTo>
                  <a:lnTo>
                    <a:pt x="573" y="203"/>
                  </a:lnTo>
                  <a:lnTo>
                    <a:pt x="573" y="209"/>
                  </a:lnTo>
                  <a:lnTo>
                    <a:pt x="566" y="211"/>
                  </a:lnTo>
                  <a:lnTo>
                    <a:pt x="556" y="220"/>
                  </a:lnTo>
                  <a:lnTo>
                    <a:pt x="552" y="223"/>
                  </a:lnTo>
                  <a:lnTo>
                    <a:pt x="545" y="224"/>
                  </a:lnTo>
                  <a:lnTo>
                    <a:pt x="538" y="236"/>
                  </a:lnTo>
                  <a:lnTo>
                    <a:pt x="529" y="239"/>
                  </a:lnTo>
                  <a:lnTo>
                    <a:pt x="524" y="245"/>
                  </a:lnTo>
                  <a:lnTo>
                    <a:pt x="517" y="255"/>
                  </a:lnTo>
                  <a:lnTo>
                    <a:pt x="513" y="263"/>
                  </a:lnTo>
                  <a:lnTo>
                    <a:pt x="515" y="274"/>
                  </a:lnTo>
                  <a:lnTo>
                    <a:pt x="521" y="284"/>
                  </a:lnTo>
                  <a:lnTo>
                    <a:pt x="524" y="295"/>
                  </a:lnTo>
                  <a:lnTo>
                    <a:pt x="528" y="305"/>
                  </a:lnTo>
                  <a:lnTo>
                    <a:pt x="530" y="318"/>
                  </a:lnTo>
                  <a:lnTo>
                    <a:pt x="530" y="330"/>
                  </a:lnTo>
                  <a:lnTo>
                    <a:pt x="528" y="337"/>
                  </a:lnTo>
                  <a:lnTo>
                    <a:pt x="523" y="337"/>
                  </a:lnTo>
                  <a:lnTo>
                    <a:pt x="517" y="330"/>
                  </a:lnTo>
                  <a:lnTo>
                    <a:pt x="511" y="322"/>
                  </a:lnTo>
                  <a:lnTo>
                    <a:pt x="506" y="317"/>
                  </a:lnTo>
                  <a:lnTo>
                    <a:pt x="500" y="313"/>
                  </a:lnTo>
                  <a:lnTo>
                    <a:pt x="498" y="304"/>
                  </a:lnTo>
                  <a:lnTo>
                    <a:pt x="498" y="295"/>
                  </a:lnTo>
                  <a:lnTo>
                    <a:pt x="499" y="287"/>
                  </a:lnTo>
                  <a:lnTo>
                    <a:pt x="493" y="281"/>
                  </a:lnTo>
                  <a:lnTo>
                    <a:pt x="489" y="275"/>
                  </a:lnTo>
                  <a:lnTo>
                    <a:pt x="481" y="272"/>
                  </a:lnTo>
                  <a:lnTo>
                    <a:pt x="477" y="274"/>
                  </a:lnTo>
                  <a:lnTo>
                    <a:pt x="471" y="279"/>
                  </a:lnTo>
                  <a:lnTo>
                    <a:pt x="465" y="272"/>
                  </a:lnTo>
                  <a:lnTo>
                    <a:pt x="456" y="270"/>
                  </a:lnTo>
                  <a:lnTo>
                    <a:pt x="446" y="269"/>
                  </a:lnTo>
                  <a:lnTo>
                    <a:pt x="438" y="267"/>
                  </a:lnTo>
                  <a:lnTo>
                    <a:pt x="426" y="267"/>
                  </a:lnTo>
                  <a:lnTo>
                    <a:pt x="415" y="268"/>
                  </a:lnTo>
                  <a:lnTo>
                    <a:pt x="408" y="269"/>
                  </a:lnTo>
                  <a:lnTo>
                    <a:pt x="413" y="273"/>
                  </a:lnTo>
                  <a:lnTo>
                    <a:pt x="417" y="276"/>
                  </a:lnTo>
                  <a:lnTo>
                    <a:pt x="421" y="281"/>
                  </a:lnTo>
                  <a:lnTo>
                    <a:pt x="415" y="283"/>
                  </a:lnTo>
                  <a:lnTo>
                    <a:pt x="409" y="283"/>
                  </a:lnTo>
                  <a:lnTo>
                    <a:pt x="402" y="284"/>
                  </a:lnTo>
                  <a:lnTo>
                    <a:pt x="396" y="279"/>
                  </a:lnTo>
                  <a:lnTo>
                    <a:pt x="389" y="276"/>
                  </a:lnTo>
                  <a:lnTo>
                    <a:pt x="386" y="278"/>
                  </a:lnTo>
                  <a:lnTo>
                    <a:pt x="382" y="279"/>
                  </a:lnTo>
                  <a:lnTo>
                    <a:pt x="375" y="275"/>
                  </a:lnTo>
                  <a:lnTo>
                    <a:pt x="368" y="275"/>
                  </a:lnTo>
                  <a:lnTo>
                    <a:pt x="364" y="279"/>
                  </a:lnTo>
                  <a:lnTo>
                    <a:pt x="358" y="281"/>
                  </a:lnTo>
                  <a:lnTo>
                    <a:pt x="353" y="278"/>
                  </a:lnTo>
                  <a:lnTo>
                    <a:pt x="351" y="284"/>
                  </a:lnTo>
                  <a:lnTo>
                    <a:pt x="346" y="288"/>
                  </a:lnTo>
                  <a:lnTo>
                    <a:pt x="342" y="291"/>
                  </a:lnTo>
                  <a:lnTo>
                    <a:pt x="333" y="292"/>
                  </a:lnTo>
                  <a:lnTo>
                    <a:pt x="330" y="296"/>
                  </a:lnTo>
                  <a:lnTo>
                    <a:pt x="325" y="301"/>
                  </a:lnTo>
                  <a:lnTo>
                    <a:pt x="322" y="306"/>
                  </a:lnTo>
                  <a:lnTo>
                    <a:pt x="324" y="315"/>
                  </a:lnTo>
                  <a:lnTo>
                    <a:pt x="326" y="325"/>
                  </a:lnTo>
                  <a:lnTo>
                    <a:pt x="317" y="323"/>
                  </a:lnTo>
                  <a:lnTo>
                    <a:pt x="305" y="318"/>
                  </a:lnTo>
                  <a:lnTo>
                    <a:pt x="299" y="310"/>
                  </a:lnTo>
                  <a:lnTo>
                    <a:pt x="294" y="300"/>
                  </a:lnTo>
                  <a:lnTo>
                    <a:pt x="286" y="292"/>
                  </a:lnTo>
                  <a:lnTo>
                    <a:pt x="282" y="281"/>
                  </a:lnTo>
                  <a:lnTo>
                    <a:pt x="271" y="276"/>
                  </a:lnTo>
                  <a:lnTo>
                    <a:pt x="265" y="274"/>
                  </a:lnTo>
                  <a:lnTo>
                    <a:pt x="259" y="277"/>
                  </a:lnTo>
                  <a:lnTo>
                    <a:pt x="257" y="284"/>
                  </a:lnTo>
                  <a:lnTo>
                    <a:pt x="249" y="285"/>
                  </a:lnTo>
                  <a:lnTo>
                    <a:pt x="236" y="278"/>
                  </a:lnTo>
                  <a:lnTo>
                    <a:pt x="235" y="267"/>
                  </a:lnTo>
                  <a:lnTo>
                    <a:pt x="228" y="260"/>
                  </a:lnTo>
                  <a:lnTo>
                    <a:pt x="212" y="249"/>
                  </a:lnTo>
                  <a:lnTo>
                    <a:pt x="197" y="251"/>
                  </a:lnTo>
                  <a:lnTo>
                    <a:pt x="191" y="256"/>
                  </a:lnTo>
                  <a:lnTo>
                    <a:pt x="157" y="256"/>
                  </a:lnTo>
                  <a:lnTo>
                    <a:pt x="144" y="252"/>
                  </a:lnTo>
                  <a:lnTo>
                    <a:pt x="125" y="243"/>
                  </a:lnTo>
                  <a:lnTo>
                    <a:pt x="112" y="238"/>
                  </a:lnTo>
                  <a:lnTo>
                    <a:pt x="88" y="239"/>
                  </a:lnTo>
                  <a:lnTo>
                    <a:pt x="85" y="231"/>
                  </a:lnTo>
                  <a:lnTo>
                    <a:pt x="78" y="224"/>
                  </a:lnTo>
                  <a:lnTo>
                    <a:pt x="74" y="221"/>
                  </a:lnTo>
                  <a:lnTo>
                    <a:pt x="63" y="219"/>
                  </a:lnTo>
                  <a:lnTo>
                    <a:pt x="56" y="213"/>
                  </a:lnTo>
                  <a:lnTo>
                    <a:pt x="46" y="215"/>
                  </a:lnTo>
                  <a:lnTo>
                    <a:pt x="44" y="205"/>
                  </a:lnTo>
                  <a:lnTo>
                    <a:pt x="36" y="195"/>
                  </a:lnTo>
                  <a:lnTo>
                    <a:pt x="29" y="187"/>
                  </a:lnTo>
                  <a:lnTo>
                    <a:pt x="32" y="182"/>
                  </a:lnTo>
                  <a:lnTo>
                    <a:pt x="27" y="179"/>
                  </a:lnTo>
                  <a:lnTo>
                    <a:pt x="24" y="172"/>
                  </a:lnTo>
                  <a:lnTo>
                    <a:pt x="28" y="163"/>
                  </a:lnTo>
                  <a:lnTo>
                    <a:pt x="20" y="163"/>
                  </a:lnTo>
                  <a:lnTo>
                    <a:pt x="14" y="158"/>
                  </a:lnTo>
                  <a:lnTo>
                    <a:pt x="8" y="149"/>
                  </a:lnTo>
                  <a:lnTo>
                    <a:pt x="7" y="139"/>
                  </a:lnTo>
                  <a:lnTo>
                    <a:pt x="1" y="133"/>
                  </a:lnTo>
                  <a:lnTo>
                    <a:pt x="1" y="128"/>
                  </a:lnTo>
                  <a:lnTo>
                    <a:pt x="4" y="111"/>
                  </a:lnTo>
                  <a:lnTo>
                    <a:pt x="1" y="92"/>
                  </a:lnTo>
                  <a:lnTo>
                    <a:pt x="4" y="85"/>
                  </a:lnTo>
                  <a:lnTo>
                    <a:pt x="8" y="49"/>
                  </a:lnTo>
                  <a:lnTo>
                    <a:pt x="12" y="48"/>
                  </a:lnTo>
                  <a:lnTo>
                    <a:pt x="7" y="41"/>
                  </a:lnTo>
                  <a:lnTo>
                    <a:pt x="4" y="37"/>
                  </a:lnTo>
                  <a:lnTo>
                    <a:pt x="6" y="32"/>
                  </a:lnTo>
                  <a:lnTo>
                    <a:pt x="3" y="29"/>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5" name="Freeform 1187">
              <a:extLst>
                <a:ext uri="{FF2B5EF4-FFF2-40B4-BE49-F238E27FC236}">
                  <a16:creationId xmlns="" xmlns:a16="http://schemas.microsoft.com/office/drawing/2014/main" id="{19524E71-7943-4298-99DB-895C2267AFD8}"/>
                </a:ext>
              </a:extLst>
            </p:cNvPr>
            <p:cNvSpPr>
              <a:spLocks/>
            </p:cNvSpPr>
            <p:nvPr/>
          </p:nvSpPr>
          <p:spPr bwMode="gray">
            <a:xfrm>
              <a:off x="759" y="1084"/>
              <a:ext cx="450" cy="313"/>
            </a:xfrm>
            <a:custGeom>
              <a:avLst/>
              <a:gdLst>
                <a:gd name="T0" fmla="*/ 411 w 450"/>
                <a:gd name="T1" fmla="*/ 267 h 313"/>
                <a:gd name="T2" fmla="*/ 386 w 450"/>
                <a:gd name="T3" fmla="*/ 239 h 313"/>
                <a:gd name="T4" fmla="*/ 380 w 450"/>
                <a:gd name="T5" fmla="*/ 252 h 313"/>
                <a:gd name="T6" fmla="*/ 353 w 450"/>
                <a:gd name="T7" fmla="*/ 244 h 313"/>
                <a:gd name="T8" fmla="*/ 315 w 450"/>
                <a:gd name="T9" fmla="*/ 225 h 313"/>
                <a:gd name="T10" fmla="*/ 274 w 450"/>
                <a:gd name="T11" fmla="*/ 217 h 313"/>
                <a:gd name="T12" fmla="*/ 240 w 450"/>
                <a:gd name="T13" fmla="*/ 205 h 313"/>
                <a:gd name="T14" fmla="*/ 236 w 450"/>
                <a:gd name="T15" fmla="*/ 222 h 313"/>
                <a:gd name="T16" fmla="*/ 209 w 450"/>
                <a:gd name="T17" fmla="*/ 230 h 313"/>
                <a:gd name="T18" fmla="*/ 189 w 450"/>
                <a:gd name="T19" fmla="*/ 225 h 313"/>
                <a:gd name="T20" fmla="*/ 203 w 450"/>
                <a:gd name="T21" fmla="*/ 207 h 313"/>
                <a:gd name="T22" fmla="*/ 207 w 450"/>
                <a:gd name="T23" fmla="*/ 201 h 313"/>
                <a:gd name="T24" fmla="*/ 177 w 450"/>
                <a:gd name="T25" fmla="*/ 225 h 313"/>
                <a:gd name="T26" fmla="*/ 167 w 450"/>
                <a:gd name="T27" fmla="*/ 243 h 313"/>
                <a:gd name="T28" fmla="*/ 147 w 450"/>
                <a:gd name="T29" fmla="*/ 263 h 313"/>
                <a:gd name="T30" fmla="*/ 111 w 450"/>
                <a:gd name="T31" fmla="*/ 290 h 313"/>
                <a:gd name="T32" fmla="*/ 85 w 450"/>
                <a:gd name="T33" fmla="*/ 301 h 313"/>
                <a:gd name="T34" fmla="*/ 68 w 450"/>
                <a:gd name="T35" fmla="*/ 308 h 313"/>
                <a:gd name="T36" fmla="*/ 63 w 450"/>
                <a:gd name="T37" fmla="*/ 298 h 313"/>
                <a:gd name="T38" fmla="*/ 87 w 450"/>
                <a:gd name="T39" fmla="*/ 289 h 313"/>
                <a:gd name="T40" fmla="*/ 119 w 450"/>
                <a:gd name="T41" fmla="*/ 268 h 313"/>
                <a:gd name="T42" fmla="*/ 129 w 450"/>
                <a:gd name="T43" fmla="*/ 241 h 313"/>
                <a:gd name="T44" fmla="*/ 105 w 450"/>
                <a:gd name="T45" fmla="*/ 249 h 313"/>
                <a:gd name="T46" fmla="*/ 76 w 450"/>
                <a:gd name="T47" fmla="*/ 247 h 313"/>
                <a:gd name="T48" fmla="*/ 65 w 450"/>
                <a:gd name="T49" fmla="*/ 215 h 313"/>
                <a:gd name="T50" fmla="*/ 43 w 450"/>
                <a:gd name="T51" fmla="*/ 226 h 313"/>
                <a:gd name="T52" fmla="*/ 36 w 450"/>
                <a:gd name="T53" fmla="*/ 207 h 313"/>
                <a:gd name="T54" fmla="*/ 18 w 450"/>
                <a:gd name="T55" fmla="*/ 195 h 313"/>
                <a:gd name="T56" fmla="*/ 34 w 450"/>
                <a:gd name="T57" fmla="*/ 171 h 313"/>
                <a:gd name="T58" fmla="*/ 60 w 450"/>
                <a:gd name="T59" fmla="*/ 161 h 313"/>
                <a:gd name="T60" fmla="*/ 76 w 450"/>
                <a:gd name="T61" fmla="*/ 139 h 313"/>
                <a:gd name="T62" fmla="*/ 64 w 450"/>
                <a:gd name="T63" fmla="*/ 137 h 313"/>
                <a:gd name="T64" fmla="*/ 15 w 450"/>
                <a:gd name="T65" fmla="*/ 128 h 313"/>
                <a:gd name="T66" fmla="*/ 8 w 450"/>
                <a:gd name="T67" fmla="*/ 114 h 313"/>
                <a:gd name="T68" fmla="*/ 46 w 450"/>
                <a:gd name="T69" fmla="*/ 100 h 313"/>
                <a:gd name="T70" fmla="*/ 76 w 450"/>
                <a:gd name="T71" fmla="*/ 108 h 313"/>
                <a:gd name="T72" fmla="*/ 76 w 450"/>
                <a:gd name="T73" fmla="*/ 101 h 313"/>
                <a:gd name="T74" fmla="*/ 64 w 450"/>
                <a:gd name="T75" fmla="*/ 89 h 313"/>
                <a:gd name="T76" fmla="*/ 33 w 450"/>
                <a:gd name="T77" fmla="*/ 72 h 313"/>
                <a:gd name="T78" fmla="*/ 18 w 450"/>
                <a:gd name="T79" fmla="*/ 52 h 313"/>
                <a:gd name="T80" fmla="*/ 67 w 450"/>
                <a:gd name="T81" fmla="*/ 22 h 313"/>
                <a:gd name="T82" fmla="*/ 101 w 450"/>
                <a:gd name="T83" fmla="*/ 10 h 313"/>
                <a:gd name="T84" fmla="*/ 141 w 450"/>
                <a:gd name="T85" fmla="*/ 8 h 313"/>
                <a:gd name="T86" fmla="*/ 185 w 450"/>
                <a:gd name="T87" fmla="*/ 13 h 313"/>
                <a:gd name="T88" fmla="*/ 240 w 450"/>
                <a:gd name="T89" fmla="*/ 24 h 313"/>
                <a:gd name="T90" fmla="*/ 304 w 450"/>
                <a:gd name="T91" fmla="*/ 31 h 313"/>
                <a:gd name="T92" fmla="*/ 333 w 450"/>
                <a:gd name="T93" fmla="*/ 218 h 313"/>
                <a:gd name="T94" fmla="*/ 363 w 450"/>
                <a:gd name="T95" fmla="*/ 238 h 313"/>
                <a:gd name="T96" fmla="*/ 385 w 450"/>
                <a:gd name="T97" fmla="*/ 226 h 313"/>
                <a:gd name="T98" fmla="*/ 423 w 450"/>
                <a:gd name="T99" fmla="*/ 271 h 313"/>
                <a:gd name="T100" fmla="*/ 450 w 450"/>
                <a:gd name="T101" fmla="*/ 298 h 313"/>
                <a:gd name="T102" fmla="*/ 442 w 450"/>
                <a:gd name="T103" fmla="*/ 298 h 3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0"/>
                <a:gd name="T157" fmla="*/ 0 h 313"/>
                <a:gd name="T158" fmla="*/ 450 w 450"/>
                <a:gd name="T159" fmla="*/ 313 h 3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0" h="313">
                  <a:moveTo>
                    <a:pt x="431" y="290"/>
                  </a:moveTo>
                  <a:lnTo>
                    <a:pt x="419" y="280"/>
                  </a:lnTo>
                  <a:lnTo>
                    <a:pt x="412" y="274"/>
                  </a:lnTo>
                  <a:lnTo>
                    <a:pt x="411" y="267"/>
                  </a:lnTo>
                  <a:lnTo>
                    <a:pt x="403" y="259"/>
                  </a:lnTo>
                  <a:lnTo>
                    <a:pt x="396" y="254"/>
                  </a:lnTo>
                  <a:lnTo>
                    <a:pt x="392" y="250"/>
                  </a:lnTo>
                  <a:lnTo>
                    <a:pt x="386" y="239"/>
                  </a:lnTo>
                  <a:lnTo>
                    <a:pt x="384" y="243"/>
                  </a:lnTo>
                  <a:lnTo>
                    <a:pt x="387" y="252"/>
                  </a:lnTo>
                  <a:lnTo>
                    <a:pt x="384" y="255"/>
                  </a:lnTo>
                  <a:lnTo>
                    <a:pt x="380" y="252"/>
                  </a:lnTo>
                  <a:lnTo>
                    <a:pt x="376" y="247"/>
                  </a:lnTo>
                  <a:lnTo>
                    <a:pt x="373" y="254"/>
                  </a:lnTo>
                  <a:lnTo>
                    <a:pt x="364" y="252"/>
                  </a:lnTo>
                  <a:lnTo>
                    <a:pt x="353" y="244"/>
                  </a:lnTo>
                  <a:lnTo>
                    <a:pt x="334" y="233"/>
                  </a:lnTo>
                  <a:lnTo>
                    <a:pt x="332" y="228"/>
                  </a:lnTo>
                  <a:lnTo>
                    <a:pt x="324" y="229"/>
                  </a:lnTo>
                  <a:lnTo>
                    <a:pt x="315" y="225"/>
                  </a:lnTo>
                  <a:lnTo>
                    <a:pt x="301" y="223"/>
                  </a:lnTo>
                  <a:lnTo>
                    <a:pt x="286" y="223"/>
                  </a:lnTo>
                  <a:lnTo>
                    <a:pt x="278" y="223"/>
                  </a:lnTo>
                  <a:lnTo>
                    <a:pt x="274" y="217"/>
                  </a:lnTo>
                  <a:lnTo>
                    <a:pt x="262" y="216"/>
                  </a:lnTo>
                  <a:lnTo>
                    <a:pt x="259" y="211"/>
                  </a:lnTo>
                  <a:lnTo>
                    <a:pt x="250" y="207"/>
                  </a:lnTo>
                  <a:lnTo>
                    <a:pt x="240" y="205"/>
                  </a:lnTo>
                  <a:lnTo>
                    <a:pt x="231" y="206"/>
                  </a:lnTo>
                  <a:lnTo>
                    <a:pt x="231" y="212"/>
                  </a:lnTo>
                  <a:lnTo>
                    <a:pt x="233" y="215"/>
                  </a:lnTo>
                  <a:lnTo>
                    <a:pt x="236" y="222"/>
                  </a:lnTo>
                  <a:lnTo>
                    <a:pt x="233" y="223"/>
                  </a:lnTo>
                  <a:lnTo>
                    <a:pt x="222" y="223"/>
                  </a:lnTo>
                  <a:lnTo>
                    <a:pt x="215" y="225"/>
                  </a:lnTo>
                  <a:lnTo>
                    <a:pt x="209" y="230"/>
                  </a:lnTo>
                  <a:lnTo>
                    <a:pt x="202" y="235"/>
                  </a:lnTo>
                  <a:lnTo>
                    <a:pt x="193" y="238"/>
                  </a:lnTo>
                  <a:lnTo>
                    <a:pt x="188" y="233"/>
                  </a:lnTo>
                  <a:lnTo>
                    <a:pt x="189" y="225"/>
                  </a:lnTo>
                  <a:lnTo>
                    <a:pt x="193" y="219"/>
                  </a:lnTo>
                  <a:lnTo>
                    <a:pt x="194" y="212"/>
                  </a:lnTo>
                  <a:lnTo>
                    <a:pt x="198" y="209"/>
                  </a:lnTo>
                  <a:lnTo>
                    <a:pt x="203" y="207"/>
                  </a:lnTo>
                  <a:lnTo>
                    <a:pt x="211" y="206"/>
                  </a:lnTo>
                  <a:lnTo>
                    <a:pt x="214" y="200"/>
                  </a:lnTo>
                  <a:lnTo>
                    <a:pt x="216" y="196"/>
                  </a:lnTo>
                  <a:lnTo>
                    <a:pt x="207" y="201"/>
                  </a:lnTo>
                  <a:lnTo>
                    <a:pt x="199" y="203"/>
                  </a:lnTo>
                  <a:lnTo>
                    <a:pt x="185" y="213"/>
                  </a:lnTo>
                  <a:lnTo>
                    <a:pt x="179" y="219"/>
                  </a:lnTo>
                  <a:lnTo>
                    <a:pt x="177" y="225"/>
                  </a:lnTo>
                  <a:lnTo>
                    <a:pt x="173" y="229"/>
                  </a:lnTo>
                  <a:lnTo>
                    <a:pt x="167" y="231"/>
                  </a:lnTo>
                  <a:lnTo>
                    <a:pt x="163" y="237"/>
                  </a:lnTo>
                  <a:lnTo>
                    <a:pt x="167" y="243"/>
                  </a:lnTo>
                  <a:lnTo>
                    <a:pt x="169" y="246"/>
                  </a:lnTo>
                  <a:lnTo>
                    <a:pt x="164" y="251"/>
                  </a:lnTo>
                  <a:lnTo>
                    <a:pt x="157" y="258"/>
                  </a:lnTo>
                  <a:lnTo>
                    <a:pt x="147" y="263"/>
                  </a:lnTo>
                  <a:lnTo>
                    <a:pt x="133" y="272"/>
                  </a:lnTo>
                  <a:lnTo>
                    <a:pt x="117" y="281"/>
                  </a:lnTo>
                  <a:lnTo>
                    <a:pt x="113" y="286"/>
                  </a:lnTo>
                  <a:lnTo>
                    <a:pt x="111" y="290"/>
                  </a:lnTo>
                  <a:lnTo>
                    <a:pt x="102" y="295"/>
                  </a:lnTo>
                  <a:lnTo>
                    <a:pt x="99" y="298"/>
                  </a:lnTo>
                  <a:lnTo>
                    <a:pt x="88" y="298"/>
                  </a:lnTo>
                  <a:lnTo>
                    <a:pt x="85" y="301"/>
                  </a:lnTo>
                  <a:lnTo>
                    <a:pt x="78" y="304"/>
                  </a:lnTo>
                  <a:lnTo>
                    <a:pt x="74" y="301"/>
                  </a:lnTo>
                  <a:lnTo>
                    <a:pt x="70" y="302"/>
                  </a:lnTo>
                  <a:lnTo>
                    <a:pt x="68" y="308"/>
                  </a:lnTo>
                  <a:lnTo>
                    <a:pt x="63" y="310"/>
                  </a:lnTo>
                  <a:lnTo>
                    <a:pt x="57" y="309"/>
                  </a:lnTo>
                  <a:lnTo>
                    <a:pt x="58" y="304"/>
                  </a:lnTo>
                  <a:lnTo>
                    <a:pt x="63" y="298"/>
                  </a:lnTo>
                  <a:lnTo>
                    <a:pt x="68" y="295"/>
                  </a:lnTo>
                  <a:lnTo>
                    <a:pt x="75" y="294"/>
                  </a:lnTo>
                  <a:lnTo>
                    <a:pt x="83" y="294"/>
                  </a:lnTo>
                  <a:lnTo>
                    <a:pt x="87" y="289"/>
                  </a:lnTo>
                  <a:lnTo>
                    <a:pt x="94" y="285"/>
                  </a:lnTo>
                  <a:lnTo>
                    <a:pt x="107" y="276"/>
                  </a:lnTo>
                  <a:lnTo>
                    <a:pt x="113" y="270"/>
                  </a:lnTo>
                  <a:lnTo>
                    <a:pt x="119" y="268"/>
                  </a:lnTo>
                  <a:lnTo>
                    <a:pt x="121" y="259"/>
                  </a:lnTo>
                  <a:lnTo>
                    <a:pt x="121" y="252"/>
                  </a:lnTo>
                  <a:lnTo>
                    <a:pt x="127" y="247"/>
                  </a:lnTo>
                  <a:lnTo>
                    <a:pt x="129" y="241"/>
                  </a:lnTo>
                  <a:lnTo>
                    <a:pt x="121" y="243"/>
                  </a:lnTo>
                  <a:lnTo>
                    <a:pt x="113" y="247"/>
                  </a:lnTo>
                  <a:lnTo>
                    <a:pt x="108" y="243"/>
                  </a:lnTo>
                  <a:lnTo>
                    <a:pt x="105" y="249"/>
                  </a:lnTo>
                  <a:lnTo>
                    <a:pt x="101" y="250"/>
                  </a:lnTo>
                  <a:lnTo>
                    <a:pt x="96" y="243"/>
                  </a:lnTo>
                  <a:lnTo>
                    <a:pt x="83" y="242"/>
                  </a:lnTo>
                  <a:lnTo>
                    <a:pt x="76" y="247"/>
                  </a:lnTo>
                  <a:lnTo>
                    <a:pt x="68" y="250"/>
                  </a:lnTo>
                  <a:lnTo>
                    <a:pt x="67" y="229"/>
                  </a:lnTo>
                  <a:lnTo>
                    <a:pt x="65" y="223"/>
                  </a:lnTo>
                  <a:lnTo>
                    <a:pt x="65" y="215"/>
                  </a:lnTo>
                  <a:lnTo>
                    <a:pt x="61" y="216"/>
                  </a:lnTo>
                  <a:lnTo>
                    <a:pt x="58" y="224"/>
                  </a:lnTo>
                  <a:lnTo>
                    <a:pt x="56" y="227"/>
                  </a:lnTo>
                  <a:lnTo>
                    <a:pt x="43" y="226"/>
                  </a:lnTo>
                  <a:lnTo>
                    <a:pt x="36" y="220"/>
                  </a:lnTo>
                  <a:lnTo>
                    <a:pt x="30" y="211"/>
                  </a:lnTo>
                  <a:lnTo>
                    <a:pt x="32" y="207"/>
                  </a:lnTo>
                  <a:lnTo>
                    <a:pt x="36" y="207"/>
                  </a:lnTo>
                  <a:lnTo>
                    <a:pt x="31" y="203"/>
                  </a:lnTo>
                  <a:lnTo>
                    <a:pt x="31" y="197"/>
                  </a:lnTo>
                  <a:lnTo>
                    <a:pt x="28" y="203"/>
                  </a:lnTo>
                  <a:lnTo>
                    <a:pt x="18" y="195"/>
                  </a:lnTo>
                  <a:lnTo>
                    <a:pt x="22" y="187"/>
                  </a:lnTo>
                  <a:lnTo>
                    <a:pt x="26" y="183"/>
                  </a:lnTo>
                  <a:lnTo>
                    <a:pt x="35" y="177"/>
                  </a:lnTo>
                  <a:lnTo>
                    <a:pt x="34" y="171"/>
                  </a:lnTo>
                  <a:lnTo>
                    <a:pt x="38" y="167"/>
                  </a:lnTo>
                  <a:lnTo>
                    <a:pt x="44" y="166"/>
                  </a:lnTo>
                  <a:lnTo>
                    <a:pt x="54" y="167"/>
                  </a:lnTo>
                  <a:lnTo>
                    <a:pt x="60" y="161"/>
                  </a:lnTo>
                  <a:lnTo>
                    <a:pt x="66" y="159"/>
                  </a:lnTo>
                  <a:lnTo>
                    <a:pt x="83" y="157"/>
                  </a:lnTo>
                  <a:lnTo>
                    <a:pt x="83" y="147"/>
                  </a:lnTo>
                  <a:lnTo>
                    <a:pt x="76" y="139"/>
                  </a:lnTo>
                  <a:lnTo>
                    <a:pt x="82" y="135"/>
                  </a:lnTo>
                  <a:lnTo>
                    <a:pt x="78" y="133"/>
                  </a:lnTo>
                  <a:lnTo>
                    <a:pt x="71" y="132"/>
                  </a:lnTo>
                  <a:lnTo>
                    <a:pt x="64" y="137"/>
                  </a:lnTo>
                  <a:lnTo>
                    <a:pt x="57" y="141"/>
                  </a:lnTo>
                  <a:lnTo>
                    <a:pt x="18" y="140"/>
                  </a:lnTo>
                  <a:lnTo>
                    <a:pt x="12" y="133"/>
                  </a:lnTo>
                  <a:lnTo>
                    <a:pt x="15" y="128"/>
                  </a:lnTo>
                  <a:lnTo>
                    <a:pt x="15" y="125"/>
                  </a:lnTo>
                  <a:lnTo>
                    <a:pt x="3" y="124"/>
                  </a:lnTo>
                  <a:lnTo>
                    <a:pt x="0" y="118"/>
                  </a:lnTo>
                  <a:lnTo>
                    <a:pt x="8" y="114"/>
                  </a:lnTo>
                  <a:lnTo>
                    <a:pt x="18" y="107"/>
                  </a:lnTo>
                  <a:lnTo>
                    <a:pt x="28" y="103"/>
                  </a:lnTo>
                  <a:lnTo>
                    <a:pt x="40" y="99"/>
                  </a:lnTo>
                  <a:lnTo>
                    <a:pt x="46" y="100"/>
                  </a:lnTo>
                  <a:lnTo>
                    <a:pt x="47" y="106"/>
                  </a:lnTo>
                  <a:lnTo>
                    <a:pt x="54" y="111"/>
                  </a:lnTo>
                  <a:lnTo>
                    <a:pt x="67" y="110"/>
                  </a:lnTo>
                  <a:lnTo>
                    <a:pt x="76" y="108"/>
                  </a:lnTo>
                  <a:lnTo>
                    <a:pt x="87" y="103"/>
                  </a:lnTo>
                  <a:lnTo>
                    <a:pt x="89" y="99"/>
                  </a:lnTo>
                  <a:lnTo>
                    <a:pt x="83" y="97"/>
                  </a:lnTo>
                  <a:lnTo>
                    <a:pt x="76" y="101"/>
                  </a:lnTo>
                  <a:lnTo>
                    <a:pt x="67" y="99"/>
                  </a:lnTo>
                  <a:lnTo>
                    <a:pt x="66" y="94"/>
                  </a:lnTo>
                  <a:lnTo>
                    <a:pt x="70" y="91"/>
                  </a:lnTo>
                  <a:lnTo>
                    <a:pt x="64" y="89"/>
                  </a:lnTo>
                  <a:lnTo>
                    <a:pt x="50" y="92"/>
                  </a:lnTo>
                  <a:lnTo>
                    <a:pt x="45" y="82"/>
                  </a:lnTo>
                  <a:lnTo>
                    <a:pt x="38" y="76"/>
                  </a:lnTo>
                  <a:lnTo>
                    <a:pt x="33" y="72"/>
                  </a:lnTo>
                  <a:lnTo>
                    <a:pt x="28" y="68"/>
                  </a:lnTo>
                  <a:lnTo>
                    <a:pt x="20" y="68"/>
                  </a:lnTo>
                  <a:lnTo>
                    <a:pt x="15" y="62"/>
                  </a:lnTo>
                  <a:lnTo>
                    <a:pt x="18" y="52"/>
                  </a:lnTo>
                  <a:lnTo>
                    <a:pt x="44" y="49"/>
                  </a:lnTo>
                  <a:lnTo>
                    <a:pt x="53" y="41"/>
                  </a:lnTo>
                  <a:lnTo>
                    <a:pt x="56" y="33"/>
                  </a:lnTo>
                  <a:lnTo>
                    <a:pt x="67" y="22"/>
                  </a:lnTo>
                  <a:lnTo>
                    <a:pt x="79" y="22"/>
                  </a:lnTo>
                  <a:lnTo>
                    <a:pt x="91" y="16"/>
                  </a:lnTo>
                  <a:lnTo>
                    <a:pt x="97" y="16"/>
                  </a:lnTo>
                  <a:lnTo>
                    <a:pt x="101" y="10"/>
                  </a:lnTo>
                  <a:lnTo>
                    <a:pt x="120" y="9"/>
                  </a:lnTo>
                  <a:lnTo>
                    <a:pt x="133" y="0"/>
                  </a:lnTo>
                  <a:lnTo>
                    <a:pt x="143" y="3"/>
                  </a:lnTo>
                  <a:lnTo>
                    <a:pt x="141" y="8"/>
                  </a:lnTo>
                  <a:lnTo>
                    <a:pt x="143" y="11"/>
                  </a:lnTo>
                  <a:lnTo>
                    <a:pt x="153" y="6"/>
                  </a:lnTo>
                  <a:lnTo>
                    <a:pt x="161" y="10"/>
                  </a:lnTo>
                  <a:lnTo>
                    <a:pt x="185" y="13"/>
                  </a:lnTo>
                  <a:lnTo>
                    <a:pt x="184" y="17"/>
                  </a:lnTo>
                  <a:lnTo>
                    <a:pt x="201" y="20"/>
                  </a:lnTo>
                  <a:lnTo>
                    <a:pt x="223" y="20"/>
                  </a:lnTo>
                  <a:lnTo>
                    <a:pt x="240" y="24"/>
                  </a:lnTo>
                  <a:lnTo>
                    <a:pt x="260" y="28"/>
                  </a:lnTo>
                  <a:lnTo>
                    <a:pt x="275" y="30"/>
                  </a:lnTo>
                  <a:lnTo>
                    <a:pt x="298" y="28"/>
                  </a:lnTo>
                  <a:lnTo>
                    <a:pt x="304" y="31"/>
                  </a:lnTo>
                  <a:lnTo>
                    <a:pt x="320" y="38"/>
                  </a:lnTo>
                  <a:lnTo>
                    <a:pt x="320" y="217"/>
                  </a:lnTo>
                  <a:lnTo>
                    <a:pt x="328" y="220"/>
                  </a:lnTo>
                  <a:lnTo>
                    <a:pt x="333" y="218"/>
                  </a:lnTo>
                  <a:lnTo>
                    <a:pt x="340" y="216"/>
                  </a:lnTo>
                  <a:lnTo>
                    <a:pt x="344" y="223"/>
                  </a:lnTo>
                  <a:lnTo>
                    <a:pt x="356" y="233"/>
                  </a:lnTo>
                  <a:lnTo>
                    <a:pt x="363" y="238"/>
                  </a:lnTo>
                  <a:lnTo>
                    <a:pt x="370" y="237"/>
                  </a:lnTo>
                  <a:lnTo>
                    <a:pt x="372" y="233"/>
                  </a:lnTo>
                  <a:lnTo>
                    <a:pt x="378" y="230"/>
                  </a:lnTo>
                  <a:lnTo>
                    <a:pt x="385" y="226"/>
                  </a:lnTo>
                  <a:lnTo>
                    <a:pt x="394" y="236"/>
                  </a:lnTo>
                  <a:lnTo>
                    <a:pt x="403" y="243"/>
                  </a:lnTo>
                  <a:lnTo>
                    <a:pt x="414" y="256"/>
                  </a:lnTo>
                  <a:lnTo>
                    <a:pt x="423" y="271"/>
                  </a:lnTo>
                  <a:lnTo>
                    <a:pt x="429" y="280"/>
                  </a:lnTo>
                  <a:lnTo>
                    <a:pt x="439" y="285"/>
                  </a:lnTo>
                  <a:lnTo>
                    <a:pt x="449" y="291"/>
                  </a:lnTo>
                  <a:lnTo>
                    <a:pt x="450" y="298"/>
                  </a:lnTo>
                  <a:lnTo>
                    <a:pt x="447" y="309"/>
                  </a:lnTo>
                  <a:lnTo>
                    <a:pt x="437" y="313"/>
                  </a:lnTo>
                  <a:lnTo>
                    <a:pt x="441" y="304"/>
                  </a:lnTo>
                  <a:lnTo>
                    <a:pt x="442" y="298"/>
                  </a:lnTo>
                  <a:lnTo>
                    <a:pt x="437" y="296"/>
                  </a:lnTo>
                  <a:lnTo>
                    <a:pt x="433" y="292"/>
                  </a:lnTo>
                  <a:lnTo>
                    <a:pt x="431" y="29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6" name="Freeform 1188">
              <a:extLst>
                <a:ext uri="{FF2B5EF4-FFF2-40B4-BE49-F238E27FC236}">
                  <a16:creationId xmlns="" xmlns:a16="http://schemas.microsoft.com/office/drawing/2014/main" id="{97F6655C-81EC-4FDA-93BA-C4195E52FC66}"/>
                </a:ext>
              </a:extLst>
            </p:cNvPr>
            <p:cNvSpPr>
              <a:spLocks/>
            </p:cNvSpPr>
            <p:nvPr/>
          </p:nvSpPr>
          <p:spPr bwMode="gray">
            <a:xfrm>
              <a:off x="901" y="1343"/>
              <a:ext cx="28" cy="19"/>
            </a:xfrm>
            <a:custGeom>
              <a:avLst/>
              <a:gdLst>
                <a:gd name="T0" fmla="*/ 20 w 28"/>
                <a:gd name="T1" fmla="*/ 1 h 19"/>
                <a:gd name="T2" fmla="*/ 14 w 28"/>
                <a:gd name="T3" fmla="*/ 2 h 19"/>
                <a:gd name="T4" fmla="*/ 11 w 28"/>
                <a:gd name="T5" fmla="*/ 5 h 19"/>
                <a:gd name="T6" fmla="*/ 10 w 28"/>
                <a:gd name="T7" fmla="*/ 10 h 19"/>
                <a:gd name="T8" fmla="*/ 6 w 28"/>
                <a:gd name="T9" fmla="*/ 9 h 19"/>
                <a:gd name="T10" fmla="*/ 3 w 28"/>
                <a:gd name="T11" fmla="*/ 6 h 19"/>
                <a:gd name="T12" fmla="*/ 0 w 28"/>
                <a:gd name="T13" fmla="*/ 9 h 19"/>
                <a:gd name="T14" fmla="*/ 1 w 28"/>
                <a:gd name="T15" fmla="*/ 15 h 19"/>
                <a:gd name="T16" fmla="*/ 6 w 28"/>
                <a:gd name="T17" fmla="*/ 19 h 19"/>
                <a:gd name="T18" fmla="*/ 19 w 28"/>
                <a:gd name="T19" fmla="*/ 17 h 19"/>
                <a:gd name="T20" fmla="*/ 24 w 28"/>
                <a:gd name="T21" fmla="*/ 11 h 19"/>
                <a:gd name="T22" fmla="*/ 28 w 28"/>
                <a:gd name="T23" fmla="*/ 7 h 19"/>
                <a:gd name="T24" fmla="*/ 25 w 28"/>
                <a:gd name="T25" fmla="*/ 0 h 19"/>
                <a:gd name="T26" fmla="*/ 20 w 28"/>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9"/>
                <a:gd name="T44" fmla="*/ 28 w 2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9">
                  <a:moveTo>
                    <a:pt x="20" y="1"/>
                  </a:moveTo>
                  <a:lnTo>
                    <a:pt x="14" y="2"/>
                  </a:lnTo>
                  <a:lnTo>
                    <a:pt x="11" y="5"/>
                  </a:lnTo>
                  <a:lnTo>
                    <a:pt x="10" y="10"/>
                  </a:lnTo>
                  <a:lnTo>
                    <a:pt x="6" y="9"/>
                  </a:lnTo>
                  <a:lnTo>
                    <a:pt x="3" y="6"/>
                  </a:lnTo>
                  <a:lnTo>
                    <a:pt x="0" y="9"/>
                  </a:lnTo>
                  <a:lnTo>
                    <a:pt x="1" y="15"/>
                  </a:lnTo>
                  <a:lnTo>
                    <a:pt x="6" y="19"/>
                  </a:lnTo>
                  <a:lnTo>
                    <a:pt x="19" y="17"/>
                  </a:lnTo>
                  <a:lnTo>
                    <a:pt x="24" y="11"/>
                  </a:lnTo>
                  <a:lnTo>
                    <a:pt x="28" y="7"/>
                  </a:lnTo>
                  <a:lnTo>
                    <a:pt x="25" y="0"/>
                  </a:lnTo>
                  <a:lnTo>
                    <a:pt x="20" y="1"/>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7" name="Freeform 1189">
              <a:extLst>
                <a:ext uri="{FF2B5EF4-FFF2-40B4-BE49-F238E27FC236}">
                  <a16:creationId xmlns="" xmlns:a16="http://schemas.microsoft.com/office/drawing/2014/main" id="{85B1EAE7-4D4B-4556-BD6B-950925913A47}"/>
                </a:ext>
              </a:extLst>
            </p:cNvPr>
            <p:cNvSpPr>
              <a:spLocks/>
            </p:cNvSpPr>
            <p:nvPr/>
          </p:nvSpPr>
          <p:spPr bwMode="gray">
            <a:xfrm>
              <a:off x="776" y="1390"/>
              <a:ext cx="23" cy="15"/>
            </a:xfrm>
            <a:custGeom>
              <a:avLst/>
              <a:gdLst>
                <a:gd name="T0" fmla="*/ 23 w 23"/>
                <a:gd name="T1" fmla="*/ 3 h 15"/>
                <a:gd name="T2" fmla="*/ 21 w 23"/>
                <a:gd name="T3" fmla="*/ 8 h 15"/>
                <a:gd name="T4" fmla="*/ 16 w 23"/>
                <a:gd name="T5" fmla="*/ 10 h 15"/>
                <a:gd name="T6" fmla="*/ 8 w 23"/>
                <a:gd name="T7" fmla="*/ 10 h 15"/>
                <a:gd name="T8" fmla="*/ 5 w 23"/>
                <a:gd name="T9" fmla="*/ 15 h 15"/>
                <a:gd name="T10" fmla="*/ 0 w 23"/>
                <a:gd name="T11" fmla="*/ 14 h 15"/>
                <a:gd name="T12" fmla="*/ 4 w 23"/>
                <a:gd name="T13" fmla="*/ 7 h 15"/>
                <a:gd name="T14" fmla="*/ 10 w 23"/>
                <a:gd name="T15" fmla="*/ 4 h 15"/>
                <a:gd name="T16" fmla="*/ 19 w 23"/>
                <a:gd name="T17" fmla="*/ 0 h 15"/>
                <a:gd name="T18" fmla="*/ 23 w 23"/>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3"/>
                  </a:moveTo>
                  <a:lnTo>
                    <a:pt x="21" y="8"/>
                  </a:lnTo>
                  <a:lnTo>
                    <a:pt x="16" y="10"/>
                  </a:lnTo>
                  <a:lnTo>
                    <a:pt x="8" y="10"/>
                  </a:lnTo>
                  <a:lnTo>
                    <a:pt x="5" y="15"/>
                  </a:lnTo>
                  <a:lnTo>
                    <a:pt x="0" y="14"/>
                  </a:lnTo>
                  <a:lnTo>
                    <a:pt x="4" y="7"/>
                  </a:lnTo>
                  <a:lnTo>
                    <a:pt x="10" y="4"/>
                  </a:lnTo>
                  <a:lnTo>
                    <a:pt x="19" y="0"/>
                  </a:lnTo>
                  <a:lnTo>
                    <a:pt x="23" y="3"/>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8" name="Freeform 1190">
              <a:extLst>
                <a:ext uri="{FF2B5EF4-FFF2-40B4-BE49-F238E27FC236}">
                  <a16:creationId xmlns="" xmlns:a16="http://schemas.microsoft.com/office/drawing/2014/main" id="{180C4281-25C3-4D2B-A69C-F68C3F6871C7}"/>
                </a:ext>
              </a:extLst>
            </p:cNvPr>
            <p:cNvSpPr>
              <a:spLocks/>
            </p:cNvSpPr>
            <p:nvPr/>
          </p:nvSpPr>
          <p:spPr bwMode="gray">
            <a:xfrm>
              <a:off x="749" y="1301"/>
              <a:ext cx="21" cy="12"/>
            </a:xfrm>
            <a:custGeom>
              <a:avLst/>
              <a:gdLst>
                <a:gd name="T0" fmla="*/ 17 w 21"/>
                <a:gd name="T1" fmla="*/ 0 h 12"/>
                <a:gd name="T2" fmla="*/ 20 w 21"/>
                <a:gd name="T3" fmla="*/ 3 h 12"/>
                <a:gd name="T4" fmla="*/ 21 w 21"/>
                <a:gd name="T5" fmla="*/ 7 h 12"/>
                <a:gd name="T6" fmla="*/ 18 w 21"/>
                <a:gd name="T7" fmla="*/ 12 h 12"/>
                <a:gd name="T8" fmla="*/ 12 w 21"/>
                <a:gd name="T9" fmla="*/ 11 h 12"/>
                <a:gd name="T10" fmla="*/ 8 w 21"/>
                <a:gd name="T11" fmla="*/ 12 h 12"/>
                <a:gd name="T12" fmla="*/ 4 w 21"/>
                <a:gd name="T13" fmla="*/ 8 h 12"/>
                <a:gd name="T14" fmla="*/ 0 w 21"/>
                <a:gd name="T15" fmla="*/ 5 h 12"/>
                <a:gd name="T16" fmla="*/ 3 w 21"/>
                <a:gd name="T17" fmla="*/ 1 h 12"/>
                <a:gd name="T18" fmla="*/ 8 w 21"/>
                <a:gd name="T19" fmla="*/ 0 h 12"/>
                <a:gd name="T20" fmla="*/ 17 w 21"/>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17" y="0"/>
                  </a:moveTo>
                  <a:lnTo>
                    <a:pt x="20" y="3"/>
                  </a:lnTo>
                  <a:lnTo>
                    <a:pt x="21" y="7"/>
                  </a:lnTo>
                  <a:lnTo>
                    <a:pt x="18" y="12"/>
                  </a:lnTo>
                  <a:lnTo>
                    <a:pt x="12" y="11"/>
                  </a:lnTo>
                  <a:lnTo>
                    <a:pt x="8" y="12"/>
                  </a:lnTo>
                  <a:lnTo>
                    <a:pt x="4" y="8"/>
                  </a:lnTo>
                  <a:lnTo>
                    <a:pt x="0" y="5"/>
                  </a:lnTo>
                  <a:lnTo>
                    <a:pt x="3" y="1"/>
                  </a:lnTo>
                  <a:lnTo>
                    <a:pt x="8" y="0"/>
                  </a:lnTo>
                  <a:lnTo>
                    <a:pt x="17"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199" name="Freeform 1191">
              <a:extLst>
                <a:ext uri="{FF2B5EF4-FFF2-40B4-BE49-F238E27FC236}">
                  <a16:creationId xmlns="" xmlns:a16="http://schemas.microsoft.com/office/drawing/2014/main" id="{EB1ADC9E-9F40-48FE-A6EF-7979DD3E37A0}"/>
                </a:ext>
              </a:extLst>
            </p:cNvPr>
            <p:cNvSpPr>
              <a:spLocks/>
            </p:cNvSpPr>
            <p:nvPr/>
          </p:nvSpPr>
          <p:spPr bwMode="gray">
            <a:xfrm>
              <a:off x="1137" y="1340"/>
              <a:ext cx="12" cy="22"/>
            </a:xfrm>
            <a:custGeom>
              <a:avLst/>
              <a:gdLst>
                <a:gd name="T0" fmla="*/ 0 w 12"/>
                <a:gd name="T1" fmla="*/ 0 h 22"/>
                <a:gd name="T2" fmla="*/ 7 w 12"/>
                <a:gd name="T3" fmla="*/ 3 h 22"/>
                <a:gd name="T4" fmla="*/ 12 w 12"/>
                <a:gd name="T5" fmla="*/ 12 h 22"/>
                <a:gd name="T6" fmla="*/ 11 w 12"/>
                <a:gd name="T7" fmla="*/ 18 h 22"/>
                <a:gd name="T8" fmla="*/ 8 w 12"/>
                <a:gd name="T9" fmla="*/ 22 h 22"/>
                <a:gd name="T10" fmla="*/ 3 w 12"/>
                <a:gd name="T11" fmla="*/ 16 h 22"/>
                <a:gd name="T12" fmla="*/ 2 w 12"/>
                <a:gd name="T13" fmla="*/ 11 h 22"/>
                <a:gd name="T14" fmla="*/ 0 w 12"/>
                <a:gd name="T15" fmla="*/ 6 h 22"/>
                <a:gd name="T16" fmla="*/ 0 w 1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2"/>
                <a:gd name="T29" fmla="*/ 12 w 1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2">
                  <a:moveTo>
                    <a:pt x="0" y="0"/>
                  </a:moveTo>
                  <a:lnTo>
                    <a:pt x="7" y="3"/>
                  </a:lnTo>
                  <a:lnTo>
                    <a:pt x="12" y="12"/>
                  </a:lnTo>
                  <a:lnTo>
                    <a:pt x="11" y="18"/>
                  </a:lnTo>
                  <a:lnTo>
                    <a:pt x="8" y="22"/>
                  </a:lnTo>
                  <a:lnTo>
                    <a:pt x="3" y="16"/>
                  </a:lnTo>
                  <a:lnTo>
                    <a:pt x="2" y="11"/>
                  </a:lnTo>
                  <a:lnTo>
                    <a:pt x="0" y="6"/>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0" name="Freeform 1192">
              <a:extLst>
                <a:ext uri="{FF2B5EF4-FFF2-40B4-BE49-F238E27FC236}">
                  <a16:creationId xmlns="" xmlns:a16="http://schemas.microsoft.com/office/drawing/2014/main" id="{FB4BA1BE-E038-4369-B70F-C6BDABD6A06D}"/>
                </a:ext>
              </a:extLst>
            </p:cNvPr>
            <p:cNvSpPr>
              <a:spLocks/>
            </p:cNvSpPr>
            <p:nvPr/>
          </p:nvSpPr>
          <p:spPr bwMode="gray">
            <a:xfrm>
              <a:off x="1121" y="1342"/>
              <a:ext cx="19" cy="29"/>
            </a:xfrm>
            <a:custGeom>
              <a:avLst/>
              <a:gdLst>
                <a:gd name="T0" fmla="*/ 0 w 19"/>
                <a:gd name="T1" fmla="*/ 0 h 29"/>
                <a:gd name="T2" fmla="*/ 8 w 19"/>
                <a:gd name="T3" fmla="*/ 0 h 29"/>
                <a:gd name="T4" fmla="*/ 12 w 19"/>
                <a:gd name="T5" fmla="*/ 4 h 29"/>
                <a:gd name="T6" fmla="*/ 14 w 19"/>
                <a:gd name="T7" fmla="*/ 14 h 29"/>
                <a:gd name="T8" fmla="*/ 19 w 19"/>
                <a:gd name="T9" fmla="*/ 21 h 29"/>
                <a:gd name="T10" fmla="*/ 18 w 19"/>
                <a:gd name="T11" fmla="*/ 29 h 29"/>
                <a:gd name="T12" fmla="*/ 13 w 19"/>
                <a:gd name="T13" fmla="*/ 23 h 29"/>
                <a:gd name="T14" fmla="*/ 6 w 19"/>
                <a:gd name="T15" fmla="*/ 15 h 29"/>
                <a:gd name="T16" fmla="*/ 3 w 19"/>
                <a:gd name="T17" fmla="*/ 11 h 29"/>
                <a:gd name="T18" fmla="*/ 1 w 19"/>
                <a:gd name="T19" fmla="*/ 6 h 29"/>
                <a:gd name="T20" fmla="*/ 0 w 19"/>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9"/>
                <a:gd name="T35" fmla="*/ 19 w 1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9">
                  <a:moveTo>
                    <a:pt x="0" y="0"/>
                  </a:moveTo>
                  <a:lnTo>
                    <a:pt x="8" y="0"/>
                  </a:lnTo>
                  <a:lnTo>
                    <a:pt x="12" y="4"/>
                  </a:lnTo>
                  <a:lnTo>
                    <a:pt x="14" y="14"/>
                  </a:lnTo>
                  <a:lnTo>
                    <a:pt x="19" y="21"/>
                  </a:lnTo>
                  <a:lnTo>
                    <a:pt x="18" y="29"/>
                  </a:lnTo>
                  <a:lnTo>
                    <a:pt x="13" y="23"/>
                  </a:lnTo>
                  <a:lnTo>
                    <a:pt x="6" y="15"/>
                  </a:lnTo>
                  <a:lnTo>
                    <a:pt x="3" y="11"/>
                  </a:lnTo>
                  <a:lnTo>
                    <a:pt x="1" y="6"/>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1" name="Freeform 1193">
              <a:extLst>
                <a:ext uri="{FF2B5EF4-FFF2-40B4-BE49-F238E27FC236}">
                  <a16:creationId xmlns="" xmlns:a16="http://schemas.microsoft.com/office/drawing/2014/main" id="{3013DC90-7AA3-49C3-AF8B-5D5A8B866A1F}"/>
                </a:ext>
              </a:extLst>
            </p:cNvPr>
            <p:cNvSpPr>
              <a:spLocks/>
            </p:cNvSpPr>
            <p:nvPr/>
          </p:nvSpPr>
          <p:spPr bwMode="gray">
            <a:xfrm>
              <a:off x="1155" y="1372"/>
              <a:ext cx="17" cy="27"/>
            </a:xfrm>
            <a:custGeom>
              <a:avLst/>
              <a:gdLst>
                <a:gd name="T0" fmla="*/ 0 w 17"/>
                <a:gd name="T1" fmla="*/ 5 h 27"/>
                <a:gd name="T2" fmla="*/ 1 w 17"/>
                <a:gd name="T3" fmla="*/ 0 h 27"/>
                <a:gd name="T4" fmla="*/ 6 w 17"/>
                <a:gd name="T5" fmla="*/ 1 h 27"/>
                <a:gd name="T6" fmla="*/ 11 w 17"/>
                <a:gd name="T7" fmla="*/ 9 h 27"/>
                <a:gd name="T8" fmla="*/ 16 w 17"/>
                <a:gd name="T9" fmla="*/ 18 h 27"/>
                <a:gd name="T10" fmla="*/ 17 w 17"/>
                <a:gd name="T11" fmla="*/ 24 h 27"/>
                <a:gd name="T12" fmla="*/ 13 w 17"/>
                <a:gd name="T13" fmla="*/ 27 h 27"/>
                <a:gd name="T14" fmla="*/ 9 w 17"/>
                <a:gd name="T15" fmla="*/ 22 h 27"/>
                <a:gd name="T16" fmla="*/ 5 w 17"/>
                <a:gd name="T17" fmla="*/ 18 h 27"/>
                <a:gd name="T18" fmla="*/ 3 w 17"/>
                <a:gd name="T19" fmla="*/ 12 h 27"/>
                <a:gd name="T20" fmla="*/ 0 w 17"/>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7"/>
                <a:gd name="T35" fmla="*/ 17 w 1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7">
                  <a:moveTo>
                    <a:pt x="0" y="5"/>
                  </a:moveTo>
                  <a:lnTo>
                    <a:pt x="1" y="0"/>
                  </a:lnTo>
                  <a:lnTo>
                    <a:pt x="6" y="1"/>
                  </a:lnTo>
                  <a:lnTo>
                    <a:pt x="11" y="9"/>
                  </a:lnTo>
                  <a:lnTo>
                    <a:pt x="16" y="18"/>
                  </a:lnTo>
                  <a:lnTo>
                    <a:pt x="17" y="24"/>
                  </a:lnTo>
                  <a:lnTo>
                    <a:pt x="13" y="27"/>
                  </a:lnTo>
                  <a:lnTo>
                    <a:pt x="9" y="22"/>
                  </a:lnTo>
                  <a:lnTo>
                    <a:pt x="5" y="18"/>
                  </a:lnTo>
                  <a:lnTo>
                    <a:pt x="3" y="12"/>
                  </a:lnTo>
                  <a:lnTo>
                    <a:pt x="0" y="5"/>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2" name="Freeform 1194">
              <a:extLst>
                <a:ext uri="{FF2B5EF4-FFF2-40B4-BE49-F238E27FC236}">
                  <a16:creationId xmlns="" xmlns:a16="http://schemas.microsoft.com/office/drawing/2014/main" id="{66142A0E-8960-446E-BFF1-E43E0751A7A5}"/>
                </a:ext>
              </a:extLst>
            </p:cNvPr>
            <p:cNvSpPr>
              <a:spLocks/>
            </p:cNvSpPr>
            <p:nvPr/>
          </p:nvSpPr>
          <p:spPr bwMode="gray">
            <a:xfrm>
              <a:off x="1173" y="1379"/>
              <a:ext cx="11" cy="15"/>
            </a:xfrm>
            <a:custGeom>
              <a:avLst/>
              <a:gdLst>
                <a:gd name="T0" fmla="*/ 0 w 11"/>
                <a:gd name="T1" fmla="*/ 0 h 15"/>
                <a:gd name="T2" fmla="*/ 5 w 11"/>
                <a:gd name="T3" fmla="*/ 3 h 15"/>
                <a:gd name="T4" fmla="*/ 11 w 11"/>
                <a:gd name="T5" fmla="*/ 5 h 15"/>
                <a:gd name="T6" fmla="*/ 9 w 11"/>
                <a:gd name="T7" fmla="*/ 11 h 15"/>
                <a:gd name="T8" fmla="*/ 5 w 11"/>
                <a:gd name="T9" fmla="*/ 15 h 15"/>
                <a:gd name="T10" fmla="*/ 1 w 11"/>
                <a:gd name="T11" fmla="*/ 8 h 15"/>
                <a:gd name="T12" fmla="*/ 0 w 11"/>
                <a:gd name="T13" fmla="*/ 0 h 15"/>
                <a:gd name="T14" fmla="*/ 0 60000 65536"/>
                <a:gd name="T15" fmla="*/ 0 60000 65536"/>
                <a:gd name="T16" fmla="*/ 0 60000 65536"/>
                <a:gd name="T17" fmla="*/ 0 60000 65536"/>
                <a:gd name="T18" fmla="*/ 0 60000 65536"/>
                <a:gd name="T19" fmla="*/ 0 60000 65536"/>
                <a:gd name="T20" fmla="*/ 0 60000 65536"/>
                <a:gd name="T21" fmla="*/ 0 w 11"/>
                <a:gd name="T22" fmla="*/ 0 h 15"/>
                <a:gd name="T23" fmla="*/ 11 w 1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5">
                  <a:moveTo>
                    <a:pt x="0" y="0"/>
                  </a:moveTo>
                  <a:lnTo>
                    <a:pt x="5" y="3"/>
                  </a:lnTo>
                  <a:lnTo>
                    <a:pt x="11" y="5"/>
                  </a:lnTo>
                  <a:lnTo>
                    <a:pt x="9" y="11"/>
                  </a:lnTo>
                  <a:lnTo>
                    <a:pt x="5" y="15"/>
                  </a:lnTo>
                  <a:lnTo>
                    <a:pt x="1" y="8"/>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3" name="Freeform 1195">
              <a:extLst>
                <a:ext uri="{FF2B5EF4-FFF2-40B4-BE49-F238E27FC236}">
                  <a16:creationId xmlns="" xmlns:a16="http://schemas.microsoft.com/office/drawing/2014/main" id="{DD91844B-251E-43E5-A5CB-FE5749B5AAAB}"/>
                </a:ext>
              </a:extLst>
            </p:cNvPr>
            <p:cNvSpPr>
              <a:spLocks/>
            </p:cNvSpPr>
            <p:nvPr/>
          </p:nvSpPr>
          <p:spPr bwMode="gray">
            <a:xfrm>
              <a:off x="1149" y="1361"/>
              <a:ext cx="11" cy="10"/>
            </a:xfrm>
            <a:custGeom>
              <a:avLst/>
              <a:gdLst>
                <a:gd name="T0" fmla="*/ 3 w 11"/>
                <a:gd name="T1" fmla="*/ 0 h 10"/>
                <a:gd name="T2" fmla="*/ 7 w 11"/>
                <a:gd name="T3" fmla="*/ 0 h 10"/>
                <a:gd name="T4" fmla="*/ 11 w 11"/>
                <a:gd name="T5" fmla="*/ 5 h 10"/>
                <a:gd name="T6" fmla="*/ 7 w 11"/>
                <a:gd name="T7" fmla="*/ 7 h 10"/>
                <a:gd name="T8" fmla="*/ 2 w 11"/>
                <a:gd name="T9" fmla="*/ 10 h 10"/>
                <a:gd name="T10" fmla="*/ 0 w 11"/>
                <a:gd name="T11" fmla="*/ 5 h 10"/>
                <a:gd name="T12" fmla="*/ 3 w 11"/>
                <a:gd name="T13" fmla="*/ 0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3" y="0"/>
                  </a:moveTo>
                  <a:lnTo>
                    <a:pt x="7" y="0"/>
                  </a:lnTo>
                  <a:lnTo>
                    <a:pt x="11" y="5"/>
                  </a:lnTo>
                  <a:lnTo>
                    <a:pt x="7" y="7"/>
                  </a:lnTo>
                  <a:lnTo>
                    <a:pt x="2" y="10"/>
                  </a:lnTo>
                  <a:lnTo>
                    <a:pt x="0" y="5"/>
                  </a:lnTo>
                  <a:lnTo>
                    <a:pt x="3"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4" name="Freeform 1196">
              <a:extLst>
                <a:ext uri="{FF2B5EF4-FFF2-40B4-BE49-F238E27FC236}">
                  <a16:creationId xmlns="" xmlns:a16="http://schemas.microsoft.com/office/drawing/2014/main" id="{3728970E-1DAD-41CE-89C7-BE384CEEE0D3}"/>
                </a:ext>
              </a:extLst>
            </p:cNvPr>
            <p:cNvSpPr>
              <a:spLocks/>
            </p:cNvSpPr>
            <p:nvPr/>
          </p:nvSpPr>
          <p:spPr bwMode="gray">
            <a:xfrm>
              <a:off x="1218" y="1461"/>
              <a:ext cx="54" cy="38"/>
            </a:xfrm>
            <a:custGeom>
              <a:avLst/>
              <a:gdLst>
                <a:gd name="T0" fmla="*/ 0 w 54"/>
                <a:gd name="T1" fmla="*/ 0 h 38"/>
                <a:gd name="T2" fmla="*/ 10 w 54"/>
                <a:gd name="T3" fmla="*/ 2 h 38"/>
                <a:gd name="T4" fmla="*/ 18 w 54"/>
                <a:gd name="T5" fmla="*/ 5 h 38"/>
                <a:gd name="T6" fmla="*/ 24 w 54"/>
                <a:gd name="T7" fmla="*/ 7 h 38"/>
                <a:gd name="T8" fmla="*/ 32 w 54"/>
                <a:gd name="T9" fmla="*/ 12 h 38"/>
                <a:gd name="T10" fmla="*/ 37 w 54"/>
                <a:gd name="T11" fmla="*/ 20 h 38"/>
                <a:gd name="T12" fmla="*/ 42 w 54"/>
                <a:gd name="T13" fmla="*/ 23 h 38"/>
                <a:gd name="T14" fmla="*/ 49 w 54"/>
                <a:gd name="T15" fmla="*/ 27 h 38"/>
                <a:gd name="T16" fmla="*/ 52 w 54"/>
                <a:gd name="T17" fmla="*/ 31 h 38"/>
                <a:gd name="T18" fmla="*/ 54 w 54"/>
                <a:gd name="T19" fmla="*/ 35 h 38"/>
                <a:gd name="T20" fmla="*/ 49 w 54"/>
                <a:gd name="T21" fmla="*/ 37 h 38"/>
                <a:gd name="T22" fmla="*/ 42 w 54"/>
                <a:gd name="T23" fmla="*/ 38 h 38"/>
                <a:gd name="T24" fmla="*/ 35 w 54"/>
                <a:gd name="T25" fmla="*/ 35 h 38"/>
                <a:gd name="T26" fmla="*/ 34 w 54"/>
                <a:gd name="T27" fmla="*/ 29 h 38"/>
                <a:gd name="T28" fmla="*/ 30 w 54"/>
                <a:gd name="T29" fmla="*/ 29 h 38"/>
                <a:gd name="T30" fmla="*/ 26 w 54"/>
                <a:gd name="T31" fmla="*/ 23 h 38"/>
                <a:gd name="T32" fmla="*/ 22 w 54"/>
                <a:gd name="T33" fmla="*/ 17 h 38"/>
                <a:gd name="T34" fmla="*/ 17 w 54"/>
                <a:gd name="T35" fmla="*/ 17 h 38"/>
                <a:gd name="T36" fmla="*/ 14 w 54"/>
                <a:gd name="T37" fmla="*/ 14 h 38"/>
                <a:gd name="T38" fmla="*/ 11 w 54"/>
                <a:gd name="T39" fmla="*/ 14 h 38"/>
                <a:gd name="T40" fmla="*/ 5 w 54"/>
                <a:gd name="T41" fmla="*/ 10 h 38"/>
                <a:gd name="T42" fmla="*/ 0 w 54"/>
                <a:gd name="T43" fmla="*/ 7 h 38"/>
                <a:gd name="T44" fmla="*/ 0 w 5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38"/>
                <a:gd name="T71" fmla="*/ 54 w 5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38">
                  <a:moveTo>
                    <a:pt x="0" y="0"/>
                  </a:moveTo>
                  <a:lnTo>
                    <a:pt x="10" y="2"/>
                  </a:lnTo>
                  <a:lnTo>
                    <a:pt x="18" y="5"/>
                  </a:lnTo>
                  <a:lnTo>
                    <a:pt x="24" y="7"/>
                  </a:lnTo>
                  <a:lnTo>
                    <a:pt x="32" y="12"/>
                  </a:lnTo>
                  <a:lnTo>
                    <a:pt x="37" y="20"/>
                  </a:lnTo>
                  <a:lnTo>
                    <a:pt x="42" y="23"/>
                  </a:lnTo>
                  <a:lnTo>
                    <a:pt x="49" y="27"/>
                  </a:lnTo>
                  <a:lnTo>
                    <a:pt x="52" y="31"/>
                  </a:lnTo>
                  <a:lnTo>
                    <a:pt x="54" y="35"/>
                  </a:lnTo>
                  <a:lnTo>
                    <a:pt x="49" y="37"/>
                  </a:lnTo>
                  <a:lnTo>
                    <a:pt x="42" y="38"/>
                  </a:lnTo>
                  <a:lnTo>
                    <a:pt x="35" y="35"/>
                  </a:lnTo>
                  <a:lnTo>
                    <a:pt x="34" y="29"/>
                  </a:lnTo>
                  <a:lnTo>
                    <a:pt x="30" y="29"/>
                  </a:lnTo>
                  <a:lnTo>
                    <a:pt x="26" y="23"/>
                  </a:lnTo>
                  <a:lnTo>
                    <a:pt x="22" y="17"/>
                  </a:lnTo>
                  <a:lnTo>
                    <a:pt x="17" y="17"/>
                  </a:lnTo>
                  <a:lnTo>
                    <a:pt x="14" y="14"/>
                  </a:lnTo>
                  <a:lnTo>
                    <a:pt x="11" y="14"/>
                  </a:lnTo>
                  <a:lnTo>
                    <a:pt x="5" y="10"/>
                  </a:lnTo>
                  <a:lnTo>
                    <a:pt x="0" y="7"/>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5" name="Freeform 1197">
              <a:extLst>
                <a:ext uri="{FF2B5EF4-FFF2-40B4-BE49-F238E27FC236}">
                  <a16:creationId xmlns="" xmlns:a16="http://schemas.microsoft.com/office/drawing/2014/main" id="{9A6B4D34-D0F9-48F7-B891-0FBB38165D1E}"/>
                </a:ext>
              </a:extLst>
            </p:cNvPr>
            <p:cNvSpPr>
              <a:spLocks/>
            </p:cNvSpPr>
            <p:nvPr/>
          </p:nvSpPr>
          <p:spPr bwMode="gray">
            <a:xfrm>
              <a:off x="1158" y="1408"/>
              <a:ext cx="20" cy="26"/>
            </a:xfrm>
            <a:custGeom>
              <a:avLst/>
              <a:gdLst>
                <a:gd name="T0" fmla="*/ 0 w 20"/>
                <a:gd name="T1" fmla="*/ 0 h 26"/>
                <a:gd name="T2" fmla="*/ 7 w 20"/>
                <a:gd name="T3" fmla="*/ 3 h 26"/>
                <a:gd name="T4" fmla="*/ 14 w 20"/>
                <a:gd name="T5" fmla="*/ 3 h 26"/>
                <a:gd name="T6" fmla="*/ 16 w 20"/>
                <a:gd name="T7" fmla="*/ 6 h 26"/>
                <a:gd name="T8" fmla="*/ 14 w 20"/>
                <a:gd name="T9" fmla="*/ 13 h 26"/>
                <a:gd name="T10" fmla="*/ 16 w 20"/>
                <a:gd name="T11" fmla="*/ 18 h 26"/>
                <a:gd name="T12" fmla="*/ 20 w 20"/>
                <a:gd name="T13" fmla="*/ 26 h 26"/>
                <a:gd name="T14" fmla="*/ 14 w 20"/>
                <a:gd name="T15" fmla="*/ 24 h 26"/>
                <a:gd name="T16" fmla="*/ 6 w 20"/>
                <a:gd name="T17" fmla="*/ 15 h 26"/>
                <a:gd name="T18" fmla="*/ 2 w 20"/>
                <a:gd name="T19" fmla="*/ 10 h 26"/>
                <a:gd name="T20" fmla="*/ 0 w 20"/>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0" y="0"/>
                  </a:moveTo>
                  <a:lnTo>
                    <a:pt x="7" y="3"/>
                  </a:lnTo>
                  <a:lnTo>
                    <a:pt x="14" y="3"/>
                  </a:lnTo>
                  <a:lnTo>
                    <a:pt x="16" y="6"/>
                  </a:lnTo>
                  <a:lnTo>
                    <a:pt x="14" y="13"/>
                  </a:lnTo>
                  <a:lnTo>
                    <a:pt x="16" y="18"/>
                  </a:lnTo>
                  <a:lnTo>
                    <a:pt x="20" y="26"/>
                  </a:lnTo>
                  <a:lnTo>
                    <a:pt x="14" y="24"/>
                  </a:lnTo>
                  <a:lnTo>
                    <a:pt x="6" y="15"/>
                  </a:lnTo>
                  <a:lnTo>
                    <a:pt x="2" y="10"/>
                  </a:lnTo>
                  <a:lnTo>
                    <a:pt x="0" y="0"/>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6" name="Freeform 1198">
              <a:extLst>
                <a:ext uri="{FF2B5EF4-FFF2-40B4-BE49-F238E27FC236}">
                  <a16:creationId xmlns="" xmlns:a16="http://schemas.microsoft.com/office/drawing/2014/main" id="{F9497233-28D2-45D9-863A-03B81BBD5B40}"/>
                </a:ext>
              </a:extLst>
            </p:cNvPr>
            <p:cNvSpPr>
              <a:spLocks/>
            </p:cNvSpPr>
            <p:nvPr/>
          </p:nvSpPr>
          <p:spPr bwMode="gray">
            <a:xfrm>
              <a:off x="1246" y="1012"/>
              <a:ext cx="123" cy="77"/>
            </a:xfrm>
            <a:custGeom>
              <a:avLst/>
              <a:gdLst>
                <a:gd name="T0" fmla="*/ 14 w 123"/>
                <a:gd name="T1" fmla="*/ 4 h 77"/>
                <a:gd name="T2" fmla="*/ 14 w 123"/>
                <a:gd name="T3" fmla="*/ 10 h 77"/>
                <a:gd name="T4" fmla="*/ 20 w 123"/>
                <a:gd name="T5" fmla="*/ 16 h 77"/>
                <a:gd name="T6" fmla="*/ 20 w 123"/>
                <a:gd name="T7" fmla="*/ 21 h 77"/>
                <a:gd name="T8" fmla="*/ 17 w 123"/>
                <a:gd name="T9" fmla="*/ 25 h 77"/>
                <a:gd name="T10" fmla="*/ 14 w 123"/>
                <a:gd name="T11" fmla="*/ 33 h 77"/>
                <a:gd name="T12" fmla="*/ 8 w 123"/>
                <a:gd name="T13" fmla="*/ 40 h 77"/>
                <a:gd name="T14" fmla="*/ 5 w 123"/>
                <a:gd name="T15" fmla="*/ 51 h 77"/>
                <a:gd name="T16" fmla="*/ 0 w 123"/>
                <a:gd name="T17" fmla="*/ 57 h 77"/>
                <a:gd name="T18" fmla="*/ 8 w 123"/>
                <a:gd name="T19" fmla="*/ 59 h 77"/>
                <a:gd name="T20" fmla="*/ 14 w 123"/>
                <a:gd name="T21" fmla="*/ 62 h 77"/>
                <a:gd name="T22" fmla="*/ 23 w 123"/>
                <a:gd name="T23" fmla="*/ 69 h 77"/>
                <a:gd name="T24" fmla="*/ 31 w 123"/>
                <a:gd name="T25" fmla="*/ 77 h 77"/>
                <a:gd name="T26" fmla="*/ 40 w 123"/>
                <a:gd name="T27" fmla="*/ 75 h 77"/>
                <a:gd name="T28" fmla="*/ 50 w 123"/>
                <a:gd name="T29" fmla="*/ 68 h 77"/>
                <a:gd name="T30" fmla="*/ 60 w 123"/>
                <a:gd name="T31" fmla="*/ 69 h 77"/>
                <a:gd name="T32" fmla="*/ 64 w 123"/>
                <a:gd name="T33" fmla="*/ 62 h 77"/>
                <a:gd name="T34" fmla="*/ 67 w 123"/>
                <a:gd name="T35" fmla="*/ 54 h 77"/>
                <a:gd name="T36" fmla="*/ 76 w 123"/>
                <a:gd name="T37" fmla="*/ 50 h 77"/>
                <a:gd name="T38" fmla="*/ 79 w 123"/>
                <a:gd name="T39" fmla="*/ 44 h 77"/>
                <a:gd name="T40" fmla="*/ 90 w 123"/>
                <a:gd name="T41" fmla="*/ 38 h 77"/>
                <a:gd name="T42" fmla="*/ 105 w 123"/>
                <a:gd name="T43" fmla="*/ 30 h 77"/>
                <a:gd name="T44" fmla="*/ 123 w 123"/>
                <a:gd name="T45" fmla="*/ 23 h 77"/>
                <a:gd name="T46" fmla="*/ 118 w 123"/>
                <a:gd name="T47" fmla="*/ 19 h 77"/>
                <a:gd name="T48" fmla="*/ 107 w 123"/>
                <a:gd name="T49" fmla="*/ 11 h 77"/>
                <a:gd name="T50" fmla="*/ 96 w 123"/>
                <a:gd name="T51" fmla="*/ 6 h 77"/>
                <a:gd name="T52" fmla="*/ 85 w 123"/>
                <a:gd name="T53" fmla="*/ 8 h 77"/>
                <a:gd name="T54" fmla="*/ 79 w 123"/>
                <a:gd name="T55" fmla="*/ 12 h 77"/>
                <a:gd name="T56" fmla="*/ 71 w 123"/>
                <a:gd name="T57" fmla="*/ 10 h 77"/>
                <a:gd name="T58" fmla="*/ 56 w 123"/>
                <a:gd name="T59" fmla="*/ 5 h 77"/>
                <a:gd name="T60" fmla="*/ 53 w 123"/>
                <a:gd name="T61" fmla="*/ 0 h 77"/>
                <a:gd name="T62" fmla="*/ 40 w 123"/>
                <a:gd name="T63" fmla="*/ 0 h 77"/>
                <a:gd name="T64" fmla="*/ 38 w 123"/>
                <a:gd name="T65" fmla="*/ 4 h 77"/>
                <a:gd name="T66" fmla="*/ 25 w 123"/>
                <a:gd name="T67" fmla="*/ 2 h 77"/>
                <a:gd name="T68" fmla="*/ 14 w 123"/>
                <a:gd name="T69" fmla="*/ 4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77"/>
                <a:gd name="T107" fmla="*/ 123 w 123"/>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77">
                  <a:moveTo>
                    <a:pt x="14" y="4"/>
                  </a:moveTo>
                  <a:lnTo>
                    <a:pt x="14" y="10"/>
                  </a:lnTo>
                  <a:lnTo>
                    <a:pt x="20" y="16"/>
                  </a:lnTo>
                  <a:lnTo>
                    <a:pt x="20" y="21"/>
                  </a:lnTo>
                  <a:lnTo>
                    <a:pt x="17" y="25"/>
                  </a:lnTo>
                  <a:lnTo>
                    <a:pt x="14" y="33"/>
                  </a:lnTo>
                  <a:lnTo>
                    <a:pt x="8" y="40"/>
                  </a:lnTo>
                  <a:lnTo>
                    <a:pt x="5" y="51"/>
                  </a:lnTo>
                  <a:lnTo>
                    <a:pt x="0" y="57"/>
                  </a:lnTo>
                  <a:lnTo>
                    <a:pt x="8" y="59"/>
                  </a:lnTo>
                  <a:lnTo>
                    <a:pt x="14" y="62"/>
                  </a:lnTo>
                  <a:lnTo>
                    <a:pt x="23" y="69"/>
                  </a:lnTo>
                  <a:lnTo>
                    <a:pt x="31" y="77"/>
                  </a:lnTo>
                  <a:lnTo>
                    <a:pt x="40" y="75"/>
                  </a:lnTo>
                  <a:lnTo>
                    <a:pt x="50" y="68"/>
                  </a:lnTo>
                  <a:lnTo>
                    <a:pt x="60" y="69"/>
                  </a:lnTo>
                  <a:lnTo>
                    <a:pt x="64" y="62"/>
                  </a:lnTo>
                  <a:lnTo>
                    <a:pt x="67" y="54"/>
                  </a:lnTo>
                  <a:lnTo>
                    <a:pt x="76" y="50"/>
                  </a:lnTo>
                  <a:lnTo>
                    <a:pt x="79" y="44"/>
                  </a:lnTo>
                  <a:lnTo>
                    <a:pt x="90" y="38"/>
                  </a:lnTo>
                  <a:lnTo>
                    <a:pt x="105" y="30"/>
                  </a:lnTo>
                  <a:lnTo>
                    <a:pt x="123" y="23"/>
                  </a:lnTo>
                  <a:lnTo>
                    <a:pt x="118" y="19"/>
                  </a:lnTo>
                  <a:lnTo>
                    <a:pt x="107" y="11"/>
                  </a:lnTo>
                  <a:lnTo>
                    <a:pt x="96" y="6"/>
                  </a:lnTo>
                  <a:lnTo>
                    <a:pt x="85" y="8"/>
                  </a:lnTo>
                  <a:lnTo>
                    <a:pt x="79" y="12"/>
                  </a:lnTo>
                  <a:lnTo>
                    <a:pt x="71" y="10"/>
                  </a:lnTo>
                  <a:lnTo>
                    <a:pt x="56" y="5"/>
                  </a:lnTo>
                  <a:lnTo>
                    <a:pt x="53" y="0"/>
                  </a:lnTo>
                  <a:lnTo>
                    <a:pt x="40" y="0"/>
                  </a:lnTo>
                  <a:lnTo>
                    <a:pt x="38" y="4"/>
                  </a:lnTo>
                  <a:lnTo>
                    <a:pt x="25" y="2"/>
                  </a:lnTo>
                  <a:lnTo>
                    <a:pt x="14" y="4"/>
                  </a:lnTo>
                  <a:close/>
                </a:path>
              </a:pathLst>
            </a:custGeom>
            <a:grp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grpSp>
      <p:sp>
        <p:nvSpPr>
          <p:cNvPr id="207" name="Freeform 1200">
            <a:extLst>
              <a:ext uri="{FF2B5EF4-FFF2-40B4-BE49-F238E27FC236}">
                <a16:creationId xmlns="" xmlns:a16="http://schemas.microsoft.com/office/drawing/2014/main" id="{D22DA9D2-D738-4C71-A350-E19B9803BF4B}"/>
              </a:ext>
            </a:extLst>
          </p:cNvPr>
          <p:cNvSpPr>
            <a:spLocks/>
          </p:cNvSpPr>
          <p:nvPr/>
        </p:nvSpPr>
        <p:spPr bwMode="gray">
          <a:xfrm>
            <a:off x="2307780" y="1804522"/>
            <a:ext cx="308919" cy="145203"/>
          </a:xfrm>
          <a:custGeom>
            <a:avLst/>
            <a:gdLst>
              <a:gd name="T0" fmla="*/ 79 w 213"/>
              <a:gd name="T1" fmla="*/ 61 h 102"/>
              <a:gd name="T2" fmla="*/ 39 w 213"/>
              <a:gd name="T3" fmla="*/ 59 h 102"/>
              <a:gd name="T4" fmla="*/ 7 w 213"/>
              <a:gd name="T5" fmla="*/ 55 h 102"/>
              <a:gd name="T6" fmla="*/ 22 w 213"/>
              <a:gd name="T7" fmla="*/ 46 h 102"/>
              <a:gd name="T8" fmla="*/ 41 w 213"/>
              <a:gd name="T9" fmla="*/ 40 h 102"/>
              <a:gd name="T10" fmla="*/ 25 w 213"/>
              <a:gd name="T11" fmla="*/ 42 h 102"/>
              <a:gd name="T12" fmla="*/ 11 w 213"/>
              <a:gd name="T13" fmla="*/ 38 h 102"/>
              <a:gd name="T14" fmla="*/ 0 w 213"/>
              <a:gd name="T15" fmla="*/ 31 h 102"/>
              <a:gd name="T16" fmla="*/ 9 w 213"/>
              <a:gd name="T17" fmla="*/ 22 h 102"/>
              <a:gd name="T18" fmla="*/ 20 w 213"/>
              <a:gd name="T19" fmla="*/ 10 h 102"/>
              <a:gd name="T20" fmla="*/ 56 w 213"/>
              <a:gd name="T21" fmla="*/ 0 h 102"/>
              <a:gd name="T22" fmla="*/ 55 w 213"/>
              <a:gd name="T23" fmla="*/ 10 h 102"/>
              <a:gd name="T24" fmla="*/ 63 w 213"/>
              <a:gd name="T25" fmla="*/ 16 h 102"/>
              <a:gd name="T26" fmla="*/ 79 w 213"/>
              <a:gd name="T27" fmla="*/ 9 h 102"/>
              <a:gd name="T28" fmla="*/ 88 w 213"/>
              <a:gd name="T29" fmla="*/ 18 h 102"/>
              <a:gd name="T30" fmla="*/ 96 w 213"/>
              <a:gd name="T31" fmla="*/ 20 h 102"/>
              <a:gd name="T32" fmla="*/ 107 w 213"/>
              <a:gd name="T33" fmla="*/ 14 h 102"/>
              <a:gd name="T34" fmla="*/ 107 w 213"/>
              <a:gd name="T35" fmla="*/ 8 h 102"/>
              <a:gd name="T36" fmla="*/ 121 w 213"/>
              <a:gd name="T37" fmla="*/ 20 h 102"/>
              <a:gd name="T38" fmla="*/ 129 w 213"/>
              <a:gd name="T39" fmla="*/ 36 h 102"/>
              <a:gd name="T40" fmla="*/ 133 w 213"/>
              <a:gd name="T41" fmla="*/ 25 h 102"/>
              <a:gd name="T42" fmla="*/ 127 w 213"/>
              <a:gd name="T43" fmla="*/ 3 h 102"/>
              <a:gd name="T44" fmla="*/ 145 w 213"/>
              <a:gd name="T45" fmla="*/ 4 h 102"/>
              <a:gd name="T46" fmla="*/ 162 w 213"/>
              <a:gd name="T47" fmla="*/ 18 h 102"/>
              <a:gd name="T48" fmla="*/ 174 w 213"/>
              <a:gd name="T49" fmla="*/ 38 h 102"/>
              <a:gd name="T50" fmla="*/ 172 w 213"/>
              <a:gd name="T51" fmla="*/ 50 h 102"/>
              <a:gd name="T52" fmla="*/ 187 w 213"/>
              <a:gd name="T53" fmla="*/ 62 h 102"/>
              <a:gd name="T54" fmla="*/ 202 w 213"/>
              <a:gd name="T55" fmla="*/ 67 h 102"/>
              <a:gd name="T56" fmla="*/ 210 w 213"/>
              <a:gd name="T57" fmla="*/ 78 h 102"/>
              <a:gd name="T58" fmla="*/ 192 w 213"/>
              <a:gd name="T59" fmla="*/ 80 h 102"/>
              <a:gd name="T60" fmla="*/ 202 w 213"/>
              <a:gd name="T61" fmla="*/ 87 h 102"/>
              <a:gd name="T62" fmla="*/ 196 w 213"/>
              <a:gd name="T63" fmla="*/ 96 h 102"/>
              <a:gd name="T64" fmla="*/ 163 w 213"/>
              <a:gd name="T65" fmla="*/ 96 h 102"/>
              <a:gd name="T66" fmla="*/ 152 w 213"/>
              <a:gd name="T67" fmla="*/ 91 h 102"/>
              <a:gd name="T68" fmla="*/ 138 w 213"/>
              <a:gd name="T69" fmla="*/ 91 h 102"/>
              <a:gd name="T70" fmla="*/ 114 w 213"/>
              <a:gd name="T71" fmla="*/ 100 h 102"/>
              <a:gd name="T72" fmla="*/ 63 w 213"/>
              <a:gd name="T73" fmla="*/ 98 h 102"/>
              <a:gd name="T74" fmla="*/ 31 w 213"/>
              <a:gd name="T75" fmla="*/ 88 h 102"/>
              <a:gd name="T76" fmla="*/ 23 w 213"/>
              <a:gd name="T77" fmla="*/ 69 h 102"/>
              <a:gd name="T78" fmla="*/ 61 w 213"/>
              <a:gd name="T79" fmla="*/ 66 h 102"/>
              <a:gd name="T80" fmla="*/ 82 w 213"/>
              <a:gd name="T81" fmla="*/ 67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3"/>
              <a:gd name="T124" fmla="*/ 0 h 102"/>
              <a:gd name="T125" fmla="*/ 213 w 213"/>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3" h="102">
                <a:moveTo>
                  <a:pt x="82" y="67"/>
                </a:moveTo>
                <a:lnTo>
                  <a:pt x="79" y="61"/>
                </a:lnTo>
                <a:lnTo>
                  <a:pt x="64" y="58"/>
                </a:lnTo>
                <a:lnTo>
                  <a:pt x="39" y="59"/>
                </a:lnTo>
                <a:lnTo>
                  <a:pt x="21" y="60"/>
                </a:lnTo>
                <a:lnTo>
                  <a:pt x="7" y="55"/>
                </a:lnTo>
                <a:lnTo>
                  <a:pt x="11" y="47"/>
                </a:lnTo>
                <a:lnTo>
                  <a:pt x="22" y="46"/>
                </a:lnTo>
                <a:lnTo>
                  <a:pt x="34" y="44"/>
                </a:lnTo>
                <a:lnTo>
                  <a:pt x="41" y="40"/>
                </a:lnTo>
                <a:lnTo>
                  <a:pt x="34" y="38"/>
                </a:lnTo>
                <a:lnTo>
                  <a:pt x="25" y="42"/>
                </a:lnTo>
                <a:lnTo>
                  <a:pt x="15" y="42"/>
                </a:lnTo>
                <a:lnTo>
                  <a:pt x="11" y="38"/>
                </a:lnTo>
                <a:lnTo>
                  <a:pt x="0" y="37"/>
                </a:lnTo>
                <a:lnTo>
                  <a:pt x="0" y="31"/>
                </a:lnTo>
                <a:lnTo>
                  <a:pt x="7" y="27"/>
                </a:lnTo>
                <a:lnTo>
                  <a:pt x="9" y="22"/>
                </a:lnTo>
                <a:lnTo>
                  <a:pt x="8" y="16"/>
                </a:lnTo>
                <a:lnTo>
                  <a:pt x="20" y="10"/>
                </a:lnTo>
                <a:lnTo>
                  <a:pt x="38" y="4"/>
                </a:lnTo>
                <a:lnTo>
                  <a:pt x="56" y="0"/>
                </a:lnTo>
                <a:lnTo>
                  <a:pt x="57" y="6"/>
                </a:lnTo>
                <a:lnTo>
                  <a:pt x="55" y="10"/>
                </a:lnTo>
                <a:lnTo>
                  <a:pt x="53" y="14"/>
                </a:lnTo>
                <a:lnTo>
                  <a:pt x="63" y="16"/>
                </a:lnTo>
                <a:lnTo>
                  <a:pt x="68" y="6"/>
                </a:lnTo>
                <a:lnTo>
                  <a:pt x="79" y="9"/>
                </a:lnTo>
                <a:lnTo>
                  <a:pt x="91" y="14"/>
                </a:lnTo>
                <a:lnTo>
                  <a:pt x="88" y="18"/>
                </a:lnTo>
                <a:lnTo>
                  <a:pt x="90" y="22"/>
                </a:lnTo>
                <a:lnTo>
                  <a:pt x="96" y="20"/>
                </a:lnTo>
                <a:lnTo>
                  <a:pt x="107" y="19"/>
                </a:lnTo>
                <a:lnTo>
                  <a:pt x="107" y="14"/>
                </a:lnTo>
                <a:lnTo>
                  <a:pt x="102" y="9"/>
                </a:lnTo>
                <a:lnTo>
                  <a:pt x="107" y="8"/>
                </a:lnTo>
                <a:lnTo>
                  <a:pt x="115" y="12"/>
                </a:lnTo>
                <a:lnTo>
                  <a:pt x="121" y="20"/>
                </a:lnTo>
                <a:lnTo>
                  <a:pt x="124" y="29"/>
                </a:lnTo>
                <a:lnTo>
                  <a:pt x="129" y="36"/>
                </a:lnTo>
                <a:lnTo>
                  <a:pt x="138" y="33"/>
                </a:lnTo>
                <a:lnTo>
                  <a:pt x="133" y="25"/>
                </a:lnTo>
                <a:lnTo>
                  <a:pt x="129" y="12"/>
                </a:lnTo>
                <a:lnTo>
                  <a:pt x="127" y="3"/>
                </a:lnTo>
                <a:lnTo>
                  <a:pt x="134" y="0"/>
                </a:lnTo>
                <a:lnTo>
                  <a:pt x="145" y="4"/>
                </a:lnTo>
                <a:lnTo>
                  <a:pt x="156" y="9"/>
                </a:lnTo>
                <a:lnTo>
                  <a:pt x="162" y="18"/>
                </a:lnTo>
                <a:lnTo>
                  <a:pt x="168" y="30"/>
                </a:lnTo>
                <a:lnTo>
                  <a:pt x="174" y="38"/>
                </a:lnTo>
                <a:lnTo>
                  <a:pt x="173" y="44"/>
                </a:lnTo>
                <a:lnTo>
                  <a:pt x="172" y="50"/>
                </a:lnTo>
                <a:lnTo>
                  <a:pt x="179" y="58"/>
                </a:lnTo>
                <a:lnTo>
                  <a:pt x="187" y="62"/>
                </a:lnTo>
                <a:lnTo>
                  <a:pt x="195" y="62"/>
                </a:lnTo>
                <a:lnTo>
                  <a:pt x="202" y="67"/>
                </a:lnTo>
                <a:lnTo>
                  <a:pt x="213" y="74"/>
                </a:lnTo>
                <a:lnTo>
                  <a:pt x="210" y="78"/>
                </a:lnTo>
                <a:lnTo>
                  <a:pt x="198" y="78"/>
                </a:lnTo>
                <a:lnTo>
                  <a:pt x="192" y="80"/>
                </a:lnTo>
                <a:lnTo>
                  <a:pt x="193" y="84"/>
                </a:lnTo>
                <a:lnTo>
                  <a:pt x="202" y="87"/>
                </a:lnTo>
                <a:lnTo>
                  <a:pt x="204" y="94"/>
                </a:lnTo>
                <a:lnTo>
                  <a:pt x="196" y="96"/>
                </a:lnTo>
                <a:lnTo>
                  <a:pt x="180" y="97"/>
                </a:lnTo>
                <a:lnTo>
                  <a:pt x="163" y="96"/>
                </a:lnTo>
                <a:lnTo>
                  <a:pt x="160" y="91"/>
                </a:lnTo>
                <a:lnTo>
                  <a:pt x="152" y="91"/>
                </a:lnTo>
                <a:lnTo>
                  <a:pt x="148" y="82"/>
                </a:lnTo>
                <a:lnTo>
                  <a:pt x="138" y="91"/>
                </a:lnTo>
                <a:lnTo>
                  <a:pt x="126" y="94"/>
                </a:lnTo>
                <a:lnTo>
                  <a:pt x="114" y="100"/>
                </a:lnTo>
                <a:lnTo>
                  <a:pt x="68" y="102"/>
                </a:lnTo>
                <a:lnTo>
                  <a:pt x="63" y="98"/>
                </a:lnTo>
                <a:lnTo>
                  <a:pt x="61" y="88"/>
                </a:lnTo>
                <a:lnTo>
                  <a:pt x="31" y="88"/>
                </a:lnTo>
                <a:lnTo>
                  <a:pt x="17" y="74"/>
                </a:lnTo>
                <a:lnTo>
                  <a:pt x="23" y="69"/>
                </a:lnTo>
                <a:lnTo>
                  <a:pt x="35" y="67"/>
                </a:lnTo>
                <a:lnTo>
                  <a:pt x="61" y="66"/>
                </a:lnTo>
                <a:lnTo>
                  <a:pt x="73" y="68"/>
                </a:lnTo>
                <a:lnTo>
                  <a:pt x="82" y="67"/>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8" name="Freeform 1201">
            <a:extLst>
              <a:ext uri="{FF2B5EF4-FFF2-40B4-BE49-F238E27FC236}">
                <a16:creationId xmlns="" xmlns:a16="http://schemas.microsoft.com/office/drawing/2014/main" id="{AFA1486F-C065-419B-A188-70F5AD969580}"/>
              </a:ext>
            </a:extLst>
          </p:cNvPr>
          <p:cNvSpPr>
            <a:spLocks/>
          </p:cNvSpPr>
          <p:nvPr/>
        </p:nvSpPr>
        <p:spPr bwMode="gray">
          <a:xfrm>
            <a:off x="2516327" y="1790224"/>
            <a:ext cx="41264" cy="28601"/>
          </a:xfrm>
          <a:custGeom>
            <a:avLst/>
            <a:gdLst>
              <a:gd name="T0" fmla="*/ 4 w 28"/>
              <a:gd name="T1" fmla="*/ 0 h 20"/>
              <a:gd name="T2" fmla="*/ 16 w 28"/>
              <a:gd name="T3" fmla="*/ 0 h 20"/>
              <a:gd name="T4" fmla="*/ 26 w 28"/>
              <a:gd name="T5" fmla="*/ 0 h 20"/>
              <a:gd name="T6" fmla="*/ 28 w 28"/>
              <a:gd name="T7" fmla="*/ 5 h 20"/>
              <a:gd name="T8" fmla="*/ 25 w 28"/>
              <a:gd name="T9" fmla="*/ 15 h 20"/>
              <a:gd name="T10" fmla="*/ 20 w 28"/>
              <a:gd name="T11" fmla="*/ 20 h 20"/>
              <a:gd name="T12" fmla="*/ 16 w 28"/>
              <a:gd name="T13" fmla="*/ 17 h 20"/>
              <a:gd name="T14" fmla="*/ 10 w 28"/>
              <a:gd name="T15" fmla="*/ 10 h 20"/>
              <a:gd name="T16" fmla="*/ 3 w 28"/>
              <a:gd name="T17" fmla="*/ 7 h 20"/>
              <a:gd name="T18" fmla="*/ 0 w 28"/>
              <a:gd name="T19" fmla="*/ 2 h 20"/>
              <a:gd name="T20" fmla="*/ 4 w 28"/>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0"/>
              <a:gd name="T35" fmla="*/ 28 w 2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0">
                <a:moveTo>
                  <a:pt x="4" y="0"/>
                </a:moveTo>
                <a:lnTo>
                  <a:pt x="16" y="0"/>
                </a:lnTo>
                <a:lnTo>
                  <a:pt x="26" y="0"/>
                </a:lnTo>
                <a:lnTo>
                  <a:pt x="28" y="5"/>
                </a:lnTo>
                <a:lnTo>
                  <a:pt x="25" y="15"/>
                </a:lnTo>
                <a:lnTo>
                  <a:pt x="20" y="20"/>
                </a:lnTo>
                <a:lnTo>
                  <a:pt x="16" y="17"/>
                </a:lnTo>
                <a:lnTo>
                  <a:pt x="10" y="10"/>
                </a:lnTo>
                <a:lnTo>
                  <a:pt x="3" y="7"/>
                </a:lnTo>
                <a:lnTo>
                  <a:pt x="0" y="2"/>
                </a:lnTo>
                <a:lnTo>
                  <a:pt x="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09" name="Freeform 1202">
            <a:extLst>
              <a:ext uri="{FF2B5EF4-FFF2-40B4-BE49-F238E27FC236}">
                <a16:creationId xmlns="" xmlns:a16="http://schemas.microsoft.com/office/drawing/2014/main" id="{C5E5960D-4897-4820-915C-B84C04BA94BB}"/>
              </a:ext>
            </a:extLst>
          </p:cNvPr>
          <p:cNvSpPr>
            <a:spLocks/>
          </p:cNvSpPr>
          <p:nvPr/>
        </p:nvSpPr>
        <p:spPr bwMode="gray">
          <a:xfrm>
            <a:off x="2241979" y="1657121"/>
            <a:ext cx="122676" cy="60502"/>
          </a:xfrm>
          <a:custGeom>
            <a:avLst/>
            <a:gdLst>
              <a:gd name="T0" fmla="*/ 0 w 85"/>
              <a:gd name="T1" fmla="*/ 36 h 42"/>
              <a:gd name="T2" fmla="*/ 3 w 85"/>
              <a:gd name="T3" fmla="*/ 30 h 42"/>
              <a:gd name="T4" fmla="*/ 12 w 85"/>
              <a:gd name="T5" fmla="*/ 28 h 42"/>
              <a:gd name="T6" fmla="*/ 21 w 85"/>
              <a:gd name="T7" fmla="*/ 22 h 42"/>
              <a:gd name="T8" fmla="*/ 28 w 85"/>
              <a:gd name="T9" fmla="*/ 18 h 42"/>
              <a:gd name="T10" fmla="*/ 39 w 85"/>
              <a:gd name="T11" fmla="*/ 12 h 42"/>
              <a:gd name="T12" fmla="*/ 45 w 85"/>
              <a:gd name="T13" fmla="*/ 6 h 42"/>
              <a:gd name="T14" fmla="*/ 58 w 85"/>
              <a:gd name="T15" fmla="*/ 6 h 42"/>
              <a:gd name="T16" fmla="*/ 65 w 85"/>
              <a:gd name="T17" fmla="*/ 6 h 42"/>
              <a:gd name="T18" fmla="*/ 71 w 85"/>
              <a:gd name="T19" fmla="*/ 8 h 42"/>
              <a:gd name="T20" fmla="*/ 73 w 85"/>
              <a:gd name="T21" fmla="*/ 0 h 42"/>
              <a:gd name="T22" fmla="*/ 80 w 85"/>
              <a:gd name="T23" fmla="*/ 2 h 42"/>
              <a:gd name="T24" fmla="*/ 85 w 85"/>
              <a:gd name="T25" fmla="*/ 5 h 42"/>
              <a:gd name="T26" fmla="*/ 81 w 85"/>
              <a:gd name="T27" fmla="*/ 9 h 42"/>
              <a:gd name="T28" fmla="*/ 77 w 85"/>
              <a:gd name="T29" fmla="*/ 12 h 42"/>
              <a:gd name="T30" fmla="*/ 80 w 85"/>
              <a:gd name="T31" fmla="*/ 17 h 42"/>
              <a:gd name="T32" fmla="*/ 79 w 85"/>
              <a:gd name="T33" fmla="*/ 22 h 42"/>
              <a:gd name="T34" fmla="*/ 73 w 85"/>
              <a:gd name="T35" fmla="*/ 24 h 42"/>
              <a:gd name="T36" fmla="*/ 69 w 85"/>
              <a:gd name="T37" fmla="*/ 27 h 42"/>
              <a:gd name="T38" fmla="*/ 64 w 85"/>
              <a:gd name="T39" fmla="*/ 32 h 42"/>
              <a:gd name="T40" fmla="*/ 57 w 85"/>
              <a:gd name="T41" fmla="*/ 30 h 42"/>
              <a:gd name="T42" fmla="*/ 58 w 85"/>
              <a:gd name="T43" fmla="*/ 24 h 42"/>
              <a:gd name="T44" fmla="*/ 55 w 85"/>
              <a:gd name="T45" fmla="*/ 20 h 42"/>
              <a:gd name="T46" fmla="*/ 51 w 85"/>
              <a:gd name="T47" fmla="*/ 22 h 42"/>
              <a:gd name="T48" fmla="*/ 49 w 85"/>
              <a:gd name="T49" fmla="*/ 24 h 42"/>
              <a:gd name="T50" fmla="*/ 49 w 85"/>
              <a:gd name="T51" fmla="*/ 30 h 42"/>
              <a:gd name="T52" fmla="*/ 47 w 85"/>
              <a:gd name="T53" fmla="*/ 34 h 42"/>
              <a:gd name="T54" fmla="*/ 41 w 85"/>
              <a:gd name="T55" fmla="*/ 36 h 42"/>
              <a:gd name="T56" fmla="*/ 37 w 85"/>
              <a:gd name="T57" fmla="*/ 35 h 42"/>
              <a:gd name="T58" fmla="*/ 37 w 85"/>
              <a:gd name="T59" fmla="*/ 42 h 42"/>
              <a:gd name="T60" fmla="*/ 27 w 85"/>
              <a:gd name="T61" fmla="*/ 42 h 42"/>
              <a:gd name="T62" fmla="*/ 25 w 85"/>
              <a:gd name="T63" fmla="*/ 36 h 42"/>
              <a:gd name="T64" fmla="*/ 20 w 85"/>
              <a:gd name="T65" fmla="*/ 36 h 42"/>
              <a:gd name="T66" fmla="*/ 19 w 85"/>
              <a:gd name="T67" fmla="*/ 39 h 42"/>
              <a:gd name="T68" fmla="*/ 6 w 85"/>
              <a:gd name="T69" fmla="*/ 40 h 42"/>
              <a:gd name="T70" fmla="*/ 0 w 85"/>
              <a:gd name="T71" fmla="*/ 36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42"/>
              <a:gd name="T110" fmla="*/ 85 w 85"/>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42">
                <a:moveTo>
                  <a:pt x="0" y="36"/>
                </a:moveTo>
                <a:lnTo>
                  <a:pt x="3" y="30"/>
                </a:lnTo>
                <a:lnTo>
                  <a:pt x="12" y="28"/>
                </a:lnTo>
                <a:lnTo>
                  <a:pt x="21" y="22"/>
                </a:lnTo>
                <a:lnTo>
                  <a:pt x="28" y="18"/>
                </a:lnTo>
                <a:lnTo>
                  <a:pt x="39" y="12"/>
                </a:lnTo>
                <a:lnTo>
                  <a:pt x="45" y="6"/>
                </a:lnTo>
                <a:lnTo>
                  <a:pt x="58" y="6"/>
                </a:lnTo>
                <a:lnTo>
                  <a:pt x="65" y="6"/>
                </a:lnTo>
                <a:lnTo>
                  <a:pt x="71" y="8"/>
                </a:lnTo>
                <a:lnTo>
                  <a:pt x="73" y="0"/>
                </a:lnTo>
                <a:lnTo>
                  <a:pt x="80" y="2"/>
                </a:lnTo>
                <a:lnTo>
                  <a:pt x="85" y="5"/>
                </a:lnTo>
                <a:lnTo>
                  <a:pt x="81" y="9"/>
                </a:lnTo>
                <a:lnTo>
                  <a:pt x="77" y="12"/>
                </a:lnTo>
                <a:lnTo>
                  <a:pt x="80" y="17"/>
                </a:lnTo>
                <a:lnTo>
                  <a:pt x="79" y="22"/>
                </a:lnTo>
                <a:lnTo>
                  <a:pt x="73" y="24"/>
                </a:lnTo>
                <a:lnTo>
                  <a:pt x="69" y="27"/>
                </a:lnTo>
                <a:lnTo>
                  <a:pt x="64" y="32"/>
                </a:lnTo>
                <a:lnTo>
                  <a:pt x="57" y="30"/>
                </a:lnTo>
                <a:lnTo>
                  <a:pt x="58" y="24"/>
                </a:lnTo>
                <a:lnTo>
                  <a:pt x="55" y="20"/>
                </a:lnTo>
                <a:lnTo>
                  <a:pt x="51" y="22"/>
                </a:lnTo>
                <a:lnTo>
                  <a:pt x="49" y="24"/>
                </a:lnTo>
                <a:lnTo>
                  <a:pt x="49" y="30"/>
                </a:lnTo>
                <a:lnTo>
                  <a:pt x="47" y="34"/>
                </a:lnTo>
                <a:lnTo>
                  <a:pt x="41" y="36"/>
                </a:lnTo>
                <a:lnTo>
                  <a:pt x="37" y="35"/>
                </a:lnTo>
                <a:lnTo>
                  <a:pt x="37" y="42"/>
                </a:lnTo>
                <a:lnTo>
                  <a:pt x="27" y="42"/>
                </a:lnTo>
                <a:lnTo>
                  <a:pt x="25" y="36"/>
                </a:lnTo>
                <a:lnTo>
                  <a:pt x="20" y="36"/>
                </a:lnTo>
                <a:lnTo>
                  <a:pt x="19" y="39"/>
                </a:lnTo>
                <a:lnTo>
                  <a:pt x="6" y="40"/>
                </a:lnTo>
                <a:lnTo>
                  <a:pt x="0" y="36"/>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0" name="Freeform 1203">
            <a:extLst>
              <a:ext uri="{FF2B5EF4-FFF2-40B4-BE49-F238E27FC236}">
                <a16:creationId xmlns="" xmlns:a16="http://schemas.microsoft.com/office/drawing/2014/main" id="{07A65C3F-83B0-470B-8E73-97F8F9349BE0}"/>
              </a:ext>
            </a:extLst>
          </p:cNvPr>
          <p:cNvSpPr>
            <a:spLocks/>
          </p:cNvSpPr>
          <p:nvPr/>
        </p:nvSpPr>
        <p:spPr bwMode="gray">
          <a:xfrm>
            <a:off x="2301088" y="1709920"/>
            <a:ext cx="32341" cy="19800"/>
          </a:xfrm>
          <a:custGeom>
            <a:avLst/>
            <a:gdLst>
              <a:gd name="T0" fmla="*/ 14 w 22"/>
              <a:gd name="T1" fmla="*/ 0 h 14"/>
              <a:gd name="T2" fmla="*/ 22 w 22"/>
              <a:gd name="T3" fmla="*/ 1 h 14"/>
              <a:gd name="T4" fmla="*/ 20 w 22"/>
              <a:gd name="T5" fmla="*/ 5 h 14"/>
              <a:gd name="T6" fmla="*/ 15 w 22"/>
              <a:gd name="T7" fmla="*/ 13 h 14"/>
              <a:gd name="T8" fmla="*/ 9 w 22"/>
              <a:gd name="T9" fmla="*/ 14 h 14"/>
              <a:gd name="T10" fmla="*/ 0 w 22"/>
              <a:gd name="T11" fmla="*/ 12 h 14"/>
              <a:gd name="T12" fmla="*/ 4 w 22"/>
              <a:gd name="T13" fmla="*/ 5 h 14"/>
              <a:gd name="T14" fmla="*/ 12 w 22"/>
              <a:gd name="T15" fmla="*/ 1 h 14"/>
              <a:gd name="T16" fmla="*/ 14 w 2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14" y="0"/>
                </a:moveTo>
                <a:lnTo>
                  <a:pt x="22" y="1"/>
                </a:lnTo>
                <a:lnTo>
                  <a:pt x="20" y="5"/>
                </a:lnTo>
                <a:lnTo>
                  <a:pt x="15" y="13"/>
                </a:lnTo>
                <a:lnTo>
                  <a:pt x="9" y="14"/>
                </a:lnTo>
                <a:lnTo>
                  <a:pt x="0" y="12"/>
                </a:lnTo>
                <a:lnTo>
                  <a:pt x="4" y="5"/>
                </a:lnTo>
                <a:lnTo>
                  <a:pt x="12" y="1"/>
                </a:lnTo>
                <a:lnTo>
                  <a:pt x="1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1" name="Freeform 1204">
            <a:extLst>
              <a:ext uri="{FF2B5EF4-FFF2-40B4-BE49-F238E27FC236}">
                <a16:creationId xmlns="" xmlns:a16="http://schemas.microsoft.com/office/drawing/2014/main" id="{0CD063F3-73EC-496B-8A07-74B5E961D1DC}"/>
              </a:ext>
            </a:extLst>
          </p:cNvPr>
          <p:cNvSpPr>
            <a:spLocks/>
          </p:cNvSpPr>
          <p:nvPr/>
        </p:nvSpPr>
        <p:spPr bwMode="gray">
          <a:xfrm>
            <a:off x="2333428" y="1682421"/>
            <a:ext cx="206319" cy="88002"/>
          </a:xfrm>
          <a:custGeom>
            <a:avLst/>
            <a:gdLst>
              <a:gd name="T0" fmla="*/ 72 w 142"/>
              <a:gd name="T1" fmla="*/ 41 h 60"/>
              <a:gd name="T2" fmla="*/ 60 w 142"/>
              <a:gd name="T3" fmla="*/ 41 h 60"/>
              <a:gd name="T4" fmla="*/ 44 w 142"/>
              <a:gd name="T5" fmla="*/ 41 h 60"/>
              <a:gd name="T6" fmla="*/ 46 w 142"/>
              <a:gd name="T7" fmla="*/ 35 h 60"/>
              <a:gd name="T8" fmla="*/ 39 w 142"/>
              <a:gd name="T9" fmla="*/ 36 h 60"/>
              <a:gd name="T10" fmla="*/ 35 w 142"/>
              <a:gd name="T11" fmla="*/ 42 h 60"/>
              <a:gd name="T12" fmla="*/ 22 w 142"/>
              <a:gd name="T13" fmla="*/ 45 h 60"/>
              <a:gd name="T14" fmla="*/ 14 w 142"/>
              <a:gd name="T15" fmla="*/ 42 h 60"/>
              <a:gd name="T16" fmla="*/ 2 w 142"/>
              <a:gd name="T17" fmla="*/ 41 h 60"/>
              <a:gd name="T18" fmla="*/ 0 w 142"/>
              <a:gd name="T19" fmla="*/ 35 h 60"/>
              <a:gd name="T20" fmla="*/ 14 w 142"/>
              <a:gd name="T21" fmla="*/ 34 h 60"/>
              <a:gd name="T22" fmla="*/ 3 w 142"/>
              <a:gd name="T23" fmla="*/ 31 h 60"/>
              <a:gd name="T24" fmla="*/ 7 w 142"/>
              <a:gd name="T25" fmla="*/ 26 h 60"/>
              <a:gd name="T26" fmla="*/ 24 w 142"/>
              <a:gd name="T27" fmla="*/ 25 h 60"/>
              <a:gd name="T28" fmla="*/ 11 w 142"/>
              <a:gd name="T29" fmla="*/ 21 h 60"/>
              <a:gd name="T30" fmla="*/ 14 w 142"/>
              <a:gd name="T31" fmla="*/ 17 h 60"/>
              <a:gd name="T32" fmla="*/ 20 w 142"/>
              <a:gd name="T33" fmla="*/ 14 h 60"/>
              <a:gd name="T34" fmla="*/ 26 w 142"/>
              <a:gd name="T35" fmla="*/ 10 h 60"/>
              <a:gd name="T36" fmla="*/ 38 w 142"/>
              <a:gd name="T37" fmla="*/ 9 h 60"/>
              <a:gd name="T38" fmla="*/ 43 w 142"/>
              <a:gd name="T39" fmla="*/ 16 h 60"/>
              <a:gd name="T40" fmla="*/ 48 w 142"/>
              <a:gd name="T41" fmla="*/ 14 h 60"/>
              <a:gd name="T42" fmla="*/ 56 w 142"/>
              <a:gd name="T43" fmla="*/ 14 h 60"/>
              <a:gd name="T44" fmla="*/ 65 w 142"/>
              <a:gd name="T45" fmla="*/ 20 h 60"/>
              <a:gd name="T46" fmla="*/ 72 w 142"/>
              <a:gd name="T47" fmla="*/ 26 h 60"/>
              <a:gd name="T48" fmla="*/ 74 w 142"/>
              <a:gd name="T49" fmla="*/ 32 h 60"/>
              <a:gd name="T50" fmla="*/ 102 w 142"/>
              <a:gd name="T51" fmla="*/ 32 h 60"/>
              <a:gd name="T52" fmla="*/ 101 w 142"/>
              <a:gd name="T53" fmla="*/ 27 h 60"/>
              <a:gd name="T54" fmla="*/ 88 w 142"/>
              <a:gd name="T55" fmla="*/ 24 h 60"/>
              <a:gd name="T56" fmla="*/ 96 w 142"/>
              <a:gd name="T57" fmla="*/ 20 h 60"/>
              <a:gd name="T58" fmla="*/ 96 w 142"/>
              <a:gd name="T59" fmla="*/ 16 h 60"/>
              <a:gd name="T60" fmla="*/ 86 w 142"/>
              <a:gd name="T61" fmla="*/ 14 h 60"/>
              <a:gd name="T62" fmla="*/ 91 w 142"/>
              <a:gd name="T63" fmla="*/ 7 h 60"/>
              <a:gd name="T64" fmla="*/ 97 w 142"/>
              <a:gd name="T65" fmla="*/ 0 h 60"/>
              <a:gd name="T66" fmla="*/ 105 w 142"/>
              <a:gd name="T67" fmla="*/ 1 h 60"/>
              <a:gd name="T68" fmla="*/ 106 w 142"/>
              <a:gd name="T69" fmla="*/ 6 h 60"/>
              <a:gd name="T70" fmla="*/ 110 w 142"/>
              <a:gd name="T71" fmla="*/ 12 h 60"/>
              <a:gd name="T72" fmla="*/ 109 w 142"/>
              <a:gd name="T73" fmla="*/ 16 h 60"/>
              <a:gd name="T74" fmla="*/ 111 w 142"/>
              <a:gd name="T75" fmla="*/ 21 h 60"/>
              <a:gd name="T76" fmla="*/ 120 w 142"/>
              <a:gd name="T77" fmla="*/ 24 h 60"/>
              <a:gd name="T78" fmla="*/ 126 w 142"/>
              <a:gd name="T79" fmla="*/ 25 h 60"/>
              <a:gd name="T80" fmla="*/ 128 w 142"/>
              <a:gd name="T81" fmla="*/ 20 h 60"/>
              <a:gd name="T82" fmla="*/ 137 w 142"/>
              <a:gd name="T83" fmla="*/ 20 h 60"/>
              <a:gd name="T84" fmla="*/ 142 w 142"/>
              <a:gd name="T85" fmla="*/ 25 h 60"/>
              <a:gd name="T86" fmla="*/ 142 w 142"/>
              <a:gd name="T87" fmla="*/ 35 h 60"/>
              <a:gd name="T88" fmla="*/ 136 w 142"/>
              <a:gd name="T89" fmla="*/ 43 h 60"/>
              <a:gd name="T90" fmla="*/ 125 w 142"/>
              <a:gd name="T91" fmla="*/ 47 h 60"/>
              <a:gd name="T92" fmla="*/ 110 w 142"/>
              <a:gd name="T93" fmla="*/ 43 h 60"/>
              <a:gd name="T94" fmla="*/ 100 w 142"/>
              <a:gd name="T95" fmla="*/ 46 h 60"/>
              <a:gd name="T96" fmla="*/ 84 w 142"/>
              <a:gd name="T97" fmla="*/ 48 h 60"/>
              <a:gd name="T98" fmla="*/ 71 w 142"/>
              <a:gd name="T99" fmla="*/ 56 h 60"/>
              <a:gd name="T100" fmla="*/ 56 w 142"/>
              <a:gd name="T101" fmla="*/ 60 h 60"/>
              <a:gd name="T102" fmla="*/ 42 w 142"/>
              <a:gd name="T103" fmla="*/ 57 h 60"/>
              <a:gd name="T104" fmla="*/ 36 w 142"/>
              <a:gd name="T105" fmla="*/ 52 h 60"/>
              <a:gd name="T106" fmla="*/ 46 w 142"/>
              <a:gd name="T107" fmla="*/ 47 h 60"/>
              <a:gd name="T108" fmla="*/ 60 w 142"/>
              <a:gd name="T109" fmla="*/ 47 h 60"/>
              <a:gd name="T110" fmla="*/ 71 w 142"/>
              <a:gd name="T111" fmla="*/ 46 h 60"/>
              <a:gd name="T112" fmla="*/ 72 w 142"/>
              <a:gd name="T113" fmla="*/ 41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60"/>
              <a:gd name="T173" fmla="*/ 142 w 142"/>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60">
                <a:moveTo>
                  <a:pt x="72" y="41"/>
                </a:moveTo>
                <a:cubicBezTo>
                  <a:pt x="60" y="41"/>
                  <a:pt x="60" y="41"/>
                  <a:pt x="60" y="41"/>
                </a:cubicBezTo>
                <a:cubicBezTo>
                  <a:pt x="44" y="41"/>
                  <a:pt x="44" y="41"/>
                  <a:pt x="44" y="41"/>
                </a:cubicBezTo>
                <a:cubicBezTo>
                  <a:pt x="46" y="35"/>
                  <a:pt x="46" y="35"/>
                  <a:pt x="46" y="35"/>
                </a:cubicBezTo>
                <a:cubicBezTo>
                  <a:pt x="39" y="36"/>
                  <a:pt x="39" y="36"/>
                  <a:pt x="39" y="36"/>
                </a:cubicBezTo>
                <a:cubicBezTo>
                  <a:pt x="35" y="42"/>
                  <a:pt x="35" y="42"/>
                  <a:pt x="35" y="42"/>
                </a:cubicBezTo>
                <a:cubicBezTo>
                  <a:pt x="22" y="45"/>
                  <a:pt x="22" y="45"/>
                  <a:pt x="22" y="45"/>
                </a:cubicBezTo>
                <a:cubicBezTo>
                  <a:pt x="14" y="42"/>
                  <a:pt x="14" y="42"/>
                  <a:pt x="14" y="42"/>
                </a:cubicBezTo>
                <a:cubicBezTo>
                  <a:pt x="2" y="41"/>
                  <a:pt x="2" y="41"/>
                  <a:pt x="2" y="41"/>
                </a:cubicBezTo>
                <a:cubicBezTo>
                  <a:pt x="0" y="35"/>
                  <a:pt x="0" y="35"/>
                  <a:pt x="0" y="35"/>
                </a:cubicBezTo>
                <a:cubicBezTo>
                  <a:pt x="14" y="34"/>
                  <a:pt x="14" y="34"/>
                  <a:pt x="14" y="34"/>
                </a:cubicBezTo>
                <a:cubicBezTo>
                  <a:pt x="3" y="31"/>
                  <a:pt x="3" y="31"/>
                  <a:pt x="3" y="31"/>
                </a:cubicBezTo>
                <a:cubicBezTo>
                  <a:pt x="7" y="26"/>
                  <a:pt x="7" y="26"/>
                  <a:pt x="7" y="26"/>
                </a:cubicBezTo>
                <a:cubicBezTo>
                  <a:pt x="24" y="25"/>
                  <a:pt x="24" y="25"/>
                  <a:pt x="24" y="25"/>
                </a:cubicBezTo>
                <a:cubicBezTo>
                  <a:pt x="11" y="21"/>
                  <a:pt x="11" y="21"/>
                  <a:pt x="11" y="21"/>
                </a:cubicBezTo>
                <a:cubicBezTo>
                  <a:pt x="14" y="17"/>
                  <a:pt x="14" y="17"/>
                  <a:pt x="14" y="17"/>
                </a:cubicBezTo>
                <a:cubicBezTo>
                  <a:pt x="20" y="14"/>
                  <a:pt x="20" y="14"/>
                  <a:pt x="20" y="14"/>
                </a:cubicBezTo>
                <a:cubicBezTo>
                  <a:pt x="26" y="10"/>
                  <a:pt x="26" y="10"/>
                  <a:pt x="26" y="10"/>
                </a:cubicBezTo>
                <a:cubicBezTo>
                  <a:pt x="38" y="9"/>
                  <a:pt x="38" y="9"/>
                  <a:pt x="38" y="9"/>
                </a:cubicBezTo>
                <a:cubicBezTo>
                  <a:pt x="43" y="16"/>
                  <a:pt x="43" y="16"/>
                  <a:pt x="43" y="16"/>
                </a:cubicBezTo>
                <a:cubicBezTo>
                  <a:pt x="48" y="14"/>
                  <a:pt x="48" y="14"/>
                  <a:pt x="48" y="14"/>
                </a:cubicBezTo>
                <a:cubicBezTo>
                  <a:pt x="56" y="14"/>
                  <a:pt x="56" y="14"/>
                  <a:pt x="56" y="14"/>
                </a:cubicBezTo>
                <a:cubicBezTo>
                  <a:pt x="65" y="20"/>
                  <a:pt x="65" y="20"/>
                  <a:pt x="65" y="20"/>
                </a:cubicBezTo>
                <a:cubicBezTo>
                  <a:pt x="72" y="26"/>
                  <a:pt x="72" y="26"/>
                  <a:pt x="72" y="26"/>
                </a:cubicBezTo>
                <a:cubicBezTo>
                  <a:pt x="72" y="26"/>
                  <a:pt x="72" y="32"/>
                  <a:pt x="74" y="32"/>
                </a:cubicBezTo>
                <a:cubicBezTo>
                  <a:pt x="76" y="32"/>
                  <a:pt x="102" y="32"/>
                  <a:pt x="102" y="32"/>
                </a:cubicBezTo>
                <a:cubicBezTo>
                  <a:pt x="101" y="27"/>
                  <a:pt x="101" y="27"/>
                  <a:pt x="101" y="27"/>
                </a:cubicBezTo>
                <a:cubicBezTo>
                  <a:pt x="88" y="24"/>
                  <a:pt x="88" y="24"/>
                  <a:pt x="88" y="24"/>
                </a:cubicBezTo>
                <a:cubicBezTo>
                  <a:pt x="96" y="20"/>
                  <a:pt x="96" y="20"/>
                  <a:pt x="96" y="20"/>
                </a:cubicBezTo>
                <a:cubicBezTo>
                  <a:pt x="96" y="16"/>
                  <a:pt x="96" y="16"/>
                  <a:pt x="96" y="16"/>
                </a:cubicBezTo>
                <a:cubicBezTo>
                  <a:pt x="86" y="14"/>
                  <a:pt x="86" y="14"/>
                  <a:pt x="86" y="14"/>
                </a:cubicBezTo>
                <a:cubicBezTo>
                  <a:pt x="91" y="7"/>
                  <a:pt x="91" y="7"/>
                  <a:pt x="91" y="7"/>
                </a:cubicBezTo>
                <a:cubicBezTo>
                  <a:pt x="97" y="0"/>
                  <a:pt x="97" y="0"/>
                  <a:pt x="97" y="0"/>
                </a:cubicBezTo>
                <a:cubicBezTo>
                  <a:pt x="105" y="1"/>
                  <a:pt x="105" y="1"/>
                  <a:pt x="105" y="1"/>
                </a:cubicBezTo>
                <a:cubicBezTo>
                  <a:pt x="106" y="6"/>
                  <a:pt x="106" y="6"/>
                  <a:pt x="106" y="6"/>
                </a:cubicBezTo>
                <a:cubicBezTo>
                  <a:pt x="110" y="12"/>
                  <a:pt x="110" y="12"/>
                  <a:pt x="110" y="12"/>
                </a:cubicBezTo>
                <a:cubicBezTo>
                  <a:pt x="109" y="16"/>
                  <a:pt x="109" y="16"/>
                  <a:pt x="109" y="16"/>
                </a:cubicBezTo>
                <a:cubicBezTo>
                  <a:pt x="111" y="21"/>
                  <a:pt x="111" y="21"/>
                  <a:pt x="111" y="21"/>
                </a:cubicBezTo>
                <a:cubicBezTo>
                  <a:pt x="120" y="24"/>
                  <a:pt x="120" y="24"/>
                  <a:pt x="120" y="24"/>
                </a:cubicBezTo>
                <a:cubicBezTo>
                  <a:pt x="126" y="25"/>
                  <a:pt x="126" y="25"/>
                  <a:pt x="126" y="25"/>
                </a:cubicBezTo>
                <a:cubicBezTo>
                  <a:pt x="128" y="20"/>
                  <a:pt x="128" y="20"/>
                  <a:pt x="128" y="20"/>
                </a:cubicBezTo>
                <a:cubicBezTo>
                  <a:pt x="137" y="20"/>
                  <a:pt x="137" y="20"/>
                  <a:pt x="137" y="20"/>
                </a:cubicBezTo>
                <a:cubicBezTo>
                  <a:pt x="142" y="25"/>
                  <a:pt x="142" y="25"/>
                  <a:pt x="142" y="25"/>
                </a:cubicBezTo>
                <a:cubicBezTo>
                  <a:pt x="142" y="35"/>
                  <a:pt x="142" y="35"/>
                  <a:pt x="142" y="35"/>
                </a:cubicBezTo>
                <a:cubicBezTo>
                  <a:pt x="136" y="43"/>
                  <a:pt x="136" y="43"/>
                  <a:pt x="136" y="43"/>
                </a:cubicBezTo>
                <a:cubicBezTo>
                  <a:pt x="125" y="47"/>
                  <a:pt x="125" y="47"/>
                  <a:pt x="125" y="47"/>
                </a:cubicBezTo>
                <a:cubicBezTo>
                  <a:pt x="110" y="43"/>
                  <a:pt x="110" y="43"/>
                  <a:pt x="110" y="43"/>
                </a:cubicBezTo>
                <a:cubicBezTo>
                  <a:pt x="100" y="46"/>
                  <a:pt x="100" y="46"/>
                  <a:pt x="100" y="46"/>
                </a:cubicBezTo>
                <a:cubicBezTo>
                  <a:pt x="84" y="48"/>
                  <a:pt x="84" y="48"/>
                  <a:pt x="84" y="48"/>
                </a:cubicBezTo>
                <a:cubicBezTo>
                  <a:pt x="71" y="56"/>
                  <a:pt x="71" y="56"/>
                  <a:pt x="71" y="56"/>
                </a:cubicBezTo>
                <a:cubicBezTo>
                  <a:pt x="56" y="60"/>
                  <a:pt x="56" y="60"/>
                  <a:pt x="56" y="60"/>
                </a:cubicBezTo>
                <a:cubicBezTo>
                  <a:pt x="42" y="57"/>
                  <a:pt x="42" y="57"/>
                  <a:pt x="42" y="57"/>
                </a:cubicBezTo>
                <a:cubicBezTo>
                  <a:pt x="36" y="52"/>
                  <a:pt x="36" y="52"/>
                  <a:pt x="36" y="52"/>
                </a:cubicBezTo>
                <a:cubicBezTo>
                  <a:pt x="46" y="47"/>
                  <a:pt x="46" y="47"/>
                  <a:pt x="46" y="47"/>
                </a:cubicBezTo>
                <a:cubicBezTo>
                  <a:pt x="60" y="47"/>
                  <a:pt x="60" y="47"/>
                  <a:pt x="60" y="47"/>
                </a:cubicBezTo>
                <a:cubicBezTo>
                  <a:pt x="71" y="46"/>
                  <a:pt x="71" y="46"/>
                  <a:pt x="71" y="46"/>
                </a:cubicBezTo>
                <a:lnTo>
                  <a:pt x="72" y="4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2" name="Freeform 1205">
            <a:extLst>
              <a:ext uri="{FF2B5EF4-FFF2-40B4-BE49-F238E27FC236}">
                <a16:creationId xmlns="" xmlns:a16="http://schemas.microsoft.com/office/drawing/2014/main" id="{51535A33-BAC7-4589-8A9C-C2F75E9BC0B6}"/>
              </a:ext>
            </a:extLst>
          </p:cNvPr>
          <p:cNvSpPr>
            <a:spLocks/>
          </p:cNvSpPr>
          <p:nvPr/>
        </p:nvSpPr>
        <p:spPr bwMode="gray">
          <a:xfrm>
            <a:off x="2407033" y="1638420"/>
            <a:ext cx="59108" cy="27500"/>
          </a:xfrm>
          <a:custGeom>
            <a:avLst/>
            <a:gdLst>
              <a:gd name="T0" fmla="*/ 0 w 41"/>
              <a:gd name="T1" fmla="*/ 5 h 19"/>
              <a:gd name="T2" fmla="*/ 10 w 41"/>
              <a:gd name="T3" fmla="*/ 1 h 19"/>
              <a:gd name="T4" fmla="*/ 24 w 41"/>
              <a:gd name="T5" fmla="*/ 1 h 19"/>
              <a:gd name="T6" fmla="*/ 39 w 41"/>
              <a:gd name="T7" fmla="*/ 0 h 19"/>
              <a:gd name="T8" fmla="*/ 41 w 41"/>
              <a:gd name="T9" fmla="*/ 4 h 19"/>
              <a:gd name="T10" fmla="*/ 33 w 41"/>
              <a:gd name="T11" fmla="*/ 5 h 19"/>
              <a:gd name="T12" fmla="*/ 29 w 41"/>
              <a:gd name="T13" fmla="*/ 9 h 19"/>
              <a:gd name="T14" fmla="*/ 37 w 41"/>
              <a:gd name="T15" fmla="*/ 9 h 19"/>
              <a:gd name="T16" fmla="*/ 37 w 41"/>
              <a:gd name="T17" fmla="*/ 14 h 19"/>
              <a:gd name="T18" fmla="*/ 33 w 41"/>
              <a:gd name="T19" fmla="*/ 17 h 19"/>
              <a:gd name="T20" fmla="*/ 24 w 41"/>
              <a:gd name="T21" fmla="*/ 17 h 19"/>
              <a:gd name="T22" fmla="*/ 16 w 41"/>
              <a:gd name="T23" fmla="*/ 17 h 19"/>
              <a:gd name="T24" fmla="*/ 11 w 41"/>
              <a:gd name="T25" fmla="*/ 19 h 19"/>
              <a:gd name="T26" fmla="*/ 2 w 41"/>
              <a:gd name="T27" fmla="*/ 15 h 19"/>
              <a:gd name="T28" fmla="*/ 0 w 41"/>
              <a:gd name="T29" fmla="*/ 5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9"/>
              <a:gd name="T47" fmla="*/ 41 w 41"/>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9">
                <a:moveTo>
                  <a:pt x="0" y="5"/>
                </a:moveTo>
                <a:lnTo>
                  <a:pt x="10" y="1"/>
                </a:lnTo>
                <a:lnTo>
                  <a:pt x="24" y="1"/>
                </a:lnTo>
                <a:lnTo>
                  <a:pt x="39" y="0"/>
                </a:lnTo>
                <a:lnTo>
                  <a:pt x="41" y="4"/>
                </a:lnTo>
                <a:lnTo>
                  <a:pt x="33" y="5"/>
                </a:lnTo>
                <a:lnTo>
                  <a:pt x="29" y="9"/>
                </a:lnTo>
                <a:lnTo>
                  <a:pt x="37" y="9"/>
                </a:lnTo>
                <a:lnTo>
                  <a:pt x="37" y="14"/>
                </a:lnTo>
                <a:lnTo>
                  <a:pt x="33" y="17"/>
                </a:lnTo>
                <a:lnTo>
                  <a:pt x="24" y="17"/>
                </a:lnTo>
                <a:lnTo>
                  <a:pt x="16" y="17"/>
                </a:lnTo>
                <a:lnTo>
                  <a:pt x="11" y="19"/>
                </a:lnTo>
                <a:lnTo>
                  <a:pt x="2" y="15"/>
                </a:lnTo>
                <a:lnTo>
                  <a:pt x="0" y="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3" name="Freeform 1206">
            <a:extLst>
              <a:ext uri="{FF2B5EF4-FFF2-40B4-BE49-F238E27FC236}">
                <a16:creationId xmlns="" xmlns:a16="http://schemas.microsoft.com/office/drawing/2014/main" id="{85CFCA8B-5599-478C-B97B-DDA7CC50290B}"/>
              </a:ext>
            </a:extLst>
          </p:cNvPr>
          <p:cNvSpPr>
            <a:spLocks/>
          </p:cNvSpPr>
          <p:nvPr/>
        </p:nvSpPr>
        <p:spPr bwMode="gray">
          <a:xfrm>
            <a:off x="2404803" y="1613119"/>
            <a:ext cx="70260" cy="19800"/>
          </a:xfrm>
          <a:custGeom>
            <a:avLst/>
            <a:gdLst>
              <a:gd name="T0" fmla="*/ 7 w 48"/>
              <a:gd name="T1" fmla="*/ 9 h 14"/>
              <a:gd name="T2" fmla="*/ 18 w 48"/>
              <a:gd name="T3" fmla="*/ 4 h 14"/>
              <a:gd name="T4" fmla="*/ 32 w 48"/>
              <a:gd name="T5" fmla="*/ 0 h 14"/>
              <a:gd name="T6" fmla="*/ 42 w 48"/>
              <a:gd name="T7" fmla="*/ 1 h 14"/>
              <a:gd name="T8" fmla="*/ 48 w 48"/>
              <a:gd name="T9" fmla="*/ 6 h 14"/>
              <a:gd name="T10" fmla="*/ 47 w 48"/>
              <a:gd name="T11" fmla="*/ 11 h 14"/>
              <a:gd name="T12" fmla="*/ 40 w 48"/>
              <a:gd name="T13" fmla="*/ 13 h 14"/>
              <a:gd name="T14" fmla="*/ 26 w 48"/>
              <a:gd name="T15" fmla="*/ 11 h 14"/>
              <a:gd name="T16" fmla="*/ 11 w 48"/>
              <a:gd name="T17" fmla="*/ 14 h 14"/>
              <a:gd name="T18" fmla="*/ 0 w 48"/>
              <a:gd name="T19" fmla="*/ 13 h 14"/>
              <a:gd name="T20" fmla="*/ 7 w 48"/>
              <a:gd name="T21" fmla="*/ 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4"/>
              <a:gd name="T35" fmla="*/ 48 w 4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4">
                <a:moveTo>
                  <a:pt x="7" y="9"/>
                </a:moveTo>
                <a:lnTo>
                  <a:pt x="18" y="4"/>
                </a:lnTo>
                <a:lnTo>
                  <a:pt x="32" y="0"/>
                </a:lnTo>
                <a:lnTo>
                  <a:pt x="42" y="1"/>
                </a:lnTo>
                <a:lnTo>
                  <a:pt x="48" y="6"/>
                </a:lnTo>
                <a:lnTo>
                  <a:pt x="47" y="11"/>
                </a:lnTo>
                <a:lnTo>
                  <a:pt x="40" y="13"/>
                </a:lnTo>
                <a:lnTo>
                  <a:pt x="26" y="11"/>
                </a:lnTo>
                <a:lnTo>
                  <a:pt x="11" y="14"/>
                </a:lnTo>
                <a:lnTo>
                  <a:pt x="0" y="13"/>
                </a:lnTo>
                <a:lnTo>
                  <a:pt x="7" y="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4" name="Freeform 1207">
            <a:extLst>
              <a:ext uri="{FF2B5EF4-FFF2-40B4-BE49-F238E27FC236}">
                <a16:creationId xmlns="" xmlns:a16="http://schemas.microsoft.com/office/drawing/2014/main" id="{D73DC6EC-F47C-434C-B446-ED0B49EA9396}"/>
              </a:ext>
            </a:extLst>
          </p:cNvPr>
          <p:cNvSpPr>
            <a:spLocks/>
          </p:cNvSpPr>
          <p:nvPr/>
        </p:nvSpPr>
        <p:spPr bwMode="gray">
          <a:xfrm>
            <a:off x="2374693" y="1638419"/>
            <a:ext cx="24535" cy="14300"/>
          </a:xfrm>
          <a:custGeom>
            <a:avLst/>
            <a:gdLst>
              <a:gd name="T0" fmla="*/ 6 w 17"/>
              <a:gd name="T1" fmla="*/ 0 h 10"/>
              <a:gd name="T2" fmla="*/ 12 w 17"/>
              <a:gd name="T3" fmla="*/ 2 h 10"/>
              <a:gd name="T4" fmla="*/ 17 w 17"/>
              <a:gd name="T5" fmla="*/ 5 h 10"/>
              <a:gd name="T6" fmla="*/ 16 w 17"/>
              <a:gd name="T7" fmla="*/ 9 h 10"/>
              <a:gd name="T8" fmla="*/ 9 w 17"/>
              <a:gd name="T9" fmla="*/ 10 h 10"/>
              <a:gd name="T10" fmla="*/ 2 w 17"/>
              <a:gd name="T11" fmla="*/ 6 h 10"/>
              <a:gd name="T12" fmla="*/ 0 w 17"/>
              <a:gd name="T13" fmla="*/ 1 h 10"/>
              <a:gd name="T14" fmla="*/ 6 w 1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0"/>
              <a:gd name="T26" fmla="*/ 17 w 1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0">
                <a:moveTo>
                  <a:pt x="6" y="0"/>
                </a:moveTo>
                <a:lnTo>
                  <a:pt x="12" y="2"/>
                </a:lnTo>
                <a:lnTo>
                  <a:pt x="17" y="5"/>
                </a:lnTo>
                <a:lnTo>
                  <a:pt x="16" y="9"/>
                </a:lnTo>
                <a:lnTo>
                  <a:pt x="9" y="10"/>
                </a:lnTo>
                <a:lnTo>
                  <a:pt x="2" y="6"/>
                </a:lnTo>
                <a:lnTo>
                  <a:pt x="0" y="1"/>
                </a:lnTo>
                <a:lnTo>
                  <a:pt x="6"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5" name="Freeform 1208">
            <a:extLst>
              <a:ext uri="{FF2B5EF4-FFF2-40B4-BE49-F238E27FC236}">
                <a16:creationId xmlns="" xmlns:a16="http://schemas.microsoft.com/office/drawing/2014/main" id="{852DDEA3-DC9F-4872-BFDE-D5EFB8740D66}"/>
              </a:ext>
            </a:extLst>
          </p:cNvPr>
          <p:cNvSpPr>
            <a:spLocks/>
          </p:cNvSpPr>
          <p:nvPr/>
        </p:nvSpPr>
        <p:spPr bwMode="gray">
          <a:xfrm>
            <a:off x="2591048" y="1786922"/>
            <a:ext cx="104833" cy="83601"/>
          </a:xfrm>
          <a:custGeom>
            <a:avLst/>
            <a:gdLst>
              <a:gd name="T0" fmla="*/ 47 w 73"/>
              <a:gd name="T1" fmla="*/ 58 h 58"/>
              <a:gd name="T2" fmla="*/ 37 w 73"/>
              <a:gd name="T3" fmla="*/ 50 h 58"/>
              <a:gd name="T4" fmla="*/ 27 w 73"/>
              <a:gd name="T5" fmla="*/ 42 h 58"/>
              <a:gd name="T6" fmla="*/ 20 w 73"/>
              <a:gd name="T7" fmla="*/ 36 h 58"/>
              <a:gd name="T8" fmla="*/ 8 w 73"/>
              <a:gd name="T9" fmla="*/ 35 h 58"/>
              <a:gd name="T10" fmla="*/ 3 w 73"/>
              <a:gd name="T11" fmla="*/ 30 h 58"/>
              <a:gd name="T12" fmla="*/ 0 w 73"/>
              <a:gd name="T13" fmla="*/ 24 h 58"/>
              <a:gd name="T14" fmla="*/ 4 w 73"/>
              <a:gd name="T15" fmla="*/ 17 h 58"/>
              <a:gd name="T16" fmla="*/ 9 w 73"/>
              <a:gd name="T17" fmla="*/ 18 h 58"/>
              <a:gd name="T18" fmla="*/ 13 w 73"/>
              <a:gd name="T19" fmla="*/ 24 h 58"/>
              <a:gd name="T20" fmla="*/ 22 w 73"/>
              <a:gd name="T21" fmla="*/ 23 h 58"/>
              <a:gd name="T22" fmla="*/ 29 w 73"/>
              <a:gd name="T23" fmla="*/ 18 h 58"/>
              <a:gd name="T24" fmla="*/ 26 w 73"/>
              <a:gd name="T25" fmla="*/ 13 h 58"/>
              <a:gd name="T26" fmla="*/ 15 w 73"/>
              <a:gd name="T27" fmla="*/ 10 h 58"/>
              <a:gd name="T28" fmla="*/ 24 w 73"/>
              <a:gd name="T29" fmla="*/ 2 h 58"/>
              <a:gd name="T30" fmla="*/ 35 w 73"/>
              <a:gd name="T31" fmla="*/ 0 h 58"/>
              <a:gd name="T32" fmla="*/ 38 w 73"/>
              <a:gd name="T33" fmla="*/ 3 h 58"/>
              <a:gd name="T34" fmla="*/ 44 w 73"/>
              <a:gd name="T35" fmla="*/ 3 h 58"/>
              <a:gd name="T36" fmla="*/ 49 w 73"/>
              <a:gd name="T37" fmla="*/ 0 h 58"/>
              <a:gd name="T38" fmla="*/ 69 w 73"/>
              <a:gd name="T39" fmla="*/ 2 h 58"/>
              <a:gd name="T40" fmla="*/ 65 w 73"/>
              <a:gd name="T41" fmla="*/ 5 h 58"/>
              <a:gd name="T42" fmla="*/ 59 w 73"/>
              <a:gd name="T43" fmla="*/ 10 h 58"/>
              <a:gd name="T44" fmla="*/ 51 w 73"/>
              <a:gd name="T45" fmla="*/ 15 h 58"/>
              <a:gd name="T46" fmla="*/ 49 w 73"/>
              <a:gd name="T47" fmla="*/ 20 h 58"/>
              <a:gd name="T48" fmla="*/ 55 w 73"/>
              <a:gd name="T49" fmla="*/ 19 h 58"/>
              <a:gd name="T50" fmla="*/ 60 w 73"/>
              <a:gd name="T51" fmla="*/ 20 h 58"/>
              <a:gd name="T52" fmla="*/ 65 w 73"/>
              <a:gd name="T53" fmla="*/ 26 h 58"/>
              <a:gd name="T54" fmla="*/ 71 w 73"/>
              <a:gd name="T55" fmla="*/ 21 h 58"/>
              <a:gd name="T56" fmla="*/ 73 w 73"/>
              <a:gd name="T57" fmla="*/ 29 h 58"/>
              <a:gd name="T58" fmla="*/ 69 w 73"/>
              <a:gd name="T59" fmla="*/ 40 h 58"/>
              <a:gd name="T60" fmla="*/ 64 w 73"/>
              <a:gd name="T61" fmla="*/ 49 h 58"/>
              <a:gd name="T62" fmla="*/ 59 w 73"/>
              <a:gd name="T63" fmla="*/ 51 h 58"/>
              <a:gd name="T64" fmla="*/ 53 w 73"/>
              <a:gd name="T65" fmla="*/ 48 h 58"/>
              <a:gd name="T66" fmla="*/ 51 w 73"/>
              <a:gd name="T67" fmla="*/ 51 h 58"/>
              <a:gd name="T68" fmla="*/ 47 w 73"/>
              <a:gd name="T69" fmla="*/ 5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58"/>
              <a:gd name="T107" fmla="*/ 73 w 73"/>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58">
                <a:moveTo>
                  <a:pt x="47" y="58"/>
                </a:moveTo>
                <a:lnTo>
                  <a:pt x="37" y="50"/>
                </a:lnTo>
                <a:lnTo>
                  <a:pt x="27" y="42"/>
                </a:lnTo>
                <a:lnTo>
                  <a:pt x="20" y="36"/>
                </a:lnTo>
                <a:lnTo>
                  <a:pt x="8" y="35"/>
                </a:lnTo>
                <a:lnTo>
                  <a:pt x="3" y="30"/>
                </a:lnTo>
                <a:lnTo>
                  <a:pt x="0" y="24"/>
                </a:lnTo>
                <a:lnTo>
                  <a:pt x="4" y="17"/>
                </a:lnTo>
                <a:lnTo>
                  <a:pt x="9" y="18"/>
                </a:lnTo>
                <a:lnTo>
                  <a:pt x="13" y="24"/>
                </a:lnTo>
                <a:lnTo>
                  <a:pt x="22" y="23"/>
                </a:lnTo>
                <a:lnTo>
                  <a:pt x="29" y="18"/>
                </a:lnTo>
                <a:lnTo>
                  <a:pt x="26" y="13"/>
                </a:lnTo>
                <a:lnTo>
                  <a:pt x="15" y="10"/>
                </a:lnTo>
                <a:lnTo>
                  <a:pt x="24" y="2"/>
                </a:lnTo>
                <a:lnTo>
                  <a:pt x="35" y="0"/>
                </a:lnTo>
                <a:lnTo>
                  <a:pt x="38" y="3"/>
                </a:lnTo>
                <a:lnTo>
                  <a:pt x="44" y="3"/>
                </a:lnTo>
                <a:lnTo>
                  <a:pt x="49" y="0"/>
                </a:lnTo>
                <a:lnTo>
                  <a:pt x="69" y="2"/>
                </a:lnTo>
                <a:lnTo>
                  <a:pt x="65" y="5"/>
                </a:lnTo>
                <a:lnTo>
                  <a:pt x="59" y="10"/>
                </a:lnTo>
                <a:lnTo>
                  <a:pt x="51" y="15"/>
                </a:lnTo>
                <a:lnTo>
                  <a:pt x="49" y="20"/>
                </a:lnTo>
                <a:lnTo>
                  <a:pt x="55" y="19"/>
                </a:lnTo>
                <a:lnTo>
                  <a:pt x="60" y="20"/>
                </a:lnTo>
                <a:lnTo>
                  <a:pt x="65" y="26"/>
                </a:lnTo>
                <a:lnTo>
                  <a:pt x="71" y="21"/>
                </a:lnTo>
                <a:lnTo>
                  <a:pt x="73" y="29"/>
                </a:lnTo>
                <a:lnTo>
                  <a:pt x="69" y="40"/>
                </a:lnTo>
                <a:lnTo>
                  <a:pt x="64" y="49"/>
                </a:lnTo>
                <a:lnTo>
                  <a:pt x="59" y="51"/>
                </a:lnTo>
                <a:lnTo>
                  <a:pt x="53" y="48"/>
                </a:lnTo>
                <a:lnTo>
                  <a:pt x="51" y="51"/>
                </a:lnTo>
                <a:lnTo>
                  <a:pt x="47" y="58"/>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6" name="Freeform 1209">
            <a:extLst>
              <a:ext uri="{FF2B5EF4-FFF2-40B4-BE49-F238E27FC236}">
                <a16:creationId xmlns="" xmlns:a16="http://schemas.microsoft.com/office/drawing/2014/main" id="{87F53E6C-2D53-49B2-996D-1EDC255B64D3}"/>
              </a:ext>
            </a:extLst>
          </p:cNvPr>
          <p:cNvSpPr>
            <a:spLocks/>
          </p:cNvSpPr>
          <p:nvPr/>
        </p:nvSpPr>
        <p:spPr bwMode="gray">
          <a:xfrm>
            <a:off x="2695879" y="1719821"/>
            <a:ext cx="51301" cy="36300"/>
          </a:xfrm>
          <a:custGeom>
            <a:avLst/>
            <a:gdLst>
              <a:gd name="T0" fmla="*/ 35 w 35"/>
              <a:gd name="T1" fmla="*/ 25 h 25"/>
              <a:gd name="T2" fmla="*/ 20 w 35"/>
              <a:gd name="T3" fmla="*/ 24 h 25"/>
              <a:gd name="T4" fmla="*/ 8 w 35"/>
              <a:gd name="T5" fmla="*/ 22 h 25"/>
              <a:gd name="T6" fmla="*/ 0 w 35"/>
              <a:gd name="T7" fmla="*/ 16 h 25"/>
              <a:gd name="T8" fmla="*/ 5 w 35"/>
              <a:gd name="T9" fmla="*/ 8 h 25"/>
              <a:gd name="T10" fmla="*/ 13 w 35"/>
              <a:gd name="T11" fmla="*/ 4 h 25"/>
              <a:gd name="T12" fmla="*/ 19 w 35"/>
              <a:gd name="T13" fmla="*/ 0 h 25"/>
              <a:gd name="T14" fmla="*/ 25 w 35"/>
              <a:gd name="T15" fmla="*/ 4 h 25"/>
              <a:gd name="T16" fmla="*/ 33 w 35"/>
              <a:gd name="T17" fmla="*/ 10 h 25"/>
              <a:gd name="T18" fmla="*/ 35 w 35"/>
              <a:gd name="T19" fmla="*/ 16 h 25"/>
              <a:gd name="T20" fmla="*/ 35 w 35"/>
              <a:gd name="T21" fmla="*/ 2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25"/>
              <a:gd name="T35" fmla="*/ 35 w 3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25">
                <a:moveTo>
                  <a:pt x="35" y="25"/>
                </a:moveTo>
                <a:lnTo>
                  <a:pt x="20" y="24"/>
                </a:lnTo>
                <a:lnTo>
                  <a:pt x="8" y="22"/>
                </a:lnTo>
                <a:lnTo>
                  <a:pt x="0" y="16"/>
                </a:lnTo>
                <a:lnTo>
                  <a:pt x="5" y="8"/>
                </a:lnTo>
                <a:lnTo>
                  <a:pt x="13" y="4"/>
                </a:lnTo>
                <a:lnTo>
                  <a:pt x="19" y="0"/>
                </a:lnTo>
                <a:lnTo>
                  <a:pt x="25" y="4"/>
                </a:lnTo>
                <a:lnTo>
                  <a:pt x="33" y="10"/>
                </a:lnTo>
                <a:lnTo>
                  <a:pt x="35" y="16"/>
                </a:lnTo>
                <a:lnTo>
                  <a:pt x="35" y="2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7" name="Freeform 1210">
            <a:extLst>
              <a:ext uri="{FF2B5EF4-FFF2-40B4-BE49-F238E27FC236}">
                <a16:creationId xmlns="" xmlns:a16="http://schemas.microsoft.com/office/drawing/2014/main" id="{D4C7FFC3-7982-45C3-974C-18EC479A2011}"/>
              </a:ext>
            </a:extLst>
          </p:cNvPr>
          <p:cNvSpPr>
            <a:spLocks/>
          </p:cNvSpPr>
          <p:nvPr/>
        </p:nvSpPr>
        <p:spPr bwMode="gray">
          <a:xfrm>
            <a:off x="2539749" y="1588919"/>
            <a:ext cx="112638" cy="59401"/>
          </a:xfrm>
          <a:custGeom>
            <a:avLst/>
            <a:gdLst>
              <a:gd name="T0" fmla="*/ 0 w 78"/>
              <a:gd name="T1" fmla="*/ 9 h 42"/>
              <a:gd name="T2" fmla="*/ 12 w 78"/>
              <a:gd name="T3" fmla="*/ 13 h 42"/>
              <a:gd name="T4" fmla="*/ 19 w 78"/>
              <a:gd name="T5" fmla="*/ 16 h 42"/>
              <a:gd name="T6" fmla="*/ 26 w 78"/>
              <a:gd name="T7" fmla="*/ 21 h 42"/>
              <a:gd name="T8" fmla="*/ 23 w 78"/>
              <a:gd name="T9" fmla="*/ 24 h 42"/>
              <a:gd name="T10" fmla="*/ 14 w 78"/>
              <a:gd name="T11" fmla="*/ 22 h 42"/>
              <a:gd name="T12" fmla="*/ 7 w 78"/>
              <a:gd name="T13" fmla="*/ 24 h 42"/>
              <a:gd name="T14" fmla="*/ 6 w 78"/>
              <a:gd name="T15" fmla="*/ 30 h 42"/>
              <a:gd name="T16" fmla="*/ 15 w 78"/>
              <a:gd name="T17" fmla="*/ 32 h 42"/>
              <a:gd name="T18" fmla="*/ 26 w 78"/>
              <a:gd name="T19" fmla="*/ 30 h 42"/>
              <a:gd name="T20" fmla="*/ 36 w 78"/>
              <a:gd name="T21" fmla="*/ 30 h 42"/>
              <a:gd name="T22" fmla="*/ 49 w 78"/>
              <a:gd name="T23" fmla="*/ 31 h 42"/>
              <a:gd name="T24" fmla="*/ 56 w 78"/>
              <a:gd name="T25" fmla="*/ 35 h 42"/>
              <a:gd name="T26" fmla="*/ 61 w 78"/>
              <a:gd name="T27" fmla="*/ 42 h 42"/>
              <a:gd name="T28" fmla="*/ 73 w 78"/>
              <a:gd name="T29" fmla="*/ 42 h 42"/>
              <a:gd name="T30" fmla="*/ 78 w 78"/>
              <a:gd name="T31" fmla="*/ 37 h 42"/>
              <a:gd name="T32" fmla="*/ 70 w 78"/>
              <a:gd name="T33" fmla="*/ 30 h 42"/>
              <a:gd name="T34" fmla="*/ 67 w 78"/>
              <a:gd name="T35" fmla="*/ 22 h 42"/>
              <a:gd name="T36" fmla="*/ 59 w 78"/>
              <a:gd name="T37" fmla="*/ 16 h 42"/>
              <a:gd name="T38" fmla="*/ 52 w 78"/>
              <a:gd name="T39" fmla="*/ 14 h 42"/>
              <a:gd name="T40" fmla="*/ 48 w 78"/>
              <a:gd name="T41" fmla="*/ 9 h 42"/>
              <a:gd name="T42" fmla="*/ 38 w 78"/>
              <a:gd name="T43" fmla="*/ 8 h 42"/>
              <a:gd name="T44" fmla="*/ 32 w 78"/>
              <a:gd name="T45" fmla="*/ 15 h 42"/>
              <a:gd name="T46" fmla="*/ 30 w 78"/>
              <a:gd name="T47" fmla="*/ 8 h 42"/>
              <a:gd name="T48" fmla="*/ 29 w 78"/>
              <a:gd name="T49" fmla="*/ 2 h 42"/>
              <a:gd name="T50" fmla="*/ 14 w 78"/>
              <a:gd name="T51" fmla="*/ 0 h 42"/>
              <a:gd name="T52" fmla="*/ 0 w 78"/>
              <a:gd name="T53" fmla="*/ 2 h 42"/>
              <a:gd name="T54" fmla="*/ 0 w 78"/>
              <a:gd name="T55" fmla="*/ 9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42"/>
              <a:gd name="T86" fmla="*/ 78 w 7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42">
                <a:moveTo>
                  <a:pt x="0" y="9"/>
                </a:moveTo>
                <a:lnTo>
                  <a:pt x="12" y="13"/>
                </a:lnTo>
                <a:lnTo>
                  <a:pt x="19" y="16"/>
                </a:lnTo>
                <a:lnTo>
                  <a:pt x="26" y="21"/>
                </a:lnTo>
                <a:lnTo>
                  <a:pt x="23" y="24"/>
                </a:lnTo>
                <a:lnTo>
                  <a:pt x="14" y="22"/>
                </a:lnTo>
                <a:lnTo>
                  <a:pt x="7" y="24"/>
                </a:lnTo>
                <a:lnTo>
                  <a:pt x="6" y="30"/>
                </a:lnTo>
                <a:lnTo>
                  <a:pt x="15" y="32"/>
                </a:lnTo>
                <a:lnTo>
                  <a:pt x="26" y="30"/>
                </a:lnTo>
                <a:lnTo>
                  <a:pt x="36" y="30"/>
                </a:lnTo>
                <a:lnTo>
                  <a:pt x="49" y="31"/>
                </a:lnTo>
                <a:lnTo>
                  <a:pt x="56" y="35"/>
                </a:lnTo>
                <a:lnTo>
                  <a:pt x="61" y="42"/>
                </a:lnTo>
                <a:lnTo>
                  <a:pt x="73" y="42"/>
                </a:lnTo>
                <a:lnTo>
                  <a:pt x="78" y="37"/>
                </a:lnTo>
                <a:lnTo>
                  <a:pt x="70" y="30"/>
                </a:lnTo>
                <a:lnTo>
                  <a:pt x="67" y="22"/>
                </a:lnTo>
                <a:lnTo>
                  <a:pt x="59" y="16"/>
                </a:lnTo>
                <a:lnTo>
                  <a:pt x="52" y="14"/>
                </a:lnTo>
                <a:lnTo>
                  <a:pt x="48" y="9"/>
                </a:lnTo>
                <a:lnTo>
                  <a:pt x="38" y="8"/>
                </a:lnTo>
                <a:lnTo>
                  <a:pt x="32" y="15"/>
                </a:lnTo>
                <a:lnTo>
                  <a:pt x="30" y="8"/>
                </a:lnTo>
                <a:lnTo>
                  <a:pt x="29" y="2"/>
                </a:lnTo>
                <a:lnTo>
                  <a:pt x="14" y="0"/>
                </a:lnTo>
                <a:lnTo>
                  <a:pt x="0" y="2"/>
                </a:lnTo>
                <a:lnTo>
                  <a:pt x="0" y="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8" name="Freeform 1211">
            <a:extLst>
              <a:ext uri="{FF2B5EF4-FFF2-40B4-BE49-F238E27FC236}">
                <a16:creationId xmlns="" xmlns:a16="http://schemas.microsoft.com/office/drawing/2014/main" id="{6AF99614-EC66-4689-90C4-899EAF748C76}"/>
              </a:ext>
            </a:extLst>
          </p:cNvPr>
          <p:cNvSpPr>
            <a:spLocks/>
          </p:cNvSpPr>
          <p:nvPr/>
        </p:nvSpPr>
        <p:spPr bwMode="gray">
          <a:xfrm>
            <a:off x="2664653" y="1612020"/>
            <a:ext cx="57992" cy="34101"/>
          </a:xfrm>
          <a:custGeom>
            <a:avLst/>
            <a:gdLst>
              <a:gd name="T0" fmla="*/ 4 w 40"/>
              <a:gd name="T1" fmla="*/ 0 h 24"/>
              <a:gd name="T2" fmla="*/ 17 w 40"/>
              <a:gd name="T3" fmla="*/ 2 h 24"/>
              <a:gd name="T4" fmla="*/ 27 w 40"/>
              <a:gd name="T5" fmla="*/ 7 h 24"/>
              <a:gd name="T6" fmla="*/ 36 w 40"/>
              <a:gd name="T7" fmla="*/ 10 h 24"/>
              <a:gd name="T8" fmla="*/ 40 w 40"/>
              <a:gd name="T9" fmla="*/ 15 h 24"/>
              <a:gd name="T10" fmla="*/ 36 w 40"/>
              <a:gd name="T11" fmla="*/ 22 h 24"/>
              <a:gd name="T12" fmla="*/ 27 w 40"/>
              <a:gd name="T13" fmla="*/ 24 h 24"/>
              <a:gd name="T14" fmla="*/ 16 w 40"/>
              <a:gd name="T15" fmla="*/ 23 h 24"/>
              <a:gd name="T16" fmla="*/ 12 w 40"/>
              <a:gd name="T17" fmla="*/ 16 h 24"/>
              <a:gd name="T18" fmla="*/ 4 w 40"/>
              <a:gd name="T19" fmla="*/ 14 h 24"/>
              <a:gd name="T20" fmla="*/ 0 w 40"/>
              <a:gd name="T21" fmla="*/ 9 h 24"/>
              <a:gd name="T22" fmla="*/ 0 w 40"/>
              <a:gd name="T23" fmla="*/ 3 h 24"/>
              <a:gd name="T24" fmla="*/ 4 w 40"/>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4"/>
              <a:gd name="T41" fmla="*/ 40 w 4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4">
                <a:moveTo>
                  <a:pt x="4" y="0"/>
                </a:moveTo>
                <a:lnTo>
                  <a:pt x="17" y="2"/>
                </a:lnTo>
                <a:lnTo>
                  <a:pt x="27" y="7"/>
                </a:lnTo>
                <a:lnTo>
                  <a:pt x="36" y="10"/>
                </a:lnTo>
                <a:lnTo>
                  <a:pt x="40" y="15"/>
                </a:lnTo>
                <a:lnTo>
                  <a:pt x="36" y="22"/>
                </a:lnTo>
                <a:lnTo>
                  <a:pt x="27" y="24"/>
                </a:lnTo>
                <a:lnTo>
                  <a:pt x="16" y="23"/>
                </a:lnTo>
                <a:lnTo>
                  <a:pt x="12" y="16"/>
                </a:lnTo>
                <a:lnTo>
                  <a:pt x="4" y="14"/>
                </a:lnTo>
                <a:lnTo>
                  <a:pt x="0" y="9"/>
                </a:lnTo>
                <a:lnTo>
                  <a:pt x="0" y="3"/>
                </a:lnTo>
                <a:lnTo>
                  <a:pt x="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19" name="Freeform 1212">
            <a:extLst>
              <a:ext uri="{FF2B5EF4-FFF2-40B4-BE49-F238E27FC236}">
                <a16:creationId xmlns="" xmlns:a16="http://schemas.microsoft.com/office/drawing/2014/main" id="{4119162B-BA26-443B-A5D2-974E10165836}"/>
              </a:ext>
            </a:extLst>
          </p:cNvPr>
          <p:cNvSpPr>
            <a:spLocks/>
          </p:cNvSpPr>
          <p:nvPr/>
        </p:nvSpPr>
        <p:spPr bwMode="gray">
          <a:xfrm>
            <a:off x="2557591" y="1689020"/>
            <a:ext cx="119330" cy="58301"/>
          </a:xfrm>
          <a:custGeom>
            <a:avLst/>
            <a:gdLst>
              <a:gd name="T0" fmla="*/ 78 w 83"/>
              <a:gd name="T1" fmla="*/ 39 h 41"/>
              <a:gd name="T2" fmla="*/ 68 w 83"/>
              <a:gd name="T3" fmla="*/ 40 h 41"/>
              <a:gd name="T4" fmla="*/ 52 w 83"/>
              <a:gd name="T5" fmla="*/ 41 h 41"/>
              <a:gd name="T6" fmla="*/ 50 w 83"/>
              <a:gd name="T7" fmla="*/ 32 h 41"/>
              <a:gd name="T8" fmla="*/ 56 w 83"/>
              <a:gd name="T9" fmla="*/ 26 h 41"/>
              <a:gd name="T10" fmla="*/ 50 w 83"/>
              <a:gd name="T11" fmla="*/ 26 h 41"/>
              <a:gd name="T12" fmla="*/ 42 w 83"/>
              <a:gd name="T13" fmla="*/ 24 h 41"/>
              <a:gd name="T14" fmla="*/ 36 w 83"/>
              <a:gd name="T15" fmla="*/ 25 h 41"/>
              <a:gd name="T16" fmla="*/ 27 w 83"/>
              <a:gd name="T17" fmla="*/ 28 h 41"/>
              <a:gd name="T18" fmla="*/ 19 w 83"/>
              <a:gd name="T19" fmla="*/ 25 h 41"/>
              <a:gd name="T20" fmla="*/ 6 w 83"/>
              <a:gd name="T21" fmla="*/ 14 h 41"/>
              <a:gd name="T22" fmla="*/ 0 w 83"/>
              <a:gd name="T23" fmla="*/ 3 h 41"/>
              <a:gd name="T24" fmla="*/ 5 w 83"/>
              <a:gd name="T25" fmla="*/ 0 h 41"/>
              <a:gd name="T26" fmla="*/ 13 w 83"/>
              <a:gd name="T27" fmla="*/ 4 h 41"/>
              <a:gd name="T28" fmla="*/ 20 w 83"/>
              <a:gd name="T29" fmla="*/ 10 h 41"/>
              <a:gd name="T30" fmla="*/ 29 w 83"/>
              <a:gd name="T31" fmla="*/ 19 h 41"/>
              <a:gd name="T32" fmla="*/ 36 w 83"/>
              <a:gd name="T33" fmla="*/ 17 h 41"/>
              <a:gd name="T34" fmla="*/ 30 w 83"/>
              <a:gd name="T35" fmla="*/ 11 h 41"/>
              <a:gd name="T36" fmla="*/ 29 w 83"/>
              <a:gd name="T37" fmla="*/ 6 h 41"/>
              <a:gd name="T38" fmla="*/ 36 w 83"/>
              <a:gd name="T39" fmla="*/ 6 h 41"/>
              <a:gd name="T40" fmla="*/ 42 w 83"/>
              <a:gd name="T41" fmla="*/ 12 h 41"/>
              <a:gd name="T42" fmla="*/ 52 w 83"/>
              <a:gd name="T43" fmla="*/ 18 h 41"/>
              <a:gd name="T44" fmla="*/ 55 w 83"/>
              <a:gd name="T45" fmla="*/ 14 h 41"/>
              <a:gd name="T46" fmla="*/ 51 w 83"/>
              <a:gd name="T47" fmla="*/ 9 h 41"/>
              <a:gd name="T48" fmla="*/ 46 w 83"/>
              <a:gd name="T49" fmla="*/ 3 h 41"/>
              <a:gd name="T50" fmla="*/ 48 w 83"/>
              <a:gd name="T51" fmla="*/ 0 h 41"/>
              <a:gd name="T52" fmla="*/ 58 w 83"/>
              <a:gd name="T53" fmla="*/ 0 h 41"/>
              <a:gd name="T54" fmla="*/ 62 w 83"/>
              <a:gd name="T55" fmla="*/ 5 h 41"/>
              <a:gd name="T56" fmla="*/ 69 w 83"/>
              <a:gd name="T57" fmla="*/ 3 h 41"/>
              <a:gd name="T58" fmla="*/ 78 w 83"/>
              <a:gd name="T59" fmla="*/ 3 h 41"/>
              <a:gd name="T60" fmla="*/ 80 w 83"/>
              <a:gd name="T61" fmla="*/ 8 h 41"/>
              <a:gd name="T62" fmla="*/ 82 w 83"/>
              <a:gd name="T63" fmla="*/ 20 h 41"/>
              <a:gd name="T64" fmla="*/ 83 w 83"/>
              <a:gd name="T65" fmla="*/ 26 h 41"/>
              <a:gd name="T66" fmla="*/ 77 w 83"/>
              <a:gd name="T67" fmla="*/ 30 h 41"/>
              <a:gd name="T68" fmla="*/ 78 w 83"/>
              <a:gd name="T69" fmla="*/ 39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1"/>
              <a:gd name="T107" fmla="*/ 83 w 8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1">
                <a:moveTo>
                  <a:pt x="78" y="39"/>
                </a:moveTo>
                <a:lnTo>
                  <a:pt x="68" y="40"/>
                </a:lnTo>
                <a:lnTo>
                  <a:pt x="52" y="41"/>
                </a:lnTo>
                <a:lnTo>
                  <a:pt x="50" y="32"/>
                </a:lnTo>
                <a:lnTo>
                  <a:pt x="56" y="26"/>
                </a:lnTo>
                <a:lnTo>
                  <a:pt x="50" y="26"/>
                </a:lnTo>
                <a:lnTo>
                  <a:pt x="42" y="24"/>
                </a:lnTo>
                <a:lnTo>
                  <a:pt x="36" y="25"/>
                </a:lnTo>
                <a:lnTo>
                  <a:pt x="27" y="28"/>
                </a:lnTo>
                <a:lnTo>
                  <a:pt x="19" y="25"/>
                </a:lnTo>
                <a:lnTo>
                  <a:pt x="6" y="14"/>
                </a:lnTo>
                <a:lnTo>
                  <a:pt x="0" y="3"/>
                </a:lnTo>
                <a:lnTo>
                  <a:pt x="5" y="0"/>
                </a:lnTo>
                <a:lnTo>
                  <a:pt x="13" y="4"/>
                </a:lnTo>
                <a:lnTo>
                  <a:pt x="20" y="10"/>
                </a:lnTo>
                <a:lnTo>
                  <a:pt x="29" y="19"/>
                </a:lnTo>
                <a:lnTo>
                  <a:pt x="36" y="17"/>
                </a:lnTo>
                <a:lnTo>
                  <a:pt x="30" y="11"/>
                </a:lnTo>
                <a:lnTo>
                  <a:pt x="29" y="6"/>
                </a:lnTo>
                <a:lnTo>
                  <a:pt x="36" y="6"/>
                </a:lnTo>
                <a:lnTo>
                  <a:pt x="42" y="12"/>
                </a:lnTo>
                <a:lnTo>
                  <a:pt x="52" y="18"/>
                </a:lnTo>
                <a:lnTo>
                  <a:pt x="55" y="14"/>
                </a:lnTo>
                <a:lnTo>
                  <a:pt x="51" y="9"/>
                </a:lnTo>
                <a:lnTo>
                  <a:pt x="46" y="3"/>
                </a:lnTo>
                <a:lnTo>
                  <a:pt x="48" y="0"/>
                </a:lnTo>
                <a:lnTo>
                  <a:pt x="58" y="0"/>
                </a:lnTo>
                <a:lnTo>
                  <a:pt x="62" y="5"/>
                </a:lnTo>
                <a:lnTo>
                  <a:pt x="69" y="3"/>
                </a:lnTo>
                <a:lnTo>
                  <a:pt x="78" y="3"/>
                </a:lnTo>
                <a:lnTo>
                  <a:pt x="80" y="8"/>
                </a:lnTo>
                <a:lnTo>
                  <a:pt x="82" y="20"/>
                </a:lnTo>
                <a:lnTo>
                  <a:pt x="83" y="26"/>
                </a:lnTo>
                <a:lnTo>
                  <a:pt x="77" y="30"/>
                </a:lnTo>
                <a:lnTo>
                  <a:pt x="78" y="3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0" name="Freeform 1213">
            <a:extLst>
              <a:ext uri="{FF2B5EF4-FFF2-40B4-BE49-F238E27FC236}">
                <a16:creationId xmlns="" xmlns:a16="http://schemas.microsoft.com/office/drawing/2014/main" id="{CEAACB1B-36F6-4C3F-9392-B527544860F9}"/>
              </a:ext>
            </a:extLst>
          </p:cNvPr>
          <p:cNvSpPr>
            <a:spLocks/>
          </p:cNvSpPr>
          <p:nvPr/>
        </p:nvSpPr>
        <p:spPr bwMode="gray">
          <a:xfrm>
            <a:off x="2693651" y="1674722"/>
            <a:ext cx="293306" cy="89102"/>
          </a:xfrm>
          <a:custGeom>
            <a:avLst/>
            <a:gdLst>
              <a:gd name="T0" fmla="*/ 36 w 201"/>
              <a:gd name="T1" fmla="*/ 19 h 62"/>
              <a:gd name="T2" fmla="*/ 25 w 201"/>
              <a:gd name="T3" fmla="*/ 20 h 62"/>
              <a:gd name="T4" fmla="*/ 15 w 201"/>
              <a:gd name="T5" fmla="*/ 18 h 62"/>
              <a:gd name="T6" fmla="*/ 5 w 201"/>
              <a:gd name="T7" fmla="*/ 14 h 62"/>
              <a:gd name="T8" fmla="*/ 0 w 201"/>
              <a:gd name="T9" fmla="*/ 9 h 62"/>
              <a:gd name="T10" fmla="*/ 1 w 201"/>
              <a:gd name="T11" fmla="*/ 2 h 62"/>
              <a:gd name="T12" fmla="*/ 10 w 201"/>
              <a:gd name="T13" fmla="*/ 0 h 62"/>
              <a:gd name="T14" fmla="*/ 24 w 201"/>
              <a:gd name="T15" fmla="*/ 4 h 62"/>
              <a:gd name="T16" fmla="*/ 35 w 201"/>
              <a:gd name="T17" fmla="*/ 6 h 62"/>
              <a:gd name="T18" fmla="*/ 40 w 201"/>
              <a:gd name="T19" fmla="*/ 12 h 62"/>
              <a:gd name="T20" fmla="*/ 52 w 201"/>
              <a:gd name="T21" fmla="*/ 12 h 62"/>
              <a:gd name="T22" fmla="*/ 65 w 201"/>
              <a:gd name="T23" fmla="*/ 10 h 62"/>
              <a:gd name="T24" fmla="*/ 72 w 201"/>
              <a:gd name="T25" fmla="*/ 16 h 62"/>
              <a:gd name="T26" fmla="*/ 72 w 201"/>
              <a:gd name="T27" fmla="*/ 24 h 62"/>
              <a:gd name="T28" fmla="*/ 74 w 201"/>
              <a:gd name="T29" fmla="*/ 28 h 62"/>
              <a:gd name="T30" fmla="*/ 90 w 201"/>
              <a:gd name="T31" fmla="*/ 38 h 62"/>
              <a:gd name="T32" fmla="*/ 112 w 201"/>
              <a:gd name="T33" fmla="*/ 38 h 62"/>
              <a:gd name="T34" fmla="*/ 128 w 201"/>
              <a:gd name="T35" fmla="*/ 39 h 62"/>
              <a:gd name="T36" fmla="*/ 148 w 201"/>
              <a:gd name="T37" fmla="*/ 32 h 62"/>
              <a:gd name="T38" fmla="*/ 176 w 201"/>
              <a:gd name="T39" fmla="*/ 33 h 62"/>
              <a:gd name="T40" fmla="*/ 192 w 201"/>
              <a:gd name="T41" fmla="*/ 36 h 62"/>
              <a:gd name="T42" fmla="*/ 201 w 201"/>
              <a:gd name="T43" fmla="*/ 40 h 62"/>
              <a:gd name="T44" fmla="*/ 200 w 201"/>
              <a:gd name="T45" fmla="*/ 48 h 62"/>
              <a:gd name="T46" fmla="*/ 195 w 201"/>
              <a:gd name="T47" fmla="*/ 51 h 62"/>
              <a:gd name="T48" fmla="*/ 194 w 201"/>
              <a:gd name="T49" fmla="*/ 61 h 62"/>
              <a:gd name="T50" fmla="*/ 166 w 201"/>
              <a:gd name="T51" fmla="*/ 62 h 62"/>
              <a:gd name="T52" fmla="*/ 158 w 201"/>
              <a:gd name="T53" fmla="*/ 56 h 62"/>
              <a:gd name="T54" fmla="*/ 154 w 201"/>
              <a:gd name="T55" fmla="*/ 62 h 62"/>
              <a:gd name="T56" fmla="*/ 99 w 201"/>
              <a:gd name="T57" fmla="*/ 62 h 62"/>
              <a:gd name="T58" fmla="*/ 97 w 201"/>
              <a:gd name="T59" fmla="*/ 54 h 62"/>
              <a:gd name="T60" fmla="*/ 94 w 201"/>
              <a:gd name="T61" fmla="*/ 52 h 62"/>
              <a:gd name="T62" fmla="*/ 89 w 201"/>
              <a:gd name="T63" fmla="*/ 57 h 62"/>
              <a:gd name="T64" fmla="*/ 86 w 201"/>
              <a:gd name="T65" fmla="*/ 62 h 62"/>
              <a:gd name="T66" fmla="*/ 68 w 201"/>
              <a:gd name="T67" fmla="*/ 59 h 62"/>
              <a:gd name="T68" fmla="*/ 66 w 201"/>
              <a:gd name="T69" fmla="*/ 55 h 62"/>
              <a:gd name="T70" fmla="*/ 63 w 201"/>
              <a:gd name="T71" fmla="*/ 58 h 62"/>
              <a:gd name="T72" fmla="*/ 58 w 201"/>
              <a:gd name="T73" fmla="*/ 57 h 62"/>
              <a:gd name="T74" fmla="*/ 53 w 201"/>
              <a:gd name="T75" fmla="*/ 51 h 62"/>
              <a:gd name="T76" fmla="*/ 50 w 201"/>
              <a:gd name="T77" fmla="*/ 42 h 62"/>
              <a:gd name="T78" fmla="*/ 50 w 201"/>
              <a:gd name="T79" fmla="*/ 39 h 62"/>
              <a:gd name="T80" fmla="*/ 53 w 201"/>
              <a:gd name="T81" fmla="*/ 35 h 62"/>
              <a:gd name="T82" fmla="*/ 48 w 201"/>
              <a:gd name="T83" fmla="*/ 27 h 62"/>
              <a:gd name="T84" fmla="*/ 44 w 201"/>
              <a:gd name="T85" fmla="*/ 20 h 62"/>
              <a:gd name="T86" fmla="*/ 36 w 201"/>
              <a:gd name="T87" fmla="*/ 19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62"/>
              <a:gd name="T134" fmla="*/ 201 w 201"/>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62">
                <a:moveTo>
                  <a:pt x="36" y="19"/>
                </a:moveTo>
                <a:cubicBezTo>
                  <a:pt x="25" y="20"/>
                  <a:pt x="25" y="20"/>
                  <a:pt x="25" y="20"/>
                </a:cubicBezTo>
                <a:cubicBezTo>
                  <a:pt x="15" y="18"/>
                  <a:pt x="15" y="18"/>
                  <a:pt x="15" y="18"/>
                </a:cubicBezTo>
                <a:cubicBezTo>
                  <a:pt x="5" y="14"/>
                  <a:pt x="5" y="14"/>
                  <a:pt x="5" y="14"/>
                </a:cubicBezTo>
                <a:cubicBezTo>
                  <a:pt x="0" y="9"/>
                  <a:pt x="0" y="9"/>
                  <a:pt x="0" y="9"/>
                </a:cubicBezTo>
                <a:cubicBezTo>
                  <a:pt x="1" y="2"/>
                  <a:pt x="1" y="2"/>
                  <a:pt x="1" y="2"/>
                </a:cubicBezTo>
                <a:cubicBezTo>
                  <a:pt x="10" y="0"/>
                  <a:pt x="10" y="0"/>
                  <a:pt x="10" y="0"/>
                </a:cubicBezTo>
                <a:cubicBezTo>
                  <a:pt x="10" y="0"/>
                  <a:pt x="22" y="4"/>
                  <a:pt x="24" y="4"/>
                </a:cubicBezTo>
                <a:cubicBezTo>
                  <a:pt x="26" y="4"/>
                  <a:pt x="35" y="6"/>
                  <a:pt x="35" y="6"/>
                </a:cubicBezTo>
                <a:cubicBezTo>
                  <a:pt x="40" y="12"/>
                  <a:pt x="40" y="12"/>
                  <a:pt x="40" y="12"/>
                </a:cubicBezTo>
                <a:cubicBezTo>
                  <a:pt x="52" y="12"/>
                  <a:pt x="52" y="12"/>
                  <a:pt x="52" y="12"/>
                </a:cubicBezTo>
                <a:cubicBezTo>
                  <a:pt x="65" y="10"/>
                  <a:pt x="65" y="10"/>
                  <a:pt x="65" y="10"/>
                </a:cubicBezTo>
                <a:cubicBezTo>
                  <a:pt x="72" y="16"/>
                  <a:pt x="72" y="16"/>
                  <a:pt x="72" y="16"/>
                </a:cubicBezTo>
                <a:cubicBezTo>
                  <a:pt x="72" y="24"/>
                  <a:pt x="72" y="24"/>
                  <a:pt x="72" y="24"/>
                </a:cubicBezTo>
                <a:cubicBezTo>
                  <a:pt x="74" y="28"/>
                  <a:pt x="74" y="28"/>
                  <a:pt x="74" y="28"/>
                </a:cubicBezTo>
                <a:cubicBezTo>
                  <a:pt x="90" y="38"/>
                  <a:pt x="90" y="38"/>
                  <a:pt x="90" y="38"/>
                </a:cubicBezTo>
                <a:cubicBezTo>
                  <a:pt x="112" y="38"/>
                  <a:pt x="112" y="38"/>
                  <a:pt x="112" y="38"/>
                </a:cubicBezTo>
                <a:cubicBezTo>
                  <a:pt x="128" y="39"/>
                  <a:pt x="128" y="39"/>
                  <a:pt x="128" y="39"/>
                </a:cubicBezTo>
                <a:cubicBezTo>
                  <a:pt x="148" y="32"/>
                  <a:pt x="148" y="32"/>
                  <a:pt x="148" y="32"/>
                </a:cubicBezTo>
                <a:cubicBezTo>
                  <a:pt x="176" y="33"/>
                  <a:pt x="176" y="33"/>
                  <a:pt x="176" y="33"/>
                </a:cubicBezTo>
                <a:cubicBezTo>
                  <a:pt x="192" y="36"/>
                  <a:pt x="192" y="36"/>
                  <a:pt x="192" y="36"/>
                </a:cubicBezTo>
                <a:cubicBezTo>
                  <a:pt x="201" y="40"/>
                  <a:pt x="201" y="40"/>
                  <a:pt x="201" y="40"/>
                </a:cubicBezTo>
                <a:cubicBezTo>
                  <a:pt x="200" y="48"/>
                  <a:pt x="200" y="48"/>
                  <a:pt x="200" y="48"/>
                </a:cubicBezTo>
                <a:cubicBezTo>
                  <a:pt x="195" y="51"/>
                  <a:pt x="195" y="51"/>
                  <a:pt x="195" y="51"/>
                </a:cubicBezTo>
                <a:cubicBezTo>
                  <a:pt x="194" y="61"/>
                  <a:pt x="194" y="61"/>
                  <a:pt x="194" y="61"/>
                </a:cubicBezTo>
                <a:cubicBezTo>
                  <a:pt x="166" y="62"/>
                  <a:pt x="166" y="62"/>
                  <a:pt x="166" y="62"/>
                </a:cubicBezTo>
                <a:cubicBezTo>
                  <a:pt x="158" y="56"/>
                  <a:pt x="158" y="56"/>
                  <a:pt x="158" y="56"/>
                </a:cubicBezTo>
                <a:cubicBezTo>
                  <a:pt x="154" y="62"/>
                  <a:pt x="154" y="62"/>
                  <a:pt x="154" y="62"/>
                </a:cubicBezTo>
                <a:cubicBezTo>
                  <a:pt x="99" y="62"/>
                  <a:pt x="99" y="62"/>
                  <a:pt x="99" y="62"/>
                </a:cubicBezTo>
                <a:cubicBezTo>
                  <a:pt x="97" y="54"/>
                  <a:pt x="97" y="54"/>
                  <a:pt x="97" y="54"/>
                </a:cubicBezTo>
                <a:cubicBezTo>
                  <a:pt x="94" y="52"/>
                  <a:pt x="94" y="52"/>
                  <a:pt x="94" y="52"/>
                </a:cubicBezTo>
                <a:cubicBezTo>
                  <a:pt x="89" y="57"/>
                  <a:pt x="89" y="57"/>
                  <a:pt x="89" y="57"/>
                </a:cubicBezTo>
                <a:cubicBezTo>
                  <a:pt x="86" y="62"/>
                  <a:pt x="86" y="62"/>
                  <a:pt x="86" y="62"/>
                </a:cubicBezTo>
                <a:cubicBezTo>
                  <a:pt x="68" y="59"/>
                  <a:pt x="68" y="59"/>
                  <a:pt x="68" y="59"/>
                </a:cubicBezTo>
                <a:cubicBezTo>
                  <a:pt x="66" y="55"/>
                  <a:pt x="66" y="55"/>
                  <a:pt x="66" y="55"/>
                </a:cubicBezTo>
                <a:cubicBezTo>
                  <a:pt x="63" y="58"/>
                  <a:pt x="63" y="58"/>
                  <a:pt x="63" y="58"/>
                </a:cubicBezTo>
                <a:cubicBezTo>
                  <a:pt x="58" y="57"/>
                  <a:pt x="58" y="57"/>
                  <a:pt x="58" y="57"/>
                </a:cubicBezTo>
                <a:cubicBezTo>
                  <a:pt x="53" y="51"/>
                  <a:pt x="53" y="51"/>
                  <a:pt x="53" y="51"/>
                </a:cubicBezTo>
                <a:cubicBezTo>
                  <a:pt x="50" y="42"/>
                  <a:pt x="50" y="42"/>
                  <a:pt x="50" y="42"/>
                </a:cubicBezTo>
                <a:cubicBezTo>
                  <a:pt x="50" y="39"/>
                  <a:pt x="50" y="39"/>
                  <a:pt x="50" y="39"/>
                </a:cubicBezTo>
                <a:cubicBezTo>
                  <a:pt x="53" y="35"/>
                  <a:pt x="53" y="35"/>
                  <a:pt x="53" y="35"/>
                </a:cubicBezTo>
                <a:cubicBezTo>
                  <a:pt x="48" y="27"/>
                  <a:pt x="48" y="27"/>
                  <a:pt x="48" y="27"/>
                </a:cubicBezTo>
                <a:cubicBezTo>
                  <a:pt x="44" y="20"/>
                  <a:pt x="44" y="20"/>
                  <a:pt x="44" y="20"/>
                </a:cubicBezTo>
                <a:lnTo>
                  <a:pt x="36" y="1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1" name="Freeform 1214">
            <a:extLst>
              <a:ext uri="{FF2B5EF4-FFF2-40B4-BE49-F238E27FC236}">
                <a16:creationId xmlns="" xmlns:a16="http://schemas.microsoft.com/office/drawing/2014/main" id="{B0CD3B94-4C75-416D-89BC-35A216DB4C05}"/>
              </a:ext>
            </a:extLst>
          </p:cNvPr>
          <p:cNvSpPr>
            <a:spLocks/>
          </p:cNvSpPr>
          <p:nvPr/>
        </p:nvSpPr>
        <p:spPr bwMode="gray">
          <a:xfrm>
            <a:off x="2708147" y="1778123"/>
            <a:ext cx="98140" cy="69302"/>
          </a:xfrm>
          <a:custGeom>
            <a:avLst/>
            <a:gdLst>
              <a:gd name="T0" fmla="*/ 7 w 68"/>
              <a:gd name="T1" fmla="*/ 2 h 48"/>
              <a:gd name="T2" fmla="*/ 0 w 68"/>
              <a:gd name="T3" fmla="*/ 11 h 48"/>
              <a:gd name="T4" fmla="*/ 3 w 68"/>
              <a:gd name="T5" fmla="*/ 28 h 48"/>
              <a:gd name="T6" fmla="*/ 6 w 68"/>
              <a:gd name="T7" fmla="*/ 37 h 48"/>
              <a:gd name="T8" fmla="*/ 10 w 68"/>
              <a:gd name="T9" fmla="*/ 47 h 48"/>
              <a:gd name="T10" fmla="*/ 19 w 68"/>
              <a:gd name="T11" fmla="*/ 48 h 48"/>
              <a:gd name="T12" fmla="*/ 27 w 68"/>
              <a:gd name="T13" fmla="*/ 39 h 48"/>
              <a:gd name="T14" fmla="*/ 24 w 68"/>
              <a:gd name="T15" fmla="*/ 31 h 48"/>
              <a:gd name="T16" fmla="*/ 32 w 68"/>
              <a:gd name="T17" fmla="*/ 30 h 48"/>
              <a:gd name="T18" fmla="*/ 46 w 68"/>
              <a:gd name="T19" fmla="*/ 30 h 48"/>
              <a:gd name="T20" fmla="*/ 59 w 68"/>
              <a:gd name="T21" fmla="*/ 14 h 48"/>
              <a:gd name="T22" fmla="*/ 68 w 68"/>
              <a:gd name="T23" fmla="*/ 2 h 48"/>
              <a:gd name="T24" fmla="*/ 47 w 68"/>
              <a:gd name="T25" fmla="*/ 2 h 48"/>
              <a:gd name="T26" fmla="*/ 33 w 68"/>
              <a:gd name="T27" fmla="*/ 0 h 48"/>
              <a:gd name="T28" fmla="*/ 16 w 68"/>
              <a:gd name="T29" fmla="*/ 0 h 48"/>
              <a:gd name="T30" fmla="*/ 7 w 68"/>
              <a:gd name="T31" fmla="*/ 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48"/>
              <a:gd name="T50" fmla="*/ 68 w 6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48">
                <a:moveTo>
                  <a:pt x="7" y="2"/>
                </a:moveTo>
                <a:lnTo>
                  <a:pt x="0" y="11"/>
                </a:lnTo>
                <a:lnTo>
                  <a:pt x="3" y="28"/>
                </a:lnTo>
                <a:lnTo>
                  <a:pt x="6" y="37"/>
                </a:lnTo>
                <a:lnTo>
                  <a:pt x="10" y="47"/>
                </a:lnTo>
                <a:lnTo>
                  <a:pt x="19" y="48"/>
                </a:lnTo>
                <a:lnTo>
                  <a:pt x="27" y="39"/>
                </a:lnTo>
                <a:lnTo>
                  <a:pt x="24" y="31"/>
                </a:lnTo>
                <a:lnTo>
                  <a:pt x="32" y="30"/>
                </a:lnTo>
                <a:lnTo>
                  <a:pt x="46" y="30"/>
                </a:lnTo>
                <a:lnTo>
                  <a:pt x="59" y="14"/>
                </a:lnTo>
                <a:lnTo>
                  <a:pt x="68" y="2"/>
                </a:lnTo>
                <a:lnTo>
                  <a:pt x="47" y="2"/>
                </a:lnTo>
                <a:lnTo>
                  <a:pt x="33" y="0"/>
                </a:lnTo>
                <a:lnTo>
                  <a:pt x="16" y="0"/>
                </a:lnTo>
                <a:lnTo>
                  <a:pt x="7" y="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2" name="Freeform 1215">
            <a:extLst>
              <a:ext uri="{FF2B5EF4-FFF2-40B4-BE49-F238E27FC236}">
                <a16:creationId xmlns="" xmlns:a16="http://schemas.microsoft.com/office/drawing/2014/main" id="{1A7B9AED-53CF-4FC7-97FF-3569E8083743}"/>
              </a:ext>
            </a:extLst>
          </p:cNvPr>
          <p:cNvSpPr>
            <a:spLocks/>
          </p:cNvSpPr>
          <p:nvPr/>
        </p:nvSpPr>
        <p:spPr bwMode="gray">
          <a:xfrm>
            <a:off x="2691420" y="1511918"/>
            <a:ext cx="198512" cy="124303"/>
          </a:xfrm>
          <a:custGeom>
            <a:avLst/>
            <a:gdLst>
              <a:gd name="T0" fmla="*/ 86 w 136"/>
              <a:gd name="T1" fmla="*/ 81 h 86"/>
              <a:gd name="T2" fmla="*/ 76 w 136"/>
              <a:gd name="T3" fmla="*/ 78 h 86"/>
              <a:gd name="T4" fmla="*/ 71 w 136"/>
              <a:gd name="T5" fmla="*/ 84 h 86"/>
              <a:gd name="T6" fmla="*/ 49 w 136"/>
              <a:gd name="T7" fmla="*/ 81 h 86"/>
              <a:gd name="T8" fmla="*/ 58 w 136"/>
              <a:gd name="T9" fmla="*/ 76 h 86"/>
              <a:gd name="T10" fmla="*/ 46 w 136"/>
              <a:gd name="T11" fmla="*/ 72 h 86"/>
              <a:gd name="T12" fmla="*/ 29 w 136"/>
              <a:gd name="T13" fmla="*/ 65 h 86"/>
              <a:gd name="T14" fmla="*/ 51 w 136"/>
              <a:gd name="T15" fmla="*/ 61 h 86"/>
              <a:gd name="T16" fmla="*/ 71 w 136"/>
              <a:gd name="T17" fmla="*/ 59 h 86"/>
              <a:gd name="T18" fmla="*/ 58 w 136"/>
              <a:gd name="T19" fmla="*/ 53 h 86"/>
              <a:gd name="T20" fmla="*/ 36 w 136"/>
              <a:gd name="T21" fmla="*/ 55 h 86"/>
              <a:gd name="T22" fmla="*/ 17 w 136"/>
              <a:gd name="T23" fmla="*/ 55 h 86"/>
              <a:gd name="T24" fmla="*/ 0 w 136"/>
              <a:gd name="T25" fmla="*/ 33 h 86"/>
              <a:gd name="T26" fmla="*/ 10 w 136"/>
              <a:gd name="T27" fmla="*/ 35 h 86"/>
              <a:gd name="T28" fmla="*/ 26 w 136"/>
              <a:gd name="T29" fmla="*/ 31 h 86"/>
              <a:gd name="T30" fmla="*/ 11 w 136"/>
              <a:gd name="T31" fmla="*/ 28 h 86"/>
              <a:gd name="T32" fmla="*/ 18 w 136"/>
              <a:gd name="T33" fmla="*/ 21 h 86"/>
              <a:gd name="T34" fmla="*/ 31 w 136"/>
              <a:gd name="T35" fmla="*/ 19 h 86"/>
              <a:gd name="T36" fmla="*/ 17 w 136"/>
              <a:gd name="T37" fmla="*/ 13 h 86"/>
              <a:gd name="T38" fmla="*/ 24 w 136"/>
              <a:gd name="T39" fmla="*/ 8 h 86"/>
              <a:gd name="T40" fmla="*/ 42 w 136"/>
              <a:gd name="T41" fmla="*/ 7 h 86"/>
              <a:gd name="T42" fmla="*/ 31 w 136"/>
              <a:gd name="T43" fmla="*/ 3 h 86"/>
              <a:gd name="T44" fmla="*/ 52 w 136"/>
              <a:gd name="T45" fmla="*/ 1 h 86"/>
              <a:gd name="T46" fmla="*/ 87 w 136"/>
              <a:gd name="T47" fmla="*/ 25 h 86"/>
              <a:gd name="T48" fmla="*/ 94 w 136"/>
              <a:gd name="T49" fmla="*/ 35 h 86"/>
              <a:gd name="T50" fmla="*/ 102 w 136"/>
              <a:gd name="T51" fmla="*/ 25 h 86"/>
              <a:gd name="T52" fmla="*/ 106 w 136"/>
              <a:gd name="T53" fmla="*/ 35 h 86"/>
              <a:gd name="T54" fmla="*/ 113 w 136"/>
              <a:gd name="T55" fmla="*/ 43 h 86"/>
              <a:gd name="T56" fmla="*/ 122 w 136"/>
              <a:gd name="T57" fmla="*/ 49 h 86"/>
              <a:gd name="T58" fmla="*/ 131 w 136"/>
              <a:gd name="T59" fmla="*/ 51 h 86"/>
              <a:gd name="T60" fmla="*/ 133 w 136"/>
              <a:gd name="T61" fmla="*/ 59 h 86"/>
              <a:gd name="T62" fmla="*/ 121 w 136"/>
              <a:gd name="T63" fmla="*/ 61 h 86"/>
              <a:gd name="T64" fmla="*/ 105 w 136"/>
              <a:gd name="T65" fmla="*/ 73 h 86"/>
              <a:gd name="T66" fmla="*/ 107 w 136"/>
              <a:gd name="T67" fmla="*/ 61 h 86"/>
              <a:gd name="T68" fmla="*/ 100 w 136"/>
              <a:gd name="T69" fmla="*/ 69 h 86"/>
              <a:gd name="T70" fmla="*/ 101 w 136"/>
              <a:gd name="T71" fmla="*/ 76 h 86"/>
              <a:gd name="T72" fmla="*/ 93 w 136"/>
              <a:gd name="T73" fmla="*/ 78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86"/>
              <a:gd name="T113" fmla="*/ 136 w 136"/>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86">
                <a:moveTo>
                  <a:pt x="91" y="86"/>
                </a:moveTo>
                <a:cubicBezTo>
                  <a:pt x="86" y="81"/>
                  <a:pt x="86" y="81"/>
                  <a:pt x="86" y="81"/>
                </a:cubicBezTo>
                <a:cubicBezTo>
                  <a:pt x="80" y="75"/>
                  <a:pt x="80" y="75"/>
                  <a:pt x="80" y="75"/>
                </a:cubicBezTo>
                <a:cubicBezTo>
                  <a:pt x="76" y="78"/>
                  <a:pt x="76" y="78"/>
                  <a:pt x="76" y="78"/>
                </a:cubicBezTo>
                <a:cubicBezTo>
                  <a:pt x="77" y="82"/>
                  <a:pt x="77" y="82"/>
                  <a:pt x="77" y="82"/>
                </a:cubicBezTo>
                <a:cubicBezTo>
                  <a:pt x="71" y="84"/>
                  <a:pt x="71" y="84"/>
                  <a:pt x="71" y="84"/>
                </a:cubicBezTo>
                <a:cubicBezTo>
                  <a:pt x="62" y="86"/>
                  <a:pt x="62" y="86"/>
                  <a:pt x="62" y="86"/>
                </a:cubicBezTo>
                <a:cubicBezTo>
                  <a:pt x="49" y="81"/>
                  <a:pt x="49" y="81"/>
                  <a:pt x="49" y="81"/>
                </a:cubicBezTo>
                <a:cubicBezTo>
                  <a:pt x="47" y="75"/>
                  <a:pt x="47" y="75"/>
                  <a:pt x="47" y="75"/>
                </a:cubicBezTo>
                <a:cubicBezTo>
                  <a:pt x="58" y="76"/>
                  <a:pt x="58" y="76"/>
                  <a:pt x="58" y="76"/>
                </a:cubicBezTo>
                <a:cubicBezTo>
                  <a:pt x="57" y="73"/>
                  <a:pt x="57" y="73"/>
                  <a:pt x="57" y="73"/>
                </a:cubicBezTo>
                <a:cubicBezTo>
                  <a:pt x="46" y="72"/>
                  <a:pt x="46" y="72"/>
                  <a:pt x="46" y="72"/>
                </a:cubicBezTo>
                <a:cubicBezTo>
                  <a:pt x="41" y="73"/>
                  <a:pt x="41" y="73"/>
                  <a:pt x="41" y="73"/>
                </a:cubicBezTo>
                <a:cubicBezTo>
                  <a:pt x="29" y="65"/>
                  <a:pt x="29" y="65"/>
                  <a:pt x="29" y="65"/>
                </a:cubicBezTo>
                <a:cubicBezTo>
                  <a:pt x="38" y="61"/>
                  <a:pt x="38" y="61"/>
                  <a:pt x="38" y="61"/>
                </a:cubicBezTo>
                <a:cubicBezTo>
                  <a:pt x="51" y="61"/>
                  <a:pt x="51" y="61"/>
                  <a:pt x="51" y="61"/>
                </a:cubicBezTo>
                <a:cubicBezTo>
                  <a:pt x="63" y="61"/>
                  <a:pt x="63" y="61"/>
                  <a:pt x="63" y="61"/>
                </a:cubicBezTo>
                <a:cubicBezTo>
                  <a:pt x="71" y="59"/>
                  <a:pt x="71" y="59"/>
                  <a:pt x="71" y="59"/>
                </a:cubicBezTo>
                <a:cubicBezTo>
                  <a:pt x="67" y="55"/>
                  <a:pt x="67" y="55"/>
                  <a:pt x="67" y="55"/>
                </a:cubicBezTo>
                <a:cubicBezTo>
                  <a:pt x="58" y="53"/>
                  <a:pt x="58" y="53"/>
                  <a:pt x="58" y="53"/>
                </a:cubicBezTo>
                <a:cubicBezTo>
                  <a:pt x="46" y="53"/>
                  <a:pt x="46" y="53"/>
                  <a:pt x="46" y="53"/>
                </a:cubicBezTo>
                <a:cubicBezTo>
                  <a:pt x="36" y="55"/>
                  <a:pt x="36" y="55"/>
                  <a:pt x="36" y="55"/>
                </a:cubicBezTo>
                <a:cubicBezTo>
                  <a:pt x="24" y="54"/>
                  <a:pt x="24" y="54"/>
                  <a:pt x="24" y="54"/>
                </a:cubicBezTo>
                <a:cubicBezTo>
                  <a:pt x="17" y="55"/>
                  <a:pt x="17" y="55"/>
                  <a:pt x="17" y="55"/>
                </a:cubicBezTo>
                <a:cubicBezTo>
                  <a:pt x="4" y="41"/>
                  <a:pt x="4" y="41"/>
                  <a:pt x="4" y="41"/>
                </a:cubicBezTo>
                <a:cubicBezTo>
                  <a:pt x="0" y="33"/>
                  <a:pt x="0" y="33"/>
                  <a:pt x="0" y="33"/>
                </a:cubicBezTo>
                <a:cubicBezTo>
                  <a:pt x="5" y="33"/>
                  <a:pt x="5" y="33"/>
                  <a:pt x="5" y="33"/>
                </a:cubicBezTo>
                <a:cubicBezTo>
                  <a:pt x="10" y="35"/>
                  <a:pt x="10" y="35"/>
                  <a:pt x="10" y="35"/>
                </a:cubicBezTo>
                <a:cubicBezTo>
                  <a:pt x="21" y="37"/>
                  <a:pt x="21" y="37"/>
                  <a:pt x="21" y="37"/>
                </a:cubicBezTo>
                <a:cubicBezTo>
                  <a:pt x="26" y="31"/>
                  <a:pt x="26" y="31"/>
                  <a:pt x="26" y="31"/>
                </a:cubicBezTo>
                <a:cubicBezTo>
                  <a:pt x="18" y="29"/>
                  <a:pt x="18" y="29"/>
                  <a:pt x="18" y="29"/>
                </a:cubicBezTo>
                <a:cubicBezTo>
                  <a:pt x="11" y="28"/>
                  <a:pt x="11" y="28"/>
                  <a:pt x="11" y="28"/>
                </a:cubicBezTo>
                <a:cubicBezTo>
                  <a:pt x="10" y="21"/>
                  <a:pt x="10" y="21"/>
                  <a:pt x="10" y="21"/>
                </a:cubicBezTo>
                <a:cubicBezTo>
                  <a:pt x="18" y="21"/>
                  <a:pt x="18" y="21"/>
                  <a:pt x="18" y="21"/>
                </a:cubicBezTo>
                <a:cubicBezTo>
                  <a:pt x="27" y="22"/>
                  <a:pt x="27" y="22"/>
                  <a:pt x="27" y="22"/>
                </a:cubicBezTo>
                <a:cubicBezTo>
                  <a:pt x="31" y="19"/>
                  <a:pt x="31" y="19"/>
                  <a:pt x="31" y="19"/>
                </a:cubicBezTo>
                <a:cubicBezTo>
                  <a:pt x="25" y="17"/>
                  <a:pt x="25" y="17"/>
                  <a:pt x="25" y="17"/>
                </a:cubicBezTo>
                <a:cubicBezTo>
                  <a:pt x="17" y="13"/>
                  <a:pt x="17" y="13"/>
                  <a:pt x="17" y="13"/>
                </a:cubicBezTo>
                <a:cubicBezTo>
                  <a:pt x="19" y="8"/>
                  <a:pt x="19" y="8"/>
                  <a:pt x="19" y="8"/>
                </a:cubicBezTo>
                <a:cubicBezTo>
                  <a:pt x="24" y="8"/>
                  <a:pt x="24" y="8"/>
                  <a:pt x="24" y="8"/>
                </a:cubicBezTo>
                <a:cubicBezTo>
                  <a:pt x="31" y="9"/>
                  <a:pt x="31" y="9"/>
                  <a:pt x="31" y="9"/>
                </a:cubicBezTo>
                <a:cubicBezTo>
                  <a:pt x="42" y="7"/>
                  <a:pt x="42" y="7"/>
                  <a:pt x="42" y="7"/>
                </a:cubicBezTo>
                <a:cubicBezTo>
                  <a:pt x="41" y="4"/>
                  <a:pt x="41" y="4"/>
                  <a:pt x="41" y="4"/>
                </a:cubicBezTo>
                <a:cubicBezTo>
                  <a:pt x="31" y="3"/>
                  <a:pt x="31" y="3"/>
                  <a:pt x="31" y="3"/>
                </a:cubicBezTo>
                <a:cubicBezTo>
                  <a:pt x="34" y="0"/>
                  <a:pt x="34" y="0"/>
                  <a:pt x="34" y="0"/>
                </a:cubicBezTo>
                <a:cubicBezTo>
                  <a:pt x="52" y="1"/>
                  <a:pt x="52" y="1"/>
                  <a:pt x="52" y="1"/>
                </a:cubicBezTo>
                <a:cubicBezTo>
                  <a:pt x="72" y="22"/>
                  <a:pt x="72" y="22"/>
                  <a:pt x="72" y="22"/>
                </a:cubicBezTo>
                <a:cubicBezTo>
                  <a:pt x="87" y="25"/>
                  <a:pt x="87" y="25"/>
                  <a:pt x="87" y="25"/>
                </a:cubicBezTo>
                <a:cubicBezTo>
                  <a:pt x="88" y="31"/>
                  <a:pt x="88" y="31"/>
                  <a:pt x="88" y="31"/>
                </a:cubicBezTo>
                <a:cubicBezTo>
                  <a:pt x="94" y="35"/>
                  <a:pt x="94" y="35"/>
                  <a:pt x="94" y="35"/>
                </a:cubicBezTo>
                <a:cubicBezTo>
                  <a:pt x="96" y="28"/>
                  <a:pt x="96" y="28"/>
                  <a:pt x="96" y="28"/>
                </a:cubicBezTo>
                <a:cubicBezTo>
                  <a:pt x="102" y="25"/>
                  <a:pt x="102" y="25"/>
                  <a:pt x="102" y="25"/>
                </a:cubicBezTo>
                <a:cubicBezTo>
                  <a:pt x="107" y="27"/>
                  <a:pt x="107" y="27"/>
                  <a:pt x="107" y="27"/>
                </a:cubicBezTo>
                <a:cubicBezTo>
                  <a:pt x="106" y="35"/>
                  <a:pt x="106" y="35"/>
                  <a:pt x="106" y="35"/>
                </a:cubicBezTo>
                <a:cubicBezTo>
                  <a:pt x="112" y="38"/>
                  <a:pt x="112" y="38"/>
                  <a:pt x="112" y="38"/>
                </a:cubicBezTo>
                <a:cubicBezTo>
                  <a:pt x="113" y="43"/>
                  <a:pt x="113" y="43"/>
                  <a:pt x="113" y="43"/>
                </a:cubicBezTo>
                <a:cubicBezTo>
                  <a:pt x="112" y="51"/>
                  <a:pt x="112" y="51"/>
                  <a:pt x="112" y="51"/>
                </a:cubicBezTo>
                <a:cubicBezTo>
                  <a:pt x="122" y="49"/>
                  <a:pt x="122" y="49"/>
                  <a:pt x="122" y="49"/>
                </a:cubicBezTo>
                <a:cubicBezTo>
                  <a:pt x="127" y="51"/>
                  <a:pt x="127" y="51"/>
                  <a:pt x="127" y="51"/>
                </a:cubicBezTo>
                <a:cubicBezTo>
                  <a:pt x="131" y="51"/>
                  <a:pt x="131" y="51"/>
                  <a:pt x="131" y="51"/>
                </a:cubicBezTo>
                <a:cubicBezTo>
                  <a:pt x="136" y="55"/>
                  <a:pt x="136" y="55"/>
                  <a:pt x="136" y="55"/>
                </a:cubicBezTo>
                <a:cubicBezTo>
                  <a:pt x="133" y="59"/>
                  <a:pt x="133" y="59"/>
                  <a:pt x="133" y="59"/>
                </a:cubicBezTo>
                <a:cubicBezTo>
                  <a:pt x="128" y="63"/>
                  <a:pt x="128" y="63"/>
                  <a:pt x="128" y="63"/>
                </a:cubicBezTo>
                <a:cubicBezTo>
                  <a:pt x="121" y="61"/>
                  <a:pt x="121" y="61"/>
                  <a:pt x="121" y="61"/>
                </a:cubicBezTo>
                <a:cubicBezTo>
                  <a:pt x="115" y="63"/>
                  <a:pt x="115" y="63"/>
                  <a:pt x="115" y="63"/>
                </a:cubicBezTo>
                <a:cubicBezTo>
                  <a:pt x="105" y="73"/>
                  <a:pt x="105" y="73"/>
                  <a:pt x="105" y="73"/>
                </a:cubicBezTo>
                <a:cubicBezTo>
                  <a:pt x="104" y="68"/>
                  <a:pt x="104" y="68"/>
                  <a:pt x="104" y="68"/>
                </a:cubicBezTo>
                <a:cubicBezTo>
                  <a:pt x="107" y="61"/>
                  <a:pt x="107" y="61"/>
                  <a:pt x="107" y="61"/>
                </a:cubicBezTo>
                <a:cubicBezTo>
                  <a:pt x="103" y="61"/>
                  <a:pt x="103" y="61"/>
                  <a:pt x="103" y="61"/>
                </a:cubicBezTo>
                <a:cubicBezTo>
                  <a:pt x="100" y="69"/>
                  <a:pt x="100" y="69"/>
                  <a:pt x="100" y="69"/>
                </a:cubicBezTo>
                <a:cubicBezTo>
                  <a:pt x="100" y="71"/>
                  <a:pt x="100" y="71"/>
                  <a:pt x="100" y="71"/>
                </a:cubicBezTo>
                <a:cubicBezTo>
                  <a:pt x="101" y="76"/>
                  <a:pt x="101" y="76"/>
                  <a:pt x="101" y="76"/>
                </a:cubicBezTo>
                <a:cubicBezTo>
                  <a:pt x="101" y="76"/>
                  <a:pt x="103" y="81"/>
                  <a:pt x="100" y="81"/>
                </a:cubicBezTo>
                <a:cubicBezTo>
                  <a:pt x="97" y="81"/>
                  <a:pt x="93" y="78"/>
                  <a:pt x="93" y="78"/>
                </a:cubicBezTo>
                <a:lnTo>
                  <a:pt x="91" y="86"/>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3" name="Freeform 1216">
            <a:extLst>
              <a:ext uri="{FF2B5EF4-FFF2-40B4-BE49-F238E27FC236}">
                <a16:creationId xmlns="" xmlns:a16="http://schemas.microsoft.com/office/drawing/2014/main" id="{8E4C8BDD-E663-4D91-AE15-5D437694475B}"/>
              </a:ext>
            </a:extLst>
          </p:cNvPr>
          <p:cNvSpPr>
            <a:spLocks/>
          </p:cNvSpPr>
          <p:nvPr/>
        </p:nvSpPr>
        <p:spPr bwMode="gray">
          <a:xfrm>
            <a:off x="2630081" y="1559220"/>
            <a:ext cx="25651" cy="17600"/>
          </a:xfrm>
          <a:custGeom>
            <a:avLst/>
            <a:gdLst>
              <a:gd name="T0" fmla="*/ 6 w 18"/>
              <a:gd name="T1" fmla="*/ 0 h 13"/>
              <a:gd name="T2" fmla="*/ 12 w 18"/>
              <a:gd name="T3" fmla="*/ 1 h 13"/>
              <a:gd name="T4" fmla="*/ 18 w 18"/>
              <a:gd name="T5" fmla="*/ 5 h 13"/>
              <a:gd name="T6" fmla="*/ 18 w 18"/>
              <a:gd name="T7" fmla="*/ 12 h 13"/>
              <a:gd name="T8" fmla="*/ 12 w 18"/>
              <a:gd name="T9" fmla="*/ 13 h 13"/>
              <a:gd name="T10" fmla="*/ 9 w 18"/>
              <a:gd name="T11" fmla="*/ 9 h 13"/>
              <a:gd name="T12" fmla="*/ 2 w 18"/>
              <a:gd name="T13" fmla="*/ 9 h 13"/>
              <a:gd name="T14" fmla="*/ 0 w 18"/>
              <a:gd name="T15" fmla="*/ 3 h 13"/>
              <a:gd name="T16" fmla="*/ 6 w 1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6" y="0"/>
                </a:moveTo>
                <a:lnTo>
                  <a:pt x="12" y="1"/>
                </a:lnTo>
                <a:lnTo>
                  <a:pt x="18" y="5"/>
                </a:lnTo>
                <a:lnTo>
                  <a:pt x="18" y="12"/>
                </a:lnTo>
                <a:lnTo>
                  <a:pt x="12" y="13"/>
                </a:lnTo>
                <a:lnTo>
                  <a:pt x="9" y="9"/>
                </a:lnTo>
                <a:lnTo>
                  <a:pt x="2" y="9"/>
                </a:lnTo>
                <a:lnTo>
                  <a:pt x="0" y="3"/>
                </a:lnTo>
                <a:lnTo>
                  <a:pt x="6"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4" name="Freeform 1217">
            <a:extLst>
              <a:ext uri="{FF2B5EF4-FFF2-40B4-BE49-F238E27FC236}">
                <a16:creationId xmlns="" xmlns:a16="http://schemas.microsoft.com/office/drawing/2014/main" id="{58FC36AC-9604-4A61-9575-6FCE2CEF6D3C}"/>
              </a:ext>
            </a:extLst>
          </p:cNvPr>
          <p:cNvSpPr>
            <a:spLocks/>
          </p:cNvSpPr>
          <p:nvPr/>
        </p:nvSpPr>
        <p:spPr bwMode="gray">
          <a:xfrm>
            <a:off x="2773946" y="1437117"/>
            <a:ext cx="534197" cy="270605"/>
          </a:xfrm>
          <a:custGeom>
            <a:avLst/>
            <a:gdLst>
              <a:gd name="T0" fmla="*/ 277 w 367"/>
              <a:gd name="T1" fmla="*/ 70 h 188"/>
              <a:gd name="T2" fmla="*/ 243 w 367"/>
              <a:gd name="T3" fmla="*/ 96 h 188"/>
              <a:gd name="T4" fmla="*/ 210 w 367"/>
              <a:gd name="T5" fmla="*/ 94 h 188"/>
              <a:gd name="T6" fmla="*/ 214 w 367"/>
              <a:gd name="T7" fmla="*/ 103 h 188"/>
              <a:gd name="T8" fmla="*/ 175 w 367"/>
              <a:gd name="T9" fmla="*/ 105 h 188"/>
              <a:gd name="T10" fmla="*/ 206 w 367"/>
              <a:gd name="T11" fmla="*/ 115 h 188"/>
              <a:gd name="T12" fmla="*/ 203 w 367"/>
              <a:gd name="T13" fmla="*/ 121 h 188"/>
              <a:gd name="T14" fmla="*/ 189 w 367"/>
              <a:gd name="T15" fmla="*/ 130 h 188"/>
              <a:gd name="T16" fmla="*/ 167 w 367"/>
              <a:gd name="T17" fmla="*/ 144 h 188"/>
              <a:gd name="T18" fmla="*/ 124 w 367"/>
              <a:gd name="T19" fmla="*/ 155 h 188"/>
              <a:gd name="T20" fmla="*/ 152 w 367"/>
              <a:gd name="T21" fmla="*/ 168 h 188"/>
              <a:gd name="T22" fmla="*/ 166 w 367"/>
              <a:gd name="T23" fmla="*/ 169 h 188"/>
              <a:gd name="T24" fmla="*/ 141 w 367"/>
              <a:gd name="T25" fmla="*/ 186 h 188"/>
              <a:gd name="T26" fmla="*/ 112 w 367"/>
              <a:gd name="T27" fmla="*/ 180 h 188"/>
              <a:gd name="T28" fmla="*/ 89 w 367"/>
              <a:gd name="T29" fmla="*/ 182 h 188"/>
              <a:gd name="T30" fmla="*/ 51 w 367"/>
              <a:gd name="T31" fmla="*/ 179 h 188"/>
              <a:gd name="T32" fmla="*/ 29 w 367"/>
              <a:gd name="T33" fmla="*/ 176 h 188"/>
              <a:gd name="T34" fmla="*/ 63 w 367"/>
              <a:gd name="T35" fmla="*/ 163 h 188"/>
              <a:gd name="T36" fmla="*/ 47 w 367"/>
              <a:gd name="T37" fmla="*/ 147 h 188"/>
              <a:gd name="T38" fmla="*/ 89 w 367"/>
              <a:gd name="T39" fmla="*/ 159 h 188"/>
              <a:gd name="T40" fmla="*/ 111 w 367"/>
              <a:gd name="T41" fmla="*/ 139 h 188"/>
              <a:gd name="T42" fmla="*/ 78 w 367"/>
              <a:gd name="T43" fmla="*/ 149 h 188"/>
              <a:gd name="T44" fmla="*/ 85 w 367"/>
              <a:gd name="T45" fmla="*/ 130 h 188"/>
              <a:gd name="T46" fmla="*/ 57 w 367"/>
              <a:gd name="T47" fmla="*/ 137 h 188"/>
              <a:gd name="T48" fmla="*/ 77 w 367"/>
              <a:gd name="T49" fmla="*/ 121 h 188"/>
              <a:gd name="T50" fmla="*/ 112 w 367"/>
              <a:gd name="T51" fmla="*/ 123 h 188"/>
              <a:gd name="T52" fmla="*/ 94 w 367"/>
              <a:gd name="T53" fmla="*/ 114 h 188"/>
              <a:gd name="T54" fmla="*/ 64 w 367"/>
              <a:gd name="T55" fmla="*/ 95 h 188"/>
              <a:gd name="T56" fmla="*/ 98 w 367"/>
              <a:gd name="T57" fmla="*/ 82 h 188"/>
              <a:gd name="T58" fmla="*/ 135 w 367"/>
              <a:gd name="T59" fmla="*/ 97 h 188"/>
              <a:gd name="T60" fmla="*/ 109 w 367"/>
              <a:gd name="T61" fmla="*/ 77 h 188"/>
              <a:gd name="T62" fmla="*/ 162 w 367"/>
              <a:gd name="T63" fmla="*/ 66 h 188"/>
              <a:gd name="T64" fmla="*/ 174 w 367"/>
              <a:gd name="T65" fmla="*/ 51 h 188"/>
              <a:gd name="T66" fmla="*/ 137 w 367"/>
              <a:gd name="T67" fmla="*/ 71 h 188"/>
              <a:gd name="T68" fmla="*/ 99 w 367"/>
              <a:gd name="T69" fmla="*/ 69 h 188"/>
              <a:gd name="T70" fmla="*/ 67 w 367"/>
              <a:gd name="T71" fmla="*/ 65 h 188"/>
              <a:gd name="T72" fmla="*/ 60 w 367"/>
              <a:gd name="T73" fmla="*/ 57 h 188"/>
              <a:gd name="T74" fmla="*/ 25 w 367"/>
              <a:gd name="T75" fmla="*/ 54 h 188"/>
              <a:gd name="T76" fmla="*/ 31 w 367"/>
              <a:gd name="T77" fmla="*/ 46 h 188"/>
              <a:gd name="T78" fmla="*/ 21 w 367"/>
              <a:gd name="T79" fmla="*/ 44 h 188"/>
              <a:gd name="T80" fmla="*/ 9 w 367"/>
              <a:gd name="T81" fmla="*/ 37 h 188"/>
              <a:gd name="T82" fmla="*/ 54 w 367"/>
              <a:gd name="T83" fmla="*/ 31 h 188"/>
              <a:gd name="T84" fmla="*/ 74 w 367"/>
              <a:gd name="T85" fmla="*/ 27 h 188"/>
              <a:gd name="T86" fmla="*/ 111 w 367"/>
              <a:gd name="T87" fmla="*/ 28 h 188"/>
              <a:gd name="T88" fmla="*/ 112 w 367"/>
              <a:gd name="T89" fmla="*/ 14 h 188"/>
              <a:gd name="T90" fmla="*/ 148 w 367"/>
              <a:gd name="T91" fmla="*/ 6 h 188"/>
              <a:gd name="T92" fmla="*/ 183 w 367"/>
              <a:gd name="T93" fmla="*/ 19 h 188"/>
              <a:gd name="T94" fmla="*/ 176 w 367"/>
              <a:gd name="T95" fmla="*/ 0 h 188"/>
              <a:gd name="T96" fmla="*/ 222 w 367"/>
              <a:gd name="T97" fmla="*/ 7 h 188"/>
              <a:gd name="T98" fmla="*/ 247 w 367"/>
              <a:gd name="T99" fmla="*/ 2 h 188"/>
              <a:gd name="T100" fmla="*/ 302 w 367"/>
              <a:gd name="T101" fmla="*/ 9 h 188"/>
              <a:gd name="T102" fmla="*/ 325 w 367"/>
              <a:gd name="T103" fmla="*/ 9 h 188"/>
              <a:gd name="T104" fmla="*/ 367 w 367"/>
              <a:gd name="T105" fmla="*/ 26 h 188"/>
              <a:gd name="T106" fmla="*/ 286 w 367"/>
              <a:gd name="T107" fmla="*/ 43 h 188"/>
              <a:gd name="T108" fmla="*/ 275 w 367"/>
              <a:gd name="T109" fmla="*/ 55 h 188"/>
              <a:gd name="T110" fmla="*/ 325 w 367"/>
              <a:gd name="T111" fmla="*/ 51 h 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188"/>
              <a:gd name="T170" fmla="*/ 367 w 367"/>
              <a:gd name="T171" fmla="*/ 188 h 1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188">
                <a:moveTo>
                  <a:pt x="325" y="51"/>
                </a:moveTo>
                <a:cubicBezTo>
                  <a:pt x="308" y="57"/>
                  <a:pt x="308" y="57"/>
                  <a:pt x="308" y="57"/>
                </a:cubicBezTo>
                <a:cubicBezTo>
                  <a:pt x="296" y="63"/>
                  <a:pt x="296" y="63"/>
                  <a:pt x="296" y="63"/>
                </a:cubicBezTo>
                <a:cubicBezTo>
                  <a:pt x="277" y="70"/>
                  <a:pt x="277" y="70"/>
                  <a:pt x="277" y="70"/>
                </a:cubicBezTo>
                <a:cubicBezTo>
                  <a:pt x="263" y="80"/>
                  <a:pt x="263" y="80"/>
                  <a:pt x="263" y="80"/>
                </a:cubicBezTo>
                <a:cubicBezTo>
                  <a:pt x="254" y="80"/>
                  <a:pt x="254" y="80"/>
                  <a:pt x="254" y="80"/>
                </a:cubicBezTo>
                <a:cubicBezTo>
                  <a:pt x="252" y="89"/>
                  <a:pt x="252" y="89"/>
                  <a:pt x="252" y="89"/>
                </a:cubicBezTo>
                <a:cubicBezTo>
                  <a:pt x="243" y="96"/>
                  <a:pt x="243" y="96"/>
                  <a:pt x="243" y="96"/>
                </a:cubicBezTo>
                <a:cubicBezTo>
                  <a:pt x="231" y="100"/>
                  <a:pt x="231" y="100"/>
                  <a:pt x="231" y="100"/>
                </a:cubicBezTo>
                <a:cubicBezTo>
                  <a:pt x="224" y="95"/>
                  <a:pt x="224" y="95"/>
                  <a:pt x="224" y="95"/>
                </a:cubicBezTo>
                <a:cubicBezTo>
                  <a:pt x="215" y="92"/>
                  <a:pt x="215" y="92"/>
                  <a:pt x="215" y="92"/>
                </a:cubicBezTo>
                <a:cubicBezTo>
                  <a:pt x="210" y="94"/>
                  <a:pt x="210" y="94"/>
                  <a:pt x="210" y="94"/>
                </a:cubicBezTo>
                <a:cubicBezTo>
                  <a:pt x="216" y="96"/>
                  <a:pt x="216" y="96"/>
                  <a:pt x="216" y="96"/>
                </a:cubicBezTo>
                <a:cubicBezTo>
                  <a:pt x="221" y="99"/>
                  <a:pt x="221" y="99"/>
                  <a:pt x="221" y="99"/>
                </a:cubicBezTo>
                <a:cubicBezTo>
                  <a:pt x="221" y="99"/>
                  <a:pt x="223" y="103"/>
                  <a:pt x="221" y="103"/>
                </a:cubicBezTo>
                <a:cubicBezTo>
                  <a:pt x="218" y="103"/>
                  <a:pt x="214" y="103"/>
                  <a:pt x="214" y="103"/>
                </a:cubicBezTo>
                <a:cubicBezTo>
                  <a:pt x="206" y="105"/>
                  <a:pt x="206" y="105"/>
                  <a:pt x="206" y="105"/>
                </a:cubicBezTo>
                <a:cubicBezTo>
                  <a:pt x="198" y="105"/>
                  <a:pt x="198" y="105"/>
                  <a:pt x="198" y="105"/>
                </a:cubicBezTo>
                <a:cubicBezTo>
                  <a:pt x="183" y="103"/>
                  <a:pt x="183" y="103"/>
                  <a:pt x="183" y="103"/>
                </a:cubicBezTo>
                <a:cubicBezTo>
                  <a:pt x="175" y="105"/>
                  <a:pt x="175" y="105"/>
                  <a:pt x="175" y="105"/>
                </a:cubicBezTo>
                <a:cubicBezTo>
                  <a:pt x="179" y="110"/>
                  <a:pt x="179" y="110"/>
                  <a:pt x="179" y="110"/>
                </a:cubicBezTo>
                <a:cubicBezTo>
                  <a:pt x="191" y="110"/>
                  <a:pt x="191" y="110"/>
                  <a:pt x="191" y="110"/>
                </a:cubicBezTo>
                <a:cubicBezTo>
                  <a:pt x="203" y="111"/>
                  <a:pt x="203" y="111"/>
                  <a:pt x="203" y="111"/>
                </a:cubicBezTo>
                <a:cubicBezTo>
                  <a:pt x="206" y="115"/>
                  <a:pt x="206" y="115"/>
                  <a:pt x="206" y="115"/>
                </a:cubicBezTo>
                <a:cubicBezTo>
                  <a:pt x="201" y="114"/>
                  <a:pt x="201" y="114"/>
                  <a:pt x="201" y="114"/>
                </a:cubicBezTo>
                <a:cubicBezTo>
                  <a:pt x="190" y="115"/>
                  <a:pt x="190" y="115"/>
                  <a:pt x="190" y="115"/>
                </a:cubicBezTo>
                <a:cubicBezTo>
                  <a:pt x="192" y="119"/>
                  <a:pt x="192" y="119"/>
                  <a:pt x="192" y="119"/>
                </a:cubicBezTo>
                <a:cubicBezTo>
                  <a:pt x="203" y="121"/>
                  <a:pt x="203" y="121"/>
                  <a:pt x="203" y="121"/>
                </a:cubicBezTo>
                <a:cubicBezTo>
                  <a:pt x="204" y="125"/>
                  <a:pt x="204" y="125"/>
                  <a:pt x="204" y="125"/>
                </a:cubicBezTo>
                <a:cubicBezTo>
                  <a:pt x="200" y="127"/>
                  <a:pt x="200" y="127"/>
                  <a:pt x="200" y="127"/>
                </a:cubicBezTo>
                <a:cubicBezTo>
                  <a:pt x="187" y="125"/>
                  <a:pt x="187" y="125"/>
                  <a:pt x="187" y="125"/>
                </a:cubicBezTo>
                <a:cubicBezTo>
                  <a:pt x="189" y="130"/>
                  <a:pt x="189" y="130"/>
                  <a:pt x="189" y="130"/>
                </a:cubicBezTo>
                <a:cubicBezTo>
                  <a:pt x="199" y="133"/>
                  <a:pt x="199" y="133"/>
                  <a:pt x="199" y="133"/>
                </a:cubicBezTo>
                <a:cubicBezTo>
                  <a:pt x="195" y="137"/>
                  <a:pt x="195" y="137"/>
                  <a:pt x="195" y="137"/>
                </a:cubicBezTo>
                <a:cubicBezTo>
                  <a:pt x="195" y="137"/>
                  <a:pt x="193" y="142"/>
                  <a:pt x="191" y="143"/>
                </a:cubicBezTo>
                <a:cubicBezTo>
                  <a:pt x="189" y="143"/>
                  <a:pt x="167" y="144"/>
                  <a:pt x="167" y="144"/>
                </a:cubicBezTo>
                <a:cubicBezTo>
                  <a:pt x="165" y="154"/>
                  <a:pt x="165" y="154"/>
                  <a:pt x="165" y="154"/>
                </a:cubicBezTo>
                <a:cubicBezTo>
                  <a:pt x="157" y="159"/>
                  <a:pt x="157" y="159"/>
                  <a:pt x="157" y="159"/>
                </a:cubicBezTo>
                <a:cubicBezTo>
                  <a:pt x="139" y="159"/>
                  <a:pt x="139" y="159"/>
                  <a:pt x="139" y="159"/>
                </a:cubicBezTo>
                <a:cubicBezTo>
                  <a:pt x="124" y="155"/>
                  <a:pt x="124" y="155"/>
                  <a:pt x="124" y="155"/>
                </a:cubicBezTo>
                <a:cubicBezTo>
                  <a:pt x="123" y="161"/>
                  <a:pt x="123" y="161"/>
                  <a:pt x="123" y="161"/>
                </a:cubicBezTo>
                <a:cubicBezTo>
                  <a:pt x="135" y="163"/>
                  <a:pt x="135" y="163"/>
                  <a:pt x="135" y="163"/>
                </a:cubicBezTo>
                <a:cubicBezTo>
                  <a:pt x="151" y="163"/>
                  <a:pt x="151" y="163"/>
                  <a:pt x="151" y="163"/>
                </a:cubicBezTo>
                <a:cubicBezTo>
                  <a:pt x="152" y="168"/>
                  <a:pt x="152" y="168"/>
                  <a:pt x="152" y="168"/>
                </a:cubicBezTo>
                <a:cubicBezTo>
                  <a:pt x="155" y="173"/>
                  <a:pt x="155" y="173"/>
                  <a:pt x="155" y="173"/>
                </a:cubicBezTo>
                <a:cubicBezTo>
                  <a:pt x="160" y="169"/>
                  <a:pt x="160" y="169"/>
                  <a:pt x="160" y="169"/>
                </a:cubicBezTo>
                <a:cubicBezTo>
                  <a:pt x="163" y="166"/>
                  <a:pt x="163" y="166"/>
                  <a:pt x="163" y="166"/>
                </a:cubicBezTo>
                <a:cubicBezTo>
                  <a:pt x="166" y="169"/>
                  <a:pt x="166" y="169"/>
                  <a:pt x="166" y="169"/>
                </a:cubicBezTo>
                <a:cubicBezTo>
                  <a:pt x="167" y="175"/>
                  <a:pt x="167" y="175"/>
                  <a:pt x="167" y="175"/>
                </a:cubicBezTo>
                <a:cubicBezTo>
                  <a:pt x="163" y="179"/>
                  <a:pt x="163" y="179"/>
                  <a:pt x="163" y="179"/>
                </a:cubicBezTo>
                <a:cubicBezTo>
                  <a:pt x="153" y="181"/>
                  <a:pt x="153" y="181"/>
                  <a:pt x="153" y="181"/>
                </a:cubicBezTo>
                <a:cubicBezTo>
                  <a:pt x="141" y="186"/>
                  <a:pt x="141" y="186"/>
                  <a:pt x="141" y="186"/>
                </a:cubicBezTo>
                <a:cubicBezTo>
                  <a:pt x="128" y="188"/>
                  <a:pt x="128" y="188"/>
                  <a:pt x="128" y="188"/>
                </a:cubicBezTo>
                <a:cubicBezTo>
                  <a:pt x="129" y="182"/>
                  <a:pt x="129" y="182"/>
                  <a:pt x="129" y="182"/>
                </a:cubicBezTo>
                <a:cubicBezTo>
                  <a:pt x="122" y="179"/>
                  <a:pt x="122" y="179"/>
                  <a:pt x="122" y="179"/>
                </a:cubicBezTo>
                <a:cubicBezTo>
                  <a:pt x="112" y="180"/>
                  <a:pt x="112" y="180"/>
                  <a:pt x="112" y="180"/>
                </a:cubicBezTo>
                <a:cubicBezTo>
                  <a:pt x="103" y="178"/>
                  <a:pt x="103" y="178"/>
                  <a:pt x="103" y="178"/>
                </a:cubicBezTo>
                <a:cubicBezTo>
                  <a:pt x="99" y="182"/>
                  <a:pt x="99" y="182"/>
                  <a:pt x="99" y="182"/>
                </a:cubicBezTo>
                <a:cubicBezTo>
                  <a:pt x="93" y="177"/>
                  <a:pt x="93" y="177"/>
                  <a:pt x="93" y="177"/>
                </a:cubicBezTo>
                <a:cubicBezTo>
                  <a:pt x="89" y="182"/>
                  <a:pt x="89" y="182"/>
                  <a:pt x="89" y="182"/>
                </a:cubicBezTo>
                <a:cubicBezTo>
                  <a:pt x="66" y="183"/>
                  <a:pt x="66" y="183"/>
                  <a:pt x="66" y="183"/>
                </a:cubicBezTo>
                <a:cubicBezTo>
                  <a:pt x="62" y="178"/>
                  <a:pt x="62" y="178"/>
                  <a:pt x="62" y="178"/>
                </a:cubicBezTo>
                <a:cubicBezTo>
                  <a:pt x="55" y="182"/>
                  <a:pt x="55" y="182"/>
                  <a:pt x="55" y="182"/>
                </a:cubicBezTo>
                <a:cubicBezTo>
                  <a:pt x="51" y="179"/>
                  <a:pt x="51" y="179"/>
                  <a:pt x="51" y="179"/>
                </a:cubicBezTo>
                <a:cubicBezTo>
                  <a:pt x="47" y="181"/>
                  <a:pt x="47" y="181"/>
                  <a:pt x="47" y="181"/>
                </a:cubicBezTo>
                <a:cubicBezTo>
                  <a:pt x="41" y="177"/>
                  <a:pt x="41" y="177"/>
                  <a:pt x="41" y="177"/>
                </a:cubicBezTo>
                <a:cubicBezTo>
                  <a:pt x="34" y="181"/>
                  <a:pt x="34" y="181"/>
                  <a:pt x="34" y="181"/>
                </a:cubicBezTo>
                <a:cubicBezTo>
                  <a:pt x="29" y="176"/>
                  <a:pt x="29" y="176"/>
                  <a:pt x="29" y="176"/>
                </a:cubicBezTo>
                <a:cubicBezTo>
                  <a:pt x="31" y="167"/>
                  <a:pt x="31" y="167"/>
                  <a:pt x="31" y="167"/>
                </a:cubicBezTo>
                <a:cubicBezTo>
                  <a:pt x="42" y="163"/>
                  <a:pt x="42" y="163"/>
                  <a:pt x="42" y="163"/>
                </a:cubicBezTo>
                <a:cubicBezTo>
                  <a:pt x="54" y="165"/>
                  <a:pt x="54" y="165"/>
                  <a:pt x="54" y="165"/>
                </a:cubicBezTo>
                <a:cubicBezTo>
                  <a:pt x="63" y="163"/>
                  <a:pt x="63" y="163"/>
                  <a:pt x="63" y="163"/>
                </a:cubicBezTo>
                <a:cubicBezTo>
                  <a:pt x="61" y="159"/>
                  <a:pt x="61" y="159"/>
                  <a:pt x="61" y="159"/>
                </a:cubicBezTo>
                <a:cubicBezTo>
                  <a:pt x="52" y="159"/>
                  <a:pt x="52" y="159"/>
                  <a:pt x="52" y="159"/>
                </a:cubicBezTo>
                <a:cubicBezTo>
                  <a:pt x="47" y="153"/>
                  <a:pt x="47" y="153"/>
                  <a:pt x="47" y="153"/>
                </a:cubicBezTo>
                <a:cubicBezTo>
                  <a:pt x="47" y="147"/>
                  <a:pt x="47" y="147"/>
                  <a:pt x="47" y="147"/>
                </a:cubicBezTo>
                <a:cubicBezTo>
                  <a:pt x="67" y="147"/>
                  <a:pt x="67" y="147"/>
                  <a:pt x="67" y="147"/>
                </a:cubicBezTo>
                <a:cubicBezTo>
                  <a:pt x="70" y="152"/>
                  <a:pt x="70" y="152"/>
                  <a:pt x="70" y="152"/>
                </a:cubicBezTo>
                <a:cubicBezTo>
                  <a:pt x="77" y="156"/>
                  <a:pt x="77" y="156"/>
                  <a:pt x="77" y="156"/>
                </a:cubicBezTo>
                <a:cubicBezTo>
                  <a:pt x="89" y="159"/>
                  <a:pt x="89" y="159"/>
                  <a:pt x="89" y="159"/>
                </a:cubicBezTo>
                <a:cubicBezTo>
                  <a:pt x="99" y="158"/>
                  <a:pt x="99" y="158"/>
                  <a:pt x="99" y="158"/>
                </a:cubicBezTo>
                <a:cubicBezTo>
                  <a:pt x="109" y="151"/>
                  <a:pt x="109" y="151"/>
                  <a:pt x="109" y="151"/>
                </a:cubicBezTo>
                <a:cubicBezTo>
                  <a:pt x="114" y="142"/>
                  <a:pt x="114" y="142"/>
                  <a:pt x="114" y="142"/>
                </a:cubicBezTo>
                <a:cubicBezTo>
                  <a:pt x="111" y="139"/>
                  <a:pt x="111" y="139"/>
                  <a:pt x="111" y="139"/>
                </a:cubicBezTo>
                <a:cubicBezTo>
                  <a:pt x="105" y="145"/>
                  <a:pt x="105" y="145"/>
                  <a:pt x="105" y="145"/>
                </a:cubicBezTo>
                <a:cubicBezTo>
                  <a:pt x="99" y="150"/>
                  <a:pt x="99" y="150"/>
                  <a:pt x="99" y="150"/>
                </a:cubicBezTo>
                <a:cubicBezTo>
                  <a:pt x="91" y="154"/>
                  <a:pt x="91" y="154"/>
                  <a:pt x="91" y="154"/>
                </a:cubicBezTo>
                <a:cubicBezTo>
                  <a:pt x="78" y="149"/>
                  <a:pt x="78" y="149"/>
                  <a:pt x="78" y="149"/>
                </a:cubicBezTo>
                <a:cubicBezTo>
                  <a:pt x="81" y="144"/>
                  <a:pt x="81" y="144"/>
                  <a:pt x="81" y="144"/>
                </a:cubicBezTo>
                <a:cubicBezTo>
                  <a:pt x="89" y="139"/>
                  <a:pt x="89" y="139"/>
                  <a:pt x="89" y="139"/>
                </a:cubicBezTo>
                <a:cubicBezTo>
                  <a:pt x="87" y="135"/>
                  <a:pt x="87" y="135"/>
                  <a:pt x="87" y="135"/>
                </a:cubicBezTo>
                <a:cubicBezTo>
                  <a:pt x="85" y="130"/>
                  <a:pt x="85" y="130"/>
                  <a:pt x="85" y="130"/>
                </a:cubicBezTo>
                <a:cubicBezTo>
                  <a:pt x="79" y="133"/>
                  <a:pt x="79" y="133"/>
                  <a:pt x="79" y="133"/>
                </a:cubicBezTo>
                <a:cubicBezTo>
                  <a:pt x="75" y="139"/>
                  <a:pt x="75" y="139"/>
                  <a:pt x="75" y="139"/>
                </a:cubicBezTo>
                <a:cubicBezTo>
                  <a:pt x="65" y="136"/>
                  <a:pt x="65" y="136"/>
                  <a:pt x="65" y="136"/>
                </a:cubicBezTo>
                <a:cubicBezTo>
                  <a:pt x="57" y="137"/>
                  <a:pt x="57" y="137"/>
                  <a:pt x="57" y="137"/>
                </a:cubicBezTo>
                <a:cubicBezTo>
                  <a:pt x="51" y="131"/>
                  <a:pt x="51" y="131"/>
                  <a:pt x="51" y="131"/>
                </a:cubicBezTo>
                <a:cubicBezTo>
                  <a:pt x="59" y="124"/>
                  <a:pt x="59" y="124"/>
                  <a:pt x="59" y="124"/>
                </a:cubicBezTo>
                <a:cubicBezTo>
                  <a:pt x="65" y="121"/>
                  <a:pt x="65" y="121"/>
                  <a:pt x="65" y="121"/>
                </a:cubicBezTo>
                <a:cubicBezTo>
                  <a:pt x="77" y="121"/>
                  <a:pt x="77" y="121"/>
                  <a:pt x="77" y="121"/>
                </a:cubicBezTo>
                <a:cubicBezTo>
                  <a:pt x="85" y="119"/>
                  <a:pt x="85" y="119"/>
                  <a:pt x="85" y="119"/>
                </a:cubicBezTo>
                <a:cubicBezTo>
                  <a:pt x="94" y="120"/>
                  <a:pt x="94" y="120"/>
                  <a:pt x="94" y="120"/>
                </a:cubicBezTo>
                <a:cubicBezTo>
                  <a:pt x="103" y="123"/>
                  <a:pt x="103" y="123"/>
                  <a:pt x="103" y="123"/>
                </a:cubicBezTo>
                <a:cubicBezTo>
                  <a:pt x="112" y="123"/>
                  <a:pt x="112" y="123"/>
                  <a:pt x="112" y="123"/>
                </a:cubicBezTo>
                <a:cubicBezTo>
                  <a:pt x="119" y="118"/>
                  <a:pt x="119" y="118"/>
                  <a:pt x="119" y="118"/>
                </a:cubicBezTo>
                <a:cubicBezTo>
                  <a:pt x="116" y="117"/>
                  <a:pt x="116" y="117"/>
                  <a:pt x="116" y="117"/>
                </a:cubicBezTo>
                <a:cubicBezTo>
                  <a:pt x="107" y="118"/>
                  <a:pt x="107" y="118"/>
                  <a:pt x="107" y="118"/>
                </a:cubicBezTo>
                <a:cubicBezTo>
                  <a:pt x="94" y="114"/>
                  <a:pt x="94" y="114"/>
                  <a:pt x="94" y="114"/>
                </a:cubicBezTo>
                <a:cubicBezTo>
                  <a:pt x="86" y="103"/>
                  <a:pt x="86" y="103"/>
                  <a:pt x="86" y="103"/>
                </a:cubicBezTo>
                <a:cubicBezTo>
                  <a:pt x="79" y="97"/>
                  <a:pt x="79" y="97"/>
                  <a:pt x="79" y="97"/>
                </a:cubicBezTo>
                <a:cubicBezTo>
                  <a:pt x="71" y="96"/>
                  <a:pt x="71" y="96"/>
                  <a:pt x="71" y="96"/>
                </a:cubicBezTo>
                <a:cubicBezTo>
                  <a:pt x="64" y="95"/>
                  <a:pt x="64" y="95"/>
                  <a:pt x="64" y="95"/>
                </a:cubicBezTo>
                <a:cubicBezTo>
                  <a:pt x="64" y="84"/>
                  <a:pt x="64" y="84"/>
                  <a:pt x="64" y="84"/>
                </a:cubicBezTo>
                <a:cubicBezTo>
                  <a:pt x="68" y="79"/>
                  <a:pt x="68" y="79"/>
                  <a:pt x="68" y="79"/>
                </a:cubicBezTo>
                <a:cubicBezTo>
                  <a:pt x="81" y="83"/>
                  <a:pt x="81" y="83"/>
                  <a:pt x="81" y="83"/>
                </a:cubicBezTo>
                <a:cubicBezTo>
                  <a:pt x="98" y="82"/>
                  <a:pt x="98" y="82"/>
                  <a:pt x="98" y="82"/>
                </a:cubicBezTo>
                <a:cubicBezTo>
                  <a:pt x="107" y="89"/>
                  <a:pt x="107" y="89"/>
                  <a:pt x="107" y="89"/>
                </a:cubicBezTo>
                <a:cubicBezTo>
                  <a:pt x="117" y="95"/>
                  <a:pt x="117" y="95"/>
                  <a:pt x="117" y="95"/>
                </a:cubicBezTo>
                <a:cubicBezTo>
                  <a:pt x="125" y="99"/>
                  <a:pt x="125" y="99"/>
                  <a:pt x="125" y="99"/>
                </a:cubicBezTo>
                <a:cubicBezTo>
                  <a:pt x="135" y="97"/>
                  <a:pt x="135" y="97"/>
                  <a:pt x="135" y="97"/>
                </a:cubicBezTo>
                <a:cubicBezTo>
                  <a:pt x="125" y="93"/>
                  <a:pt x="125" y="93"/>
                  <a:pt x="125" y="93"/>
                </a:cubicBezTo>
                <a:cubicBezTo>
                  <a:pt x="117" y="88"/>
                  <a:pt x="117" y="88"/>
                  <a:pt x="117" y="88"/>
                </a:cubicBezTo>
                <a:cubicBezTo>
                  <a:pt x="105" y="82"/>
                  <a:pt x="105" y="82"/>
                  <a:pt x="105" y="82"/>
                </a:cubicBezTo>
                <a:cubicBezTo>
                  <a:pt x="109" y="77"/>
                  <a:pt x="109" y="77"/>
                  <a:pt x="109" y="77"/>
                </a:cubicBezTo>
                <a:cubicBezTo>
                  <a:pt x="125" y="78"/>
                  <a:pt x="125" y="78"/>
                  <a:pt x="125" y="78"/>
                </a:cubicBezTo>
                <a:cubicBezTo>
                  <a:pt x="145" y="76"/>
                  <a:pt x="145" y="76"/>
                  <a:pt x="145" y="76"/>
                </a:cubicBezTo>
                <a:cubicBezTo>
                  <a:pt x="155" y="70"/>
                  <a:pt x="155" y="70"/>
                  <a:pt x="155" y="70"/>
                </a:cubicBezTo>
                <a:cubicBezTo>
                  <a:pt x="162" y="66"/>
                  <a:pt x="162" y="66"/>
                  <a:pt x="162" y="66"/>
                </a:cubicBezTo>
                <a:cubicBezTo>
                  <a:pt x="156" y="63"/>
                  <a:pt x="156" y="63"/>
                  <a:pt x="156" y="63"/>
                </a:cubicBezTo>
                <a:cubicBezTo>
                  <a:pt x="161" y="59"/>
                  <a:pt x="161" y="59"/>
                  <a:pt x="161" y="59"/>
                </a:cubicBezTo>
                <a:cubicBezTo>
                  <a:pt x="168" y="55"/>
                  <a:pt x="168" y="55"/>
                  <a:pt x="168" y="55"/>
                </a:cubicBezTo>
                <a:cubicBezTo>
                  <a:pt x="174" y="51"/>
                  <a:pt x="174" y="51"/>
                  <a:pt x="174" y="51"/>
                </a:cubicBezTo>
                <a:cubicBezTo>
                  <a:pt x="169" y="50"/>
                  <a:pt x="169" y="50"/>
                  <a:pt x="169" y="50"/>
                </a:cubicBezTo>
                <a:cubicBezTo>
                  <a:pt x="154" y="57"/>
                  <a:pt x="154" y="57"/>
                  <a:pt x="154" y="57"/>
                </a:cubicBezTo>
                <a:cubicBezTo>
                  <a:pt x="147" y="64"/>
                  <a:pt x="147" y="64"/>
                  <a:pt x="147" y="64"/>
                </a:cubicBezTo>
                <a:cubicBezTo>
                  <a:pt x="137" y="71"/>
                  <a:pt x="137" y="71"/>
                  <a:pt x="137" y="71"/>
                </a:cubicBezTo>
                <a:cubicBezTo>
                  <a:pt x="121" y="72"/>
                  <a:pt x="121" y="72"/>
                  <a:pt x="121" y="72"/>
                </a:cubicBezTo>
                <a:cubicBezTo>
                  <a:pt x="108" y="73"/>
                  <a:pt x="108" y="73"/>
                  <a:pt x="108" y="73"/>
                </a:cubicBezTo>
                <a:cubicBezTo>
                  <a:pt x="103" y="69"/>
                  <a:pt x="103" y="69"/>
                  <a:pt x="103" y="69"/>
                </a:cubicBezTo>
                <a:cubicBezTo>
                  <a:pt x="99" y="69"/>
                  <a:pt x="99" y="69"/>
                  <a:pt x="99" y="69"/>
                </a:cubicBezTo>
                <a:cubicBezTo>
                  <a:pt x="95" y="75"/>
                  <a:pt x="95" y="75"/>
                  <a:pt x="95" y="75"/>
                </a:cubicBezTo>
                <a:cubicBezTo>
                  <a:pt x="82" y="75"/>
                  <a:pt x="82" y="75"/>
                  <a:pt x="82" y="75"/>
                </a:cubicBezTo>
                <a:cubicBezTo>
                  <a:pt x="63" y="73"/>
                  <a:pt x="63" y="73"/>
                  <a:pt x="63" y="73"/>
                </a:cubicBezTo>
                <a:cubicBezTo>
                  <a:pt x="67" y="65"/>
                  <a:pt x="67" y="65"/>
                  <a:pt x="67" y="65"/>
                </a:cubicBezTo>
                <a:cubicBezTo>
                  <a:pt x="73" y="61"/>
                  <a:pt x="73" y="61"/>
                  <a:pt x="73" y="61"/>
                </a:cubicBezTo>
                <a:cubicBezTo>
                  <a:pt x="77" y="56"/>
                  <a:pt x="77" y="56"/>
                  <a:pt x="77" y="56"/>
                </a:cubicBezTo>
                <a:cubicBezTo>
                  <a:pt x="72" y="54"/>
                  <a:pt x="72" y="54"/>
                  <a:pt x="72" y="54"/>
                </a:cubicBezTo>
                <a:cubicBezTo>
                  <a:pt x="60" y="57"/>
                  <a:pt x="60" y="57"/>
                  <a:pt x="60" y="57"/>
                </a:cubicBezTo>
                <a:cubicBezTo>
                  <a:pt x="46" y="58"/>
                  <a:pt x="46" y="58"/>
                  <a:pt x="46" y="58"/>
                </a:cubicBezTo>
                <a:cubicBezTo>
                  <a:pt x="29" y="59"/>
                  <a:pt x="29" y="59"/>
                  <a:pt x="29" y="59"/>
                </a:cubicBezTo>
                <a:cubicBezTo>
                  <a:pt x="19" y="57"/>
                  <a:pt x="19" y="57"/>
                  <a:pt x="19" y="57"/>
                </a:cubicBezTo>
                <a:cubicBezTo>
                  <a:pt x="25" y="54"/>
                  <a:pt x="25" y="54"/>
                  <a:pt x="25" y="54"/>
                </a:cubicBezTo>
                <a:cubicBezTo>
                  <a:pt x="36" y="49"/>
                  <a:pt x="36" y="49"/>
                  <a:pt x="36" y="49"/>
                </a:cubicBezTo>
                <a:cubicBezTo>
                  <a:pt x="45" y="48"/>
                  <a:pt x="45" y="48"/>
                  <a:pt x="45" y="48"/>
                </a:cubicBezTo>
                <a:cubicBezTo>
                  <a:pt x="39" y="45"/>
                  <a:pt x="39" y="45"/>
                  <a:pt x="39" y="45"/>
                </a:cubicBezTo>
                <a:cubicBezTo>
                  <a:pt x="31" y="46"/>
                  <a:pt x="31" y="46"/>
                  <a:pt x="31" y="46"/>
                </a:cubicBezTo>
                <a:cubicBezTo>
                  <a:pt x="25" y="49"/>
                  <a:pt x="25" y="49"/>
                  <a:pt x="25" y="49"/>
                </a:cubicBezTo>
                <a:cubicBezTo>
                  <a:pt x="15" y="51"/>
                  <a:pt x="15" y="51"/>
                  <a:pt x="15" y="51"/>
                </a:cubicBezTo>
                <a:cubicBezTo>
                  <a:pt x="16" y="47"/>
                  <a:pt x="16" y="47"/>
                  <a:pt x="16" y="47"/>
                </a:cubicBezTo>
                <a:cubicBezTo>
                  <a:pt x="21" y="44"/>
                  <a:pt x="21" y="44"/>
                  <a:pt x="21" y="44"/>
                </a:cubicBezTo>
                <a:cubicBezTo>
                  <a:pt x="15" y="42"/>
                  <a:pt x="15" y="42"/>
                  <a:pt x="15" y="42"/>
                </a:cubicBezTo>
                <a:cubicBezTo>
                  <a:pt x="11" y="45"/>
                  <a:pt x="11" y="45"/>
                  <a:pt x="11" y="45"/>
                </a:cubicBezTo>
                <a:cubicBezTo>
                  <a:pt x="0" y="44"/>
                  <a:pt x="0" y="44"/>
                  <a:pt x="0" y="44"/>
                </a:cubicBezTo>
                <a:cubicBezTo>
                  <a:pt x="9" y="37"/>
                  <a:pt x="9" y="37"/>
                  <a:pt x="9" y="37"/>
                </a:cubicBezTo>
                <a:cubicBezTo>
                  <a:pt x="27" y="37"/>
                  <a:pt x="27" y="37"/>
                  <a:pt x="27" y="37"/>
                </a:cubicBezTo>
                <a:cubicBezTo>
                  <a:pt x="35" y="34"/>
                  <a:pt x="35" y="34"/>
                  <a:pt x="35" y="34"/>
                </a:cubicBezTo>
                <a:cubicBezTo>
                  <a:pt x="41" y="31"/>
                  <a:pt x="41" y="31"/>
                  <a:pt x="41" y="31"/>
                </a:cubicBezTo>
                <a:cubicBezTo>
                  <a:pt x="54" y="31"/>
                  <a:pt x="54" y="31"/>
                  <a:pt x="54" y="31"/>
                </a:cubicBezTo>
                <a:cubicBezTo>
                  <a:pt x="59" y="33"/>
                  <a:pt x="59" y="33"/>
                  <a:pt x="59" y="33"/>
                </a:cubicBezTo>
                <a:cubicBezTo>
                  <a:pt x="71" y="34"/>
                  <a:pt x="71" y="34"/>
                  <a:pt x="71" y="34"/>
                </a:cubicBezTo>
                <a:cubicBezTo>
                  <a:pt x="80" y="34"/>
                  <a:pt x="80" y="34"/>
                  <a:pt x="80" y="34"/>
                </a:cubicBezTo>
                <a:cubicBezTo>
                  <a:pt x="74" y="27"/>
                  <a:pt x="74" y="27"/>
                  <a:pt x="74" y="27"/>
                </a:cubicBezTo>
                <a:cubicBezTo>
                  <a:pt x="76" y="20"/>
                  <a:pt x="76" y="20"/>
                  <a:pt x="76" y="20"/>
                </a:cubicBezTo>
                <a:cubicBezTo>
                  <a:pt x="89" y="20"/>
                  <a:pt x="89" y="20"/>
                  <a:pt x="89" y="20"/>
                </a:cubicBezTo>
                <a:cubicBezTo>
                  <a:pt x="98" y="25"/>
                  <a:pt x="98" y="25"/>
                  <a:pt x="98" y="25"/>
                </a:cubicBezTo>
                <a:cubicBezTo>
                  <a:pt x="111" y="28"/>
                  <a:pt x="111" y="28"/>
                  <a:pt x="111" y="28"/>
                </a:cubicBezTo>
                <a:cubicBezTo>
                  <a:pt x="125" y="29"/>
                  <a:pt x="125" y="29"/>
                  <a:pt x="125" y="29"/>
                </a:cubicBezTo>
                <a:cubicBezTo>
                  <a:pt x="117" y="24"/>
                  <a:pt x="117" y="24"/>
                  <a:pt x="117" y="24"/>
                </a:cubicBezTo>
                <a:cubicBezTo>
                  <a:pt x="110" y="19"/>
                  <a:pt x="110" y="19"/>
                  <a:pt x="110" y="19"/>
                </a:cubicBezTo>
                <a:cubicBezTo>
                  <a:pt x="112" y="14"/>
                  <a:pt x="112" y="14"/>
                  <a:pt x="112" y="14"/>
                </a:cubicBezTo>
                <a:cubicBezTo>
                  <a:pt x="123" y="13"/>
                  <a:pt x="123" y="13"/>
                  <a:pt x="123" y="13"/>
                </a:cubicBezTo>
                <a:cubicBezTo>
                  <a:pt x="127" y="9"/>
                  <a:pt x="127" y="9"/>
                  <a:pt x="127" y="9"/>
                </a:cubicBezTo>
                <a:cubicBezTo>
                  <a:pt x="138" y="9"/>
                  <a:pt x="138" y="9"/>
                  <a:pt x="138" y="9"/>
                </a:cubicBezTo>
                <a:cubicBezTo>
                  <a:pt x="148" y="6"/>
                  <a:pt x="148" y="6"/>
                  <a:pt x="148" y="6"/>
                </a:cubicBezTo>
                <a:cubicBezTo>
                  <a:pt x="161" y="7"/>
                  <a:pt x="161" y="7"/>
                  <a:pt x="161" y="7"/>
                </a:cubicBezTo>
                <a:cubicBezTo>
                  <a:pt x="171" y="9"/>
                  <a:pt x="171" y="9"/>
                  <a:pt x="171" y="9"/>
                </a:cubicBezTo>
                <a:cubicBezTo>
                  <a:pt x="177" y="13"/>
                  <a:pt x="177" y="13"/>
                  <a:pt x="177" y="13"/>
                </a:cubicBezTo>
                <a:cubicBezTo>
                  <a:pt x="183" y="19"/>
                  <a:pt x="183" y="19"/>
                  <a:pt x="183" y="19"/>
                </a:cubicBezTo>
                <a:cubicBezTo>
                  <a:pt x="190" y="16"/>
                  <a:pt x="190" y="16"/>
                  <a:pt x="190" y="16"/>
                </a:cubicBezTo>
                <a:cubicBezTo>
                  <a:pt x="184" y="11"/>
                  <a:pt x="184" y="11"/>
                  <a:pt x="184" y="11"/>
                </a:cubicBezTo>
                <a:cubicBezTo>
                  <a:pt x="177" y="5"/>
                  <a:pt x="177" y="5"/>
                  <a:pt x="177" y="5"/>
                </a:cubicBezTo>
                <a:cubicBezTo>
                  <a:pt x="176" y="0"/>
                  <a:pt x="176" y="0"/>
                  <a:pt x="176" y="0"/>
                </a:cubicBezTo>
                <a:cubicBezTo>
                  <a:pt x="208" y="3"/>
                  <a:pt x="208" y="3"/>
                  <a:pt x="208" y="3"/>
                </a:cubicBezTo>
                <a:cubicBezTo>
                  <a:pt x="213" y="8"/>
                  <a:pt x="213" y="8"/>
                  <a:pt x="213" y="8"/>
                </a:cubicBezTo>
                <a:cubicBezTo>
                  <a:pt x="228" y="13"/>
                  <a:pt x="228" y="13"/>
                  <a:pt x="228" y="13"/>
                </a:cubicBezTo>
                <a:cubicBezTo>
                  <a:pt x="222" y="7"/>
                  <a:pt x="222" y="7"/>
                  <a:pt x="222" y="7"/>
                </a:cubicBezTo>
                <a:cubicBezTo>
                  <a:pt x="223" y="1"/>
                  <a:pt x="223" y="1"/>
                  <a:pt x="223" y="1"/>
                </a:cubicBezTo>
                <a:cubicBezTo>
                  <a:pt x="237" y="2"/>
                  <a:pt x="237" y="2"/>
                  <a:pt x="237" y="2"/>
                </a:cubicBezTo>
                <a:cubicBezTo>
                  <a:pt x="244" y="7"/>
                  <a:pt x="244" y="7"/>
                  <a:pt x="244" y="7"/>
                </a:cubicBezTo>
                <a:cubicBezTo>
                  <a:pt x="247" y="2"/>
                  <a:pt x="247" y="2"/>
                  <a:pt x="247" y="2"/>
                </a:cubicBezTo>
                <a:cubicBezTo>
                  <a:pt x="262" y="1"/>
                  <a:pt x="262" y="1"/>
                  <a:pt x="262" y="1"/>
                </a:cubicBezTo>
                <a:cubicBezTo>
                  <a:pt x="274" y="5"/>
                  <a:pt x="274" y="5"/>
                  <a:pt x="274" y="5"/>
                </a:cubicBezTo>
                <a:cubicBezTo>
                  <a:pt x="303" y="5"/>
                  <a:pt x="303" y="5"/>
                  <a:pt x="303" y="5"/>
                </a:cubicBezTo>
                <a:cubicBezTo>
                  <a:pt x="302" y="9"/>
                  <a:pt x="302" y="9"/>
                  <a:pt x="302" y="9"/>
                </a:cubicBezTo>
                <a:cubicBezTo>
                  <a:pt x="290" y="12"/>
                  <a:pt x="290" y="12"/>
                  <a:pt x="290" y="12"/>
                </a:cubicBezTo>
                <a:cubicBezTo>
                  <a:pt x="291" y="14"/>
                  <a:pt x="291" y="14"/>
                  <a:pt x="291" y="14"/>
                </a:cubicBezTo>
                <a:cubicBezTo>
                  <a:pt x="307" y="9"/>
                  <a:pt x="307" y="9"/>
                  <a:pt x="307" y="9"/>
                </a:cubicBezTo>
                <a:cubicBezTo>
                  <a:pt x="325" y="9"/>
                  <a:pt x="325" y="9"/>
                  <a:pt x="325" y="9"/>
                </a:cubicBezTo>
                <a:cubicBezTo>
                  <a:pt x="339" y="10"/>
                  <a:pt x="339" y="10"/>
                  <a:pt x="339" y="10"/>
                </a:cubicBezTo>
                <a:cubicBezTo>
                  <a:pt x="343" y="19"/>
                  <a:pt x="343" y="19"/>
                  <a:pt x="343" y="19"/>
                </a:cubicBezTo>
                <a:cubicBezTo>
                  <a:pt x="361" y="19"/>
                  <a:pt x="361" y="19"/>
                  <a:pt x="361" y="19"/>
                </a:cubicBezTo>
                <a:cubicBezTo>
                  <a:pt x="367" y="26"/>
                  <a:pt x="367" y="26"/>
                  <a:pt x="367" y="26"/>
                </a:cubicBezTo>
                <a:cubicBezTo>
                  <a:pt x="360" y="30"/>
                  <a:pt x="360" y="30"/>
                  <a:pt x="360" y="30"/>
                </a:cubicBezTo>
                <a:cubicBezTo>
                  <a:pt x="343" y="35"/>
                  <a:pt x="343" y="35"/>
                  <a:pt x="343" y="35"/>
                </a:cubicBezTo>
                <a:cubicBezTo>
                  <a:pt x="330" y="41"/>
                  <a:pt x="330" y="41"/>
                  <a:pt x="330" y="41"/>
                </a:cubicBezTo>
                <a:cubicBezTo>
                  <a:pt x="286" y="43"/>
                  <a:pt x="286" y="43"/>
                  <a:pt x="286" y="43"/>
                </a:cubicBezTo>
                <a:cubicBezTo>
                  <a:pt x="281" y="45"/>
                  <a:pt x="281" y="45"/>
                  <a:pt x="281" y="45"/>
                </a:cubicBezTo>
                <a:cubicBezTo>
                  <a:pt x="298" y="47"/>
                  <a:pt x="298" y="47"/>
                  <a:pt x="298" y="47"/>
                </a:cubicBezTo>
                <a:cubicBezTo>
                  <a:pt x="291" y="49"/>
                  <a:pt x="291" y="49"/>
                  <a:pt x="291" y="49"/>
                </a:cubicBezTo>
                <a:cubicBezTo>
                  <a:pt x="275" y="55"/>
                  <a:pt x="275" y="55"/>
                  <a:pt x="275" y="55"/>
                </a:cubicBezTo>
                <a:cubicBezTo>
                  <a:pt x="297" y="51"/>
                  <a:pt x="297" y="51"/>
                  <a:pt x="297" y="51"/>
                </a:cubicBezTo>
                <a:cubicBezTo>
                  <a:pt x="313" y="47"/>
                  <a:pt x="313" y="47"/>
                  <a:pt x="313" y="47"/>
                </a:cubicBezTo>
                <a:cubicBezTo>
                  <a:pt x="323" y="47"/>
                  <a:pt x="323" y="47"/>
                  <a:pt x="323" y="47"/>
                </a:cubicBezTo>
                <a:lnTo>
                  <a:pt x="325" y="5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5" name="Freeform 1218">
            <a:extLst>
              <a:ext uri="{FF2B5EF4-FFF2-40B4-BE49-F238E27FC236}">
                <a16:creationId xmlns="" xmlns:a16="http://schemas.microsoft.com/office/drawing/2014/main" id="{BF1AD086-3301-4259-95BB-CC661E549EFE}"/>
              </a:ext>
            </a:extLst>
          </p:cNvPr>
          <p:cNvSpPr>
            <a:spLocks/>
          </p:cNvSpPr>
          <p:nvPr/>
        </p:nvSpPr>
        <p:spPr bwMode="gray">
          <a:xfrm>
            <a:off x="2967997" y="1791322"/>
            <a:ext cx="76951" cy="29701"/>
          </a:xfrm>
          <a:custGeom>
            <a:avLst/>
            <a:gdLst>
              <a:gd name="T0" fmla="*/ 3 w 53"/>
              <a:gd name="T1" fmla="*/ 0 h 21"/>
              <a:gd name="T2" fmla="*/ 17 w 53"/>
              <a:gd name="T3" fmla="*/ 1 h 21"/>
              <a:gd name="T4" fmla="*/ 31 w 53"/>
              <a:gd name="T5" fmla="*/ 1 h 21"/>
              <a:gd name="T6" fmla="*/ 46 w 53"/>
              <a:gd name="T7" fmla="*/ 9 h 21"/>
              <a:gd name="T8" fmla="*/ 53 w 53"/>
              <a:gd name="T9" fmla="*/ 16 h 21"/>
              <a:gd name="T10" fmla="*/ 46 w 53"/>
              <a:gd name="T11" fmla="*/ 18 h 21"/>
              <a:gd name="T12" fmla="*/ 35 w 53"/>
              <a:gd name="T13" fmla="*/ 19 h 21"/>
              <a:gd name="T14" fmla="*/ 24 w 53"/>
              <a:gd name="T15" fmla="*/ 19 h 21"/>
              <a:gd name="T16" fmla="*/ 20 w 53"/>
              <a:gd name="T17" fmla="*/ 21 h 21"/>
              <a:gd name="T18" fmla="*/ 10 w 53"/>
              <a:gd name="T19" fmla="*/ 20 h 21"/>
              <a:gd name="T20" fmla="*/ 7 w 53"/>
              <a:gd name="T21" fmla="*/ 12 h 21"/>
              <a:gd name="T22" fmla="*/ 0 w 53"/>
              <a:gd name="T23" fmla="*/ 7 h 21"/>
              <a:gd name="T24" fmla="*/ 0 w 53"/>
              <a:gd name="T25" fmla="*/ 1 h 21"/>
              <a:gd name="T26" fmla="*/ 3 w 53"/>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1"/>
              <a:gd name="T44" fmla="*/ 53 w 53"/>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1">
                <a:moveTo>
                  <a:pt x="3" y="0"/>
                </a:moveTo>
                <a:lnTo>
                  <a:pt x="17" y="1"/>
                </a:lnTo>
                <a:lnTo>
                  <a:pt x="31" y="1"/>
                </a:lnTo>
                <a:lnTo>
                  <a:pt x="46" y="9"/>
                </a:lnTo>
                <a:lnTo>
                  <a:pt x="53" y="16"/>
                </a:lnTo>
                <a:lnTo>
                  <a:pt x="46" y="18"/>
                </a:lnTo>
                <a:lnTo>
                  <a:pt x="35" y="19"/>
                </a:lnTo>
                <a:lnTo>
                  <a:pt x="24" y="19"/>
                </a:lnTo>
                <a:lnTo>
                  <a:pt x="20" y="21"/>
                </a:lnTo>
                <a:lnTo>
                  <a:pt x="10" y="20"/>
                </a:lnTo>
                <a:lnTo>
                  <a:pt x="7" y="12"/>
                </a:lnTo>
                <a:lnTo>
                  <a:pt x="0" y="7"/>
                </a:lnTo>
                <a:lnTo>
                  <a:pt x="0" y="1"/>
                </a:lnTo>
                <a:lnTo>
                  <a:pt x="3"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6" name="Freeform 1219">
            <a:extLst>
              <a:ext uri="{FF2B5EF4-FFF2-40B4-BE49-F238E27FC236}">
                <a16:creationId xmlns="" xmlns:a16="http://schemas.microsoft.com/office/drawing/2014/main" id="{4696940C-5E2E-4EC1-9DAB-38B54C7607BC}"/>
              </a:ext>
            </a:extLst>
          </p:cNvPr>
          <p:cNvSpPr>
            <a:spLocks/>
          </p:cNvSpPr>
          <p:nvPr/>
        </p:nvSpPr>
        <p:spPr bwMode="gray">
          <a:xfrm>
            <a:off x="3025988" y="1958525"/>
            <a:ext cx="40149" cy="33001"/>
          </a:xfrm>
          <a:custGeom>
            <a:avLst/>
            <a:gdLst>
              <a:gd name="T0" fmla="*/ 28 w 28"/>
              <a:gd name="T1" fmla="*/ 2 h 23"/>
              <a:gd name="T2" fmla="*/ 27 w 28"/>
              <a:gd name="T3" fmla="*/ 7 h 23"/>
              <a:gd name="T4" fmla="*/ 26 w 28"/>
              <a:gd name="T5" fmla="*/ 14 h 23"/>
              <a:gd name="T6" fmla="*/ 20 w 28"/>
              <a:gd name="T7" fmla="*/ 20 h 23"/>
              <a:gd name="T8" fmla="*/ 12 w 28"/>
              <a:gd name="T9" fmla="*/ 23 h 23"/>
              <a:gd name="T10" fmla="*/ 0 w 28"/>
              <a:gd name="T11" fmla="*/ 20 h 23"/>
              <a:gd name="T12" fmla="*/ 2 w 28"/>
              <a:gd name="T13" fmla="*/ 9 h 23"/>
              <a:gd name="T14" fmla="*/ 4 w 28"/>
              <a:gd name="T15" fmla="*/ 3 h 23"/>
              <a:gd name="T16" fmla="*/ 10 w 28"/>
              <a:gd name="T17" fmla="*/ 1 h 23"/>
              <a:gd name="T18" fmla="*/ 19 w 28"/>
              <a:gd name="T19" fmla="*/ 0 h 23"/>
              <a:gd name="T20" fmla="*/ 28 w 28"/>
              <a:gd name="T21" fmla="*/ 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3"/>
              <a:gd name="T35" fmla="*/ 28 w 2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3">
                <a:moveTo>
                  <a:pt x="28" y="2"/>
                </a:moveTo>
                <a:lnTo>
                  <a:pt x="27" y="7"/>
                </a:lnTo>
                <a:lnTo>
                  <a:pt x="26" y="14"/>
                </a:lnTo>
                <a:lnTo>
                  <a:pt x="20" y="20"/>
                </a:lnTo>
                <a:lnTo>
                  <a:pt x="12" y="23"/>
                </a:lnTo>
                <a:lnTo>
                  <a:pt x="0" y="20"/>
                </a:lnTo>
                <a:lnTo>
                  <a:pt x="2" y="9"/>
                </a:lnTo>
                <a:lnTo>
                  <a:pt x="4" y="3"/>
                </a:lnTo>
                <a:lnTo>
                  <a:pt x="10" y="1"/>
                </a:lnTo>
                <a:lnTo>
                  <a:pt x="19" y="0"/>
                </a:lnTo>
                <a:lnTo>
                  <a:pt x="28" y="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7" name="Freeform 1220">
            <a:extLst>
              <a:ext uri="{FF2B5EF4-FFF2-40B4-BE49-F238E27FC236}">
                <a16:creationId xmlns="" xmlns:a16="http://schemas.microsoft.com/office/drawing/2014/main" id="{E92C2D28-92BA-4A93-82D5-892C965CA5AE}"/>
              </a:ext>
            </a:extLst>
          </p:cNvPr>
          <p:cNvSpPr>
            <a:spLocks/>
          </p:cNvSpPr>
          <p:nvPr/>
        </p:nvSpPr>
        <p:spPr bwMode="gray">
          <a:xfrm>
            <a:off x="2854243" y="2030027"/>
            <a:ext cx="122676" cy="73701"/>
          </a:xfrm>
          <a:custGeom>
            <a:avLst/>
            <a:gdLst>
              <a:gd name="T0" fmla="*/ 14 w 84"/>
              <a:gd name="T1" fmla="*/ 12 h 52"/>
              <a:gd name="T2" fmla="*/ 14 w 84"/>
              <a:gd name="T3" fmla="*/ 4 h 52"/>
              <a:gd name="T4" fmla="*/ 21 w 84"/>
              <a:gd name="T5" fmla="*/ 0 h 52"/>
              <a:gd name="T6" fmla="*/ 30 w 84"/>
              <a:gd name="T7" fmla="*/ 0 h 52"/>
              <a:gd name="T8" fmla="*/ 30 w 84"/>
              <a:gd name="T9" fmla="*/ 6 h 52"/>
              <a:gd name="T10" fmla="*/ 32 w 84"/>
              <a:gd name="T11" fmla="*/ 9 h 52"/>
              <a:gd name="T12" fmla="*/ 39 w 84"/>
              <a:gd name="T13" fmla="*/ 11 h 52"/>
              <a:gd name="T14" fmla="*/ 40 w 84"/>
              <a:gd name="T15" fmla="*/ 12 h 52"/>
              <a:gd name="T16" fmla="*/ 42 w 84"/>
              <a:gd name="T17" fmla="*/ 15 h 52"/>
              <a:gd name="T18" fmla="*/ 47 w 84"/>
              <a:gd name="T19" fmla="*/ 17 h 52"/>
              <a:gd name="T20" fmla="*/ 53 w 84"/>
              <a:gd name="T21" fmla="*/ 22 h 52"/>
              <a:gd name="T22" fmla="*/ 63 w 84"/>
              <a:gd name="T23" fmla="*/ 25 h 52"/>
              <a:gd name="T24" fmla="*/ 65 w 84"/>
              <a:gd name="T25" fmla="*/ 29 h 52"/>
              <a:gd name="T26" fmla="*/ 66 w 84"/>
              <a:gd name="T27" fmla="*/ 34 h 52"/>
              <a:gd name="T28" fmla="*/ 74 w 84"/>
              <a:gd name="T29" fmla="*/ 35 h 52"/>
              <a:gd name="T30" fmla="*/ 82 w 84"/>
              <a:gd name="T31" fmla="*/ 37 h 52"/>
              <a:gd name="T32" fmla="*/ 82 w 84"/>
              <a:gd name="T33" fmla="*/ 43 h 52"/>
              <a:gd name="T34" fmla="*/ 75 w 84"/>
              <a:gd name="T35" fmla="*/ 46 h 52"/>
              <a:gd name="T36" fmla="*/ 64 w 84"/>
              <a:gd name="T37" fmla="*/ 43 h 52"/>
              <a:gd name="T38" fmla="*/ 57 w 84"/>
              <a:gd name="T39" fmla="*/ 39 h 52"/>
              <a:gd name="T40" fmla="*/ 52 w 84"/>
              <a:gd name="T41" fmla="*/ 34 h 52"/>
              <a:gd name="T42" fmla="*/ 48 w 84"/>
              <a:gd name="T43" fmla="*/ 31 h 52"/>
              <a:gd name="T44" fmla="*/ 44 w 84"/>
              <a:gd name="T45" fmla="*/ 35 h 52"/>
              <a:gd name="T46" fmla="*/ 39 w 84"/>
              <a:gd name="T47" fmla="*/ 43 h 52"/>
              <a:gd name="T48" fmla="*/ 31 w 84"/>
              <a:gd name="T49" fmla="*/ 51 h 52"/>
              <a:gd name="T50" fmla="*/ 19 w 84"/>
              <a:gd name="T51" fmla="*/ 52 h 52"/>
              <a:gd name="T52" fmla="*/ 20 w 84"/>
              <a:gd name="T53" fmla="*/ 43 h 52"/>
              <a:gd name="T54" fmla="*/ 12 w 84"/>
              <a:gd name="T55" fmla="*/ 42 h 52"/>
              <a:gd name="T56" fmla="*/ 8 w 84"/>
              <a:gd name="T57" fmla="*/ 42 h 52"/>
              <a:gd name="T58" fmla="*/ 5 w 84"/>
              <a:gd name="T59" fmla="*/ 46 h 52"/>
              <a:gd name="T60" fmla="*/ 0 w 84"/>
              <a:gd name="T61" fmla="*/ 41 h 52"/>
              <a:gd name="T62" fmla="*/ 5 w 84"/>
              <a:gd name="T63" fmla="*/ 37 h 52"/>
              <a:gd name="T64" fmla="*/ 12 w 84"/>
              <a:gd name="T65" fmla="*/ 29 h 52"/>
              <a:gd name="T66" fmla="*/ 12 w 84"/>
              <a:gd name="T67" fmla="*/ 20 h 52"/>
              <a:gd name="T68" fmla="*/ 14 w 84"/>
              <a:gd name="T69" fmla="*/ 17 h 52"/>
              <a:gd name="T70" fmla="*/ 14 w 84"/>
              <a:gd name="T71" fmla="*/ 12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52"/>
              <a:gd name="T110" fmla="*/ 84 w 84"/>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52">
                <a:moveTo>
                  <a:pt x="14" y="12"/>
                </a:moveTo>
                <a:cubicBezTo>
                  <a:pt x="14" y="4"/>
                  <a:pt x="14" y="4"/>
                  <a:pt x="14" y="4"/>
                </a:cubicBezTo>
                <a:cubicBezTo>
                  <a:pt x="21" y="0"/>
                  <a:pt x="21" y="0"/>
                  <a:pt x="21" y="0"/>
                </a:cubicBezTo>
                <a:cubicBezTo>
                  <a:pt x="30" y="0"/>
                  <a:pt x="30" y="0"/>
                  <a:pt x="30" y="0"/>
                </a:cubicBezTo>
                <a:cubicBezTo>
                  <a:pt x="30" y="6"/>
                  <a:pt x="30" y="6"/>
                  <a:pt x="30" y="6"/>
                </a:cubicBezTo>
                <a:cubicBezTo>
                  <a:pt x="32" y="9"/>
                  <a:pt x="32" y="9"/>
                  <a:pt x="32" y="9"/>
                </a:cubicBezTo>
                <a:cubicBezTo>
                  <a:pt x="39" y="11"/>
                  <a:pt x="39" y="11"/>
                  <a:pt x="39" y="11"/>
                </a:cubicBezTo>
                <a:cubicBezTo>
                  <a:pt x="40" y="12"/>
                  <a:pt x="40" y="12"/>
                  <a:pt x="40" y="12"/>
                </a:cubicBezTo>
                <a:cubicBezTo>
                  <a:pt x="42" y="15"/>
                  <a:pt x="42" y="15"/>
                  <a:pt x="42" y="15"/>
                </a:cubicBezTo>
                <a:cubicBezTo>
                  <a:pt x="47" y="17"/>
                  <a:pt x="47" y="17"/>
                  <a:pt x="47" y="17"/>
                </a:cubicBezTo>
                <a:cubicBezTo>
                  <a:pt x="53" y="22"/>
                  <a:pt x="53" y="22"/>
                  <a:pt x="53" y="22"/>
                </a:cubicBezTo>
                <a:cubicBezTo>
                  <a:pt x="63" y="25"/>
                  <a:pt x="63" y="25"/>
                  <a:pt x="63" y="25"/>
                </a:cubicBezTo>
                <a:cubicBezTo>
                  <a:pt x="65" y="29"/>
                  <a:pt x="65" y="29"/>
                  <a:pt x="65" y="29"/>
                </a:cubicBezTo>
                <a:cubicBezTo>
                  <a:pt x="66" y="34"/>
                  <a:pt x="66" y="34"/>
                  <a:pt x="66" y="34"/>
                </a:cubicBezTo>
                <a:cubicBezTo>
                  <a:pt x="74" y="35"/>
                  <a:pt x="74" y="35"/>
                  <a:pt x="74" y="35"/>
                </a:cubicBezTo>
                <a:cubicBezTo>
                  <a:pt x="82" y="37"/>
                  <a:pt x="82" y="37"/>
                  <a:pt x="82" y="37"/>
                </a:cubicBezTo>
                <a:cubicBezTo>
                  <a:pt x="82" y="37"/>
                  <a:pt x="84" y="42"/>
                  <a:pt x="82" y="43"/>
                </a:cubicBezTo>
                <a:cubicBezTo>
                  <a:pt x="80" y="43"/>
                  <a:pt x="79" y="46"/>
                  <a:pt x="75" y="46"/>
                </a:cubicBezTo>
                <a:cubicBezTo>
                  <a:pt x="71" y="46"/>
                  <a:pt x="64" y="43"/>
                  <a:pt x="64" y="43"/>
                </a:cubicBezTo>
                <a:cubicBezTo>
                  <a:pt x="57" y="39"/>
                  <a:pt x="57" y="39"/>
                  <a:pt x="57" y="39"/>
                </a:cubicBezTo>
                <a:cubicBezTo>
                  <a:pt x="52" y="34"/>
                  <a:pt x="52" y="34"/>
                  <a:pt x="52" y="34"/>
                </a:cubicBezTo>
                <a:cubicBezTo>
                  <a:pt x="48" y="31"/>
                  <a:pt x="48" y="31"/>
                  <a:pt x="48" y="31"/>
                </a:cubicBezTo>
                <a:cubicBezTo>
                  <a:pt x="48" y="31"/>
                  <a:pt x="44" y="33"/>
                  <a:pt x="44" y="35"/>
                </a:cubicBezTo>
                <a:cubicBezTo>
                  <a:pt x="43" y="37"/>
                  <a:pt x="39" y="43"/>
                  <a:pt x="39" y="43"/>
                </a:cubicBezTo>
                <a:cubicBezTo>
                  <a:pt x="31" y="51"/>
                  <a:pt x="31" y="51"/>
                  <a:pt x="31" y="51"/>
                </a:cubicBezTo>
                <a:cubicBezTo>
                  <a:pt x="19" y="52"/>
                  <a:pt x="19" y="52"/>
                  <a:pt x="19" y="52"/>
                </a:cubicBezTo>
                <a:cubicBezTo>
                  <a:pt x="20" y="43"/>
                  <a:pt x="20" y="43"/>
                  <a:pt x="20" y="43"/>
                </a:cubicBezTo>
                <a:cubicBezTo>
                  <a:pt x="12" y="42"/>
                  <a:pt x="12" y="42"/>
                  <a:pt x="12" y="42"/>
                </a:cubicBezTo>
                <a:cubicBezTo>
                  <a:pt x="8" y="42"/>
                  <a:pt x="8" y="42"/>
                  <a:pt x="8" y="42"/>
                </a:cubicBezTo>
                <a:cubicBezTo>
                  <a:pt x="5" y="46"/>
                  <a:pt x="5" y="46"/>
                  <a:pt x="5" y="46"/>
                </a:cubicBezTo>
                <a:cubicBezTo>
                  <a:pt x="0" y="41"/>
                  <a:pt x="0" y="41"/>
                  <a:pt x="0" y="41"/>
                </a:cubicBezTo>
                <a:cubicBezTo>
                  <a:pt x="5" y="37"/>
                  <a:pt x="5" y="37"/>
                  <a:pt x="5" y="37"/>
                </a:cubicBezTo>
                <a:cubicBezTo>
                  <a:pt x="12" y="29"/>
                  <a:pt x="12" y="29"/>
                  <a:pt x="12" y="29"/>
                </a:cubicBezTo>
                <a:cubicBezTo>
                  <a:pt x="12" y="20"/>
                  <a:pt x="12" y="20"/>
                  <a:pt x="12" y="20"/>
                </a:cubicBezTo>
                <a:cubicBezTo>
                  <a:pt x="14" y="17"/>
                  <a:pt x="14" y="17"/>
                  <a:pt x="14" y="17"/>
                </a:cubicBezTo>
                <a:lnTo>
                  <a:pt x="14" y="1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8" name="Freeform 1221">
            <a:extLst>
              <a:ext uri="{FF2B5EF4-FFF2-40B4-BE49-F238E27FC236}">
                <a16:creationId xmlns="" xmlns:a16="http://schemas.microsoft.com/office/drawing/2014/main" id="{4C747122-B1A1-45B6-AFB7-BEBEC389BC16}"/>
              </a:ext>
            </a:extLst>
          </p:cNvPr>
          <p:cNvSpPr>
            <a:spLocks/>
          </p:cNvSpPr>
          <p:nvPr/>
        </p:nvSpPr>
        <p:spPr bwMode="gray">
          <a:xfrm>
            <a:off x="2646811" y="1914524"/>
            <a:ext cx="72490" cy="38501"/>
          </a:xfrm>
          <a:custGeom>
            <a:avLst/>
            <a:gdLst>
              <a:gd name="T0" fmla="*/ 4 w 50"/>
              <a:gd name="T1" fmla="*/ 19 h 27"/>
              <a:gd name="T2" fmla="*/ 0 w 50"/>
              <a:gd name="T3" fmla="*/ 17 h 27"/>
              <a:gd name="T4" fmla="*/ 7 w 50"/>
              <a:gd name="T5" fmla="*/ 12 h 27"/>
              <a:gd name="T6" fmla="*/ 12 w 50"/>
              <a:gd name="T7" fmla="*/ 7 h 27"/>
              <a:gd name="T8" fmla="*/ 14 w 50"/>
              <a:gd name="T9" fmla="*/ 0 h 27"/>
              <a:gd name="T10" fmla="*/ 20 w 50"/>
              <a:gd name="T11" fmla="*/ 1 h 27"/>
              <a:gd name="T12" fmla="*/ 27 w 50"/>
              <a:gd name="T13" fmla="*/ 5 h 27"/>
              <a:gd name="T14" fmla="*/ 34 w 50"/>
              <a:gd name="T15" fmla="*/ 10 h 27"/>
              <a:gd name="T16" fmla="*/ 44 w 50"/>
              <a:gd name="T17" fmla="*/ 13 h 27"/>
              <a:gd name="T18" fmla="*/ 49 w 50"/>
              <a:gd name="T19" fmla="*/ 17 h 27"/>
              <a:gd name="T20" fmla="*/ 50 w 50"/>
              <a:gd name="T21" fmla="*/ 23 h 27"/>
              <a:gd name="T22" fmla="*/ 47 w 50"/>
              <a:gd name="T23" fmla="*/ 25 h 27"/>
              <a:gd name="T24" fmla="*/ 40 w 50"/>
              <a:gd name="T25" fmla="*/ 26 h 27"/>
              <a:gd name="T26" fmla="*/ 32 w 50"/>
              <a:gd name="T27" fmla="*/ 27 h 27"/>
              <a:gd name="T28" fmla="*/ 20 w 50"/>
              <a:gd name="T29" fmla="*/ 25 h 27"/>
              <a:gd name="T30" fmla="*/ 12 w 50"/>
              <a:gd name="T31" fmla="*/ 22 h 27"/>
              <a:gd name="T32" fmla="*/ 4 w 50"/>
              <a:gd name="T33" fmla="*/ 19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7"/>
              <a:gd name="T53" fmla="*/ 50 w 5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7">
                <a:moveTo>
                  <a:pt x="4" y="19"/>
                </a:moveTo>
                <a:lnTo>
                  <a:pt x="0" y="17"/>
                </a:lnTo>
                <a:lnTo>
                  <a:pt x="7" y="12"/>
                </a:lnTo>
                <a:lnTo>
                  <a:pt x="12" y="7"/>
                </a:lnTo>
                <a:lnTo>
                  <a:pt x="14" y="0"/>
                </a:lnTo>
                <a:lnTo>
                  <a:pt x="20" y="1"/>
                </a:lnTo>
                <a:lnTo>
                  <a:pt x="27" y="5"/>
                </a:lnTo>
                <a:lnTo>
                  <a:pt x="34" y="10"/>
                </a:lnTo>
                <a:lnTo>
                  <a:pt x="44" y="13"/>
                </a:lnTo>
                <a:lnTo>
                  <a:pt x="49" y="17"/>
                </a:lnTo>
                <a:lnTo>
                  <a:pt x="50" y="23"/>
                </a:lnTo>
                <a:lnTo>
                  <a:pt x="47" y="25"/>
                </a:lnTo>
                <a:lnTo>
                  <a:pt x="40" y="26"/>
                </a:lnTo>
                <a:lnTo>
                  <a:pt x="32" y="27"/>
                </a:lnTo>
                <a:lnTo>
                  <a:pt x="20" y="25"/>
                </a:lnTo>
                <a:lnTo>
                  <a:pt x="12" y="22"/>
                </a:lnTo>
                <a:lnTo>
                  <a:pt x="4" y="1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29" name="Freeform 1222">
            <a:extLst>
              <a:ext uri="{FF2B5EF4-FFF2-40B4-BE49-F238E27FC236}">
                <a16:creationId xmlns="" xmlns:a16="http://schemas.microsoft.com/office/drawing/2014/main" id="{EF4CF231-6703-488A-8306-E7F6CBD41820}"/>
              </a:ext>
            </a:extLst>
          </p:cNvPr>
          <p:cNvSpPr>
            <a:spLocks/>
          </p:cNvSpPr>
          <p:nvPr/>
        </p:nvSpPr>
        <p:spPr bwMode="gray">
          <a:xfrm>
            <a:off x="3944942" y="2011326"/>
            <a:ext cx="180668" cy="86902"/>
          </a:xfrm>
          <a:custGeom>
            <a:avLst/>
            <a:gdLst>
              <a:gd name="T0" fmla="*/ 11 w 125"/>
              <a:gd name="T1" fmla="*/ 21 h 61"/>
              <a:gd name="T2" fmla="*/ 0 w 125"/>
              <a:gd name="T3" fmla="*/ 21 h 61"/>
              <a:gd name="T4" fmla="*/ 5 w 125"/>
              <a:gd name="T5" fmla="*/ 14 h 61"/>
              <a:gd name="T6" fmla="*/ 8 w 125"/>
              <a:gd name="T7" fmla="*/ 7 h 61"/>
              <a:gd name="T8" fmla="*/ 16 w 125"/>
              <a:gd name="T9" fmla="*/ 2 h 61"/>
              <a:gd name="T10" fmla="*/ 23 w 125"/>
              <a:gd name="T11" fmla="*/ 4 h 61"/>
              <a:gd name="T12" fmla="*/ 31 w 125"/>
              <a:gd name="T13" fmla="*/ 10 h 61"/>
              <a:gd name="T14" fmla="*/ 34 w 125"/>
              <a:gd name="T15" fmla="*/ 18 h 61"/>
              <a:gd name="T16" fmla="*/ 36 w 125"/>
              <a:gd name="T17" fmla="*/ 21 h 61"/>
              <a:gd name="T18" fmla="*/ 41 w 125"/>
              <a:gd name="T19" fmla="*/ 18 h 61"/>
              <a:gd name="T20" fmla="*/ 45 w 125"/>
              <a:gd name="T21" fmla="*/ 13 h 61"/>
              <a:gd name="T22" fmla="*/ 48 w 125"/>
              <a:gd name="T23" fmla="*/ 8 h 61"/>
              <a:gd name="T24" fmla="*/ 51 w 125"/>
              <a:gd name="T25" fmla="*/ 11 h 61"/>
              <a:gd name="T26" fmla="*/ 55 w 125"/>
              <a:gd name="T27" fmla="*/ 16 h 61"/>
              <a:gd name="T28" fmla="*/ 60 w 125"/>
              <a:gd name="T29" fmla="*/ 10 h 61"/>
              <a:gd name="T30" fmla="*/ 65 w 125"/>
              <a:gd name="T31" fmla="*/ 6 h 61"/>
              <a:gd name="T32" fmla="*/ 69 w 125"/>
              <a:gd name="T33" fmla="*/ 8 h 61"/>
              <a:gd name="T34" fmla="*/ 78 w 125"/>
              <a:gd name="T35" fmla="*/ 10 h 61"/>
              <a:gd name="T36" fmla="*/ 89 w 125"/>
              <a:gd name="T37" fmla="*/ 6 h 61"/>
              <a:gd name="T38" fmla="*/ 96 w 125"/>
              <a:gd name="T39" fmla="*/ 0 h 61"/>
              <a:gd name="T40" fmla="*/ 105 w 125"/>
              <a:gd name="T41" fmla="*/ 8 h 61"/>
              <a:gd name="T42" fmla="*/ 114 w 125"/>
              <a:gd name="T43" fmla="*/ 12 h 61"/>
              <a:gd name="T44" fmla="*/ 120 w 125"/>
              <a:gd name="T45" fmla="*/ 18 h 61"/>
              <a:gd name="T46" fmla="*/ 125 w 125"/>
              <a:gd name="T47" fmla="*/ 25 h 61"/>
              <a:gd name="T48" fmla="*/ 125 w 125"/>
              <a:gd name="T49" fmla="*/ 32 h 61"/>
              <a:gd name="T50" fmla="*/ 118 w 125"/>
              <a:gd name="T51" fmla="*/ 37 h 61"/>
              <a:gd name="T52" fmla="*/ 105 w 125"/>
              <a:gd name="T53" fmla="*/ 45 h 61"/>
              <a:gd name="T54" fmla="*/ 91 w 125"/>
              <a:gd name="T55" fmla="*/ 50 h 61"/>
              <a:gd name="T56" fmla="*/ 77 w 125"/>
              <a:gd name="T57" fmla="*/ 55 h 61"/>
              <a:gd name="T58" fmla="*/ 66 w 125"/>
              <a:gd name="T59" fmla="*/ 61 h 61"/>
              <a:gd name="T60" fmla="*/ 55 w 125"/>
              <a:gd name="T61" fmla="*/ 61 h 61"/>
              <a:gd name="T62" fmla="*/ 45 w 125"/>
              <a:gd name="T63" fmla="*/ 57 h 61"/>
              <a:gd name="T64" fmla="*/ 37 w 125"/>
              <a:gd name="T65" fmla="*/ 52 h 61"/>
              <a:gd name="T66" fmla="*/ 15 w 125"/>
              <a:gd name="T67" fmla="*/ 52 h 61"/>
              <a:gd name="T68" fmla="*/ 24 w 125"/>
              <a:gd name="T69" fmla="*/ 46 h 61"/>
              <a:gd name="T70" fmla="*/ 26 w 125"/>
              <a:gd name="T71" fmla="*/ 39 h 61"/>
              <a:gd name="T72" fmla="*/ 19 w 125"/>
              <a:gd name="T73" fmla="*/ 36 h 61"/>
              <a:gd name="T74" fmla="*/ 11 w 125"/>
              <a:gd name="T75" fmla="*/ 34 h 61"/>
              <a:gd name="T76" fmla="*/ 3 w 125"/>
              <a:gd name="T77" fmla="*/ 32 h 61"/>
              <a:gd name="T78" fmla="*/ 14 w 125"/>
              <a:gd name="T79" fmla="*/ 28 h 61"/>
              <a:gd name="T80" fmla="*/ 23 w 125"/>
              <a:gd name="T81" fmla="*/ 24 h 61"/>
              <a:gd name="T82" fmla="*/ 18 w 125"/>
              <a:gd name="T83" fmla="*/ 20 h 61"/>
              <a:gd name="T84" fmla="*/ 11 w 125"/>
              <a:gd name="T85" fmla="*/ 21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61"/>
              <a:gd name="T131" fmla="*/ 125 w 125"/>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61">
                <a:moveTo>
                  <a:pt x="11" y="21"/>
                </a:moveTo>
                <a:lnTo>
                  <a:pt x="0" y="21"/>
                </a:lnTo>
                <a:lnTo>
                  <a:pt x="5" y="14"/>
                </a:lnTo>
                <a:lnTo>
                  <a:pt x="8" y="7"/>
                </a:lnTo>
                <a:lnTo>
                  <a:pt x="16" y="2"/>
                </a:lnTo>
                <a:lnTo>
                  <a:pt x="23" y="4"/>
                </a:lnTo>
                <a:lnTo>
                  <a:pt x="31" y="10"/>
                </a:lnTo>
                <a:lnTo>
                  <a:pt x="34" y="18"/>
                </a:lnTo>
                <a:lnTo>
                  <a:pt x="36" y="21"/>
                </a:lnTo>
                <a:lnTo>
                  <a:pt x="41" y="18"/>
                </a:lnTo>
                <a:lnTo>
                  <a:pt x="45" y="13"/>
                </a:lnTo>
                <a:lnTo>
                  <a:pt x="48" y="8"/>
                </a:lnTo>
                <a:lnTo>
                  <a:pt x="51" y="11"/>
                </a:lnTo>
                <a:lnTo>
                  <a:pt x="55" y="16"/>
                </a:lnTo>
                <a:lnTo>
                  <a:pt x="60" y="10"/>
                </a:lnTo>
                <a:lnTo>
                  <a:pt x="65" y="6"/>
                </a:lnTo>
                <a:lnTo>
                  <a:pt x="69" y="8"/>
                </a:lnTo>
                <a:lnTo>
                  <a:pt x="78" y="10"/>
                </a:lnTo>
                <a:lnTo>
                  <a:pt x="89" y="6"/>
                </a:lnTo>
                <a:lnTo>
                  <a:pt x="96" y="0"/>
                </a:lnTo>
                <a:lnTo>
                  <a:pt x="105" y="8"/>
                </a:lnTo>
                <a:lnTo>
                  <a:pt x="114" y="12"/>
                </a:lnTo>
                <a:lnTo>
                  <a:pt x="120" y="18"/>
                </a:lnTo>
                <a:lnTo>
                  <a:pt x="125" y="25"/>
                </a:lnTo>
                <a:lnTo>
                  <a:pt x="125" y="32"/>
                </a:lnTo>
                <a:lnTo>
                  <a:pt x="118" y="37"/>
                </a:lnTo>
                <a:lnTo>
                  <a:pt x="105" y="45"/>
                </a:lnTo>
                <a:lnTo>
                  <a:pt x="91" y="50"/>
                </a:lnTo>
                <a:lnTo>
                  <a:pt x="77" y="55"/>
                </a:lnTo>
                <a:lnTo>
                  <a:pt x="66" y="61"/>
                </a:lnTo>
                <a:lnTo>
                  <a:pt x="55" y="61"/>
                </a:lnTo>
                <a:lnTo>
                  <a:pt x="45" y="57"/>
                </a:lnTo>
                <a:lnTo>
                  <a:pt x="37" y="52"/>
                </a:lnTo>
                <a:lnTo>
                  <a:pt x="15" y="52"/>
                </a:lnTo>
                <a:lnTo>
                  <a:pt x="24" y="46"/>
                </a:lnTo>
                <a:lnTo>
                  <a:pt x="26" y="39"/>
                </a:lnTo>
                <a:lnTo>
                  <a:pt x="19" y="36"/>
                </a:lnTo>
                <a:lnTo>
                  <a:pt x="11" y="34"/>
                </a:lnTo>
                <a:lnTo>
                  <a:pt x="3" y="32"/>
                </a:lnTo>
                <a:lnTo>
                  <a:pt x="14" y="28"/>
                </a:lnTo>
                <a:lnTo>
                  <a:pt x="23" y="24"/>
                </a:lnTo>
                <a:lnTo>
                  <a:pt x="18" y="20"/>
                </a:lnTo>
                <a:lnTo>
                  <a:pt x="11" y="2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0" name="Freeform 1223">
            <a:extLst>
              <a:ext uri="{FF2B5EF4-FFF2-40B4-BE49-F238E27FC236}">
                <a16:creationId xmlns="" xmlns:a16="http://schemas.microsoft.com/office/drawing/2014/main" id="{D77436ED-5C90-4D23-8BC7-ED18D147BAB0}"/>
              </a:ext>
            </a:extLst>
          </p:cNvPr>
          <p:cNvSpPr>
            <a:spLocks/>
          </p:cNvSpPr>
          <p:nvPr/>
        </p:nvSpPr>
        <p:spPr bwMode="gray">
          <a:xfrm>
            <a:off x="3072829" y="1961826"/>
            <a:ext cx="21189" cy="16500"/>
          </a:xfrm>
          <a:custGeom>
            <a:avLst/>
            <a:gdLst>
              <a:gd name="T0" fmla="*/ 6 w 15"/>
              <a:gd name="T1" fmla="*/ 0 h 12"/>
              <a:gd name="T2" fmla="*/ 12 w 15"/>
              <a:gd name="T3" fmla="*/ 4 h 12"/>
              <a:gd name="T4" fmla="*/ 15 w 15"/>
              <a:gd name="T5" fmla="*/ 9 h 12"/>
              <a:gd name="T6" fmla="*/ 12 w 15"/>
              <a:gd name="T7" fmla="*/ 12 h 12"/>
              <a:gd name="T8" fmla="*/ 4 w 15"/>
              <a:gd name="T9" fmla="*/ 10 h 12"/>
              <a:gd name="T10" fmla="*/ 0 w 15"/>
              <a:gd name="T11" fmla="*/ 6 h 12"/>
              <a:gd name="T12" fmla="*/ 0 w 15"/>
              <a:gd name="T13" fmla="*/ 0 h 12"/>
              <a:gd name="T14" fmla="*/ 6 w 15"/>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6" y="0"/>
                </a:moveTo>
                <a:lnTo>
                  <a:pt x="12" y="4"/>
                </a:lnTo>
                <a:lnTo>
                  <a:pt x="15" y="9"/>
                </a:lnTo>
                <a:lnTo>
                  <a:pt x="12" y="12"/>
                </a:lnTo>
                <a:lnTo>
                  <a:pt x="4" y="10"/>
                </a:lnTo>
                <a:lnTo>
                  <a:pt x="0" y="6"/>
                </a:lnTo>
                <a:lnTo>
                  <a:pt x="0" y="0"/>
                </a:lnTo>
                <a:lnTo>
                  <a:pt x="6"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1" name="Freeform 1224">
            <a:extLst>
              <a:ext uri="{FF2B5EF4-FFF2-40B4-BE49-F238E27FC236}">
                <a16:creationId xmlns="" xmlns:a16="http://schemas.microsoft.com/office/drawing/2014/main" id="{5E7E4A33-CBE5-43A1-A163-B10CFBDF3307}"/>
              </a:ext>
            </a:extLst>
          </p:cNvPr>
          <p:cNvSpPr>
            <a:spLocks/>
          </p:cNvSpPr>
          <p:nvPr/>
        </p:nvSpPr>
        <p:spPr bwMode="gray">
          <a:xfrm>
            <a:off x="2807402" y="1786922"/>
            <a:ext cx="505201" cy="353107"/>
          </a:xfrm>
          <a:custGeom>
            <a:avLst/>
            <a:gdLst>
              <a:gd name="T0" fmla="*/ 112 w 347"/>
              <a:gd name="T1" fmla="*/ 22 h 246"/>
              <a:gd name="T2" fmla="*/ 116 w 347"/>
              <a:gd name="T3" fmla="*/ 40 h 246"/>
              <a:gd name="T4" fmla="*/ 139 w 347"/>
              <a:gd name="T5" fmla="*/ 27 h 246"/>
              <a:gd name="T6" fmla="*/ 178 w 347"/>
              <a:gd name="T7" fmla="*/ 34 h 246"/>
              <a:gd name="T8" fmla="*/ 188 w 347"/>
              <a:gd name="T9" fmla="*/ 40 h 246"/>
              <a:gd name="T10" fmla="*/ 194 w 347"/>
              <a:gd name="T11" fmla="*/ 44 h 246"/>
              <a:gd name="T12" fmla="*/ 210 w 347"/>
              <a:gd name="T13" fmla="*/ 51 h 246"/>
              <a:gd name="T14" fmla="*/ 214 w 347"/>
              <a:gd name="T15" fmla="*/ 65 h 246"/>
              <a:gd name="T16" fmla="*/ 230 w 347"/>
              <a:gd name="T17" fmla="*/ 67 h 246"/>
              <a:gd name="T18" fmla="*/ 250 w 347"/>
              <a:gd name="T19" fmla="*/ 70 h 246"/>
              <a:gd name="T20" fmla="*/ 244 w 347"/>
              <a:gd name="T21" fmla="*/ 81 h 246"/>
              <a:gd name="T22" fmla="*/ 270 w 347"/>
              <a:gd name="T23" fmla="*/ 86 h 246"/>
              <a:gd name="T24" fmla="*/ 256 w 347"/>
              <a:gd name="T25" fmla="*/ 91 h 246"/>
              <a:gd name="T26" fmla="*/ 276 w 347"/>
              <a:gd name="T27" fmla="*/ 100 h 246"/>
              <a:gd name="T28" fmla="*/ 256 w 347"/>
              <a:gd name="T29" fmla="*/ 104 h 246"/>
              <a:gd name="T30" fmla="*/ 272 w 347"/>
              <a:gd name="T31" fmla="*/ 116 h 246"/>
              <a:gd name="T32" fmla="*/ 292 w 347"/>
              <a:gd name="T33" fmla="*/ 126 h 246"/>
              <a:gd name="T34" fmla="*/ 312 w 347"/>
              <a:gd name="T35" fmla="*/ 135 h 246"/>
              <a:gd name="T36" fmla="*/ 337 w 347"/>
              <a:gd name="T37" fmla="*/ 146 h 246"/>
              <a:gd name="T38" fmla="*/ 325 w 347"/>
              <a:gd name="T39" fmla="*/ 161 h 246"/>
              <a:gd name="T40" fmla="*/ 314 w 347"/>
              <a:gd name="T41" fmla="*/ 180 h 246"/>
              <a:gd name="T42" fmla="*/ 289 w 347"/>
              <a:gd name="T43" fmla="*/ 166 h 246"/>
              <a:gd name="T44" fmla="*/ 268 w 347"/>
              <a:gd name="T45" fmla="*/ 172 h 246"/>
              <a:gd name="T46" fmla="*/ 306 w 347"/>
              <a:gd name="T47" fmla="*/ 213 h 246"/>
              <a:gd name="T48" fmla="*/ 296 w 347"/>
              <a:gd name="T49" fmla="*/ 232 h 246"/>
              <a:gd name="T50" fmla="*/ 254 w 347"/>
              <a:gd name="T51" fmla="*/ 211 h 246"/>
              <a:gd name="T52" fmla="*/ 284 w 347"/>
              <a:gd name="T53" fmla="*/ 246 h 246"/>
              <a:gd name="T54" fmla="*/ 235 w 347"/>
              <a:gd name="T55" fmla="*/ 228 h 246"/>
              <a:gd name="T56" fmla="*/ 221 w 347"/>
              <a:gd name="T57" fmla="*/ 214 h 246"/>
              <a:gd name="T58" fmla="*/ 198 w 347"/>
              <a:gd name="T59" fmla="*/ 198 h 246"/>
              <a:gd name="T60" fmla="*/ 178 w 347"/>
              <a:gd name="T61" fmla="*/ 193 h 246"/>
              <a:gd name="T62" fmla="*/ 156 w 347"/>
              <a:gd name="T63" fmla="*/ 202 h 246"/>
              <a:gd name="T64" fmla="*/ 152 w 347"/>
              <a:gd name="T65" fmla="*/ 176 h 246"/>
              <a:gd name="T66" fmla="*/ 179 w 347"/>
              <a:gd name="T67" fmla="*/ 180 h 246"/>
              <a:gd name="T68" fmla="*/ 184 w 347"/>
              <a:gd name="T69" fmla="*/ 166 h 246"/>
              <a:gd name="T70" fmla="*/ 205 w 347"/>
              <a:gd name="T71" fmla="*/ 129 h 246"/>
              <a:gd name="T72" fmla="*/ 186 w 347"/>
              <a:gd name="T73" fmla="*/ 116 h 246"/>
              <a:gd name="T74" fmla="*/ 164 w 347"/>
              <a:gd name="T75" fmla="*/ 113 h 246"/>
              <a:gd name="T76" fmla="*/ 159 w 347"/>
              <a:gd name="T77" fmla="*/ 92 h 246"/>
              <a:gd name="T78" fmla="*/ 140 w 347"/>
              <a:gd name="T79" fmla="*/ 80 h 246"/>
              <a:gd name="T80" fmla="*/ 134 w 347"/>
              <a:gd name="T81" fmla="*/ 84 h 246"/>
              <a:gd name="T82" fmla="*/ 98 w 347"/>
              <a:gd name="T83" fmla="*/ 86 h 246"/>
              <a:gd name="T84" fmla="*/ 42 w 347"/>
              <a:gd name="T85" fmla="*/ 82 h 246"/>
              <a:gd name="T86" fmla="*/ 16 w 347"/>
              <a:gd name="T87" fmla="*/ 76 h 246"/>
              <a:gd name="T88" fmla="*/ 25 w 347"/>
              <a:gd name="T89" fmla="*/ 64 h 246"/>
              <a:gd name="T90" fmla="*/ 0 w 347"/>
              <a:gd name="T91" fmla="*/ 54 h 246"/>
              <a:gd name="T92" fmla="*/ 29 w 347"/>
              <a:gd name="T93" fmla="*/ 2 h 246"/>
              <a:gd name="T94" fmla="*/ 49 w 347"/>
              <a:gd name="T95" fmla="*/ 10 h 246"/>
              <a:gd name="T96" fmla="*/ 52 w 347"/>
              <a:gd name="T97" fmla="*/ 56 h 246"/>
              <a:gd name="T98" fmla="*/ 60 w 347"/>
              <a:gd name="T99" fmla="*/ 34 h 246"/>
              <a:gd name="T100" fmla="*/ 82 w 347"/>
              <a:gd name="T101" fmla="*/ 4 h 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7"/>
              <a:gd name="T154" fmla="*/ 0 h 246"/>
              <a:gd name="T155" fmla="*/ 347 w 347"/>
              <a:gd name="T156" fmla="*/ 246 h 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7" h="246">
                <a:moveTo>
                  <a:pt x="102" y="5"/>
                </a:moveTo>
                <a:cubicBezTo>
                  <a:pt x="106" y="11"/>
                  <a:pt x="106" y="11"/>
                  <a:pt x="106" y="11"/>
                </a:cubicBezTo>
                <a:cubicBezTo>
                  <a:pt x="110" y="16"/>
                  <a:pt x="110" y="16"/>
                  <a:pt x="110" y="16"/>
                </a:cubicBezTo>
                <a:cubicBezTo>
                  <a:pt x="112" y="22"/>
                  <a:pt x="112" y="22"/>
                  <a:pt x="112" y="22"/>
                </a:cubicBezTo>
                <a:cubicBezTo>
                  <a:pt x="111" y="28"/>
                  <a:pt x="111" y="28"/>
                  <a:pt x="111" y="28"/>
                </a:cubicBezTo>
                <a:cubicBezTo>
                  <a:pt x="108" y="32"/>
                  <a:pt x="108" y="32"/>
                  <a:pt x="108" y="32"/>
                </a:cubicBezTo>
                <a:cubicBezTo>
                  <a:pt x="109" y="40"/>
                  <a:pt x="109" y="40"/>
                  <a:pt x="109" y="40"/>
                </a:cubicBezTo>
                <a:cubicBezTo>
                  <a:pt x="116" y="40"/>
                  <a:pt x="116" y="40"/>
                  <a:pt x="116" y="40"/>
                </a:cubicBezTo>
                <a:cubicBezTo>
                  <a:pt x="120" y="31"/>
                  <a:pt x="120" y="31"/>
                  <a:pt x="120" y="31"/>
                </a:cubicBezTo>
                <a:cubicBezTo>
                  <a:pt x="127" y="31"/>
                  <a:pt x="127" y="31"/>
                  <a:pt x="127" y="31"/>
                </a:cubicBezTo>
                <a:cubicBezTo>
                  <a:pt x="135" y="37"/>
                  <a:pt x="135" y="37"/>
                  <a:pt x="135" y="37"/>
                </a:cubicBezTo>
                <a:cubicBezTo>
                  <a:pt x="139" y="27"/>
                  <a:pt x="139" y="27"/>
                  <a:pt x="139" y="27"/>
                </a:cubicBezTo>
                <a:cubicBezTo>
                  <a:pt x="149" y="26"/>
                  <a:pt x="149" y="26"/>
                  <a:pt x="149" y="26"/>
                </a:cubicBezTo>
                <a:cubicBezTo>
                  <a:pt x="162" y="26"/>
                  <a:pt x="162" y="26"/>
                  <a:pt x="162" y="26"/>
                </a:cubicBezTo>
                <a:cubicBezTo>
                  <a:pt x="173" y="30"/>
                  <a:pt x="173" y="30"/>
                  <a:pt x="173" y="30"/>
                </a:cubicBezTo>
                <a:cubicBezTo>
                  <a:pt x="178" y="34"/>
                  <a:pt x="178" y="34"/>
                  <a:pt x="178" y="34"/>
                </a:cubicBezTo>
                <a:cubicBezTo>
                  <a:pt x="171" y="38"/>
                  <a:pt x="171" y="38"/>
                  <a:pt x="171" y="38"/>
                </a:cubicBezTo>
                <a:cubicBezTo>
                  <a:pt x="170" y="43"/>
                  <a:pt x="170" y="43"/>
                  <a:pt x="170" y="43"/>
                </a:cubicBezTo>
                <a:cubicBezTo>
                  <a:pt x="180" y="39"/>
                  <a:pt x="180" y="39"/>
                  <a:pt x="180" y="39"/>
                </a:cubicBezTo>
                <a:cubicBezTo>
                  <a:pt x="188" y="40"/>
                  <a:pt x="188" y="40"/>
                  <a:pt x="188" y="40"/>
                </a:cubicBezTo>
                <a:cubicBezTo>
                  <a:pt x="184" y="45"/>
                  <a:pt x="184" y="45"/>
                  <a:pt x="184" y="45"/>
                </a:cubicBezTo>
                <a:cubicBezTo>
                  <a:pt x="179" y="50"/>
                  <a:pt x="179" y="50"/>
                  <a:pt x="179" y="50"/>
                </a:cubicBezTo>
                <a:cubicBezTo>
                  <a:pt x="186" y="50"/>
                  <a:pt x="186" y="50"/>
                  <a:pt x="186" y="50"/>
                </a:cubicBezTo>
                <a:cubicBezTo>
                  <a:pt x="194" y="44"/>
                  <a:pt x="194" y="44"/>
                  <a:pt x="194" y="44"/>
                </a:cubicBezTo>
                <a:cubicBezTo>
                  <a:pt x="195" y="49"/>
                  <a:pt x="195" y="49"/>
                  <a:pt x="195" y="49"/>
                </a:cubicBezTo>
                <a:cubicBezTo>
                  <a:pt x="192" y="55"/>
                  <a:pt x="192" y="55"/>
                  <a:pt x="192" y="55"/>
                </a:cubicBezTo>
                <a:cubicBezTo>
                  <a:pt x="198" y="55"/>
                  <a:pt x="198" y="55"/>
                  <a:pt x="198" y="55"/>
                </a:cubicBezTo>
                <a:cubicBezTo>
                  <a:pt x="210" y="51"/>
                  <a:pt x="210" y="51"/>
                  <a:pt x="210" y="51"/>
                </a:cubicBezTo>
                <a:cubicBezTo>
                  <a:pt x="218" y="53"/>
                  <a:pt x="218" y="53"/>
                  <a:pt x="218" y="53"/>
                </a:cubicBezTo>
                <a:cubicBezTo>
                  <a:pt x="222" y="57"/>
                  <a:pt x="222" y="57"/>
                  <a:pt x="222" y="57"/>
                </a:cubicBezTo>
                <a:cubicBezTo>
                  <a:pt x="219" y="60"/>
                  <a:pt x="219" y="60"/>
                  <a:pt x="219" y="60"/>
                </a:cubicBezTo>
                <a:cubicBezTo>
                  <a:pt x="214" y="65"/>
                  <a:pt x="214" y="65"/>
                  <a:pt x="214" y="65"/>
                </a:cubicBezTo>
                <a:cubicBezTo>
                  <a:pt x="218" y="68"/>
                  <a:pt x="218" y="68"/>
                  <a:pt x="218" y="68"/>
                </a:cubicBezTo>
                <a:cubicBezTo>
                  <a:pt x="226" y="65"/>
                  <a:pt x="226" y="65"/>
                  <a:pt x="226" y="65"/>
                </a:cubicBezTo>
                <a:cubicBezTo>
                  <a:pt x="230" y="64"/>
                  <a:pt x="230" y="64"/>
                  <a:pt x="230" y="64"/>
                </a:cubicBezTo>
                <a:cubicBezTo>
                  <a:pt x="230" y="67"/>
                  <a:pt x="230" y="67"/>
                  <a:pt x="230" y="67"/>
                </a:cubicBezTo>
                <a:cubicBezTo>
                  <a:pt x="224" y="74"/>
                  <a:pt x="224" y="74"/>
                  <a:pt x="224" y="74"/>
                </a:cubicBezTo>
                <a:cubicBezTo>
                  <a:pt x="229" y="73"/>
                  <a:pt x="229" y="73"/>
                  <a:pt x="229" y="73"/>
                </a:cubicBezTo>
                <a:cubicBezTo>
                  <a:pt x="240" y="70"/>
                  <a:pt x="240" y="70"/>
                  <a:pt x="240" y="70"/>
                </a:cubicBezTo>
                <a:cubicBezTo>
                  <a:pt x="250" y="70"/>
                  <a:pt x="250" y="70"/>
                  <a:pt x="250" y="70"/>
                </a:cubicBezTo>
                <a:cubicBezTo>
                  <a:pt x="257" y="72"/>
                  <a:pt x="257" y="72"/>
                  <a:pt x="257" y="72"/>
                </a:cubicBezTo>
                <a:cubicBezTo>
                  <a:pt x="256" y="76"/>
                  <a:pt x="256" y="76"/>
                  <a:pt x="256" y="76"/>
                </a:cubicBezTo>
                <a:cubicBezTo>
                  <a:pt x="250" y="78"/>
                  <a:pt x="250" y="78"/>
                  <a:pt x="250" y="78"/>
                </a:cubicBezTo>
                <a:cubicBezTo>
                  <a:pt x="244" y="81"/>
                  <a:pt x="244" y="81"/>
                  <a:pt x="244" y="81"/>
                </a:cubicBezTo>
                <a:cubicBezTo>
                  <a:pt x="250" y="84"/>
                  <a:pt x="250" y="84"/>
                  <a:pt x="250" y="84"/>
                </a:cubicBezTo>
                <a:cubicBezTo>
                  <a:pt x="262" y="80"/>
                  <a:pt x="262" y="80"/>
                  <a:pt x="262" y="80"/>
                </a:cubicBezTo>
                <a:cubicBezTo>
                  <a:pt x="268" y="82"/>
                  <a:pt x="268" y="82"/>
                  <a:pt x="268" y="82"/>
                </a:cubicBezTo>
                <a:cubicBezTo>
                  <a:pt x="270" y="86"/>
                  <a:pt x="270" y="86"/>
                  <a:pt x="270" y="86"/>
                </a:cubicBezTo>
                <a:cubicBezTo>
                  <a:pt x="271" y="92"/>
                  <a:pt x="271" y="92"/>
                  <a:pt x="271" y="92"/>
                </a:cubicBezTo>
                <a:cubicBezTo>
                  <a:pt x="266" y="91"/>
                  <a:pt x="266" y="91"/>
                  <a:pt x="266" y="91"/>
                </a:cubicBezTo>
                <a:cubicBezTo>
                  <a:pt x="262" y="91"/>
                  <a:pt x="262" y="91"/>
                  <a:pt x="262" y="91"/>
                </a:cubicBezTo>
                <a:cubicBezTo>
                  <a:pt x="256" y="91"/>
                  <a:pt x="256" y="91"/>
                  <a:pt x="256" y="91"/>
                </a:cubicBezTo>
                <a:cubicBezTo>
                  <a:pt x="256" y="96"/>
                  <a:pt x="256" y="96"/>
                  <a:pt x="256" y="96"/>
                </a:cubicBezTo>
                <a:cubicBezTo>
                  <a:pt x="264" y="96"/>
                  <a:pt x="264" y="96"/>
                  <a:pt x="264" y="96"/>
                </a:cubicBezTo>
                <a:cubicBezTo>
                  <a:pt x="272" y="96"/>
                  <a:pt x="272" y="96"/>
                  <a:pt x="272" y="96"/>
                </a:cubicBezTo>
                <a:cubicBezTo>
                  <a:pt x="276" y="100"/>
                  <a:pt x="276" y="100"/>
                  <a:pt x="276" y="100"/>
                </a:cubicBezTo>
                <a:cubicBezTo>
                  <a:pt x="277" y="104"/>
                  <a:pt x="277" y="104"/>
                  <a:pt x="277" y="104"/>
                </a:cubicBezTo>
                <a:cubicBezTo>
                  <a:pt x="277" y="104"/>
                  <a:pt x="277" y="103"/>
                  <a:pt x="272" y="103"/>
                </a:cubicBezTo>
                <a:cubicBezTo>
                  <a:pt x="266" y="103"/>
                  <a:pt x="262" y="102"/>
                  <a:pt x="260" y="102"/>
                </a:cubicBezTo>
                <a:cubicBezTo>
                  <a:pt x="258" y="102"/>
                  <a:pt x="256" y="104"/>
                  <a:pt x="256" y="104"/>
                </a:cubicBezTo>
                <a:cubicBezTo>
                  <a:pt x="257" y="108"/>
                  <a:pt x="257" y="108"/>
                  <a:pt x="257" y="108"/>
                </a:cubicBezTo>
                <a:cubicBezTo>
                  <a:pt x="260" y="112"/>
                  <a:pt x="260" y="112"/>
                  <a:pt x="260" y="112"/>
                </a:cubicBezTo>
                <a:cubicBezTo>
                  <a:pt x="266" y="117"/>
                  <a:pt x="266" y="117"/>
                  <a:pt x="266" y="117"/>
                </a:cubicBezTo>
                <a:cubicBezTo>
                  <a:pt x="272" y="116"/>
                  <a:pt x="272" y="116"/>
                  <a:pt x="272" y="116"/>
                </a:cubicBezTo>
                <a:cubicBezTo>
                  <a:pt x="278" y="116"/>
                  <a:pt x="278" y="116"/>
                  <a:pt x="278" y="116"/>
                </a:cubicBezTo>
                <a:cubicBezTo>
                  <a:pt x="286" y="120"/>
                  <a:pt x="286" y="120"/>
                  <a:pt x="286" y="120"/>
                </a:cubicBezTo>
                <a:cubicBezTo>
                  <a:pt x="287" y="125"/>
                  <a:pt x="287" y="125"/>
                  <a:pt x="287" y="125"/>
                </a:cubicBezTo>
                <a:cubicBezTo>
                  <a:pt x="292" y="126"/>
                  <a:pt x="292" y="126"/>
                  <a:pt x="292" y="126"/>
                </a:cubicBezTo>
                <a:cubicBezTo>
                  <a:pt x="298" y="128"/>
                  <a:pt x="298" y="128"/>
                  <a:pt x="298" y="128"/>
                </a:cubicBezTo>
                <a:cubicBezTo>
                  <a:pt x="304" y="131"/>
                  <a:pt x="304" y="131"/>
                  <a:pt x="304" y="131"/>
                </a:cubicBezTo>
                <a:cubicBezTo>
                  <a:pt x="305" y="135"/>
                  <a:pt x="305" y="135"/>
                  <a:pt x="305" y="135"/>
                </a:cubicBezTo>
                <a:cubicBezTo>
                  <a:pt x="312" y="135"/>
                  <a:pt x="312" y="135"/>
                  <a:pt x="312" y="135"/>
                </a:cubicBezTo>
                <a:cubicBezTo>
                  <a:pt x="318" y="136"/>
                  <a:pt x="318" y="136"/>
                  <a:pt x="318" y="136"/>
                </a:cubicBezTo>
                <a:cubicBezTo>
                  <a:pt x="325" y="143"/>
                  <a:pt x="325" y="143"/>
                  <a:pt x="325" y="143"/>
                </a:cubicBezTo>
                <a:cubicBezTo>
                  <a:pt x="329" y="145"/>
                  <a:pt x="329" y="145"/>
                  <a:pt x="329" y="145"/>
                </a:cubicBezTo>
                <a:cubicBezTo>
                  <a:pt x="337" y="146"/>
                  <a:pt x="337" y="146"/>
                  <a:pt x="337" y="146"/>
                </a:cubicBezTo>
                <a:cubicBezTo>
                  <a:pt x="344" y="152"/>
                  <a:pt x="344" y="152"/>
                  <a:pt x="344" y="152"/>
                </a:cubicBezTo>
                <a:cubicBezTo>
                  <a:pt x="344" y="152"/>
                  <a:pt x="347" y="160"/>
                  <a:pt x="344" y="160"/>
                </a:cubicBezTo>
                <a:cubicBezTo>
                  <a:pt x="340" y="160"/>
                  <a:pt x="336" y="161"/>
                  <a:pt x="334" y="161"/>
                </a:cubicBezTo>
                <a:cubicBezTo>
                  <a:pt x="332" y="161"/>
                  <a:pt x="325" y="161"/>
                  <a:pt x="325" y="161"/>
                </a:cubicBezTo>
                <a:cubicBezTo>
                  <a:pt x="328" y="169"/>
                  <a:pt x="328" y="169"/>
                  <a:pt x="328" y="169"/>
                </a:cubicBezTo>
                <a:cubicBezTo>
                  <a:pt x="323" y="174"/>
                  <a:pt x="323" y="174"/>
                  <a:pt x="323" y="174"/>
                </a:cubicBezTo>
                <a:cubicBezTo>
                  <a:pt x="314" y="174"/>
                  <a:pt x="314" y="174"/>
                  <a:pt x="314" y="174"/>
                </a:cubicBezTo>
                <a:cubicBezTo>
                  <a:pt x="314" y="180"/>
                  <a:pt x="314" y="180"/>
                  <a:pt x="314" y="180"/>
                </a:cubicBezTo>
                <a:cubicBezTo>
                  <a:pt x="311" y="186"/>
                  <a:pt x="311" y="186"/>
                  <a:pt x="311" y="186"/>
                </a:cubicBezTo>
                <a:cubicBezTo>
                  <a:pt x="298" y="180"/>
                  <a:pt x="298" y="180"/>
                  <a:pt x="298" y="180"/>
                </a:cubicBezTo>
                <a:cubicBezTo>
                  <a:pt x="293" y="172"/>
                  <a:pt x="293" y="172"/>
                  <a:pt x="293" y="172"/>
                </a:cubicBezTo>
                <a:cubicBezTo>
                  <a:pt x="289" y="166"/>
                  <a:pt x="289" y="166"/>
                  <a:pt x="289" y="166"/>
                </a:cubicBezTo>
                <a:cubicBezTo>
                  <a:pt x="274" y="156"/>
                  <a:pt x="274" y="156"/>
                  <a:pt x="274" y="156"/>
                </a:cubicBezTo>
                <a:cubicBezTo>
                  <a:pt x="267" y="159"/>
                  <a:pt x="267" y="159"/>
                  <a:pt x="267" y="159"/>
                </a:cubicBezTo>
                <a:cubicBezTo>
                  <a:pt x="270" y="166"/>
                  <a:pt x="270" y="166"/>
                  <a:pt x="270" y="166"/>
                </a:cubicBezTo>
                <a:cubicBezTo>
                  <a:pt x="268" y="172"/>
                  <a:pt x="268" y="172"/>
                  <a:pt x="268" y="172"/>
                </a:cubicBezTo>
                <a:cubicBezTo>
                  <a:pt x="274" y="182"/>
                  <a:pt x="274" y="182"/>
                  <a:pt x="274" y="182"/>
                </a:cubicBezTo>
                <a:cubicBezTo>
                  <a:pt x="282" y="191"/>
                  <a:pt x="282" y="191"/>
                  <a:pt x="282" y="191"/>
                </a:cubicBezTo>
                <a:cubicBezTo>
                  <a:pt x="295" y="202"/>
                  <a:pt x="295" y="202"/>
                  <a:pt x="295" y="202"/>
                </a:cubicBezTo>
                <a:cubicBezTo>
                  <a:pt x="306" y="213"/>
                  <a:pt x="306" y="213"/>
                  <a:pt x="306" y="213"/>
                </a:cubicBezTo>
                <a:cubicBezTo>
                  <a:pt x="305" y="216"/>
                  <a:pt x="305" y="216"/>
                  <a:pt x="305" y="216"/>
                </a:cubicBezTo>
                <a:cubicBezTo>
                  <a:pt x="305" y="216"/>
                  <a:pt x="296" y="215"/>
                  <a:pt x="296" y="217"/>
                </a:cubicBezTo>
                <a:cubicBezTo>
                  <a:pt x="296" y="219"/>
                  <a:pt x="300" y="228"/>
                  <a:pt x="300" y="228"/>
                </a:cubicBezTo>
                <a:cubicBezTo>
                  <a:pt x="296" y="232"/>
                  <a:pt x="296" y="232"/>
                  <a:pt x="296" y="232"/>
                </a:cubicBezTo>
                <a:cubicBezTo>
                  <a:pt x="283" y="226"/>
                  <a:pt x="283" y="226"/>
                  <a:pt x="283" y="226"/>
                </a:cubicBezTo>
                <a:cubicBezTo>
                  <a:pt x="267" y="217"/>
                  <a:pt x="267" y="217"/>
                  <a:pt x="267" y="217"/>
                </a:cubicBezTo>
                <a:cubicBezTo>
                  <a:pt x="258" y="208"/>
                  <a:pt x="258" y="208"/>
                  <a:pt x="258" y="208"/>
                </a:cubicBezTo>
                <a:cubicBezTo>
                  <a:pt x="254" y="211"/>
                  <a:pt x="254" y="211"/>
                  <a:pt x="254" y="211"/>
                </a:cubicBezTo>
                <a:cubicBezTo>
                  <a:pt x="261" y="219"/>
                  <a:pt x="261" y="219"/>
                  <a:pt x="261" y="219"/>
                </a:cubicBezTo>
                <a:cubicBezTo>
                  <a:pt x="274" y="230"/>
                  <a:pt x="274" y="230"/>
                  <a:pt x="274" y="230"/>
                </a:cubicBezTo>
                <a:cubicBezTo>
                  <a:pt x="274" y="230"/>
                  <a:pt x="280" y="237"/>
                  <a:pt x="281" y="239"/>
                </a:cubicBezTo>
                <a:cubicBezTo>
                  <a:pt x="282" y="241"/>
                  <a:pt x="284" y="246"/>
                  <a:pt x="284" y="246"/>
                </a:cubicBezTo>
                <a:cubicBezTo>
                  <a:pt x="266" y="241"/>
                  <a:pt x="266" y="241"/>
                  <a:pt x="266" y="241"/>
                </a:cubicBezTo>
                <a:cubicBezTo>
                  <a:pt x="251" y="236"/>
                  <a:pt x="251" y="236"/>
                  <a:pt x="251" y="236"/>
                </a:cubicBezTo>
                <a:cubicBezTo>
                  <a:pt x="241" y="228"/>
                  <a:pt x="241" y="228"/>
                  <a:pt x="241" y="228"/>
                </a:cubicBezTo>
                <a:cubicBezTo>
                  <a:pt x="235" y="228"/>
                  <a:pt x="235" y="228"/>
                  <a:pt x="235" y="228"/>
                </a:cubicBezTo>
                <a:cubicBezTo>
                  <a:pt x="233" y="234"/>
                  <a:pt x="233" y="234"/>
                  <a:pt x="233" y="234"/>
                </a:cubicBezTo>
                <a:cubicBezTo>
                  <a:pt x="223" y="224"/>
                  <a:pt x="223" y="224"/>
                  <a:pt x="223" y="224"/>
                </a:cubicBezTo>
                <a:cubicBezTo>
                  <a:pt x="218" y="217"/>
                  <a:pt x="218" y="217"/>
                  <a:pt x="218" y="217"/>
                </a:cubicBezTo>
                <a:cubicBezTo>
                  <a:pt x="221" y="214"/>
                  <a:pt x="221" y="214"/>
                  <a:pt x="221" y="214"/>
                </a:cubicBezTo>
                <a:cubicBezTo>
                  <a:pt x="216" y="209"/>
                  <a:pt x="216" y="209"/>
                  <a:pt x="216" y="209"/>
                </a:cubicBezTo>
                <a:cubicBezTo>
                  <a:pt x="210" y="211"/>
                  <a:pt x="210" y="211"/>
                  <a:pt x="210" y="211"/>
                </a:cubicBezTo>
                <a:cubicBezTo>
                  <a:pt x="204" y="204"/>
                  <a:pt x="204" y="204"/>
                  <a:pt x="204" y="204"/>
                </a:cubicBezTo>
                <a:cubicBezTo>
                  <a:pt x="198" y="198"/>
                  <a:pt x="198" y="198"/>
                  <a:pt x="198" y="198"/>
                </a:cubicBezTo>
                <a:cubicBezTo>
                  <a:pt x="192" y="194"/>
                  <a:pt x="192" y="194"/>
                  <a:pt x="192" y="194"/>
                </a:cubicBezTo>
                <a:cubicBezTo>
                  <a:pt x="184" y="190"/>
                  <a:pt x="184" y="190"/>
                  <a:pt x="184" y="190"/>
                </a:cubicBezTo>
                <a:cubicBezTo>
                  <a:pt x="179" y="188"/>
                  <a:pt x="179" y="188"/>
                  <a:pt x="179" y="188"/>
                </a:cubicBezTo>
                <a:cubicBezTo>
                  <a:pt x="178" y="193"/>
                  <a:pt x="178" y="193"/>
                  <a:pt x="178" y="193"/>
                </a:cubicBezTo>
                <a:cubicBezTo>
                  <a:pt x="178" y="193"/>
                  <a:pt x="180" y="196"/>
                  <a:pt x="178" y="196"/>
                </a:cubicBezTo>
                <a:cubicBezTo>
                  <a:pt x="175" y="196"/>
                  <a:pt x="169" y="196"/>
                  <a:pt x="169" y="196"/>
                </a:cubicBezTo>
                <a:cubicBezTo>
                  <a:pt x="164" y="200"/>
                  <a:pt x="164" y="200"/>
                  <a:pt x="164" y="200"/>
                </a:cubicBezTo>
                <a:cubicBezTo>
                  <a:pt x="156" y="202"/>
                  <a:pt x="156" y="202"/>
                  <a:pt x="156" y="202"/>
                </a:cubicBezTo>
                <a:cubicBezTo>
                  <a:pt x="146" y="200"/>
                  <a:pt x="146" y="200"/>
                  <a:pt x="146" y="200"/>
                </a:cubicBezTo>
                <a:cubicBezTo>
                  <a:pt x="140" y="193"/>
                  <a:pt x="140" y="193"/>
                  <a:pt x="140" y="193"/>
                </a:cubicBezTo>
                <a:cubicBezTo>
                  <a:pt x="142" y="184"/>
                  <a:pt x="142" y="184"/>
                  <a:pt x="142" y="184"/>
                </a:cubicBezTo>
                <a:cubicBezTo>
                  <a:pt x="152" y="176"/>
                  <a:pt x="152" y="176"/>
                  <a:pt x="152" y="176"/>
                </a:cubicBezTo>
                <a:cubicBezTo>
                  <a:pt x="161" y="178"/>
                  <a:pt x="161" y="178"/>
                  <a:pt x="161" y="178"/>
                </a:cubicBezTo>
                <a:cubicBezTo>
                  <a:pt x="170" y="182"/>
                  <a:pt x="170" y="182"/>
                  <a:pt x="170" y="182"/>
                </a:cubicBezTo>
                <a:cubicBezTo>
                  <a:pt x="175" y="184"/>
                  <a:pt x="175" y="184"/>
                  <a:pt x="175" y="184"/>
                </a:cubicBezTo>
                <a:cubicBezTo>
                  <a:pt x="179" y="180"/>
                  <a:pt x="179" y="180"/>
                  <a:pt x="179" y="180"/>
                </a:cubicBezTo>
                <a:cubicBezTo>
                  <a:pt x="185" y="177"/>
                  <a:pt x="185" y="177"/>
                  <a:pt x="185" y="177"/>
                </a:cubicBezTo>
                <a:cubicBezTo>
                  <a:pt x="194" y="174"/>
                  <a:pt x="194" y="174"/>
                  <a:pt x="194" y="174"/>
                </a:cubicBezTo>
                <a:cubicBezTo>
                  <a:pt x="191" y="170"/>
                  <a:pt x="191" y="170"/>
                  <a:pt x="191" y="170"/>
                </a:cubicBezTo>
                <a:cubicBezTo>
                  <a:pt x="184" y="166"/>
                  <a:pt x="184" y="166"/>
                  <a:pt x="184" y="166"/>
                </a:cubicBezTo>
                <a:cubicBezTo>
                  <a:pt x="190" y="158"/>
                  <a:pt x="190" y="158"/>
                  <a:pt x="190" y="158"/>
                </a:cubicBezTo>
                <a:cubicBezTo>
                  <a:pt x="202" y="152"/>
                  <a:pt x="202" y="152"/>
                  <a:pt x="202" y="152"/>
                </a:cubicBezTo>
                <a:cubicBezTo>
                  <a:pt x="210" y="142"/>
                  <a:pt x="210" y="142"/>
                  <a:pt x="210" y="142"/>
                </a:cubicBezTo>
                <a:cubicBezTo>
                  <a:pt x="205" y="129"/>
                  <a:pt x="205" y="129"/>
                  <a:pt x="205" y="129"/>
                </a:cubicBezTo>
                <a:cubicBezTo>
                  <a:pt x="198" y="120"/>
                  <a:pt x="198" y="120"/>
                  <a:pt x="198" y="120"/>
                </a:cubicBezTo>
                <a:cubicBezTo>
                  <a:pt x="192" y="120"/>
                  <a:pt x="192" y="120"/>
                  <a:pt x="192" y="120"/>
                </a:cubicBezTo>
                <a:cubicBezTo>
                  <a:pt x="192" y="114"/>
                  <a:pt x="192" y="114"/>
                  <a:pt x="192" y="114"/>
                </a:cubicBezTo>
                <a:cubicBezTo>
                  <a:pt x="186" y="116"/>
                  <a:pt x="186" y="116"/>
                  <a:pt x="186" y="116"/>
                </a:cubicBezTo>
                <a:cubicBezTo>
                  <a:pt x="181" y="110"/>
                  <a:pt x="181" y="110"/>
                  <a:pt x="181" y="110"/>
                </a:cubicBezTo>
                <a:cubicBezTo>
                  <a:pt x="181" y="106"/>
                  <a:pt x="181" y="106"/>
                  <a:pt x="181" y="106"/>
                </a:cubicBezTo>
                <a:cubicBezTo>
                  <a:pt x="172" y="106"/>
                  <a:pt x="172" y="106"/>
                  <a:pt x="172" y="106"/>
                </a:cubicBezTo>
                <a:cubicBezTo>
                  <a:pt x="164" y="113"/>
                  <a:pt x="164" y="113"/>
                  <a:pt x="164" y="113"/>
                </a:cubicBezTo>
                <a:cubicBezTo>
                  <a:pt x="158" y="106"/>
                  <a:pt x="158" y="106"/>
                  <a:pt x="158" y="106"/>
                </a:cubicBezTo>
                <a:cubicBezTo>
                  <a:pt x="168" y="101"/>
                  <a:pt x="168" y="101"/>
                  <a:pt x="168" y="101"/>
                </a:cubicBezTo>
                <a:cubicBezTo>
                  <a:pt x="164" y="96"/>
                  <a:pt x="164" y="96"/>
                  <a:pt x="164" y="96"/>
                </a:cubicBezTo>
                <a:cubicBezTo>
                  <a:pt x="159" y="92"/>
                  <a:pt x="159" y="92"/>
                  <a:pt x="159" y="92"/>
                </a:cubicBezTo>
                <a:cubicBezTo>
                  <a:pt x="152" y="86"/>
                  <a:pt x="152" y="86"/>
                  <a:pt x="152" y="86"/>
                </a:cubicBezTo>
                <a:cubicBezTo>
                  <a:pt x="148" y="90"/>
                  <a:pt x="148" y="90"/>
                  <a:pt x="148" y="90"/>
                </a:cubicBezTo>
                <a:cubicBezTo>
                  <a:pt x="143" y="84"/>
                  <a:pt x="143" y="84"/>
                  <a:pt x="143" y="84"/>
                </a:cubicBezTo>
                <a:cubicBezTo>
                  <a:pt x="140" y="80"/>
                  <a:pt x="140" y="80"/>
                  <a:pt x="140" y="80"/>
                </a:cubicBezTo>
                <a:cubicBezTo>
                  <a:pt x="134" y="74"/>
                  <a:pt x="134" y="74"/>
                  <a:pt x="134" y="74"/>
                </a:cubicBezTo>
                <a:cubicBezTo>
                  <a:pt x="130" y="74"/>
                  <a:pt x="130" y="74"/>
                  <a:pt x="130" y="74"/>
                </a:cubicBezTo>
                <a:cubicBezTo>
                  <a:pt x="133" y="80"/>
                  <a:pt x="133" y="80"/>
                  <a:pt x="133" y="80"/>
                </a:cubicBezTo>
                <a:cubicBezTo>
                  <a:pt x="134" y="84"/>
                  <a:pt x="134" y="84"/>
                  <a:pt x="134" y="84"/>
                </a:cubicBezTo>
                <a:cubicBezTo>
                  <a:pt x="130" y="88"/>
                  <a:pt x="130" y="88"/>
                  <a:pt x="130" y="88"/>
                </a:cubicBezTo>
                <a:cubicBezTo>
                  <a:pt x="119" y="88"/>
                  <a:pt x="119" y="88"/>
                  <a:pt x="119" y="88"/>
                </a:cubicBezTo>
                <a:cubicBezTo>
                  <a:pt x="102" y="82"/>
                  <a:pt x="102" y="82"/>
                  <a:pt x="102" y="82"/>
                </a:cubicBezTo>
                <a:cubicBezTo>
                  <a:pt x="98" y="86"/>
                  <a:pt x="98" y="86"/>
                  <a:pt x="98" y="86"/>
                </a:cubicBezTo>
                <a:cubicBezTo>
                  <a:pt x="89" y="89"/>
                  <a:pt x="89" y="89"/>
                  <a:pt x="89" y="89"/>
                </a:cubicBezTo>
                <a:cubicBezTo>
                  <a:pt x="69" y="85"/>
                  <a:pt x="69" y="85"/>
                  <a:pt x="69" y="85"/>
                </a:cubicBezTo>
                <a:cubicBezTo>
                  <a:pt x="57" y="83"/>
                  <a:pt x="57" y="83"/>
                  <a:pt x="57" y="83"/>
                </a:cubicBezTo>
                <a:cubicBezTo>
                  <a:pt x="42" y="82"/>
                  <a:pt x="42" y="82"/>
                  <a:pt x="42" y="82"/>
                </a:cubicBezTo>
                <a:cubicBezTo>
                  <a:pt x="38" y="78"/>
                  <a:pt x="38" y="78"/>
                  <a:pt x="38" y="78"/>
                </a:cubicBezTo>
                <a:cubicBezTo>
                  <a:pt x="31" y="76"/>
                  <a:pt x="31" y="76"/>
                  <a:pt x="31" y="76"/>
                </a:cubicBezTo>
                <a:cubicBezTo>
                  <a:pt x="26" y="80"/>
                  <a:pt x="26" y="80"/>
                  <a:pt x="26" y="80"/>
                </a:cubicBezTo>
                <a:cubicBezTo>
                  <a:pt x="16" y="76"/>
                  <a:pt x="16" y="76"/>
                  <a:pt x="16" y="76"/>
                </a:cubicBezTo>
                <a:cubicBezTo>
                  <a:pt x="8" y="70"/>
                  <a:pt x="8" y="70"/>
                  <a:pt x="8" y="70"/>
                </a:cubicBezTo>
                <a:cubicBezTo>
                  <a:pt x="6" y="64"/>
                  <a:pt x="6" y="64"/>
                  <a:pt x="6" y="64"/>
                </a:cubicBezTo>
                <a:cubicBezTo>
                  <a:pt x="12" y="63"/>
                  <a:pt x="12" y="63"/>
                  <a:pt x="12" y="63"/>
                </a:cubicBezTo>
                <a:cubicBezTo>
                  <a:pt x="25" y="64"/>
                  <a:pt x="25" y="64"/>
                  <a:pt x="25" y="64"/>
                </a:cubicBezTo>
                <a:cubicBezTo>
                  <a:pt x="29" y="61"/>
                  <a:pt x="29" y="61"/>
                  <a:pt x="29" y="61"/>
                </a:cubicBezTo>
                <a:cubicBezTo>
                  <a:pt x="24" y="56"/>
                  <a:pt x="24" y="56"/>
                  <a:pt x="24" y="56"/>
                </a:cubicBezTo>
                <a:cubicBezTo>
                  <a:pt x="13" y="58"/>
                  <a:pt x="13" y="58"/>
                  <a:pt x="13" y="58"/>
                </a:cubicBezTo>
                <a:cubicBezTo>
                  <a:pt x="0" y="54"/>
                  <a:pt x="0" y="54"/>
                  <a:pt x="0" y="54"/>
                </a:cubicBezTo>
                <a:cubicBezTo>
                  <a:pt x="0" y="38"/>
                  <a:pt x="0" y="38"/>
                  <a:pt x="0" y="38"/>
                </a:cubicBezTo>
                <a:cubicBezTo>
                  <a:pt x="6" y="23"/>
                  <a:pt x="6" y="23"/>
                  <a:pt x="6" y="23"/>
                </a:cubicBezTo>
                <a:cubicBezTo>
                  <a:pt x="16" y="10"/>
                  <a:pt x="16" y="10"/>
                  <a:pt x="16" y="10"/>
                </a:cubicBezTo>
                <a:cubicBezTo>
                  <a:pt x="29" y="2"/>
                  <a:pt x="29" y="2"/>
                  <a:pt x="29" y="2"/>
                </a:cubicBezTo>
                <a:cubicBezTo>
                  <a:pt x="40" y="0"/>
                  <a:pt x="40" y="0"/>
                  <a:pt x="40" y="0"/>
                </a:cubicBezTo>
                <a:cubicBezTo>
                  <a:pt x="62" y="1"/>
                  <a:pt x="62" y="1"/>
                  <a:pt x="62" y="1"/>
                </a:cubicBezTo>
                <a:cubicBezTo>
                  <a:pt x="58" y="6"/>
                  <a:pt x="58" y="6"/>
                  <a:pt x="58" y="6"/>
                </a:cubicBezTo>
                <a:cubicBezTo>
                  <a:pt x="49" y="10"/>
                  <a:pt x="49" y="10"/>
                  <a:pt x="49" y="10"/>
                </a:cubicBezTo>
                <a:cubicBezTo>
                  <a:pt x="41" y="21"/>
                  <a:pt x="41" y="21"/>
                  <a:pt x="41" y="21"/>
                </a:cubicBezTo>
                <a:cubicBezTo>
                  <a:pt x="41" y="30"/>
                  <a:pt x="41" y="30"/>
                  <a:pt x="41" y="30"/>
                </a:cubicBezTo>
                <a:cubicBezTo>
                  <a:pt x="42" y="38"/>
                  <a:pt x="42" y="38"/>
                  <a:pt x="42" y="38"/>
                </a:cubicBezTo>
                <a:cubicBezTo>
                  <a:pt x="52" y="56"/>
                  <a:pt x="52" y="56"/>
                  <a:pt x="52" y="56"/>
                </a:cubicBezTo>
                <a:cubicBezTo>
                  <a:pt x="62" y="54"/>
                  <a:pt x="62" y="54"/>
                  <a:pt x="62" y="54"/>
                </a:cubicBezTo>
                <a:cubicBezTo>
                  <a:pt x="58" y="48"/>
                  <a:pt x="58" y="48"/>
                  <a:pt x="58" y="48"/>
                </a:cubicBezTo>
                <a:cubicBezTo>
                  <a:pt x="50" y="38"/>
                  <a:pt x="50" y="38"/>
                  <a:pt x="50" y="38"/>
                </a:cubicBezTo>
                <a:cubicBezTo>
                  <a:pt x="60" y="34"/>
                  <a:pt x="60" y="34"/>
                  <a:pt x="60" y="34"/>
                </a:cubicBezTo>
                <a:cubicBezTo>
                  <a:pt x="54" y="29"/>
                  <a:pt x="54" y="29"/>
                  <a:pt x="54" y="29"/>
                </a:cubicBezTo>
                <a:cubicBezTo>
                  <a:pt x="54" y="20"/>
                  <a:pt x="54" y="20"/>
                  <a:pt x="54" y="20"/>
                </a:cubicBezTo>
                <a:cubicBezTo>
                  <a:pt x="64" y="12"/>
                  <a:pt x="64" y="12"/>
                  <a:pt x="64" y="12"/>
                </a:cubicBezTo>
                <a:cubicBezTo>
                  <a:pt x="82" y="4"/>
                  <a:pt x="82" y="4"/>
                  <a:pt x="82" y="4"/>
                </a:cubicBezTo>
                <a:cubicBezTo>
                  <a:pt x="92" y="2"/>
                  <a:pt x="92" y="2"/>
                  <a:pt x="92" y="2"/>
                </a:cubicBezTo>
                <a:lnTo>
                  <a:pt x="102" y="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2" name="Freeform 1225">
            <a:extLst>
              <a:ext uri="{FF2B5EF4-FFF2-40B4-BE49-F238E27FC236}">
                <a16:creationId xmlns="" xmlns:a16="http://schemas.microsoft.com/office/drawing/2014/main" id="{5EAFCAB0-D737-4EEA-9724-F8FD20528C74}"/>
              </a:ext>
            </a:extLst>
          </p:cNvPr>
          <p:cNvSpPr>
            <a:spLocks/>
          </p:cNvSpPr>
          <p:nvPr/>
        </p:nvSpPr>
        <p:spPr bwMode="gray">
          <a:xfrm>
            <a:off x="3104055" y="1417317"/>
            <a:ext cx="1049434" cy="767814"/>
          </a:xfrm>
          <a:custGeom>
            <a:avLst/>
            <a:gdLst>
              <a:gd name="T0" fmla="*/ 506 w 720"/>
              <a:gd name="T1" fmla="*/ 380 h 535"/>
              <a:gd name="T2" fmla="*/ 470 w 720"/>
              <a:gd name="T3" fmla="*/ 393 h 535"/>
              <a:gd name="T4" fmla="*/ 408 w 720"/>
              <a:gd name="T5" fmla="*/ 428 h 535"/>
              <a:gd name="T6" fmla="*/ 382 w 720"/>
              <a:gd name="T7" fmla="*/ 443 h 535"/>
              <a:gd name="T8" fmla="*/ 375 w 720"/>
              <a:gd name="T9" fmla="*/ 476 h 535"/>
              <a:gd name="T10" fmla="*/ 361 w 720"/>
              <a:gd name="T11" fmla="*/ 496 h 535"/>
              <a:gd name="T12" fmla="*/ 320 w 720"/>
              <a:gd name="T13" fmla="*/ 525 h 535"/>
              <a:gd name="T14" fmla="*/ 292 w 720"/>
              <a:gd name="T15" fmla="*/ 523 h 535"/>
              <a:gd name="T16" fmla="*/ 260 w 720"/>
              <a:gd name="T17" fmla="*/ 474 h 535"/>
              <a:gd name="T18" fmla="*/ 255 w 720"/>
              <a:gd name="T19" fmla="*/ 449 h 535"/>
              <a:gd name="T20" fmla="*/ 233 w 720"/>
              <a:gd name="T21" fmla="*/ 408 h 535"/>
              <a:gd name="T22" fmla="*/ 233 w 720"/>
              <a:gd name="T23" fmla="*/ 386 h 535"/>
              <a:gd name="T24" fmla="*/ 258 w 720"/>
              <a:gd name="T25" fmla="*/ 374 h 535"/>
              <a:gd name="T26" fmla="*/ 247 w 720"/>
              <a:gd name="T27" fmla="*/ 341 h 535"/>
              <a:gd name="T28" fmla="*/ 256 w 720"/>
              <a:gd name="T29" fmla="*/ 331 h 535"/>
              <a:gd name="T30" fmla="*/ 227 w 720"/>
              <a:gd name="T31" fmla="*/ 299 h 535"/>
              <a:gd name="T32" fmla="*/ 216 w 720"/>
              <a:gd name="T33" fmla="*/ 282 h 535"/>
              <a:gd name="T34" fmla="*/ 170 w 720"/>
              <a:gd name="T35" fmla="*/ 212 h 535"/>
              <a:gd name="T36" fmla="*/ 89 w 720"/>
              <a:gd name="T37" fmla="*/ 205 h 535"/>
              <a:gd name="T38" fmla="*/ 57 w 720"/>
              <a:gd name="T39" fmla="*/ 203 h 535"/>
              <a:gd name="T40" fmla="*/ 46 w 720"/>
              <a:gd name="T41" fmla="*/ 187 h 535"/>
              <a:gd name="T42" fmla="*/ 46 w 720"/>
              <a:gd name="T43" fmla="*/ 175 h 535"/>
              <a:gd name="T44" fmla="*/ 46 w 720"/>
              <a:gd name="T45" fmla="*/ 167 h 535"/>
              <a:gd name="T46" fmla="*/ 7 w 720"/>
              <a:gd name="T47" fmla="*/ 141 h 535"/>
              <a:gd name="T48" fmla="*/ 80 w 720"/>
              <a:gd name="T49" fmla="*/ 127 h 535"/>
              <a:gd name="T50" fmla="*/ 61 w 720"/>
              <a:gd name="T51" fmla="*/ 96 h 535"/>
              <a:gd name="T52" fmla="*/ 138 w 720"/>
              <a:gd name="T53" fmla="*/ 75 h 535"/>
              <a:gd name="T54" fmla="*/ 166 w 720"/>
              <a:gd name="T55" fmla="*/ 57 h 535"/>
              <a:gd name="T56" fmla="*/ 222 w 720"/>
              <a:gd name="T57" fmla="*/ 38 h 535"/>
              <a:gd name="T58" fmla="*/ 257 w 720"/>
              <a:gd name="T59" fmla="*/ 50 h 535"/>
              <a:gd name="T60" fmla="*/ 280 w 720"/>
              <a:gd name="T61" fmla="*/ 33 h 535"/>
              <a:gd name="T62" fmla="*/ 299 w 720"/>
              <a:gd name="T63" fmla="*/ 29 h 535"/>
              <a:gd name="T64" fmla="*/ 358 w 720"/>
              <a:gd name="T65" fmla="*/ 10 h 535"/>
              <a:gd name="T66" fmla="*/ 463 w 720"/>
              <a:gd name="T67" fmla="*/ 0 h 535"/>
              <a:gd name="T68" fmla="*/ 565 w 720"/>
              <a:gd name="T69" fmla="*/ 13 h 535"/>
              <a:gd name="T70" fmla="*/ 552 w 720"/>
              <a:gd name="T71" fmla="*/ 41 h 535"/>
              <a:gd name="T72" fmla="*/ 564 w 720"/>
              <a:gd name="T73" fmla="*/ 49 h 535"/>
              <a:gd name="T74" fmla="*/ 568 w 720"/>
              <a:gd name="T75" fmla="*/ 57 h 535"/>
              <a:gd name="T76" fmla="*/ 604 w 720"/>
              <a:gd name="T77" fmla="*/ 50 h 535"/>
              <a:gd name="T78" fmla="*/ 592 w 720"/>
              <a:gd name="T79" fmla="*/ 77 h 535"/>
              <a:gd name="T80" fmla="*/ 662 w 720"/>
              <a:gd name="T81" fmla="*/ 51 h 535"/>
              <a:gd name="T82" fmla="*/ 709 w 720"/>
              <a:gd name="T83" fmla="*/ 68 h 535"/>
              <a:gd name="T84" fmla="*/ 652 w 720"/>
              <a:gd name="T85" fmla="*/ 82 h 535"/>
              <a:gd name="T86" fmla="*/ 664 w 720"/>
              <a:gd name="T87" fmla="*/ 97 h 535"/>
              <a:gd name="T88" fmla="*/ 648 w 720"/>
              <a:gd name="T89" fmla="*/ 103 h 535"/>
              <a:gd name="T90" fmla="*/ 630 w 720"/>
              <a:gd name="T91" fmla="*/ 127 h 535"/>
              <a:gd name="T92" fmla="*/ 634 w 720"/>
              <a:gd name="T93" fmla="*/ 159 h 535"/>
              <a:gd name="T94" fmla="*/ 642 w 720"/>
              <a:gd name="T95" fmla="*/ 195 h 535"/>
              <a:gd name="T96" fmla="*/ 624 w 720"/>
              <a:gd name="T97" fmla="*/ 200 h 535"/>
              <a:gd name="T98" fmla="*/ 628 w 720"/>
              <a:gd name="T99" fmla="*/ 233 h 535"/>
              <a:gd name="T100" fmla="*/ 621 w 720"/>
              <a:gd name="T101" fmla="*/ 262 h 535"/>
              <a:gd name="T102" fmla="*/ 566 w 720"/>
              <a:gd name="T103" fmla="*/ 269 h 535"/>
              <a:gd name="T104" fmla="*/ 599 w 720"/>
              <a:gd name="T105" fmla="*/ 299 h 535"/>
              <a:gd name="T106" fmla="*/ 602 w 720"/>
              <a:gd name="T107" fmla="*/ 307 h 535"/>
              <a:gd name="T108" fmla="*/ 565 w 720"/>
              <a:gd name="T109" fmla="*/ 311 h 535"/>
              <a:gd name="T110" fmla="*/ 582 w 720"/>
              <a:gd name="T111" fmla="*/ 338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0"/>
              <a:gd name="T169" fmla="*/ 0 h 535"/>
              <a:gd name="T170" fmla="*/ 720 w 720"/>
              <a:gd name="T171" fmla="*/ 535 h 5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0" h="535">
                <a:moveTo>
                  <a:pt x="590" y="346"/>
                </a:moveTo>
                <a:cubicBezTo>
                  <a:pt x="563" y="362"/>
                  <a:pt x="563" y="362"/>
                  <a:pt x="563" y="362"/>
                </a:cubicBezTo>
                <a:cubicBezTo>
                  <a:pt x="550" y="371"/>
                  <a:pt x="550" y="371"/>
                  <a:pt x="550" y="371"/>
                </a:cubicBezTo>
                <a:cubicBezTo>
                  <a:pt x="506" y="380"/>
                  <a:pt x="506" y="380"/>
                  <a:pt x="506" y="380"/>
                </a:cubicBezTo>
                <a:cubicBezTo>
                  <a:pt x="492" y="383"/>
                  <a:pt x="492" y="383"/>
                  <a:pt x="492" y="383"/>
                </a:cubicBezTo>
                <a:cubicBezTo>
                  <a:pt x="483" y="378"/>
                  <a:pt x="483" y="378"/>
                  <a:pt x="483" y="378"/>
                </a:cubicBezTo>
                <a:cubicBezTo>
                  <a:pt x="481" y="385"/>
                  <a:pt x="481" y="385"/>
                  <a:pt x="481" y="385"/>
                </a:cubicBezTo>
                <a:cubicBezTo>
                  <a:pt x="470" y="393"/>
                  <a:pt x="470" y="393"/>
                  <a:pt x="470" y="393"/>
                </a:cubicBezTo>
                <a:cubicBezTo>
                  <a:pt x="455" y="413"/>
                  <a:pt x="455" y="413"/>
                  <a:pt x="455" y="413"/>
                </a:cubicBezTo>
                <a:cubicBezTo>
                  <a:pt x="436" y="422"/>
                  <a:pt x="436" y="422"/>
                  <a:pt x="436" y="422"/>
                </a:cubicBezTo>
                <a:cubicBezTo>
                  <a:pt x="420" y="427"/>
                  <a:pt x="420" y="427"/>
                  <a:pt x="420" y="427"/>
                </a:cubicBezTo>
                <a:cubicBezTo>
                  <a:pt x="408" y="428"/>
                  <a:pt x="408" y="428"/>
                  <a:pt x="408" y="428"/>
                </a:cubicBezTo>
                <a:cubicBezTo>
                  <a:pt x="392" y="431"/>
                  <a:pt x="392" y="431"/>
                  <a:pt x="392" y="431"/>
                </a:cubicBezTo>
                <a:cubicBezTo>
                  <a:pt x="388" y="435"/>
                  <a:pt x="388" y="435"/>
                  <a:pt x="388" y="435"/>
                </a:cubicBezTo>
                <a:cubicBezTo>
                  <a:pt x="388" y="440"/>
                  <a:pt x="388" y="440"/>
                  <a:pt x="388" y="440"/>
                </a:cubicBezTo>
                <a:cubicBezTo>
                  <a:pt x="382" y="443"/>
                  <a:pt x="382" y="443"/>
                  <a:pt x="382" y="443"/>
                </a:cubicBezTo>
                <a:cubicBezTo>
                  <a:pt x="383" y="453"/>
                  <a:pt x="383" y="453"/>
                  <a:pt x="383" y="453"/>
                </a:cubicBezTo>
                <a:cubicBezTo>
                  <a:pt x="378" y="458"/>
                  <a:pt x="378" y="458"/>
                  <a:pt x="378" y="458"/>
                </a:cubicBezTo>
                <a:cubicBezTo>
                  <a:pt x="380" y="463"/>
                  <a:pt x="380" y="463"/>
                  <a:pt x="380" y="463"/>
                </a:cubicBezTo>
                <a:cubicBezTo>
                  <a:pt x="375" y="476"/>
                  <a:pt x="375" y="476"/>
                  <a:pt x="375" y="476"/>
                </a:cubicBezTo>
                <a:cubicBezTo>
                  <a:pt x="364" y="485"/>
                  <a:pt x="364" y="485"/>
                  <a:pt x="364" y="485"/>
                </a:cubicBezTo>
                <a:cubicBezTo>
                  <a:pt x="355" y="485"/>
                  <a:pt x="355" y="485"/>
                  <a:pt x="355" y="485"/>
                </a:cubicBezTo>
                <a:cubicBezTo>
                  <a:pt x="359" y="491"/>
                  <a:pt x="359" y="491"/>
                  <a:pt x="359" y="491"/>
                </a:cubicBezTo>
                <a:cubicBezTo>
                  <a:pt x="361" y="496"/>
                  <a:pt x="361" y="496"/>
                  <a:pt x="361" y="496"/>
                </a:cubicBezTo>
                <a:cubicBezTo>
                  <a:pt x="356" y="513"/>
                  <a:pt x="356" y="513"/>
                  <a:pt x="356" y="513"/>
                </a:cubicBezTo>
                <a:cubicBezTo>
                  <a:pt x="346" y="535"/>
                  <a:pt x="346" y="535"/>
                  <a:pt x="346" y="535"/>
                </a:cubicBezTo>
                <a:cubicBezTo>
                  <a:pt x="333" y="533"/>
                  <a:pt x="333" y="533"/>
                  <a:pt x="333" y="533"/>
                </a:cubicBezTo>
                <a:cubicBezTo>
                  <a:pt x="320" y="525"/>
                  <a:pt x="320" y="525"/>
                  <a:pt x="320" y="525"/>
                </a:cubicBezTo>
                <a:cubicBezTo>
                  <a:pt x="318" y="516"/>
                  <a:pt x="318" y="516"/>
                  <a:pt x="318" y="516"/>
                </a:cubicBezTo>
                <a:cubicBezTo>
                  <a:pt x="311" y="519"/>
                  <a:pt x="311" y="519"/>
                  <a:pt x="311" y="519"/>
                </a:cubicBezTo>
                <a:cubicBezTo>
                  <a:pt x="304" y="519"/>
                  <a:pt x="304" y="519"/>
                  <a:pt x="304" y="519"/>
                </a:cubicBezTo>
                <a:cubicBezTo>
                  <a:pt x="292" y="523"/>
                  <a:pt x="292" y="523"/>
                  <a:pt x="292" y="523"/>
                </a:cubicBezTo>
                <a:cubicBezTo>
                  <a:pt x="280" y="502"/>
                  <a:pt x="280" y="502"/>
                  <a:pt x="280" y="502"/>
                </a:cubicBezTo>
                <a:cubicBezTo>
                  <a:pt x="267" y="489"/>
                  <a:pt x="267" y="489"/>
                  <a:pt x="267" y="489"/>
                </a:cubicBezTo>
                <a:cubicBezTo>
                  <a:pt x="271" y="481"/>
                  <a:pt x="271" y="481"/>
                  <a:pt x="271" y="481"/>
                </a:cubicBezTo>
                <a:cubicBezTo>
                  <a:pt x="260" y="474"/>
                  <a:pt x="260" y="474"/>
                  <a:pt x="260" y="474"/>
                </a:cubicBezTo>
                <a:cubicBezTo>
                  <a:pt x="260" y="461"/>
                  <a:pt x="260" y="461"/>
                  <a:pt x="260" y="461"/>
                </a:cubicBezTo>
                <a:cubicBezTo>
                  <a:pt x="270" y="452"/>
                  <a:pt x="270" y="452"/>
                  <a:pt x="270" y="452"/>
                </a:cubicBezTo>
                <a:cubicBezTo>
                  <a:pt x="265" y="444"/>
                  <a:pt x="265" y="444"/>
                  <a:pt x="265" y="444"/>
                </a:cubicBezTo>
                <a:cubicBezTo>
                  <a:pt x="255" y="449"/>
                  <a:pt x="255" y="449"/>
                  <a:pt x="255" y="449"/>
                </a:cubicBezTo>
                <a:cubicBezTo>
                  <a:pt x="243" y="439"/>
                  <a:pt x="243" y="439"/>
                  <a:pt x="243" y="439"/>
                </a:cubicBezTo>
                <a:cubicBezTo>
                  <a:pt x="234" y="428"/>
                  <a:pt x="234" y="428"/>
                  <a:pt x="234" y="428"/>
                </a:cubicBezTo>
                <a:cubicBezTo>
                  <a:pt x="227" y="418"/>
                  <a:pt x="227" y="418"/>
                  <a:pt x="227" y="418"/>
                </a:cubicBezTo>
                <a:cubicBezTo>
                  <a:pt x="233" y="408"/>
                  <a:pt x="233" y="408"/>
                  <a:pt x="233" y="408"/>
                </a:cubicBezTo>
                <a:cubicBezTo>
                  <a:pt x="236" y="404"/>
                  <a:pt x="236" y="404"/>
                  <a:pt x="236" y="404"/>
                </a:cubicBezTo>
                <a:cubicBezTo>
                  <a:pt x="228" y="403"/>
                  <a:pt x="228" y="403"/>
                  <a:pt x="228" y="403"/>
                </a:cubicBezTo>
                <a:cubicBezTo>
                  <a:pt x="226" y="395"/>
                  <a:pt x="226" y="395"/>
                  <a:pt x="226" y="395"/>
                </a:cubicBezTo>
                <a:cubicBezTo>
                  <a:pt x="233" y="386"/>
                  <a:pt x="233" y="386"/>
                  <a:pt x="233" y="386"/>
                </a:cubicBezTo>
                <a:cubicBezTo>
                  <a:pt x="238" y="386"/>
                  <a:pt x="238" y="386"/>
                  <a:pt x="238" y="386"/>
                </a:cubicBezTo>
                <a:cubicBezTo>
                  <a:pt x="252" y="389"/>
                  <a:pt x="252" y="389"/>
                  <a:pt x="252" y="389"/>
                </a:cubicBezTo>
                <a:cubicBezTo>
                  <a:pt x="252" y="389"/>
                  <a:pt x="260" y="391"/>
                  <a:pt x="260" y="389"/>
                </a:cubicBezTo>
                <a:cubicBezTo>
                  <a:pt x="260" y="387"/>
                  <a:pt x="258" y="374"/>
                  <a:pt x="258" y="374"/>
                </a:cubicBezTo>
                <a:cubicBezTo>
                  <a:pt x="258" y="357"/>
                  <a:pt x="258" y="357"/>
                  <a:pt x="258" y="357"/>
                </a:cubicBezTo>
                <a:cubicBezTo>
                  <a:pt x="267" y="348"/>
                  <a:pt x="267" y="348"/>
                  <a:pt x="267" y="348"/>
                </a:cubicBezTo>
                <a:cubicBezTo>
                  <a:pt x="264" y="341"/>
                  <a:pt x="264" y="341"/>
                  <a:pt x="264" y="341"/>
                </a:cubicBezTo>
                <a:cubicBezTo>
                  <a:pt x="247" y="341"/>
                  <a:pt x="247" y="341"/>
                  <a:pt x="247" y="341"/>
                </a:cubicBezTo>
                <a:cubicBezTo>
                  <a:pt x="232" y="333"/>
                  <a:pt x="232" y="333"/>
                  <a:pt x="232" y="333"/>
                </a:cubicBezTo>
                <a:cubicBezTo>
                  <a:pt x="221" y="327"/>
                  <a:pt x="221" y="327"/>
                  <a:pt x="221" y="327"/>
                </a:cubicBezTo>
                <a:cubicBezTo>
                  <a:pt x="238" y="325"/>
                  <a:pt x="238" y="325"/>
                  <a:pt x="238" y="325"/>
                </a:cubicBezTo>
                <a:cubicBezTo>
                  <a:pt x="256" y="331"/>
                  <a:pt x="256" y="331"/>
                  <a:pt x="256" y="331"/>
                </a:cubicBezTo>
                <a:cubicBezTo>
                  <a:pt x="258" y="322"/>
                  <a:pt x="258" y="322"/>
                  <a:pt x="258" y="322"/>
                </a:cubicBezTo>
                <a:cubicBezTo>
                  <a:pt x="247" y="310"/>
                  <a:pt x="247" y="310"/>
                  <a:pt x="247" y="310"/>
                </a:cubicBezTo>
                <a:cubicBezTo>
                  <a:pt x="240" y="307"/>
                  <a:pt x="240" y="307"/>
                  <a:pt x="240" y="307"/>
                </a:cubicBezTo>
                <a:cubicBezTo>
                  <a:pt x="227" y="299"/>
                  <a:pt x="227" y="299"/>
                  <a:pt x="227" y="299"/>
                </a:cubicBezTo>
                <a:cubicBezTo>
                  <a:pt x="222" y="309"/>
                  <a:pt x="222" y="309"/>
                  <a:pt x="222" y="309"/>
                </a:cubicBezTo>
                <a:cubicBezTo>
                  <a:pt x="205" y="309"/>
                  <a:pt x="205" y="309"/>
                  <a:pt x="205" y="309"/>
                </a:cubicBezTo>
                <a:cubicBezTo>
                  <a:pt x="206" y="297"/>
                  <a:pt x="206" y="297"/>
                  <a:pt x="206" y="297"/>
                </a:cubicBezTo>
                <a:cubicBezTo>
                  <a:pt x="216" y="282"/>
                  <a:pt x="216" y="282"/>
                  <a:pt x="216" y="282"/>
                </a:cubicBezTo>
                <a:cubicBezTo>
                  <a:pt x="198" y="249"/>
                  <a:pt x="198" y="249"/>
                  <a:pt x="198" y="249"/>
                </a:cubicBezTo>
                <a:cubicBezTo>
                  <a:pt x="179" y="229"/>
                  <a:pt x="179" y="229"/>
                  <a:pt x="179" y="229"/>
                </a:cubicBezTo>
                <a:cubicBezTo>
                  <a:pt x="171" y="220"/>
                  <a:pt x="171" y="220"/>
                  <a:pt x="171" y="220"/>
                </a:cubicBezTo>
                <a:cubicBezTo>
                  <a:pt x="170" y="212"/>
                  <a:pt x="170" y="212"/>
                  <a:pt x="170" y="212"/>
                </a:cubicBezTo>
                <a:cubicBezTo>
                  <a:pt x="146" y="205"/>
                  <a:pt x="146" y="205"/>
                  <a:pt x="146" y="205"/>
                </a:cubicBezTo>
                <a:cubicBezTo>
                  <a:pt x="111" y="196"/>
                  <a:pt x="111" y="196"/>
                  <a:pt x="111" y="196"/>
                </a:cubicBezTo>
                <a:cubicBezTo>
                  <a:pt x="103" y="199"/>
                  <a:pt x="103" y="199"/>
                  <a:pt x="103" y="199"/>
                </a:cubicBezTo>
                <a:cubicBezTo>
                  <a:pt x="89" y="205"/>
                  <a:pt x="89" y="205"/>
                  <a:pt x="89" y="205"/>
                </a:cubicBezTo>
                <a:cubicBezTo>
                  <a:pt x="79" y="198"/>
                  <a:pt x="79" y="198"/>
                  <a:pt x="79" y="198"/>
                </a:cubicBezTo>
                <a:cubicBezTo>
                  <a:pt x="75" y="203"/>
                  <a:pt x="75" y="203"/>
                  <a:pt x="75" y="203"/>
                </a:cubicBezTo>
                <a:cubicBezTo>
                  <a:pt x="71" y="206"/>
                  <a:pt x="71" y="206"/>
                  <a:pt x="71" y="206"/>
                </a:cubicBezTo>
                <a:cubicBezTo>
                  <a:pt x="57" y="203"/>
                  <a:pt x="57" y="203"/>
                  <a:pt x="57" y="203"/>
                </a:cubicBezTo>
                <a:cubicBezTo>
                  <a:pt x="39" y="196"/>
                  <a:pt x="39" y="196"/>
                  <a:pt x="39" y="196"/>
                </a:cubicBezTo>
                <a:cubicBezTo>
                  <a:pt x="52" y="191"/>
                  <a:pt x="52" y="191"/>
                  <a:pt x="52" y="191"/>
                </a:cubicBezTo>
                <a:cubicBezTo>
                  <a:pt x="58" y="188"/>
                  <a:pt x="58" y="188"/>
                  <a:pt x="58" y="188"/>
                </a:cubicBezTo>
                <a:cubicBezTo>
                  <a:pt x="46" y="187"/>
                  <a:pt x="46" y="187"/>
                  <a:pt x="46" y="187"/>
                </a:cubicBezTo>
                <a:cubicBezTo>
                  <a:pt x="32" y="187"/>
                  <a:pt x="32" y="187"/>
                  <a:pt x="32" y="187"/>
                </a:cubicBezTo>
                <a:cubicBezTo>
                  <a:pt x="18" y="180"/>
                  <a:pt x="18" y="180"/>
                  <a:pt x="18" y="180"/>
                </a:cubicBezTo>
                <a:cubicBezTo>
                  <a:pt x="23" y="175"/>
                  <a:pt x="23" y="175"/>
                  <a:pt x="23" y="175"/>
                </a:cubicBezTo>
                <a:cubicBezTo>
                  <a:pt x="46" y="175"/>
                  <a:pt x="46" y="175"/>
                  <a:pt x="46" y="175"/>
                </a:cubicBezTo>
                <a:cubicBezTo>
                  <a:pt x="75" y="172"/>
                  <a:pt x="75" y="172"/>
                  <a:pt x="75" y="172"/>
                </a:cubicBezTo>
                <a:cubicBezTo>
                  <a:pt x="76" y="165"/>
                  <a:pt x="76" y="165"/>
                  <a:pt x="76" y="165"/>
                </a:cubicBezTo>
                <a:cubicBezTo>
                  <a:pt x="64" y="165"/>
                  <a:pt x="64" y="165"/>
                  <a:pt x="64" y="165"/>
                </a:cubicBezTo>
                <a:cubicBezTo>
                  <a:pt x="46" y="167"/>
                  <a:pt x="46" y="167"/>
                  <a:pt x="46" y="167"/>
                </a:cubicBezTo>
                <a:cubicBezTo>
                  <a:pt x="30" y="164"/>
                  <a:pt x="30" y="164"/>
                  <a:pt x="30" y="164"/>
                </a:cubicBezTo>
                <a:cubicBezTo>
                  <a:pt x="6" y="155"/>
                  <a:pt x="6" y="155"/>
                  <a:pt x="6" y="155"/>
                </a:cubicBezTo>
                <a:cubicBezTo>
                  <a:pt x="0" y="147"/>
                  <a:pt x="0" y="147"/>
                  <a:pt x="0" y="147"/>
                </a:cubicBezTo>
                <a:cubicBezTo>
                  <a:pt x="7" y="141"/>
                  <a:pt x="7" y="141"/>
                  <a:pt x="7" y="141"/>
                </a:cubicBezTo>
                <a:cubicBezTo>
                  <a:pt x="24" y="137"/>
                  <a:pt x="24" y="137"/>
                  <a:pt x="24" y="137"/>
                </a:cubicBezTo>
                <a:cubicBezTo>
                  <a:pt x="44" y="134"/>
                  <a:pt x="44" y="134"/>
                  <a:pt x="44" y="134"/>
                </a:cubicBezTo>
                <a:cubicBezTo>
                  <a:pt x="58" y="127"/>
                  <a:pt x="58" y="127"/>
                  <a:pt x="58" y="127"/>
                </a:cubicBezTo>
                <a:cubicBezTo>
                  <a:pt x="80" y="127"/>
                  <a:pt x="80" y="127"/>
                  <a:pt x="80" y="127"/>
                </a:cubicBezTo>
                <a:cubicBezTo>
                  <a:pt x="92" y="117"/>
                  <a:pt x="92" y="117"/>
                  <a:pt x="92" y="117"/>
                </a:cubicBezTo>
                <a:cubicBezTo>
                  <a:pt x="93" y="100"/>
                  <a:pt x="93" y="100"/>
                  <a:pt x="93" y="100"/>
                </a:cubicBezTo>
                <a:cubicBezTo>
                  <a:pt x="84" y="104"/>
                  <a:pt x="84" y="104"/>
                  <a:pt x="84" y="104"/>
                </a:cubicBezTo>
                <a:cubicBezTo>
                  <a:pt x="61" y="96"/>
                  <a:pt x="61" y="96"/>
                  <a:pt x="61" y="96"/>
                </a:cubicBezTo>
                <a:cubicBezTo>
                  <a:pt x="77" y="85"/>
                  <a:pt x="77" y="85"/>
                  <a:pt x="77" y="85"/>
                </a:cubicBezTo>
                <a:cubicBezTo>
                  <a:pt x="96" y="76"/>
                  <a:pt x="96" y="76"/>
                  <a:pt x="96" y="76"/>
                </a:cubicBezTo>
                <a:cubicBezTo>
                  <a:pt x="120" y="69"/>
                  <a:pt x="120" y="69"/>
                  <a:pt x="120" y="69"/>
                </a:cubicBezTo>
                <a:cubicBezTo>
                  <a:pt x="138" y="75"/>
                  <a:pt x="138" y="75"/>
                  <a:pt x="138" y="75"/>
                </a:cubicBezTo>
                <a:cubicBezTo>
                  <a:pt x="142" y="60"/>
                  <a:pt x="142" y="60"/>
                  <a:pt x="142" y="60"/>
                </a:cubicBezTo>
                <a:cubicBezTo>
                  <a:pt x="137" y="52"/>
                  <a:pt x="137" y="52"/>
                  <a:pt x="137" y="52"/>
                </a:cubicBezTo>
                <a:cubicBezTo>
                  <a:pt x="159" y="49"/>
                  <a:pt x="159" y="49"/>
                  <a:pt x="159" y="49"/>
                </a:cubicBezTo>
                <a:cubicBezTo>
                  <a:pt x="166" y="57"/>
                  <a:pt x="166" y="57"/>
                  <a:pt x="166" y="57"/>
                </a:cubicBezTo>
                <a:cubicBezTo>
                  <a:pt x="178" y="60"/>
                  <a:pt x="178" y="60"/>
                  <a:pt x="178" y="60"/>
                </a:cubicBezTo>
                <a:cubicBezTo>
                  <a:pt x="172" y="51"/>
                  <a:pt x="172" y="51"/>
                  <a:pt x="172" y="51"/>
                </a:cubicBezTo>
                <a:cubicBezTo>
                  <a:pt x="172" y="51"/>
                  <a:pt x="166" y="43"/>
                  <a:pt x="168" y="43"/>
                </a:cubicBezTo>
                <a:cubicBezTo>
                  <a:pt x="170" y="43"/>
                  <a:pt x="222" y="38"/>
                  <a:pt x="222" y="38"/>
                </a:cubicBezTo>
                <a:cubicBezTo>
                  <a:pt x="228" y="52"/>
                  <a:pt x="228" y="52"/>
                  <a:pt x="228" y="52"/>
                </a:cubicBezTo>
                <a:cubicBezTo>
                  <a:pt x="237" y="49"/>
                  <a:pt x="237" y="49"/>
                  <a:pt x="237" y="49"/>
                </a:cubicBezTo>
                <a:cubicBezTo>
                  <a:pt x="233" y="36"/>
                  <a:pt x="233" y="36"/>
                  <a:pt x="233" y="36"/>
                </a:cubicBezTo>
                <a:cubicBezTo>
                  <a:pt x="257" y="50"/>
                  <a:pt x="257" y="50"/>
                  <a:pt x="257" y="50"/>
                </a:cubicBezTo>
                <a:cubicBezTo>
                  <a:pt x="274" y="49"/>
                  <a:pt x="274" y="49"/>
                  <a:pt x="274" y="49"/>
                </a:cubicBezTo>
                <a:cubicBezTo>
                  <a:pt x="262" y="41"/>
                  <a:pt x="262" y="41"/>
                  <a:pt x="262" y="41"/>
                </a:cubicBezTo>
                <a:cubicBezTo>
                  <a:pt x="268" y="33"/>
                  <a:pt x="268" y="33"/>
                  <a:pt x="268" y="33"/>
                </a:cubicBezTo>
                <a:cubicBezTo>
                  <a:pt x="280" y="33"/>
                  <a:pt x="280" y="33"/>
                  <a:pt x="280" y="33"/>
                </a:cubicBezTo>
                <a:cubicBezTo>
                  <a:pt x="302" y="43"/>
                  <a:pt x="302" y="43"/>
                  <a:pt x="302" y="43"/>
                </a:cubicBezTo>
                <a:cubicBezTo>
                  <a:pt x="330" y="55"/>
                  <a:pt x="330" y="55"/>
                  <a:pt x="330" y="55"/>
                </a:cubicBezTo>
                <a:cubicBezTo>
                  <a:pt x="336" y="51"/>
                  <a:pt x="336" y="51"/>
                  <a:pt x="336" y="51"/>
                </a:cubicBezTo>
                <a:cubicBezTo>
                  <a:pt x="299" y="29"/>
                  <a:pt x="299" y="29"/>
                  <a:pt x="299" y="29"/>
                </a:cubicBezTo>
                <a:cubicBezTo>
                  <a:pt x="316" y="25"/>
                  <a:pt x="316" y="25"/>
                  <a:pt x="316" y="25"/>
                </a:cubicBezTo>
                <a:cubicBezTo>
                  <a:pt x="317" y="18"/>
                  <a:pt x="317" y="18"/>
                  <a:pt x="317" y="18"/>
                </a:cubicBezTo>
                <a:cubicBezTo>
                  <a:pt x="337" y="12"/>
                  <a:pt x="337" y="12"/>
                  <a:pt x="337" y="12"/>
                </a:cubicBezTo>
                <a:cubicBezTo>
                  <a:pt x="358" y="10"/>
                  <a:pt x="358" y="10"/>
                  <a:pt x="358" y="10"/>
                </a:cubicBezTo>
                <a:cubicBezTo>
                  <a:pt x="382" y="13"/>
                  <a:pt x="382" y="13"/>
                  <a:pt x="382" y="13"/>
                </a:cubicBezTo>
                <a:cubicBezTo>
                  <a:pt x="400" y="12"/>
                  <a:pt x="400" y="12"/>
                  <a:pt x="400" y="12"/>
                </a:cubicBezTo>
                <a:cubicBezTo>
                  <a:pt x="421" y="3"/>
                  <a:pt x="421" y="3"/>
                  <a:pt x="421" y="3"/>
                </a:cubicBezTo>
                <a:cubicBezTo>
                  <a:pt x="463" y="0"/>
                  <a:pt x="463" y="0"/>
                  <a:pt x="463" y="0"/>
                </a:cubicBezTo>
                <a:cubicBezTo>
                  <a:pt x="509" y="0"/>
                  <a:pt x="509" y="0"/>
                  <a:pt x="509" y="0"/>
                </a:cubicBezTo>
                <a:cubicBezTo>
                  <a:pt x="535" y="3"/>
                  <a:pt x="535" y="3"/>
                  <a:pt x="535" y="3"/>
                </a:cubicBezTo>
                <a:cubicBezTo>
                  <a:pt x="558" y="9"/>
                  <a:pt x="558" y="9"/>
                  <a:pt x="558" y="9"/>
                </a:cubicBezTo>
                <a:cubicBezTo>
                  <a:pt x="565" y="13"/>
                  <a:pt x="565" y="13"/>
                  <a:pt x="565" y="13"/>
                </a:cubicBezTo>
                <a:cubicBezTo>
                  <a:pt x="568" y="19"/>
                  <a:pt x="568" y="19"/>
                  <a:pt x="568" y="19"/>
                </a:cubicBezTo>
                <a:cubicBezTo>
                  <a:pt x="610" y="29"/>
                  <a:pt x="610" y="29"/>
                  <a:pt x="610" y="29"/>
                </a:cubicBezTo>
                <a:cubicBezTo>
                  <a:pt x="598" y="37"/>
                  <a:pt x="598" y="37"/>
                  <a:pt x="598" y="37"/>
                </a:cubicBezTo>
                <a:cubicBezTo>
                  <a:pt x="552" y="41"/>
                  <a:pt x="552" y="41"/>
                  <a:pt x="552" y="41"/>
                </a:cubicBezTo>
                <a:cubicBezTo>
                  <a:pt x="506" y="44"/>
                  <a:pt x="506" y="44"/>
                  <a:pt x="506" y="44"/>
                </a:cubicBezTo>
                <a:cubicBezTo>
                  <a:pt x="500" y="52"/>
                  <a:pt x="500" y="52"/>
                  <a:pt x="500" y="52"/>
                </a:cubicBezTo>
                <a:cubicBezTo>
                  <a:pt x="519" y="48"/>
                  <a:pt x="519" y="48"/>
                  <a:pt x="519" y="48"/>
                </a:cubicBezTo>
                <a:cubicBezTo>
                  <a:pt x="564" y="49"/>
                  <a:pt x="564" y="49"/>
                  <a:pt x="564" y="49"/>
                </a:cubicBezTo>
                <a:cubicBezTo>
                  <a:pt x="554" y="57"/>
                  <a:pt x="554" y="57"/>
                  <a:pt x="554" y="57"/>
                </a:cubicBezTo>
                <a:cubicBezTo>
                  <a:pt x="543" y="60"/>
                  <a:pt x="543" y="60"/>
                  <a:pt x="543" y="60"/>
                </a:cubicBezTo>
                <a:cubicBezTo>
                  <a:pt x="549" y="62"/>
                  <a:pt x="549" y="62"/>
                  <a:pt x="549" y="62"/>
                </a:cubicBezTo>
                <a:cubicBezTo>
                  <a:pt x="568" y="57"/>
                  <a:pt x="568" y="57"/>
                  <a:pt x="568" y="57"/>
                </a:cubicBezTo>
                <a:cubicBezTo>
                  <a:pt x="578" y="51"/>
                  <a:pt x="578" y="51"/>
                  <a:pt x="578" y="51"/>
                </a:cubicBezTo>
                <a:cubicBezTo>
                  <a:pt x="585" y="44"/>
                  <a:pt x="585" y="44"/>
                  <a:pt x="585" y="44"/>
                </a:cubicBezTo>
                <a:cubicBezTo>
                  <a:pt x="598" y="44"/>
                  <a:pt x="598" y="44"/>
                  <a:pt x="598" y="44"/>
                </a:cubicBezTo>
                <a:cubicBezTo>
                  <a:pt x="604" y="50"/>
                  <a:pt x="604" y="50"/>
                  <a:pt x="604" y="50"/>
                </a:cubicBezTo>
                <a:cubicBezTo>
                  <a:pt x="603" y="61"/>
                  <a:pt x="603" y="61"/>
                  <a:pt x="603" y="61"/>
                </a:cubicBezTo>
                <a:cubicBezTo>
                  <a:pt x="579" y="78"/>
                  <a:pt x="579" y="78"/>
                  <a:pt x="579" y="78"/>
                </a:cubicBezTo>
                <a:cubicBezTo>
                  <a:pt x="576" y="85"/>
                  <a:pt x="576" y="85"/>
                  <a:pt x="576" y="85"/>
                </a:cubicBezTo>
                <a:cubicBezTo>
                  <a:pt x="592" y="77"/>
                  <a:pt x="592" y="77"/>
                  <a:pt x="592" y="77"/>
                </a:cubicBezTo>
                <a:cubicBezTo>
                  <a:pt x="613" y="64"/>
                  <a:pt x="613" y="64"/>
                  <a:pt x="613" y="64"/>
                </a:cubicBezTo>
                <a:cubicBezTo>
                  <a:pt x="626" y="55"/>
                  <a:pt x="626" y="55"/>
                  <a:pt x="626" y="55"/>
                </a:cubicBezTo>
                <a:cubicBezTo>
                  <a:pt x="649" y="63"/>
                  <a:pt x="649" y="63"/>
                  <a:pt x="649" y="63"/>
                </a:cubicBezTo>
                <a:cubicBezTo>
                  <a:pt x="662" y="51"/>
                  <a:pt x="662" y="51"/>
                  <a:pt x="662" y="51"/>
                </a:cubicBezTo>
                <a:cubicBezTo>
                  <a:pt x="684" y="50"/>
                  <a:pt x="684" y="50"/>
                  <a:pt x="684" y="50"/>
                </a:cubicBezTo>
                <a:cubicBezTo>
                  <a:pt x="707" y="52"/>
                  <a:pt x="707" y="52"/>
                  <a:pt x="707" y="52"/>
                </a:cubicBezTo>
                <a:cubicBezTo>
                  <a:pt x="720" y="59"/>
                  <a:pt x="720" y="59"/>
                  <a:pt x="720" y="59"/>
                </a:cubicBezTo>
                <a:cubicBezTo>
                  <a:pt x="709" y="68"/>
                  <a:pt x="709" y="68"/>
                  <a:pt x="709" y="68"/>
                </a:cubicBezTo>
                <a:cubicBezTo>
                  <a:pt x="690" y="73"/>
                  <a:pt x="690" y="73"/>
                  <a:pt x="690" y="73"/>
                </a:cubicBezTo>
                <a:cubicBezTo>
                  <a:pt x="686" y="79"/>
                  <a:pt x="686" y="79"/>
                  <a:pt x="686" y="79"/>
                </a:cubicBezTo>
                <a:cubicBezTo>
                  <a:pt x="678" y="82"/>
                  <a:pt x="678" y="82"/>
                  <a:pt x="678" y="82"/>
                </a:cubicBezTo>
                <a:cubicBezTo>
                  <a:pt x="652" y="82"/>
                  <a:pt x="652" y="82"/>
                  <a:pt x="652" y="82"/>
                </a:cubicBezTo>
                <a:cubicBezTo>
                  <a:pt x="638" y="87"/>
                  <a:pt x="638" y="87"/>
                  <a:pt x="638" y="87"/>
                </a:cubicBezTo>
                <a:cubicBezTo>
                  <a:pt x="650" y="89"/>
                  <a:pt x="650" y="89"/>
                  <a:pt x="650" y="89"/>
                </a:cubicBezTo>
                <a:cubicBezTo>
                  <a:pt x="670" y="92"/>
                  <a:pt x="670" y="92"/>
                  <a:pt x="670" y="92"/>
                </a:cubicBezTo>
                <a:cubicBezTo>
                  <a:pt x="664" y="97"/>
                  <a:pt x="664" y="97"/>
                  <a:pt x="664" y="97"/>
                </a:cubicBezTo>
                <a:cubicBezTo>
                  <a:pt x="636" y="96"/>
                  <a:pt x="636" y="96"/>
                  <a:pt x="636" y="96"/>
                </a:cubicBezTo>
                <a:cubicBezTo>
                  <a:pt x="622" y="99"/>
                  <a:pt x="622" y="99"/>
                  <a:pt x="622" y="99"/>
                </a:cubicBezTo>
                <a:cubicBezTo>
                  <a:pt x="628" y="105"/>
                  <a:pt x="628" y="105"/>
                  <a:pt x="628" y="105"/>
                </a:cubicBezTo>
                <a:cubicBezTo>
                  <a:pt x="648" y="103"/>
                  <a:pt x="648" y="103"/>
                  <a:pt x="648" y="103"/>
                </a:cubicBezTo>
                <a:cubicBezTo>
                  <a:pt x="656" y="103"/>
                  <a:pt x="656" y="103"/>
                  <a:pt x="656" y="103"/>
                </a:cubicBezTo>
                <a:cubicBezTo>
                  <a:pt x="650" y="109"/>
                  <a:pt x="650" y="109"/>
                  <a:pt x="650" y="109"/>
                </a:cubicBezTo>
                <a:cubicBezTo>
                  <a:pt x="631" y="113"/>
                  <a:pt x="631" y="113"/>
                  <a:pt x="631" y="113"/>
                </a:cubicBezTo>
                <a:cubicBezTo>
                  <a:pt x="630" y="127"/>
                  <a:pt x="630" y="127"/>
                  <a:pt x="630" y="127"/>
                </a:cubicBezTo>
                <a:cubicBezTo>
                  <a:pt x="616" y="135"/>
                  <a:pt x="616" y="135"/>
                  <a:pt x="616" y="135"/>
                </a:cubicBezTo>
                <a:cubicBezTo>
                  <a:pt x="608" y="155"/>
                  <a:pt x="608" y="155"/>
                  <a:pt x="608" y="155"/>
                </a:cubicBezTo>
                <a:cubicBezTo>
                  <a:pt x="614" y="157"/>
                  <a:pt x="614" y="157"/>
                  <a:pt x="614" y="157"/>
                </a:cubicBezTo>
                <a:cubicBezTo>
                  <a:pt x="634" y="159"/>
                  <a:pt x="634" y="159"/>
                  <a:pt x="634" y="159"/>
                </a:cubicBezTo>
                <a:cubicBezTo>
                  <a:pt x="625" y="164"/>
                  <a:pt x="625" y="164"/>
                  <a:pt x="625" y="164"/>
                </a:cubicBezTo>
                <a:cubicBezTo>
                  <a:pt x="625" y="164"/>
                  <a:pt x="626" y="170"/>
                  <a:pt x="628" y="170"/>
                </a:cubicBezTo>
                <a:cubicBezTo>
                  <a:pt x="630" y="170"/>
                  <a:pt x="650" y="179"/>
                  <a:pt x="650" y="179"/>
                </a:cubicBezTo>
                <a:cubicBezTo>
                  <a:pt x="650" y="179"/>
                  <a:pt x="642" y="197"/>
                  <a:pt x="642" y="195"/>
                </a:cubicBezTo>
                <a:cubicBezTo>
                  <a:pt x="641" y="193"/>
                  <a:pt x="626" y="183"/>
                  <a:pt x="626" y="183"/>
                </a:cubicBezTo>
                <a:cubicBezTo>
                  <a:pt x="609" y="186"/>
                  <a:pt x="609" y="186"/>
                  <a:pt x="609" y="186"/>
                </a:cubicBezTo>
                <a:cubicBezTo>
                  <a:pt x="610" y="197"/>
                  <a:pt x="610" y="197"/>
                  <a:pt x="610" y="197"/>
                </a:cubicBezTo>
                <a:cubicBezTo>
                  <a:pt x="624" y="200"/>
                  <a:pt x="624" y="200"/>
                  <a:pt x="624" y="200"/>
                </a:cubicBezTo>
                <a:cubicBezTo>
                  <a:pt x="636" y="210"/>
                  <a:pt x="636" y="210"/>
                  <a:pt x="636" y="210"/>
                </a:cubicBezTo>
                <a:cubicBezTo>
                  <a:pt x="635" y="222"/>
                  <a:pt x="635" y="222"/>
                  <a:pt x="635" y="222"/>
                </a:cubicBezTo>
                <a:cubicBezTo>
                  <a:pt x="620" y="223"/>
                  <a:pt x="620" y="223"/>
                  <a:pt x="620" y="223"/>
                </a:cubicBezTo>
                <a:cubicBezTo>
                  <a:pt x="628" y="233"/>
                  <a:pt x="628" y="233"/>
                  <a:pt x="628" y="233"/>
                </a:cubicBezTo>
                <a:cubicBezTo>
                  <a:pt x="628" y="233"/>
                  <a:pt x="638" y="244"/>
                  <a:pt x="636" y="245"/>
                </a:cubicBezTo>
                <a:cubicBezTo>
                  <a:pt x="634" y="247"/>
                  <a:pt x="626" y="250"/>
                  <a:pt x="626" y="250"/>
                </a:cubicBezTo>
                <a:cubicBezTo>
                  <a:pt x="618" y="251"/>
                  <a:pt x="618" y="251"/>
                  <a:pt x="618" y="251"/>
                </a:cubicBezTo>
                <a:cubicBezTo>
                  <a:pt x="621" y="262"/>
                  <a:pt x="621" y="262"/>
                  <a:pt x="621" y="262"/>
                </a:cubicBezTo>
                <a:cubicBezTo>
                  <a:pt x="608" y="266"/>
                  <a:pt x="608" y="266"/>
                  <a:pt x="608" y="266"/>
                </a:cubicBezTo>
                <a:cubicBezTo>
                  <a:pt x="592" y="267"/>
                  <a:pt x="592" y="267"/>
                  <a:pt x="592" y="267"/>
                </a:cubicBezTo>
                <a:cubicBezTo>
                  <a:pt x="575" y="265"/>
                  <a:pt x="575" y="265"/>
                  <a:pt x="575" y="265"/>
                </a:cubicBezTo>
                <a:cubicBezTo>
                  <a:pt x="566" y="269"/>
                  <a:pt x="566" y="269"/>
                  <a:pt x="566" y="269"/>
                </a:cubicBezTo>
                <a:cubicBezTo>
                  <a:pt x="575" y="279"/>
                  <a:pt x="575" y="279"/>
                  <a:pt x="575" y="279"/>
                </a:cubicBezTo>
                <a:cubicBezTo>
                  <a:pt x="598" y="278"/>
                  <a:pt x="598" y="278"/>
                  <a:pt x="598" y="278"/>
                </a:cubicBezTo>
                <a:cubicBezTo>
                  <a:pt x="602" y="286"/>
                  <a:pt x="602" y="286"/>
                  <a:pt x="602" y="286"/>
                </a:cubicBezTo>
                <a:cubicBezTo>
                  <a:pt x="599" y="299"/>
                  <a:pt x="599" y="299"/>
                  <a:pt x="599" y="299"/>
                </a:cubicBezTo>
                <a:cubicBezTo>
                  <a:pt x="586" y="289"/>
                  <a:pt x="586" y="289"/>
                  <a:pt x="586" y="289"/>
                </a:cubicBezTo>
                <a:cubicBezTo>
                  <a:pt x="578" y="289"/>
                  <a:pt x="578" y="289"/>
                  <a:pt x="578" y="289"/>
                </a:cubicBezTo>
                <a:cubicBezTo>
                  <a:pt x="581" y="293"/>
                  <a:pt x="581" y="293"/>
                  <a:pt x="581" y="293"/>
                </a:cubicBezTo>
                <a:cubicBezTo>
                  <a:pt x="602" y="307"/>
                  <a:pt x="602" y="307"/>
                  <a:pt x="602" y="307"/>
                </a:cubicBezTo>
                <a:cubicBezTo>
                  <a:pt x="606" y="333"/>
                  <a:pt x="606" y="333"/>
                  <a:pt x="606" y="333"/>
                </a:cubicBezTo>
                <a:cubicBezTo>
                  <a:pt x="591" y="333"/>
                  <a:pt x="591" y="333"/>
                  <a:pt x="591" y="333"/>
                </a:cubicBezTo>
                <a:cubicBezTo>
                  <a:pt x="576" y="322"/>
                  <a:pt x="576" y="322"/>
                  <a:pt x="576" y="322"/>
                </a:cubicBezTo>
                <a:cubicBezTo>
                  <a:pt x="565" y="311"/>
                  <a:pt x="565" y="311"/>
                  <a:pt x="565" y="311"/>
                </a:cubicBezTo>
                <a:cubicBezTo>
                  <a:pt x="562" y="309"/>
                  <a:pt x="562" y="309"/>
                  <a:pt x="562" y="309"/>
                </a:cubicBezTo>
                <a:cubicBezTo>
                  <a:pt x="562" y="323"/>
                  <a:pt x="562" y="323"/>
                  <a:pt x="562" y="323"/>
                </a:cubicBezTo>
                <a:cubicBezTo>
                  <a:pt x="566" y="333"/>
                  <a:pt x="566" y="333"/>
                  <a:pt x="566" y="333"/>
                </a:cubicBezTo>
                <a:cubicBezTo>
                  <a:pt x="582" y="338"/>
                  <a:pt x="582" y="338"/>
                  <a:pt x="582" y="338"/>
                </a:cubicBezTo>
                <a:cubicBezTo>
                  <a:pt x="602" y="339"/>
                  <a:pt x="602" y="339"/>
                  <a:pt x="602" y="339"/>
                </a:cubicBezTo>
                <a:lnTo>
                  <a:pt x="590" y="346"/>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3" name="Freeform 1226">
            <a:extLst>
              <a:ext uri="{FF2B5EF4-FFF2-40B4-BE49-F238E27FC236}">
                <a16:creationId xmlns="" xmlns:a16="http://schemas.microsoft.com/office/drawing/2014/main" id="{90EFD1AF-EF50-49EA-822A-B52DC83FF22B}"/>
              </a:ext>
            </a:extLst>
          </p:cNvPr>
          <p:cNvSpPr>
            <a:spLocks/>
          </p:cNvSpPr>
          <p:nvPr/>
        </p:nvSpPr>
        <p:spPr bwMode="gray">
          <a:xfrm>
            <a:off x="3331563" y="2389733"/>
            <a:ext cx="120446" cy="110002"/>
          </a:xfrm>
          <a:custGeom>
            <a:avLst/>
            <a:gdLst>
              <a:gd name="T0" fmla="*/ 22 w 83"/>
              <a:gd name="T1" fmla="*/ 27 h 77"/>
              <a:gd name="T2" fmla="*/ 30 w 83"/>
              <a:gd name="T3" fmla="*/ 15 h 77"/>
              <a:gd name="T4" fmla="*/ 40 w 83"/>
              <a:gd name="T5" fmla="*/ 5 h 77"/>
              <a:gd name="T6" fmla="*/ 49 w 83"/>
              <a:gd name="T7" fmla="*/ 0 h 77"/>
              <a:gd name="T8" fmla="*/ 47 w 83"/>
              <a:gd name="T9" fmla="*/ 7 h 77"/>
              <a:gd name="T10" fmla="*/ 44 w 83"/>
              <a:gd name="T11" fmla="*/ 15 h 77"/>
              <a:gd name="T12" fmla="*/ 47 w 83"/>
              <a:gd name="T13" fmla="*/ 26 h 77"/>
              <a:gd name="T14" fmla="*/ 54 w 83"/>
              <a:gd name="T15" fmla="*/ 34 h 77"/>
              <a:gd name="T16" fmla="*/ 62 w 83"/>
              <a:gd name="T17" fmla="*/ 28 h 77"/>
              <a:gd name="T18" fmla="*/ 65 w 83"/>
              <a:gd name="T19" fmla="*/ 34 h 77"/>
              <a:gd name="T20" fmla="*/ 71 w 83"/>
              <a:gd name="T21" fmla="*/ 34 h 77"/>
              <a:gd name="T22" fmla="*/ 69 w 83"/>
              <a:gd name="T23" fmla="*/ 41 h 77"/>
              <a:gd name="T24" fmla="*/ 75 w 83"/>
              <a:gd name="T25" fmla="*/ 49 h 77"/>
              <a:gd name="T26" fmla="*/ 80 w 83"/>
              <a:gd name="T27" fmla="*/ 51 h 77"/>
              <a:gd name="T28" fmla="*/ 82 w 83"/>
              <a:gd name="T29" fmla="*/ 57 h 77"/>
              <a:gd name="T30" fmla="*/ 83 w 83"/>
              <a:gd name="T31" fmla="*/ 65 h 77"/>
              <a:gd name="T32" fmla="*/ 80 w 83"/>
              <a:gd name="T33" fmla="*/ 73 h 77"/>
              <a:gd name="T34" fmla="*/ 70 w 83"/>
              <a:gd name="T35" fmla="*/ 77 h 77"/>
              <a:gd name="T36" fmla="*/ 65 w 83"/>
              <a:gd name="T37" fmla="*/ 68 h 77"/>
              <a:gd name="T38" fmla="*/ 59 w 83"/>
              <a:gd name="T39" fmla="*/ 63 h 77"/>
              <a:gd name="T40" fmla="*/ 54 w 83"/>
              <a:gd name="T41" fmla="*/ 67 h 77"/>
              <a:gd name="T42" fmla="*/ 52 w 83"/>
              <a:gd name="T43" fmla="*/ 72 h 77"/>
              <a:gd name="T44" fmla="*/ 44 w 83"/>
              <a:gd name="T45" fmla="*/ 68 h 77"/>
              <a:gd name="T46" fmla="*/ 43 w 83"/>
              <a:gd name="T47" fmla="*/ 60 h 77"/>
              <a:gd name="T48" fmla="*/ 22 w 83"/>
              <a:gd name="T49" fmla="*/ 63 h 77"/>
              <a:gd name="T50" fmla="*/ 0 w 83"/>
              <a:gd name="T51" fmla="*/ 61 h 77"/>
              <a:gd name="T52" fmla="*/ 2 w 83"/>
              <a:gd name="T53" fmla="*/ 50 h 77"/>
              <a:gd name="T54" fmla="*/ 12 w 83"/>
              <a:gd name="T55" fmla="*/ 39 h 77"/>
              <a:gd name="T56" fmla="*/ 17 w 83"/>
              <a:gd name="T57" fmla="*/ 34 h 77"/>
              <a:gd name="T58" fmla="*/ 22 w 83"/>
              <a:gd name="T59" fmla="*/ 27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77"/>
              <a:gd name="T92" fmla="*/ 83 w 83"/>
              <a:gd name="T93" fmla="*/ 77 h 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77">
                <a:moveTo>
                  <a:pt x="22" y="27"/>
                </a:moveTo>
                <a:lnTo>
                  <a:pt x="30" y="15"/>
                </a:lnTo>
                <a:lnTo>
                  <a:pt x="40" y="5"/>
                </a:lnTo>
                <a:lnTo>
                  <a:pt x="49" y="0"/>
                </a:lnTo>
                <a:lnTo>
                  <a:pt x="47" y="7"/>
                </a:lnTo>
                <a:lnTo>
                  <a:pt x="44" y="15"/>
                </a:lnTo>
                <a:lnTo>
                  <a:pt x="47" y="26"/>
                </a:lnTo>
                <a:lnTo>
                  <a:pt x="54" y="34"/>
                </a:lnTo>
                <a:lnTo>
                  <a:pt x="62" y="28"/>
                </a:lnTo>
                <a:lnTo>
                  <a:pt x="65" y="34"/>
                </a:lnTo>
                <a:lnTo>
                  <a:pt x="71" y="34"/>
                </a:lnTo>
                <a:lnTo>
                  <a:pt x="69" y="41"/>
                </a:lnTo>
                <a:lnTo>
                  <a:pt x="75" y="49"/>
                </a:lnTo>
                <a:lnTo>
                  <a:pt x="80" y="51"/>
                </a:lnTo>
                <a:lnTo>
                  <a:pt x="82" y="57"/>
                </a:lnTo>
                <a:lnTo>
                  <a:pt x="83" y="65"/>
                </a:lnTo>
                <a:lnTo>
                  <a:pt x="80" y="73"/>
                </a:lnTo>
                <a:lnTo>
                  <a:pt x="70" y="77"/>
                </a:lnTo>
                <a:lnTo>
                  <a:pt x="65" y="68"/>
                </a:lnTo>
                <a:lnTo>
                  <a:pt x="59" y="63"/>
                </a:lnTo>
                <a:lnTo>
                  <a:pt x="54" y="67"/>
                </a:lnTo>
                <a:lnTo>
                  <a:pt x="52" y="72"/>
                </a:lnTo>
                <a:lnTo>
                  <a:pt x="44" y="68"/>
                </a:lnTo>
                <a:lnTo>
                  <a:pt x="43" y="60"/>
                </a:lnTo>
                <a:lnTo>
                  <a:pt x="22" y="63"/>
                </a:lnTo>
                <a:lnTo>
                  <a:pt x="0" y="61"/>
                </a:lnTo>
                <a:lnTo>
                  <a:pt x="2" y="50"/>
                </a:lnTo>
                <a:lnTo>
                  <a:pt x="12" y="39"/>
                </a:lnTo>
                <a:lnTo>
                  <a:pt x="17" y="34"/>
                </a:lnTo>
                <a:lnTo>
                  <a:pt x="22" y="27"/>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4" name="Freeform 1227">
            <a:extLst>
              <a:ext uri="{FF2B5EF4-FFF2-40B4-BE49-F238E27FC236}">
                <a16:creationId xmlns="" xmlns:a16="http://schemas.microsoft.com/office/drawing/2014/main" id="{47E7A8F0-99C3-401A-92D8-F919C39336E9}"/>
              </a:ext>
            </a:extLst>
          </p:cNvPr>
          <p:cNvSpPr>
            <a:spLocks/>
          </p:cNvSpPr>
          <p:nvPr/>
        </p:nvSpPr>
        <p:spPr bwMode="gray">
          <a:xfrm>
            <a:off x="1927482" y="1852925"/>
            <a:ext cx="1468763" cy="742514"/>
          </a:xfrm>
          <a:custGeom>
            <a:avLst/>
            <a:gdLst>
              <a:gd name="T0" fmla="*/ 904 w 1009"/>
              <a:gd name="T1" fmla="*/ 451 h 517"/>
              <a:gd name="T2" fmla="*/ 954 w 1009"/>
              <a:gd name="T3" fmla="*/ 446 h 517"/>
              <a:gd name="T4" fmla="*/ 940 w 1009"/>
              <a:gd name="T5" fmla="*/ 472 h 517"/>
              <a:gd name="T6" fmla="*/ 888 w 1009"/>
              <a:gd name="T7" fmla="*/ 492 h 517"/>
              <a:gd name="T8" fmla="*/ 895 w 1009"/>
              <a:gd name="T9" fmla="*/ 467 h 517"/>
              <a:gd name="T10" fmla="*/ 866 w 1009"/>
              <a:gd name="T11" fmla="*/ 440 h 517"/>
              <a:gd name="T12" fmla="*/ 831 w 1009"/>
              <a:gd name="T13" fmla="*/ 469 h 517"/>
              <a:gd name="T14" fmla="*/ 736 w 1009"/>
              <a:gd name="T15" fmla="*/ 488 h 517"/>
              <a:gd name="T16" fmla="*/ 720 w 1009"/>
              <a:gd name="T17" fmla="*/ 505 h 517"/>
              <a:gd name="T18" fmla="*/ 689 w 1009"/>
              <a:gd name="T19" fmla="*/ 508 h 517"/>
              <a:gd name="T20" fmla="*/ 708 w 1009"/>
              <a:gd name="T21" fmla="*/ 475 h 517"/>
              <a:gd name="T22" fmla="*/ 703 w 1009"/>
              <a:gd name="T23" fmla="*/ 456 h 517"/>
              <a:gd name="T24" fmla="*/ 662 w 1009"/>
              <a:gd name="T25" fmla="*/ 429 h 517"/>
              <a:gd name="T26" fmla="*/ 619 w 1009"/>
              <a:gd name="T27" fmla="*/ 419 h 517"/>
              <a:gd name="T28" fmla="*/ 576 w 1009"/>
              <a:gd name="T29" fmla="*/ 422 h 517"/>
              <a:gd name="T30" fmla="*/ 216 w 1009"/>
              <a:gd name="T31" fmla="*/ 414 h 517"/>
              <a:gd name="T32" fmla="*/ 173 w 1009"/>
              <a:gd name="T33" fmla="*/ 384 h 517"/>
              <a:gd name="T34" fmla="*/ 150 w 1009"/>
              <a:gd name="T35" fmla="*/ 354 h 517"/>
              <a:gd name="T36" fmla="*/ 134 w 1009"/>
              <a:gd name="T37" fmla="*/ 343 h 517"/>
              <a:gd name="T38" fmla="*/ 129 w 1009"/>
              <a:gd name="T39" fmla="*/ 306 h 517"/>
              <a:gd name="T40" fmla="*/ 88 w 1009"/>
              <a:gd name="T41" fmla="*/ 259 h 517"/>
              <a:gd name="T42" fmla="*/ 24 w 1009"/>
              <a:gd name="T43" fmla="*/ 232 h 517"/>
              <a:gd name="T44" fmla="*/ 62 w 1009"/>
              <a:gd name="T45" fmla="*/ 65 h 517"/>
              <a:gd name="T46" fmla="*/ 132 w 1009"/>
              <a:gd name="T47" fmla="*/ 37 h 517"/>
              <a:gd name="T48" fmla="*/ 190 w 1009"/>
              <a:gd name="T49" fmla="*/ 38 h 517"/>
              <a:gd name="T50" fmla="*/ 285 w 1009"/>
              <a:gd name="T51" fmla="*/ 62 h 517"/>
              <a:gd name="T52" fmla="*/ 340 w 1009"/>
              <a:gd name="T53" fmla="*/ 88 h 517"/>
              <a:gd name="T54" fmla="*/ 395 w 1009"/>
              <a:gd name="T55" fmla="*/ 90 h 517"/>
              <a:gd name="T56" fmla="*/ 482 w 1009"/>
              <a:gd name="T57" fmla="*/ 87 h 517"/>
              <a:gd name="T58" fmla="*/ 510 w 1009"/>
              <a:gd name="T59" fmla="*/ 72 h 517"/>
              <a:gd name="T60" fmla="*/ 541 w 1009"/>
              <a:gd name="T61" fmla="*/ 90 h 517"/>
              <a:gd name="T62" fmla="*/ 529 w 1009"/>
              <a:gd name="T63" fmla="*/ 40 h 517"/>
              <a:gd name="T64" fmla="*/ 546 w 1009"/>
              <a:gd name="T65" fmla="*/ 0 h 517"/>
              <a:gd name="T66" fmla="*/ 577 w 1009"/>
              <a:gd name="T67" fmla="*/ 48 h 517"/>
              <a:gd name="T68" fmla="*/ 608 w 1009"/>
              <a:gd name="T69" fmla="*/ 62 h 517"/>
              <a:gd name="T70" fmla="*/ 641 w 1009"/>
              <a:gd name="T71" fmla="*/ 94 h 517"/>
              <a:gd name="T72" fmla="*/ 659 w 1009"/>
              <a:gd name="T73" fmla="*/ 43 h 517"/>
              <a:gd name="T74" fmla="*/ 697 w 1009"/>
              <a:gd name="T75" fmla="*/ 80 h 517"/>
              <a:gd name="T76" fmla="*/ 671 w 1009"/>
              <a:gd name="T77" fmla="*/ 115 h 517"/>
              <a:gd name="T78" fmla="*/ 639 w 1009"/>
              <a:gd name="T79" fmla="*/ 131 h 517"/>
              <a:gd name="T80" fmla="*/ 629 w 1009"/>
              <a:gd name="T81" fmla="*/ 137 h 517"/>
              <a:gd name="T82" fmla="*/ 601 w 1009"/>
              <a:gd name="T83" fmla="*/ 164 h 517"/>
              <a:gd name="T84" fmla="*/ 565 w 1009"/>
              <a:gd name="T85" fmla="*/ 195 h 517"/>
              <a:gd name="T86" fmla="*/ 584 w 1009"/>
              <a:gd name="T87" fmla="*/ 281 h 517"/>
              <a:gd name="T88" fmla="*/ 675 w 1009"/>
              <a:gd name="T89" fmla="*/ 313 h 517"/>
              <a:gd name="T90" fmla="*/ 724 w 1009"/>
              <a:gd name="T91" fmla="*/ 378 h 517"/>
              <a:gd name="T92" fmla="*/ 748 w 1009"/>
              <a:gd name="T93" fmla="*/ 313 h 517"/>
              <a:gd name="T94" fmla="*/ 743 w 1009"/>
              <a:gd name="T95" fmla="*/ 246 h 517"/>
              <a:gd name="T96" fmla="*/ 760 w 1009"/>
              <a:gd name="T97" fmla="*/ 188 h 517"/>
              <a:gd name="T98" fmla="*/ 821 w 1009"/>
              <a:gd name="T99" fmla="*/ 208 h 517"/>
              <a:gd name="T100" fmla="*/ 858 w 1009"/>
              <a:gd name="T101" fmla="*/ 253 h 517"/>
              <a:gd name="T102" fmla="*/ 904 w 1009"/>
              <a:gd name="T103" fmla="*/ 225 h 517"/>
              <a:gd name="T104" fmla="*/ 941 w 1009"/>
              <a:gd name="T105" fmla="*/ 288 h 517"/>
              <a:gd name="T106" fmla="*/ 969 w 1009"/>
              <a:gd name="T107" fmla="*/ 319 h 517"/>
              <a:gd name="T108" fmla="*/ 959 w 1009"/>
              <a:gd name="T109" fmla="*/ 343 h 517"/>
              <a:gd name="T110" fmla="*/ 1007 w 1009"/>
              <a:gd name="T111" fmla="*/ 343 h 517"/>
              <a:gd name="T112" fmla="*/ 960 w 1009"/>
              <a:gd name="T113" fmla="*/ 393 h 517"/>
              <a:gd name="T114" fmla="*/ 860 w 1009"/>
              <a:gd name="T115" fmla="*/ 410 h 517"/>
              <a:gd name="T116" fmla="*/ 859 w 1009"/>
              <a:gd name="T117" fmla="*/ 421 h 5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9"/>
              <a:gd name="T178" fmla="*/ 0 h 517"/>
              <a:gd name="T179" fmla="*/ 1009 w 1009"/>
              <a:gd name="T180" fmla="*/ 517 h 5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9" h="517">
                <a:moveTo>
                  <a:pt x="910" y="420"/>
                </a:moveTo>
                <a:cubicBezTo>
                  <a:pt x="908" y="425"/>
                  <a:pt x="908" y="425"/>
                  <a:pt x="908" y="425"/>
                </a:cubicBezTo>
                <a:cubicBezTo>
                  <a:pt x="900" y="426"/>
                  <a:pt x="900" y="426"/>
                  <a:pt x="900" y="426"/>
                </a:cubicBezTo>
                <a:cubicBezTo>
                  <a:pt x="902" y="434"/>
                  <a:pt x="902" y="434"/>
                  <a:pt x="902" y="434"/>
                </a:cubicBezTo>
                <a:cubicBezTo>
                  <a:pt x="900" y="440"/>
                  <a:pt x="900" y="440"/>
                  <a:pt x="900" y="440"/>
                </a:cubicBezTo>
                <a:cubicBezTo>
                  <a:pt x="902" y="444"/>
                  <a:pt x="902" y="444"/>
                  <a:pt x="902" y="444"/>
                </a:cubicBezTo>
                <a:cubicBezTo>
                  <a:pt x="904" y="451"/>
                  <a:pt x="904" y="451"/>
                  <a:pt x="904" y="451"/>
                </a:cubicBezTo>
                <a:cubicBezTo>
                  <a:pt x="913" y="456"/>
                  <a:pt x="913" y="456"/>
                  <a:pt x="913" y="456"/>
                </a:cubicBezTo>
                <a:cubicBezTo>
                  <a:pt x="924" y="460"/>
                  <a:pt x="924" y="460"/>
                  <a:pt x="924" y="460"/>
                </a:cubicBezTo>
                <a:cubicBezTo>
                  <a:pt x="937" y="460"/>
                  <a:pt x="937" y="460"/>
                  <a:pt x="937" y="460"/>
                </a:cubicBezTo>
                <a:cubicBezTo>
                  <a:pt x="942" y="458"/>
                  <a:pt x="942" y="458"/>
                  <a:pt x="942" y="458"/>
                </a:cubicBezTo>
                <a:cubicBezTo>
                  <a:pt x="946" y="452"/>
                  <a:pt x="946" y="452"/>
                  <a:pt x="946" y="452"/>
                </a:cubicBezTo>
                <a:cubicBezTo>
                  <a:pt x="949" y="446"/>
                  <a:pt x="949" y="446"/>
                  <a:pt x="949" y="446"/>
                </a:cubicBezTo>
                <a:cubicBezTo>
                  <a:pt x="954" y="446"/>
                  <a:pt x="954" y="446"/>
                  <a:pt x="954" y="446"/>
                </a:cubicBezTo>
                <a:cubicBezTo>
                  <a:pt x="955" y="452"/>
                  <a:pt x="955" y="452"/>
                  <a:pt x="955" y="452"/>
                </a:cubicBezTo>
                <a:cubicBezTo>
                  <a:pt x="960" y="456"/>
                  <a:pt x="960" y="456"/>
                  <a:pt x="960" y="456"/>
                </a:cubicBezTo>
                <a:cubicBezTo>
                  <a:pt x="960" y="461"/>
                  <a:pt x="960" y="461"/>
                  <a:pt x="960" y="461"/>
                </a:cubicBezTo>
                <a:cubicBezTo>
                  <a:pt x="952" y="462"/>
                  <a:pt x="952" y="462"/>
                  <a:pt x="952" y="462"/>
                </a:cubicBezTo>
                <a:cubicBezTo>
                  <a:pt x="947" y="462"/>
                  <a:pt x="947" y="462"/>
                  <a:pt x="947" y="462"/>
                </a:cubicBezTo>
                <a:cubicBezTo>
                  <a:pt x="944" y="468"/>
                  <a:pt x="944" y="468"/>
                  <a:pt x="944" y="468"/>
                </a:cubicBezTo>
                <a:cubicBezTo>
                  <a:pt x="940" y="472"/>
                  <a:pt x="940" y="472"/>
                  <a:pt x="940" y="472"/>
                </a:cubicBezTo>
                <a:cubicBezTo>
                  <a:pt x="931" y="475"/>
                  <a:pt x="931" y="475"/>
                  <a:pt x="931" y="475"/>
                </a:cubicBezTo>
                <a:cubicBezTo>
                  <a:pt x="919" y="478"/>
                  <a:pt x="919" y="478"/>
                  <a:pt x="919" y="478"/>
                </a:cubicBezTo>
                <a:cubicBezTo>
                  <a:pt x="912" y="480"/>
                  <a:pt x="912" y="480"/>
                  <a:pt x="912" y="480"/>
                </a:cubicBezTo>
                <a:cubicBezTo>
                  <a:pt x="906" y="484"/>
                  <a:pt x="906" y="484"/>
                  <a:pt x="906" y="484"/>
                </a:cubicBezTo>
                <a:cubicBezTo>
                  <a:pt x="900" y="492"/>
                  <a:pt x="900" y="492"/>
                  <a:pt x="900" y="492"/>
                </a:cubicBezTo>
                <a:cubicBezTo>
                  <a:pt x="896" y="495"/>
                  <a:pt x="896" y="495"/>
                  <a:pt x="896" y="495"/>
                </a:cubicBezTo>
                <a:cubicBezTo>
                  <a:pt x="888" y="492"/>
                  <a:pt x="888" y="492"/>
                  <a:pt x="888" y="492"/>
                </a:cubicBezTo>
                <a:cubicBezTo>
                  <a:pt x="886" y="484"/>
                  <a:pt x="886" y="484"/>
                  <a:pt x="886" y="484"/>
                </a:cubicBezTo>
                <a:cubicBezTo>
                  <a:pt x="890" y="478"/>
                  <a:pt x="890" y="478"/>
                  <a:pt x="890" y="478"/>
                </a:cubicBezTo>
                <a:cubicBezTo>
                  <a:pt x="898" y="472"/>
                  <a:pt x="898" y="472"/>
                  <a:pt x="898" y="472"/>
                </a:cubicBezTo>
                <a:cubicBezTo>
                  <a:pt x="898" y="472"/>
                  <a:pt x="906" y="471"/>
                  <a:pt x="908" y="470"/>
                </a:cubicBezTo>
                <a:cubicBezTo>
                  <a:pt x="910" y="470"/>
                  <a:pt x="908" y="464"/>
                  <a:pt x="908" y="464"/>
                </a:cubicBezTo>
                <a:cubicBezTo>
                  <a:pt x="904" y="462"/>
                  <a:pt x="904" y="462"/>
                  <a:pt x="904" y="462"/>
                </a:cubicBezTo>
                <a:cubicBezTo>
                  <a:pt x="895" y="467"/>
                  <a:pt x="895" y="467"/>
                  <a:pt x="895" y="467"/>
                </a:cubicBezTo>
                <a:cubicBezTo>
                  <a:pt x="888" y="470"/>
                  <a:pt x="888" y="470"/>
                  <a:pt x="888" y="470"/>
                </a:cubicBezTo>
                <a:cubicBezTo>
                  <a:pt x="876" y="473"/>
                  <a:pt x="876" y="473"/>
                  <a:pt x="876" y="473"/>
                </a:cubicBezTo>
                <a:cubicBezTo>
                  <a:pt x="873" y="469"/>
                  <a:pt x="873" y="469"/>
                  <a:pt x="873" y="469"/>
                </a:cubicBezTo>
                <a:cubicBezTo>
                  <a:pt x="868" y="465"/>
                  <a:pt x="868" y="465"/>
                  <a:pt x="868" y="465"/>
                </a:cubicBezTo>
                <a:cubicBezTo>
                  <a:pt x="866" y="459"/>
                  <a:pt x="866" y="459"/>
                  <a:pt x="866" y="459"/>
                </a:cubicBezTo>
                <a:cubicBezTo>
                  <a:pt x="868" y="447"/>
                  <a:pt x="868" y="447"/>
                  <a:pt x="868" y="447"/>
                </a:cubicBezTo>
                <a:cubicBezTo>
                  <a:pt x="866" y="440"/>
                  <a:pt x="866" y="440"/>
                  <a:pt x="866" y="440"/>
                </a:cubicBezTo>
                <a:cubicBezTo>
                  <a:pt x="856" y="437"/>
                  <a:pt x="856" y="437"/>
                  <a:pt x="856" y="437"/>
                </a:cubicBezTo>
                <a:cubicBezTo>
                  <a:pt x="850" y="435"/>
                  <a:pt x="850" y="435"/>
                  <a:pt x="850" y="435"/>
                </a:cubicBezTo>
                <a:cubicBezTo>
                  <a:pt x="844" y="440"/>
                  <a:pt x="844" y="440"/>
                  <a:pt x="844" y="440"/>
                </a:cubicBezTo>
                <a:cubicBezTo>
                  <a:pt x="838" y="451"/>
                  <a:pt x="838" y="451"/>
                  <a:pt x="838" y="451"/>
                </a:cubicBezTo>
                <a:cubicBezTo>
                  <a:pt x="836" y="458"/>
                  <a:pt x="836" y="458"/>
                  <a:pt x="836" y="458"/>
                </a:cubicBezTo>
                <a:cubicBezTo>
                  <a:pt x="835" y="463"/>
                  <a:pt x="835" y="463"/>
                  <a:pt x="835" y="463"/>
                </a:cubicBezTo>
                <a:cubicBezTo>
                  <a:pt x="831" y="469"/>
                  <a:pt x="831" y="469"/>
                  <a:pt x="831" y="469"/>
                </a:cubicBezTo>
                <a:cubicBezTo>
                  <a:pt x="822" y="473"/>
                  <a:pt x="822" y="473"/>
                  <a:pt x="822" y="473"/>
                </a:cubicBezTo>
                <a:cubicBezTo>
                  <a:pt x="778" y="474"/>
                  <a:pt x="778" y="474"/>
                  <a:pt x="778" y="474"/>
                </a:cubicBezTo>
                <a:cubicBezTo>
                  <a:pt x="766" y="482"/>
                  <a:pt x="766" y="482"/>
                  <a:pt x="766" y="482"/>
                </a:cubicBezTo>
                <a:cubicBezTo>
                  <a:pt x="761" y="485"/>
                  <a:pt x="761" y="485"/>
                  <a:pt x="761" y="485"/>
                </a:cubicBezTo>
                <a:cubicBezTo>
                  <a:pt x="757" y="488"/>
                  <a:pt x="757" y="488"/>
                  <a:pt x="757" y="488"/>
                </a:cubicBezTo>
                <a:cubicBezTo>
                  <a:pt x="749" y="488"/>
                  <a:pt x="749" y="488"/>
                  <a:pt x="749" y="488"/>
                </a:cubicBezTo>
                <a:cubicBezTo>
                  <a:pt x="736" y="488"/>
                  <a:pt x="736" y="488"/>
                  <a:pt x="736" y="488"/>
                </a:cubicBezTo>
                <a:cubicBezTo>
                  <a:pt x="732" y="491"/>
                  <a:pt x="732" y="491"/>
                  <a:pt x="732" y="491"/>
                </a:cubicBezTo>
                <a:cubicBezTo>
                  <a:pt x="727" y="494"/>
                  <a:pt x="727" y="494"/>
                  <a:pt x="727" y="494"/>
                </a:cubicBezTo>
                <a:cubicBezTo>
                  <a:pt x="727" y="497"/>
                  <a:pt x="727" y="497"/>
                  <a:pt x="727" y="497"/>
                </a:cubicBezTo>
                <a:cubicBezTo>
                  <a:pt x="734" y="497"/>
                  <a:pt x="734" y="497"/>
                  <a:pt x="734" y="497"/>
                </a:cubicBezTo>
                <a:cubicBezTo>
                  <a:pt x="732" y="500"/>
                  <a:pt x="732" y="500"/>
                  <a:pt x="732" y="500"/>
                </a:cubicBezTo>
                <a:cubicBezTo>
                  <a:pt x="733" y="504"/>
                  <a:pt x="733" y="504"/>
                  <a:pt x="733" y="504"/>
                </a:cubicBezTo>
                <a:cubicBezTo>
                  <a:pt x="720" y="505"/>
                  <a:pt x="720" y="505"/>
                  <a:pt x="720" y="505"/>
                </a:cubicBezTo>
                <a:cubicBezTo>
                  <a:pt x="709" y="507"/>
                  <a:pt x="709" y="507"/>
                  <a:pt x="709" y="507"/>
                </a:cubicBezTo>
                <a:cubicBezTo>
                  <a:pt x="702" y="509"/>
                  <a:pt x="702" y="509"/>
                  <a:pt x="702" y="509"/>
                </a:cubicBezTo>
                <a:cubicBezTo>
                  <a:pt x="697" y="513"/>
                  <a:pt x="697" y="513"/>
                  <a:pt x="697" y="513"/>
                </a:cubicBezTo>
                <a:cubicBezTo>
                  <a:pt x="690" y="517"/>
                  <a:pt x="690" y="517"/>
                  <a:pt x="690" y="517"/>
                </a:cubicBezTo>
                <a:cubicBezTo>
                  <a:pt x="687" y="516"/>
                  <a:pt x="687" y="516"/>
                  <a:pt x="687" y="516"/>
                </a:cubicBezTo>
                <a:cubicBezTo>
                  <a:pt x="687" y="510"/>
                  <a:pt x="687" y="510"/>
                  <a:pt x="687" y="510"/>
                </a:cubicBezTo>
                <a:cubicBezTo>
                  <a:pt x="689" y="508"/>
                  <a:pt x="689" y="508"/>
                  <a:pt x="689" y="508"/>
                </a:cubicBezTo>
                <a:cubicBezTo>
                  <a:pt x="689" y="502"/>
                  <a:pt x="689" y="502"/>
                  <a:pt x="689" y="502"/>
                </a:cubicBezTo>
                <a:cubicBezTo>
                  <a:pt x="693" y="501"/>
                  <a:pt x="693" y="501"/>
                  <a:pt x="693" y="501"/>
                </a:cubicBezTo>
                <a:cubicBezTo>
                  <a:pt x="700" y="498"/>
                  <a:pt x="700" y="498"/>
                  <a:pt x="700" y="498"/>
                </a:cubicBezTo>
                <a:cubicBezTo>
                  <a:pt x="701" y="491"/>
                  <a:pt x="701" y="491"/>
                  <a:pt x="701" y="491"/>
                </a:cubicBezTo>
                <a:cubicBezTo>
                  <a:pt x="702" y="485"/>
                  <a:pt x="702" y="485"/>
                  <a:pt x="702" y="485"/>
                </a:cubicBezTo>
                <a:cubicBezTo>
                  <a:pt x="706" y="480"/>
                  <a:pt x="706" y="480"/>
                  <a:pt x="706" y="480"/>
                </a:cubicBezTo>
                <a:cubicBezTo>
                  <a:pt x="708" y="475"/>
                  <a:pt x="708" y="475"/>
                  <a:pt x="708" y="475"/>
                </a:cubicBezTo>
                <a:cubicBezTo>
                  <a:pt x="711" y="477"/>
                  <a:pt x="711" y="477"/>
                  <a:pt x="711" y="477"/>
                </a:cubicBezTo>
                <a:cubicBezTo>
                  <a:pt x="716" y="480"/>
                  <a:pt x="716" y="480"/>
                  <a:pt x="716" y="480"/>
                </a:cubicBezTo>
                <a:cubicBezTo>
                  <a:pt x="721" y="480"/>
                  <a:pt x="721" y="480"/>
                  <a:pt x="721" y="480"/>
                </a:cubicBezTo>
                <a:cubicBezTo>
                  <a:pt x="724" y="472"/>
                  <a:pt x="724" y="472"/>
                  <a:pt x="724" y="472"/>
                </a:cubicBezTo>
                <a:cubicBezTo>
                  <a:pt x="718" y="466"/>
                  <a:pt x="718" y="466"/>
                  <a:pt x="718" y="466"/>
                </a:cubicBezTo>
                <a:cubicBezTo>
                  <a:pt x="712" y="459"/>
                  <a:pt x="712" y="459"/>
                  <a:pt x="712" y="459"/>
                </a:cubicBezTo>
                <a:cubicBezTo>
                  <a:pt x="703" y="456"/>
                  <a:pt x="703" y="456"/>
                  <a:pt x="703" y="456"/>
                </a:cubicBezTo>
                <a:cubicBezTo>
                  <a:pt x="694" y="456"/>
                  <a:pt x="694" y="456"/>
                  <a:pt x="694" y="456"/>
                </a:cubicBezTo>
                <a:cubicBezTo>
                  <a:pt x="682" y="455"/>
                  <a:pt x="682" y="455"/>
                  <a:pt x="682" y="455"/>
                </a:cubicBezTo>
                <a:cubicBezTo>
                  <a:pt x="674" y="454"/>
                  <a:pt x="674" y="454"/>
                  <a:pt x="674" y="454"/>
                </a:cubicBezTo>
                <a:cubicBezTo>
                  <a:pt x="670" y="450"/>
                  <a:pt x="670" y="450"/>
                  <a:pt x="670" y="450"/>
                </a:cubicBezTo>
                <a:cubicBezTo>
                  <a:pt x="666" y="441"/>
                  <a:pt x="666" y="441"/>
                  <a:pt x="666" y="441"/>
                </a:cubicBezTo>
                <a:cubicBezTo>
                  <a:pt x="663" y="433"/>
                  <a:pt x="663" y="433"/>
                  <a:pt x="663" y="433"/>
                </a:cubicBezTo>
                <a:cubicBezTo>
                  <a:pt x="662" y="429"/>
                  <a:pt x="662" y="429"/>
                  <a:pt x="662" y="429"/>
                </a:cubicBezTo>
                <a:cubicBezTo>
                  <a:pt x="653" y="430"/>
                  <a:pt x="653" y="430"/>
                  <a:pt x="653" y="430"/>
                </a:cubicBezTo>
                <a:cubicBezTo>
                  <a:pt x="649" y="423"/>
                  <a:pt x="649" y="423"/>
                  <a:pt x="649" y="423"/>
                </a:cubicBezTo>
                <a:cubicBezTo>
                  <a:pt x="646" y="417"/>
                  <a:pt x="646" y="417"/>
                  <a:pt x="646" y="417"/>
                </a:cubicBezTo>
                <a:cubicBezTo>
                  <a:pt x="638" y="417"/>
                  <a:pt x="638" y="417"/>
                  <a:pt x="638" y="417"/>
                </a:cubicBezTo>
                <a:cubicBezTo>
                  <a:pt x="631" y="414"/>
                  <a:pt x="631" y="414"/>
                  <a:pt x="631" y="414"/>
                </a:cubicBezTo>
                <a:cubicBezTo>
                  <a:pt x="624" y="415"/>
                  <a:pt x="624" y="415"/>
                  <a:pt x="624" y="415"/>
                </a:cubicBezTo>
                <a:cubicBezTo>
                  <a:pt x="619" y="419"/>
                  <a:pt x="619" y="419"/>
                  <a:pt x="619" y="419"/>
                </a:cubicBezTo>
                <a:cubicBezTo>
                  <a:pt x="611" y="423"/>
                  <a:pt x="611" y="423"/>
                  <a:pt x="611" y="423"/>
                </a:cubicBezTo>
                <a:cubicBezTo>
                  <a:pt x="605" y="428"/>
                  <a:pt x="605" y="428"/>
                  <a:pt x="605" y="428"/>
                </a:cubicBezTo>
                <a:cubicBezTo>
                  <a:pt x="600" y="427"/>
                  <a:pt x="600" y="427"/>
                  <a:pt x="600" y="427"/>
                </a:cubicBezTo>
                <a:cubicBezTo>
                  <a:pt x="593" y="426"/>
                  <a:pt x="593" y="426"/>
                  <a:pt x="593" y="426"/>
                </a:cubicBezTo>
                <a:cubicBezTo>
                  <a:pt x="587" y="426"/>
                  <a:pt x="587" y="426"/>
                  <a:pt x="587" y="426"/>
                </a:cubicBezTo>
                <a:cubicBezTo>
                  <a:pt x="585" y="425"/>
                  <a:pt x="585" y="425"/>
                  <a:pt x="585" y="425"/>
                </a:cubicBezTo>
                <a:cubicBezTo>
                  <a:pt x="576" y="422"/>
                  <a:pt x="576" y="422"/>
                  <a:pt x="576" y="422"/>
                </a:cubicBezTo>
                <a:cubicBezTo>
                  <a:pt x="559" y="420"/>
                  <a:pt x="559" y="420"/>
                  <a:pt x="559" y="420"/>
                </a:cubicBezTo>
                <a:cubicBezTo>
                  <a:pt x="549" y="417"/>
                  <a:pt x="549" y="417"/>
                  <a:pt x="549" y="417"/>
                </a:cubicBezTo>
                <a:cubicBezTo>
                  <a:pt x="547" y="413"/>
                  <a:pt x="547" y="413"/>
                  <a:pt x="547" y="413"/>
                </a:cubicBezTo>
                <a:cubicBezTo>
                  <a:pt x="546" y="408"/>
                  <a:pt x="546" y="408"/>
                  <a:pt x="546" y="408"/>
                </a:cubicBezTo>
                <a:cubicBezTo>
                  <a:pt x="540" y="408"/>
                  <a:pt x="540" y="408"/>
                  <a:pt x="540" y="408"/>
                </a:cubicBezTo>
                <a:cubicBezTo>
                  <a:pt x="538" y="413"/>
                  <a:pt x="538" y="413"/>
                  <a:pt x="538" y="413"/>
                </a:cubicBezTo>
                <a:cubicBezTo>
                  <a:pt x="216" y="414"/>
                  <a:pt x="216" y="414"/>
                  <a:pt x="216" y="414"/>
                </a:cubicBezTo>
                <a:cubicBezTo>
                  <a:pt x="210" y="406"/>
                  <a:pt x="210" y="406"/>
                  <a:pt x="210" y="406"/>
                </a:cubicBezTo>
                <a:cubicBezTo>
                  <a:pt x="203" y="398"/>
                  <a:pt x="203" y="398"/>
                  <a:pt x="203" y="398"/>
                </a:cubicBezTo>
                <a:cubicBezTo>
                  <a:pt x="198" y="401"/>
                  <a:pt x="198" y="401"/>
                  <a:pt x="198" y="401"/>
                </a:cubicBezTo>
                <a:cubicBezTo>
                  <a:pt x="191" y="393"/>
                  <a:pt x="191" y="393"/>
                  <a:pt x="191" y="393"/>
                </a:cubicBezTo>
                <a:cubicBezTo>
                  <a:pt x="186" y="386"/>
                  <a:pt x="186" y="386"/>
                  <a:pt x="186" y="386"/>
                </a:cubicBezTo>
                <a:cubicBezTo>
                  <a:pt x="182" y="389"/>
                  <a:pt x="182" y="389"/>
                  <a:pt x="182" y="389"/>
                </a:cubicBezTo>
                <a:cubicBezTo>
                  <a:pt x="173" y="384"/>
                  <a:pt x="173" y="384"/>
                  <a:pt x="173" y="384"/>
                </a:cubicBezTo>
                <a:cubicBezTo>
                  <a:pt x="160" y="382"/>
                  <a:pt x="160" y="382"/>
                  <a:pt x="160" y="382"/>
                </a:cubicBezTo>
                <a:cubicBezTo>
                  <a:pt x="163" y="374"/>
                  <a:pt x="163" y="374"/>
                  <a:pt x="163" y="374"/>
                </a:cubicBezTo>
                <a:cubicBezTo>
                  <a:pt x="160" y="370"/>
                  <a:pt x="160" y="370"/>
                  <a:pt x="160" y="370"/>
                </a:cubicBezTo>
                <a:cubicBezTo>
                  <a:pt x="155" y="370"/>
                  <a:pt x="155" y="370"/>
                  <a:pt x="155" y="370"/>
                </a:cubicBezTo>
                <a:cubicBezTo>
                  <a:pt x="155" y="364"/>
                  <a:pt x="155" y="364"/>
                  <a:pt x="155" y="364"/>
                </a:cubicBezTo>
                <a:cubicBezTo>
                  <a:pt x="154" y="359"/>
                  <a:pt x="154" y="359"/>
                  <a:pt x="154" y="359"/>
                </a:cubicBezTo>
                <a:cubicBezTo>
                  <a:pt x="150" y="354"/>
                  <a:pt x="150" y="354"/>
                  <a:pt x="150" y="354"/>
                </a:cubicBezTo>
                <a:cubicBezTo>
                  <a:pt x="146" y="352"/>
                  <a:pt x="146" y="352"/>
                  <a:pt x="146" y="352"/>
                </a:cubicBezTo>
                <a:cubicBezTo>
                  <a:pt x="140" y="355"/>
                  <a:pt x="140" y="355"/>
                  <a:pt x="140" y="355"/>
                </a:cubicBezTo>
                <a:cubicBezTo>
                  <a:pt x="141" y="349"/>
                  <a:pt x="141" y="349"/>
                  <a:pt x="141" y="349"/>
                </a:cubicBezTo>
                <a:cubicBezTo>
                  <a:pt x="145" y="342"/>
                  <a:pt x="145" y="342"/>
                  <a:pt x="145" y="342"/>
                </a:cubicBezTo>
                <a:cubicBezTo>
                  <a:pt x="145" y="335"/>
                  <a:pt x="145" y="335"/>
                  <a:pt x="145" y="335"/>
                </a:cubicBezTo>
                <a:cubicBezTo>
                  <a:pt x="140" y="338"/>
                  <a:pt x="140" y="338"/>
                  <a:pt x="140" y="338"/>
                </a:cubicBezTo>
                <a:cubicBezTo>
                  <a:pt x="134" y="343"/>
                  <a:pt x="134" y="343"/>
                  <a:pt x="134" y="343"/>
                </a:cubicBezTo>
                <a:cubicBezTo>
                  <a:pt x="127" y="343"/>
                  <a:pt x="127" y="343"/>
                  <a:pt x="127" y="343"/>
                </a:cubicBezTo>
                <a:cubicBezTo>
                  <a:pt x="127" y="335"/>
                  <a:pt x="127" y="335"/>
                  <a:pt x="127" y="335"/>
                </a:cubicBezTo>
                <a:cubicBezTo>
                  <a:pt x="130" y="328"/>
                  <a:pt x="130" y="328"/>
                  <a:pt x="130" y="328"/>
                </a:cubicBezTo>
                <a:cubicBezTo>
                  <a:pt x="130" y="323"/>
                  <a:pt x="130" y="323"/>
                  <a:pt x="130" y="323"/>
                </a:cubicBezTo>
                <a:cubicBezTo>
                  <a:pt x="133" y="315"/>
                  <a:pt x="133" y="315"/>
                  <a:pt x="133" y="315"/>
                </a:cubicBezTo>
                <a:cubicBezTo>
                  <a:pt x="132" y="307"/>
                  <a:pt x="132" y="307"/>
                  <a:pt x="132" y="307"/>
                </a:cubicBezTo>
                <a:cubicBezTo>
                  <a:pt x="129" y="306"/>
                  <a:pt x="129" y="306"/>
                  <a:pt x="129" y="306"/>
                </a:cubicBezTo>
                <a:cubicBezTo>
                  <a:pt x="128" y="299"/>
                  <a:pt x="128" y="299"/>
                  <a:pt x="128" y="299"/>
                </a:cubicBezTo>
                <a:cubicBezTo>
                  <a:pt x="118" y="293"/>
                  <a:pt x="118" y="293"/>
                  <a:pt x="118" y="293"/>
                </a:cubicBezTo>
                <a:cubicBezTo>
                  <a:pt x="111" y="290"/>
                  <a:pt x="111" y="290"/>
                  <a:pt x="111" y="290"/>
                </a:cubicBezTo>
                <a:cubicBezTo>
                  <a:pt x="108" y="288"/>
                  <a:pt x="108" y="288"/>
                  <a:pt x="108" y="288"/>
                </a:cubicBezTo>
                <a:cubicBezTo>
                  <a:pt x="102" y="279"/>
                  <a:pt x="102" y="279"/>
                  <a:pt x="102" y="279"/>
                </a:cubicBezTo>
                <a:cubicBezTo>
                  <a:pt x="94" y="266"/>
                  <a:pt x="94" y="266"/>
                  <a:pt x="94" y="266"/>
                </a:cubicBezTo>
                <a:cubicBezTo>
                  <a:pt x="88" y="259"/>
                  <a:pt x="88" y="259"/>
                  <a:pt x="88" y="259"/>
                </a:cubicBezTo>
                <a:cubicBezTo>
                  <a:pt x="74" y="245"/>
                  <a:pt x="74" y="245"/>
                  <a:pt x="74" y="245"/>
                </a:cubicBezTo>
                <a:cubicBezTo>
                  <a:pt x="65" y="235"/>
                  <a:pt x="65" y="235"/>
                  <a:pt x="65" y="235"/>
                </a:cubicBezTo>
                <a:cubicBezTo>
                  <a:pt x="52" y="242"/>
                  <a:pt x="52" y="242"/>
                  <a:pt x="52" y="242"/>
                </a:cubicBezTo>
                <a:cubicBezTo>
                  <a:pt x="50" y="246"/>
                  <a:pt x="50" y="246"/>
                  <a:pt x="50" y="246"/>
                </a:cubicBezTo>
                <a:cubicBezTo>
                  <a:pt x="43" y="247"/>
                  <a:pt x="43" y="247"/>
                  <a:pt x="43" y="247"/>
                </a:cubicBezTo>
                <a:cubicBezTo>
                  <a:pt x="34" y="240"/>
                  <a:pt x="34" y="240"/>
                  <a:pt x="34" y="240"/>
                </a:cubicBezTo>
                <a:cubicBezTo>
                  <a:pt x="24" y="232"/>
                  <a:pt x="24" y="232"/>
                  <a:pt x="24" y="232"/>
                </a:cubicBezTo>
                <a:cubicBezTo>
                  <a:pt x="20" y="225"/>
                  <a:pt x="20" y="225"/>
                  <a:pt x="20" y="225"/>
                </a:cubicBezTo>
                <a:cubicBezTo>
                  <a:pt x="8" y="229"/>
                  <a:pt x="8" y="229"/>
                  <a:pt x="8" y="229"/>
                </a:cubicBezTo>
                <a:cubicBezTo>
                  <a:pt x="0" y="226"/>
                  <a:pt x="0" y="226"/>
                  <a:pt x="0" y="226"/>
                </a:cubicBezTo>
                <a:cubicBezTo>
                  <a:pt x="0" y="48"/>
                  <a:pt x="0" y="48"/>
                  <a:pt x="0" y="48"/>
                </a:cubicBezTo>
                <a:cubicBezTo>
                  <a:pt x="13" y="48"/>
                  <a:pt x="13" y="48"/>
                  <a:pt x="13" y="48"/>
                </a:cubicBezTo>
                <a:cubicBezTo>
                  <a:pt x="35" y="58"/>
                  <a:pt x="35" y="58"/>
                  <a:pt x="35" y="58"/>
                </a:cubicBezTo>
                <a:cubicBezTo>
                  <a:pt x="62" y="65"/>
                  <a:pt x="62" y="65"/>
                  <a:pt x="62" y="65"/>
                </a:cubicBezTo>
                <a:cubicBezTo>
                  <a:pt x="61" y="55"/>
                  <a:pt x="61" y="55"/>
                  <a:pt x="61" y="55"/>
                </a:cubicBezTo>
                <a:cubicBezTo>
                  <a:pt x="74" y="47"/>
                  <a:pt x="74" y="47"/>
                  <a:pt x="74" y="47"/>
                </a:cubicBezTo>
                <a:cubicBezTo>
                  <a:pt x="81" y="51"/>
                  <a:pt x="81" y="51"/>
                  <a:pt x="81" y="51"/>
                </a:cubicBezTo>
                <a:cubicBezTo>
                  <a:pt x="86" y="54"/>
                  <a:pt x="86" y="54"/>
                  <a:pt x="86" y="54"/>
                </a:cubicBezTo>
                <a:cubicBezTo>
                  <a:pt x="102" y="46"/>
                  <a:pt x="102" y="46"/>
                  <a:pt x="102" y="46"/>
                </a:cubicBezTo>
                <a:cubicBezTo>
                  <a:pt x="120" y="37"/>
                  <a:pt x="120" y="37"/>
                  <a:pt x="120" y="37"/>
                </a:cubicBezTo>
                <a:cubicBezTo>
                  <a:pt x="132" y="37"/>
                  <a:pt x="132" y="37"/>
                  <a:pt x="132" y="37"/>
                </a:cubicBezTo>
                <a:cubicBezTo>
                  <a:pt x="134" y="42"/>
                  <a:pt x="134" y="42"/>
                  <a:pt x="134" y="42"/>
                </a:cubicBezTo>
                <a:cubicBezTo>
                  <a:pt x="143" y="44"/>
                  <a:pt x="143" y="44"/>
                  <a:pt x="143" y="44"/>
                </a:cubicBezTo>
                <a:cubicBezTo>
                  <a:pt x="155" y="29"/>
                  <a:pt x="155" y="29"/>
                  <a:pt x="155" y="29"/>
                </a:cubicBezTo>
                <a:cubicBezTo>
                  <a:pt x="163" y="35"/>
                  <a:pt x="163" y="35"/>
                  <a:pt x="163" y="35"/>
                </a:cubicBezTo>
                <a:cubicBezTo>
                  <a:pt x="171" y="49"/>
                  <a:pt x="171" y="49"/>
                  <a:pt x="171" y="49"/>
                </a:cubicBezTo>
                <a:cubicBezTo>
                  <a:pt x="181" y="51"/>
                  <a:pt x="181" y="51"/>
                  <a:pt x="181" y="51"/>
                </a:cubicBezTo>
                <a:cubicBezTo>
                  <a:pt x="190" y="38"/>
                  <a:pt x="190" y="38"/>
                  <a:pt x="190" y="38"/>
                </a:cubicBezTo>
                <a:cubicBezTo>
                  <a:pt x="195" y="40"/>
                  <a:pt x="195" y="40"/>
                  <a:pt x="195" y="40"/>
                </a:cubicBezTo>
                <a:cubicBezTo>
                  <a:pt x="201" y="53"/>
                  <a:pt x="201" y="53"/>
                  <a:pt x="201" y="53"/>
                </a:cubicBezTo>
                <a:cubicBezTo>
                  <a:pt x="210" y="47"/>
                  <a:pt x="210" y="47"/>
                  <a:pt x="210" y="47"/>
                </a:cubicBezTo>
                <a:cubicBezTo>
                  <a:pt x="225" y="43"/>
                  <a:pt x="225" y="43"/>
                  <a:pt x="225" y="43"/>
                </a:cubicBezTo>
                <a:cubicBezTo>
                  <a:pt x="244" y="50"/>
                  <a:pt x="244" y="50"/>
                  <a:pt x="244" y="50"/>
                </a:cubicBezTo>
                <a:cubicBezTo>
                  <a:pt x="262" y="55"/>
                  <a:pt x="262" y="55"/>
                  <a:pt x="262" y="55"/>
                </a:cubicBezTo>
                <a:cubicBezTo>
                  <a:pt x="285" y="62"/>
                  <a:pt x="285" y="62"/>
                  <a:pt x="285" y="62"/>
                </a:cubicBezTo>
                <a:cubicBezTo>
                  <a:pt x="301" y="63"/>
                  <a:pt x="301" y="63"/>
                  <a:pt x="301" y="63"/>
                </a:cubicBezTo>
                <a:cubicBezTo>
                  <a:pt x="315" y="69"/>
                  <a:pt x="315" y="69"/>
                  <a:pt x="315" y="69"/>
                </a:cubicBezTo>
                <a:cubicBezTo>
                  <a:pt x="317" y="75"/>
                  <a:pt x="317" y="75"/>
                  <a:pt x="317" y="75"/>
                </a:cubicBezTo>
                <a:cubicBezTo>
                  <a:pt x="308" y="76"/>
                  <a:pt x="308" y="76"/>
                  <a:pt x="308" y="76"/>
                </a:cubicBezTo>
                <a:cubicBezTo>
                  <a:pt x="306" y="83"/>
                  <a:pt x="306" y="83"/>
                  <a:pt x="306" y="83"/>
                </a:cubicBezTo>
                <a:cubicBezTo>
                  <a:pt x="318" y="88"/>
                  <a:pt x="318" y="88"/>
                  <a:pt x="318" y="88"/>
                </a:cubicBezTo>
                <a:cubicBezTo>
                  <a:pt x="340" y="88"/>
                  <a:pt x="340" y="88"/>
                  <a:pt x="340" y="88"/>
                </a:cubicBezTo>
                <a:cubicBezTo>
                  <a:pt x="357" y="86"/>
                  <a:pt x="357" y="86"/>
                  <a:pt x="357" y="86"/>
                </a:cubicBezTo>
                <a:cubicBezTo>
                  <a:pt x="362" y="83"/>
                  <a:pt x="362" y="83"/>
                  <a:pt x="362" y="83"/>
                </a:cubicBezTo>
                <a:cubicBezTo>
                  <a:pt x="377" y="90"/>
                  <a:pt x="377" y="90"/>
                  <a:pt x="377" y="90"/>
                </a:cubicBezTo>
                <a:cubicBezTo>
                  <a:pt x="389" y="98"/>
                  <a:pt x="389" y="98"/>
                  <a:pt x="389" y="98"/>
                </a:cubicBezTo>
                <a:cubicBezTo>
                  <a:pt x="393" y="107"/>
                  <a:pt x="393" y="107"/>
                  <a:pt x="393" y="107"/>
                </a:cubicBezTo>
                <a:cubicBezTo>
                  <a:pt x="399" y="104"/>
                  <a:pt x="399" y="104"/>
                  <a:pt x="399" y="104"/>
                </a:cubicBezTo>
                <a:cubicBezTo>
                  <a:pt x="395" y="90"/>
                  <a:pt x="395" y="90"/>
                  <a:pt x="395" y="90"/>
                </a:cubicBezTo>
                <a:cubicBezTo>
                  <a:pt x="392" y="83"/>
                  <a:pt x="392" y="83"/>
                  <a:pt x="392" y="83"/>
                </a:cubicBezTo>
                <a:cubicBezTo>
                  <a:pt x="400" y="79"/>
                  <a:pt x="400" y="79"/>
                  <a:pt x="400" y="79"/>
                </a:cubicBezTo>
                <a:cubicBezTo>
                  <a:pt x="417" y="71"/>
                  <a:pt x="417" y="71"/>
                  <a:pt x="417" y="71"/>
                </a:cubicBezTo>
                <a:cubicBezTo>
                  <a:pt x="431" y="78"/>
                  <a:pt x="431" y="78"/>
                  <a:pt x="431" y="78"/>
                </a:cubicBezTo>
                <a:cubicBezTo>
                  <a:pt x="448" y="84"/>
                  <a:pt x="448" y="84"/>
                  <a:pt x="448" y="84"/>
                </a:cubicBezTo>
                <a:cubicBezTo>
                  <a:pt x="464" y="87"/>
                  <a:pt x="464" y="87"/>
                  <a:pt x="464" y="87"/>
                </a:cubicBezTo>
                <a:cubicBezTo>
                  <a:pt x="482" y="87"/>
                  <a:pt x="482" y="87"/>
                  <a:pt x="482" y="87"/>
                </a:cubicBezTo>
                <a:cubicBezTo>
                  <a:pt x="499" y="87"/>
                  <a:pt x="499" y="87"/>
                  <a:pt x="499" y="87"/>
                </a:cubicBezTo>
                <a:cubicBezTo>
                  <a:pt x="514" y="88"/>
                  <a:pt x="514" y="88"/>
                  <a:pt x="514" y="88"/>
                </a:cubicBezTo>
                <a:cubicBezTo>
                  <a:pt x="518" y="84"/>
                  <a:pt x="518" y="84"/>
                  <a:pt x="518" y="84"/>
                </a:cubicBezTo>
                <a:cubicBezTo>
                  <a:pt x="513" y="82"/>
                  <a:pt x="513" y="82"/>
                  <a:pt x="513" y="82"/>
                </a:cubicBezTo>
                <a:cubicBezTo>
                  <a:pt x="504" y="80"/>
                  <a:pt x="504" y="80"/>
                  <a:pt x="504" y="80"/>
                </a:cubicBezTo>
                <a:cubicBezTo>
                  <a:pt x="507" y="74"/>
                  <a:pt x="507" y="74"/>
                  <a:pt x="507" y="74"/>
                </a:cubicBezTo>
                <a:cubicBezTo>
                  <a:pt x="510" y="72"/>
                  <a:pt x="510" y="72"/>
                  <a:pt x="510" y="72"/>
                </a:cubicBezTo>
                <a:cubicBezTo>
                  <a:pt x="519" y="75"/>
                  <a:pt x="519" y="75"/>
                  <a:pt x="519" y="75"/>
                </a:cubicBezTo>
                <a:cubicBezTo>
                  <a:pt x="529" y="84"/>
                  <a:pt x="529" y="84"/>
                  <a:pt x="529" y="84"/>
                </a:cubicBezTo>
                <a:cubicBezTo>
                  <a:pt x="526" y="88"/>
                  <a:pt x="526" y="88"/>
                  <a:pt x="526" y="88"/>
                </a:cubicBezTo>
                <a:cubicBezTo>
                  <a:pt x="530" y="94"/>
                  <a:pt x="530" y="94"/>
                  <a:pt x="530" y="94"/>
                </a:cubicBezTo>
                <a:cubicBezTo>
                  <a:pt x="535" y="100"/>
                  <a:pt x="535" y="100"/>
                  <a:pt x="535" y="100"/>
                </a:cubicBezTo>
                <a:cubicBezTo>
                  <a:pt x="541" y="101"/>
                  <a:pt x="541" y="101"/>
                  <a:pt x="541" y="101"/>
                </a:cubicBezTo>
                <a:cubicBezTo>
                  <a:pt x="541" y="90"/>
                  <a:pt x="541" y="90"/>
                  <a:pt x="541" y="90"/>
                </a:cubicBezTo>
                <a:cubicBezTo>
                  <a:pt x="540" y="81"/>
                  <a:pt x="540" y="81"/>
                  <a:pt x="540" y="81"/>
                </a:cubicBezTo>
                <a:cubicBezTo>
                  <a:pt x="554" y="77"/>
                  <a:pt x="554" y="77"/>
                  <a:pt x="554" y="77"/>
                </a:cubicBezTo>
                <a:cubicBezTo>
                  <a:pt x="561" y="68"/>
                  <a:pt x="561" y="68"/>
                  <a:pt x="561" y="68"/>
                </a:cubicBezTo>
                <a:cubicBezTo>
                  <a:pt x="560" y="59"/>
                  <a:pt x="560" y="59"/>
                  <a:pt x="560" y="59"/>
                </a:cubicBezTo>
                <a:cubicBezTo>
                  <a:pt x="552" y="49"/>
                  <a:pt x="552" y="49"/>
                  <a:pt x="552" y="49"/>
                </a:cubicBezTo>
                <a:cubicBezTo>
                  <a:pt x="540" y="45"/>
                  <a:pt x="540" y="45"/>
                  <a:pt x="540" y="45"/>
                </a:cubicBezTo>
                <a:cubicBezTo>
                  <a:pt x="529" y="40"/>
                  <a:pt x="529" y="40"/>
                  <a:pt x="529" y="40"/>
                </a:cubicBezTo>
                <a:cubicBezTo>
                  <a:pt x="526" y="33"/>
                  <a:pt x="526" y="33"/>
                  <a:pt x="526" y="33"/>
                </a:cubicBezTo>
                <a:cubicBezTo>
                  <a:pt x="532" y="25"/>
                  <a:pt x="532" y="25"/>
                  <a:pt x="532" y="25"/>
                </a:cubicBezTo>
                <a:cubicBezTo>
                  <a:pt x="525" y="20"/>
                  <a:pt x="525" y="20"/>
                  <a:pt x="525" y="20"/>
                </a:cubicBezTo>
                <a:cubicBezTo>
                  <a:pt x="528" y="10"/>
                  <a:pt x="528" y="10"/>
                  <a:pt x="528" y="10"/>
                </a:cubicBezTo>
                <a:cubicBezTo>
                  <a:pt x="536" y="10"/>
                  <a:pt x="536" y="10"/>
                  <a:pt x="536" y="10"/>
                </a:cubicBezTo>
                <a:cubicBezTo>
                  <a:pt x="539" y="4"/>
                  <a:pt x="539" y="4"/>
                  <a:pt x="539" y="4"/>
                </a:cubicBezTo>
                <a:cubicBezTo>
                  <a:pt x="546" y="0"/>
                  <a:pt x="546" y="0"/>
                  <a:pt x="546" y="0"/>
                </a:cubicBezTo>
                <a:cubicBezTo>
                  <a:pt x="560" y="4"/>
                  <a:pt x="560" y="4"/>
                  <a:pt x="560" y="4"/>
                </a:cubicBezTo>
                <a:cubicBezTo>
                  <a:pt x="568" y="15"/>
                  <a:pt x="568" y="15"/>
                  <a:pt x="568" y="15"/>
                </a:cubicBezTo>
                <a:cubicBezTo>
                  <a:pt x="570" y="21"/>
                  <a:pt x="570" y="21"/>
                  <a:pt x="570" y="21"/>
                </a:cubicBezTo>
                <a:cubicBezTo>
                  <a:pt x="578" y="31"/>
                  <a:pt x="578" y="31"/>
                  <a:pt x="578" y="31"/>
                </a:cubicBezTo>
                <a:cubicBezTo>
                  <a:pt x="579" y="36"/>
                  <a:pt x="579" y="36"/>
                  <a:pt x="579" y="36"/>
                </a:cubicBezTo>
                <a:cubicBezTo>
                  <a:pt x="574" y="42"/>
                  <a:pt x="574" y="42"/>
                  <a:pt x="574" y="42"/>
                </a:cubicBezTo>
                <a:cubicBezTo>
                  <a:pt x="577" y="48"/>
                  <a:pt x="577" y="48"/>
                  <a:pt x="577" y="48"/>
                </a:cubicBezTo>
                <a:cubicBezTo>
                  <a:pt x="587" y="47"/>
                  <a:pt x="587" y="47"/>
                  <a:pt x="587" y="47"/>
                </a:cubicBezTo>
                <a:cubicBezTo>
                  <a:pt x="593" y="49"/>
                  <a:pt x="593" y="49"/>
                  <a:pt x="593" y="49"/>
                </a:cubicBezTo>
                <a:cubicBezTo>
                  <a:pt x="595" y="60"/>
                  <a:pt x="595" y="60"/>
                  <a:pt x="595" y="60"/>
                </a:cubicBezTo>
                <a:cubicBezTo>
                  <a:pt x="599" y="70"/>
                  <a:pt x="599" y="70"/>
                  <a:pt x="599" y="70"/>
                </a:cubicBezTo>
                <a:cubicBezTo>
                  <a:pt x="607" y="74"/>
                  <a:pt x="607" y="74"/>
                  <a:pt x="607" y="74"/>
                </a:cubicBezTo>
                <a:cubicBezTo>
                  <a:pt x="613" y="70"/>
                  <a:pt x="613" y="70"/>
                  <a:pt x="613" y="70"/>
                </a:cubicBezTo>
                <a:cubicBezTo>
                  <a:pt x="608" y="62"/>
                  <a:pt x="608" y="62"/>
                  <a:pt x="608" y="62"/>
                </a:cubicBezTo>
                <a:cubicBezTo>
                  <a:pt x="612" y="55"/>
                  <a:pt x="612" y="55"/>
                  <a:pt x="612" y="55"/>
                </a:cubicBezTo>
                <a:cubicBezTo>
                  <a:pt x="622" y="59"/>
                  <a:pt x="622" y="59"/>
                  <a:pt x="622" y="59"/>
                </a:cubicBezTo>
                <a:cubicBezTo>
                  <a:pt x="629" y="68"/>
                  <a:pt x="629" y="68"/>
                  <a:pt x="629" y="68"/>
                </a:cubicBezTo>
                <a:cubicBezTo>
                  <a:pt x="624" y="75"/>
                  <a:pt x="624" y="75"/>
                  <a:pt x="624" y="75"/>
                </a:cubicBezTo>
                <a:cubicBezTo>
                  <a:pt x="623" y="84"/>
                  <a:pt x="623" y="84"/>
                  <a:pt x="623" y="84"/>
                </a:cubicBezTo>
                <a:cubicBezTo>
                  <a:pt x="630" y="90"/>
                  <a:pt x="630" y="90"/>
                  <a:pt x="630" y="90"/>
                </a:cubicBezTo>
                <a:cubicBezTo>
                  <a:pt x="641" y="94"/>
                  <a:pt x="641" y="94"/>
                  <a:pt x="641" y="94"/>
                </a:cubicBezTo>
                <a:cubicBezTo>
                  <a:pt x="647" y="90"/>
                  <a:pt x="647" y="90"/>
                  <a:pt x="647" y="90"/>
                </a:cubicBezTo>
                <a:cubicBezTo>
                  <a:pt x="652" y="80"/>
                  <a:pt x="652" y="80"/>
                  <a:pt x="652" y="80"/>
                </a:cubicBezTo>
                <a:cubicBezTo>
                  <a:pt x="655" y="68"/>
                  <a:pt x="655" y="68"/>
                  <a:pt x="655" y="68"/>
                </a:cubicBezTo>
                <a:cubicBezTo>
                  <a:pt x="664" y="62"/>
                  <a:pt x="664" y="62"/>
                  <a:pt x="664" y="62"/>
                </a:cubicBezTo>
                <a:cubicBezTo>
                  <a:pt x="662" y="56"/>
                  <a:pt x="662" y="56"/>
                  <a:pt x="662" y="56"/>
                </a:cubicBezTo>
                <a:cubicBezTo>
                  <a:pt x="658" y="48"/>
                  <a:pt x="658" y="48"/>
                  <a:pt x="658" y="48"/>
                </a:cubicBezTo>
                <a:cubicBezTo>
                  <a:pt x="659" y="43"/>
                  <a:pt x="659" y="43"/>
                  <a:pt x="659" y="43"/>
                </a:cubicBezTo>
                <a:cubicBezTo>
                  <a:pt x="672" y="45"/>
                  <a:pt x="672" y="45"/>
                  <a:pt x="672" y="45"/>
                </a:cubicBezTo>
                <a:cubicBezTo>
                  <a:pt x="689" y="50"/>
                  <a:pt x="689" y="50"/>
                  <a:pt x="689" y="50"/>
                </a:cubicBezTo>
                <a:cubicBezTo>
                  <a:pt x="699" y="57"/>
                  <a:pt x="699" y="57"/>
                  <a:pt x="699" y="57"/>
                </a:cubicBezTo>
                <a:cubicBezTo>
                  <a:pt x="707" y="67"/>
                  <a:pt x="707" y="67"/>
                  <a:pt x="707" y="67"/>
                </a:cubicBezTo>
                <a:cubicBezTo>
                  <a:pt x="702" y="71"/>
                  <a:pt x="702" y="71"/>
                  <a:pt x="702" y="71"/>
                </a:cubicBezTo>
                <a:cubicBezTo>
                  <a:pt x="696" y="73"/>
                  <a:pt x="696" y="73"/>
                  <a:pt x="696" y="73"/>
                </a:cubicBezTo>
                <a:cubicBezTo>
                  <a:pt x="697" y="80"/>
                  <a:pt x="697" y="80"/>
                  <a:pt x="697" y="80"/>
                </a:cubicBezTo>
                <a:cubicBezTo>
                  <a:pt x="703" y="86"/>
                  <a:pt x="703" y="86"/>
                  <a:pt x="703" y="86"/>
                </a:cubicBezTo>
                <a:cubicBezTo>
                  <a:pt x="707" y="95"/>
                  <a:pt x="707" y="95"/>
                  <a:pt x="707" y="95"/>
                </a:cubicBezTo>
                <a:cubicBezTo>
                  <a:pt x="700" y="102"/>
                  <a:pt x="700" y="102"/>
                  <a:pt x="700" y="102"/>
                </a:cubicBezTo>
                <a:cubicBezTo>
                  <a:pt x="691" y="110"/>
                  <a:pt x="691" y="110"/>
                  <a:pt x="691" y="110"/>
                </a:cubicBezTo>
                <a:cubicBezTo>
                  <a:pt x="684" y="114"/>
                  <a:pt x="684" y="114"/>
                  <a:pt x="684" y="114"/>
                </a:cubicBezTo>
                <a:cubicBezTo>
                  <a:pt x="673" y="109"/>
                  <a:pt x="673" y="109"/>
                  <a:pt x="673" y="109"/>
                </a:cubicBezTo>
                <a:cubicBezTo>
                  <a:pt x="671" y="115"/>
                  <a:pt x="671" y="115"/>
                  <a:pt x="671" y="115"/>
                </a:cubicBezTo>
                <a:cubicBezTo>
                  <a:pt x="665" y="118"/>
                  <a:pt x="665" y="118"/>
                  <a:pt x="665" y="118"/>
                </a:cubicBezTo>
                <a:cubicBezTo>
                  <a:pt x="655" y="109"/>
                  <a:pt x="655" y="109"/>
                  <a:pt x="655" y="109"/>
                </a:cubicBezTo>
                <a:cubicBezTo>
                  <a:pt x="648" y="108"/>
                  <a:pt x="648" y="108"/>
                  <a:pt x="648" y="108"/>
                </a:cubicBezTo>
                <a:cubicBezTo>
                  <a:pt x="645" y="113"/>
                  <a:pt x="645" y="113"/>
                  <a:pt x="645" y="113"/>
                </a:cubicBezTo>
                <a:cubicBezTo>
                  <a:pt x="650" y="118"/>
                  <a:pt x="650" y="118"/>
                  <a:pt x="650" y="118"/>
                </a:cubicBezTo>
                <a:cubicBezTo>
                  <a:pt x="645" y="125"/>
                  <a:pt x="645" y="125"/>
                  <a:pt x="645" y="125"/>
                </a:cubicBezTo>
                <a:cubicBezTo>
                  <a:pt x="639" y="131"/>
                  <a:pt x="639" y="131"/>
                  <a:pt x="639" y="131"/>
                </a:cubicBezTo>
                <a:cubicBezTo>
                  <a:pt x="632" y="132"/>
                  <a:pt x="632" y="132"/>
                  <a:pt x="632" y="132"/>
                </a:cubicBezTo>
                <a:cubicBezTo>
                  <a:pt x="623" y="130"/>
                  <a:pt x="623" y="130"/>
                  <a:pt x="623" y="130"/>
                </a:cubicBezTo>
                <a:cubicBezTo>
                  <a:pt x="613" y="125"/>
                  <a:pt x="613" y="125"/>
                  <a:pt x="613" y="125"/>
                </a:cubicBezTo>
                <a:cubicBezTo>
                  <a:pt x="606" y="123"/>
                  <a:pt x="606" y="123"/>
                  <a:pt x="606" y="123"/>
                </a:cubicBezTo>
                <a:cubicBezTo>
                  <a:pt x="610" y="129"/>
                  <a:pt x="610" y="129"/>
                  <a:pt x="610" y="129"/>
                </a:cubicBezTo>
                <a:cubicBezTo>
                  <a:pt x="610" y="129"/>
                  <a:pt x="613" y="133"/>
                  <a:pt x="614" y="134"/>
                </a:cubicBezTo>
                <a:cubicBezTo>
                  <a:pt x="616" y="135"/>
                  <a:pt x="629" y="137"/>
                  <a:pt x="629" y="137"/>
                </a:cubicBezTo>
                <a:cubicBezTo>
                  <a:pt x="637" y="137"/>
                  <a:pt x="637" y="137"/>
                  <a:pt x="637" y="137"/>
                </a:cubicBezTo>
                <a:cubicBezTo>
                  <a:pt x="633" y="144"/>
                  <a:pt x="633" y="144"/>
                  <a:pt x="633" y="144"/>
                </a:cubicBezTo>
                <a:cubicBezTo>
                  <a:pt x="628" y="153"/>
                  <a:pt x="628" y="153"/>
                  <a:pt x="628" y="153"/>
                </a:cubicBezTo>
                <a:cubicBezTo>
                  <a:pt x="628" y="153"/>
                  <a:pt x="622" y="157"/>
                  <a:pt x="620" y="158"/>
                </a:cubicBezTo>
                <a:cubicBezTo>
                  <a:pt x="618" y="159"/>
                  <a:pt x="607" y="159"/>
                  <a:pt x="607" y="159"/>
                </a:cubicBezTo>
                <a:cubicBezTo>
                  <a:pt x="601" y="156"/>
                  <a:pt x="601" y="156"/>
                  <a:pt x="601" y="156"/>
                </a:cubicBezTo>
                <a:cubicBezTo>
                  <a:pt x="601" y="164"/>
                  <a:pt x="601" y="164"/>
                  <a:pt x="601" y="164"/>
                </a:cubicBezTo>
                <a:cubicBezTo>
                  <a:pt x="585" y="165"/>
                  <a:pt x="585" y="165"/>
                  <a:pt x="585" y="165"/>
                </a:cubicBezTo>
                <a:cubicBezTo>
                  <a:pt x="576" y="163"/>
                  <a:pt x="576" y="163"/>
                  <a:pt x="576" y="163"/>
                </a:cubicBezTo>
                <a:cubicBezTo>
                  <a:pt x="581" y="167"/>
                  <a:pt x="581" y="167"/>
                  <a:pt x="581" y="167"/>
                </a:cubicBezTo>
                <a:cubicBezTo>
                  <a:pt x="592" y="172"/>
                  <a:pt x="592" y="172"/>
                  <a:pt x="592" y="172"/>
                </a:cubicBezTo>
                <a:cubicBezTo>
                  <a:pt x="594" y="179"/>
                  <a:pt x="594" y="179"/>
                  <a:pt x="594" y="179"/>
                </a:cubicBezTo>
                <a:cubicBezTo>
                  <a:pt x="581" y="182"/>
                  <a:pt x="581" y="182"/>
                  <a:pt x="581" y="182"/>
                </a:cubicBezTo>
                <a:cubicBezTo>
                  <a:pt x="565" y="195"/>
                  <a:pt x="565" y="195"/>
                  <a:pt x="565" y="195"/>
                </a:cubicBezTo>
                <a:cubicBezTo>
                  <a:pt x="553" y="217"/>
                  <a:pt x="553" y="217"/>
                  <a:pt x="553" y="217"/>
                </a:cubicBezTo>
                <a:cubicBezTo>
                  <a:pt x="548" y="249"/>
                  <a:pt x="548" y="249"/>
                  <a:pt x="548" y="249"/>
                </a:cubicBezTo>
                <a:cubicBezTo>
                  <a:pt x="548" y="249"/>
                  <a:pt x="550" y="255"/>
                  <a:pt x="551" y="256"/>
                </a:cubicBezTo>
                <a:cubicBezTo>
                  <a:pt x="553" y="257"/>
                  <a:pt x="564" y="257"/>
                  <a:pt x="564" y="257"/>
                </a:cubicBezTo>
                <a:cubicBezTo>
                  <a:pt x="567" y="264"/>
                  <a:pt x="567" y="264"/>
                  <a:pt x="567" y="264"/>
                </a:cubicBezTo>
                <a:cubicBezTo>
                  <a:pt x="573" y="283"/>
                  <a:pt x="573" y="283"/>
                  <a:pt x="573" y="283"/>
                </a:cubicBezTo>
                <a:cubicBezTo>
                  <a:pt x="573" y="283"/>
                  <a:pt x="582" y="281"/>
                  <a:pt x="584" y="281"/>
                </a:cubicBezTo>
                <a:cubicBezTo>
                  <a:pt x="585" y="281"/>
                  <a:pt x="598" y="280"/>
                  <a:pt x="598" y="280"/>
                </a:cubicBezTo>
                <a:cubicBezTo>
                  <a:pt x="608" y="285"/>
                  <a:pt x="608" y="285"/>
                  <a:pt x="608" y="285"/>
                </a:cubicBezTo>
                <a:cubicBezTo>
                  <a:pt x="619" y="287"/>
                  <a:pt x="619" y="287"/>
                  <a:pt x="619" y="287"/>
                </a:cubicBezTo>
                <a:cubicBezTo>
                  <a:pt x="631" y="298"/>
                  <a:pt x="631" y="298"/>
                  <a:pt x="631" y="298"/>
                </a:cubicBezTo>
                <a:cubicBezTo>
                  <a:pt x="646" y="306"/>
                  <a:pt x="646" y="306"/>
                  <a:pt x="646" y="306"/>
                </a:cubicBezTo>
                <a:cubicBezTo>
                  <a:pt x="646" y="306"/>
                  <a:pt x="660" y="312"/>
                  <a:pt x="662" y="312"/>
                </a:cubicBezTo>
                <a:cubicBezTo>
                  <a:pt x="663" y="312"/>
                  <a:pt x="674" y="312"/>
                  <a:pt x="675" y="313"/>
                </a:cubicBezTo>
                <a:cubicBezTo>
                  <a:pt x="677" y="314"/>
                  <a:pt x="693" y="315"/>
                  <a:pt x="693" y="315"/>
                </a:cubicBezTo>
                <a:cubicBezTo>
                  <a:pt x="696" y="331"/>
                  <a:pt x="696" y="331"/>
                  <a:pt x="696" y="331"/>
                </a:cubicBezTo>
                <a:cubicBezTo>
                  <a:pt x="696" y="342"/>
                  <a:pt x="696" y="342"/>
                  <a:pt x="696" y="342"/>
                </a:cubicBezTo>
                <a:cubicBezTo>
                  <a:pt x="696" y="342"/>
                  <a:pt x="696" y="351"/>
                  <a:pt x="697" y="352"/>
                </a:cubicBezTo>
                <a:cubicBezTo>
                  <a:pt x="698" y="354"/>
                  <a:pt x="705" y="361"/>
                  <a:pt x="705" y="362"/>
                </a:cubicBezTo>
                <a:cubicBezTo>
                  <a:pt x="706" y="364"/>
                  <a:pt x="712" y="371"/>
                  <a:pt x="713" y="372"/>
                </a:cubicBezTo>
                <a:cubicBezTo>
                  <a:pt x="714" y="374"/>
                  <a:pt x="724" y="378"/>
                  <a:pt x="724" y="378"/>
                </a:cubicBezTo>
                <a:cubicBezTo>
                  <a:pt x="735" y="372"/>
                  <a:pt x="735" y="372"/>
                  <a:pt x="735" y="372"/>
                </a:cubicBezTo>
                <a:cubicBezTo>
                  <a:pt x="735" y="372"/>
                  <a:pt x="740" y="362"/>
                  <a:pt x="739" y="361"/>
                </a:cubicBezTo>
                <a:cubicBezTo>
                  <a:pt x="739" y="359"/>
                  <a:pt x="735" y="347"/>
                  <a:pt x="735" y="347"/>
                </a:cubicBezTo>
                <a:cubicBezTo>
                  <a:pt x="732" y="335"/>
                  <a:pt x="732" y="335"/>
                  <a:pt x="732" y="335"/>
                </a:cubicBezTo>
                <a:cubicBezTo>
                  <a:pt x="726" y="320"/>
                  <a:pt x="726" y="320"/>
                  <a:pt x="726" y="320"/>
                </a:cubicBezTo>
                <a:cubicBezTo>
                  <a:pt x="732" y="318"/>
                  <a:pt x="732" y="318"/>
                  <a:pt x="732" y="318"/>
                </a:cubicBezTo>
                <a:cubicBezTo>
                  <a:pt x="748" y="313"/>
                  <a:pt x="748" y="313"/>
                  <a:pt x="748" y="313"/>
                </a:cubicBezTo>
                <a:cubicBezTo>
                  <a:pt x="756" y="304"/>
                  <a:pt x="756" y="304"/>
                  <a:pt x="756" y="304"/>
                </a:cubicBezTo>
                <a:cubicBezTo>
                  <a:pt x="763" y="295"/>
                  <a:pt x="763" y="295"/>
                  <a:pt x="763" y="295"/>
                </a:cubicBezTo>
                <a:cubicBezTo>
                  <a:pt x="761" y="279"/>
                  <a:pt x="761" y="279"/>
                  <a:pt x="761" y="279"/>
                </a:cubicBezTo>
                <a:cubicBezTo>
                  <a:pt x="754" y="265"/>
                  <a:pt x="754" y="265"/>
                  <a:pt x="754" y="265"/>
                </a:cubicBezTo>
                <a:cubicBezTo>
                  <a:pt x="745" y="260"/>
                  <a:pt x="745" y="260"/>
                  <a:pt x="745" y="260"/>
                </a:cubicBezTo>
                <a:cubicBezTo>
                  <a:pt x="738" y="254"/>
                  <a:pt x="738" y="254"/>
                  <a:pt x="738" y="254"/>
                </a:cubicBezTo>
                <a:cubicBezTo>
                  <a:pt x="738" y="254"/>
                  <a:pt x="741" y="248"/>
                  <a:pt x="743" y="246"/>
                </a:cubicBezTo>
                <a:cubicBezTo>
                  <a:pt x="745" y="245"/>
                  <a:pt x="752" y="237"/>
                  <a:pt x="752" y="237"/>
                </a:cubicBezTo>
                <a:cubicBezTo>
                  <a:pt x="750" y="228"/>
                  <a:pt x="750" y="228"/>
                  <a:pt x="750" y="228"/>
                </a:cubicBezTo>
                <a:cubicBezTo>
                  <a:pt x="749" y="218"/>
                  <a:pt x="749" y="218"/>
                  <a:pt x="749" y="218"/>
                </a:cubicBezTo>
                <a:cubicBezTo>
                  <a:pt x="751" y="206"/>
                  <a:pt x="751" y="206"/>
                  <a:pt x="751" y="206"/>
                </a:cubicBezTo>
                <a:cubicBezTo>
                  <a:pt x="744" y="198"/>
                  <a:pt x="744" y="198"/>
                  <a:pt x="744" y="198"/>
                </a:cubicBezTo>
                <a:cubicBezTo>
                  <a:pt x="746" y="188"/>
                  <a:pt x="746" y="188"/>
                  <a:pt x="746" y="188"/>
                </a:cubicBezTo>
                <a:cubicBezTo>
                  <a:pt x="760" y="188"/>
                  <a:pt x="760" y="188"/>
                  <a:pt x="760" y="188"/>
                </a:cubicBezTo>
                <a:cubicBezTo>
                  <a:pt x="772" y="193"/>
                  <a:pt x="772" y="193"/>
                  <a:pt x="772" y="193"/>
                </a:cubicBezTo>
                <a:cubicBezTo>
                  <a:pt x="780" y="194"/>
                  <a:pt x="780" y="194"/>
                  <a:pt x="780" y="194"/>
                </a:cubicBezTo>
                <a:cubicBezTo>
                  <a:pt x="790" y="192"/>
                  <a:pt x="790" y="192"/>
                  <a:pt x="790" y="192"/>
                </a:cubicBezTo>
                <a:cubicBezTo>
                  <a:pt x="794" y="187"/>
                  <a:pt x="794" y="187"/>
                  <a:pt x="794" y="187"/>
                </a:cubicBezTo>
                <a:cubicBezTo>
                  <a:pt x="804" y="192"/>
                  <a:pt x="804" y="192"/>
                  <a:pt x="804" y="192"/>
                </a:cubicBezTo>
                <a:cubicBezTo>
                  <a:pt x="815" y="199"/>
                  <a:pt x="815" y="199"/>
                  <a:pt x="815" y="199"/>
                </a:cubicBezTo>
                <a:cubicBezTo>
                  <a:pt x="821" y="208"/>
                  <a:pt x="821" y="208"/>
                  <a:pt x="821" y="208"/>
                </a:cubicBezTo>
                <a:cubicBezTo>
                  <a:pt x="831" y="214"/>
                  <a:pt x="831" y="214"/>
                  <a:pt x="831" y="214"/>
                </a:cubicBezTo>
                <a:cubicBezTo>
                  <a:pt x="847" y="217"/>
                  <a:pt x="847" y="217"/>
                  <a:pt x="847" y="217"/>
                </a:cubicBezTo>
                <a:cubicBezTo>
                  <a:pt x="844" y="224"/>
                  <a:pt x="844" y="224"/>
                  <a:pt x="844" y="224"/>
                </a:cubicBezTo>
                <a:cubicBezTo>
                  <a:pt x="844" y="236"/>
                  <a:pt x="844" y="236"/>
                  <a:pt x="844" y="236"/>
                </a:cubicBezTo>
                <a:cubicBezTo>
                  <a:pt x="849" y="246"/>
                  <a:pt x="849" y="246"/>
                  <a:pt x="849" y="246"/>
                </a:cubicBezTo>
                <a:cubicBezTo>
                  <a:pt x="849" y="252"/>
                  <a:pt x="849" y="252"/>
                  <a:pt x="849" y="252"/>
                </a:cubicBezTo>
                <a:cubicBezTo>
                  <a:pt x="858" y="253"/>
                  <a:pt x="858" y="253"/>
                  <a:pt x="858" y="253"/>
                </a:cubicBezTo>
                <a:cubicBezTo>
                  <a:pt x="864" y="259"/>
                  <a:pt x="864" y="259"/>
                  <a:pt x="864" y="259"/>
                </a:cubicBezTo>
                <a:cubicBezTo>
                  <a:pt x="872" y="263"/>
                  <a:pt x="872" y="263"/>
                  <a:pt x="872" y="263"/>
                </a:cubicBezTo>
                <a:cubicBezTo>
                  <a:pt x="883" y="255"/>
                  <a:pt x="883" y="255"/>
                  <a:pt x="883" y="255"/>
                </a:cubicBezTo>
                <a:cubicBezTo>
                  <a:pt x="893" y="246"/>
                  <a:pt x="893" y="246"/>
                  <a:pt x="893" y="246"/>
                </a:cubicBezTo>
                <a:cubicBezTo>
                  <a:pt x="893" y="237"/>
                  <a:pt x="893" y="237"/>
                  <a:pt x="893" y="237"/>
                </a:cubicBezTo>
                <a:cubicBezTo>
                  <a:pt x="900" y="229"/>
                  <a:pt x="900" y="229"/>
                  <a:pt x="900" y="229"/>
                </a:cubicBezTo>
                <a:cubicBezTo>
                  <a:pt x="904" y="225"/>
                  <a:pt x="904" y="225"/>
                  <a:pt x="904" y="225"/>
                </a:cubicBezTo>
                <a:cubicBezTo>
                  <a:pt x="910" y="234"/>
                  <a:pt x="910" y="234"/>
                  <a:pt x="910" y="234"/>
                </a:cubicBezTo>
                <a:cubicBezTo>
                  <a:pt x="917" y="246"/>
                  <a:pt x="917" y="246"/>
                  <a:pt x="917" y="246"/>
                </a:cubicBezTo>
                <a:cubicBezTo>
                  <a:pt x="927" y="259"/>
                  <a:pt x="927" y="259"/>
                  <a:pt x="927" y="259"/>
                </a:cubicBezTo>
                <a:cubicBezTo>
                  <a:pt x="929" y="266"/>
                  <a:pt x="929" y="266"/>
                  <a:pt x="929" y="266"/>
                </a:cubicBezTo>
                <a:cubicBezTo>
                  <a:pt x="937" y="270"/>
                  <a:pt x="937" y="270"/>
                  <a:pt x="937" y="270"/>
                </a:cubicBezTo>
                <a:cubicBezTo>
                  <a:pt x="939" y="279"/>
                  <a:pt x="939" y="279"/>
                  <a:pt x="939" y="279"/>
                </a:cubicBezTo>
                <a:cubicBezTo>
                  <a:pt x="941" y="288"/>
                  <a:pt x="941" y="288"/>
                  <a:pt x="941" y="288"/>
                </a:cubicBezTo>
                <a:cubicBezTo>
                  <a:pt x="937" y="293"/>
                  <a:pt x="937" y="293"/>
                  <a:pt x="937" y="293"/>
                </a:cubicBezTo>
                <a:cubicBezTo>
                  <a:pt x="939" y="298"/>
                  <a:pt x="939" y="298"/>
                  <a:pt x="939" y="298"/>
                </a:cubicBezTo>
                <a:cubicBezTo>
                  <a:pt x="951" y="305"/>
                  <a:pt x="951" y="305"/>
                  <a:pt x="951" y="305"/>
                </a:cubicBezTo>
                <a:cubicBezTo>
                  <a:pt x="952" y="309"/>
                  <a:pt x="952" y="309"/>
                  <a:pt x="952" y="309"/>
                </a:cubicBezTo>
                <a:cubicBezTo>
                  <a:pt x="952" y="314"/>
                  <a:pt x="952" y="314"/>
                  <a:pt x="952" y="314"/>
                </a:cubicBezTo>
                <a:cubicBezTo>
                  <a:pt x="960" y="317"/>
                  <a:pt x="960" y="317"/>
                  <a:pt x="960" y="317"/>
                </a:cubicBezTo>
                <a:cubicBezTo>
                  <a:pt x="969" y="319"/>
                  <a:pt x="969" y="319"/>
                  <a:pt x="969" y="319"/>
                </a:cubicBezTo>
                <a:cubicBezTo>
                  <a:pt x="978" y="323"/>
                  <a:pt x="978" y="323"/>
                  <a:pt x="978" y="323"/>
                </a:cubicBezTo>
                <a:cubicBezTo>
                  <a:pt x="985" y="323"/>
                  <a:pt x="985" y="323"/>
                  <a:pt x="985" y="323"/>
                </a:cubicBezTo>
                <a:cubicBezTo>
                  <a:pt x="982" y="328"/>
                  <a:pt x="982" y="328"/>
                  <a:pt x="982" y="328"/>
                </a:cubicBezTo>
                <a:cubicBezTo>
                  <a:pt x="972" y="332"/>
                  <a:pt x="972" y="332"/>
                  <a:pt x="972" y="332"/>
                </a:cubicBezTo>
                <a:cubicBezTo>
                  <a:pt x="965" y="336"/>
                  <a:pt x="965" y="336"/>
                  <a:pt x="965" y="336"/>
                </a:cubicBezTo>
                <a:cubicBezTo>
                  <a:pt x="957" y="340"/>
                  <a:pt x="957" y="340"/>
                  <a:pt x="957" y="340"/>
                </a:cubicBezTo>
                <a:cubicBezTo>
                  <a:pt x="957" y="340"/>
                  <a:pt x="958" y="344"/>
                  <a:pt x="959" y="343"/>
                </a:cubicBezTo>
                <a:cubicBezTo>
                  <a:pt x="961" y="343"/>
                  <a:pt x="971" y="338"/>
                  <a:pt x="971" y="338"/>
                </a:cubicBezTo>
                <a:cubicBezTo>
                  <a:pt x="981" y="333"/>
                  <a:pt x="981" y="333"/>
                  <a:pt x="981" y="333"/>
                </a:cubicBezTo>
                <a:cubicBezTo>
                  <a:pt x="990" y="331"/>
                  <a:pt x="990" y="331"/>
                  <a:pt x="990" y="331"/>
                </a:cubicBezTo>
                <a:cubicBezTo>
                  <a:pt x="992" y="338"/>
                  <a:pt x="992" y="338"/>
                  <a:pt x="992" y="338"/>
                </a:cubicBezTo>
                <a:cubicBezTo>
                  <a:pt x="994" y="339"/>
                  <a:pt x="994" y="339"/>
                  <a:pt x="994" y="339"/>
                </a:cubicBezTo>
                <a:cubicBezTo>
                  <a:pt x="999" y="339"/>
                  <a:pt x="999" y="339"/>
                  <a:pt x="999" y="339"/>
                </a:cubicBezTo>
                <a:cubicBezTo>
                  <a:pt x="1007" y="343"/>
                  <a:pt x="1007" y="343"/>
                  <a:pt x="1007" y="343"/>
                </a:cubicBezTo>
                <a:cubicBezTo>
                  <a:pt x="1009" y="356"/>
                  <a:pt x="1009" y="356"/>
                  <a:pt x="1009" y="356"/>
                </a:cubicBezTo>
                <a:cubicBezTo>
                  <a:pt x="1007" y="366"/>
                  <a:pt x="1007" y="366"/>
                  <a:pt x="1007" y="366"/>
                </a:cubicBezTo>
                <a:cubicBezTo>
                  <a:pt x="1001" y="371"/>
                  <a:pt x="1001" y="371"/>
                  <a:pt x="1001" y="371"/>
                </a:cubicBezTo>
                <a:cubicBezTo>
                  <a:pt x="993" y="375"/>
                  <a:pt x="993" y="375"/>
                  <a:pt x="993" y="375"/>
                </a:cubicBezTo>
                <a:cubicBezTo>
                  <a:pt x="978" y="376"/>
                  <a:pt x="978" y="376"/>
                  <a:pt x="978" y="376"/>
                </a:cubicBezTo>
                <a:cubicBezTo>
                  <a:pt x="972" y="383"/>
                  <a:pt x="972" y="383"/>
                  <a:pt x="972" y="383"/>
                </a:cubicBezTo>
                <a:cubicBezTo>
                  <a:pt x="960" y="393"/>
                  <a:pt x="960" y="393"/>
                  <a:pt x="960" y="393"/>
                </a:cubicBezTo>
                <a:cubicBezTo>
                  <a:pt x="960" y="393"/>
                  <a:pt x="945" y="395"/>
                  <a:pt x="944" y="395"/>
                </a:cubicBezTo>
                <a:cubicBezTo>
                  <a:pt x="942" y="395"/>
                  <a:pt x="925" y="393"/>
                  <a:pt x="925" y="393"/>
                </a:cubicBezTo>
                <a:cubicBezTo>
                  <a:pt x="910" y="393"/>
                  <a:pt x="910" y="393"/>
                  <a:pt x="910" y="393"/>
                </a:cubicBezTo>
                <a:cubicBezTo>
                  <a:pt x="889" y="393"/>
                  <a:pt x="889" y="393"/>
                  <a:pt x="889" y="393"/>
                </a:cubicBezTo>
                <a:cubicBezTo>
                  <a:pt x="876" y="398"/>
                  <a:pt x="876" y="398"/>
                  <a:pt x="876" y="398"/>
                </a:cubicBezTo>
                <a:cubicBezTo>
                  <a:pt x="871" y="407"/>
                  <a:pt x="871" y="407"/>
                  <a:pt x="871" y="407"/>
                </a:cubicBezTo>
                <a:cubicBezTo>
                  <a:pt x="860" y="410"/>
                  <a:pt x="860" y="410"/>
                  <a:pt x="860" y="410"/>
                </a:cubicBezTo>
                <a:cubicBezTo>
                  <a:pt x="850" y="419"/>
                  <a:pt x="850" y="419"/>
                  <a:pt x="850" y="419"/>
                </a:cubicBezTo>
                <a:cubicBezTo>
                  <a:pt x="842" y="427"/>
                  <a:pt x="842" y="427"/>
                  <a:pt x="842" y="427"/>
                </a:cubicBezTo>
                <a:cubicBezTo>
                  <a:pt x="832" y="439"/>
                  <a:pt x="832" y="439"/>
                  <a:pt x="832" y="439"/>
                </a:cubicBezTo>
                <a:cubicBezTo>
                  <a:pt x="832" y="439"/>
                  <a:pt x="828" y="444"/>
                  <a:pt x="830" y="444"/>
                </a:cubicBezTo>
                <a:cubicBezTo>
                  <a:pt x="832" y="444"/>
                  <a:pt x="837" y="440"/>
                  <a:pt x="837" y="440"/>
                </a:cubicBezTo>
                <a:cubicBezTo>
                  <a:pt x="848" y="428"/>
                  <a:pt x="848" y="428"/>
                  <a:pt x="848" y="428"/>
                </a:cubicBezTo>
                <a:cubicBezTo>
                  <a:pt x="848" y="428"/>
                  <a:pt x="857" y="423"/>
                  <a:pt x="859" y="421"/>
                </a:cubicBezTo>
                <a:cubicBezTo>
                  <a:pt x="862" y="420"/>
                  <a:pt x="872" y="415"/>
                  <a:pt x="872" y="415"/>
                </a:cubicBezTo>
                <a:cubicBezTo>
                  <a:pt x="872" y="415"/>
                  <a:pt x="883" y="409"/>
                  <a:pt x="884" y="409"/>
                </a:cubicBezTo>
                <a:cubicBezTo>
                  <a:pt x="886" y="409"/>
                  <a:pt x="897" y="410"/>
                  <a:pt x="897" y="410"/>
                </a:cubicBezTo>
                <a:cubicBezTo>
                  <a:pt x="907" y="413"/>
                  <a:pt x="907" y="413"/>
                  <a:pt x="907" y="413"/>
                </a:cubicBezTo>
                <a:lnTo>
                  <a:pt x="910" y="42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5" name="Freeform 1228">
            <a:extLst>
              <a:ext uri="{FF2B5EF4-FFF2-40B4-BE49-F238E27FC236}">
                <a16:creationId xmlns="" xmlns:a16="http://schemas.microsoft.com/office/drawing/2014/main" id="{A46AEC95-4D87-439F-9B4A-9C401ECFD03C}"/>
              </a:ext>
            </a:extLst>
          </p:cNvPr>
          <p:cNvSpPr>
            <a:spLocks/>
          </p:cNvSpPr>
          <p:nvPr/>
        </p:nvSpPr>
        <p:spPr bwMode="gray">
          <a:xfrm>
            <a:off x="3252381" y="2426034"/>
            <a:ext cx="41264" cy="19800"/>
          </a:xfrm>
          <a:custGeom>
            <a:avLst/>
            <a:gdLst>
              <a:gd name="T0" fmla="*/ 0 w 29"/>
              <a:gd name="T1" fmla="*/ 3 h 14"/>
              <a:gd name="T2" fmla="*/ 6 w 29"/>
              <a:gd name="T3" fmla="*/ 7 h 14"/>
              <a:gd name="T4" fmla="*/ 14 w 29"/>
              <a:gd name="T5" fmla="*/ 11 h 14"/>
              <a:gd name="T6" fmla="*/ 27 w 29"/>
              <a:gd name="T7" fmla="*/ 14 h 14"/>
              <a:gd name="T8" fmla="*/ 29 w 29"/>
              <a:gd name="T9" fmla="*/ 10 h 14"/>
              <a:gd name="T10" fmla="*/ 23 w 29"/>
              <a:gd name="T11" fmla="*/ 6 h 14"/>
              <a:gd name="T12" fmla="*/ 17 w 29"/>
              <a:gd name="T13" fmla="*/ 3 h 14"/>
              <a:gd name="T14" fmla="*/ 11 w 29"/>
              <a:gd name="T15" fmla="*/ 0 h 14"/>
              <a:gd name="T16" fmla="*/ 6 w 29"/>
              <a:gd name="T17" fmla="*/ 0 h 14"/>
              <a:gd name="T18" fmla="*/ 0 w 29"/>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4"/>
              <a:gd name="T32" fmla="*/ 29 w 2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4">
                <a:moveTo>
                  <a:pt x="0" y="3"/>
                </a:moveTo>
                <a:lnTo>
                  <a:pt x="6" y="7"/>
                </a:lnTo>
                <a:lnTo>
                  <a:pt x="14" y="11"/>
                </a:lnTo>
                <a:lnTo>
                  <a:pt x="27" y="14"/>
                </a:lnTo>
                <a:lnTo>
                  <a:pt x="29" y="10"/>
                </a:lnTo>
                <a:lnTo>
                  <a:pt x="23" y="6"/>
                </a:lnTo>
                <a:lnTo>
                  <a:pt x="17" y="3"/>
                </a:lnTo>
                <a:lnTo>
                  <a:pt x="11" y="0"/>
                </a:lnTo>
                <a:lnTo>
                  <a:pt x="6" y="0"/>
                </a:lnTo>
                <a:lnTo>
                  <a:pt x="0" y="3"/>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6" name="Freeform 1229">
            <a:extLst>
              <a:ext uri="{FF2B5EF4-FFF2-40B4-BE49-F238E27FC236}">
                <a16:creationId xmlns="" xmlns:a16="http://schemas.microsoft.com/office/drawing/2014/main" id="{784CDD31-6932-4EAC-A0C4-10362E20E98B}"/>
              </a:ext>
            </a:extLst>
          </p:cNvPr>
          <p:cNvSpPr>
            <a:spLocks/>
          </p:cNvSpPr>
          <p:nvPr/>
        </p:nvSpPr>
        <p:spPr bwMode="gray">
          <a:xfrm>
            <a:off x="2904427" y="2108128"/>
            <a:ext cx="40149" cy="24201"/>
          </a:xfrm>
          <a:custGeom>
            <a:avLst/>
            <a:gdLst>
              <a:gd name="T0" fmla="*/ 26 w 28"/>
              <a:gd name="T1" fmla="*/ 0 h 17"/>
              <a:gd name="T2" fmla="*/ 17 w 28"/>
              <a:gd name="T3" fmla="*/ 0 h 17"/>
              <a:gd name="T4" fmla="*/ 7 w 28"/>
              <a:gd name="T5" fmla="*/ 5 h 17"/>
              <a:gd name="T6" fmla="*/ 2 w 28"/>
              <a:gd name="T7" fmla="*/ 11 h 17"/>
              <a:gd name="T8" fmla="*/ 8 w 28"/>
              <a:gd name="T9" fmla="*/ 17 h 17"/>
              <a:gd name="T10" fmla="*/ 17 w 28"/>
              <a:gd name="T11" fmla="*/ 14 h 17"/>
              <a:gd name="T12" fmla="*/ 24 w 28"/>
              <a:gd name="T13" fmla="*/ 10 h 17"/>
              <a:gd name="T14" fmla="*/ 28 w 28"/>
              <a:gd name="T15" fmla="*/ 4 h 17"/>
              <a:gd name="T16" fmla="*/ 26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6" y="0"/>
                </a:moveTo>
                <a:cubicBezTo>
                  <a:pt x="17" y="0"/>
                  <a:pt x="17" y="0"/>
                  <a:pt x="17" y="0"/>
                </a:cubicBezTo>
                <a:cubicBezTo>
                  <a:pt x="7" y="5"/>
                  <a:pt x="7" y="5"/>
                  <a:pt x="7" y="5"/>
                </a:cubicBezTo>
                <a:cubicBezTo>
                  <a:pt x="7" y="5"/>
                  <a:pt x="0" y="10"/>
                  <a:pt x="2" y="11"/>
                </a:cubicBezTo>
                <a:cubicBezTo>
                  <a:pt x="3" y="11"/>
                  <a:pt x="8" y="17"/>
                  <a:pt x="8" y="17"/>
                </a:cubicBezTo>
                <a:cubicBezTo>
                  <a:pt x="17" y="14"/>
                  <a:pt x="17" y="14"/>
                  <a:pt x="17" y="14"/>
                </a:cubicBezTo>
                <a:cubicBezTo>
                  <a:pt x="24" y="10"/>
                  <a:pt x="24" y="10"/>
                  <a:pt x="24" y="10"/>
                </a:cubicBezTo>
                <a:cubicBezTo>
                  <a:pt x="28" y="4"/>
                  <a:pt x="28" y="4"/>
                  <a:pt x="28" y="4"/>
                </a:cubicBezTo>
                <a:lnTo>
                  <a:pt x="26"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7" name="Freeform 1230">
            <a:extLst>
              <a:ext uri="{FF2B5EF4-FFF2-40B4-BE49-F238E27FC236}">
                <a16:creationId xmlns="" xmlns:a16="http://schemas.microsoft.com/office/drawing/2014/main" id="{2B483849-2644-471E-9734-50ECB3F40926}"/>
              </a:ext>
            </a:extLst>
          </p:cNvPr>
          <p:cNvSpPr>
            <a:spLocks/>
          </p:cNvSpPr>
          <p:nvPr/>
        </p:nvSpPr>
        <p:spPr bwMode="gray">
          <a:xfrm>
            <a:off x="2973572" y="2124629"/>
            <a:ext cx="18959" cy="24201"/>
          </a:xfrm>
          <a:custGeom>
            <a:avLst/>
            <a:gdLst>
              <a:gd name="T0" fmla="*/ 7 w 13"/>
              <a:gd name="T1" fmla="*/ 0 h 17"/>
              <a:gd name="T2" fmla="*/ 1 w 13"/>
              <a:gd name="T3" fmla="*/ 4 h 17"/>
              <a:gd name="T4" fmla="*/ 0 w 13"/>
              <a:gd name="T5" fmla="*/ 11 h 17"/>
              <a:gd name="T6" fmla="*/ 6 w 13"/>
              <a:gd name="T7" fmla="*/ 17 h 17"/>
              <a:gd name="T8" fmla="*/ 13 w 13"/>
              <a:gd name="T9" fmla="*/ 8 h 17"/>
              <a:gd name="T10" fmla="*/ 12 w 13"/>
              <a:gd name="T11" fmla="*/ 2 h 17"/>
              <a:gd name="T12" fmla="*/ 7 w 13"/>
              <a:gd name="T13" fmla="*/ 0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7" y="0"/>
                </a:moveTo>
                <a:lnTo>
                  <a:pt x="1" y="4"/>
                </a:lnTo>
                <a:lnTo>
                  <a:pt x="0" y="11"/>
                </a:lnTo>
                <a:lnTo>
                  <a:pt x="6" y="17"/>
                </a:lnTo>
                <a:lnTo>
                  <a:pt x="13" y="8"/>
                </a:lnTo>
                <a:lnTo>
                  <a:pt x="12" y="2"/>
                </a:lnTo>
                <a:lnTo>
                  <a:pt x="7"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8" name="Freeform 1231">
            <a:extLst>
              <a:ext uri="{FF2B5EF4-FFF2-40B4-BE49-F238E27FC236}">
                <a16:creationId xmlns="" xmlns:a16="http://schemas.microsoft.com/office/drawing/2014/main" id="{25D1084D-902A-4D0E-B084-BBE299243C54}"/>
              </a:ext>
            </a:extLst>
          </p:cNvPr>
          <p:cNvSpPr>
            <a:spLocks/>
          </p:cNvSpPr>
          <p:nvPr/>
        </p:nvSpPr>
        <p:spPr bwMode="gray">
          <a:xfrm>
            <a:off x="2895505" y="2954045"/>
            <a:ext cx="181784" cy="61601"/>
          </a:xfrm>
          <a:custGeom>
            <a:avLst/>
            <a:gdLst>
              <a:gd name="T0" fmla="*/ 111 w 125"/>
              <a:gd name="T1" fmla="*/ 42 h 43"/>
              <a:gd name="T2" fmla="*/ 105 w 125"/>
              <a:gd name="T3" fmla="*/ 39 h 43"/>
              <a:gd name="T4" fmla="*/ 98 w 125"/>
              <a:gd name="T5" fmla="*/ 39 h 43"/>
              <a:gd name="T6" fmla="*/ 93 w 125"/>
              <a:gd name="T7" fmla="*/ 42 h 43"/>
              <a:gd name="T8" fmla="*/ 87 w 125"/>
              <a:gd name="T9" fmla="*/ 41 h 43"/>
              <a:gd name="T10" fmla="*/ 89 w 125"/>
              <a:gd name="T11" fmla="*/ 34 h 43"/>
              <a:gd name="T12" fmla="*/ 88 w 125"/>
              <a:gd name="T13" fmla="*/ 31 h 43"/>
              <a:gd name="T14" fmla="*/ 78 w 125"/>
              <a:gd name="T15" fmla="*/ 30 h 43"/>
              <a:gd name="T16" fmla="*/ 75 w 125"/>
              <a:gd name="T17" fmla="*/ 25 h 43"/>
              <a:gd name="T18" fmla="*/ 70 w 125"/>
              <a:gd name="T19" fmla="*/ 23 h 43"/>
              <a:gd name="T20" fmla="*/ 61 w 125"/>
              <a:gd name="T21" fmla="*/ 20 h 43"/>
              <a:gd name="T22" fmla="*/ 57 w 125"/>
              <a:gd name="T23" fmla="*/ 16 h 43"/>
              <a:gd name="T24" fmla="*/ 46 w 125"/>
              <a:gd name="T25" fmla="*/ 14 h 43"/>
              <a:gd name="T26" fmla="*/ 35 w 125"/>
              <a:gd name="T27" fmla="*/ 13 h 43"/>
              <a:gd name="T28" fmla="*/ 33 w 125"/>
              <a:gd name="T29" fmla="*/ 9 h 43"/>
              <a:gd name="T30" fmla="*/ 25 w 125"/>
              <a:gd name="T31" fmla="*/ 7 h 43"/>
              <a:gd name="T32" fmla="*/ 20 w 125"/>
              <a:gd name="T33" fmla="*/ 11 h 43"/>
              <a:gd name="T34" fmla="*/ 14 w 125"/>
              <a:gd name="T35" fmla="*/ 14 h 43"/>
              <a:gd name="T36" fmla="*/ 8 w 125"/>
              <a:gd name="T37" fmla="*/ 16 h 43"/>
              <a:gd name="T38" fmla="*/ 0 w 125"/>
              <a:gd name="T39" fmla="*/ 17 h 43"/>
              <a:gd name="T40" fmla="*/ 2 w 125"/>
              <a:gd name="T41" fmla="*/ 12 h 43"/>
              <a:gd name="T42" fmla="*/ 8 w 125"/>
              <a:gd name="T43" fmla="*/ 5 h 43"/>
              <a:gd name="T44" fmla="*/ 19 w 125"/>
              <a:gd name="T45" fmla="*/ 2 h 43"/>
              <a:gd name="T46" fmla="*/ 30 w 125"/>
              <a:gd name="T47" fmla="*/ 1 h 43"/>
              <a:gd name="T48" fmla="*/ 43 w 125"/>
              <a:gd name="T49" fmla="*/ 0 h 43"/>
              <a:gd name="T50" fmla="*/ 56 w 125"/>
              <a:gd name="T51" fmla="*/ 4 h 43"/>
              <a:gd name="T52" fmla="*/ 66 w 125"/>
              <a:gd name="T53" fmla="*/ 7 h 43"/>
              <a:gd name="T54" fmla="*/ 78 w 125"/>
              <a:gd name="T55" fmla="*/ 11 h 43"/>
              <a:gd name="T56" fmla="*/ 83 w 125"/>
              <a:gd name="T57" fmla="*/ 16 h 43"/>
              <a:gd name="T58" fmla="*/ 88 w 125"/>
              <a:gd name="T59" fmla="*/ 19 h 43"/>
              <a:gd name="T60" fmla="*/ 98 w 125"/>
              <a:gd name="T61" fmla="*/ 22 h 43"/>
              <a:gd name="T62" fmla="*/ 106 w 125"/>
              <a:gd name="T63" fmla="*/ 25 h 43"/>
              <a:gd name="T64" fmla="*/ 115 w 125"/>
              <a:gd name="T65" fmla="*/ 31 h 43"/>
              <a:gd name="T66" fmla="*/ 125 w 125"/>
              <a:gd name="T67" fmla="*/ 35 h 43"/>
              <a:gd name="T68" fmla="*/ 120 w 125"/>
              <a:gd name="T69" fmla="*/ 38 h 43"/>
              <a:gd name="T70" fmla="*/ 115 w 125"/>
              <a:gd name="T71" fmla="*/ 39 h 43"/>
              <a:gd name="T72" fmla="*/ 113 w 125"/>
              <a:gd name="T73" fmla="*/ 43 h 43"/>
              <a:gd name="T74" fmla="*/ 111 w 125"/>
              <a:gd name="T75" fmla="*/ 42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43"/>
              <a:gd name="T116" fmla="*/ 125 w 125"/>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43">
                <a:moveTo>
                  <a:pt x="111" y="42"/>
                </a:moveTo>
                <a:lnTo>
                  <a:pt x="105" y="39"/>
                </a:lnTo>
                <a:lnTo>
                  <a:pt x="98" y="39"/>
                </a:lnTo>
                <a:lnTo>
                  <a:pt x="93" y="42"/>
                </a:lnTo>
                <a:lnTo>
                  <a:pt x="87" y="41"/>
                </a:lnTo>
                <a:lnTo>
                  <a:pt x="89" y="34"/>
                </a:lnTo>
                <a:lnTo>
                  <a:pt x="88" y="31"/>
                </a:lnTo>
                <a:lnTo>
                  <a:pt x="78" y="30"/>
                </a:lnTo>
                <a:lnTo>
                  <a:pt x="75" y="25"/>
                </a:lnTo>
                <a:lnTo>
                  <a:pt x="70" y="23"/>
                </a:lnTo>
                <a:lnTo>
                  <a:pt x="61" y="20"/>
                </a:lnTo>
                <a:lnTo>
                  <a:pt x="57" y="16"/>
                </a:lnTo>
                <a:lnTo>
                  <a:pt x="46" y="14"/>
                </a:lnTo>
                <a:lnTo>
                  <a:pt x="35" y="13"/>
                </a:lnTo>
                <a:lnTo>
                  <a:pt x="33" y="9"/>
                </a:lnTo>
                <a:lnTo>
                  <a:pt x="25" y="7"/>
                </a:lnTo>
                <a:lnTo>
                  <a:pt x="20" y="11"/>
                </a:lnTo>
                <a:lnTo>
                  <a:pt x="14" y="14"/>
                </a:lnTo>
                <a:lnTo>
                  <a:pt x="8" y="16"/>
                </a:lnTo>
                <a:lnTo>
                  <a:pt x="0" y="17"/>
                </a:lnTo>
                <a:lnTo>
                  <a:pt x="2" y="12"/>
                </a:lnTo>
                <a:lnTo>
                  <a:pt x="8" y="5"/>
                </a:lnTo>
                <a:lnTo>
                  <a:pt x="19" y="2"/>
                </a:lnTo>
                <a:lnTo>
                  <a:pt x="30" y="1"/>
                </a:lnTo>
                <a:lnTo>
                  <a:pt x="43" y="0"/>
                </a:lnTo>
                <a:lnTo>
                  <a:pt x="56" y="4"/>
                </a:lnTo>
                <a:lnTo>
                  <a:pt x="66" y="7"/>
                </a:lnTo>
                <a:lnTo>
                  <a:pt x="78" y="11"/>
                </a:lnTo>
                <a:lnTo>
                  <a:pt x="83" y="16"/>
                </a:lnTo>
                <a:lnTo>
                  <a:pt x="88" y="19"/>
                </a:lnTo>
                <a:lnTo>
                  <a:pt x="98" y="22"/>
                </a:lnTo>
                <a:lnTo>
                  <a:pt x="106" y="25"/>
                </a:lnTo>
                <a:lnTo>
                  <a:pt x="115" y="31"/>
                </a:lnTo>
                <a:lnTo>
                  <a:pt x="125" y="35"/>
                </a:lnTo>
                <a:lnTo>
                  <a:pt x="120" y="38"/>
                </a:lnTo>
                <a:lnTo>
                  <a:pt x="115" y="39"/>
                </a:lnTo>
                <a:lnTo>
                  <a:pt x="113" y="43"/>
                </a:lnTo>
                <a:lnTo>
                  <a:pt x="111" y="4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39" name="Freeform 1232">
            <a:extLst>
              <a:ext uri="{FF2B5EF4-FFF2-40B4-BE49-F238E27FC236}">
                <a16:creationId xmlns="" xmlns:a16="http://schemas.microsoft.com/office/drawing/2014/main" id="{911E6191-1436-4C0F-B159-BF2DDE43589D}"/>
              </a:ext>
            </a:extLst>
          </p:cNvPr>
          <p:cNvSpPr>
            <a:spLocks/>
          </p:cNvSpPr>
          <p:nvPr/>
        </p:nvSpPr>
        <p:spPr bwMode="gray">
          <a:xfrm>
            <a:off x="3075059" y="3011247"/>
            <a:ext cx="49071" cy="30801"/>
          </a:xfrm>
          <a:custGeom>
            <a:avLst/>
            <a:gdLst>
              <a:gd name="T0" fmla="*/ 0 w 34"/>
              <a:gd name="T1" fmla="*/ 20 h 22"/>
              <a:gd name="T2" fmla="*/ 12 w 34"/>
              <a:gd name="T3" fmla="*/ 22 h 22"/>
              <a:gd name="T4" fmla="*/ 25 w 34"/>
              <a:gd name="T5" fmla="*/ 22 h 22"/>
              <a:gd name="T6" fmla="*/ 31 w 34"/>
              <a:gd name="T7" fmla="*/ 22 h 22"/>
              <a:gd name="T8" fmla="*/ 31 w 34"/>
              <a:gd name="T9" fmla="*/ 18 h 22"/>
              <a:gd name="T10" fmla="*/ 28 w 34"/>
              <a:gd name="T11" fmla="*/ 15 h 22"/>
              <a:gd name="T12" fmla="*/ 33 w 34"/>
              <a:gd name="T13" fmla="*/ 12 h 22"/>
              <a:gd name="T14" fmla="*/ 34 w 34"/>
              <a:gd name="T15" fmla="*/ 9 h 22"/>
              <a:gd name="T16" fmla="*/ 33 w 34"/>
              <a:gd name="T17" fmla="*/ 2 h 22"/>
              <a:gd name="T18" fmla="*/ 25 w 34"/>
              <a:gd name="T19" fmla="*/ 1 h 22"/>
              <a:gd name="T20" fmla="*/ 18 w 34"/>
              <a:gd name="T21" fmla="*/ 0 h 22"/>
              <a:gd name="T22" fmla="*/ 13 w 34"/>
              <a:gd name="T23" fmla="*/ 1 h 22"/>
              <a:gd name="T24" fmla="*/ 18 w 34"/>
              <a:gd name="T25" fmla="*/ 4 h 22"/>
              <a:gd name="T26" fmla="*/ 22 w 34"/>
              <a:gd name="T27" fmla="*/ 9 h 22"/>
              <a:gd name="T28" fmla="*/ 21 w 34"/>
              <a:gd name="T29" fmla="*/ 14 h 22"/>
              <a:gd name="T30" fmla="*/ 16 w 34"/>
              <a:gd name="T31" fmla="*/ 14 h 22"/>
              <a:gd name="T32" fmla="*/ 11 w 34"/>
              <a:gd name="T33" fmla="*/ 13 h 22"/>
              <a:gd name="T34" fmla="*/ 5 w 34"/>
              <a:gd name="T35" fmla="*/ 14 h 22"/>
              <a:gd name="T36" fmla="*/ 1 w 34"/>
              <a:gd name="T37" fmla="*/ 15 h 22"/>
              <a:gd name="T38" fmla="*/ 0 w 34"/>
              <a:gd name="T39" fmla="*/ 2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2"/>
              <a:gd name="T62" fmla="*/ 34 w 3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2">
                <a:moveTo>
                  <a:pt x="0" y="20"/>
                </a:moveTo>
                <a:lnTo>
                  <a:pt x="12" y="22"/>
                </a:lnTo>
                <a:lnTo>
                  <a:pt x="25" y="22"/>
                </a:lnTo>
                <a:lnTo>
                  <a:pt x="31" y="22"/>
                </a:lnTo>
                <a:lnTo>
                  <a:pt x="31" y="18"/>
                </a:lnTo>
                <a:lnTo>
                  <a:pt x="28" y="15"/>
                </a:lnTo>
                <a:lnTo>
                  <a:pt x="33" y="12"/>
                </a:lnTo>
                <a:lnTo>
                  <a:pt x="34" y="9"/>
                </a:lnTo>
                <a:lnTo>
                  <a:pt x="33" y="2"/>
                </a:lnTo>
                <a:lnTo>
                  <a:pt x="25" y="1"/>
                </a:lnTo>
                <a:lnTo>
                  <a:pt x="18" y="0"/>
                </a:lnTo>
                <a:lnTo>
                  <a:pt x="13" y="1"/>
                </a:lnTo>
                <a:lnTo>
                  <a:pt x="18" y="4"/>
                </a:lnTo>
                <a:lnTo>
                  <a:pt x="22" y="9"/>
                </a:lnTo>
                <a:lnTo>
                  <a:pt x="21" y="14"/>
                </a:lnTo>
                <a:lnTo>
                  <a:pt x="16" y="14"/>
                </a:lnTo>
                <a:lnTo>
                  <a:pt x="11" y="13"/>
                </a:lnTo>
                <a:lnTo>
                  <a:pt x="5" y="14"/>
                </a:lnTo>
                <a:lnTo>
                  <a:pt x="1" y="15"/>
                </a:lnTo>
                <a:lnTo>
                  <a:pt x="0" y="2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0" name="Freeform 1233">
            <a:extLst>
              <a:ext uri="{FF2B5EF4-FFF2-40B4-BE49-F238E27FC236}">
                <a16:creationId xmlns="" xmlns:a16="http://schemas.microsoft.com/office/drawing/2014/main" id="{F1849ECB-22E0-42BF-A17C-E1E293E440FD}"/>
              </a:ext>
            </a:extLst>
          </p:cNvPr>
          <p:cNvSpPr>
            <a:spLocks/>
          </p:cNvSpPr>
          <p:nvPr/>
        </p:nvSpPr>
        <p:spPr bwMode="gray">
          <a:xfrm>
            <a:off x="3009260" y="3034345"/>
            <a:ext cx="34572" cy="16500"/>
          </a:xfrm>
          <a:custGeom>
            <a:avLst/>
            <a:gdLst>
              <a:gd name="T0" fmla="*/ 0 w 24"/>
              <a:gd name="T1" fmla="*/ 4 h 12"/>
              <a:gd name="T2" fmla="*/ 4 w 24"/>
              <a:gd name="T3" fmla="*/ 0 h 12"/>
              <a:gd name="T4" fmla="*/ 11 w 24"/>
              <a:gd name="T5" fmla="*/ 0 h 12"/>
              <a:gd name="T6" fmla="*/ 16 w 24"/>
              <a:gd name="T7" fmla="*/ 1 h 12"/>
              <a:gd name="T8" fmla="*/ 22 w 24"/>
              <a:gd name="T9" fmla="*/ 4 h 12"/>
              <a:gd name="T10" fmla="*/ 24 w 24"/>
              <a:gd name="T11" fmla="*/ 7 h 12"/>
              <a:gd name="T12" fmla="*/ 18 w 24"/>
              <a:gd name="T13" fmla="*/ 10 h 12"/>
              <a:gd name="T14" fmla="*/ 14 w 24"/>
              <a:gd name="T15" fmla="*/ 10 h 12"/>
              <a:gd name="T16" fmla="*/ 10 w 24"/>
              <a:gd name="T17" fmla="*/ 12 h 12"/>
              <a:gd name="T18" fmla="*/ 7 w 24"/>
              <a:gd name="T19" fmla="*/ 9 h 12"/>
              <a:gd name="T20" fmla="*/ 4 w 24"/>
              <a:gd name="T21" fmla="*/ 6 h 12"/>
              <a:gd name="T22" fmla="*/ 0 w 24"/>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2"/>
              <a:gd name="T38" fmla="*/ 24 w 2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2">
                <a:moveTo>
                  <a:pt x="0" y="4"/>
                </a:moveTo>
                <a:lnTo>
                  <a:pt x="4" y="0"/>
                </a:lnTo>
                <a:lnTo>
                  <a:pt x="11" y="0"/>
                </a:lnTo>
                <a:lnTo>
                  <a:pt x="16" y="1"/>
                </a:lnTo>
                <a:lnTo>
                  <a:pt x="22" y="4"/>
                </a:lnTo>
                <a:lnTo>
                  <a:pt x="24" y="7"/>
                </a:lnTo>
                <a:lnTo>
                  <a:pt x="18" y="10"/>
                </a:lnTo>
                <a:lnTo>
                  <a:pt x="14" y="10"/>
                </a:lnTo>
                <a:lnTo>
                  <a:pt x="10" y="12"/>
                </a:lnTo>
                <a:lnTo>
                  <a:pt x="7" y="9"/>
                </a:lnTo>
                <a:lnTo>
                  <a:pt x="4" y="6"/>
                </a:lnTo>
                <a:lnTo>
                  <a:pt x="0" y="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1" name="Freeform 1234">
            <a:extLst>
              <a:ext uri="{FF2B5EF4-FFF2-40B4-BE49-F238E27FC236}">
                <a16:creationId xmlns="" xmlns:a16="http://schemas.microsoft.com/office/drawing/2014/main" id="{687FF911-660C-4E49-A93E-DA1CC53B99F2}"/>
              </a:ext>
            </a:extLst>
          </p:cNvPr>
          <p:cNvSpPr>
            <a:spLocks/>
          </p:cNvSpPr>
          <p:nvPr/>
        </p:nvSpPr>
        <p:spPr bwMode="gray">
          <a:xfrm>
            <a:off x="3116322" y="3013447"/>
            <a:ext cx="61338" cy="38500"/>
          </a:xfrm>
          <a:custGeom>
            <a:avLst/>
            <a:gdLst>
              <a:gd name="T0" fmla="*/ 5 w 43"/>
              <a:gd name="T1" fmla="*/ 0 h 27"/>
              <a:gd name="T2" fmla="*/ 11 w 43"/>
              <a:gd name="T3" fmla="*/ 2 h 27"/>
              <a:gd name="T4" fmla="*/ 17 w 43"/>
              <a:gd name="T5" fmla="*/ 2 h 27"/>
              <a:gd name="T6" fmla="*/ 25 w 43"/>
              <a:gd name="T7" fmla="*/ 3 h 27"/>
              <a:gd name="T8" fmla="*/ 30 w 43"/>
              <a:gd name="T9" fmla="*/ 5 h 27"/>
              <a:gd name="T10" fmla="*/ 34 w 43"/>
              <a:gd name="T11" fmla="*/ 8 h 27"/>
              <a:gd name="T12" fmla="*/ 41 w 43"/>
              <a:gd name="T13" fmla="*/ 12 h 27"/>
              <a:gd name="T14" fmla="*/ 43 w 43"/>
              <a:gd name="T15" fmla="*/ 16 h 27"/>
              <a:gd name="T16" fmla="*/ 40 w 43"/>
              <a:gd name="T17" fmla="*/ 18 h 27"/>
              <a:gd name="T18" fmla="*/ 33 w 43"/>
              <a:gd name="T19" fmla="*/ 17 h 27"/>
              <a:gd name="T20" fmla="*/ 28 w 43"/>
              <a:gd name="T21" fmla="*/ 16 h 27"/>
              <a:gd name="T22" fmla="*/ 22 w 43"/>
              <a:gd name="T23" fmla="*/ 18 h 27"/>
              <a:gd name="T24" fmla="*/ 17 w 43"/>
              <a:gd name="T25" fmla="*/ 18 h 27"/>
              <a:gd name="T26" fmla="*/ 15 w 43"/>
              <a:gd name="T27" fmla="*/ 15 h 27"/>
              <a:gd name="T28" fmla="*/ 10 w 43"/>
              <a:gd name="T29" fmla="*/ 17 h 27"/>
              <a:gd name="T30" fmla="*/ 9 w 43"/>
              <a:gd name="T31" fmla="*/ 21 h 27"/>
              <a:gd name="T32" fmla="*/ 9 w 43"/>
              <a:gd name="T33" fmla="*/ 25 h 27"/>
              <a:gd name="T34" fmla="*/ 6 w 43"/>
              <a:gd name="T35" fmla="*/ 27 h 27"/>
              <a:gd name="T36" fmla="*/ 3 w 43"/>
              <a:gd name="T37" fmla="*/ 23 h 27"/>
              <a:gd name="T38" fmla="*/ 3 w 43"/>
              <a:gd name="T39" fmla="*/ 20 h 27"/>
              <a:gd name="T40" fmla="*/ 3 w 43"/>
              <a:gd name="T41" fmla="*/ 16 h 27"/>
              <a:gd name="T42" fmla="*/ 0 w 43"/>
              <a:gd name="T43" fmla="*/ 13 h 27"/>
              <a:gd name="T44" fmla="*/ 5 w 43"/>
              <a:gd name="T45" fmla="*/ 10 h 27"/>
              <a:gd name="T46" fmla="*/ 6 w 43"/>
              <a:gd name="T47" fmla="*/ 7 h 27"/>
              <a:gd name="T48" fmla="*/ 5 w 43"/>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27"/>
              <a:gd name="T77" fmla="*/ 43 w 4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27">
                <a:moveTo>
                  <a:pt x="5" y="0"/>
                </a:moveTo>
                <a:lnTo>
                  <a:pt x="11" y="2"/>
                </a:lnTo>
                <a:lnTo>
                  <a:pt x="17" y="2"/>
                </a:lnTo>
                <a:lnTo>
                  <a:pt x="25" y="3"/>
                </a:lnTo>
                <a:lnTo>
                  <a:pt x="30" y="5"/>
                </a:lnTo>
                <a:lnTo>
                  <a:pt x="34" y="8"/>
                </a:lnTo>
                <a:lnTo>
                  <a:pt x="41" y="12"/>
                </a:lnTo>
                <a:lnTo>
                  <a:pt x="43" y="16"/>
                </a:lnTo>
                <a:lnTo>
                  <a:pt x="40" y="18"/>
                </a:lnTo>
                <a:lnTo>
                  <a:pt x="33" y="17"/>
                </a:lnTo>
                <a:lnTo>
                  <a:pt x="28" y="16"/>
                </a:lnTo>
                <a:lnTo>
                  <a:pt x="22" y="18"/>
                </a:lnTo>
                <a:lnTo>
                  <a:pt x="17" y="18"/>
                </a:lnTo>
                <a:lnTo>
                  <a:pt x="15" y="15"/>
                </a:lnTo>
                <a:lnTo>
                  <a:pt x="10" y="17"/>
                </a:lnTo>
                <a:lnTo>
                  <a:pt x="9" y="21"/>
                </a:lnTo>
                <a:lnTo>
                  <a:pt x="9" y="25"/>
                </a:lnTo>
                <a:lnTo>
                  <a:pt x="6" y="27"/>
                </a:lnTo>
                <a:lnTo>
                  <a:pt x="3" y="23"/>
                </a:lnTo>
                <a:lnTo>
                  <a:pt x="3" y="20"/>
                </a:lnTo>
                <a:lnTo>
                  <a:pt x="3" y="16"/>
                </a:lnTo>
                <a:lnTo>
                  <a:pt x="0" y="13"/>
                </a:lnTo>
                <a:lnTo>
                  <a:pt x="5" y="10"/>
                </a:lnTo>
                <a:lnTo>
                  <a:pt x="6" y="7"/>
                </a:lnTo>
                <a:lnTo>
                  <a:pt x="5"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2" name="Freeform 1235">
            <a:extLst>
              <a:ext uri="{FF2B5EF4-FFF2-40B4-BE49-F238E27FC236}">
                <a16:creationId xmlns="" xmlns:a16="http://schemas.microsoft.com/office/drawing/2014/main" id="{75A5A9A8-A55E-48C1-9605-4DF1A9E8EB37}"/>
              </a:ext>
            </a:extLst>
          </p:cNvPr>
          <p:cNvSpPr>
            <a:spLocks/>
          </p:cNvSpPr>
          <p:nvPr/>
        </p:nvSpPr>
        <p:spPr bwMode="gray">
          <a:xfrm>
            <a:off x="3197734" y="3035446"/>
            <a:ext cx="28996" cy="11000"/>
          </a:xfrm>
          <a:custGeom>
            <a:avLst/>
            <a:gdLst>
              <a:gd name="T0" fmla="*/ 13 w 20"/>
              <a:gd name="T1" fmla="*/ 0 h 8"/>
              <a:gd name="T2" fmla="*/ 6 w 20"/>
              <a:gd name="T3" fmla="*/ 1 h 8"/>
              <a:gd name="T4" fmla="*/ 0 w 20"/>
              <a:gd name="T5" fmla="*/ 3 h 8"/>
              <a:gd name="T6" fmla="*/ 4 w 20"/>
              <a:gd name="T7" fmla="*/ 7 h 8"/>
              <a:gd name="T8" fmla="*/ 9 w 20"/>
              <a:gd name="T9" fmla="*/ 8 h 8"/>
              <a:gd name="T10" fmla="*/ 16 w 20"/>
              <a:gd name="T11" fmla="*/ 8 h 8"/>
              <a:gd name="T12" fmla="*/ 20 w 20"/>
              <a:gd name="T13" fmla="*/ 7 h 8"/>
              <a:gd name="T14" fmla="*/ 20 w 20"/>
              <a:gd name="T15" fmla="*/ 3 h 8"/>
              <a:gd name="T16" fmla="*/ 17 w 20"/>
              <a:gd name="T17" fmla="*/ 1 h 8"/>
              <a:gd name="T18" fmla="*/ 13 w 20"/>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
              <a:gd name="T32" fmla="*/ 20 w 2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
                <a:moveTo>
                  <a:pt x="13" y="0"/>
                </a:moveTo>
                <a:lnTo>
                  <a:pt x="6" y="1"/>
                </a:lnTo>
                <a:lnTo>
                  <a:pt x="0" y="3"/>
                </a:lnTo>
                <a:lnTo>
                  <a:pt x="4" y="7"/>
                </a:lnTo>
                <a:lnTo>
                  <a:pt x="9" y="8"/>
                </a:lnTo>
                <a:lnTo>
                  <a:pt x="16" y="8"/>
                </a:lnTo>
                <a:lnTo>
                  <a:pt x="20" y="7"/>
                </a:lnTo>
                <a:lnTo>
                  <a:pt x="20" y="3"/>
                </a:lnTo>
                <a:lnTo>
                  <a:pt x="17" y="1"/>
                </a:lnTo>
                <a:lnTo>
                  <a:pt x="13"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3" name="Freeform 1236">
            <a:extLst>
              <a:ext uri="{FF2B5EF4-FFF2-40B4-BE49-F238E27FC236}">
                <a16:creationId xmlns="" xmlns:a16="http://schemas.microsoft.com/office/drawing/2014/main" id="{20EB2448-E9FA-4B58-8E23-F8D6DDE62E22}"/>
              </a:ext>
            </a:extLst>
          </p:cNvPr>
          <p:cNvSpPr>
            <a:spLocks/>
          </p:cNvSpPr>
          <p:nvPr/>
        </p:nvSpPr>
        <p:spPr bwMode="gray">
          <a:xfrm>
            <a:off x="2336775" y="2778042"/>
            <a:ext cx="523045" cy="327806"/>
          </a:xfrm>
          <a:custGeom>
            <a:avLst/>
            <a:gdLst>
              <a:gd name="T0" fmla="*/ 56 w 359"/>
              <a:gd name="T1" fmla="*/ 14 h 228"/>
              <a:gd name="T2" fmla="*/ 109 w 359"/>
              <a:gd name="T3" fmla="*/ 13 h 228"/>
              <a:gd name="T4" fmla="*/ 146 w 359"/>
              <a:gd name="T5" fmla="*/ 29 h 228"/>
              <a:gd name="T6" fmla="*/ 168 w 359"/>
              <a:gd name="T7" fmla="*/ 46 h 228"/>
              <a:gd name="T8" fmla="*/ 193 w 359"/>
              <a:gd name="T9" fmla="*/ 43 h 228"/>
              <a:gd name="T10" fmla="*/ 210 w 359"/>
              <a:gd name="T11" fmla="*/ 72 h 228"/>
              <a:gd name="T12" fmla="*/ 237 w 359"/>
              <a:gd name="T13" fmla="*/ 87 h 228"/>
              <a:gd name="T14" fmla="*/ 229 w 359"/>
              <a:gd name="T15" fmla="*/ 114 h 228"/>
              <a:gd name="T16" fmla="*/ 233 w 359"/>
              <a:gd name="T17" fmla="*/ 143 h 228"/>
              <a:gd name="T18" fmla="*/ 252 w 359"/>
              <a:gd name="T19" fmla="*/ 174 h 228"/>
              <a:gd name="T20" fmla="*/ 281 w 359"/>
              <a:gd name="T21" fmla="*/ 182 h 228"/>
              <a:gd name="T22" fmla="*/ 317 w 359"/>
              <a:gd name="T23" fmla="*/ 165 h 228"/>
              <a:gd name="T24" fmla="*/ 329 w 359"/>
              <a:gd name="T25" fmla="*/ 143 h 228"/>
              <a:gd name="T26" fmla="*/ 359 w 359"/>
              <a:gd name="T27" fmla="*/ 145 h 228"/>
              <a:gd name="T28" fmla="*/ 350 w 359"/>
              <a:gd name="T29" fmla="*/ 164 h 228"/>
              <a:gd name="T30" fmla="*/ 346 w 359"/>
              <a:gd name="T31" fmla="*/ 184 h 228"/>
              <a:gd name="T32" fmla="*/ 337 w 359"/>
              <a:gd name="T33" fmla="*/ 184 h 228"/>
              <a:gd name="T34" fmla="*/ 311 w 359"/>
              <a:gd name="T35" fmla="*/ 189 h 228"/>
              <a:gd name="T36" fmla="*/ 316 w 359"/>
              <a:gd name="T37" fmla="*/ 203 h 228"/>
              <a:gd name="T38" fmla="*/ 307 w 359"/>
              <a:gd name="T39" fmla="*/ 210 h 228"/>
              <a:gd name="T40" fmla="*/ 300 w 359"/>
              <a:gd name="T41" fmla="*/ 215 h 228"/>
              <a:gd name="T42" fmla="*/ 292 w 359"/>
              <a:gd name="T43" fmla="*/ 223 h 228"/>
              <a:gd name="T44" fmla="*/ 271 w 359"/>
              <a:gd name="T45" fmla="*/ 209 h 228"/>
              <a:gd name="T46" fmla="*/ 252 w 359"/>
              <a:gd name="T47" fmla="*/ 212 h 228"/>
              <a:gd name="T48" fmla="*/ 222 w 359"/>
              <a:gd name="T49" fmla="*/ 206 h 228"/>
              <a:gd name="T50" fmla="*/ 189 w 359"/>
              <a:gd name="T51" fmla="*/ 194 h 228"/>
              <a:gd name="T52" fmla="*/ 162 w 359"/>
              <a:gd name="T53" fmla="*/ 180 h 228"/>
              <a:gd name="T54" fmla="*/ 138 w 359"/>
              <a:gd name="T55" fmla="*/ 158 h 228"/>
              <a:gd name="T56" fmla="*/ 142 w 359"/>
              <a:gd name="T57" fmla="*/ 139 h 228"/>
              <a:gd name="T58" fmla="*/ 115 w 359"/>
              <a:gd name="T59" fmla="*/ 109 h 228"/>
              <a:gd name="T60" fmla="*/ 93 w 359"/>
              <a:gd name="T61" fmla="*/ 90 h 228"/>
              <a:gd name="T62" fmla="*/ 75 w 359"/>
              <a:gd name="T63" fmla="*/ 64 h 228"/>
              <a:gd name="T64" fmla="*/ 54 w 359"/>
              <a:gd name="T65" fmla="*/ 35 h 228"/>
              <a:gd name="T66" fmla="*/ 37 w 359"/>
              <a:gd name="T67" fmla="*/ 14 h 228"/>
              <a:gd name="T68" fmla="*/ 30 w 359"/>
              <a:gd name="T69" fmla="*/ 29 h 228"/>
              <a:gd name="T70" fmla="*/ 48 w 359"/>
              <a:gd name="T71" fmla="*/ 56 h 228"/>
              <a:gd name="T72" fmla="*/ 67 w 359"/>
              <a:gd name="T73" fmla="*/ 81 h 228"/>
              <a:gd name="T74" fmla="*/ 79 w 359"/>
              <a:gd name="T75" fmla="*/ 108 h 228"/>
              <a:gd name="T76" fmla="*/ 90 w 359"/>
              <a:gd name="T77" fmla="*/ 117 h 228"/>
              <a:gd name="T78" fmla="*/ 80 w 359"/>
              <a:gd name="T79" fmla="*/ 118 h 228"/>
              <a:gd name="T80" fmla="*/ 62 w 359"/>
              <a:gd name="T81" fmla="*/ 100 h 228"/>
              <a:gd name="T82" fmla="*/ 53 w 359"/>
              <a:gd name="T83" fmla="*/ 81 h 228"/>
              <a:gd name="T84" fmla="*/ 36 w 359"/>
              <a:gd name="T85" fmla="*/ 72 h 228"/>
              <a:gd name="T86" fmla="*/ 31 w 359"/>
              <a:gd name="T87" fmla="*/ 63 h 228"/>
              <a:gd name="T88" fmla="*/ 34 w 359"/>
              <a:gd name="T89" fmla="*/ 54 h 228"/>
              <a:gd name="T90" fmla="*/ 22 w 359"/>
              <a:gd name="T91" fmla="*/ 42 h 228"/>
              <a:gd name="T92" fmla="*/ 9 w 359"/>
              <a:gd name="T93" fmla="*/ 18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9"/>
              <a:gd name="T142" fmla="*/ 0 h 228"/>
              <a:gd name="T143" fmla="*/ 359 w 359"/>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9" h="228">
                <a:moveTo>
                  <a:pt x="0" y="1"/>
                </a:moveTo>
                <a:cubicBezTo>
                  <a:pt x="24" y="0"/>
                  <a:pt x="24" y="0"/>
                  <a:pt x="24" y="0"/>
                </a:cubicBezTo>
                <a:cubicBezTo>
                  <a:pt x="56" y="14"/>
                  <a:pt x="56" y="14"/>
                  <a:pt x="56" y="14"/>
                </a:cubicBezTo>
                <a:cubicBezTo>
                  <a:pt x="69" y="18"/>
                  <a:pt x="69" y="18"/>
                  <a:pt x="69" y="18"/>
                </a:cubicBezTo>
                <a:cubicBezTo>
                  <a:pt x="103" y="18"/>
                  <a:pt x="103" y="18"/>
                  <a:pt x="103" y="18"/>
                </a:cubicBezTo>
                <a:cubicBezTo>
                  <a:pt x="109" y="13"/>
                  <a:pt x="109" y="13"/>
                  <a:pt x="109" y="13"/>
                </a:cubicBezTo>
                <a:cubicBezTo>
                  <a:pt x="123" y="11"/>
                  <a:pt x="123" y="11"/>
                  <a:pt x="123" y="11"/>
                </a:cubicBezTo>
                <a:cubicBezTo>
                  <a:pt x="139" y="22"/>
                  <a:pt x="139" y="22"/>
                  <a:pt x="139" y="22"/>
                </a:cubicBezTo>
                <a:cubicBezTo>
                  <a:pt x="146" y="29"/>
                  <a:pt x="146" y="29"/>
                  <a:pt x="146" y="29"/>
                </a:cubicBezTo>
                <a:cubicBezTo>
                  <a:pt x="147" y="40"/>
                  <a:pt x="147" y="40"/>
                  <a:pt x="147" y="40"/>
                </a:cubicBezTo>
                <a:cubicBezTo>
                  <a:pt x="160" y="47"/>
                  <a:pt x="160" y="47"/>
                  <a:pt x="160" y="47"/>
                </a:cubicBezTo>
                <a:cubicBezTo>
                  <a:pt x="168" y="46"/>
                  <a:pt x="168" y="46"/>
                  <a:pt x="168" y="46"/>
                </a:cubicBezTo>
                <a:cubicBezTo>
                  <a:pt x="170" y="39"/>
                  <a:pt x="170" y="39"/>
                  <a:pt x="170" y="39"/>
                </a:cubicBezTo>
                <a:cubicBezTo>
                  <a:pt x="176" y="36"/>
                  <a:pt x="176" y="36"/>
                  <a:pt x="176" y="36"/>
                </a:cubicBezTo>
                <a:cubicBezTo>
                  <a:pt x="193" y="43"/>
                  <a:pt x="193" y="43"/>
                  <a:pt x="193" y="43"/>
                </a:cubicBezTo>
                <a:cubicBezTo>
                  <a:pt x="197" y="54"/>
                  <a:pt x="197" y="54"/>
                  <a:pt x="197" y="54"/>
                </a:cubicBezTo>
                <a:cubicBezTo>
                  <a:pt x="205" y="62"/>
                  <a:pt x="205" y="62"/>
                  <a:pt x="205" y="62"/>
                </a:cubicBezTo>
                <a:cubicBezTo>
                  <a:pt x="210" y="72"/>
                  <a:pt x="210" y="72"/>
                  <a:pt x="210" y="72"/>
                </a:cubicBezTo>
                <a:cubicBezTo>
                  <a:pt x="216" y="80"/>
                  <a:pt x="216" y="80"/>
                  <a:pt x="216" y="80"/>
                </a:cubicBezTo>
                <a:cubicBezTo>
                  <a:pt x="228" y="85"/>
                  <a:pt x="228" y="85"/>
                  <a:pt x="228" y="85"/>
                </a:cubicBezTo>
                <a:cubicBezTo>
                  <a:pt x="237" y="87"/>
                  <a:pt x="237" y="87"/>
                  <a:pt x="237" y="87"/>
                </a:cubicBezTo>
                <a:cubicBezTo>
                  <a:pt x="235" y="92"/>
                  <a:pt x="235" y="92"/>
                  <a:pt x="235" y="92"/>
                </a:cubicBezTo>
                <a:cubicBezTo>
                  <a:pt x="231" y="102"/>
                  <a:pt x="231" y="102"/>
                  <a:pt x="231" y="102"/>
                </a:cubicBezTo>
                <a:cubicBezTo>
                  <a:pt x="229" y="114"/>
                  <a:pt x="229" y="114"/>
                  <a:pt x="229" y="114"/>
                </a:cubicBezTo>
                <a:cubicBezTo>
                  <a:pt x="229" y="121"/>
                  <a:pt x="229" y="121"/>
                  <a:pt x="229" y="121"/>
                </a:cubicBezTo>
                <a:cubicBezTo>
                  <a:pt x="230" y="129"/>
                  <a:pt x="230" y="129"/>
                  <a:pt x="230" y="129"/>
                </a:cubicBezTo>
                <a:cubicBezTo>
                  <a:pt x="230" y="129"/>
                  <a:pt x="233" y="142"/>
                  <a:pt x="233" y="143"/>
                </a:cubicBezTo>
                <a:cubicBezTo>
                  <a:pt x="234" y="145"/>
                  <a:pt x="240" y="157"/>
                  <a:pt x="240" y="157"/>
                </a:cubicBezTo>
                <a:cubicBezTo>
                  <a:pt x="246" y="165"/>
                  <a:pt x="246" y="165"/>
                  <a:pt x="246" y="165"/>
                </a:cubicBezTo>
                <a:cubicBezTo>
                  <a:pt x="252" y="174"/>
                  <a:pt x="252" y="174"/>
                  <a:pt x="252" y="174"/>
                </a:cubicBezTo>
                <a:cubicBezTo>
                  <a:pt x="260" y="179"/>
                  <a:pt x="260" y="179"/>
                  <a:pt x="260" y="179"/>
                </a:cubicBezTo>
                <a:cubicBezTo>
                  <a:pt x="268" y="183"/>
                  <a:pt x="268" y="183"/>
                  <a:pt x="268" y="183"/>
                </a:cubicBezTo>
                <a:cubicBezTo>
                  <a:pt x="281" y="182"/>
                  <a:pt x="281" y="182"/>
                  <a:pt x="281" y="182"/>
                </a:cubicBezTo>
                <a:cubicBezTo>
                  <a:pt x="295" y="180"/>
                  <a:pt x="295" y="180"/>
                  <a:pt x="295" y="180"/>
                </a:cubicBezTo>
                <a:cubicBezTo>
                  <a:pt x="311" y="176"/>
                  <a:pt x="311" y="176"/>
                  <a:pt x="311" y="176"/>
                </a:cubicBezTo>
                <a:cubicBezTo>
                  <a:pt x="317" y="165"/>
                  <a:pt x="317" y="165"/>
                  <a:pt x="317" y="165"/>
                </a:cubicBezTo>
                <a:cubicBezTo>
                  <a:pt x="317" y="157"/>
                  <a:pt x="317" y="157"/>
                  <a:pt x="317" y="157"/>
                </a:cubicBezTo>
                <a:cubicBezTo>
                  <a:pt x="319" y="149"/>
                  <a:pt x="319" y="149"/>
                  <a:pt x="319" y="149"/>
                </a:cubicBezTo>
                <a:cubicBezTo>
                  <a:pt x="329" y="143"/>
                  <a:pt x="329" y="143"/>
                  <a:pt x="329" y="143"/>
                </a:cubicBezTo>
                <a:cubicBezTo>
                  <a:pt x="337" y="143"/>
                  <a:pt x="337" y="143"/>
                  <a:pt x="337" y="143"/>
                </a:cubicBezTo>
                <a:cubicBezTo>
                  <a:pt x="337" y="143"/>
                  <a:pt x="348" y="143"/>
                  <a:pt x="350" y="143"/>
                </a:cubicBezTo>
                <a:cubicBezTo>
                  <a:pt x="353" y="143"/>
                  <a:pt x="359" y="145"/>
                  <a:pt x="359" y="145"/>
                </a:cubicBezTo>
                <a:cubicBezTo>
                  <a:pt x="356" y="154"/>
                  <a:pt x="356" y="154"/>
                  <a:pt x="356" y="154"/>
                </a:cubicBezTo>
                <a:cubicBezTo>
                  <a:pt x="353" y="160"/>
                  <a:pt x="353" y="160"/>
                  <a:pt x="353" y="160"/>
                </a:cubicBezTo>
                <a:cubicBezTo>
                  <a:pt x="350" y="164"/>
                  <a:pt x="350" y="164"/>
                  <a:pt x="350" y="164"/>
                </a:cubicBezTo>
                <a:cubicBezTo>
                  <a:pt x="349" y="173"/>
                  <a:pt x="349" y="173"/>
                  <a:pt x="349" y="173"/>
                </a:cubicBezTo>
                <a:cubicBezTo>
                  <a:pt x="349" y="182"/>
                  <a:pt x="349" y="182"/>
                  <a:pt x="349" y="182"/>
                </a:cubicBezTo>
                <a:cubicBezTo>
                  <a:pt x="346" y="184"/>
                  <a:pt x="346" y="184"/>
                  <a:pt x="346" y="184"/>
                </a:cubicBezTo>
                <a:cubicBezTo>
                  <a:pt x="343" y="179"/>
                  <a:pt x="343" y="179"/>
                  <a:pt x="343" y="179"/>
                </a:cubicBezTo>
                <a:cubicBezTo>
                  <a:pt x="340" y="180"/>
                  <a:pt x="340" y="180"/>
                  <a:pt x="340" y="180"/>
                </a:cubicBezTo>
                <a:cubicBezTo>
                  <a:pt x="337" y="184"/>
                  <a:pt x="337" y="184"/>
                  <a:pt x="337" y="184"/>
                </a:cubicBezTo>
                <a:cubicBezTo>
                  <a:pt x="333" y="188"/>
                  <a:pt x="333" y="188"/>
                  <a:pt x="333" y="188"/>
                </a:cubicBezTo>
                <a:cubicBezTo>
                  <a:pt x="323" y="188"/>
                  <a:pt x="323" y="188"/>
                  <a:pt x="323" y="188"/>
                </a:cubicBezTo>
                <a:cubicBezTo>
                  <a:pt x="311" y="189"/>
                  <a:pt x="311" y="189"/>
                  <a:pt x="311" y="189"/>
                </a:cubicBezTo>
                <a:cubicBezTo>
                  <a:pt x="308" y="192"/>
                  <a:pt x="308" y="192"/>
                  <a:pt x="308" y="192"/>
                </a:cubicBezTo>
                <a:cubicBezTo>
                  <a:pt x="311" y="199"/>
                  <a:pt x="311" y="199"/>
                  <a:pt x="311" y="199"/>
                </a:cubicBezTo>
                <a:cubicBezTo>
                  <a:pt x="316" y="203"/>
                  <a:pt x="316" y="203"/>
                  <a:pt x="316" y="203"/>
                </a:cubicBezTo>
                <a:cubicBezTo>
                  <a:pt x="319" y="208"/>
                  <a:pt x="319" y="208"/>
                  <a:pt x="319" y="208"/>
                </a:cubicBezTo>
                <a:cubicBezTo>
                  <a:pt x="316" y="209"/>
                  <a:pt x="316" y="209"/>
                  <a:pt x="316" y="209"/>
                </a:cubicBezTo>
                <a:cubicBezTo>
                  <a:pt x="307" y="210"/>
                  <a:pt x="307" y="210"/>
                  <a:pt x="307" y="210"/>
                </a:cubicBezTo>
                <a:cubicBezTo>
                  <a:pt x="304" y="209"/>
                  <a:pt x="304" y="209"/>
                  <a:pt x="304" y="209"/>
                </a:cubicBezTo>
                <a:cubicBezTo>
                  <a:pt x="302" y="212"/>
                  <a:pt x="302" y="212"/>
                  <a:pt x="302" y="212"/>
                </a:cubicBezTo>
                <a:cubicBezTo>
                  <a:pt x="300" y="215"/>
                  <a:pt x="300" y="215"/>
                  <a:pt x="300" y="215"/>
                </a:cubicBezTo>
                <a:cubicBezTo>
                  <a:pt x="299" y="219"/>
                  <a:pt x="299" y="219"/>
                  <a:pt x="299" y="219"/>
                </a:cubicBezTo>
                <a:cubicBezTo>
                  <a:pt x="297" y="228"/>
                  <a:pt x="297" y="228"/>
                  <a:pt x="297" y="228"/>
                </a:cubicBezTo>
                <a:cubicBezTo>
                  <a:pt x="292" y="223"/>
                  <a:pt x="292" y="223"/>
                  <a:pt x="292" y="223"/>
                </a:cubicBezTo>
                <a:cubicBezTo>
                  <a:pt x="285" y="216"/>
                  <a:pt x="285" y="216"/>
                  <a:pt x="285" y="216"/>
                </a:cubicBezTo>
                <a:cubicBezTo>
                  <a:pt x="277" y="211"/>
                  <a:pt x="277" y="211"/>
                  <a:pt x="277" y="211"/>
                </a:cubicBezTo>
                <a:cubicBezTo>
                  <a:pt x="271" y="209"/>
                  <a:pt x="271" y="209"/>
                  <a:pt x="271" y="209"/>
                </a:cubicBezTo>
                <a:cubicBezTo>
                  <a:pt x="266" y="207"/>
                  <a:pt x="266" y="207"/>
                  <a:pt x="266" y="207"/>
                </a:cubicBezTo>
                <a:cubicBezTo>
                  <a:pt x="258" y="209"/>
                  <a:pt x="258" y="209"/>
                  <a:pt x="258" y="209"/>
                </a:cubicBezTo>
                <a:cubicBezTo>
                  <a:pt x="252" y="212"/>
                  <a:pt x="252" y="212"/>
                  <a:pt x="252" y="212"/>
                </a:cubicBezTo>
                <a:cubicBezTo>
                  <a:pt x="245" y="213"/>
                  <a:pt x="245" y="213"/>
                  <a:pt x="245" y="213"/>
                </a:cubicBezTo>
                <a:cubicBezTo>
                  <a:pt x="233" y="210"/>
                  <a:pt x="233" y="210"/>
                  <a:pt x="233" y="210"/>
                </a:cubicBezTo>
                <a:cubicBezTo>
                  <a:pt x="222" y="206"/>
                  <a:pt x="222" y="206"/>
                  <a:pt x="222" y="206"/>
                </a:cubicBezTo>
                <a:cubicBezTo>
                  <a:pt x="210" y="201"/>
                  <a:pt x="210" y="201"/>
                  <a:pt x="210" y="201"/>
                </a:cubicBezTo>
                <a:cubicBezTo>
                  <a:pt x="197" y="197"/>
                  <a:pt x="197" y="197"/>
                  <a:pt x="197" y="197"/>
                </a:cubicBezTo>
                <a:cubicBezTo>
                  <a:pt x="189" y="194"/>
                  <a:pt x="189" y="194"/>
                  <a:pt x="189" y="194"/>
                </a:cubicBezTo>
                <a:cubicBezTo>
                  <a:pt x="184" y="186"/>
                  <a:pt x="184" y="186"/>
                  <a:pt x="184" y="186"/>
                </a:cubicBezTo>
                <a:cubicBezTo>
                  <a:pt x="173" y="186"/>
                  <a:pt x="173" y="186"/>
                  <a:pt x="173" y="186"/>
                </a:cubicBezTo>
                <a:cubicBezTo>
                  <a:pt x="162" y="180"/>
                  <a:pt x="162" y="180"/>
                  <a:pt x="162" y="180"/>
                </a:cubicBezTo>
                <a:cubicBezTo>
                  <a:pt x="151" y="173"/>
                  <a:pt x="151" y="173"/>
                  <a:pt x="151" y="173"/>
                </a:cubicBezTo>
                <a:cubicBezTo>
                  <a:pt x="143" y="166"/>
                  <a:pt x="143" y="166"/>
                  <a:pt x="143" y="166"/>
                </a:cubicBezTo>
                <a:cubicBezTo>
                  <a:pt x="138" y="158"/>
                  <a:pt x="138" y="158"/>
                  <a:pt x="138" y="158"/>
                </a:cubicBezTo>
                <a:cubicBezTo>
                  <a:pt x="138" y="151"/>
                  <a:pt x="138" y="151"/>
                  <a:pt x="138" y="151"/>
                </a:cubicBezTo>
                <a:cubicBezTo>
                  <a:pt x="143" y="146"/>
                  <a:pt x="143" y="146"/>
                  <a:pt x="143" y="146"/>
                </a:cubicBezTo>
                <a:cubicBezTo>
                  <a:pt x="142" y="139"/>
                  <a:pt x="142" y="139"/>
                  <a:pt x="142" y="139"/>
                </a:cubicBezTo>
                <a:cubicBezTo>
                  <a:pt x="133" y="125"/>
                  <a:pt x="133" y="125"/>
                  <a:pt x="133" y="125"/>
                </a:cubicBezTo>
                <a:cubicBezTo>
                  <a:pt x="124" y="116"/>
                  <a:pt x="124" y="116"/>
                  <a:pt x="124" y="116"/>
                </a:cubicBezTo>
                <a:cubicBezTo>
                  <a:pt x="115" y="109"/>
                  <a:pt x="115" y="109"/>
                  <a:pt x="115" y="109"/>
                </a:cubicBezTo>
                <a:cubicBezTo>
                  <a:pt x="108" y="99"/>
                  <a:pt x="108" y="99"/>
                  <a:pt x="108" y="99"/>
                </a:cubicBezTo>
                <a:cubicBezTo>
                  <a:pt x="100" y="93"/>
                  <a:pt x="100" y="93"/>
                  <a:pt x="100" y="93"/>
                </a:cubicBezTo>
                <a:cubicBezTo>
                  <a:pt x="93" y="90"/>
                  <a:pt x="93" y="90"/>
                  <a:pt x="93" y="90"/>
                </a:cubicBezTo>
                <a:cubicBezTo>
                  <a:pt x="93" y="78"/>
                  <a:pt x="93" y="78"/>
                  <a:pt x="93" y="78"/>
                </a:cubicBezTo>
                <a:cubicBezTo>
                  <a:pt x="82" y="71"/>
                  <a:pt x="82" y="71"/>
                  <a:pt x="82" y="71"/>
                </a:cubicBezTo>
                <a:cubicBezTo>
                  <a:pt x="75" y="64"/>
                  <a:pt x="75" y="64"/>
                  <a:pt x="75" y="64"/>
                </a:cubicBezTo>
                <a:cubicBezTo>
                  <a:pt x="66" y="52"/>
                  <a:pt x="66" y="52"/>
                  <a:pt x="66" y="52"/>
                </a:cubicBezTo>
                <a:cubicBezTo>
                  <a:pt x="58" y="44"/>
                  <a:pt x="58" y="44"/>
                  <a:pt x="58" y="44"/>
                </a:cubicBezTo>
                <a:cubicBezTo>
                  <a:pt x="54" y="35"/>
                  <a:pt x="54" y="35"/>
                  <a:pt x="54" y="35"/>
                </a:cubicBezTo>
                <a:cubicBezTo>
                  <a:pt x="49" y="25"/>
                  <a:pt x="49" y="25"/>
                  <a:pt x="49" y="25"/>
                </a:cubicBezTo>
                <a:cubicBezTo>
                  <a:pt x="47" y="20"/>
                  <a:pt x="47" y="20"/>
                  <a:pt x="47" y="20"/>
                </a:cubicBezTo>
                <a:cubicBezTo>
                  <a:pt x="37" y="14"/>
                  <a:pt x="37" y="14"/>
                  <a:pt x="37" y="14"/>
                </a:cubicBezTo>
                <a:cubicBezTo>
                  <a:pt x="28" y="14"/>
                  <a:pt x="28" y="14"/>
                  <a:pt x="28" y="14"/>
                </a:cubicBezTo>
                <a:cubicBezTo>
                  <a:pt x="26" y="20"/>
                  <a:pt x="26" y="20"/>
                  <a:pt x="26" y="20"/>
                </a:cubicBezTo>
                <a:cubicBezTo>
                  <a:pt x="30" y="29"/>
                  <a:pt x="30" y="29"/>
                  <a:pt x="30" y="29"/>
                </a:cubicBezTo>
                <a:cubicBezTo>
                  <a:pt x="34" y="38"/>
                  <a:pt x="34" y="38"/>
                  <a:pt x="34" y="38"/>
                </a:cubicBezTo>
                <a:cubicBezTo>
                  <a:pt x="41" y="46"/>
                  <a:pt x="41" y="46"/>
                  <a:pt x="41" y="46"/>
                </a:cubicBezTo>
                <a:cubicBezTo>
                  <a:pt x="48" y="56"/>
                  <a:pt x="48" y="56"/>
                  <a:pt x="48" y="56"/>
                </a:cubicBezTo>
                <a:cubicBezTo>
                  <a:pt x="53" y="63"/>
                  <a:pt x="53" y="63"/>
                  <a:pt x="53" y="63"/>
                </a:cubicBezTo>
                <a:cubicBezTo>
                  <a:pt x="60" y="72"/>
                  <a:pt x="60" y="72"/>
                  <a:pt x="60" y="72"/>
                </a:cubicBezTo>
                <a:cubicBezTo>
                  <a:pt x="67" y="81"/>
                  <a:pt x="67" y="81"/>
                  <a:pt x="67" y="81"/>
                </a:cubicBezTo>
                <a:cubicBezTo>
                  <a:pt x="73" y="92"/>
                  <a:pt x="73" y="92"/>
                  <a:pt x="73" y="92"/>
                </a:cubicBezTo>
                <a:cubicBezTo>
                  <a:pt x="77" y="102"/>
                  <a:pt x="77" y="102"/>
                  <a:pt x="77" y="102"/>
                </a:cubicBezTo>
                <a:cubicBezTo>
                  <a:pt x="79" y="108"/>
                  <a:pt x="79" y="108"/>
                  <a:pt x="79" y="108"/>
                </a:cubicBezTo>
                <a:cubicBezTo>
                  <a:pt x="85" y="109"/>
                  <a:pt x="85" y="109"/>
                  <a:pt x="85" y="109"/>
                </a:cubicBezTo>
                <a:cubicBezTo>
                  <a:pt x="88" y="113"/>
                  <a:pt x="88" y="113"/>
                  <a:pt x="88" y="113"/>
                </a:cubicBezTo>
                <a:cubicBezTo>
                  <a:pt x="90" y="117"/>
                  <a:pt x="90" y="117"/>
                  <a:pt x="90" y="117"/>
                </a:cubicBezTo>
                <a:cubicBezTo>
                  <a:pt x="90" y="124"/>
                  <a:pt x="90" y="124"/>
                  <a:pt x="90" y="124"/>
                </a:cubicBezTo>
                <a:cubicBezTo>
                  <a:pt x="85" y="127"/>
                  <a:pt x="85" y="127"/>
                  <a:pt x="85" y="127"/>
                </a:cubicBezTo>
                <a:cubicBezTo>
                  <a:pt x="80" y="118"/>
                  <a:pt x="80" y="118"/>
                  <a:pt x="80" y="118"/>
                </a:cubicBezTo>
                <a:cubicBezTo>
                  <a:pt x="74" y="113"/>
                  <a:pt x="74" y="113"/>
                  <a:pt x="74" y="113"/>
                </a:cubicBezTo>
                <a:cubicBezTo>
                  <a:pt x="68" y="107"/>
                  <a:pt x="68" y="107"/>
                  <a:pt x="68" y="107"/>
                </a:cubicBezTo>
                <a:cubicBezTo>
                  <a:pt x="62" y="100"/>
                  <a:pt x="62" y="100"/>
                  <a:pt x="62" y="100"/>
                </a:cubicBezTo>
                <a:cubicBezTo>
                  <a:pt x="61" y="94"/>
                  <a:pt x="61" y="94"/>
                  <a:pt x="61" y="94"/>
                </a:cubicBezTo>
                <a:cubicBezTo>
                  <a:pt x="59" y="86"/>
                  <a:pt x="59" y="86"/>
                  <a:pt x="59" y="86"/>
                </a:cubicBezTo>
                <a:cubicBezTo>
                  <a:pt x="53" y="81"/>
                  <a:pt x="53" y="81"/>
                  <a:pt x="53" y="81"/>
                </a:cubicBezTo>
                <a:cubicBezTo>
                  <a:pt x="48" y="78"/>
                  <a:pt x="48" y="78"/>
                  <a:pt x="48" y="78"/>
                </a:cubicBezTo>
                <a:cubicBezTo>
                  <a:pt x="41" y="76"/>
                  <a:pt x="41" y="76"/>
                  <a:pt x="41" y="76"/>
                </a:cubicBezTo>
                <a:cubicBezTo>
                  <a:pt x="36" y="72"/>
                  <a:pt x="36" y="72"/>
                  <a:pt x="36" y="72"/>
                </a:cubicBezTo>
                <a:cubicBezTo>
                  <a:pt x="30" y="67"/>
                  <a:pt x="30" y="67"/>
                  <a:pt x="30" y="67"/>
                </a:cubicBezTo>
                <a:cubicBezTo>
                  <a:pt x="27" y="64"/>
                  <a:pt x="27" y="64"/>
                  <a:pt x="27" y="64"/>
                </a:cubicBezTo>
                <a:cubicBezTo>
                  <a:pt x="31" y="63"/>
                  <a:pt x="31" y="63"/>
                  <a:pt x="31" y="63"/>
                </a:cubicBezTo>
                <a:cubicBezTo>
                  <a:pt x="34" y="62"/>
                  <a:pt x="34" y="62"/>
                  <a:pt x="34" y="62"/>
                </a:cubicBezTo>
                <a:cubicBezTo>
                  <a:pt x="35" y="59"/>
                  <a:pt x="35" y="59"/>
                  <a:pt x="35" y="59"/>
                </a:cubicBezTo>
                <a:cubicBezTo>
                  <a:pt x="34" y="54"/>
                  <a:pt x="34" y="54"/>
                  <a:pt x="34" y="54"/>
                </a:cubicBezTo>
                <a:cubicBezTo>
                  <a:pt x="31" y="47"/>
                  <a:pt x="31" y="47"/>
                  <a:pt x="31" y="47"/>
                </a:cubicBezTo>
                <a:cubicBezTo>
                  <a:pt x="28" y="44"/>
                  <a:pt x="28" y="44"/>
                  <a:pt x="28" y="44"/>
                </a:cubicBezTo>
                <a:cubicBezTo>
                  <a:pt x="22" y="42"/>
                  <a:pt x="22" y="42"/>
                  <a:pt x="22" y="42"/>
                </a:cubicBezTo>
                <a:cubicBezTo>
                  <a:pt x="15" y="34"/>
                  <a:pt x="15" y="34"/>
                  <a:pt x="15" y="34"/>
                </a:cubicBezTo>
                <a:cubicBezTo>
                  <a:pt x="12" y="24"/>
                  <a:pt x="12" y="24"/>
                  <a:pt x="12" y="24"/>
                </a:cubicBezTo>
                <a:cubicBezTo>
                  <a:pt x="9" y="18"/>
                  <a:pt x="9" y="18"/>
                  <a:pt x="9" y="18"/>
                </a:cubicBezTo>
                <a:cubicBezTo>
                  <a:pt x="5" y="10"/>
                  <a:pt x="5" y="10"/>
                  <a:pt x="5" y="10"/>
                </a:cubicBezTo>
                <a:lnTo>
                  <a:pt x="0" y="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4" name="Freeform 1237">
            <a:extLst>
              <a:ext uri="{FF2B5EF4-FFF2-40B4-BE49-F238E27FC236}">
                <a16:creationId xmlns="" xmlns:a16="http://schemas.microsoft.com/office/drawing/2014/main" id="{CED96160-C395-4D67-96CF-D4A41BB3272D}"/>
              </a:ext>
            </a:extLst>
          </p:cNvPr>
          <p:cNvSpPr>
            <a:spLocks/>
          </p:cNvSpPr>
          <p:nvPr/>
        </p:nvSpPr>
        <p:spPr bwMode="gray">
          <a:xfrm>
            <a:off x="2769485" y="3048645"/>
            <a:ext cx="64684" cy="68202"/>
          </a:xfrm>
          <a:custGeom>
            <a:avLst/>
            <a:gdLst>
              <a:gd name="T0" fmla="*/ 25 w 44"/>
              <a:gd name="T1" fmla="*/ 48 h 48"/>
              <a:gd name="T2" fmla="*/ 32 w 44"/>
              <a:gd name="T3" fmla="*/ 42 h 48"/>
              <a:gd name="T4" fmla="*/ 36 w 44"/>
              <a:gd name="T5" fmla="*/ 37 h 48"/>
              <a:gd name="T6" fmla="*/ 39 w 44"/>
              <a:gd name="T7" fmla="*/ 34 h 48"/>
              <a:gd name="T8" fmla="*/ 44 w 44"/>
              <a:gd name="T9" fmla="*/ 29 h 48"/>
              <a:gd name="T10" fmla="*/ 40 w 44"/>
              <a:gd name="T11" fmla="*/ 26 h 48"/>
              <a:gd name="T12" fmla="*/ 36 w 44"/>
              <a:gd name="T13" fmla="*/ 25 h 48"/>
              <a:gd name="T14" fmla="*/ 36 w 44"/>
              <a:gd name="T15" fmla="*/ 0 h 48"/>
              <a:gd name="T16" fmla="*/ 14 w 44"/>
              <a:gd name="T17" fmla="*/ 1 h 48"/>
              <a:gd name="T18" fmla="*/ 11 w 44"/>
              <a:gd name="T19" fmla="*/ 4 h 48"/>
              <a:gd name="T20" fmla="*/ 14 w 44"/>
              <a:gd name="T21" fmla="*/ 11 h 48"/>
              <a:gd name="T22" fmla="*/ 19 w 44"/>
              <a:gd name="T23" fmla="*/ 15 h 48"/>
              <a:gd name="T24" fmla="*/ 22 w 44"/>
              <a:gd name="T25" fmla="*/ 20 h 48"/>
              <a:gd name="T26" fmla="*/ 19 w 44"/>
              <a:gd name="T27" fmla="*/ 21 h 48"/>
              <a:gd name="T28" fmla="*/ 10 w 44"/>
              <a:gd name="T29" fmla="*/ 22 h 48"/>
              <a:gd name="T30" fmla="*/ 7 w 44"/>
              <a:gd name="T31" fmla="*/ 21 h 48"/>
              <a:gd name="T32" fmla="*/ 3 w 44"/>
              <a:gd name="T33" fmla="*/ 27 h 48"/>
              <a:gd name="T34" fmla="*/ 2 w 44"/>
              <a:gd name="T35" fmla="*/ 31 h 48"/>
              <a:gd name="T36" fmla="*/ 0 w 44"/>
              <a:gd name="T37" fmla="*/ 40 h 48"/>
              <a:gd name="T38" fmla="*/ 4 w 44"/>
              <a:gd name="T39" fmla="*/ 43 h 48"/>
              <a:gd name="T40" fmla="*/ 9 w 44"/>
              <a:gd name="T41" fmla="*/ 47 h 48"/>
              <a:gd name="T42" fmla="*/ 17 w 44"/>
              <a:gd name="T43" fmla="*/ 47 h 48"/>
              <a:gd name="T44" fmla="*/ 25 w 44"/>
              <a:gd name="T45" fmla="*/ 48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48"/>
              <a:gd name="T71" fmla="*/ 44 w 44"/>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48">
                <a:moveTo>
                  <a:pt x="25" y="48"/>
                </a:moveTo>
                <a:lnTo>
                  <a:pt x="32" y="42"/>
                </a:lnTo>
                <a:lnTo>
                  <a:pt x="36" y="37"/>
                </a:lnTo>
                <a:lnTo>
                  <a:pt x="39" y="34"/>
                </a:lnTo>
                <a:lnTo>
                  <a:pt x="44" y="29"/>
                </a:lnTo>
                <a:lnTo>
                  <a:pt x="40" y="26"/>
                </a:lnTo>
                <a:lnTo>
                  <a:pt x="36" y="25"/>
                </a:lnTo>
                <a:lnTo>
                  <a:pt x="36" y="0"/>
                </a:lnTo>
                <a:lnTo>
                  <a:pt x="14" y="1"/>
                </a:lnTo>
                <a:lnTo>
                  <a:pt x="11" y="4"/>
                </a:lnTo>
                <a:lnTo>
                  <a:pt x="14" y="11"/>
                </a:lnTo>
                <a:lnTo>
                  <a:pt x="19" y="15"/>
                </a:lnTo>
                <a:lnTo>
                  <a:pt x="22" y="20"/>
                </a:lnTo>
                <a:lnTo>
                  <a:pt x="19" y="21"/>
                </a:lnTo>
                <a:lnTo>
                  <a:pt x="10" y="22"/>
                </a:lnTo>
                <a:lnTo>
                  <a:pt x="7" y="21"/>
                </a:lnTo>
                <a:lnTo>
                  <a:pt x="3" y="27"/>
                </a:lnTo>
                <a:lnTo>
                  <a:pt x="2" y="31"/>
                </a:lnTo>
                <a:lnTo>
                  <a:pt x="0" y="40"/>
                </a:lnTo>
                <a:lnTo>
                  <a:pt x="4" y="43"/>
                </a:lnTo>
                <a:lnTo>
                  <a:pt x="9" y="47"/>
                </a:lnTo>
                <a:lnTo>
                  <a:pt x="17" y="47"/>
                </a:lnTo>
                <a:lnTo>
                  <a:pt x="25" y="48"/>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5" name="Freeform 1238">
            <a:extLst>
              <a:ext uri="{FF2B5EF4-FFF2-40B4-BE49-F238E27FC236}">
                <a16:creationId xmlns="" xmlns:a16="http://schemas.microsoft.com/office/drawing/2014/main" id="{B88B633D-8D8F-481E-9DC8-A826E6421BAA}"/>
              </a:ext>
            </a:extLst>
          </p:cNvPr>
          <p:cNvSpPr>
            <a:spLocks/>
          </p:cNvSpPr>
          <p:nvPr/>
        </p:nvSpPr>
        <p:spPr bwMode="gray">
          <a:xfrm>
            <a:off x="2821901" y="3036546"/>
            <a:ext cx="13383" cy="47301"/>
          </a:xfrm>
          <a:custGeom>
            <a:avLst/>
            <a:gdLst>
              <a:gd name="T0" fmla="*/ 7 w 9"/>
              <a:gd name="T1" fmla="*/ 0 h 33"/>
              <a:gd name="T2" fmla="*/ 9 w 9"/>
              <a:gd name="T3" fmla="*/ 5 h 33"/>
              <a:gd name="T4" fmla="*/ 8 w 9"/>
              <a:gd name="T5" fmla="*/ 10 h 33"/>
              <a:gd name="T6" fmla="*/ 7 w 9"/>
              <a:gd name="T7" fmla="*/ 19 h 33"/>
              <a:gd name="T8" fmla="*/ 7 w 9"/>
              <a:gd name="T9" fmla="*/ 25 h 33"/>
              <a:gd name="T10" fmla="*/ 4 w 9"/>
              <a:gd name="T11" fmla="*/ 28 h 33"/>
              <a:gd name="T12" fmla="*/ 0 w 9"/>
              <a:gd name="T13" fmla="*/ 33 h 33"/>
              <a:gd name="T14" fmla="*/ 0 w 9"/>
              <a:gd name="T15" fmla="*/ 8 h 33"/>
              <a:gd name="T16" fmla="*/ 4 w 9"/>
              <a:gd name="T17" fmla="*/ 4 h 33"/>
              <a:gd name="T18" fmla="*/ 7 w 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3"/>
              <a:gd name="T32" fmla="*/ 9 w 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3">
                <a:moveTo>
                  <a:pt x="7" y="0"/>
                </a:moveTo>
                <a:lnTo>
                  <a:pt x="9" y="5"/>
                </a:lnTo>
                <a:lnTo>
                  <a:pt x="8" y="10"/>
                </a:lnTo>
                <a:lnTo>
                  <a:pt x="7" y="19"/>
                </a:lnTo>
                <a:lnTo>
                  <a:pt x="7" y="25"/>
                </a:lnTo>
                <a:lnTo>
                  <a:pt x="4" y="28"/>
                </a:lnTo>
                <a:lnTo>
                  <a:pt x="0" y="33"/>
                </a:lnTo>
                <a:lnTo>
                  <a:pt x="0" y="8"/>
                </a:lnTo>
                <a:lnTo>
                  <a:pt x="4" y="4"/>
                </a:lnTo>
                <a:lnTo>
                  <a:pt x="7"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6" name="Freeform 1239">
            <a:extLst>
              <a:ext uri="{FF2B5EF4-FFF2-40B4-BE49-F238E27FC236}">
                <a16:creationId xmlns="" xmlns:a16="http://schemas.microsoft.com/office/drawing/2014/main" id="{03B578EA-3623-4D79-80FB-CF5294A63016}"/>
              </a:ext>
            </a:extLst>
          </p:cNvPr>
          <p:cNvSpPr>
            <a:spLocks/>
          </p:cNvSpPr>
          <p:nvPr/>
        </p:nvSpPr>
        <p:spPr bwMode="gray">
          <a:xfrm>
            <a:off x="2806287" y="3105847"/>
            <a:ext cx="37918" cy="22000"/>
          </a:xfrm>
          <a:custGeom>
            <a:avLst/>
            <a:gdLst>
              <a:gd name="T0" fmla="*/ 0 w 26"/>
              <a:gd name="T1" fmla="*/ 8 h 16"/>
              <a:gd name="T2" fmla="*/ 9 w 26"/>
              <a:gd name="T3" fmla="*/ 0 h 16"/>
              <a:gd name="T4" fmla="*/ 13 w 26"/>
              <a:gd name="T5" fmla="*/ 4 h 16"/>
              <a:gd name="T6" fmla="*/ 19 w 26"/>
              <a:gd name="T7" fmla="*/ 6 h 16"/>
              <a:gd name="T8" fmla="*/ 25 w 26"/>
              <a:gd name="T9" fmla="*/ 8 h 16"/>
              <a:gd name="T10" fmla="*/ 26 w 26"/>
              <a:gd name="T11" fmla="*/ 11 h 16"/>
              <a:gd name="T12" fmla="*/ 23 w 26"/>
              <a:gd name="T13" fmla="*/ 15 h 16"/>
              <a:gd name="T14" fmla="*/ 20 w 26"/>
              <a:gd name="T15" fmla="*/ 16 h 16"/>
              <a:gd name="T16" fmla="*/ 12 w 26"/>
              <a:gd name="T17" fmla="*/ 13 h 16"/>
              <a:gd name="T18" fmla="*/ 6 w 26"/>
              <a:gd name="T19" fmla="*/ 11 h 16"/>
              <a:gd name="T20" fmla="*/ 0 w 26"/>
              <a:gd name="T21" fmla="*/ 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6"/>
              <a:gd name="T35" fmla="*/ 26 w 2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6">
                <a:moveTo>
                  <a:pt x="0" y="8"/>
                </a:moveTo>
                <a:lnTo>
                  <a:pt x="9" y="0"/>
                </a:lnTo>
                <a:lnTo>
                  <a:pt x="13" y="4"/>
                </a:lnTo>
                <a:lnTo>
                  <a:pt x="19" y="6"/>
                </a:lnTo>
                <a:lnTo>
                  <a:pt x="25" y="8"/>
                </a:lnTo>
                <a:lnTo>
                  <a:pt x="26" y="11"/>
                </a:lnTo>
                <a:lnTo>
                  <a:pt x="23" y="15"/>
                </a:lnTo>
                <a:lnTo>
                  <a:pt x="20" y="16"/>
                </a:lnTo>
                <a:lnTo>
                  <a:pt x="12" y="13"/>
                </a:lnTo>
                <a:lnTo>
                  <a:pt x="6" y="11"/>
                </a:lnTo>
                <a:lnTo>
                  <a:pt x="0" y="8"/>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7" name="Freeform 1240">
            <a:extLst>
              <a:ext uri="{FF2B5EF4-FFF2-40B4-BE49-F238E27FC236}">
                <a16:creationId xmlns="" xmlns:a16="http://schemas.microsoft.com/office/drawing/2014/main" id="{A9F47541-6B07-47B9-93C4-A3FD5EB86E06}"/>
              </a:ext>
            </a:extLst>
          </p:cNvPr>
          <p:cNvSpPr>
            <a:spLocks/>
          </p:cNvSpPr>
          <p:nvPr/>
        </p:nvSpPr>
        <p:spPr bwMode="gray">
          <a:xfrm>
            <a:off x="2819670" y="3082748"/>
            <a:ext cx="103717" cy="50601"/>
          </a:xfrm>
          <a:custGeom>
            <a:avLst/>
            <a:gdLst>
              <a:gd name="T0" fmla="*/ 10 w 72"/>
              <a:gd name="T1" fmla="*/ 5 h 36"/>
              <a:gd name="T2" fmla="*/ 19 w 72"/>
              <a:gd name="T3" fmla="*/ 1 h 36"/>
              <a:gd name="T4" fmla="*/ 26 w 72"/>
              <a:gd name="T5" fmla="*/ 2 h 36"/>
              <a:gd name="T6" fmla="*/ 32 w 72"/>
              <a:gd name="T7" fmla="*/ 3 h 36"/>
              <a:gd name="T8" fmla="*/ 39 w 72"/>
              <a:gd name="T9" fmla="*/ 1 h 36"/>
              <a:gd name="T10" fmla="*/ 48 w 72"/>
              <a:gd name="T11" fmla="*/ 0 h 36"/>
              <a:gd name="T12" fmla="*/ 56 w 72"/>
              <a:gd name="T13" fmla="*/ 0 h 36"/>
              <a:gd name="T14" fmla="*/ 60 w 72"/>
              <a:gd name="T15" fmla="*/ 0 h 36"/>
              <a:gd name="T16" fmla="*/ 64 w 72"/>
              <a:gd name="T17" fmla="*/ 2 h 36"/>
              <a:gd name="T18" fmla="*/ 72 w 72"/>
              <a:gd name="T19" fmla="*/ 8 h 36"/>
              <a:gd name="T20" fmla="*/ 71 w 72"/>
              <a:gd name="T21" fmla="*/ 12 h 36"/>
              <a:gd name="T22" fmla="*/ 66 w 72"/>
              <a:gd name="T23" fmla="*/ 13 h 36"/>
              <a:gd name="T24" fmla="*/ 60 w 72"/>
              <a:gd name="T25" fmla="*/ 13 h 36"/>
              <a:gd name="T26" fmla="*/ 52 w 72"/>
              <a:gd name="T27" fmla="*/ 13 h 36"/>
              <a:gd name="T28" fmla="*/ 48 w 72"/>
              <a:gd name="T29" fmla="*/ 17 h 36"/>
              <a:gd name="T30" fmla="*/ 42 w 72"/>
              <a:gd name="T31" fmla="*/ 23 h 36"/>
              <a:gd name="T32" fmla="*/ 36 w 72"/>
              <a:gd name="T33" fmla="*/ 24 h 36"/>
              <a:gd name="T34" fmla="*/ 32 w 72"/>
              <a:gd name="T35" fmla="*/ 26 h 36"/>
              <a:gd name="T36" fmla="*/ 31 w 72"/>
              <a:gd name="T37" fmla="*/ 31 h 36"/>
              <a:gd name="T38" fmla="*/ 28 w 72"/>
              <a:gd name="T39" fmla="*/ 34 h 36"/>
              <a:gd name="T40" fmla="*/ 23 w 72"/>
              <a:gd name="T41" fmla="*/ 36 h 36"/>
              <a:gd name="T42" fmla="*/ 23 w 72"/>
              <a:gd name="T43" fmla="*/ 31 h 36"/>
              <a:gd name="T44" fmla="*/ 21 w 72"/>
              <a:gd name="T45" fmla="*/ 27 h 36"/>
              <a:gd name="T46" fmla="*/ 17 w 72"/>
              <a:gd name="T47" fmla="*/ 27 h 36"/>
              <a:gd name="T48" fmla="*/ 16 w 72"/>
              <a:gd name="T49" fmla="*/ 24 h 36"/>
              <a:gd name="T50" fmla="*/ 4 w 72"/>
              <a:gd name="T51" fmla="*/ 20 h 36"/>
              <a:gd name="T52" fmla="*/ 0 w 72"/>
              <a:gd name="T53" fmla="*/ 16 h 36"/>
              <a:gd name="T54" fmla="*/ 10 w 72"/>
              <a:gd name="T55" fmla="*/ 5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36"/>
              <a:gd name="T86" fmla="*/ 72 w 72"/>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36">
                <a:moveTo>
                  <a:pt x="10" y="5"/>
                </a:moveTo>
                <a:lnTo>
                  <a:pt x="19" y="1"/>
                </a:lnTo>
                <a:lnTo>
                  <a:pt x="26" y="2"/>
                </a:lnTo>
                <a:lnTo>
                  <a:pt x="32" y="3"/>
                </a:lnTo>
                <a:lnTo>
                  <a:pt x="39" y="1"/>
                </a:lnTo>
                <a:lnTo>
                  <a:pt x="48" y="0"/>
                </a:lnTo>
                <a:lnTo>
                  <a:pt x="56" y="0"/>
                </a:lnTo>
                <a:lnTo>
                  <a:pt x="60" y="0"/>
                </a:lnTo>
                <a:lnTo>
                  <a:pt x="64" y="2"/>
                </a:lnTo>
                <a:lnTo>
                  <a:pt x="72" y="8"/>
                </a:lnTo>
                <a:lnTo>
                  <a:pt x="71" y="12"/>
                </a:lnTo>
                <a:lnTo>
                  <a:pt x="66" y="13"/>
                </a:lnTo>
                <a:lnTo>
                  <a:pt x="60" y="13"/>
                </a:lnTo>
                <a:lnTo>
                  <a:pt x="52" y="13"/>
                </a:lnTo>
                <a:lnTo>
                  <a:pt x="48" y="17"/>
                </a:lnTo>
                <a:lnTo>
                  <a:pt x="42" y="23"/>
                </a:lnTo>
                <a:lnTo>
                  <a:pt x="36" y="24"/>
                </a:lnTo>
                <a:lnTo>
                  <a:pt x="32" y="26"/>
                </a:lnTo>
                <a:lnTo>
                  <a:pt x="31" y="31"/>
                </a:lnTo>
                <a:lnTo>
                  <a:pt x="28" y="34"/>
                </a:lnTo>
                <a:lnTo>
                  <a:pt x="23" y="36"/>
                </a:lnTo>
                <a:lnTo>
                  <a:pt x="23" y="31"/>
                </a:lnTo>
                <a:lnTo>
                  <a:pt x="21" y="27"/>
                </a:lnTo>
                <a:lnTo>
                  <a:pt x="17" y="27"/>
                </a:lnTo>
                <a:lnTo>
                  <a:pt x="16" y="24"/>
                </a:lnTo>
                <a:lnTo>
                  <a:pt x="4" y="20"/>
                </a:lnTo>
                <a:lnTo>
                  <a:pt x="0" y="16"/>
                </a:lnTo>
                <a:lnTo>
                  <a:pt x="10" y="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8" name="Freeform 1241">
            <a:extLst>
              <a:ext uri="{FF2B5EF4-FFF2-40B4-BE49-F238E27FC236}">
                <a16:creationId xmlns="" xmlns:a16="http://schemas.microsoft.com/office/drawing/2014/main" id="{44BEE8AC-D19F-455A-9243-BC4F4EAF1862}"/>
              </a:ext>
            </a:extLst>
          </p:cNvPr>
          <p:cNvSpPr>
            <a:spLocks/>
          </p:cNvSpPr>
          <p:nvPr/>
        </p:nvSpPr>
        <p:spPr bwMode="gray">
          <a:xfrm>
            <a:off x="2852014" y="3099247"/>
            <a:ext cx="70260" cy="71501"/>
          </a:xfrm>
          <a:custGeom>
            <a:avLst/>
            <a:gdLst>
              <a:gd name="T0" fmla="*/ 41 w 48"/>
              <a:gd name="T1" fmla="*/ 50 h 50"/>
              <a:gd name="T2" fmla="*/ 33 w 48"/>
              <a:gd name="T3" fmla="*/ 48 h 50"/>
              <a:gd name="T4" fmla="*/ 19 w 48"/>
              <a:gd name="T5" fmla="*/ 46 h 50"/>
              <a:gd name="T6" fmla="*/ 10 w 48"/>
              <a:gd name="T7" fmla="*/ 38 h 50"/>
              <a:gd name="T8" fmla="*/ 5 w 48"/>
              <a:gd name="T9" fmla="*/ 32 h 50"/>
              <a:gd name="T10" fmla="*/ 0 w 48"/>
              <a:gd name="T11" fmla="*/ 24 h 50"/>
              <a:gd name="T12" fmla="*/ 8 w 48"/>
              <a:gd name="T13" fmla="*/ 19 h 50"/>
              <a:gd name="T14" fmla="*/ 9 w 48"/>
              <a:gd name="T15" fmla="*/ 14 h 50"/>
              <a:gd name="T16" fmla="*/ 19 w 48"/>
              <a:gd name="T17" fmla="*/ 11 h 50"/>
              <a:gd name="T18" fmla="*/ 25 w 48"/>
              <a:gd name="T19" fmla="*/ 5 h 50"/>
              <a:gd name="T20" fmla="*/ 29 w 48"/>
              <a:gd name="T21" fmla="*/ 1 h 50"/>
              <a:gd name="T22" fmla="*/ 37 w 48"/>
              <a:gd name="T23" fmla="*/ 1 h 50"/>
              <a:gd name="T24" fmla="*/ 43 w 48"/>
              <a:gd name="T25" fmla="*/ 1 h 50"/>
              <a:gd name="T26" fmla="*/ 48 w 48"/>
              <a:gd name="T27" fmla="*/ 0 h 50"/>
              <a:gd name="T28" fmla="*/ 48 w 48"/>
              <a:gd name="T29" fmla="*/ 5 h 50"/>
              <a:gd name="T30" fmla="*/ 46 w 48"/>
              <a:gd name="T31" fmla="*/ 13 h 50"/>
              <a:gd name="T32" fmla="*/ 44 w 48"/>
              <a:gd name="T33" fmla="*/ 22 h 50"/>
              <a:gd name="T34" fmla="*/ 42 w 48"/>
              <a:gd name="T35" fmla="*/ 33 h 50"/>
              <a:gd name="T36" fmla="*/ 42 w 48"/>
              <a:gd name="T37" fmla="*/ 40 h 50"/>
              <a:gd name="T38" fmla="*/ 41 w 48"/>
              <a:gd name="T39" fmla="*/ 5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50"/>
              <a:gd name="T62" fmla="*/ 48 w 48"/>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50">
                <a:moveTo>
                  <a:pt x="41" y="50"/>
                </a:moveTo>
                <a:lnTo>
                  <a:pt x="33" y="48"/>
                </a:lnTo>
                <a:lnTo>
                  <a:pt x="19" y="46"/>
                </a:lnTo>
                <a:lnTo>
                  <a:pt x="10" y="38"/>
                </a:lnTo>
                <a:lnTo>
                  <a:pt x="5" y="32"/>
                </a:lnTo>
                <a:lnTo>
                  <a:pt x="0" y="24"/>
                </a:lnTo>
                <a:lnTo>
                  <a:pt x="8" y="19"/>
                </a:lnTo>
                <a:lnTo>
                  <a:pt x="9" y="14"/>
                </a:lnTo>
                <a:lnTo>
                  <a:pt x="19" y="11"/>
                </a:lnTo>
                <a:lnTo>
                  <a:pt x="25" y="5"/>
                </a:lnTo>
                <a:lnTo>
                  <a:pt x="29" y="1"/>
                </a:lnTo>
                <a:lnTo>
                  <a:pt x="37" y="1"/>
                </a:lnTo>
                <a:lnTo>
                  <a:pt x="43" y="1"/>
                </a:lnTo>
                <a:lnTo>
                  <a:pt x="48" y="0"/>
                </a:lnTo>
                <a:lnTo>
                  <a:pt x="48" y="5"/>
                </a:lnTo>
                <a:lnTo>
                  <a:pt x="46" y="13"/>
                </a:lnTo>
                <a:lnTo>
                  <a:pt x="44" y="22"/>
                </a:lnTo>
                <a:lnTo>
                  <a:pt x="42" y="33"/>
                </a:lnTo>
                <a:lnTo>
                  <a:pt x="42" y="40"/>
                </a:lnTo>
                <a:lnTo>
                  <a:pt x="41" y="5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49" name="Freeform 1242">
            <a:extLst>
              <a:ext uri="{FF2B5EF4-FFF2-40B4-BE49-F238E27FC236}">
                <a16:creationId xmlns="" xmlns:a16="http://schemas.microsoft.com/office/drawing/2014/main" id="{85A26396-95C9-4940-8F1D-D3E6A8B19ABE}"/>
              </a:ext>
            </a:extLst>
          </p:cNvPr>
          <p:cNvSpPr>
            <a:spLocks/>
          </p:cNvSpPr>
          <p:nvPr/>
        </p:nvSpPr>
        <p:spPr bwMode="gray">
          <a:xfrm>
            <a:off x="2878778" y="3165248"/>
            <a:ext cx="53531" cy="47301"/>
          </a:xfrm>
          <a:custGeom>
            <a:avLst/>
            <a:gdLst>
              <a:gd name="T0" fmla="*/ 13 w 37"/>
              <a:gd name="T1" fmla="*/ 15 h 33"/>
              <a:gd name="T2" fmla="*/ 9 w 37"/>
              <a:gd name="T3" fmla="*/ 12 h 33"/>
              <a:gd name="T4" fmla="*/ 8 w 37"/>
              <a:gd name="T5" fmla="*/ 16 h 33"/>
              <a:gd name="T6" fmla="*/ 5 w 37"/>
              <a:gd name="T7" fmla="*/ 17 h 33"/>
              <a:gd name="T8" fmla="*/ 2 w 37"/>
              <a:gd name="T9" fmla="*/ 15 h 33"/>
              <a:gd name="T10" fmla="*/ 0 w 37"/>
              <a:gd name="T11" fmla="*/ 11 h 33"/>
              <a:gd name="T12" fmla="*/ 0 w 37"/>
              <a:gd name="T13" fmla="*/ 7 h 33"/>
              <a:gd name="T14" fmla="*/ 1 w 37"/>
              <a:gd name="T15" fmla="*/ 4 h 33"/>
              <a:gd name="T16" fmla="*/ 1 w 37"/>
              <a:gd name="T17" fmla="*/ 0 h 33"/>
              <a:gd name="T18" fmla="*/ 13 w 37"/>
              <a:gd name="T19" fmla="*/ 2 h 33"/>
              <a:gd name="T20" fmla="*/ 23 w 37"/>
              <a:gd name="T21" fmla="*/ 4 h 33"/>
              <a:gd name="T22" fmla="*/ 26 w 37"/>
              <a:gd name="T23" fmla="*/ 7 h 33"/>
              <a:gd name="T24" fmla="*/ 32 w 37"/>
              <a:gd name="T25" fmla="*/ 13 h 33"/>
              <a:gd name="T26" fmla="*/ 36 w 37"/>
              <a:gd name="T27" fmla="*/ 18 h 33"/>
              <a:gd name="T28" fmla="*/ 37 w 37"/>
              <a:gd name="T29" fmla="*/ 20 h 33"/>
              <a:gd name="T30" fmla="*/ 35 w 37"/>
              <a:gd name="T31" fmla="*/ 23 h 33"/>
              <a:gd name="T32" fmla="*/ 33 w 37"/>
              <a:gd name="T33" fmla="*/ 27 h 33"/>
              <a:gd name="T34" fmla="*/ 32 w 37"/>
              <a:gd name="T35" fmla="*/ 31 h 33"/>
              <a:gd name="T36" fmla="*/ 28 w 37"/>
              <a:gd name="T37" fmla="*/ 33 h 33"/>
              <a:gd name="T38" fmla="*/ 25 w 37"/>
              <a:gd name="T39" fmla="*/ 24 h 33"/>
              <a:gd name="T40" fmla="*/ 21 w 37"/>
              <a:gd name="T41" fmla="*/ 20 h 33"/>
              <a:gd name="T42" fmla="*/ 17 w 37"/>
              <a:gd name="T43" fmla="*/ 18 h 33"/>
              <a:gd name="T44" fmla="*/ 13 w 37"/>
              <a:gd name="T45" fmla="*/ 15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33"/>
              <a:gd name="T71" fmla="*/ 37 w 37"/>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33">
                <a:moveTo>
                  <a:pt x="13" y="15"/>
                </a:moveTo>
                <a:lnTo>
                  <a:pt x="9" y="12"/>
                </a:lnTo>
                <a:lnTo>
                  <a:pt x="8" y="16"/>
                </a:lnTo>
                <a:lnTo>
                  <a:pt x="5" y="17"/>
                </a:lnTo>
                <a:lnTo>
                  <a:pt x="2" y="15"/>
                </a:lnTo>
                <a:lnTo>
                  <a:pt x="0" y="11"/>
                </a:lnTo>
                <a:lnTo>
                  <a:pt x="0" y="7"/>
                </a:lnTo>
                <a:lnTo>
                  <a:pt x="1" y="4"/>
                </a:lnTo>
                <a:lnTo>
                  <a:pt x="1" y="0"/>
                </a:lnTo>
                <a:lnTo>
                  <a:pt x="13" y="2"/>
                </a:lnTo>
                <a:lnTo>
                  <a:pt x="23" y="4"/>
                </a:lnTo>
                <a:lnTo>
                  <a:pt x="26" y="7"/>
                </a:lnTo>
                <a:lnTo>
                  <a:pt x="32" y="13"/>
                </a:lnTo>
                <a:lnTo>
                  <a:pt x="36" y="18"/>
                </a:lnTo>
                <a:lnTo>
                  <a:pt x="37" y="20"/>
                </a:lnTo>
                <a:lnTo>
                  <a:pt x="35" y="23"/>
                </a:lnTo>
                <a:lnTo>
                  <a:pt x="33" y="27"/>
                </a:lnTo>
                <a:lnTo>
                  <a:pt x="32" y="31"/>
                </a:lnTo>
                <a:lnTo>
                  <a:pt x="28" y="33"/>
                </a:lnTo>
                <a:lnTo>
                  <a:pt x="25" y="24"/>
                </a:lnTo>
                <a:lnTo>
                  <a:pt x="21" y="20"/>
                </a:lnTo>
                <a:lnTo>
                  <a:pt x="17" y="18"/>
                </a:lnTo>
                <a:lnTo>
                  <a:pt x="13" y="1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0" name="Freeform 1243">
            <a:extLst>
              <a:ext uri="{FF2B5EF4-FFF2-40B4-BE49-F238E27FC236}">
                <a16:creationId xmlns="" xmlns:a16="http://schemas.microsoft.com/office/drawing/2014/main" id="{3452A3F9-ED90-4A1A-9AD8-8BE2794D25FF}"/>
              </a:ext>
            </a:extLst>
          </p:cNvPr>
          <p:cNvSpPr>
            <a:spLocks/>
          </p:cNvSpPr>
          <p:nvPr/>
        </p:nvSpPr>
        <p:spPr bwMode="gray">
          <a:xfrm>
            <a:off x="2918926" y="3192748"/>
            <a:ext cx="111523" cy="40701"/>
          </a:xfrm>
          <a:custGeom>
            <a:avLst/>
            <a:gdLst>
              <a:gd name="T0" fmla="*/ 67 w 77"/>
              <a:gd name="T1" fmla="*/ 25 h 29"/>
              <a:gd name="T2" fmla="*/ 63 w 77"/>
              <a:gd name="T3" fmla="*/ 24 h 29"/>
              <a:gd name="T4" fmla="*/ 60 w 77"/>
              <a:gd name="T5" fmla="*/ 21 h 29"/>
              <a:gd name="T6" fmla="*/ 60 w 77"/>
              <a:gd name="T7" fmla="*/ 17 h 29"/>
              <a:gd name="T8" fmla="*/ 61 w 77"/>
              <a:gd name="T9" fmla="*/ 13 h 29"/>
              <a:gd name="T10" fmla="*/ 59 w 77"/>
              <a:gd name="T11" fmla="*/ 10 h 29"/>
              <a:gd name="T12" fmla="*/ 54 w 77"/>
              <a:gd name="T13" fmla="*/ 8 h 29"/>
              <a:gd name="T14" fmla="*/ 50 w 77"/>
              <a:gd name="T15" fmla="*/ 8 h 29"/>
              <a:gd name="T16" fmla="*/ 48 w 77"/>
              <a:gd name="T17" fmla="*/ 9 h 29"/>
              <a:gd name="T18" fmla="*/ 45 w 77"/>
              <a:gd name="T19" fmla="*/ 12 h 29"/>
              <a:gd name="T20" fmla="*/ 40 w 77"/>
              <a:gd name="T21" fmla="*/ 14 h 29"/>
              <a:gd name="T22" fmla="*/ 37 w 77"/>
              <a:gd name="T23" fmla="*/ 16 h 29"/>
              <a:gd name="T24" fmla="*/ 39 w 77"/>
              <a:gd name="T25" fmla="*/ 20 h 29"/>
              <a:gd name="T26" fmla="*/ 40 w 77"/>
              <a:gd name="T27" fmla="*/ 23 h 29"/>
              <a:gd name="T28" fmla="*/ 40 w 77"/>
              <a:gd name="T29" fmla="*/ 27 h 29"/>
              <a:gd name="T30" fmla="*/ 34 w 77"/>
              <a:gd name="T31" fmla="*/ 29 h 29"/>
              <a:gd name="T32" fmla="*/ 29 w 77"/>
              <a:gd name="T33" fmla="*/ 24 h 29"/>
              <a:gd name="T34" fmla="*/ 24 w 77"/>
              <a:gd name="T35" fmla="*/ 20 h 29"/>
              <a:gd name="T36" fmla="*/ 20 w 77"/>
              <a:gd name="T37" fmla="*/ 17 h 29"/>
              <a:gd name="T38" fmla="*/ 14 w 77"/>
              <a:gd name="T39" fmla="*/ 15 h 29"/>
              <a:gd name="T40" fmla="*/ 10 w 77"/>
              <a:gd name="T41" fmla="*/ 14 h 29"/>
              <a:gd name="T42" fmla="*/ 7 w 77"/>
              <a:gd name="T43" fmla="*/ 15 h 29"/>
              <a:gd name="T44" fmla="*/ 0 w 77"/>
              <a:gd name="T45" fmla="*/ 14 h 29"/>
              <a:gd name="T46" fmla="*/ 4 w 77"/>
              <a:gd name="T47" fmla="*/ 11 h 29"/>
              <a:gd name="T48" fmla="*/ 5 w 77"/>
              <a:gd name="T49" fmla="*/ 7 h 29"/>
              <a:gd name="T50" fmla="*/ 9 w 77"/>
              <a:gd name="T51" fmla="*/ 1 h 29"/>
              <a:gd name="T52" fmla="*/ 13 w 77"/>
              <a:gd name="T53" fmla="*/ 3 h 29"/>
              <a:gd name="T54" fmla="*/ 17 w 77"/>
              <a:gd name="T55" fmla="*/ 7 h 29"/>
              <a:gd name="T56" fmla="*/ 22 w 77"/>
              <a:gd name="T57" fmla="*/ 9 h 29"/>
              <a:gd name="T58" fmla="*/ 29 w 77"/>
              <a:gd name="T59" fmla="*/ 9 h 29"/>
              <a:gd name="T60" fmla="*/ 34 w 77"/>
              <a:gd name="T61" fmla="*/ 8 h 29"/>
              <a:gd name="T62" fmla="*/ 40 w 77"/>
              <a:gd name="T63" fmla="*/ 5 h 29"/>
              <a:gd name="T64" fmla="*/ 47 w 77"/>
              <a:gd name="T65" fmla="*/ 1 h 29"/>
              <a:gd name="T66" fmla="*/ 55 w 77"/>
              <a:gd name="T67" fmla="*/ 0 h 29"/>
              <a:gd name="T68" fmla="*/ 62 w 77"/>
              <a:gd name="T69" fmla="*/ 2 h 29"/>
              <a:gd name="T70" fmla="*/ 66 w 77"/>
              <a:gd name="T71" fmla="*/ 4 h 29"/>
              <a:gd name="T72" fmla="*/ 72 w 77"/>
              <a:gd name="T73" fmla="*/ 8 h 29"/>
              <a:gd name="T74" fmla="*/ 75 w 77"/>
              <a:gd name="T75" fmla="*/ 13 h 29"/>
              <a:gd name="T76" fmla="*/ 77 w 77"/>
              <a:gd name="T77" fmla="*/ 16 h 29"/>
              <a:gd name="T78" fmla="*/ 76 w 77"/>
              <a:gd name="T79" fmla="*/ 20 h 29"/>
              <a:gd name="T80" fmla="*/ 71 w 77"/>
              <a:gd name="T81" fmla="*/ 23 h 29"/>
              <a:gd name="T82" fmla="*/ 67 w 77"/>
              <a:gd name="T83" fmla="*/ 25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
              <a:gd name="T127" fmla="*/ 0 h 29"/>
              <a:gd name="T128" fmla="*/ 77 w 77"/>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 h="29">
                <a:moveTo>
                  <a:pt x="67" y="25"/>
                </a:moveTo>
                <a:lnTo>
                  <a:pt x="63" y="24"/>
                </a:lnTo>
                <a:lnTo>
                  <a:pt x="60" y="21"/>
                </a:lnTo>
                <a:lnTo>
                  <a:pt x="60" y="17"/>
                </a:lnTo>
                <a:lnTo>
                  <a:pt x="61" y="13"/>
                </a:lnTo>
                <a:lnTo>
                  <a:pt x="59" y="10"/>
                </a:lnTo>
                <a:lnTo>
                  <a:pt x="54" y="8"/>
                </a:lnTo>
                <a:lnTo>
                  <a:pt x="50" y="8"/>
                </a:lnTo>
                <a:lnTo>
                  <a:pt x="48" y="9"/>
                </a:lnTo>
                <a:lnTo>
                  <a:pt x="45" y="12"/>
                </a:lnTo>
                <a:lnTo>
                  <a:pt x="40" y="14"/>
                </a:lnTo>
                <a:lnTo>
                  <a:pt x="37" y="16"/>
                </a:lnTo>
                <a:lnTo>
                  <a:pt x="39" y="20"/>
                </a:lnTo>
                <a:lnTo>
                  <a:pt x="40" y="23"/>
                </a:lnTo>
                <a:lnTo>
                  <a:pt x="40" y="27"/>
                </a:lnTo>
                <a:lnTo>
                  <a:pt x="34" y="29"/>
                </a:lnTo>
                <a:lnTo>
                  <a:pt x="29" y="24"/>
                </a:lnTo>
                <a:lnTo>
                  <a:pt x="24" y="20"/>
                </a:lnTo>
                <a:lnTo>
                  <a:pt x="20" y="17"/>
                </a:lnTo>
                <a:lnTo>
                  <a:pt x="14" y="15"/>
                </a:lnTo>
                <a:lnTo>
                  <a:pt x="10" y="14"/>
                </a:lnTo>
                <a:lnTo>
                  <a:pt x="7" y="15"/>
                </a:lnTo>
                <a:lnTo>
                  <a:pt x="0" y="14"/>
                </a:lnTo>
                <a:lnTo>
                  <a:pt x="4" y="11"/>
                </a:lnTo>
                <a:lnTo>
                  <a:pt x="5" y="7"/>
                </a:lnTo>
                <a:lnTo>
                  <a:pt x="9" y="1"/>
                </a:lnTo>
                <a:lnTo>
                  <a:pt x="13" y="3"/>
                </a:lnTo>
                <a:lnTo>
                  <a:pt x="17" y="7"/>
                </a:lnTo>
                <a:lnTo>
                  <a:pt x="22" y="9"/>
                </a:lnTo>
                <a:lnTo>
                  <a:pt x="29" y="9"/>
                </a:lnTo>
                <a:lnTo>
                  <a:pt x="34" y="8"/>
                </a:lnTo>
                <a:lnTo>
                  <a:pt x="40" y="5"/>
                </a:lnTo>
                <a:lnTo>
                  <a:pt x="47" y="1"/>
                </a:lnTo>
                <a:lnTo>
                  <a:pt x="55" y="0"/>
                </a:lnTo>
                <a:lnTo>
                  <a:pt x="62" y="2"/>
                </a:lnTo>
                <a:lnTo>
                  <a:pt x="66" y="4"/>
                </a:lnTo>
                <a:lnTo>
                  <a:pt x="72" y="8"/>
                </a:lnTo>
                <a:lnTo>
                  <a:pt x="75" y="13"/>
                </a:lnTo>
                <a:lnTo>
                  <a:pt x="77" y="16"/>
                </a:lnTo>
                <a:lnTo>
                  <a:pt x="76" y="20"/>
                </a:lnTo>
                <a:lnTo>
                  <a:pt x="71" y="23"/>
                </a:lnTo>
                <a:lnTo>
                  <a:pt x="67" y="2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1" name="Freeform 1244">
            <a:extLst>
              <a:ext uri="{FF2B5EF4-FFF2-40B4-BE49-F238E27FC236}">
                <a16:creationId xmlns="" xmlns:a16="http://schemas.microsoft.com/office/drawing/2014/main" id="{8826EC0E-6F8F-4D6B-B8DA-7B87BEAF586B}"/>
              </a:ext>
            </a:extLst>
          </p:cNvPr>
          <p:cNvSpPr>
            <a:spLocks/>
          </p:cNvSpPr>
          <p:nvPr/>
        </p:nvSpPr>
        <p:spPr bwMode="gray">
          <a:xfrm>
            <a:off x="3000339" y="3141049"/>
            <a:ext cx="201858" cy="287105"/>
          </a:xfrm>
          <a:custGeom>
            <a:avLst/>
            <a:gdLst>
              <a:gd name="T0" fmla="*/ 22 w 139"/>
              <a:gd name="T1" fmla="*/ 55 h 199"/>
              <a:gd name="T2" fmla="*/ 26 w 139"/>
              <a:gd name="T3" fmla="*/ 45 h 199"/>
              <a:gd name="T4" fmla="*/ 38 w 139"/>
              <a:gd name="T5" fmla="*/ 32 h 199"/>
              <a:gd name="T6" fmla="*/ 52 w 139"/>
              <a:gd name="T7" fmla="*/ 15 h 199"/>
              <a:gd name="T8" fmla="*/ 59 w 139"/>
              <a:gd name="T9" fmla="*/ 13 h 199"/>
              <a:gd name="T10" fmla="*/ 72 w 139"/>
              <a:gd name="T11" fmla="*/ 10 h 199"/>
              <a:gd name="T12" fmla="*/ 83 w 139"/>
              <a:gd name="T13" fmla="*/ 1 h 199"/>
              <a:gd name="T14" fmla="*/ 90 w 139"/>
              <a:gd name="T15" fmla="*/ 2 h 199"/>
              <a:gd name="T16" fmla="*/ 84 w 139"/>
              <a:gd name="T17" fmla="*/ 11 h 199"/>
              <a:gd name="T18" fmla="*/ 73 w 139"/>
              <a:gd name="T19" fmla="*/ 20 h 199"/>
              <a:gd name="T20" fmla="*/ 67 w 139"/>
              <a:gd name="T21" fmla="*/ 36 h 199"/>
              <a:gd name="T22" fmla="*/ 73 w 139"/>
              <a:gd name="T23" fmla="*/ 46 h 199"/>
              <a:gd name="T24" fmla="*/ 77 w 139"/>
              <a:gd name="T25" fmla="*/ 62 h 199"/>
              <a:gd name="T26" fmla="*/ 102 w 139"/>
              <a:gd name="T27" fmla="*/ 63 h 199"/>
              <a:gd name="T28" fmla="*/ 132 w 139"/>
              <a:gd name="T29" fmla="*/ 73 h 199"/>
              <a:gd name="T30" fmla="*/ 132 w 139"/>
              <a:gd name="T31" fmla="*/ 83 h 199"/>
              <a:gd name="T32" fmla="*/ 132 w 139"/>
              <a:gd name="T33" fmla="*/ 97 h 199"/>
              <a:gd name="T34" fmla="*/ 134 w 139"/>
              <a:gd name="T35" fmla="*/ 104 h 199"/>
              <a:gd name="T36" fmla="*/ 134 w 139"/>
              <a:gd name="T37" fmla="*/ 120 h 199"/>
              <a:gd name="T38" fmla="*/ 139 w 139"/>
              <a:gd name="T39" fmla="*/ 129 h 199"/>
              <a:gd name="T40" fmla="*/ 125 w 139"/>
              <a:gd name="T41" fmla="*/ 128 h 199"/>
              <a:gd name="T42" fmla="*/ 105 w 139"/>
              <a:gd name="T43" fmla="*/ 129 h 199"/>
              <a:gd name="T44" fmla="*/ 114 w 139"/>
              <a:gd name="T45" fmla="*/ 136 h 199"/>
              <a:gd name="T46" fmla="*/ 105 w 139"/>
              <a:gd name="T47" fmla="*/ 141 h 199"/>
              <a:gd name="T48" fmla="*/ 109 w 139"/>
              <a:gd name="T49" fmla="*/ 156 h 199"/>
              <a:gd name="T50" fmla="*/ 109 w 139"/>
              <a:gd name="T51" fmla="*/ 175 h 199"/>
              <a:gd name="T52" fmla="*/ 104 w 139"/>
              <a:gd name="T53" fmla="*/ 199 h 199"/>
              <a:gd name="T54" fmla="*/ 99 w 139"/>
              <a:gd name="T55" fmla="*/ 189 h 199"/>
              <a:gd name="T56" fmla="*/ 101 w 139"/>
              <a:gd name="T57" fmla="*/ 180 h 199"/>
              <a:gd name="T58" fmla="*/ 67 w 139"/>
              <a:gd name="T59" fmla="*/ 175 h 199"/>
              <a:gd name="T60" fmla="*/ 56 w 139"/>
              <a:gd name="T61" fmla="*/ 160 h 199"/>
              <a:gd name="T62" fmla="*/ 38 w 139"/>
              <a:gd name="T63" fmla="*/ 148 h 199"/>
              <a:gd name="T64" fmla="*/ 20 w 139"/>
              <a:gd name="T65" fmla="*/ 144 h 199"/>
              <a:gd name="T66" fmla="*/ 0 w 139"/>
              <a:gd name="T67" fmla="*/ 132 h 199"/>
              <a:gd name="T68" fmla="*/ 3 w 139"/>
              <a:gd name="T69" fmla="*/ 119 h 199"/>
              <a:gd name="T70" fmla="*/ 15 w 139"/>
              <a:gd name="T71" fmla="*/ 114 h 199"/>
              <a:gd name="T72" fmla="*/ 18 w 139"/>
              <a:gd name="T73" fmla="*/ 94 h 199"/>
              <a:gd name="T74" fmla="*/ 17 w 139"/>
              <a:gd name="T75" fmla="*/ 73 h 199"/>
              <a:gd name="T76" fmla="*/ 11 w 139"/>
              <a:gd name="T77" fmla="*/ 60 h 199"/>
              <a:gd name="T78" fmla="*/ 21 w 139"/>
              <a:gd name="T79" fmla="*/ 51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199"/>
              <a:gd name="T122" fmla="*/ 139 w 139"/>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199">
                <a:moveTo>
                  <a:pt x="21" y="51"/>
                </a:moveTo>
                <a:cubicBezTo>
                  <a:pt x="22" y="55"/>
                  <a:pt x="22" y="55"/>
                  <a:pt x="22" y="55"/>
                </a:cubicBezTo>
                <a:cubicBezTo>
                  <a:pt x="26" y="52"/>
                  <a:pt x="26" y="52"/>
                  <a:pt x="26" y="52"/>
                </a:cubicBezTo>
                <a:cubicBezTo>
                  <a:pt x="26" y="45"/>
                  <a:pt x="26" y="45"/>
                  <a:pt x="26" y="45"/>
                </a:cubicBezTo>
                <a:cubicBezTo>
                  <a:pt x="34" y="38"/>
                  <a:pt x="34" y="38"/>
                  <a:pt x="34" y="38"/>
                </a:cubicBezTo>
                <a:cubicBezTo>
                  <a:pt x="38" y="32"/>
                  <a:pt x="38" y="32"/>
                  <a:pt x="38" y="32"/>
                </a:cubicBezTo>
                <a:cubicBezTo>
                  <a:pt x="38" y="32"/>
                  <a:pt x="40" y="22"/>
                  <a:pt x="41" y="22"/>
                </a:cubicBezTo>
                <a:cubicBezTo>
                  <a:pt x="43" y="21"/>
                  <a:pt x="52" y="15"/>
                  <a:pt x="52" y="15"/>
                </a:cubicBezTo>
                <a:cubicBezTo>
                  <a:pt x="55" y="16"/>
                  <a:pt x="55" y="16"/>
                  <a:pt x="55" y="16"/>
                </a:cubicBezTo>
                <a:cubicBezTo>
                  <a:pt x="59" y="13"/>
                  <a:pt x="59" y="13"/>
                  <a:pt x="59" y="13"/>
                </a:cubicBezTo>
                <a:cubicBezTo>
                  <a:pt x="66" y="13"/>
                  <a:pt x="66" y="13"/>
                  <a:pt x="66" y="13"/>
                </a:cubicBezTo>
                <a:cubicBezTo>
                  <a:pt x="66" y="13"/>
                  <a:pt x="70" y="11"/>
                  <a:pt x="72" y="10"/>
                </a:cubicBezTo>
                <a:cubicBezTo>
                  <a:pt x="73" y="10"/>
                  <a:pt x="79" y="5"/>
                  <a:pt x="79" y="5"/>
                </a:cubicBezTo>
                <a:cubicBezTo>
                  <a:pt x="83" y="1"/>
                  <a:pt x="83" y="1"/>
                  <a:pt x="83" y="1"/>
                </a:cubicBezTo>
                <a:cubicBezTo>
                  <a:pt x="87" y="0"/>
                  <a:pt x="87" y="0"/>
                  <a:pt x="87" y="0"/>
                </a:cubicBezTo>
                <a:cubicBezTo>
                  <a:pt x="90" y="2"/>
                  <a:pt x="90" y="2"/>
                  <a:pt x="90" y="2"/>
                </a:cubicBezTo>
                <a:cubicBezTo>
                  <a:pt x="89" y="8"/>
                  <a:pt x="89" y="8"/>
                  <a:pt x="89" y="8"/>
                </a:cubicBezTo>
                <a:cubicBezTo>
                  <a:pt x="84" y="11"/>
                  <a:pt x="84" y="11"/>
                  <a:pt x="84" y="11"/>
                </a:cubicBezTo>
                <a:cubicBezTo>
                  <a:pt x="79" y="14"/>
                  <a:pt x="79" y="14"/>
                  <a:pt x="79" y="14"/>
                </a:cubicBezTo>
                <a:cubicBezTo>
                  <a:pt x="73" y="20"/>
                  <a:pt x="73" y="20"/>
                  <a:pt x="73" y="20"/>
                </a:cubicBezTo>
                <a:cubicBezTo>
                  <a:pt x="69" y="26"/>
                  <a:pt x="69" y="26"/>
                  <a:pt x="69" y="26"/>
                </a:cubicBezTo>
                <a:cubicBezTo>
                  <a:pt x="67" y="36"/>
                  <a:pt x="67" y="36"/>
                  <a:pt x="67" y="36"/>
                </a:cubicBezTo>
                <a:cubicBezTo>
                  <a:pt x="70" y="41"/>
                  <a:pt x="70" y="41"/>
                  <a:pt x="70" y="41"/>
                </a:cubicBezTo>
                <a:cubicBezTo>
                  <a:pt x="73" y="46"/>
                  <a:pt x="73" y="46"/>
                  <a:pt x="73" y="46"/>
                </a:cubicBezTo>
                <a:cubicBezTo>
                  <a:pt x="73" y="46"/>
                  <a:pt x="77" y="50"/>
                  <a:pt x="77" y="52"/>
                </a:cubicBezTo>
                <a:cubicBezTo>
                  <a:pt x="77" y="54"/>
                  <a:pt x="77" y="62"/>
                  <a:pt x="77" y="62"/>
                </a:cubicBezTo>
                <a:cubicBezTo>
                  <a:pt x="81" y="65"/>
                  <a:pt x="81" y="65"/>
                  <a:pt x="81" y="65"/>
                </a:cubicBezTo>
                <a:cubicBezTo>
                  <a:pt x="102" y="63"/>
                  <a:pt x="102" y="63"/>
                  <a:pt x="102" y="63"/>
                </a:cubicBezTo>
                <a:cubicBezTo>
                  <a:pt x="111" y="74"/>
                  <a:pt x="111" y="74"/>
                  <a:pt x="111" y="74"/>
                </a:cubicBezTo>
                <a:cubicBezTo>
                  <a:pt x="132" y="73"/>
                  <a:pt x="132" y="73"/>
                  <a:pt x="132" y="73"/>
                </a:cubicBezTo>
                <a:cubicBezTo>
                  <a:pt x="136" y="77"/>
                  <a:pt x="136" y="77"/>
                  <a:pt x="136" y="77"/>
                </a:cubicBezTo>
                <a:cubicBezTo>
                  <a:pt x="132" y="83"/>
                  <a:pt x="132" y="83"/>
                  <a:pt x="132" y="83"/>
                </a:cubicBezTo>
                <a:cubicBezTo>
                  <a:pt x="132" y="90"/>
                  <a:pt x="132" y="90"/>
                  <a:pt x="132" y="90"/>
                </a:cubicBezTo>
                <a:cubicBezTo>
                  <a:pt x="132" y="97"/>
                  <a:pt x="132" y="97"/>
                  <a:pt x="132" y="97"/>
                </a:cubicBezTo>
                <a:cubicBezTo>
                  <a:pt x="132" y="102"/>
                  <a:pt x="132" y="102"/>
                  <a:pt x="132" y="102"/>
                </a:cubicBezTo>
                <a:cubicBezTo>
                  <a:pt x="132" y="102"/>
                  <a:pt x="134" y="103"/>
                  <a:pt x="134" y="104"/>
                </a:cubicBezTo>
                <a:cubicBezTo>
                  <a:pt x="135" y="106"/>
                  <a:pt x="134" y="113"/>
                  <a:pt x="134" y="113"/>
                </a:cubicBezTo>
                <a:cubicBezTo>
                  <a:pt x="134" y="120"/>
                  <a:pt x="134" y="120"/>
                  <a:pt x="134" y="120"/>
                </a:cubicBezTo>
                <a:cubicBezTo>
                  <a:pt x="138" y="122"/>
                  <a:pt x="138" y="122"/>
                  <a:pt x="138" y="122"/>
                </a:cubicBezTo>
                <a:cubicBezTo>
                  <a:pt x="139" y="129"/>
                  <a:pt x="139" y="129"/>
                  <a:pt x="139" y="129"/>
                </a:cubicBezTo>
                <a:cubicBezTo>
                  <a:pt x="133" y="126"/>
                  <a:pt x="133" y="126"/>
                  <a:pt x="133" y="126"/>
                </a:cubicBezTo>
                <a:cubicBezTo>
                  <a:pt x="133" y="126"/>
                  <a:pt x="127" y="128"/>
                  <a:pt x="125" y="128"/>
                </a:cubicBezTo>
                <a:cubicBezTo>
                  <a:pt x="123" y="128"/>
                  <a:pt x="114" y="128"/>
                  <a:pt x="113" y="128"/>
                </a:cubicBezTo>
                <a:cubicBezTo>
                  <a:pt x="111" y="128"/>
                  <a:pt x="105" y="129"/>
                  <a:pt x="105" y="129"/>
                </a:cubicBezTo>
                <a:cubicBezTo>
                  <a:pt x="105" y="129"/>
                  <a:pt x="103" y="133"/>
                  <a:pt x="105" y="134"/>
                </a:cubicBezTo>
                <a:cubicBezTo>
                  <a:pt x="106" y="135"/>
                  <a:pt x="114" y="136"/>
                  <a:pt x="114" y="136"/>
                </a:cubicBezTo>
                <a:cubicBezTo>
                  <a:pt x="114" y="141"/>
                  <a:pt x="114" y="141"/>
                  <a:pt x="114" y="141"/>
                </a:cubicBezTo>
                <a:cubicBezTo>
                  <a:pt x="114" y="141"/>
                  <a:pt x="105" y="139"/>
                  <a:pt x="105" y="141"/>
                </a:cubicBezTo>
                <a:cubicBezTo>
                  <a:pt x="105" y="143"/>
                  <a:pt x="105" y="149"/>
                  <a:pt x="106" y="151"/>
                </a:cubicBezTo>
                <a:cubicBezTo>
                  <a:pt x="106" y="152"/>
                  <a:pt x="109" y="156"/>
                  <a:pt x="109" y="156"/>
                </a:cubicBezTo>
                <a:cubicBezTo>
                  <a:pt x="112" y="165"/>
                  <a:pt x="112" y="165"/>
                  <a:pt x="112" y="165"/>
                </a:cubicBezTo>
                <a:cubicBezTo>
                  <a:pt x="109" y="175"/>
                  <a:pt x="109" y="175"/>
                  <a:pt x="109" y="175"/>
                </a:cubicBezTo>
                <a:cubicBezTo>
                  <a:pt x="108" y="189"/>
                  <a:pt x="108" y="189"/>
                  <a:pt x="108" y="189"/>
                </a:cubicBezTo>
                <a:cubicBezTo>
                  <a:pt x="104" y="199"/>
                  <a:pt x="104" y="199"/>
                  <a:pt x="104" y="199"/>
                </a:cubicBezTo>
                <a:cubicBezTo>
                  <a:pt x="99" y="196"/>
                  <a:pt x="99" y="196"/>
                  <a:pt x="99" y="196"/>
                </a:cubicBezTo>
                <a:cubicBezTo>
                  <a:pt x="99" y="189"/>
                  <a:pt x="99" y="189"/>
                  <a:pt x="99" y="189"/>
                </a:cubicBezTo>
                <a:cubicBezTo>
                  <a:pt x="102" y="185"/>
                  <a:pt x="102" y="185"/>
                  <a:pt x="102" y="185"/>
                </a:cubicBezTo>
                <a:cubicBezTo>
                  <a:pt x="101" y="180"/>
                  <a:pt x="101" y="180"/>
                  <a:pt x="101" y="180"/>
                </a:cubicBezTo>
                <a:cubicBezTo>
                  <a:pt x="99" y="176"/>
                  <a:pt x="99" y="176"/>
                  <a:pt x="99" y="176"/>
                </a:cubicBezTo>
                <a:cubicBezTo>
                  <a:pt x="67" y="175"/>
                  <a:pt x="67" y="175"/>
                  <a:pt x="67" y="175"/>
                </a:cubicBezTo>
                <a:cubicBezTo>
                  <a:pt x="65" y="169"/>
                  <a:pt x="65" y="169"/>
                  <a:pt x="65" y="169"/>
                </a:cubicBezTo>
                <a:cubicBezTo>
                  <a:pt x="56" y="160"/>
                  <a:pt x="56" y="160"/>
                  <a:pt x="56" y="160"/>
                </a:cubicBezTo>
                <a:cubicBezTo>
                  <a:pt x="48" y="151"/>
                  <a:pt x="48" y="151"/>
                  <a:pt x="48" y="151"/>
                </a:cubicBezTo>
                <a:cubicBezTo>
                  <a:pt x="38" y="148"/>
                  <a:pt x="38" y="148"/>
                  <a:pt x="38" y="148"/>
                </a:cubicBezTo>
                <a:cubicBezTo>
                  <a:pt x="29" y="144"/>
                  <a:pt x="29" y="144"/>
                  <a:pt x="29" y="144"/>
                </a:cubicBezTo>
                <a:cubicBezTo>
                  <a:pt x="20" y="144"/>
                  <a:pt x="20" y="144"/>
                  <a:pt x="20" y="144"/>
                </a:cubicBezTo>
                <a:cubicBezTo>
                  <a:pt x="12" y="139"/>
                  <a:pt x="12" y="139"/>
                  <a:pt x="12" y="139"/>
                </a:cubicBezTo>
                <a:cubicBezTo>
                  <a:pt x="0" y="132"/>
                  <a:pt x="0" y="132"/>
                  <a:pt x="0" y="132"/>
                </a:cubicBezTo>
                <a:cubicBezTo>
                  <a:pt x="3" y="126"/>
                  <a:pt x="3" y="126"/>
                  <a:pt x="3" y="126"/>
                </a:cubicBezTo>
                <a:cubicBezTo>
                  <a:pt x="3" y="119"/>
                  <a:pt x="3" y="119"/>
                  <a:pt x="3" y="119"/>
                </a:cubicBezTo>
                <a:cubicBezTo>
                  <a:pt x="9" y="119"/>
                  <a:pt x="9" y="119"/>
                  <a:pt x="9" y="119"/>
                </a:cubicBezTo>
                <a:cubicBezTo>
                  <a:pt x="15" y="114"/>
                  <a:pt x="15" y="114"/>
                  <a:pt x="15" y="114"/>
                </a:cubicBezTo>
                <a:cubicBezTo>
                  <a:pt x="19" y="104"/>
                  <a:pt x="19" y="104"/>
                  <a:pt x="19" y="104"/>
                </a:cubicBezTo>
                <a:cubicBezTo>
                  <a:pt x="18" y="94"/>
                  <a:pt x="18" y="94"/>
                  <a:pt x="18" y="94"/>
                </a:cubicBezTo>
                <a:cubicBezTo>
                  <a:pt x="18" y="83"/>
                  <a:pt x="18" y="83"/>
                  <a:pt x="18" y="83"/>
                </a:cubicBezTo>
                <a:cubicBezTo>
                  <a:pt x="17" y="73"/>
                  <a:pt x="17" y="73"/>
                  <a:pt x="17" y="73"/>
                </a:cubicBezTo>
                <a:cubicBezTo>
                  <a:pt x="15" y="68"/>
                  <a:pt x="15" y="68"/>
                  <a:pt x="15" y="68"/>
                </a:cubicBezTo>
                <a:cubicBezTo>
                  <a:pt x="11" y="60"/>
                  <a:pt x="11" y="60"/>
                  <a:pt x="11" y="60"/>
                </a:cubicBezTo>
                <a:cubicBezTo>
                  <a:pt x="20" y="55"/>
                  <a:pt x="20" y="55"/>
                  <a:pt x="20" y="55"/>
                </a:cubicBezTo>
                <a:lnTo>
                  <a:pt x="21" y="5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2" name="Freeform 1245">
            <a:extLst>
              <a:ext uri="{FF2B5EF4-FFF2-40B4-BE49-F238E27FC236}">
                <a16:creationId xmlns="" xmlns:a16="http://schemas.microsoft.com/office/drawing/2014/main" id="{BF744B07-28EA-43A2-A62B-0BD2F288F227}"/>
              </a:ext>
            </a:extLst>
          </p:cNvPr>
          <p:cNvSpPr>
            <a:spLocks/>
          </p:cNvSpPr>
          <p:nvPr/>
        </p:nvSpPr>
        <p:spPr bwMode="gray">
          <a:xfrm>
            <a:off x="2966881" y="3331351"/>
            <a:ext cx="93680" cy="110002"/>
          </a:xfrm>
          <a:custGeom>
            <a:avLst/>
            <a:gdLst>
              <a:gd name="T0" fmla="*/ 19 w 65"/>
              <a:gd name="T1" fmla="*/ 77 h 77"/>
              <a:gd name="T2" fmla="*/ 14 w 65"/>
              <a:gd name="T3" fmla="*/ 72 h 77"/>
              <a:gd name="T4" fmla="*/ 6 w 65"/>
              <a:gd name="T5" fmla="*/ 67 h 77"/>
              <a:gd name="T6" fmla="*/ 6 w 65"/>
              <a:gd name="T7" fmla="*/ 58 h 77"/>
              <a:gd name="T8" fmla="*/ 9 w 65"/>
              <a:gd name="T9" fmla="*/ 55 h 77"/>
              <a:gd name="T10" fmla="*/ 12 w 65"/>
              <a:gd name="T11" fmla="*/ 50 h 77"/>
              <a:gd name="T12" fmla="*/ 12 w 65"/>
              <a:gd name="T13" fmla="*/ 44 h 77"/>
              <a:gd name="T14" fmla="*/ 9 w 65"/>
              <a:gd name="T15" fmla="*/ 45 h 77"/>
              <a:gd name="T16" fmla="*/ 7 w 65"/>
              <a:gd name="T17" fmla="*/ 47 h 77"/>
              <a:gd name="T18" fmla="*/ 4 w 65"/>
              <a:gd name="T19" fmla="*/ 48 h 77"/>
              <a:gd name="T20" fmla="*/ 0 w 65"/>
              <a:gd name="T21" fmla="*/ 44 h 77"/>
              <a:gd name="T22" fmla="*/ 0 w 65"/>
              <a:gd name="T23" fmla="*/ 38 h 77"/>
              <a:gd name="T24" fmla="*/ 1 w 65"/>
              <a:gd name="T25" fmla="*/ 28 h 77"/>
              <a:gd name="T26" fmla="*/ 4 w 65"/>
              <a:gd name="T27" fmla="*/ 20 h 77"/>
              <a:gd name="T28" fmla="*/ 7 w 65"/>
              <a:gd name="T29" fmla="*/ 14 h 77"/>
              <a:gd name="T30" fmla="*/ 10 w 65"/>
              <a:gd name="T31" fmla="*/ 9 h 77"/>
              <a:gd name="T32" fmla="*/ 15 w 65"/>
              <a:gd name="T33" fmla="*/ 4 h 77"/>
              <a:gd name="T34" fmla="*/ 23 w 65"/>
              <a:gd name="T35" fmla="*/ 0 h 77"/>
              <a:gd name="T36" fmla="*/ 43 w 65"/>
              <a:gd name="T37" fmla="*/ 12 h 77"/>
              <a:gd name="T38" fmla="*/ 52 w 65"/>
              <a:gd name="T39" fmla="*/ 12 h 77"/>
              <a:gd name="T40" fmla="*/ 65 w 65"/>
              <a:gd name="T41" fmla="*/ 17 h 77"/>
              <a:gd name="T42" fmla="*/ 64 w 65"/>
              <a:gd name="T43" fmla="*/ 22 h 77"/>
              <a:gd name="T44" fmla="*/ 64 w 65"/>
              <a:gd name="T45" fmla="*/ 30 h 77"/>
              <a:gd name="T46" fmla="*/ 60 w 65"/>
              <a:gd name="T47" fmla="*/ 38 h 77"/>
              <a:gd name="T48" fmla="*/ 56 w 65"/>
              <a:gd name="T49" fmla="*/ 43 h 77"/>
              <a:gd name="T50" fmla="*/ 50 w 65"/>
              <a:gd name="T51" fmla="*/ 47 h 77"/>
              <a:gd name="T52" fmla="*/ 38 w 65"/>
              <a:gd name="T53" fmla="*/ 52 h 77"/>
              <a:gd name="T54" fmla="*/ 33 w 65"/>
              <a:gd name="T55" fmla="*/ 56 h 77"/>
              <a:gd name="T56" fmla="*/ 29 w 65"/>
              <a:gd name="T57" fmla="*/ 62 h 77"/>
              <a:gd name="T58" fmla="*/ 26 w 65"/>
              <a:gd name="T59" fmla="*/ 70 h 77"/>
              <a:gd name="T60" fmla="*/ 19 w 65"/>
              <a:gd name="T61" fmla="*/ 77 h 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77"/>
              <a:gd name="T95" fmla="*/ 65 w 65"/>
              <a:gd name="T96" fmla="*/ 77 h 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77">
                <a:moveTo>
                  <a:pt x="19" y="77"/>
                </a:moveTo>
                <a:lnTo>
                  <a:pt x="14" y="72"/>
                </a:lnTo>
                <a:lnTo>
                  <a:pt x="6" y="67"/>
                </a:lnTo>
                <a:lnTo>
                  <a:pt x="6" y="58"/>
                </a:lnTo>
                <a:lnTo>
                  <a:pt x="9" y="55"/>
                </a:lnTo>
                <a:lnTo>
                  <a:pt x="12" y="50"/>
                </a:lnTo>
                <a:lnTo>
                  <a:pt x="12" y="44"/>
                </a:lnTo>
                <a:lnTo>
                  <a:pt x="9" y="45"/>
                </a:lnTo>
                <a:lnTo>
                  <a:pt x="7" y="47"/>
                </a:lnTo>
                <a:lnTo>
                  <a:pt x="4" y="48"/>
                </a:lnTo>
                <a:lnTo>
                  <a:pt x="0" y="44"/>
                </a:lnTo>
                <a:lnTo>
                  <a:pt x="0" y="38"/>
                </a:lnTo>
                <a:lnTo>
                  <a:pt x="1" y="28"/>
                </a:lnTo>
                <a:lnTo>
                  <a:pt x="4" y="20"/>
                </a:lnTo>
                <a:lnTo>
                  <a:pt x="7" y="14"/>
                </a:lnTo>
                <a:lnTo>
                  <a:pt x="10" y="9"/>
                </a:lnTo>
                <a:lnTo>
                  <a:pt x="15" y="4"/>
                </a:lnTo>
                <a:lnTo>
                  <a:pt x="23" y="0"/>
                </a:lnTo>
                <a:lnTo>
                  <a:pt x="43" y="12"/>
                </a:lnTo>
                <a:lnTo>
                  <a:pt x="52" y="12"/>
                </a:lnTo>
                <a:lnTo>
                  <a:pt x="65" y="17"/>
                </a:lnTo>
                <a:lnTo>
                  <a:pt x="64" y="22"/>
                </a:lnTo>
                <a:lnTo>
                  <a:pt x="64" y="30"/>
                </a:lnTo>
                <a:lnTo>
                  <a:pt x="60" y="38"/>
                </a:lnTo>
                <a:lnTo>
                  <a:pt x="56" y="43"/>
                </a:lnTo>
                <a:lnTo>
                  <a:pt x="50" y="47"/>
                </a:lnTo>
                <a:lnTo>
                  <a:pt x="38" y="52"/>
                </a:lnTo>
                <a:lnTo>
                  <a:pt x="33" y="56"/>
                </a:lnTo>
                <a:lnTo>
                  <a:pt x="29" y="62"/>
                </a:lnTo>
                <a:lnTo>
                  <a:pt x="26" y="70"/>
                </a:lnTo>
                <a:lnTo>
                  <a:pt x="19" y="77"/>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3" name="Freeform 1246">
            <a:extLst>
              <a:ext uri="{FF2B5EF4-FFF2-40B4-BE49-F238E27FC236}">
                <a16:creationId xmlns="" xmlns:a16="http://schemas.microsoft.com/office/drawing/2014/main" id="{3B6A988E-E7AD-4F84-84DF-3D54CFEF380A}"/>
              </a:ext>
            </a:extLst>
          </p:cNvPr>
          <p:cNvSpPr>
            <a:spLocks/>
          </p:cNvSpPr>
          <p:nvPr/>
        </p:nvSpPr>
        <p:spPr bwMode="gray">
          <a:xfrm>
            <a:off x="3291414" y="3169649"/>
            <a:ext cx="20074" cy="15400"/>
          </a:xfrm>
          <a:custGeom>
            <a:avLst/>
            <a:gdLst>
              <a:gd name="T0" fmla="*/ 8 w 14"/>
              <a:gd name="T1" fmla="*/ 0 h 11"/>
              <a:gd name="T2" fmla="*/ 14 w 14"/>
              <a:gd name="T3" fmla="*/ 0 h 11"/>
              <a:gd name="T4" fmla="*/ 13 w 14"/>
              <a:gd name="T5" fmla="*/ 7 h 11"/>
              <a:gd name="T6" fmla="*/ 10 w 14"/>
              <a:gd name="T7" fmla="*/ 11 h 11"/>
              <a:gd name="T8" fmla="*/ 0 w 14"/>
              <a:gd name="T9" fmla="*/ 11 h 11"/>
              <a:gd name="T10" fmla="*/ 3 w 14"/>
              <a:gd name="T11" fmla="*/ 5 h 11"/>
              <a:gd name="T12" fmla="*/ 7 w 14"/>
              <a:gd name="T13" fmla="*/ 5 h 11"/>
              <a:gd name="T14" fmla="*/ 8 w 14"/>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1"/>
              <a:gd name="T26" fmla="*/ 14 w 1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1">
                <a:moveTo>
                  <a:pt x="8" y="0"/>
                </a:moveTo>
                <a:lnTo>
                  <a:pt x="14" y="0"/>
                </a:lnTo>
                <a:lnTo>
                  <a:pt x="13" y="7"/>
                </a:lnTo>
                <a:lnTo>
                  <a:pt x="10" y="11"/>
                </a:lnTo>
                <a:lnTo>
                  <a:pt x="0" y="11"/>
                </a:lnTo>
                <a:lnTo>
                  <a:pt x="3" y="5"/>
                </a:lnTo>
                <a:lnTo>
                  <a:pt x="7" y="5"/>
                </a:lnTo>
                <a:lnTo>
                  <a:pt x="8"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4" name="Freeform 1247">
            <a:extLst>
              <a:ext uri="{FF2B5EF4-FFF2-40B4-BE49-F238E27FC236}">
                <a16:creationId xmlns="" xmlns:a16="http://schemas.microsoft.com/office/drawing/2014/main" id="{1CAAC1A7-2B77-4D0F-AEE2-FF1DCD12A2A6}"/>
              </a:ext>
            </a:extLst>
          </p:cNvPr>
          <p:cNvSpPr>
            <a:spLocks/>
          </p:cNvSpPr>
          <p:nvPr/>
        </p:nvSpPr>
        <p:spPr bwMode="gray">
          <a:xfrm>
            <a:off x="3097364" y="3146549"/>
            <a:ext cx="229739" cy="195804"/>
          </a:xfrm>
          <a:custGeom>
            <a:avLst/>
            <a:gdLst>
              <a:gd name="T0" fmla="*/ 35 w 158"/>
              <a:gd name="T1" fmla="*/ 6 h 137"/>
              <a:gd name="T2" fmla="*/ 38 w 158"/>
              <a:gd name="T3" fmla="*/ 0 h 137"/>
              <a:gd name="T4" fmla="*/ 40 w 158"/>
              <a:gd name="T5" fmla="*/ 8 h 137"/>
              <a:gd name="T6" fmla="*/ 54 w 158"/>
              <a:gd name="T7" fmla="*/ 11 h 137"/>
              <a:gd name="T8" fmla="*/ 60 w 158"/>
              <a:gd name="T9" fmla="*/ 18 h 137"/>
              <a:gd name="T10" fmla="*/ 81 w 158"/>
              <a:gd name="T11" fmla="*/ 20 h 137"/>
              <a:gd name="T12" fmla="*/ 104 w 158"/>
              <a:gd name="T13" fmla="*/ 24 h 137"/>
              <a:gd name="T14" fmla="*/ 118 w 158"/>
              <a:gd name="T15" fmla="*/ 19 h 137"/>
              <a:gd name="T16" fmla="*/ 130 w 158"/>
              <a:gd name="T17" fmla="*/ 20 h 137"/>
              <a:gd name="T18" fmla="*/ 121 w 158"/>
              <a:gd name="T19" fmla="*/ 24 h 137"/>
              <a:gd name="T20" fmla="*/ 132 w 158"/>
              <a:gd name="T21" fmla="*/ 30 h 137"/>
              <a:gd name="T22" fmla="*/ 144 w 158"/>
              <a:gd name="T23" fmla="*/ 34 h 137"/>
              <a:gd name="T24" fmla="*/ 142 w 158"/>
              <a:gd name="T25" fmla="*/ 42 h 137"/>
              <a:gd name="T26" fmla="*/ 147 w 158"/>
              <a:gd name="T27" fmla="*/ 45 h 137"/>
              <a:gd name="T28" fmla="*/ 158 w 158"/>
              <a:gd name="T29" fmla="*/ 46 h 137"/>
              <a:gd name="T30" fmla="*/ 150 w 158"/>
              <a:gd name="T31" fmla="*/ 57 h 137"/>
              <a:gd name="T32" fmla="*/ 145 w 158"/>
              <a:gd name="T33" fmla="*/ 66 h 137"/>
              <a:gd name="T34" fmla="*/ 142 w 158"/>
              <a:gd name="T35" fmla="*/ 78 h 137"/>
              <a:gd name="T36" fmla="*/ 147 w 158"/>
              <a:gd name="T37" fmla="*/ 86 h 137"/>
              <a:gd name="T38" fmla="*/ 135 w 158"/>
              <a:gd name="T39" fmla="*/ 96 h 137"/>
              <a:gd name="T40" fmla="*/ 124 w 158"/>
              <a:gd name="T41" fmla="*/ 101 h 137"/>
              <a:gd name="T42" fmla="*/ 111 w 158"/>
              <a:gd name="T43" fmla="*/ 100 h 137"/>
              <a:gd name="T44" fmla="*/ 101 w 158"/>
              <a:gd name="T45" fmla="*/ 97 h 137"/>
              <a:gd name="T46" fmla="*/ 106 w 158"/>
              <a:gd name="T47" fmla="*/ 110 h 137"/>
              <a:gd name="T48" fmla="*/ 116 w 158"/>
              <a:gd name="T49" fmla="*/ 116 h 137"/>
              <a:gd name="T50" fmla="*/ 106 w 158"/>
              <a:gd name="T51" fmla="*/ 125 h 137"/>
              <a:gd name="T52" fmla="*/ 87 w 158"/>
              <a:gd name="T53" fmla="*/ 137 h 137"/>
              <a:gd name="T54" fmla="*/ 73 w 158"/>
              <a:gd name="T55" fmla="*/ 130 h 137"/>
              <a:gd name="T56" fmla="*/ 71 w 158"/>
              <a:gd name="T57" fmla="*/ 119 h 137"/>
              <a:gd name="T58" fmla="*/ 67 w 158"/>
              <a:gd name="T59" fmla="*/ 101 h 137"/>
              <a:gd name="T60" fmla="*/ 65 w 158"/>
              <a:gd name="T61" fmla="*/ 80 h 137"/>
              <a:gd name="T62" fmla="*/ 65 w 158"/>
              <a:gd name="T63" fmla="*/ 70 h 137"/>
              <a:gd name="T64" fmla="*/ 35 w 158"/>
              <a:gd name="T65" fmla="*/ 60 h 137"/>
              <a:gd name="T66" fmla="*/ 10 w 158"/>
              <a:gd name="T67" fmla="*/ 59 h 137"/>
              <a:gd name="T68" fmla="*/ 0 w 158"/>
              <a:gd name="T69" fmla="*/ 33 h 137"/>
              <a:gd name="T70" fmla="*/ 6 w 158"/>
              <a:gd name="T71" fmla="*/ 15 h 137"/>
              <a:gd name="T72" fmla="*/ 17 w 158"/>
              <a:gd name="T73" fmla="*/ 11 h 137"/>
              <a:gd name="T74" fmla="*/ 17 w 158"/>
              <a:gd name="T75" fmla="*/ 21 h 137"/>
              <a:gd name="T76" fmla="*/ 14 w 158"/>
              <a:gd name="T77" fmla="*/ 33 h 137"/>
              <a:gd name="T78" fmla="*/ 24 w 158"/>
              <a:gd name="T79" fmla="*/ 35 h 137"/>
              <a:gd name="T80" fmla="*/ 23 w 158"/>
              <a:gd name="T81" fmla="*/ 24 h 137"/>
              <a:gd name="T82" fmla="*/ 25 w 158"/>
              <a:gd name="T83" fmla="*/ 15 h 137"/>
              <a:gd name="T84" fmla="*/ 34 w 158"/>
              <a:gd name="T85" fmla="*/ 10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37"/>
              <a:gd name="T131" fmla="*/ 158 w 158"/>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37">
                <a:moveTo>
                  <a:pt x="34" y="10"/>
                </a:moveTo>
                <a:cubicBezTo>
                  <a:pt x="35" y="6"/>
                  <a:pt x="35" y="6"/>
                  <a:pt x="35" y="6"/>
                </a:cubicBezTo>
                <a:cubicBezTo>
                  <a:pt x="35" y="1"/>
                  <a:pt x="35" y="1"/>
                  <a:pt x="35" y="1"/>
                </a:cubicBezTo>
                <a:cubicBezTo>
                  <a:pt x="38" y="0"/>
                  <a:pt x="38" y="0"/>
                  <a:pt x="38" y="0"/>
                </a:cubicBezTo>
                <a:cubicBezTo>
                  <a:pt x="40" y="2"/>
                  <a:pt x="40" y="2"/>
                  <a:pt x="40" y="2"/>
                </a:cubicBezTo>
                <a:cubicBezTo>
                  <a:pt x="40" y="8"/>
                  <a:pt x="40" y="8"/>
                  <a:pt x="40" y="8"/>
                </a:cubicBezTo>
                <a:cubicBezTo>
                  <a:pt x="45" y="10"/>
                  <a:pt x="45" y="10"/>
                  <a:pt x="45" y="10"/>
                </a:cubicBezTo>
                <a:cubicBezTo>
                  <a:pt x="54" y="11"/>
                  <a:pt x="54" y="11"/>
                  <a:pt x="54" y="11"/>
                </a:cubicBezTo>
                <a:cubicBezTo>
                  <a:pt x="58" y="15"/>
                  <a:pt x="58" y="15"/>
                  <a:pt x="58" y="15"/>
                </a:cubicBezTo>
                <a:cubicBezTo>
                  <a:pt x="60" y="18"/>
                  <a:pt x="60" y="18"/>
                  <a:pt x="60" y="18"/>
                </a:cubicBezTo>
                <a:cubicBezTo>
                  <a:pt x="74" y="20"/>
                  <a:pt x="74" y="20"/>
                  <a:pt x="74" y="20"/>
                </a:cubicBezTo>
                <a:cubicBezTo>
                  <a:pt x="81" y="20"/>
                  <a:pt x="81" y="20"/>
                  <a:pt x="81" y="20"/>
                </a:cubicBezTo>
                <a:cubicBezTo>
                  <a:pt x="95" y="27"/>
                  <a:pt x="95" y="27"/>
                  <a:pt x="95" y="27"/>
                </a:cubicBezTo>
                <a:cubicBezTo>
                  <a:pt x="104" y="24"/>
                  <a:pt x="104" y="24"/>
                  <a:pt x="104" y="24"/>
                </a:cubicBezTo>
                <a:cubicBezTo>
                  <a:pt x="109" y="20"/>
                  <a:pt x="109" y="20"/>
                  <a:pt x="109" y="20"/>
                </a:cubicBezTo>
                <a:cubicBezTo>
                  <a:pt x="118" y="19"/>
                  <a:pt x="118" y="19"/>
                  <a:pt x="118" y="19"/>
                </a:cubicBezTo>
                <a:cubicBezTo>
                  <a:pt x="123" y="20"/>
                  <a:pt x="123" y="20"/>
                  <a:pt x="123" y="20"/>
                </a:cubicBezTo>
                <a:cubicBezTo>
                  <a:pt x="130" y="20"/>
                  <a:pt x="130" y="20"/>
                  <a:pt x="130" y="20"/>
                </a:cubicBezTo>
                <a:cubicBezTo>
                  <a:pt x="128" y="22"/>
                  <a:pt x="128" y="22"/>
                  <a:pt x="128" y="22"/>
                </a:cubicBezTo>
                <a:cubicBezTo>
                  <a:pt x="121" y="24"/>
                  <a:pt x="121" y="24"/>
                  <a:pt x="121" y="24"/>
                </a:cubicBezTo>
                <a:cubicBezTo>
                  <a:pt x="124" y="29"/>
                  <a:pt x="124" y="29"/>
                  <a:pt x="124" y="29"/>
                </a:cubicBezTo>
                <a:cubicBezTo>
                  <a:pt x="132" y="30"/>
                  <a:pt x="132" y="30"/>
                  <a:pt x="132" y="30"/>
                </a:cubicBezTo>
                <a:cubicBezTo>
                  <a:pt x="141" y="31"/>
                  <a:pt x="141" y="31"/>
                  <a:pt x="141" y="31"/>
                </a:cubicBezTo>
                <a:cubicBezTo>
                  <a:pt x="144" y="34"/>
                  <a:pt x="144" y="34"/>
                  <a:pt x="144" y="34"/>
                </a:cubicBezTo>
                <a:cubicBezTo>
                  <a:pt x="144" y="38"/>
                  <a:pt x="144" y="38"/>
                  <a:pt x="144" y="38"/>
                </a:cubicBezTo>
                <a:cubicBezTo>
                  <a:pt x="142" y="42"/>
                  <a:pt x="142" y="42"/>
                  <a:pt x="142" y="42"/>
                </a:cubicBezTo>
                <a:cubicBezTo>
                  <a:pt x="141" y="46"/>
                  <a:pt x="141" y="46"/>
                  <a:pt x="141" y="46"/>
                </a:cubicBezTo>
                <a:cubicBezTo>
                  <a:pt x="147" y="45"/>
                  <a:pt x="147" y="45"/>
                  <a:pt x="147" y="45"/>
                </a:cubicBezTo>
                <a:cubicBezTo>
                  <a:pt x="152" y="43"/>
                  <a:pt x="152" y="43"/>
                  <a:pt x="152" y="43"/>
                </a:cubicBezTo>
                <a:cubicBezTo>
                  <a:pt x="158" y="46"/>
                  <a:pt x="158" y="46"/>
                  <a:pt x="158" y="46"/>
                </a:cubicBezTo>
                <a:cubicBezTo>
                  <a:pt x="153" y="52"/>
                  <a:pt x="153" y="52"/>
                  <a:pt x="153" y="52"/>
                </a:cubicBezTo>
                <a:cubicBezTo>
                  <a:pt x="150" y="57"/>
                  <a:pt x="150" y="57"/>
                  <a:pt x="150" y="57"/>
                </a:cubicBezTo>
                <a:cubicBezTo>
                  <a:pt x="152" y="63"/>
                  <a:pt x="152" y="63"/>
                  <a:pt x="152" y="63"/>
                </a:cubicBezTo>
                <a:cubicBezTo>
                  <a:pt x="145" y="66"/>
                  <a:pt x="145" y="66"/>
                  <a:pt x="145" y="66"/>
                </a:cubicBezTo>
                <a:cubicBezTo>
                  <a:pt x="141" y="72"/>
                  <a:pt x="141" y="72"/>
                  <a:pt x="141" y="72"/>
                </a:cubicBezTo>
                <a:cubicBezTo>
                  <a:pt x="142" y="78"/>
                  <a:pt x="142" y="78"/>
                  <a:pt x="142" y="78"/>
                </a:cubicBezTo>
                <a:cubicBezTo>
                  <a:pt x="146" y="82"/>
                  <a:pt x="146" y="82"/>
                  <a:pt x="146" y="82"/>
                </a:cubicBezTo>
                <a:cubicBezTo>
                  <a:pt x="147" y="86"/>
                  <a:pt x="147" y="86"/>
                  <a:pt x="147" y="86"/>
                </a:cubicBezTo>
                <a:cubicBezTo>
                  <a:pt x="144" y="93"/>
                  <a:pt x="144" y="93"/>
                  <a:pt x="144" y="93"/>
                </a:cubicBezTo>
                <a:cubicBezTo>
                  <a:pt x="135" y="96"/>
                  <a:pt x="135" y="96"/>
                  <a:pt x="135" y="96"/>
                </a:cubicBezTo>
                <a:cubicBezTo>
                  <a:pt x="127" y="97"/>
                  <a:pt x="127" y="97"/>
                  <a:pt x="127" y="97"/>
                </a:cubicBezTo>
                <a:cubicBezTo>
                  <a:pt x="124" y="101"/>
                  <a:pt x="124" y="101"/>
                  <a:pt x="124" y="101"/>
                </a:cubicBezTo>
                <a:cubicBezTo>
                  <a:pt x="118" y="100"/>
                  <a:pt x="118" y="100"/>
                  <a:pt x="118" y="100"/>
                </a:cubicBezTo>
                <a:cubicBezTo>
                  <a:pt x="111" y="100"/>
                  <a:pt x="111" y="100"/>
                  <a:pt x="111" y="100"/>
                </a:cubicBezTo>
                <a:cubicBezTo>
                  <a:pt x="105" y="96"/>
                  <a:pt x="105" y="96"/>
                  <a:pt x="105" y="96"/>
                </a:cubicBezTo>
                <a:cubicBezTo>
                  <a:pt x="101" y="97"/>
                  <a:pt x="101" y="97"/>
                  <a:pt x="101" y="97"/>
                </a:cubicBezTo>
                <a:cubicBezTo>
                  <a:pt x="105" y="103"/>
                  <a:pt x="105" y="103"/>
                  <a:pt x="105" y="103"/>
                </a:cubicBezTo>
                <a:cubicBezTo>
                  <a:pt x="106" y="110"/>
                  <a:pt x="106" y="110"/>
                  <a:pt x="106" y="110"/>
                </a:cubicBezTo>
                <a:cubicBezTo>
                  <a:pt x="111" y="115"/>
                  <a:pt x="111" y="115"/>
                  <a:pt x="111" y="115"/>
                </a:cubicBezTo>
                <a:cubicBezTo>
                  <a:pt x="116" y="116"/>
                  <a:pt x="116" y="116"/>
                  <a:pt x="116" y="116"/>
                </a:cubicBezTo>
                <a:cubicBezTo>
                  <a:pt x="116" y="116"/>
                  <a:pt x="116" y="122"/>
                  <a:pt x="114" y="123"/>
                </a:cubicBezTo>
                <a:cubicBezTo>
                  <a:pt x="111" y="124"/>
                  <a:pt x="107" y="124"/>
                  <a:pt x="106" y="125"/>
                </a:cubicBezTo>
                <a:cubicBezTo>
                  <a:pt x="105" y="127"/>
                  <a:pt x="97" y="134"/>
                  <a:pt x="97" y="134"/>
                </a:cubicBezTo>
                <a:cubicBezTo>
                  <a:pt x="87" y="137"/>
                  <a:pt x="87" y="137"/>
                  <a:pt x="87" y="137"/>
                </a:cubicBezTo>
                <a:cubicBezTo>
                  <a:pt x="80" y="135"/>
                  <a:pt x="80" y="135"/>
                  <a:pt x="80" y="135"/>
                </a:cubicBezTo>
                <a:cubicBezTo>
                  <a:pt x="73" y="130"/>
                  <a:pt x="73" y="130"/>
                  <a:pt x="73" y="130"/>
                </a:cubicBezTo>
                <a:cubicBezTo>
                  <a:pt x="72" y="126"/>
                  <a:pt x="72" y="126"/>
                  <a:pt x="72" y="126"/>
                </a:cubicBezTo>
                <a:cubicBezTo>
                  <a:pt x="71" y="119"/>
                  <a:pt x="71" y="119"/>
                  <a:pt x="71" y="119"/>
                </a:cubicBezTo>
                <a:cubicBezTo>
                  <a:pt x="67" y="117"/>
                  <a:pt x="67" y="117"/>
                  <a:pt x="67" y="117"/>
                </a:cubicBezTo>
                <a:cubicBezTo>
                  <a:pt x="67" y="101"/>
                  <a:pt x="67" y="101"/>
                  <a:pt x="67" y="101"/>
                </a:cubicBezTo>
                <a:cubicBezTo>
                  <a:pt x="65" y="99"/>
                  <a:pt x="65" y="99"/>
                  <a:pt x="65" y="99"/>
                </a:cubicBezTo>
                <a:cubicBezTo>
                  <a:pt x="65" y="80"/>
                  <a:pt x="65" y="80"/>
                  <a:pt x="65" y="80"/>
                </a:cubicBezTo>
                <a:cubicBezTo>
                  <a:pt x="69" y="74"/>
                  <a:pt x="69" y="74"/>
                  <a:pt x="69" y="74"/>
                </a:cubicBezTo>
                <a:cubicBezTo>
                  <a:pt x="65" y="70"/>
                  <a:pt x="65" y="70"/>
                  <a:pt x="65" y="70"/>
                </a:cubicBezTo>
                <a:cubicBezTo>
                  <a:pt x="44" y="71"/>
                  <a:pt x="44" y="71"/>
                  <a:pt x="44" y="71"/>
                </a:cubicBezTo>
                <a:cubicBezTo>
                  <a:pt x="35" y="60"/>
                  <a:pt x="35" y="60"/>
                  <a:pt x="35" y="60"/>
                </a:cubicBezTo>
                <a:cubicBezTo>
                  <a:pt x="14" y="62"/>
                  <a:pt x="14" y="62"/>
                  <a:pt x="14" y="62"/>
                </a:cubicBezTo>
                <a:cubicBezTo>
                  <a:pt x="10" y="59"/>
                  <a:pt x="10" y="59"/>
                  <a:pt x="10" y="59"/>
                </a:cubicBezTo>
                <a:cubicBezTo>
                  <a:pt x="10" y="49"/>
                  <a:pt x="10" y="49"/>
                  <a:pt x="10" y="49"/>
                </a:cubicBezTo>
                <a:cubicBezTo>
                  <a:pt x="0" y="33"/>
                  <a:pt x="0" y="33"/>
                  <a:pt x="0" y="33"/>
                </a:cubicBezTo>
                <a:cubicBezTo>
                  <a:pt x="2" y="23"/>
                  <a:pt x="2" y="23"/>
                  <a:pt x="2" y="23"/>
                </a:cubicBezTo>
                <a:cubicBezTo>
                  <a:pt x="6" y="15"/>
                  <a:pt x="6" y="15"/>
                  <a:pt x="6" y="15"/>
                </a:cubicBezTo>
                <a:cubicBezTo>
                  <a:pt x="14" y="9"/>
                  <a:pt x="14" y="9"/>
                  <a:pt x="14" y="9"/>
                </a:cubicBezTo>
                <a:cubicBezTo>
                  <a:pt x="17" y="11"/>
                  <a:pt x="17" y="11"/>
                  <a:pt x="17" y="11"/>
                </a:cubicBezTo>
                <a:cubicBezTo>
                  <a:pt x="17" y="15"/>
                  <a:pt x="17" y="15"/>
                  <a:pt x="17" y="15"/>
                </a:cubicBezTo>
                <a:cubicBezTo>
                  <a:pt x="17" y="21"/>
                  <a:pt x="17" y="21"/>
                  <a:pt x="17" y="21"/>
                </a:cubicBezTo>
                <a:cubicBezTo>
                  <a:pt x="13" y="25"/>
                  <a:pt x="13" y="25"/>
                  <a:pt x="13" y="25"/>
                </a:cubicBezTo>
                <a:cubicBezTo>
                  <a:pt x="14" y="33"/>
                  <a:pt x="14" y="33"/>
                  <a:pt x="14" y="33"/>
                </a:cubicBezTo>
                <a:cubicBezTo>
                  <a:pt x="17" y="38"/>
                  <a:pt x="17" y="38"/>
                  <a:pt x="17" y="38"/>
                </a:cubicBezTo>
                <a:cubicBezTo>
                  <a:pt x="24" y="35"/>
                  <a:pt x="24" y="35"/>
                  <a:pt x="24" y="35"/>
                </a:cubicBezTo>
                <a:cubicBezTo>
                  <a:pt x="26" y="29"/>
                  <a:pt x="26" y="29"/>
                  <a:pt x="26" y="29"/>
                </a:cubicBezTo>
                <a:cubicBezTo>
                  <a:pt x="23" y="24"/>
                  <a:pt x="23" y="24"/>
                  <a:pt x="23" y="24"/>
                </a:cubicBezTo>
                <a:cubicBezTo>
                  <a:pt x="22" y="19"/>
                  <a:pt x="22" y="19"/>
                  <a:pt x="22" y="19"/>
                </a:cubicBezTo>
                <a:cubicBezTo>
                  <a:pt x="25" y="15"/>
                  <a:pt x="25" y="15"/>
                  <a:pt x="25" y="15"/>
                </a:cubicBezTo>
                <a:cubicBezTo>
                  <a:pt x="30" y="12"/>
                  <a:pt x="30" y="12"/>
                  <a:pt x="30" y="12"/>
                </a:cubicBezTo>
                <a:lnTo>
                  <a:pt x="34" y="1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5" name="Freeform 1248">
            <a:extLst>
              <a:ext uri="{FF2B5EF4-FFF2-40B4-BE49-F238E27FC236}">
                <a16:creationId xmlns="" xmlns:a16="http://schemas.microsoft.com/office/drawing/2014/main" id="{B717F9AD-74E7-4460-A011-978DA7E706E2}"/>
              </a:ext>
            </a:extLst>
          </p:cNvPr>
          <p:cNvSpPr>
            <a:spLocks/>
          </p:cNvSpPr>
          <p:nvPr/>
        </p:nvSpPr>
        <p:spPr bwMode="gray">
          <a:xfrm>
            <a:off x="3302568" y="3212548"/>
            <a:ext cx="76951" cy="121002"/>
          </a:xfrm>
          <a:custGeom>
            <a:avLst/>
            <a:gdLst>
              <a:gd name="T0" fmla="*/ 32 w 53"/>
              <a:gd name="T1" fmla="*/ 22 h 85"/>
              <a:gd name="T2" fmla="*/ 37 w 53"/>
              <a:gd name="T3" fmla="*/ 18 h 85"/>
              <a:gd name="T4" fmla="*/ 43 w 53"/>
              <a:gd name="T5" fmla="*/ 23 h 85"/>
              <a:gd name="T6" fmla="*/ 50 w 53"/>
              <a:gd name="T7" fmla="*/ 29 h 85"/>
              <a:gd name="T8" fmla="*/ 49 w 53"/>
              <a:gd name="T9" fmla="*/ 36 h 85"/>
              <a:gd name="T10" fmla="*/ 45 w 53"/>
              <a:gd name="T11" fmla="*/ 40 h 85"/>
              <a:gd name="T12" fmla="*/ 41 w 53"/>
              <a:gd name="T13" fmla="*/ 45 h 85"/>
              <a:gd name="T14" fmla="*/ 39 w 53"/>
              <a:gd name="T15" fmla="*/ 53 h 85"/>
              <a:gd name="T16" fmla="*/ 42 w 53"/>
              <a:gd name="T17" fmla="*/ 56 h 85"/>
              <a:gd name="T18" fmla="*/ 46 w 53"/>
              <a:gd name="T19" fmla="*/ 60 h 85"/>
              <a:gd name="T20" fmla="*/ 48 w 53"/>
              <a:gd name="T21" fmla="*/ 63 h 85"/>
              <a:gd name="T22" fmla="*/ 50 w 53"/>
              <a:gd name="T23" fmla="*/ 67 h 85"/>
              <a:gd name="T24" fmla="*/ 53 w 53"/>
              <a:gd name="T25" fmla="*/ 75 h 85"/>
              <a:gd name="T26" fmla="*/ 49 w 53"/>
              <a:gd name="T27" fmla="*/ 78 h 85"/>
              <a:gd name="T28" fmla="*/ 43 w 53"/>
              <a:gd name="T29" fmla="*/ 80 h 85"/>
              <a:gd name="T30" fmla="*/ 39 w 53"/>
              <a:gd name="T31" fmla="*/ 83 h 85"/>
              <a:gd name="T32" fmla="*/ 32 w 53"/>
              <a:gd name="T33" fmla="*/ 85 h 85"/>
              <a:gd name="T34" fmla="*/ 25 w 53"/>
              <a:gd name="T35" fmla="*/ 85 h 85"/>
              <a:gd name="T36" fmla="*/ 20 w 53"/>
              <a:gd name="T37" fmla="*/ 79 h 85"/>
              <a:gd name="T38" fmla="*/ 16 w 53"/>
              <a:gd name="T39" fmla="*/ 73 h 85"/>
              <a:gd name="T40" fmla="*/ 16 w 53"/>
              <a:gd name="T41" fmla="*/ 66 h 85"/>
              <a:gd name="T42" fmla="*/ 15 w 53"/>
              <a:gd name="T43" fmla="*/ 58 h 85"/>
              <a:gd name="T44" fmla="*/ 19 w 53"/>
              <a:gd name="T45" fmla="*/ 53 h 85"/>
              <a:gd name="T46" fmla="*/ 17 w 53"/>
              <a:gd name="T47" fmla="*/ 46 h 85"/>
              <a:gd name="T48" fmla="*/ 14 w 53"/>
              <a:gd name="T49" fmla="*/ 38 h 85"/>
              <a:gd name="T50" fmla="*/ 5 w 53"/>
              <a:gd name="T51" fmla="*/ 37 h 85"/>
              <a:gd name="T52" fmla="*/ 1 w 53"/>
              <a:gd name="T53" fmla="*/ 32 h 85"/>
              <a:gd name="T54" fmla="*/ 0 w 53"/>
              <a:gd name="T55" fmla="*/ 26 h 85"/>
              <a:gd name="T56" fmla="*/ 4 w 53"/>
              <a:gd name="T57" fmla="*/ 20 h 85"/>
              <a:gd name="T58" fmla="*/ 11 w 53"/>
              <a:gd name="T59" fmla="*/ 17 h 85"/>
              <a:gd name="T60" fmla="*/ 9 w 53"/>
              <a:gd name="T61" fmla="*/ 11 h 85"/>
              <a:gd name="T62" fmla="*/ 12 w 53"/>
              <a:gd name="T63" fmla="*/ 6 h 85"/>
              <a:gd name="T64" fmla="*/ 17 w 53"/>
              <a:gd name="T65" fmla="*/ 0 h 85"/>
              <a:gd name="T66" fmla="*/ 21 w 53"/>
              <a:gd name="T67" fmla="*/ 2 h 85"/>
              <a:gd name="T68" fmla="*/ 26 w 53"/>
              <a:gd name="T69" fmla="*/ 4 h 85"/>
              <a:gd name="T70" fmla="*/ 32 w 53"/>
              <a:gd name="T71" fmla="*/ 9 h 85"/>
              <a:gd name="T72" fmla="*/ 33 w 53"/>
              <a:gd name="T73" fmla="*/ 12 h 85"/>
              <a:gd name="T74" fmla="*/ 33 w 53"/>
              <a:gd name="T75" fmla="*/ 16 h 85"/>
              <a:gd name="T76" fmla="*/ 32 w 53"/>
              <a:gd name="T77" fmla="*/ 22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5"/>
              <a:gd name="T119" fmla="*/ 53 w 53"/>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5">
                <a:moveTo>
                  <a:pt x="32" y="22"/>
                </a:moveTo>
                <a:lnTo>
                  <a:pt x="37" y="18"/>
                </a:lnTo>
                <a:lnTo>
                  <a:pt x="43" y="23"/>
                </a:lnTo>
                <a:lnTo>
                  <a:pt x="50" y="29"/>
                </a:lnTo>
                <a:lnTo>
                  <a:pt x="49" y="36"/>
                </a:lnTo>
                <a:lnTo>
                  <a:pt x="45" y="40"/>
                </a:lnTo>
                <a:lnTo>
                  <a:pt x="41" y="45"/>
                </a:lnTo>
                <a:lnTo>
                  <a:pt x="39" y="53"/>
                </a:lnTo>
                <a:lnTo>
                  <a:pt x="42" y="56"/>
                </a:lnTo>
                <a:lnTo>
                  <a:pt x="46" y="60"/>
                </a:lnTo>
                <a:lnTo>
                  <a:pt x="48" y="63"/>
                </a:lnTo>
                <a:lnTo>
                  <a:pt x="50" y="67"/>
                </a:lnTo>
                <a:lnTo>
                  <a:pt x="53" y="75"/>
                </a:lnTo>
                <a:lnTo>
                  <a:pt x="49" y="78"/>
                </a:lnTo>
                <a:lnTo>
                  <a:pt x="43" y="80"/>
                </a:lnTo>
                <a:lnTo>
                  <a:pt x="39" y="83"/>
                </a:lnTo>
                <a:lnTo>
                  <a:pt x="32" y="85"/>
                </a:lnTo>
                <a:lnTo>
                  <a:pt x="25" y="85"/>
                </a:lnTo>
                <a:lnTo>
                  <a:pt x="20" y="79"/>
                </a:lnTo>
                <a:lnTo>
                  <a:pt x="16" y="73"/>
                </a:lnTo>
                <a:lnTo>
                  <a:pt x="16" y="66"/>
                </a:lnTo>
                <a:lnTo>
                  <a:pt x="15" y="58"/>
                </a:lnTo>
                <a:lnTo>
                  <a:pt x="19" y="53"/>
                </a:lnTo>
                <a:lnTo>
                  <a:pt x="17" y="46"/>
                </a:lnTo>
                <a:lnTo>
                  <a:pt x="14" y="38"/>
                </a:lnTo>
                <a:lnTo>
                  <a:pt x="5" y="37"/>
                </a:lnTo>
                <a:lnTo>
                  <a:pt x="1" y="32"/>
                </a:lnTo>
                <a:lnTo>
                  <a:pt x="0" y="26"/>
                </a:lnTo>
                <a:lnTo>
                  <a:pt x="4" y="20"/>
                </a:lnTo>
                <a:lnTo>
                  <a:pt x="11" y="17"/>
                </a:lnTo>
                <a:lnTo>
                  <a:pt x="9" y="11"/>
                </a:lnTo>
                <a:lnTo>
                  <a:pt x="12" y="6"/>
                </a:lnTo>
                <a:lnTo>
                  <a:pt x="17" y="0"/>
                </a:lnTo>
                <a:lnTo>
                  <a:pt x="21" y="2"/>
                </a:lnTo>
                <a:lnTo>
                  <a:pt x="26" y="4"/>
                </a:lnTo>
                <a:lnTo>
                  <a:pt x="32" y="9"/>
                </a:lnTo>
                <a:lnTo>
                  <a:pt x="33" y="12"/>
                </a:lnTo>
                <a:lnTo>
                  <a:pt x="33" y="16"/>
                </a:lnTo>
                <a:lnTo>
                  <a:pt x="32" y="2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6" name="Freeform 1249">
            <a:extLst>
              <a:ext uri="{FF2B5EF4-FFF2-40B4-BE49-F238E27FC236}">
                <a16:creationId xmlns="" xmlns:a16="http://schemas.microsoft.com/office/drawing/2014/main" id="{B03A8D7C-A465-410C-913B-FAE7235F5F3D}"/>
              </a:ext>
            </a:extLst>
          </p:cNvPr>
          <p:cNvSpPr>
            <a:spLocks/>
          </p:cNvSpPr>
          <p:nvPr/>
        </p:nvSpPr>
        <p:spPr bwMode="gray">
          <a:xfrm>
            <a:off x="3418551" y="3256551"/>
            <a:ext cx="51301" cy="62702"/>
          </a:xfrm>
          <a:custGeom>
            <a:avLst/>
            <a:gdLst>
              <a:gd name="T0" fmla="*/ 4 w 36"/>
              <a:gd name="T1" fmla="*/ 0 h 44"/>
              <a:gd name="T2" fmla="*/ 12 w 36"/>
              <a:gd name="T3" fmla="*/ 1 h 44"/>
              <a:gd name="T4" fmla="*/ 22 w 36"/>
              <a:gd name="T5" fmla="*/ 4 h 44"/>
              <a:gd name="T6" fmla="*/ 29 w 36"/>
              <a:gd name="T7" fmla="*/ 9 h 44"/>
              <a:gd name="T8" fmla="*/ 33 w 36"/>
              <a:gd name="T9" fmla="*/ 14 h 44"/>
              <a:gd name="T10" fmla="*/ 36 w 36"/>
              <a:gd name="T11" fmla="*/ 19 h 44"/>
              <a:gd name="T12" fmla="*/ 31 w 36"/>
              <a:gd name="T13" fmla="*/ 26 h 44"/>
              <a:gd name="T14" fmla="*/ 27 w 36"/>
              <a:gd name="T15" fmla="*/ 34 h 44"/>
              <a:gd name="T16" fmla="*/ 22 w 36"/>
              <a:gd name="T17" fmla="*/ 44 h 44"/>
              <a:gd name="T18" fmla="*/ 18 w 36"/>
              <a:gd name="T19" fmla="*/ 42 h 44"/>
              <a:gd name="T20" fmla="*/ 11 w 36"/>
              <a:gd name="T21" fmla="*/ 41 h 44"/>
              <a:gd name="T22" fmla="*/ 7 w 36"/>
              <a:gd name="T23" fmla="*/ 43 h 44"/>
              <a:gd name="T24" fmla="*/ 1 w 36"/>
              <a:gd name="T25" fmla="*/ 43 h 44"/>
              <a:gd name="T26" fmla="*/ 2 w 36"/>
              <a:gd name="T27" fmla="*/ 37 h 44"/>
              <a:gd name="T28" fmla="*/ 5 w 36"/>
              <a:gd name="T29" fmla="*/ 27 h 44"/>
              <a:gd name="T30" fmla="*/ 8 w 36"/>
              <a:gd name="T31" fmla="*/ 21 h 44"/>
              <a:gd name="T32" fmla="*/ 3 w 36"/>
              <a:gd name="T33" fmla="*/ 18 h 44"/>
              <a:gd name="T34" fmla="*/ 0 w 36"/>
              <a:gd name="T35" fmla="*/ 13 h 44"/>
              <a:gd name="T36" fmla="*/ 0 w 36"/>
              <a:gd name="T37" fmla="*/ 9 h 44"/>
              <a:gd name="T38" fmla="*/ 2 w 36"/>
              <a:gd name="T39" fmla="*/ 5 h 44"/>
              <a:gd name="T40" fmla="*/ 4 w 3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44"/>
              <a:gd name="T65" fmla="*/ 36 w 3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44">
                <a:moveTo>
                  <a:pt x="4" y="0"/>
                </a:moveTo>
                <a:lnTo>
                  <a:pt x="12" y="1"/>
                </a:lnTo>
                <a:lnTo>
                  <a:pt x="22" y="4"/>
                </a:lnTo>
                <a:lnTo>
                  <a:pt x="29" y="9"/>
                </a:lnTo>
                <a:lnTo>
                  <a:pt x="33" y="14"/>
                </a:lnTo>
                <a:lnTo>
                  <a:pt x="36" y="19"/>
                </a:lnTo>
                <a:lnTo>
                  <a:pt x="31" y="26"/>
                </a:lnTo>
                <a:lnTo>
                  <a:pt x="27" y="34"/>
                </a:lnTo>
                <a:lnTo>
                  <a:pt x="22" y="44"/>
                </a:lnTo>
                <a:lnTo>
                  <a:pt x="18" y="42"/>
                </a:lnTo>
                <a:lnTo>
                  <a:pt x="11" y="41"/>
                </a:lnTo>
                <a:lnTo>
                  <a:pt x="7" y="43"/>
                </a:lnTo>
                <a:lnTo>
                  <a:pt x="1" y="43"/>
                </a:lnTo>
                <a:lnTo>
                  <a:pt x="2" y="37"/>
                </a:lnTo>
                <a:lnTo>
                  <a:pt x="5" y="27"/>
                </a:lnTo>
                <a:lnTo>
                  <a:pt x="8" y="21"/>
                </a:lnTo>
                <a:lnTo>
                  <a:pt x="3" y="18"/>
                </a:lnTo>
                <a:lnTo>
                  <a:pt x="0" y="13"/>
                </a:lnTo>
                <a:lnTo>
                  <a:pt x="0" y="9"/>
                </a:lnTo>
                <a:lnTo>
                  <a:pt x="2" y="5"/>
                </a:lnTo>
                <a:lnTo>
                  <a:pt x="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7" name="Freeform 1250">
            <a:extLst>
              <a:ext uri="{FF2B5EF4-FFF2-40B4-BE49-F238E27FC236}">
                <a16:creationId xmlns="" xmlns:a16="http://schemas.microsoft.com/office/drawing/2014/main" id="{87EEA7A0-C4E9-4EB5-9B3D-2C82A78225B5}"/>
              </a:ext>
            </a:extLst>
          </p:cNvPr>
          <p:cNvSpPr>
            <a:spLocks/>
          </p:cNvSpPr>
          <p:nvPr/>
        </p:nvSpPr>
        <p:spPr bwMode="gray">
          <a:xfrm>
            <a:off x="3359443" y="3254350"/>
            <a:ext cx="70260" cy="69302"/>
          </a:xfrm>
          <a:custGeom>
            <a:avLst/>
            <a:gdLst>
              <a:gd name="T0" fmla="*/ 11 w 49"/>
              <a:gd name="T1" fmla="*/ 0 h 49"/>
              <a:gd name="T2" fmla="*/ 17 w 49"/>
              <a:gd name="T3" fmla="*/ 1 h 49"/>
              <a:gd name="T4" fmla="*/ 24 w 49"/>
              <a:gd name="T5" fmla="*/ 2 h 49"/>
              <a:gd name="T6" fmla="*/ 28 w 49"/>
              <a:gd name="T7" fmla="*/ 3 h 49"/>
              <a:gd name="T8" fmla="*/ 32 w 49"/>
              <a:gd name="T9" fmla="*/ 2 h 49"/>
              <a:gd name="T10" fmla="*/ 36 w 49"/>
              <a:gd name="T11" fmla="*/ 2 h 49"/>
              <a:gd name="T12" fmla="*/ 41 w 49"/>
              <a:gd name="T13" fmla="*/ 2 h 49"/>
              <a:gd name="T14" fmla="*/ 45 w 49"/>
              <a:gd name="T15" fmla="*/ 2 h 49"/>
              <a:gd name="T16" fmla="*/ 41 w 49"/>
              <a:gd name="T17" fmla="*/ 11 h 49"/>
              <a:gd name="T18" fmla="*/ 41 w 49"/>
              <a:gd name="T19" fmla="*/ 15 h 49"/>
              <a:gd name="T20" fmla="*/ 44 w 49"/>
              <a:gd name="T21" fmla="*/ 20 h 49"/>
              <a:gd name="T22" fmla="*/ 49 w 49"/>
              <a:gd name="T23" fmla="*/ 23 h 49"/>
              <a:gd name="T24" fmla="*/ 43 w 49"/>
              <a:gd name="T25" fmla="*/ 39 h 49"/>
              <a:gd name="T26" fmla="*/ 42 w 49"/>
              <a:gd name="T27" fmla="*/ 45 h 49"/>
              <a:gd name="T28" fmla="*/ 37 w 49"/>
              <a:gd name="T29" fmla="*/ 44 h 49"/>
              <a:gd name="T30" fmla="*/ 32 w 49"/>
              <a:gd name="T31" fmla="*/ 42 h 49"/>
              <a:gd name="T32" fmla="*/ 28 w 49"/>
              <a:gd name="T33" fmla="*/ 41 h 49"/>
              <a:gd name="T34" fmla="*/ 25 w 49"/>
              <a:gd name="T35" fmla="*/ 41 h 49"/>
              <a:gd name="T36" fmla="*/ 24 w 49"/>
              <a:gd name="T37" fmla="*/ 45 h 49"/>
              <a:gd name="T38" fmla="*/ 23 w 49"/>
              <a:gd name="T39" fmla="*/ 48 h 49"/>
              <a:gd name="T40" fmla="*/ 21 w 49"/>
              <a:gd name="T41" fmla="*/ 49 h 49"/>
              <a:gd name="T42" fmla="*/ 17 w 49"/>
              <a:gd name="T43" fmla="*/ 48 h 49"/>
              <a:gd name="T44" fmla="*/ 14 w 49"/>
              <a:gd name="T45" fmla="*/ 46 h 49"/>
              <a:gd name="T46" fmla="*/ 9 w 49"/>
              <a:gd name="T47" fmla="*/ 34 h 49"/>
              <a:gd name="T48" fmla="*/ 0 w 49"/>
              <a:gd name="T49" fmla="*/ 24 h 49"/>
              <a:gd name="T50" fmla="*/ 2 w 49"/>
              <a:gd name="T51" fmla="*/ 16 h 49"/>
              <a:gd name="T52" fmla="*/ 6 w 49"/>
              <a:gd name="T53" fmla="*/ 11 h 49"/>
              <a:gd name="T54" fmla="*/ 10 w 49"/>
              <a:gd name="T55" fmla="*/ 7 h 49"/>
              <a:gd name="T56" fmla="*/ 11 w 49"/>
              <a:gd name="T57" fmla="*/ 0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49"/>
              <a:gd name="T89" fmla="*/ 49 w 49"/>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49">
                <a:moveTo>
                  <a:pt x="11" y="0"/>
                </a:moveTo>
                <a:lnTo>
                  <a:pt x="17" y="1"/>
                </a:lnTo>
                <a:lnTo>
                  <a:pt x="24" y="2"/>
                </a:lnTo>
                <a:lnTo>
                  <a:pt x="28" y="3"/>
                </a:lnTo>
                <a:lnTo>
                  <a:pt x="32" y="2"/>
                </a:lnTo>
                <a:lnTo>
                  <a:pt x="36" y="2"/>
                </a:lnTo>
                <a:lnTo>
                  <a:pt x="41" y="2"/>
                </a:lnTo>
                <a:lnTo>
                  <a:pt x="45" y="2"/>
                </a:lnTo>
                <a:lnTo>
                  <a:pt x="41" y="11"/>
                </a:lnTo>
                <a:lnTo>
                  <a:pt x="41" y="15"/>
                </a:lnTo>
                <a:lnTo>
                  <a:pt x="44" y="20"/>
                </a:lnTo>
                <a:lnTo>
                  <a:pt x="49" y="23"/>
                </a:lnTo>
                <a:lnTo>
                  <a:pt x="43" y="39"/>
                </a:lnTo>
                <a:lnTo>
                  <a:pt x="42" y="45"/>
                </a:lnTo>
                <a:lnTo>
                  <a:pt x="37" y="44"/>
                </a:lnTo>
                <a:lnTo>
                  <a:pt x="32" y="42"/>
                </a:lnTo>
                <a:lnTo>
                  <a:pt x="28" y="41"/>
                </a:lnTo>
                <a:lnTo>
                  <a:pt x="25" y="41"/>
                </a:lnTo>
                <a:lnTo>
                  <a:pt x="24" y="45"/>
                </a:lnTo>
                <a:lnTo>
                  <a:pt x="23" y="48"/>
                </a:lnTo>
                <a:lnTo>
                  <a:pt x="21" y="49"/>
                </a:lnTo>
                <a:lnTo>
                  <a:pt x="17" y="48"/>
                </a:lnTo>
                <a:lnTo>
                  <a:pt x="14" y="46"/>
                </a:lnTo>
                <a:lnTo>
                  <a:pt x="9" y="34"/>
                </a:lnTo>
                <a:lnTo>
                  <a:pt x="0" y="24"/>
                </a:lnTo>
                <a:lnTo>
                  <a:pt x="2" y="16"/>
                </a:lnTo>
                <a:lnTo>
                  <a:pt x="6" y="11"/>
                </a:lnTo>
                <a:lnTo>
                  <a:pt x="10" y="7"/>
                </a:lnTo>
                <a:lnTo>
                  <a:pt x="11"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8" name="Freeform 1251">
            <a:extLst>
              <a:ext uri="{FF2B5EF4-FFF2-40B4-BE49-F238E27FC236}">
                <a16:creationId xmlns="" xmlns:a16="http://schemas.microsoft.com/office/drawing/2014/main" id="{62AA3726-1718-473D-AC6E-309709A8B11A}"/>
              </a:ext>
            </a:extLst>
          </p:cNvPr>
          <p:cNvSpPr>
            <a:spLocks/>
          </p:cNvSpPr>
          <p:nvPr/>
        </p:nvSpPr>
        <p:spPr bwMode="gray">
          <a:xfrm>
            <a:off x="2957961" y="3355552"/>
            <a:ext cx="214125" cy="315707"/>
          </a:xfrm>
          <a:custGeom>
            <a:avLst/>
            <a:gdLst>
              <a:gd name="T0" fmla="*/ 4 w 148"/>
              <a:gd name="T1" fmla="*/ 44 h 219"/>
              <a:gd name="T2" fmla="*/ 12 w 148"/>
              <a:gd name="T3" fmla="*/ 40 h 219"/>
              <a:gd name="T4" fmla="*/ 17 w 148"/>
              <a:gd name="T5" fmla="*/ 51 h 219"/>
              <a:gd name="T6" fmla="*/ 32 w 148"/>
              <a:gd name="T7" fmla="*/ 52 h 219"/>
              <a:gd name="T8" fmla="*/ 39 w 148"/>
              <a:gd name="T9" fmla="*/ 38 h 219"/>
              <a:gd name="T10" fmla="*/ 53 w 148"/>
              <a:gd name="T11" fmla="*/ 30 h 219"/>
              <a:gd name="T12" fmla="*/ 62 w 148"/>
              <a:gd name="T13" fmla="*/ 25 h 219"/>
              <a:gd name="T14" fmla="*/ 70 w 148"/>
              <a:gd name="T15" fmla="*/ 13 h 219"/>
              <a:gd name="T16" fmla="*/ 77 w 148"/>
              <a:gd name="T17" fmla="*/ 2 h 219"/>
              <a:gd name="T18" fmla="*/ 85 w 148"/>
              <a:gd name="T19" fmla="*/ 11 h 219"/>
              <a:gd name="T20" fmla="*/ 94 w 148"/>
              <a:gd name="T21" fmla="*/ 20 h 219"/>
              <a:gd name="T22" fmla="*/ 128 w 148"/>
              <a:gd name="T23" fmla="*/ 27 h 219"/>
              <a:gd name="T24" fmla="*/ 131 w 148"/>
              <a:gd name="T25" fmla="*/ 36 h 219"/>
              <a:gd name="T26" fmla="*/ 128 w 148"/>
              <a:gd name="T27" fmla="*/ 47 h 219"/>
              <a:gd name="T28" fmla="*/ 129 w 148"/>
              <a:gd name="T29" fmla="*/ 51 h 219"/>
              <a:gd name="T30" fmla="*/ 106 w 148"/>
              <a:gd name="T31" fmla="*/ 57 h 219"/>
              <a:gd name="T32" fmla="*/ 96 w 148"/>
              <a:gd name="T33" fmla="*/ 73 h 219"/>
              <a:gd name="T34" fmla="*/ 87 w 148"/>
              <a:gd name="T35" fmla="*/ 87 h 219"/>
              <a:gd name="T36" fmla="*/ 93 w 148"/>
              <a:gd name="T37" fmla="*/ 102 h 219"/>
              <a:gd name="T38" fmla="*/ 107 w 148"/>
              <a:gd name="T39" fmla="*/ 118 h 219"/>
              <a:gd name="T40" fmla="*/ 121 w 148"/>
              <a:gd name="T41" fmla="*/ 116 h 219"/>
              <a:gd name="T42" fmla="*/ 128 w 148"/>
              <a:gd name="T43" fmla="*/ 115 h 219"/>
              <a:gd name="T44" fmla="*/ 126 w 148"/>
              <a:gd name="T45" fmla="*/ 128 h 219"/>
              <a:gd name="T46" fmla="*/ 140 w 148"/>
              <a:gd name="T47" fmla="*/ 130 h 219"/>
              <a:gd name="T48" fmla="*/ 147 w 148"/>
              <a:gd name="T49" fmla="*/ 156 h 219"/>
              <a:gd name="T50" fmla="*/ 147 w 148"/>
              <a:gd name="T51" fmla="*/ 170 h 219"/>
              <a:gd name="T52" fmla="*/ 141 w 148"/>
              <a:gd name="T53" fmla="*/ 179 h 219"/>
              <a:gd name="T54" fmla="*/ 143 w 148"/>
              <a:gd name="T55" fmla="*/ 191 h 219"/>
              <a:gd name="T56" fmla="*/ 145 w 148"/>
              <a:gd name="T57" fmla="*/ 200 h 219"/>
              <a:gd name="T58" fmla="*/ 137 w 148"/>
              <a:gd name="T59" fmla="*/ 210 h 219"/>
              <a:gd name="T60" fmla="*/ 129 w 148"/>
              <a:gd name="T61" fmla="*/ 219 h 219"/>
              <a:gd name="T62" fmla="*/ 105 w 148"/>
              <a:gd name="T63" fmla="*/ 200 h 219"/>
              <a:gd name="T64" fmla="*/ 74 w 148"/>
              <a:gd name="T65" fmla="*/ 185 h 219"/>
              <a:gd name="T66" fmla="*/ 57 w 148"/>
              <a:gd name="T67" fmla="*/ 166 h 219"/>
              <a:gd name="T68" fmla="*/ 53 w 148"/>
              <a:gd name="T69" fmla="*/ 148 h 219"/>
              <a:gd name="T70" fmla="*/ 42 w 148"/>
              <a:gd name="T71" fmla="*/ 128 h 219"/>
              <a:gd name="T72" fmla="*/ 26 w 148"/>
              <a:gd name="T73" fmla="*/ 98 h 219"/>
              <a:gd name="T74" fmla="*/ 11 w 148"/>
              <a:gd name="T75" fmla="*/ 76 h 219"/>
              <a:gd name="T76" fmla="*/ 4 w 148"/>
              <a:gd name="T77" fmla="*/ 63 h 219"/>
              <a:gd name="T78" fmla="*/ 0 w 148"/>
              <a:gd name="T79" fmla="*/ 51 h 2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219"/>
              <a:gd name="T122" fmla="*/ 148 w 148"/>
              <a:gd name="T123" fmla="*/ 219 h 2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219">
                <a:moveTo>
                  <a:pt x="0" y="51"/>
                </a:moveTo>
                <a:cubicBezTo>
                  <a:pt x="4" y="44"/>
                  <a:pt x="4" y="44"/>
                  <a:pt x="4" y="44"/>
                </a:cubicBezTo>
                <a:cubicBezTo>
                  <a:pt x="7" y="40"/>
                  <a:pt x="7" y="40"/>
                  <a:pt x="7" y="40"/>
                </a:cubicBezTo>
                <a:cubicBezTo>
                  <a:pt x="12" y="40"/>
                  <a:pt x="12" y="40"/>
                  <a:pt x="12" y="40"/>
                </a:cubicBezTo>
                <a:cubicBezTo>
                  <a:pt x="12" y="49"/>
                  <a:pt x="12" y="49"/>
                  <a:pt x="12" y="49"/>
                </a:cubicBezTo>
                <a:cubicBezTo>
                  <a:pt x="17" y="51"/>
                  <a:pt x="17" y="51"/>
                  <a:pt x="17" y="51"/>
                </a:cubicBezTo>
                <a:cubicBezTo>
                  <a:pt x="25" y="59"/>
                  <a:pt x="25" y="59"/>
                  <a:pt x="25" y="59"/>
                </a:cubicBezTo>
                <a:cubicBezTo>
                  <a:pt x="32" y="52"/>
                  <a:pt x="32" y="52"/>
                  <a:pt x="32" y="52"/>
                </a:cubicBezTo>
                <a:cubicBezTo>
                  <a:pt x="35" y="44"/>
                  <a:pt x="35" y="44"/>
                  <a:pt x="35" y="44"/>
                </a:cubicBezTo>
                <a:cubicBezTo>
                  <a:pt x="39" y="38"/>
                  <a:pt x="39" y="38"/>
                  <a:pt x="39" y="38"/>
                </a:cubicBezTo>
                <a:cubicBezTo>
                  <a:pt x="44" y="34"/>
                  <a:pt x="44" y="34"/>
                  <a:pt x="44" y="34"/>
                </a:cubicBezTo>
                <a:cubicBezTo>
                  <a:pt x="53" y="30"/>
                  <a:pt x="53" y="30"/>
                  <a:pt x="53" y="30"/>
                </a:cubicBezTo>
                <a:cubicBezTo>
                  <a:pt x="59" y="27"/>
                  <a:pt x="59" y="27"/>
                  <a:pt x="59" y="27"/>
                </a:cubicBezTo>
                <a:cubicBezTo>
                  <a:pt x="62" y="25"/>
                  <a:pt x="62" y="25"/>
                  <a:pt x="62" y="25"/>
                </a:cubicBezTo>
                <a:cubicBezTo>
                  <a:pt x="66" y="20"/>
                  <a:pt x="66" y="20"/>
                  <a:pt x="66" y="20"/>
                </a:cubicBezTo>
                <a:cubicBezTo>
                  <a:pt x="70" y="13"/>
                  <a:pt x="70" y="13"/>
                  <a:pt x="70" y="13"/>
                </a:cubicBezTo>
                <a:cubicBezTo>
                  <a:pt x="71" y="0"/>
                  <a:pt x="71" y="0"/>
                  <a:pt x="71" y="0"/>
                </a:cubicBezTo>
                <a:cubicBezTo>
                  <a:pt x="77" y="2"/>
                  <a:pt x="77" y="2"/>
                  <a:pt x="77" y="2"/>
                </a:cubicBezTo>
                <a:cubicBezTo>
                  <a:pt x="81" y="7"/>
                  <a:pt x="81" y="7"/>
                  <a:pt x="81" y="7"/>
                </a:cubicBezTo>
                <a:cubicBezTo>
                  <a:pt x="85" y="11"/>
                  <a:pt x="85" y="11"/>
                  <a:pt x="85" y="11"/>
                </a:cubicBezTo>
                <a:cubicBezTo>
                  <a:pt x="90" y="15"/>
                  <a:pt x="90" y="15"/>
                  <a:pt x="90" y="15"/>
                </a:cubicBezTo>
                <a:cubicBezTo>
                  <a:pt x="94" y="20"/>
                  <a:pt x="94" y="20"/>
                  <a:pt x="94" y="20"/>
                </a:cubicBezTo>
                <a:cubicBezTo>
                  <a:pt x="96" y="26"/>
                  <a:pt x="96" y="26"/>
                  <a:pt x="96" y="26"/>
                </a:cubicBezTo>
                <a:cubicBezTo>
                  <a:pt x="128" y="27"/>
                  <a:pt x="128" y="27"/>
                  <a:pt x="128" y="27"/>
                </a:cubicBezTo>
                <a:cubicBezTo>
                  <a:pt x="130" y="31"/>
                  <a:pt x="130" y="31"/>
                  <a:pt x="130" y="31"/>
                </a:cubicBezTo>
                <a:cubicBezTo>
                  <a:pt x="131" y="36"/>
                  <a:pt x="131" y="36"/>
                  <a:pt x="131" y="36"/>
                </a:cubicBezTo>
                <a:cubicBezTo>
                  <a:pt x="128" y="40"/>
                  <a:pt x="128" y="40"/>
                  <a:pt x="128" y="40"/>
                </a:cubicBezTo>
                <a:cubicBezTo>
                  <a:pt x="128" y="47"/>
                  <a:pt x="128" y="47"/>
                  <a:pt x="128" y="47"/>
                </a:cubicBezTo>
                <a:cubicBezTo>
                  <a:pt x="133" y="50"/>
                  <a:pt x="133" y="50"/>
                  <a:pt x="133" y="50"/>
                </a:cubicBezTo>
                <a:cubicBezTo>
                  <a:pt x="129" y="51"/>
                  <a:pt x="129" y="51"/>
                  <a:pt x="129" y="51"/>
                </a:cubicBezTo>
                <a:cubicBezTo>
                  <a:pt x="116" y="52"/>
                  <a:pt x="116" y="52"/>
                  <a:pt x="116" y="52"/>
                </a:cubicBezTo>
                <a:cubicBezTo>
                  <a:pt x="106" y="57"/>
                  <a:pt x="106" y="57"/>
                  <a:pt x="106" y="57"/>
                </a:cubicBezTo>
                <a:cubicBezTo>
                  <a:pt x="99" y="66"/>
                  <a:pt x="99" y="66"/>
                  <a:pt x="99" y="66"/>
                </a:cubicBezTo>
                <a:cubicBezTo>
                  <a:pt x="96" y="73"/>
                  <a:pt x="96" y="73"/>
                  <a:pt x="96" y="73"/>
                </a:cubicBezTo>
                <a:cubicBezTo>
                  <a:pt x="93" y="78"/>
                  <a:pt x="93" y="78"/>
                  <a:pt x="93" y="78"/>
                </a:cubicBezTo>
                <a:cubicBezTo>
                  <a:pt x="87" y="87"/>
                  <a:pt x="87" y="87"/>
                  <a:pt x="87" y="87"/>
                </a:cubicBezTo>
                <a:cubicBezTo>
                  <a:pt x="89" y="94"/>
                  <a:pt x="89" y="94"/>
                  <a:pt x="89" y="94"/>
                </a:cubicBezTo>
                <a:cubicBezTo>
                  <a:pt x="93" y="102"/>
                  <a:pt x="93" y="102"/>
                  <a:pt x="93" y="102"/>
                </a:cubicBezTo>
                <a:cubicBezTo>
                  <a:pt x="93" y="102"/>
                  <a:pt x="97" y="108"/>
                  <a:pt x="99" y="110"/>
                </a:cubicBezTo>
                <a:cubicBezTo>
                  <a:pt x="101" y="112"/>
                  <a:pt x="107" y="118"/>
                  <a:pt x="107" y="118"/>
                </a:cubicBezTo>
                <a:cubicBezTo>
                  <a:pt x="113" y="119"/>
                  <a:pt x="113" y="119"/>
                  <a:pt x="113" y="119"/>
                </a:cubicBezTo>
                <a:cubicBezTo>
                  <a:pt x="121" y="116"/>
                  <a:pt x="121" y="116"/>
                  <a:pt x="121" y="116"/>
                </a:cubicBezTo>
                <a:cubicBezTo>
                  <a:pt x="126" y="110"/>
                  <a:pt x="126" y="110"/>
                  <a:pt x="126" y="110"/>
                </a:cubicBezTo>
                <a:cubicBezTo>
                  <a:pt x="128" y="115"/>
                  <a:pt x="128" y="115"/>
                  <a:pt x="128" y="115"/>
                </a:cubicBezTo>
                <a:cubicBezTo>
                  <a:pt x="125" y="123"/>
                  <a:pt x="125" y="123"/>
                  <a:pt x="125" y="123"/>
                </a:cubicBezTo>
                <a:cubicBezTo>
                  <a:pt x="126" y="128"/>
                  <a:pt x="126" y="128"/>
                  <a:pt x="126" y="128"/>
                </a:cubicBezTo>
                <a:cubicBezTo>
                  <a:pt x="131" y="129"/>
                  <a:pt x="131" y="129"/>
                  <a:pt x="131" y="129"/>
                </a:cubicBezTo>
                <a:cubicBezTo>
                  <a:pt x="140" y="130"/>
                  <a:pt x="140" y="130"/>
                  <a:pt x="140" y="130"/>
                </a:cubicBezTo>
                <a:cubicBezTo>
                  <a:pt x="148" y="150"/>
                  <a:pt x="148" y="150"/>
                  <a:pt x="148" y="150"/>
                </a:cubicBezTo>
                <a:cubicBezTo>
                  <a:pt x="147" y="156"/>
                  <a:pt x="147" y="156"/>
                  <a:pt x="147" y="156"/>
                </a:cubicBezTo>
                <a:cubicBezTo>
                  <a:pt x="146" y="166"/>
                  <a:pt x="146" y="166"/>
                  <a:pt x="146" y="166"/>
                </a:cubicBezTo>
                <a:cubicBezTo>
                  <a:pt x="147" y="170"/>
                  <a:pt x="147" y="170"/>
                  <a:pt x="147" y="170"/>
                </a:cubicBezTo>
                <a:cubicBezTo>
                  <a:pt x="144" y="172"/>
                  <a:pt x="144" y="172"/>
                  <a:pt x="144" y="172"/>
                </a:cubicBezTo>
                <a:cubicBezTo>
                  <a:pt x="141" y="179"/>
                  <a:pt x="141" y="179"/>
                  <a:pt x="141" y="179"/>
                </a:cubicBezTo>
                <a:cubicBezTo>
                  <a:pt x="141" y="187"/>
                  <a:pt x="141" y="187"/>
                  <a:pt x="141" y="187"/>
                </a:cubicBezTo>
                <a:cubicBezTo>
                  <a:pt x="143" y="191"/>
                  <a:pt x="143" y="191"/>
                  <a:pt x="143" y="191"/>
                </a:cubicBezTo>
                <a:cubicBezTo>
                  <a:pt x="148" y="195"/>
                  <a:pt x="148" y="195"/>
                  <a:pt x="148" y="195"/>
                </a:cubicBezTo>
                <a:cubicBezTo>
                  <a:pt x="145" y="200"/>
                  <a:pt x="145" y="200"/>
                  <a:pt x="145" y="200"/>
                </a:cubicBezTo>
                <a:cubicBezTo>
                  <a:pt x="138" y="207"/>
                  <a:pt x="138" y="207"/>
                  <a:pt x="138" y="207"/>
                </a:cubicBezTo>
                <a:cubicBezTo>
                  <a:pt x="137" y="210"/>
                  <a:pt x="137" y="210"/>
                  <a:pt x="137" y="210"/>
                </a:cubicBezTo>
                <a:cubicBezTo>
                  <a:pt x="134" y="217"/>
                  <a:pt x="134" y="217"/>
                  <a:pt x="134" y="217"/>
                </a:cubicBezTo>
                <a:cubicBezTo>
                  <a:pt x="129" y="219"/>
                  <a:pt x="129" y="219"/>
                  <a:pt x="129" y="219"/>
                </a:cubicBezTo>
                <a:cubicBezTo>
                  <a:pt x="117" y="208"/>
                  <a:pt x="117" y="208"/>
                  <a:pt x="117" y="208"/>
                </a:cubicBezTo>
                <a:cubicBezTo>
                  <a:pt x="105" y="200"/>
                  <a:pt x="105" y="200"/>
                  <a:pt x="105" y="200"/>
                </a:cubicBezTo>
                <a:cubicBezTo>
                  <a:pt x="88" y="192"/>
                  <a:pt x="88" y="192"/>
                  <a:pt x="88" y="192"/>
                </a:cubicBezTo>
                <a:cubicBezTo>
                  <a:pt x="74" y="185"/>
                  <a:pt x="74" y="185"/>
                  <a:pt x="74" y="185"/>
                </a:cubicBezTo>
                <a:cubicBezTo>
                  <a:pt x="66" y="176"/>
                  <a:pt x="66" y="176"/>
                  <a:pt x="66" y="176"/>
                </a:cubicBezTo>
                <a:cubicBezTo>
                  <a:pt x="57" y="166"/>
                  <a:pt x="57" y="166"/>
                  <a:pt x="57" y="166"/>
                </a:cubicBezTo>
                <a:cubicBezTo>
                  <a:pt x="60" y="160"/>
                  <a:pt x="60" y="160"/>
                  <a:pt x="60" y="160"/>
                </a:cubicBezTo>
                <a:cubicBezTo>
                  <a:pt x="53" y="148"/>
                  <a:pt x="53" y="148"/>
                  <a:pt x="53" y="148"/>
                </a:cubicBezTo>
                <a:cubicBezTo>
                  <a:pt x="47" y="139"/>
                  <a:pt x="47" y="139"/>
                  <a:pt x="47" y="139"/>
                </a:cubicBezTo>
                <a:cubicBezTo>
                  <a:pt x="42" y="128"/>
                  <a:pt x="42" y="128"/>
                  <a:pt x="42" y="128"/>
                </a:cubicBezTo>
                <a:cubicBezTo>
                  <a:pt x="35" y="114"/>
                  <a:pt x="35" y="114"/>
                  <a:pt x="35" y="114"/>
                </a:cubicBezTo>
                <a:cubicBezTo>
                  <a:pt x="26" y="98"/>
                  <a:pt x="26" y="98"/>
                  <a:pt x="26" y="98"/>
                </a:cubicBezTo>
                <a:cubicBezTo>
                  <a:pt x="19" y="84"/>
                  <a:pt x="19" y="84"/>
                  <a:pt x="19" y="84"/>
                </a:cubicBezTo>
                <a:cubicBezTo>
                  <a:pt x="11" y="76"/>
                  <a:pt x="11" y="76"/>
                  <a:pt x="11" y="76"/>
                </a:cubicBezTo>
                <a:cubicBezTo>
                  <a:pt x="2" y="72"/>
                  <a:pt x="2" y="72"/>
                  <a:pt x="2" y="72"/>
                </a:cubicBezTo>
                <a:cubicBezTo>
                  <a:pt x="4" y="63"/>
                  <a:pt x="4" y="63"/>
                  <a:pt x="4" y="63"/>
                </a:cubicBezTo>
                <a:cubicBezTo>
                  <a:pt x="0" y="59"/>
                  <a:pt x="0" y="59"/>
                  <a:pt x="0" y="59"/>
                </a:cubicBezTo>
                <a:lnTo>
                  <a:pt x="0" y="5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59" name="Freeform 1252">
            <a:extLst>
              <a:ext uri="{FF2B5EF4-FFF2-40B4-BE49-F238E27FC236}">
                <a16:creationId xmlns="" xmlns:a16="http://schemas.microsoft.com/office/drawing/2014/main" id="{51DC9414-BF99-467A-9E9A-616846276E4B}"/>
              </a:ext>
            </a:extLst>
          </p:cNvPr>
          <p:cNvSpPr>
            <a:spLocks/>
          </p:cNvSpPr>
          <p:nvPr/>
        </p:nvSpPr>
        <p:spPr bwMode="gray">
          <a:xfrm>
            <a:off x="3160932" y="3522754"/>
            <a:ext cx="205203" cy="231004"/>
          </a:xfrm>
          <a:custGeom>
            <a:avLst/>
            <a:gdLst>
              <a:gd name="T0" fmla="*/ 40 w 141"/>
              <a:gd name="T1" fmla="*/ 0 h 161"/>
              <a:gd name="T2" fmla="*/ 50 w 141"/>
              <a:gd name="T3" fmla="*/ 22 h 161"/>
              <a:gd name="T4" fmla="*/ 75 w 141"/>
              <a:gd name="T5" fmla="*/ 33 h 161"/>
              <a:gd name="T6" fmla="*/ 92 w 141"/>
              <a:gd name="T7" fmla="*/ 43 h 161"/>
              <a:gd name="T8" fmla="*/ 109 w 141"/>
              <a:gd name="T9" fmla="*/ 55 h 161"/>
              <a:gd name="T10" fmla="*/ 109 w 141"/>
              <a:gd name="T11" fmla="*/ 68 h 161"/>
              <a:gd name="T12" fmla="*/ 120 w 141"/>
              <a:gd name="T13" fmla="*/ 77 h 161"/>
              <a:gd name="T14" fmla="*/ 131 w 141"/>
              <a:gd name="T15" fmla="*/ 83 h 161"/>
              <a:gd name="T16" fmla="*/ 139 w 141"/>
              <a:gd name="T17" fmla="*/ 95 h 161"/>
              <a:gd name="T18" fmla="*/ 140 w 141"/>
              <a:gd name="T19" fmla="*/ 107 h 161"/>
              <a:gd name="T20" fmla="*/ 137 w 141"/>
              <a:gd name="T21" fmla="*/ 122 h 161"/>
              <a:gd name="T22" fmla="*/ 130 w 141"/>
              <a:gd name="T23" fmla="*/ 120 h 161"/>
              <a:gd name="T24" fmla="*/ 113 w 141"/>
              <a:gd name="T25" fmla="*/ 115 h 161"/>
              <a:gd name="T26" fmla="*/ 94 w 141"/>
              <a:gd name="T27" fmla="*/ 119 h 161"/>
              <a:gd name="T28" fmla="*/ 85 w 141"/>
              <a:gd name="T29" fmla="*/ 131 h 161"/>
              <a:gd name="T30" fmla="*/ 83 w 141"/>
              <a:gd name="T31" fmla="*/ 145 h 161"/>
              <a:gd name="T32" fmla="*/ 67 w 141"/>
              <a:gd name="T33" fmla="*/ 148 h 161"/>
              <a:gd name="T34" fmla="*/ 56 w 141"/>
              <a:gd name="T35" fmla="*/ 150 h 161"/>
              <a:gd name="T36" fmla="*/ 39 w 141"/>
              <a:gd name="T37" fmla="*/ 146 h 161"/>
              <a:gd name="T38" fmla="*/ 29 w 141"/>
              <a:gd name="T39" fmla="*/ 157 h 161"/>
              <a:gd name="T40" fmla="*/ 23 w 141"/>
              <a:gd name="T41" fmla="*/ 160 h 161"/>
              <a:gd name="T42" fmla="*/ 19 w 141"/>
              <a:gd name="T43" fmla="*/ 150 h 161"/>
              <a:gd name="T44" fmla="*/ 10 w 141"/>
              <a:gd name="T45" fmla="*/ 130 h 161"/>
              <a:gd name="T46" fmla="*/ 7 w 141"/>
              <a:gd name="T47" fmla="*/ 108 h 161"/>
              <a:gd name="T48" fmla="*/ 0 w 141"/>
              <a:gd name="T49" fmla="*/ 89 h 161"/>
              <a:gd name="T50" fmla="*/ 8 w 141"/>
              <a:gd name="T51" fmla="*/ 79 h 161"/>
              <a:gd name="T52" fmla="*/ 1 w 141"/>
              <a:gd name="T53" fmla="*/ 71 h 161"/>
              <a:gd name="T54" fmla="*/ 4 w 141"/>
              <a:gd name="T55" fmla="*/ 56 h 161"/>
              <a:gd name="T56" fmla="*/ 6 w 141"/>
              <a:gd name="T57" fmla="*/ 50 h 161"/>
              <a:gd name="T58" fmla="*/ 0 w 141"/>
              <a:gd name="T59" fmla="*/ 14 h 161"/>
              <a:gd name="T60" fmla="*/ 15 w 141"/>
              <a:gd name="T61" fmla="*/ 12 h 161"/>
              <a:gd name="T62" fmla="*/ 31 w 141"/>
              <a:gd name="T63" fmla="*/ 4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
              <a:gd name="T97" fmla="*/ 0 h 161"/>
              <a:gd name="T98" fmla="*/ 141 w 141"/>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 h="161">
                <a:moveTo>
                  <a:pt x="31" y="4"/>
                </a:moveTo>
                <a:cubicBezTo>
                  <a:pt x="40" y="0"/>
                  <a:pt x="40" y="0"/>
                  <a:pt x="40" y="0"/>
                </a:cubicBezTo>
                <a:cubicBezTo>
                  <a:pt x="49" y="0"/>
                  <a:pt x="49" y="0"/>
                  <a:pt x="49" y="0"/>
                </a:cubicBezTo>
                <a:cubicBezTo>
                  <a:pt x="50" y="22"/>
                  <a:pt x="50" y="22"/>
                  <a:pt x="50" y="22"/>
                </a:cubicBezTo>
                <a:cubicBezTo>
                  <a:pt x="60" y="30"/>
                  <a:pt x="60" y="30"/>
                  <a:pt x="60" y="30"/>
                </a:cubicBezTo>
                <a:cubicBezTo>
                  <a:pt x="75" y="33"/>
                  <a:pt x="75" y="33"/>
                  <a:pt x="75" y="33"/>
                </a:cubicBezTo>
                <a:cubicBezTo>
                  <a:pt x="78" y="37"/>
                  <a:pt x="78" y="37"/>
                  <a:pt x="78" y="37"/>
                </a:cubicBezTo>
                <a:cubicBezTo>
                  <a:pt x="92" y="43"/>
                  <a:pt x="92" y="43"/>
                  <a:pt x="92" y="43"/>
                </a:cubicBezTo>
                <a:cubicBezTo>
                  <a:pt x="106" y="46"/>
                  <a:pt x="106" y="46"/>
                  <a:pt x="106" y="46"/>
                </a:cubicBezTo>
                <a:cubicBezTo>
                  <a:pt x="109" y="55"/>
                  <a:pt x="109" y="55"/>
                  <a:pt x="109" y="55"/>
                </a:cubicBezTo>
                <a:cubicBezTo>
                  <a:pt x="110" y="62"/>
                  <a:pt x="110" y="62"/>
                  <a:pt x="110" y="62"/>
                </a:cubicBezTo>
                <a:cubicBezTo>
                  <a:pt x="109" y="68"/>
                  <a:pt x="109" y="68"/>
                  <a:pt x="109" y="68"/>
                </a:cubicBezTo>
                <a:cubicBezTo>
                  <a:pt x="111" y="77"/>
                  <a:pt x="111" y="77"/>
                  <a:pt x="111" y="77"/>
                </a:cubicBezTo>
                <a:cubicBezTo>
                  <a:pt x="120" y="77"/>
                  <a:pt x="120" y="77"/>
                  <a:pt x="120" y="77"/>
                </a:cubicBezTo>
                <a:cubicBezTo>
                  <a:pt x="131" y="77"/>
                  <a:pt x="131" y="77"/>
                  <a:pt x="131" y="77"/>
                </a:cubicBezTo>
                <a:cubicBezTo>
                  <a:pt x="131" y="83"/>
                  <a:pt x="131" y="83"/>
                  <a:pt x="131" y="83"/>
                </a:cubicBezTo>
                <a:cubicBezTo>
                  <a:pt x="132" y="92"/>
                  <a:pt x="132" y="92"/>
                  <a:pt x="132" y="92"/>
                </a:cubicBezTo>
                <a:cubicBezTo>
                  <a:pt x="139" y="95"/>
                  <a:pt x="139" y="95"/>
                  <a:pt x="139" y="95"/>
                </a:cubicBezTo>
                <a:cubicBezTo>
                  <a:pt x="141" y="102"/>
                  <a:pt x="141" y="102"/>
                  <a:pt x="141" y="102"/>
                </a:cubicBezTo>
                <a:cubicBezTo>
                  <a:pt x="140" y="107"/>
                  <a:pt x="140" y="107"/>
                  <a:pt x="140" y="107"/>
                </a:cubicBezTo>
                <a:cubicBezTo>
                  <a:pt x="135" y="117"/>
                  <a:pt x="135" y="117"/>
                  <a:pt x="135" y="117"/>
                </a:cubicBezTo>
                <a:cubicBezTo>
                  <a:pt x="137" y="122"/>
                  <a:pt x="137" y="122"/>
                  <a:pt x="137" y="122"/>
                </a:cubicBezTo>
                <a:cubicBezTo>
                  <a:pt x="135" y="125"/>
                  <a:pt x="135" y="125"/>
                  <a:pt x="135" y="125"/>
                </a:cubicBezTo>
                <a:cubicBezTo>
                  <a:pt x="130" y="120"/>
                  <a:pt x="130" y="120"/>
                  <a:pt x="130" y="120"/>
                </a:cubicBezTo>
                <a:cubicBezTo>
                  <a:pt x="123" y="116"/>
                  <a:pt x="123" y="116"/>
                  <a:pt x="123" y="116"/>
                </a:cubicBezTo>
                <a:cubicBezTo>
                  <a:pt x="113" y="115"/>
                  <a:pt x="113" y="115"/>
                  <a:pt x="113" y="115"/>
                </a:cubicBezTo>
                <a:cubicBezTo>
                  <a:pt x="102" y="116"/>
                  <a:pt x="102" y="116"/>
                  <a:pt x="102" y="116"/>
                </a:cubicBezTo>
                <a:cubicBezTo>
                  <a:pt x="94" y="119"/>
                  <a:pt x="94" y="119"/>
                  <a:pt x="94" y="119"/>
                </a:cubicBezTo>
                <a:cubicBezTo>
                  <a:pt x="90" y="120"/>
                  <a:pt x="90" y="120"/>
                  <a:pt x="90" y="120"/>
                </a:cubicBezTo>
                <a:cubicBezTo>
                  <a:pt x="85" y="131"/>
                  <a:pt x="85" y="131"/>
                  <a:pt x="85" y="131"/>
                </a:cubicBezTo>
                <a:cubicBezTo>
                  <a:pt x="85" y="137"/>
                  <a:pt x="85" y="137"/>
                  <a:pt x="85" y="137"/>
                </a:cubicBezTo>
                <a:cubicBezTo>
                  <a:pt x="83" y="145"/>
                  <a:pt x="83" y="145"/>
                  <a:pt x="83" y="145"/>
                </a:cubicBezTo>
                <a:cubicBezTo>
                  <a:pt x="81" y="149"/>
                  <a:pt x="81" y="149"/>
                  <a:pt x="81" y="149"/>
                </a:cubicBezTo>
                <a:cubicBezTo>
                  <a:pt x="67" y="148"/>
                  <a:pt x="67" y="148"/>
                  <a:pt x="67" y="148"/>
                </a:cubicBezTo>
                <a:cubicBezTo>
                  <a:pt x="62" y="158"/>
                  <a:pt x="62" y="158"/>
                  <a:pt x="62" y="158"/>
                </a:cubicBezTo>
                <a:cubicBezTo>
                  <a:pt x="56" y="150"/>
                  <a:pt x="56" y="150"/>
                  <a:pt x="56" y="150"/>
                </a:cubicBezTo>
                <a:cubicBezTo>
                  <a:pt x="44" y="151"/>
                  <a:pt x="44" y="151"/>
                  <a:pt x="44" y="151"/>
                </a:cubicBezTo>
                <a:cubicBezTo>
                  <a:pt x="39" y="146"/>
                  <a:pt x="39" y="146"/>
                  <a:pt x="39" y="146"/>
                </a:cubicBezTo>
                <a:cubicBezTo>
                  <a:pt x="33" y="152"/>
                  <a:pt x="33" y="152"/>
                  <a:pt x="33" y="152"/>
                </a:cubicBezTo>
                <a:cubicBezTo>
                  <a:pt x="29" y="157"/>
                  <a:pt x="29" y="157"/>
                  <a:pt x="29" y="157"/>
                </a:cubicBezTo>
                <a:cubicBezTo>
                  <a:pt x="28" y="160"/>
                  <a:pt x="28" y="160"/>
                  <a:pt x="28" y="160"/>
                </a:cubicBezTo>
                <a:cubicBezTo>
                  <a:pt x="23" y="160"/>
                  <a:pt x="23" y="160"/>
                  <a:pt x="23" y="160"/>
                </a:cubicBezTo>
                <a:cubicBezTo>
                  <a:pt x="23" y="160"/>
                  <a:pt x="20" y="161"/>
                  <a:pt x="20" y="160"/>
                </a:cubicBezTo>
                <a:cubicBezTo>
                  <a:pt x="20" y="158"/>
                  <a:pt x="19" y="150"/>
                  <a:pt x="19" y="150"/>
                </a:cubicBezTo>
                <a:cubicBezTo>
                  <a:pt x="16" y="140"/>
                  <a:pt x="16" y="140"/>
                  <a:pt x="16" y="140"/>
                </a:cubicBezTo>
                <a:cubicBezTo>
                  <a:pt x="10" y="130"/>
                  <a:pt x="10" y="130"/>
                  <a:pt x="10" y="130"/>
                </a:cubicBezTo>
                <a:cubicBezTo>
                  <a:pt x="11" y="118"/>
                  <a:pt x="11" y="118"/>
                  <a:pt x="11" y="118"/>
                </a:cubicBezTo>
                <a:cubicBezTo>
                  <a:pt x="7" y="108"/>
                  <a:pt x="7" y="108"/>
                  <a:pt x="7" y="108"/>
                </a:cubicBezTo>
                <a:cubicBezTo>
                  <a:pt x="2" y="95"/>
                  <a:pt x="2" y="95"/>
                  <a:pt x="2" y="95"/>
                </a:cubicBezTo>
                <a:cubicBezTo>
                  <a:pt x="0" y="89"/>
                  <a:pt x="0" y="89"/>
                  <a:pt x="0" y="89"/>
                </a:cubicBezTo>
                <a:cubicBezTo>
                  <a:pt x="5" y="84"/>
                  <a:pt x="5" y="84"/>
                  <a:pt x="5" y="84"/>
                </a:cubicBezTo>
                <a:cubicBezTo>
                  <a:pt x="8" y="79"/>
                  <a:pt x="8" y="79"/>
                  <a:pt x="8" y="79"/>
                </a:cubicBezTo>
                <a:cubicBezTo>
                  <a:pt x="3" y="75"/>
                  <a:pt x="3" y="75"/>
                  <a:pt x="3" y="75"/>
                </a:cubicBezTo>
                <a:cubicBezTo>
                  <a:pt x="1" y="71"/>
                  <a:pt x="1" y="71"/>
                  <a:pt x="1" y="71"/>
                </a:cubicBezTo>
                <a:cubicBezTo>
                  <a:pt x="1" y="63"/>
                  <a:pt x="1" y="63"/>
                  <a:pt x="1" y="63"/>
                </a:cubicBezTo>
                <a:cubicBezTo>
                  <a:pt x="4" y="56"/>
                  <a:pt x="4" y="56"/>
                  <a:pt x="4" y="56"/>
                </a:cubicBezTo>
                <a:cubicBezTo>
                  <a:pt x="7" y="54"/>
                  <a:pt x="7" y="54"/>
                  <a:pt x="7" y="54"/>
                </a:cubicBezTo>
                <a:cubicBezTo>
                  <a:pt x="6" y="50"/>
                  <a:pt x="6" y="50"/>
                  <a:pt x="6" y="50"/>
                </a:cubicBezTo>
                <a:cubicBezTo>
                  <a:pt x="8" y="34"/>
                  <a:pt x="8" y="34"/>
                  <a:pt x="8" y="34"/>
                </a:cubicBezTo>
                <a:cubicBezTo>
                  <a:pt x="0" y="14"/>
                  <a:pt x="0" y="14"/>
                  <a:pt x="0" y="14"/>
                </a:cubicBezTo>
                <a:cubicBezTo>
                  <a:pt x="7" y="13"/>
                  <a:pt x="7" y="13"/>
                  <a:pt x="7" y="13"/>
                </a:cubicBezTo>
                <a:cubicBezTo>
                  <a:pt x="15" y="12"/>
                  <a:pt x="15" y="12"/>
                  <a:pt x="15" y="12"/>
                </a:cubicBezTo>
                <a:cubicBezTo>
                  <a:pt x="25" y="8"/>
                  <a:pt x="25" y="8"/>
                  <a:pt x="25" y="8"/>
                </a:cubicBezTo>
                <a:lnTo>
                  <a:pt x="31" y="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0" name="Freeform 1253">
            <a:extLst>
              <a:ext uri="{FF2B5EF4-FFF2-40B4-BE49-F238E27FC236}">
                <a16:creationId xmlns="" xmlns:a16="http://schemas.microsoft.com/office/drawing/2014/main" id="{992D774B-74ED-4CD5-9B45-029A2F0A08AA}"/>
              </a:ext>
            </a:extLst>
          </p:cNvPr>
          <p:cNvSpPr>
            <a:spLocks/>
          </p:cNvSpPr>
          <p:nvPr/>
        </p:nvSpPr>
        <p:spPr bwMode="gray">
          <a:xfrm>
            <a:off x="3279148" y="3687758"/>
            <a:ext cx="144980" cy="150704"/>
          </a:xfrm>
          <a:custGeom>
            <a:avLst/>
            <a:gdLst>
              <a:gd name="T0" fmla="*/ 80 w 100"/>
              <a:gd name="T1" fmla="*/ 101 h 105"/>
              <a:gd name="T2" fmla="*/ 70 w 100"/>
              <a:gd name="T3" fmla="*/ 105 h 105"/>
              <a:gd name="T4" fmla="*/ 54 w 100"/>
              <a:gd name="T5" fmla="*/ 103 h 105"/>
              <a:gd name="T6" fmla="*/ 49 w 100"/>
              <a:gd name="T7" fmla="*/ 98 h 105"/>
              <a:gd name="T8" fmla="*/ 54 w 100"/>
              <a:gd name="T9" fmla="*/ 87 h 105"/>
              <a:gd name="T10" fmla="*/ 59 w 100"/>
              <a:gd name="T11" fmla="*/ 78 h 105"/>
              <a:gd name="T12" fmla="*/ 55 w 100"/>
              <a:gd name="T13" fmla="*/ 72 h 105"/>
              <a:gd name="T14" fmla="*/ 40 w 100"/>
              <a:gd name="T15" fmla="*/ 66 h 105"/>
              <a:gd name="T16" fmla="*/ 28 w 100"/>
              <a:gd name="T17" fmla="*/ 57 h 105"/>
              <a:gd name="T18" fmla="*/ 23 w 100"/>
              <a:gd name="T19" fmla="*/ 57 h 105"/>
              <a:gd name="T20" fmla="*/ 15 w 100"/>
              <a:gd name="T21" fmla="*/ 53 h 105"/>
              <a:gd name="T22" fmla="*/ 6 w 100"/>
              <a:gd name="T23" fmla="*/ 44 h 105"/>
              <a:gd name="T24" fmla="*/ 1 w 100"/>
              <a:gd name="T25" fmla="*/ 38 h 105"/>
              <a:gd name="T26" fmla="*/ 0 w 100"/>
              <a:gd name="T27" fmla="*/ 34 h 105"/>
              <a:gd name="T28" fmla="*/ 2 w 100"/>
              <a:gd name="T29" fmla="*/ 30 h 105"/>
              <a:gd name="T30" fmla="*/ 4 w 100"/>
              <a:gd name="T31" fmla="*/ 22 h 105"/>
              <a:gd name="T32" fmla="*/ 4 w 100"/>
              <a:gd name="T33" fmla="*/ 16 h 105"/>
              <a:gd name="T34" fmla="*/ 9 w 100"/>
              <a:gd name="T35" fmla="*/ 5 h 105"/>
              <a:gd name="T36" fmla="*/ 21 w 100"/>
              <a:gd name="T37" fmla="*/ 1 h 105"/>
              <a:gd name="T38" fmla="*/ 32 w 100"/>
              <a:gd name="T39" fmla="*/ 0 h 105"/>
              <a:gd name="T40" fmla="*/ 42 w 100"/>
              <a:gd name="T41" fmla="*/ 1 h 105"/>
              <a:gd name="T42" fmla="*/ 49 w 100"/>
              <a:gd name="T43" fmla="*/ 5 h 105"/>
              <a:gd name="T44" fmla="*/ 54 w 100"/>
              <a:gd name="T45" fmla="*/ 10 h 105"/>
              <a:gd name="T46" fmla="*/ 57 w 100"/>
              <a:gd name="T47" fmla="*/ 16 h 105"/>
              <a:gd name="T48" fmla="*/ 57 w 100"/>
              <a:gd name="T49" fmla="*/ 25 h 105"/>
              <a:gd name="T50" fmla="*/ 56 w 100"/>
              <a:gd name="T51" fmla="*/ 36 h 105"/>
              <a:gd name="T52" fmla="*/ 64 w 100"/>
              <a:gd name="T53" fmla="*/ 36 h 105"/>
              <a:gd name="T54" fmla="*/ 70 w 100"/>
              <a:gd name="T55" fmla="*/ 35 h 105"/>
              <a:gd name="T56" fmla="*/ 78 w 100"/>
              <a:gd name="T57" fmla="*/ 36 h 105"/>
              <a:gd name="T58" fmla="*/ 82 w 100"/>
              <a:gd name="T59" fmla="*/ 39 h 105"/>
              <a:gd name="T60" fmla="*/ 80 w 100"/>
              <a:gd name="T61" fmla="*/ 47 h 105"/>
              <a:gd name="T62" fmla="*/ 84 w 100"/>
              <a:gd name="T63" fmla="*/ 55 h 105"/>
              <a:gd name="T64" fmla="*/ 89 w 100"/>
              <a:gd name="T65" fmla="*/ 60 h 105"/>
              <a:gd name="T66" fmla="*/ 97 w 100"/>
              <a:gd name="T67" fmla="*/ 59 h 105"/>
              <a:gd name="T68" fmla="*/ 100 w 100"/>
              <a:gd name="T69" fmla="*/ 60 h 105"/>
              <a:gd name="T70" fmla="*/ 99 w 100"/>
              <a:gd name="T71" fmla="*/ 67 h 105"/>
              <a:gd name="T72" fmla="*/ 96 w 100"/>
              <a:gd name="T73" fmla="*/ 73 h 105"/>
              <a:gd name="T74" fmla="*/ 96 w 100"/>
              <a:gd name="T75" fmla="*/ 84 h 105"/>
              <a:gd name="T76" fmla="*/ 94 w 100"/>
              <a:gd name="T77" fmla="*/ 89 h 105"/>
              <a:gd name="T78" fmla="*/ 90 w 100"/>
              <a:gd name="T79" fmla="*/ 94 h 105"/>
              <a:gd name="T80" fmla="*/ 84 w 100"/>
              <a:gd name="T81" fmla="*/ 99 h 105"/>
              <a:gd name="T82" fmla="*/ 80 w 100"/>
              <a:gd name="T83" fmla="*/ 101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
              <a:gd name="T127" fmla="*/ 0 h 105"/>
              <a:gd name="T128" fmla="*/ 100 w 100"/>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 h="105">
                <a:moveTo>
                  <a:pt x="80" y="101"/>
                </a:moveTo>
                <a:lnTo>
                  <a:pt x="70" y="105"/>
                </a:lnTo>
                <a:lnTo>
                  <a:pt x="54" y="103"/>
                </a:lnTo>
                <a:lnTo>
                  <a:pt x="49" y="98"/>
                </a:lnTo>
                <a:lnTo>
                  <a:pt x="54" y="87"/>
                </a:lnTo>
                <a:lnTo>
                  <a:pt x="59" y="78"/>
                </a:lnTo>
                <a:lnTo>
                  <a:pt x="55" y="72"/>
                </a:lnTo>
                <a:lnTo>
                  <a:pt x="40" y="66"/>
                </a:lnTo>
                <a:lnTo>
                  <a:pt x="28" y="57"/>
                </a:lnTo>
                <a:lnTo>
                  <a:pt x="23" y="57"/>
                </a:lnTo>
                <a:lnTo>
                  <a:pt x="15" y="53"/>
                </a:lnTo>
                <a:lnTo>
                  <a:pt x="6" y="44"/>
                </a:lnTo>
                <a:lnTo>
                  <a:pt x="1" y="38"/>
                </a:lnTo>
                <a:lnTo>
                  <a:pt x="0" y="34"/>
                </a:lnTo>
                <a:lnTo>
                  <a:pt x="2" y="30"/>
                </a:lnTo>
                <a:lnTo>
                  <a:pt x="4" y="22"/>
                </a:lnTo>
                <a:lnTo>
                  <a:pt x="4" y="16"/>
                </a:lnTo>
                <a:lnTo>
                  <a:pt x="9" y="5"/>
                </a:lnTo>
                <a:lnTo>
                  <a:pt x="21" y="1"/>
                </a:lnTo>
                <a:lnTo>
                  <a:pt x="32" y="0"/>
                </a:lnTo>
                <a:lnTo>
                  <a:pt x="42" y="1"/>
                </a:lnTo>
                <a:lnTo>
                  <a:pt x="49" y="5"/>
                </a:lnTo>
                <a:lnTo>
                  <a:pt x="54" y="10"/>
                </a:lnTo>
                <a:lnTo>
                  <a:pt x="57" y="16"/>
                </a:lnTo>
                <a:lnTo>
                  <a:pt x="57" y="25"/>
                </a:lnTo>
                <a:lnTo>
                  <a:pt x="56" y="36"/>
                </a:lnTo>
                <a:lnTo>
                  <a:pt x="64" y="36"/>
                </a:lnTo>
                <a:lnTo>
                  <a:pt x="70" y="35"/>
                </a:lnTo>
                <a:lnTo>
                  <a:pt x="78" y="36"/>
                </a:lnTo>
                <a:lnTo>
                  <a:pt x="82" y="39"/>
                </a:lnTo>
                <a:lnTo>
                  <a:pt x="80" y="47"/>
                </a:lnTo>
                <a:lnTo>
                  <a:pt x="84" y="55"/>
                </a:lnTo>
                <a:lnTo>
                  <a:pt x="89" y="60"/>
                </a:lnTo>
                <a:lnTo>
                  <a:pt x="97" y="59"/>
                </a:lnTo>
                <a:lnTo>
                  <a:pt x="100" y="60"/>
                </a:lnTo>
                <a:lnTo>
                  <a:pt x="99" y="67"/>
                </a:lnTo>
                <a:lnTo>
                  <a:pt x="96" y="73"/>
                </a:lnTo>
                <a:lnTo>
                  <a:pt x="96" y="84"/>
                </a:lnTo>
                <a:lnTo>
                  <a:pt x="94" y="89"/>
                </a:lnTo>
                <a:lnTo>
                  <a:pt x="90" y="94"/>
                </a:lnTo>
                <a:lnTo>
                  <a:pt x="84" y="99"/>
                </a:lnTo>
                <a:lnTo>
                  <a:pt x="80" y="10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1" name="Freeform 1254">
            <a:extLst>
              <a:ext uri="{FF2B5EF4-FFF2-40B4-BE49-F238E27FC236}">
                <a16:creationId xmlns="" xmlns:a16="http://schemas.microsoft.com/office/drawing/2014/main" id="{CDDBB6E4-C8D0-464B-A590-DD2BA90246D3}"/>
              </a:ext>
            </a:extLst>
          </p:cNvPr>
          <p:cNvSpPr>
            <a:spLocks/>
          </p:cNvSpPr>
          <p:nvPr/>
        </p:nvSpPr>
        <p:spPr bwMode="gray">
          <a:xfrm>
            <a:off x="3351637" y="3880263"/>
            <a:ext cx="92564" cy="95701"/>
          </a:xfrm>
          <a:custGeom>
            <a:avLst/>
            <a:gdLst>
              <a:gd name="T0" fmla="*/ 16 w 63"/>
              <a:gd name="T1" fmla="*/ 0 h 67"/>
              <a:gd name="T2" fmla="*/ 23 w 63"/>
              <a:gd name="T3" fmla="*/ 6 h 67"/>
              <a:gd name="T4" fmla="*/ 29 w 63"/>
              <a:gd name="T5" fmla="*/ 14 h 67"/>
              <a:gd name="T6" fmla="*/ 36 w 63"/>
              <a:gd name="T7" fmla="*/ 14 h 67"/>
              <a:gd name="T8" fmla="*/ 46 w 63"/>
              <a:gd name="T9" fmla="*/ 21 h 67"/>
              <a:gd name="T10" fmla="*/ 54 w 63"/>
              <a:gd name="T11" fmla="*/ 28 h 67"/>
              <a:gd name="T12" fmla="*/ 59 w 63"/>
              <a:gd name="T13" fmla="*/ 33 h 67"/>
              <a:gd name="T14" fmla="*/ 61 w 63"/>
              <a:gd name="T15" fmla="*/ 38 h 67"/>
              <a:gd name="T16" fmla="*/ 60 w 63"/>
              <a:gd name="T17" fmla="*/ 42 h 67"/>
              <a:gd name="T18" fmla="*/ 60 w 63"/>
              <a:gd name="T19" fmla="*/ 46 h 67"/>
              <a:gd name="T20" fmla="*/ 63 w 63"/>
              <a:gd name="T21" fmla="*/ 48 h 67"/>
              <a:gd name="T22" fmla="*/ 60 w 63"/>
              <a:gd name="T23" fmla="*/ 52 h 67"/>
              <a:gd name="T24" fmla="*/ 54 w 63"/>
              <a:gd name="T25" fmla="*/ 60 h 67"/>
              <a:gd name="T26" fmla="*/ 45 w 63"/>
              <a:gd name="T27" fmla="*/ 67 h 67"/>
              <a:gd name="T28" fmla="*/ 32 w 63"/>
              <a:gd name="T29" fmla="*/ 66 h 67"/>
              <a:gd name="T30" fmla="*/ 22 w 63"/>
              <a:gd name="T31" fmla="*/ 64 h 67"/>
              <a:gd name="T32" fmla="*/ 15 w 63"/>
              <a:gd name="T33" fmla="*/ 61 h 67"/>
              <a:gd name="T34" fmla="*/ 5 w 63"/>
              <a:gd name="T35" fmla="*/ 59 h 67"/>
              <a:gd name="T36" fmla="*/ 0 w 63"/>
              <a:gd name="T37" fmla="*/ 56 h 67"/>
              <a:gd name="T38" fmla="*/ 1 w 63"/>
              <a:gd name="T39" fmla="*/ 44 h 67"/>
              <a:gd name="T40" fmla="*/ 4 w 63"/>
              <a:gd name="T41" fmla="*/ 30 h 67"/>
              <a:gd name="T42" fmla="*/ 5 w 63"/>
              <a:gd name="T43" fmla="*/ 17 h 67"/>
              <a:gd name="T44" fmla="*/ 9 w 63"/>
              <a:gd name="T45" fmla="*/ 6 h 67"/>
              <a:gd name="T46" fmla="*/ 10 w 63"/>
              <a:gd name="T47" fmla="*/ 1 h 67"/>
              <a:gd name="T48" fmla="*/ 16 w 63"/>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67"/>
              <a:gd name="T77" fmla="*/ 63 w 63"/>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67">
                <a:moveTo>
                  <a:pt x="16" y="0"/>
                </a:moveTo>
                <a:cubicBezTo>
                  <a:pt x="23" y="6"/>
                  <a:pt x="23" y="6"/>
                  <a:pt x="23" y="6"/>
                </a:cubicBezTo>
                <a:cubicBezTo>
                  <a:pt x="29" y="14"/>
                  <a:pt x="29" y="14"/>
                  <a:pt x="29" y="14"/>
                </a:cubicBezTo>
                <a:cubicBezTo>
                  <a:pt x="36" y="14"/>
                  <a:pt x="36" y="14"/>
                  <a:pt x="36" y="14"/>
                </a:cubicBezTo>
                <a:cubicBezTo>
                  <a:pt x="46" y="21"/>
                  <a:pt x="46" y="21"/>
                  <a:pt x="46" y="21"/>
                </a:cubicBezTo>
                <a:cubicBezTo>
                  <a:pt x="54" y="28"/>
                  <a:pt x="54" y="28"/>
                  <a:pt x="54" y="28"/>
                </a:cubicBezTo>
                <a:cubicBezTo>
                  <a:pt x="59" y="33"/>
                  <a:pt x="59" y="33"/>
                  <a:pt x="59" y="33"/>
                </a:cubicBezTo>
                <a:cubicBezTo>
                  <a:pt x="61" y="38"/>
                  <a:pt x="61" y="38"/>
                  <a:pt x="61" y="38"/>
                </a:cubicBezTo>
                <a:cubicBezTo>
                  <a:pt x="60" y="42"/>
                  <a:pt x="60" y="42"/>
                  <a:pt x="60" y="42"/>
                </a:cubicBezTo>
                <a:cubicBezTo>
                  <a:pt x="60" y="46"/>
                  <a:pt x="60" y="46"/>
                  <a:pt x="60" y="46"/>
                </a:cubicBezTo>
                <a:cubicBezTo>
                  <a:pt x="63" y="48"/>
                  <a:pt x="63" y="48"/>
                  <a:pt x="63" y="48"/>
                </a:cubicBezTo>
                <a:cubicBezTo>
                  <a:pt x="60" y="52"/>
                  <a:pt x="60" y="52"/>
                  <a:pt x="60" y="52"/>
                </a:cubicBezTo>
                <a:cubicBezTo>
                  <a:pt x="54" y="60"/>
                  <a:pt x="54" y="60"/>
                  <a:pt x="54" y="60"/>
                </a:cubicBezTo>
                <a:cubicBezTo>
                  <a:pt x="54" y="60"/>
                  <a:pt x="48" y="67"/>
                  <a:pt x="45" y="67"/>
                </a:cubicBezTo>
                <a:cubicBezTo>
                  <a:pt x="42" y="67"/>
                  <a:pt x="32" y="66"/>
                  <a:pt x="32" y="66"/>
                </a:cubicBezTo>
                <a:cubicBezTo>
                  <a:pt x="22" y="64"/>
                  <a:pt x="22" y="64"/>
                  <a:pt x="22" y="64"/>
                </a:cubicBezTo>
                <a:cubicBezTo>
                  <a:pt x="15" y="61"/>
                  <a:pt x="15" y="61"/>
                  <a:pt x="15" y="61"/>
                </a:cubicBezTo>
                <a:cubicBezTo>
                  <a:pt x="5" y="59"/>
                  <a:pt x="5" y="59"/>
                  <a:pt x="5" y="59"/>
                </a:cubicBezTo>
                <a:cubicBezTo>
                  <a:pt x="0" y="56"/>
                  <a:pt x="0" y="56"/>
                  <a:pt x="0" y="56"/>
                </a:cubicBezTo>
                <a:cubicBezTo>
                  <a:pt x="1" y="44"/>
                  <a:pt x="1" y="44"/>
                  <a:pt x="1" y="44"/>
                </a:cubicBezTo>
                <a:cubicBezTo>
                  <a:pt x="4" y="30"/>
                  <a:pt x="4" y="30"/>
                  <a:pt x="4" y="30"/>
                </a:cubicBezTo>
                <a:cubicBezTo>
                  <a:pt x="5" y="17"/>
                  <a:pt x="5" y="17"/>
                  <a:pt x="5" y="17"/>
                </a:cubicBezTo>
                <a:cubicBezTo>
                  <a:pt x="9" y="6"/>
                  <a:pt x="9" y="6"/>
                  <a:pt x="9" y="6"/>
                </a:cubicBezTo>
                <a:cubicBezTo>
                  <a:pt x="10" y="1"/>
                  <a:pt x="10" y="1"/>
                  <a:pt x="10" y="1"/>
                </a:cubicBezTo>
                <a:lnTo>
                  <a:pt x="16"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2" name="Freeform 1255">
            <a:extLst>
              <a:ext uri="{FF2B5EF4-FFF2-40B4-BE49-F238E27FC236}">
                <a16:creationId xmlns="" xmlns:a16="http://schemas.microsoft.com/office/drawing/2014/main" id="{569DB007-E672-48C1-8052-57C5B8D71DA8}"/>
              </a:ext>
            </a:extLst>
          </p:cNvPr>
          <p:cNvSpPr>
            <a:spLocks/>
          </p:cNvSpPr>
          <p:nvPr/>
        </p:nvSpPr>
        <p:spPr bwMode="gray">
          <a:xfrm>
            <a:off x="3092904" y="3731758"/>
            <a:ext cx="342377" cy="607211"/>
          </a:xfrm>
          <a:custGeom>
            <a:avLst/>
            <a:gdLst>
              <a:gd name="T0" fmla="*/ 80 w 235"/>
              <a:gd name="T1" fmla="*/ 6 h 422"/>
              <a:gd name="T2" fmla="*/ 103 w 235"/>
              <a:gd name="T3" fmla="*/ 4 h 422"/>
              <a:gd name="T4" fmla="*/ 128 w 235"/>
              <a:gd name="T5" fmla="*/ 3 h 422"/>
              <a:gd name="T6" fmla="*/ 141 w 235"/>
              <a:gd name="T7" fmla="*/ 20 h 422"/>
              <a:gd name="T8" fmla="*/ 156 w 235"/>
              <a:gd name="T9" fmla="*/ 26 h 422"/>
              <a:gd name="T10" fmla="*/ 176 w 235"/>
              <a:gd name="T11" fmla="*/ 38 h 422"/>
              <a:gd name="T12" fmla="*/ 183 w 235"/>
              <a:gd name="T13" fmla="*/ 54 h 422"/>
              <a:gd name="T14" fmla="*/ 198 w 235"/>
              <a:gd name="T15" fmla="*/ 73 h 422"/>
              <a:gd name="T16" fmla="*/ 218 w 235"/>
              <a:gd name="T17" fmla="*/ 63 h 422"/>
              <a:gd name="T18" fmla="*/ 230 w 235"/>
              <a:gd name="T19" fmla="*/ 47 h 422"/>
              <a:gd name="T20" fmla="*/ 232 w 235"/>
              <a:gd name="T21" fmla="*/ 66 h 422"/>
              <a:gd name="T22" fmla="*/ 217 w 235"/>
              <a:gd name="T23" fmla="*/ 78 h 422"/>
              <a:gd name="T24" fmla="*/ 199 w 235"/>
              <a:gd name="T25" fmla="*/ 96 h 422"/>
              <a:gd name="T26" fmla="*/ 188 w 235"/>
              <a:gd name="T27" fmla="*/ 104 h 422"/>
              <a:gd name="T28" fmla="*/ 179 w 235"/>
              <a:gd name="T29" fmla="*/ 145 h 422"/>
              <a:gd name="T30" fmla="*/ 175 w 235"/>
              <a:gd name="T31" fmla="*/ 167 h 422"/>
              <a:gd name="T32" fmla="*/ 192 w 235"/>
              <a:gd name="T33" fmla="*/ 177 h 422"/>
              <a:gd name="T34" fmla="*/ 199 w 235"/>
              <a:gd name="T35" fmla="*/ 191 h 422"/>
              <a:gd name="T36" fmla="*/ 178 w 235"/>
              <a:gd name="T37" fmla="*/ 220 h 422"/>
              <a:gd name="T38" fmla="*/ 141 w 235"/>
              <a:gd name="T39" fmla="*/ 226 h 422"/>
              <a:gd name="T40" fmla="*/ 134 w 235"/>
              <a:gd name="T41" fmla="*/ 235 h 422"/>
              <a:gd name="T42" fmla="*/ 120 w 235"/>
              <a:gd name="T43" fmla="*/ 256 h 422"/>
              <a:gd name="T44" fmla="*/ 101 w 235"/>
              <a:gd name="T45" fmla="*/ 250 h 422"/>
              <a:gd name="T46" fmla="*/ 100 w 235"/>
              <a:gd name="T47" fmla="*/ 271 h 422"/>
              <a:gd name="T48" fmla="*/ 111 w 235"/>
              <a:gd name="T49" fmla="*/ 271 h 422"/>
              <a:gd name="T50" fmla="*/ 117 w 235"/>
              <a:gd name="T51" fmla="*/ 278 h 422"/>
              <a:gd name="T52" fmla="*/ 108 w 235"/>
              <a:gd name="T53" fmla="*/ 277 h 422"/>
              <a:gd name="T54" fmla="*/ 103 w 235"/>
              <a:gd name="T55" fmla="*/ 282 h 422"/>
              <a:gd name="T56" fmla="*/ 97 w 235"/>
              <a:gd name="T57" fmla="*/ 297 h 422"/>
              <a:gd name="T58" fmla="*/ 78 w 235"/>
              <a:gd name="T59" fmla="*/ 314 h 422"/>
              <a:gd name="T60" fmla="*/ 78 w 235"/>
              <a:gd name="T61" fmla="*/ 341 h 422"/>
              <a:gd name="T62" fmla="*/ 90 w 235"/>
              <a:gd name="T63" fmla="*/ 350 h 422"/>
              <a:gd name="T64" fmla="*/ 69 w 235"/>
              <a:gd name="T65" fmla="*/ 372 h 422"/>
              <a:gd name="T66" fmla="*/ 57 w 235"/>
              <a:gd name="T67" fmla="*/ 388 h 422"/>
              <a:gd name="T68" fmla="*/ 50 w 235"/>
              <a:gd name="T69" fmla="*/ 410 h 422"/>
              <a:gd name="T70" fmla="*/ 57 w 235"/>
              <a:gd name="T71" fmla="*/ 422 h 422"/>
              <a:gd name="T72" fmla="*/ 17 w 235"/>
              <a:gd name="T73" fmla="*/ 417 h 422"/>
              <a:gd name="T74" fmla="*/ 4 w 235"/>
              <a:gd name="T75" fmla="*/ 395 h 422"/>
              <a:gd name="T76" fmla="*/ 1 w 235"/>
              <a:gd name="T77" fmla="*/ 374 h 422"/>
              <a:gd name="T78" fmla="*/ 14 w 235"/>
              <a:gd name="T79" fmla="*/ 346 h 422"/>
              <a:gd name="T80" fmla="*/ 22 w 235"/>
              <a:gd name="T81" fmla="*/ 309 h 422"/>
              <a:gd name="T82" fmla="*/ 16 w 235"/>
              <a:gd name="T83" fmla="*/ 282 h 422"/>
              <a:gd name="T84" fmla="*/ 20 w 235"/>
              <a:gd name="T85" fmla="*/ 238 h 422"/>
              <a:gd name="T86" fmla="*/ 30 w 235"/>
              <a:gd name="T87" fmla="*/ 219 h 422"/>
              <a:gd name="T88" fmla="*/ 32 w 235"/>
              <a:gd name="T89" fmla="*/ 187 h 422"/>
              <a:gd name="T90" fmla="*/ 40 w 235"/>
              <a:gd name="T91" fmla="*/ 163 h 422"/>
              <a:gd name="T92" fmla="*/ 35 w 235"/>
              <a:gd name="T93" fmla="*/ 129 h 422"/>
              <a:gd name="T94" fmla="*/ 41 w 235"/>
              <a:gd name="T95" fmla="*/ 91 h 422"/>
              <a:gd name="T96" fmla="*/ 59 w 235"/>
              <a:gd name="T97" fmla="*/ 62 h 422"/>
              <a:gd name="T98" fmla="*/ 66 w 235"/>
              <a:gd name="T99" fmla="*/ 32 h 4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422"/>
              <a:gd name="T152" fmla="*/ 235 w 235"/>
              <a:gd name="T153" fmla="*/ 422 h 4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422">
                <a:moveTo>
                  <a:pt x="75" y="14"/>
                </a:moveTo>
                <a:cubicBezTo>
                  <a:pt x="77" y="8"/>
                  <a:pt x="77" y="8"/>
                  <a:pt x="77" y="8"/>
                </a:cubicBezTo>
                <a:cubicBezTo>
                  <a:pt x="80" y="6"/>
                  <a:pt x="80" y="6"/>
                  <a:pt x="80" y="6"/>
                </a:cubicBezTo>
                <a:cubicBezTo>
                  <a:pt x="86" y="0"/>
                  <a:pt x="86" y="0"/>
                  <a:pt x="86" y="0"/>
                </a:cubicBezTo>
                <a:cubicBezTo>
                  <a:pt x="91" y="5"/>
                  <a:pt x="91" y="5"/>
                  <a:pt x="91" y="5"/>
                </a:cubicBezTo>
                <a:cubicBezTo>
                  <a:pt x="103" y="4"/>
                  <a:pt x="103" y="4"/>
                  <a:pt x="103" y="4"/>
                </a:cubicBezTo>
                <a:cubicBezTo>
                  <a:pt x="109" y="12"/>
                  <a:pt x="109" y="12"/>
                  <a:pt x="109" y="12"/>
                </a:cubicBezTo>
                <a:cubicBezTo>
                  <a:pt x="114" y="2"/>
                  <a:pt x="114" y="2"/>
                  <a:pt x="114" y="2"/>
                </a:cubicBezTo>
                <a:cubicBezTo>
                  <a:pt x="128" y="3"/>
                  <a:pt x="128" y="3"/>
                  <a:pt x="128" y="3"/>
                </a:cubicBezTo>
                <a:cubicBezTo>
                  <a:pt x="129" y="7"/>
                  <a:pt x="129" y="7"/>
                  <a:pt x="129" y="7"/>
                </a:cubicBezTo>
                <a:cubicBezTo>
                  <a:pt x="134" y="13"/>
                  <a:pt x="134" y="13"/>
                  <a:pt x="134" y="13"/>
                </a:cubicBezTo>
                <a:cubicBezTo>
                  <a:pt x="141" y="20"/>
                  <a:pt x="141" y="20"/>
                  <a:pt x="141" y="20"/>
                </a:cubicBezTo>
                <a:cubicBezTo>
                  <a:pt x="143" y="22"/>
                  <a:pt x="143" y="22"/>
                  <a:pt x="143" y="22"/>
                </a:cubicBezTo>
                <a:cubicBezTo>
                  <a:pt x="151" y="26"/>
                  <a:pt x="151" y="26"/>
                  <a:pt x="151" y="26"/>
                </a:cubicBezTo>
                <a:cubicBezTo>
                  <a:pt x="156" y="26"/>
                  <a:pt x="156" y="26"/>
                  <a:pt x="156" y="26"/>
                </a:cubicBezTo>
                <a:cubicBezTo>
                  <a:pt x="164" y="31"/>
                  <a:pt x="164" y="31"/>
                  <a:pt x="164" y="31"/>
                </a:cubicBezTo>
                <a:cubicBezTo>
                  <a:pt x="168" y="35"/>
                  <a:pt x="168" y="35"/>
                  <a:pt x="168" y="35"/>
                </a:cubicBezTo>
                <a:cubicBezTo>
                  <a:pt x="176" y="38"/>
                  <a:pt x="176" y="38"/>
                  <a:pt x="176" y="38"/>
                </a:cubicBezTo>
                <a:cubicBezTo>
                  <a:pt x="183" y="41"/>
                  <a:pt x="183" y="41"/>
                  <a:pt x="183" y="41"/>
                </a:cubicBezTo>
                <a:cubicBezTo>
                  <a:pt x="187" y="47"/>
                  <a:pt x="187" y="47"/>
                  <a:pt x="187" y="47"/>
                </a:cubicBezTo>
                <a:cubicBezTo>
                  <a:pt x="183" y="54"/>
                  <a:pt x="183" y="54"/>
                  <a:pt x="183" y="54"/>
                </a:cubicBezTo>
                <a:cubicBezTo>
                  <a:pt x="177" y="67"/>
                  <a:pt x="177" y="67"/>
                  <a:pt x="177" y="67"/>
                </a:cubicBezTo>
                <a:cubicBezTo>
                  <a:pt x="182" y="72"/>
                  <a:pt x="182" y="72"/>
                  <a:pt x="182" y="72"/>
                </a:cubicBezTo>
                <a:cubicBezTo>
                  <a:pt x="198" y="73"/>
                  <a:pt x="198" y="73"/>
                  <a:pt x="198" y="73"/>
                </a:cubicBezTo>
                <a:cubicBezTo>
                  <a:pt x="208" y="70"/>
                  <a:pt x="208" y="70"/>
                  <a:pt x="208" y="70"/>
                </a:cubicBezTo>
                <a:cubicBezTo>
                  <a:pt x="215" y="66"/>
                  <a:pt x="215" y="66"/>
                  <a:pt x="215" y="66"/>
                </a:cubicBezTo>
                <a:cubicBezTo>
                  <a:pt x="218" y="63"/>
                  <a:pt x="218" y="63"/>
                  <a:pt x="218" y="63"/>
                </a:cubicBezTo>
                <a:cubicBezTo>
                  <a:pt x="223" y="53"/>
                  <a:pt x="223" y="53"/>
                  <a:pt x="223" y="53"/>
                </a:cubicBezTo>
                <a:cubicBezTo>
                  <a:pt x="224" y="46"/>
                  <a:pt x="224" y="46"/>
                  <a:pt x="224" y="46"/>
                </a:cubicBezTo>
                <a:cubicBezTo>
                  <a:pt x="230" y="47"/>
                  <a:pt x="230" y="47"/>
                  <a:pt x="230" y="47"/>
                </a:cubicBezTo>
                <a:cubicBezTo>
                  <a:pt x="234" y="50"/>
                  <a:pt x="234" y="50"/>
                  <a:pt x="234" y="50"/>
                </a:cubicBezTo>
                <a:cubicBezTo>
                  <a:pt x="235" y="57"/>
                  <a:pt x="235" y="57"/>
                  <a:pt x="235" y="57"/>
                </a:cubicBezTo>
                <a:cubicBezTo>
                  <a:pt x="232" y="66"/>
                  <a:pt x="232" y="66"/>
                  <a:pt x="232" y="66"/>
                </a:cubicBezTo>
                <a:cubicBezTo>
                  <a:pt x="229" y="71"/>
                  <a:pt x="229" y="71"/>
                  <a:pt x="229" y="71"/>
                </a:cubicBezTo>
                <a:cubicBezTo>
                  <a:pt x="223" y="74"/>
                  <a:pt x="223" y="74"/>
                  <a:pt x="223" y="74"/>
                </a:cubicBezTo>
                <a:cubicBezTo>
                  <a:pt x="217" y="78"/>
                  <a:pt x="217" y="78"/>
                  <a:pt x="217" y="78"/>
                </a:cubicBezTo>
                <a:cubicBezTo>
                  <a:pt x="210" y="85"/>
                  <a:pt x="210" y="85"/>
                  <a:pt x="210" y="85"/>
                </a:cubicBezTo>
                <a:cubicBezTo>
                  <a:pt x="205" y="90"/>
                  <a:pt x="205" y="90"/>
                  <a:pt x="205" y="90"/>
                </a:cubicBezTo>
                <a:cubicBezTo>
                  <a:pt x="199" y="96"/>
                  <a:pt x="199" y="96"/>
                  <a:pt x="199" y="96"/>
                </a:cubicBezTo>
                <a:cubicBezTo>
                  <a:pt x="196" y="99"/>
                  <a:pt x="196" y="99"/>
                  <a:pt x="196" y="99"/>
                </a:cubicBezTo>
                <a:cubicBezTo>
                  <a:pt x="194" y="103"/>
                  <a:pt x="194" y="103"/>
                  <a:pt x="194" y="103"/>
                </a:cubicBezTo>
                <a:cubicBezTo>
                  <a:pt x="188" y="104"/>
                  <a:pt x="188" y="104"/>
                  <a:pt x="188" y="104"/>
                </a:cubicBezTo>
                <a:cubicBezTo>
                  <a:pt x="183" y="120"/>
                  <a:pt x="183" y="120"/>
                  <a:pt x="183" y="120"/>
                </a:cubicBezTo>
                <a:cubicBezTo>
                  <a:pt x="182" y="131"/>
                  <a:pt x="182" y="131"/>
                  <a:pt x="182" y="131"/>
                </a:cubicBezTo>
                <a:cubicBezTo>
                  <a:pt x="179" y="145"/>
                  <a:pt x="179" y="145"/>
                  <a:pt x="179" y="145"/>
                </a:cubicBezTo>
                <a:cubicBezTo>
                  <a:pt x="178" y="159"/>
                  <a:pt x="178" y="159"/>
                  <a:pt x="178" y="159"/>
                </a:cubicBezTo>
                <a:cubicBezTo>
                  <a:pt x="176" y="162"/>
                  <a:pt x="176" y="162"/>
                  <a:pt x="176" y="162"/>
                </a:cubicBezTo>
                <a:cubicBezTo>
                  <a:pt x="175" y="167"/>
                  <a:pt x="175" y="167"/>
                  <a:pt x="175" y="167"/>
                </a:cubicBezTo>
                <a:cubicBezTo>
                  <a:pt x="181" y="168"/>
                  <a:pt x="181" y="168"/>
                  <a:pt x="181" y="168"/>
                </a:cubicBezTo>
                <a:cubicBezTo>
                  <a:pt x="189" y="171"/>
                  <a:pt x="189" y="171"/>
                  <a:pt x="189" y="171"/>
                </a:cubicBezTo>
                <a:cubicBezTo>
                  <a:pt x="192" y="177"/>
                  <a:pt x="192" y="177"/>
                  <a:pt x="192" y="177"/>
                </a:cubicBezTo>
                <a:cubicBezTo>
                  <a:pt x="191" y="184"/>
                  <a:pt x="191" y="184"/>
                  <a:pt x="191" y="184"/>
                </a:cubicBezTo>
                <a:cubicBezTo>
                  <a:pt x="193" y="187"/>
                  <a:pt x="193" y="187"/>
                  <a:pt x="193" y="187"/>
                </a:cubicBezTo>
                <a:cubicBezTo>
                  <a:pt x="199" y="191"/>
                  <a:pt x="199" y="191"/>
                  <a:pt x="199" y="191"/>
                </a:cubicBezTo>
                <a:cubicBezTo>
                  <a:pt x="198" y="201"/>
                  <a:pt x="198" y="201"/>
                  <a:pt x="198" y="201"/>
                </a:cubicBezTo>
                <a:cubicBezTo>
                  <a:pt x="190" y="213"/>
                  <a:pt x="190" y="213"/>
                  <a:pt x="190" y="213"/>
                </a:cubicBezTo>
                <a:cubicBezTo>
                  <a:pt x="178" y="220"/>
                  <a:pt x="178" y="220"/>
                  <a:pt x="178" y="220"/>
                </a:cubicBezTo>
                <a:cubicBezTo>
                  <a:pt x="164" y="223"/>
                  <a:pt x="164" y="223"/>
                  <a:pt x="164" y="223"/>
                </a:cubicBezTo>
                <a:cubicBezTo>
                  <a:pt x="153" y="224"/>
                  <a:pt x="153" y="224"/>
                  <a:pt x="153" y="224"/>
                </a:cubicBezTo>
                <a:cubicBezTo>
                  <a:pt x="141" y="226"/>
                  <a:pt x="141" y="226"/>
                  <a:pt x="141" y="226"/>
                </a:cubicBezTo>
                <a:cubicBezTo>
                  <a:pt x="133" y="224"/>
                  <a:pt x="133" y="224"/>
                  <a:pt x="133" y="224"/>
                </a:cubicBezTo>
                <a:cubicBezTo>
                  <a:pt x="132" y="228"/>
                  <a:pt x="132" y="228"/>
                  <a:pt x="132" y="228"/>
                </a:cubicBezTo>
                <a:cubicBezTo>
                  <a:pt x="134" y="235"/>
                  <a:pt x="134" y="235"/>
                  <a:pt x="134" y="235"/>
                </a:cubicBezTo>
                <a:cubicBezTo>
                  <a:pt x="132" y="247"/>
                  <a:pt x="132" y="247"/>
                  <a:pt x="132" y="247"/>
                </a:cubicBezTo>
                <a:cubicBezTo>
                  <a:pt x="126" y="253"/>
                  <a:pt x="126" y="253"/>
                  <a:pt x="126" y="253"/>
                </a:cubicBezTo>
                <a:cubicBezTo>
                  <a:pt x="120" y="256"/>
                  <a:pt x="120" y="256"/>
                  <a:pt x="120" y="256"/>
                </a:cubicBezTo>
                <a:cubicBezTo>
                  <a:pt x="110" y="253"/>
                  <a:pt x="110" y="253"/>
                  <a:pt x="110" y="253"/>
                </a:cubicBezTo>
                <a:cubicBezTo>
                  <a:pt x="105" y="250"/>
                  <a:pt x="105" y="250"/>
                  <a:pt x="105" y="250"/>
                </a:cubicBezTo>
                <a:cubicBezTo>
                  <a:pt x="101" y="250"/>
                  <a:pt x="101" y="250"/>
                  <a:pt x="101" y="250"/>
                </a:cubicBezTo>
                <a:cubicBezTo>
                  <a:pt x="100" y="254"/>
                  <a:pt x="100" y="254"/>
                  <a:pt x="100" y="254"/>
                </a:cubicBezTo>
                <a:cubicBezTo>
                  <a:pt x="101" y="266"/>
                  <a:pt x="101" y="266"/>
                  <a:pt x="101" y="266"/>
                </a:cubicBezTo>
                <a:cubicBezTo>
                  <a:pt x="100" y="271"/>
                  <a:pt x="100" y="271"/>
                  <a:pt x="100" y="271"/>
                </a:cubicBezTo>
                <a:cubicBezTo>
                  <a:pt x="105" y="273"/>
                  <a:pt x="105" y="273"/>
                  <a:pt x="105" y="273"/>
                </a:cubicBezTo>
                <a:cubicBezTo>
                  <a:pt x="111" y="273"/>
                  <a:pt x="111" y="273"/>
                  <a:pt x="111" y="273"/>
                </a:cubicBezTo>
                <a:cubicBezTo>
                  <a:pt x="111" y="271"/>
                  <a:pt x="111" y="271"/>
                  <a:pt x="111" y="271"/>
                </a:cubicBezTo>
                <a:cubicBezTo>
                  <a:pt x="114" y="271"/>
                  <a:pt x="114" y="271"/>
                  <a:pt x="114" y="271"/>
                </a:cubicBezTo>
                <a:cubicBezTo>
                  <a:pt x="117" y="273"/>
                  <a:pt x="117" y="273"/>
                  <a:pt x="117" y="273"/>
                </a:cubicBezTo>
                <a:cubicBezTo>
                  <a:pt x="117" y="278"/>
                  <a:pt x="117" y="278"/>
                  <a:pt x="117" y="278"/>
                </a:cubicBezTo>
                <a:cubicBezTo>
                  <a:pt x="113" y="280"/>
                  <a:pt x="113" y="280"/>
                  <a:pt x="113" y="280"/>
                </a:cubicBezTo>
                <a:cubicBezTo>
                  <a:pt x="109" y="279"/>
                  <a:pt x="109" y="279"/>
                  <a:pt x="109" y="279"/>
                </a:cubicBezTo>
                <a:cubicBezTo>
                  <a:pt x="108" y="277"/>
                  <a:pt x="108" y="277"/>
                  <a:pt x="108" y="277"/>
                </a:cubicBezTo>
                <a:cubicBezTo>
                  <a:pt x="105" y="276"/>
                  <a:pt x="105" y="276"/>
                  <a:pt x="105" y="276"/>
                </a:cubicBezTo>
                <a:cubicBezTo>
                  <a:pt x="102" y="278"/>
                  <a:pt x="102" y="278"/>
                  <a:pt x="102" y="278"/>
                </a:cubicBezTo>
                <a:cubicBezTo>
                  <a:pt x="103" y="282"/>
                  <a:pt x="103" y="282"/>
                  <a:pt x="103" y="282"/>
                </a:cubicBezTo>
                <a:cubicBezTo>
                  <a:pt x="101" y="286"/>
                  <a:pt x="101" y="286"/>
                  <a:pt x="101" y="286"/>
                </a:cubicBezTo>
                <a:cubicBezTo>
                  <a:pt x="96" y="289"/>
                  <a:pt x="96" y="289"/>
                  <a:pt x="96" y="289"/>
                </a:cubicBezTo>
                <a:cubicBezTo>
                  <a:pt x="97" y="297"/>
                  <a:pt x="97" y="297"/>
                  <a:pt x="97" y="297"/>
                </a:cubicBezTo>
                <a:cubicBezTo>
                  <a:pt x="94" y="306"/>
                  <a:pt x="94" y="306"/>
                  <a:pt x="94" y="306"/>
                </a:cubicBezTo>
                <a:cubicBezTo>
                  <a:pt x="94" y="306"/>
                  <a:pt x="90" y="310"/>
                  <a:pt x="87" y="311"/>
                </a:cubicBezTo>
                <a:cubicBezTo>
                  <a:pt x="85" y="312"/>
                  <a:pt x="78" y="314"/>
                  <a:pt x="78" y="314"/>
                </a:cubicBezTo>
                <a:cubicBezTo>
                  <a:pt x="70" y="324"/>
                  <a:pt x="70" y="324"/>
                  <a:pt x="70" y="324"/>
                </a:cubicBezTo>
                <a:cubicBezTo>
                  <a:pt x="71" y="333"/>
                  <a:pt x="71" y="333"/>
                  <a:pt x="71" y="333"/>
                </a:cubicBezTo>
                <a:cubicBezTo>
                  <a:pt x="78" y="341"/>
                  <a:pt x="78" y="341"/>
                  <a:pt x="78" y="341"/>
                </a:cubicBezTo>
                <a:cubicBezTo>
                  <a:pt x="78" y="341"/>
                  <a:pt x="80" y="342"/>
                  <a:pt x="82" y="342"/>
                </a:cubicBezTo>
                <a:cubicBezTo>
                  <a:pt x="85" y="342"/>
                  <a:pt x="90" y="343"/>
                  <a:pt x="90" y="343"/>
                </a:cubicBezTo>
                <a:cubicBezTo>
                  <a:pt x="90" y="350"/>
                  <a:pt x="90" y="350"/>
                  <a:pt x="90" y="350"/>
                </a:cubicBezTo>
                <a:cubicBezTo>
                  <a:pt x="88" y="356"/>
                  <a:pt x="88" y="356"/>
                  <a:pt x="88" y="356"/>
                </a:cubicBezTo>
                <a:cubicBezTo>
                  <a:pt x="77" y="364"/>
                  <a:pt x="77" y="364"/>
                  <a:pt x="77" y="364"/>
                </a:cubicBezTo>
                <a:cubicBezTo>
                  <a:pt x="69" y="372"/>
                  <a:pt x="69" y="372"/>
                  <a:pt x="69" y="372"/>
                </a:cubicBezTo>
                <a:cubicBezTo>
                  <a:pt x="67" y="383"/>
                  <a:pt x="67" y="383"/>
                  <a:pt x="67" y="383"/>
                </a:cubicBezTo>
                <a:cubicBezTo>
                  <a:pt x="65" y="387"/>
                  <a:pt x="65" y="387"/>
                  <a:pt x="65" y="387"/>
                </a:cubicBezTo>
                <a:cubicBezTo>
                  <a:pt x="57" y="388"/>
                  <a:pt x="57" y="388"/>
                  <a:pt x="57" y="388"/>
                </a:cubicBezTo>
                <a:cubicBezTo>
                  <a:pt x="52" y="393"/>
                  <a:pt x="52" y="393"/>
                  <a:pt x="52" y="393"/>
                </a:cubicBezTo>
                <a:cubicBezTo>
                  <a:pt x="49" y="403"/>
                  <a:pt x="49" y="403"/>
                  <a:pt x="49" y="403"/>
                </a:cubicBezTo>
                <a:cubicBezTo>
                  <a:pt x="50" y="410"/>
                  <a:pt x="50" y="410"/>
                  <a:pt x="50" y="410"/>
                </a:cubicBezTo>
                <a:cubicBezTo>
                  <a:pt x="53" y="414"/>
                  <a:pt x="53" y="414"/>
                  <a:pt x="53" y="414"/>
                </a:cubicBezTo>
                <a:cubicBezTo>
                  <a:pt x="58" y="419"/>
                  <a:pt x="58" y="419"/>
                  <a:pt x="58" y="419"/>
                </a:cubicBezTo>
                <a:cubicBezTo>
                  <a:pt x="57" y="422"/>
                  <a:pt x="57" y="422"/>
                  <a:pt x="57" y="422"/>
                </a:cubicBezTo>
                <a:cubicBezTo>
                  <a:pt x="44" y="418"/>
                  <a:pt x="44" y="418"/>
                  <a:pt x="44" y="418"/>
                </a:cubicBezTo>
                <a:cubicBezTo>
                  <a:pt x="25" y="419"/>
                  <a:pt x="25" y="419"/>
                  <a:pt x="25" y="419"/>
                </a:cubicBezTo>
                <a:cubicBezTo>
                  <a:pt x="17" y="417"/>
                  <a:pt x="17" y="417"/>
                  <a:pt x="17" y="417"/>
                </a:cubicBezTo>
                <a:cubicBezTo>
                  <a:pt x="13" y="408"/>
                  <a:pt x="13" y="408"/>
                  <a:pt x="13" y="408"/>
                </a:cubicBezTo>
                <a:cubicBezTo>
                  <a:pt x="12" y="396"/>
                  <a:pt x="12" y="396"/>
                  <a:pt x="12" y="396"/>
                </a:cubicBezTo>
                <a:cubicBezTo>
                  <a:pt x="4" y="395"/>
                  <a:pt x="4" y="395"/>
                  <a:pt x="4" y="395"/>
                </a:cubicBezTo>
                <a:cubicBezTo>
                  <a:pt x="1" y="390"/>
                  <a:pt x="1" y="390"/>
                  <a:pt x="1" y="390"/>
                </a:cubicBezTo>
                <a:cubicBezTo>
                  <a:pt x="0" y="382"/>
                  <a:pt x="0" y="382"/>
                  <a:pt x="0" y="382"/>
                </a:cubicBezTo>
                <a:cubicBezTo>
                  <a:pt x="1" y="374"/>
                  <a:pt x="1" y="374"/>
                  <a:pt x="1" y="374"/>
                </a:cubicBezTo>
                <a:cubicBezTo>
                  <a:pt x="7" y="368"/>
                  <a:pt x="7" y="368"/>
                  <a:pt x="7" y="368"/>
                </a:cubicBezTo>
                <a:cubicBezTo>
                  <a:pt x="13" y="360"/>
                  <a:pt x="13" y="360"/>
                  <a:pt x="13" y="360"/>
                </a:cubicBezTo>
                <a:cubicBezTo>
                  <a:pt x="14" y="346"/>
                  <a:pt x="14" y="346"/>
                  <a:pt x="14" y="346"/>
                </a:cubicBezTo>
                <a:cubicBezTo>
                  <a:pt x="20" y="337"/>
                  <a:pt x="20" y="337"/>
                  <a:pt x="20" y="337"/>
                </a:cubicBezTo>
                <a:cubicBezTo>
                  <a:pt x="21" y="318"/>
                  <a:pt x="21" y="318"/>
                  <a:pt x="21" y="318"/>
                </a:cubicBezTo>
                <a:cubicBezTo>
                  <a:pt x="22" y="309"/>
                  <a:pt x="22" y="309"/>
                  <a:pt x="22" y="309"/>
                </a:cubicBezTo>
                <a:cubicBezTo>
                  <a:pt x="19" y="301"/>
                  <a:pt x="19" y="301"/>
                  <a:pt x="19" y="301"/>
                </a:cubicBezTo>
                <a:cubicBezTo>
                  <a:pt x="19" y="285"/>
                  <a:pt x="19" y="285"/>
                  <a:pt x="19" y="285"/>
                </a:cubicBezTo>
                <a:cubicBezTo>
                  <a:pt x="16" y="282"/>
                  <a:pt x="16" y="282"/>
                  <a:pt x="16" y="282"/>
                </a:cubicBezTo>
                <a:cubicBezTo>
                  <a:pt x="17" y="270"/>
                  <a:pt x="17" y="270"/>
                  <a:pt x="17" y="270"/>
                </a:cubicBezTo>
                <a:cubicBezTo>
                  <a:pt x="19" y="261"/>
                  <a:pt x="19" y="261"/>
                  <a:pt x="19" y="261"/>
                </a:cubicBezTo>
                <a:cubicBezTo>
                  <a:pt x="20" y="238"/>
                  <a:pt x="20" y="238"/>
                  <a:pt x="20" y="238"/>
                </a:cubicBezTo>
                <a:cubicBezTo>
                  <a:pt x="26" y="227"/>
                  <a:pt x="26" y="227"/>
                  <a:pt x="26" y="227"/>
                </a:cubicBezTo>
                <a:cubicBezTo>
                  <a:pt x="27" y="222"/>
                  <a:pt x="27" y="222"/>
                  <a:pt x="27" y="222"/>
                </a:cubicBezTo>
                <a:cubicBezTo>
                  <a:pt x="30" y="219"/>
                  <a:pt x="30" y="219"/>
                  <a:pt x="30" y="219"/>
                </a:cubicBezTo>
                <a:cubicBezTo>
                  <a:pt x="29" y="208"/>
                  <a:pt x="29" y="208"/>
                  <a:pt x="29" y="208"/>
                </a:cubicBezTo>
                <a:cubicBezTo>
                  <a:pt x="28" y="191"/>
                  <a:pt x="28" y="191"/>
                  <a:pt x="28" y="191"/>
                </a:cubicBezTo>
                <a:cubicBezTo>
                  <a:pt x="32" y="187"/>
                  <a:pt x="32" y="187"/>
                  <a:pt x="32" y="187"/>
                </a:cubicBezTo>
                <a:cubicBezTo>
                  <a:pt x="36" y="184"/>
                  <a:pt x="36" y="184"/>
                  <a:pt x="36" y="184"/>
                </a:cubicBezTo>
                <a:cubicBezTo>
                  <a:pt x="37" y="168"/>
                  <a:pt x="37" y="168"/>
                  <a:pt x="37" y="168"/>
                </a:cubicBezTo>
                <a:cubicBezTo>
                  <a:pt x="40" y="163"/>
                  <a:pt x="40" y="163"/>
                  <a:pt x="40" y="163"/>
                </a:cubicBezTo>
                <a:cubicBezTo>
                  <a:pt x="42" y="147"/>
                  <a:pt x="42" y="147"/>
                  <a:pt x="42" y="147"/>
                </a:cubicBezTo>
                <a:cubicBezTo>
                  <a:pt x="38" y="136"/>
                  <a:pt x="38" y="136"/>
                  <a:pt x="38" y="136"/>
                </a:cubicBezTo>
                <a:cubicBezTo>
                  <a:pt x="35" y="129"/>
                  <a:pt x="35" y="129"/>
                  <a:pt x="35" y="129"/>
                </a:cubicBezTo>
                <a:cubicBezTo>
                  <a:pt x="35" y="117"/>
                  <a:pt x="35" y="117"/>
                  <a:pt x="35" y="117"/>
                </a:cubicBezTo>
                <a:cubicBezTo>
                  <a:pt x="38" y="112"/>
                  <a:pt x="38" y="112"/>
                  <a:pt x="38" y="112"/>
                </a:cubicBezTo>
                <a:cubicBezTo>
                  <a:pt x="41" y="91"/>
                  <a:pt x="41" y="91"/>
                  <a:pt x="41" y="91"/>
                </a:cubicBezTo>
                <a:cubicBezTo>
                  <a:pt x="47" y="80"/>
                  <a:pt x="47" y="80"/>
                  <a:pt x="47" y="80"/>
                </a:cubicBezTo>
                <a:cubicBezTo>
                  <a:pt x="54" y="69"/>
                  <a:pt x="54" y="69"/>
                  <a:pt x="54" y="69"/>
                </a:cubicBezTo>
                <a:cubicBezTo>
                  <a:pt x="59" y="62"/>
                  <a:pt x="59" y="62"/>
                  <a:pt x="59" y="62"/>
                </a:cubicBezTo>
                <a:cubicBezTo>
                  <a:pt x="57" y="40"/>
                  <a:pt x="57" y="40"/>
                  <a:pt x="57" y="40"/>
                </a:cubicBezTo>
                <a:cubicBezTo>
                  <a:pt x="60" y="35"/>
                  <a:pt x="60" y="35"/>
                  <a:pt x="60" y="35"/>
                </a:cubicBezTo>
                <a:cubicBezTo>
                  <a:pt x="66" y="32"/>
                  <a:pt x="66" y="32"/>
                  <a:pt x="66" y="32"/>
                </a:cubicBezTo>
                <a:cubicBezTo>
                  <a:pt x="73" y="24"/>
                  <a:pt x="73" y="24"/>
                  <a:pt x="73" y="24"/>
                </a:cubicBezTo>
                <a:lnTo>
                  <a:pt x="75" y="1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3" name="Freeform 1256">
            <a:extLst>
              <a:ext uri="{FF2B5EF4-FFF2-40B4-BE49-F238E27FC236}">
                <a16:creationId xmlns="" xmlns:a16="http://schemas.microsoft.com/office/drawing/2014/main" id="{5A6ACEAD-DE6B-4D40-972C-CF8127ED7AF7}"/>
              </a:ext>
            </a:extLst>
          </p:cNvPr>
          <p:cNvSpPr>
            <a:spLocks/>
          </p:cNvSpPr>
          <p:nvPr/>
        </p:nvSpPr>
        <p:spPr bwMode="gray">
          <a:xfrm>
            <a:off x="3054985" y="3650357"/>
            <a:ext cx="147211" cy="722713"/>
          </a:xfrm>
          <a:custGeom>
            <a:avLst/>
            <a:gdLst>
              <a:gd name="T0" fmla="*/ 71 w 102"/>
              <a:gd name="T1" fmla="*/ 2 h 506"/>
              <a:gd name="T2" fmla="*/ 84 w 102"/>
              <a:gd name="T3" fmla="*/ 29 h 506"/>
              <a:gd name="T4" fmla="*/ 93 w 102"/>
              <a:gd name="T5" fmla="*/ 61 h 506"/>
              <a:gd name="T6" fmla="*/ 100 w 102"/>
              <a:gd name="T7" fmla="*/ 81 h 506"/>
              <a:gd name="T8" fmla="*/ 83 w 102"/>
              <a:gd name="T9" fmla="*/ 97 h 506"/>
              <a:gd name="T10" fmla="*/ 67 w 102"/>
              <a:gd name="T11" fmla="*/ 149 h 506"/>
              <a:gd name="T12" fmla="*/ 61 w 102"/>
              <a:gd name="T13" fmla="*/ 187 h 506"/>
              <a:gd name="T14" fmla="*/ 63 w 102"/>
              <a:gd name="T15" fmla="*/ 226 h 506"/>
              <a:gd name="T16" fmla="*/ 55 w 102"/>
              <a:gd name="T17" fmla="*/ 265 h 506"/>
              <a:gd name="T18" fmla="*/ 45 w 102"/>
              <a:gd name="T19" fmla="*/ 320 h 506"/>
              <a:gd name="T20" fmla="*/ 45 w 102"/>
              <a:gd name="T21" fmla="*/ 344 h 506"/>
              <a:gd name="T22" fmla="*/ 47 w 102"/>
              <a:gd name="T23" fmla="*/ 377 h 506"/>
              <a:gd name="T24" fmla="*/ 39 w 102"/>
              <a:gd name="T25" fmla="*/ 419 h 506"/>
              <a:gd name="T26" fmla="*/ 26 w 102"/>
              <a:gd name="T27" fmla="*/ 441 h 506"/>
              <a:gd name="T28" fmla="*/ 38 w 102"/>
              <a:gd name="T29" fmla="*/ 456 h 506"/>
              <a:gd name="T30" fmla="*/ 51 w 102"/>
              <a:gd name="T31" fmla="*/ 479 h 506"/>
              <a:gd name="T32" fmla="*/ 65 w 102"/>
              <a:gd name="T33" fmla="*/ 487 h 506"/>
              <a:gd name="T34" fmla="*/ 55 w 102"/>
              <a:gd name="T35" fmla="*/ 501 h 506"/>
              <a:gd name="T36" fmla="*/ 43 w 102"/>
              <a:gd name="T37" fmla="*/ 502 h 506"/>
              <a:gd name="T38" fmla="*/ 52 w 102"/>
              <a:gd name="T39" fmla="*/ 491 h 506"/>
              <a:gd name="T40" fmla="*/ 38 w 102"/>
              <a:gd name="T41" fmla="*/ 497 h 506"/>
              <a:gd name="T42" fmla="*/ 34 w 102"/>
              <a:gd name="T43" fmla="*/ 488 h 506"/>
              <a:gd name="T44" fmla="*/ 28 w 102"/>
              <a:gd name="T45" fmla="*/ 485 h 506"/>
              <a:gd name="T46" fmla="*/ 31 w 102"/>
              <a:gd name="T47" fmla="*/ 476 h 506"/>
              <a:gd name="T48" fmla="*/ 19 w 102"/>
              <a:gd name="T49" fmla="*/ 474 h 506"/>
              <a:gd name="T50" fmla="*/ 15 w 102"/>
              <a:gd name="T51" fmla="*/ 456 h 506"/>
              <a:gd name="T52" fmla="*/ 12 w 102"/>
              <a:gd name="T53" fmla="*/ 442 h 506"/>
              <a:gd name="T54" fmla="*/ 5 w 102"/>
              <a:gd name="T55" fmla="*/ 419 h 506"/>
              <a:gd name="T56" fmla="*/ 14 w 102"/>
              <a:gd name="T57" fmla="*/ 426 h 506"/>
              <a:gd name="T58" fmla="*/ 21 w 102"/>
              <a:gd name="T59" fmla="*/ 417 h 506"/>
              <a:gd name="T60" fmla="*/ 20 w 102"/>
              <a:gd name="T61" fmla="*/ 411 h 506"/>
              <a:gd name="T62" fmla="*/ 14 w 102"/>
              <a:gd name="T63" fmla="*/ 403 h 506"/>
              <a:gd name="T64" fmla="*/ 12 w 102"/>
              <a:gd name="T65" fmla="*/ 398 h 506"/>
              <a:gd name="T66" fmla="*/ 8 w 102"/>
              <a:gd name="T67" fmla="*/ 385 h 506"/>
              <a:gd name="T68" fmla="*/ 18 w 102"/>
              <a:gd name="T69" fmla="*/ 380 h 506"/>
              <a:gd name="T70" fmla="*/ 31 w 102"/>
              <a:gd name="T71" fmla="*/ 371 h 506"/>
              <a:gd name="T72" fmla="*/ 33 w 102"/>
              <a:gd name="T73" fmla="*/ 348 h 506"/>
              <a:gd name="T74" fmla="*/ 34 w 102"/>
              <a:gd name="T75" fmla="*/ 330 h 506"/>
              <a:gd name="T76" fmla="*/ 27 w 102"/>
              <a:gd name="T77" fmla="*/ 322 h 506"/>
              <a:gd name="T78" fmla="*/ 24 w 102"/>
              <a:gd name="T79" fmla="*/ 343 h 506"/>
              <a:gd name="T80" fmla="*/ 16 w 102"/>
              <a:gd name="T81" fmla="*/ 338 h 506"/>
              <a:gd name="T82" fmla="*/ 21 w 102"/>
              <a:gd name="T83" fmla="*/ 321 h 506"/>
              <a:gd name="T84" fmla="*/ 24 w 102"/>
              <a:gd name="T85" fmla="*/ 296 h 506"/>
              <a:gd name="T86" fmla="*/ 25 w 102"/>
              <a:gd name="T87" fmla="*/ 274 h 506"/>
              <a:gd name="T88" fmla="*/ 28 w 102"/>
              <a:gd name="T89" fmla="*/ 259 h 506"/>
              <a:gd name="T90" fmla="*/ 38 w 102"/>
              <a:gd name="T91" fmla="*/ 230 h 506"/>
              <a:gd name="T92" fmla="*/ 48 w 102"/>
              <a:gd name="T93" fmla="*/ 202 h 506"/>
              <a:gd name="T94" fmla="*/ 52 w 102"/>
              <a:gd name="T95" fmla="*/ 161 h 506"/>
              <a:gd name="T96" fmla="*/ 52 w 102"/>
              <a:gd name="T97" fmla="*/ 145 h 506"/>
              <a:gd name="T98" fmla="*/ 61 w 102"/>
              <a:gd name="T99" fmla="*/ 73 h 506"/>
              <a:gd name="T100" fmla="*/ 62 w 102"/>
              <a:gd name="T101" fmla="*/ 14 h 5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506"/>
              <a:gd name="T155" fmla="*/ 102 w 102"/>
              <a:gd name="T156" fmla="*/ 506 h 5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506">
                <a:moveTo>
                  <a:pt x="62" y="14"/>
                </a:moveTo>
                <a:lnTo>
                  <a:pt x="67" y="12"/>
                </a:lnTo>
                <a:lnTo>
                  <a:pt x="71" y="2"/>
                </a:lnTo>
                <a:lnTo>
                  <a:pt x="73" y="0"/>
                </a:lnTo>
                <a:lnTo>
                  <a:pt x="76" y="9"/>
                </a:lnTo>
                <a:lnTo>
                  <a:pt x="84" y="29"/>
                </a:lnTo>
                <a:lnTo>
                  <a:pt x="83" y="41"/>
                </a:lnTo>
                <a:lnTo>
                  <a:pt x="89" y="51"/>
                </a:lnTo>
                <a:lnTo>
                  <a:pt x="93" y="61"/>
                </a:lnTo>
                <a:lnTo>
                  <a:pt x="94" y="71"/>
                </a:lnTo>
                <a:lnTo>
                  <a:pt x="102" y="71"/>
                </a:lnTo>
                <a:lnTo>
                  <a:pt x="100" y="81"/>
                </a:lnTo>
                <a:lnTo>
                  <a:pt x="93" y="89"/>
                </a:lnTo>
                <a:lnTo>
                  <a:pt x="86" y="92"/>
                </a:lnTo>
                <a:lnTo>
                  <a:pt x="83" y="97"/>
                </a:lnTo>
                <a:lnTo>
                  <a:pt x="85" y="119"/>
                </a:lnTo>
                <a:lnTo>
                  <a:pt x="71" y="140"/>
                </a:lnTo>
                <a:lnTo>
                  <a:pt x="67" y="149"/>
                </a:lnTo>
                <a:lnTo>
                  <a:pt x="64" y="167"/>
                </a:lnTo>
                <a:lnTo>
                  <a:pt x="61" y="175"/>
                </a:lnTo>
                <a:lnTo>
                  <a:pt x="61" y="187"/>
                </a:lnTo>
                <a:lnTo>
                  <a:pt x="68" y="205"/>
                </a:lnTo>
                <a:lnTo>
                  <a:pt x="66" y="219"/>
                </a:lnTo>
                <a:lnTo>
                  <a:pt x="63" y="226"/>
                </a:lnTo>
                <a:lnTo>
                  <a:pt x="62" y="242"/>
                </a:lnTo>
                <a:lnTo>
                  <a:pt x="54" y="249"/>
                </a:lnTo>
                <a:lnTo>
                  <a:pt x="55" y="265"/>
                </a:lnTo>
                <a:lnTo>
                  <a:pt x="56" y="277"/>
                </a:lnTo>
                <a:lnTo>
                  <a:pt x="46" y="297"/>
                </a:lnTo>
                <a:lnTo>
                  <a:pt x="45" y="320"/>
                </a:lnTo>
                <a:lnTo>
                  <a:pt x="43" y="329"/>
                </a:lnTo>
                <a:lnTo>
                  <a:pt x="42" y="341"/>
                </a:lnTo>
                <a:lnTo>
                  <a:pt x="45" y="344"/>
                </a:lnTo>
                <a:lnTo>
                  <a:pt x="45" y="360"/>
                </a:lnTo>
                <a:lnTo>
                  <a:pt x="48" y="368"/>
                </a:lnTo>
                <a:lnTo>
                  <a:pt x="47" y="377"/>
                </a:lnTo>
                <a:lnTo>
                  <a:pt x="46" y="396"/>
                </a:lnTo>
                <a:lnTo>
                  <a:pt x="40" y="405"/>
                </a:lnTo>
                <a:lnTo>
                  <a:pt x="39" y="419"/>
                </a:lnTo>
                <a:lnTo>
                  <a:pt x="33" y="427"/>
                </a:lnTo>
                <a:lnTo>
                  <a:pt x="27" y="433"/>
                </a:lnTo>
                <a:lnTo>
                  <a:pt x="26" y="441"/>
                </a:lnTo>
                <a:lnTo>
                  <a:pt x="27" y="448"/>
                </a:lnTo>
                <a:lnTo>
                  <a:pt x="30" y="455"/>
                </a:lnTo>
                <a:lnTo>
                  <a:pt x="38" y="456"/>
                </a:lnTo>
                <a:lnTo>
                  <a:pt x="39" y="468"/>
                </a:lnTo>
                <a:lnTo>
                  <a:pt x="43" y="477"/>
                </a:lnTo>
                <a:lnTo>
                  <a:pt x="51" y="479"/>
                </a:lnTo>
                <a:lnTo>
                  <a:pt x="70" y="478"/>
                </a:lnTo>
                <a:lnTo>
                  <a:pt x="72" y="484"/>
                </a:lnTo>
                <a:lnTo>
                  <a:pt x="65" y="487"/>
                </a:lnTo>
                <a:lnTo>
                  <a:pt x="59" y="489"/>
                </a:lnTo>
                <a:lnTo>
                  <a:pt x="55" y="494"/>
                </a:lnTo>
                <a:lnTo>
                  <a:pt x="55" y="501"/>
                </a:lnTo>
                <a:lnTo>
                  <a:pt x="54" y="506"/>
                </a:lnTo>
                <a:lnTo>
                  <a:pt x="47" y="505"/>
                </a:lnTo>
                <a:lnTo>
                  <a:pt x="43" y="502"/>
                </a:lnTo>
                <a:lnTo>
                  <a:pt x="44" y="499"/>
                </a:lnTo>
                <a:lnTo>
                  <a:pt x="49" y="496"/>
                </a:lnTo>
                <a:lnTo>
                  <a:pt x="52" y="491"/>
                </a:lnTo>
                <a:lnTo>
                  <a:pt x="48" y="488"/>
                </a:lnTo>
                <a:lnTo>
                  <a:pt x="42" y="492"/>
                </a:lnTo>
                <a:lnTo>
                  <a:pt x="38" y="497"/>
                </a:lnTo>
                <a:lnTo>
                  <a:pt x="32" y="496"/>
                </a:lnTo>
                <a:lnTo>
                  <a:pt x="29" y="491"/>
                </a:lnTo>
                <a:lnTo>
                  <a:pt x="34" y="488"/>
                </a:lnTo>
                <a:lnTo>
                  <a:pt x="36" y="484"/>
                </a:lnTo>
                <a:lnTo>
                  <a:pt x="35" y="481"/>
                </a:lnTo>
                <a:lnTo>
                  <a:pt x="28" y="485"/>
                </a:lnTo>
                <a:lnTo>
                  <a:pt x="21" y="486"/>
                </a:lnTo>
                <a:lnTo>
                  <a:pt x="23" y="480"/>
                </a:lnTo>
                <a:lnTo>
                  <a:pt x="31" y="476"/>
                </a:lnTo>
                <a:lnTo>
                  <a:pt x="31" y="472"/>
                </a:lnTo>
                <a:lnTo>
                  <a:pt x="26" y="473"/>
                </a:lnTo>
                <a:lnTo>
                  <a:pt x="19" y="474"/>
                </a:lnTo>
                <a:lnTo>
                  <a:pt x="21" y="467"/>
                </a:lnTo>
                <a:lnTo>
                  <a:pt x="17" y="464"/>
                </a:lnTo>
                <a:lnTo>
                  <a:pt x="15" y="456"/>
                </a:lnTo>
                <a:lnTo>
                  <a:pt x="15" y="452"/>
                </a:lnTo>
                <a:lnTo>
                  <a:pt x="15" y="446"/>
                </a:lnTo>
                <a:lnTo>
                  <a:pt x="12" y="442"/>
                </a:lnTo>
                <a:lnTo>
                  <a:pt x="7" y="436"/>
                </a:lnTo>
                <a:lnTo>
                  <a:pt x="5" y="430"/>
                </a:lnTo>
                <a:lnTo>
                  <a:pt x="5" y="419"/>
                </a:lnTo>
                <a:lnTo>
                  <a:pt x="10" y="418"/>
                </a:lnTo>
                <a:lnTo>
                  <a:pt x="11" y="420"/>
                </a:lnTo>
                <a:lnTo>
                  <a:pt x="14" y="426"/>
                </a:lnTo>
                <a:lnTo>
                  <a:pt x="17" y="425"/>
                </a:lnTo>
                <a:lnTo>
                  <a:pt x="18" y="417"/>
                </a:lnTo>
                <a:lnTo>
                  <a:pt x="21" y="417"/>
                </a:lnTo>
                <a:lnTo>
                  <a:pt x="24" y="416"/>
                </a:lnTo>
                <a:lnTo>
                  <a:pt x="24" y="410"/>
                </a:lnTo>
                <a:lnTo>
                  <a:pt x="20" y="411"/>
                </a:lnTo>
                <a:lnTo>
                  <a:pt x="15" y="412"/>
                </a:lnTo>
                <a:lnTo>
                  <a:pt x="13" y="408"/>
                </a:lnTo>
                <a:lnTo>
                  <a:pt x="14" y="403"/>
                </a:lnTo>
                <a:lnTo>
                  <a:pt x="17" y="401"/>
                </a:lnTo>
                <a:lnTo>
                  <a:pt x="17" y="398"/>
                </a:lnTo>
                <a:lnTo>
                  <a:pt x="12" y="398"/>
                </a:lnTo>
                <a:lnTo>
                  <a:pt x="0" y="397"/>
                </a:lnTo>
                <a:lnTo>
                  <a:pt x="4" y="391"/>
                </a:lnTo>
                <a:lnTo>
                  <a:pt x="8" y="385"/>
                </a:lnTo>
                <a:lnTo>
                  <a:pt x="12" y="380"/>
                </a:lnTo>
                <a:lnTo>
                  <a:pt x="16" y="377"/>
                </a:lnTo>
                <a:lnTo>
                  <a:pt x="18" y="380"/>
                </a:lnTo>
                <a:lnTo>
                  <a:pt x="21" y="388"/>
                </a:lnTo>
                <a:lnTo>
                  <a:pt x="26" y="381"/>
                </a:lnTo>
                <a:lnTo>
                  <a:pt x="31" y="371"/>
                </a:lnTo>
                <a:lnTo>
                  <a:pt x="29" y="363"/>
                </a:lnTo>
                <a:lnTo>
                  <a:pt x="29" y="355"/>
                </a:lnTo>
                <a:lnTo>
                  <a:pt x="33" y="348"/>
                </a:lnTo>
                <a:lnTo>
                  <a:pt x="31" y="340"/>
                </a:lnTo>
                <a:lnTo>
                  <a:pt x="33" y="335"/>
                </a:lnTo>
                <a:lnTo>
                  <a:pt x="34" y="330"/>
                </a:lnTo>
                <a:lnTo>
                  <a:pt x="34" y="322"/>
                </a:lnTo>
                <a:lnTo>
                  <a:pt x="30" y="321"/>
                </a:lnTo>
                <a:lnTo>
                  <a:pt x="27" y="322"/>
                </a:lnTo>
                <a:lnTo>
                  <a:pt x="25" y="329"/>
                </a:lnTo>
                <a:lnTo>
                  <a:pt x="23" y="334"/>
                </a:lnTo>
                <a:lnTo>
                  <a:pt x="24" y="343"/>
                </a:lnTo>
                <a:lnTo>
                  <a:pt x="21" y="347"/>
                </a:lnTo>
                <a:lnTo>
                  <a:pt x="17" y="345"/>
                </a:lnTo>
                <a:lnTo>
                  <a:pt x="16" y="338"/>
                </a:lnTo>
                <a:lnTo>
                  <a:pt x="16" y="329"/>
                </a:lnTo>
                <a:lnTo>
                  <a:pt x="19" y="324"/>
                </a:lnTo>
                <a:lnTo>
                  <a:pt x="21" y="321"/>
                </a:lnTo>
                <a:lnTo>
                  <a:pt x="21" y="313"/>
                </a:lnTo>
                <a:lnTo>
                  <a:pt x="22" y="302"/>
                </a:lnTo>
                <a:lnTo>
                  <a:pt x="24" y="296"/>
                </a:lnTo>
                <a:lnTo>
                  <a:pt x="29" y="289"/>
                </a:lnTo>
                <a:lnTo>
                  <a:pt x="26" y="282"/>
                </a:lnTo>
                <a:lnTo>
                  <a:pt x="25" y="274"/>
                </a:lnTo>
                <a:lnTo>
                  <a:pt x="25" y="268"/>
                </a:lnTo>
                <a:lnTo>
                  <a:pt x="23" y="259"/>
                </a:lnTo>
                <a:lnTo>
                  <a:pt x="28" y="259"/>
                </a:lnTo>
                <a:lnTo>
                  <a:pt x="31" y="249"/>
                </a:lnTo>
                <a:lnTo>
                  <a:pt x="36" y="239"/>
                </a:lnTo>
                <a:lnTo>
                  <a:pt x="38" y="230"/>
                </a:lnTo>
                <a:lnTo>
                  <a:pt x="43" y="219"/>
                </a:lnTo>
                <a:lnTo>
                  <a:pt x="45" y="209"/>
                </a:lnTo>
                <a:lnTo>
                  <a:pt x="48" y="202"/>
                </a:lnTo>
                <a:lnTo>
                  <a:pt x="47" y="175"/>
                </a:lnTo>
                <a:lnTo>
                  <a:pt x="47" y="166"/>
                </a:lnTo>
                <a:lnTo>
                  <a:pt x="52" y="161"/>
                </a:lnTo>
                <a:lnTo>
                  <a:pt x="53" y="154"/>
                </a:lnTo>
                <a:lnTo>
                  <a:pt x="49" y="150"/>
                </a:lnTo>
                <a:lnTo>
                  <a:pt x="52" y="145"/>
                </a:lnTo>
                <a:lnTo>
                  <a:pt x="55" y="129"/>
                </a:lnTo>
                <a:lnTo>
                  <a:pt x="59" y="107"/>
                </a:lnTo>
                <a:lnTo>
                  <a:pt x="61" y="73"/>
                </a:lnTo>
                <a:lnTo>
                  <a:pt x="65" y="39"/>
                </a:lnTo>
                <a:lnTo>
                  <a:pt x="64" y="21"/>
                </a:lnTo>
                <a:lnTo>
                  <a:pt x="62" y="1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4" name="Freeform 1257">
            <a:extLst>
              <a:ext uri="{FF2B5EF4-FFF2-40B4-BE49-F238E27FC236}">
                <a16:creationId xmlns="" xmlns:a16="http://schemas.microsoft.com/office/drawing/2014/main" id="{35706B4E-21BA-4CDB-BA30-BA0E66427B0C}"/>
              </a:ext>
            </a:extLst>
          </p:cNvPr>
          <p:cNvSpPr>
            <a:spLocks/>
          </p:cNvSpPr>
          <p:nvPr/>
        </p:nvSpPr>
        <p:spPr bwMode="gray">
          <a:xfrm>
            <a:off x="3176545" y="4353271"/>
            <a:ext cx="61338" cy="48401"/>
          </a:xfrm>
          <a:custGeom>
            <a:avLst/>
            <a:gdLst>
              <a:gd name="T0" fmla="*/ 0 w 42"/>
              <a:gd name="T1" fmla="*/ 0 h 34"/>
              <a:gd name="T2" fmla="*/ 0 w 42"/>
              <a:gd name="T3" fmla="*/ 31 h 34"/>
              <a:gd name="T4" fmla="*/ 9 w 42"/>
              <a:gd name="T5" fmla="*/ 31 h 34"/>
              <a:gd name="T6" fmla="*/ 17 w 42"/>
              <a:gd name="T7" fmla="*/ 31 h 34"/>
              <a:gd name="T8" fmla="*/ 27 w 42"/>
              <a:gd name="T9" fmla="*/ 34 h 34"/>
              <a:gd name="T10" fmla="*/ 37 w 42"/>
              <a:gd name="T11" fmla="*/ 33 h 34"/>
              <a:gd name="T12" fmla="*/ 42 w 42"/>
              <a:gd name="T13" fmla="*/ 31 h 34"/>
              <a:gd name="T14" fmla="*/ 37 w 42"/>
              <a:gd name="T15" fmla="*/ 29 h 34"/>
              <a:gd name="T16" fmla="*/ 25 w 42"/>
              <a:gd name="T17" fmla="*/ 26 h 34"/>
              <a:gd name="T18" fmla="*/ 16 w 42"/>
              <a:gd name="T19" fmla="*/ 20 h 34"/>
              <a:gd name="T20" fmla="*/ 5 w 42"/>
              <a:gd name="T21" fmla="*/ 12 h 34"/>
              <a:gd name="T22" fmla="*/ 3 w 42"/>
              <a:gd name="T23" fmla="*/ 6 h 34"/>
              <a:gd name="T24" fmla="*/ 2 w 42"/>
              <a:gd name="T25" fmla="*/ 1 h 34"/>
              <a:gd name="T26" fmla="*/ 0 w 4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4"/>
              <a:gd name="T44" fmla="*/ 42 w 4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4">
                <a:moveTo>
                  <a:pt x="0" y="0"/>
                </a:moveTo>
                <a:lnTo>
                  <a:pt x="0" y="31"/>
                </a:lnTo>
                <a:lnTo>
                  <a:pt x="9" y="31"/>
                </a:lnTo>
                <a:lnTo>
                  <a:pt x="17" y="31"/>
                </a:lnTo>
                <a:lnTo>
                  <a:pt x="27" y="34"/>
                </a:lnTo>
                <a:lnTo>
                  <a:pt x="37" y="33"/>
                </a:lnTo>
                <a:lnTo>
                  <a:pt x="42" y="31"/>
                </a:lnTo>
                <a:lnTo>
                  <a:pt x="37" y="29"/>
                </a:lnTo>
                <a:lnTo>
                  <a:pt x="25" y="26"/>
                </a:lnTo>
                <a:lnTo>
                  <a:pt x="16" y="20"/>
                </a:lnTo>
                <a:lnTo>
                  <a:pt x="5" y="12"/>
                </a:lnTo>
                <a:lnTo>
                  <a:pt x="3" y="6"/>
                </a:lnTo>
                <a:lnTo>
                  <a:pt x="2" y="1"/>
                </a:lnTo>
                <a:lnTo>
                  <a:pt x="0"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5" name="Freeform 1258">
            <a:extLst>
              <a:ext uri="{FF2B5EF4-FFF2-40B4-BE49-F238E27FC236}">
                <a16:creationId xmlns="" xmlns:a16="http://schemas.microsoft.com/office/drawing/2014/main" id="{C7D33EE1-0CB4-4868-8626-E0B1E61650EE}"/>
              </a:ext>
            </a:extLst>
          </p:cNvPr>
          <p:cNvSpPr>
            <a:spLocks/>
          </p:cNvSpPr>
          <p:nvPr/>
        </p:nvSpPr>
        <p:spPr bwMode="gray">
          <a:xfrm>
            <a:off x="3131935" y="4346670"/>
            <a:ext cx="73605" cy="68202"/>
          </a:xfrm>
          <a:custGeom>
            <a:avLst/>
            <a:gdLst>
              <a:gd name="T0" fmla="*/ 1 w 51"/>
              <a:gd name="T1" fmla="*/ 34 h 48"/>
              <a:gd name="T2" fmla="*/ 0 w 51"/>
              <a:gd name="T3" fmla="*/ 30 h 48"/>
              <a:gd name="T4" fmla="*/ 3 w 51"/>
              <a:gd name="T5" fmla="*/ 28 h 48"/>
              <a:gd name="T6" fmla="*/ 7 w 51"/>
              <a:gd name="T7" fmla="*/ 29 h 48"/>
              <a:gd name="T8" fmla="*/ 14 w 51"/>
              <a:gd name="T9" fmla="*/ 29 h 48"/>
              <a:gd name="T10" fmla="*/ 18 w 51"/>
              <a:gd name="T11" fmla="*/ 30 h 48"/>
              <a:gd name="T12" fmla="*/ 22 w 51"/>
              <a:gd name="T13" fmla="*/ 29 h 48"/>
              <a:gd name="T14" fmla="*/ 16 w 51"/>
              <a:gd name="T15" fmla="*/ 25 h 48"/>
              <a:gd name="T16" fmla="*/ 11 w 51"/>
              <a:gd name="T17" fmla="*/ 21 h 48"/>
              <a:gd name="T18" fmla="*/ 13 w 51"/>
              <a:gd name="T19" fmla="*/ 17 h 48"/>
              <a:gd name="T20" fmla="*/ 16 w 51"/>
              <a:gd name="T21" fmla="*/ 17 h 48"/>
              <a:gd name="T22" fmla="*/ 20 w 51"/>
              <a:gd name="T23" fmla="*/ 15 h 48"/>
              <a:gd name="T24" fmla="*/ 19 w 51"/>
              <a:gd name="T25" fmla="*/ 10 h 48"/>
              <a:gd name="T26" fmla="*/ 14 w 51"/>
              <a:gd name="T27" fmla="*/ 12 h 48"/>
              <a:gd name="T28" fmla="*/ 10 w 51"/>
              <a:gd name="T29" fmla="*/ 14 h 48"/>
              <a:gd name="T30" fmla="*/ 8 w 51"/>
              <a:gd name="T31" fmla="*/ 10 h 48"/>
              <a:gd name="T32" fmla="*/ 9 w 51"/>
              <a:gd name="T33" fmla="*/ 7 h 48"/>
              <a:gd name="T34" fmla="*/ 14 w 51"/>
              <a:gd name="T35" fmla="*/ 4 h 48"/>
              <a:gd name="T36" fmla="*/ 18 w 51"/>
              <a:gd name="T37" fmla="*/ 2 h 48"/>
              <a:gd name="T38" fmla="*/ 23 w 51"/>
              <a:gd name="T39" fmla="*/ 0 h 48"/>
              <a:gd name="T40" fmla="*/ 27 w 51"/>
              <a:gd name="T41" fmla="*/ 0 h 48"/>
              <a:gd name="T42" fmla="*/ 31 w 51"/>
              <a:gd name="T43" fmla="*/ 5 h 48"/>
              <a:gd name="T44" fmla="*/ 31 w 51"/>
              <a:gd name="T45" fmla="*/ 36 h 48"/>
              <a:gd name="T46" fmla="*/ 48 w 51"/>
              <a:gd name="T47" fmla="*/ 36 h 48"/>
              <a:gd name="T48" fmla="*/ 51 w 51"/>
              <a:gd name="T49" fmla="*/ 39 h 48"/>
              <a:gd name="T50" fmla="*/ 50 w 51"/>
              <a:gd name="T51" fmla="*/ 42 h 48"/>
              <a:gd name="T52" fmla="*/ 45 w 51"/>
              <a:gd name="T53" fmla="*/ 43 h 48"/>
              <a:gd name="T54" fmla="*/ 39 w 51"/>
              <a:gd name="T55" fmla="*/ 44 h 48"/>
              <a:gd name="T56" fmla="*/ 32 w 51"/>
              <a:gd name="T57" fmla="*/ 44 h 48"/>
              <a:gd name="T58" fmla="*/ 31 w 51"/>
              <a:gd name="T59" fmla="*/ 48 h 48"/>
              <a:gd name="T60" fmla="*/ 25 w 51"/>
              <a:gd name="T61" fmla="*/ 47 h 48"/>
              <a:gd name="T62" fmla="*/ 17 w 51"/>
              <a:gd name="T63" fmla="*/ 45 h 48"/>
              <a:gd name="T64" fmla="*/ 14 w 51"/>
              <a:gd name="T65" fmla="*/ 41 h 48"/>
              <a:gd name="T66" fmla="*/ 15 w 51"/>
              <a:gd name="T67" fmla="*/ 38 h 48"/>
              <a:gd name="T68" fmla="*/ 11 w 51"/>
              <a:gd name="T69" fmla="*/ 37 h 48"/>
              <a:gd name="T70" fmla="*/ 9 w 51"/>
              <a:gd name="T71" fmla="*/ 38 h 48"/>
              <a:gd name="T72" fmla="*/ 8 w 51"/>
              <a:gd name="T73" fmla="*/ 42 h 48"/>
              <a:gd name="T74" fmla="*/ 1 w 51"/>
              <a:gd name="T75" fmla="*/ 38 h 48"/>
              <a:gd name="T76" fmla="*/ 1 w 51"/>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
              <a:gd name="T118" fmla="*/ 0 h 48"/>
              <a:gd name="T119" fmla="*/ 51 w 51"/>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 h="48">
                <a:moveTo>
                  <a:pt x="1" y="34"/>
                </a:moveTo>
                <a:lnTo>
                  <a:pt x="0" y="30"/>
                </a:lnTo>
                <a:lnTo>
                  <a:pt x="3" y="28"/>
                </a:lnTo>
                <a:lnTo>
                  <a:pt x="7" y="29"/>
                </a:lnTo>
                <a:lnTo>
                  <a:pt x="14" y="29"/>
                </a:lnTo>
                <a:lnTo>
                  <a:pt x="18" y="30"/>
                </a:lnTo>
                <a:lnTo>
                  <a:pt x="22" y="29"/>
                </a:lnTo>
                <a:lnTo>
                  <a:pt x="16" y="25"/>
                </a:lnTo>
                <a:lnTo>
                  <a:pt x="11" y="21"/>
                </a:lnTo>
                <a:lnTo>
                  <a:pt x="13" y="17"/>
                </a:lnTo>
                <a:lnTo>
                  <a:pt x="16" y="17"/>
                </a:lnTo>
                <a:lnTo>
                  <a:pt x="20" y="15"/>
                </a:lnTo>
                <a:lnTo>
                  <a:pt x="19" y="10"/>
                </a:lnTo>
                <a:lnTo>
                  <a:pt x="14" y="12"/>
                </a:lnTo>
                <a:lnTo>
                  <a:pt x="10" y="14"/>
                </a:lnTo>
                <a:lnTo>
                  <a:pt x="8" y="10"/>
                </a:lnTo>
                <a:lnTo>
                  <a:pt x="9" y="7"/>
                </a:lnTo>
                <a:lnTo>
                  <a:pt x="14" y="4"/>
                </a:lnTo>
                <a:lnTo>
                  <a:pt x="18" y="2"/>
                </a:lnTo>
                <a:lnTo>
                  <a:pt x="23" y="0"/>
                </a:lnTo>
                <a:lnTo>
                  <a:pt x="27" y="0"/>
                </a:lnTo>
                <a:lnTo>
                  <a:pt x="31" y="5"/>
                </a:lnTo>
                <a:lnTo>
                  <a:pt x="31" y="36"/>
                </a:lnTo>
                <a:lnTo>
                  <a:pt x="48" y="36"/>
                </a:lnTo>
                <a:lnTo>
                  <a:pt x="51" y="39"/>
                </a:lnTo>
                <a:lnTo>
                  <a:pt x="50" y="42"/>
                </a:lnTo>
                <a:lnTo>
                  <a:pt x="45" y="43"/>
                </a:lnTo>
                <a:lnTo>
                  <a:pt x="39" y="44"/>
                </a:lnTo>
                <a:lnTo>
                  <a:pt x="32" y="44"/>
                </a:lnTo>
                <a:lnTo>
                  <a:pt x="31" y="48"/>
                </a:lnTo>
                <a:lnTo>
                  <a:pt x="25" y="47"/>
                </a:lnTo>
                <a:lnTo>
                  <a:pt x="17" y="45"/>
                </a:lnTo>
                <a:lnTo>
                  <a:pt x="14" y="41"/>
                </a:lnTo>
                <a:lnTo>
                  <a:pt x="15" y="38"/>
                </a:lnTo>
                <a:lnTo>
                  <a:pt x="11" y="37"/>
                </a:lnTo>
                <a:lnTo>
                  <a:pt x="9" y="38"/>
                </a:lnTo>
                <a:lnTo>
                  <a:pt x="8" y="42"/>
                </a:lnTo>
                <a:lnTo>
                  <a:pt x="1" y="38"/>
                </a:lnTo>
                <a:lnTo>
                  <a:pt x="1" y="3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6" name="Freeform 1259">
            <a:extLst>
              <a:ext uri="{FF2B5EF4-FFF2-40B4-BE49-F238E27FC236}">
                <a16:creationId xmlns="" xmlns:a16="http://schemas.microsoft.com/office/drawing/2014/main" id="{C88EA7C4-2BE0-4AF4-87CF-57E67FD02C15}"/>
              </a:ext>
            </a:extLst>
          </p:cNvPr>
          <p:cNvSpPr>
            <a:spLocks/>
          </p:cNvSpPr>
          <p:nvPr/>
        </p:nvSpPr>
        <p:spPr bwMode="gray">
          <a:xfrm>
            <a:off x="3312605" y="4315871"/>
            <a:ext cx="21190" cy="20900"/>
          </a:xfrm>
          <a:custGeom>
            <a:avLst/>
            <a:gdLst>
              <a:gd name="T0" fmla="*/ 6 w 15"/>
              <a:gd name="T1" fmla="*/ 3 h 14"/>
              <a:gd name="T2" fmla="*/ 10 w 15"/>
              <a:gd name="T3" fmla="*/ 0 h 14"/>
              <a:gd name="T4" fmla="*/ 15 w 15"/>
              <a:gd name="T5" fmla="*/ 2 h 14"/>
              <a:gd name="T6" fmla="*/ 15 w 15"/>
              <a:gd name="T7" fmla="*/ 5 h 14"/>
              <a:gd name="T8" fmla="*/ 11 w 15"/>
              <a:gd name="T9" fmla="*/ 7 h 14"/>
              <a:gd name="T10" fmla="*/ 7 w 15"/>
              <a:gd name="T11" fmla="*/ 12 h 14"/>
              <a:gd name="T12" fmla="*/ 4 w 15"/>
              <a:gd name="T13" fmla="*/ 14 h 14"/>
              <a:gd name="T14" fmla="*/ 0 w 15"/>
              <a:gd name="T15" fmla="*/ 13 h 14"/>
              <a:gd name="T16" fmla="*/ 0 w 15"/>
              <a:gd name="T17" fmla="*/ 10 h 14"/>
              <a:gd name="T18" fmla="*/ 4 w 15"/>
              <a:gd name="T19" fmla="*/ 6 h 14"/>
              <a:gd name="T20" fmla="*/ 6 w 15"/>
              <a:gd name="T21" fmla="*/ 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6" y="3"/>
                </a:moveTo>
                <a:lnTo>
                  <a:pt x="10" y="0"/>
                </a:lnTo>
                <a:lnTo>
                  <a:pt x="15" y="2"/>
                </a:lnTo>
                <a:lnTo>
                  <a:pt x="15" y="5"/>
                </a:lnTo>
                <a:lnTo>
                  <a:pt x="11" y="7"/>
                </a:lnTo>
                <a:lnTo>
                  <a:pt x="7" y="12"/>
                </a:lnTo>
                <a:lnTo>
                  <a:pt x="4" y="14"/>
                </a:lnTo>
                <a:lnTo>
                  <a:pt x="0" y="13"/>
                </a:lnTo>
                <a:lnTo>
                  <a:pt x="0" y="10"/>
                </a:lnTo>
                <a:lnTo>
                  <a:pt x="4" y="6"/>
                </a:lnTo>
                <a:lnTo>
                  <a:pt x="6" y="3"/>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7" name="Freeform 1260">
            <a:extLst>
              <a:ext uri="{FF2B5EF4-FFF2-40B4-BE49-F238E27FC236}">
                <a16:creationId xmlns="" xmlns:a16="http://schemas.microsoft.com/office/drawing/2014/main" id="{ADADACA0-7C28-48A4-9C12-11EFCC57503D}"/>
              </a:ext>
            </a:extLst>
          </p:cNvPr>
          <p:cNvSpPr>
            <a:spLocks/>
          </p:cNvSpPr>
          <p:nvPr/>
        </p:nvSpPr>
        <p:spPr bwMode="gray">
          <a:xfrm>
            <a:off x="3331565" y="4318071"/>
            <a:ext cx="30111" cy="20900"/>
          </a:xfrm>
          <a:custGeom>
            <a:avLst/>
            <a:gdLst>
              <a:gd name="T0" fmla="*/ 5 w 21"/>
              <a:gd name="T1" fmla="*/ 6 h 15"/>
              <a:gd name="T2" fmla="*/ 8 w 21"/>
              <a:gd name="T3" fmla="*/ 1 h 15"/>
              <a:gd name="T4" fmla="*/ 12 w 21"/>
              <a:gd name="T5" fmla="*/ 0 h 15"/>
              <a:gd name="T6" fmla="*/ 17 w 21"/>
              <a:gd name="T7" fmla="*/ 1 h 15"/>
              <a:gd name="T8" fmla="*/ 21 w 21"/>
              <a:gd name="T9" fmla="*/ 3 h 15"/>
              <a:gd name="T10" fmla="*/ 20 w 21"/>
              <a:gd name="T11" fmla="*/ 5 h 15"/>
              <a:gd name="T12" fmla="*/ 17 w 21"/>
              <a:gd name="T13" fmla="*/ 7 h 15"/>
              <a:gd name="T14" fmla="*/ 13 w 21"/>
              <a:gd name="T15" fmla="*/ 8 h 15"/>
              <a:gd name="T16" fmla="*/ 11 w 21"/>
              <a:gd name="T17" fmla="*/ 9 h 15"/>
              <a:gd name="T18" fmla="*/ 9 w 21"/>
              <a:gd name="T19" fmla="*/ 11 h 15"/>
              <a:gd name="T20" fmla="*/ 6 w 21"/>
              <a:gd name="T21" fmla="*/ 13 h 15"/>
              <a:gd name="T22" fmla="*/ 4 w 21"/>
              <a:gd name="T23" fmla="*/ 15 h 15"/>
              <a:gd name="T24" fmla="*/ 0 w 21"/>
              <a:gd name="T25" fmla="*/ 14 h 15"/>
              <a:gd name="T26" fmla="*/ 0 w 21"/>
              <a:gd name="T27" fmla="*/ 10 h 15"/>
              <a:gd name="T28" fmla="*/ 1 w 21"/>
              <a:gd name="T29" fmla="*/ 8 h 15"/>
              <a:gd name="T30" fmla="*/ 5 w 21"/>
              <a:gd name="T31" fmla="*/ 6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5"/>
              <a:gd name="T50" fmla="*/ 21 w 21"/>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5">
                <a:moveTo>
                  <a:pt x="5" y="6"/>
                </a:moveTo>
                <a:lnTo>
                  <a:pt x="8" y="1"/>
                </a:lnTo>
                <a:lnTo>
                  <a:pt x="12" y="0"/>
                </a:lnTo>
                <a:lnTo>
                  <a:pt x="17" y="1"/>
                </a:lnTo>
                <a:lnTo>
                  <a:pt x="21" y="3"/>
                </a:lnTo>
                <a:lnTo>
                  <a:pt x="20" y="5"/>
                </a:lnTo>
                <a:lnTo>
                  <a:pt x="17" y="7"/>
                </a:lnTo>
                <a:lnTo>
                  <a:pt x="13" y="8"/>
                </a:lnTo>
                <a:lnTo>
                  <a:pt x="11" y="9"/>
                </a:lnTo>
                <a:lnTo>
                  <a:pt x="9" y="11"/>
                </a:lnTo>
                <a:lnTo>
                  <a:pt x="6" y="13"/>
                </a:lnTo>
                <a:lnTo>
                  <a:pt x="4" y="15"/>
                </a:lnTo>
                <a:lnTo>
                  <a:pt x="0" y="14"/>
                </a:lnTo>
                <a:lnTo>
                  <a:pt x="0" y="10"/>
                </a:lnTo>
                <a:lnTo>
                  <a:pt x="1" y="8"/>
                </a:lnTo>
                <a:lnTo>
                  <a:pt x="5" y="6"/>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8" name="Freeform 1261">
            <a:extLst>
              <a:ext uri="{FF2B5EF4-FFF2-40B4-BE49-F238E27FC236}">
                <a16:creationId xmlns="" xmlns:a16="http://schemas.microsoft.com/office/drawing/2014/main" id="{D6A8AC2B-7A8F-4062-8770-AA5025C21A28}"/>
              </a:ext>
            </a:extLst>
          </p:cNvPr>
          <p:cNvSpPr>
            <a:spLocks/>
          </p:cNvSpPr>
          <p:nvPr/>
        </p:nvSpPr>
        <p:spPr bwMode="gray">
          <a:xfrm>
            <a:off x="3083981" y="3265349"/>
            <a:ext cx="674716" cy="684213"/>
          </a:xfrm>
          <a:custGeom>
            <a:avLst/>
            <a:gdLst>
              <a:gd name="T0" fmla="*/ 273 w 463"/>
              <a:gd name="T1" fmla="*/ 27 h 476"/>
              <a:gd name="T2" fmla="*/ 281 w 463"/>
              <a:gd name="T3" fmla="*/ 52 h 476"/>
              <a:gd name="T4" fmla="*/ 270 w 463"/>
              <a:gd name="T5" fmla="*/ 75 h 476"/>
              <a:gd name="T6" fmla="*/ 289 w 463"/>
              <a:gd name="T7" fmla="*/ 58 h 476"/>
              <a:gd name="T8" fmla="*/ 300 w 463"/>
              <a:gd name="T9" fmla="*/ 73 h 476"/>
              <a:gd name="T10" fmla="*/ 302 w 463"/>
              <a:gd name="T11" fmla="*/ 81 h 476"/>
              <a:gd name="T12" fmla="*/ 317 w 463"/>
              <a:gd name="T13" fmla="*/ 70 h 476"/>
              <a:gd name="T14" fmla="*/ 352 w 463"/>
              <a:gd name="T15" fmla="*/ 90 h 476"/>
              <a:gd name="T16" fmla="*/ 359 w 463"/>
              <a:gd name="T17" fmla="*/ 92 h 476"/>
              <a:gd name="T18" fmla="*/ 393 w 463"/>
              <a:gd name="T19" fmla="*/ 98 h 476"/>
              <a:gd name="T20" fmla="*/ 435 w 463"/>
              <a:gd name="T21" fmla="*/ 120 h 476"/>
              <a:gd name="T22" fmla="*/ 463 w 463"/>
              <a:gd name="T23" fmla="*/ 142 h 476"/>
              <a:gd name="T24" fmla="*/ 433 w 463"/>
              <a:gd name="T25" fmla="*/ 197 h 476"/>
              <a:gd name="T26" fmla="*/ 419 w 463"/>
              <a:gd name="T27" fmla="*/ 217 h 476"/>
              <a:gd name="T28" fmla="*/ 415 w 463"/>
              <a:gd name="T29" fmla="*/ 252 h 476"/>
              <a:gd name="T30" fmla="*/ 399 w 463"/>
              <a:gd name="T31" fmla="*/ 305 h 476"/>
              <a:gd name="T32" fmla="*/ 379 w 463"/>
              <a:gd name="T33" fmla="*/ 338 h 476"/>
              <a:gd name="T34" fmla="*/ 333 w 463"/>
              <a:gd name="T35" fmla="*/ 352 h 476"/>
              <a:gd name="T36" fmla="*/ 301 w 463"/>
              <a:gd name="T37" fmla="*/ 375 h 476"/>
              <a:gd name="T38" fmla="*/ 291 w 463"/>
              <a:gd name="T39" fmla="*/ 419 h 476"/>
              <a:gd name="T40" fmla="*/ 276 w 463"/>
              <a:gd name="T41" fmla="*/ 443 h 476"/>
              <a:gd name="T42" fmla="*/ 265 w 463"/>
              <a:gd name="T43" fmla="*/ 449 h 476"/>
              <a:gd name="T44" fmla="*/ 271 w 463"/>
              <a:gd name="T45" fmla="*/ 435 h 476"/>
              <a:gd name="T46" fmla="*/ 259 w 463"/>
              <a:gd name="T47" fmla="*/ 454 h 476"/>
              <a:gd name="T48" fmla="*/ 247 w 463"/>
              <a:gd name="T49" fmla="*/ 476 h 476"/>
              <a:gd name="T50" fmla="*/ 238 w 463"/>
              <a:gd name="T51" fmla="*/ 456 h 476"/>
              <a:gd name="T52" fmla="*/ 200 w 463"/>
              <a:gd name="T53" fmla="*/ 428 h 476"/>
              <a:gd name="T54" fmla="*/ 235 w 463"/>
              <a:gd name="T55" fmla="*/ 396 h 476"/>
              <a:gd name="T56" fmla="*/ 230 w 463"/>
              <a:gd name="T57" fmla="*/ 371 h 476"/>
              <a:gd name="T58" fmla="*/ 223 w 463"/>
              <a:gd name="T59" fmla="*/ 354 h 476"/>
              <a:gd name="T60" fmla="*/ 204 w 463"/>
              <a:gd name="T61" fmla="*/ 329 h 476"/>
              <a:gd name="T62" fmla="*/ 190 w 463"/>
              <a:gd name="T63" fmla="*/ 301 h 476"/>
              <a:gd name="T64" fmla="*/ 185 w 463"/>
              <a:gd name="T65" fmla="*/ 271 h 476"/>
              <a:gd name="T66" fmla="*/ 162 w 463"/>
              <a:gd name="T67" fmla="*/ 244 h 476"/>
              <a:gd name="T68" fmla="*/ 137 w 463"/>
              <a:gd name="T69" fmla="*/ 219 h 476"/>
              <a:gd name="T70" fmla="*/ 103 w 463"/>
              <a:gd name="T71" fmla="*/ 201 h 476"/>
              <a:gd name="T72" fmla="*/ 78 w 463"/>
              <a:gd name="T73" fmla="*/ 187 h 476"/>
              <a:gd name="T74" fmla="*/ 38 w 463"/>
              <a:gd name="T75" fmla="*/ 186 h 476"/>
              <a:gd name="T76" fmla="*/ 26 w 463"/>
              <a:gd name="T77" fmla="*/ 182 h 476"/>
              <a:gd name="T78" fmla="*/ 6 w 463"/>
              <a:gd name="T79" fmla="*/ 141 h 476"/>
              <a:gd name="T80" fmla="*/ 46 w 463"/>
              <a:gd name="T81" fmla="*/ 113 h 476"/>
              <a:gd name="T82" fmla="*/ 51 w 463"/>
              <a:gd name="T83" fmla="*/ 70 h 476"/>
              <a:gd name="T84" fmla="*/ 56 w 463"/>
              <a:gd name="T85" fmla="*/ 50 h 476"/>
              <a:gd name="T86" fmla="*/ 81 w 463"/>
              <a:gd name="T87" fmla="*/ 42 h 476"/>
              <a:gd name="T88" fmla="*/ 112 w 463"/>
              <a:gd name="T89" fmla="*/ 46 h 476"/>
              <a:gd name="T90" fmla="*/ 115 w 463"/>
              <a:gd name="T91" fmla="*/ 27 h 476"/>
              <a:gd name="T92" fmla="*/ 129 w 463"/>
              <a:gd name="T93" fmla="*/ 17 h 476"/>
              <a:gd name="T94" fmla="*/ 156 w 463"/>
              <a:gd name="T95" fmla="*/ 3 h 476"/>
              <a:gd name="T96" fmla="*/ 166 w 463"/>
              <a:gd name="T97" fmla="*/ 36 h 476"/>
              <a:gd name="T98" fmla="*/ 193 w 463"/>
              <a:gd name="T99" fmla="*/ 43 h 476"/>
              <a:gd name="T100" fmla="*/ 212 w 463"/>
              <a:gd name="T101" fmla="*/ 40 h 476"/>
              <a:gd name="T102" fmla="*/ 230 w 463"/>
              <a:gd name="T103" fmla="*/ 37 h 476"/>
              <a:gd name="T104" fmla="*/ 261 w 463"/>
              <a:gd name="T105" fmla="*/ 18 h 4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476"/>
              <a:gd name="T161" fmla="*/ 463 w 463"/>
              <a:gd name="T162" fmla="*/ 476 h 4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476">
                <a:moveTo>
                  <a:pt x="265" y="13"/>
                </a:moveTo>
                <a:cubicBezTo>
                  <a:pt x="269" y="15"/>
                  <a:pt x="269" y="15"/>
                  <a:pt x="269" y="15"/>
                </a:cubicBezTo>
                <a:cubicBezTo>
                  <a:pt x="272" y="18"/>
                  <a:pt x="272" y="18"/>
                  <a:pt x="272" y="18"/>
                </a:cubicBezTo>
                <a:cubicBezTo>
                  <a:pt x="272" y="21"/>
                  <a:pt x="272" y="21"/>
                  <a:pt x="272" y="21"/>
                </a:cubicBezTo>
                <a:cubicBezTo>
                  <a:pt x="273" y="27"/>
                  <a:pt x="273" y="27"/>
                  <a:pt x="273" y="27"/>
                </a:cubicBezTo>
                <a:cubicBezTo>
                  <a:pt x="274" y="33"/>
                  <a:pt x="274" y="33"/>
                  <a:pt x="274" y="33"/>
                </a:cubicBezTo>
                <a:cubicBezTo>
                  <a:pt x="280" y="40"/>
                  <a:pt x="280" y="40"/>
                  <a:pt x="280" y="40"/>
                </a:cubicBezTo>
                <a:cubicBezTo>
                  <a:pt x="284" y="45"/>
                  <a:pt x="284" y="45"/>
                  <a:pt x="284" y="45"/>
                </a:cubicBezTo>
                <a:cubicBezTo>
                  <a:pt x="284" y="51"/>
                  <a:pt x="284" y="51"/>
                  <a:pt x="284" y="51"/>
                </a:cubicBezTo>
                <a:cubicBezTo>
                  <a:pt x="281" y="52"/>
                  <a:pt x="281" y="52"/>
                  <a:pt x="281" y="52"/>
                </a:cubicBezTo>
                <a:cubicBezTo>
                  <a:pt x="275" y="57"/>
                  <a:pt x="275" y="57"/>
                  <a:pt x="275" y="57"/>
                </a:cubicBezTo>
                <a:cubicBezTo>
                  <a:pt x="270" y="63"/>
                  <a:pt x="270" y="63"/>
                  <a:pt x="270" y="63"/>
                </a:cubicBezTo>
                <a:cubicBezTo>
                  <a:pt x="268" y="66"/>
                  <a:pt x="268" y="66"/>
                  <a:pt x="268" y="66"/>
                </a:cubicBezTo>
                <a:cubicBezTo>
                  <a:pt x="268" y="72"/>
                  <a:pt x="268" y="72"/>
                  <a:pt x="268" y="72"/>
                </a:cubicBezTo>
                <a:cubicBezTo>
                  <a:pt x="270" y="75"/>
                  <a:pt x="270" y="75"/>
                  <a:pt x="270" y="75"/>
                </a:cubicBezTo>
                <a:cubicBezTo>
                  <a:pt x="274" y="74"/>
                  <a:pt x="274" y="74"/>
                  <a:pt x="274" y="74"/>
                </a:cubicBezTo>
                <a:cubicBezTo>
                  <a:pt x="277" y="68"/>
                  <a:pt x="277" y="68"/>
                  <a:pt x="277" y="68"/>
                </a:cubicBezTo>
                <a:cubicBezTo>
                  <a:pt x="277" y="62"/>
                  <a:pt x="277" y="62"/>
                  <a:pt x="277" y="62"/>
                </a:cubicBezTo>
                <a:cubicBezTo>
                  <a:pt x="283" y="58"/>
                  <a:pt x="283" y="58"/>
                  <a:pt x="283" y="58"/>
                </a:cubicBezTo>
                <a:cubicBezTo>
                  <a:pt x="289" y="58"/>
                  <a:pt x="289" y="58"/>
                  <a:pt x="289" y="58"/>
                </a:cubicBezTo>
                <a:cubicBezTo>
                  <a:pt x="293" y="61"/>
                  <a:pt x="293" y="61"/>
                  <a:pt x="293" y="61"/>
                </a:cubicBezTo>
                <a:cubicBezTo>
                  <a:pt x="298" y="63"/>
                  <a:pt x="298" y="63"/>
                  <a:pt x="298" y="63"/>
                </a:cubicBezTo>
                <a:cubicBezTo>
                  <a:pt x="301" y="66"/>
                  <a:pt x="301" y="66"/>
                  <a:pt x="301" y="66"/>
                </a:cubicBezTo>
                <a:cubicBezTo>
                  <a:pt x="301" y="69"/>
                  <a:pt x="301" y="69"/>
                  <a:pt x="301" y="69"/>
                </a:cubicBezTo>
                <a:cubicBezTo>
                  <a:pt x="300" y="73"/>
                  <a:pt x="300" y="73"/>
                  <a:pt x="300" y="73"/>
                </a:cubicBezTo>
                <a:cubicBezTo>
                  <a:pt x="297" y="77"/>
                  <a:pt x="297" y="77"/>
                  <a:pt x="297" y="77"/>
                </a:cubicBezTo>
                <a:cubicBezTo>
                  <a:pt x="292" y="81"/>
                  <a:pt x="292" y="81"/>
                  <a:pt x="292" y="81"/>
                </a:cubicBezTo>
                <a:cubicBezTo>
                  <a:pt x="292" y="86"/>
                  <a:pt x="292" y="86"/>
                  <a:pt x="292" y="86"/>
                </a:cubicBezTo>
                <a:cubicBezTo>
                  <a:pt x="296" y="86"/>
                  <a:pt x="296" y="86"/>
                  <a:pt x="296" y="86"/>
                </a:cubicBezTo>
                <a:cubicBezTo>
                  <a:pt x="302" y="81"/>
                  <a:pt x="302" y="81"/>
                  <a:pt x="302" y="81"/>
                </a:cubicBezTo>
                <a:cubicBezTo>
                  <a:pt x="302" y="81"/>
                  <a:pt x="304" y="80"/>
                  <a:pt x="305" y="78"/>
                </a:cubicBezTo>
                <a:cubicBezTo>
                  <a:pt x="305" y="77"/>
                  <a:pt x="306" y="73"/>
                  <a:pt x="306" y="73"/>
                </a:cubicBezTo>
                <a:cubicBezTo>
                  <a:pt x="308" y="70"/>
                  <a:pt x="308" y="70"/>
                  <a:pt x="308" y="70"/>
                </a:cubicBezTo>
                <a:cubicBezTo>
                  <a:pt x="313" y="69"/>
                  <a:pt x="313" y="69"/>
                  <a:pt x="313" y="69"/>
                </a:cubicBezTo>
                <a:cubicBezTo>
                  <a:pt x="313" y="69"/>
                  <a:pt x="316" y="69"/>
                  <a:pt x="317" y="70"/>
                </a:cubicBezTo>
                <a:cubicBezTo>
                  <a:pt x="319" y="70"/>
                  <a:pt x="328" y="73"/>
                  <a:pt x="328" y="73"/>
                </a:cubicBezTo>
                <a:cubicBezTo>
                  <a:pt x="335" y="78"/>
                  <a:pt x="335" y="78"/>
                  <a:pt x="335" y="78"/>
                </a:cubicBezTo>
                <a:cubicBezTo>
                  <a:pt x="345" y="82"/>
                  <a:pt x="345" y="82"/>
                  <a:pt x="345" y="82"/>
                </a:cubicBezTo>
                <a:cubicBezTo>
                  <a:pt x="352" y="86"/>
                  <a:pt x="352" y="86"/>
                  <a:pt x="352" y="86"/>
                </a:cubicBezTo>
                <a:cubicBezTo>
                  <a:pt x="352" y="90"/>
                  <a:pt x="352" y="90"/>
                  <a:pt x="352" y="90"/>
                </a:cubicBezTo>
                <a:cubicBezTo>
                  <a:pt x="350" y="94"/>
                  <a:pt x="350" y="94"/>
                  <a:pt x="350" y="94"/>
                </a:cubicBezTo>
                <a:cubicBezTo>
                  <a:pt x="347" y="100"/>
                  <a:pt x="347" y="100"/>
                  <a:pt x="347" y="100"/>
                </a:cubicBezTo>
                <a:cubicBezTo>
                  <a:pt x="350" y="100"/>
                  <a:pt x="350" y="100"/>
                  <a:pt x="350" y="100"/>
                </a:cubicBezTo>
                <a:cubicBezTo>
                  <a:pt x="355" y="95"/>
                  <a:pt x="355" y="95"/>
                  <a:pt x="355" y="95"/>
                </a:cubicBezTo>
                <a:cubicBezTo>
                  <a:pt x="359" y="92"/>
                  <a:pt x="359" y="92"/>
                  <a:pt x="359" y="92"/>
                </a:cubicBezTo>
                <a:cubicBezTo>
                  <a:pt x="365" y="91"/>
                  <a:pt x="365" y="91"/>
                  <a:pt x="365" y="91"/>
                </a:cubicBezTo>
                <a:cubicBezTo>
                  <a:pt x="370" y="93"/>
                  <a:pt x="370" y="93"/>
                  <a:pt x="370" y="93"/>
                </a:cubicBezTo>
                <a:cubicBezTo>
                  <a:pt x="377" y="95"/>
                  <a:pt x="377" y="95"/>
                  <a:pt x="377" y="95"/>
                </a:cubicBezTo>
                <a:cubicBezTo>
                  <a:pt x="385" y="97"/>
                  <a:pt x="385" y="97"/>
                  <a:pt x="385" y="97"/>
                </a:cubicBezTo>
                <a:cubicBezTo>
                  <a:pt x="393" y="98"/>
                  <a:pt x="393" y="98"/>
                  <a:pt x="393" y="98"/>
                </a:cubicBezTo>
                <a:cubicBezTo>
                  <a:pt x="401" y="98"/>
                  <a:pt x="401" y="98"/>
                  <a:pt x="401" y="98"/>
                </a:cubicBezTo>
                <a:cubicBezTo>
                  <a:pt x="408" y="101"/>
                  <a:pt x="408" y="101"/>
                  <a:pt x="408" y="101"/>
                </a:cubicBezTo>
                <a:cubicBezTo>
                  <a:pt x="418" y="106"/>
                  <a:pt x="418" y="106"/>
                  <a:pt x="418" y="106"/>
                </a:cubicBezTo>
                <a:cubicBezTo>
                  <a:pt x="426" y="114"/>
                  <a:pt x="426" y="114"/>
                  <a:pt x="426" y="114"/>
                </a:cubicBezTo>
                <a:cubicBezTo>
                  <a:pt x="435" y="120"/>
                  <a:pt x="435" y="120"/>
                  <a:pt x="435" y="120"/>
                </a:cubicBezTo>
                <a:cubicBezTo>
                  <a:pt x="442" y="124"/>
                  <a:pt x="442" y="124"/>
                  <a:pt x="442" y="124"/>
                </a:cubicBezTo>
                <a:cubicBezTo>
                  <a:pt x="449" y="123"/>
                  <a:pt x="449" y="123"/>
                  <a:pt x="449" y="123"/>
                </a:cubicBezTo>
                <a:cubicBezTo>
                  <a:pt x="456" y="123"/>
                  <a:pt x="456" y="123"/>
                  <a:pt x="456" y="123"/>
                </a:cubicBezTo>
                <a:cubicBezTo>
                  <a:pt x="459" y="131"/>
                  <a:pt x="459" y="131"/>
                  <a:pt x="459" y="131"/>
                </a:cubicBezTo>
                <a:cubicBezTo>
                  <a:pt x="463" y="142"/>
                  <a:pt x="463" y="142"/>
                  <a:pt x="463" y="142"/>
                </a:cubicBezTo>
                <a:cubicBezTo>
                  <a:pt x="463" y="155"/>
                  <a:pt x="463" y="155"/>
                  <a:pt x="463" y="155"/>
                </a:cubicBezTo>
                <a:cubicBezTo>
                  <a:pt x="461" y="167"/>
                  <a:pt x="461" y="167"/>
                  <a:pt x="461" y="167"/>
                </a:cubicBezTo>
                <a:cubicBezTo>
                  <a:pt x="454" y="176"/>
                  <a:pt x="454" y="176"/>
                  <a:pt x="454" y="176"/>
                </a:cubicBezTo>
                <a:cubicBezTo>
                  <a:pt x="447" y="184"/>
                  <a:pt x="447" y="184"/>
                  <a:pt x="447" y="184"/>
                </a:cubicBezTo>
                <a:cubicBezTo>
                  <a:pt x="433" y="197"/>
                  <a:pt x="433" y="197"/>
                  <a:pt x="433" y="197"/>
                </a:cubicBezTo>
                <a:cubicBezTo>
                  <a:pt x="433" y="203"/>
                  <a:pt x="433" y="203"/>
                  <a:pt x="433" y="203"/>
                </a:cubicBezTo>
                <a:cubicBezTo>
                  <a:pt x="431" y="208"/>
                  <a:pt x="431" y="208"/>
                  <a:pt x="431" y="208"/>
                </a:cubicBezTo>
                <a:cubicBezTo>
                  <a:pt x="428" y="211"/>
                  <a:pt x="428" y="211"/>
                  <a:pt x="428" y="211"/>
                </a:cubicBezTo>
                <a:cubicBezTo>
                  <a:pt x="425" y="214"/>
                  <a:pt x="425" y="214"/>
                  <a:pt x="425" y="214"/>
                </a:cubicBezTo>
                <a:cubicBezTo>
                  <a:pt x="419" y="217"/>
                  <a:pt x="419" y="217"/>
                  <a:pt x="419" y="217"/>
                </a:cubicBezTo>
                <a:cubicBezTo>
                  <a:pt x="415" y="220"/>
                  <a:pt x="415" y="220"/>
                  <a:pt x="415" y="220"/>
                </a:cubicBezTo>
                <a:cubicBezTo>
                  <a:pt x="414" y="225"/>
                  <a:pt x="414" y="225"/>
                  <a:pt x="414" y="225"/>
                </a:cubicBezTo>
                <a:cubicBezTo>
                  <a:pt x="414" y="232"/>
                  <a:pt x="414" y="232"/>
                  <a:pt x="414" y="232"/>
                </a:cubicBezTo>
                <a:cubicBezTo>
                  <a:pt x="414" y="241"/>
                  <a:pt x="414" y="241"/>
                  <a:pt x="414" y="241"/>
                </a:cubicBezTo>
                <a:cubicBezTo>
                  <a:pt x="415" y="252"/>
                  <a:pt x="415" y="252"/>
                  <a:pt x="415" y="252"/>
                </a:cubicBezTo>
                <a:cubicBezTo>
                  <a:pt x="413" y="262"/>
                  <a:pt x="413" y="262"/>
                  <a:pt x="413" y="262"/>
                </a:cubicBezTo>
                <a:cubicBezTo>
                  <a:pt x="412" y="274"/>
                  <a:pt x="412" y="274"/>
                  <a:pt x="412" y="274"/>
                </a:cubicBezTo>
                <a:cubicBezTo>
                  <a:pt x="408" y="281"/>
                  <a:pt x="408" y="281"/>
                  <a:pt x="408" y="281"/>
                </a:cubicBezTo>
                <a:cubicBezTo>
                  <a:pt x="405" y="293"/>
                  <a:pt x="405" y="293"/>
                  <a:pt x="405" y="293"/>
                </a:cubicBezTo>
                <a:cubicBezTo>
                  <a:pt x="399" y="305"/>
                  <a:pt x="399" y="305"/>
                  <a:pt x="399" y="305"/>
                </a:cubicBezTo>
                <a:cubicBezTo>
                  <a:pt x="394" y="314"/>
                  <a:pt x="394" y="314"/>
                  <a:pt x="394" y="314"/>
                </a:cubicBezTo>
                <a:cubicBezTo>
                  <a:pt x="390" y="324"/>
                  <a:pt x="390" y="324"/>
                  <a:pt x="390" y="324"/>
                </a:cubicBezTo>
                <a:cubicBezTo>
                  <a:pt x="387" y="329"/>
                  <a:pt x="387" y="329"/>
                  <a:pt x="387" y="329"/>
                </a:cubicBezTo>
                <a:cubicBezTo>
                  <a:pt x="382" y="333"/>
                  <a:pt x="382" y="333"/>
                  <a:pt x="382" y="333"/>
                </a:cubicBezTo>
                <a:cubicBezTo>
                  <a:pt x="379" y="338"/>
                  <a:pt x="379" y="338"/>
                  <a:pt x="379" y="338"/>
                </a:cubicBezTo>
                <a:cubicBezTo>
                  <a:pt x="369" y="341"/>
                  <a:pt x="369" y="341"/>
                  <a:pt x="369" y="341"/>
                </a:cubicBezTo>
                <a:cubicBezTo>
                  <a:pt x="359" y="341"/>
                  <a:pt x="359" y="341"/>
                  <a:pt x="359" y="341"/>
                </a:cubicBezTo>
                <a:cubicBezTo>
                  <a:pt x="346" y="342"/>
                  <a:pt x="346" y="342"/>
                  <a:pt x="346" y="342"/>
                </a:cubicBezTo>
                <a:cubicBezTo>
                  <a:pt x="338" y="350"/>
                  <a:pt x="338" y="350"/>
                  <a:pt x="338" y="350"/>
                </a:cubicBezTo>
                <a:cubicBezTo>
                  <a:pt x="333" y="352"/>
                  <a:pt x="333" y="352"/>
                  <a:pt x="333" y="352"/>
                </a:cubicBezTo>
                <a:cubicBezTo>
                  <a:pt x="326" y="352"/>
                  <a:pt x="326" y="352"/>
                  <a:pt x="326" y="352"/>
                </a:cubicBezTo>
                <a:cubicBezTo>
                  <a:pt x="321" y="358"/>
                  <a:pt x="321" y="358"/>
                  <a:pt x="321" y="358"/>
                </a:cubicBezTo>
                <a:cubicBezTo>
                  <a:pt x="312" y="362"/>
                  <a:pt x="312" y="362"/>
                  <a:pt x="312" y="362"/>
                </a:cubicBezTo>
                <a:cubicBezTo>
                  <a:pt x="304" y="369"/>
                  <a:pt x="304" y="369"/>
                  <a:pt x="304" y="369"/>
                </a:cubicBezTo>
                <a:cubicBezTo>
                  <a:pt x="301" y="375"/>
                  <a:pt x="301" y="375"/>
                  <a:pt x="301" y="375"/>
                </a:cubicBezTo>
                <a:cubicBezTo>
                  <a:pt x="300" y="385"/>
                  <a:pt x="300" y="385"/>
                  <a:pt x="300" y="385"/>
                </a:cubicBezTo>
                <a:cubicBezTo>
                  <a:pt x="300" y="394"/>
                  <a:pt x="300" y="394"/>
                  <a:pt x="300" y="394"/>
                </a:cubicBezTo>
                <a:cubicBezTo>
                  <a:pt x="301" y="406"/>
                  <a:pt x="301" y="406"/>
                  <a:pt x="301" y="406"/>
                </a:cubicBezTo>
                <a:cubicBezTo>
                  <a:pt x="297" y="411"/>
                  <a:pt x="297" y="411"/>
                  <a:pt x="297" y="411"/>
                </a:cubicBezTo>
                <a:cubicBezTo>
                  <a:pt x="291" y="419"/>
                  <a:pt x="291" y="419"/>
                  <a:pt x="291" y="419"/>
                </a:cubicBezTo>
                <a:cubicBezTo>
                  <a:pt x="287" y="423"/>
                  <a:pt x="287" y="423"/>
                  <a:pt x="287" y="423"/>
                </a:cubicBezTo>
                <a:cubicBezTo>
                  <a:pt x="283" y="430"/>
                  <a:pt x="283" y="430"/>
                  <a:pt x="283" y="430"/>
                </a:cubicBezTo>
                <a:cubicBezTo>
                  <a:pt x="281" y="436"/>
                  <a:pt x="281" y="436"/>
                  <a:pt x="281" y="436"/>
                </a:cubicBezTo>
                <a:cubicBezTo>
                  <a:pt x="279" y="440"/>
                  <a:pt x="279" y="440"/>
                  <a:pt x="279" y="440"/>
                </a:cubicBezTo>
                <a:cubicBezTo>
                  <a:pt x="276" y="443"/>
                  <a:pt x="276" y="443"/>
                  <a:pt x="276" y="443"/>
                </a:cubicBezTo>
                <a:cubicBezTo>
                  <a:pt x="273" y="449"/>
                  <a:pt x="273" y="449"/>
                  <a:pt x="273" y="449"/>
                </a:cubicBezTo>
                <a:cubicBezTo>
                  <a:pt x="269" y="452"/>
                  <a:pt x="269" y="452"/>
                  <a:pt x="269" y="452"/>
                </a:cubicBezTo>
                <a:cubicBezTo>
                  <a:pt x="262" y="457"/>
                  <a:pt x="262" y="457"/>
                  <a:pt x="262" y="457"/>
                </a:cubicBezTo>
                <a:cubicBezTo>
                  <a:pt x="262" y="453"/>
                  <a:pt x="262" y="453"/>
                  <a:pt x="262" y="453"/>
                </a:cubicBezTo>
                <a:cubicBezTo>
                  <a:pt x="262" y="453"/>
                  <a:pt x="263" y="450"/>
                  <a:pt x="265" y="449"/>
                </a:cubicBezTo>
                <a:cubicBezTo>
                  <a:pt x="266" y="448"/>
                  <a:pt x="269" y="445"/>
                  <a:pt x="269" y="445"/>
                </a:cubicBezTo>
                <a:cubicBezTo>
                  <a:pt x="272" y="441"/>
                  <a:pt x="272" y="441"/>
                  <a:pt x="272" y="441"/>
                </a:cubicBezTo>
                <a:cubicBezTo>
                  <a:pt x="276" y="436"/>
                  <a:pt x="276" y="436"/>
                  <a:pt x="276" y="436"/>
                </a:cubicBezTo>
                <a:cubicBezTo>
                  <a:pt x="275" y="434"/>
                  <a:pt x="275" y="434"/>
                  <a:pt x="275" y="434"/>
                </a:cubicBezTo>
                <a:cubicBezTo>
                  <a:pt x="271" y="435"/>
                  <a:pt x="271" y="435"/>
                  <a:pt x="271" y="435"/>
                </a:cubicBezTo>
                <a:cubicBezTo>
                  <a:pt x="268" y="438"/>
                  <a:pt x="268" y="438"/>
                  <a:pt x="268" y="438"/>
                </a:cubicBezTo>
                <a:cubicBezTo>
                  <a:pt x="265" y="443"/>
                  <a:pt x="265" y="443"/>
                  <a:pt x="265" y="443"/>
                </a:cubicBezTo>
                <a:cubicBezTo>
                  <a:pt x="263" y="446"/>
                  <a:pt x="263" y="446"/>
                  <a:pt x="263" y="446"/>
                </a:cubicBezTo>
                <a:cubicBezTo>
                  <a:pt x="260" y="448"/>
                  <a:pt x="260" y="448"/>
                  <a:pt x="260" y="448"/>
                </a:cubicBezTo>
                <a:cubicBezTo>
                  <a:pt x="259" y="454"/>
                  <a:pt x="259" y="454"/>
                  <a:pt x="259" y="454"/>
                </a:cubicBezTo>
                <a:cubicBezTo>
                  <a:pt x="258" y="458"/>
                  <a:pt x="258" y="458"/>
                  <a:pt x="258" y="458"/>
                </a:cubicBezTo>
                <a:cubicBezTo>
                  <a:pt x="256" y="463"/>
                  <a:pt x="256" y="463"/>
                  <a:pt x="256" y="463"/>
                </a:cubicBezTo>
                <a:cubicBezTo>
                  <a:pt x="254" y="465"/>
                  <a:pt x="254" y="465"/>
                  <a:pt x="254" y="465"/>
                </a:cubicBezTo>
                <a:cubicBezTo>
                  <a:pt x="251" y="471"/>
                  <a:pt x="251" y="471"/>
                  <a:pt x="251" y="471"/>
                </a:cubicBezTo>
                <a:cubicBezTo>
                  <a:pt x="247" y="476"/>
                  <a:pt x="247" y="476"/>
                  <a:pt x="247" y="476"/>
                </a:cubicBezTo>
                <a:cubicBezTo>
                  <a:pt x="244" y="474"/>
                  <a:pt x="244" y="474"/>
                  <a:pt x="244" y="474"/>
                </a:cubicBezTo>
                <a:cubicBezTo>
                  <a:pt x="244" y="470"/>
                  <a:pt x="244" y="470"/>
                  <a:pt x="244" y="470"/>
                </a:cubicBezTo>
                <a:cubicBezTo>
                  <a:pt x="245" y="466"/>
                  <a:pt x="245" y="466"/>
                  <a:pt x="245" y="466"/>
                </a:cubicBezTo>
                <a:cubicBezTo>
                  <a:pt x="243" y="460"/>
                  <a:pt x="243" y="460"/>
                  <a:pt x="243" y="460"/>
                </a:cubicBezTo>
                <a:cubicBezTo>
                  <a:pt x="238" y="456"/>
                  <a:pt x="238" y="456"/>
                  <a:pt x="238" y="456"/>
                </a:cubicBezTo>
                <a:cubicBezTo>
                  <a:pt x="230" y="449"/>
                  <a:pt x="230" y="449"/>
                  <a:pt x="230" y="449"/>
                </a:cubicBezTo>
                <a:cubicBezTo>
                  <a:pt x="220" y="442"/>
                  <a:pt x="220" y="442"/>
                  <a:pt x="220" y="442"/>
                </a:cubicBezTo>
                <a:cubicBezTo>
                  <a:pt x="213" y="442"/>
                  <a:pt x="213" y="442"/>
                  <a:pt x="213" y="442"/>
                </a:cubicBezTo>
                <a:cubicBezTo>
                  <a:pt x="207" y="434"/>
                  <a:pt x="207" y="434"/>
                  <a:pt x="207" y="434"/>
                </a:cubicBezTo>
                <a:cubicBezTo>
                  <a:pt x="200" y="428"/>
                  <a:pt x="200" y="428"/>
                  <a:pt x="200" y="428"/>
                </a:cubicBezTo>
                <a:cubicBezTo>
                  <a:pt x="202" y="424"/>
                  <a:pt x="202" y="424"/>
                  <a:pt x="202" y="424"/>
                </a:cubicBezTo>
                <a:cubicBezTo>
                  <a:pt x="205" y="421"/>
                  <a:pt x="205" y="421"/>
                  <a:pt x="205" y="421"/>
                </a:cubicBezTo>
                <a:cubicBezTo>
                  <a:pt x="223" y="403"/>
                  <a:pt x="223" y="403"/>
                  <a:pt x="223" y="403"/>
                </a:cubicBezTo>
                <a:cubicBezTo>
                  <a:pt x="229" y="399"/>
                  <a:pt x="229" y="399"/>
                  <a:pt x="229" y="399"/>
                </a:cubicBezTo>
                <a:cubicBezTo>
                  <a:pt x="235" y="396"/>
                  <a:pt x="235" y="396"/>
                  <a:pt x="235" y="396"/>
                </a:cubicBezTo>
                <a:cubicBezTo>
                  <a:pt x="238" y="391"/>
                  <a:pt x="238" y="391"/>
                  <a:pt x="238" y="391"/>
                </a:cubicBezTo>
                <a:cubicBezTo>
                  <a:pt x="241" y="382"/>
                  <a:pt x="241" y="382"/>
                  <a:pt x="241" y="382"/>
                </a:cubicBezTo>
                <a:cubicBezTo>
                  <a:pt x="240" y="375"/>
                  <a:pt x="240" y="375"/>
                  <a:pt x="240" y="375"/>
                </a:cubicBezTo>
                <a:cubicBezTo>
                  <a:pt x="236" y="372"/>
                  <a:pt x="236" y="372"/>
                  <a:pt x="236" y="372"/>
                </a:cubicBezTo>
                <a:cubicBezTo>
                  <a:pt x="230" y="371"/>
                  <a:pt x="230" y="371"/>
                  <a:pt x="230" y="371"/>
                </a:cubicBezTo>
                <a:cubicBezTo>
                  <a:pt x="229" y="366"/>
                  <a:pt x="229" y="366"/>
                  <a:pt x="229" y="366"/>
                </a:cubicBezTo>
                <a:cubicBezTo>
                  <a:pt x="232" y="361"/>
                  <a:pt x="232" y="361"/>
                  <a:pt x="232" y="361"/>
                </a:cubicBezTo>
                <a:cubicBezTo>
                  <a:pt x="233" y="354"/>
                  <a:pt x="233" y="354"/>
                  <a:pt x="233" y="354"/>
                </a:cubicBezTo>
                <a:cubicBezTo>
                  <a:pt x="230" y="353"/>
                  <a:pt x="230" y="353"/>
                  <a:pt x="230" y="353"/>
                </a:cubicBezTo>
                <a:cubicBezTo>
                  <a:pt x="223" y="354"/>
                  <a:pt x="223" y="354"/>
                  <a:pt x="223" y="354"/>
                </a:cubicBezTo>
                <a:cubicBezTo>
                  <a:pt x="218" y="349"/>
                  <a:pt x="218" y="349"/>
                  <a:pt x="218" y="349"/>
                </a:cubicBezTo>
                <a:cubicBezTo>
                  <a:pt x="214" y="341"/>
                  <a:pt x="214" y="341"/>
                  <a:pt x="214" y="341"/>
                </a:cubicBezTo>
                <a:cubicBezTo>
                  <a:pt x="216" y="333"/>
                  <a:pt x="216" y="333"/>
                  <a:pt x="216" y="333"/>
                </a:cubicBezTo>
                <a:cubicBezTo>
                  <a:pt x="212" y="330"/>
                  <a:pt x="212" y="330"/>
                  <a:pt x="212" y="330"/>
                </a:cubicBezTo>
                <a:cubicBezTo>
                  <a:pt x="204" y="329"/>
                  <a:pt x="204" y="329"/>
                  <a:pt x="204" y="329"/>
                </a:cubicBezTo>
                <a:cubicBezTo>
                  <a:pt x="198" y="330"/>
                  <a:pt x="198" y="330"/>
                  <a:pt x="198" y="330"/>
                </a:cubicBezTo>
                <a:cubicBezTo>
                  <a:pt x="190" y="330"/>
                  <a:pt x="190" y="330"/>
                  <a:pt x="190" y="330"/>
                </a:cubicBezTo>
                <a:cubicBezTo>
                  <a:pt x="191" y="310"/>
                  <a:pt x="191" y="310"/>
                  <a:pt x="191" y="310"/>
                </a:cubicBezTo>
                <a:cubicBezTo>
                  <a:pt x="188" y="304"/>
                  <a:pt x="188" y="304"/>
                  <a:pt x="188" y="304"/>
                </a:cubicBezTo>
                <a:cubicBezTo>
                  <a:pt x="190" y="301"/>
                  <a:pt x="190" y="301"/>
                  <a:pt x="190" y="301"/>
                </a:cubicBezTo>
                <a:cubicBezTo>
                  <a:pt x="188" y="296"/>
                  <a:pt x="188" y="296"/>
                  <a:pt x="188" y="296"/>
                </a:cubicBezTo>
                <a:cubicBezTo>
                  <a:pt x="193" y="286"/>
                  <a:pt x="193" y="286"/>
                  <a:pt x="193" y="286"/>
                </a:cubicBezTo>
                <a:cubicBezTo>
                  <a:pt x="194" y="281"/>
                  <a:pt x="194" y="281"/>
                  <a:pt x="194" y="281"/>
                </a:cubicBezTo>
                <a:cubicBezTo>
                  <a:pt x="192" y="274"/>
                  <a:pt x="192" y="274"/>
                  <a:pt x="192" y="274"/>
                </a:cubicBezTo>
                <a:cubicBezTo>
                  <a:pt x="185" y="271"/>
                  <a:pt x="185" y="271"/>
                  <a:pt x="185" y="271"/>
                </a:cubicBezTo>
                <a:cubicBezTo>
                  <a:pt x="184" y="262"/>
                  <a:pt x="184" y="262"/>
                  <a:pt x="184" y="262"/>
                </a:cubicBezTo>
                <a:cubicBezTo>
                  <a:pt x="184" y="256"/>
                  <a:pt x="184" y="256"/>
                  <a:pt x="184" y="256"/>
                </a:cubicBezTo>
                <a:cubicBezTo>
                  <a:pt x="164" y="256"/>
                  <a:pt x="164" y="256"/>
                  <a:pt x="164" y="256"/>
                </a:cubicBezTo>
                <a:cubicBezTo>
                  <a:pt x="162" y="247"/>
                  <a:pt x="162" y="247"/>
                  <a:pt x="162" y="247"/>
                </a:cubicBezTo>
                <a:cubicBezTo>
                  <a:pt x="162" y="244"/>
                  <a:pt x="162" y="244"/>
                  <a:pt x="162" y="244"/>
                </a:cubicBezTo>
                <a:cubicBezTo>
                  <a:pt x="163" y="241"/>
                  <a:pt x="163" y="241"/>
                  <a:pt x="163" y="241"/>
                </a:cubicBezTo>
                <a:cubicBezTo>
                  <a:pt x="162" y="234"/>
                  <a:pt x="162" y="234"/>
                  <a:pt x="162" y="234"/>
                </a:cubicBezTo>
                <a:cubicBezTo>
                  <a:pt x="159" y="225"/>
                  <a:pt x="159" y="225"/>
                  <a:pt x="159" y="225"/>
                </a:cubicBezTo>
                <a:cubicBezTo>
                  <a:pt x="146" y="223"/>
                  <a:pt x="146" y="223"/>
                  <a:pt x="146" y="223"/>
                </a:cubicBezTo>
                <a:cubicBezTo>
                  <a:pt x="137" y="219"/>
                  <a:pt x="137" y="219"/>
                  <a:pt x="137" y="219"/>
                </a:cubicBezTo>
                <a:cubicBezTo>
                  <a:pt x="131" y="216"/>
                  <a:pt x="131" y="216"/>
                  <a:pt x="131" y="216"/>
                </a:cubicBezTo>
                <a:cubicBezTo>
                  <a:pt x="128" y="212"/>
                  <a:pt x="128" y="212"/>
                  <a:pt x="128" y="212"/>
                </a:cubicBezTo>
                <a:cubicBezTo>
                  <a:pt x="120" y="211"/>
                  <a:pt x="120" y="211"/>
                  <a:pt x="120" y="211"/>
                </a:cubicBezTo>
                <a:cubicBezTo>
                  <a:pt x="113" y="209"/>
                  <a:pt x="113" y="209"/>
                  <a:pt x="113" y="209"/>
                </a:cubicBezTo>
                <a:cubicBezTo>
                  <a:pt x="103" y="201"/>
                  <a:pt x="103" y="201"/>
                  <a:pt x="103" y="201"/>
                </a:cubicBezTo>
                <a:cubicBezTo>
                  <a:pt x="102" y="179"/>
                  <a:pt x="102" y="179"/>
                  <a:pt x="102" y="179"/>
                </a:cubicBezTo>
                <a:cubicBezTo>
                  <a:pt x="93" y="179"/>
                  <a:pt x="93" y="179"/>
                  <a:pt x="93" y="179"/>
                </a:cubicBezTo>
                <a:cubicBezTo>
                  <a:pt x="86" y="182"/>
                  <a:pt x="86" y="182"/>
                  <a:pt x="86" y="182"/>
                </a:cubicBezTo>
                <a:cubicBezTo>
                  <a:pt x="84" y="183"/>
                  <a:pt x="84" y="183"/>
                  <a:pt x="84" y="183"/>
                </a:cubicBezTo>
                <a:cubicBezTo>
                  <a:pt x="78" y="187"/>
                  <a:pt x="78" y="187"/>
                  <a:pt x="78" y="187"/>
                </a:cubicBezTo>
                <a:cubicBezTo>
                  <a:pt x="68" y="191"/>
                  <a:pt x="68" y="191"/>
                  <a:pt x="68" y="191"/>
                </a:cubicBezTo>
                <a:cubicBezTo>
                  <a:pt x="53" y="193"/>
                  <a:pt x="53" y="193"/>
                  <a:pt x="53" y="193"/>
                </a:cubicBezTo>
                <a:cubicBezTo>
                  <a:pt x="44" y="192"/>
                  <a:pt x="44" y="192"/>
                  <a:pt x="44" y="192"/>
                </a:cubicBezTo>
                <a:cubicBezTo>
                  <a:pt x="39" y="191"/>
                  <a:pt x="39" y="191"/>
                  <a:pt x="39" y="191"/>
                </a:cubicBezTo>
                <a:cubicBezTo>
                  <a:pt x="38" y="186"/>
                  <a:pt x="38" y="186"/>
                  <a:pt x="38" y="186"/>
                </a:cubicBezTo>
                <a:cubicBezTo>
                  <a:pt x="41" y="178"/>
                  <a:pt x="41" y="178"/>
                  <a:pt x="41" y="178"/>
                </a:cubicBezTo>
                <a:cubicBezTo>
                  <a:pt x="39" y="173"/>
                  <a:pt x="39" y="173"/>
                  <a:pt x="39" y="173"/>
                </a:cubicBezTo>
                <a:cubicBezTo>
                  <a:pt x="35" y="177"/>
                  <a:pt x="35" y="177"/>
                  <a:pt x="35" y="177"/>
                </a:cubicBezTo>
                <a:cubicBezTo>
                  <a:pt x="28" y="181"/>
                  <a:pt x="28" y="181"/>
                  <a:pt x="28" y="181"/>
                </a:cubicBezTo>
                <a:cubicBezTo>
                  <a:pt x="26" y="182"/>
                  <a:pt x="26" y="182"/>
                  <a:pt x="26" y="182"/>
                </a:cubicBezTo>
                <a:cubicBezTo>
                  <a:pt x="20" y="181"/>
                  <a:pt x="20" y="181"/>
                  <a:pt x="20" y="181"/>
                </a:cubicBezTo>
                <a:cubicBezTo>
                  <a:pt x="12" y="173"/>
                  <a:pt x="12" y="173"/>
                  <a:pt x="12" y="173"/>
                </a:cubicBezTo>
                <a:cubicBezTo>
                  <a:pt x="6" y="165"/>
                  <a:pt x="6" y="165"/>
                  <a:pt x="6" y="165"/>
                </a:cubicBezTo>
                <a:cubicBezTo>
                  <a:pt x="0" y="150"/>
                  <a:pt x="0" y="150"/>
                  <a:pt x="0" y="150"/>
                </a:cubicBezTo>
                <a:cubicBezTo>
                  <a:pt x="6" y="141"/>
                  <a:pt x="6" y="141"/>
                  <a:pt x="6" y="141"/>
                </a:cubicBezTo>
                <a:cubicBezTo>
                  <a:pt x="9" y="136"/>
                  <a:pt x="9" y="136"/>
                  <a:pt x="9" y="136"/>
                </a:cubicBezTo>
                <a:cubicBezTo>
                  <a:pt x="12" y="129"/>
                  <a:pt x="12" y="129"/>
                  <a:pt x="12" y="129"/>
                </a:cubicBezTo>
                <a:cubicBezTo>
                  <a:pt x="19" y="120"/>
                  <a:pt x="19" y="120"/>
                  <a:pt x="19" y="120"/>
                </a:cubicBezTo>
                <a:cubicBezTo>
                  <a:pt x="29" y="115"/>
                  <a:pt x="29" y="115"/>
                  <a:pt x="29" y="115"/>
                </a:cubicBezTo>
                <a:cubicBezTo>
                  <a:pt x="46" y="113"/>
                  <a:pt x="46" y="113"/>
                  <a:pt x="46" y="113"/>
                </a:cubicBezTo>
                <a:cubicBezTo>
                  <a:pt x="50" y="103"/>
                  <a:pt x="50" y="103"/>
                  <a:pt x="50" y="103"/>
                </a:cubicBezTo>
                <a:cubicBezTo>
                  <a:pt x="51" y="94"/>
                  <a:pt x="51" y="94"/>
                  <a:pt x="51" y="94"/>
                </a:cubicBezTo>
                <a:cubicBezTo>
                  <a:pt x="51" y="89"/>
                  <a:pt x="51" y="89"/>
                  <a:pt x="51" y="89"/>
                </a:cubicBezTo>
                <a:cubicBezTo>
                  <a:pt x="54" y="79"/>
                  <a:pt x="54" y="79"/>
                  <a:pt x="54" y="79"/>
                </a:cubicBezTo>
                <a:cubicBezTo>
                  <a:pt x="51" y="70"/>
                  <a:pt x="51" y="70"/>
                  <a:pt x="51" y="70"/>
                </a:cubicBezTo>
                <a:cubicBezTo>
                  <a:pt x="48" y="65"/>
                  <a:pt x="48" y="65"/>
                  <a:pt x="48" y="65"/>
                </a:cubicBezTo>
                <a:cubicBezTo>
                  <a:pt x="47" y="55"/>
                  <a:pt x="47" y="55"/>
                  <a:pt x="47" y="55"/>
                </a:cubicBezTo>
                <a:cubicBezTo>
                  <a:pt x="49" y="53"/>
                  <a:pt x="49" y="53"/>
                  <a:pt x="49" y="53"/>
                </a:cubicBezTo>
                <a:cubicBezTo>
                  <a:pt x="56" y="55"/>
                  <a:pt x="56" y="55"/>
                  <a:pt x="56" y="55"/>
                </a:cubicBezTo>
                <a:cubicBezTo>
                  <a:pt x="56" y="50"/>
                  <a:pt x="56" y="50"/>
                  <a:pt x="56" y="50"/>
                </a:cubicBezTo>
                <a:cubicBezTo>
                  <a:pt x="47" y="48"/>
                  <a:pt x="47" y="48"/>
                  <a:pt x="47" y="48"/>
                </a:cubicBezTo>
                <a:cubicBezTo>
                  <a:pt x="47" y="43"/>
                  <a:pt x="47" y="43"/>
                  <a:pt x="47" y="43"/>
                </a:cubicBezTo>
                <a:cubicBezTo>
                  <a:pt x="67" y="42"/>
                  <a:pt x="67" y="42"/>
                  <a:pt x="67" y="42"/>
                </a:cubicBezTo>
                <a:cubicBezTo>
                  <a:pt x="75" y="40"/>
                  <a:pt x="75" y="40"/>
                  <a:pt x="75" y="40"/>
                </a:cubicBezTo>
                <a:cubicBezTo>
                  <a:pt x="81" y="42"/>
                  <a:pt x="81" y="42"/>
                  <a:pt x="81" y="42"/>
                </a:cubicBezTo>
                <a:cubicBezTo>
                  <a:pt x="82" y="47"/>
                  <a:pt x="82" y="47"/>
                  <a:pt x="82" y="47"/>
                </a:cubicBezTo>
                <a:cubicBezTo>
                  <a:pt x="89" y="52"/>
                  <a:pt x="89" y="52"/>
                  <a:pt x="89" y="52"/>
                </a:cubicBezTo>
                <a:cubicBezTo>
                  <a:pt x="96" y="54"/>
                  <a:pt x="96" y="54"/>
                  <a:pt x="96" y="54"/>
                </a:cubicBezTo>
                <a:cubicBezTo>
                  <a:pt x="106" y="51"/>
                  <a:pt x="106" y="51"/>
                  <a:pt x="106" y="51"/>
                </a:cubicBezTo>
                <a:cubicBezTo>
                  <a:pt x="112" y="46"/>
                  <a:pt x="112" y="46"/>
                  <a:pt x="112" y="46"/>
                </a:cubicBezTo>
                <a:cubicBezTo>
                  <a:pt x="116" y="41"/>
                  <a:pt x="116" y="41"/>
                  <a:pt x="116" y="41"/>
                </a:cubicBezTo>
                <a:cubicBezTo>
                  <a:pt x="124" y="39"/>
                  <a:pt x="124" y="39"/>
                  <a:pt x="124" y="39"/>
                </a:cubicBezTo>
                <a:cubicBezTo>
                  <a:pt x="125" y="33"/>
                  <a:pt x="125" y="33"/>
                  <a:pt x="125" y="33"/>
                </a:cubicBezTo>
                <a:cubicBezTo>
                  <a:pt x="120" y="32"/>
                  <a:pt x="120" y="32"/>
                  <a:pt x="120" y="32"/>
                </a:cubicBezTo>
                <a:cubicBezTo>
                  <a:pt x="115" y="27"/>
                  <a:pt x="115" y="27"/>
                  <a:pt x="115" y="27"/>
                </a:cubicBezTo>
                <a:cubicBezTo>
                  <a:pt x="114" y="20"/>
                  <a:pt x="114" y="20"/>
                  <a:pt x="114" y="20"/>
                </a:cubicBezTo>
                <a:cubicBezTo>
                  <a:pt x="110" y="14"/>
                  <a:pt x="110" y="14"/>
                  <a:pt x="110" y="14"/>
                </a:cubicBezTo>
                <a:cubicBezTo>
                  <a:pt x="114" y="13"/>
                  <a:pt x="114" y="13"/>
                  <a:pt x="114" y="13"/>
                </a:cubicBezTo>
                <a:cubicBezTo>
                  <a:pt x="120" y="17"/>
                  <a:pt x="120" y="17"/>
                  <a:pt x="120" y="17"/>
                </a:cubicBezTo>
                <a:cubicBezTo>
                  <a:pt x="129" y="17"/>
                  <a:pt x="129" y="17"/>
                  <a:pt x="129" y="17"/>
                </a:cubicBezTo>
                <a:cubicBezTo>
                  <a:pt x="133" y="18"/>
                  <a:pt x="133" y="18"/>
                  <a:pt x="133" y="18"/>
                </a:cubicBezTo>
                <a:cubicBezTo>
                  <a:pt x="136" y="14"/>
                  <a:pt x="136" y="14"/>
                  <a:pt x="136" y="14"/>
                </a:cubicBezTo>
                <a:cubicBezTo>
                  <a:pt x="144" y="13"/>
                  <a:pt x="144" y="13"/>
                  <a:pt x="144" y="13"/>
                </a:cubicBezTo>
                <a:cubicBezTo>
                  <a:pt x="153" y="10"/>
                  <a:pt x="153" y="10"/>
                  <a:pt x="153" y="10"/>
                </a:cubicBezTo>
                <a:cubicBezTo>
                  <a:pt x="156" y="3"/>
                  <a:pt x="156" y="3"/>
                  <a:pt x="156" y="3"/>
                </a:cubicBezTo>
                <a:cubicBezTo>
                  <a:pt x="155" y="0"/>
                  <a:pt x="155" y="0"/>
                  <a:pt x="155" y="0"/>
                </a:cubicBezTo>
                <a:cubicBezTo>
                  <a:pt x="164" y="1"/>
                  <a:pt x="164" y="1"/>
                  <a:pt x="164" y="1"/>
                </a:cubicBezTo>
                <a:cubicBezTo>
                  <a:pt x="169" y="16"/>
                  <a:pt x="169" y="16"/>
                  <a:pt x="169" y="16"/>
                </a:cubicBezTo>
                <a:cubicBezTo>
                  <a:pt x="165" y="21"/>
                  <a:pt x="165" y="21"/>
                  <a:pt x="165" y="21"/>
                </a:cubicBezTo>
                <a:cubicBezTo>
                  <a:pt x="166" y="36"/>
                  <a:pt x="166" y="36"/>
                  <a:pt x="166" y="36"/>
                </a:cubicBezTo>
                <a:cubicBezTo>
                  <a:pt x="170" y="42"/>
                  <a:pt x="170" y="42"/>
                  <a:pt x="170" y="42"/>
                </a:cubicBezTo>
                <a:cubicBezTo>
                  <a:pt x="175" y="48"/>
                  <a:pt x="175" y="48"/>
                  <a:pt x="175" y="48"/>
                </a:cubicBezTo>
                <a:cubicBezTo>
                  <a:pt x="182" y="48"/>
                  <a:pt x="182" y="48"/>
                  <a:pt x="182" y="48"/>
                </a:cubicBezTo>
                <a:cubicBezTo>
                  <a:pt x="189" y="46"/>
                  <a:pt x="189" y="46"/>
                  <a:pt x="189" y="46"/>
                </a:cubicBezTo>
                <a:cubicBezTo>
                  <a:pt x="193" y="43"/>
                  <a:pt x="193" y="43"/>
                  <a:pt x="193" y="43"/>
                </a:cubicBezTo>
                <a:cubicBezTo>
                  <a:pt x="199" y="41"/>
                  <a:pt x="199" y="41"/>
                  <a:pt x="199" y="41"/>
                </a:cubicBezTo>
                <a:cubicBezTo>
                  <a:pt x="203" y="38"/>
                  <a:pt x="203" y="38"/>
                  <a:pt x="203" y="38"/>
                </a:cubicBezTo>
                <a:cubicBezTo>
                  <a:pt x="206" y="40"/>
                  <a:pt x="206" y="40"/>
                  <a:pt x="206" y="40"/>
                </a:cubicBezTo>
                <a:cubicBezTo>
                  <a:pt x="210" y="41"/>
                  <a:pt x="210" y="41"/>
                  <a:pt x="210" y="41"/>
                </a:cubicBezTo>
                <a:cubicBezTo>
                  <a:pt x="212" y="40"/>
                  <a:pt x="212" y="40"/>
                  <a:pt x="212" y="40"/>
                </a:cubicBezTo>
                <a:cubicBezTo>
                  <a:pt x="214" y="35"/>
                  <a:pt x="214" y="35"/>
                  <a:pt x="214" y="35"/>
                </a:cubicBezTo>
                <a:cubicBezTo>
                  <a:pt x="214" y="33"/>
                  <a:pt x="214" y="33"/>
                  <a:pt x="214" y="33"/>
                </a:cubicBezTo>
                <a:cubicBezTo>
                  <a:pt x="217" y="33"/>
                  <a:pt x="217" y="33"/>
                  <a:pt x="217" y="33"/>
                </a:cubicBezTo>
                <a:cubicBezTo>
                  <a:pt x="223" y="34"/>
                  <a:pt x="223" y="34"/>
                  <a:pt x="223" y="34"/>
                </a:cubicBezTo>
                <a:cubicBezTo>
                  <a:pt x="230" y="37"/>
                  <a:pt x="230" y="37"/>
                  <a:pt x="230" y="37"/>
                </a:cubicBezTo>
                <a:cubicBezTo>
                  <a:pt x="236" y="37"/>
                  <a:pt x="236" y="37"/>
                  <a:pt x="236" y="37"/>
                </a:cubicBezTo>
                <a:cubicBezTo>
                  <a:pt x="240" y="35"/>
                  <a:pt x="240" y="35"/>
                  <a:pt x="240" y="35"/>
                </a:cubicBezTo>
                <a:cubicBezTo>
                  <a:pt x="247" y="36"/>
                  <a:pt x="247" y="36"/>
                  <a:pt x="247" y="36"/>
                </a:cubicBezTo>
                <a:cubicBezTo>
                  <a:pt x="251" y="38"/>
                  <a:pt x="251" y="38"/>
                  <a:pt x="251" y="38"/>
                </a:cubicBezTo>
                <a:cubicBezTo>
                  <a:pt x="261" y="18"/>
                  <a:pt x="261" y="18"/>
                  <a:pt x="261" y="18"/>
                </a:cubicBezTo>
                <a:lnTo>
                  <a:pt x="265" y="13"/>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69" name="Freeform 1262">
            <a:extLst>
              <a:ext uri="{FF2B5EF4-FFF2-40B4-BE49-F238E27FC236}">
                <a16:creationId xmlns="" xmlns:a16="http://schemas.microsoft.com/office/drawing/2014/main" id="{66B0ABCD-EE0D-4129-8020-9AE42DFE33AE}"/>
              </a:ext>
            </a:extLst>
          </p:cNvPr>
          <p:cNvSpPr>
            <a:spLocks/>
          </p:cNvSpPr>
          <p:nvPr/>
        </p:nvSpPr>
        <p:spPr bwMode="gray">
          <a:xfrm>
            <a:off x="1667635" y="3007945"/>
            <a:ext cx="18958" cy="19800"/>
          </a:xfrm>
          <a:custGeom>
            <a:avLst/>
            <a:gdLst>
              <a:gd name="T0" fmla="*/ 13 w 13"/>
              <a:gd name="T1" fmla="*/ 9 h 14"/>
              <a:gd name="T2" fmla="*/ 7 w 13"/>
              <a:gd name="T3" fmla="*/ 12 h 14"/>
              <a:gd name="T4" fmla="*/ 3 w 13"/>
              <a:gd name="T5" fmla="*/ 14 h 14"/>
              <a:gd name="T6" fmla="*/ 1 w 13"/>
              <a:gd name="T7" fmla="*/ 8 h 14"/>
              <a:gd name="T8" fmla="*/ 0 w 13"/>
              <a:gd name="T9" fmla="*/ 4 h 14"/>
              <a:gd name="T10" fmla="*/ 4 w 13"/>
              <a:gd name="T11" fmla="*/ 0 h 14"/>
              <a:gd name="T12" fmla="*/ 7 w 13"/>
              <a:gd name="T13" fmla="*/ 1 h 14"/>
              <a:gd name="T14" fmla="*/ 10 w 13"/>
              <a:gd name="T15" fmla="*/ 4 h 14"/>
              <a:gd name="T16" fmla="*/ 13 w 13"/>
              <a:gd name="T17" fmla="*/ 9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
              <a:gd name="T29" fmla="*/ 13 w 1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
                <a:moveTo>
                  <a:pt x="13" y="9"/>
                </a:moveTo>
                <a:lnTo>
                  <a:pt x="7" y="12"/>
                </a:lnTo>
                <a:lnTo>
                  <a:pt x="3" y="14"/>
                </a:lnTo>
                <a:lnTo>
                  <a:pt x="1" y="8"/>
                </a:lnTo>
                <a:lnTo>
                  <a:pt x="0" y="4"/>
                </a:lnTo>
                <a:lnTo>
                  <a:pt x="4" y="0"/>
                </a:lnTo>
                <a:lnTo>
                  <a:pt x="7" y="1"/>
                </a:lnTo>
                <a:lnTo>
                  <a:pt x="10" y="4"/>
                </a:lnTo>
                <a:lnTo>
                  <a:pt x="13" y="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0" name="Freeform 1263">
            <a:extLst>
              <a:ext uri="{FF2B5EF4-FFF2-40B4-BE49-F238E27FC236}">
                <a16:creationId xmlns="" xmlns:a16="http://schemas.microsoft.com/office/drawing/2014/main" id="{C58B41DA-05BA-410F-90B8-FDFED3DE4CDF}"/>
              </a:ext>
            </a:extLst>
          </p:cNvPr>
          <p:cNvSpPr>
            <a:spLocks/>
          </p:cNvSpPr>
          <p:nvPr/>
        </p:nvSpPr>
        <p:spPr bwMode="gray">
          <a:xfrm>
            <a:off x="1650905" y="2993644"/>
            <a:ext cx="13383" cy="8800"/>
          </a:xfrm>
          <a:custGeom>
            <a:avLst/>
            <a:gdLst>
              <a:gd name="T0" fmla="*/ 9 w 9"/>
              <a:gd name="T1" fmla="*/ 4 h 6"/>
              <a:gd name="T2" fmla="*/ 7 w 9"/>
              <a:gd name="T3" fmla="*/ 0 h 6"/>
              <a:gd name="T4" fmla="*/ 3 w 9"/>
              <a:gd name="T5" fmla="*/ 0 h 6"/>
              <a:gd name="T6" fmla="*/ 0 w 9"/>
              <a:gd name="T7" fmla="*/ 2 h 6"/>
              <a:gd name="T8" fmla="*/ 3 w 9"/>
              <a:gd name="T9" fmla="*/ 4 h 6"/>
              <a:gd name="T10" fmla="*/ 7 w 9"/>
              <a:gd name="T11" fmla="*/ 6 h 6"/>
              <a:gd name="T12" fmla="*/ 9 w 9"/>
              <a:gd name="T13" fmla="*/ 4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9" y="4"/>
                </a:moveTo>
                <a:lnTo>
                  <a:pt x="7" y="0"/>
                </a:lnTo>
                <a:lnTo>
                  <a:pt x="3" y="0"/>
                </a:lnTo>
                <a:lnTo>
                  <a:pt x="0" y="2"/>
                </a:lnTo>
                <a:lnTo>
                  <a:pt x="3" y="4"/>
                </a:lnTo>
                <a:lnTo>
                  <a:pt x="7" y="6"/>
                </a:lnTo>
                <a:lnTo>
                  <a:pt x="9" y="4"/>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1" name="Freeform 1264">
            <a:extLst>
              <a:ext uri="{FF2B5EF4-FFF2-40B4-BE49-F238E27FC236}">
                <a16:creationId xmlns="" xmlns:a16="http://schemas.microsoft.com/office/drawing/2014/main" id="{436D70BF-FF4D-47C3-9994-309D7DDD9A02}"/>
              </a:ext>
            </a:extLst>
          </p:cNvPr>
          <p:cNvSpPr>
            <a:spLocks/>
          </p:cNvSpPr>
          <p:nvPr/>
        </p:nvSpPr>
        <p:spPr bwMode="gray">
          <a:xfrm>
            <a:off x="1628600" y="2979344"/>
            <a:ext cx="6691" cy="8800"/>
          </a:xfrm>
          <a:custGeom>
            <a:avLst/>
            <a:gdLst>
              <a:gd name="T0" fmla="*/ 5 w 5"/>
              <a:gd name="T1" fmla="*/ 5 h 6"/>
              <a:gd name="T2" fmla="*/ 4 w 5"/>
              <a:gd name="T3" fmla="*/ 0 h 6"/>
              <a:gd name="T4" fmla="*/ 0 w 5"/>
              <a:gd name="T5" fmla="*/ 0 h 6"/>
              <a:gd name="T6" fmla="*/ 0 w 5"/>
              <a:gd name="T7" fmla="*/ 3 h 6"/>
              <a:gd name="T8" fmla="*/ 2 w 5"/>
              <a:gd name="T9" fmla="*/ 6 h 6"/>
              <a:gd name="T10" fmla="*/ 5 w 5"/>
              <a:gd name="T11" fmla="*/ 5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5"/>
                </a:moveTo>
                <a:lnTo>
                  <a:pt x="4" y="0"/>
                </a:lnTo>
                <a:lnTo>
                  <a:pt x="0" y="0"/>
                </a:lnTo>
                <a:lnTo>
                  <a:pt x="0" y="3"/>
                </a:lnTo>
                <a:lnTo>
                  <a:pt x="2" y="6"/>
                </a:lnTo>
                <a:lnTo>
                  <a:pt x="5" y="5"/>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2" name="Freeform 1265">
            <a:extLst>
              <a:ext uri="{FF2B5EF4-FFF2-40B4-BE49-F238E27FC236}">
                <a16:creationId xmlns="" xmlns:a16="http://schemas.microsoft.com/office/drawing/2014/main" id="{A4A94056-DA32-4181-8871-15746843DF90}"/>
              </a:ext>
            </a:extLst>
          </p:cNvPr>
          <p:cNvSpPr>
            <a:spLocks/>
          </p:cNvSpPr>
          <p:nvPr/>
        </p:nvSpPr>
        <p:spPr bwMode="gray">
          <a:xfrm>
            <a:off x="1601835" y="2970544"/>
            <a:ext cx="8922" cy="4401"/>
          </a:xfrm>
          <a:custGeom>
            <a:avLst/>
            <a:gdLst>
              <a:gd name="T0" fmla="*/ 4 w 6"/>
              <a:gd name="T1" fmla="*/ 0 h 3"/>
              <a:gd name="T2" fmla="*/ 0 w 6"/>
              <a:gd name="T3" fmla="*/ 0 h 3"/>
              <a:gd name="T4" fmla="*/ 3 w 6"/>
              <a:gd name="T5" fmla="*/ 3 h 3"/>
              <a:gd name="T6" fmla="*/ 6 w 6"/>
              <a:gd name="T7" fmla="*/ 3 h 3"/>
              <a:gd name="T8" fmla="*/ 4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0"/>
                </a:moveTo>
                <a:lnTo>
                  <a:pt x="0" y="0"/>
                </a:lnTo>
                <a:lnTo>
                  <a:pt x="3" y="3"/>
                </a:lnTo>
                <a:lnTo>
                  <a:pt x="6" y="3"/>
                </a:lnTo>
                <a:lnTo>
                  <a:pt x="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3" name="Freeform 1266">
            <a:extLst>
              <a:ext uri="{FF2B5EF4-FFF2-40B4-BE49-F238E27FC236}">
                <a16:creationId xmlns="" xmlns:a16="http://schemas.microsoft.com/office/drawing/2014/main" id="{30491334-FC2B-4AC2-B1BD-5C1F833F7566}"/>
              </a:ext>
            </a:extLst>
          </p:cNvPr>
          <p:cNvSpPr>
            <a:spLocks/>
          </p:cNvSpPr>
          <p:nvPr/>
        </p:nvSpPr>
        <p:spPr bwMode="gray">
          <a:xfrm>
            <a:off x="3009260" y="2917744"/>
            <a:ext cx="11153" cy="16500"/>
          </a:xfrm>
          <a:custGeom>
            <a:avLst/>
            <a:gdLst>
              <a:gd name="T0" fmla="*/ 5 w 8"/>
              <a:gd name="T1" fmla="*/ 3 h 11"/>
              <a:gd name="T2" fmla="*/ 1 w 8"/>
              <a:gd name="T3" fmla="*/ 0 h 11"/>
              <a:gd name="T4" fmla="*/ 0 w 8"/>
              <a:gd name="T5" fmla="*/ 5 h 11"/>
              <a:gd name="T6" fmla="*/ 4 w 8"/>
              <a:gd name="T7" fmla="*/ 9 h 11"/>
              <a:gd name="T8" fmla="*/ 7 w 8"/>
              <a:gd name="T9" fmla="*/ 11 h 11"/>
              <a:gd name="T10" fmla="*/ 8 w 8"/>
              <a:gd name="T11" fmla="*/ 7 h 11"/>
              <a:gd name="T12" fmla="*/ 5 w 8"/>
              <a:gd name="T13" fmla="*/ 3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5" y="3"/>
                </a:moveTo>
                <a:lnTo>
                  <a:pt x="1" y="0"/>
                </a:lnTo>
                <a:lnTo>
                  <a:pt x="0" y="5"/>
                </a:lnTo>
                <a:lnTo>
                  <a:pt x="4" y="9"/>
                </a:lnTo>
                <a:lnTo>
                  <a:pt x="7" y="11"/>
                </a:lnTo>
                <a:lnTo>
                  <a:pt x="8" y="7"/>
                </a:lnTo>
                <a:lnTo>
                  <a:pt x="5" y="3"/>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4" name="Freeform 1267">
            <a:extLst>
              <a:ext uri="{FF2B5EF4-FFF2-40B4-BE49-F238E27FC236}">
                <a16:creationId xmlns="" xmlns:a16="http://schemas.microsoft.com/office/drawing/2014/main" id="{78F82187-6DA8-4E4C-B7AF-BA56764D10D3}"/>
              </a:ext>
            </a:extLst>
          </p:cNvPr>
          <p:cNvSpPr>
            <a:spLocks/>
          </p:cNvSpPr>
          <p:nvPr/>
        </p:nvSpPr>
        <p:spPr bwMode="gray">
          <a:xfrm>
            <a:off x="3238998" y="2781340"/>
            <a:ext cx="11153" cy="8800"/>
          </a:xfrm>
          <a:custGeom>
            <a:avLst/>
            <a:gdLst>
              <a:gd name="T0" fmla="*/ 4 w 8"/>
              <a:gd name="T1" fmla="*/ 0 h 6"/>
              <a:gd name="T2" fmla="*/ 2 w 8"/>
              <a:gd name="T3" fmla="*/ 0 h 6"/>
              <a:gd name="T4" fmla="*/ 0 w 8"/>
              <a:gd name="T5" fmla="*/ 4 h 6"/>
              <a:gd name="T6" fmla="*/ 5 w 8"/>
              <a:gd name="T7" fmla="*/ 6 h 6"/>
              <a:gd name="T8" fmla="*/ 8 w 8"/>
              <a:gd name="T9" fmla="*/ 4 h 6"/>
              <a:gd name="T10" fmla="*/ 4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4" y="0"/>
                </a:moveTo>
                <a:lnTo>
                  <a:pt x="2" y="0"/>
                </a:lnTo>
                <a:lnTo>
                  <a:pt x="0" y="4"/>
                </a:lnTo>
                <a:lnTo>
                  <a:pt x="5" y="6"/>
                </a:lnTo>
                <a:lnTo>
                  <a:pt x="8" y="4"/>
                </a:lnTo>
                <a:lnTo>
                  <a:pt x="4" y="0"/>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5" name="Freeform 1268">
            <a:extLst>
              <a:ext uri="{FF2B5EF4-FFF2-40B4-BE49-F238E27FC236}">
                <a16:creationId xmlns="" xmlns:a16="http://schemas.microsoft.com/office/drawing/2014/main" id="{12FCF742-8CDE-4BD7-AF22-4E7B57079C1C}"/>
              </a:ext>
            </a:extLst>
          </p:cNvPr>
          <p:cNvSpPr>
            <a:spLocks/>
          </p:cNvSpPr>
          <p:nvPr/>
        </p:nvSpPr>
        <p:spPr bwMode="gray">
          <a:xfrm>
            <a:off x="4695493" y="2582238"/>
            <a:ext cx="27882" cy="59401"/>
          </a:xfrm>
          <a:custGeom>
            <a:avLst/>
            <a:gdLst>
              <a:gd name="T0" fmla="*/ 0 w 19"/>
              <a:gd name="T1" fmla="*/ 9 h 41"/>
              <a:gd name="T2" fmla="*/ 1 w 19"/>
              <a:gd name="T3" fmla="*/ 2 h 41"/>
              <a:gd name="T4" fmla="*/ 5 w 19"/>
              <a:gd name="T5" fmla="*/ 0 h 41"/>
              <a:gd name="T6" fmla="*/ 11 w 19"/>
              <a:gd name="T7" fmla="*/ 2 h 41"/>
              <a:gd name="T8" fmla="*/ 17 w 19"/>
              <a:gd name="T9" fmla="*/ 6 h 41"/>
              <a:gd name="T10" fmla="*/ 16 w 19"/>
              <a:gd name="T11" fmla="*/ 11 h 41"/>
              <a:gd name="T12" fmla="*/ 15 w 19"/>
              <a:gd name="T13" fmla="*/ 16 h 41"/>
              <a:gd name="T14" fmla="*/ 18 w 19"/>
              <a:gd name="T15" fmla="*/ 22 h 41"/>
              <a:gd name="T16" fmla="*/ 19 w 19"/>
              <a:gd name="T17" fmla="*/ 25 h 41"/>
              <a:gd name="T18" fmla="*/ 19 w 19"/>
              <a:gd name="T19" fmla="*/ 28 h 41"/>
              <a:gd name="T20" fmla="*/ 17 w 19"/>
              <a:gd name="T21" fmla="*/ 32 h 41"/>
              <a:gd name="T22" fmla="*/ 9 w 19"/>
              <a:gd name="T23" fmla="*/ 41 h 41"/>
              <a:gd name="T24" fmla="*/ 1 w 19"/>
              <a:gd name="T25" fmla="*/ 29 h 41"/>
              <a:gd name="T26" fmla="*/ 3 w 19"/>
              <a:gd name="T27" fmla="*/ 20 h 41"/>
              <a:gd name="T28" fmla="*/ 2 w 19"/>
              <a:gd name="T29" fmla="*/ 13 h 41"/>
              <a:gd name="T30" fmla="*/ 0 w 19"/>
              <a:gd name="T31" fmla="*/ 9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41"/>
              <a:gd name="T50" fmla="*/ 19 w 19"/>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41">
                <a:moveTo>
                  <a:pt x="0" y="9"/>
                </a:moveTo>
                <a:lnTo>
                  <a:pt x="1" y="2"/>
                </a:lnTo>
                <a:lnTo>
                  <a:pt x="5" y="0"/>
                </a:lnTo>
                <a:lnTo>
                  <a:pt x="11" y="2"/>
                </a:lnTo>
                <a:lnTo>
                  <a:pt x="17" y="6"/>
                </a:lnTo>
                <a:lnTo>
                  <a:pt x="16" y="11"/>
                </a:lnTo>
                <a:lnTo>
                  <a:pt x="15" y="16"/>
                </a:lnTo>
                <a:lnTo>
                  <a:pt x="18" y="22"/>
                </a:lnTo>
                <a:lnTo>
                  <a:pt x="19" y="25"/>
                </a:lnTo>
                <a:lnTo>
                  <a:pt x="19" y="28"/>
                </a:lnTo>
                <a:lnTo>
                  <a:pt x="17" y="32"/>
                </a:lnTo>
                <a:lnTo>
                  <a:pt x="9" y="41"/>
                </a:lnTo>
                <a:lnTo>
                  <a:pt x="1" y="29"/>
                </a:lnTo>
                <a:lnTo>
                  <a:pt x="3" y="20"/>
                </a:lnTo>
                <a:lnTo>
                  <a:pt x="2" y="13"/>
                </a:lnTo>
                <a:lnTo>
                  <a:pt x="0" y="9"/>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6" name="Freeform 1269">
            <a:extLst>
              <a:ext uri="{FF2B5EF4-FFF2-40B4-BE49-F238E27FC236}">
                <a16:creationId xmlns="" xmlns:a16="http://schemas.microsoft.com/office/drawing/2014/main" id="{5EA7371E-6FCF-4C1B-B275-97C0AB5AF05E}"/>
              </a:ext>
            </a:extLst>
          </p:cNvPr>
          <p:cNvSpPr>
            <a:spLocks/>
          </p:cNvSpPr>
          <p:nvPr/>
        </p:nvSpPr>
        <p:spPr bwMode="gray">
          <a:xfrm>
            <a:off x="4514827" y="3313751"/>
            <a:ext cx="99256" cy="105602"/>
          </a:xfrm>
          <a:custGeom>
            <a:avLst/>
            <a:gdLst>
              <a:gd name="T0" fmla="*/ 29 w 68"/>
              <a:gd name="T1" fmla="*/ 1 h 74"/>
              <a:gd name="T2" fmla="*/ 51 w 68"/>
              <a:gd name="T3" fmla="*/ 0 h 74"/>
              <a:gd name="T4" fmla="*/ 53 w 68"/>
              <a:gd name="T5" fmla="*/ 12 h 74"/>
              <a:gd name="T6" fmla="*/ 64 w 68"/>
              <a:gd name="T7" fmla="*/ 11 h 74"/>
              <a:gd name="T8" fmla="*/ 67 w 68"/>
              <a:gd name="T9" fmla="*/ 18 h 74"/>
              <a:gd name="T10" fmla="*/ 61 w 68"/>
              <a:gd name="T11" fmla="*/ 23 h 74"/>
              <a:gd name="T12" fmla="*/ 61 w 68"/>
              <a:gd name="T13" fmla="*/ 31 h 74"/>
              <a:gd name="T14" fmla="*/ 68 w 68"/>
              <a:gd name="T15" fmla="*/ 36 h 74"/>
              <a:gd name="T16" fmla="*/ 68 w 68"/>
              <a:gd name="T17" fmla="*/ 52 h 74"/>
              <a:gd name="T18" fmla="*/ 64 w 68"/>
              <a:gd name="T19" fmla="*/ 58 h 74"/>
              <a:gd name="T20" fmla="*/ 51 w 68"/>
              <a:gd name="T21" fmla="*/ 57 h 74"/>
              <a:gd name="T22" fmla="*/ 46 w 68"/>
              <a:gd name="T23" fmla="*/ 51 h 74"/>
              <a:gd name="T24" fmla="*/ 39 w 68"/>
              <a:gd name="T25" fmla="*/ 56 h 74"/>
              <a:gd name="T26" fmla="*/ 33 w 68"/>
              <a:gd name="T27" fmla="*/ 56 h 74"/>
              <a:gd name="T28" fmla="*/ 33 w 68"/>
              <a:gd name="T29" fmla="*/ 65 h 74"/>
              <a:gd name="T30" fmla="*/ 39 w 68"/>
              <a:gd name="T31" fmla="*/ 65 h 74"/>
              <a:gd name="T32" fmla="*/ 39 w 68"/>
              <a:gd name="T33" fmla="*/ 74 h 74"/>
              <a:gd name="T34" fmla="*/ 27 w 68"/>
              <a:gd name="T35" fmla="*/ 74 h 74"/>
              <a:gd name="T36" fmla="*/ 14 w 68"/>
              <a:gd name="T37" fmla="*/ 63 h 74"/>
              <a:gd name="T38" fmla="*/ 7 w 68"/>
              <a:gd name="T39" fmla="*/ 52 h 74"/>
              <a:gd name="T40" fmla="*/ 0 w 68"/>
              <a:gd name="T41" fmla="*/ 36 h 74"/>
              <a:gd name="T42" fmla="*/ 7 w 68"/>
              <a:gd name="T43" fmla="*/ 25 h 74"/>
              <a:gd name="T44" fmla="*/ 9 w 68"/>
              <a:gd name="T45" fmla="*/ 18 h 74"/>
              <a:gd name="T46" fmla="*/ 27 w 68"/>
              <a:gd name="T47" fmla="*/ 17 h 74"/>
              <a:gd name="T48" fmla="*/ 29 w 68"/>
              <a:gd name="T49" fmla="*/ 1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74"/>
              <a:gd name="T77" fmla="*/ 68 w 68"/>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74">
                <a:moveTo>
                  <a:pt x="29" y="1"/>
                </a:moveTo>
                <a:lnTo>
                  <a:pt x="51" y="0"/>
                </a:lnTo>
                <a:lnTo>
                  <a:pt x="53" y="12"/>
                </a:lnTo>
                <a:lnTo>
                  <a:pt x="64" y="11"/>
                </a:lnTo>
                <a:lnTo>
                  <a:pt x="67" y="18"/>
                </a:lnTo>
                <a:lnTo>
                  <a:pt x="61" y="23"/>
                </a:lnTo>
                <a:lnTo>
                  <a:pt x="61" y="31"/>
                </a:lnTo>
                <a:lnTo>
                  <a:pt x="68" y="36"/>
                </a:lnTo>
                <a:lnTo>
                  <a:pt x="68" y="52"/>
                </a:lnTo>
                <a:lnTo>
                  <a:pt x="64" y="58"/>
                </a:lnTo>
                <a:lnTo>
                  <a:pt x="51" y="57"/>
                </a:lnTo>
                <a:lnTo>
                  <a:pt x="46" y="51"/>
                </a:lnTo>
                <a:lnTo>
                  <a:pt x="39" y="56"/>
                </a:lnTo>
                <a:lnTo>
                  <a:pt x="33" y="56"/>
                </a:lnTo>
                <a:lnTo>
                  <a:pt x="33" y="65"/>
                </a:lnTo>
                <a:lnTo>
                  <a:pt x="39" y="65"/>
                </a:lnTo>
                <a:lnTo>
                  <a:pt x="39" y="74"/>
                </a:lnTo>
                <a:lnTo>
                  <a:pt x="27" y="74"/>
                </a:lnTo>
                <a:lnTo>
                  <a:pt x="14" y="63"/>
                </a:lnTo>
                <a:lnTo>
                  <a:pt x="7" y="52"/>
                </a:lnTo>
                <a:lnTo>
                  <a:pt x="0" y="36"/>
                </a:lnTo>
                <a:lnTo>
                  <a:pt x="7" y="25"/>
                </a:lnTo>
                <a:lnTo>
                  <a:pt x="9" y="18"/>
                </a:lnTo>
                <a:lnTo>
                  <a:pt x="27" y="17"/>
                </a:lnTo>
                <a:lnTo>
                  <a:pt x="29" y="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7" name="Freeform 1270">
            <a:extLst>
              <a:ext uri="{FF2B5EF4-FFF2-40B4-BE49-F238E27FC236}">
                <a16:creationId xmlns="" xmlns:a16="http://schemas.microsoft.com/office/drawing/2014/main" id="{7E7E3B2B-3A66-45C8-8E51-5F767BC75F5A}"/>
              </a:ext>
            </a:extLst>
          </p:cNvPr>
          <p:cNvSpPr>
            <a:spLocks/>
          </p:cNvSpPr>
          <p:nvPr/>
        </p:nvSpPr>
        <p:spPr bwMode="gray">
          <a:xfrm>
            <a:off x="4831553" y="3854962"/>
            <a:ext cx="37918" cy="37401"/>
          </a:xfrm>
          <a:custGeom>
            <a:avLst/>
            <a:gdLst>
              <a:gd name="T0" fmla="*/ 26 w 26"/>
              <a:gd name="T1" fmla="*/ 11 h 26"/>
              <a:gd name="T2" fmla="*/ 20 w 26"/>
              <a:gd name="T3" fmla="*/ 19 h 26"/>
              <a:gd name="T4" fmla="*/ 12 w 26"/>
              <a:gd name="T5" fmla="*/ 26 h 26"/>
              <a:gd name="T6" fmla="*/ 4 w 26"/>
              <a:gd name="T7" fmla="*/ 25 h 26"/>
              <a:gd name="T8" fmla="*/ 0 w 26"/>
              <a:gd name="T9" fmla="*/ 17 h 26"/>
              <a:gd name="T10" fmla="*/ 4 w 26"/>
              <a:gd name="T11" fmla="*/ 8 h 26"/>
              <a:gd name="T12" fmla="*/ 10 w 26"/>
              <a:gd name="T13" fmla="*/ 3 h 26"/>
              <a:gd name="T14" fmla="*/ 19 w 26"/>
              <a:gd name="T15" fmla="*/ 0 h 26"/>
              <a:gd name="T16" fmla="*/ 22 w 26"/>
              <a:gd name="T17" fmla="*/ 5 h 26"/>
              <a:gd name="T18" fmla="*/ 26 w 26"/>
              <a:gd name="T19" fmla="*/ 1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26" y="11"/>
                </a:moveTo>
                <a:cubicBezTo>
                  <a:pt x="20" y="19"/>
                  <a:pt x="20" y="19"/>
                  <a:pt x="20" y="19"/>
                </a:cubicBezTo>
                <a:cubicBezTo>
                  <a:pt x="12" y="26"/>
                  <a:pt x="12" y="26"/>
                  <a:pt x="12" y="26"/>
                </a:cubicBezTo>
                <a:cubicBezTo>
                  <a:pt x="4" y="25"/>
                  <a:pt x="4" y="25"/>
                  <a:pt x="4" y="25"/>
                </a:cubicBezTo>
                <a:cubicBezTo>
                  <a:pt x="0" y="17"/>
                  <a:pt x="0" y="17"/>
                  <a:pt x="0" y="17"/>
                </a:cubicBezTo>
                <a:cubicBezTo>
                  <a:pt x="4" y="8"/>
                  <a:pt x="4" y="8"/>
                  <a:pt x="4" y="8"/>
                </a:cubicBezTo>
                <a:cubicBezTo>
                  <a:pt x="4" y="8"/>
                  <a:pt x="8" y="3"/>
                  <a:pt x="10" y="3"/>
                </a:cubicBezTo>
                <a:cubicBezTo>
                  <a:pt x="12" y="2"/>
                  <a:pt x="19" y="0"/>
                  <a:pt x="19" y="0"/>
                </a:cubicBezTo>
                <a:cubicBezTo>
                  <a:pt x="22" y="5"/>
                  <a:pt x="22" y="5"/>
                  <a:pt x="22" y="5"/>
                </a:cubicBezTo>
                <a:lnTo>
                  <a:pt x="26" y="1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8" name="Freeform 1271">
            <a:extLst>
              <a:ext uri="{FF2B5EF4-FFF2-40B4-BE49-F238E27FC236}">
                <a16:creationId xmlns="" xmlns:a16="http://schemas.microsoft.com/office/drawing/2014/main" id="{18F182FE-1FA4-417C-B30C-E5C9EBA372F5}"/>
              </a:ext>
            </a:extLst>
          </p:cNvPr>
          <p:cNvSpPr>
            <a:spLocks/>
          </p:cNvSpPr>
          <p:nvPr/>
        </p:nvSpPr>
        <p:spPr bwMode="gray">
          <a:xfrm>
            <a:off x="4892890" y="3803261"/>
            <a:ext cx="23420" cy="26400"/>
          </a:xfrm>
          <a:custGeom>
            <a:avLst/>
            <a:gdLst>
              <a:gd name="T0" fmla="*/ 12 w 16"/>
              <a:gd name="T1" fmla="*/ 1 h 18"/>
              <a:gd name="T2" fmla="*/ 16 w 16"/>
              <a:gd name="T3" fmla="*/ 7 h 18"/>
              <a:gd name="T4" fmla="*/ 15 w 16"/>
              <a:gd name="T5" fmla="*/ 18 h 18"/>
              <a:gd name="T6" fmla="*/ 5 w 16"/>
              <a:gd name="T7" fmla="*/ 18 h 18"/>
              <a:gd name="T8" fmla="*/ 0 w 16"/>
              <a:gd name="T9" fmla="*/ 9 h 18"/>
              <a:gd name="T10" fmla="*/ 4 w 16"/>
              <a:gd name="T11" fmla="*/ 0 h 18"/>
              <a:gd name="T12" fmla="*/ 12 w 16"/>
              <a:gd name="T13" fmla="*/ 1 h 18"/>
              <a:gd name="T14" fmla="*/ 0 60000 65536"/>
              <a:gd name="T15" fmla="*/ 0 60000 65536"/>
              <a:gd name="T16" fmla="*/ 0 60000 65536"/>
              <a:gd name="T17" fmla="*/ 0 60000 65536"/>
              <a:gd name="T18" fmla="*/ 0 60000 65536"/>
              <a:gd name="T19" fmla="*/ 0 60000 65536"/>
              <a:gd name="T20" fmla="*/ 0 60000 65536"/>
              <a:gd name="T21" fmla="*/ 0 w 16"/>
              <a:gd name="T22" fmla="*/ 0 h 18"/>
              <a:gd name="T23" fmla="*/ 16 w 1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8">
                <a:moveTo>
                  <a:pt x="12" y="1"/>
                </a:moveTo>
                <a:lnTo>
                  <a:pt x="16" y="7"/>
                </a:lnTo>
                <a:lnTo>
                  <a:pt x="15" y="18"/>
                </a:lnTo>
                <a:lnTo>
                  <a:pt x="5" y="18"/>
                </a:lnTo>
                <a:lnTo>
                  <a:pt x="0" y="9"/>
                </a:lnTo>
                <a:lnTo>
                  <a:pt x="4" y="0"/>
                </a:lnTo>
                <a:lnTo>
                  <a:pt x="12" y="1"/>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79" name="Freeform 1272">
            <a:extLst>
              <a:ext uri="{FF2B5EF4-FFF2-40B4-BE49-F238E27FC236}">
                <a16:creationId xmlns="" xmlns:a16="http://schemas.microsoft.com/office/drawing/2014/main" id="{6531F0C8-D181-4695-98B1-E973714F0D81}"/>
              </a:ext>
            </a:extLst>
          </p:cNvPr>
          <p:cNvSpPr>
            <a:spLocks/>
          </p:cNvSpPr>
          <p:nvPr/>
        </p:nvSpPr>
        <p:spPr bwMode="gray">
          <a:xfrm>
            <a:off x="5543073" y="2691138"/>
            <a:ext cx="501855" cy="526910"/>
          </a:xfrm>
          <a:custGeom>
            <a:avLst/>
            <a:gdLst>
              <a:gd name="T0" fmla="*/ 315 w 345"/>
              <a:gd name="T1" fmla="*/ 105 h 367"/>
              <a:gd name="T2" fmla="*/ 294 w 345"/>
              <a:gd name="T3" fmla="*/ 114 h 367"/>
              <a:gd name="T4" fmla="*/ 282 w 345"/>
              <a:gd name="T5" fmla="*/ 135 h 367"/>
              <a:gd name="T6" fmla="*/ 249 w 345"/>
              <a:gd name="T7" fmla="*/ 134 h 367"/>
              <a:gd name="T8" fmla="*/ 236 w 345"/>
              <a:gd name="T9" fmla="*/ 141 h 367"/>
              <a:gd name="T10" fmla="*/ 171 w 345"/>
              <a:gd name="T11" fmla="*/ 126 h 367"/>
              <a:gd name="T12" fmla="*/ 151 w 345"/>
              <a:gd name="T13" fmla="*/ 93 h 367"/>
              <a:gd name="T14" fmla="*/ 125 w 345"/>
              <a:gd name="T15" fmla="*/ 64 h 367"/>
              <a:gd name="T16" fmla="*/ 127 w 345"/>
              <a:gd name="T17" fmla="*/ 52 h 367"/>
              <a:gd name="T18" fmla="*/ 134 w 345"/>
              <a:gd name="T19" fmla="*/ 38 h 367"/>
              <a:gd name="T20" fmla="*/ 133 w 345"/>
              <a:gd name="T21" fmla="*/ 17 h 367"/>
              <a:gd name="T22" fmla="*/ 108 w 345"/>
              <a:gd name="T23" fmla="*/ 20 h 367"/>
              <a:gd name="T24" fmla="*/ 84 w 345"/>
              <a:gd name="T25" fmla="*/ 1 h 367"/>
              <a:gd name="T26" fmla="*/ 65 w 345"/>
              <a:gd name="T27" fmla="*/ 4 h 367"/>
              <a:gd name="T28" fmla="*/ 57 w 345"/>
              <a:gd name="T29" fmla="*/ 16 h 367"/>
              <a:gd name="T30" fmla="*/ 69 w 345"/>
              <a:gd name="T31" fmla="*/ 23 h 367"/>
              <a:gd name="T32" fmla="*/ 66 w 345"/>
              <a:gd name="T33" fmla="*/ 44 h 367"/>
              <a:gd name="T34" fmla="*/ 81 w 345"/>
              <a:gd name="T35" fmla="*/ 66 h 367"/>
              <a:gd name="T36" fmla="*/ 55 w 345"/>
              <a:gd name="T37" fmla="*/ 106 h 367"/>
              <a:gd name="T38" fmla="*/ 19 w 345"/>
              <a:gd name="T39" fmla="*/ 123 h 367"/>
              <a:gd name="T40" fmla="*/ 20 w 345"/>
              <a:gd name="T41" fmla="*/ 138 h 367"/>
              <a:gd name="T42" fmla="*/ 31 w 345"/>
              <a:gd name="T43" fmla="*/ 166 h 367"/>
              <a:gd name="T44" fmla="*/ 12 w 345"/>
              <a:gd name="T45" fmla="*/ 166 h 367"/>
              <a:gd name="T46" fmla="*/ 17 w 345"/>
              <a:gd name="T47" fmla="*/ 186 h 367"/>
              <a:gd name="T48" fmla="*/ 9 w 345"/>
              <a:gd name="T49" fmla="*/ 194 h 367"/>
              <a:gd name="T50" fmla="*/ 33 w 345"/>
              <a:gd name="T51" fmla="*/ 214 h 367"/>
              <a:gd name="T52" fmla="*/ 55 w 345"/>
              <a:gd name="T53" fmla="*/ 203 h 367"/>
              <a:gd name="T54" fmla="*/ 60 w 345"/>
              <a:gd name="T55" fmla="*/ 264 h 367"/>
              <a:gd name="T56" fmla="*/ 93 w 345"/>
              <a:gd name="T57" fmla="*/ 337 h 367"/>
              <a:gd name="T58" fmla="*/ 99 w 345"/>
              <a:gd name="T59" fmla="*/ 355 h 367"/>
              <a:gd name="T60" fmla="*/ 120 w 345"/>
              <a:gd name="T61" fmla="*/ 354 h 367"/>
              <a:gd name="T62" fmla="*/ 130 w 345"/>
              <a:gd name="T63" fmla="*/ 342 h 367"/>
              <a:gd name="T64" fmla="*/ 141 w 345"/>
              <a:gd name="T65" fmla="*/ 307 h 367"/>
              <a:gd name="T66" fmla="*/ 149 w 345"/>
              <a:gd name="T67" fmla="*/ 274 h 367"/>
              <a:gd name="T68" fmla="*/ 165 w 345"/>
              <a:gd name="T69" fmla="*/ 257 h 367"/>
              <a:gd name="T70" fmla="*/ 195 w 345"/>
              <a:gd name="T71" fmla="*/ 233 h 367"/>
              <a:gd name="T72" fmla="*/ 216 w 345"/>
              <a:gd name="T73" fmla="*/ 218 h 367"/>
              <a:gd name="T74" fmla="*/ 236 w 345"/>
              <a:gd name="T75" fmla="*/ 200 h 367"/>
              <a:gd name="T76" fmla="*/ 242 w 345"/>
              <a:gd name="T77" fmla="*/ 169 h 367"/>
              <a:gd name="T78" fmla="*/ 242 w 345"/>
              <a:gd name="T79" fmla="*/ 142 h 367"/>
              <a:gd name="T80" fmla="*/ 258 w 345"/>
              <a:gd name="T81" fmla="*/ 157 h 367"/>
              <a:gd name="T82" fmla="*/ 283 w 345"/>
              <a:gd name="T83" fmla="*/ 165 h 367"/>
              <a:gd name="T84" fmla="*/ 279 w 345"/>
              <a:gd name="T85" fmla="*/ 184 h 367"/>
              <a:gd name="T86" fmla="*/ 287 w 345"/>
              <a:gd name="T87" fmla="*/ 192 h 367"/>
              <a:gd name="T88" fmla="*/ 295 w 345"/>
              <a:gd name="T89" fmla="*/ 187 h 367"/>
              <a:gd name="T90" fmla="*/ 309 w 345"/>
              <a:gd name="T91" fmla="*/ 164 h 367"/>
              <a:gd name="T92" fmla="*/ 318 w 345"/>
              <a:gd name="T93" fmla="*/ 141 h 367"/>
              <a:gd name="T94" fmla="*/ 341 w 345"/>
              <a:gd name="T95" fmla="*/ 131 h 367"/>
              <a:gd name="T96" fmla="*/ 333 w 345"/>
              <a:gd name="T97" fmla="*/ 114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5"/>
              <a:gd name="T148" fmla="*/ 0 h 367"/>
              <a:gd name="T149" fmla="*/ 345 w 345"/>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5" h="367">
                <a:moveTo>
                  <a:pt x="333" y="114"/>
                </a:moveTo>
                <a:cubicBezTo>
                  <a:pt x="333" y="110"/>
                  <a:pt x="333" y="107"/>
                  <a:pt x="333" y="103"/>
                </a:cubicBezTo>
                <a:cubicBezTo>
                  <a:pt x="327" y="105"/>
                  <a:pt x="321" y="105"/>
                  <a:pt x="315" y="105"/>
                </a:cubicBezTo>
                <a:cubicBezTo>
                  <a:pt x="312" y="105"/>
                  <a:pt x="310" y="105"/>
                  <a:pt x="308" y="107"/>
                </a:cubicBezTo>
                <a:cubicBezTo>
                  <a:pt x="307" y="108"/>
                  <a:pt x="306" y="110"/>
                  <a:pt x="304" y="111"/>
                </a:cubicBezTo>
                <a:cubicBezTo>
                  <a:pt x="300" y="112"/>
                  <a:pt x="297" y="111"/>
                  <a:pt x="294" y="114"/>
                </a:cubicBezTo>
                <a:cubicBezTo>
                  <a:pt x="292" y="116"/>
                  <a:pt x="290" y="120"/>
                  <a:pt x="287" y="121"/>
                </a:cubicBezTo>
                <a:cubicBezTo>
                  <a:pt x="285" y="122"/>
                  <a:pt x="283" y="122"/>
                  <a:pt x="281" y="123"/>
                </a:cubicBezTo>
                <a:cubicBezTo>
                  <a:pt x="283" y="127"/>
                  <a:pt x="285" y="131"/>
                  <a:pt x="282" y="135"/>
                </a:cubicBezTo>
                <a:cubicBezTo>
                  <a:pt x="280" y="137"/>
                  <a:pt x="275" y="136"/>
                  <a:pt x="273" y="136"/>
                </a:cubicBezTo>
                <a:cubicBezTo>
                  <a:pt x="270" y="137"/>
                  <a:pt x="267" y="137"/>
                  <a:pt x="263" y="137"/>
                </a:cubicBezTo>
                <a:cubicBezTo>
                  <a:pt x="258" y="138"/>
                  <a:pt x="253" y="138"/>
                  <a:pt x="249" y="134"/>
                </a:cubicBezTo>
                <a:cubicBezTo>
                  <a:pt x="246" y="131"/>
                  <a:pt x="246" y="126"/>
                  <a:pt x="247" y="122"/>
                </a:cubicBezTo>
                <a:cubicBezTo>
                  <a:pt x="243" y="123"/>
                  <a:pt x="238" y="123"/>
                  <a:pt x="234" y="123"/>
                </a:cubicBezTo>
                <a:cubicBezTo>
                  <a:pt x="235" y="129"/>
                  <a:pt x="235" y="135"/>
                  <a:pt x="236" y="141"/>
                </a:cubicBezTo>
                <a:cubicBezTo>
                  <a:pt x="225" y="142"/>
                  <a:pt x="212" y="144"/>
                  <a:pt x="202" y="136"/>
                </a:cubicBezTo>
                <a:cubicBezTo>
                  <a:pt x="198" y="133"/>
                  <a:pt x="195" y="129"/>
                  <a:pt x="190" y="129"/>
                </a:cubicBezTo>
                <a:cubicBezTo>
                  <a:pt x="184" y="128"/>
                  <a:pt x="177" y="129"/>
                  <a:pt x="171" y="126"/>
                </a:cubicBezTo>
                <a:cubicBezTo>
                  <a:pt x="162" y="119"/>
                  <a:pt x="151" y="115"/>
                  <a:pt x="140" y="112"/>
                </a:cubicBezTo>
                <a:cubicBezTo>
                  <a:pt x="137" y="110"/>
                  <a:pt x="140" y="106"/>
                  <a:pt x="141" y="104"/>
                </a:cubicBezTo>
                <a:cubicBezTo>
                  <a:pt x="142" y="98"/>
                  <a:pt x="146" y="96"/>
                  <a:pt x="151" y="93"/>
                </a:cubicBezTo>
                <a:cubicBezTo>
                  <a:pt x="144" y="87"/>
                  <a:pt x="138" y="83"/>
                  <a:pt x="130" y="80"/>
                </a:cubicBezTo>
                <a:cubicBezTo>
                  <a:pt x="128" y="79"/>
                  <a:pt x="124" y="78"/>
                  <a:pt x="123" y="76"/>
                </a:cubicBezTo>
                <a:cubicBezTo>
                  <a:pt x="121" y="72"/>
                  <a:pt x="124" y="67"/>
                  <a:pt x="125" y="64"/>
                </a:cubicBezTo>
                <a:cubicBezTo>
                  <a:pt x="128" y="67"/>
                  <a:pt x="129" y="63"/>
                  <a:pt x="131" y="63"/>
                </a:cubicBezTo>
                <a:cubicBezTo>
                  <a:pt x="135" y="61"/>
                  <a:pt x="133" y="61"/>
                  <a:pt x="132" y="58"/>
                </a:cubicBezTo>
                <a:cubicBezTo>
                  <a:pt x="131" y="54"/>
                  <a:pt x="130" y="54"/>
                  <a:pt x="127" y="52"/>
                </a:cubicBezTo>
                <a:cubicBezTo>
                  <a:pt x="124" y="51"/>
                  <a:pt x="127" y="49"/>
                  <a:pt x="128" y="47"/>
                </a:cubicBezTo>
                <a:cubicBezTo>
                  <a:pt x="128" y="47"/>
                  <a:pt x="126" y="45"/>
                  <a:pt x="126" y="43"/>
                </a:cubicBezTo>
                <a:cubicBezTo>
                  <a:pt x="131" y="44"/>
                  <a:pt x="132" y="41"/>
                  <a:pt x="134" y="38"/>
                </a:cubicBezTo>
                <a:cubicBezTo>
                  <a:pt x="135" y="37"/>
                  <a:pt x="137" y="36"/>
                  <a:pt x="138" y="35"/>
                </a:cubicBezTo>
                <a:cubicBezTo>
                  <a:pt x="142" y="31"/>
                  <a:pt x="147" y="26"/>
                  <a:pt x="140" y="22"/>
                </a:cubicBezTo>
                <a:cubicBezTo>
                  <a:pt x="137" y="21"/>
                  <a:pt x="136" y="17"/>
                  <a:pt x="133" y="17"/>
                </a:cubicBezTo>
                <a:cubicBezTo>
                  <a:pt x="131" y="16"/>
                  <a:pt x="130" y="16"/>
                  <a:pt x="128" y="17"/>
                </a:cubicBezTo>
                <a:cubicBezTo>
                  <a:pt x="126" y="17"/>
                  <a:pt x="115" y="19"/>
                  <a:pt x="115" y="22"/>
                </a:cubicBezTo>
                <a:cubicBezTo>
                  <a:pt x="113" y="21"/>
                  <a:pt x="110" y="21"/>
                  <a:pt x="108" y="20"/>
                </a:cubicBezTo>
                <a:cubicBezTo>
                  <a:pt x="107" y="19"/>
                  <a:pt x="104" y="18"/>
                  <a:pt x="104" y="17"/>
                </a:cubicBezTo>
                <a:cubicBezTo>
                  <a:pt x="101" y="13"/>
                  <a:pt x="98" y="11"/>
                  <a:pt x="94" y="9"/>
                </a:cubicBezTo>
                <a:cubicBezTo>
                  <a:pt x="90" y="7"/>
                  <a:pt x="88" y="3"/>
                  <a:pt x="84" y="1"/>
                </a:cubicBezTo>
                <a:cubicBezTo>
                  <a:pt x="82" y="0"/>
                  <a:pt x="80" y="1"/>
                  <a:pt x="78" y="1"/>
                </a:cubicBezTo>
                <a:cubicBezTo>
                  <a:pt x="76" y="2"/>
                  <a:pt x="72" y="3"/>
                  <a:pt x="71" y="4"/>
                </a:cubicBezTo>
                <a:cubicBezTo>
                  <a:pt x="70" y="6"/>
                  <a:pt x="67" y="4"/>
                  <a:pt x="65" y="4"/>
                </a:cubicBezTo>
                <a:cubicBezTo>
                  <a:pt x="63" y="4"/>
                  <a:pt x="62" y="7"/>
                  <a:pt x="61" y="9"/>
                </a:cubicBezTo>
                <a:cubicBezTo>
                  <a:pt x="60" y="9"/>
                  <a:pt x="57" y="10"/>
                  <a:pt x="57" y="12"/>
                </a:cubicBezTo>
                <a:cubicBezTo>
                  <a:pt x="57" y="12"/>
                  <a:pt x="56" y="16"/>
                  <a:pt x="57" y="16"/>
                </a:cubicBezTo>
                <a:cubicBezTo>
                  <a:pt x="58" y="17"/>
                  <a:pt x="60" y="16"/>
                  <a:pt x="61" y="16"/>
                </a:cubicBezTo>
                <a:cubicBezTo>
                  <a:pt x="63" y="17"/>
                  <a:pt x="64" y="18"/>
                  <a:pt x="65" y="20"/>
                </a:cubicBezTo>
                <a:cubicBezTo>
                  <a:pt x="66" y="21"/>
                  <a:pt x="71" y="22"/>
                  <a:pt x="69" y="23"/>
                </a:cubicBezTo>
                <a:cubicBezTo>
                  <a:pt x="71" y="26"/>
                  <a:pt x="74" y="28"/>
                  <a:pt x="71" y="31"/>
                </a:cubicBezTo>
                <a:cubicBezTo>
                  <a:pt x="68" y="33"/>
                  <a:pt x="65" y="34"/>
                  <a:pt x="66" y="38"/>
                </a:cubicBezTo>
                <a:cubicBezTo>
                  <a:pt x="66" y="40"/>
                  <a:pt x="66" y="42"/>
                  <a:pt x="66" y="44"/>
                </a:cubicBezTo>
                <a:cubicBezTo>
                  <a:pt x="67" y="47"/>
                  <a:pt x="66" y="50"/>
                  <a:pt x="66" y="52"/>
                </a:cubicBezTo>
                <a:cubicBezTo>
                  <a:pt x="67" y="54"/>
                  <a:pt x="70" y="56"/>
                  <a:pt x="71" y="57"/>
                </a:cubicBezTo>
                <a:cubicBezTo>
                  <a:pt x="74" y="60"/>
                  <a:pt x="77" y="63"/>
                  <a:pt x="81" y="66"/>
                </a:cubicBezTo>
                <a:cubicBezTo>
                  <a:pt x="77" y="69"/>
                  <a:pt x="76" y="71"/>
                  <a:pt x="76" y="75"/>
                </a:cubicBezTo>
                <a:cubicBezTo>
                  <a:pt x="76" y="82"/>
                  <a:pt x="72" y="85"/>
                  <a:pt x="69" y="89"/>
                </a:cubicBezTo>
                <a:cubicBezTo>
                  <a:pt x="64" y="95"/>
                  <a:pt x="59" y="100"/>
                  <a:pt x="55" y="106"/>
                </a:cubicBezTo>
                <a:cubicBezTo>
                  <a:pt x="51" y="111"/>
                  <a:pt x="47" y="117"/>
                  <a:pt x="42" y="121"/>
                </a:cubicBezTo>
                <a:cubicBezTo>
                  <a:pt x="39" y="124"/>
                  <a:pt x="34" y="125"/>
                  <a:pt x="30" y="123"/>
                </a:cubicBezTo>
                <a:cubicBezTo>
                  <a:pt x="26" y="121"/>
                  <a:pt x="21" y="119"/>
                  <a:pt x="19" y="123"/>
                </a:cubicBezTo>
                <a:cubicBezTo>
                  <a:pt x="17" y="126"/>
                  <a:pt x="14" y="130"/>
                  <a:pt x="14" y="133"/>
                </a:cubicBezTo>
                <a:cubicBezTo>
                  <a:pt x="14" y="135"/>
                  <a:pt x="13" y="139"/>
                  <a:pt x="15" y="138"/>
                </a:cubicBezTo>
                <a:cubicBezTo>
                  <a:pt x="17" y="138"/>
                  <a:pt x="19" y="137"/>
                  <a:pt x="20" y="138"/>
                </a:cubicBezTo>
                <a:cubicBezTo>
                  <a:pt x="22" y="140"/>
                  <a:pt x="22" y="145"/>
                  <a:pt x="23" y="148"/>
                </a:cubicBezTo>
                <a:cubicBezTo>
                  <a:pt x="24" y="152"/>
                  <a:pt x="29" y="154"/>
                  <a:pt x="31" y="157"/>
                </a:cubicBezTo>
                <a:cubicBezTo>
                  <a:pt x="32" y="159"/>
                  <a:pt x="33" y="165"/>
                  <a:pt x="31" y="166"/>
                </a:cubicBezTo>
                <a:cubicBezTo>
                  <a:pt x="28" y="168"/>
                  <a:pt x="24" y="166"/>
                  <a:pt x="21" y="168"/>
                </a:cubicBezTo>
                <a:cubicBezTo>
                  <a:pt x="19" y="169"/>
                  <a:pt x="18" y="171"/>
                  <a:pt x="16" y="169"/>
                </a:cubicBezTo>
                <a:cubicBezTo>
                  <a:pt x="15" y="168"/>
                  <a:pt x="14" y="166"/>
                  <a:pt x="12" y="166"/>
                </a:cubicBezTo>
                <a:cubicBezTo>
                  <a:pt x="6" y="164"/>
                  <a:pt x="4" y="168"/>
                  <a:pt x="2" y="173"/>
                </a:cubicBezTo>
                <a:cubicBezTo>
                  <a:pt x="0" y="177"/>
                  <a:pt x="5" y="184"/>
                  <a:pt x="9" y="186"/>
                </a:cubicBezTo>
                <a:cubicBezTo>
                  <a:pt x="11" y="187"/>
                  <a:pt x="14" y="186"/>
                  <a:pt x="17" y="186"/>
                </a:cubicBezTo>
                <a:cubicBezTo>
                  <a:pt x="20" y="186"/>
                  <a:pt x="23" y="186"/>
                  <a:pt x="26" y="187"/>
                </a:cubicBezTo>
                <a:cubicBezTo>
                  <a:pt x="25" y="189"/>
                  <a:pt x="24" y="192"/>
                  <a:pt x="21" y="193"/>
                </a:cubicBezTo>
                <a:cubicBezTo>
                  <a:pt x="18" y="194"/>
                  <a:pt x="12" y="193"/>
                  <a:pt x="9" y="194"/>
                </a:cubicBezTo>
                <a:cubicBezTo>
                  <a:pt x="11" y="196"/>
                  <a:pt x="13" y="198"/>
                  <a:pt x="15" y="201"/>
                </a:cubicBezTo>
                <a:cubicBezTo>
                  <a:pt x="17" y="203"/>
                  <a:pt x="18" y="206"/>
                  <a:pt x="20" y="208"/>
                </a:cubicBezTo>
                <a:cubicBezTo>
                  <a:pt x="23" y="211"/>
                  <a:pt x="29" y="214"/>
                  <a:pt x="33" y="214"/>
                </a:cubicBezTo>
                <a:cubicBezTo>
                  <a:pt x="37" y="213"/>
                  <a:pt x="44" y="206"/>
                  <a:pt x="45" y="203"/>
                </a:cubicBezTo>
                <a:cubicBezTo>
                  <a:pt x="47" y="199"/>
                  <a:pt x="45" y="194"/>
                  <a:pt x="50" y="195"/>
                </a:cubicBezTo>
                <a:cubicBezTo>
                  <a:pt x="54" y="195"/>
                  <a:pt x="54" y="200"/>
                  <a:pt x="55" y="203"/>
                </a:cubicBezTo>
                <a:cubicBezTo>
                  <a:pt x="55" y="205"/>
                  <a:pt x="57" y="207"/>
                  <a:pt x="56" y="210"/>
                </a:cubicBezTo>
                <a:cubicBezTo>
                  <a:pt x="54" y="214"/>
                  <a:pt x="52" y="215"/>
                  <a:pt x="54" y="220"/>
                </a:cubicBezTo>
                <a:cubicBezTo>
                  <a:pt x="59" y="234"/>
                  <a:pt x="58" y="249"/>
                  <a:pt x="60" y="264"/>
                </a:cubicBezTo>
                <a:cubicBezTo>
                  <a:pt x="62" y="277"/>
                  <a:pt x="75" y="287"/>
                  <a:pt x="78" y="300"/>
                </a:cubicBezTo>
                <a:cubicBezTo>
                  <a:pt x="79" y="306"/>
                  <a:pt x="79" y="311"/>
                  <a:pt x="82" y="317"/>
                </a:cubicBezTo>
                <a:cubicBezTo>
                  <a:pt x="86" y="323"/>
                  <a:pt x="90" y="330"/>
                  <a:pt x="93" y="337"/>
                </a:cubicBezTo>
                <a:cubicBezTo>
                  <a:pt x="95" y="339"/>
                  <a:pt x="96" y="341"/>
                  <a:pt x="95" y="343"/>
                </a:cubicBezTo>
                <a:cubicBezTo>
                  <a:pt x="95" y="345"/>
                  <a:pt x="94" y="348"/>
                  <a:pt x="95" y="349"/>
                </a:cubicBezTo>
                <a:cubicBezTo>
                  <a:pt x="96" y="352"/>
                  <a:pt x="97" y="354"/>
                  <a:pt x="99" y="355"/>
                </a:cubicBezTo>
                <a:cubicBezTo>
                  <a:pt x="100" y="358"/>
                  <a:pt x="102" y="362"/>
                  <a:pt x="105" y="364"/>
                </a:cubicBezTo>
                <a:cubicBezTo>
                  <a:pt x="109" y="366"/>
                  <a:pt x="112" y="367"/>
                  <a:pt x="115" y="362"/>
                </a:cubicBezTo>
                <a:cubicBezTo>
                  <a:pt x="116" y="359"/>
                  <a:pt x="118" y="357"/>
                  <a:pt x="120" y="354"/>
                </a:cubicBezTo>
                <a:cubicBezTo>
                  <a:pt x="122" y="352"/>
                  <a:pt x="125" y="353"/>
                  <a:pt x="128" y="353"/>
                </a:cubicBezTo>
                <a:cubicBezTo>
                  <a:pt x="127" y="351"/>
                  <a:pt x="127" y="349"/>
                  <a:pt x="126" y="347"/>
                </a:cubicBezTo>
                <a:cubicBezTo>
                  <a:pt x="126" y="345"/>
                  <a:pt x="128" y="344"/>
                  <a:pt x="130" y="342"/>
                </a:cubicBezTo>
                <a:cubicBezTo>
                  <a:pt x="133" y="340"/>
                  <a:pt x="136" y="338"/>
                  <a:pt x="137" y="335"/>
                </a:cubicBezTo>
                <a:cubicBezTo>
                  <a:pt x="137" y="332"/>
                  <a:pt x="137" y="329"/>
                  <a:pt x="137" y="326"/>
                </a:cubicBezTo>
                <a:cubicBezTo>
                  <a:pt x="136" y="319"/>
                  <a:pt x="141" y="314"/>
                  <a:pt x="141" y="307"/>
                </a:cubicBezTo>
                <a:cubicBezTo>
                  <a:pt x="141" y="303"/>
                  <a:pt x="141" y="300"/>
                  <a:pt x="141" y="296"/>
                </a:cubicBezTo>
                <a:cubicBezTo>
                  <a:pt x="142" y="293"/>
                  <a:pt x="140" y="288"/>
                  <a:pt x="139" y="285"/>
                </a:cubicBezTo>
                <a:cubicBezTo>
                  <a:pt x="137" y="278"/>
                  <a:pt x="144" y="275"/>
                  <a:pt x="149" y="274"/>
                </a:cubicBezTo>
                <a:cubicBezTo>
                  <a:pt x="152" y="274"/>
                  <a:pt x="152" y="272"/>
                  <a:pt x="154" y="270"/>
                </a:cubicBezTo>
                <a:cubicBezTo>
                  <a:pt x="155" y="268"/>
                  <a:pt x="157" y="267"/>
                  <a:pt x="159" y="267"/>
                </a:cubicBezTo>
                <a:cubicBezTo>
                  <a:pt x="164" y="265"/>
                  <a:pt x="163" y="261"/>
                  <a:pt x="165" y="257"/>
                </a:cubicBezTo>
                <a:cubicBezTo>
                  <a:pt x="167" y="255"/>
                  <a:pt x="169" y="254"/>
                  <a:pt x="171" y="254"/>
                </a:cubicBezTo>
                <a:cubicBezTo>
                  <a:pt x="176" y="254"/>
                  <a:pt x="178" y="251"/>
                  <a:pt x="181" y="248"/>
                </a:cubicBezTo>
                <a:cubicBezTo>
                  <a:pt x="186" y="244"/>
                  <a:pt x="193" y="240"/>
                  <a:pt x="195" y="233"/>
                </a:cubicBezTo>
                <a:cubicBezTo>
                  <a:pt x="196" y="231"/>
                  <a:pt x="196" y="228"/>
                  <a:pt x="198" y="227"/>
                </a:cubicBezTo>
                <a:cubicBezTo>
                  <a:pt x="202" y="226"/>
                  <a:pt x="206" y="226"/>
                  <a:pt x="209" y="223"/>
                </a:cubicBezTo>
                <a:cubicBezTo>
                  <a:pt x="211" y="222"/>
                  <a:pt x="214" y="219"/>
                  <a:pt x="216" y="218"/>
                </a:cubicBezTo>
                <a:cubicBezTo>
                  <a:pt x="219" y="216"/>
                  <a:pt x="220" y="212"/>
                  <a:pt x="221" y="209"/>
                </a:cubicBezTo>
                <a:cubicBezTo>
                  <a:pt x="222" y="207"/>
                  <a:pt x="222" y="203"/>
                  <a:pt x="225" y="203"/>
                </a:cubicBezTo>
                <a:cubicBezTo>
                  <a:pt x="229" y="202"/>
                  <a:pt x="232" y="201"/>
                  <a:pt x="236" y="200"/>
                </a:cubicBezTo>
                <a:cubicBezTo>
                  <a:pt x="241" y="199"/>
                  <a:pt x="247" y="198"/>
                  <a:pt x="246" y="192"/>
                </a:cubicBezTo>
                <a:cubicBezTo>
                  <a:pt x="246" y="187"/>
                  <a:pt x="243" y="182"/>
                  <a:pt x="243" y="176"/>
                </a:cubicBezTo>
                <a:cubicBezTo>
                  <a:pt x="243" y="174"/>
                  <a:pt x="243" y="171"/>
                  <a:pt x="242" y="169"/>
                </a:cubicBezTo>
                <a:cubicBezTo>
                  <a:pt x="241" y="168"/>
                  <a:pt x="239" y="168"/>
                  <a:pt x="237" y="166"/>
                </a:cubicBezTo>
                <a:cubicBezTo>
                  <a:pt x="233" y="160"/>
                  <a:pt x="240" y="158"/>
                  <a:pt x="245" y="156"/>
                </a:cubicBezTo>
                <a:cubicBezTo>
                  <a:pt x="241" y="152"/>
                  <a:pt x="235" y="146"/>
                  <a:pt x="242" y="142"/>
                </a:cubicBezTo>
                <a:cubicBezTo>
                  <a:pt x="244" y="141"/>
                  <a:pt x="246" y="144"/>
                  <a:pt x="247" y="145"/>
                </a:cubicBezTo>
                <a:cubicBezTo>
                  <a:pt x="249" y="146"/>
                  <a:pt x="253" y="146"/>
                  <a:pt x="254" y="149"/>
                </a:cubicBezTo>
                <a:cubicBezTo>
                  <a:pt x="255" y="152"/>
                  <a:pt x="257" y="155"/>
                  <a:pt x="258" y="157"/>
                </a:cubicBezTo>
                <a:cubicBezTo>
                  <a:pt x="258" y="158"/>
                  <a:pt x="262" y="158"/>
                  <a:pt x="263" y="158"/>
                </a:cubicBezTo>
                <a:cubicBezTo>
                  <a:pt x="270" y="157"/>
                  <a:pt x="277" y="158"/>
                  <a:pt x="284" y="158"/>
                </a:cubicBezTo>
                <a:cubicBezTo>
                  <a:pt x="284" y="160"/>
                  <a:pt x="284" y="163"/>
                  <a:pt x="283" y="165"/>
                </a:cubicBezTo>
                <a:cubicBezTo>
                  <a:pt x="282" y="169"/>
                  <a:pt x="277" y="169"/>
                  <a:pt x="275" y="171"/>
                </a:cubicBezTo>
                <a:cubicBezTo>
                  <a:pt x="272" y="173"/>
                  <a:pt x="271" y="178"/>
                  <a:pt x="272" y="180"/>
                </a:cubicBezTo>
                <a:cubicBezTo>
                  <a:pt x="272" y="183"/>
                  <a:pt x="277" y="183"/>
                  <a:pt x="279" y="184"/>
                </a:cubicBezTo>
                <a:cubicBezTo>
                  <a:pt x="279" y="181"/>
                  <a:pt x="280" y="179"/>
                  <a:pt x="280" y="176"/>
                </a:cubicBezTo>
                <a:cubicBezTo>
                  <a:pt x="281" y="175"/>
                  <a:pt x="288" y="176"/>
                  <a:pt x="288" y="179"/>
                </a:cubicBezTo>
                <a:cubicBezTo>
                  <a:pt x="287" y="183"/>
                  <a:pt x="287" y="187"/>
                  <a:pt x="287" y="192"/>
                </a:cubicBezTo>
                <a:cubicBezTo>
                  <a:pt x="287" y="193"/>
                  <a:pt x="289" y="197"/>
                  <a:pt x="289" y="198"/>
                </a:cubicBezTo>
                <a:cubicBezTo>
                  <a:pt x="290" y="195"/>
                  <a:pt x="292" y="195"/>
                  <a:pt x="293" y="193"/>
                </a:cubicBezTo>
                <a:cubicBezTo>
                  <a:pt x="294" y="191"/>
                  <a:pt x="294" y="189"/>
                  <a:pt x="295" y="187"/>
                </a:cubicBezTo>
                <a:cubicBezTo>
                  <a:pt x="295" y="183"/>
                  <a:pt x="296" y="179"/>
                  <a:pt x="297" y="176"/>
                </a:cubicBezTo>
                <a:cubicBezTo>
                  <a:pt x="298" y="170"/>
                  <a:pt x="304" y="174"/>
                  <a:pt x="307" y="171"/>
                </a:cubicBezTo>
                <a:cubicBezTo>
                  <a:pt x="309" y="169"/>
                  <a:pt x="309" y="166"/>
                  <a:pt x="309" y="164"/>
                </a:cubicBezTo>
                <a:cubicBezTo>
                  <a:pt x="310" y="161"/>
                  <a:pt x="311" y="157"/>
                  <a:pt x="313" y="154"/>
                </a:cubicBezTo>
                <a:cubicBezTo>
                  <a:pt x="314" y="152"/>
                  <a:pt x="316" y="151"/>
                  <a:pt x="317" y="148"/>
                </a:cubicBezTo>
                <a:cubicBezTo>
                  <a:pt x="317" y="146"/>
                  <a:pt x="317" y="144"/>
                  <a:pt x="318" y="141"/>
                </a:cubicBezTo>
                <a:cubicBezTo>
                  <a:pt x="318" y="139"/>
                  <a:pt x="321" y="138"/>
                  <a:pt x="322" y="137"/>
                </a:cubicBezTo>
                <a:cubicBezTo>
                  <a:pt x="325" y="135"/>
                  <a:pt x="328" y="132"/>
                  <a:pt x="331" y="131"/>
                </a:cubicBezTo>
                <a:cubicBezTo>
                  <a:pt x="333" y="130"/>
                  <a:pt x="339" y="133"/>
                  <a:pt x="341" y="131"/>
                </a:cubicBezTo>
                <a:cubicBezTo>
                  <a:pt x="342" y="130"/>
                  <a:pt x="341" y="126"/>
                  <a:pt x="341" y="125"/>
                </a:cubicBezTo>
                <a:cubicBezTo>
                  <a:pt x="341" y="122"/>
                  <a:pt x="343" y="118"/>
                  <a:pt x="345" y="116"/>
                </a:cubicBezTo>
                <a:cubicBezTo>
                  <a:pt x="341" y="115"/>
                  <a:pt x="337" y="115"/>
                  <a:pt x="333" y="114"/>
                </a:cubicBezTo>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80" name="Freeform 1273">
            <a:extLst>
              <a:ext uri="{FF2B5EF4-FFF2-40B4-BE49-F238E27FC236}">
                <a16:creationId xmlns="" xmlns:a16="http://schemas.microsoft.com/office/drawing/2014/main" id="{85D24769-7D95-4966-B91C-F49EE21153F5}"/>
              </a:ext>
            </a:extLst>
          </p:cNvPr>
          <p:cNvSpPr>
            <a:spLocks/>
          </p:cNvSpPr>
          <p:nvPr/>
        </p:nvSpPr>
        <p:spPr bwMode="gray">
          <a:xfrm>
            <a:off x="5543073" y="2691138"/>
            <a:ext cx="501855" cy="526910"/>
          </a:xfrm>
          <a:custGeom>
            <a:avLst/>
            <a:gdLst>
              <a:gd name="T0" fmla="*/ 315 w 345"/>
              <a:gd name="T1" fmla="*/ 105 h 367"/>
              <a:gd name="T2" fmla="*/ 294 w 345"/>
              <a:gd name="T3" fmla="*/ 114 h 367"/>
              <a:gd name="T4" fmla="*/ 282 w 345"/>
              <a:gd name="T5" fmla="*/ 135 h 367"/>
              <a:gd name="T6" fmla="*/ 249 w 345"/>
              <a:gd name="T7" fmla="*/ 134 h 367"/>
              <a:gd name="T8" fmla="*/ 236 w 345"/>
              <a:gd name="T9" fmla="*/ 141 h 367"/>
              <a:gd name="T10" fmla="*/ 171 w 345"/>
              <a:gd name="T11" fmla="*/ 126 h 367"/>
              <a:gd name="T12" fmla="*/ 151 w 345"/>
              <a:gd name="T13" fmla="*/ 93 h 367"/>
              <a:gd name="T14" fmla="*/ 125 w 345"/>
              <a:gd name="T15" fmla="*/ 64 h 367"/>
              <a:gd name="T16" fmla="*/ 127 w 345"/>
              <a:gd name="T17" fmla="*/ 52 h 367"/>
              <a:gd name="T18" fmla="*/ 134 w 345"/>
              <a:gd name="T19" fmla="*/ 38 h 367"/>
              <a:gd name="T20" fmla="*/ 133 w 345"/>
              <a:gd name="T21" fmla="*/ 17 h 367"/>
              <a:gd name="T22" fmla="*/ 108 w 345"/>
              <a:gd name="T23" fmla="*/ 20 h 367"/>
              <a:gd name="T24" fmla="*/ 84 w 345"/>
              <a:gd name="T25" fmla="*/ 1 h 367"/>
              <a:gd name="T26" fmla="*/ 65 w 345"/>
              <a:gd name="T27" fmla="*/ 4 h 367"/>
              <a:gd name="T28" fmla="*/ 57 w 345"/>
              <a:gd name="T29" fmla="*/ 16 h 367"/>
              <a:gd name="T30" fmla="*/ 69 w 345"/>
              <a:gd name="T31" fmla="*/ 23 h 367"/>
              <a:gd name="T32" fmla="*/ 66 w 345"/>
              <a:gd name="T33" fmla="*/ 44 h 367"/>
              <a:gd name="T34" fmla="*/ 81 w 345"/>
              <a:gd name="T35" fmla="*/ 66 h 367"/>
              <a:gd name="T36" fmla="*/ 55 w 345"/>
              <a:gd name="T37" fmla="*/ 106 h 367"/>
              <a:gd name="T38" fmla="*/ 19 w 345"/>
              <a:gd name="T39" fmla="*/ 123 h 367"/>
              <a:gd name="T40" fmla="*/ 20 w 345"/>
              <a:gd name="T41" fmla="*/ 138 h 367"/>
              <a:gd name="T42" fmla="*/ 31 w 345"/>
              <a:gd name="T43" fmla="*/ 166 h 367"/>
              <a:gd name="T44" fmla="*/ 12 w 345"/>
              <a:gd name="T45" fmla="*/ 166 h 367"/>
              <a:gd name="T46" fmla="*/ 17 w 345"/>
              <a:gd name="T47" fmla="*/ 186 h 367"/>
              <a:gd name="T48" fmla="*/ 9 w 345"/>
              <a:gd name="T49" fmla="*/ 194 h 367"/>
              <a:gd name="T50" fmla="*/ 33 w 345"/>
              <a:gd name="T51" fmla="*/ 214 h 367"/>
              <a:gd name="T52" fmla="*/ 55 w 345"/>
              <a:gd name="T53" fmla="*/ 203 h 367"/>
              <a:gd name="T54" fmla="*/ 60 w 345"/>
              <a:gd name="T55" fmla="*/ 264 h 367"/>
              <a:gd name="T56" fmla="*/ 93 w 345"/>
              <a:gd name="T57" fmla="*/ 337 h 367"/>
              <a:gd name="T58" fmla="*/ 99 w 345"/>
              <a:gd name="T59" fmla="*/ 355 h 367"/>
              <a:gd name="T60" fmla="*/ 120 w 345"/>
              <a:gd name="T61" fmla="*/ 354 h 367"/>
              <a:gd name="T62" fmla="*/ 130 w 345"/>
              <a:gd name="T63" fmla="*/ 342 h 367"/>
              <a:gd name="T64" fmla="*/ 141 w 345"/>
              <a:gd name="T65" fmla="*/ 307 h 367"/>
              <a:gd name="T66" fmla="*/ 149 w 345"/>
              <a:gd name="T67" fmla="*/ 274 h 367"/>
              <a:gd name="T68" fmla="*/ 165 w 345"/>
              <a:gd name="T69" fmla="*/ 257 h 367"/>
              <a:gd name="T70" fmla="*/ 195 w 345"/>
              <a:gd name="T71" fmla="*/ 233 h 367"/>
              <a:gd name="T72" fmla="*/ 216 w 345"/>
              <a:gd name="T73" fmla="*/ 218 h 367"/>
              <a:gd name="T74" fmla="*/ 236 w 345"/>
              <a:gd name="T75" fmla="*/ 200 h 367"/>
              <a:gd name="T76" fmla="*/ 242 w 345"/>
              <a:gd name="T77" fmla="*/ 169 h 367"/>
              <a:gd name="T78" fmla="*/ 242 w 345"/>
              <a:gd name="T79" fmla="*/ 142 h 367"/>
              <a:gd name="T80" fmla="*/ 258 w 345"/>
              <a:gd name="T81" fmla="*/ 157 h 367"/>
              <a:gd name="T82" fmla="*/ 283 w 345"/>
              <a:gd name="T83" fmla="*/ 165 h 367"/>
              <a:gd name="T84" fmla="*/ 279 w 345"/>
              <a:gd name="T85" fmla="*/ 184 h 367"/>
              <a:gd name="T86" fmla="*/ 287 w 345"/>
              <a:gd name="T87" fmla="*/ 192 h 367"/>
              <a:gd name="T88" fmla="*/ 295 w 345"/>
              <a:gd name="T89" fmla="*/ 187 h 367"/>
              <a:gd name="T90" fmla="*/ 309 w 345"/>
              <a:gd name="T91" fmla="*/ 164 h 367"/>
              <a:gd name="T92" fmla="*/ 318 w 345"/>
              <a:gd name="T93" fmla="*/ 141 h 367"/>
              <a:gd name="T94" fmla="*/ 341 w 345"/>
              <a:gd name="T95" fmla="*/ 131 h 367"/>
              <a:gd name="T96" fmla="*/ 333 w 345"/>
              <a:gd name="T97" fmla="*/ 114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5"/>
              <a:gd name="T148" fmla="*/ 0 h 367"/>
              <a:gd name="T149" fmla="*/ 345 w 345"/>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5" h="367">
                <a:moveTo>
                  <a:pt x="333" y="114"/>
                </a:moveTo>
                <a:cubicBezTo>
                  <a:pt x="333" y="110"/>
                  <a:pt x="333" y="107"/>
                  <a:pt x="333" y="103"/>
                </a:cubicBezTo>
                <a:cubicBezTo>
                  <a:pt x="327" y="105"/>
                  <a:pt x="321" y="105"/>
                  <a:pt x="315" y="105"/>
                </a:cubicBezTo>
                <a:cubicBezTo>
                  <a:pt x="312" y="105"/>
                  <a:pt x="310" y="105"/>
                  <a:pt x="308" y="107"/>
                </a:cubicBezTo>
                <a:cubicBezTo>
                  <a:pt x="307" y="108"/>
                  <a:pt x="306" y="110"/>
                  <a:pt x="304" y="111"/>
                </a:cubicBezTo>
                <a:cubicBezTo>
                  <a:pt x="300" y="112"/>
                  <a:pt x="297" y="111"/>
                  <a:pt x="294" y="114"/>
                </a:cubicBezTo>
                <a:cubicBezTo>
                  <a:pt x="292" y="116"/>
                  <a:pt x="290" y="120"/>
                  <a:pt x="287" y="121"/>
                </a:cubicBezTo>
                <a:cubicBezTo>
                  <a:pt x="285" y="122"/>
                  <a:pt x="283" y="122"/>
                  <a:pt x="281" y="123"/>
                </a:cubicBezTo>
                <a:cubicBezTo>
                  <a:pt x="283" y="127"/>
                  <a:pt x="285" y="131"/>
                  <a:pt x="282" y="135"/>
                </a:cubicBezTo>
                <a:cubicBezTo>
                  <a:pt x="280" y="137"/>
                  <a:pt x="275" y="136"/>
                  <a:pt x="273" y="136"/>
                </a:cubicBezTo>
                <a:cubicBezTo>
                  <a:pt x="270" y="137"/>
                  <a:pt x="267" y="137"/>
                  <a:pt x="263" y="137"/>
                </a:cubicBezTo>
                <a:cubicBezTo>
                  <a:pt x="258" y="138"/>
                  <a:pt x="253" y="138"/>
                  <a:pt x="249" y="134"/>
                </a:cubicBezTo>
                <a:cubicBezTo>
                  <a:pt x="246" y="131"/>
                  <a:pt x="246" y="126"/>
                  <a:pt x="247" y="122"/>
                </a:cubicBezTo>
                <a:cubicBezTo>
                  <a:pt x="243" y="123"/>
                  <a:pt x="238" y="123"/>
                  <a:pt x="234" y="123"/>
                </a:cubicBezTo>
                <a:cubicBezTo>
                  <a:pt x="235" y="129"/>
                  <a:pt x="235" y="135"/>
                  <a:pt x="236" y="141"/>
                </a:cubicBezTo>
                <a:cubicBezTo>
                  <a:pt x="225" y="142"/>
                  <a:pt x="212" y="144"/>
                  <a:pt x="202" y="136"/>
                </a:cubicBezTo>
                <a:cubicBezTo>
                  <a:pt x="198" y="133"/>
                  <a:pt x="195" y="129"/>
                  <a:pt x="190" y="129"/>
                </a:cubicBezTo>
                <a:cubicBezTo>
                  <a:pt x="184" y="128"/>
                  <a:pt x="177" y="129"/>
                  <a:pt x="171" y="126"/>
                </a:cubicBezTo>
                <a:cubicBezTo>
                  <a:pt x="162" y="119"/>
                  <a:pt x="151" y="115"/>
                  <a:pt x="140" y="112"/>
                </a:cubicBezTo>
                <a:cubicBezTo>
                  <a:pt x="137" y="110"/>
                  <a:pt x="140" y="106"/>
                  <a:pt x="141" y="104"/>
                </a:cubicBezTo>
                <a:cubicBezTo>
                  <a:pt x="142" y="98"/>
                  <a:pt x="146" y="96"/>
                  <a:pt x="151" y="93"/>
                </a:cubicBezTo>
                <a:cubicBezTo>
                  <a:pt x="144" y="87"/>
                  <a:pt x="138" y="83"/>
                  <a:pt x="130" y="80"/>
                </a:cubicBezTo>
                <a:cubicBezTo>
                  <a:pt x="128" y="79"/>
                  <a:pt x="124" y="78"/>
                  <a:pt x="123" y="76"/>
                </a:cubicBezTo>
                <a:cubicBezTo>
                  <a:pt x="121" y="72"/>
                  <a:pt x="124" y="67"/>
                  <a:pt x="125" y="64"/>
                </a:cubicBezTo>
                <a:cubicBezTo>
                  <a:pt x="128" y="67"/>
                  <a:pt x="129" y="63"/>
                  <a:pt x="131" y="63"/>
                </a:cubicBezTo>
                <a:cubicBezTo>
                  <a:pt x="135" y="61"/>
                  <a:pt x="133" y="61"/>
                  <a:pt x="132" y="58"/>
                </a:cubicBezTo>
                <a:cubicBezTo>
                  <a:pt x="131" y="54"/>
                  <a:pt x="130" y="54"/>
                  <a:pt x="127" y="52"/>
                </a:cubicBezTo>
                <a:cubicBezTo>
                  <a:pt x="124" y="51"/>
                  <a:pt x="127" y="49"/>
                  <a:pt x="128" y="47"/>
                </a:cubicBezTo>
                <a:cubicBezTo>
                  <a:pt x="128" y="47"/>
                  <a:pt x="126" y="45"/>
                  <a:pt x="126" y="43"/>
                </a:cubicBezTo>
                <a:cubicBezTo>
                  <a:pt x="131" y="44"/>
                  <a:pt x="132" y="41"/>
                  <a:pt x="134" y="38"/>
                </a:cubicBezTo>
                <a:cubicBezTo>
                  <a:pt x="135" y="37"/>
                  <a:pt x="137" y="36"/>
                  <a:pt x="138" y="35"/>
                </a:cubicBezTo>
                <a:cubicBezTo>
                  <a:pt x="142" y="31"/>
                  <a:pt x="147" y="26"/>
                  <a:pt x="140" y="22"/>
                </a:cubicBezTo>
                <a:cubicBezTo>
                  <a:pt x="137" y="21"/>
                  <a:pt x="136" y="17"/>
                  <a:pt x="133" y="17"/>
                </a:cubicBezTo>
                <a:cubicBezTo>
                  <a:pt x="131" y="16"/>
                  <a:pt x="130" y="16"/>
                  <a:pt x="128" y="17"/>
                </a:cubicBezTo>
                <a:cubicBezTo>
                  <a:pt x="126" y="17"/>
                  <a:pt x="115" y="19"/>
                  <a:pt x="115" y="22"/>
                </a:cubicBezTo>
                <a:cubicBezTo>
                  <a:pt x="113" y="21"/>
                  <a:pt x="110" y="21"/>
                  <a:pt x="108" y="20"/>
                </a:cubicBezTo>
                <a:cubicBezTo>
                  <a:pt x="107" y="19"/>
                  <a:pt x="104" y="18"/>
                  <a:pt x="104" y="17"/>
                </a:cubicBezTo>
                <a:cubicBezTo>
                  <a:pt x="101" y="13"/>
                  <a:pt x="98" y="11"/>
                  <a:pt x="94" y="9"/>
                </a:cubicBezTo>
                <a:cubicBezTo>
                  <a:pt x="90" y="7"/>
                  <a:pt x="88" y="3"/>
                  <a:pt x="84" y="1"/>
                </a:cubicBezTo>
                <a:cubicBezTo>
                  <a:pt x="82" y="0"/>
                  <a:pt x="80" y="1"/>
                  <a:pt x="78" y="1"/>
                </a:cubicBezTo>
                <a:cubicBezTo>
                  <a:pt x="76" y="2"/>
                  <a:pt x="72" y="3"/>
                  <a:pt x="71" y="4"/>
                </a:cubicBezTo>
                <a:cubicBezTo>
                  <a:pt x="70" y="6"/>
                  <a:pt x="67" y="4"/>
                  <a:pt x="65" y="4"/>
                </a:cubicBezTo>
                <a:cubicBezTo>
                  <a:pt x="63" y="4"/>
                  <a:pt x="62" y="7"/>
                  <a:pt x="61" y="9"/>
                </a:cubicBezTo>
                <a:cubicBezTo>
                  <a:pt x="60" y="9"/>
                  <a:pt x="57" y="10"/>
                  <a:pt x="57" y="12"/>
                </a:cubicBezTo>
                <a:cubicBezTo>
                  <a:pt x="57" y="12"/>
                  <a:pt x="56" y="16"/>
                  <a:pt x="57" y="16"/>
                </a:cubicBezTo>
                <a:cubicBezTo>
                  <a:pt x="58" y="17"/>
                  <a:pt x="60" y="16"/>
                  <a:pt x="61" y="16"/>
                </a:cubicBezTo>
                <a:cubicBezTo>
                  <a:pt x="63" y="17"/>
                  <a:pt x="64" y="18"/>
                  <a:pt x="65" y="20"/>
                </a:cubicBezTo>
                <a:cubicBezTo>
                  <a:pt x="66" y="21"/>
                  <a:pt x="71" y="22"/>
                  <a:pt x="69" y="23"/>
                </a:cubicBezTo>
                <a:cubicBezTo>
                  <a:pt x="71" y="26"/>
                  <a:pt x="74" y="28"/>
                  <a:pt x="71" y="31"/>
                </a:cubicBezTo>
                <a:cubicBezTo>
                  <a:pt x="68" y="33"/>
                  <a:pt x="65" y="34"/>
                  <a:pt x="66" y="38"/>
                </a:cubicBezTo>
                <a:cubicBezTo>
                  <a:pt x="66" y="40"/>
                  <a:pt x="66" y="42"/>
                  <a:pt x="66" y="44"/>
                </a:cubicBezTo>
                <a:cubicBezTo>
                  <a:pt x="67" y="47"/>
                  <a:pt x="66" y="50"/>
                  <a:pt x="66" y="52"/>
                </a:cubicBezTo>
                <a:cubicBezTo>
                  <a:pt x="67" y="54"/>
                  <a:pt x="70" y="56"/>
                  <a:pt x="71" y="57"/>
                </a:cubicBezTo>
                <a:cubicBezTo>
                  <a:pt x="74" y="60"/>
                  <a:pt x="77" y="63"/>
                  <a:pt x="81" y="66"/>
                </a:cubicBezTo>
                <a:cubicBezTo>
                  <a:pt x="77" y="69"/>
                  <a:pt x="76" y="71"/>
                  <a:pt x="76" y="75"/>
                </a:cubicBezTo>
                <a:cubicBezTo>
                  <a:pt x="76" y="82"/>
                  <a:pt x="72" y="85"/>
                  <a:pt x="69" y="89"/>
                </a:cubicBezTo>
                <a:cubicBezTo>
                  <a:pt x="64" y="95"/>
                  <a:pt x="59" y="100"/>
                  <a:pt x="55" y="106"/>
                </a:cubicBezTo>
                <a:cubicBezTo>
                  <a:pt x="51" y="111"/>
                  <a:pt x="47" y="117"/>
                  <a:pt x="42" y="121"/>
                </a:cubicBezTo>
                <a:cubicBezTo>
                  <a:pt x="39" y="124"/>
                  <a:pt x="34" y="125"/>
                  <a:pt x="30" y="123"/>
                </a:cubicBezTo>
                <a:cubicBezTo>
                  <a:pt x="26" y="121"/>
                  <a:pt x="21" y="119"/>
                  <a:pt x="19" y="123"/>
                </a:cubicBezTo>
                <a:cubicBezTo>
                  <a:pt x="17" y="126"/>
                  <a:pt x="14" y="130"/>
                  <a:pt x="14" y="133"/>
                </a:cubicBezTo>
                <a:cubicBezTo>
                  <a:pt x="14" y="135"/>
                  <a:pt x="13" y="139"/>
                  <a:pt x="15" y="138"/>
                </a:cubicBezTo>
                <a:cubicBezTo>
                  <a:pt x="17" y="138"/>
                  <a:pt x="19" y="137"/>
                  <a:pt x="20" y="138"/>
                </a:cubicBezTo>
                <a:cubicBezTo>
                  <a:pt x="22" y="140"/>
                  <a:pt x="22" y="145"/>
                  <a:pt x="23" y="148"/>
                </a:cubicBezTo>
                <a:cubicBezTo>
                  <a:pt x="24" y="152"/>
                  <a:pt x="29" y="154"/>
                  <a:pt x="31" y="157"/>
                </a:cubicBezTo>
                <a:cubicBezTo>
                  <a:pt x="32" y="159"/>
                  <a:pt x="33" y="165"/>
                  <a:pt x="31" y="166"/>
                </a:cubicBezTo>
                <a:cubicBezTo>
                  <a:pt x="28" y="168"/>
                  <a:pt x="24" y="166"/>
                  <a:pt x="21" y="168"/>
                </a:cubicBezTo>
                <a:cubicBezTo>
                  <a:pt x="19" y="169"/>
                  <a:pt x="18" y="171"/>
                  <a:pt x="16" y="169"/>
                </a:cubicBezTo>
                <a:cubicBezTo>
                  <a:pt x="15" y="168"/>
                  <a:pt x="14" y="166"/>
                  <a:pt x="12" y="166"/>
                </a:cubicBezTo>
                <a:cubicBezTo>
                  <a:pt x="6" y="164"/>
                  <a:pt x="4" y="168"/>
                  <a:pt x="2" y="173"/>
                </a:cubicBezTo>
                <a:cubicBezTo>
                  <a:pt x="0" y="177"/>
                  <a:pt x="5" y="184"/>
                  <a:pt x="9" y="186"/>
                </a:cubicBezTo>
                <a:cubicBezTo>
                  <a:pt x="11" y="187"/>
                  <a:pt x="14" y="186"/>
                  <a:pt x="17" y="186"/>
                </a:cubicBezTo>
                <a:cubicBezTo>
                  <a:pt x="20" y="186"/>
                  <a:pt x="23" y="186"/>
                  <a:pt x="26" y="187"/>
                </a:cubicBezTo>
                <a:cubicBezTo>
                  <a:pt x="25" y="189"/>
                  <a:pt x="24" y="192"/>
                  <a:pt x="21" y="193"/>
                </a:cubicBezTo>
                <a:cubicBezTo>
                  <a:pt x="18" y="194"/>
                  <a:pt x="12" y="193"/>
                  <a:pt x="9" y="194"/>
                </a:cubicBezTo>
                <a:cubicBezTo>
                  <a:pt x="11" y="196"/>
                  <a:pt x="13" y="198"/>
                  <a:pt x="15" y="201"/>
                </a:cubicBezTo>
                <a:cubicBezTo>
                  <a:pt x="17" y="203"/>
                  <a:pt x="18" y="206"/>
                  <a:pt x="20" y="208"/>
                </a:cubicBezTo>
                <a:cubicBezTo>
                  <a:pt x="23" y="211"/>
                  <a:pt x="29" y="214"/>
                  <a:pt x="33" y="214"/>
                </a:cubicBezTo>
                <a:cubicBezTo>
                  <a:pt x="37" y="213"/>
                  <a:pt x="44" y="206"/>
                  <a:pt x="45" y="203"/>
                </a:cubicBezTo>
                <a:cubicBezTo>
                  <a:pt x="47" y="199"/>
                  <a:pt x="45" y="194"/>
                  <a:pt x="50" y="195"/>
                </a:cubicBezTo>
                <a:cubicBezTo>
                  <a:pt x="54" y="195"/>
                  <a:pt x="54" y="200"/>
                  <a:pt x="55" y="203"/>
                </a:cubicBezTo>
                <a:cubicBezTo>
                  <a:pt x="55" y="205"/>
                  <a:pt x="57" y="207"/>
                  <a:pt x="56" y="210"/>
                </a:cubicBezTo>
                <a:cubicBezTo>
                  <a:pt x="54" y="214"/>
                  <a:pt x="52" y="215"/>
                  <a:pt x="54" y="220"/>
                </a:cubicBezTo>
                <a:cubicBezTo>
                  <a:pt x="59" y="234"/>
                  <a:pt x="58" y="249"/>
                  <a:pt x="60" y="264"/>
                </a:cubicBezTo>
                <a:cubicBezTo>
                  <a:pt x="62" y="277"/>
                  <a:pt x="75" y="287"/>
                  <a:pt x="78" y="300"/>
                </a:cubicBezTo>
                <a:cubicBezTo>
                  <a:pt x="79" y="306"/>
                  <a:pt x="79" y="311"/>
                  <a:pt x="82" y="317"/>
                </a:cubicBezTo>
                <a:cubicBezTo>
                  <a:pt x="86" y="323"/>
                  <a:pt x="90" y="330"/>
                  <a:pt x="93" y="337"/>
                </a:cubicBezTo>
                <a:cubicBezTo>
                  <a:pt x="95" y="339"/>
                  <a:pt x="96" y="341"/>
                  <a:pt x="95" y="343"/>
                </a:cubicBezTo>
                <a:cubicBezTo>
                  <a:pt x="95" y="345"/>
                  <a:pt x="94" y="348"/>
                  <a:pt x="95" y="349"/>
                </a:cubicBezTo>
                <a:cubicBezTo>
                  <a:pt x="96" y="352"/>
                  <a:pt x="97" y="354"/>
                  <a:pt x="99" y="355"/>
                </a:cubicBezTo>
                <a:cubicBezTo>
                  <a:pt x="100" y="358"/>
                  <a:pt x="102" y="362"/>
                  <a:pt x="105" y="364"/>
                </a:cubicBezTo>
                <a:cubicBezTo>
                  <a:pt x="109" y="366"/>
                  <a:pt x="112" y="367"/>
                  <a:pt x="115" y="362"/>
                </a:cubicBezTo>
                <a:cubicBezTo>
                  <a:pt x="116" y="359"/>
                  <a:pt x="118" y="357"/>
                  <a:pt x="120" y="354"/>
                </a:cubicBezTo>
                <a:cubicBezTo>
                  <a:pt x="122" y="352"/>
                  <a:pt x="125" y="353"/>
                  <a:pt x="128" y="353"/>
                </a:cubicBezTo>
                <a:cubicBezTo>
                  <a:pt x="127" y="351"/>
                  <a:pt x="127" y="349"/>
                  <a:pt x="126" y="347"/>
                </a:cubicBezTo>
                <a:cubicBezTo>
                  <a:pt x="126" y="345"/>
                  <a:pt x="128" y="344"/>
                  <a:pt x="130" y="342"/>
                </a:cubicBezTo>
                <a:cubicBezTo>
                  <a:pt x="133" y="340"/>
                  <a:pt x="136" y="338"/>
                  <a:pt x="137" y="335"/>
                </a:cubicBezTo>
                <a:cubicBezTo>
                  <a:pt x="137" y="332"/>
                  <a:pt x="137" y="329"/>
                  <a:pt x="137" y="326"/>
                </a:cubicBezTo>
                <a:cubicBezTo>
                  <a:pt x="136" y="319"/>
                  <a:pt x="141" y="314"/>
                  <a:pt x="141" y="307"/>
                </a:cubicBezTo>
                <a:cubicBezTo>
                  <a:pt x="141" y="303"/>
                  <a:pt x="141" y="300"/>
                  <a:pt x="141" y="296"/>
                </a:cubicBezTo>
                <a:cubicBezTo>
                  <a:pt x="142" y="293"/>
                  <a:pt x="140" y="288"/>
                  <a:pt x="139" y="285"/>
                </a:cubicBezTo>
                <a:cubicBezTo>
                  <a:pt x="137" y="278"/>
                  <a:pt x="144" y="275"/>
                  <a:pt x="149" y="274"/>
                </a:cubicBezTo>
                <a:cubicBezTo>
                  <a:pt x="152" y="274"/>
                  <a:pt x="152" y="272"/>
                  <a:pt x="154" y="270"/>
                </a:cubicBezTo>
                <a:cubicBezTo>
                  <a:pt x="155" y="268"/>
                  <a:pt x="157" y="267"/>
                  <a:pt x="159" y="267"/>
                </a:cubicBezTo>
                <a:cubicBezTo>
                  <a:pt x="164" y="265"/>
                  <a:pt x="163" y="261"/>
                  <a:pt x="165" y="257"/>
                </a:cubicBezTo>
                <a:cubicBezTo>
                  <a:pt x="167" y="255"/>
                  <a:pt x="169" y="254"/>
                  <a:pt x="171" y="254"/>
                </a:cubicBezTo>
                <a:cubicBezTo>
                  <a:pt x="176" y="254"/>
                  <a:pt x="178" y="251"/>
                  <a:pt x="181" y="248"/>
                </a:cubicBezTo>
                <a:cubicBezTo>
                  <a:pt x="186" y="244"/>
                  <a:pt x="193" y="240"/>
                  <a:pt x="195" y="233"/>
                </a:cubicBezTo>
                <a:cubicBezTo>
                  <a:pt x="196" y="231"/>
                  <a:pt x="196" y="228"/>
                  <a:pt x="198" y="227"/>
                </a:cubicBezTo>
                <a:cubicBezTo>
                  <a:pt x="202" y="226"/>
                  <a:pt x="206" y="226"/>
                  <a:pt x="209" y="223"/>
                </a:cubicBezTo>
                <a:cubicBezTo>
                  <a:pt x="211" y="222"/>
                  <a:pt x="214" y="219"/>
                  <a:pt x="216" y="218"/>
                </a:cubicBezTo>
                <a:cubicBezTo>
                  <a:pt x="219" y="216"/>
                  <a:pt x="220" y="212"/>
                  <a:pt x="221" y="209"/>
                </a:cubicBezTo>
                <a:cubicBezTo>
                  <a:pt x="222" y="207"/>
                  <a:pt x="222" y="203"/>
                  <a:pt x="225" y="203"/>
                </a:cubicBezTo>
                <a:cubicBezTo>
                  <a:pt x="229" y="202"/>
                  <a:pt x="232" y="201"/>
                  <a:pt x="236" y="200"/>
                </a:cubicBezTo>
                <a:cubicBezTo>
                  <a:pt x="241" y="199"/>
                  <a:pt x="247" y="198"/>
                  <a:pt x="246" y="192"/>
                </a:cubicBezTo>
                <a:cubicBezTo>
                  <a:pt x="246" y="187"/>
                  <a:pt x="243" y="182"/>
                  <a:pt x="243" y="176"/>
                </a:cubicBezTo>
                <a:cubicBezTo>
                  <a:pt x="243" y="174"/>
                  <a:pt x="243" y="171"/>
                  <a:pt x="242" y="169"/>
                </a:cubicBezTo>
                <a:cubicBezTo>
                  <a:pt x="241" y="168"/>
                  <a:pt x="239" y="168"/>
                  <a:pt x="237" y="166"/>
                </a:cubicBezTo>
                <a:cubicBezTo>
                  <a:pt x="233" y="160"/>
                  <a:pt x="240" y="158"/>
                  <a:pt x="245" y="156"/>
                </a:cubicBezTo>
                <a:cubicBezTo>
                  <a:pt x="241" y="152"/>
                  <a:pt x="235" y="146"/>
                  <a:pt x="242" y="142"/>
                </a:cubicBezTo>
                <a:cubicBezTo>
                  <a:pt x="244" y="141"/>
                  <a:pt x="246" y="144"/>
                  <a:pt x="247" y="145"/>
                </a:cubicBezTo>
                <a:cubicBezTo>
                  <a:pt x="249" y="146"/>
                  <a:pt x="253" y="146"/>
                  <a:pt x="254" y="149"/>
                </a:cubicBezTo>
                <a:cubicBezTo>
                  <a:pt x="255" y="152"/>
                  <a:pt x="257" y="155"/>
                  <a:pt x="258" y="157"/>
                </a:cubicBezTo>
                <a:cubicBezTo>
                  <a:pt x="258" y="158"/>
                  <a:pt x="262" y="158"/>
                  <a:pt x="263" y="158"/>
                </a:cubicBezTo>
                <a:cubicBezTo>
                  <a:pt x="270" y="157"/>
                  <a:pt x="277" y="158"/>
                  <a:pt x="284" y="158"/>
                </a:cubicBezTo>
                <a:cubicBezTo>
                  <a:pt x="284" y="160"/>
                  <a:pt x="284" y="163"/>
                  <a:pt x="283" y="165"/>
                </a:cubicBezTo>
                <a:cubicBezTo>
                  <a:pt x="282" y="169"/>
                  <a:pt x="277" y="169"/>
                  <a:pt x="275" y="171"/>
                </a:cubicBezTo>
                <a:cubicBezTo>
                  <a:pt x="272" y="173"/>
                  <a:pt x="271" y="178"/>
                  <a:pt x="272" y="180"/>
                </a:cubicBezTo>
                <a:cubicBezTo>
                  <a:pt x="272" y="183"/>
                  <a:pt x="277" y="183"/>
                  <a:pt x="279" y="184"/>
                </a:cubicBezTo>
                <a:cubicBezTo>
                  <a:pt x="279" y="181"/>
                  <a:pt x="280" y="179"/>
                  <a:pt x="280" y="176"/>
                </a:cubicBezTo>
                <a:cubicBezTo>
                  <a:pt x="281" y="175"/>
                  <a:pt x="288" y="176"/>
                  <a:pt x="288" y="179"/>
                </a:cubicBezTo>
                <a:cubicBezTo>
                  <a:pt x="287" y="183"/>
                  <a:pt x="287" y="187"/>
                  <a:pt x="287" y="192"/>
                </a:cubicBezTo>
                <a:cubicBezTo>
                  <a:pt x="287" y="193"/>
                  <a:pt x="289" y="197"/>
                  <a:pt x="289" y="198"/>
                </a:cubicBezTo>
                <a:cubicBezTo>
                  <a:pt x="290" y="195"/>
                  <a:pt x="292" y="195"/>
                  <a:pt x="293" y="193"/>
                </a:cubicBezTo>
                <a:cubicBezTo>
                  <a:pt x="294" y="191"/>
                  <a:pt x="294" y="189"/>
                  <a:pt x="295" y="187"/>
                </a:cubicBezTo>
                <a:cubicBezTo>
                  <a:pt x="295" y="183"/>
                  <a:pt x="296" y="179"/>
                  <a:pt x="297" y="176"/>
                </a:cubicBezTo>
                <a:cubicBezTo>
                  <a:pt x="298" y="170"/>
                  <a:pt x="304" y="174"/>
                  <a:pt x="307" y="171"/>
                </a:cubicBezTo>
                <a:cubicBezTo>
                  <a:pt x="309" y="169"/>
                  <a:pt x="309" y="166"/>
                  <a:pt x="309" y="164"/>
                </a:cubicBezTo>
                <a:cubicBezTo>
                  <a:pt x="310" y="161"/>
                  <a:pt x="311" y="157"/>
                  <a:pt x="313" y="154"/>
                </a:cubicBezTo>
                <a:cubicBezTo>
                  <a:pt x="314" y="152"/>
                  <a:pt x="316" y="151"/>
                  <a:pt x="317" y="148"/>
                </a:cubicBezTo>
                <a:cubicBezTo>
                  <a:pt x="317" y="146"/>
                  <a:pt x="317" y="144"/>
                  <a:pt x="318" y="141"/>
                </a:cubicBezTo>
                <a:cubicBezTo>
                  <a:pt x="318" y="139"/>
                  <a:pt x="321" y="138"/>
                  <a:pt x="322" y="137"/>
                </a:cubicBezTo>
                <a:cubicBezTo>
                  <a:pt x="325" y="135"/>
                  <a:pt x="328" y="132"/>
                  <a:pt x="331" y="131"/>
                </a:cubicBezTo>
                <a:cubicBezTo>
                  <a:pt x="333" y="130"/>
                  <a:pt x="339" y="133"/>
                  <a:pt x="341" y="131"/>
                </a:cubicBezTo>
                <a:cubicBezTo>
                  <a:pt x="342" y="130"/>
                  <a:pt x="341" y="126"/>
                  <a:pt x="341" y="125"/>
                </a:cubicBezTo>
                <a:cubicBezTo>
                  <a:pt x="341" y="122"/>
                  <a:pt x="343" y="118"/>
                  <a:pt x="345" y="116"/>
                </a:cubicBezTo>
                <a:cubicBezTo>
                  <a:pt x="341" y="115"/>
                  <a:pt x="337" y="115"/>
                  <a:pt x="333" y="114"/>
                </a:cubicBezTo>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81" name="Freeform 1274">
            <a:extLst>
              <a:ext uri="{FF2B5EF4-FFF2-40B4-BE49-F238E27FC236}">
                <a16:creationId xmlns="" xmlns:a16="http://schemas.microsoft.com/office/drawing/2014/main" id="{CAE17093-0F2D-4ACC-8D9A-CA5FAB99C258}"/>
              </a:ext>
            </a:extLst>
          </p:cNvPr>
          <p:cNvSpPr>
            <a:spLocks/>
          </p:cNvSpPr>
          <p:nvPr/>
        </p:nvSpPr>
        <p:spPr bwMode="gray">
          <a:xfrm>
            <a:off x="5633406" y="2342433"/>
            <a:ext cx="1058357" cy="656712"/>
          </a:xfrm>
          <a:custGeom>
            <a:avLst/>
            <a:gdLst>
              <a:gd name="T0" fmla="*/ 678 w 726"/>
              <a:gd name="T1" fmla="*/ 75 h 457"/>
              <a:gd name="T2" fmla="*/ 634 w 726"/>
              <a:gd name="T3" fmla="*/ 39 h 457"/>
              <a:gd name="T4" fmla="*/ 564 w 726"/>
              <a:gd name="T5" fmla="*/ 3 h 457"/>
              <a:gd name="T6" fmla="*/ 545 w 726"/>
              <a:gd name="T7" fmla="*/ 43 h 457"/>
              <a:gd name="T8" fmla="*/ 502 w 726"/>
              <a:gd name="T9" fmla="*/ 77 h 457"/>
              <a:gd name="T10" fmla="*/ 550 w 726"/>
              <a:gd name="T11" fmla="*/ 108 h 457"/>
              <a:gd name="T12" fmla="*/ 478 w 726"/>
              <a:gd name="T13" fmla="*/ 133 h 457"/>
              <a:gd name="T14" fmla="*/ 441 w 726"/>
              <a:gd name="T15" fmla="*/ 161 h 457"/>
              <a:gd name="T16" fmla="*/ 312 w 726"/>
              <a:gd name="T17" fmla="*/ 166 h 457"/>
              <a:gd name="T18" fmla="*/ 214 w 726"/>
              <a:gd name="T19" fmla="*/ 130 h 457"/>
              <a:gd name="T20" fmla="*/ 193 w 726"/>
              <a:gd name="T21" fmla="*/ 87 h 457"/>
              <a:gd name="T22" fmla="*/ 147 w 726"/>
              <a:gd name="T23" fmla="*/ 78 h 457"/>
              <a:gd name="T24" fmla="*/ 106 w 726"/>
              <a:gd name="T25" fmla="*/ 117 h 457"/>
              <a:gd name="T26" fmla="*/ 80 w 726"/>
              <a:gd name="T27" fmla="*/ 163 h 457"/>
              <a:gd name="T28" fmla="*/ 35 w 726"/>
              <a:gd name="T29" fmla="*/ 196 h 457"/>
              <a:gd name="T30" fmla="*/ 2 w 726"/>
              <a:gd name="T31" fmla="*/ 212 h 457"/>
              <a:gd name="T32" fmla="*/ 14 w 726"/>
              <a:gd name="T33" fmla="*/ 244 h 457"/>
              <a:gd name="T34" fmla="*/ 22 w 726"/>
              <a:gd name="T35" fmla="*/ 244 h 457"/>
              <a:gd name="T36" fmla="*/ 33 w 726"/>
              <a:gd name="T37" fmla="*/ 251 h 457"/>
              <a:gd name="T38" fmla="*/ 40 w 726"/>
              <a:gd name="T39" fmla="*/ 257 h 457"/>
              <a:gd name="T40" fmla="*/ 49 w 726"/>
              <a:gd name="T41" fmla="*/ 263 h 457"/>
              <a:gd name="T42" fmla="*/ 69 w 726"/>
              <a:gd name="T43" fmla="*/ 258 h 457"/>
              <a:gd name="T44" fmla="*/ 78 w 726"/>
              <a:gd name="T45" fmla="*/ 265 h 457"/>
              <a:gd name="T46" fmla="*/ 73 w 726"/>
              <a:gd name="T47" fmla="*/ 279 h 457"/>
              <a:gd name="T48" fmla="*/ 69 w 726"/>
              <a:gd name="T49" fmla="*/ 284 h 457"/>
              <a:gd name="T50" fmla="*/ 63 w 726"/>
              <a:gd name="T51" fmla="*/ 288 h 457"/>
              <a:gd name="T52" fmla="*/ 64 w 726"/>
              <a:gd name="T53" fmla="*/ 290 h 457"/>
              <a:gd name="T54" fmla="*/ 65 w 726"/>
              <a:gd name="T55" fmla="*/ 295 h 457"/>
              <a:gd name="T56" fmla="*/ 70 w 726"/>
              <a:gd name="T57" fmla="*/ 301 h 457"/>
              <a:gd name="T58" fmla="*/ 65 w 726"/>
              <a:gd name="T59" fmla="*/ 307 h 457"/>
              <a:gd name="T60" fmla="*/ 79 w 726"/>
              <a:gd name="T61" fmla="*/ 328 h 457"/>
              <a:gd name="T62" fmla="*/ 143 w 726"/>
              <a:gd name="T63" fmla="*/ 362 h 457"/>
              <a:gd name="T64" fmla="*/ 190 w 726"/>
              <a:gd name="T65" fmla="*/ 360 h 457"/>
              <a:gd name="T66" fmla="*/ 242 w 726"/>
              <a:gd name="T67" fmla="*/ 352 h 457"/>
              <a:gd name="T68" fmla="*/ 288 w 726"/>
              <a:gd name="T69" fmla="*/ 358 h 457"/>
              <a:gd name="T70" fmla="*/ 300 w 726"/>
              <a:gd name="T71" fmla="*/ 412 h 457"/>
              <a:gd name="T72" fmla="*/ 320 w 726"/>
              <a:gd name="T73" fmla="*/ 444 h 457"/>
              <a:gd name="T74" fmla="*/ 332 w 726"/>
              <a:gd name="T75" fmla="*/ 434 h 457"/>
              <a:gd name="T76" fmla="*/ 384 w 726"/>
              <a:gd name="T77" fmla="*/ 428 h 457"/>
              <a:gd name="T78" fmla="*/ 422 w 726"/>
              <a:gd name="T79" fmla="*/ 444 h 457"/>
              <a:gd name="T80" fmla="*/ 438 w 726"/>
              <a:gd name="T81" fmla="*/ 446 h 457"/>
              <a:gd name="T82" fmla="*/ 481 w 726"/>
              <a:gd name="T83" fmla="*/ 430 h 457"/>
              <a:gd name="T84" fmla="*/ 552 w 726"/>
              <a:gd name="T85" fmla="*/ 376 h 457"/>
              <a:gd name="T86" fmla="*/ 568 w 726"/>
              <a:gd name="T87" fmla="*/ 327 h 457"/>
              <a:gd name="T88" fmla="*/ 574 w 726"/>
              <a:gd name="T89" fmla="*/ 313 h 457"/>
              <a:gd name="T90" fmla="*/ 545 w 726"/>
              <a:gd name="T91" fmla="*/ 268 h 457"/>
              <a:gd name="T92" fmla="*/ 582 w 726"/>
              <a:gd name="T93" fmla="*/ 245 h 457"/>
              <a:gd name="T94" fmla="*/ 540 w 726"/>
              <a:gd name="T95" fmla="*/ 242 h 457"/>
              <a:gd name="T96" fmla="*/ 541 w 726"/>
              <a:gd name="T97" fmla="*/ 214 h 457"/>
              <a:gd name="T98" fmla="*/ 570 w 726"/>
              <a:gd name="T99" fmla="*/ 204 h 457"/>
              <a:gd name="T100" fmla="*/ 611 w 726"/>
              <a:gd name="T101" fmla="*/ 196 h 457"/>
              <a:gd name="T102" fmla="*/ 650 w 726"/>
              <a:gd name="T103" fmla="*/ 174 h 457"/>
              <a:gd name="T104" fmla="*/ 693 w 726"/>
              <a:gd name="T105" fmla="*/ 126 h 457"/>
              <a:gd name="T106" fmla="*/ 725 w 726"/>
              <a:gd name="T107" fmla="*/ 82 h 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6"/>
              <a:gd name="T163" fmla="*/ 0 h 457"/>
              <a:gd name="T164" fmla="*/ 726 w 726"/>
              <a:gd name="T165" fmla="*/ 457 h 4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6" h="457">
                <a:moveTo>
                  <a:pt x="725" y="82"/>
                </a:moveTo>
                <a:cubicBezTo>
                  <a:pt x="712" y="84"/>
                  <a:pt x="712" y="84"/>
                  <a:pt x="712" y="84"/>
                </a:cubicBezTo>
                <a:cubicBezTo>
                  <a:pt x="703" y="85"/>
                  <a:pt x="703" y="85"/>
                  <a:pt x="703" y="85"/>
                </a:cubicBezTo>
                <a:cubicBezTo>
                  <a:pt x="698" y="91"/>
                  <a:pt x="698" y="91"/>
                  <a:pt x="698" y="91"/>
                </a:cubicBezTo>
                <a:cubicBezTo>
                  <a:pt x="681" y="90"/>
                  <a:pt x="681" y="90"/>
                  <a:pt x="681" y="90"/>
                </a:cubicBezTo>
                <a:cubicBezTo>
                  <a:pt x="678" y="75"/>
                  <a:pt x="678" y="75"/>
                  <a:pt x="678" y="75"/>
                </a:cubicBezTo>
                <a:cubicBezTo>
                  <a:pt x="674" y="74"/>
                  <a:pt x="674" y="74"/>
                  <a:pt x="674" y="74"/>
                </a:cubicBezTo>
                <a:cubicBezTo>
                  <a:pt x="663" y="68"/>
                  <a:pt x="663" y="68"/>
                  <a:pt x="663" y="68"/>
                </a:cubicBezTo>
                <a:cubicBezTo>
                  <a:pt x="656" y="64"/>
                  <a:pt x="656" y="64"/>
                  <a:pt x="656" y="64"/>
                </a:cubicBezTo>
                <a:cubicBezTo>
                  <a:pt x="644" y="62"/>
                  <a:pt x="644" y="62"/>
                  <a:pt x="644" y="62"/>
                </a:cubicBezTo>
                <a:cubicBezTo>
                  <a:pt x="639" y="51"/>
                  <a:pt x="639" y="51"/>
                  <a:pt x="639" y="51"/>
                </a:cubicBezTo>
                <a:cubicBezTo>
                  <a:pt x="634" y="39"/>
                  <a:pt x="634" y="39"/>
                  <a:pt x="634" y="39"/>
                </a:cubicBezTo>
                <a:cubicBezTo>
                  <a:pt x="628" y="24"/>
                  <a:pt x="628" y="24"/>
                  <a:pt x="628" y="24"/>
                </a:cubicBezTo>
                <a:cubicBezTo>
                  <a:pt x="619" y="10"/>
                  <a:pt x="619" y="10"/>
                  <a:pt x="619" y="10"/>
                </a:cubicBezTo>
                <a:cubicBezTo>
                  <a:pt x="608" y="5"/>
                  <a:pt x="608" y="5"/>
                  <a:pt x="608" y="5"/>
                </a:cubicBezTo>
                <a:cubicBezTo>
                  <a:pt x="596" y="0"/>
                  <a:pt x="596" y="0"/>
                  <a:pt x="596" y="0"/>
                </a:cubicBezTo>
                <a:cubicBezTo>
                  <a:pt x="583" y="1"/>
                  <a:pt x="583" y="1"/>
                  <a:pt x="583" y="1"/>
                </a:cubicBezTo>
                <a:cubicBezTo>
                  <a:pt x="564" y="3"/>
                  <a:pt x="564" y="3"/>
                  <a:pt x="564" y="3"/>
                </a:cubicBezTo>
                <a:cubicBezTo>
                  <a:pt x="553" y="7"/>
                  <a:pt x="553" y="7"/>
                  <a:pt x="553" y="7"/>
                </a:cubicBezTo>
                <a:cubicBezTo>
                  <a:pt x="552" y="14"/>
                  <a:pt x="552" y="14"/>
                  <a:pt x="552" y="14"/>
                </a:cubicBezTo>
                <a:cubicBezTo>
                  <a:pt x="560" y="16"/>
                  <a:pt x="560" y="16"/>
                  <a:pt x="560" y="16"/>
                </a:cubicBezTo>
                <a:cubicBezTo>
                  <a:pt x="560" y="26"/>
                  <a:pt x="560" y="26"/>
                  <a:pt x="560" y="26"/>
                </a:cubicBezTo>
                <a:cubicBezTo>
                  <a:pt x="552" y="30"/>
                  <a:pt x="552" y="30"/>
                  <a:pt x="552" y="30"/>
                </a:cubicBezTo>
                <a:cubicBezTo>
                  <a:pt x="545" y="43"/>
                  <a:pt x="545" y="43"/>
                  <a:pt x="545" y="43"/>
                </a:cubicBezTo>
                <a:cubicBezTo>
                  <a:pt x="543" y="55"/>
                  <a:pt x="543" y="55"/>
                  <a:pt x="543" y="55"/>
                </a:cubicBezTo>
                <a:cubicBezTo>
                  <a:pt x="533" y="56"/>
                  <a:pt x="533" y="56"/>
                  <a:pt x="533" y="56"/>
                </a:cubicBezTo>
                <a:cubicBezTo>
                  <a:pt x="526" y="64"/>
                  <a:pt x="526" y="64"/>
                  <a:pt x="526" y="64"/>
                </a:cubicBezTo>
                <a:cubicBezTo>
                  <a:pt x="513" y="57"/>
                  <a:pt x="513" y="57"/>
                  <a:pt x="513" y="57"/>
                </a:cubicBezTo>
                <a:cubicBezTo>
                  <a:pt x="508" y="63"/>
                  <a:pt x="508" y="63"/>
                  <a:pt x="508" y="63"/>
                </a:cubicBezTo>
                <a:cubicBezTo>
                  <a:pt x="502" y="77"/>
                  <a:pt x="502" y="77"/>
                  <a:pt x="502" y="77"/>
                </a:cubicBezTo>
                <a:cubicBezTo>
                  <a:pt x="499" y="86"/>
                  <a:pt x="499" y="86"/>
                  <a:pt x="499" y="86"/>
                </a:cubicBezTo>
                <a:cubicBezTo>
                  <a:pt x="520" y="89"/>
                  <a:pt x="520" y="89"/>
                  <a:pt x="520" y="89"/>
                </a:cubicBezTo>
                <a:cubicBezTo>
                  <a:pt x="526" y="84"/>
                  <a:pt x="526" y="84"/>
                  <a:pt x="526" y="84"/>
                </a:cubicBezTo>
                <a:cubicBezTo>
                  <a:pt x="533" y="86"/>
                  <a:pt x="533" y="86"/>
                  <a:pt x="533" y="86"/>
                </a:cubicBezTo>
                <a:cubicBezTo>
                  <a:pt x="548" y="100"/>
                  <a:pt x="548" y="100"/>
                  <a:pt x="548" y="100"/>
                </a:cubicBezTo>
                <a:cubicBezTo>
                  <a:pt x="550" y="108"/>
                  <a:pt x="550" y="108"/>
                  <a:pt x="550" y="108"/>
                </a:cubicBezTo>
                <a:cubicBezTo>
                  <a:pt x="538" y="106"/>
                  <a:pt x="538" y="106"/>
                  <a:pt x="538" y="106"/>
                </a:cubicBezTo>
                <a:cubicBezTo>
                  <a:pt x="529" y="106"/>
                  <a:pt x="529" y="106"/>
                  <a:pt x="529" y="106"/>
                </a:cubicBezTo>
                <a:cubicBezTo>
                  <a:pt x="514" y="112"/>
                  <a:pt x="514" y="112"/>
                  <a:pt x="514" y="112"/>
                </a:cubicBezTo>
                <a:cubicBezTo>
                  <a:pt x="500" y="122"/>
                  <a:pt x="500" y="122"/>
                  <a:pt x="500" y="122"/>
                </a:cubicBezTo>
                <a:cubicBezTo>
                  <a:pt x="489" y="123"/>
                  <a:pt x="489" y="123"/>
                  <a:pt x="489" y="123"/>
                </a:cubicBezTo>
                <a:cubicBezTo>
                  <a:pt x="478" y="133"/>
                  <a:pt x="478" y="133"/>
                  <a:pt x="478" y="133"/>
                </a:cubicBezTo>
                <a:cubicBezTo>
                  <a:pt x="464" y="131"/>
                  <a:pt x="464" y="131"/>
                  <a:pt x="464" y="131"/>
                </a:cubicBezTo>
                <a:cubicBezTo>
                  <a:pt x="454" y="132"/>
                  <a:pt x="454" y="132"/>
                  <a:pt x="454" y="132"/>
                </a:cubicBezTo>
                <a:cubicBezTo>
                  <a:pt x="450" y="141"/>
                  <a:pt x="450" y="141"/>
                  <a:pt x="450" y="141"/>
                </a:cubicBezTo>
                <a:cubicBezTo>
                  <a:pt x="454" y="150"/>
                  <a:pt x="454" y="150"/>
                  <a:pt x="454" y="150"/>
                </a:cubicBezTo>
                <a:cubicBezTo>
                  <a:pt x="441" y="158"/>
                  <a:pt x="441" y="158"/>
                  <a:pt x="441" y="158"/>
                </a:cubicBezTo>
                <a:cubicBezTo>
                  <a:pt x="441" y="161"/>
                  <a:pt x="441" y="161"/>
                  <a:pt x="441" y="161"/>
                </a:cubicBezTo>
                <a:cubicBezTo>
                  <a:pt x="427" y="169"/>
                  <a:pt x="427" y="169"/>
                  <a:pt x="427" y="169"/>
                </a:cubicBezTo>
                <a:cubicBezTo>
                  <a:pt x="394" y="170"/>
                  <a:pt x="394" y="170"/>
                  <a:pt x="394" y="170"/>
                </a:cubicBezTo>
                <a:cubicBezTo>
                  <a:pt x="378" y="179"/>
                  <a:pt x="378" y="179"/>
                  <a:pt x="378" y="179"/>
                </a:cubicBezTo>
                <a:cubicBezTo>
                  <a:pt x="351" y="176"/>
                  <a:pt x="351" y="176"/>
                  <a:pt x="351" y="176"/>
                </a:cubicBezTo>
                <a:cubicBezTo>
                  <a:pt x="333" y="167"/>
                  <a:pt x="333" y="167"/>
                  <a:pt x="333" y="167"/>
                </a:cubicBezTo>
                <a:cubicBezTo>
                  <a:pt x="312" y="166"/>
                  <a:pt x="312" y="166"/>
                  <a:pt x="312" y="166"/>
                </a:cubicBezTo>
                <a:cubicBezTo>
                  <a:pt x="272" y="165"/>
                  <a:pt x="272" y="165"/>
                  <a:pt x="272" y="165"/>
                </a:cubicBezTo>
                <a:cubicBezTo>
                  <a:pt x="268" y="159"/>
                  <a:pt x="268" y="159"/>
                  <a:pt x="268" y="159"/>
                </a:cubicBezTo>
                <a:cubicBezTo>
                  <a:pt x="262" y="148"/>
                  <a:pt x="262" y="148"/>
                  <a:pt x="262" y="148"/>
                </a:cubicBezTo>
                <a:cubicBezTo>
                  <a:pt x="247" y="139"/>
                  <a:pt x="247" y="139"/>
                  <a:pt x="247" y="139"/>
                </a:cubicBezTo>
                <a:cubicBezTo>
                  <a:pt x="238" y="132"/>
                  <a:pt x="238" y="132"/>
                  <a:pt x="238" y="132"/>
                </a:cubicBezTo>
                <a:cubicBezTo>
                  <a:pt x="214" y="130"/>
                  <a:pt x="214" y="130"/>
                  <a:pt x="214" y="130"/>
                </a:cubicBezTo>
                <a:cubicBezTo>
                  <a:pt x="208" y="128"/>
                  <a:pt x="208" y="128"/>
                  <a:pt x="208" y="128"/>
                </a:cubicBezTo>
                <a:cubicBezTo>
                  <a:pt x="205" y="119"/>
                  <a:pt x="205" y="119"/>
                  <a:pt x="205" y="119"/>
                </a:cubicBezTo>
                <a:cubicBezTo>
                  <a:pt x="208" y="112"/>
                  <a:pt x="208" y="112"/>
                  <a:pt x="208" y="112"/>
                </a:cubicBezTo>
                <a:cubicBezTo>
                  <a:pt x="208" y="106"/>
                  <a:pt x="208" y="106"/>
                  <a:pt x="208" y="106"/>
                </a:cubicBezTo>
                <a:cubicBezTo>
                  <a:pt x="203" y="97"/>
                  <a:pt x="203" y="97"/>
                  <a:pt x="203" y="97"/>
                </a:cubicBezTo>
                <a:cubicBezTo>
                  <a:pt x="193" y="87"/>
                  <a:pt x="193" y="87"/>
                  <a:pt x="193" y="87"/>
                </a:cubicBezTo>
                <a:cubicBezTo>
                  <a:pt x="181" y="85"/>
                  <a:pt x="181" y="85"/>
                  <a:pt x="181" y="85"/>
                </a:cubicBezTo>
                <a:cubicBezTo>
                  <a:pt x="173" y="78"/>
                  <a:pt x="173" y="78"/>
                  <a:pt x="173" y="78"/>
                </a:cubicBezTo>
                <a:cubicBezTo>
                  <a:pt x="170" y="70"/>
                  <a:pt x="170" y="70"/>
                  <a:pt x="170" y="70"/>
                </a:cubicBezTo>
                <a:cubicBezTo>
                  <a:pt x="158" y="70"/>
                  <a:pt x="158" y="70"/>
                  <a:pt x="158" y="70"/>
                </a:cubicBezTo>
                <a:cubicBezTo>
                  <a:pt x="156" y="78"/>
                  <a:pt x="156" y="78"/>
                  <a:pt x="156" y="78"/>
                </a:cubicBezTo>
                <a:cubicBezTo>
                  <a:pt x="147" y="78"/>
                  <a:pt x="147" y="78"/>
                  <a:pt x="147" y="78"/>
                </a:cubicBezTo>
                <a:cubicBezTo>
                  <a:pt x="144" y="88"/>
                  <a:pt x="144" y="88"/>
                  <a:pt x="144" y="88"/>
                </a:cubicBezTo>
                <a:cubicBezTo>
                  <a:pt x="144" y="98"/>
                  <a:pt x="144" y="98"/>
                  <a:pt x="144" y="98"/>
                </a:cubicBezTo>
                <a:cubicBezTo>
                  <a:pt x="138" y="100"/>
                  <a:pt x="138" y="100"/>
                  <a:pt x="138" y="100"/>
                </a:cubicBezTo>
                <a:cubicBezTo>
                  <a:pt x="127" y="101"/>
                  <a:pt x="127" y="101"/>
                  <a:pt x="127" y="101"/>
                </a:cubicBezTo>
                <a:cubicBezTo>
                  <a:pt x="114" y="99"/>
                  <a:pt x="114" y="99"/>
                  <a:pt x="114" y="99"/>
                </a:cubicBezTo>
                <a:cubicBezTo>
                  <a:pt x="106" y="117"/>
                  <a:pt x="106" y="117"/>
                  <a:pt x="106" y="117"/>
                </a:cubicBezTo>
                <a:cubicBezTo>
                  <a:pt x="103" y="128"/>
                  <a:pt x="103" y="128"/>
                  <a:pt x="103" y="128"/>
                </a:cubicBezTo>
                <a:cubicBezTo>
                  <a:pt x="90" y="128"/>
                  <a:pt x="90" y="128"/>
                  <a:pt x="90" y="128"/>
                </a:cubicBezTo>
                <a:cubicBezTo>
                  <a:pt x="80" y="132"/>
                  <a:pt x="80" y="132"/>
                  <a:pt x="80" y="132"/>
                </a:cubicBezTo>
                <a:cubicBezTo>
                  <a:pt x="82" y="145"/>
                  <a:pt x="82" y="145"/>
                  <a:pt x="82" y="145"/>
                </a:cubicBezTo>
                <a:cubicBezTo>
                  <a:pt x="86" y="157"/>
                  <a:pt x="86" y="157"/>
                  <a:pt x="86" y="157"/>
                </a:cubicBezTo>
                <a:cubicBezTo>
                  <a:pt x="80" y="163"/>
                  <a:pt x="80" y="163"/>
                  <a:pt x="80" y="163"/>
                </a:cubicBezTo>
                <a:cubicBezTo>
                  <a:pt x="80" y="170"/>
                  <a:pt x="80" y="170"/>
                  <a:pt x="80" y="170"/>
                </a:cubicBezTo>
                <a:cubicBezTo>
                  <a:pt x="76" y="174"/>
                  <a:pt x="76" y="174"/>
                  <a:pt x="76" y="174"/>
                </a:cubicBezTo>
                <a:cubicBezTo>
                  <a:pt x="56" y="183"/>
                  <a:pt x="56" y="183"/>
                  <a:pt x="56" y="183"/>
                </a:cubicBezTo>
                <a:cubicBezTo>
                  <a:pt x="53" y="189"/>
                  <a:pt x="53" y="189"/>
                  <a:pt x="53" y="189"/>
                </a:cubicBezTo>
                <a:cubicBezTo>
                  <a:pt x="39" y="189"/>
                  <a:pt x="39" y="189"/>
                  <a:pt x="39" y="189"/>
                </a:cubicBezTo>
                <a:cubicBezTo>
                  <a:pt x="35" y="196"/>
                  <a:pt x="35" y="196"/>
                  <a:pt x="35" y="196"/>
                </a:cubicBezTo>
                <a:cubicBezTo>
                  <a:pt x="24" y="199"/>
                  <a:pt x="24" y="199"/>
                  <a:pt x="24" y="199"/>
                </a:cubicBezTo>
                <a:cubicBezTo>
                  <a:pt x="24" y="194"/>
                  <a:pt x="24" y="194"/>
                  <a:pt x="24" y="194"/>
                </a:cubicBezTo>
                <a:cubicBezTo>
                  <a:pt x="13" y="194"/>
                  <a:pt x="13" y="194"/>
                  <a:pt x="13" y="194"/>
                </a:cubicBezTo>
                <a:cubicBezTo>
                  <a:pt x="12" y="200"/>
                  <a:pt x="12" y="200"/>
                  <a:pt x="12" y="200"/>
                </a:cubicBezTo>
                <a:cubicBezTo>
                  <a:pt x="2" y="205"/>
                  <a:pt x="2" y="205"/>
                  <a:pt x="2" y="205"/>
                </a:cubicBezTo>
                <a:cubicBezTo>
                  <a:pt x="2" y="212"/>
                  <a:pt x="2" y="212"/>
                  <a:pt x="2" y="212"/>
                </a:cubicBezTo>
                <a:cubicBezTo>
                  <a:pt x="0" y="216"/>
                  <a:pt x="0" y="216"/>
                  <a:pt x="0" y="216"/>
                </a:cubicBezTo>
                <a:cubicBezTo>
                  <a:pt x="2" y="222"/>
                  <a:pt x="2" y="222"/>
                  <a:pt x="2" y="222"/>
                </a:cubicBezTo>
                <a:cubicBezTo>
                  <a:pt x="6" y="225"/>
                  <a:pt x="6" y="225"/>
                  <a:pt x="6" y="225"/>
                </a:cubicBezTo>
                <a:cubicBezTo>
                  <a:pt x="14" y="224"/>
                  <a:pt x="14" y="224"/>
                  <a:pt x="14" y="224"/>
                </a:cubicBezTo>
                <a:cubicBezTo>
                  <a:pt x="14" y="238"/>
                  <a:pt x="14" y="238"/>
                  <a:pt x="14" y="238"/>
                </a:cubicBezTo>
                <a:cubicBezTo>
                  <a:pt x="14" y="244"/>
                  <a:pt x="14" y="244"/>
                  <a:pt x="14" y="244"/>
                </a:cubicBezTo>
                <a:cubicBezTo>
                  <a:pt x="15" y="244"/>
                  <a:pt x="15" y="244"/>
                  <a:pt x="15" y="244"/>
                </a:cubicBezTo>
                <a:cubicBezTo>
                  <a:pt x="17" y="243"/>
                  <a:pt x="17" y="243"/>
                  <a:pt x="17" y="243"/>
                </a:cubicBezTo>
                <a:cubicBezTo>
                  <a:pt x="17" y="243"/>
                  <a:pt x="17" y="243"/>
                  <a:pt x="17" y="243"/>
                </a:cubicBezTo>
                <a:cubicBezTo>
                  <a:pt x="19" y="243"/>
                  <a:pt x="19" y="243"/>
                  <a:pt x="19" y="243"/>
                </a:cubicBezTo>
                <a:cubicBezTo>
                  <a:pt x="20" y="244"/>
                  <a:pt x="20" y="244"/>
                  <a:pt x="20" y="244"/>
                </a:cubicBezTo>
                <a:cubicBezTo>
                  <a:pt x="22" y="244"/>
                  <a:pt x="22" y="244"/>
                  <a:pt x="22" y="244"/>
                </a:cubicBezTo>
                <a:cubicBezTo>
                  <a:pt x="24" y="245"/>
                  <a:pt x="24" y="245"/>
                  <a:pt x="24" y="245"/>
                </a:cubicBezTo>
                <a:cubicBezTo>
                  <a:pt x="25" y="245"/>
                  <a:pt x="25" y="245"/>
                  <a:pt x="25" y="245"/>
                </a:cubicBezTo>
                <a:cubicBezTo>
                  <a:pt x="27" y="248"/>
                  <a:pt x="27" y="248"/>
                  <a:pt x="27" y="248"/>
                </a:cubicBezTo>
                <a:cubicBezTo>
                  <a:pt x="28" y="249"/>
                  <a:pt x="28" y="249"/>
                  <a:pt x="28" y="249"/>
                </a:cubicBezTo>
                <a:cubicBezTo>
                  <a:pt x="31" y="251"/>
                  <a:pt x="31" y="251"/>
                  <a:pt x="31" y="251"/>
                </a:cubicBezTo>
                <a:cubicBezTo>
                  <a:pt x="33" y="251"/>
                  <a:pt x="33" y="251"/>
                  <a:pt x="33" y="251"/>
                </a:cubicBezTo>
                <a:cubicBezTo>
                  <a:pt x="34" y="252"/>
                  <a:pt x="34" y="252"/>
                  <a:pt x="34" y="252"/>
                </a:cubicBezTo>
                <a:cubicBezTo>
                  <a:pt x="34" y="253"/>
                  <a:pt x="34" y="253"/>
                  <a:pt x="34" y="253"/>
                </a:cubicBezTo>
                <a:cubicBezTo>
                  <a:pt x="35" y="253"/>
                  <a:pt x="35" y="253"/>
                  <a:pt x="35" y="253"/>
                </a:cubicBezTo>
                <a:cubicBezTo>
                  <a:pt x="37" y="255"/>
                  <a:pt x="37" y="255"/>
                  <a:pt x="37" y="255"/>
                </a:cubicBezTo>
                <a:cubicBezTo>
                  <a:pt x="39" y="256"/>
                  <a:pt x="39" y="256"/>
                  <a:pt x="39" y="256"/>
                </a:cubicBezTo>
                <a:cubicBezTo>
                  <a:pt x="40" y="257"/>
                  <a:pt x="40" y="257"/>
                  <a:pt x="40" y="257"/>
                </a:cubicBezTo>
                <a:cubicBezTo>
                  <a:pt x="41" y="259"/>
                  <a:pt x="41" y="259"/>
                  <a:pt x="41" y="259"/>
                </a:cubicBezTo>
                <a:cubicBezTo>
                  <a:pt x="42" y="260"/>
                  <a:pt x="42" y="260"/>
                  <a:pt x="42" y="260"/>
                </a:cubicBezTo>
                <a:cubicBezTo>
                  <a:pt x="44" y="260"/>
                  <a:pt x="44" y="260"/>
                  <a:pt x="44" y="260"/>
                </a:cubicBezTo>
                <a:cubicBezTo>
                  <a:pt x="46" y="262"/>
                  <a:pt x="46" y="262"/>
                  <a:pt x="46" y="262"/>
                </a:cubicBezTo>
                <a:cubicBezTo>
                  <a:pt x="46" y="262"/>
                  <a:pt x="46" y="262"/>
                  <a:pt x="46" y="262"/>
                </a:cubicBezTo>
                <a:cubicBezTo>
                  <a:pt x="49" y="263"/>
                  <a:pt x="49" y="263"/>
                  <a:pt x="49" y="263"/>
                </a:cubicBezTo>
                <a:cubicBezTo>
                  <a:pt x="52" y="264"/>
                  <a:pt x="52" y="264"/>
                  <a:pt x="52" y="264"/>
                </a:cubicBezTo>
                <a:cubicBezTo>
                  <a:pt x="52" y="263"/>
                  <a:pt x="52" y="263"/>
                  <a:pt x="52" y="263"/>
                </a:cubicBezTo>
                <a:cubicBezTo>
                  <a:pt x="57" y="261"/>
                  <a:pt x="57" y="261"/>
                  <a:pt x="57" y="261"/>
                </a:cubicBezTo>
                <a:cubicBezTo>
                  <a:pt x="67" y="258"/>
                  <a:pt x="67" y="258"/>
                  <a:pt x="67" y="258"/>
                </a:cubicBezTo>
                <a:cubicBezTo>
                  <a:pt x="68" y="258"/>
                  <a:pt x="68" y="258"/>
                  <a:pt x="68" y="258"/>
                </a:cubicBezTo>
                <a:cubicBezTo>
                  <a:pt x="69" y="258"/>
                  <a:pt x="69" y="258"/>
                  <a:pt x="69" y="258"/>
                </a:cubicBezTo>
                <a:cubicBezTo>
                  <a:pt x="70" y="259"/>
                  <a:pt x="70" y="259"/>
                  <a:pt x="70" y="259"/>
                </a:cubicBezTo>
                <a:cubicBezTo>
                  <a:pt x="72" y="259"/>
                  <a:pt x="72" y="259"/>
                  <a:pt x="72" y="259"/>
                </a:cubicBezTo>
                <a:cubicBezTo>
                  <a:pt x="73" y="261"/>
                  <a:pt x="73" y="261"/>
                  <a:pt x="73" y="261"/>
                </a:cubicBezTo>
                <a:cubicBezTo>
                  <a:pt x="74" y="262"/>
                  <a:pt x="74" y="262"/>
                  <a:pt x="74" y="262"/>
                </a:cubicBezTo>
                <a:cubicBezTo>
                  <a:pt x="78" y="265"/>
                  <a:pt x="78" y="265"/>
                  <a:pt x="78" y="265"/>
                </a:cubicBezTo>
                <a:cubicBezTo>
                  <a:pt x="78" y="265"/>
                  <a:pt x="78" y="265"/>
                  <a:pt x="78" y="265"/>
                </a:cubicBezTo>
                <a:cubicBezTo>
                  <a:pt x="78" y="265"/>
                  <a:pt x="78" y="265"/>
                  <a:pt x="78" y="265"/>
                </a:cubicBezTo>
                <a:cubicBezTo>
                  <a:pt x="80" y="266"/>
                  <a:pt x="80" y="266"/>
                  <a:pt x="80" y="266"/>
                </a:cubicBezTo>
                <a:cubicBezTo>
                  <a:pt x="80" y="272"/>
                  <a:pt x="80" y="272"/>
                  <a:pt x="80" y="272"/>
                </a:cubicBezTo>
                <a:cubicBezTo>
                  <a:pt x="76" y="276"/>
                  <a:pt x="76" y="276"/>
                  <a:pt x="76" y="276"/>
                </a:cubicBezTo>
                <a:cubicBezTo>
                  <a:pt x="73" y="278"/>
                  <a:pt x="73" y="278"/>
                  <a:pt x="73" y="278"/>
                </a:cubicBezTo>
                <a:cubicBezTo>
                  <a:pt x="73" y="279"/>
                  <a:pt x="73" y="279"/>
                  <a:pt x="73" y="279"/>
                </a:cubicBezTo>
                <a:cubicBezTo>
                  <a:pt x="72" y="279"/>
                  <a:pt x="72" y="279"/>
                  <a:pt x="72" y="279"/>
                </a:cubicBezTo>
                <a:cubicBezTo>
                  <a:pt x="71" y="280"/>
                  <a:pt x="71" y="280"/>
                  <a:pt x="71" y="280"/>
                </a:cubicBezTo>
                <a:cubicBezTo>
                  <a:pt x="71" y="280"/>
                  <a:pt x="71" y="280"/>
                  <a:pt x="71" y="280"/>
                </a:cubicBezTo>
                <a:cubicBezTo>
                  <a:pt x="70" y="282"/>
                  <a:pt x="70" y="282"/>
                  <a:pt x="70" y="282"/>
                </a:cubicBezTo>
                <a:cubicBezTo>
                  <a:pt x="70" y="283"/>
                  <a:pt x="70" y="283"/>
                  <a:pt x="70" y="283"/>
                </a:cubicBezTo>
                <a:cubicBezTo>
                  <a:pt x="69" y="284"/>
                  <a:pt x="69" y="284"/>
                  <a:pt x="69" y="284"/>
                </a:cubicBezTo>
                <a:cubicBezTo>
                  <a:pt x="68" y="284"/>
                  <a:pt x="68" y="284"/>
                  <a:pt x="68" y="284"/>
                </a:cubicBezTo>
                <a:cubicBezTo>
                  <a:pt x="68" y="284"/>
                  <a:pt x="68" y="284"/>
                  <a:pt x="68" y="284"/>
                </a:cubicBezTo>
                <a:cubicBezTo>
                  <a:pt x="66" y="285"/>
                  <a:pt x="66" y="285"/>
                  <a:pt x="66" y="285"/>
                </a:cubicBezTo>
                <a:cubicBezTo>
                  <a:pt x="66" y="286"/>
                  <a:pt x="66" y="286"/>
                  <a:pt x="66" y="286"/>
                </a:cubicBezTo>
                <a:cubicBezTo>
                  <a:pt x="63" y="285"/>
                  <a:pt x="63" y="285"/>
                  <a:pt x="63" y="285"/>
                </a:cubicBezTo>
                <a:cubicBezTo>
                  <a:pt x="63" y="288"/>
                  <a:pt x="63" y="288"/>
                  <a:pt x="63" y="288"/>
                </a:cubicBezTo>
                <a:cubicBezTo>
                  <a:pt x="64" y="289"/>
                  <a:pt x="64" y="289"/>
                  <a:pt x="64" y="289"/>
                </a:cubicBezTo>
                <a:cubicBezTo>
                  <a:pt x="65" y="289"/>
                  <a:pt x="65" y="289"/>
                  <a:pt x="65" y="289"/>
                </a:cubicBezTo>
                <a:cubicBezTo>
                  <a:pt x="65" y="289"/>
                  <a:pt x="65" y="289"/>
                  <a:pt x="65" y="289"/>
                </a:cubicBezTo>
                <a:cubicBezTo>
                  <a:pt x="65" y="290"/>
                  <a:pt x="65" y="290"/>
                  <a:pt x="65" y="290"/>
                </a:cubicBezTo>
                <a:cubicBezTo>
                  <a:pt x="65" y="290"/>
                  <a:pt x="65" y="290"/>
                  <a:pt x="65" y="290"/>
                </a:cubicBezTo>
                <a:cubicBezTo>
                  <a:pt x="65" y="290"/>
                  <a:pt x="64" y="290"/>
                  <a:pt x="64" y="290"/>
                </a:cubicBezTo>
                <a:cubicBezTo>
                  <a:pt x="64" y="290"/>
                  <a:pt x="63" y="291"/>
                  <a:pt x="63" y="291"/>
                </a:cubicBezTo>
                <a:cubicBezTo>
                  <a:pt x="63" y="292"/>
                  <a:pt x="63" y="292"/>
                  <a:pt x="63" y="292"/>
                </a:cubicBezTo>
                <a:cubicBezTo>
                  <a:pt x="63" y="292"/>
                  <a:pt x="63" y="292"/>
                  <a:pt x="63" y="292"/>
                </a:cubicBezTo>
                <a:cubicBezTo>
                  <a:pt x="63" y="293"/>
                  <a:pt x="63" y="293"/>
                  <a:pt x="63" y="293"/>
                </a:cubicBezTo>
                <a:cubicBezTo>
                  <a:pt x="64" y="295"/>
                  <a:pt x="64" y="295"/>
                  <a:pt x="64" y="295"/>
                </a:cubicBezTo>
                <a:cubicBezTo>
                  <a:pt x="65" y="295"/>
                  <a:pt x="65" y="295"/>
                  <a:pt x="65" y="295"/>
                </a:cubicBezTo>
                <a:cubicBezTo>
                  <a:pt x="66" y="295"/>
                  <a:pt x="66" y="295"/>
                  <a:pt x="66" y="295"/>
                </a:cubicBezTo>
                <a:cubicBezTo>
                  <a:pt x="68" y="296"/>
                  <a:pt x="68" y="296"/>
                  <a:pt x="68" y="296"/>
                </a:cubicBezTo>
                <a:cubicBezTo>
                  <a:pt x="69" y="297"/>
                  <a:pt x="69" y="297"/>
                  <a:pt x="69" y="297"/>
                </a:cubicBezTo>
                <a:cubicBezTo>
                  <a:pt x="69" y="298"/>
                  <a:pt x="69" y="298"/>
                  <a:pt x="69" y="298"/>
                </a:cubicBezTo>
                <a:cubicBezTo>
                  <a:pt x="69" y="300"/>
                  <a:pt x="69" y="300"/>
                  <a:pt x="69" y="300"/>
                </a:cubicBezTo>
                <a:cubicBezTo>
                  <a:pt x="70" y="301"/>
                  <a:pt x="70" y="301"/>
                  <a:pt x="70" y="301"/>
                </a:cubicBezTo>
                <a:cubicBezTo>
                  <a:pt x="70" y="302"/>
                  <a:pt x="70" y="302"/>
                  <a:pt x="70" y="302"/>
                </a:cubicBezTo>
                <a:cubicBezTo>
                  <a:pt x="71" y="302"/>
                  <a:pt x="71" y="302"/>
                  <a:pt x="71" y="302"/>
                </a:cubicBezTo>
                <a:cubicBezTo>
                  <a:pt x="69" y="304"/>
                  <a:pt x="69" y="304"/>
                  <a:pt x="69" y="304"/>
                </a:cubicBezTo>
                <a:cubicBezTo>
                  <a:pt x="68" y="304"/>
                  <a:pt x="68" y="304"/>
                  <a:pt x="68" y="304"/>
                </a:cubicBezTo>
                <a:cubicBezTo>
                  <a:pt x="67" y="305"/>
                  <a:pt x="67" y="305"/>
                  <a:pt x="67" y="305"/>
                </a:cubicBezTo>
                <a:cubicBezTo>
                  <a:pt x="65" y="307"/>
                  <a:pt x="65" y="307"/>
                  <a:pt x="65" y="307"/>
                </a:cubicBezTo>
                <a:cubicBezTo>
                  <a:pt x="64" y="307"/>
                  <a:pt x="64" y="307"/>
                  <a:pt x="64" y="307"/>
                </a:cubicBezTo>
                <a:cubicBezTo>
                  <a:pt x="63" y="306"/>
                  <a:pt x="63" y="306"/>
                  <a:pt x="63" y="306"/>
                </a:cubicBezTo>
                <a:cubicBezTo>
                  <a:pt x="62" y="306"/>
                  <a:pt x="62" y="306"/>
                  <a:pt x="62" y="306"/>
                </a:cubicBezTo>
                <a:cubicBezTo>
                  <a:pt x="60" y="312"/>
                  <a:pt x="60" y="312"/>
                  <a:pt x="60" y="312"/>
                </a:cubicBezTo>
                <a:cubicBezTo>
                  <a:pt x="60" y="318"/>
                  <a:pt x="60" y="318"/>
                  <a:pt x="60" y="318"/>
                </a:cubicBezTo>
                <a:cubicBezTo>
                  <a:pt x="79" y="328"/>
                  <a:pt x="79" y="328"/>
                  <a:pt x="79" y="328"/>
                </a:cubicBezTo>
                <a:cubicBezTo>
                  <a:pt x="88" y="335"/>
                  <a:pt x="88" y="335"/>
                  <a:pt x="88" y="335"/>
                </a:cubicBezTo>
                <a:cubicBezTo>
                  <a:pt x="99" y="331"/>
                  <a:pt x="99" y="331"/>
                  <a:pt x="99" y="331"/>
                </a:cubicBezTo>
                <a:cubicBezTo>
                  <a:pt x="109" y="340"/>
                  <a:pt x="109" y="340"/>
                  <a:pt x="109" y="340"/>
                </a:cubicBezTo>
                <a:cubicBezTo>
                  <a:pt x="121" y="347"/>
                  <a:pt x="121" y="347"/>
                  <a:pt x="121" y="347"/>
                </a:cubicBezTo>
                <a:cubicBezTo>
                  <a:pt x="130" y="354"/>
                  <a:pt x="130" y="354"/>
                  <a:pt x="130" y="354"/>
                </a:cubicBezTo>
                <a:cubicBezTo>
                  <a:pt x="143" y="362"/>
                  <a:pt x="143" y="362"/>
                  <a:pt x="143" y="362"/>
                </a:cubicBezTo>
                <a:cubicBezTo>
                  <a:pt x="155" y="364"/>
                  <a:pt x="155" y="364"/>
                  <a:pt x="155" y="364"/>
                </a:cubicBezTo>
                <a:cubicBezTo>
                  <a:pt x="171" y="365"/>
                  <a:pt x="171" y="365"/>
                  <a:pt x="171" y="365"/>
                </a:cubicBezTo>
                <a:cubicBezTo>
                  <a:pt x="184" y="364"/>
                  <a:pt x="184" y="364"/>
                  <a:pt x="184" y="364"/>
                </a:cubicBezTo>
                <a:cubicBezTo>
                  <a:pt x="184" y="364"/>
                  <a:pt x="184" y="364"/>
                  <a:pt x="184" y="364"/>
                </a:cubicBezTo>
                <a:cubicBezTo>
                  <a:pt x="186" y="364"/>
                  <a:pt x="186" y="364"/>
                  <a:pt x="186" y="364"/>
                </a:cubicBezTo>
                <a:cubicBezTo>
                  <a:pt x="190" y="360"/>
                  <a:pt x="190" y="360"/>
                  <a:pt x="190" y="360"/>
                </a:cubicBezTo>
                <a:cubicBezTo>
                  <a:pt x="198" y="360"/>
                  <a:pt x="198" y="360"/>
                  <a:pt x="198" y="360"/>
                </a:cubicBezTo>
                <a:cubicBezTo>
                  <a:pt x="207" y="363"/>
                  <a:pt x="207" y="363"/>
                  <a:pt x="207" y="363"/>
                </a:cubicBezTo>
                <a:cubicBezTo>
                  <a:pt x="218" y="365"/>
                  <a:pt x="218" y="365"/>
                  <a:pt x="218" y="365"/>
                </a:cubicBezTo>
                <a:cubicBezTo>
                  <a:pt x="225" y="363"/>
                  <a:pt x="225" y="363"/>
                  <a:pt x="225" y="363"/>
                </a:cubicBezTo>
                <a:cubicBezTo>
                  <a:pt x="233" y="354"/>
                  <a:pt x="233" y="354"/>
                  <a:pt x="233" y="354"/>
                </a:cubicBezTo>
                <a:cubicBezTo>
                  <a:pt x="242" y="352"/>
                  <a:pt x="242" y="352"/>
                  <a:pt x="242" y="352"/>
                </a:cubicBezTo>
                <a:cubicBezTo>
                  <a:pt x="247" y="347"/>
                  <a:pt x="247" y="347"/>
                  <a:pt x="247" y="347"/>
                </a:cubicBezTo>
                <a:cubicBezTo>
                  <a:pt x="263" y="347"/>
                  <a:pt x="263" y="347"/>
                  <a:pt x="263" y="347"/>
                </a:cubicBezTo>
                <a:cubicBezTo>
                  <a:pt x="270" y="345"/>
                  <a:pt x="270" y="345"/>
                  <a:pt x="270" y="345"/>
                </a:cubicBezTo>
                <a:cubicBezTo>
                  <a:pt x="270" y="356"/>
                  <a:pt x="270" y="356"/>
                  <a:pt x="270" y="356"/>
                </a:cubicBezTo>
                <a:cubicBezTo>
                  <a:pt x="282" y="358"/>
                  <a:pt x="282" y="358"/>
                  <a:pt x="282" y="358"/>
                </a:cubicBezTo>
                <a:cubicBezTo>
                  <a:pt x="288" y="358"/>
                  <a:pt x="288" y="358"/>
                  <a:pt x="288" y="358"/>
                </a:cubicBezTo>
                <a:cubicBezTo>
                  <a:pt x="292" y="366"/>
                  <a:pt x="292" y="366"/>
                  <a:pt x="292" y="366"/>
                </a:cubicBezTo>
                <a:cubicBezTo>
                  <a:pt x="299" y="371"/>
                  <a:pt x="299" y="371"/>
                  <a:pt x="299" y="371"/>
                </a:cubicBezTo>
                <a:cubicBezTo>
                  <a:pt x="298" y="388"/>
                  <a:pt x="298" y="388"/>
                  <a:pt x="298" y="388"/>
                </a:cubicBezTo>
                <a:cubicBezTo>
                  <a:pt x="286" y="405"/>
                  <a:pt x="286" y="405"/>
                  <a:pt x="286" y="405"/>
                </a:cubicBezTo>
                <a:cubicBezTo>
                  <a:pt x="286" y="409"/>
                  <a:pt x="286" y="409"/>
                  <a:pt x="286" y="409"/>
                </a:cubicBezTo>
                <a:cubicBezTo>
                  <a:pt x="300" y="412"/>
                  <a:pt x="300" y="412"/>
                  <a:pt x="300" y="412"/>
                </a:cubicBezTo>
                <a:cubicBezTo>
                  <a:pt x="300" y="423"/>
                  <a:pt x="300" y="423"/>
                  <a:pt x="300" y="423"/>
                </a:cubicBezTo>
                <a:cubicBezTo>
                  <a:pt x="308" y="426"/>
                  <a:pt x="308" y="426"/>
                  <a:pt x="308" y="426"/>
                </a:cubicBezTo>
                <a:cubicBezTo>
                  <a:pt x="307" y="438"/>
                  <a:pt x="307" y="438"/>
                  <a:pt x="307" y="438"/>
                </a:cubicBezTo>
                <a:cubicBezTo>
                  <a:pt x="314" y="439"/>
                  <a:pt x="314" y="439"/>
                  <a:pt x="314" y="439"/>
                </a:cubicBezTo>
                <a:cubicBezTo>
                  <a:pt x="314" y="444"/>
                  <a:pt x="314" y="444"/>
                  <a:pt x="314" y="444"/>
                </a:cubicBezTo>
                <a:cubicBezTo>
                  <a:pt x="320" y="444"/>
                  <a:pt x="320" y="444"/>
                  <a:pt x="320" y="444"/>
                </a:cubicBezTo>
                <a:cubicBezTo>
                  <a:pt x="325" y="445"/>
                  <a:pt x="325" y="445"/>
                  <a:pt x="325" y="445"/>
                </a:cubicBezTo>
                <a:cubicBezTo>
                  <a:pt x="329" y="448"/>
                  <a:pt x="329" y="448"/>
                  <a:pt x="329" y="448"/>
                </a:cubicBezTo>
                <a:cubicBezTo>
                  <a:pt x="335" y="448"/>
                  <a:pt x="335" y="448"/>
                  <a:pt x="335" y="448"/>
                </a:cubicBezTo>
                <a:cubicBezTo>
                  <a:pt x="336" y="441"/>
                  <a:pt x="336" y="441"/>
                  <a:pt x="336" y="441"/>
                </a:cubicBezTo>
                <a:cubicBezTo>
                  <a:pt x="332" y="440"/>
                  <a:pt x="332" y="440"/>
                  <a:pt x="332" y="440"/>
                </a:cubicBezTo>
                <a:cubicBezTo>
                  <a:pt x="332" y="434"/>
                  <a:pt x="332" y="434"/>
                  <a:pt x="332" y="434"/>
                </a:cubicBezTo>
                <a:cubicBezTo>
                  <a:pt x="341" y="434"/>
                  <a:pt x="341" y="434"/>
                  <a:pt x="341" y="434"/>
                </a:cubicBezTo>
                <a:cubicBezTo>
                  <a:pt x="342" y="431"/>
                  <a:pt x="342" y="431"/>
                  <a:pt x="342" y="431"/>
                </a:cubicBezTo>
                <a:cubicBezTo>
                  <a:pt x="367" y="430"/>
                  <a:pt x="367" y="430"/>
                  <a:pt x="367" y="430"/>
                </a:cubicBezTo>
                <a:cubicBezTo>
                  <a:pt x="374" y="425"/>
                  <a:pt x="374" y="425"/>
                  <a:pt x="374" y="425"/>
                </a:cubicBezTo>
                <a:cubicBezTo>
                  <a:pt x="379" y="425"/>
                  <a:pt x="379" y="425"/>
                  <a:pt x="379" y="425"/>
                </a:cubicBezTo>
                <a:cubicBezTo>
                  <a:pt x="384" y="428"/>
                  <a:pt x="384" y="428"/>
                  <a:pt x="384" y="428"/>
                </a:cubicBezTo>
                <a:cubicBezTo>
                  <a:pt x="392" y="430"/>
                  <a:pt x="392" y="430"/>
                  <a:pt x="392" y="430"/>
                </a:cubicBezTo>
                <a:cubicBezTo>
                  <a:pt x="394" y="441"/>
                  <a:pt x="394" y="441"/>
                  <a:pt x="394" y="441"/>
                </a:cubicBezTo>
                <a:cubicBezTo>
                  <a:pt x="400" y="444"/>
                  <a:pt x="400" y="444"/>
                  <a:pt x="400" y="444"/>
                </a:cubicBezTo>
                <a:cubicBezTo>
                  <a:pt x="408" y="444"/>
                  <a:pt x="408" y="444"/>
                  <a:pt x="408" y="444"/>
                </a:cubicBezTo>
                <a:cubicBezTo>
                  <a:pt x="416" y="441"/>
                  <a:pt x="416" y="441"/>
                  <a:pt x="416" y="441"/>
                </a:cubicBezTo>
                <a:cubicBezTo>
                  <a:pt x="422" y="444"/>
                  <a:pt x="422" y="444"/>
                  <a:pt x="422" y="444"/>
                </a:cubicBezTo>
                <a:cubicBezTo>
                  <a:pt x="431" y="444"/>
                  <a:pt x="431" y="444"/>
                  <a:pt x="431" y="444"/>
                </a:cubicBezTo>
                <a:cubicBezTo>
                  <a:pt x="430" y="449"/>
                  <a:pt x="430" y="449"/>
                  <a:pt x="430" y="449"/>
                </a:cubicBezTo>
                <a:cubicBezTo>
                  <a:pt x="430" y="454"/>
                  <a:pt x="430" y="454"/>
                  <a:pt x="430" y="454"/>
                </a:cubicBezTo>
                <a:cubicBezTo>
                  <a:pt x="436" y="457"/>
                  <a:pt x="436" y="457"/>
                  <a:pt x="436" y="457"/>
                </a:cubicBezTo>
                <a:cubicBezTo>
                  <a:pt x="435" y="451"/>
                  <a:pt x="435" y="451"/>
                  <a:pt x="435" y="451"/>
                </a:cubicBezTo>
                <a:cubicBezTo>
                  <a:pt x="438" y="446"/>
                  <a:pt x="438" y="446"/>
                  <a:pt x="438" y="446"/>
                </a:cubicBezTo>
                <a:cubicBezTo>
                  <a:pt x="447" y="444"/>
                  <a:pt x="447" y="444"/>
                  <a:pt x="447" y="444"/>
                </a:cubicBezTo>
                <a:cubicBezTo>
                  <a:pt x="462" y="440"/>
                  <a:pt x="462" y="440"/>
                  <a:pt x="462" y="440"/>
                </a:cubicBezTo>
                <a:cubicBezTo>
                  <a:pt x="472" y="436"/>
                  <a:pt x="472" y="436"/>
                  <a:pt x="472" y="436"/>
                </a:cubicBezTo>
                <a:cubicBezTo>
                  <a:pt x="472" y="427"/>
                  <a:pt x="472" y="427"/>
                  <a:pt x="472" y="427"/>
                </a:cubicBezTo>
                <a:cubicBezTo>
                  <a:pt x="477" y="425"/>
                  <a:pt x="477" y="425"/>
                  <a:pt x="477" y="425"/>
                </a:cubicBezTo>
                <a:cubicBezTo>
                  <a:pt x="481" y="430"/>
                  <a:pt x="481" y="430"/>
                  <a:pt x="481" y="430"/>
                </a:cubicBezTo>
                <a:cubicBezTo>
                  <a:pt x="490" y="430"/>
                  <a:pt x="490" y="430"/>
                  <a:pt x="490" y="430"/>
                </a:cubicBezTo>
                <a:cubicBezTo>
                  <a:pt x="507" y="428"/>
                  <a:pt x="507" y="428"/>
                  <a:pt x="507" y="428"/>
                </a:cubicBezTo>
                <a:cubicBezTo>
                  <a:pt x="517" y="419"/>
                  <a:pt x="517" y="419"/>
                  <a:pt x="517" y="419"/>
                </a:cubicBezTo>
                <a:cubicBezTo>
                  <a:pt x="533" y="406"/>
                  <a:pt x="533" y="406"/>
                  <a:pt x="533" y="406"/>
                </a:cubicBezTo>
                <a:cubicBezTo>
                  <a:pt x="542" y="392"/>
                  <a:pt x="542" y="392"/>
                  <a:pt x="542" y="392"/>
                </a:cubicBezTo>
                <a:cubicBezTo>
                  <a:pt x="552" y="376"/>
                  <a:pt x="552" y="376"/>
                  <a:pt x="552" y="376"/>
                </a:cubicBezTo>
                <a:cubicBezTo>
                  <a:pt x="566" y="358"/>
                  <a:pt x="566" y="358"/>
                  <a:pt x="566" y="358"/>
                </a:cubicBezTo>
                <a:cubicBezTo>
                  <a:pt x="572" y="345"/>
                  <a:pt x="572" y="345"/>
                  <a:pt x="572" y="345"/>
                </a:cubicBezTo>
                <a:cubicBezTo>
                  <a:pt x="572" y="337"/>
                  <a:pt x="572" y="337"/>
                  <a:pt x="572" y="337"/>
                </a:cubicBezTo>
                <a:cubicBezTo>
                  <a:pt x="564" y="334"/>
                  <a:pt x="564" y="334"/>
                  <a:pt x="564" y="334"/>
                </a:cubicBezTo>
                <a:cubicBezTo>
                  <a:pt x="564" y="334"/>
                  <a:pt x="556" y="334"/>
                  <a:pt x="554" y="333"/>
                </a:cubicBezTo>
                <a:cubicBezTo>
                  <a:pt x="552" y="332"/>
                  <a:pt x="568" y="327"/>
                  <a:pt x="568" y="327"/>
                </a:cubicBezTo>
                <a:cubicBezTo>
                  <a:pt x="574" y="326"/>
                  <a:pt x="574" y="326"/>
                  <a:pt x="574" y="326"/>
                </a:cubicBezTo>
                <a:cubicBezTo>
                  <a:pt x="571" y="322"/>
                  <a:pt x="571" y="322"/>
                  <a:pt x="571" y="322"/>
                </a:cubicBezTo>
                <a:cubicBezTo>
                  <a:pt x="562" y="318"/>
                  <a:pt x="562" y="318"/>
                  <a:pt x="562" y="318"/>
                </a:cubicBezTo>
                <a:cubicBezTo>
                  <a:pt x="564" y="313"/>
                  <a:pt x="564" y="313"/>
                  <a:pt x="564" y="313"/>
                </a:cubicBezTo>
                <a:cubicBezTo>
                  <a:pt x="572" y="315"/>
                  <a:pt x="572" y="315"/>
                  <a:pt x="572" y="315"/>
                </a:cubicBezTo>
                <a:cubicBezTo>
                  <a:pt x="574" y="313"/>
                  <a:pt x="574" y="313"/>
                  <a:pt x="574" y="313"/>
                </a:cubicBezTo>
                <a:cubicBezTo>
                  <a:pt x="562" y="304"/>
                  <a:pt x="562" y="304"/>
                  <a:pt x="562" y="304"/>
                </a:cubicBezTo>
                <a:cubicBezTo>
                  <a:pt x="560" y="298"/>
                  <a:pt x="560" y="298"/>
                  <a:pt x="560" y="298"/>
                </a:cubicBezTo>
                <a:cubicBezTo>
                  <a:pt x="554" y="282"/>
                  <a:pt x="554" y="282"/>
                  <a:pt x="554" y="282"/>
                </a:cubicBezTo>
                <a:cubicBezTo>
                  <a:pt x="550" y="278"/>
                  <a:pt x="550" y="278"/>
                  <a:pt x="550" y="278"/>
                </a:cubicBezTo>
                <a:cubicBezTo>
                  <a:pt x="542" y="275"/>
                  <a:pt x="542" y="275"/>
                  <a:pt x="542" y="275"/>
                </a:cubicBezTo>
                <a:cubicBezTo>
                  <a:pt x="545" y="268"/>
                  <a:pt x="545" y="268"/>
                  <a:pt x="545" y="268"/>
                </a:cubicBezTo>
                <a:cubicBezTo>
                  <a:pt x="553" y="257"/>
                  <a:pt x="553" y="257"/>
                  <a:pt x="553" y="257"/>
                </a:cubicBezTo>
                <a:cubicBezTo>
                  <a:pt x="560" y="255"/>
                  <a:pt x="560" y="255"/>
                  <a:pt x="560" y="255"/>
                </a:cubicBezTo>
                <a:cubicBezTo>
                  <a:pt x="562" y="250"/>
                  <a:pt x="562" y="250"/>
                  <a:pt x="562" y="250"/>
                </a:cubicBezTo>
                <a:cubicBezTo>
                  <a:pt x="568" y="247"/>
                  <a:pt x="568" y="247"/>
                  <a:pt x="568" y="247"/>
                </a:cubicBezTo>
                <a:cubicBezTo>
                  <a:pt x="577" y="247"/>
                  <a:pt x="577" y="247"/>
                  <a:pt x="577" y="247"/>
                </a:cubicBezTo>
                <a:cubicBezTo>
                  <a:pt x="582" y="245"/>
                  <a:pt x="582" y="245"/>
                  <a:pt x="582" y="245"/>
                </a:cubicBezTo>
                <a:cubicBezTo>
                  <a:pt x="579" y="240"/>
                  <a:pt x="579" y="240"/>
                  <a:pt x="579" y="240"/>
                </a:cubicBezTo>
                <a:cubicBezTo>
                  <a:pt x="566" y="236"/>
                  <a:pt x="566" y="236"/>
                  <a:pt x="566" y="236"/>
                </a:cubicBezTo>
                <a:cubicBezTo>
                  <a:pt x="561" y="234"/>
                  <a:pt x="561" y="234"/>
                  <a:pt x="561" y="234"/>
                </a:cubicBezTo>
                <a:cubicBezTo>
                  <a:pt x="555" y="235"/>
                  <a:pt x="555" y="235"/>
                  <a:pt x="555" y="235"/>
                </a:cubicBezTo>
                <a:cubicBezTo>
                  <a:pt x="549" y="241"/>
                  <a:pt x="549" y="241"/>
                  <a:pt x="549" y="241"/>
                </a:cubicBezTo>
                <a:cubicBezTo>
                  <a:pt x="540" y="242"/>
                  <a:pt x="540" y="242"/>
                  <a:pt x="540" y="242"/>
                </a:cubicBezTo>
                <a:cubicBezTo>
                  <a:pt x="538" y="236"/>
                  <a:pt x="538" y="236"/>
                  <a:pt x="538" y="236"/>
                </a:cubicBezTo>
                <a:cubicBezTo>
                  <a:pt x="538" y="232"/>
                  <a:pt x="538" y="232"/>
                  <a:pt x="538" y="232"/>
                </a:cubicBezTo>
                <a:cubicBezTo>
                  <a:pt x="528" y="230"/>
                  <a:pt x="528" y="230"/>
                  <a:pt x="528" y="230"/>
                </a:cubicBezTo>
                <a:cubicBezTo>
                  <a:pt x="522" y="220"/>
                  <a:pt x="522" y="220"/>
                  <a:pt x="522" y="220"/>
                </a:cubicBezTo>
                <a:cubicBezTo>
                  <a:pt x="526" y="214"/>
                  <a:pt x="526" y="214"/>
                  <a:pt x="526" y="214"/>
                </a:cubicBezTo>
                <a:cubicBezTo>
                  <a:pt x="541" y="214"/>
                  <a:pt x="541" y="214"/>
                  <a:pt x="541" y="214"/>
                </a:cubicBezTo>
                <a:cubicBezTo>
                  <a:pt x="544" y="206"/>
                  <a:pt x="544" y="206"/>
                  <a:pt x="544" y="206"/>
                </a:cubicBezTo>
                <a:cubicBezTo>
                  <a:pt x="560" y="193"/>
                  <a:pt x="560" y="193"/>
                  <a:pt x="560" y="193"/>
                </a:cubicBezTo>
                <a:cubicBezTo>
                  <a:pt x="570" y="192"/>
                  <a:pt x="570" y="192"/>
                  <a:pt x="570" y="192"/>
                </a:cubicBezTo>
                <a:cubicBezTo>
                  <a:pt x="576" y="191"/>
                  <a:pt x="576" y="191"/>
                  <a:pt x="576" y="191"/>
                </a:cubicBezTo>
                <a:cubicBezTo>
                  <a:pt x="576" y="198"/>
                  <a:pt x="576" y="198"/>
                  <a:pt x="576" y="198"/>
                </a:cubicBezTo>
                <a:cubicBezTo>
                  <a:pt x="570" y="204"/>
                  <a:pt x="570" y="204"/>
                  <a:pt x="570" y="204"/>
                </a:cubicBezTo>
                <a:cubicBezTo>
                  <a:pt x="566" y="212"/>
                  <a:pt x="566" y="212"/>
                  <a:pt x="566" y="212"/>
                </a:cubicBezTo>
                <a:cubicBezTo>
                  <a:pt x="568" y="220"/>
                  <a:pt x="568" y="220"/>
                  <a:pt x="568" y="220"/>
                </a:cubicBezTo>
                <a:cubicBezTo>
                  <a:pt x="588" y="207"/>
                  <a:pt x="588" y="207"/>
                  <a:pt x="588" y="207"/>
                </a:cubicBezTo>
                <a:cubicBezTo>
                  <a:pt x="596" y="204"/>
                  <a:pt x="596" y="204"/>
                  <a:pt x="596" y="204"/>
                </a:cubicBezTo>
                <a:cubicBezTo>
                  <a:pt x="603" y="203"/>
                  <a:pt x="603" y="203"/>
                  <a:pt x="603" y="203"/>
                </a:cubicBezTo>
                <a:cubicBezTo>
                  <a:pt x="611" y="196"/>
                  <a:pt x="611" y="196"/>
                  <a:pt x="611" y="196"/>
                </a:cubicBezTo>
                <a:cubicBezTo>
                  <a:pt x="620" y="190"/>
                  <a:pt x="620" y="190"/>
                  <a:pt x="620" y="190"/>
                </a:cubicBezTo>
                <a:cubicBezTo>
                  <a:pt x="630" y="179"/>
                  <a:pt x="630" y="179"/>
                  <a:pt x="630" y="179"/>
                </a:cubicBezTo>
                <a:cubicBezTo>
                  <a:pt x="634" y="178"/>
                  <a:pt x="634" y="178"/>
                  <a:pt x="634" y="178"/>
                </a:cubicBezTo>
                <a:cubicBezTo>
                  <a:pt x="641" y="182"/>
                  <a:pt x="641" y="182"/>
                  <a:pt x="641" y="182"/>
                </a:cubicBezTo>
                <a:cubicBezTo>
                  <a:pt x="648" y="179"/>
                  <a:pt x="648" y="179"/>
                  <a:pt x="648" y="179"/>
                </a:cubicBezTo>
                <a:cubicBezTo>
                  <a:pt x="650" y="174"/>
                  <a:pt x="650" y="174"/>
                  <a:pt x="650" y="174"/>
                </a:cubicBezTo>
                <a:cubicBezTo>
                  <a:pt x="657" y="174"/>
                  <a:pt x="657" y="174"/>
                  <a:pt x="657" y="174"/>
                </a:cubicBezTo>
                <a:cubicBezTo>
                  <a:pt x="669" y="161"/>
                  <a:pt x="669" y="161"/>
                  <a:pt x="669" y="161"/>
                </a:cubicBezTo>
                <a:cubicBezTo>
                  <a:pt x="676" y="168"/>
                  <a:pt x="676" y="168"/>
                  <a:pt x="676" y="168"/>
                </a:cubicBezTo>
                <a:cubicBezTo>
                  <a:pt x="684" y="160"/>
                  <a:pt x="684" y="160"/>
                  <a:pt x="684" y="160"/>
                </a:cubicBezTo>
                <a:cubicBezTo>
                  <a:pt x="684" y="133"/>
                  <a:pt x="684" y="133"/>
                  <a:pt x="684" y="133"/>
                </a:cubicBezTo>
                <a:cubicBezTo>
                  <a:pt x="693" y="126"/>
                  <a:pt x="693" y="126"/>
                  <a:pt x="693" y="126"/>
                </a:cubicBezTo>
                <a:cubicBezTo>
                  <a:pt x="698" y="130"/>
                  <a:pt x="698" y="130"/>
                  <a:pt x="698" y="130"/>
                </a:cubicBezTo>
                <a:cubicBezTo>
                  <a:pt x="706" y="128"/>
                  <a:pt x="706" y="128"/>
                  <a:pt x="706" y="128"/>
                </a:cubicBezTo>
                <a:cubicBezTo>
                  <a:pt x="716" y="112"/>
                  <a:pt x="716" y="112"/>
                  <a:pt x="716" y="112"/>
                </a:cubicBezTo>
                <a:cubicBezTo>
                  <a:pt x="721" y="96"/>
                  <a:pt x="721" y="96"/>
                  <a:pt x="721" y="96"/>
                </a:cubicBezTo>
                <a:cubicBezTo>
                  <a:pt x="726" y="92"/>
                  <a:pt x="726" y="92"/>
                  <a:pt x="726" y="92"/>
                </a:cubicBezTo>
                <a:lnTo>
                  <a:pt x="725" y="82"/>
                </a:lnTo>
                <a:close/>
              </a:path>
            </a:pathLst>
          </a:custGeom>
          <a:solidFill>
            <a:srgbClr val="D7DEE2"/>
          </a:solidFill>
          <a:ln w="6350">
            <a:noFill/>
            <a:miter lim="800000"/>
            <a:headEnd/>
            <a:tailEnd/>
          </a:ln>
        </p:spPr>
        <p:txBody>
          <a:bodyPr lIns="0" tIns="36624" rIns="0" bIns="36624" anchor="ctr" anchorCtr="1"/>
          <a:lstStyle>
            <a:defPPr>
              <a:defRPr lang="en-US"/>
            </a:defPPr>
            <a:lvl1pPr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503238" indent="-4603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1008063" indent="-9366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512888" indent="-141288"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2017713" indent="-188913" algn="l" defTabSz="10080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eaLnBrk="1" hangingPunct="1">
              <a:defRPr/>
            </a:pPr>
            <a:endParaRPr lang="de-DE" sz="1357">
              <a:latin typeface="+mn-lt"/>
              <a:ea typeface="Arial" charset="0"/>
              <a:cs typeface="Arial" charset="0"/>
            </a:endParaRPr>
          </a:p>
        </p:txBody>
      </p:sp>
      <p:sp>
        <p:nvSpPr>
          <p:cNvPr id="282" name="Объект 1">
            <a:extLst>
              <a:ext uri="{FF2B5EF4-FFF2-40B4-BE49-F238E27FC236}">
                <a16:creationId xmlns="" xmlns:a16="http://schemas.microsoft.com/office/drawing/2014/main" id="{BD6099DA-BE46-46BA-8706-CCD514E22F37}"/>
              </a:ext>
            </a:extLst>
          </p:cNvPr>
          <p:cNvSpPr>
            <a:spLocks noGrp="1"/>
          </p:cNvSpPr>
          <p:nvPr>
            <p:ph sz="quarter" idx="21"/>
          </p:nvPr>
        </p:nvSpPr>
        <p:spPr>
          <a:xfrm>
            <a:off x="440734" y="1435403"/>
            <a:ext cx="8166240" cy="3088972"/>
          </a:xfrm>
        </p:spPr>
        <p:txBody>
          <a:bodyPr numCol="2"/>
          <a:lstStyle/>
          <a:p>
            <a:pPr lvl="2" defTabSz="685785"/>
            <a:r>
              <a:rPr lang="en-US" dirty="0">
                <a:ea typeface="+mn-ea"/>
              </a:rPr>
              <a:t>Participants from different countries</a:t>
            </a:r>
          </a:p>
          <a:p>
            <a:pPr lvl="3" defTabSz="685785"/>
            <a:r>
              <a:rPr lang="en-US" dirty="0">
                <a:ea typeface="+mn-ea"/>
              </a:rPr>
              <a:t>Russia; Ukraine; Belarus</a:t>
            </a:r>
          </a:p>
          <a:p>
            <a:pPr lvl="3" defTabSz="685785"/>
            <a:r>
              <a:rPr lang="en-US" dirty="0"/>
              <a:t>Germany; </a:t>
            </a:r>
            <a:r>
              <a:rPr lang="en-US" dirty="0">
                <a:ea typeface="+mn-ea"/>
              </a:rPr>
              <a:t>Italy; UK</a:t>
            </a:r>
          </a:p>
          <a:p>
            <a:pPr lvl="3" defTabSz="685785"/>
            <a:r>
              <a:rPr lang="en-US" dirty="0">
                <a:ea typeface="+mn-ea"/>
              </a:rPr>
              <a:t>Singapore; New Zealand</a:t>
            </a:r>
          </a:p>
          <a:p>
            <a:pPr lvl="3" defTabSz="685785"/>
            <a:r>
              <a:rPr lang="en-US" dirty="0">
                <a:ea typeface="+mn-ea"/>
              </a:rPr>
              <a:t>USA</a:t>
            </a:r>
          </a:p>
          <a:p>
            <a:pPr lvl="2" defTabSz="685785"/>
            <a:r>
              <a:rPr lang="en-US" dirty="0">
                <a:ea typeface="+mn-ea"/>
              </a:rPr>
              <a:t>Analysts, Developers, QAs, Support</a:t>
            </a:r>
            <a:br>
              <a:rPr lang="en-US" dirty="0">
                <a:ea typeface="+mn-ea"/>
              </a:rPr>
            </a:br>
            <a:r>
              <a:rPr lang="en-US" dirty="0">
                <a:ea typeface="+mn-ea"/>
              </a:rPr>
              <a:t>and their managers</a:t>
            </a:r>
          </a:p>
          <a:p>
            <a:pPr lvl="2" defTabSz="685785"/>
            <a:r>
              <a:rPr lang="en-US" dirty="0">
                <a:ea typeface="+mn-ea"/>
              </a:rPr>
              <a:t>IT services for various industries</a:t>
            </a:r>
          </a:p>
          <a:p>
            <a:pPr lvl="3" defTabSz="685785"/>
            <a:r>
              <a:rPr lang="en-US" dirty="0">
                <a:ea typeface="+mn-ea"/>
              </a:rPr>
              <a:t>Banks &amp; Finance</a:t>
            </a:r>
          </a:p>
          <a:p>
            <a:pPr lvl="3" defTabSz="685785"/>
            <a:r>
              <a:rPr lang="en-US" dirty="0">
                <a:ea typeface="+mn-ea"/>
              </a:rPr>
              <a:t>Telecom </a:t>
            </a:r>
          </a:p>
          <a:p>
            <a:pPr lvl="3" defTabSz="685785"/>
            <a:r>
              <a:rPr lang="en-US" dirty="0">
                <a:ea typeface="+mn-ea"/>
              </a:rPr>
              <a:t>Education </a:t>
            </a:r>
          </a:p>
          <a:p>
            <a:pPr lvl="3" defTabSz="685785"/>
            <a:r>
              <a:rPr lang="en-US" dirty="0">
                <a:ea typeface="+mn-ea"/>
              </a:rPr>
              <a:t>Logistics</a:t>
            </a:r>
          </a:p>
          <a:p>
            <a:pPr lvl="3" defTabSz="685785"/>
            <a:r>
              <a:rPr lang="en-US" dirty="0">
                <a:ea typeface="+mn-ea"/>
              </a:rPr>
              <a:t>Entertainment</a:t>
            </a:r>
          </a:p>
          <a:p>
            <a:pPr lvl="2" defTabSz="685785"/>
            <a:r>
              <a:rPr lang="en-US" dirty="0">
                <a:ea typeface="+mn-ea"/>
              </a:rPr>
              <a:t>Teams working together for different time</a:t>
            </a:r>
          </a:p>
          <a:p>
            <a:pPr lvl="2" defTabSz="685785"/>
            <a:r>
              <a:rPr lang="en-US" dirty="0">
                <a:ea typeface="+mn-ea"/>
              </a:rPr>
              <a:t>Teams working in different setups</a:t>
            </a:r>
          </a:p>
          <a:p>
            <a:pPr lvl="2" defTabSz="685785"/>
            <a:r>
              <a:rPr lang="en-US" dirty="0">
                <a:ea typeface="+mn-ea"/>
              </a:rPr>
              <a:t>Everyone is happy with their team efficiency</a:t>
            </a:r>
          </a:p>
          <a:p>
            <a:endParaRPr lang="ru-RU" dirty="0"/>
          </a:p>
        </p:txBody>
      </p:sp>
      <p:graphicFrame>
        <p:nvGraphicFramePr>
          <p:cNvPr id="283" name="Диаграмма 282">
            <a:extLst>
              <a:ext uri="{FF2B5EF4-FFF2-40B4-BE49-F238E27FC236}">
                <a16:creationId xmlns="" xmlns:a16="http://schemas.microsoft.com/office/drawing/2014/main" id="{AB1F7B09-9241-4E46-BC84-FB3E2F3A9AF3}"/>
              </a:ext>
            </a:extLst>
          </p:cNvPr>
          <p:cNvGraphicFramePr>
            <a:graphicFrameLocks/>
          </p:cNvGraphicFramePr>
          <p:nvPr>
            <p:extLst>
              <p:ext uri="{D42A27DB-BD31-4B8C-83A1-F6EECF244321}">
                <p14:modId xmlns:p14="http://schemas.microsoft.com/office/powerpoint/2010/main" val="213679840"/>
              </p:ext>
            </p:extLst>
          </p:nvPr>
        </p:nvGraphicFramePr>
        <p:xfrm>
          <a:off x="4697765" y="2717754"/>
          <a:ext cx="3669809" cy="1844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329023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7" y="1018966"/>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Management: </a:t>
            </a:r>
            <a:br>
              <a:rPr lang="en-US" dirty="0"/>
            </a:br>
            <a:r>
              <a:rPr lang="en-US" dirty="0"/>
              <a:t>How important is management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21</a:t>
            </a:fld>
            <a:endParaRPr lang="en-GB"/>
          </a:p>
        </p:txBody>
      </p:sp>
      <p:sp>
        <p:nvSpPr>
          <p:cNvPr id="2" name="Прямоугольник 1">
            <a:extLst>
              <a:ext uri="{FF2B5EF4-FFF2-40B4-BE49-F238E27FC236}">
                <a16:creationId xmlns="" xmlns:a16="http://schemas.microsoft.com/office/drawing/2014/main" id="{E927DA9F-2D0E-459A-917C-5CFCCC41F505}"/>
              </a:ext>
            </a:extLst>
          </p:cNvPr>
          <p:cNvSpPr/>
          <p:nvPr/>
        </p:nvSpPr>
        <p:spPr>
          <a:xfrm>
            <a:off x="487362" y="1371562"/>
            <a:ext cx="8169275" cy="523220"/>
          </a:xfrm>
          <a:prstGeom prst="rect">
            <a:avLst/>
          </a:prstGeom>
        </p:spPr>
        <p:txBody>
          <a:bodyPr wrap="square">
            <a:spAutoFit/>
          </a:bodyPr>
          <a:lstStyle/>
          <a:p>
            <a:pPr marL="214313" indent="-214313">
              <a:buFont typeface="Arial" panose="020B0604020202020204" pitchFamily="34" charset="0"/>
              <a:buChar char="•"/>
            </a:pPr>
            <a:r>
              <a:rPr lang="en-US" sz="1400" dirty="0"/>
              <a:t>Questions, capturing importance of process, product and people management </a:t>
            </a:r>
          </a:p>
          <a:p>
            <a:pPr marL="214313" indent="-214313">
              <a:buFont typeface="Arial" panose="020B0604020202020204" pitchFamily="34" charset="0"/>
              <a:buChar char="•"/>
            </a:pPr>
            <a:r>
              <a:rPr lang="en-US" sz="1400" dirty="0"/>
              <a:t>Scale from 1 to 5, </a:t>
            </a:r>
            <a:r>
              <a:rPr lang="en-US" sz="1400" dirty="0">
                <a:solidFill>
                  <a:schemeClr val="accent1">
                    <a:lumMod val="50000"/>
                  </a:schemeClr>
                </a:solidFill>
              </a:rPr>
              <a:t>1 – not important, 5 – extremely important </a:t>
            </a:r>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2650406"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model perspective</a:t>
            </a:r>
          </a:p>
        </p:txBody>
      </p:sp>
      <p:sp>
        <p:nvSpPr>
          <p:cNvPr id="7" name="Прямоугольник 6">
            <a:extLst>
              <a:ext uri="{FF2B5EF4-FFF2-40B4-BE49-F238E27FC236}">
                <a16:creationId xmlns="" xmlns:a16="http://schemas.microsoft.com/office/drawing/2014/main" id="{74AF96F1-3E2A-417A-914D-B1B3BCDA99B7}"/>
              </a:ext>
            </a:extLst>
          </p:cNvPr>
          <p:cNvSpPr/>
          <p:nvPr/>
        </p:nvSpPr>
        <p:spPr>
          <a:xfrm>
            <a:off x="5048991" y="4206705"/>
            <a:ext cx="2512547"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role perspective</a:t>
            </a:r>
          </a:p>
        </p:txBody>
      </p:sp>
      <p:graphicFrame>
        <p:nvGraphicFramePr>
          <p:cNvPr id="8" name="Диаграмма 7">
            <a:extLst>
              <a:ext uri="{FF2B5EF4-FFF2-40B4-BE49-F238E27FC236}">
                <a16:creationId xmlns="" xmlns:a16="http://schemas.microsoft.com/office/drawing/2014/main" id="{0C09F6F0-0D3D-4330-9B3E-9461CBF82576}"/>
              </a:ext>
            </a:extLst>
          </p:cNvPr>
          <p:cNvGraphicFramePr>
            <a:graphicFrameLocks/>
          </p:cNvGraphicFramePr>
          <p:nvPr>
            <p:extLst>
              <p:ext uri="{D42A27DB-BD31-4B8C-83A1-F6EECF244321}">
                <p14:modId xmlns:p14="http://schemas.microsoft.com/office/powerpoint/2010/main" val="950643975"/>
              </p:ext>
            </p:extLst>
          </p:nvPr>
        </p:nvGraphicFramePr>
        <p:xfrm>
          <a:off x="886657" y="2025261"/>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a:extLst>
              <a:ext uri="{FF2B5EF4-FFF2-40B4-BE49-F238E27FC236}">
                <a16:creationId xmlns="" xmlns:a16="http://schemas.microsoft.com/office/drawing/2014/main" id="{01E2AA6A-DE2C-4BF0-A31F-6485E17AC2A3}"/>
              </a:ext>
            </a:extLst>
          </p:cNvPr>
          <p:cNvGraphicFramePr>
            <a:graphicFrameLocks/>
          </p:cNvGraphicFramePr>
          <p:nvPr>
            <p:extLst>
              <p:ext uri="{D42A27DB-BD31-4B8C-83A1-F6EECF244321}">
                <p14:modId xmlns:p14="http://schemas.microsoft.com/office/powerpoint/2010/main" val="3912753702"/>
              </p:ext>
            </p:extLst>
          </p:nvPr>
        </p:nvGraphicFramePr>
        <p:xfrm>
          <a:off x="4795711" y="2122951"/>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057860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8" y="1018965"/>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Management: </a:t>
            </a:r>
            <a:br>
              <a:rPr lang="en-US" dirty="0"/>
            </a:br>
            <a:r>
              <a:rPr lang="en-US" dirty="0"/>
              <a:t>How important is management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22</a:t>
            </a:fld>
            <a:endParaRPr lang="en-GB"/>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3429000" cy="249427"/>
          </a:xfrm>
          <a:prstGeom prst="rect">
            <a:avLst/>
          </a:prstGeom>
        </p:spPr>
        <p:txBody>
          <a:bodyPr wrap="square">
            <a:spAutoFit/>
          </a:bodyPr>
          <a:lstStyle/>
          <a:p>
            <a:pPr marL="214313" indent="-214313">
              <a:buFont typeface="Arial" panose="020B0604020202020204" pitchFamily="34" charset="0"/>
              <a:buChar char="•"/>
            </a:pPr>
            <a:r>
              <a:rPr lang="en-US" sz="1021" dirty="0"/>
              <a:t>Time trend</a:t>
            </a:r>
          </a:p>
        </p:txBody>
      </p:sp>
      <p:graphicFrame>
        <p:nvGraphicFramePr>
          <p:cNvPr id="11" name="Диаграмма 10">
            <a:extLst>
              <a:ext uri="{FF2B5EF4-FFF2-40B4-BE49-F238E27FC236}">
                <a16:creationId xmlns="" xmlns:a16="http://schemas.microsoft.com/office/drawing/2014/main" id="{0907E237-3823-4582-892D-67FE82CD959C}"/>
              </a:ext>
            </a:extLst>
          </p:cNvPr>
          <p:cNvGraphicFramePr>
            <a:graphicFrameLocks/>
          </p:cNvGraphicFramePr>
          <p:nvPr>
            <p:extLst>
              <p:ext uri="{D42A27DB-BD31-4B8C-83A1-F6EECF244321}">
                <p14:modId xmlns:p14="http://schemas.microsoft.com/office/powerpoint/2010/main" val="3340408593"/>
              </p:ext>
            </p:extLst>
          </p:nvPr>
        </p:nvGraphicFramePr>
        <p:xfrm>
          <a:off x="934784" y="2117640"/>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 xmlns:a16="http://schemas.microsoft.com/office/drawing/2014/main" id="{BD7B3550-C3AC-4C11-8F72-72C85BAA85F0}"/>
              </a:ext>
            </a:extLst>
          </p:cNvPr>
          <p:cNvGraphicFramePr>
            <a:graphicFrameLocks/>
          </p:cNvGraphicFramePr>
          <p:nvPr>
            <p:extLst>
              <p:ext uri="{D42A27DB-BD31-4B8C-83A1-F6EECF244321}">
                <p14:modId xmlns:p14="http://schemas.microsoft.com/office/powerpoint/2010/main" val="872701698"/>
              </p:ext>
            </p:extLst>
          </p:nvPr>
        </p:nvGraphicFramePr>
        <p:xfrm>
          <a:off x="5055496" y="2117640"/>
          <a:ext cx="3429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a:extLst>
              <a:ext uri="{FF2B5EF4-FFF2-40B4-BE49-F238E27FC236}">
                <a16:creationId xmlns="" xmlns:a16="http://schemas.microsoft.com/office/drawing/2014/main" id="{3D33A4E0-96E6-4B01-8D12-BB06F1763622}"/>
              </a:ext>
            </a:extLst>
          </p:cNvPr>
          <p:cNvSpPr/>
          <p:nvPr/>
        </p:nvSpPr>
        <p:spPr>
          <a:xfrm>
            <a:off x="5380875" y="4175040"/>
            <a:ext cx="2498120" cy="249427"/>
          </a:xfrm>
          <a:prstGeom prst="rect">
            <a:avLst/>
          </a:prstGeom>
        </p:spPr>
        <p:txBody>
          <a:bodyPr wrap="none">
            <a:spAutoFit/>
          </a:bodyPr>
          <a:lstStyle/>
          <a:p>
            <a:pPr marL="214313" indent="-214313">
              <a:buFont typeface="Arial" panose="020B0604020202020204" pitchFamily="34" charset="0"/>
              <a:buChar char="•"/>
            </a:pPr>
            <a:r>
              <a:rPr lang="en-US" sz="1021" dirty="0"/>
              <a:t>1 – not aware, 5 – completely aware</a:t>
            </a:r>
          </a:p>
        </p:txBody>
      </p:sp>
      <p:sp>
        <p:nvSpPr>
          <p:cNvPr id="14" name="Прямоугольник 13">
            <a:extLst>
              <a:ext uri="{FF2B5EF4-FFF2-40B4-BE49-F238E27FC236}">
                <a16:creationId xmlns="" xmlns:a16="http://schemas.microsoft.com/office/drawing/2014/main" id="{75622116-4C66-4750-9756-111585FB0BCA}"/>
              </a:ext>
            </a:extLst>
          </p:cNvPr>
          <p:cNvSpPr/>
          <p:nvPr/>
        </p:nvSpPr>
        <p:spPr>
          <a:xfrm>
            <a:off x="5380875" y="1464130"/>
            <a:ext cx="3429000" cy="307777"/>
          </a:xfrm>
          <a:prstGeom prst="rect">
            <a:avLst/>
          </a:prstGeom>
        </p:spPr>
        <p:txBody>
          <a:bodyPr wrap="square">
            <a:spAutoFit/>
          </a:bodyPr>
          <a:lstStyle/>
          <a:p>
            <a:r>
              <a:rPr lang="en-US" sz="1400" dirty="0"/>
              <a:t>Are you aware of experts in your team?</a:t>
            </a:r>
          </a:p>
        </p:txBody>
      </p:sp>
    </p:spTree>
    <p:extLst>
      <p:ext uri="{BB962C8B-B14F-4D97-AF65-F5344CB8AC3E}">
        <p14:creationId xmlns:p14="http://schemas.microsoft.com/office/powerpoint/2010/main" val="214109519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7" y="1018966"/>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Leadership: </a:t>
            </a:r>
            <a:br>
              <a:rPr lang="en-US" dirty="0"/>
            </a:br>
            <a:r>
              <a:rPr lang="en-US" dirty="0"/>
              <a:t>How important is leadership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23</a:t>
            </a:fld>
            <a:endParaRPr lang="en-GB"/>
          </a:p>
        </p:txBody>
      </p:sp>
      <p:sp>
        <p:nvSpPr>
          <p:cNvPr id="2" name="Прямоугольник 1">
            <a:extLst>
              <a:ext uri="{FF2B5EF4-FFF2-40B4-BE49-F238E27FC236}">
                <a16:creationId xmlns="" xmlns:a16="http://schemas.microsoft.com/office/drawing/2014/main" id="{E927DA9F-2D0E-459A-917C-5CFCCC41F505}"/>
              </a:ext>
            </a:extLst>
          </p:cNvPr>
          <p:cNvSpPr/>
          <p:nvPr/>
        </p:nvSpPr>
        <p:spPr>
          <a:xfrm>
            <a:off x="487362" y="1371562"/>
            <a:ext cx="8169275" cy="523220"/>
          </a:xfrm>
          <a:prstGeom prst="rect">
            <a:avLst/>
          </a:prstGeom>
        </p:spPr>
        <p:txBody>
          <a:bodyPr wrap="square">
            <a:spAutoFit/>
          </a:bodyPr>
          <a:lstStyle/>
          <a:p>
            <a:pPr marL="214313" indent="-214313">
              <a:buFont typeface="Arial" panose="020B0604020202020204" pitchFamily="34" charset="0"/>
              <a:buChar char="•"/>
            </a:pPr>
            <a:r>
              <a:rPr lang="en-US" sz="1400" dirty="0"/>
              <a:t>Questions, capturing importance of innovations, new ideas, experimentation</a:t>
            </a:r>
          </a:p>
          <a:p>
            <a:pPr marL="214313" indent="-214313">
              <a:buFont typeface="Arial" panose="020B0604020202020204" pitchFamily="34" charset="0"/>
              <a:buChar char="•"/>
            </a:pPr>
            <a:r>
              <a:rPr lang="en-US" sz="1400" dirty="0"/>
              <a:t>Scale from 1 to 5, </a:t>
            </a:r>
            <a:r>
              <a:rPr lang="en-US" sz="1400" dirty="0">
                <a:solidFill>
                  <a:schemeClr val="accent1">
                    <a:lumMod val="50000"/>
                  </a:schemeClr>
                </a:solidFill>
              </a:rPr>
              <a:t>1 – not important, 5 – extremely important </a:t>
            </a:r>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2650406"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model perspective</a:t>
            </a:r>
          </a:p>
        </p:txBody>
      </p:sp>
      <p:sp>
        <p:nvSpPr>
          <p:cNvPr id="7" name="Прямоугольник 6">
            <a:extLst>
              <a:ext uri="{FF2B5EF4-FFF2-40B4-BE49-F238E27FC236}">
                <a16:creationId xmlns="" xmlns:a16="http://schemas.microsoft.com/office/drawing/2014/main" id="{74AF96F1-3E2A-417A-914D-B1B3BCDA99B7}"/>
              </a:ext>
            </a:extLst>
          </p:cNvPr>
          <p:cNvSpPr/>
          <p:nvPr/>
        </p:nvSpPr>
        <p:spPr>
          <a:xfrm>
            <a:off x="5048991" y="4206705"/>
            <a:ext cx="2512547"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role perspective</a:t>
            </a:r>
          </a:p>
        </p:txBody>
      </p:sp>
      <p:graphicFrame>
        <p:nvGraphicFramePr>
          <p:cNvPr id="11" name="Диаграмма 10">
            <a:extLst>
              <a:ext uri="{FF2B5EF4-FFF2-40B4-BE49-F238E27FC236}">
                <a16:creationId xmlns="" xmlns:a16="http://schemas.microsoft.com/office/drawing/2014/main" id="{B709F3C2-046D-47EA-A811-068C5A8BAE5C}"/>
              </a:ext>
            </a:extLst>
          </p:cNvPr>
          <p:cNvGraphicFramePr>
            <a:graphicFrameLocks/>
          </p:cNvGraphicFramePr>
          <p:nvPr>
            <p:extLst>
              <p:ext uri="{D42A27DB-BD31-4B8C-83A1-F6EECF244321}">
                <p14:modId xmlns:p14="http://schemas.microsoft.com/office/powerpoint/2010/main" val="1183327188"/>
              </p:ext>
            </p:extLst>
          </p:nvPr>
        </p:nvGraphicFramePr>
        <p:xfrm>
          <a:off x="675258" y="2134110"/>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 xmlns:a16="http://schemas.microsoft.com/office/drawing/2014/main" id="{2C33ADF7-225C-4CB5-8C8D-13C3156E9457}"/>
              </a:ext>
            </a:extLst>
          </p:cNvPr>
          <p:cNvGraphicFramePr>
            <a:graphicFrameLocks/>
          </p:cNvGraphicFramePr>
          <p:nvPr>
            <p:extLst>
              <p:ext uri="{D42A27DB-BD31-4B8C-83A1-F6EECF244321}">
                <p14:modId xmlns:p14="http://schemas.microsoft.com/office/powerpoint/2010/main" val="4077487549"/>
              </p:ext>
            </p:extLst>
          </p:nvPr>
        </p:nvGraphicFramePr>
        <p:xfrm>
          <a:off x="4982724" y="2196998"/>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015517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3">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8" y="1018965"/>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Leadership: </a:t>
            </a:r>
            <a:br>
              <a:rPr lang="en-US" dirty="0"/>
            </a:br>
            <a:r>
              <a:rPr lang="en-US" dirty="0"/>
              <a:t>How important is leadership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24</a:t>
            </a:fld>
            <a:endParaRPr lang="en-GB"/>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1024961" cy="249427"/>
          </a:xfrm>
          <a:prstGeom prst="rect">
            <a:avLst/>
          </a:prstGeom>
        </p:spPr>
        <p:txBody>
          <a:bodyPr wrap="none">
            <a:spAutoFit/>
          </a:bodyPr>
          <a:lstStyle/>
          <a:p>
            <a:pPr marL="214313" indent="-214313">
              <a:buFont typeface="Arial" panose="020B0604020202020204" pitchFamily="34" charset="0"/>
              <a:buChar char="•"/>
            </a:pPr>
            <a:r>
              <a:rPr lang="en-US" sz="1021" dirty="0"/>
              <a:t>Time trend</a:t>
            </a:r>
          </a:p>
        </p:txBody>
      </p:sp>
      <p:sp>
        <p:nvSpPr>
          <p:cNvPr id="13" name="Прямоугольник 12">
            <a:extLst>
              <a:ext uri="{FF2B5EF4-FFF2-40B4-BE49-F238E27FC236}">
                <a16:creationId xmlns="" xmlns:a16="http://schemas.microsoft.com/office/drawing/2014/main" id="{3D33A4E0-96E6-4B01-8D12-BB06F1763622}"/>
              </a:ext>
            </a:extLst>
          </p:cNvPr>
          <p:cNvSpPr/>
          <p:nvPr/>
        </p:nvSpPr>
        <p:spPr>
          <a:xfrm>
            <a:off x="5380875" y="4175040"/>
            <a:ext cx="2623154" cy="249427"/>
          </a:xfrm>
          <a:prstGeom prst="rect">
            <a:avLst/>
          </a:prstGeom>
        </p:spPr>
        <p:txBody>
          <a:bodyPr wrap="none">
            <a:spAutoFit/>
          </a:bodyPr>
          <a:lstStyle/>
          <a:p>
            <a:pPr marL="214313" indent="-214313">
              <a:buFont typeface="Arial" panose="020B0604020202020204" pitchFamily="34" charset="0"/>
              <a:buChar char="•"/>
            </a:pPr>
            <a:r>
              <a:rPr lang="en-US" sz="1021" dirty="0"/>
              <a:t>1 - extremely hard, 5 – extremely easy</a:t>
            </a:r>
          </a:p>
        </p:txBody>
      </p:sp>
      <p:sp>
        <p:nvSpPr>
          <p:cNvPr id="14" name="Прямоугольник 13">
            <a:extLst>
              <a:ext uri="{FF2B5EF4-FFF2-40B4-BE49-F238E27FC236}">
                <a16:creationId xmlns="" xmlns:a16="http://schemas.microsoft.com/office/drawing/2014/main" id="{75622116-4C66-4750-9756-111585FB0BCA}"/>
              </a:ext>
            </a:extLst>
          </p:cNvPr>
          <p:cNvSpPr/>
          <p:nvPr/>
        </p:nvSpPr>
        <p:spPr>
          <a:xfrm>
            <a:off x="5380875" y="1464130"/>
            <a:ext cx="3429000" cy="523220"/>
          </a:xfrm>
          <a:prstGeom prst="rect">
            <a:avLst/>
          </a:prstGeom>
        </p:spPr>
        <p:txBody>
          <a:bodyPr wrap="square">
            <a:spAutoFit/>
          </a:bodyPr>
          <a:lstStyle/>
          <a:p>
            <a:r>
              <a:rPr lang="en-US" sz="1400" dirty="0"/>
              <a:t>Is it easy to get an expert help from another team?</a:t>
            </a:r>
          </a:p>
        </p:txBody>
      </p:sp>
      <p:graphicFrame>
        <p:nvGraphicFramePr>
          <p:cNvPr id="15" name="Диаграмма 14">
            <a:extLst>
              <a:ext uri="{FF2B5EF4-FFF2-40B4-BE49-F238E27FC236}">
                <a16:creationId xmlns="" xmlns:a16="http://schemas.microsoft.com/office/drawing/2014/main" id="{DDEDCD1A-37A7-4510-A467-5801C4113E0C}"/>
              </a:ext>
            </a:extLst>
          </p:cNvPr>
          <p:cNvGraphicFramePr>
            <a:graphicFrameLocks/>
          </p:cNvGraphicFramePr>
          <p:nvPr>
            <p:extLst>
              <p:ext uri="{D42A27DB-BD31-4B8C-83A1-F6EECF244321}">
                <p14:modId xmlns:p14="http://schemas.microsoft.com/office/powerpoint/2010/main" val="3265235911"/>
              </p:ext>
            </p:extLst>
          </p:nvPr>
        </p:nvGraphicFramePr>
        <p:xfrm>
          <a:off x="848853" y="2149591"/>
          <a:ext cx="3429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a:extLst>
              <a:ext uri="{FF2B5EF4-FFF2-40B4-BE49-F238E27FC236}">
                <a16:creationId xmlns="" xmlns:a16="http://schemas.microsoft.com/office/drawing/2014/main" id="{816865F4-DE75-48F5-AD0D-028A0CA3921C}"/>
              </a:ext>
            </a:extLst>
          </p:cNvPr>
          <p:cNvGraphicFramePr>
            <a:graphicFrameLocks/>
          </p:cNvGraphicFramePr>
          <p:nvPr>
            <p:extLst>
              <p:ext uri="{D42A27DB-BD31-4B8C-83A1-F6EECF244321}">
                <p14:modId xmlns:p14="http://schemas.microsoft.com/office/powerpoint/2010/main" val="564613266"/>
              </p:ext>
            </p:extLst>
          </p:nvPr>
        </p:nvGraphicFramePr>
        <p:xfrm>
          <a:off x="5055497" y="2127451"/>
          <a:ext cx="3429000" cy="2057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832322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7" y="1018966"/>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Partnership: </a:t>
            </a:r>
            <a:br>
              <a:rPr lang="en-US" dirty="0"/>
            </a:br>
            <a:r>
              <a:rPr lang="en-US" dirty="0"/>
              <a:t>How important is partnership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25</a:t>
            </a:fld>
            <a:endParaRPr lang="en-GB"/>
          </a:p>
        </p:txBody>
      </p:sp>
      <p:sp>
        <p:nvSpPr>
          <p:cNvPr id="2" name="Прямоугольник 1">
            <a:extLst>
              <a:ext uri="{FF2B5EF4-FFF2-40B4-BE49-F238E27FC236}">
                <a16:creationId xmlns="" xmlns:a16="http://schemas.microsoft.com/office/drawing/2014/main" id="{E927DA9F-2D0E-459A-917C-5CFCCC41F505}"/>
              </a:ext>
            </a:extLst>
          </p:cNvPr>
          <p:cNvSpPr/>
          <p:nvPr/>
        </p:nvSpPr>
        <p:spPr>
          <a:xfrm>
            <a:off x="487362" y="1371562"/>
            <a:ext cx="8169275" cy="523220"/>
          </a:xfrm>
          <a:prstGeom prst="rect">
            <a:avLst/>
          </a:prstGeom>
        </p:spPr>
        <p:txBody>
          <a:bodyPr wrap="square">
            <a:spAutoFit/>
          </a:bodyPr>
          <a:lstStyle/>
          <a:p>
            <a:pPr marL="214313" indent="-214313">
              <a:buFont typeface="Arial" panose="020B0604020202020204" pitchFamily="34" charset="0"/>
              <a:buChar char="•"/>
            </a:pPr>
            <a:r>
              <a:rPr lang="en-US" sz="1400" dirty="0"/>
              <a:t>Questions, capturing importance of trust, openness and good relationships</a:t>
            </a:r>
          </a:p>
          <a:p>
            <a:pPr marL="214313" indent="-214313">
              <a:buFont typeface="Arial" panose="020B0604020202020204" pitchFamily="34" charset="0"/>
              <a:buChar char="•"/>
            </a:pPr>
            <a:r>
              <a:rPr lang="en-US" sz="1400" dirty="0"/>
              <a:t>Scale from 1 to 5, </a:t>
            </a:r>
            <a:r>
              <a:rPr lang="en-US" sz="1400" dirty="0">
                <a:solidFill>
                  <a:schemeClr val="accent1">
                    <a:lumMod val="50000"/>
                  </a:schemeClr>
                </a:solidFill>
              </a:rPr>
              <a:t>1 – not important, 5 – extremely important </a:t>
            </a:r>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2650406"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model perspective</a:t>
            </a:r>
          </a:p>
        </p:txBody>
      </p:sp>
      <p:sp>
        <p:nvSpPr>
          <p:cNvPr id="7" name="Прямоугольник 6">
            <a:extLst>
              <a:ext uri="{FF2B5EF4-FFF2-40B4-BE49-F238E27FC236}">
                <a16:creationId xmlns="" xmlns:a16="http://schemas.microsoft.com/office/drawing/2014/main" id="{74AF96F1-3E2A-417A-914D-B1B3BCDA99B7}"/>
              </a:ext>
            </a:extLst>
          </p:cNvPr>
          <p:cNvSpPr/>
          <p:nvPr/>
        </p:nvSpPr>
        <p:spPr>
          <a:xfrm>
            <a:off x="5048991" y="4206705"/>
            <a:ext cx="2512547"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role perspective</a:t>
            </a:r>
          </a:p>
        </p:txBody>
      </p:sp>
      <p:graphicFrame>
        <p:nvGraphicFramePr>
          <p:cNvPr id="13" name="Диаграмма 12">
            <a:extLst>
              <a:ext uri="{FF2B5EF4-FFF2-40B4-BE49-F238E27FC236}">
                <a16:creationId xmlns="" xmlns:a16="http://schemas.microsoft.com/office/drawing/2014/main" id="{73FA4545-DDF6-4300-BC35-C73DEF99742F}"/>
              </a:ext>
            </a:extLst>
          </p:cNvPr>
          <p:cNvGraphicFramePr>
            <a:graphicFrameLocks/>
          </p:cNvGraphicFramePr>
          <p:nvPr>
            <p:extLst>
              <p:ext uri="{D42A27DB-BD31-4B8C-83A1-F6EECF244321}">
                <p14:modId xmlns:p14="http://schemas.microsoft.com/office/powerpoint/2010/main" val="134093587"/>
              </p:ext>
            </p:extLst>
          </p:nvPr>
        </p:nvGraphicFramePr>
        <p:xfrm>
          <a:off x="886657" y="2174296"/>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a:extLst>
              <a:ext uri="{FF2B5EF4-FFF2-40B4-BE49-F238E27FC236}">
                <a16:creationId xmlns="" xmlns:a16="http://schemas.microsoft.com/office/drawing/2014/main" id="{4E8EF3FC-09D3-4FFF-BB59-A71F99970DAF}"/>
              </a:ext>
            </a:extLst>
          </p:cNvPr>
          <p:cNvGraphicFramePr>
            <a:graphicFrameLocks/>
          </p:cNvGraphicFramePr>
          <p:nvPr>
            <p:extLst>
              <p:ext uri="{D42A27DB-BD31-4B8C-83A1-F6EECF244321}">
                <p14:modId xmlns:p14="http://schemas.microsoft.com/office/powerpoint/2010/main" val="2020572798"/>
              </p:ext>
            </p:extLst>
          </p:nvPr>
        </p:nvGraphicFramePr>
        <p:xfrm>
          <a:off x="5039245" y="2205504"/>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254610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8" y="1018965"/>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Partnership: </a:t>
            </a:r>
            <a:br>
              <a:rPr lang="en-US" dirty="0"/>
            </a:br>
            <a:r>
              <a:rPr lang="en-US" dirty="0"/>
              <a:t>How important is partnership in your project?</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26</a:t>
            </a:fld>
            <a:endParaRPr lang="en-GB"/>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1024961" cy="249427"/>
          </a:xfrm>
          <a:prstGeom prst="rect">
            <a:avLst/>
          </a:prstGeom>
        </p:spPr>
        <p:txBody>
          <a:bodyPr wrap="none">
            <a:spAutoFit/>
          </a:bodyPr>
          <a:lstStyle/>
          <a:p>
            <a:pPr marL="214313" indent="-214313">
              <a:buFont typeface="Arial" panose="020B0604020202020204" pitchFamily="34" charset="0"/>
              <a:buChar char="•"/>
            </a:pPr>
            <a:r>
              <a:rPr lang="en-US" sz="1021" dirty="0"/>
              <a:t>Time trend</a:t>
            </a:r>
          </a:p>
        </p:txBody>
      </p:sp>
      <p:sp>
        <p:nvSpPr>
          <p:cNvPr id="13" name="Прямоугольник 12">
            <a:extLst>
              <a:ext uri="{FF2B5EF4-FFF2-40B4-BE49-F238E27FC236}">
                <a16:creationId xmlns="" xmlns:a16="http://schemas.microsoft.com/office/drawing/2014/main" id="{3D33A4E0-96E6-4B01-8D12-BB06F1763622}"/>
              </a:ext>
            </a:extLst>
          </p:cNvPr>
          <p:cNvSpPr/>
          <p:nvPr/>
        </p:nvSpPr>
        <p:spPr>
          <a:xfrm>
            <a:off x="5380875" y="4175040"/>
            <a:ext cx="2831544" cy="249427"/>
          </a:xfrm>
          <a:prstGeom prst="rect">
            <a:avLst/>
          </a:prstGeom>
        </p:spPr>
        <p:txBody>
          <a:bodyPr wrap="none">
            <a:spAutoFit/>
          </a:bodyPr>
          <a:lstStyle/>
          <a:p>
            <a:pPr marL="214313" indent="-214313">
              <a:buFont typeface="Arial" panose="020B0604020202020204" pitchFamily="34" charset="0"/>
              <a:buChar char="•"/>
            </a:pPr>
            <a:r>
              <a:rPr lang="en-US" sz="1021" dirty="0"/>
              <a:t>1 – low LMX quality, 5 – good LMX quality</a:t>
            </a:r>
          </a:p>
        </p:txBody>
      </p:sp>
      <p:sp>
        <p:nvSpPr>
          <p:cNvPr id="14" name="Прямоугольник 13">
            <a:extLst>
              <a:ext uri="{FF2B5EF4-FFF2-40B4-BE49-F238E27FC236}">
                <a16:creationId xmlns="" xmlns:a16="http://schemas.microsoft.com/office/drawing/2014/main" id="{75622116-4C66-4750-9756-111585FB0BCA}"/>
              </a:ext>
            </a:extLst>
          </p:cNvPr>
          <p:cNvSpPr/>
          <p:nvPr/>
        </p:nvSpPr>
        <p:spPr>
          <a:xfrm>
            <a:off x="5380875" y="1464130"/>
            <a:ext cx="3429000" cy="523220"/>
          </a:xfrm>
          <a:prstGeom prst="rect">
            <a:avLst/>
          </a:prstGeom>
        </p:spPr>
        <p:txBody>
          <a:bodyPr wrap="square">
            <a:spAutoFit/>
          </a:bodyPr>
          <a:lstStyle/>
          <a:p>
            <a:r>
              <a:rPr lang="en-US" sz="1400" dirty="0"/>
              <a:t>What is the leader-membership exchange quality in the team?</a:t>
            </a:r>
          </a:p>
        </p:txBody>
      </p:sp>
      <p:graphicFrame>
        <p:nvGraphicFramePr>
          <p:cNvPr id="11" name="Диаграмма 10">
            <a:extLst>
              <a:ext uri="{FF2B5EF4-FFF2-40B4-BE49-F238E27FC236}">
                <a16:creationId xmlns="" xmlns:a16="http://schemas.microsoft.com/office/drawing/2014/main" id="{9868F5AA-2FCA-41AB-8654-4826690F27BD}"/>
              </a:ext>
            </a:extLst>
          </p:cNvPr>
          <p:cNvGraphicFramePr>
            <a:graphicFrameLocks/>
          </p:cNvGraphicFramePr>
          <p:nvPr>
            <p:extLst>
              <p:ext uri="{D42A27DB-BD31-4B8C-83A1-F6EECF244321}">
                <p14:modId xmlns:p14="http://schemas.microsoft.com/office/powerpoint/2010/main" val="2338616016"/>
              </p:ext>
            </p:extLst>
          </p:nvPr>
        </p:nvGraphicFramePr>
        <p:xfrm>
          <a:off x="659504" y="2155740"/>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 xmlns:a16="http://schemas.microsoft.com/office/drawing/2014/main" id="{EC7628F2-63AF-488D-9798-BF3DEA3D1862}"/>
              </a:ext>
            </a:extLst>
          </p:cNvPr>
          <p:cNvGraphicFramePr>
            <a:graphicFrameLocks/>
          </p:cNvGraphicFramePr>
          <p:nvPr>
            <p:extLst>
              <p:ext uri="{D42A27DB-BD31-4B8C-83A1-F6EECF244321}">
                <p14:modId xmlns:p14="http://schemas.microsoft.com/office/powerpoint/2010/main" val="728400461"/>
              </p:ext>
            </p:extLst>
          </p:nvPr>
        </p:nvGraphicFramePr>
        <p:xfrm>
          <a:off x="4915435" y="2086295"/>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993841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199907" y="1018966"/>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Summary: </a:t>
            </a:r>
            <a:br>
              <a:rPr lang="en-US" dirty="0"/>
            </a:br>
            <a:r>
              <a:rPr lang="en-US" dirty="0"/>
              <a:t>Management. Leadership. Partnership</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27</a:t>
            </a:fld>
            <a:endParaRPr lang="en-GB"/>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2650406"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model perspective</a:t>
            </a:r>
          </a:p>
        </p:txBody>
      </p:sp>
      <p:sp>
        <p:nvSpPr>
          <p:cNvPr id="7" name="Прямоугольник 6">
            <a:extLst>
              <a:ext uri="{FF2B5EF4-FFF2-40B4-BE49-F238E27FC236}">
                <a16:creationId xmlns="" xmlns:a16="http://schemas.microsoft.com/office/drawing/2014/main" id="{74AF96F1-3E2A-417A-914D-B1B3BCDA99B7}"/>
              </a:ext>
            </a:extLst>
          </p:cNvPr>
          <p:cNvSpPr/>
          <p:nvPr/>
        </p:nvSpPr>
        <p:spPr>
          <a:xfrm>
            <a:off x="5048991" y="4206705"/>
            <a:ext cx="2512547" cy="249427"/>
          </a:xfrm>
          <a:prstGeom prst="rect">
            <a:avLst/>
          </a:prstGeom>
        </p:spPr>
        <p:txBody>
          <a:bodyPr wrap="none">
            <a:spAutoFit/>
          </a:bodyPr>
          <a:lstStyle/>
          <a:p>
            <a:pPr marL="214313" indent="-214313">
              <a:buFont typeface="Arial" panose="020B0604020202020204" pitchFamily="34" charset="0"/>
              <a:buChar char="•"/>
            </a:pPr>
            <a:r>
              <a:rPr lang="en-US" sz="1021" dirty="0"/>
              <a:t>Views from different role perspective</a:t>
            </a:r>
          </a:p>
        </p:txBody>
      </p:sp>
      <p:graphicFrame>
        <p:nvGraphicFramePr>
          <p:cNvPr id="11" name="Диаграмма 10">
            <a:extLst>
              <a:ext uri="{FF2B5EF4-FFF2-40B4-BE49-F238E27FC236}">
                <a16:creationId xmlns="" xmlns:a16="http://schemas.microsoft.com/office/drawing/2014/main" id="{E854D320-ABB0-497F-B391-1763FF3E179C}"/>
              </a:ext>
            </a:extLst>
          </p:cNvPr>
          <p:cNvGraphicFramePr>
            <a:graphicFrameLocks/>
          </p:cNvGraphicFramePr>
          <p:nvPr>
            <p:extLst>
              <p:ext uri="{D42A27DB-BD31-4B8C-83A1-F6EECF244321}">
                <p14:modId xmlns:p14="http://schemas.microsoft.com/office/powerpoint/2010/main" val="886316699"/>
              </p:ext>
            </p:extLst>
          </p:nvPr>
        </p:nvGraphicFramePr>
        <p:xfrm>
          <a:off x="760151" y="2124395"/>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a:extLst>
              <a:ext uri="{FF2B5EF4-FFF2-40B4-BE49-F238E27FC236}">
                <a16:creationId xmlns="" xmlns:a16="http://schemas.microsoft.com/office/drawing/2014/main" id="{A7E3BCC8-B6FE-430A-A134-5D24FC25D498}"/>
              </a:ext>
            </a:extLst>
          </p:cNvPr>
          <p:cNvGraphicFramePr>
            <a:graphicFrameLocks/>
          </p:cNvGraphicFramePr>
          <p:nvPr>
            <p:extLst>
              <p:ext uri="{D42A27DB-BD31-4B8C-83A1-F6EECF244321}">
                <p14:modId xmlns:p14="http://schemas.microsoft.com/office/powerpoint/2010/main" val="2933740888"/>
              </p:ext>
            </p:extLst>
          </p:nvPr>
        </p:nvGraphicFramePr>
        <p:xfrm>
          <a:off x="5086351" y="2077787"/>
          <a:ext cx="3428999"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0103959"/>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17">
            <a:extLst>
              <a:ext uri="{FF2B5EF4-FFF2-40B4-BE49-F238E27FC236}">
                <a16:creationId xmlns="" xmlns:a16="http://schemas.microsoft.com/office/drawing/2014/main" id="{BC57F541-126F-481F-B080-866B7B5A2EC6}"/>
              </a:ext>
            </a:extLst>
          </p:cNvPr>
          <p:cNvPicPr>
            <a:picLocks noGrp="1" noChangeAspect="1"/>
          </p:cNvPicPr>
          <p:nvPr>
            <p:ph sz="quarter" idx="21"/>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7150159">
            <a:off x="4345386" y="250696"/>
            <a:ext cx="3457758" cy="4690141"/>
          </a:xfrm>
          <a:prstGeom prst="rect">
            <a:avLst/>
          </a:prstGeom>
        </p:spPr>
      </p:pic>
      <p:sp>
        <p:nvSpPr>
          <p:cNvPr id="3" name="Заголовок 2">
            <a:extLst>
              <a:ext uri="{FF2B5EF4-FFF2-40B4-BE49-F238E27FC236}">
                <a16:creationId xmlns="" xmlns:a16="http://schemas.microsoft.com/office/drawing/2014/main" id="{E724D2C4-2776-4E5E-8CF0-B1308E5D547F}"/>
              </a:ext>
            </a:extLst>
          </p:cNvPr>
          <p:cNvSpPr>
            <a:spLocks noGrp="1"/>
          </p:cNvSpPr>
          <p:nvPr>
            <p:ph type="title"/>
          </p:nvPr>
        </p:nvSpPr>
        <p:spPr/>
        <p:txBody>
          <a:bodyPr/>
          <a:lstStyle/>
          <a:p>
            <a:r>
              <a:rPr lang="en-US" dirty="0"/>
              <a:t>Summary: </a:t>
            </a:r>
            <a:br>
              <a:rPr lang="en-US" dirty="0"/>
            </a:br>
            <a:r>
              <a:rPr lang="en-US" dirty="0"/>
              <a:t>Management. Leadership. Partnership</a:t>
            </a:r>
            <a:endParaRPr lang="ru-RU" dirty="0"/>
          </a:p>
        </p:txBody>
      </p:sp>
      <p:sp>
        <p:nvSpPr>
          <p:cNvPr id="4" name="Номер слайда 3">
            <a:extLst>
              <a:ext uri="{FF2B5EF4-FFF2-40B4-BE49-F238E27FC236}">
                <a16:creationId xmlns="" xmlns:a16="http://schemas.microsoft.com/office/drawing/2014/main" id="{21447C7B-87AD-4CD3-8EEA-61024302E8CE}"/>
              </a:ext>
            </a:extLst>
          </p:cNvPr>
          <p:cNvSpPr>
            <a:spLocks noGrp="1"/>
          </p:cNvSpPr>
          <p:nvPr>
            <p:ph type="sldNum" sz="quarter" idx="4"/>
          </p:nvPr>
        </p:nvSpPr>
        <p:spPr/>
        <p:txBody>
          <a:bodyPr/>
          <a:lstStyle/>
          <a:p>
            <a:fld id="{D71DA9FD-6EF8-4CC5-AF9B-B6159B5B937C}" type="slidenum">
              <a:rPr lang="en-GB" smtClean="0"/>
              <a:pPr/>
              <a:t>28</a:t>
            </a:fld>
            <a:endParaRPr lang="en-GB"/>
          </a:p>
        </p:txBody>
      </p:sp>
      <p:sp>
        <p:nvSpPr>
          <p:cNvPr id="6" name="Прямоугольник 5">
            <a:extLst>
              <a:ext uri="{FF2B5EF4-FFF2-40B4-BE49-F238E27FC236}">
                <a16:creationId xmlns="" xmlns:a16="http://schemas.microsoft.com/office/drawing/2014/main" id="{98F624EF-1DA6-4509-8DC9-0690A4C68AD4}"/>
              </a:ext>
            </a:extLst>
          </p:cNvPr>
          <p:cNvSpPr/>
          <p:nvPr/>
        </p:nvSpPr>
        <p:spPr>
          <a:xfrm>
            <a:off x="1064555" y="4213140"/>
            <a:ext cx="1024961" cy="249427"/>
          </a:xfrm>
          <a:prstGeom prst="rect">
            <a:avLst/>
          </a:prstGeom>
        </p:spPr>
        <p:txBody>
          <a:bodyPr wrap="none">
            <a:spAutoFit/>
          </a:bodyPr>
          <a:lstStyle/>
          <a:p>
            <a:pPr marL="214313" indent="-214313">
              <a:buFont typeface="Arial" panose="020B0604020202020204" pitchFamily="34" charset="0"/>
              <a:buChar char="•"/>
            </a:pPr>
            <a:r>
              <a:rPr lang="en-US" sz="1021" dirty="0"/>
              <a:t>Time trend</a:t>
            </a:r>
          </a:p>
        </p:txBody>
      </p:sp>
      <p:graphicFrame>
        <p:nvGraphicFramePr>
          <p:cNvPr id="9" name="Диаграмма 8">
            <a:extLst>
              <a:ext uri="{FF2B5EF4-FFF2-40B4-BE49-F238E27FC236}">
                <a16:creationId xmlns="" xmlns:a16="http://schemas.microsoft.com/office/drawing/2014/main" id="{C5E61A9F-A74C-4C31-B5A2-D0CF7E086D2F}"/>
              </a:ext>
            </a:extLst>
          </p:cNvPr>
          <p:cNvGraphicFramePr>
            <a:graphicFrameLocks/>
          </p:cNvGraphicFramePr>
          <p:nvPr>
            <p:extLst>
              <p:ext uri="{D42A27DB-BD31-4B8C-83A1-F6EECF244321}">
                <p14:modId xmlns:p14="http://schemas.microsoft.com/office/powerpoint/2010/main" val="192109350"/>
              </p:ext>
            </p:extLst>
          </p:nvPr>
        </p:nvGraphicFramePr>
        <p:xfrm>
          <a:off x="675257" y="1433013"/>
          <a:ext cx="6535167" cy="282637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a:extLst>
              <a:ext uri="{FF2B5EF4-FFF2-40B4-BE49-F238E27FC236}">
                <a16:creationId xmlns="" xmlns:a16="http://schemas.microsoft.com/office/drawing/2014/main" id="{75536E14-4307-47EE-95A6-0B72F42052E7}"/>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6293416" y="1790713"/>
            <a:ext cx="3752850" cy="2110978"/>
          </a:xfrm>
          <a:prstGeom prst="rect">
            <a:avLst/>
          </a:prstGeom>
        </p:spPr>
      </p:pic>
    </p:spTree>
    <p:extLst>
      <p:ext uri="{BB962C8B-B14F-4D97-AF65-F5344CB8AC3E}">
        <p14:creationId xmlns:p14="http://schemas.microsoft.com/office/powerpoint/2010/main" val="402769557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AD352928-0F69-45B4-A218-53470221DE5C}"/>
              </a:ext>
            </a:extLst>
          </p:cNvPr>
          <p:cNvPicPr>
            <a:picLocks noChangeAspect="1"/>
          </p:cNvPicPr>
          <p:nvPr/>
        </p:nvPicPr>
        <p:blipFill>
          <a:blip r:embed="rId2" cstate="print">
            <a:alphaModFix/>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86028" y="855949"/>
            <a:ext cx="7849542" cy="4415367"/>
          </a:xfrm>
          <a:prstGeom prst="rect">
            <a:avLst/>
          </a:prstGeom>
        </p:spPr>
      </p:pic>
      <p:sp>
        <p:nvSpPr>
          <p:cNvPr id="3" name="Заголовок 2">
            <a:extLst>
              <a:ext uri="{FF2B5EF4-FFF2-40B4-BE49-F238E27FC236}">
                <a16:creationId xmlns="" xmlns:a16="http://schemas.microsoft.com/office/drawing/2014/main" id="{0923980F-1896-4069-8A14-890229CD8168}"/>
              </a:ext>
            </a:extLst>
          </p:cNvPr>
          <p:cNvSpPr>
            <a:spLocks noGrp="1"/>
          </p:cNvSpPr>
          <p:nvPr>
            <p:ph type="title"/>
          </p:nvPr>
        </p:nvSpPr>
        <p:spPr/>
        <p:txBody>
          <a:bodyPr/>
          <a:lstStyle/>
          <a:p>
            <a:r>
              <a:rPr lang="en-US" dirty="0"/>
              <a:t>Bank is a Complex Ecosystem</a:t>
            </a:r>
            <a:endParaRPr lang="ru-RU" dirty="0"/>
          </a:p>
        </p:txBody>
      </p:sp>
      <p:sp>
        <p:nvSpPr>
          <p:cNvPr id="4" name="Номер слайда 3">
            <a:extLst>
              <a:ext uri="{FF2B5EF4-FFF2-40B4-BE49-F238E27FC236}">
                <a16:creationId xmlns="" xmlns:a16="http://schemas.microsoft.com/office/drawing/2014/main" id="{36B73D3B-45F4-4B18-AA9A-20AD5B732AE4}"/>
              </a:ext>
            </a:extLst>
          </p:cNvPr>
          <p:cNvSpPr>
            <a:spLocks noGrp="1"/>
          </p:cNvSpPr>
          <p:nvPr>
            <p:ph type="sldNum" sz="quarter" idx="4"/>
          </p:nvPr>
        </p:nvSpPr>
        <p:spPr/>
        <p:txBody>
          <a:bodyPr/>
          <a:lstStyle/>
          <a:p>
            <a:fld id="{D71DA9FD-6EF8-4CC5-AF9B-B6159B5B937C}" type="slidenum">
              <a:rPr lang="en-GB" smtClean="0"/>
              <a:pPr/>
              <a:t>2</a:t>
            </a:fld>
            <a:endParaRPr lang="en-GB"/>
          </a:p>
        </p:txBody>
      </p:sp>
      <p:sp>
        <p:nvSpPr>
          <p:cNvPr id="5" name="TextBox 4">
            <a:extLst>
              <a:ext uri="{FF2B5EF4-FFF2-40B4-BE49-F238E27FC236}">
                <a16:creationId xmlns="" xmlns:a16="http://schemas.microsoft.com/office/drawing/2014/main" id="{F37E001F-F27D-49EE-B07D-6B81C54405FA}"/>
              </a:ext>
            </a:extLst>
          </p:cNvPr>
          <p:cNvSpPr txBox="1"/>
          <p:nvPr/>
        </p:nvSpPr>
        <p:spPr bwMode="ltGray">
          <a:xfrm>
            <a:off x="492972" y="1749286"/>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Regulations</a:t>
            </a:r>
          </a:p>
        </p:txBody>
      </p:sp>
      <p:sp>
        <p:nvSpPr>
          <p:cNvPr id="6" name="TextBox 5">
            <a:extLst>
              <a:ext uri="{FF2B5EF4-FFF2-40B4-BE49-F238E27FC236}">
                <a16:creationId xmlns="" xmlns:a16="http://schemas.microsoft.com/office/drawing/2014/main" id="{EB415B03-38F0-40FF-A7BF-E3E3389DC634}"/>
              </a:ext>
            </a:extLst>
          </p:cNvPr>
          <p:cNvSpPr txBox="1"/>
          <p:nvPr/>
        </p:nvSpPr>
        <p:spPr bwMode="ltGray">
          <a:xfrm>
            <a:off x="5645017" y="4032661"/>
            <a:ext cx="301422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Customer experience</a:t>
            </a:r>
          </a:p>
        </p:txBody>
      </p:sp>
      <p:sp>
        <p:nvSpPr>
          <p:cNvPr id="7" name="TextBox 6">
            <a:extLst>
              <a:ext uri="{FF2B5EF4-FFF2-40B4-BE49-F238E27FC236}">
                <a16:creationId xmlns="" xmlns:a16="http://schemas.microsoft.com/office/drawing/2014/main" id="{B14C4F93-252B-4D41-A286-7EE4E190C56F}"/>
              </a:ext>
            </a:extLst>
          </p:cNvPr>
          <p:cNvSpPr txBox="1"/>
          <p:nvPr/>
        </p:nvSpPr>
        <p:spPr bwMode="ltGray">
          <a:xfrm>
            <a:off x="7189197" y="1671308"/>
            <a:ext cx="1461636"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High risk</a:t>
            </a:r>
          </a:p>
        </p:txBody>
      </p:sp>
      <p:sp>
        <p:nvSpPr>
          <p:cNvPr id="8" name="TextBox 7">
            <a:extLst>
              <a:ext uri="{FF2B5EF4-FFF2-40B4-BE49-F238E27FC236}">
                <a16:creationId xmlns="" xmlns:a16="http://schemas.microsoft.com/office/drawing/2014/main" id="{C37A257E-64F8-44B3-B303-3558F6101E17}"/>
              </a:ext>
            </a:extLst>
          </p:cNvPr>
          <p:cNvSpPr txBox="1"/>
          <p:nvPr/>
        </p:nvSpPr>
        <p:spPr bwMode="ltGray">
          <a:xfrm>
            <a:off x="500299" y="325461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Performance</a:t>
            </a:r>
          </a:p>
        </p:txBody>
      </p:sp>
      <p:sp>
        <p:nvSpPr>
          <p:cNvPr id="9" name="TextBox 8">
            <a:extLst>
              <a:ext uri="{FF2B5EF4-FFF2-40B4-BE49-F238E27FC236}">
                <a16:creationId xmlns="" xmlns:a16="http://schemas.microsoft.com/office/drawing/2014/main" id="{51BFCD08-869B-4EBD-8069-0A9E51A593DE}"/>
              </a:ext>
            </a:extLst>
          </p:cNvPr>
          <p:cNvSpPr txBox="1"/>
          <p:nvPr/>
        </p:nvSpPr>
        <p:spPr bwMode="ltGray">
          <a:xfrm>
            <a:off x="6777319" y="2483716"/>
            <a:ext cx="1877080" cy="36170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Stability 24</a:t>
            </a:r>
            <a:r>
              <a:rPr lang="ru-RU" sz="1900" dirty="0">
                <a:solidFill>
                  <a:schemeClr val="accent5">
                    <a:lumMod val="75000"/>
                  </a:schemeClr>
                </a:solidFill>
              </a:rPr>
              <a:t>х7</a:t>
            </a:r>
          </a:p>
        </p:txBody>
      </p:sp>
      <p:sp>
        <p:nvSpPr>
          <p:cNvPr id="10" name="TextBox 9">
            <a:extLst>
              <a:ext uri="{FF2B5EF4-FFF2-40B4-BE49-F238E27FC236}">
                <a16:creationId xmlns="" xmlns:a16="http://schemas.microsoft.com/office/drawing/2014/main" id="{19D8F862-9256-4092-86C9-FF411FA14CE0}"/>
              </a:ext>
            </a:extLst>
          </p:cNvPr>
          <p:cNvSpPr txBox="1"/>
          <p:nvPr/>
        </p:nvSpPr>
        <p:spPr bwMode="ltGray">
          <a:xfrm>
            <a:off x="5645011" y="3649258"/>
            <a:ext cx="3014228"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Seamless integration</a:t>
            </a:r>
          </a:p>
        </p:txBody>
      </p:sp>
      <p:sp>
        <p:nvSpPr>
          <p:cNvPr id="11" name="TextBox 10">
            <a:extLst>
              <a:ext uri="{FF2B5EF4-FFF2-40B4-BE49-F238E27FC236}">
                <a16:creationId xmlns="" xmlns:a16="http://schemas.microsoft.com/office/drawing/2014/main" id="{4CCADA18-8413-431B-8D6A-80FE26A0429E}"/>
              </a:ext>
            </a:extLst>
          </p:cNvPr>
          <p:cNvSpPr txBox="1"/>
          <p:nvPr/>
        </p:nvSpPr>
        <p:spPr bwMode="ltGray">
          <a:xfrm>
            <a:off x="500299" y="2485000"/>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Competition</a:t>
            </a:r>
          </a:p>
        </p:txBody>
      </p:sp>
      <p:sp>
        <p:nvSpPr>
          <p:cNvPr id="12" name="TextBox 11">
            <a:extLst>
              <a:ext uri="{FF2B5EF4-FFF2-40B4-BE49-F238E27FC236}">
                <a16:creationId xmlns="" xmlns:a16="http://schemas.microsoft.com/office/drawing/2014/main" id="{D12AD216-BA62-4D96-9840-E51544EB9350}"/>
              </a:ext>
            </a:extLst>
          </p:cNvPr>
          <p:cNvSpPr txBox="1"/>
          <p:nvPr/>
        </p:nvSpPr>
        <p:spPr bwMode="ltGray">
          <a:xfrm>
            <a:off x="484203" y="1376046"/>
            <a:ext cx="3014228" cy="377093"/>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2000" dirty="0">
                <a:solidFill>
                  <a:schemeClr val="accent5">
                    <a:lumMod val="75000"/>
                  </a:schemeClr>
                </a:solidFill>
              </a:rPr>
              <a:t>Clients needs</a:t>
            </a:r>
          </a:p>
        </p:txBody>
      </p:sp>
      <p:sp>
        <p:nvSpPr>
          <p:cNvPr id="13" name="TextBox 12">
            <a:extLst>
              <a:ext uri="{FF2B5EF4-FFF2-40B4-BE49-F238E27FC236}">
                <a16:creationId xmlns="" xmlns:a16="http://schemas.microsoft.com/office/drawing/2014/main" id="{80F8FC04-605C-426A-A8F2-CCC7DFC9CD33}"/>
              </a:ext>
            </a:extLst>
          </p:cNvPr>
          <p:cNvSpPr txBox="1"/>
          <p:nvPr/>
        </p:nvSpPr>
        <p:spPr bwMode="ltGray">
          <a:xfrm>
            <a:off x="488158" y="211781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Innovations</a:t>
            </a:r>
          </a:p>
        </p:txBody>
      </p:sp>
      <p:sp>
        <p:nvSpPr>
          <p:cNvPr id="14" name="TextBox 13">
            <a:extLst>
              <a:ext uri="{FF2B5EF4-FFF2-40B4-BE49-F238E27FC236}">
                <a16:creationId xmlns="" xmlns:a16="http://schemas.microsoft.com/office/drawing/2014/main" id="{17C5E5FF-FFB1-4C6F-ADF7-28DB7364ACE0}"/>
              </a:ext>
            </a:extLst>
          </p:cNvPr>
          <p:cNvSpPr txBox="1"/>
          <p:nvPr/>
        </p:nvSpPr>
        <p:spPr bwMode="ltGray">
          <a:xfrm>
            <a:off x="500299" y="403923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Long run strategy</a:t>
            </a:r>
          </a:p>
        </p:txBody>
      </p:sp>
      <p:sp>
        <p:nvSpPr>
          <p:cNvPr id="15" name="TextBox 14">
            <a:extLst>
              <a:ext uri="{FF2B5EF4-FFF2-40B4-BE49-F238E27FC236}">
                <a16:creationId xmlns="" xmlns:a16="http://schemas.microsoft.com/office/drawing/2014/main" id="{B38C006D-BD48-41EF-8087-8244F7545E3E}"/>
              </a:ext>
            </a:extLst>
          </p:cNvPr>
          <p:cNvSpPr txBox="1"/>
          <p:nvPr/>
        </p:nvSpPr>
        <p:spPr bwMode="ltGray">
          <a:xfrm>
            <a:off x="500299" y="3648932"/>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Fintech startups</a:t>
            </a:r>
          </a:p>
        </p:txBody>
      </p:sp>
      <p:sp>
        <p:nvSpPr>
          <p:cNvPr id="20" name="TextBox 19">
            <a:extLst>
              <a:ext uri="{FF2B5EF4-FFF2-40B4-BE49-F238E27FC236}">
                <a16:creationId xmlns="" xmlns:a16="http://schemas.microsoft.com/office/drawing/2014/main" id="{01A4CAD7-B284-442D-9BC5-F0A0C814DC76}"/>
              </a:ext>
            </a:extLst>
          </p:cNvPr>
          <p:cNvSpPr txBox="1"/>
          <p:nvPr/>
        </p:nvSpPr>
        <p:spPr bwMode="ltGray">
          <a:xfrm>
            <a:off x="6629997" y="2883627"/>
            <a:ext cx="2014866" cy="36170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Time-to-Market</a:t>
            </a:r>
          </a:p>
        </p:txBody>
      </p:sp>
      <p:sp>
        <p:nvSpPr>
          <p:cNvPr id="21" name="TextBox 20">
            <a:extLst>
              <a:ext uri="{FF2B5EF4-FFF2-40B4-BE49-F238E27FC236}">
                <a16:creationId xmlns="" xmlns:a16="http://schemas.microsoft.com/office/drawing/2014/main" id="{D06D6977-00E2-427A-AAFB-0B555FA43A23}"/>
              </a:ext>
            </a:extLst>
          </p:cNvPr>
          <p:cNvSpPr txBox="1"/>
          <p:nvPr/>
        </p:nvSpPr>
        <p:spPr bwMode="ltGray">
          <a:xfrm>
            <a:off x="6217377" y="3280070"/>
            <a:ext cx="2434210" cy="36170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Business demands</a:t>
            </a:r>
          </a:p>
        </p:txBody>
      </p:sp>
      <p:sp>
        <p:nvSpPr>
          <p:cNvPr id="22" name="TextBox 21">
            <a:extLst>
              <a:ext uri="{FF2B5EF4-FFF2-40B4-BE49-F238E27FC236}">
                <a16:creationId xmlns="" xmlns:a16="http://schemas.microsoft.com/office/drawing/2014/main" id="{29A0C50D-1276-4664-9503-D84604428F1D}"/>
              </a:ext>
            </a:extLst>
          </p:cNvPr>
          <p:cNvSpPr txBox="1"/>
          <p:nvPr/>
        </p:nvSpPr>
        <p:spPr bwMode="ltGray">
          <a:xfrm>
            <a:off x="500299" y="2874284"/>
            <a:ext cx="3014228" cy="362474"/>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900" dirty="0">
                <a:solidFill>
                  <a:schemeClr val="accent5">
                    <a:lumMod val="75000"/>
                  </a:schemeClr>
                </a:solidFill>
              </a:rPr>
              <a:t>New markets </a:t>
            </a:r>
          </a:p>
        </p:txBody>
      </p:sp>
      <p:sp>
        <p:nvSpPr>
          <p:cNvPr id="23" name="TextBox 22">
            <a:extLst>
              <a:ext uri="{FF2B5EF4-FFF2-40B4-BE49-F238E27FC236}">
                <a16:creationId xmlns="" xmlns:a16="http://schemas.microsoft.com/office/drawing/2014/main" id="{AD06E9E3-D8BC-4915-B1DE-30E04791E464}"/>
              </a:ext>
            </a:extLst>
          </p:cNvPr>
          <p:cNvSpPr txBox="1"/>
          <p:nvPr/>
        </p:nvSpPr>
        <p:spPr bwMode="ltGray">
          <a:xfrm>
            <a:off x="6225392" y="2078227"/>
            <a:ext cx="2434210" cy="36170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Flexibility</a:t>
            </a:r>
          </a:p>
        </p:txBody>
      </p:sp>
      <p:sp>
        <p:nvSpPr>
          <p:cNvPr id="24" name="TextBox 23">
            <a:extLst>
              <a:ext uri="{FF2B5EF4-FFF2-40B4-BE49-F238E27FC236}">
                <a16:creationId xmlns="" xmlns:a16="http://schemas.microsoft.com/office/drawing/2014/main" id="{0C5E992D-17D1-4491-90E7-7AE10159533C}"/>
              </a:ext>
            </a:extLst>
          </p:cNvPr>
          <p:cNvSpPr txBox="1"/>
          <p:nvPr/>
        </p:nvSpPr>
        <p:spPr bwMode="ltGray">
          <a:xfrm>
            <a:off x="7197966" y="1354923"/>
            <a:ext cx="1461636"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5">
                    <a:lumMod val="75000"/>
                  </a:schemeClr>
                </a:solidFill>
              </a:rPr>
              <a:t>Profits</a:t>
            </a:r>
          </a:p>
        </p:txBody>
      </p:sp>
    </p:spTree>
    <p:extLst>
      <p:ext uri="{BB962C8B-B14F-4D97-AF65-F5344CB8AC3E}">
        <p14:creationId xmlns:p14="http://schemas.microsoft.com/office/powerpoint/2010/main" val="50847481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17">
            <a:extLst>
              <a:ext uri="{FF2B5EF4-FFF2-40B4-BE49-F238E27FC236}">
                <a16:creationId xmlns="" xmlns:a16="http://schemas.microsoft.com/office/drawing/2014/main" id="{1246CB10-3063-4D0A-8777-3812FDFF7BDA}"/>
              </a:ext>
            </a:extLst>
          </p:cNvPr>
          <p:cNvPicPr>
            <a:picLocks noGrp="1" noChangeAspect="1"/>
          </p:cNvPicPr>
          <p:nvPr>
            <p:ph sz="quarter" idx="21"/>
          </p:nvPr>
        </p:nvPicPr>
        <p:blipFill>
          <a:blip r:embed="rId3">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3354379">
            <a:off x="2000866" y="513894"/>
            <a:ext cx="3457758" cy="4690141"/>
          </a:xfrm>
          <a:prstGeom prst="rect">
            <a:avLst/>
          </a:prstGeom>
        </p:spPr>
      </p:pic>
      <p:sp>
        <p:nvSpPr>
          <p:cNvPr id="3" name="Заголовок 2">
            <a:extLst>
              <a:ext uri="{FF2B5EF4-FFF2-40B4-BE49-F238E27FC236}">
                <a16:creationId xmlns="" xmlns:a16="http://schemas.microsoft.com/office/drawing/2014/main" id="{77FE7555-960D-427A-9340-0D6961BDDA55}"/>
              </a:ext>
            </a:extLst>
          </p:cNvPr>
          <p:cNvSpPr>
            <a:spLocks noGrp="1"/>
          </p:cNvSpPr>
          <p:nvPr>
            <p:ph type="title"/>
          </p:nvPr>
        </p:nvSpPr>
        <p:spPr/>
        <p:txBody>
          <a:bodyPr/>
          <a:lstStyle/>
          <a:p>
            <a:r>
              <a:rPr lang="en-US" dirty="0"/>
              <a:t>How does lack of Management affect balance?</a:t>
            </a:r>
            <a:endParaRPr lang="ru-RU" dirty="0"/>
          </a:p>
        </p:txBody>
      </p:sp>
      <p:sp>
        <p:nvSpPr>
          <p:cNvPr id="4" name="Номер слайда 3">
            <a:extLst>
              <a:ext uri="{FF2B5EF4-FFF2-40B4-BE49-F238E27FC236}">
                <a16:creationId xmlns="" xmlns:a16="http://schemas.microsoft.com/office/drawing/2014/main" id="{B3686552-4CB8-434F-B022-D7FD026D4CC7}"/>
              </a:ext>
            </a:extLst>
          </p:cNvPr>
          <p:cNvSpPr>
            <a:spLocks noGrp="1"/>
          </p:cNvSpPr>
          <p:nvPr>
            <p:ph type="sldNum" sz="quarter" idx="4"/>
          </p:nvPr>
        </p:nvSpPr>
        <p:spPr/>
        <p:txBody>
          <a:bodyPr/>
          <a:lstStyle/>
          <a:p>
            <a:fld id="{D71DA9FD-6EF8-4CC5-AF9B-B6159B5B937C}" type="slidenum">
              <a:rPr lang="en-GB" smtClean="0"/>
              <a:pPr/>
              <a:t>29</a:t>
            </a:fld>
            <a:endParaRPr lang="en-GB"/>
          </a:p>
        </p:txBody>
      </p:sp>
      <p:pic>
        <p:nvPicPr>
          <p:cNvPr id="10" name="Рисунок 9">
            <a:extLst>
              <a:ext uri="{FF2B5EF4-FFF2-40B4-BE49-F238E27FC236}">
                <a16:creationId xmlns="" xmlns:a16="http://schemas.microsoft.com/office/drawing/2014/main" id="{FE7C03F2-3821-471D-9701-EEB19F9205C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114925" y="2657475"/>
            <a:ext cx="4996259" cy="2810395"/>
          </a:xfrm>
          <a:prstGeom prst="rect">
            <a:avLst/>
          </a:prstGeom>
        </p:spPr>
      </p:pic>
      <p:graphicFrame>
        <p:nvGraphicFramePr>
          <p:cNvPr id="16" name="Схема 15">
            <a:extLst>
              <a:ext uri="{FF2B5EF4-FFF2-40B4-BE49-F238E27FC236}">
                <a16:creationId xmlns="" xmlns:a16="http://schemas.microsoft.com/office/drawing/2014/main" id="{61AE5261-FBED-4628-8273-8495E504B421}"/>
              </a:ext>
            </a:extLst>
          </p:cNvPr>
          <p:cNvGraphicFramePr/>
          <p:nvPr>
            <p:extLst>
              <p:ext uri="{D42A27DB-BD31-4B8C-83A1-F6EECF244321}">
                <p14:modId xmlns:p14="http://schemas.microsoft.com/office/powerpoint/2010/main" val="847569373"/>
              </p:ext>
            </p:extLst>
          </p:nvPr>
        </p:nvGraphicFramePr>
        <p:xfrm>
          <a:off x="487363" y="996408"/>
          <a:ext cx="6429376" cy="31506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60480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17">
            <a:extLst>
              <a:ext uri="{FF2B5EF4-FFF2-40B4-BE49-F238E27FC236}">
                <a16:creationId xmlns="" xmlns:a16="http://schemas.microsoft.com/office/drawing/2014/main" id="{D3DBBB62-D4DC-48C4-BE79-BF402FDE019D}"/>
              </a:ext>
            </a:extLst>
          </p:cNvPr>
          <p:cNvPicPr>
            <a:picLocks noGrp="1" noChangeAspect="1"/>
          </p:cNvPicPr>
          <p:nvPr>
            <p:ph sz="quarter" idx="21"/>
          </p:nvPr>
        </p:nvPicPr>
        <p:blipFill>
          <a:blip r:embed="rId3">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3354379">
            <a:off x="2000866" y="513894"/>
            <a:ext cx="3457758" cy="4690141"/>
          </a:xfrm>
          <a:prstGeom prst="rect">
            <a:avLst/>
          </a:prstGeom>
        </p:spPr>
      </p:pic>
      <p:sp>
        <p:nvSpPr>
          <p:cNvPr id="3" name="Заголовок 2">
            <a:extLst>
              <a:ext uri="{FF2B5EF4-FFF2-40B4-BE49-F238E27FC236}">
                <a16:creationId xmlns="" xmlns:a16="http://schemas.microsoft.com/office/drawing/2014/main" id="{77FE7555-960D-427A-9340-0D6961BDDA55}"/>
              </a:ext>
            </a:extLst>
          </p:cNvPr>
          <p:cNvSpPr>
            <a:spLocks noGrp="1"/>
          </p:cNvSpPr>
          <p:nvPr>
            <p:ph type="title"/>
          </p:nvPr>
        </p:nvSpPr>
        <p:spPr/>
        <p:txBody>
          <a:bodyPr/>
          <a:lstStyle/>
          <a:p>
            <a:r>
              <a:rPr lang="en-US" dirty="0"/>
              <a:t>How does lack of Leadership affect balance?</a:t>
            </a:r>
            <a:endParaRPr lang="ru-RU" dirty="0"/>
          </a:p>
        </p:txBody>
      </p:sp>
      <p:sp>
        <p:nvSpPr>
          <p:cNvPr id="4" name="Номер слайда 3">
            <a:extLst>
              <a:ext uri="{FF2B5EF4-FFF2-40B4-BE49-F238E27FC236}">
                <a16:creationId xmlns="" xmlns:a16="http://schemas.microsoft.com/office/drawing/2014/main" id="{B3686552-4CB8-434F-B022-D7FD026D4CC7}"/>
              </a:ext>
            </a:extLst>
          </p:cNvPr>
          <p:cNvSpPr>
            <a:spLocks noGrp="1"/>
          </p:cNvSpPr>
          <p:nvPr>
            <p:ph type="sldNum" sz="quarter" idx="4"/>
          </p:nvPr>
        </p:nvSpPr>
        <p:spPr/>
        <p:txBody>
          <a:bodyPr/>
          <a:lstStyle/>
          <a:p>
            <a:fld id="{D71DA9FD-6EF8-4CC5-AF9B-B6159B5B937C}" type="slidenum">
              <a:rPr lang="en-GB" smtClean="0"/>
              <a:pPr/>
              <a:t>30</a:t>
            </a:fld>
            <a:endParaRPr lang="en-GB"/>
          </a:p>
        </p:txBody>
      </p:sp>
      <p:graphicFrame>
        <p:nvGraphicFramePr>
          <p:cNvPr id="16" name="Схема 15">
            <a:extLst>
              <a:ext uri="{FF2B5EF4-FFF2-40B4-BE49-F238E27FC236}">
                <a16:creationId xmlns="" xmlns:a16="http://schemas.microsoft.com/office/drawing/2014/main" id="{61AE5261-FBED-4628-8273-8495E504B421}"/>
              </a:ext>
            </a:extLst>
          </p:cNvPr>
          <p:cNvGraphicFramePr/>
          <p:nvPr>
            <p:extLst>
              <p:ext uri="{D42A27DB-BD31-4B8C-83A1-F6EECF244321}">
                <p14:modId xmlns:p14="http://schemas.microsoft.com/office/powerpoint/2010/main" val="1330873816"/>
              </p:ext>
            </p:extLst>
          </p:nvPr>
        </p:nvGraphicFramePr>
        <p:xfrm>
          <a:off x="487363" y="996408"/>
          <a:ext cx="6429376" cy="3150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Рисунок 5">
            <a:extLst>
              <a:ext uri="{FF2B5EF4-FFF2-40B4-BE49-F238E27FC236}">
                <a16:creationId xmlns="" xmlns:a16="http://schemas.microsoft.com/office/drawing/2014/main" id="{740E5277-4108-4435-947E-ED8172A6BD08}"/>
              </a:ext>
            </a:extLst>
          </p:cNvPr>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5352540" y="2812256"/>
            <a:ext cx="4381500" cy="2464594"/>
          </a:xfrm>
          <a:prstGeom prst="rect">
            <a:avLst/>
          </a:prstGeom>
        </p:spPr>
      </p:pic>
    </p:spTree>
    <p:extLst>
      <p:ext uri="{BB962C8B-B14F-4D97-AF65-F5344CB8AC3E}">
        <p14:creationId xmlns:p14="http://schemas.microsoft.com/office/powerpoint/2010/main" val="366819604"/>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C18F9271-D065-4AC4-B706-39AF645FE796}"/>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724400" y="2571750"/>
            <a:ext cx="4572000" cy="2571750"/>
          </a:xfrm>
          <a:prstGeom prst="rect">
            <a:avLst/>
          </a:prstGeom>
        </p:spPr>
      </p:pic>
      <p:pic>
        <p:nvPicPr>
          <p:cNvPr id="6" name="Объект 17">
            <a:extLst>
              <a:ext uri="{FF2B5EF4-FFF2-40B4-BE49-F238E27FC236}">
                <a16:creationId xmlns="" xmlns:a16="http://schemas.microsoft.com/office/drawing/2014/main" id="{751AD4E3-2C3F-41F1-B799-F167443B877C}"/>
              </a:ext>
            </a:extLst>
          </p:cNvPr>
          <p:cNvPicPr>
            <a:picLocks noGrp="1" noChangeAspect="1"/>
          </p:cNvPicPr>
          <p:nvPr>
            <p:ph sz="quarter" idx="21"/>
          </p:nvPr>
        </p:nvPicPr>
        <p:blipFill>
          <a:blip r:embed="rId4">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3354379">
            <a:off x="2000866" y="513894"/>
            <a:ext cx="3457758" cy="4690141"/>
          </a:xfrm>
          <a:prstGeom prst="rect">
            <a:avLst/>
          </a:prstGeom>
        </p:spPr>
      </p:pic>
      <p:sp>
        <p:nvSpPr>
          <p:cNvPr id="3" name="Заголовок 2">
            <a:extLst>
              <a:ext uri="{FF2B5EF4-FFF2-40B4-BE49-F238E27FC236}">
                <a16:creationId xmlns="" xmlns:a16="http://schemas.microsoft.com/office/drawing/2014/main" id="{77FE7555-960D-427A-9340-0D6961BDDA55}"/>
              </a:ext>
            </a:extLst>
          </p:cNvPr>
          <p:cNvSpPr>
            <a:spLocks noGrp="1"/>
          </p:cNvSpPr>
          <p:nvPr>
            <p:ph type="title"/>
          </p:nvPr>
        </p:nvSpPr>
        <p:spPr/>
        <p:txBody>
          <a:bodyPr/>
          <a:lstStyle/>
          <a:p>
            <a:r>
              <a:rPr lang="en-US" dirty="0"/>
              <a:t>How does lack of Partnership affect balance?</a:t>
            </a:r>
            <a:endParaRPr lang="ru-RU" dirty="0"/>
          </a:p>
        </p:txBody>
      </p:sp>
      <p:sp>
        <p:nvSpPr>
          <p:cNvPr id="4" name="Номер слайда 3">
            <a:extLst>
              <a:ext uri="{FF2B5EF4-FFF2-40B4-BE49-F238E27FC236}">
                <a16:creationId xmlns="" xmlns:a16="http://schemas.microsoft.com/office/drawing/2014/main" id="{B3686552-4CB8-434F-B022-D7FD026D4CC7}"/>
              </a:ext>
            </a:extLst>
          </p:cNvPr>
          <p:cNvSpPr>
            <a:spLocks noGrp="1"/>
          </p:cNvSpPr>
          <p:nvPr>
            <p:ph type="sldNum" sz="quarter" idx="4"/>
          </p:nvPr>
        </p:nvSpPr>
        <p:spPr/>
        <p:txBody>
          <a:bodyPr/>
          <a:lstStyle/>
          <a:p>
            <a:fld id="{D71DA9FD-6EF8-4CC5-AF9B-B6159B5B937C}" type="slidenum">
              <a:rPr lang="en-GB" smtClean="0"/>
              <a:pPr/>
              <a:t>31</a:t>
            </a:fld>
            <a:endParaRPr lang="en-GB"/>
          </a:p>
        </p:txBody>
      </p:sp>
      <p:graphicFrame>
        <p:nvGraphicFramePr>
          <p:cNvPr id="16" name="Схема 15">
            <a:extLst>
              <a:ext uri="{FF2B5EF4-FFF2-40B4-BE49-F238E27FC236}">
                <a16:creationId xmlns="" xmlns:a16="http://schemas.microsoft.com/office/drawing/2014/main" id="{61AE5261-FBED-4628-8273-8495E504B421}"/>
              </a:ext>
            </a:extLst>
          </p:cNvPr>
          <p:cNvGraphicFramePr/>
          <p:nvPr>
            <p:extLst>
              <p:ext uri="{D42A27DB-BD31-4B8C-83A1-F6EECF244321}">
                <p14:modId xmlns:p14="http://schemas.microsoft.com/office/powerpoint/2010/main" val="1240388629"/>
              </p:ext>
            </p:extLst>
          </p:nvPr>
        </p:nvGraphicFramePr>
        <p:xfrm>
          <a:off x="487363" y="996408"/>
          <a:ext cx="6429376" cy="31506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6073227"/>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 xmlns:a16="http://schemas.microsoft.com/office/drawing/2014/main" id="{EEA0E826-C9FC-4A63-A397-86E9F82B7F3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28158"/>
            <a:ext cx="9144000" cy="5143500"/>
          </a:xfrm>
          <a:prstGeom prst="rect">
            <a:avLst/>
          </a:prstGeom>
        </p:spPr>
      </p:pic>
      <p:sp>
        <p:nvSpPr>
          <p:cNvPr id="3" name="Заголовок 2">
            <a:extLst>
              <a:ext uri="{FF2B5EF4-FFF2-40B4-BE49-F238E27FC236}">
                <a16:creationId xmlns="" xmlns:a16="http://schemas.microsoft.com/office/drawing/2014/main" id="{86DEF0AF-B9F5-4B5E-95D4-35B0CD7BD580}"/>
              </a:ext>
            </a:extLst>
          </p:cNvPr>
          <p:cNvSpPr>
            <a:spLocks noGrp="1"/>
          </p:cNvSpPr>
          <p:nvPr>
            <p:ph type="title"/>
          </p:nvPr>
        </p:nvSpPr>
        <p:spPr/>
        <p:txBody>
          <a:bodyPr/>
          <a:lstStyle/>
          <a:p>
            <a:r>
              <a:rPr lang="en-US" dirty="0"/>
              <a:t>So, what remains different in digital world?</a:t>
            </a:r>
            <a:endParaRPr lang="ru-RU" dirty="0"/>
          </a:p>
        </p:txBody>
      </p:sp>
      <p:sp>
        <p:nvSpPr>
          <p:cNvPr id="4" name="Номер слайда 3">
            <a:extLst>
              <a:ext uri="{FF2B5EF4-FFF2-40B4-BE49-F238E27FC236}">
                <a16:creationId xmlns="" xmlns:a16="http://schemas.microsoft.com/office/drawing/2014/main" id="{3ABC9F80-705A-406B-941E-9E1B82E93E82}"/>
              </a:ext>
            </a:extLst>
          </p:cNvPr>
          <p:cNvSpPr>
            <a:spLocks noGrp="1"/>
          </p:cNvSpPr>
          <p:nvPr>
            <p:ph type="sldNum" sz="quarter" idx="4"/>
          </p:nvPr>
        </p:nvSpPr>
        <p:spPr/>
        <p:txBody>
          <a:bodyPr/>
          <a:lstStyle/>
          <a:p>
            <a:fld id="{D71DA9FD-6EF8-4CC5-AF9B-B6159B5B937C}" type="slidenum">
              <a:rPr lang="en-GB" smtClean="0"/>
              <a:pPr/>
              <a:t>32</a:t>
            </a:fld>
            <a:endParaRPr lang="en-GB"/>
          </a:p>
        </p:txBody>
      </p:sp>
      <p:sp>
        <p:nvSpPr>
          <p:cNvPr id="9" name="TextBox 8">
            <a:extLst>
              <a:ext uri="{FF2B5EF4-FFF2-40B4-BE49-F238E27FC236}">
                <a16:creationId xmlns="" xmlns:a16="http://schemas.microsoft.com/office/drawing/2014/main" id="{9C6CC5A2-CF5C-4841-88CD-05DA8C7F40D1}"/>
              </a:ext>
            </a:extLst>
          </p:cNvPr>
          <p:cNvSpPr txBox="1"/>
          <p:nvPr/>
        </p:nvSpPr>
        <p:spPr bwMode="ltGray">
          <a:xfrm>
            <a:off x="2408354" y="4084427"/>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M</a:t>
            </a:r>
          </a:p>
        </p:txBody>
      </p:sp>
      <p:sp>
        <p:nvSpPr>
          <p:cNvPr id="8" name="TextBox 7">
            <a:extLst>
              <a:ext uri="{FF2B5EF4-FFF2-40B4-BE49-F238E27FC236}">
                <a16:creationId xmlns="" xmlns:a16="http://schemas.microsoft.com/office/drawing/2014/main" id="{C750121A-6D20-4141-9FA6-EB9B7FE19EAC}"/>
              </a:ext>
            </a:extLst>
          </p:cNvPr>
          <p:cNvSpPr txBox="1"/>
          <p:nvPr/>
        </p:nvSpPr>
        <p:spPr bwMode="ltGray">
          <a:xfrm>
            <a:off x="3810170" y="4073104"/>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L</a:t>
            </a:r>
          </a:p>
        </p:txBody>
      </p:sp>
      <p:sp>
        <p:nvSpPr>
          <p:cNvPr id="10" name="Rectangle 1">
            <a:extLst>
              <a:ext uri="{FF2B5EF4-FFF2-40B4-BE49-F238E27FC236}">
                <a16:creationId xmlns="" xmlns:a16="http://schemas.microsoft.com/office/drawing/2014/main" id="{92FF6C55-5A85-4FB2-82AC-E28757FF1254}"/>
              </a:ext>
            </a:extLst>
          </p:cNvPr>
          <p:cNvSpPr/>
          <p:nvPr/>
        </p:nvSpPr>
        <p:spPr>
          <a:xfrm>
            <a:off x="1385399" y="1554667"/>
            <a:ext cx="6606076" cy="923330"/>
          </a:xfrm>
          <a:prstGeom prst="rect">
            <a:avLst/>
          </a:prstGeom>
          <a:solidFill>
            <a:schemeClr val="bg1">
              <a:alpha val="70000"/>
            </a:schemeClr>
          </a:solidFill>
        </p:spPr>
        <p:txBody>
          <a:bodyPr wrap="square">
            <a:spAutoFit/>
          </a:bodyPr>
          <a:lstStyle/>
          <a:p>
            <a:pPr algn="just"/>
            <a:r>
              <a:rPr lang="en-US" sz="1800" dirty="0">
                <a:solidFill>
                  <a:srgbClr val="555555"/>
                </a:solidFill>
                <a:latin typeface="+mn-lt"/>
              </a:rPr>
              <a:t>The right blend of management function, leadership attitude and partnership mindset to balance between routine and innovation.</a:t>
            </a:r>
            <a:endParaRPr lang="en-US" sz="1100" i="1" dirty="0"/>
          </a:p>
        </p:txBody>
      </p:sp>
      <p:sp>
        <p:nvSpPr>
          <p:cNvPr id="11" name="TextBox 10">
            <a:extLst>
              <a:ext uri="{FF2B5EF4-FFF2-40B4-BE49-F238E27FC236}">
                <a16:creationId xmlns="" xmlns:a16="http://schemas.microsoft.com/office/drawing/2014/main" id="{B92DFA05-4C43-4538-AE79-6E1A4EF8CD61}"/>
              </a:ext>
            </a:extLst>
          </p:cNvPr>
          <p:cNvSpPr txBox="1"/>
          <p:nvPr/>
        </p:nvSpPr>
        <p:spPr bwMode="ltGray">
          <a:xfrm>
            <a:off x="3099521" y="3108086"/>
            <a:ext cx="1626363" cy="362474"/>
          </a:xfrm>
          <a:prstGeom prst="rect">
            <a:avLst/>
          </a:prstGeom>
          <a:noFill/>
          <a:ln w="6350">
            <a:noFill/>
            <a:miter lim="800000"/>
            <a:headEnd/>
            <a:tailEnd/>
          </a:ln>
        </p:spPr>
        <p:txBody>
          <a:bodyPr wrap="square" lIns="68645" tIns="34323" rIns="68645" bIns="34323" rtlCol="0" anchor="t" anchorCtr="0">
            <a:spAutoFit/>
          </a:bodyPr>
          <a:lstStyle/>
          <a:p>
            <a:pPr algn="r" eaLnBrk="0" hangingPunct="0"/>
            <a:r>
              <a:rPr lang="en-US" sz="1900" dirty="0">
                <a:solidFill>
                  <a:schemeClr val="accent1">
                    <a:lumMod val="50000"/>
                  </a:schemeClr>
                </a:solidFill>
              </a:rPr>
              <a:t>P</a:t>
            </a:r>
          </a:p>
        </p:txBody>
      </p:sp>
    </p:spTree>
    <p:extLst>
      <p:ext uri="{BB962C8B-B14F-4D97-AF65-F5344CB8AC3E}">
        <p14:creationId xmlns:p14="http://schemas.microsoft.com/office/powerpoint/2010/main" val="2406122944"/>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7">
            <a:extLst>
              <a:ext uri="{FF2B5EF4-FFF2-40B4-BE49-F238E27FC236}">
                <a16:creationId xmlns="" xmlns:a16="http://schemas.microsoft.com/office/drawing/2014/main" id="{7982FC16-81B8-4067-8F42-6AD6A3219DBE}"/>
              </a:ext>
            </a:extLst>
          </p:cNvPr>
          <p:cNvPicPr>
            <a:picLocks noChangeAspect="1"/>
          </p:cNvPicPr>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3354379">
            <a:off x="2000866" y="513894"/>
            <a:ext cx="3457758" cy="4690141"/>
          </a:xfrm>
          <a:prstGeom prst="rect">
            <a:avLst/>
          </a:prstGeom>
        </p:spPr>
      </p:pic>
      <p:sp>
        <p:nvSpPr>
          <p:cNvPr id="2" name="Объект 1">
            <a:extLst>
              <a:ext uri="{FF2B5EF4-FFF2-40B4-BE49-F238E27FC236}">
                <a16:creationId xmlns="" xmlns:a16="http://schemas.microsoft.com/office/drawing/2014/main" id="{54B089DC-FE78-4657-B36A-FE326FF2A965}"/>
              </a:ext>
            </a:extLst>
          </p:cNvPr>
          <p:cNvSpPr>
            <a:spLocks noGrp="1"/>
          </p:cNvSpPr>
          <p:nvPr>
            <p:ph sz="quarter" idx="21"/>
          </p:nvPr>
        </p:nvSpPr>
        <p:spPr/>
        <p:txBody>
          <a:bodyPr>
            <a:normAutofit fontScale="92500" lnSpcReduction="20000"/>
          </a:bodyPr>
          <a:lstStyle/>
          <a:p>
            <a:r>
              <a:rPr lang="en-US" sz="1600" dirty="0">
                <a:solidFill>
                  <a:srgbClr val="555555"/>
                </a:solidFill>
                <a:latin typeface="Helvetica Neue LT W01_65 Md"/>
              </a:rPr>
              <a:t>[1] Remake Yourself With Six Digital Leadership Personas, </a:t>
            </a:r>
            <a:r>
              <a:rPr lang="en-US" sz="1600" dirty="0">
                <a:solidFill>
                  <a:srgbClr val="555555"/>
                </a:solidFill>
                <a:latin typeface="Helvetica Neue LT W01_65 Md"/>
                <a:hlinkClick r:id="rId3"/>
              </a:rPr>
              <a:t>https://www.gartner.com/smarterwithgartner/digital_leadership_personas</a:t>
            </a:r>
            <a:r>
              <a:rPr lang="en-US" sz="1600" dirty="0">
                <a:solidFill>
                  <a:srgbClr val="555555"/>
                </a:solidFill>
                <a:latin typeface="Helvetica Neue LT W01_65 Md"/>
              </a:rPr>
              <a:t> </a:t>
            </a:r>
          </a:p>
          <a:p>
            <a:r>
              <a:rPr lang="en-US" sz="1600" dirty="0">
                <a:solidFill>
                  <a:srgbClr val="555555"/>
                </a:solidFill>
                <a:latin typeface="Helvetica Neue LT W01_65 Md"/>
              </a:rPr>
              <a:t>[2] The Four Leadership Personas Of The Fourth Industrial Revolution - Which One Are You? </a:t>
            </a:r>
            <a:r>
              <a:rPr lang="en-US" sz="1600" dirty="0">
                <a:solidFill>
                  <a:srgbClr val="555555"/>
                </a:solidFill>
                <a:latin typeface="Helvetica Neue LT W01_65 Md"/>
                <a:hlinkClick r:id="rId4"/>
              </a:rPr>
              <a:t>https://www.forbes.com/sites/deloitte/2019/01/21/the-four-leadership-personas-of-the-fourth-industrial-revolutionwhich-one-are-you/#1ecde87a7ed0</a:t>
            </a:r>
            <a:r>
              <a:rPr lang="en-US" sz="1600" dirty="0">
                <a:solidFill>
                  <a:srgbClr val="555555"/>
                </a:solidFill>
                <a:latin typeface="Helvetica Neue LT W01_65 Md"/>
              </a:rPr>
              <a:t> </a:t>
            </a:r>
          </a:p>
          <a:p>
            <a:r>
              <a:rPr lang="en-US" sz="1600" dirty="0">
                <a:solidFill>
                  <a:srgbClr val="555555"/>
                </a:solidFill>
                <a:latin typeface="Helvetica Neue LT W01_65 Md"/>
              </a:rPr>
              <a:t>[3] In Leadership, Relationships Matter Most </a:t>
            </a:r>
            <a:r>
              <a:rPr lang="en-US" sz="1600" dirty="0">
                <a:solidFill>
                  <a:srgbClr val="555555"/>
                </a:solidFill>
                <a:latin typeface="Helvetica Neue LT W01_65 Md"/>
                <a:hlinkClick r:id="rId5"/>
              </a:rPr>
              <a:t>https://www.forbes.com/sites/forbeshumanresourcescouncil/2018/10/24/in-leadership-relationships-matter-most</a:t>
            </a:r>
            <a:r>
              <a:rPr lang="en-US" sz="1600" dirty="0">
                <a:solidFill>
                  <a:srgbClr val="555555"/>
                </a:solidFill>
                <a:latin typeface="Helvetica Neue LT W01_65 Md"/>
              </a:rPr>
              <a:t> </a:t>
            </a:r>
          </a:p>
          <a:p>
            <a:r>
              <a:rPr lang="en-US" sz="1600" dirty="0">
                <a:solidFill>
                  <a:srgbClr val="555555"/>
                </a:solidFill>
                <a:latin typeface="Helvetica Neue LT W01_65 Md"/>
              </a:rPr>
              <a:t>[4] Digital Transformation Challenges in Large and Complex Organizations, CFFO White paper, </a:t>
            </a:r>
            <a:r>
              <a:rPr lang="en-US" sz="1600" dirty="0">
                <a:solidFill>
                  <a:srgbClr val="555555"/>
                </a:solidFill>
                <a:latin typeface="Helvetica Neue LT W01_65 Md"/>
                <a:hlinkClick r:id="rId6"/>
              </a:rPr>
              <a:t>https://futureorg.org/wp-content/themes/futureorg/assets/Deiser-Digital-Transformation.pdf</a:t>
            </a:r>
            <a:r>
              <a:rPr lang="en-US" sz="1600" dirty="0">
                <a:solidFill>
                  <a:srgbClr val="555555"/>
                </a:solidFill>
                <a:latin typeface="Helvetica Neue LT W01_65 Md"/>
              </a:rPr>
              <a:t> </a:t>
            </a:r>
            <a:endParaRPr lang="en-US" sz="1200" i="1" dirty="0"/>
          </a:p>
          <a:p>
            <a:r>
              <a:rPr lang="en-US" sz="1600" dirty="0">
                <a:solidFill>
                  <a:srgbClr val="555555"/>
                </a:solidFill>
                <a:latin typeface="Helvetica Neue LT W01_65 Md"/>
              </a:rPr>
              <a:t>[5] Research on LMX:</a:t>
            </a:r>
          </a:p>
          <a:p>
            <a:pPr marL="285750" indent="-285750">
              <a:buFontTx/>
              <a:buChar char="-"/>
            </a:pPr>
            <a:r>
              <a:rPr lang="en-US" sz="1600" dirty="0">
                <a:solidFill>
                  <a:srgbClr val="555555"/>
                </a:solidFill>
                <a:latin typeface="Helvetica Neue LT W01_65 Md"/>
              </a:rPr>
              <a:t>Relationship-Based Approach to Leadership: Development of Leader-Member Exchange (LMX) Theory of Leadership over 25 Years: Applying a Multi-Level Multi-Domain Perspective by George B. </a:t>
            </a:r>
            <a:r>
              <a:rPr lang="en-US" sz="1600" dirty="0" err="1">
                <a:solidFill>
                  <a:srgbClr val="555555"/>
                </a:solidFill>
                <a:latin typeface="Helvetica Neue LT W01_65 Md"/>
              </a:rPr>
              <a:t>Graen</a:t>
            </a:r>
            <a:r>
              <a:rPr lang="en-US" sz="1600" dirty="0">
                <a:solidFill>
                  <a:srgbClr val="555555"/>
                </a:solidFill>
                <a:latin typeface="Helvetica Neue LT W01_65 Md"/>
              </a:rPr>
              <a:t> &amp; Mary </a:t>
            </a:r>
            <a:r>
              <a:rPr lang="en-US" sz="1600" dirty="0" err="1">
                <a:solidFill>
                  <a:srgbClr val="555555"/>
                </a:solidFill>
                <a:latin typeface="Helvetica Neue LT W01_65 Md"/>
              </a:rPr>
              <a:t>Uhl</a:t>
            </a:r>
            <a:r>
              <a:rPr lang="en-US" sz="1600" dirty="0">
                <a:solidFill>
                  <a:srgbClr val="555555"/>
                </a:solidFill>
                <a:latin typeface="Helvetica Neue LT W01_65 Md"/>
              </a:rPr>
              <a:t>-Bien</a:t>
            </a:r>
          </a:p>
          <a:p>
            <a:pPr marL="285750" indent="-285750">
              <a:buFontTx/>
              <a:buChar char="-"/>
            </a:pPr>
            <a:r>
              <a:rPr lang="en-US" sz="1600" dirty="0">
                <a:solidFill>
                  <a:srgbClr val="555555"/>
                </a:solidFill>
                <a:latin typeface="Helvetica Neue LT W01_65 Md"/>
              </a:rPr>
              <a:t>Differentiated leader-member exchange and group effectiveness: a dual perspective by </a:t>
            </a:r>
            <a:r>
              <a:rPr lang="en-US" sz="1600" dirty="0" err="1">
                <a:solidFill>
                  <a:srgbClr val="555555"/>
                </a:solidFill>
                <a:latin typeface="Helvetica Neue LT W01_65 Md"/>
              </a:rPr>
              <a:t>Daejeong</a:t>
            </a:r>
            <a:r>
              <a:rPr lang="en-US" sz="1600" dirty="0">
                <a:solidFill>
                  <a:srgbClr val="555555"/>
                </a:solidFill>
                <a:latin typeface="Helvetica Neue LT W01_65 Md"/>
              </a:rPr>
              <a:t> Choi</a:t>
            </a:r>
          </a:p>
          <a:p>
            <a:endParaRPr lang="ru-RU" dirty="0"/>
          </a:p>
        </p:txBody>
      </p:sp>
      <p:sp>
        <p:nvSpPr>
          <p:cNvPr id="3" name="Заголовок 2">
            <a:extLst>
              <a:ext uri="{FF2B5EF4-FFF2-40B4-BE49-F238E27FC236}">
                <a16:creationId xmlns="" xmlns:a16="http://schemas.microsoft.com/office/drawing/2014/main" id="{8CB31125-E26F-484E-97E2-AA69477BCE9A}"/>
              </a:ext>
            </a:extLst>
          </p:cNvPr>
          <p:cNvSpPr>
            <a:spLocks noGrp="1"/>
          </p:cNvSpPr>
          <p:nvPr>
            <p:ph type="title"/>
          </p:nvPr>
        </p:nvSpPr>
        <p:spPr/>
        <p:txBody>
          <a:bodyPr/>
          <a:lstStyle/>
          <a:p>
            <a:r>
              <a:rPr lang="en-US" dirty="0"/>
              <a:t>References</a:t>
            </a:r>
            <a:endParaRPr lang="ru-RU" dirty="0"/>
          </a:p>
        </p:txBody>
      </p:sp>
      <p:sp>
        <p:nvSpPr>
          <p:cNvPr id="4" name="Номер слайда 3">
            <a:extLst>
              <a:ext uri="{FF2B5EF4-FFF2-40B4-BE49-F238E27FC236}">
                <a16:creationId xmlns="" xmlns:a16="http://schemas.microsoft.com/office/drawing/2014/main" id="{FADE3A55-7DE9-440D-A9F7-3C08872C40F5}"/>
              </a:ext>
            </a:extLst>
          </p:cNvPr>
          <p:cNvSpPr>
            <a:spLocks noGrp="1"/>
          </p:cNvSpPr>
          <p:nvPr>
            <p:ph type="sldNum" sz="quarter" idx="4"/>
          </p:nvPr>
        </p:nvSpPr>
        <p:spPr/>
        <p:txBody>
          <a:bodyPr/>
          <a:lstStyle/>
          <a:p>
            <a:fld id="{D71DA9FD-6EF8-4CC5-AF9B-B6159B5B937C}" type="slidenum">
              <a:rPr lang="en-GB" smtClean="0"/>
              <a:pPr/>
              <a:t>33</a:t>
            </a:fld>
            <a:endParaRPr lang="en-GB"/>
          </a:p>
        </p:txBody>
      </p:sp>
    </p:spTree>
    <p:extLst>
      <p:ext uri="{BB962C8B-B14F-4D97-AF65-F5344CB8AC3E}">
        <p14:creationId xmlns:p14="http://schemas.microsoft.com/office/powerpoint/2010/main" val="23176641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83833251-0848-4A3F-926A-688F9E0990A6}"/>
              </a:ext>
            </a:extLst>
          </p:cNvPr>
          <p:cNvSpPr>
            <a:spLocks noGrp="1"/>
          </p:cNvSpPr>
          <p:nvPr>
            <p:ph sz="quarter" idx="21"/>
          </p:nvPr>
        </p:nvSpPr>
        <p:spPr/>
        <p:txBody>
          <a:bodyPr/>
          <a:lstStyle/>
          <a:p>
            <a:pPr algn="just"/>
            <a:r>
              <a:rPr lang="en-US" dirty="0"/>
              <a:t>This is not an offer to provide any services. This material is for information and illustrative purposes only and is not intended, nor should it be distributed, for advertising purposes, nor is it intended for publication or broadcast. Any third party analysis does not constitute any endorsement or recommendation. Opinions expressed herein are current opinions as of the date appearing in this material only and are subject to change without notice This information is provided with the understanding that with respect to the material provided herein, that you will make your own independent decision with respect to any course of action in connection herewith and as to whether such course of action is appropriate or proper based on your own judgment, and that you are capable of understanding and assessing the merits of a course of action. “Deutsche Bank </a:t>
            </a:r>
            <a:r>
              <a:rPr lang="en-US" dirty="0" err="1"/>
              <a:t>TechCentre</a:t>
            </a:r>
            <a:r>
              <a:rPr lang="en-US" dirty="0"/>
              <a:t>” LLC shall not have any liability for any damages of any kind whatsoever relating to this material</a:t>
            </a:r>
          </a:p>
        </p:txBody>
      </p:sp>
      <p:sp>
        <p:nvSpPr>
          <p:cNvPr id="3" name="Заголовок 2">
            <a:extLst>
              <a:ext uri="{FF2B5EF4-FFF2-40B4-BE49-F238E27FC236}">
                <a16:creationId xmlns="" xmlns:a16="http://schemas.microsoft.com/office/drawing/2014/main" id="{C4843FB9-EFA5-4787-BD45-C4E82195C37E}"/>
              </a:ext>
            </a:extLst>
          </p:cNvPr>
          <p:cNvSpPr>
            <a:spLocks noGrp="1"/>
          </p:cNvSpPr>
          <p:nvPr>
            <p:ph type="title"/>
          </p:nvPr>
        </p:nvSpPr>
        <p:spPr/>
        <p:txBody>
          <a:bodyPr/>
          <a:lstStyle/>
          <a:p>
            <a:r>
              <a:rPr lang="en-US" dirty="0"/>
              <a:t>Disclaimer</a:t>
            </a:r>
            <a:endParaRPr lang="ru-RU" dirty="0"/>
          </a:p>
        </p:txBody>
      </p:sp>
      <p:sp>
        <p:nvSpPr>
          <p:cNvPr id="4" name="Номер слайда 3">
            <a:extLst>
              <a:ext uri="{FF2B5EF4-FFF2-40B4-BE49-F238E27FC236}">
                <a16:creationId xmlns="" xmlns:a16="http://schemas.microsoft.com/office/drawing/2014/main" id="{D55C4C0A-C997-4822-AEEB-D15F6A2A61EB}"/>
              </a:ext>
            </a:extLst>
          </p:cNvPr>
          <p:cNvSpPr>
            <a:spLocks noGrp="1"/>
          </p:cNvSpPr>
          <p:nvPr>
            <p:ph type="sldNum" sz="quarter" idx="4"/>
          </p:nvPr>
        </p:nvSpPr>
        <p:spPr/>
        <p:txBody>
          <a:bodyPr/>
          <a:lstStyle/>
          <a:p>
            <a:fld id="{D71DA9FD-6EF8-4CC5-AF9B-B6159B5B937C}" type="slidenum">
              <a:rPr lang="en-GB" smtClean="0"/>
              <a:pPr/>
              <a:t>34</a:t>
            </a:fld>
            <a:endParaRPr lang="en-GB"/>
          </a:p>
        </p:txBody>
      </p:sp>
      <p:pic>
        <p:nvPicPr>
          <p:cNvPr id="5" name="Объект 17">
            <a:extLst>
              <a:ext uri="{FF2B5EF4-FFF2-40B4-BE49-F238E27FC236}">
                <a16:creationId xmlns="" xmlns:a16="http://schemas.microsoft.com/office/drawing/2014/main" id="{FA7F9624-DDA3-41D1-BB37-548F4C8D71AB}"/>
              </a:ext>
            </a:extLst>
          </p:cNvPr>
          <p:cNvPicPr>
            <a:picLocks noChangeAspect="1"/>
          </p:cNvPicPr>
          <p:nvPr/>
        </p:nvPicPr>
        <p:blipFill>
          <a:blip r:embed="rId2">
            <a:duotone>
              <a:schemeClr val="accent5">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3354379">
            <a:off x="2000866" y="513894"/>
            <a:ext cx="3457758" cy="4690141"/>
          </a:xfrm>
          <a:prstGeom prst="rect">
            <a:avLst/>
          </a:prstGeom>
        </p:spPr>
      </p:pic>
    </p:spTree>
    <p:extLst>
      <p:ext uri="{BB962C8B-B14F-4D97-AF65-F5344CB8AC3E}">
        <p14:creationId xmlns:p14="http://schemas.microsoft.com/office/powerpoint/2010/main" val="314344885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B2872BEC-B1DF-481E-BF26-C6962964D001}"/>
              </a:ext>
            </a:extLst>
          </p:cNvPr>
          <p:cNvSpPr>
            <a:spLocks noGrp="1"/>
          </p:cNvSpPr>
          <p:nvPr>
            <p:ph type="title"/>
          </p:nvPr>
        </p:nvSpPr>
        <p:spPr/>
        <p:txBody>
          <a:bodyPr/>
          <a:lstStyle/>
          <a:p>
            <a:r>
              <a:rPr lang="en-US" dirty="0"/>
              <a:t>Applications and Teams </a:t>
            </a:r>
            <a:endParaRPr lang="ru-RU" dirty="0"/>
          </a:p>
        </p:txBody>
      </p:sp>
      <p:sp>
        <p:nvSpPr>
          <p:cNvPr id="4" name="Номер слайда 3">
            <a:extLst>
              <a:ext uri="{FF2B5EF4-FFF2-40B4-BE49-F238E27FC236}">
                <a16:creationId xmlns="" xmlns:a16="http://schemas.microsoft.com/office/drawing/2014/main" id="{40A0A66D-AC4A-4507-A7C3-D49BAFF42450}"/>
              </a:ext>
            </a:extLst>
          </p:cNvPr>
          <p:cNvSpPr>
            <a:spLocks noGrp="1"/>
          </p:cNvSpPr>
          <p:nvPr>
            <p:ph type="sldNum" sz="quarter" idx="4"/>
          </p:nvPr>
        </p:nvSpPr>
        <p:spPr/>
        <p:txBody>
          <a:bodyPr/>
          <a:lstStyle/>
          <a:p>
            <a:fld id="{D71DA9FD-6EF8-4CC5-AF9B-B6159B5B937C}" type="slidenum">
              <a:rPr lang="en-GB" smtClean="0"/>
              <a:pPr/>
              <a:t>3</a:t>
            </a:fld>
            <a:endParaRPr lang="en-GB"/>
          </a:p>
        </p:txBody>
      </p:sp>
      <p:sp>
        <p:nvSpPr>
          <p:cNvPr id="11" name="Прямоугольник 10">
            <a:extLst>
              <a:ext uri="{FF2B5EF4-FFF2-40B4-BE49-F238E27FC236}">
                <a16:creationId xmlns="" xmlns:a16="http://schemas.microsoft.com/office/drawing/2014/main" id="{4824E7DF-65D1-4CD9-A79A-50B379F77F80}"/>
              </a:ext>
            </a:extLst>
          </p:cNvPr>
          <p:cNvSpPr/>
          <p:nvPr/>
        </p:nvSpPr>
        <p:spPr>
          <a:xfrm>
            <a:off x="666836" y="2593656"/>
            <a:ext cx="1796162" cy="1631216"/>
          </a:xfrm>
          <a:prstGeom prst="rect">
            <a:avLst/>
          </a:prstGeom>
        </p:spPr>
        <p:txBody>
          <a:bodyPr wrap="square">
            <a:spAutoFit/>
          </a:bodyPr>
          <a:lstStyle/>
          <a:p>
            <a:pPr defTabSz="914400"/>
            <a:r>
              <a:rPr lang="en-US" sz="2000" dirty="0">
                <a:solidFill>
                  <a:schemeClr val="accent5">
                    <a:lumMod val="75000"/>
                  </a:schemeClr>
                </a:solidFill>
              </a:rPr>
              <a:t>Several </a:t>
            </a:r>
          </a:p>
          <a:p>
            <a:pPr defTabSz="914400"/>
            <a:r>
              <a:rPr lang="en-US" sz="2000" dirty="0">
                <a:solidFill>
                  <a:schemeClr val="accent5">
                    <a:lumMod val="75000"/>
                  </a:schemeClr>
                </a:solidFill>
              </a:rPr>
              <a:t>applications</a:t>
            </a:r>
          </a:p>
          <a:p>
            <a:pPr defTabSz="914400"/>
            <a:r>
              <a:rPr lang="en-US" sz="2000" dirty="0">
                <a:solidFill>
                  <a:schemeClr val="accent5">
                    <a:lumMod val="75000"/>
                  </a:schemeClr>
                </a:solidFill>
              </a:rPr>
              <a:t>in each </a:t>
            </a:r>
          </a:p>
          <a:p>
            <a:pPr defTabSz="914400"/>
            <a:r>
              <a:rPr lang="en-US" sz="2000" dirty="0">
                <a:solidFill>
                  <a:schemeClr val="accent5">
                    <a:lumMod val="75000"/>
                  </a:schemeClr>
                </a:solidFill>
              </a:rPr>
              <a:t>processing</a:t>
            </a:r>
          </a:p>
          <a:p>
            <a:pPr defTabSz="914400"/>
            <a:r>
              <a:rPr lang="en-US" sz="2000" dirty="0">
                <a:solidFill>
                  <a:schemeClr val="accent5">
                    <a:lumMod val="75000"/>
                  </a:schemeClr>
                </a:solidFill>
              </a:rPr>
              <a:t>flow</a:t>
            </a:r>
          </a:p>
        </p:txBody>
      </p:sp>
      <p:pic>
        <p:nvPicPr>
          <p:cNvPr id="18" name="Объект 17">
            <a:extLst>
              <a:ext uri="{FF2B5EF4-FFF2-40B4-BE49-F238E27FC236}">
                <a16:creationId xmlns="" xmlns:a16="http://schemas.microsoft.com/office/drawing/2014/main" id="{C9F50DEF-3F74-4C16-9BB1-C5D4DB427F11}"/>
              </a:ext>
            </a:extLst>
          </p:cNvPr>
          <p:cNvPicPr>
            <a:picLocks noGrp="1" noChangeAspect="1"/>
          </p:cNvPicPr>
          <p:nvPr>
            <p:ph sz="quarter" idx="21"/>
          </p:nvPr>
        </p:nvPicPr>
        <p:blipFill>
          <a:blip r:embed="rId2">
            <a:alphaModFix/>
            <a:extLst>
              <a:ext uri="{28A0092B-C50C-407E-A947-70E740481C1C}">
                <a14:useLocalDpi xmlns:a14="http://schemas.microsoft.com/office/drawing/2010/main" val="0"/>
              </a:ext>
            </a:extLst>
          </a:blip>
          <a:stretch>
            <a:fillRect/>
          </a:stretch>
        </p:blipFill>
        <p:spPr>
          <a:xfrm rot="5400000">
            <a:off x="2798407" y="662522"/>
            <a:ext cx="3544150" cy="4807324"/>
          </a:xfrm>
          <a:prstGeom prst="rect">
            <a:avLst/>
          </a:prstGeom>
        </p:spPr>
      </p:pic>
      <p:sp>
        <p:nvSpPr>
          <p:cNvPr id="20" name="Прямоугольник 19">
            <a:extLst>
              <a:ext uri="{FF2B5EF4-FFF2-40B4-BE49-F238E27FC236}">
                <a16:creationId xmlns="" xmlns:a16="http://schemas.microsoft.com/office/drawing/2014/main" id="{2AA1F95C-28DD-469A-8FD0-C99E97FFE343}"/>
              </a:ext>
            </a:extLst>
          </p:cNvPr>
          <p:cNvSpPr/>
          <p:nvPr/>
        </p:nvSpPr>
        <p:spPr>
          <a:xfrm>
            <a:off x="6055912" y="1560504"/>
            <a:ext cx="2489983" cy="400110"/>
          </a:xfrm>
          <a:prstGeom prst="rect">
            <a:avLst/>
          </a:prstGeom>
        </p:spPr>
        <p:txBody>
          <a:bodyPr wrap="square">
            <a:spAutoFit/>
          </a:bodyPr>
          <a:lstStyle/>
          <a:p>
            <a:pPr algn="r" defTabSz="914400"/>
            <a:r>
              <a:rPr lang="en-US" sz="2000" dirty="0">
                <a:solidFill>
                  <a:schemeClr val="accent5">
                    <a:lumMod val="75000"/>
                  </a:schemeClr>
                </a:solidFill>
              </a:rPr>
              <a:t>Several teams</a:t>
            </a:r>
          </a:p>
        </p:txBody>
      </p:sp>
      <p:sp>
        <p:nvSpPr>
          <p:cNvPr id="21" name="Прямоугольник 20">
            <a:extLst>
              <a:ext uri="{FF2B5EF4-FFF2-40B4-BE49-F238E27FC236}">
                <a16:creationId xmlns="" xmlns:a16="http://schemas.microsoft.com/office/drawing/2014/main" id="{D6F94A82-CCFB-4D60-B8A6-60CF4788E89C}"/>
              </a:ext>
            </a:extLst>
          </p:cNvPr>
          <p:cNvSpPr/>
          <p:nvPr/>
        </p:nvSpPr>
        <p:spPr>
          <a:xfrm>
            <a:off x="6681003" y="1960614"/>
            <a:ext cx="1864892" cy="400110"/>
          </a:xfrm>
          <a:prstGeom prst="rect">
            <a:avLst/>
          </a:prstGeom>
        </p:spPr>
        <p:txBody>
          <a:bodyPr wrap="square">
            <a:spAutoFit/>
          </a:bodyPr>
          <a:lstStyle/>
          <a:p>
            <a:pPr defTabSz="914400"/>
            <a:r>
              <a:rPr lang="en-US" sz="2000" dirty="0">
                <a:solidFill>
                  <a:schemeClr val="accent5">
                    <a:lumMod val="75000"/>
                  </a:schemeClr>
                </a:solidFill>
              </a:rPr>
              <a:t>Various setups</a:t>
            </a:r>
          </a:p>
        </p:txBody>
      </p:sp>
    </p:spTree>
    <p:extLst>
      <p:ext uri="{BB962C8B-B14F-4D97-AF65-F5344CB8AC3E}">
        <p14:creationId xmlns:p14="http://schemas.microsoft.com/office/powerpoint/2010/main" val="301950251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8A06CEF3-CE52-467D-9097-EA55F138D1D6}"/>
              </a:ext>
            </a:extLst>
          </p:cNvPr>
          <p:cNvSpPr>
            <a:spLocks noGrp="1"/>
          </p:cNvSpPr>
          <p:nvPr>
            <p:ph type="title"/>
          </p:nvPr>
        </p:nvSpPr>
        <p:spPr>
          <a:xfrm>
            <a:off x="461473" y="458167"/>
            <a:ext cx="7708368" cy="539982"/>
          </a:xfrm>
        </p:spPr>
        <p:txBody>
          <a:bodyPr/>
          <a:lstStyle/>
          <a:p>
            <a:r>
              <a:rPr lang="en-US" dirty="0"/>
              <a:t>Complexity of a Team</a:t>
            </a:r>
            <a:endParaRPr lang="ru-RU" dirty="0"/>
          </a:p>
        </p:txBody>
      </p:sp>
      <p:sp>
        <p:nvSpPr>
          <p:cNvPr id="4" name="Номер слайда 3">
            <a:extLst>
              <a:ext uri="{FF2B5EF4-FFF2-40B4-BE49-F238E27FC236}">
                <a16:creationId xmlns="" xmlns:a16="http://schemas.microsoft.com/office/drawing/2014/main" id="{496EC7AE-2B04-496F-9359-82DE5CE21295}"/>
              </a:ext>
            </a:extLst>
          </p:cNvPr>
          <p:cNvSpPr>
            <a:spLocks noGrp="1"/>
          </p:cNvSpPr>
          <p:nvPr>
            <p:ph type="sldNum" sz="quarter" idx="4"/>
          </p:nvPr>
        </p:nvSpPr>
        <p:spPr/>
        <p:txBody>
          <a:bodyPr/>
          <a:lstStyle/>
          <a:p>
            <a:fld id="{D71DA9FD-6EF8-4CC5-AF9B-B6159B5B937C}" type="slidenum">
              <a:rPr lang="en-GB" smtClean="0"/>
              <a:pPr/>
              <a:t>4</a:t>
            </a:fld>
            <a:endParaRPr lang="en-GB"/>
          </a:p>
        </p:txBody>
      </p:sp>
      <p:pic>
        <p:nvPicPr>
          <p:cNvPr id="6" name="Рисунок 5">
            <a:extLst>
              <a:ext uri="{FF2B5EF4-FFF2-40B4-BE49-F238E27FC236}">
                <a16:creationId xmlns="" xmlns:a16="http://schemas.microsoft.com/office/drawing/2014/main" id="{75C78A2B-0711-46B9-ACD5-2A17FCCC4C4E}"/>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676083" y="1542456"/>
            <a:ext cx="3157850" cy="2800645"/>
          </a:xfrm>
          <a:prstGeom prst="rect">
            <a:avLst/>
          </a:prstGeom>
        </p:spPr>
      </p:pic>
      <p:sp>
        <p:nvSpPr>
          <p:cNvPr id="29" name="Объект 1">
            <a:extLst>
              <a:ext uri="{FF2B5EF4-FFF2-40B4-BE49-F238E27FC236}">
                <a16:creationId xmlns="" xmlns:a16="http://schemas.microsoft.com/office/drawing/2014/main" id="{BE57BBA7-E607-49D0-A6FB-36F2A7B92141}"/>
              </a:ext>
            </a:extLst>
          </p:cNvPr>
          <p:cNvSpPr>
            <a:spLocks noGrp="1"/>
          </p:cNvSpPr>
          <p:nvPr>
            <p:ph sz="quarter" idx="21"/>
          </p:nvPr>
        </p:nvSpPr>
        <p:spPr>
          <a:xfrm>
            <a:off x="1523564" y="1636422"/>
            <a:ext cx="1230431" cy="507106"/>
          </a:xfrm>
        </p:spPr>
        <p:txBody>
          <a:bodyPr/>
          <a:lstStyle/>
          <a:p>
            <a:pPr marL="3230" lvl="2" indent="0">
              <a:buNone/>
            </a:pPr>
            <a:r>
              <a:rPr lang="en-US" sz="1800" dirty="0">
                <a:solidFill>
                  <a:schemeClr val="accent5">
                    <a:lumMod val="75000"/>
                  </a:schemeClr>
                </a:solidFill>
              </a:rPr>
              <a:t>50+ team </a:t>
            </a:r>
            <a:br>
              <a:rPr lang="en-US" sz="1800" dirty="0">
                <a:solidFill>
                  <a:schemeClr val="accent5">
                    <a:lumMod val="75000"/>
                  </a:schemeClr>
                </a:solidFill>
              </a:rPr>
            </a:br>
            <a:r>
              <a:rPr lang="en-US" sz="1800" dirty="0">
                <a:solidFill>
                  <a:schemeClr val="accent5">
                    <a:lumMod val="75000"/>
                  </a:schemeClr>
                </a:solidFill>
              </a:rPr>
              <a:t>members</a:t>
            </a:r>
          </a:p>
          <a:p>
            <a:pPr marL="3230" lvl="2" indent="0">
              <a:buNone/>
            </a:pPr>
            <a:endParaRPr lang="en-US" dirty="0">
              <a:solidFill>
                <a:schemeClr val="accent5">
                  <a:lumMod val="75000"/>
                </a:schemeClr>
              </a:solidFill>
            </a:endParaRPr>
          </a:p>
          <a:p>
            <a:pPr marL="3230" lvl="2" indent="0">
              <a:buNone/>
            </a:pPr>
            <a:endParaRPr lang="en-US" dirty="0">
              <a:solidFill>
                <a:schemeClr val="accent5">
                  <a:lumMod val="75000"/>
                </a:schemeClr>
              </a:solidFill>
            </a:endParaRPr>
          </a:p>
        </p:txBody>
      </p:sp>
      <p:sp>
        <p:nvSpPr>
          <p:cNvPr id="32" name="Freeform 19">
            <a:extLst>
              <a:ext uri="{FF2B5EF4-FFF2-40B4-BE49-F238E27FC236}">
                <a16:creationId xmlns="" xmlns:a16="http://schemas.microsoft.com/office/drawing/2014/main" id="{C363B6DC-5230-4D0D-B9DB-DD67F7F852AA}"/>
              </a:ext>
            </a:extLst>
          </p:cNvPr>
          <p:cNvSpPr>
            <a:spLocks noChangeAspect="1" noEditPoints="1"/>
          </p:cNvSpPr>
          <p:nvPr/>
        </p:nvSpPr>
        <p:spPr bwMode="auto">
          <a:xfrm>
            <a:off x="857818" y="1576566"/>
            <a:ext cx="376048" cy="534542"/>
          </a:xfrm>
          <a:custGeom>
            <a:avLst/>
            <a:gdLst>
              <a:gd name="T0" fmla="*/ 117 w 120"/>
              <a:gd name="T1" fmla="*/ 158 h 170"/>
              <a:gd name="T2" fmla="*/ 110 w 120"/>
              <a:gd name="T3" fmla="*/ 167 h 170"/>
              <a:gd name="T4" fmla="*/ 3 w 120"/>
              <a:gd name="T5" fmla="*/ 160 h 170"/>
              <a:gd name="T6" fmla="*/ 6 w 120"/>
              <a:gd name="T7" fmla="*/ 130 h 170"/>
              <a:gd name="T8" fmla="*/ 85 w 120"/>
              <a:gd name="T9" fmla="*/ 129 h 170"/>
              <a:gd name="T10" fmla="*/ 76 w 120"/>
              <a:gd name="T11" fmla="*/ 96 h 170"/>
              <a:gd name="T12" fmla="*/ 49 w 120"/>
              <a:gd name="T13" fmla="*/ 99 h 170"/>
              <a:gd name="T14" fmla="*/ 42 w 120"/>
              <a:gd name="T15" fmla="*/ 105 h 170"/>
              <a:gd name="T16" fmla="*/ 32 w 120"/>
              <a:gd name="T17" fmla="*/ 108 h 170"/>
              <a:gd name="T18" fmla="*/ 82 w 120"/>
              <a:gd name="T19" fmla="*/ 107 h 170"/>
              <a:gd name="T20" fmla="*/ 76 w 120"/>
              <a:gd name="T21" fmla="*/ 100 h 170"/>
              <a:gd name="T22" fmla="*/ 86 w 120"/>
              <a:gd name="T23" fmla="*/ 72 h 170"/>
              <a:gd name="T24" fmla="*/ 88 w 120"/>
              <a:gd name="T25" fmla="*/ 60 h 170"/>
              <a:gd name="T26" fmla="*/ 89 w 120"/>
              <a:gd name="T27" fmla="*/ 56 h 170"/>
              <a:gd name="T28" fmla="*/ 89 w 120"/>
              <a:gd name="T29" fmla="*/ 49 h 170"/>
              <a:gd name="T30" fmla="*/ 56 w 120"/>
              <a:gd name="T31" fmla="*/ 37 h 170"/>
              <a:gd name="T32" fmla="*/ 32 w 120"/>
              <a:gd name="T33" fmla="*/ 54 h 170"/>
              <a:gd name="T34" fmla="*/ 35 w 120"/>
              <a:gd name="T35" fmla="*/ 75 h 170"/>
              <a:gd name="T36" fmla="*/ 42 w 120"/>
              <a:gd name="T37" fmla="*/ 88 h 170"/>
              <a:gd name="T38" fmla="*/ 74 w 120"/>
              <a:gd name="T39" fmla="*/ 93 h 170"/>
              <a:gd name="T40" fmla="*/ 80 w 120"/>
              <a:gd name="T41" fmla="*/ 86 h 170"/>
              <a:gd name="T42" fmla="*/ 83 w 120"/>
              <a:gd name="T43" fmla="*/ 86 h 170"/>
              <a:gd name="T44" fmla="*/ 87 w 120"/>
              <a:gd name="T45" fmla="*/ 15 h 170"/>
              <a:gd name="T46" fmla="*/ 59 w 120"/>
              <a:gd name="T47" fmla="*/ 8 h 170"/>
              <a:gd name="T48" fmla="*/ 28 w 120"/>
              <a:gd name="T49" fmla="*/ 21 h 170"/>
              <a:gd name="T50" fmla="*/ 36 w 120"/>
              <a:gd name="T51" fmla="*/ 86 h 170"/>
              <a:gd name="T52" fmla="*/ 28 w 120"/>
              <a:gd name="T53" fmla="*/ 58 h 170"/>
              <a:gd name="T54" fmla="*/ 29 w 120"/>
              <a:gd name="T55" fmla="*/ 50 h 170"/>
              <a:gd name="T56" fmla="*/ 44 w 120"/>
              <a:gd name="T57" fmla="*/ 24 h 170"/>
              <a:gd name="T58" fmla="*/ 57 w 120"/>
              <a:gd name="T59" fmla="*/ 34 h 170"/>
              <a:gd name="T60" fmla="*/ 92 w 120"/>
              <a:gd name="T61" fmla="*/ 48 h 170"/>
              <a:gd name="T62" fmla="*/ 92 w 120"/>
              <a:gd name="T63" fmla="*/ 55 h 170"/>
              <a:gd name="T64" fmla="*/ 92 w 120"/>
              <a:gd name="T65" fmla="*/ 60 h 170"/>
              <a:gd name="T66" fmla="*/ 88 w 120"/>
              <a:gd name="T67" fmla="*/ 77 h 170"/>
              <a:gd name="T68" fmla="*/ 39 w 120"/>
              <a:gd name="T69" fmla="*/ 90 h 170"/>
              <a:gd name="T70" fmla="*/ 40 w 120"/>
              <a:gd name="T71" fmla="*/ 100 h 170"/>
              <a:gd name="T72" fmla="*/ 36 w 120"/>
              <a:gd name="T73" fmla="*/ 104 h 170"/>
              <a:gd name="T74" fmla="*/ 0 w 120"/>
              <a:gd name="T75" fmla="*/ 158 h 170"/>
              <a:gd name="T76" fmla="*/ 3 w 120"/>
              <a:gd name="T77" fmla="*/ 167 h 170"/>
              <a:gd name="T78" fmla="*/ 117 w 120"/>
              <a:gd name="T79" fmla="*/ 167 h 170"/>
              <a:gd name="T80" fmla="*/ 117 w 120"/>
              <a:gd name="T81" fmla="*/ 129 h 170"/>
              <a:gd name="T82" fmla="*/ 81 w 120"/>
              <a:gd name="T83" fmla="*/ 103 h 170"/>
              <a:gd name="T84" fmla="*/ 84 w 120"/>
              <a:gd name="T85" fmla="*/ 90 h 170"/>
              <a:gd name="T86" fmla="*/ 100 w 120"/>
              <a:gd name="T87" fmla="*/ 32 h 170"/>
              <a:gd name="T88" fmla="*/ 53 w 120"/>
              <a:gd name="T89" fmla="*/ 1 h 170"/>
              <a:gd name="T90" fmla="*/ 31 w 120"/>
              <a:gd name="T91" fmla="*/ 88 h 170"/>
              <a:gd name="T92" fmla="*/ 20 w 120"/>
              <a:gd name="T93" fmla="*/ 112 h 170"/>
              <a:gd name="T94" fmla="*/ 60 w 120"/>
              <a:gd name="T95" fmla="*/ 132 h 170"/>
              <a:gd name="T96" fmla="*/ 93 w 120"/>
              <a:gd name="T97" fmla="*/ 109 h 170"/>
              <a:gd name="T98" fmla="*/ 22 w 120"/>
              <a:gd name="T99" fmla="*/ 111 h 170"/>
              <a:gd name="T100" fmla="*/ 28 w 120"/>
              <a:gd name="T101" fmla="*/ 59 h 170"/>
              <a:gd name="T102" fmla="*/ 42 w 120"/>
              <a:gd name="T103" fmla="*/ 9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70">
                <a:moveTo>
                  <a:pt x="103" y="114"/>
                </a:moveTo>
                <a:lnTo>
                  <a:pt x="103" y="114"/>
                </a:lnTo>
                <a:cubicBezTo>
                  <a:pt x="109" y="118"/>
                  <a:pt x="112" y="124"/>
                  <a:pt x="114" y="130"/>
                </a:cubicBezTo>
                <a:cubicBezTo>
                  <a:pt x="117" y="139"/>
                  <a:pt x="117" y="149"/>
                  <a:pt x="117" y="158"/>
                </a:cubicBezTo>
                <a:lnTo>
                  <a:pt x="117" y="158"/>
                </a:lnTo>
                <a:lnTo>
                  <a:pt x="117" y="160"/>
                </a:lnTo>
                <a:cubicBezTo>
                  <a:pt x="117" y="162"/>
                  <a:pt x="116" y="164"/>
                  <a:pt x="115" y="165"/>
                </a:cubicBezTo>
                <a:cubicBezTo>
                  <a:pt x="114" y="166"/>
                  <a:pt x="112" y="167"/>
                  <a:pt x="110" y="167"/>
                </a:cubicBezTo>
                <a:lnTo>
                  <a:pt x="10" y="167"/>
                </a:lnTo>
                <a:cubicBezTo>
                  <a:pt x="8" y="167"/>
                  <a:pt x="6" y="166"/>
                  <a:pt x="5" y="165"/>
                </a:cubicBezTo>
                <a:lnTo>
                  <a:pt x="5" y="165"/>
                </a:lnTo>
                <a:cubicBezTo>
                  <a:pt x="4" y="164"/>
                  <a:pt x="3" y="162"/>
                  <a:pt x="3" y="160"/>
                </a:cubicBezTo>
                <a:lnTo>
                  <a:pt x="3" y="158"/>
                </a:lnTo>
                <a:lnTo>
                  <a:pt x="3" y="158"/>
                </a:lnTo>
                <a:cubicBezTo>
                  <a:pt x="3" y="148"/>
                  <a:pt x="3" y="139"/>
                  <a:pt x="6" y="130"/>
                </a:cubicBezTo>
                <a:lnTo>
                  <a:pt x="6" y="130"/>
                </a:lnTo>
                <a:cubicBezTo>
                  <a:pt x="8" y="124"/>
                  <a:pt x="11" y="118"/>
                  <a:pt x="17" y="114"/>
                </a:cubicBezTo>
                <a:cubicBezTo>
                  <a:pt x="20" y="121"/>
                  <a:pt x="26" y="126"/>
                  <a:pt x="33" y="129"/>
                </a:cubicBezTo>
                <a:cubicBezTo>
                  <a:pt x="42" y="133"/>
                  <a:pt x="52" y="135"/>
                  <a:pt x="60" y="135"/>
                </a:cubicBezTo>
                <a:cubicBezTo>
                  <a:pt x="69" y="135"/>
                  <a:pt x="78" y="133"/>
                  <a:pt x="85" y="129"/>
                </a:cubicBezTo>
                <a:cubicBezTo>
                  <a:pt x="93" y="125"/>
                  <a:pt x="100" y="120"/>
                  <a:pt x="103" y="114"/>
                </a:cubicBezTo>
                <a:close/>
                <a:moveTo>
                  <a:pt x="76" y="95"/>
                </a:moveTo>
                <a:lnTo>
                  <a:pt x="76" y="95"/>
                </a:lnTo>
                <a:lnTo>
                  <a:pt x="76" y="96"/>
                </a:lnTo>
                <a:lnTo>
                  <a:pt x="76" y="96"/>
                </a:lnTo>
                <a:cubicBezTo>
                  <a:pt x="73" y="98"/>
                  <a:pt x="71" y="100"/>
                  <a:pt x="68" y="101"/>
                </a:cubicBezTo>
                <a:cubicBezTo>
                  <a:pt x="66" y="102"/>
                  <a:pt x="63" y="102"/>
                  <a:pt x="60" y="102"/>
                </a:cubicBezTo>
                <a:cubicBezTo>
                  <a:pt x="56" y="102"/>
                  <a:pt x="52" y="101"/>
                  <a:pt x="49" y="99"/>
                </a:cubicBezTo>
                <a:cubicBezTo>
                  <a:pt x="47" y="98"/>
                  <a:pt x="45" y="97"/>
                  <a:pt x="44" y="95"/>
                </a:cubicBezTo>
                <a:lnTo>
                  <a:pt x="43" y="100"/>
                </a:lnTo>
                <a:lnTo>
                  <a:pt x="43" y="100"/>
                </a:lnTo>
                <a:cubicBezTo>
                  <a:pt x="43" y="102"/>
                  <a:pt x="43" y="104"/>
                  <a:pt x="42" y="105"/>
                </a:cubicBezTo>
                <a:cubicBezTo>
                  <a:pt x="41" y="106"/>
                  <a:pt x="39" y="107"/>
                  <a:pt x="38" y="107"/>
                </a:cubicBezTo>
                <a:cubicBezTo>
                  <a:pt x="38" y="107"/>
                  <a:pt x="38" y="107"/>
                  <a:pt x="38" y="107"/>
                </a:cubicBezTo>
                <a:lnTo>
                  <a:pt x="36" y="108"/>
                </a:lnTo>
                <a:cubicBezTo>
                  <a:pt x="35" y="108"/>
                  <a:pt x="33" y="108"/>
                  <a:pt x="32" y="108"/>
                </a:cubicBezTo>
                <a:cubicBezTo>
                  <a:pt x="43" y="116"/>
                  <a:pt x="52" y="120"/>
                  <a:pt x="61" y="119"/>
                </a:cubicBezTo>
                <a:cubicBezTo>
                  <a:pt x="70" y="119"/>
                  <a:pt x="78" y="115"/>
                  <a:pt x="88" y="108"/>
                </a:cubicBezTo>
                <a:cubicBezTo>
                  <a:pt x="87" y="108"/>
                  <a:pt x="85" y="108"/>
                  <a:pt x="84" y="108"/>
                </a:cubicBezTo>
                <a:lnTo>
                  <a:pt x="82" y="107"/>
                </a:lnTo>
                <a:lnTo>
                  <a:pt x="82" y="107"/>
                </a:lnTo>
                <a:cubicBezTo>
                  <a:pt x="81" y="107"/>
                  <a:pt x="79" y="106"/>
                  <a:pt x="78" y="105"/>
                </a:cubicBezTo>
                <a:cubicBezTo>
                  <a:pt x="77" y="104"/>
                  <a:pt x="77" y="102"/>
                  <a:pt x="76" y="100"/>
                </a:cubicBezTo>
                <a:lnTo>
                  <a:pt x="76" y="100"/>
                </a:lnTo>
                <a:lnTo>
                  <a:pt x="76" y="95"/>
                </a:lnTo>
                <a:close/>
                <a:moveTo>
                  <a:pt x="84" y="76"/>
                </a:moveTo>
                <a:lnTo>
                  <a:pt x="84" y="76"/>
                </a:lnTo>
                <a:cubicBezTo>
                  <a:pt x="85" y="75"/>
                  <a:pt x="85" y="74"/>
                  <a:pt x="86" y="72"/>
                </a:cubicBezTo>
                <a:cubicBezTo>
                  <a:pt x="86" y="71"/>
                  <a:pt x="86" y="70"/>
                  <a:pt x="87" y="68"/>
                </a:cubicBezTo>
                <a:cubicBezTo>
                  <a:pt x="87" y="67"/>
                  <a:pt x="87" y="65"/>
                  <a:pt x="88" y="64"/>
                </a:cubicBezTo>
                <a:cubicBezTo>
                  <a:pt x="88" y="62"/>
                  <a:pt x="88" y="61"/>
                  <a:pt x="88" y="60"/>
                </a:cubicBezTo>
                <a:lnTo>
                  <a:pt x="88" y="60"/>
                </a:lnTo>
                <a:cubicBezTo>
                  <a:pt x="88" y="59"/>
                  <a:pt x="88" y="59"/>
                  <a:pt x="88" y="58"/>
                </a:cubicBezTo>
                <a:lnTo>
                  <a:pt x="88" y="58"/>
                </a:lnTo>
                <a:lnTo>
                  <a:pt x="88" y="58"/>
                </a:lnTo>
                <a:cubicBezTo>
                  <a:pt x="88" y="57"/>
                  <a:pt x="88" y="57"/>
                  <a:pt x="89" y="56"/>
                </a:cubicBezTo>
                <a:cubicBezTo>
                  <a:pt x="89" y="56"/>
                  <a:pt x="89" y="55"/>
                  <a:pt x="89" y="54"/>
                </a:cubicBezTo>
                <a:cubicBezTo>
                  <a:pt x="89" y="54"/>
                  <a:pt x="89" y="53"/>
                  <a:pt x="89" y="53"/>
                </a:cubicBezTo>
                <a:cubicBezTo>
                  <a:pt x="89" y="51"/>
                  <a:pt x="89" y="51"/>
                  <a:pt x="89" y="50"/>
                </a:cubicBezTo>
                <a:cubicBezTo>
                  <a:pt x="89" y="50"/>
                  <a:pt x="89" y="50"/>
                  <a:pt x="89" y="49"/>
                </a:cubicBezTo>
                <a:lnTo>
                  <a:pt x="88" y="48"/>
                </a:lnTo>
                <a:cubicBezTo>
                  <a:pt x="88" y="46"/>
                  <a:pt x="86" y="44"/>
                  <a:pt x="84" y="43"/>
                </a:cubicBezTo>
                <a:cubicBezTo>
                  <a:pt x="80" y="42"/>
                  <a:pt x="76" y="41"/>
                  <a:pt x="72" y="41"/>
                </a:cubicBezTo>
                <a:cubicBezTo>
                  <a:pt x="66" y="40"/>
                  <a:pt x="61" y="39"/>
                  <a:pt x="56" y="37"/>
                </a:cubicBezTo>
                <a:cubicBezTo>
                  <a:pt x="51" y="35"/>
                  <a:pt x="47" y="32"/>
                  <a:pt x="45" y="28"/>
                </a:cubicBezTo>
                <a:cubicBezTo>
                  <a:pt x="40" y="32"/>
                  <a:pt x="33" y="39"/>
                  <a:pt x="32" y="51"/>
                </a:cubicBezTo>
                <a:cubicBezTo>
                  <a:pt x="32" y="51"/>
                  <a:pt x="32" y="52"/>
                  <a:pt x="32" y="53"/>
                </a:cubicBezTo>
                <a:cubicBezTo>
                  <a:pt x="32" y="53"/>
                  <a:pt x="32" y="54"/>
                  <a:pt x="32" y="54"/>
                </a:cubicBezTo>
                <a:cubicBezTo>
                  <a:pt x="32" y="55"/>
                  <a:pt x="32" y="56"/>
                  <a:pt x="32" y="56"/>
                </a:cubicBezTo>
                <a:cubicBezTo>
                  <a:pt x="32" y="57"/>
                  <a:pt x="32" y="58"/>
                  <a:pt x="32" y="58"/>
                </a:cubicBezTo>
                <a:cubicBezTo>
                  <a:pt x="32" y="58"/>
                  <a:pt x="32" y="58"/>
                  <a:pt x="32" y="58"/>
                </a:cubicBezTo>
                <a:cubicBezTo>
                  <a:pt x="32" y="64"/>
                  <a:pt x="33" y="70"/>
                  <a:pt x="35" y="75"/>
                </a:cubicBezTo>
                <a:cubicBezTo>
                  <a:pt x="37" y="79"/>
                  <a:pt x="39" y="84"/>
                  <a:pt x="41" y="87"/>
                </a:cubicBezTo>
                <a:lnTo>
                  <a:pt x="41" y="88"/>
                </a:lnTo>
                <a:lnTo>
                  <a:pt x="42" y="88"/>
                </a:lnTo>
                <a:cubicBezTo>
                  <a:pt x="42" y="88"/>
                  <a:pt x="42" y="88"/>
                  <a:pt x="42" y="88"/>
                </a:cubicBezTo>
                <a:cubicBezTo>
                  <a:pt x="44" y="91"/>
                  <a:pt x="47" y="94"/>
                  <a:pt x="50" y="96"/>
                </a:cubicBezTo>
                <a:cubicBezTo>
                  <a:pt x="53" y="98"/>
                  <a:pt x="57" y="99"/>
                  <a:pt x="60" y="99"/>
                </a:cubicBezTo>
                <a:cubicBezTo>
                  <a:pt x="62" y="99"/>
                  <a:pt x="65" y="98"/>
                  <a:pt x="67" y="97"/>
                </a:cubicBezTo>
                <a:cubicBezTo>
                  <a:pt x="69" y="96"/>
                  <a:pt x="71" y="95"/>
                  <a:pt x="74" y="93"/>
                </a:cubicBezTo>
                <a:cubicBezTo>
                  <a:pt x="74" y="93"/>
                  <a:pt x="74" y="93"/>
                  <a:pt x="74" y="93"/>
                </a:cubicBezTo>
                <a:cubicBezTo>
                  <a:pt x="75" y="92"/>
                  <a:pt x="76" y="91"/>
                  <a:pt x="76" y="90"/>
                </a:cubicBezTo>
                <a:cubicBezTo>
                  <a:pt x="76" y="90"/>
                  <a:pt x="77" y="90"/>
                  <a:pt x="77" y="90"/>
                </a:cubicBezTo>
                <a:cubicBezTo>
                  <a:pt x="78" y="89"/>
                  <a:pt x="79" y="87"/>
                  <a:pt x="80" y="86"/>
                </a:cubicBezTo>
                <a:cubicBezTo>
                  <a:pt x="82" y="83"/>
                  <a:pt x="83" y="80"/>
                  <a:pt x="84" y="76"/>
                </a:cubicBezTo>
                <a:lnTo>
                  <a:pt x="84" y="76"/>
                </a:lnTo>
                <a:close/>
                <a:moveTo>
                  <a:pt x="83" y="86"/>
                </a:moveTo>
                <a:lnTo>
                  <a:pt x="83" y="86"/>
                </a:lnTo>
                <a:lnTo>
                  <a:pt x="84" y="86"/>
                </a:lnTo>
                <a:cubicBezTo>
                  <a:pt x="85" y="86"/>
                  <a:pt x="86" y="86"/>
                  <a:pt x="87" y="86"/>
                </a:cubicBezTo>
                <a:cubicBezTo>
                  <a:pt x="99" y="66"/>
                  <a:pt x="101" y="47"/>
                  <a:pt x="97" y="33"/>
                </a:cubicBezTo>
                <a:cubicBezTo>
                  <a:pt x="95" y="26"/>
                  <a:pt x="91" y="19"/>
                  <a:pt x="87" y="15"/>
                </a:cubicBezTo>
                <a:cubicBezTo>
                  <a:pt x="83" y="10"/>
                  <a:pt x="78" y="7"/>
                  <a:pt x="74" y="5"/>
                </a:cubicBezTo>
                <a:cubicBezTo>
                  <a:pt x="69" y="3"/>
                  <a:pt x="65" y="4"/>
                  <a:pt x="61" y="6"/>
                </a:cubicBezTo>
                <a:cubicBezTo>
                  <a:pt x="61" y="6"/>
                  <a:pt x="60" y="7"/>
                  <a:pt x="60" y="7"/>
                </a:cubicBezTo>
                <a:cubicBezTo>
                  <a:pt x="60" y="7"/>
                  <a:pt x="59" y="8"/>
                  <a:pt x="59" y="8"/>
                </a:cubicBezTo>
                <a:cubicBezTo>
                  <a:pt x="57" y="8"/>
                  <a:pt x="57" y="7"/>
                  <a:pt x="56" y="5"/>
                </a:cubicBezTo>
                <a:cubicBezTo>
                  <a:pt x="56" y="5"/>
                  <a:pt x="55" y="4"/>
                  <a:pt x="53" y="5"/>
                </a:cubicBezTo>
                <a:cubicBezTo>
                  <a:pt x="50" y="5"/>
                  <a:pt x="46" y="6"/>
                  <a:pt x="41" y="9"/>
                </a:cubicBezTo>
                <a:cubicBezTo>
                  <a:pt x="37" y="12"/>
                  <a:pt x="32" y="16"/>
                  <a:pt x="28" y="21"/>
                </a:cubicBezTo>
                <a:lnTo>
                  <a:pt x="28" y="21"/>
                </a:lnTo>
                <a:lnTo>
                  <a:pt x="28" y="21"/>
                </a:lnTo>
                <a:cubicBezTo>
                  <a:pt x="19" y="34"/>
                  <a:pt x="15" y="55"/>
                  <a:pt x="33" y="85"/>
                </a:cubicBezTo>
                <a:cubicBezTo>
                  <a:pt x="34" y="86"/>
                  <a:pt x="35" y="86"/>
                  <a:pt x="36" y="86"/>
                </a:cubicBezTo>
                <a:lnTo>
                  <a:pt x="36" y="86"/>
                </a:lnTo>
                <a:cubicBezTo>
                  <a:pt x="35" y="83"/>
                  <a:pt x="33" y="80"/>
                  <a:pt x="32" y="76"/>
                </a:cubicBezTo>
                <a:cubicBezTo>
                  <a:pt x="30" y="70"/>
                  <a:pt x="29" y="65"/>
                  <a:pt x="28" y="59"/>
                </a:cubicBezTo>
                <a:lnTo>
                  <a:pt x="28" y="58"/>
                </a:lnTo>
                <a:cubicBezTo>
                  <a:pt x="28" y="58"/>
                  <a:pt x="28" y="57"/>
                  <a:pt x="28" y="56"/>
                </a:cubicBezTo>
                <a:cubicBezTo>
                  <a:pt x="28" y="56"/>
                  <a:pt x="28" y="55"/>
                  <a:pt x="28" y="54"/>
                </a:cubicBezTo>
                <a:cubicBezTo>
                  <a:pt x="28" y="54"/>
                  <a:pt x="28" y="53"/>
                  <a:pt x="28" y="52"/>
                </a:cubicBezTo>
                <a:cubicBezTo>
                  <a:pt x="28" y="52"/>
                  <a:pt x="28" y="51"/>
                  <a:pt x="29" y="50"/>
                </a:cubicBezTo>
                <a:cubicBezTo>
                  <a:pt x="30" y="36"/>
                  <a:pt x="39" y="29"/>
                  <a:pt x="44" y="24"/>
                </a:cubicBezTo>
                <a:lnTo>
                  <a:pt x="44" y="24"/>
                </a:lnTo>
                <a:lnTo>
                  <a:pt x="44" y="24"/>
                </a:lnTo>
                <a:lnTo>
                  <a:pt x="44" y="24"/>
                </a:lnTo>
                <a:lnTo>
                  <a:pt x="44" y="24"/>
                </a:lnTo>
                <a:cubicBezTo>
                  <a:pt x="44" y="24"/>
                  <a:pt x="44" y="24"/>
                  <a:pt x="44" y="24"/>
                </a:cubicBezTo>
                <a:cubicBezTo>
                  <a:pt x="45" y="24"/>
                  <a:pt x="46" y="24"/>
                  <a:pt x="47" y="25"/>
                </a:cubicBezTo>
                <a:cubicBezTo>
                  <a:pt x="49" y="29"/>
                  <a:pt x="53" y="32"/>
                  <a:pt x="57" y="34"/>
                </a:cubicBezTo>
                <a:cubicBezTo>
                  <a:pt x="61" y="35"/>
                  <a:pt x="67" y="36"/>
                  <a:pt x="72" y="37"/>
                </a:cubicBezTo>
                <a:cubicBezTo>
                  <a:pt x="77" y="38"/>
                  <a:pt x="81" y="39"/>
                  <a:pt x="85" y="40"/>
                </a:cubicBezTo>
                <a:cubicBezTo>
                  <a:pt x="89" y="42"/>
                  <a:pt x="91" y="44"/>
                  <a:pt x="92" y="48"/>
                </a:cubicBezTo>
                <a:lnTo>
                  <a:pt x="92" y="48"/>
                </a:lnTo>
                <a:lnTo>
                  <a:pt x="92" y="49"/>
                </a:lnTo>
                <a:cubicBezTo>
                  <a:pt x="92" y="49"/>
                  <a:pt x="92" y="50"/>
                  <a:pt x="92" y="50"/>
                </a:cubicBezTo>
                <a:cubicBezTo>
                  <a:pt x="92" y="51"/>
                  <a:pt x="92" y="52"/>
                  <a:pt x="92" y="53"/>
                </a:cubicBezTo>
                <a:cubicBezTo>
                  <a:pt x="92" y="53"/>
                  <a:pt x="92" y="54"/>
                  <a:pt x="92" y="55"/>
                </a:cubicBezTo>
                <a:cubicBezTo>
                  <a:pt x="92" y="55"/>
                  <a:pt x="92" y="56"/>
                  <a:pt x="92" y="56"/>
                </a:cubicBezTo>
                <a:cubicBezTo>
                  <a:pt x="92" y="57"/>
                  <a:pt x="92" y="58"/>
                  <a:pt x="92" y="58"/>
                </a:cubicBezTo>
                <a:cubicBezTo>
                  <a:pt x="92" y="59"/>
                  <a:pt x="92" y="59"/>
                  <a:pt x="92" y="60"/>
                </a:cubicBezTo>
                <a:cubicBezTo>
                  <a:pt x="92" y="60"/>
                  <a:pt x="92" y="60"/>
                  <a:pt x="92" y="60"/>
                </a:cubicBezTo>
                <a:cubicBezTo>
                  <a:pt x="91" y="62"/>
                  <a:pt x="91" y="63"/>
                  <a:pt x="91" y="64"/>
                </a:cubicBezTo>
                <a:cubicBezTo>
                  <a:pt x="91" y="66"/>
                  <a:pt x="90" y="67"/>
                  <a:pt x="90" y="69"/>
                </a:cubicBezTo>
                <a:cubicBezTo>
                  <a:pt x="90" y="70"/>
                  <a:pt x="89" y="72"/>
                  <a:pt x="89" y="73"/>
                </a:cubicBezTo>
                <a:cubicBezTo>
                  <a:pt x="89" y="75"/>
                  <a:pt x="88" y="76"/>
                  <a:pt x="88" y="77"/>
                </a:cubicBezTo>
                <a:lnTo>
                  <a:pt x="88" y="77"/>
                </a:lnTo>
                <a:cubicBezTo>
                  <a:pt x="88" y="78"/>
                  <a:pt x="88" y="78"/>
                  <a:pt x="88" y="78"/>
                </a:cubicBezTo>
                <a:cubicBezTo>
                  <a:pt x="86" y="81"/>
                  <a:pt x="85" y="84"/>
                  <a:pt x="83" y="86"/>
                </a:cubicBezTo>
                <a:close/>
                <a:moveTo>
                  <a:pt x="39" y="90"/>
                </a:moveTo>
                <a:lnTo>
                  <a:pt x="39" y="90"/>
                </a:lnTo>
                <a:cubicBezTo>
                  <a:pt x="39" y="91"/>
                  <a:pt x="40" y="91"/>
                  <a:pt x="40" y="92"/>
                </a:cubicBezTo>
                <a:lnTo>
                  <a:pt x="40" y="100"/>
                </a:lnTo>
                <a:lnTo>
                  <a:pt x="40" y="100"/>
                </a:lnTo>
                <a:cubicBezTo>
                  <a:pt x="40" y="101"/>
                  <a:pt x="40" y="102"/>
                  <a:pt x="39" y="103"/>
                </a:cubicBezTo>
                <a:cubicBezTo>
                  <a:pt x="39" y="103"/>
                  <a:pt x="38" y="104"/>
                  <a:pt x="37" y="104"/>
                </a:cubicBezTo>
                <a:lnTo>
                  <a:pt x="37" y="104"/>
                </a:lnTo>
                <a:lnTo>
                  <a:pt x="36" y="104"/>
                </a:lnTo>
                <a:cubicBezTo>
                  <a:pt x="30" y="105"/>
                  <a:pt x="25" y="106"/>
                  <a:pt x="20" y="108"/>
                </a:cubicBezTo>
                <a:cubicBezTo>
                  <a:pt x="10" y="113"/>
                  <a:pt x="5" y="120"/>
                  <a:pt x="3" y="129"/>
                </a:cubicBezTo>
                <a:lnTo>
                  <a:pt x="3" y="129"/>
                </a:lnTo>
                <a:cubicBezTo>
                  <a:pt x="0" y="138"/>
                  <a:pt x="0" y="148"/>
                  <a:pt x="0" y="158"/>
                </a:cubicBezTo>
                <a:lnTo>
                  <a:pt x="0" y="158"/>
                </a:lnTo>
                <a:lnTo>
                  <a:pt x="0" y="160"/>
                </a:lnTo>
                <a:cubicBezTo>
                  <a:pt x="0" y="163"/>
                  <a:pt x="1" y="165"/>
                  <a:pt x="3" y="167"/>
                </a:cubicBezTo>
                <a:lnTo>
                  <a:pt x="3" y="167"/>
                </a:lnTo>
                <a:lnTo>
                  <a:pt x="3" y="167"/>
                </a:lnTo>
                <a:cubicBezTo>
                  <a:pt x="5" y="169"/>
                  <a:pt x="7" y="170"/>
                  <a:pt x="10" y="170"/>
                </a:cubicBezTo>
                <a:lnTo>
                  <a:pt x="110" y="170"/>
                </a:lnTo>
                <a:cubicBezTo>
                  <a:pt x="113" y="170"/>
                  <a:pt x="115" y="169"/>
                  <a:pt x="117" y="167"/>
                </a:cubicBezTo>
                <a:cubicBezTo>
                  <a:pt x="119" y="166"/>
                  <a:pt x="120" y="163"/>
                  <a:pt x="120" y="160"/>
                </a:cubicBezTo>
                <a:lnTo>
                  <a:pt x="120" y="158"/>
                </a:lnTo>
                <a:lnTo>
                  <a:pt x="120" y="158"/>
                </a:lnTo>
                <a:cubicBezTo>
                  <a:pt x="120" y="148"/>
                  <a:pt x="120" y="138"/>
                  <a:pt x="117" y="129"/>
                </a:cubicBezTo>
                <a:cubicBezTo>
                  <a:pt x="115" y="120"/>
                  <a:pt x="109" y="113"/>
                  <a:pt x="100" y="108"/>
                </a:cubicBezTo>
                <a:cubicBezTo>
                  <a:pt x="95" y="106"/>
                  <a:pt x="90" y="105"/>
                  <a:pt x="84" y="104"/>
                </a:cubicBezTo>
                <a:lnTo>
                  <a:pt x="83" y="104"/>
                </a:lnTo>
                <a:cubicBezTo>
                  <a:pt x="82" y="104"/>
                  <a:pt x="81" y="103"/>
                  <a:pt x="81" y="103"/>
                </a:cubicBezTo>
                <a:cubicBezTo>
                  <a:pt x="80" y="102"/>
                  <a:pt x="80" y="101"/>
                  <a:pt x="80" y="100"/>
                </a:cubicBezTo>
                <a:lnTo>
                  <a:pt x="80" y="92"/>
                </a:lnTo>
                <a:cubicBezTo>
                  <a:pt x="80" y="91"/>
                  <a:pt x="80" y="91"/>
                  <a:pt x="81" y="90"/>
                </a:cubicBezTo>
                <a:cubicBezTo>
                  <a:pt x="82" y="90"/>
                  <a:pt x="83" y="90"/>
                  <a:pt x="84" y="90"/>
                </a:cubicBezTo>
                <a:cubicBezTo>
                  <a:pt x="86" y="89"/>
                  <a:pt x="87" y="89"/>
                  <a:pt x="88" y="89"/>
                </a:cubicBezTo>
                <a:lnTo>
                  <a:pt x="88" y="89"/>
                </a:lnTo>
                <a:cubicBezTo>
                  <a:pt x="89" y="89"/>
                  <a:pt x="89" y="88"/>
                  <a:pt x="89" y="88"/>
                </a:cubicBezTo>
                <a:cubicBezTo>
                  <a:pt x="103" y="67"/>
                  <a:pt x="104" y="47"/>
                  <a:pt x="100" y="32"/>
                </a:cubicBezTo>
                <a:cubicBezTo>
                  <a:pt x="98" y="24"/>
                  <a:pt x="94" y="18"/>
                  <a:pt x="90" y="12"/>
                </a:cubicBezTo>
                <a:cubicBezTo>
                  <a:pt x="85" y="7"/>
                  <a:pt x="80" y="4"/>
                  <a:pt x="75" y="2"/>
                </a:cubicBezTo>
                <a:cubicBezTo>
                  <a:pt x="69" y="0"/>
                  <a:pt x="64" y="0"/>
                  <a:pt x="59" y="3"/>
                </a:cubicBezTo>
                <a:cubicBezTo>
                  <a:pt x="58" y="2"/>
                  <a:pt x="56" y="1"/>
                  <a:pt x="53" y="1"/>
                </a:cubicBezTo>
                <a:cubicBezTo>
                  <a:pt x="49" y="1"/>
                  <a:pt x="44" y="3"/>
                  <a:pt x="39" y="6"/>
                </a:cubicBezTo>
                <a:cubicBezTo>
                  <a:pt x="34" y="9"/>
                  <a:pt x="29" y="13"/>
                  <a:pt x="25" y="19"/>
                </a:cubicBezTo>
                <a:lnTo>
                  <a:pt x="25" y="19"/>
                </a:lnTo>
                <a:cubicBezTo>
                  <a:pt x="15" y="33"/>
                  <a:pt x="11" y="56"/>
                  <a:pt x="31" y="88"/>
                </a:cubicBezTo>
                <a:cubicBezTo>
                  <a:pt x="31" y="88"/>
                  <a:pt x="31" y="88"/>
                  <a:pt x="32" y="88"/>
                </a:cubicBezTo>
                <a:cubicBezTo>
                  <a:pt x="33" y="89"/>
                  <a:pt x="34" y="89"/>
                  <a:pt x="35" y="89"/>
                </a:cubicBezTo>
                <a:cubicBezTo>
                  <a:pt x="36" y="90"/>
                  <a:pt x="38" y="90"/>
                  <a:pt x="39" y="90"/>
                </a:cubicBezTo>
                <a:close/>
                <a:moveTo>
                  <a:pt x="20" y="112"/>
                </a:moveTo>
                <a:lnTo>
                  <a:pt x="20" y="112"/>
                </a:lnTo>
                <a:lnTo>
                  <a:pt x="20" y="112"/>
                </a:lnTo>
                <a:cubicBezTo>
                  <a:pt x="23" y="118"/>
                  <a:pt x="28" y="123"/>
                  <a:pt x="35" y="126"/>
                </a:cubicBezTo>
                <a:cubicBezTo>
                  <a:pt x="43" y="130"/>
                  <a:pt x="52" y="132"/>
                  <a:pt x="60" y="132"/>
                </a:cubicBezTo>
                <a:cubicBezTo>
                  <a:pt x="68" y="132"/>
                  <a:pt x="77" y="130"/>
                  <a:pt x="84" y="126"/>
                </a:cubicBezTo>
                <a:cubicBezTo>
                  <a:pt x="91" y="123"/>
                  <a:pt x="97" y="118"/>
                  <a:pt x="100" y="112"/>
                </a:cubicBezTo>
                <a:cubicBezTo>
                  <a:pt x="100" y="112"/>
                  <a:pt x="99" y="112"/>
                  <a:pt x="98" y="111"/>
                </a:cubicBezTo>
                <a:cubicBezTo>
                  <a:pt x="97" y="111"/>
                  <a:pt x="95" y="110"/>
                  <a:pt x="93" y="109"/>
                </a:cubicBezTo>
                <a:cubicBezTo>
                  <a:pt x="93" y="109"/>
                  <a:pt x="93" y="110"/>
                  <a:pt x="93" y="110"/>
                </a:cubicBezTo>
                <a:cubicBezTo>
                  <a:pt x="81" y="117"/>
                  <a:pt x="71" y="122"/>
                  <a:pt x="61" y="123"/>
                </a:cubicBezTo>
                <a:cubicBezTo>
                  <a:pt x="51" y="123"/>
                  <a:pt x="41" y="119"/>
                  <a:pt x="27" y="109"/>
                </a:cubicBezTo>
                <a:cubicBezTo>
                  <a:pt x="25" y="110"/>
                  <a:pt x="24" y="111"/>
                  <a:pt x="22" y="111"/>
                </a:cubicBezTo>
                <a:cubicBezTo>
                  <a:pt x="21" y="112"/>
                  <a:pt x="20" y="112"/>
                  <a:pt x="20" y="112"/>
                </a:cubicBezTo>
                <a:close/>
                <a:moveTo>
                  <a:pt x="28" y="59"/>
                </a:moveTo>
                <a:lnTo>
                  <a:pt x="28" y="59"/>
                </a:lnTo>
                <a:lnTo>
                  <a:pt x="28" y="59"/>
                </a:lnTo>
                <a:lnTo>
                  <a:pt x="28" y="59"/>
                </a:lnTo>
                <a:close/>
                <a:moveTo>
                  <a:pt x="40" y="100"/>
                </a:moveTo>
                <a:lnTo>
                  <a:pt x="40" y="100"/>
                </a:lnTo>
                <a:cubicBezTo>
                  <a:pt x="40" y="99"/>
                  <a:pt x="41" y="98"/>
                  <a:pt x="42" y="98"/>
                </a:cubicBezTo>
                <a:lnTo>
                  <a:pt x="40" y="100"/>
                </a:ln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
        <p:nvSpPr>
          <p:cNvPr id="33" name="Freeform 118">
            <a:extLst>
              <a:ext uri="{FF2B5EF4-FFF2-40B4-BE49-F238E27FC236}">
                <a16:creationId xmlns="" xmlns:a16="http://schemas.microsoft.com/office/drawing/2014/main" id="{30B8FE02-8042-4896-A542-E16EEE25B9E6}"/>
              </a:ext>
            </a:extLst>
          </p:cNvPr>
          <p:cNvSpPr>
            <a:spLocks noChangeAspect="1" noEditPoints="1"/>
          </p:cNvSpPr>
          <p:nvPr/>
        </p:nvSpPr>
        <p:spPr bwMode="auto">
          <a:xfrm>
            <a:off x="705971" y="2707190"/>
            <a:ext cx="595665" cy="399574"/>
          </a:xfrm>
          <a:custGeom>
            <a:avLst/>
            <a:gdLst>
              <a:gd name="T0" fmla="*/ 134 w 159"/>
              <a:gd name="T1" fmla="*/ 69 h 107"/>
              <a:gd name="T2" fmla="*/ 134 w 159"/>
              <a:gd name="T3" fmla="*/ 4 h 107"/>
              <a:gd name="T4" fmla="*/ 130 w 159"/>
              <a:gd name="T5" fmla="*/ 53 h 107"/>
              <a:gd name="T6" fmla="*/ 118 w 159"/>
              <a:gd name="T7" fmla="*/ 13 h 107"/>
              <a:gd name="T8" fmla="*/ 3 w 159"/>
              <a:gd name="T9" fmla="*/ 3 h 107"/>
              <a:gd name="T10" fmla="*/ 25 w 159"/>
              <a:gd name="T11" fmla="*/ 4 h 107"/>
              <a:gd name="T12" fmla="*/ 42 w 159"/>
              <a:gd name="T13" fmla="*/ 13 h 107"/>
              <a:gd name="T14" fmla="*/ 28 w 159"/>
              <a:gd name="T15" fmla="*/ 56 h 107"/>
              <a:gd name="T16" fmla="*/ 81 w 159"/>
              <a:gd name="T17" fmla="*/ 97 h 107"/>
              <a:gd name="T18" fmla="*/ 99 w 159"/>
              <a:gd name="T19" fmla="*/ 100 h 107"/>
              <a:gd name="T20" fmla="*/ 39 w 159"/>
              <a:gd name="T21" fmla="*/ 74 h 107"/>
              <a:gd name="T22" fmla="*/ 58 w 159"/>
              <a:gd name="T23" fmla="*/ 66 h 107"/>
              <a:gd name="T24" fmla="*/ 68 w 159"/>
              <a:gd name="T25" fmla="*/ 72 h 107"/>
              <a:gd name="T26" fmla="*/ 102 w 159"/>
              <a:gd name="T27" fmla="*/ 97 h 107"/>
              <a:gd name="T28" fmla="*/ 83 w 159"/>
              <a:gd name="T29" fmla="*/ 70 h 107"/>
              <a:gd name="T30" fmla="*/ 116 w 159"/>
              <a:gd name="T31" fmla="*/ 84 h 107"/>
              <a:gd name="T32" fmla="*/ 118 w 159"/>
              <a:gd name="T33" fmla="*/ 81 h 107"/>
              <a:gd name="T34" fmla="*/ 119 w 159"/>
              <a:gd name="T35" fmla="*/ 74 h 107"/>
              <a:gd name="T36" fmla="*/ 54 w 159"/>
              <a:gd name="T37" fmla="*/ 39 h 107"/>
              <a:gd name="T38" fmla="*/ 77 w 159"/>
              <a:gd name="T39" fmla="*/ 24 h 107"/>
              <a:gd name="T40" fmla="*/ 44 w 159"/>
              <a:gd name="T41" fmla="*/ 18 h 107"/>
              <a:gd name="T42" fmla="*/ 69 w 159"/>
              <a:gd name="T43" fmla="*/ 96 h 107"/>
              <a:gd name="T44" fmla="*/ 75 w 159"/>
              <a:gd name="T45" fmla="*/ 99 h 107"/>
              <a:gd name="T46" fmla="*/ 81 w 159"/>
              <a:gd name="T47" fmla="*/ 89 h 107"/>
              <a:gd name="T48" fmla="*/ 69 w 159"/>
              <a:gd name="T49" fmla="*/ 96 h 107"/>
              <a:gd name="T50" fmla="*/ 74 w 159"/>
              <a:gd name="T51" fmla="*/ 81 h 107"/>
              <a:gd name="T52" fmla="*/ 58 w 159"/>
              <a:gd name="T53" fmla="*/ 70 h 107"/>
              <a:gd name="T54" fmla="*/ 55 w 159"/>
              <a:gd name="T55" fmla="*/ 89 h 107"/>
              <a:gd name="T56" fmla="*/ 120 w 159"/>
              <a:gd name="T57" fmla="*/ 70 h 107"/>
              <a:gd name="T58" fmla="*/ 115 w 159"/>
              <a:gd name="T59" fmla="*/ 17 h 107"/>
              <a:gd name="T60" fmla="*/ 89 w 159"/>
              <a:gd name="T61" fmla="*/ 23 h 107"/>
              <a:gd name="T62" fmla="*/ 56 w 159"/>
              <a:gd name="T63" fmla="*/ 36 h 107"/>
              <a:gd name="T64" fmla="*/ 89 w 159"/>
              <a:gd name="T65" fmla="*/ 37 h 107"/>
              <a:gd name="T66" fmla="*/ 132 w 159"/>
              <a:gd name="T67" fmla="*/ 0 h 107"/>
              <a:gd name="T68" fmla="*/ 157 w 159"/>
              <a:gd name="T69" fmla="*/ 72 h 107"/>
              <a:gd name="T70" fmla="*/ 123 w 159"/>
              <a:gd name="T71" fmla="*/ 73 h 107"/>
              <a:gd name="T72" fmla="*/ 122 w 159"/>
              <a:gd name="T73" fmla="*/ 79 h 107"/>
              <a:gd name="T74" fmla="*/ 94 w 159"/>
              <a:gd name="T75" fmla="*/ 107 h 107"/>
              <a:gd name="T76" fmla="*/ 78 w 159"/>
              <a:gd name="T77" fmla="*/ 101 h 107"/>
              <a:gd name="T78" fmla="*/ 40 w 159"/>
              <a:gd name="T79" fmla="*/ 84 h 107"/>
              <a:gd name="T80" fmla="*/ 37 w 159"/>
              <a:gd name="T81" fmla="*/ 77 h 107"/>
              <a:gd name="T82" fmla="*/ 1 w 159"/>
              <a:gd name="T83" fmla="*/ 72 h 107"/>
              <a:gd name="T84" fmla="*/ 27 w 159"/>
              <a:gd name="T85" fmla="*/ 0 h 107"/>
              <a:gd name="T86" fmla="*/ 45 w 159"/>
              <a:gd name="T87" fmla="*/ 10 h 107"/>
              <a:gd name="T88" fmla="*/ 60 w 159"/>
              <a:gd name="T89" fmla="*/ 16 h 107"/>
              <a:gd name="T90" fmla="*/ 115 w 159"/>
              <a:gd name="T91" fmla="*/ 10 h 107"/>
              <a:gd name="T92" fmla="*/ 132 w 159"/>
              <a:gd name="T93" fmla="*/ 0 h 107"/>
              <a:gd name="T94" fmla="*/ 52 w 159"/>
              <a:gd name="T95" fmla="*/ 68 h 107"/>
              <a:gd name="T96" fmla="*/ 48 w 159"/>
              <a:gd name="T97" fmla="*/ 68 h 107"/>
              <a:gd name="T98" fmla="*/ 41 w 159"/>
              <a:gd name="T99" fmla="*/ 80 h 107"/>
              <a:gd name="T100" fmla="*/ 53 w 159"/>
              <a:gd name="T101"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07">
                <a:moveTo>
                  <a:pt x="134" y="64"/>
                </a:moveTo>
                <a:lnTo>
                  <a:pt x="134" y="64"/>
                </a:lnTo>
                <a:lnTo>
                  <a:pt x="134" y="64"/>
                </a:lnTo>
                <a:lnTo>
                  <a:pt x="134" y="69"/>
                </a:lnTo>
                <a:lnTo>
                  <a:pt x="156" y="69"/>
                </a:lnTo>
                <a:lnTo>
                  <a:pt x="156" y="3"/>
                </a:lnTo>
                <a:lnTo>
                  <a:pt x="134" y="3"/>
                </a:lnTo>
                <a:lnTo>
                  <a:pt x="134" y="4"/>
                </a:lnTo>
                <a:lnTo>
                  <a:pt x="134" y="4"/>
                </a:lnTo>
                <a:lnTo>
                  <a:pt x="134" y="64"/>
                </a:lnTo>
                <a:close/>
                <a:moveTo>
                  <a:pt x="130" y="53"/>
                </a:moveTo>
                <a:lnTo>
                  <a:pt x="130" y="53"/>
                </a:lnTo>
                <a:lnTo>
                  <a:pt x="130" y="7"/>
                </a:lnTo>
                <a:lnTo>
                  <a:pt x="120" y="10"/>
                </a:lnTo>
                <a:cubicBezTo>
                  <a:pt x="119" y="10"/>
                  <a:pt x="118" y="11"/>
                  <a:pt x="118" y="11"/>
                </a:cubicBezTo>
                <a:cubicBezTo>
                  <a:pt x="118" y="12"/>
                  <a:pt x="118" y="13"/>
                  <a:pt x="118" y="13"/>
                </a:cubicBezTo>
                <a:lnTo>
                  <a:pt x="130" y="53"/>
                </a:lnTo>
                <a:close/>
                <a:moveTo>
                  <a:pt x="25" y="3"/>
                </a:moveTo>
                <a:lnTo>
                  <a:pt x="25" y="3"/>
                </a:lnTo>
                <a:lnTo>
                  <a:pt x="3" y="3"/>
                </a:lnTo>
                <a:lnTo>
                  <a:pt x="3" y="69"/>
                </a:lnTo>
                <a:lnTo>
                  <a:pt x="25" y="69"/>
                </a:lnTo>
                <a:lnTo>
                  <a:pt x="25" y="67"/>
                </a:lnTo>
                <a:lnTo>
                  <a:pt x="25" y="4"/>
                </a:lnTo>
                <a:lnTo>
                  <a:pt x="25" y="3"/>
                </a:lnTo>
                <a:close/>
                <a:moveTo>
                  <a:pt x="28" y="56"/>
                </a:moveTo>
                <a:lnTo>
                  <a:pt x="28" y="56"/>
                </a:lnTo>
                <a:lnTo>
                  <a:pt x="42" y="13"/>
                </a:lnTo>
                <a:cubicBezTo>
                  <a:pt x="42" y="13"/>
                  <a:pt x="42" y="12"/>
                  <a:pt x="41" y="11"/>
                </a:cubicBezTo>
                <a:cubicBezTo>
                  <a:pt x="41" y="11"/>
                  <a:pt x="41" y="10"/>
                  <a:pt x="40" y="10"/>
                </a:cubicBezTo>
                <a:lnTo>
                  <a:pt x="28" y="7"/>
                </a:lnTo>
                <a:lnTo>
                  <a:pt x="28" y="56"/>
                </a:lnTo>
                <a:close/>
                <a:moveTo>
                  <a:pt x="85" y="89"/>
                </a:moveTo>
                <a:lnTo>
                  <a:pt x="85" y="89"/>
                </a:lnTo>
                <a:cubicBezTo>
                  <a:pt x="84" y="90"/>
                  <a:pt x="84" y="90"/>
                  <a:pt x="84" y="91"/>
                </a:cubicBezTo>
                <a:lnTo>
                  <a:pt x="81" y="97"/>
                </a:lnTo>
                <a:lnTo>
                  <a:pt x="92" y="103"/>
                </a:lnTo>
                <a:cubicBezTo>
                  <a:pt x="92" y="104"/>
                  <a:pt x="93" y="104"/>
                  <a:pt x="93" y="104"/>
                </a:cubicBezTo>
                <a:cubicBezTo>
                  <a:pt x="94" y="104"/>
                  <a:pt x="94" y="103"/>
                  <a:pt x="95" y="103"/>
                </a:cubicBezTo>
                <a:lnTo>
                  <a:pt x="99" y="100"/>
                </a:lnTo>
                <a:lnTo>
                  <a:pt x="85" y="89"/>
                </a:lnTo>
                <a:close/>
                <a:moveTo>
                  <a:pt x="29" y="65"/>
                </a:moveTo>
                <a:lnTo>
                  <a:pt x="29" y="65"/>
                </a:lnTo>
                <a:lnTo>
                  <a:pt x="39" y="74"/>
                </a:lnTo>
                <a:lnTo>
                  <a:pt x="45" y="66"/>
                </a:lnTo>
                <a:cubicBezTo>
                  <a:pt x="45" y="65"/>
                  <a:pt x="46" y="64"/>
                  <a:pt x="48" y="64"/>
                </a:cubicBezTo>
                <a:cubicBezTo>
                  <a:pt x="49" y="63"/>
                  <a:pt x="50" y="63"/>
                  <a:pt x="52" y="64"/>
                </a:cubicBezTo>
                <a:lnTo>
                  <a:pt x="58" y="66"/>
                </a:lnTo>
                <a:cubicBezTo>
                  <a:pt x="60" y="67"/>
                  <a:pt x="62" y="68"/>
                  <a:pt x="64" y="69"/>
                </a:cubicBezTo>
                <a:cubicBezTo>
                  <a:pt x="65" y="70"/>
                  <a:pt x="66" y="71"/>
                  <a:pt x="68" y="72"/>
                </a:cubicBezTo>
                <a:lnTo>
                  <a:pt x="68" y="72"/>
                </a:lnTo>
                <a:cubicBezTo>
                  <a:pt x="68" y="72"/>
                  <a:pt x="68" y="72"/>
                  <a:pt x="68" y="72"/>
                </a:cubicBezTo>
                <a:cubicBezTo>
                  <a:pt x="68" y="72"/>
                  <a:pt x="69" y="72"/>
                  <a:pt x="69" y="72"/>
                </a:cubicBezTo>
                <a:lnTo>
                  <a:pt x="82" y="83"/>
                </a:lnTo>
                <a:cubicBezTo>
                  <a:pt x="83" y="84"/>
                  <a:pt x="84" y="84"/>
                  <a:pt x="84" y="85"/>
                </a:cubicBezTo>
                <a:lnTo>
                  <a:pt x="102" y="97"/>
                </a:lnTo>
                <a:lnTo>
                  <a:pt x="107" y="94"/>
                </a:lnTo>
                <a:cubicBezTo>
                  <a:pt x="108" y="93"/>
                  <a:pt x="108" y="93"/>
                  <a:pt x="109" y="92"/>
                </a:cubicBezTo>
                <a:lnTo>
                  <a:pt x="83" y="72"/>
                </a:lnTo>
                <a:cubicBezTo>
                  <a:pt x="82" y="72"/>
                  <a:pt x="82" y="71"/>
                  <a:pt x="83" y="70"/>
                </a:cubicBezTo>
                <a:cubicBezTo>
                  <a:pt x="83" y="69"/>
                  <a:pt x="84" y="69"/>
                  <a:pt x="85" y="70"/>
                </a:cubicBezTo>
                <a:lnTo>
                  <a:pt x="111" y="90"/>
                </a:lnTo>
                <a:cubicBezTo>
                  <a:pt x="112" y="89"/>
                  <a:pt x="113" y="88"/>
                  <a:pt x="114" y="87"/>
                </a:cubicBezTo>
                <a:cubicBezTo>
                  <a:pt x="115" y="86"/>
                  <a:pt x="115" y="85"/>
                  <a:pt x="116" y="84"/>
                </a:cubicBezTo>
                <a:lnTo>
                  <a:pt x="93" y="63"/>
                </a:lnTo>
                <a:cubicBezTo>
                  <a:pt x="92" y="62"/>
                  <a:pt x="92" y="61"/>
                  <a:pt x="93" y="61"/>
                </a:cubicBezTo>
                <a:cubicBezTo>
                  <a:pt x="93" y="60"/>
                  <a:pt x="94" y="60"/>
                  <a:pt x="95" y="61"/>
                </a:cubicBezTo>
                <a:lnTo>
                  <a:pt x="118" y="81"/>
                </a:lnTo>
                <a:cubicBezTo>
                  <a:pt x="118" y="80"/>
                  <a:pt x="119" y="79"/>
                  <a:pt x="119" y="78"/>
                </a:cubicBezTo>
                <a:lnTo>
                  <a:pt x="120" y="77"/>
                </a:lnTo>
                <a:cubicBezTo>
                  <a:pt x="120" y="76"/>
                  <a:pt x="120" y="76"/>
                  <a:pt x="120" y="75"/>
                </a:cubicBezTo>
                <a:cubicBezTo>
                  <a:pt x="120" y="75"/>
                  <a:pt x="119" y="74"/>
                  <a:pt x="119" y="74"/>
                </a:cubicBezTo>
                <a:lnTo>
                  <a:pt x="88" y="40"/>
                </a:lnTo>
                <a:lnTo>
                  <a:pt x="68" y="46"/>
                </a:lnTo>
                <a:cubicBezTo>
                  <a:pt x="65" y="47"/>
                  <a:pt x="62" y="46"/>
                  <a:pt x="60" y="45"/>
                </a:cubicBezTo>
                <a:cubicBezTo>
                  <a:pt x="58" y="44"/>
                  <a:pt x="55" y="42"/>
                  <a:pt x="54" y="39"/>
                </a:cubicBezTo>
                <a:lnTo>
                  <a:pt x="53" y="36"/>
                </a:lnTo>
                <a:lnTo>
                  <a:pt x="52" y="36"/>
                </a:lnTo>
                <a:cubicBezTo>
                  <a:pt x="52" y="35"/>
                  <a:pt x="53" y="34"/>
                  <a:pt x="53" y="33"/>
                </a:cubicBezTo>
                <a:lnTo>
                  <a:pt x="77" y="24"/>
                </a:lnTo>
                <a:cubicBezTo>
                  <a:pt x="79" y="23"/>
                  <a:pt x="80" y="23"/>
                  <a:pt x="81" y="22"/>
                </a:cubicBezTo>
                <a:lnTo>
                  <a:pt x="59" y="20"/>
                </a:lnTo>
                <a:lnTo>
                  <a:pt x="59" y="20"/>
                </a:lnTo>
                <a:lnTo>
                  <a:pt x="44" y="18"/>
                </a:lnTo>
                <a:lnTo>
                  <a:pt x="44" y="18"/>
                </a:lnTo>
                <a:lnTo>
                  <a:pt x="29" y="65"/>
                </a:lnTo>
                <a:close/>
                <a:moveTo>
                  <a:pt x="69" y="96"/>
                </a:moveTo>
                <a:lnTo>
                  <a:pt x="69" y="96"/>
                </a:lnTo>
                <a:lnTo>
                  <a:pt x="73" y="99"/>
                </a:lnTo>
                <a:lnTo>
                  <a:pt x="73" y="99"/>
                </a:lnTo>
                <a:cubicBezTo>
                  <a:pt x="73" y="99"/>
                  <a:pt x="73" y="99"/>
                  <a:pt x="74" y="99"/>
                </a:cubicBezTo>
                <a:cubicBezTo>
                  <a:pt x="74" y="99"/>
                  <a:pt x="74" y="99"/>
                  <a:pt x="75" y="99"/>
                </a:cubicBezTo>
                <a:cubicBezTo>
                  <a:pt x="75" y="99"/>
                  <a:pt x="75" y="99"/>
                  <a:pt x="76" y="98"/>
                </a:cubicBezTo>
                <a:lnTo>
                  <a:pt x="76" y="98"/>
                </a:lnTo>
                <a:cubicBezTo>
                  <a:pt x="76" y="98"/>
                  <a:pt x="76" y="98"/>
                  <a:pt x="76" y="98"/>
                </a:cubicBezTo>
                <a:lnTo>
                  <a:pt x="81" y="89"/>
                </a:lnTo>
                <a:cubicBezTo>
                  <a:pt x="81" y="89"/>
                  <a:pt x="81" y="88"/>
                  <a:pt x="81" y="87"/>
                </a:cubicBezTo>
                <a:cubicBezTo>
                  <a:pt x="81" y="87"/>
                  <a:pt x="81" y="86"/>
                  <a:pt x="80" y="86"/>
                </a:cubicBezTo>
                <a:lnTo>
                  <a:pt x="77" y="83"/>
                </a:lnTo>
                <a:lnTo>
                  <a:pt x="69" y="96"/>
                </a:lnTo>
                <a:close/>
                <a:moveTo>
                  <a:pt x="58" y="90"/>
                </a:moveTo>
                <a:lnTo>
                  <a:pt x="58" y="90"/>
                </a:lnTo>
                <a:lnTo>
                  <a:pt x="66" y="95"/>
                </a:lnTo>
                <a:lnTo>
                  <a:pt x="74" y="81"/>
                </a:lnTo>
                <a:lnTo>
                  <a:pt x="68" y="76"/>
                </a:lnTo>
                <a:lnTo>
                  <a:pt x="58" y="90"/>
                </a:lnTo>
                <a:close/>
                <a:moveTo>
                  <a:pt x="58" y="70"/>
                </a:moveTo>
                <a:lnTo>
                  <a:pt x="58" y="70"/>
                </a:lnTo>
                <a:cubicBezTo>
                  <a:pt x="58" y="70"/>
                  <a:pt x="58" y="70"/>
                  <a:pt x="59" y="70"/>
                </a:cubicBezTo>
                <a:cubicBezTo>
                  <a:pt x="60" y="71"/>
                  <a:pt x="61" y="71"/>
                  <a:pt x="62" y="72"/>
                </a:cubicBezTo>
                <a:cubicBezTo>
                  <a:pt x="63" y="72"/>
                  <a:pt x="64" y="73"/>
                  <a:pt x="65" y="74"/>
                </a:cubicBezTo>
                <a:lnTo>
                  <a:pt x="55" y="89"/>
                </a:lnTo>
                <a:lnTo>
                  <a:pt x="49" y="85"/>
                </a:lnTo>
                <a:lnTo>
                  <a:pt x="58" y="70"/>
                </a:lnTo>
                <a:close/>
                <a:moveTo>
                  <a:pt x="120" y="70"/>
                </a:moveTo>
                <a:lnTo>
                  <a:pt x="120" y="70"/>
                </a:lnTo>
                <a:cubicBezTo>
                  <a:pt x="120" y="70"/>
                  <a:pt x="120" y="70"/>
                  <a:pt x="121" y="70"/>
                </a:cubicBezTo>
                <a:lnTo>
                  <a:pt x="130" y="64"/>
                </a:lnTo>
                <a:cubicBezTo>
                  <a:pt x="130" y="64"/>
                  <a:pt x="130" y="64"/>
                  <a:pt x="130" y="64"/>
                </a:cubicBezTo>
                <a:lnTo>
                  <a:pt x="115" y="17"/>
                </a:lnTo>
                <a:lnTo>
                  <a:pt x="97" y="21"/>
                </a:lnTo>
                <a:cubicBezTo>
                  <a:pt x="94" y="22"/>
                  <a:pt x="92" y="22"/>
                  <a:pt x="89" y="23"/>
                </a:cubicBezTo>
                <a:lnTo>
                  <a:pt x="89" y="23"/>
                </a:lnTo>
                <a:lnTo>
                  <a:pt x="89" y="23"/>
                </a:lnTo>
                <a:lnTo>
                  <a:pt x="89" y="23"/>
                </a:lnTo>
                <a:cubicBezTo>
                  <a:pt x="89" y="23"/>
                  <a:pt x="88" y="23"/>
                  <a:pt x="88" y="23"/>
                </a:cubicBezTo>
                <a:cubicBezTo>
                  <a:pt x="85" y="24"/>
                  <a:pt x="82" y="25"/>
                  <a:pt x="79" y="27"/>
                </a:cubicBezTo>
                <a:lnTo>
                  <a:pt x="56" y="36"/>
                </a:lnTo>
                <a:lnTo>
                  <a:pt x="57" y="38"/>
                </a:lnTo>
                <a:cubicBezTo>
                  <a:pt x="58" y="40"/>
                  <a:pt x="60" y="41"/>
                  <a:pt x="61" y="42"/>
                </a:cubicBezTo>
                <a:cubicBezTo>
                  <a:pt x="63" y="43"/>
                  <a:pt x="65" y="43"/>
                  <a:pt x="67" y="42"/>
                </a:cubicBezTo>
                <a:lnTo>
                  <a:pt x="89" y="37"/>
                </a:lnTo>
                <a:cubicBezTo>
                  <a:pt x="89" y="37"/>
                  <a:pt x="90" y="37"/>
                  <a:pt x="90" y="37"/>
                </a:cubicBezTo>
                <a:lnTo>
                  <a:pt x="120" y="70"/>
                </a:lnTo>
                <a:close/>
                <a:moveTo>
                  <a:pt x="132" y="0"/>
                </a:moveTo>
                <a:lnTo>
                  <a:pt x="132" y="0"/>
                </a:lnTo>
                <a:lnTo>
                  <a:pt x="157" y="0"/>
                </a:lnTo>
                <a:cubicBezTo>
                  <a:pt x="158" y="0"/>
                  <a:pt x="159" y="1"/>
                  <a:pt x="159" y="2"/>
                </a:cubicBezTo>
                <a:lnTo>
                  <a:pt x="159" y="71"/>
                </a:lnTo>
                <a:cubicBezTo>
                  <a:pt x="159" y="72"/>
                  <a:pt x="158" y="72"/>
                  <a:pt x="157" y="72"/>
                </a:cubicBezTo>
                <a:lnTo>
                  <a:pt x="132" y="72"/>
                </a:lnTo>
                <a:cubicBezTo>
                  <a:pt x="131" y="72"/>
                  <a:pt x="130" y="72"/>
                  <a:pt x="130" y="71"/>
                </a:cubicBezTo>
                <a:lnTo>
                  <a:pt x="130" y="68"/>
                </a:lnTo>
                <a:lnTo>
                  <a:pt x="123" y="73"/>
                </a:lnTo>
                <a:lnTo>
                  <a:pt x="122" y="73"/>
                </a:lnTo>
                <a:cubicBezTo>
                  <a:pt x="123" y="73"/>
                  <a:pt x="123" y="74"/>
                  <a:pt x="123" y="75"/>
                </a:cubicBezTo>
                <a:cubicBezTo>
                  <a:pt x="123" y="76"/>
                  <a:pt x="123" y="77"/>
                  <a:pt x="123" y="78"/>
                </a:cubicBezTo>
                <a:lnTo>
                  <a:pt x="122" y="79"/>
                </a:lnTo>
                <a:cubicBezTo>
                  <a:pt x="121" y="83"/>
                  <a:pt x="119" y="86"/>
                  <a:pt x="117" y="89"/>
                </a:cubicBezTo>
                <a:cubicBezTo>
                  <a:pt x="115" y="92"/>
                  <a:pt x="112" y="94"/>
                  <a:pt x="109" y="96"/>
                </a:cubicBezTo>
                <a:lnTo>
                  <a:pt x="97" y="106"/>
                </a:lnTo>
                <a:cubicBezTo>
                  <a:pt x="96" y="107"/>
                  <a:pt x="95" y="107"/>
                  <a:pt x="94" y="107"/>
                </a:cubicBezTo>
                <a:cubicBezTo>
                  <a:pt x="93" y="107"/>
                  <a:pt x="91" y="107"/>
                  <a:pt x="90" y="106"/>
                </a:cubicBezTo>
                <a:lnTo>
                  <a:pt x="79" y="100"/>
                </a:lnTo>
                <a:cubicBezTo>
                  <a:pt x="79" y="100"/>
                  <a:pt x="78" y="101"/>
                  <a:pt x="78" y="101"/>
                </a:cubicBezTo>
                <a:lnTo>
                  <a:pt x="78" y="101"/>
                </a:lnTo>
                <a:cubicBezTo>
                  <a:pt x="77" y="102"/>
                  <a:pt x="76" y="102"/>
                  <a:pt x="76" y="102"/>
                </a:cubicBezTo>
                <a:cubicBezTo>
                  <a:pt x="75" y="102"/>
                  <a:pt x="74" y="102"/>
                  <a:pt x="73" y="102"/>
                </a:cubicBezTo>
                <a:cubicBezTo>
                  <a:pt x="72" y="102"/>
                  <a:pt x="72" y="102"/>
                  <a:pt x="71" y="102"/>
                </a:cubicBezTo>
                <a:lnTo>
                  <a:pt x="40" y="84"/>
                </a:lnTo>
                <a:cubicBezTo>
                  <a:pt x="39" y="83"/>
                  <a:pt x="39" y="83"/>
                  <a:pt x="38" y="82"/>
                </a:cubicBezTo>
                <a:cubicBezTo>
                  <a:pt x="38" y="81"/>
                  <a:pt x="37" y="81"/>
                  <a:pt x="37" y="80"/>
                </a:cubicBezTo>
                <a:cubicBezTo>
                  <a:pt x="37" y="79"/>
                  <a:pt x="37" y="78"/>
                  <a:pt x="37" y="77"/>
                </a:cubicBezTo>
                <a:cubicBezTo>
                  <a:pt x="37" y="77"/>
                  <a:pt x="37" y="77"/>
                  <a:pt x="37" y="77"/>
                </a:cubicBezTo>
                <a:lnTo>
                  <a:pt x="28" y="68"/>
                </a:lnTo>
                <a:lnTo>
                  <a:pt x="28" y="71"/>
                </a:lnTo>
                <a:cubicBezTo>
                  <a:pt x="28" y="72"/>
                  <a:pt x="28" y="72"/>
                  <a:pt x="27" y="72"/>
                </a:cubicBezTo>
                <a:lnTo>
                  <a:pt x="1" y="72"/>
                </a:lnTo>
                <a:cubicBezTo>
                  <a:pt x="0" y="72"/>
                  <a:pt x="0" y="72"/>
                  <a:pt x="0" y="71"/>
                </a:cubicBezTo>
                <a:lnTo>
                  <a:pt x="0" y="2"/>
                </a:lnTo>
                <a:cubicBezTo>
                  <a:pt x="0" y="1"/>
                  <a:pt x="0" y="0"/>
                  <a:pt x="1" y="0"/>
                </a:cubicBezTo>
                <a:lnTo>
                  <a:pt x="27" y="0"/>
                </a:lnTo>
                <a:cubicBezTo>
                  <a:pt x="28" y="0"/>
                  <a:pt x="28" y="1"/>
                  <a:pt x="28" y="2"/>
                </a:cubicBezTo>
                <a:lnTo>
                  <a:pt x="28" y="3"/>
                </a:lnTo>
                <a:lnTo>
                  <a:pt x="41" y="7"/>
                </a:lnTo>
                <a:cubicBezTo>
                  <a:pt x="43" y="7"/>
                  <a:pt x="44" y="9"/>
                  <a:pt x="45" y="10"/>
                </a:cubicBezTo>
                <a:cubicBezTo>
                  <a:pt x="45" y="11"/>
                  <a:pt x="45" y="13"/>
                  <a:pt x="45" y="14"/>
                </a:cubicBezTo>
                <a:lnTo>
                  <a:pt x="45" y="15"/>
                </a:lnTo>
                <a:lnTo>
                  <a:pt x="60" y="16"/>
                </a:lnTo>
                <a:lnTo>
                  <a:pt x="60" y="16"/>
                </a:lnTo>
                <a:lnTo>
                  <a:pt x="89" y="20"/>
                </a:lnTo>
                <a:cubicBezTo>
                  <a:pt x="91" y="19"/>
                  <a:pt x="94" y="18"/>
                  <a:pt x="96" y="18"/>
                </a:cubicBezTo>
                <a:lnTo>
                  <a:pt x="114" y="14"/>
                </a:lnTo>
                <a:cubicBezTo>
                  <a:pt x="114" y="12"/>
                  <a:pt x="114" y="11"/>
                  <a:pt x="115" y="10"/>
                </a:cubicBezTo>
                <a:cubicBezTo>
                  <a:pt x="116" y="8"/>
                  <a:pt x="117" y="7"/>
                  <a:pt x="119" y="7"/>
                </a:cubicBezTo>
                <a:lnTo>
                  <a:pt x="130" y="3"/>
                </a:lnTo>
                <a:lnTo>
                  <a:pt x="130" y="2"/>
                </a:lnTo>
                <a:cubicBezTo>
                  <a:pt x="130" y="1"/>
                  <a:pt x="131" y="0"/>
                  <a:pt x="132" y="0"/>
                </a:cubicBezTo>
                <a:close/>
                <a:moveTo>
                  <a:pt x="46" y="83"/>
                </a:moveTo>
                <a:lnTo>
                  <a:pt x="46" y="83"/>
                </a:lnTo>
                <a:lnTo>
                  <a:pt x="54" y="68"/>
                </a:lnTo>
                <a:cubicBezTo>
                  <a:pt x="54" y="68"/>
                  <a:pt x="53" y="68"/>
                  <a:pt x="52" y="68"/>
                </a:cubicBezTo>
                <a:lnTo>
                  <a:pt x="50" y="67"/>
                </a:lnTo>
                <a:cubicBezTo>
                  <a:pt x="50" y="67"/>
                  <a:pt x="49" y="67"/>
                  <a:pt x="49" y="67"/>
                </a:cubicBezTo>
                <a:lnTo>
                  <a:pt x="49" y="67"/>
                </a:lnTo>
                <a:cubicBezTo>
                  <a:pt x="48" y="67"/>
                  <a:pt x="48" y="67"/>
                  <a:pt x="48" y="68"/>
                </a:cubicBezTo>
                <a:lnTo>
                  <a:pt x="47" y="69"/>
                </a:lnTo>
                <a:lnTo>
                  <a:pt x="41" y="78"/>
                </a:lnTo>
                <a:cubicBezTo>
                  <a:pt x="41" y="78"/>
                  <a:pt x="41" y="79"/>
                  <a:pt x="41" y="79"/>
                </a:cubicBezTo>
                <a:cubicBezTo>
                  <a:pt x="41" y="80"/>
                  <a:pt x="41" y="80"/>
                  <a:pt x="41" y="80"/>
                </a:cubicBezTo>
                <a:cubicBezTo>
                  <a:pt x="41" y="80"/>
                  <a:pt x="42" y="81"/>
                  <a:pt x="42" y="81"/>
                </a:cubicBezTo>
                <a:lnTo>
                  <a:pt x="46" y="83"/>
                </a:lnTo>
                <a:close/>
                <a:moveTo>
                  <a:pt x="53" y="36"/>
                </a:moveTo>
                <a:lnTo>
                  <a:pt x="53" y="36"/>
                </a:lnTo>
                <a:lnTo>
                  <a:pt x="53" y="36"/>
                </a:lnTo>
                <a:lnTo>
                  <a:pt x="53" y="36"/>
                </a:ln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
        <p:nvSpPr>
          <p:cNvPr id="34" name="Прямоугольник 33">
            <a:extLst>
              <a:ext uri="{FF2B5EF4-FFF2-40B4-BE49-F238E27FC236}">
                <a16:creationId xmlns="" xmlns:a16="http://schemas.microsoft.com/office/drawing/2014/main" id="{94074155-AC0E-4DFF-8721-6A87F8704644}"/>
              </a:ext>
            </a:extLst>
          </p:cNvPr>
          <p:cNvSpPr/>
          <p:nvPr/>
        </p:nvSpPr>
        <p:spPr>
          <a:xfrm>
            <a:off x="3685678" y="1695318"/>
            <a:ext cx="1904498" cy="369332"/>
          </a:xfrm>
          <a:prstGeom prst="rect">
            <a:avLst/>
          </a:prstGeom>
        </p:spPr>
        <p:txBody>
          <a:bodyPr wrap="square">
            <a:spAutoFit/>
          </a:bodyPr>
          <a:lstStyle/>
          <a:p>
            <a:pPr marL="3230" lvl="2" indent="0" algn="r">
              <a:buNone/>
            </a:pPr>
            <a:r>
              <a:rPr lang="en-US" sz="1800" dirty="0">
                <a:solidFill>
                  <a:schemeClr val="accent5">
                    <a:lumMod val="75000"/>
                  </a:schemeClr>
                </a:solidFill>
              </a:rPr>
              <a:t>3 Locations</a:t>
            </a:r>
          </a:p>
        </p:txBody>
      </p:sp>
      <p:sp>
        <p:nvSpPr>
          <p:cNvPr id="35" name="Объект 1">
            <a:extLst>
              <a:ext uri="{FF2B5EF4-FFF2-40B4-BE49-F238E27FC236}">
                <a16:creationId xmlns="" xmlns:a16="http://schemas.microsoft.com/office/drawing/2014/main" id="{7B81B3E8-9553-4BC3-BD1A-AE94B89D67FA}"/>
              </a:ext>
            </a:extLst>
          </p:cNvPr>
          <p:cNvSpPr txBox="1">
            <a:spLocks/>
          </p:cNvSpPr>
          <p:nvPr/>
        </p:nvSpPr>
        <p:spPr>
          <a:xfrm>
            <a:off x="1472435" y="2661097"/>
            <a:ext cx="1644506" cy="563364"/>
          </a:xfrm>
          <a:prstGeom prst="rect">
            <a:avLst/>
          </a:prstGeom>
        </p:spPr>
        <p:txBody>
          <a:bodyPr vert="horz" lIns="0" tIns="0" rIns="0" bIns="0" rtlCol="0">
            <a:noAutofit/>
          </a:bodyPr>
          <a:lstStyle>
            <a:lvl1pPr algn="l" rtl="0" eaLnBrk="1" fontAlgn="base" hangingPunct="1">
              <a:lnSpc>
                <a:spcPct val="90000"/>
              </a:lnSpc>
              <a:spcBef>
                <a:spcPts val="200"/>
              </a:spcBef>
              <a:spcAft>
                <a:spcPts val="200"/>
              </a:spcAft>
              <a:defRPr sz="1497"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90000"/>
              </a:lnSpc>
              <a:spcBef>
                <a:spcPts val="200"/>
              </a:spcBef>
              <a:spcAft>
                <a:spcPts val="200"/>
              </a:spcAft>
              <a:defRPr sz="1497" kern="1200" baseline="0">
                <a:solidFill>
                  <a:schemeClr val="tx1"/>
                </a:solidFill>
                <a:latin typeface="+mn-lt"/>
                <a:ea typeface="ＭＳ Ｐゴシック" pitchFamily="-109" charset="-128"/>
              </a:defRPr>
            </a:lvl2pPr>
            <a:lvl3pPr marL="303664" indent="-300434" algn="l" rtl="0" eaLnBrk="1" fontAlgn="base" hangingPunct="1">
              <a:lnSpc>
                <a:spcPct val="90000"/>
              </a:lnSpc>
              <a:spcBef>
                <a:spcPts val="200"/>
              </a:spcBef>
              <a:spcAft>
                <a:spcPts val="200"/>
              </a:spcAft>
              <a:buFont typeface="Arial" charset="0"/>
              <a:buChar char="—"/>
              <a:defRPr sz="1497" kern="1200" baseline="0">
                <a:solidFill>
                  <a:schemeClr val="tx1"/>
                </a:solidFill>
                <a:latin typeface="+mn-lt"/>
                <a:ea typeface="Deutsche Bank Text" panose="020B0503020202030204" pitchFamily="34" charset="0"/>
                <a:cs typeface="Arial" panose="020B0604020202020204" pitchFamily="34" charset="0"/>
              </a:defRPr>
            </a:lvl3pPr>
            <a:lvl4pPr marL="609217" indent="-302448" algn="l" rtl="0" eaLnBrk="1" fontAlgn="base" hangingPunct="1">
              <a:lnSpc>
                <a:spcPct val="100000"/>
              </a:lnSpc>
              <a:spcBef>
                <a:spcPts val="200"/>
              </a:spcBef>
              <a:spcAft>
                <a:spcPts val="200"/>
              </a:spcAft>
              <a:buFont typeface="Arial" charset="0"/>
              <a:buChar char="—"/>
              <a:defRPr sz="1200" kern="1200" baseline="0">
                <a:solidFill>
                  <a:schemeClr val="tx1"/>
                </a:solidFill>
                <a:latin typeface="+mn-lt"/>
                <a:ea typeface="ＭＳ Ｐゴシック" pitchFamily="-109" charset="-128"/>
              </a:defRPr>
            </a:lvl4pPr>
            <a:lvl5pPr marL="854416" indent="-247359" algn="l" rtl="0" eaLnBrk="1" fontAlgn="base" hangingPunct="1">
              <a:lnSpc>
                <a:spcPct val="100000"/>
              </a:lnSpc>
              <a:spcBef>
                <a:spcPts val="200"/>
              </a:spcBef>
              <a:spcAft>
                <a:spcPts val="200"/>
              </a:spcAft>
              <a:buFont typeface="Arial" charset="0"/>
              <a:buChar char="—"/>
              <a:defRPr sz="1000" kern="1200" baseline="0">
                <a:solidFill>
                  <a:schemeClr val="tx1"/>
                </a:solidFill>
                <a:latin typeface="+mn-lt"/>
                <a:ea typeface="ＭＳ Ｐゴシック" pitchFamily="-109" charset="-128"/>
              </a:defRPr>
            </a:lvl5pPr>
            <a:lvl6pPr marL="88296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6pPr>
            <a:lvl7pPr marL="1225221"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7pPr>
            <a:lvl8pPr marL="1567475"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8pPr>
            <a:lvl9pPr marL="190972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9pPr>
          </a:lstStyle>
          <a:p>
            <a:pPr marL="3230" lvl="2" indent="0" defTabSz="914400">
              <a:buFont typeface="Arial" charset="0"/>
              <a:buNone/>
            </a:pPr>
            <a:r>
              <a:rPr lang="en-US" sz="1800" dirty="0">
                <a:solidFill>
                  <a:schemeClr val="accent5">
                    <a:lumMod val="75000"/>
                  </a:schemeClr>
                </a:solidFill>
              </a:rPr>
              <a:t>15+ years</a:t>
            </a:r>
            <a:r>
              <a:rPr lang="ru-RU" sz="1800" dirty="0">
                <a:solidFill>
                  <a:schemeClr val="accent5">
                    <a:lumMod val="75000"/>
                  </a:schemeClr>
                </a:solidFill>
              </a:rPr>
              <a:t> </a:t>
            </a:r>
            <a:r>
              <a:rPr lang="en-US" sz="1800" dirty="0">
                <a:solidFill>
                  <a:schemeClr val="accent5">
                    <a:lumMod val="75000"/>
                  </a:schemeClr>
                </a:solidFill>
              </a:rPr>
              <a:t>of </a:t>
            </a:r>
            <a:br>
              <a:rPr lang="en-US" sz="1800" dirty="0">
                <a:solidFill>
                  <a:schemeClr val="accent5">
                    <a:lumMod val="75000"/>
                  </a:schemeClr>
                </a:solidFill>
              </a:rPr>
            </a:br>
            <a:r>
              <a:rPr lang="en-US" sz="1800" dirty="0">
                <a:solidFill>
                  <a:schemeClr val="accent5">
                    <a:lumMod val="75000"/>
                  </a:schemeClr>
                </a:solidFill>
              </a:rPr>
              <a:t>development</a:t>
            </a:r>
          </a:p>
          <a:p>
            <a:pPr marL="3230" lvl="2" indent="0" defTabSz="914400">
              <a:buFont typeface="Arial" charset="0"/>
              <a:buNone/>
            </a:pPr>
            <a:endParaRPr lang="en-US" dirty="0">
              <a:solidFill>
                <a:schemeClr val="accent5">
                  <a:lumMod val="75000"/>
                </a:schemeClr>
              </a:solidFill>
            </a:endParaRPr>
          </a:p>
          <a:p>
            <a:pPr marL="3230" lvl="2" indent="0" defTabSz="914400">
              <a:buFont typeface="Arial" charset="0"/>
              <a:buNone/>
            </a:pPr>
            <a:endParaRPr lang="en-US" dirty="0">
              <a:solidFill>
                <a:schemeClr val="accent5">
                  <a:lumMod val="75000"/>
                </a:schemeClr>
              </a:solidFill>
            </a:endParaRPr>
          </a:p>
        </p:txBody>
      </p:sp>
      <p:sp>
        <p:nvSpPr>
          <p:cNvPr id="36" name="Freeform 67">
            <a:extLst>
              <a:ext uri="{FF2B5EF4-FFF2-40B4-BE49-F238E27FC236}">
                <a16:creationId xmlns="" xmlns:a16="http://schemas.microsoft.com/office/drawing/2014/main" id="{4B0AC953-D356-41A0-A807-6B4FD41DE2D3}"/>
              </a:ext>
            </a:extLst>
          </p:cNvPr>
          <p:cNvSpPr>
            <a:spLocks noChangeAspect="1" noEditPoints="1"/>
          </p:cNvSpPr>
          <p:nvPr/>
        </p:nvSpPr>
        <p:spPr bwMode="auto">
          <a:xfrm>
            <a:off x="813937" y="3680122"/>
            <a:ext cx="452678" cy="553272"/>
          </a:xfrm>
          <a:custGeom>
            <a:avLst/>
            <a:gdLst>
              <a:gd name="T0" fmla="*/ 68 w 142"/>
              <a:gd name="T1" fmla="*/ 56 h 174"/>
              <a:gd name="T2" fmla="*/ 111 w 142"/>
              <a:gd name="T3" fmla="*/ 34 h 174"/>
              <a:gd name="T4" fmla="*/ 3 w 142"/>
              <a:gd name="T5" fmla="*/ 37 h 174"/>
              <a:gd name="T6" fmla="*/ 22 w 142"/>
              <a:gd name="T7" fmla="*/ 56 h 174"/>
              <a:gd name="T8" fmla="*/ 6 w 142"/>
              <a:gd name="T9" fmla="*/ 34 h 174"/>
              <a:gd name="T10" fmla="*/ 50 w 142"/>
              <a:gd name="T11" fmla="*/ 47 h 174"/>
              <a:gd name="T12" fmla="*/ 64 w 142"/>
              <a:gd name="T13" fmla="*/ 31 h 174"/>
              <a:gd name="T14" fmla="*/ 63 w 142"/>
              <a:gd name="T15" fmla="*/ 29 h 174"/>
              <a:gd name="T16" fmla="*/ 64 w 142"/>
              <a:gd name="T17" fmla="*/ 50 h 174"/>
              <a:gd name="T18" fmla="*/ 46 w 142"/>
              <a:gd name="T19" fmla="*/ 29 h 174"/>
              <a:gd name="T20" fmla="*/ 31 w 142"/>
              <a:gd name="T21" fmla="*/ 33 h 174"/>
              <a:gd name="T22" fmla="*/ 33 w 142"/>
              <a:gd name="T23" fmla="*/ 62 h 174"/>
              <a:gd name="T24" fmla="*/ 64 w 142"/>
              <a:gd name="T25" fmla="*/ 60 h 174"/>
              <a:gd name="T26" fmla="*/ 58 w 142"/>
              <a:gd name="T27" fmla="*/ 85 h 174"/>
              <a:gd name="T28" fmla="*/ 58 w 142"/>
              <a:gd name="T29" fmla="*/ 89 h 174"/>
              <a:gd name="T30" fmla="*/ 39 w 142"/>
              <a:gd name="T31" fmla="*/ 162 h 174"/>
              <a:gd name="T32" fmla="*/ 37 w 142"/>
              <a:gd name="T33" fmla="*/ 118 h 174"/>
              <a:gd name="T34" fmla="*/ 58 w 142"/>
              <a:gd name="T35" fmla="*/ 134 h 174"/>
              <a:gd name="T36" fmla="*/ 55 w 142"/>
              <a:gd name="T37" fmla="*/ 25 h 174"/>
              <a:gd name="T38" fmla="*/ 124 w 142"/>
              <a:gd name="T39" fmla="*/ 56 h 174"/>
              <a:gd name="T40" fmla="*/ 95 w 142"/>
              <a:gd name="T41" fmla="*/ 56 h 174"/>
              <a:gd name="T42" fmla="*/ 3 w 142"/>
              <a:gd name="T43" fmla="*/ 138 h 174"/>
              <a:gd name="T44" fmla="*/ 118 w 142"/>
              <a:gd name="T45" fmla="*/ 98 h 174"/>
              <a:gd name="T46" fmla="*/ 139 w 142"/>
              <a:gd name="T47" fmla="*/ 165 h 174"/>
              <a:gd name="T48" fmla="*/ 3 w 142"/>
              <a:gd name="T49" fmla="*/ 165 h 174"/>
              <a:gd name="T50" fmla="*/ 29 w 142"/>
              <a:gd name="T51" fmla="*/ 162 h 174"/>
              <a:gd name="T52" fmla="*/ 29 w 142"/>
              <a:gd name="T53" fmla="*/ 64 h 174"/>
              <a:gd name="T54" fmla="*/ 2 w 142"/>
              <a:gd name="T55" fmla="*/ 57 h 174"/>
              <a:gd name="T56" fmla="*/ 2 w 142"/>
              <a:gd name="T57" fmla="*/ 33 h 174"/>
              <a:gd name="T58" fmla="*/ 29 w 142"/>
              <a:gd name="T59" fmla="*/ 27 h 174"/>
              <a:gd name="T60" fmla="*/ 36 w 142"/>
              <a:gd name="T61" fmla="*/ 1 h 174"/>
              <a:gd name="T62" fmla="*/ 66 w 142"/>
              <a:gd name="T63" fmla="*/ 27 h 174"/>
              <a:gd name="T64" fmla="*/ 116 w 142"/>
              <a:gd name="T65" fmla="*/ 31 h 174"/>
              <a:gd name="T66" fmla="*/ 116 w 142"/>
              <a:gd name="T67" fmla="*/ 31 h 174"/>
              <a:gd name="T68" fmla="*/ 116 w 142"/>
              <a:gd name="T69" fmla="*/ 31 h 174"/>
              <a:gd name="T70" fmla="*/ 116 w 142"/>
              <a:gd name="T71" fmla="*/ 31 h 174"/>
              <a:gd name="T72" fmla="*/ 117 w 142"/>
              <a:gd name="T73" fmla="*/ 31 h 174"/>
              <a:gd name="T74" fmla="*/ 117 w 142"/>
              <a:gd name="T75" fmla="*/ 31 h 174"/>
              <a:gd name="T76" fmla="*/ 142 w 142"/>
              <a:gd name="T77" fmla="*/ 56 h 174"/>
              <a:gd name="T78" fmla="*/ 126 w 142"/>
              <a:gd name="T79" fmla="*/ 86 h 174"/>
              <a:gd name="T80" fmla="*/ 140 w 142"/>
              <a:gd name="T81" fmla="*/ 122 h 174"/>
              <a:gd name="T82" fmla="*/ 108 w 142"/>
              <a:gd name="T83" fmla="*/ 122 h 174"/>
              <a:gd name="T84" fmla="*/ 122 w 142"/>
              <a:gd name="T85" fmla="*/ 86 h 174"/>
              <a:gd name="T86" fmla="*/ 66 w 142"/>
              <a:gd name="T87" fmla="*/ 64 h 174"/>
              <a:gd name="T88" fmla="*/ 62 w 142"/>
              <a:gd name="T89" fmla="*/ 162 h 174"/>
              <a:gd name="T90" fmla="*/ 2 w 142"/>
              <a:gd name="T91" fmla="*/ 174 h 174"/>
              <a:gd name="T92" fmla="*/ 0 w 142"/>
              <a:gd name="T93" fmla="*/ 136 h 174"/>
              <a:gd name="T94" fmla="*/ 29 w 142"/>
              <a:gd name="T95" fmla="*/ 154 h 174"/>
              <a:gd name="T96" fmla="*/ 114 w 142"/>
              <a:gd name="T97" fmla="*/ 96 h 174"/>
              <a:gd name="T98" fmla="*/ 136 w 142"/>
              <a:gd name="T99" fmla="*/ 120 h 174"/>
              <a:gd name="T100" fmla="*/ 136 w 142"/>
              <a:gd name="T101" fmla="*/ 89 h 174"/>
              <a:gd name="T102" fmla="*/ 110 w 142"/>
              <a:gd name="T103"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74">
                <a:moveTo>
                  <a:pt x="87" y="56"/>
                </a:moveTo>
                <a:lnTo>
                  <a:pt x="87" y="56"/>
                </a:lnTo>
                <a:lnTo>
                  <a:pt x="68" y="37"/>
                </a:lnTo>
                <a:lnTo>
                  <a:pt x="68" y="49"/>
                </a:lnTo>
                <a:lnTo>
                  <a:pt x="68" y="56"/>
                </a:lnTo>
                <a:lnTo>
                  <a:pt x="87" y="56"/>
                </a:lnTo>
                <a:close/>
                <a:moveTo>
                  <a:pt x="70" y="34"/>
                </a:moveTo>
                <a:lnTo>
                  <a:pt x="70" y="34"/>
                </a:lnTo>
                <a:lnTo>
                  <a:pt x="91" y="55"/>
                </a:lnTo>
                <a:lnTo>
                  <a:pt x="111" y="34"/>
                </a:lnTo>
                <a:lnTo>
                  <a:pt x="70" y="34"/>
                </a:lnTo>
                <a:close/>
                <a:moveTo>
                  <a:pt x="22" y="56"/>
                </a:moveTo>
                <a:lnTo>
                  <a:pt x="22" y="56"/>
                </a:lnTo>
                <a:lnTo>
                  <a:pt x="3" y="37"/>
                </a:lnTo>
                <a:lnTo>
                  <a:pt x="3" y="37"/>
                </a:lnTo>
                <a:lnTo>
                  <a:pt x="3" y="53"/>
                </a:lnTo>
                <a:cubicBezTo>
                  <a:pt x="3" y="54"/>
                  <a:pt x="4" y="55"/>
                  <a:pt x="4" y="55"/>
                </a:cubicBezTo>
                <a:lnTo>
                  <a:pt x="4" y="55"/>
                </a:lnTo>
                <a:cubicBezTo>
                  <a:pt x="5" y="55"/>
                  <a:pt x="5" y="56"/>
                  <a:pt x="6" y="56"/>
                </a:cubicBezTo>
                <a:lnTo>
                  <a:pt x="22" y="56"/>
                </a:lnTo>
                <a:close/>
                <a:moveTo>
                  <a:pt x="6" y="34"/>
                </a:moveTo>
                <a:lnTo>
                  <a:pt x="6" y="34"/>
                </a:lnTo>
                <a:lnTo>
                  <a:pt x="27" y="56"/>
                </a:lnTo>
                <a:lnTo>
                  <a:pt x="27" y="34"/>
                </a:lnTo>
                <a:lnTo>
                  <a:pt x="6" y="34"/>
                </a:lnTo>
                <a:lnTo>
                  <a:pt x="6" y="34"/>
                </a:lnTo>
                <a:close/>
                <a:moveTo>
                  <a:pt x="49" y="29"/>
                </a:moveTo>
                <a:lnTo>
                  <a:pt x="49" y="29"/>
                </a:lnTo>
                <a:lnTo>
                  <a:pt x="49" y="45"/>
                </a:lnTo>
                <a:cubicBezTo>
                  <a:pt x="49" y="45"/>
                  <a:pt x="49" y="46"/>
                  <a:pt x="50" y="47"/>
                </a:cubicBezTo>
                <a:cubicBezTo>
                  <a:pt x="50" y="47"/>
                  <a:pt x="51" y="47"/>
                  <a:pt x="52" y="47"/>
                </a:cubicBezTo>
                <a:lnTo>
                  <a:pt x="64" y="47"/>
                </a:lnTo>
                <a:lnTo>
                  <a:pt x="64" y="33"/>
                </a:lnTo>
                <a:lnTo>
                  <a:pt x="64" y="31"/>
                </a:lnTo>
                <a:lnTo>
                  <a:pt x="64" y="31"/>
                </a:lnTo>
                <a:lnTo>
                  <a:pt x="64" y="31"/>
                </a:lnTo>
                <a:lnTo>
                  <a:pt x="64" y="31"/>
                </a:lnTo>
                <a:lnTo>
                  <a:pt x="64" y="31"/>
                </a:lnTo>
                <a:lnTo>
                  <a:pt x="64" y="31"/>
                </a:lnTo>
                <a:cubicBezTo>
                  <a:pt x="64" y="30"/>
                  <a:pt x="64" y="30"/>
                  <a:pt x="63" y="29"/>
                </a:cubicBezTo>
                <a:lnTo>
                  <a:pt x="63" y="29"/>
                </a:lnTo>
                <a:cubicBezTo>
                  <a:pt x="63" y="29"/>
                  <a:pt x="62" y="29"/>
                  <a:pt x="62" y="29"/>
                </a:cubicBezTo>
                <a:lnTo>
                  <a:pt x="59" y="29"/>
                </a:lnTo>
                <a:lnTo>
                  <a:pt x="49" y="29"/>
                </a:lnTo>
                <a:close/>
                <a:moveTo>
                  <a:pt x="64" y="50"/>
                </a:moveTo>
                <a:lnTo>
                  <a:pt x="64" y="50"/>
                </a:lnTo>
                <a:lnTo>
                  <a:pt x="52" y="50"/>
                </a:lnTo>
                <a:cubicBezTo>
                  <a:pt x="50" y="50"/>
                  <a:pt x="48" y="50"/>
                  <a:pt x="47" y="49"/>
                </a:cubicBezTo>
                <a:cubicBezTo>
                  <a:pt x="46" y="48"/>
                  <a:pt x="46" y="46"/>
                  <a:pt x="46" y="45"/>
                </a:cubicBezTo>
                <a:lnTo>
                  <a:pt x="46" y="29"/>
                </a:lnTo>
                <a:lnTo>
                  <a:pt x="34" y="29"/>
                </a:lnTo>
                <a:lnTo>
                  <a:pt x="33" y="29"/>
                </a:lnTo>
                <a:cubicBezTo>
                  <a:pt x="32" y="29"/>
                  <a:pt x="32" y="29"/>
                  <a:pt x="31" y="29"/>
                </a:cubicBezTo>
                <a:cubicBezTo>
                  <a:pt x="31" y="30"/>
                  <a:pt x="31" y="30"/>
                  <a:pt x="31" y="31"/>
                </a:cubicBezTo>
                <a:lnTo>
                  <a:pt x="31" y="33"/>
                </a:lnTo>
                <a:lnTo>
                  <a:pt x="31" y="57"/>
                </a:lnTo>
                <a:lnTo>
                  <a:pt x="31" y="60"/>
                </a:lnTo>
                <a:cubicBezTo>
                  <a:pt x="31" y="60"/>
                  <a:pt x="31" y="61"/>
                  <a:pt x="31" y="61"/>
                </a:cubicBezTo>
                <a:lnTo>
                  <a:pt x="31" y="61"/>
                </a:lnTo>
                <a:cubicBezTo>
                  <a:pt x="32" y="62"/>
                  <a:pt x="32" y="62"/>
                  <a:pt x="33" y="62"/>
                </a:cubicBezTo>
                <a:lnTo>
                  <a:pt x="35" y="62"/>
                </a:lnTo>
                <a:lnTo>
                  <a:pt x="60" y="62"/>
                </a:lnTo>
                <a:lnTo>
                  <a:pt x="62" y="62"/>
                </a:lnTo>
                <a:cubicBezTo>
                  <a:pt x="62" y="62"/>
                  <a:pt x="63" y="62"/>
                  <a:pt x="63" y="61"/>
                </a:cubicBezTo>
                <a:cubicBezTo>
                  <a:pt x="64" y="61"/>
                  <a:pt x="64" y="60"/>
                  <a:pt x="64" y="60"/>
                </a:cubicBezTo>
                <a:lnTo>
                  <a:pt x="64" y="57"/>
                </a:lnTo>
                <a:lnTo>
                  <a:pt x="64" y="50"/>
                </a:lnTo>
                <a:close/>
                <a:moveTo>
                  <a:pt x="39" y="66"/>
                </a:moveTo>
                <a:lnTo>
                  <a:pt x="39" y="66"/>
                </a:lnTo>
                <a:lnTo>
                  <a:pt x="58" y="85"/>
                </a:lnTo>
                <a:lnTo>
                  <a:pt x="58" y="66"/>
                </a:lnTo>
                <a:lnTo>
                  <a:pt x="39" y="66"/>
                </a:lnTo>
                <a:close/>
                <a:moveTo>
                  <a:pt x="37" y="110"/>
                </a:moveTo>
                <a:lnTo>
                  <a:pt x="37" y="110"/>
                </a:lnTo>
                <a:lnTo>
                  <a:pt x="58" y="89"/>
                </a:lnTo>
                <a:lnTo>
                  <a:pt x="37" y="68"/>
                </a:lnTo>
                <a:lnTo>
                  <a:pt x="37" y="110"/>
                </a:lnTo>
                <a:close/>
                <a:moveTo>
                  <a:pt x="58" y="143"/>
                </a:moveTo>
                <a:lnTo>
                  <a:pt x="58" y="143"/>
                </a:lnTo>
                <a:lnTo>
                  <a:pt x="39" y="162"/>
                </a:lnTo>
                <a:lnTo>
                  <a:pt x="58" y="162"/>
                </a:lnTo>
                <a:lnTo>
                  <a:pt x="58" y="143"/>
                </a:lnTo>
                <a:close/>
                <a:moveTo>
                  <a:pt x="58" y="139"/>
                </a:moveTo>
                <a:lnTo>
                  <a:pt x="58" y="139"/>
                </a:lnTo>
                <a:lnTo>
                  <a:pt x="37" y="118"/>
                </a:lnTo>
                <a:lnTo>
                  <a:pt x="37" y="159"/>
                </a:lnTo>
                <a:lnTo>
                  <a:pt x="58" y="139"/>
                </a:lnTo>
                <a:close/>
                <a:moveTo>
                  <a:pt x="38" y="114"/>
                </a:moveTo>
                <a:lnTo>
                  <a:pt x="38" y="114"/>
                </a:lnTo>
                <a:lnTo>
                  <a:pt x="58" y="134"/>
                </a:lnTo>
                <a:lnTo>
                  <a:pt x="58" y="114"/>
                </a:lnTo>
                <a:lnTo>
                  <a:pt x="58" y="93"/>
                </a:lnTo>
                <a:lnTo>
                  <a:pt x="38" y="114"/>
                </a:lnTo>
                <a:close/>
                <a:moveTo>
                  <a:pt x="55" y="25"/>
                </a:moveTo>
                <a:lnTo>
                  <a:pt x="55" y="25"/>
                </a:lnTo>
                <a:lnTo>
                  <a:pt x="36" y="6"/>
                </a:lnTo>
                <a:lnTo>
                  <a:pt x="36" y="25"/>
                </a:lnTo>
                <a:lnTo>
                  <a:pt x="55" y="25"/>
                </a:lnTo>
                <a:close/>
                <a:moveTo>
                  <a:pt x="124" y="56"/>
                </a:moveTo>
                <a:lnTo>
                  <a:pt x="124" y="56"/>
                </a:lnTo>
                <a:lnTo>
                  <a:pt x="124" y="56"/>
                </a:lnTo>
                <a:lnTo>
                  <a:pt x="124" y="56"/>
                </a:lnTo>
                <a:lnTo>
                  <a:pt x="136" y="56"/>
                </a:lnTo>
                <a:lnTo>
                  <a:pt x="116" y="35"/>
                </a:lnTo>
                <a:lnTo>
                  <a:pt x="95" y="56"/>
                </a:lnTo>
                <a:lnTo>
                  <a:pt x="116" y="56"/>
                </a:lnTo>
                <a:lnTo>
                  <a:pt x="124" y="56"/>
                </a:lnTo>
                <a:close/>
                <a:moveTo>
                  <a:pt x="25" y="138"/>
                </a:moveTo>
                <a:lnTo>
                  <a:pt x="25" y="138"/>
                </a:lnTo>
                <a:lnTo>
                  <a:pt x="3" y="138"/>
                </a:lnTo>
                <a:lnTo>
                  <a:pt x="3" y="162"/>
                </a:lnTo>
                <a:lnTo>
                  <a:pt x="25" y="162"/>
                </a:lnTo>
                <a:lnTo>
                  <a:pt x="25" y="138"/>
                </a:lnTo>
                <a:close/>
                <a:moveTo>
                  <a:pt x="118" y="98"/>
                </a:moveTo>
                <a:lnTo>
                  <a:pt x="118" y="98"/>
                </a:lnTo>
                <a:lnTo>
                  <a:pt x="130" y="98"/>
                </a:lnTo>
                <a:lnTo>
                  <a:pt x="130" y="120"/>
                </a:lnTo>
                <a:lnTo>
                  <a:pt x="118" y="120"/>
                </a:lnTo>
                <a:lnTo>
                  <a:pt x="118" y="98"/>
                </a:lnTo>
                <a:close/>
                <a:moveTo>
                  <a:pt x="139" y="165"/>
                </a:moveTo>
                <a:lnTo>
                  <a:pt x="139" y="165"/>
                </a:lnTo>
                <a:lnTo>
                  <a:pt x="60" y="165"/>
                </a:lnTo>
                <a:lnTo>
                  <a:pt x="35" y="165"/>
                </a:lnTo>
                <a:lnTo>
                  <a:pt x="27" y="165"/>
                </a:lnTo>
                <a:lnTo>
                  <a:pt x="3" y="165"/>
                </a:lnTo>
                <a:lnTo>
                  <a:pt x="3" y="171"/>
                </a:lnTo>
                <a:lnTo>
                  <a:pt x="139" y="171"/>
                </a:lnTo>
                <a:lnTo>
                  <a:pt x="139" y="165"/>
                </a:lnTo>
                <a:close/>
                <a:moveTo>
                  <a:pt x="29" y="162"/>
                </a:moveTo>
                <a:lnTo>
                  <a:pt x="29" y="162"/>
                </a:lnTo>
                <a:lnTo>
                  <a:pt x="34" y="162"/>
                </a:lnTo>
                <a:lnTo>
                  <a:pt x="34" y="114"/>
                </a:lnTo>
                <a:lnTo>
                  <a:pt x="34" y="66"/>
                </a:lnTo>
                <a:lnTo>
                  <a:pt x="33" y="66"/>
                </a:lnTo>
                <a:cubicBezTo>
                  <a:pt x="31" y="66"/>
                  <a:pt x="30" y="65"/>
                  <a:pt x="29" y="64"/>
                </a:cubicBezTo>
                <a:cubicBezTo>
                  <a:pt x="29" y="64"/>
                  <a:pt x="29" y="64"/>
                  <a:pt x="29" y="64"/>
                </a:cubicBezTo>
                <a:cubicBezTo>
                  <a:pt x="28" y="63"/>
                  <a:pt x="27" y="61"/>
                  <a:pt x="27" y="60"/>
                </a:cubicBezTo>
                <a:lnTo>
                  <a:pt x="27" y="59"/>
                </a:lnTo>
                <a:lnTo>
                  <a:pt x="6" y="59"/>
                </a:lnTo>
                <a:cubicBezTo>
                  <a:pt x="4" y="59"/>
                  <a:pt x="3" y="59"/>
                  <a:pt x="2" y="57"/>
                </a:cubicBezTo>
                <a:lnTo>
                  <a:pt x="2" y="57"/>
                </a:lnTo>
                <a:cubicBezTo>
                  <a:pt x="1" y="56"/>
                  <a:pt x="0" y="55"/>
                  <a:pt x="0" y="53"/>
                </a:cubicBezTo>
                <a:lnTo>
                  <a:pt x="0" y="37"/>
                </a:lnTo>
                <a:cubicBezTo>
                  <a:pt x="0" y="35"/>
                  <a:pt x="0" y="34"/>
                  <a:pt x="2" y="33"/>
                </a:cubicBezTo>
                <a:cubicBezTo>
                  <a:pt x="2" y="33"/>
                  <a:pt x="2" y="33"/>
                  <a:pt x="2" y="33"/>
                </a:cubicBezTo>
                <a:cubicBezTo>
                  <a:pt x="2" y="33"/>
                  <a:pt x="2" y="33"/>
                  <a:pt x="2" y="33"/>
                </a:cubicBezTo>
                <a:cubicBezTo>
                  <a:pt x="3" y="31"/>
                  <a:pt x="4" y="31"/>
                  <a:pt x="6" y="31"/>
                </a:cubicBezTo>
                <a:lnTo>
                  <a:pt x="27" y="31"/>
                </a:lnTo>
                <a:cubicBezTo>
                  <a:pt x="27" y="29"/>
                  <a:pt x="28" y="28"/>
                  <a:pt x="29" y="27"/>
                </a:cubicBezTo>
                <a:lnTo>
                  <a:pt x="29" y="27"/>
                </a:lnTo>
                <a:cubicBezTo>
                  <a:pt x="30" y="26"/>
                  <a:pt x="31" y="25"/>
                  <a:pt x="33" y="25"/>
                </a:cubicBezTo>
                <a:lnTo>
                  <a:pt x="33" y="2"/>
                </a:lnTo>
                <a:cubicBezTo>
                  <a:pt x="33" y="1"/>
                  <a:pt x="34" y="0"/>
                  <a:pt x="34" y="0"/>
                </a:cubicBezTo>
                <a:cubicBezTo>
                  <a:pt x="35" y="0"/>
                  <a:pt x="35" y="0"/>
                  <a:pt x="36" y="1"/>
                </a:cubicBezTo>
                <a:lnTo>
                  <a:pt x="36" y="1"/>
                </a:lnTo>
                <a:lnTo>
                  <a:pt x="60" y="25"/>
                </a:lnTo>
                <a:lnTo>
                  <a:pt x="62" y="25"/>
                </a:lnTo>
                <a:cubicBezTo>
                  <a:pt x="63" y="25"/>
                  <a:pt x="65" y="26"/>
                  <a:pt x="66" y="27"/>
                </a:cubicBezTo>
                <a:lnTo>
                  <a:pt x="66" y="27"/>
                </a:lnTo>
                <a:lnTo>
                  <a:pt x="66" y="27"/>
                </a:lnTo>
                <a:cubicBezTo>
                  <a:pt x="67" y="28"/>
                  <a:pt x="67" y="29"/>
                  <a:pt x="68" y="31"/>
                </a:cubicBez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6" y="31"/>
                </a:lnTo>
                <a:lnTo>
                  <a:pt x="117" y="31"/>
                </a:lnTo>
                <a:lnTo>
                  <a:pt x="117" y="31"/>
                </a:lnTo>
                <a:lnTo>
                  <a:pt x="117" y="31"/>
                </a:lnTo>
                <a:lnTo>
                  <a:pt x="117" y="31"/>
                </a:lnTo>
                <a:lnTo>
                  <a:pt x="117" y="31"/>
                </a:lnTo>
                <a:lnTo>
                  <a:pt x="117" y="31"/>
                </a:lnTo>
                <a:lnTo>
                  <a:pt x="117" y="31"/>
                </a:lnTo>
                <a:lnTo>
                  <a:pt x="117" y="31"/>
                </a:lnTo>
                <a:lnTo>
                  <a:pt x="117" y="31"/>
                </a:lnTo>
                <a:lnTo>
                  <a:pt x="117" y="31"/>
                </a:lnTo>
                <a:lnTo>
                  <a:pt x="142" y="56"/>
                </a:lnTo>
                <a:lnTo>
                  <a:pt x="142" y="56"/>
                </a:lnTo>
                <a:cubicBezTo>
                  <a:pt x="142" y="57"/>
                  <a:pt x="142" y="57"/>
                  <a:pt x="142" y="57"/>
                </a:cubicBezTo>
                <a:cubicBezTo>
                  <a:pt x="142" y="58"/>
                  <a:pt x="141" y="59"/>
                  <a:pt x="141" y="59"/>
                </a:cubicBezTo>
                <a:lnTo>
                  <a:pt x="126" y="59"/>
                </a:lnTo>
                <a:lnTo>
                  <a:pt x="126" y="86"/>
                </a:lnTo>
                <a:lnTo>
                  <a:pt x="136" y="86"/>
                </a:lnTo>
                <a:cubicBezTo>
                  <a:pt x="138" y="86"/>
                  <a:pt x="139" y="86"/>
                  <a:pt x="140" y="87"/>
                </a:cubicBezTo>
                <a:cubicBezTo>
                  <a:pt x="141" y="88"/>
                  <a:pt x="142" y="90"/>
                  <a:pt x="142" y="92"/>
                </a:cubicBezTo>
                <a:lnTo>
                  <a:pt x="142" y="117"/>
                </a:lnTo>
                <a:cubicBezTo>
                  <a:pt x="142" y="119"/>
                  <a:pt x="141" y="121"/>
                  <a:pt x="140" y="122"/>
                </a:cubicBezTo>
                <a:cubicBezTo>
                  <a:pt x="139" y="123"/>
                  <a:pt x="138" y="123"/>
                  <a:pt x="136" y="123"/>
                </a:cubicBezTo>
                <a:lnTo>
                  <a:pt x="132" y="123"/>
                </a:lnTo>
                <a:lnTo>
                  <a:pt x="116" y="123"/>
                </a:lnTo>
                <a:lnTo>
                  <a:pt x="112" y="123"/>
                </a:lnTo>
                <a:cubicBezTo>
                  <a:pt x="110" y="123"/>
                  <a:pt x="109" y="123"/>
                  <a:pt x="108" y="122"/>
                </a:cubicBezTo>
                <a:cubicBezTo>
                  <a:pt x="107" y="121"/>
                  <a:pt x="106" y="119"/>
                  <a:pt x="106" y="117"/>
                </a:cubicBezTo>
                <a:lnTo>
                  <a:pt x="106" y="92"/>
                </a:lnTo>
                <a:cubicBezTo>
                  <a:pt x="106" y="90"/>
                  <a:pt x="107" y="88"/>
                  <a:pt x="108" y="87"/>
                </a:cubicBezTo>
                <a:cubicBezTo>
                  <a:pt x="109" y="86"/>
                  <a:pt x="110" y="86"/>
                  <a:pt x="112" y="86"/>
                </a:cubicBezTo>
                <a:lnTo>
                  <a:pt x="122" y="86"/>
                </a:lnTo>
                <a:lnTo>
                  <a:pt x="122" y="59"/>
                </a:lnTo>
                <a:lnTo>
                  <a:pt x="116" y="59"/>
                </a:lnTo>
                <a:lnTo>
                  <a:pt x="68" y="59"/>
                </a:lnTo>
                <a:lnTo>
                  <a:pt x="68" y="60"/>
                </a:lnTo>
                <a:cubicBezTo>
                  <a:pt x="68" y="61"/>
                  <a:pt x="67" y="63"/>
                  <a:pt x="66" y="64"/>
                </a:cubicBezTo>
                <a:cubicBezTo>
                  <a:pt x="65" y="65"/>
                  <a:pt x="63" y="65"/>
                  <a:pt x="62" y="66"/>
                </a:cubicBezTo>
                <a:lnTo>
                  <a:pt x="62" y="89"/>
                </a:lnTo>
                <a:lnTo>
                  <a:pt x="62" y="114"/>
                </a:lnTo>
                <a:lnTo>
                  <a:pt x="62" y="139"/>
                </a:lnTo>
                <a:lnTo>
                  <a:pt x="62" y="162"/>
                </a:lnTo>
                <a:lnTo>
                  <a:pt x="141" y="162"/>
                </a:lnTo>
                <a:cubicBezTo>
                  <a:pt x="141" y="162"/>
                  <a:pt x="142" y="163"/>
                  <a:pt x="142" y="163"/>
                </a:cubicBezTo>
                <a:lnTo>
                  <a:pt x="142" y="173"/>
                </a:lnTo>
                <a:cubicBezTo>
                  <a:pt x="142" y="174"/>
                  <a:pt x="141" y="174"/>
                  <a:pt x="141" y="174"/>
                </a:cubicBezTo>
                <a:lnTo>
                  <a:pt x="2" y="174"/>
                </a:lnTo>
                <a:cubicBezTo>
                  <a:pt x="1" y="174"/>
                  <a:pt x="0" y="174"/>
                  <a:pt x="0" y="173"/>
                </a:cubicBezTo>
                <a:lnTo>
                  <a:pt x="0" y="163"/>
                </a:lnTo>
                <a:lnTo>
                  <a:pt x="0" y="154"/>
                </a:lnTo>
                <a:lnTo>
                  <a:pt x="0" y="145"/>
                </a:lnTo>
                <a:lnTo>
                  <a:pt x="0" y="136"/>
                </a:lnTo>
                <a:cubicBezTo>
                  <a:pt x="0" y="135"/>
                  <a:pt x="1" y="134"/>
                  <a:pt x="2" y="134"/>
                </a:cubicBezTo>
                <a:lnTo>
                  <a:pt x="27" y="134"/>
                </a:lnTo>
                <a:cubicBezTo>
                  <a:pt x="28" y="134"/>
                  <a:pt x="29" y="135"/>
                  <a:pt x="29" y="136"/>
                </a:cubicBezTo>
                <a:lnTo>
                  <a:pt x="29" y="145"/>
                </a:lnTo>
                <a:lnTo>
                  <a:pt x="29" y="154"/>
                </a:lnTo>
                <a:lnTo>
                  <a:pt x="29" y="162"/>
                </a:lnTo>
                <a:close/>
                <a:moveTo>
                  <a:pt x="112" y="120"/>
                </a:moveTo>
                <a:lnTo>
                  <a:pt x="112" y="120"/>
                </a:lnTo>
                <a:lnTo>
                  <a:pt x="114" y="120"/>
                </a:lnTo>
                <a:lnTo>
                  <a:pt x="114" y="96"/>
                </a:lnTo>
                <a:cubicBezTo>
                  <a:pt x="114" y="95"/>
                  <a:pt x="115" y="94"/>
                  <a:pt x="116" y="94"/>
                </a:cubicBezTo>
                <a:lnTo>
                  <a:pt x="132" y="94"/>
                </a:lnTo>
                <a:cubicBezTo>
                  <a:pt x="133" y="94"/>
                  <a:pt x="134" y="95"/>
                  <a:pt x="134" y="96"/>
                </a:cubicBezTo>
                <a:lnTo>
                  <a:pt x="134" y="120"/>
                </a:lnTo>
                <a:lnTo>
                  <a:pt x="136" y="120"/>
                </a:lnTo>
                <a:cubicBezTo>
                  <a:pt x="137" y="120"/>
                  <a:pt x="138" y="120"/>
                  <a:pt x="138" y="119"/>
                </a:cubicBezTo>
                <a:cubicBezTo>
                  <a:pt x="139" y="119"/>
                  <a:pt x="139" y="118"/>
                  <a:pt x="139" y="117"/>
                </a:cubicBezTo>
                <a:lnTo>
                  <a:pt x="139" y="92"/>
                </a:lnTo>
                <a:cubicBezTo>
                  <a:pt x="139" y="91"/>
                  <a:pt x="139" y="90"/>
                  <a:pt x="138" y="90"/>
                </a:cubicBezTo>
                <a:cubicBezTo>
                  <a:pt x="138" y="89"/>
                  <a:pt x="137" y="89"/>
                  <a:pt x="136" y="89"/>
                </a:cubicBezTo>
                <a:lnTo>
                  <a:pt x="124" y="89"/>
                </a:lnTo>
                <a:lnTo>
                  <a:pt x="124" y="89"/>
                </a:lnTo>
                <a:lnTo>
                  <a:pt x="124" y="89"/>
                </a:lnTo>
                <a:lnTo>
                  <a:pt x="112" y="89"/>
                </a:lnTo>
                <a:cubicBezTo>
                  <a:pt x="111" y="89"/>
                  <a:pt x="110" y="89"/>
                  <a:pt x="110" y="90"/>
                </a:cubicBezTo>
                <a:cubicBezTo>
                  <a:pt x="109" y="90"/>
                  <a:pt x="109" y="91"/>
                  <a:pt x="109" y="92"/>
                </a:cubicBezTo>
                <a:lnTo>
                  <a:pt x="109" y="117"/>
                </a:lnTo>
                <a:cubicBezTo>
                  <a:pt x="109" y="118"/>
                  <a:pt x="109" y="119"/>
                  <a:pt x="110" y="119"/>
                </a:cubicBezTo>
                <a:cubicBezTo>
                  <a:pt x="110" y="120"/>
                  <a:pt x="111" y="120"/>
                  <a:pt x="112" y="120"/>
                </a:cubicBez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
        <p:nvSpPr>
          <p:cNvPr id="37" name="Объект 1">
            <a:extLst>
              <a:ext uri="{FF2B5EF4-FFF2-40B4-BE49-F238E27FC236}">
                <a16:creationId xmlns="" xmlns:a16="http://schemas.microsoft.com/office/drawing/2014/main" id="{D05DE3CD-E52E-4769-ADED-C463D53DE770}"/>
              </a:ext>
            </a:extLst>
          </p:cNvPr>
          <p:cNvSpPr txBox="1">
            <a:spLocks/>
          </p:cNvSpPr>
          <p:nvPr/>
        </p:nvSpPr>
        <p:spPr>
          <a:xfrm>
            <a:off x="1472435" y="3718960"/>
            <a:ext cx="3356402" cy="528674"/>
          </a:xfrm>
          <a:prstGeom prst="rect">
            <a:avLst/>
          </a:prstGeom>
        </p:spPr>
        <p:txBody>
          <a:bodyPr vert="horz" lIns="0" tIns="0" rIns="0" bIns="0" rtlCol="0">
            <a:noAutofit/>
          </a:bodyPr>
          <a:lstStyle>
            <a:lvl1pPr algn="l" rtl="0" eaLnBrk="1" fontAlgn="base" hangingPunct="1">
              <a:lnSpc>
                <a:spcPct val="90000"/>
              </a:lnSpc>
              <a:spcBef>
                <a:spcPts val="200"/>
              </a:spcBef>
              <a:spcAft>
                <a:spcPts val="200"/>
              </a:spcAft>
              <a:defRPr sz="1497"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90000"/>
              </a:lnSpc>
              <a:spcBef>
                <a:spcPts val="200"/>
              </a:spcBef>
              <a:spcAft>
                <a:spcPts val="200"/>
              </a:spcAft>
              <a:defRPr sz="1497" kern="1200" baseline="0">
                <a:solidFill>
                  <a:schemeClr val="tx1"/>
                </a:solidFill>
                <a:latin typeface="+mn-lt"/>
                <a:ea typeface="ＭＳ Ｐゴシック" pitchFamily="-109" charset="-128"/>
              </a:defRPr>
            </a:lvl2pPr>
            <a:lvl3pPr marL="303664" indent="-300434" algn="l" rtl="0" eaLnBrk="1" fontAlgn="base" hangingPunct="1">
              <a:lnSpc>
                <a:spcPct val="90000"/>
              </a:lnSpc>
              <a:spcBef>
                <a:spcPts val="200"/>
              </a:spcBef>
              <a:spcAft>
                <a:spcPts val="200"/>
              </a:spcAft>
              <a:buFont typeface="Arial" charset="0"/>
              <a:buChar char="—"/>
              <a:defRPr sz="1497" kern="1200" baseline="0">
                <a:solidFill>
                  <a:schemeClr val="tx1"/>
                </a:solidFill>
                <a:latin typeface="+mn-lt"/>
                <a:ea typeface="Deutsche Bank Text" panose="020B0503020202030204" pitchFamily="34" charset="0"/>
                <a:cs typeface="Arial" panose="020B0604020202020204" pitchFamily="34" charset="0"/>
              </a:defRPr>
            </a:lvl3pPr>
            <a:lvl4pPr marL="609217" indent="-302448" algn="l" rtl="0" eaLnBrk="1" fontAlgn="base" hangingPunct="1">
              <a:lnSpc>
                <a:spcPct val="100000"/>
              </a:lnSpc>
              <a:spcBef>
                <a:spcPts val="200"/>
              </a:spcBef>
              <a:spcAft>
                <a:spcPts val="200"/>
              </a:spcAft>
              <a:buFont typeface="Arial" charset="0"/>
              <a:buChar char="—"/>
              <a:defRPr sz="1200" kern="1200" baseline="0">
                <a:solidFill>
                  <a:schemeClr val="tx1"/>
                </a:solidFill>
                <a:latin typeface="+mn-lt"/>
                <a:ea typeface="ＭＳ Ｐゴシック" pitchFamily="-109" charset="-128"/>
              </a:defRPr>
            </a:lvl4pPr>
            <a:lvl5pPr marL="854416" indent="-247359" algn="l" rtl="0" eaLnBrk="1" fontAlgn="base" hangingPunct="1">
              <a:lnSpc>
                <a:spcPct val="100000"/>
              </a:lnSpc>
              <a:spcBef>
                <a:spcPts val="200"/>
              </a:spcBef>
              <a:spcAft>
                <a:spcPts val="200"/>
              </a:spcAft>
              <a:buFont typeface="Arial" charset="0"/>
              <a:buChar char="—"/>
              <a:defRPr sz="1000" kern="1200" baseline="0">
                <a:solidFill>
                  <a:schemeClr val="tx1"/>
                </a:solidFill>
                <a:latin typeface="+mn-lt"/>
                <a:ea typeface="ＭＳ Ｐゴシック" pitchFamily="-109" charset="-128"/>
              </a:defRPr>
            </a:lvl5pPr>
            <a:lvl6pPr marL="88296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6pPr>
            <a:lvl7pPr marL="1225221"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7pPr>
            <a:lvl8pPr marL="1567475"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8pPr>
            <a:lvl9pPr marL="1909729" indent="-133099" algn="l" rtl="0" eaLnBrk="1" fontAlgn="base" hangingPunct="1">
              <a:spcBef>
                <a:spcPct val="10000"/>
              </a:spcBef>
              <a:spcAft>
                <a:spcPct val="10000"/>
              </a:spcAft>
              <a:buClr>
                <a:schemeClr val="tx2"/>
              </a:buClr>
              <a:buFont typeface="Arial" charset="0"/>
              <a:buChar char="-"/>
              <a:defRPr sz="1017">
                <a:solidFill>
                  <a:schemeClr val="tx1"/>
                </a:solidFill>
                <a:latin typeface="+mn-lt"/>
              </a:defRPr>
            </a:lvl9pPr>
          </a:lstStyle>
          <a:p>
            <a:pPr marL="3230" lvl="2" indent="0" defTabSz="914400">
              <a:buFont typeface="Arial" charset="0"/>
              <a:buNone/>
            </a:pPr>
            <a:r>
              <a:rPr lang="en-US" sz="1800" dirty="0">
                <a:solidFill>
                  <a:schemeClr val="accent5">
                    <a:lumMod val="75000"/>
                  </a:schemeClr>
                </a:solidFill>
              </a:rPr>
              <a:t>Full development </a:t>
            </a:r>
            <a:br>
              <a:rPr lang="en-US" sz="1800" dirty="0">
                <a:solidFill>
                  <a:schemeClr val="accent5">
                    <a:lumMod val="75000"/>
                  </a:schemeClr>
                </a:solidFill>
              </a:rPr>
            </a:br>
            <a:r>
              <a:rPr lang="en-US" sz="1800" dirty="0">
                <a:solidFill>
                  <a:schemeClr val="accent5">
                    <a:lumMod val="75000"/>
                  </a:schemeClr>
                </a:solidFill>
              </a:rPr>
              <a:t>lifecycle</a:t>
            </a:r>
          </a:p>
          <a:p>
            <a:pPr marL="3230" lvl="2" indent="0" defTabSz="914400">
              <a:buFont typeface="Arial" charset="0"/>
              <a:buNone/>
            </a:pPr>
            <a:endParaRPr lang="en-US" dirty="0">
              <a:solidFill>
                <a:schemeClr val="accent5">
                  <a:lumMod val="75000"/>
                </a:schemeClr>
              </a:solidFill>
            </a:endParaRPr>
          </a:p>
          <a:p>
            <a:pPr marL="3230" lvl="2" indent="0" defTabSz="914400">
              <a:buFont typeface="Arial" charset="0"/>
              <a:buNone/>
            </a:pPr>
            <a:endParaRPr lang="en-US" dirty="0">
              <a:solidFill>
                <a:schemeClr val="accent5">
                  <a:lumMod val="75000"/>
                </a:schemeClr>
              </a:solidFill>
            </a:endParaRPr>
          </a:p>
        </p:txBody>
      </p:sp>
      <p:sp>
        <p:nvSpPr>
          <p:cNvPr id="41" name="Freeform 72">
            <a:extLst>
              <a:ext uri="{FF2B5EF4-FFF2-40B4-BE49-F238E27FC236}">
                <a16:creationId xmlns="" xmlns:a16="http://schemas.microsoft.com/office/drawing/2014/main" id="{0222807A-6B91-46FF-AFBD-682DB9BADE76}"/>
              </a:ext>
            </a:extLst>
          </p:cNvPr>
          <p:cNvSpPr>
            <a:spLocks noChangeAspect="1" noEditPoints="1"/>
          </p:cNvSpPr>
          <p:nvPr/>
        </p:nvSpPr>
        <p:spPr bwMode="auto">
          <a:xfrm>
            <a:off x="3559776" y="1552515"/>
            <a:ext cx="544161" cy="647483"/>
          </a:xfrm>
          <a:custGeom>
            <a:avLst/>
            <a:gdLst>
              <a:gd name="T0" fmla="*/ 52 w 156"/>
              <a:gd name="T1" fmla="*/ 69 h 186"/>
              <a:gd name="T2" fmla="*/ 52 w 156"/>
              <a:gd name="T3" fmla="*/ 63 h 186"/>
              <a:gd name="T4" fmla="*/ 49 w 156"/>
              <a:gd name="T5" fmla="*/ 164 h 186"/>
              <a:gd name="T6" fmla="*/ 46 w 156"/>
              <a:gd name="T7" fmla="*/ 175 h 186"/>
              <a:gd name="T8" fmla="*/ 68 w 156"/>
              <a:gd name="T9" fmla="*/ 151 h 186"/>
              <a:gd name="T10" fmla="*/ 86 w 156"/>
              <a:gd name="T11" fmla="*/ 175 h 186"/>
              <a:gd name="T12" fmla="*/ 110 w 156"/>
              <a:gd name="T13" fmla="*/ 166 h 186"/>
              <a:gd name="T14" fmla="*/ 89 w 156"/>
              <a:gd name="T15" fmla="*/ 155 h 186"/>
              <a:gd name="T16" fmla="*/ 105 w 156"/>
              <a:gd name="T17" fmla="*/ 63 h 186"/>
              <a:gd name="T18" fmla="*/ 112 w 156"/>
              <a:gd name="T19" fmla="*/ 63 h 186"/>
              <a:gd name="T20" fmla="*/ 112 w 156"/>
              <a:gd name="T21" fmla="*/ 77 h 186"/>
              <a:gd name="T22" fmla="*/ 94 w 156"/>
              <a:gd name="T23" fmla="*/ 68 h 186"/>
              <a:gd name="T24" fmla="*/ 153 w 156"/>
              <a:gd name="T25" fmla="*/ 100 h 186"/>
              <a:gd name="T26" fmla="*/ 113 w 156"/>
              <a:gd name="T27" fmla="*/ 77 h 186"/>
              <a:gd name="T28" fmla="*/ 113 w 156"/>
              <a:gd name="T29" fmla="*/ 59 h 186"/>
              <a:gd name="T30" fmla="*/ 150 w 156"/>
              <a:gd name="T31" fmla="*/ 91 h 186"/>
              <a:gd name="T32" fmla="*/ 156 w 156"/>
              <a:gd name="T33" fmla="*/ 118 h 186"/>
              <a:gd name="T34" fmla="*/ 94 w 156"/>
              <a:gd name="T35" fmla="*/ 107 h 186"/>
              <a:gd name="T36" fmla="*/ 113 w 156"/>
              <a:gd name="T37" fmla="*/ 165 h 186"/>
              <a:gd name="T38" fmla="*/ 113 w 156"/>
              <a:gd name="T39" fmla="*/ 178 h 186"/>
              <a:gd name="T40" fmla="*/ 84 w 156"/>
              <a:gd name="T41" fmla="*/ 186 h 186"/>
              <a:gd name="T42" fmla="*/ 72 w 156"/>
              <a:gd name="T43" fmla="*/ 185 h 186"/>
              <a:gd name="T44" fmla="*/ 42 w 156"/>
              <a:gd name="T45" fmla="*/ 176 h 186"/>
              <a:gd name="T46" fmla="*/ 47 w 156"/>
              <a:gd name="T47" fmla="*/ 161 h 186"/>
              <a:gd name="T48" fmla="*/ 3 w 156"/>
              <a:gd name="T49" fmla="*/ 119 h 186"/>
              <a:gd name="T50" fmla="*/ 0 w 156"/>
              <a:gd name="T51" fmla="*/ 100 h 186"/>
              <a:gd name="T52" fmla="*/ 42 w 156"/>
              <a:gd name="T53" fmla="*/ 74 h 186"/>
              <a:gd name="T54" fmla="*/ 54 w 156"/>
              <a:gd name="T55" fmla="*/ 59 h 186"/>
              <a:gd name="T56" fmla="*/ 63 w 156"/>
              <a:gd name="T57" fmla="*/ 65 h 186"/>
              <a:gd name="T58" fmla="*/ 63 w 156"/>
              <a:gd name="T59" fmla="*/ 19 h 186"/>
              <a:gd name="T60" fmla="*/ 68 w 156"/>
              <a:gd name="T61" fmla="*/ 7 h 186"/>
              <a:gd name="T62" fmla="*/ 72 w 156"/>
              <a:gd name="T63" fmla="*/ 2 h 186"/>
              <a:gd name="T64" fmla="*/ 85 w 156"/>
              <a:gd name="T65" fmla="*/ 2 h 186"/>
              <a:gd name="T66" fmla="*/ 89 w 156"/>
              <a:gd name="T67" fmla="*/ 7 h 186"/>
              <a:gd name="T68" fmla="*/ 94 w 156"/>
              <a:gd name="T69" fmla="*/ 23 h 186"/>
              <a:gd name="T70" fmla="*/ 101 w 156"/>
              <a:gd name="T71" fmla="*/ 61 h 186"/>
              <a:gd name="T72" fmla="*/ 91 w 156"/>
              <a:gd name="T73" fmla="*/ 31 h 186"/>
              <a:gd name="T74" fmla="*/ 83 w 156"/>
              <a:gd name="T75" fmla="*/ 169 h 186"/>
              <a:gd name="T76" fmla="*/ 80 w 156"/>
              <a:gd name="T77" fmla="*/ 183 h 186"/>
              <a:gd name="T78" fmla="*/ 77 w 156"/>
              <a:gd name="T79" fmla="*/ 141 h 186"/>
              <a:gd name="T80" fmla="*/ 74 w 156"/>
              <a:gd name="T81" fmla="*/ 176 h 186"/>
              <a:gd name="T82" fmla="*/ 66 w 156"/>
              <a:gd name="T83" fmla="*/ 66 h 186"/>
              <a:gd name="T84" fmla="*/ 73 w 156"/>
              <a:gd name="T85" fmla="*/ 23 h 186"/>
              <a:gd name="T86" fmla="*/ 84 w 156"/>
              <a:gd name="T87" fmla="*/ 23 h 186"/>
              <a:gd name="T88" fmla="*/ 69 w 156"/>
              <a:gd name="T89" fmla="*/ 14 h 186"/>
              <a:gd name="T90" fmla="*/ 76 w 156"/>
              <a:gd name="T91" fmla="*/ 11 h 186"/>
              <a:gd name="T92" fmla="*/ 88 w 156"/>
              <a:gd name="T93" fmla="*/ 14 h 186"/>
              <a:gd name="T94" fmla="*/ 83 w 156"/>
              <a:gd name="T95" fmla="*/ 5 h 186"/>
              <a:gd name="T96" fmla="*/ 74 w 156"/>
              <a:gd name="T97" fmla="*/ 5 h 186"/>
              <a:gd name="T98" fmla="*/ 71 w 156"/>
              <a:gd name="T99" fmla="*/ 8 h 186"/>
              <a:gd name="T100" fmla="*/ 91 w 156"/>
              <a:gd name="T101" fmla="*/ 23 h 186"/>
              <a:gd name="T102" fmla="*/ 81 w 156"/>
              <a:gd name="T103" fmla="*/ 15 h 186"/>
              <a:gd name="T104" fmla="*/ 71 w 156"/>
              <a:gd name="T105" fmla="*/ 17 h 186"/>
              <a:gd name="T106" fmla="*/ 68 w 156"/>
              <a:gd name="T107" fmla="*/ 23 h 186"/>
              <a:gd name="T108" fmla="*/ 81 w 156"/>
              <a:gd name="T109" fmla="*/ 19 h 186"/>
              <a:gd name="T110" fmla="*/ 91 w 156"/>
              <a:gd name="T111" fmla="*/ 25 h 186"/>
              <a:gd name="T112" fmla="*/ 63 w 156"/>
              <a:gd name="T113" fmla="*/ 68 h 186"/>
              <a:gd name="T114" fmla="*/ 44 w 156"/>
              <a:gd name="T115" fmla="*/ 77 h 186"/>
              <a:gd name="T116" fmla="*/ 5 w 156"/>
              <a:gd name="T117" fmla="*/ 96 h 186"/>
              <a:gd name="T118" fmla="*/ 63 w 156"/>
              <a:gd name="T119" fmla="*/ 10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86">
                <a:moveTo>
                  <a:pt x="52" y="63"/>
                </a:moveTo>
                <a:lnTo>
                  <a:pt x="52" y="63"/>
                </a:lnTo>
                <a:lnTo>
                  <a:pt x="52" y="69"/>
                </a:lnTo>
                <a:lnTo>
                  <a:pt x="45" y="73"/>
                </a:lnTo>
                <a:lnTo>
                  <a:pt x="45" y="63"/>
                </a:lnTo>
                <a:lnTo>
                  <a:pt x="52" y="63"/>
                </a:lnTo>
                <a:close/>
                <a:moveTo>
                  <a:pt x="68" y="151"/>
                </a:moveTo>
                <a:lnTo>
                  <a:pt x="68" y="151"/>
                </a:lnTo>
                <a:lnTo>
                  <a:pt x="49" y="164"/>
                </a:lnTo>
                <a:cubicBezTo>
                  <a:pt x="48" y="165"/>
                  <a:pt x="47" y="165"/>
                  <a:pt x="47" y="166"/>
                </a:cubicBezTo>
                <a:cubicBezTo>
                  <a:pt x="46" y="167"/>
                  <a:pt x="46" y="169"/>
                  <a:pt x="46" y="170"/>
                </a:cubicBezTo>
                <a:lnTo>
                  <a:pt x="46" y="175"/>
                </a:lnTo>
                <a:lnTo>
                  <a:pt x="70" y="175"/>
                </a:lnTo>
                <a:lnTo>
                  <a:pt x="70" y="169"/>
                </a:lnTo>
                <a:lnTo>
                  <a:pt x="68" y="151"/>
                </a:lnTo>
                <a:close/>
                <a:moveTo>
                  <a:pt x="89" y="155"/>
                </a:moveTo>
                <a:lnTo>
                  <a:pt x="89" y="155"/>
                </a:lnTo>
                <a:lnTo>
                  <a:pt x="86" y="175"/>
                </a:lnTo>
                <a:lnTo>
                  <a:pt x="111" y="175"/>
                </a:lnTo>
                <a:lnTo>
                  <a:pt x="111" y="170"/>
                </a:lnTo>
                <a:cubicBezTo>
                  <a:pt x="111" y="169"/>
                  <a:pt x="111" y="167"/>
                  <a:pt x="110" y="166"/>
                </a:cubicBezTo>
                <a:cubicBezTo>
                  <a:pt x="110" y="165"/>
                  <a:pt x="109" y="165"/>
                  <a:pt x="108" y="164"/>
                </a:cubicBezTo>
                <a:lnTo>
                  <a:pt x="89" y="151"/>
                </a:lnTo>
                <a:lnTo>
                  <a:pt x="89" y="155"/>
                </a:lnTo>
                <a:close/>
                <a:moveTo>
                  <a:pt x="112" y="63"/>
                </a:moveTo>
                <a:lnTo>
                  <a:pt x="112" y="63"/>
                </a:lnTo>
                <a:lnTo>
                  <a:pt x="105" y="63"/>
                </a:lnTo>
                <a:lnTo>
                  <a:pt x="105" y="69"/>
                </a:lnTo>
                <a:lnTo>
                  <a:pt x="112" y="73"/>
                </a:lnTo>
                <a:lnTo>
                  <a:pt x="112" y="63"/>
                </a:lnTo>
                <a:close/>
                <a:moveTo>
                  <a:pt x="113" y="77"/>
                </a:moveTo>
                <a:lnTo>
                  <a:pt x="113" y="77"/>
                </a:lnTo>
                <a:cubicBezTo>
                  <a:pt x="113" y="77"/>
                  <a:pt x="112" y="77"/>
                  <a:pt x="112" y="77"/>
                </a:cubicBezTo>
                <a:lnTo>
                  <a:pt x="102" y="72"/>
                </a:lnTo>
                <a:lnTo>
                  <a:pt x="102" y="72"/>
                </a:lnTo>
                <a:lnTo>
                  <a:pt x="94" y="68"/>
                </a:lnTo>
                <a:lnTo>
                  <a:pt x="94" y="104"/>
                </a:lnTo>
                <a:lnTo>
                  <a:pt x="153" y="116"/>
                </a:lnTo>
                <a:lnTo>
                  <a:pt x="153" y="100"/>
                </a:lnTo>
                <a:cubicBezTo>
                  <a:pt x="153" y="99"/>
                  <a:pt x="153" y="98"/>
                  <a:pt x="152" y="96"/>
                </a:cubicBezTo>
                <a:cubicBezTo>
                  <a:pt x="151" y="95"/>
                  <a:pt x="150" y="95"/>
                  <a:pt x="149" y="94"/>
                </a:cubicBezTo>
                <a:lnTo>
                  <a:pt x="113" y="77"/>
                </a:lnTo>
                <a:close/>
                <a:moveTo>
                  <a:pt x="103" y="59"/>
                </a:moveTo>
                <a:lnTo>
                  <a:pt x="103" y="59"/>
                </a:lnTo>
                <a:lnTo>
                  <a:pt x="113" y="59"/>
                </a:lnTo>
                <a:cubicBezTo>
                  <a:pt x="114" y="59"/>
                  <a:pt x="115" y="60"/>
                  <a:pt x="115" y="61"/>
                </a:cubicBezTo>
                <a:lnTo>
                  <a:pt x="115" y="74"/>
                </a:lnTo>
                <a:lnTo>
                  <a:pt x="150" y="91"/>
                </a:lnTo>
                <a:cubicBezTo>
                  <a:pt x="152" y="92"/>
                  <a:pt x="154" y="93"/>
                  <a:pt x="155" y="95"/>
                </a:cubicBezTo>
                <a:cubicBezTo>
                  <a:pt x="156" y="96"/>
                  <a:pt x="156" y="98"/>
                  <a:pt x="156" y="100"/>
                </a:cubicBezTo>
                <a:lnTo>
                  <a:pt x="156" y="118"/>
                </a:lnTo>
                <a:cubicBezTo>
                  <a:pt x="156" y="119"/>
                  <a:pt x="156" y="119"/>
                  <a:pt x="155" y="119"/>
                </a:cubicBezTo>
                <a:cubicBezTo>
                  <a:pt x="155" y="119"/>
                  <a:pt x="154" y="119"/>
                  <a:pt x="154" y="119"/>
                </a:cubicBezTo>
                <a:lnTo>
                  <a:pt x="94" y="107"/>
                </a:lnTo>
                <a:lnTo>
                  <a:pt x="89" y="147"/>
                </a:lnTo>
                <a:lnTo>
                  <a:pt x="110" y="161"/>
                </a:lnTo>
                <a:cubicBezTo>
                  <a:pt x="111" y="162"/>
                  <a:pt x="112" y="163"/>
                  <a:pt x="113" y="165"/>
                </a:cubicBezTo>
                <a:cubicBezTo>
                  <a:pt x="114" y="166"/>
                  <a:pt x="114" y="168"/>
                  <a:pt x="114" y="170"/>
                </a:cubicBezTo>
                <a:lnTo>
                  <a:pt x="114" y="176"/>
                </a:lnTo>
                <a:cubicBezTo>
                  <a:pt x="114" y="177"/>
                  <a:pt x="114" y="178"/>
                  <a:pt x="113" y="178"/>
                </a:cubicBezTo>
                <a:lnTo>
                  <a:pt x="86" y="178"/>
                </a:lnTo>
                <a:lnTo>
                  <a:pt x="85" y="185"/>
                </a:lnTo>
                <a:cubicBezTo>
                  <a:pt x="85" y="185"/>
                  <a:pt x="84" y="186"/>
                  <a:pt x="84" y="186"/>
                </a:cubicBezTo>
                <a:lnTo>
                  <a:pt x="78" y="186"/>
                </a:lnTo>
                <a:lnTo>
                  <a:pt x="73" y="186"/>
                </a:lnTo>
                <a:cubicBezTo>
                  <a:pt x="72" y="186"/>
                  <a:pt x="72" y="185"/>
                  <a:pt x="72" y="185"/>
                </a:cubicBezTo>
                <a:lnTo>
                  <a:pt x="71" y="178"/>
                </a:lnTo>
                <a:lnTo>
                  <a:pt x="44" y="178"/>
                </a:lnTo>
                <a:cubicBezTo>
                  <a:pt x="43" y="178"/>
                  <a:pt x="42" y="177"/>
                  <a:pt x="42" y="176"/>
                </a:cubicBezTo>
                <a:lnTo>
                  <a:pt x="42" y="170"/>
                </a:lnTo>
                <a:cubicBezTo>
                  <a:pt x="42" y="168"/>
                  <a:pt x="43" y="166"/>
                  <a:pt x="44" y="165"/>
                </a:cubicBezTo>
                <a:cubicBezTo>
                  <a:pt x="44" y="163"/>
                  <a:pt x="46" y="162"/>
                  <a:pt x="47" y="161"/>
                </a:cubicBezTo>
                <a:lnTo>
                  <a:pt x="67" y="147"/>
                </a:lnTo>
                <a:lnTo>
                  <a:pt x="63" y="107"/>
                </a:lnTo>
                <a:lnTo>
                  <a:pt x="3" y="119"/>
                </a:lnTo>
                <a:cubicBezTo>
                  <a:pt x="2" y="119"/>
                  <a:pt x="2" y="119"/>
                  <a:pt x="2" y="119"/>
                </a:cubicBezTo>
                <a:cubicBezTo>
                  <a:pt x="1" y="119"/>
                  <a:pt x="0" y="119"/>
                  <a:pt x="0" y="118"/>
                </a:cubicBezTo>
                <a:lnTo>
                  <a:pt x="0" y="100"/>
                </a:lnTo>
                <a:cubicBezTo>
                  <a:pt x="0" y="98"/>
                  <a:pt x="1" y="96"/>
                  <a:pt x="2" y="95"/>
                </a:cubicBezTo>
                <a:cubicBezTo>
                  <a:pt x="3" y="93"/>
                  <a:pt x="5" y="92"/>
                  <a:pt x="6" y="91"/>
                </a:cubicBezTo>
                <a:lnTo>
                  <a:pt x="42" y="74"/>
                </a:lnTo>
                <a:lnTo>
                  <a:pt x="42" y="61"/>
                </a:lnTo>
                <a:cubicBezTo>
                  <a:pt x="42" y="60"/>
                  <a:pt x="43" y="59"/>
                  <a:pt x="44" y="59"/>
                </a:cubicBezTo>
                <a:lnTo>
                  <a:pt x="54" y="59"/>
                </a:lnTo>
                <a:cubicBezTo>
                  <a:pt x="55" y="59"/>
                  <a:pt x="56" y="60"/>
                  <a:pt x="56" y="61"/>
                </a:cubicBezTo>
                <a:lnTo>
                  <a:pt x="56" y="68"/>
                </a:lnTo>
                <a:lnTo>
                  <a:pt x="63" y="65"/>
                </a:lnTo>
                <a:lnTo>
                  <a:pt x="63" y="23"/>
                </a:lnTo>
                <a:cubicBezTo>
                  <a:pt x="63" y="22"/>
                  <a:pt x="63" y="22"/>
                  <a:pt x="63" y="21"/>
                </a:cubicBezTo>
                <a:cubicBezTo>
                  <a:pt x="63" y="20"/>
                  <a:pt x="63" y="20"/>
                  <a:pt x="63" y="19"/>
                </a:cubicBezTo>
                <a:lnTo>
                  <a:pt x="63" y="19"/>
                </a:lnTo>
                <a:lnTo>
                  <a:pt x="68" y="7"/>
                </a:lnTo>
                <a:lnTo>
                  <a:pt x="68" y="7"/>
                </a:lnTo>
                <a:cubicBezTo>
                  <a:pt x="69" y="5"/>
                  <a:pt x="70" y="3"/>
                  <a:pt x="72" y="2"/>
                </a:cubicBezTo>
                <a:lnTo>
                  <a:pt x="72" y="2"/>
                </a:lnTo>
                <a:lnTo>
                  <a:pt x="72" y="2"/>
                </a:lnTo>
                <a:cubicBezTo>
                  <a:pt x="73" y="1"/>
                  <a:pt x="75" y="0"/>
                  <a:pt x="78" y="0"/>
                </a:cubicBezTo>
                <a:lnTo>
                  <a:pt x="79" y="0"/>
                </a:lnTo>
                <a:cubicBezTo>
                  <a:pt x="81" y="0"/>
                  <a:pt x="83" y="1"/>
                  <a:pt x="85" y="2"/>
                </a:cubicBezTo>
                <a:lnTo>
                  <a:pt x="85" y="2"/>
                </a:lnTo>
                <a:cubicBezTo>
                  <a:pt x="87" y="3"/>
                  <a:pt x="88" y="5"/>
                  <a:pt x="89" y="7"/>
                </a:cubicBezTo>
                <a:lnTo>
                  <a:pt x="89" y="7"/>
                </a:lnTo>
                <a:lnTo>
                  <a:pt x="93" y="19"/>
                </a:lnTo>
                <a:cubicBezTo>
                  <a:pt x="94" y="20"/>
                  <a:pt x="94" y="20"/>
                  <a:pt x="94" y="21"/>
                </a:cubicBezTo>
                <a:cubicBezTo>
                  <a:pt x="94" y="22"/>
                  <a:pt x="94" y="22"/>
                  <a:pt x="94" y="23"/>
                </a:cubicBezTo>
                <a:lnTo>
                  <a:pt x="94" y="65"/>
                </a:lnTo>
                <a:lnTo>
                  <a:pt x="101" y="68"/>
                </a:lnTo>
                <a:lnTo>
                  <a:pt x="101" y="61"/>
                </a:lnTo>
                <a:cubicBezTo>
                  <a:pt x="101" y="60"/>
                  <a:pt x="102" y="59"/>
                  <a:pt x="103" y="59"/>
                </a:cubicBezTo>
                <a:close/>
                <a:moveTo>
                  <a:pt x="91" y="31"/>
                </a:moveTo>
                <a:lnTo>
                  <a:pt x="91" y="31"/>
                </a:lnTo>
                <a:lnTo>
                  <a:pt x="91" y="66"/>
                </a:lnTo>
                <a:lnTo>
                  <a:pt x="91" y="105"/>
                </a:lnTo>
                <a:lnTo>
                  <a:pt x="83" y="169"/>
                </a:lnTo>
                <a:lnTo>
                  <a:pt x="83" y="176"/>
                </a:lnTo>
                <a:lnTo>
                  <a:pt x="82" y="183"/>
                </a:lnTo>
                <a:lnTo>
                  <a:pt x="80" y="183"/>
                </a:lnTo>
                <a:lnTo>
                  <a:pt x="80" y="141"/>
                </a:lnTo>
                <a:cubicBezTo>
                  <a:pt x="80" y="140"/>
                  <a:pt x="79" y="139"/>
                  <a:pt x="78" y="139"/>
                </a:cubicBezTo>
                <a:cubicBezTo>
                  <a:pt x="77" y="139"/>
                  <a:pt x="77" y="140"/>
                  <a:pt x="77" y="141"/>
                </a:cubicBezTo>
                <a:lnTo>
                  <a:pt x="77" y="183"/>
                </a:lnTo>
                <a:lnTo>
                  <a:pt x="75" y="183"/>
                </a:lnTo>
                <a:lnTo>
                  <a:pt x="74" y="176"/>
                </a:lnTo>
                <a:cubicBezTo>
                  <a:pt x="74" y="176"/>
                  <a:pt x="74" y="176"/>
                  <a:pt x="74" y="176"/>
                </a:cubicBezTo>
                <a:lnTo>
                  <a:pt x="66" y="105"/>
                </a:lnTo>
                <a:lnTo>
                  <a:pt x="66" y="66"/>
                </a:lnTo>
                <a:lnTo>
                  <a:pt x="66" y="31"/>
                </a:lnTo>
                <a:lnTo>
                  <a:pt x="71" y="25"/>
                </a:lnTo>
                <a:cubicBezTo>
                  <a:pt x="71" y="24"/>
                  <a:pt x="72" y="24"/>
                  <a:pt x="73" y="23"/>
                </a:cubicBezTo>
                <a:cubicBezTo>
                  <a:pt x="74" y="23"/>
                  <a:pt x="75" y="23"/>
                  <a:pt x="76" y="23"/>
                </a:cubicBezTo>
                <a:lnTo>
                  <a:pt x="81" y="23"/>
                </a:lnTo>
                <a:cubicBezTo>
                  <a:pt x="82" y="23"/>
                  <a:pt x="83" y="23"/>
                  <a:pt x="84" y="23"/>
                </a:cubicBezTo>
                <a:cubicBezTo>
                  <a:pt x="85" y="24"/>
                  <a:pt x="86" y="24"/>
                  <a:pt x="86" y="25"/>
                </a:cubicBezTo>
                <a:lnTo>
                  <a:pt x="91" y="31"/>
                </a:lnTo>
                <a:close/>
                <a:moveTo>
                  <a:pt x="69" y="14"/>
                </a:moveTo>
                <a:lnTo>
                  <a:pt x="69" y="14"/>
                </a:lnTo>
                <a:cubicBezTo>
                  <a:pt x="70" y="13"/>
                  <a:pt x="71" y="13"/>
                  <a:pt x="72" y="12"/>
                </a:cubicBezTo>
                <a:cubicBezTo>
                  <a:pt x="73" y="11"/>
                  <a:pt x="74" y="11"/>
                  <a:pt x="76" y="11"/>
                </a:cubicBezTo>
                <a:lnTo>
                  <a:pt x="81" y="11"/>
                </a:lnTo>
                <a:cubicBezTo>
                  <a:pt x="82" y="11"/>
                  <a:pt x="84" y="11"/>
                  <a:pt x="85" y="12"/>
                </a:cubicBezTo>
                <a:cubicBezTo>
                  <a:pt x="86" y="13"/>
                  <a:pt x="87" y="13"/>
                  <a:pt x="88" y="14"/>
                </a:cubicBezTo>
                <a:lnTo>
                  <a:pt x="86" y="8"/>
                </a:lnTo>
                <a:cubicBezTo>
                  <a:pt x="85" y="7"/>
                  <a:pt x="84" y="6"/>
                  <a:pt x="83" y="5"/>
                </a:cubicBezTo>
                <a:lnTo>
                  <a:pt x="83" y="5"/>
                </a:lnTo>
                <a:cubicBezTo>
                  <a:pt x="82" y="4"/>
                  <a:pt x="81" y="4"/>
                  <a:pt x="79" y="4"/>
                </a:cubicBezTo>
                <a:lnTo>
                  <a:pt x="78" y="4"/>
                </a:lnTo>
                <a:cubicBezTo>
                  <a:pt x="76" y="4"/>
                  <a:pt x="75" y="4"/>
                  <a:pt x="74" y="5"/>
                </a:cubicBezTo>
                <a:lnTo>
                  <a:pt x="74" y="5"/>
                </a:lnTo>
                <a:cubicBezTo>
                  <a:pt x="73" y="6"/>
                  <a:pt x="72" y="7"/>
                  <a:pt x="71" y="8"/>
                </a:cubicBezTo>
                <a:lnTo>
                  <a:pt x="71" y="8"/>
                </a:lnTo>
                <a:lnTo>
                  <a:pt x="69" y="14"/>
                </a:lnTo>
                <a:close/>
                <a:moveTo>
                  <a:pt x="91" y="23"/>
                </a:moveTo>
                <a:lnTo>
                  <a:pt x="91" y="23"/>
                </a:lnTo>
                <a:lnTo>
                  <a:pt x="86" y="17"/>
                </a:lnTo>
                <a:cubicBezTo>
                  <a:pt x="85" y="16"/>
                  <a:pt x="85" y="16"/>
                  <a:pt x="84" y="15"/>
                </a:cubicBezTo>
                <a:cubicBezTo>
                  <a:pt x="83" y="15"/>
                  <a:pt x="82" y="15"/>
                  <a:pt x="81" y="15"/>
                </a:cubicBezTo>
                <a:lnTo>
                  <a:pt x="76" y="15"/>
                </a:lnTo>
                <a:cubicBezTo>
                  <a:pt x="75" y="15"/>
                  <a:pt x="74" y="15"/>
                  <a:pt x="73" y="15"/>
                </a:cubicBezTo>
                <a:cubicBezTo>
                  <a:pt x="72" y="16"/>
                  <a:pt x="71" y="16"/>
                  <a:pt x="71" y="17"/>
                </a:cubicBezTo>
                <a:lnTo>
                  <a:pt x="66" y="23"/>
                </a:lnTo>
                <a:lnTo>
                  <a:pt x="66" y="25"/>
                </a:lnTo>
                <a:lnTo>
                  <a:pt x="68" y="23"/>
                </a:lnTo>
                <a:cubicBezTo>
                  <a:pt x="69" y="22"/>
                  <a:pt x="70" y="21"/>
                  <a:pt x="71" y="20"/>
                </a:cubicBezTo>
                <a:cubicBezTo>
                  <a:pt x="73" y="19"/>
                  <a:pt x="74" y="19"/>
                  <a:pt x="76" y="19"/>
                </a:cubicBezTo>
                <a:lnTo>
                  <a:pt x="81" y="19"/>
                </a:lnTo>
                <a:cubicBezTo>
                  <a:pt x="83" y="19"/>
                  <a:pt x="84" y="19"/>
                  <a:pt x="85" y="20"/>
                </a:cubicBezTo>
                <a:cubicBezTo>
                  <a:pt x="87" y="21"/>
                  <a:pt x="88" y="22"/>
                  <a:pt x="89" y="23"/>
                </a:cubicBezTo>
                <a:lnTo>
                  <a:pt x="91" y="25"/>
                </a:lnTo>
                <a:lnTo>
                  <a:pt x="91" y="23"/>
                </a:lnTo>
                <a:close/>
                <a:moveTo>
                  <a:pt x="63" y="68"/>
                </a:moveTo>
                <a:lnTo>
                  <a:pt x="63" y="68"/>
                </a:lnTo>
                <a:lnTo>
                  <a:pt x="55" y="72"/>
                </a:lnTo>
                <a:lnTo>
                  <a:pt x="55" y="72"/>
                </a:lnTo>
                <a:lnTo>
                  <a:pt x="44" y="77"/>
                </a:lnTo>
                <a:cubicBezTo>
                  <a:pt x="44" y="77"/>
                  <a:pt x="44" y="77"/>
                  <a:pt x="44" y="77"/>
                </a:cubicBezTo>
                <a:lnTo>
                  <a:pt x="8" y="94"/>
                </a:lnTo>
                <a:cubicBezTo>
                  <a:pt x="7" y="95"/>
                  <a:pt x="6" y="95"/>
                  <a:pt x="5" y="96"/>
                </a:cubicBezTo>
                <a:cubicBezTo>
                  <a:pt x="4" y="98"/>
                  <a:pt x="4" y="99"/>
                  <a:pt x="4" y="100"/>
                </a:cubicBezTo>
                <a:lnTo>
                  <a:pt x="4" y="116"/>
                </a:lnTo>
                <a:lnTo>
                  <a:pt x="63" y="104"/>
                </a:lnTo>
                <a:lnTo>
                  <a:pt x="63" y="68"/>
                </a:ln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
        <p:nvSpPr>
          <p:cNvPr id="42" name="Прямоугольник 41">
            <a:extLst>
              <a:ext uri="{FF2B5EF4-FFF2-40B4-BE49-F238E27FC236}">
                <a16:creationId xmlns="" xmlns:a16="http://schemas.microsoft.com/office/drawing/2014/main" id="{F6A32643-49C9-40D6-80D4-D70C386B6074}"/>
              </a:ext>
            </a:extLst>
          </p:cNvPr>
          <p:cNvSpPr/>
          <p:nvPr/>
        </p:nvSpPr>
        <p:spPr>
          <a:xfrm>
            <a:off x="4315657" y="3645985"/>
            <a:ext cx="1904498" cy="646331"/>
          </a:xfrm>
          <a:prstGeom prst="rect">
            <a:avLst/>
          </a:prstGeom>
        </p:spPr>
        <p:txBody>
          <a:bodyPr wrap="square">
            <a:spAutoFit/>
          </a:bodyPr>
          <a:lstStyle/>
          <a:p>
            <a:pPr marL="3230" lvl="2" indent="0">
              <a:buNone/>
            </a:pPr>
            <a:r>
              <a:rPr lang="en-US" sz="1800" dirty="0">
                <a:solidFill>
                  <a:schemeClr val="accent5">
                    <a:lumMod val="75000"/>
                  </a:schemeClr>
                </a:solidFill>
              </a:rPr>
              <a:t>Agile Transformation</a:t>
            </a:r>
          </a:p>
        </p:txBody>
      </p:sp>
      <p:sp>
        <p:nvSpPr>
          <p:cNvPr id="44" name="Прямоугольник 43">
            <a:extLst>
              <a:ext uri="{FF2B5EF4-FFF2-40B4-BE49-F238E27FC236}">
                <a16:creationId xmlns="" xmlns:a16="http://schemas.microsoft.com/office/drawing/2014/main" id="{8DC241D2-A6E2-4D97-89C6-57C3BA0B8C1A}"/>
              </a:ext>
            </a:extLst>
          </p:cNvPr>
          <p:cNvSpPr/>
          <p:nvPr/>
        </p:nvSpPr>
        <p:spPr>
          <a:xfrm>
            <a:off x="4227919" y="2604306"/>
            <a:ext cx="1904498" cy="646331"/>
          </a:xfrm>
          <a:prstGeom prst="rect">
            <a:avLst/>
          </a:prstGeom>
        </p:spPr>
        <p:txBody>
          <a:bodyPr wrap="square">
            <a:spAutoFit/>
          </a:bodyPr>
          <a:lstStyle/>
          <a:p>
            <a:pPr marL="3230" lvl="2" indent="0">
              <a:buNone/>
            </a:pPr>
            <a:r>
              <a:rPr lang="en-US" sz="1800" dirty="0">
                <a:solidFill>
                  <a:schemeClr val="accent5">
                    <a:lumMod val="75000"/>
                  </a:schemeClr>
                </a:solidFill>
              </a:rPr>
              <a:t>Time </a:t>
            </a:r>
            <a:br>
              <a:rPr lang="en-US" sz="1800" dirty="0">
                <a:solidFill>
                  <a:schemeClr val="accent5">
                    <a:lumMod val="75000"/>
                  </a:schemeClr>
                </a:solidFill>
              </a:rPr>
            </a:br>
            <a:r>
              <a:rPr lang="en-US" sz="1800" dirty="0">
                <a:solidFill>
                  <a:schemeClr val="accent5">
                    <a:lumMod val="75000"/>
                  </a:schemeClr>
                </a:solidFill>
              </a:rPr>
              <a:t>differences</a:t>
            </a:r>
          </a:p>
        </p:txBody>
      </p:sp>
      <p:sp>
        <p:nvSpPr>
          <p:cNvPr id="45" name="Freeform 125">
            <a:extLst>
              <a:ext uri="{FF2B5EF4-FFF2-40B4-BE49-F238E27FC236}">
                <a16:creationId xmlns="" xmlns:a16="http://schemas.microsoft.com/office/drawing/2014/main" id="{92F3BB9C-BC64-40D4-A0EA-C8083901DE32}"/>
              </a:ext>
            </a:extLst>
          </p:cNvPr>
          <p:cNvSpPr>
            <a:spLocks noChangeAspect="1" noEditPoints="1"/>
          </p:cNvSpPr>
          <p:nvPr/>
        </p:nvSpPr>
        <p:spPr bwMode="auto">
          <a:xfrm>
            <a:off x="3564811" y="2589528"/>
            <a:ext cx="573816" cy="647483"/>
          </a:xfrm>
          <a:custGeom>
            <a:avLst/>
            <a:gdLst>
              <a:gd name="T0" fmla="*/ 83 w 146"/>
              <a:gd name="T1" fmla="*/ 10 h 165"/>
              <a:gd name="T2" fmla="*/ 52 w 146"/>
              <a:gd name="T3" fmla="*/ 10 h 165"/>
              <a:gd name="T4" fmla="*/ 134 w 146"/>
              <a:gd name="T5" fmla="*/ 52 h 165"/>
              <a:gd name="T6" fmla="*/ 107 w 146"/>
              <a:gd name="T7" fmla="*/ 41 h 165"/>
              <a:gd name="T8" fmla="*/ 85 w 146"/>
              <a:gd name="T9" fmla="*/ 32 h 165"/>
              <a:gd name="T10" fmla="*/ 50 w 146"/>
              <a:gd name="T11" fmla="*/ 35 h 165"/>
              <a:gd name="T12" fmla="*/ 22 w 146"/>
              <a:gd name="T13" fmla="*/ 58 h 165"/>
              <a:gd name="T14" fmla="*/ 13 w 146"/>
              <a:gd name="T15" fmla="*/ 104 h 165"/>
              <a:gd name="T16" fmla="*/ 30 w 146"/>
              <a:gd name="T17" fmla="*/ 136 h 165"/>
              <a:gd name="T18" fmla="*/ 73 w 146"/>
              <a:gd name="T19" fmla="*/ 153 h 165"/>
              <a:gd name="T20" fmla="*/ 117 w 146"/>
              <a:gd name="T21" fmla="*/ 135 h 165"/>
              <a:gd name="T22" fmla="*/ 130 w 146"/>
              <a:gd name="T23" fmla="*/ 115 h 165"/>
              <a:gd name="T24" fmla="*/ 130 w 146"/>
              <a:gd name="T25" fmla="*/ 69 h 165"/>
              <a:gd name="T26" fmla="*/ 107 w 146"/>
              <a:gd name="T27" fmla="*/ 41 h 165"/>
              <a:gd name="T28" fmla="*/ 95 w 146"/>
              <a:gd name="T29" fmla="*/ 39 h 165"/>
              <a:gd name="T30" fmla="*/ 62 w 146"/>
              <a:gd name="T31" fmla="*/ 35 h 165"/>
              <a:gd name="T32" fmla="*/ 32 w 146"/>
              <a:gd name="T33" fmla="*/ 51 h 165"/>
              <a:gd name="T34" fmla="*/ 15 w 146"/>
              <a:gd name="T35" fmla="*/ 92 h 165"/>
              <a:gd name="T36" fmla="*/ 32 w 146"/>
              <a:gd name="T37" fmla="*/ 133 h 165"/>
              <a:gd name="T38" fmla="*/ 51 w 146"/>
              <a:gd name="T39" fmla="*/ 146 h 165"/>
              <a:gd name="T40" fmla="*/ 85 w 146"/>
              <a:gd name="T41" fmla="*/ 149 h 165"/>
              <a:gd name="T42" fmla="*/ 114 w 146"/>
              <a:gd name="T43" fmla="*/ 133 h 165"/>
              <a:gd name="T44" fmla="*/ 130 w 146"/>
              <a:gd name="T45" fmla="*/ 103 h 165"/>
              <a:gd name="T46" fmla="*/ 127 w 146"/>
              <a:gd name="T47" fmla="*/ 70 h 165"/>
              <a:gd name="T48" fmla="*/ 47 w 146"/>
              <a:gd name="T49" fmla="*/ 28 h 165"/>
              <a:gd name="T50" fmla="*/ 9 w 146"/>
              <a:gd name="T51" fmla="*/ 119 h 165"/>
              <a:gd name="T52" fmla="*/ 100 w 146"/>
              <a:gd name="T53" fmla="*/ 156 h 165"/>
              <a:gd name="T54" fmla="*/ 137 w 146"/>
              <a:gd name="T55" fmla="*/ 66 h 165"/>
              <a:gd name="T56" fmla="*/ 120 w 146"/>
              <a:gd name="T57" fmla="*/ 40 h 165"/>
              <a:gd name="T58" fmla="*/ 83 w 146"/>
              <a:gd name="T59" fmla="*/ 23 h 165"/>
              <a:gd name="T60" fmla="*/ 68 w 146"/>
              <a:gd name="T61" fmla="*/ 23 h 165"/>
              <a:gd name="T62" fmla="*/ 64 w 146"/>
              <a:gd name="T63" fmla="*/ 23 h 165"/>
              <a:gd name="T64" fmla="*/ 22 w 146"/>
              <a:gd name="T65" fmla="*/ 41 h 165"/>
              <a:gd name="T66" fmla="*/ 62 w 146"/>
              <a:gd name="T67" fmla="*/ 14 h 165"/>
              <a:gd name="T68" fmla="*/ 50 w 146"/>
              <a:gd name="T69" fmla="*/ 0 h 165"/>
              <a:gd name="T70" fmla="*/ 96 w 146"/>
              <a:gd name="T71" fmla="*/ 14 h 165"/>
              <a:gd name="T72" fmla="*/ 121 w 146"/>
              <a:gd name="T73" fmla="*/ 37 h 165"/>
              <a:gd name="T74" fmla="*/ 143 w 146"/>
              <a:gd name="T75" fmla="*/ 48 h 165"/>
              <a:gd name="T76" fmla="*/ 141 w 146"/>
              <a:gd name="T77" fmla="*/ 120 h 165"/>
              <a:gd name="T78" fmla="*/ 45 w 146"/>
              <a:gd name="T79" fmla="*/ 159 h 165"/>
              <a:gd name="T80" fmla="*/ 6 w 146"/>
              <a:gd name="T81" fmla="*/ 64 h 165"/>
              <a:gd name="T82" fmla="*/ 73 w 146"/>
              <a:gd name="T83" fmla="*/ 52 h 165"/>
              <a:gd name="T84" fmla="*/ 75 w 146"/>
              <a:gd name="T85" fmla="*/ 39 h 165"/>
              <a:gd name="T86" fmla="*/ 127 w 146"/>
              <a:gd name="T87" fmla="*/ 94 h 165"/>
              <a:gd name="T88" fmla="*/ 113 w 146"/>
              <a:gd name="T89" fmla="*/ 92 h 165"/>
              <a:gd name="T90" fmla="*/ 73 w 146"/>
              <a:gd name="T91" fmla="*/ 132 h 165"/>
              <a:gd name="T92" fmla="*/ 71 w 146"/>
              <a:gd name="T93" fmla="*/ 146 h 165"/>
              <a:gd name="T94" fmla="*/ 33 w 146"/>
              <a:gd name="T95" fmla="*/ 92 h 165"/>
              <a:gd name="T96" fmla="*/ 20 w 146"/>
              <a:gd name="T97" fmla="*/ 90 h 165"/>
              <a:gd name="T98" fmla="*/ 64 w 146"/>
              <a:gd name="T99" fmla="*/ 100 h 165"/>
              <a:gd name="T100" fmla="*/ 113 w 146"/>
              <a:gd name="T101" fmla="*/ 61 h 165"/>
              <a:gd name="T102" fmla="*/ 81 w 146"/>
              <a:gd name="T103" fmla="*/ 14 h 165"/>
              <a:gd name="T104" fmla="*/ 81 w 146"/>
              <a:gd name="T105"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65">
                <a:moveTo>
                  <a:pt x="52" y="10"/>
                </a:moveTo>
                <a:lnTo>
                  <a:pt x="52" y="10"/>
                </a:lnTo>
                <a:lnTo>
                  <a:pt x="63" y="10"/>
                </a:lnTo>
                <a:lnTo>
                  <a:pt x="83" y="10"/>
                </a:lnTo>
                <a:lnTo>
                  <a:pt x="94" y="10"/>
                </a:lnTo>
                <a:lnTo>
                  <a:pt x="94" y="4"/>
                </a:lnTo>
                <a:lnTo>
                  <a:pt x="52" y="4"/>
                </a:lnTo>
                <a:lnTo>
                  <a:pt x="52" y="10"/>
                </a:lnTo>
                <a:close/>
                <a:moveTo>
                  <a:pt x="123" y="39"/>
                </a:moveTo>
                <a:lnTo>
                  <a:pt x="123" y="39"/>
                </a:lnTo>
                <a:cubicBezTo>
                  <a:pt x="125" y="41"/>
                  <a:pt x="127" y="43"/>
                  <a:pt x="129" y="45"/>
                </a:cubicBezTo>
                <a:cubicBezTo>
                  <a:pt x="131" y="47"/>
                  <a:pt x="132" y="49"/>
                  <a:pt x="134" y="52"/>
                </a:cubicBezTo>
                <a:lnTo>
                  <a:pt x="140" y="47"/>
                </a:lnTo>
                <a:lnTo>
                  <a:pt x="129" y="34"/>
                </a:lnTo>
                <a:lnTo>
                  <a:pt x="123" y="39"/>
                </a:lnTo>
                <a:close/>
                <a:moveTo>
                  <a:pt x="107" y="41"/>
                </a:moveTo>
                <a:lnTo>
                  <a:pt x="107" y="41"/>
                </a:lnTo>
                <a:cubicBezTo>
                  <a:pt x="104" y="39"/>
                  <a:pt x="100" y="37"/>
                  <a:pt x="97" y="35"/>
                </a:cubicBezTo>
                <a:lnTo>
                  <a:pt x="97" y="35"/>
                </a:lnTo>
                <a:cubicBezTo>
                  <a:pt x="93" y="34"/>
                  <a:pt x="89" y="33"/>
                  <a:pt x="85" y="32"/>
                </a:cubicBezTo>
                <a:cubicBezTo>
                  <a:pt x="81" y="31"/>
                  <a:pt x="77" y="31"/>
                  <a:pt x="73" y="31"/>
                </a:cubicBezTo>
                <a:cubicBezTo>
                  <a:pt x="69" y="31"/>
                  <a:pt x="65" y="31"/>
                  <a:pt x="61" y="32"/>
                </a:cubicBezTo>
                <a:cubicBezTo>
                  <a:pt x="57" y="33"/>
                  <a:pt x="53" y="34"/>
                  <a:pt x="50" y="35"/>
                </a:cubicBezTo>
                <a:lnTo>
                  <a:pt x="50" y="35"/>
                </a:lnTo>
                <a:cubicBezTo>
                  <a:pt x="46" y="37"/>
                  <a:pt x="42" y="39"/>
                  <a:pt x="39" y="41"/>
                </a:cubicBezTo>
                <a:cubicBezTo>
                  <a:pt x="36" y="43"/>
                  <a:pt x="33" y="46"/>
                  <a:pt x="30" y="49"/>
                </a:cubicBezTo>
                <a:lnTo>
                  <a:pt x="30" y="49"/>
                </a:lnTo>
                <a:cubicBezTo>
                  <a:pt x="27" y="52"/>
                  <a:pt x="24" y="55"/>
                  <a:pt x="22" y="58"/>
                </a:cubicBezTo>
                <a:cubicBezTo>
                  <a:pt x="20" y="61"/>
                  <a:pt x="18" y="65"/>
                  <a:pt x="17" y="69"/>
                </a:cubicBezTo>
                <a:cubicBezTo>
                  <a:pt x="15" y="72"/>
                  <a:pt x="14" y="76"/>
                  <a:pt x="13" y="80"/>
                </a:cubicBezTo>
                <a:cubicBezTo>
                  <a:pt x="12" y="84"/>
                  <a:pt x="12" y="88"/>
                  <a:pt x="12" y="92"/>
                </a:cubicBezTo>
                <a:cubicBezTo>
                  <a:pt x="12" y="96"/>
                  <a:pt x="12" y="100"/>
                  <a:pt x="13" y="104"/>
                </a:cubicBezTo>
                <a:cubicBezTo>
                  <a:pt x="14" y="108"/>
                  <a:pt x="15" y="112"/>
                  <a:pt x="17" y="116"/>
                </a:cubicBezTo>
                <a:cubicBezTo>
                  <a:pt x="18" y="119"/>
                  <a:pt x="20" y="123"/>
                  <a:pt x="22" y="126"/>
                </a:cubicBezTo>
                <a:cubicBezTo>
                  <a:pt x="24" y="129"/>
                  <a:pt x="27" y="133"/>
                  <a:pt x="30" y="135"/>
                </a:cubicBezTo>
                <a:lnTo>
                  <a:pt x="30" y="136"/>
                </a:lnTo>
                <a:cubicBezTo>
                  <a:pt x="33" y="138"/>
                  <a:pt x="36" y="141"/>
                  <a:pt x="39" y="143"/>
                </a:cubicBezTo>
                <a:cubicBezTo>
                  <a:pt x="42" y="145"/>
                  <a:pt x="46" y="147"/>
                  <a:pt x="50" y="149"/>
                </a:cubicBezTo>
                <a:cubicBezTo>
                  <a:pt x="53" y="150"/>
                  <a:pt x="57" y="151"/>
                  <a:pt x="61" y="152"/>
                </a:cubicBezTo>
                <a:cubicBezTo>
                  <a:pt x="65" y="153"/>
                  <a:pt x="69" y="153"/>
                  <a:pt x="73" y="153"/>
                </a:cubicBezTo>
                <a:cubicBezTo>
                  <a:pt x="77" y="153"/>
                  <a:pt x="81" y="153"/>
                  <a:pt x="85" y="152"/>
                </a:cubicBezTo>
                <a:cubicBezTo>
                  <a:pt x="89" y="151"/>
                  <a:pt x="93" y="150"/>
                  <a:pt x="97" y="149"/>
                </a:cubicBezTo>
                <a:cubicBezTo>
                  <a:pt x="100" y="147"/>
                  <a:pt x="104" y="145"/>
                  <a:pt x="107" y="143"/>
                </a:cubicBezTo>
                <a:cubicBezTo>
                  <a:pt x="111" y="141"/>
                  <a:pt x="114" y="138"/>
                  <a:pt x="117" y="135"/>
                </a:cubicBezTo>
                <a:lnTo>
                  <a:pt x="117" y="135"/>
                </a:lnTo>
                <a:cubicBezTo>
                  <a:pt x="119" y="133"/>
                  <a:pt x="122" y="129"/>
                  <a:pt x="124" y="126"/>
                </a:cubicBezTo>
                <a:cubicBezTo>
                  <a:pt x="126" y="123"/>
                  <a:pt x="128" y="119"/>
                  <a:pt x="130" y="116"/>
                </a:cubicBezTo>
                <a:lnTo>
                  <a:pt x="130" y="115"/>
                </a:lnTo>
                <a:cubicBezTo>
                  <a:pt x="131" y="112"/>
                  <a:pt x="133" y="108"/>
                  <a:pt x="133" y="104"/>
                </a:cubicBezTo>
                <a:cubicBezTo>
                  <a:pt x="134" y="100"/>
                  <a:pt x="135" y="96"/>
                  <a:pt x="135" y="92"/>
                </a:cubicBezTo>
                <a:cubicBezTo>
                  <a:pt x="135" y="88"/>
                  <a:pt x="134" y="84"/>
                  <a:pt x="133" y="80"/>
                </a:cubicBezTo>
                <a:cubicBezTo>
                  <a:pt x="133" y="76"/>
                  <a:pt x="131" y="72"/>
                  <a:pt x="130" y="69"/>
                </a:cubicBezTo>
                <a:lnTo>
                  <a:pt x="130" y="69"/>
                </a:lnTo>
                <a:cubicBezTo>
                  <a:pt x="128" y="65"/>
                  <a:pt x="126" y="61"/>
                  <a:pt x="124" y="58"/>
                </a:cubicBezTo>
                <a:cubicBezTo>
                  <a:pt x="122" y="55"/>
                  <a:pt x="119" y="52"/>
                  <a:pt x="117" y="49"/>
                </a:cubicBezTo>
                <a:cubicBezTo>
                  <a:pt x="114" y="46"/>
                  <a:pt x="111" y="43"/>
                  <a:pt x="107" y="41"/>
                </a:cubicBezTo>
                <a:close/>
                <a:moveTo>
                  <a:pt x="114" y="51"/>
                </a:moveTo>
                <a:lnTo>
                  <a:pt x="114" y="51"/>
                </a:lnTo>
                <a:cubicBezTo>
                  <a:pt x="111" y="48"/>
                  <a:pt x="109" y="46"/>
                  <a:pt x="105" y="44"/>
                </a:cubicBezTo>
                <a:cubicBezTo>
                  <a:pt x="102" y="42"/>
                  <a:pt x="99" y="40"/>
                  <a:pt x="95" y="39"/>
                </a:cubicBezTo>
                <a:lnTo>
                  <a:pt x="95" y="38"/>
                </a:lnTo>
                <a:cubicBezTo>
                  <a:pt x="92" y="37"/>
                  <a:pt x="88" y="36"/>
                  <a:pt x="85" y="35"/>
                </a:cubicBezTo>
                <a:cubicBezTo>
                  <a:pt x="81" y="35"/>
                  <a:pt x="77" y="34"/>
                  <a:pt x="73" y="34"/>
                </a:cubicBezTo>
                <a:cubicBezTo>
                  <a:pt x="69" y="34"/>
                  <a:pt x="66" y="35"/>
                  <a:pt x="62" y="35"/>
                </a:cubicBezTo>
                <a:cubicBezTo>
                  <a:pt x="58" y="36"/>
                  <a:pt x="55" y="37"/>
                  <a:pt x="51" y="39"/>
                </a:cubicBezTo>
                <a:lnTo>
                  <a:pt x="51" y="39"/>
                </a:lnTo>
                <a:cubicBezTo>
                  <a:pt x="48" y="40"/>
                  <a:pt x="44" y="42"/>
                  <a:pt x="41" y="44"/>
                </a:cubicBezTo>
                <a:cubicBezTo>
                  <a:pt x="38" y="46"/>
                  <a:pt x="35" y="48"/>
                  <a:pt x="32" y="51"/>
                </a:cubicBezTo>
                <a:cubicBezTo>
                  <a:pt x="30" y="54"/>
                  <a:pt x="27" y="57"/>
                  <a:pt x="25" y="60"/>
                </a:cubicBezTo>
                <a:cubicBezTo>
                  <a:pt x="23" y="63"/>
                  <a:pt x="21" y="66"/>
                  <a:pt x="20" y="70"/>
                </a:cubicBezTo>
                <a:cubicBezTo>
                  <a:pt x="18" y="73"/>
                  <a:pt x="17" y="77"/>
                  <a:pt x="16" y="81"/>
                </a:cubicBezTo>
                <a:cubicBezTo>
                  <a:pt x="16" y="84"/>
                  <a:pt x="15" y="88"/>
                  <a:pt x="15" y="92"/>
                </a:cubicBezTo>
                <a:cubicBezTo>
                  <a:pt x="15" y="96"/>
                  <a:pt x="16" y="100"/>
                  <a:pt x="16" y="103"/>
                </a:cubicBezTo>
                <a:cubicBezTo>
                  <a:pt x="17" y="107"/>
                  <a:pt x="18" y="111"/>
                  <a:pt x="20" y="114"/>
                </a:cubicBezTo>
                <a:cubicBezTo>
                  <a:pt x="21" y="118"/>
                  <a:pt x="23" y="121"/>
                  <a:pt x="25" y="124"/>
                </a:cubicBezTo>
                <a:cubicBezTo>
                  <a:pt x="27" y="127"/>
                  <a:pt x="30" y="130"/>
                  <a:pt x="32" y="133"/>
                </a:cubicBezTo>
                <a:lnTo>
                  <a:pt x="32" y="133"/>
                </a:lnTo>
                <a:cubicBezTo>
                  <a:pt x="35" y="136"/>
                  <a:pt x="38" y="138"/>
                  <a:pt x="41" y="140"/>
                </a:cubicBezTo>
                <a:cubicBezTo>
                  <a:pt x="44" y="142"/>
                  <a:pt x="48" y="144"/>
                  <a:pt x="51" y="146"/>
                </a:cubicBezTo>
                <a:lnTo>
                  <a:pt x="51" y="146"/>
                </a:lnTo>
                <a:lnTo>
                  <a:pt x="51" y="146"/>
                </a:lnTo>
                <a:cubicBezTo>
                  <a:pt x="55" y="147"/>
                  <a:pt x="58" y="148"/>
                  <a:pt x="62" y="149"/>
                </a:cubicBezTo>
                <a:cubicBezTo>
                  <a:pt x="66" y="150"/>
                  <a:pt x="69" y="150"/>
                  <a:pt x="73" y="150"/>
                </a:cubicBezTo>
                <a:cubicBezTo>
                  <a:pt x="77" y="150"/>
                  <a:pt x="81" y="150"/>
                  <a:pt x="85" y="149"/>
                </a:cubicBezTo>
                <a:cubicBezTo>
                  <a:pt x="88" y="148"/>
                  <a:pt x="92" y="147"/>
                  <a:pt x="95" y="146"/>
                </a:cubicBezTo>
                <a:cubicBezTo>
                  <a:pt x="99" y="144"/>
                  <a:pt x="102" y="142"/>
                  <a:pt x="105" y="140"/>
                </a:cubicBezTo>
                <a:cubicBezTo>
                  <a:pt x="109" y="138"/>
                  <a:pt x="111" y="136"/>
                  <a:pt x="114" y="133"/>
                </a:cubicBezTo>
                <a:lnTo>
                  <a:pt x="114" y="133"/>
                </a:lnTo>
                <a:cubicBezTo>
                  <a:pt x="117" y="130"/>
                  <a:pt x="119" y="127"/>
                  <a:pt x="121" y="124"/>
                </a:cubicBezTo>
                <a:cubicBezTo>
                  <a:pt x="123" y="121"/>
                  <a:pt x="125" y="118"/>
                  <a:pt x="127" y="114"/>
                </a:cubicBezTo>
                <a:lnTo>
                  <a:pt x="127" y="114"/>
                </a:lnTo>
                <a:cubicBezTo>
                  <a:pt x="128" y="111"/>
                  <a:pt x="129" y="107"/>
                  <a:pt x="130" y="103"/>
                </a:cubicBezTo>
                <a:cubicBezTo>
                  <a:pt x="131" y="100"/>
                  <a:pt x="131" y="96"/>
                  <a:pt x="131" y="92"/>
                </a:cubicBezTo>
                <a:cubicBezTo>
                  <a:pt x="131" y="88"/>
                  <a:pt x="131" y="84"/>
                  <a:pt x="130" y="81"/>
                </a:cubicBezTo>
                <a:cubicBezTo>
                  <a:pt x="129" y="77"/>
                  <a:pt x="128" y="73"/>
                  <a:pt x="127" y="70"/>
                </a:cubicBezTo>
                <a:lnTo>
                  <a:pt x="127" y="70"/>
                </a:lnTo>
                <a:cubicBezTo>
                  <a:pt x="125" y="66"/>
                  <a:pt x="123" y="63"/>
                  <a:pt x="121" y="60"/>
                </a:cubicBezTo>
                <a:cubicBezTo>
                  <a:pt x="119" y="57"/>
                  <a:pt x="117" y="54"/>
                  <a:pt x="114" y="51"/>
                </a:cubicBezTo>
                <a:close/>
                <a:moveTo>
                  <a:pt x="47" y="28"/>
                </a:moveTo>
                <a:lnTo>
                  <a:pt x="47" y="28"/>
                </a:lnTo>
                <a:cubicBezTo>
                  <a:pt x="38" y="31"/>
                  <a:pt x="31" y="37"/>
                  <a:pt x="24" y="43"/>
                </a:cubicBezTo>
                <a:cubicBezTo>
                  <a:pt x="18" y="49"/>
                  <a:pt x="13" y="57"/>
                  <a:pt x="9" y="66"/>
                </a:cubicBezTo>
                <a:cubicBezTo>
                  <a:pt x="6" y="74"/>
                  <a:pt x="4" y="83"/>
                  <a:pt x="4" y="92"/>
                </a:cubicBezTo>
                <a:cubicBezTo>
                  <a:pt x="4" y="101"/>
                  <a:pt x="6" y="110"/>
                  <a:pt x="9" y="119"/>
                </a:cubicBezTo>
                <a:cubicBezTo>
                  <a:pt x="13" y="127"/>
                  <a:pt x="18" y="135"/>
                  <a:pt x="24" y="141"/>
                </a:cubicBezTo>
                <a:cubicBezTo>
                  <a:pt x="31" y="148"/>
                  <a:pt x="38" y="153"/>
                  <a:pt x="47" y="156"/>
                </a:cubicBezTo>
                <a:cubicBezTo>
                  <a:pt x="55" y="160"/>
                  <a:pt x="64" y="161"/>
                  <a:pt x="73" y="161"/>
                </a:cubicBezTo>
                <a:cubicBezTo>
                  <a:pt x="83" y="161"/>
                  <a:pt x="92" y="160"/>
                  <a:pt x="100" y="156"/>
                </a:cubicBezTo>
                <a:cubicBezTo>
                  <a:pt x="108" y="153"/>
                  <a:pt x="116" y="148"/>
                  <a:pt x="122" y="141"/>
                </a:cubicBezTo>
                <a:cubicBezTo>
                  <a:pt x="129" y="135"/>
                  <a:pt x="134" y="127"/>
                  <a:pt x="137" y="119"/>
                </a:cubicBezTo>
                <a:cubicBezTo>
                  <a:pt x="141" y="110"/>
                  <a:pt x="143" y="101"/>
                  <a:pt x="143" y="92"/>
                </a:cubicBezTo>
                <a:cubicBezTo>
                  <a:pt x="143" y="83"/>
                  <a:pt x="141" y="74"/>
                  <a:pt x="137" y="66"/>
                </a:cubicBezTo>
                <a:cubicBezTo>
                  <a:pt x="134" y="57"/>
                  <a:pt x="129" y="49"/>
                  <a:pt x="122" y="43"/>
                </a:cubicBezTo>
                <a:cubicBezTo>
                  <a:pt x="121" y="42"/>
                  <a:pt x="121" y="41"/>
                  <a:pt x="120" y="41"/>
                </a:cubicBezTo>
                <a:lnTo>
                  <a:pt x="120" y="41"/>
                </a:lnTo>
                <a:cubicBezTo>
                  <a:pt x="120" y="41"/>
                  <a:pt x="120" y="40"/>
                  <a:pt x="120" y="40"/>
                </a:cubicBezTo>
                <a:lnTo>
                  <a:pt x="120" y="40"/>
                </a:lnTo>
                <a:lnTo>
                  <a:pt x="120" y="40"/>
                </a:lnTo>
                <a:cubicBezTo>
                  <a:pt x="114" y="35"/>
                  <a:pt x="107" y="31"/>
                  <a:pt x="100" y="28"/>
                </a:cubicBezTo>
                <a:cubicBezTo>
                  <a:pt x="95" y="26"/>
                  <a:pt x="89" y="24"/>
                  <a:pt x="83" y="23"/>
                </a:cubicBezTo>
                <a:cubicBezTo>
                  <a:pt x="83" y="23"/>
                  <a:pt x="83" y="23"/>
                  <a:pt x="83" y="23"/>
                </a:cubicBezTo>
                <a:cubicBezTo>
                  <a:pt x="80" y="23"/>
                  <a:pt x="76" y="23"/>
                  <a:pt x="73" y="23"/>
                </a:cubicBezTo>
                <a:lnTo>
                  <a:pt x="73" y="23"/>
                </a:lnTo>
                <a:cubicBezTo>
                  <a:pt x="71" y="23"/>
                  <a:pt x="70" y="23"/>
                  <a:pt x="68" y="23"/>
                </a:cubicBezTo>
                <a:lnTo>
                  <a:pt x="68" y="23"/>
                </a:lnTo>
                <a:lnTo>
                  <a:pt x="68" y="23"/>
                </a:lnTo>
                <a:lnTo>
                  <a:pt x="68" y="23"/>
                </a:lnTo>
                <a:cubicBezTo>
                  <a:pt x="66" y="23"/>
                  <a:pt x="65" y="23"/>
                  <a:pt x="64" y="23"/>
                </a:cubicBezTo>
                <a:cubicBezTo>
                  <a:pt x="64" y="23"/>
                  <a:pt x="64" y="23"/>
                  <a:pt x="63" y="23"/>
                </a:cubicBezTo>
                <a:cubicBezTo>
                  <a:pt x="63" y="23"/>
                  <a:pt x="63" y="23"/>
                  <a:pt x="63" y="23"/>
                </a:cubicBezTo>
                <a:cubicBezTo>
                  <a:pt x="57" y="24"/>
                  <a:pt x="52" y="26"/>
                  <a:pt x="47" y="28"/>
                </a:cubicBezTo>
                <a:close/>
                <a:moveTo>
                  <a:pt x="22" y="41"/>
                </a:moveTo>
                <a:lnTo>
                  <a:pt x="22" y="41"/>
                </a:lnTo>
                <a:cubicBezTo>
                  <a:pt x="28" y="34"/>
                  <a:pt x="36" y="28"/>
                  <a:pt x="45" y="25"/>
                </a:cubicBezTo>
                <a:cubicBezTo>
                  <a:pt x="51" y="23"/>
                  <a:pt x="56" y="21"/>
                  <a:pt x="62" y="20"/>
                </a:cubicBezTo>
                <a:lnTo>
                  <a:pt x="62" y="14"/>
                </a:lnTo>
                <a:lnTo>
                  <a:pt x="50" y="14"/>
                </a:lnTo>
                <a:cubicBezTo>
                  <a:pt x="49" y="14"/>
                  <a:pt x="49" y="13"/>
                  <a:pt x="49" y="12"/>
                </a:cubicBezTo>
                <a:lnTo>
                  <a:pt x="49" y="2"/>
                </a:lnTo>
                <a:cubicBezTo>
                  <a:pt x="49" y="1"/>
                  <a:pt x="49" y="0"/>
                  <a:pt x="50" y="0"/>
                </a:cubicBezTo>
                <a:lnTo>
                  <a:pt x="96" y="0"/>
                </a:lnTo>
                <a:cubicBezTo>
                  <a:pt x="97" y="0"/>
                  <a:pt x="98" y="1"/>
                  <a:pt x="98" y="2"/>
                </a:cubicBezTo>
                <a:lnTo>
                  <a:pt x="98" y="12"/>
                </a:lnTo>
                <a:cubicBezTo>
                  <a:pt x="98" y="13"/>
                  <a:pt x="97" y="14"/>
                  <a:pt x="96" y="14"/>
                </a:cubicBezTo>
                <a:lnTo>
                  <a:pt x="85" y="14"/>
                </a:lnTo>
                <a:lnTo>
                  <a:pt x="85" y="20"/>
                </a:lnTo>
                <a:cubicBezTo>
                  <a:pt x="90" y="21"/>
                  <a:pt x="96" y="23"/>
                  <a:pt x="101" y="25"/>
                </a:cubicBezTo>
                <a:cubicBezTo>
                  <a:pt x="108" y="28"/>
                  <a:pt x="115" y="32"/>
                  <a:pt x="121" y="37"/>
                </a:cubicBezTo>
                <a:lnTo>
                  <a:pt x="128" y="31"/>
                </a:lnTo>
                <a:cubicBezTo>
                  <a:pt x="129" y="30"/>
                  <a:pt x="130" y="30"/>
                  <a:pt x="131" y="31"/>
                </a:cubicBezTo>
                <a:lnTo>
                  <a:pt x="143" y="46"/>
                </a:lnTo>
                <a:cubicBezTo>
                  <a:pt x="144" y="47"/>
                  <a:pt x="144" y="48"/>
                  <a:pt x="143" y="48"/>
                </a:cubicBezTo>
                <a:lnTo>
                  <a:pt x="136" y="55"/>
                </a:lnTo>
                <a:cubicBezTo>
                  <a:pt x="138" y="58"/>
                  <a:pt x="139" y="61"/>
                  <a:pt x="141" y="64"/>
                </a:cubicBezTo>
                <a:cubicBezTo>
                  <a:pt x="144" y="73"/>
                  <a:pt x="146" y="82"/>
                  <a:pt x="146" y="92"/>
                </a:cubicBezTo>
                <a:cubicBezTo>
                  <a:pt x="146" y="102"/>
                  <a:pt x="144" y="111"/>
                  <a:pt x="141" y="120"/>
                </a:cubicBezTo>
                <a:cubicBezTo>
                  <a:pt x="137" y="129"/>
                  <a:pt x="131" y="137"/>
                  <a:pt x="125" y="144"/>
                </a:cubicBezTo>
                <a:cubicBezTo>
                  <a:pt x="118" y="150"/>
                  <a:pt x="110" y="156"/>
                  <a:pt x="101" y="159"/>
                </a:cubicBezTo>
                <a:cubicBezTo>
                  <a:pt x="92" y="163"/>
                  <a:pt x="83" y="165"/>
                  <a:pt x="73" y="165"/>
                </a:cubicBezTo>
                <a:cubicBezTo>
                  <a:pt x="63" y="165"/>
                  <a:pt x="54" y="163"/>
                  <a:pt x="45" y="159"/>
                </a:cubicBezTo>
                <a:cubicBezTo>
                  <a:pt x="36" y="156"/>
                  <a:pt x="28" y="150"/>
                  <a:pt x="22" y="144"/>
                </a:cubicBezTo>
                <a:cubicBezTo>
                  <a:pt x="15" y="137"/>
                  <a:pt x="10" y="129"/>
                  <a:pt x="6" y="120"/>
                </a:cubicBezTo>
                <a:cubicBezTo>
                  <a:pt x="2" y="111"/>
                  <a:pt x="0" y="102"/>
                  <a:pt x="0" y="92"/>
                </a:cubicBezTo>
                <a:cubicBezTo>
                  <a:pt x="0" y="82"/>
                  <a:pt x="2" y="73"/>
                  <a:pt x="6" y="64"/>
                </a:cubicBezTo>
                <a:cubicBezTo>
                  <a:pt x="10" y="55"/>
                  <a:pt x="15" y="47"/>
                  <a:pt x="22" y="41"/>
                </a:cubicBezTo>
                <a:close/>
                <a:moveTo>
                  <a:pt x="75" y="50"/>
                </a:moveTo>
                <a:lnTo>
                  <a:pt x="75" y="50"/>
                </a:lnTo>
                <a:cubicBezTo>
                  <a:pt x="75" y="51"/>
                  <a:pt x="74" y="52"/>
                  <a:pt x="73" y="52"/>
                </a:cubicBezTo>
                <a:cubicBezTo>
                  <a:pt x="72" y="52"/>
                  <a:pt x="71" y="51"/>
                  <a:pt x="71" y="50"/>
                </a:cubicBezTo>
                <a:lnTo>
                  <a:pt x="71" y="39"/>
                </a:lnTo>
                <a:cubicBezTo>
                  <a:pt x="71" y="38"/>
                  <a:pt x="72" y="37"/>
                  <a:pt x="73" y="37"/>
                </a:cubicBezTo>
                <a:cubicBezTo>
                  <a:pt x="74" y="37"/>
                  <a:pt x="75" y="38"/>
                  <a:pt x="75" y="39"/>
                </a:cubicBezTo>
                <a:lnTo>
                  <a:pt x="75" y="50"/>
                </a:lnTo>
                <a:close/>
                <a:moveTo>
                  <a:pt x="115" y="94"/>
                </a:moveTo>
                <a:lnTo>
                  <a:pt x="115" y="94"/>
                </a:lnTo>
                <a:lnTo>
                  <a:pt x="127" y="94"/>
                </a:lnTo>
                <a:cubicBezTo>
                  <a:pt x="128" y="94"/>
                  <a:pt x="128" y="93"/>
                  <a:pt x="128" y="92"/>
                </a:cubicBezTo>
                <a:cubicBezTo>
                  <a:pt x="128" y="91"/>
                  <a:pt x="128" y="90"/>
                  <a:pt x="127" y="90"/>
                </a:cubicBezTo>
                <a:lnTo>
                  <a:pt x="115" y="90"/>
                </a:lnTo>
                <a:cubicBezTo>
                  <a:pt x="114" y="90"/>
                  <a:pt x="113" y="91"/>
                  <a:pt x="113" y="92"/>
                </a:cubicBezTo>
                <a:cubicBezTo>
                  <a:pt x="113" y="93"/>
                  <a:pt x="114" y="94"/>
                  <a:pt x="115" y="94"/>
                </a:cubicBezTo>
                <a:close/>
                <a:moveTo>
                  <a:pt x="71" y="134"/>
                </a:moveTo>
                <a:lnTo>
                  <a:pt x="71" y="134"/>
                </a:lnTo>
                <a:cubicBezTo>
                  <a:pt x="71" y="133"/>
                  <a:pt x="72" y="132"/>
                  <a:pt x="73" y="132"/>
                </a:cubicBezTo>
                <a:cubicBezTo>
                  <a:pt x="74" y="132"/>
                  <a:pt x="75" y="133"/>
                  <a:pt x="75" y="134"/>
                </a:cubicBezTo>
                <a:lnTo>
                  <a:pt x="75" y="146"/>
                </a:lnTo>
                <a:cubicBezTo>
                  <a:pt x="75" y="146"/>
                  <a:pt x="74" y="147"/>
                  <a:pt x="73" y="147"/>
                </a:cubicBezTo>
                <a:cubicBezTo>
                  <a:pt x="72" y="147"/>
                  <a:pt x="71" y="146"/>
                  <a:pt x="71" y="146"/>
                </a:cubicBezTo>
                <a:lnTo>
                  <a:pt x="71" y="134"/>
                </a:lnTo>
                <a:close/>
                <a:moveTo>
                  <a:pt x="31" y="90"/>
                </a:moveTo>
                <a:lnTo>
                  <a:pt x="31" y="90"/>
                </a:lnTo>
                <a:cubicBezTo>
                  <a:pt x="32" y="90"/>
                  <a:pt x="33" y="91"/>
                  <a:pt x="33" y="92"/>
                </a:cubicBezTo>
                <a:cubicBezTo>
                  <a:pt x="33" y="93"/>
                  <a:pt x="32" y="94"/>
                  <a:pt x="31" y="94"/>
                </a:cubicBezTo>
                <a:lnTo>
                  <a:pt x="20" y="94"/>
                </a:lnTo>
                <a:cubicBezTo>
                  <a:pt x="19" y="94"/>
                  <a:pt x="18" y="93"/>
                  <a:pt x="18" y="92"/>
                </a:cubicBezTo>
                <a:cubicBezTo>
                  <a:pt x="18" y="91"/>
                  <a:pt x="19" y="90"/>
                  <a:pt x="20" y="90"/>
                </a:cubicBezTo>
                <a:lnTo>
                  <a:pt x="31" y="90"/>
                </a:lnTo>
                <a:close/>
                <a:moveTo>
                  <a:pt x="66" y="101"/>
                </a:moveTo>
                <a:lnTo>
                  <a:pt x="66" y="101"/>
                </a:lnTo>
                <a:cubicBezTo>
                  <a:pt x="65" y="101"/>
                  <a:pt x="64" y="101"/>
                  <a:pt x="64" y="100"/>
                </a:cubicBezTo>
                <a:cubicBezTo>
                  <a:pt x="63" y="100"/>
                  <a:pt x="63" y="99"/>
                  <a:pt x="64" y="98"/>
                </a:cubicBezTo>
                <a:lnTo>
                  <a:pt x="111" y="58"/>
                </a:lnTo>
                <a:cubicBezTo>
                  <a:pt x="111" y="58"/>
                  <a:pt x="112" y="58"/>
                  <a:pt x="113" y="58"/>
                </a:cubicBezTo>
                <a:cubicBezTo>
                  <a:pt x="114" y="59"/>
                  <a:pt x="114" y="60"/>
                  <a:pt x="113" y="61"/>
                </a:cubicBezTo>
                <a:lnTo>
                  <a:pt x="66" y="101"/>
                </a:lnTo>
                <a:close/>
                <a:moveTo>
                  <a:pt x="81" y="20"/>
                </a:moveTo>
                <a:lnTo>
                  <a:pt x="81" y="20"/>
                </a:lnTo>
                <a:lnTo>
                  <a:pt x="81" y="14"/>
                </a:lnTo>
                <a:lnTo>
                  <a:pt x="65" y="14"/>
                </a:lnTo>
                <a:lnTo>
                  <a:pt x="65" y="20"/>
                </a:lnTo>
                <a:cubicBezTo>
                  <a:pt x="68" y="19"/>
                  <a:pt x="70" y="19"/>
                  <a:pt x="73" y="19"/>
                </a:cubicBezTo>
                <a:cubicBezTo>
                  <a:pt x="76" y="19"/>
                  <a:pt x="79" y="19"/>
                  <a:pt x="81" y="20"/>
                </a:cubicBez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
        <p:nvSpPr>
          <p:cNvPr id="46" name="Freeform 79">
            <a:extLst>
              <a:ext uri="{FF2B5EF4-FFF2-40B4-BE49-F238E27FC236}">
                <a16:creationId xmlns="" xmlns:a16="http://schemas.microsoft.com/office/drawing/2014/main" id="{8090C526-E4BA-4150-9DCC-3414E2C1215E}"/>
              </a:ext>
            </a:extLst>
          </p:cNvPr>
          <p:cNvSpPr>
            <a:spLocks noChangeAspect="1" noEditPoints="1"/>
          </p:cNvSpPr>
          <p:nvPr/>
        </p:nvSpPr>
        <p:spPr bwMode="auto">
          <a:xfrm>
            <a:off x="3567025" y="3681020"/>
            <a:ext cx="571602" cy="551475"/>
          </a:xfrm>
          <a:custGeom>
            <a:avLst/>
            <a:gdLst>
              <a:gd name="T0" fmla="*/ 13 w 140"/>
              <a:gd name="T1" fmla="*/ 5 h 136"/>
              <a:gd name="T2" fmla="*/ 30 w 140"/>
              <a:gd name="T3" fmla="*/ 40 h 136"/>
              <a:gd name="T4" fmla="*/ 35 w 140"/>
              <a:gd name="T5" fmla="*/ 35 h 136"/>
              <a:gd name="T6" fmla="*/ 12 w 140"/>
              <a:gd name="T7" fmla="*/ 9 h 136"/>
              <a:gd name="T8" fmla="*/ 29 w 140"/>
              <a:gd name="T9" fmla="*/ 40 h 136"/>
              <a:gd name="T10" fmla="*/ 31 w 140"/>
              <a:gd name="T11" fmla="*/ 123 h 136"/>
              <a:gd name="T12" fmla="*/ 47 w 140"/>
              <a:gd name="T13" fmla="*/ 107 h 136"/>
              <a:gd name="T14" fmla="*/ 16 w 140"/>
              <a:gd name="T15" fmla="*/ 107 h 136"/>
              <a:gd name="T16" fmla="*/ 20 w 140"/>
              <a:gd name="T17" fmla="*/ 108 h 136"/>
              <a:gd name="T18" fmla="*/ 44 w 140"/>
              <a:gd name="T19" fmla="*/ 108 h 136"/>
              <a:gd name="T20" fmla="*/ 89 w 140"/>
              <a:gd name="T21" fmla="*/ 80 h 136"/>
              <a:gd name="T22" fmla="*/ 126 w 140"/>
              <a:gd name="T23" fmla="*/ 115 h 136"/>
              <a:gd name="T24" fmla="*/ 126 w 140"/>
              <a:gd name="T25" fmla="*/ 105 h 136"/>
              <a:gd name="T26" fmla="*/ 74 w 140"/>
              <a:gd name="T27" fmla="*/ 91 h 136"/>
              <a:gd name="T28" fmla="*/ 86 w 140"/>
              <a:gd name="T29" fmla="*/ 79 h 136"/>
              <a:gd name="T30" fmla="*/ 94 w 140"/>
              <a:gd name="T31" fmla="*/ 71 h 136"/>
              <a:gd name="T32" fmla="*/ 98 w 140"/>
              <a:gd name="T33" fmla="*/ 69 h 136"/>
              <a:gd name="T34" fmla="*/ 126 w 140"/>
              <a:gd name="T35" fmla="*/ 59 h 136"/>
              <a:gd name="T36" fmla="*/ 115 w 140"/>
              <a:gd name="T37" fmla="*/ 47 h 136"/>
              <a:gd name="T38" fmla="*/ 98 w 140"/>
              <a:gd name="T39" fmla="*/ 43 h 136"/>
              <a:gd name="T40" fmla="*/ 92 w 140"/>
              <a:gd name="T41" fmla="*/ 25 h 136"/>
              <a:gd name="T42" fmla="*/ 80 w 140"/>
              <a:gd name="T43" fmla="*/ 14 h 136"/>
              <a:gd name="T44" fmla="*/ 72 w 140"/>
              <a:gd name="T45" fmla="*/ 26 h 136"/>
              <a:gd name="T46" fmla="*/ 71 w 140"/>
              <a:gd name="T47" fmla="*/ 43 h 136"/>
              <a:gd name="T48" fmla="*/ 51 w 140"/>
              <a:gd name="T49" fmla="*/ 63 h 136"/>
              <a:gd name="T50" fmla="*/ 9 w 140"/>
              <a:gd name="T51" fmla="*/ 115 h 136"/>
              <a:gd name="T52" fmla="*/ 30 w 140"/>
              <a:gd name="T53" fmla="*/ 133 h 136"/>
              <a:gd name="T54" fmla="*/ 66 w 140"/>
              <a:gd name="T55" fmla="*/ 99 h 136"/>
              <a:gd name="T56" fmla="*/ 74 w 140"/>
              <a:gd name="T57" fmla="*/ 91 h 136"/>
              <a:gd name="T58" fmla="*/ 76 w 140"/>
              <a:gd name="T59" fmla="*/ 94 h 136"/>
              <a:gd name="T60" fmla="*/ 100 w 140"/>
              <a:gd name="T61" fmla="*/ 131 h 136"/>
              <a:gd name="T62" fmla="*/ 110 w 140"/>
              <a:gd name="T63" fmla="*/ 131 h 136"/>
              <a:gd name="T64" fmla="*/ 78 w 140"/>
              <a:gd name="T65" fmla="*/ 92 h 136"/>
              <a:gd name="T66" fmla="*/ 87 w 140"/>
              <a:gd name="T67" fmla="*/ 82 h 136"/>
              <a:gd name="T68" fmla="*/ 47 w 140"/>
              <a:gd name="T69" fmla="*/ 62 h 136"/>
              <a:gd name="T70" fmla="*/ 20 w 140"/>
              <a:gd name="T71" fmla="*/ 43 h 136"/>
              <a:gd name="T72" fmla="*/ 11 w 140"/>
              <a:gd name="T73" fmla="*/ 5 h 136"/>
              <a:gd name="T74" fmla="*/ 39 w 140"/>
              <a:gd name="T75" fmla="*/ 26 h 136"/>
              <a:gd name="T76" fmla="*/ 67 w 140"/>
              <a:gd name="T77" fmla="*/ 41 h 136"/>
              <a:gd name="T78" fmla="*/ 78 w 140"/>
              <a:gd name="T79" fmla="*/ 11 h 136"/>
              <a:gd name="T80" fmla="*/ 117 w 140"/>
              <a:gd name="T81" fmla="*/ 5 h 136"/>
              <a:gd name="T82" fmla="*/ 100 w 140"/>
              <a:gd name="T83" fmla="*/ 40 h 136"/>
              <a:gd name="T84" fmla="*/ 136 w 140"/>
              <a:gd name="T85" fmla="*/ 23 h 136"/>
              <a:gd name="T86" fmla="*/ 128 w 140"/>
              <a:gd name="T87" fmla="*/ 62 h 136"/>
              <a:gd name="T88" fmla="*/ 128 w 140"/>
              <a:gd name="T89" fmla="*/ 103 h 136"/>
              <a:gd name="T90" fmla="*/ 128 w 140"/>
              <a:gd name="T91" fmla="*/ 117 h 136"/>
              <a:gd name="T92" fmla="*/ 115 w 140"/>
              <a:gd name="T93" fmla="*/ 131 h 136"/>
              <a:gd name="T94" fmla="*/ 105 w 140"/>
              <a:gd name="T95" fmla="*/ 136 h 136"/>
              <a:gd name="T96" fmla="*/ 37 w 140"/>
              <a:gd name="T97" fmla="*/ 133 h 136"/>
              <a:gd name="T98" fmla="*/ 26 w 140"/>
              <a:gd name="T99" fmla="*/ 135 h 136"/>
              <a:gd name="T100" fmla="*/ 4 w 140"/>
              <a:gd name="T101" fmla="*/ 110 h 136"/>
              <a:gd name="T102" fmla="*/ 7 w 140"/>
              <a:gd name="T103"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36">
                <a:moveTo>
                  <a:pt x="13" y="5"/>
                </a:moveTo>
                <a:lnTo>
                  <a:pt x="13" y="5"/>
                </a:lnTo>
                <a:lnTo>
                  <a:pt x="13" y="5"/>
                </a:lnTo>
                <a:lnTo>
                  <a:pt x="13" y="5"/>
                </a:lnTo>
                <a:close/>
                <a:moveTo>
                  <a:pt x="30" y="40"/>
                </a:moveTo>
                <a:lnTo>
                  <a:pt x="30" y="40"/>
                </a:lnTo>
                <a:lnTo>
                  <a:pt x="50" y="59"/>
                </a:lnTo>
                <a:lnTo>
                  <a:pt x="55" y="54"/>
                </a:lnTo>
                <a:lnTo>
                  <a:pt x="35" y="35"/>
                </a:lnTo>
                <a:cubicBezTo>
                  <a:pt x="35" y="35"/>
                  <a:pt x="35" y="34"/>
                  <a:pt x="35" y="34"/>
                </a:cubicBezTo>
                <a:lnTo>
                  <a:pt x="35" y="27"/>
                </a:lnTo>
                <a:lnTo>
                  <a:pt x="12" y="9"/>
                </a:lnTo>
                <a:lnTo>
                  <a:pt x="4" y="17"/>
                </a:lnTo>
                <a:lnTo>
                  <a:pt x="22" y="40"/>
                </a:lnTo>
                <a:lnTo>
                  <a:pt x="29" y="40"/>
                </a:lnTo>
                <a:cubicBezTo>
                  <a:pt x="30" y="40"/>
                  <a:pt x="30" y="40"/>
                  <a:pt x="30" y="40"/>
                </a:cubicBezTo>
                <a:close/>
                <a:moveTo>
                  <a:pt x="31" y="123"/>
                </a:moveTo>
                <a:lnTo>
                  <a:pt x="31" y="123"/>
                </a:lnTo>
                <a:cubicBezTo>
                  <a:pt x="31" y="124"/>
                  <a:pt x="32" y="124"/>
                  <a:pt x="33" y="123"/>
                </a:cubicBezTo>
                <a:lnTo>
                  <a:pt x="47" y="109"/>
                </a:lnTo>
                <a:cubicBezTo>
                  <a:pt x="48" y="108"/>
                  <a:pt x="48" y="107"/>
                  <a:pt x="47" y="107"/>
                </a:cubicBezTo>
                <a:lnTo>
                  <a:pt x="33" y="92"/>
                </a:lnTo>
                <a:cubicBezTo>
                  <a:pt x="32" y="92"/>
                  <a:pt x="31" y="92"/>
                  <a:pt x="31" y="92"/>
                </a:cubicBezTo>
                <a:lnTo>
                  <a:pt x="16" y="107"/>
                </a:lnTo>
                <a:cubicBezTo>
                  <a:pt x="16" y="107"/>
                  <a:pt x="16" y="108"/>
                  <a:pt x="16" y="109"/>
                </a:cubicBezTo>
                <a:lnTo>
                  <a:pt x="31" y="123"/>
                </a:lnTo>
                <a:close/>
                <a:moveTo>
                  <a:pt x="20" y="108"/>
                </a:moveTo>
                <a:lnTo>
                  <a:pt x="20" y="108"/>
                </a:lnTo>
                <a:lnTo>
                  <a:pt x="32" y="120"/>
                </a:lnTo>
                <a:lnTo>
                  <a:pt x="44" y="108"/>
                </a:lnTo>
                <a:lnTo>
                  <a:pt x="32" y="96"/>
                </a:lnTo>
                <a:lnTo>
                  <a:pt x="20" y="108"/>
                </a:lnTo>
                <a:close/>
                <a:moveTo>
                  <a:pt x="89" y="80"/>
                </a:moveTo>
                <a:lnTo>
                  <a:pt x="89" y="80"/>
                </a:lnTo>
                <a:lnTo>
                  <a:pt x="125" y="116"/>
                </a:lnTo>
                <a:lnTo>
                  <a:pt x="126" y="115"/>
                </a:lnTo>
                <a:cubicBezTo>
                  <a:pt x="127" y="114"/>
                  <a:pt x="128" y="112"/>
                  <a:pt x="128" y="110"/>
                </a:cubicBezTo>
                <a:cubicBezTo>
                  <a:pt x="128" y="108"/>
                  <a:pt x="127" y="107"/>
                  <a:pt x="126" y="105"/>
                </a:cubicBezTo>
                <a:lnTo>
                  <a:pt x="126" y="105"/>
                </a:lnTo>
                <a:lnTo>
                  <a:pt x="95" y="74"/>
                </a:lnTo>
                <a:lnTo>
                  <a:pt x="89" y="80"/>
                </a:lnTo>
                <a:close/>
                <a:moveTo>
                  <a:pt x="74" y="91"/>
                </a:moveTo>
                <a:lnTo>
                  <a:pt x="74" y="91"/>
                </a:lnTo>
                <a:cubicBezTo>
                  <a:pt x="74" y="91"/>
                  <a:pt x="74" y="91"/>
                  <a:pt x="74" y="90"/>
                </a:cubicBezTo>
                <a:lnTo>
                  <a:pt x="86" y="79"/>
                </a:lnTo>
                <a:lnTo>
                  <a:pt x="86" y="79"/>
                </a:lnTo>
                <a:lnTo>
                  <a:pt x="86" y="79"/>
                </a:lnTo>
                <a:lnTo>
                  <a:pt x="94" y="71"/>
                </a:lnTo>
                <a:lnTo>
                  <a:pt x="94" y="71"/>
                </a:lnTo>
                <a:lnTo>
                  <a:pt x="96" y="69"/>
                </a:lnTo>
                <a:cubicBezTo>
                  <a:pt x="96" y="68"/>
                  <a:pt x="97" y="68"/>
                  <a:pt x="98" y="69"/>
                </a:cubicBezTo>
                <a:lnTo>
                  <a:pt x="98" y="69"/>
                </a:lnTo>
                <a:cubicBezTo>
                  <a:pt x="103" y="69"/>
                  <a:pt x="108" y="69"/>
                  <a:pt x="113" y="67"/>
                </a:cubicBezTo>
                <a:cubicBezTo>
                  <a:pt x="118" y="66"/>
                  <a:pt x="122" y="63"/>
                  <a:pt x="126" y="59"/>
                </a:cubicBezTo>
                <a:cubicBezTo>
                  <a:pt x="131" y="55"/>
                  <a:pt x="134" y="49"/>
                  <a:pt x="135" y="43"/>
                </a:cubicBezTo>
                <a:cubicBezTo>
                  <a:pt x="136" y="38"/>
                  <a:pt x="136" y="33"/>
                  <a:pt x="134" y="27"/>
                </a:cubicBezTo>
                <a:lnTo>
                  <a:pt x="115" y="47"/>
                </a:lnTo>
                <a:lnTo>
                  <a:pt x="115" y="47"/>
                </a:lnTo>
                <a:cubicBezTo>
                  <a:pt x="114" y="48"/>
                  <a:pt x="113" y="48"/>
                  <a:pt x="113" y="48"/>
                </a:cubicBezTo>
                <a:lnTo>
                  <a:pt x="98" y="43"/>
                </a:lnTo>
                <a:cubicBezTo>
                  <a:pt x="97" y="43"/>
                  <a:pt x="97" y="42"/>
                  <a:pt x="97" y="42"/>
                </a:cubicBezTo>
                <a:lnTo>
                  <a:pt x="92" y="27"/>
                </a:lnTo>
                <a:cubicBezTo>
                  <a:pt x="92" y="26"/>
                  <a:pt x="92" y="26"/>
                  <a:pt x="92" y="25"/>
                </a:cubicBezTo>
                <a:lnTo>
                  <a:pt x="112" y="5"/>
                </a:lnTo>
                <a:cubicBezTo>
                  <a:pt x="107" y="4"/>
                  <a:pt x="102" y="4"/>
                  <a:pt x="96" y="5"/>
                </a:cubicBezTo>
                <a:cubicBezTo>
                  <a:pt x="90" y="6"/>
                  <a:pt x="85" y="9"/>
                  <a:pt x="80" y="14"/>
                </a:cubicBezTo>
                <a:lnTo>
                  <a:pt x="80" y="14"/>
                </a:lnTo>
                <a:lnTo>
                  <a:pt x="80" y="14"/>
                </a:lnTo>
                <a:cubicBezTo>
                  <a:pt x="76" y="17"/>
                  <a:pt x="74" y="22"/>
                  <a:pt x="72" y="26"/>
                </a:cubicBezTo>
                <a:cubicBezTo>
                  <a:pt x="71" y="31"/>
                  <a:pt x="70" y="37"/>
                  <a:pt x="71" y="42"/>
                </a:cubicBezTo>
                <a:cubicBezTo>
                  <a:pt x="71" y="42"/>
                  <a:pt x="71" y="43"/>
                  <a:pt x="71" y="43"/>
                </a:cubicBezTo>
                <a:lnTo>
                  <a:pt x="71" y="43"/>
                </a:lnTo>
                <a:lnTo>
                  <a:pt x="58" y="56"/>
                </a:lnTo>
                <a:lnTo>
                  <a:pt x="51" y="63"/>
                </a:lnTo>
                <a:lnTo>
                  <a:pt x="51" y="63"/>
                </a:lnTo>
                <a:lnTo>
                  <a:pt x="9" y="105"/>
                </a:lnTo>
                <a:cubicBezTo>
                  <a:pt x="8" y="106"/>
                  <a:pt x="7" y="108"/>
                  <a:pt x="7" y="110"/>
                </a:cubicBezTo>
                <a:cubicBezTo>
                  <a:pt x="7" y="111"/>
                  <a:pt x="8" y="113"/>
                  <a:pt x="9" y="115"/>
                </a:cubicBezTo>
                <a:lnTo>
                  <a:pt x="25" y="131"/>
                </a:lnTo>
                <a:cubicBezTo>
                  <a:pt x="26" y="131"/>
                  <a:pt x="26" y="132"/>
                  <a:pt x="27" y="132"/>
                </a:cubicBezTo>
                <a:cubicBezTo>
                  <a:pt x="28" y="132"/>
                  <a:pt x="29" y="133"/>
                  <a:pt x="30" y="133"/>
                </a:cubicBezTo>
                <a:cubicBezTo>
                  <a:pt x="31" y="133"/>
                  <a:pt x="32" y="132"/>
                  <a:pt x="33" y="132"/>
                </a:cubicBezTo>
                <a:cubicBezTo>
                  <a:pt x="33" y="132"/>
                  <a:pt x="34" y="131"/>
                  <a:pt x="35" y="131"/>
                </a:cubicBezTo>
                <a:lnTo>
                  <a:pt x="66" y="99"/>
                </a:lnTo>
                <a:lnTo>
                  <a:pt x="66" y="99"/>
                </a:lnTo>
                <a:lnTo>
                  <a:pt x="66" y="99"/>
                </a:lnTo>
                <a:lnTo>
                  <a:pt x="74" y="91"/>
                </a:lnTo>
                <a:close/>
                <a:moveTo>
                  <a:pt x="111" y="130"/>
                </a:moveTo>
                <a:lnTo>
                  <a:pt x="111" y="130"/>
                </a:lnTo>
                <a:lnTo>
                  <a:pt x="76" y="94"/>
                </a:lnTo>
                <a:lnTo>
                  <a:pt x="72" y="98"/>
                </a:lnTo>
                <a:lnTo>
                  <a:pt x="70" y="100"/>
                </a:lnTo>
                <a:lnTo>
                  <a:pt x="100" y="131"/>
                </a:lnTo>
                <a:cubicBezTo>
                  <a:pt x="102" y="132"/>
                  <a:pt x="103" y="133"/>
                  <a:pt x="105" y="133"/>
                </a:cubicBezTo>
                <a:cubicBezTo>
                  <a:pt x="107" y="133"/>
                  <a:pt x="109" y="132"/>
                  <a:pt x="110" y="131"/>
                </a:cubicBezTo>
                <a:lnTo>
                  <a:pt x="110" y="131"/>
                </a:lnTo>
                <a:lnTo>
                  <a:pt x="111" y="130"/>
                </a:lnTo>
                <a:close/>
                <a:moveTo>
                  <a:pt x="78" y="92"/>
                </a:moveTo>
                <a:lnTo>
                  <a:pt x="78" y="92"/>
                </a:lnTo>
                <a:lnTo>
                  <a:pt x="113" y="127"/>
                </a:lnTo>
                <a:lnTo>
                  <a:pt x="123" y="118"/>
                </a:lnTo>
                <a:lnTo>
                  <a:pt x="87" y="82"/>
                </a:lnTo>
                <a:lnTo>
                  <a:pt x="78" y="92"/>
                </a:lnTo>
                <a:close/>
                <a:moveTo>
                  <a:pt x="47" y="62"/>
                </a:moveTo>
                <a:lnTo>
                  <a:pt x="47" y="62"/>
                </a:lnTo>
                <a:lnTo>
                  <a:pt x="28" y="43"/>
                </a:lnTo>
                <a:lnTo>
                  <a:pt x="22" y="43"/>
                </a:lnTo>
                <a:cubicBezTo>
                  <a:pt x="21" y="43"/>
                  <a:pt x="21" y="43"/>
                  <a:pt x="20" y="43"/>
                </a:cubicBezTo>
                <a:lnTo>
                  <a:pt x="0" y="18"/>
                </a:lnTo>
                <a:cubicBezTo>
                  <a:pt x="0" y="17"/>
                  <a:pt x="0" y="16"/>
                  <a:pt x="0" y="16"/>
                </a:cubicBezTo>
                <a:lnTo>
                  <a:pt x="11" y="5"/>
                </a:lnTo>
                <a:cubicBezTo>
                  <a:pt x="12" y="4"/>
                  <a:pt x="13" y="4"/>
                  <a:pt x="13" y="5"/>
                </a:cubicBezTo>
                <a:lnTo>
                  <a:pt x="38" y="25"/>
                </a:lnTo>
                <a:cubicBezTo>
                  <a:pt x="38" y="25"/>
                  <a:pt x="39" y="26"/>
                  <a:pt x="39" y="26"/>
                </a:cubicBezTo>
                <a:lnTo>
                  <a:pt x="38" y="33"/>
                </a:lnTo>
                <a:lnTo>
                  <a:pt x="57" y="52"/>
                </a:lnTo>
                <a:lnTo>
                  <a:pt x="67" y="41"/>
                </a:lnTo>
                <a:cubicBezTo>
                  <a:pt x="67" y="36"/>
                  <a:pt x="67" y="31"/>
                  <a:pt x="69" y="25"/>
                </a:cubicBezTo>
                <a:cubicBezTo>
                  <a:pt x="71" y="20"/>
                  <a:pt x="74" y="15"/>
                  <a:pt x="78" y="11"/>
                </a:cubicBezTo>
                <a:lnTo>
                  <a:pt x="78" y="11"/>
                </a:lnTo>
                <a:cubicBezTo>
                  <a:pt x="83" y="6"/>
                  <a:pt x="89" y="3"/>
                  <a:pt x="96" y="1"/>
                </a:cubicBezTo>
                <a:cubicBezTo>
                  <a:pt x="102" y="0"/>
                  <a:pt x="109" y="0"/>
                  <a:pt x="116" y="3"/>
                </a:cubicBezTo>
                <a:cubicBezTo>
                  <a:pt x="117" y="3"/>
                  <a:pt x="117" y="4"/>
                  <a:pt x="117" y="5"/>
                </a:cubicBezTo>
                <a:cubicBezTo>
                  <a:pt x="117" y="5"/>
                  <a:pt x="117" y="6"/>
                  <a:pt x="117" y="6"/>
                </a:cubicBezTo>
                <a:lnTo>
                  <a:pt x="96" y="27"/>
                </a:lnTo>
                <a:lnTo>
                  <a:pt x="100" y="40"/>
                </a:lnTo>
                <a:lnTo>
                  <a:pt x="113" y="44"/>
                </a:lnTo>
                <a:lnTo>
                  <a:pt x="134" y="23"/>
                </a:lnTo>
                <a:cubicBezTo>
                  <a:pt x="134" y="22"/>
                  <a:pt x="136" y="22"/>
                  <a:pt x="136" y="23"/>
                </a:cubicBezTo>
                <a:cubicBezTo>
                  <a:pt x="136" y="23"/>
                  <a:pt x="137" y="23"/>
                  <a:pt x="137" y="24"/>
                </a:cubicBezTo>
                <a:cubicBezTo>
                  <a:pt x="139" y="30"/>
                  <a:pt x="140" y="37"/>
                  <a:pt x="138" y="44"/>
                </a:cubicBezTo>
                <a:cubicBezTo>
                  <a:pt x="137" y="51"/>
                  <a:pt x="134" y="57"/>
                  <a:pt x="128" y="62"/>
                </a:cubicBezTo>
                <a:cubicBezTo>
                  <a:pt x="124" y="66"/>
                  <a:pt x="119" y="69"/>
                  <a:pt x="114" y="71"/>
                </a:cubicBezTo>
                <a:cubicBezTo>
                  <a:pt x="109" y="72"/>
                  <a:pt x="103" y="73"/>
                  <a:pt x="97" y="72"/>
                </a:cubicBezTo>
                <a:lnTo>
                  <a:pt x="128" y="103"/>
                </a:lnTo>
                <a:lnTo>
                  <a:pt x="128" y="103"/>
                </a:lnTo>
                <a:cubicBezTo>
                  <a:pt x="130" y="105"/>
                  <a:pt x="131" y="107"/>
                  <a:pt x="131" y="110"/>
                </a:cubicBezTo>
                <a:cubicBezTo>
                  <a:pt x="131" y="113"/>
                  <a:pt x="130" y="115"/>
                  <a:pt x="128" y="117"/>
                </a:cubicBezTo>
                <a:lnTo>
                  <a:pt x="126" y="119"/>
                </a:lnTo>
                <a:lnTo>
                  <a:pt x="126" y="119"/>
                </a:lnTo>
                <a:lnTo>
                  <a:pt x="115" y="131"/>
                </a:lnTo>
                <a:lnTo>
                  <a:pt x="113" y="133"/>
                </a:lnTo>
                <a:lnTo>
                  <a:pt x="112" y="133"/>
                </a:lnTo>
                <a:cubicBezTo>
                  <a:pt x="110" y="135"/>
                  <a:pt x="108" y="136"/>
                  <a:pt x="105" y="136"/>
                </a:cubicBezTo>
                <a:cubicBezTo>
                  <a:pt x="103" y="136"/>
                  <a:pt x="100" y="135"/>
                  <a:pt x="98" y="133"/>
                </a:cubicBezTo>
                <a:lnTo>
                  <a:pt x="67" y="102"/>
                </a:lnTo>
                <a:lnTo>
                  <a:pt x="37" y="133"/>
                </a:lnTo>
                <a:cubicBezTo>
                  <a:pt x="36" y="134"/>
                  <a:pt x="35" y="135"/>
                  <a:pt x="34" y="135"/>
                </a:cubicBezTo>
                <a:cubicBezTo>
                  <a:pt x="33" y="136"/>
                  <a:pt x="31" y="136"/>
                  <a:pt x="30" y="136"/>
                </a:cubicBezTo>
                <a:cubicBezTo>
                  <a:pt x="28" y="136"/>
                  <a:pt x="27" y="136"/>
                  <a:pt x="26" y="135"/>
                </a:cubicBezTo>
                <a:cubicBezTo>
                  <a:pt x="25" y="135"/>
                  <a:pt x="24" y="134"/>
                  <a:pt x="23" y="133"/>
                </a:cubicBezTo>
                <a:lnTo>
                  <a:pt x="7" y="117"/>
                </a:lnTo>
                <a:cubicBezTo>
                  <a:pt x="5" y="115"/>
                  <a:pt x="4" y="112"/>
                  <a:pt x="4" y="110"/>
                </a:cubicBezTo>
                <a:cubicBezTo>
                  <a:pt x="4" y="107"/>
                  <a:pt x="5" y="104"/>
                  <a:pt x="7" y="102"/>
                </a:cubicBezTo>
                <a:lnTo>
                  <a:pt x="7" y="102"/>
                </a:lnTo>
                <a:lnTo>
                  <a:pt x="7" y="102"/>
                </a:lnTo>
                <a:lnTo>
                  <a:pt x="47" y="62"/>
                </a:lnTo>
                <a:close/>
              </a:path>
            </a:pathLst>
          </a:custGeom>
          <a:solidFill>
            <a:srgbClr val="FF8D47"/>
          </a:solidFill>
          <a:ln w="0">
            <a:noFill/>
            <a:prstDash val="solid"/>
            <a:round/>
            <a:headEnd/>
            <a:tailEnd/>
          </a:ln>
        </p:spPr>
        <p:txBody>
          <a:bodyPr vert="horz" wrap="square" lIns="62213" tIns="31106" rIns="62213" bIns="31106" numCol="1" anchor="t" anchorCtr="0" compatLnSpc="1">
            <a:prstTxWarp prst="textNoShape">
              <a:avLst/>
            </a:prstTxWarp>
          </a:bodyPr>
          <a:lstStyle/>
          <a:p>
            <a:endParaRPr lang="en-GB" sz="926">
              <a:solidFill>
                <a:srgbClr val="FF914D"/>
              </a:solidFill>
            </a:endParaRPr>
          </a:p>
        </p:txBody>
      </p:sp>
    </p:spTree>
    <p:extLst>
      <p:ext uri="{BB962C8B-B14F-4D97-AF65-F5344CB8AC3E}">
        <p14:creationId xmlns:p14="http://schemas.microsoft.com/office/powerpoint/2010/main" val="70759522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Рисунок 10">
            <a:extLst>
              <a:ext uri="{FF2B5EF4-FFF2-40B4-BE49-F238E27FC236}">
                <a16:creationId xmlns="" xmlns:a16="http://schemas.microsoft.com/office/drawing/2014/main" id="{C9FE8455-FB6F-40E6-A004-A627B208D6D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71500" y="564777"/>
            <a:ext cx="8139954" cy="4578724"/>
          </a:xfrm>
          <a:prstGeom prst="rect">
            <a:avLst/>
          </a:prstGeom>
        </p:spPr>
      </p:pic>
      <p:sp>
        <p:nvSpPr>
          <p:cNvPr id="3" name="Заголовок 2">
            <a:extLst>
              <a:ext uri="{FF2B5EF4-FFF2-40B4-BE49-F238E27FC236}">
                <a16:creationId xmlns="" xmlns:a16="http://schemas.microsoft.com/office/drawing/2014/main" id="{47BACDE8-C820-4BC7-8C2F-3A4F7EA7B453}"/>
              </a:ext>
            </a:extLst>
          </p:cNvPr>
          <p:cNvSpPr>
            <a:spLocks noGrp="1"/>
          </p:cNvSpPr>
          <p:nvPr>
            <p:ph type="title"/>
          </p:nvPr>
        </p:nvSpPr>
        <p:spPr/>
        <p:txBody>
          <a:bodyPr/>
          <a:lstStyle/>
          <a:p>
            <a:r>
              <a:rPr lang="en-US" dirty="0"/>
              <a:t>Six years ago</a:t>
            </a:r>
            <a:r>
              <a:rPr lang="ru-RU" dirty="0"/>
              <a:t>:</a:t>
            </a:r>
            <a:r>
              <a:rPr lang="en-US" dirty="0"/>
              <a:t> Team Lead model</a:t>
            </a:r>
            <a:r>
              <a:rPr lang="ru-RU" dirty="0"/>
              <a:t> (1)</a:t>
            </a:r>
          </a:p>
        </p:txBody>
      </p:sp>
      <p:sp>
        <p:nvSpPr>
          <p:cNvPr id="4" name="Номер слайда 3">
            <a:extLst>
              <a:ext uri="{FF2B5EF4-FFF2-40B4-BE49-F238E27FC236}">
                <a16:creationId xmlns="" xmlns:a16="http://schemas.microsoft.com/office/drawing/2014/main" id="{20B4DFD1-B664-472B-9860-9E8D764B6678}"/>
              </a:ext>
            </a:extLst>
          </p:cNvPr>
          <p:cNvSpPr>
            <a:spLocks noGrp="1"/>
          </p:cNvSpPr>
          <p:nvPr>
            <p:ph type="sldNum" sz="quarter" idx="4"/>
          </p:nvPr>
        </p:nvSpPr>
        <p:spPr/>
        <p:txBody>
          <a:bodyPr/>
          <a:lstStyle/>
          <a:p>
            <a:fld id="{D71DA9FD-6EF8-4CC5-AF9B-B6159B5B937C}" type="slidenum">
              <a:rPr lang="en-GB" smtClean="0"/>
              <a:pPr/>
              <a:t>5</a:t>
            </a:fld>
            <a:endParaRPr lang="en-GB"/>
          </a:p>
        </p:txBody>
      </p:sp>
    </p:spTree>
    <p:extLst>
      <p:ext uri="{BB962C8B-B14F-4D97-AF65-F5344CB8AC3E}">
        <p14:creationId xmlns:p14="http://schemas.microsoft.com/office/powerpoint/2010/main" val="491256498"/>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3">
            <a:extLst>
              <a:ext uri="{FF2B5EF4-FFF2-40B4-BE49-F238E27FC236}">
                <a16:creationId xmlns="" xmlns:a16="http://schemas.microsoft.com/office/drawing/2014/main" id="{D3F78CAE-5C37-499E-BE5C-57E33229578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94712" y="536704"/>
            <a:ext cx="8293529" cy="4665110"/>
          </a:xfrm>
          <a:prstGeom prst="rect">
            <a:avLst/>
          </a:prstGeom>
        </p:spPr>
      </p:pic>
      <p:sp>
        <p:nvSpPr>
          <p:cNvPr id="3" name="Заголовок 2">
            <a:extLst>
              <a:ext uri="{FF2B5EF4-FFF2-40B4-BE49-F238E27FC236}">
                <a16:creationId xmlns="" xmlns:a16="http://schemas.microsoft.com/office/drawing/2014/main" id="{C75E6BF7-87E9-4BFA-82DD-E6BE4B17BBEB}"/>
              </a:ext>
            </a:extLst>
          </p:cNvPr>
          <p:cNvSpPr>
            <a:spLocks noGrp="1"/>
          </p:cNvSpPr>
          <p:nvPr>
            <p:ph type="title"/>
          </p:nvPr>
        </p:nvSpPr>
        <p:spPr/>
        <p:txBody>
          <a:bodyPr/>
          <a:lstStyle/>
          <a:p>
            <a:r>
              <a:rPr lang="en-US" dirty="0"/>
              <a:t>Three years ago: Professional Lead model</a:t>
            </a:r>
            <a:r>
              <a:rPr lang="ru-RU" dirty="0"/>
              <a:t> (2)</a:t>
            </a:r>
          </a:p>
        </p:txBody>
      </p:sp>
      <p:sp>
        <p:nvSpPr>
          <p:cNvPr id="4" name="Номер слайда 3">
            <a:extLst>
              <a:ext uri="{FF2B5EF4-FFF2-40B4-BE49-F238E27FC236}">
                <a16:creationId xmlns="" xmlns:a16="http://schemas.microsoft.com/office/drawing/2014/main" id="{130BB32B-A465-45CB-A3B8-3293F8D5B079}"/>
              </a:ext>
            </a:extLst>
          </p:cNvPr>
          <p:cNvSpPr>
            <a:spLocks noGrp="1"/>
          </p:cNvSpPr>
          <p:nvPr>
            <p:ph type="sldNum" sz="quarter" idx="4"/>
          </p:nvPr>
        </p:nvSpPr>
        <p:spPr/>
        <p:txBody>
          <a:bodyPr/>
          <a:lstStyle/>
          <a:p>
            <a:fld id="{D71DA9FD-6EF8-4CC5-AF9B-B6159B5B937C}" type="slidenum">
              <a:rPr lang="en-GB" smtClean="0"/>
              <a:pPr/>
              <a:t>6</a:t>
            </a:fld>
            <a:endParaRPr lang="en-GB"/>
          </a:p>
        </p:txBody>
      </p:sp>
    </p:spTree>
    <p:extLst>
      <p:ext uri="{BB962C8B-B14F-4D97-AF65-F5344CB8AC3E}">
        <p14:creationId xmlns:p14="http://schemas.microsoft.com/office/powerpoint/2010/main" val="1463504487"/>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3">
            <a:extLst>
              <a:ext uri="{FF2B5EF4-FFF2-40B4-BE49-F238E27FC236}">
                <a16:creationId xmlns="" xmlns:a16="http://schemas.microsoft.com/office/drawing/2014/main" id="{55243CC3-EEEB-4D0E-A12E-6E12BBE68DF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61473" y="396672"/>
            <a:ext cx="8293529" cy="4665110"/>
          </a:xfrm>
          <a:prstGeom prst="rect">
            <a:avLst/>
          </a:prstGeom>
        </p:spPr>
      </p:pic>
      <p:sp>
        <p:nvSpPr>
          <p:cNvPr id="3" name="Заголовок 2">
            <a:extLst>
              <a:ext uri="{FF2B5EF4-FFF2-40B4-BE49-F238E27FC236}">
                <a16:creationId xmlns="" xmlns:a16="http://schemas.microsoft.com/office/drawing/2014/main" id="{8E7D5F1B-3CBB-4117-85DD-70F50DA2EAF8}"/>
              </a:ext>
            </a:extLst>
          </p:cNvPr>
          <p:cNvSpPr>
            <a:spLocks noGrp="1"/>
          </p:cNvSpPr>
          <p:nvPr>
            <p:ph type="title"/>
          </p:nvPr>
        </p:nvSpPr>
        <p:spPr/>
        <p:txBody>
          <a:bodyPr/>
          <a:lstStyle/>
          <a:p>
            <a:r>
              <a:rPr lang="en-US" dirty="0"/>
              <a:t>Today: Scaled Agile model</a:t>
            </a:r>
            <a:r>
              <a:rPr lang="ru-RU" dirty="0"/>
              <a:t> (3)</a:t>
            </a:r>
          </a:p>
        </p:txBody>
      </p:sp>
      <p:sp>
        <p:nvSpPr>
          <p:cNvPr id="4" name="Номер слайда 3">
            <a:extLst>
              <a:ext uri="{FF2B5EF4-FFF2-40B4-BE49-F238E27FC236}">
                <a16:creationId xmlns="" xmlns:a16="http://schemas.microsoft.com/office/drawing/2014/main" id="{317C1994-B82D-4C60-88E4-5AE3CEA57E8E}"/>
              </a:ext>
            </a:extLst>
          </p:cNvPr>
          <p:cNvSpPr>
            <a:spLocks noGrp="1"/>
          </p:cNvSpPr>
          <p:nvPr>
            <p:ph type="sldNum" sz="quarter" idx="4"/>
          </p:nvPr>
        </p:nvSpPr>
        <p:spPr/>
        <p:txBody>
          <a:bodyPr/>
          <a:lstStyle/>
          <a:p>
            <a:fld id="{D71DA9FD-6EF8-4CC5-AF9B-B6159B5B937C}" type="slidenum">
              <a:rPr lang="en-GB" smtClean="0"/>
              <a:pPr/>
              <a:t>7</a:t>
            </a:fld>
            <a:endParaRPr lang="en-GB"/>
          </a:p>
        </p:txBody>
      </p:sp>
    </p:spTree>
    <p:extLst>
      <p:ext uri="{BB962C8B-B14F-4D97-AF65-F5344CB8AC3E}">
        <p14:creationId xmlns:p14="http://schemas.microsoft.com/office/powerpoint/2010/main" val="37466316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4188E21D-95F0-4985-B048-7D217DF7965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464211" y="709682"/>
            <a:ext cx="6212541" cy="3494554"/>
          </a:xfrm>
          <a:prstGeom prst="rect">
            <a:avLst/>
          </a:prstGeom>
        </p:spPr>
      </p:pic>
      <p:sp>
        <p:nvSpPr>
          <p:cNvPr id="3" name="Заголовок 2">
            <a:extLst>
              <a:ext uri="{FF2B5EF4-FFF2-40B4-BE49-F238E27FC236}">
                <a16:creationId xmlns="" xmlns:a16="http://schemas.microsoft.com/office/drawing/2014/main" id="{09512997-6493-47F4-872E-C7B174BF9D86}"/>
              </a:ext>
            </a:extLst>
          </p:cNvPr>
          <p:cNvSpPr>
            <a:spLocks noGrp="1"/>
          </p:cNvSpPr>
          <p:nvPr>
            <p:ph type="title"/>
          </p:nvPr>
        </p:nvSpPr>
        <p:spPr/>
        <p:txBody>
          <a:bodyPr/>
          <a:lstStyle/>
          <a:p>
            <a:r>
              <a:rPr lang="en-US" dirty="0"/>
              <a:t>The challenge</a:t>
            </a:r>
            <a:endParaRPr lang="ru-RU" dirty="0"/>
          </a:p>
        </p:txBody>
      </p:sp>
      <p:sp>
        <p:nvSpPr>
          <p:cNvPr id="4" name="Номер слайда 3">
            <a:extLst>
              <a:ext uri="{FF2B5EF4-FFF2-40B4-BE49-F238E27FC236}">
                <a16:creationId xmlns="" xmlns:a16="http://schemas.microsoft.com/office/drawing/2014/main" id="{0B58CF56-3A6C-4129-B8C6-FE919B47EE38}"/>
              </a:ext>
            </a:extLst>
          </p:cNvPr>
          <p:cNvSpPr>
            <a:spLocks noGrp="1"/>
          </p:cNvSpPr>
          <p:nvPr>
            <p:ph type="sldNum" sz="quarter" idx="4"/>
          </p:nvPr>
        </p:nvSpPr>
        <p:spPr/>
        <p:txBody>
          <a:bodyPr/>
          <a:lstStyle/>
          <a:p>
            <a:fld id="{D71DA9FD-6EF8-4CC5-AF9B-B6159B5B937C}" type="slidenum">
              <a:rPr lang="en-GB" smtClean="0"/>
              <a:pPr/>
              <a:t>8</a:t>
            </a:fld>
            <a:endParaRPr lang="en-GB"/>
          </a:p>
        </p:txBody>
      </p:sp>
      <p:pic>
        <p:nvPicPr>
          <p:cNvPr id="5" name="Picture 12">
            <a:extLst>
              <a:ext uri="{FF2B5EF4-FFF2-40B4-BE49-F238E27FC236}">
                <a16:creationId xmlns="" xmlns:a16="http://schemas.microsoft.com/office/drawing/2014/main" id="{4E57FC22-8D0A-4212-B8BD-BBA8456F4AE7}"/>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58910" y="2977959"/>
            <a:ext cx="2115124" cy="1057562"/>
          </a:xfrm>
          <a:prstGeom prst="rect">
            <a:avLst/>
          </a:prstGeom>
        </p:spPr>
      </p:pic>
      <p:pic>
        <p:nvPicPr>
          <p:cNvPr id="6" name="Picture 22">
            <a:extLst>
              <a:ext uri="{FF2B5EF4-FFF2-40B4-BE49-F238E27FC236}">
                <a16:creationId xmlns="" xmlns:a16="http://schemas.microsoft.com/office/drawing/2014/main" id="{F473BA55-8E74-425B-9A85-C81AA0DE2FCC}"/>
              </a:ext>
            </a:extLst>
          </p:cNvPr>
          <p:cNvPicPr>
            <a:picLocks noChangeAspect="1"/>
          </p:cNvPicPr>
          <p:nvPr/>
        </p:nvPicPr>
        <p:blipFill>
          <a:blip r:embed="rId5">
            <a:alphaModFix/>
          </a:blip>
          <a:stretch>
            <a:fillRect/>
          </a:stretch>
        </p:blipFill>
        <p:spPr>
          <a:xfrm>
            <a:off x="5814210" y="2977959"/>
            <a:ext cx="2115124" cy="1057562"/>
          </a:xfrm>
          <a:prstGeom prst="rect">
            <a:avLst/>
          </a:prstGeom>
        </p:spPr>
      </p:pic>
      <p:sp>
        <p:nvSpPr>
          <p:cNvPr id="10" name="Объект 1">
            <a:extLst>
              <a:ext uri="{FF2B5EF4-FFF2-40B4-BE49-F238E27FC236}">
                <a16:creationId xmlns="" xmlns:a16="http://schemas.microsoft.com/office/drawing/2014/main" id="{25146EAC-4F89-4C85-B69F-35FCCFFF1CF1}"/>
              </a:ext>
            </a:extLst>
          </p:cNvPr>
          <p:cNvSpPr>
            <a:spLocks noGrp="1"/>
          </p:cNvSpPr>
          <p:nvPr>
            <p:ph sz="quarter" idx="21"/>
          </p:nvPr>
        </p:nvSpPr>
        <p:spPr>
          <a:xfrm>
            <a:off x="3315835" y="4145857"/>
            <a:ext cx="2498375" cy="507106"/>
          </a:xfrm>
        </p:spPr>
        <p:txBody>
          <a:bodyPr/>
          <a:lstStyle/>
          <a:p>
            <a:pPr marL="3230" lvl="2" indent="0">
              <a:buNone/>
            </a:pPr>
            <a:r>
              <a:rPr lang="en-US" sz="2000" dirty="0">
                <a:solidFill>
                  <a:schemeClr val="accent5">
                    <a:lumMod val="75000"/>
                  </a:schemeClr>
                </a:solidFill>
              </a:rPr>
              <a:t>New strategic product</a:t>
            </a:r>
          </a:p>
          <a:p>
            <a:pPr marL="3230" lvl="2" indent="0">
              <a:buNone/>
            </a:pPr>
            <a:endParaRPr lang="en-US" dirty="0">
              <a:solidFill>
                <a:schemeClr val="accent5">
                  <a:lumMod val="75000"/>
                </a:schemeClr>
              </a:solidFill>
            </a:endParaRPr>
          </a:p>
          <a:p>
            <a:pPr marL="3230" lvl="2" indent="0">
              <a:buNone/>
            </a:pPr>
            <a:endParaRPr lang="en-US" dirty="0">
              <a:solidFill>
                <a:schemeClr val="accent5">
                  <a:lumMod val="75000"/>
                </a:schemeClr>
              </a:solidFill>
            </a:endParaRPr>
          </a:p>
        </p:txBody>
      </p:sp>
      <p:sp>
        <p:nvSpPr>
          <p:cNvPr id="11" name="TextBox 10">
            <a:extLst>
              <a:ext uri="{FF2B5EF4-FFF2-40B4-BE49-F238E27FC236}">
                <a16:creationId xmlns="" xmlns:a16="http://schemas.microsoft.com/office/drawing/2014/main" id="{A6C955FA-BAC3-4676-91C5-88CD7BD33193}"/>
              </a:ext>
            </a:extLst>
          </p:cNvPr>
          <p:cNvSpPr txBox="1"/>
          <p:nvPr/>
        </p:nvSpPr>
        <p:spPr bwMode="ltGray">
          <a:xfrm>
            <a:off x="3315835" y="2363305"/>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Transparency</a:t>
            </a:r>
          </a:p>
        </p:txBody>
      </p:sp>
      <p:sp>
        <p:nvSpPr>
          <p:cNvPr id="12" name="TextBox 11">
            <a:extLst>
              <a:ext uri="{FF2B5EF4-FFF2-40B4-BE49-F238E27FC236}">
                <a16:creationId xmlns="" xmlns:a16="http://schemas.microsoft.com/office/drawing/2014/main" id="{14EFA635-B51E-40F4-A3D1-4F9BA96A34BF}"/>
              </a:ext>
            </a:extLst>
          </p:cNvPr>
          <p:cNvSpPr txBox="1"/>
          <p:nvPr/>
        </p:nvSpPr>
        <p:spPr bwMode="ltGray">
          <a:xfrm>
            <a:off x="4131073" y="3433310"/>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Result</a:t>
            </a:r>
          </a:p>
        </p:txBody>
      </p:sp>
      <p:sp>
        <p:nvSpPr>
          <p:cNvPr id="13" name="TextBox 12">
            <a:extLst>
              <a:ext uri="{FF2B5EF4-FFF2-40B4-BE49-F238E27FC236}">
                <a16:creationId xmlns="" xmlns:a16="http://schemas.microsoft.com/office/drawing/2014/main" id="{B22F18A2-DEB9-410E-84A5-B0DC002AB5AE}"/>
              </a:ext>
            </a:extLst>
          </p:cNvPr>
          <p:cNvSpPr txBox="1"/>
          <p:nvPr/>
        </p:nvSpPr>
        <p:spPr bwMode="ltGray">
          <a:xfrm>
            <a:off x="3789774" y="1796252"/>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Speed</a:t>
            </a:r>
          </a:p>
        </p:txBody>
      </p:sp>
      <p:sp>
        <p:nvSpPr>
          <p:cNvPr id="14" name="TextBox 13">
            <a:extLst>
              <a:ext uri="{FF2B5EF4-FFF2-40B4-BE49-F238E27FC236}">
                <a16:creationId xmlns="" xmlns:a16="http://schemas.microsoft.com/office/drawing/2014/main" id="{E62A58E8-DC2A-4D0A-A102-9973CD40E3A4}"/>
              </a:ext>
            </a:extLst>
          </p:cNvPr>
          <p:cNvSpPr txBox="1"/>
          <p:nvPr/>
        </p:nvSpPr>
        <p:spPr bwMode="ltGray">
          <a:xfrm>
            <a:off x="3465528" y="2980447"/>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Business demand</a:t>
            </a:r>
          </a:p>
        </p:txBody>
      </p:sp>
      <p:sp>
        <p:nvSpPr>
          <p:cNvPr id="15" name="TextBox 14">
            <a:extLst>
              <a:ext uri="{FF2B5EF4-FFF2-40B4-BE49-F238E27FC236}">
                <a16:creationId xmlns="" xmlns:a16="http://schemas.microsoft.com/office/drawing/2014/main" id="{8691462F-2EF0-4EC9-90CA-D43D3BAB648C}"/>
              </a:ext>
            </a:extLst>
          </p:cNvPr>
          <p:cNvSpPr txBox="1"/>
          <p:nvPr/>
        </p:nvSpPr>
        <p:spPr bwMode="ltGray">
          <a:xfrm>
            <a:off x="4822949" y="2115210"/>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Profit</a:t>
            </a:r>
          </a:p>
        </p:txBody>
      </p:sp>
      <p:sp>
        <p:nvSpPr>
          <p:cNvPr id="16" name="TextBox 15">
            <a:extLst>
              <a:ext uri="{FF2B5EF4-FFF2-40B4-BE49-F238E27FC236}">
                <a16:creationId xmlns="" xmlns:a16="http://schemas.microsoft.com/office/drawing/2014/main" id="{C3DB90CE-C9AB-4CA0-80A5-54E7CD10C01B}"/>
              </a:ext>
            </a:extLst>
          </p:cNvPr>
          <p:cNvSpPr txBox="1"/>
          <p:nvPr/>
        </p:nvSpPr>
        <p:spPr bwMode="ltGray">
          <a:xfrm>
            <a:off x="4719790" y="2576668"/>
            <a:ext cx="3014228" cy="315538"/>
          </a:xfrm>
          <a:prstGeom prst="rect">
            <a:avLst/>
          </a:prstGeom>
          <a:noFill/>
          <a:ln w="6350">
            <a:noFill/>
            <a:miter lim="800000"/>
            <a:headEnd/>
            <a:tailEnd/>
          </a:ln>
        </p:spPr>
        <p:txBody>
          <a:bodyPr wrap="square" lIns="68645" tIns="34323" rIns="68645" bIns="34323" rtlCol="0" anchor="t" anchorCtr="0">
            <a:spAutoFit/>
          </a:bodyPr>
          <a:lstStyle/>
          <a:p>
            <a:pPr eaLnBrk="0" hangingPunct="0"/>
            <a:r>
              <a:rPr lang="en-US" sz="1600" dirty="0">
                <a:solidFill>
                  <a:schemeClr val="tx1">
                    <a:lumMod val="95000"/>
                    <a:lumOff val="5000"/>
                  </a:schemeClr>
                </a:solidFill>
              </a:rPr>
              <a:t>Quality</a:t>
            </a:r>
          </a:p>
        </p:txBody>
      </p:sp>
    </p:spTree>
    <p:extLst>
      <p:ext uri="{BB962C8B-B14F-4D97-AF65-F5344CB8AC3E}">
        <p14:creationId xmlns:p14="http://schemas.microsoft.com/office/powerpoint/2010/main" val="177613079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utsche Bank theme 2018 09 copy">
  <a:themeElements>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fontScheme name="Custom 1">
      <a:majorFont>
        <a:latin typeface="Calibri Light"/>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square" lIns="100913" tIns="50457" rIns="100913" bIns="50457" rtlCol="0" anchor="t" anchorCtr="0">
        <a:spAutoFit/>
      </a:bodyPr>
      <a:lstStyle>
        <a:defPPr eaLnBrk="0" hangingPunct="0">
          <a:defRPr dirty="0" err="1" smtClean="0">
            <a:latin typeface="+mn-lt"/>
          </a:defRPr>
        </a:defPPr>
      </a:lstStyle>
    </a:txDef>
  </a:objectDefaults>
  <a:extraClrSchemeLst/>
  <a:custClrLst>
    <a:custClr name="Dark blue">
      <a:srgbClr val="0C2340"/>
    </a:custClr>
    <a:custClr name="Pale blue">
      <a:srgbClr val="4AC9E3"/>
    </a:custClr>
    <a:custClr name="Yellow">
      <a:srgbClr val="FFC845"/>
    </a:custClr>
    <a:custClr name="Red">
      <a:srgbClr val="E4002B"/>
    </a:custClr>
    <a:custClr name="Dark green">
      <a:srgbClr val="07792B"/>
    </a:custClr>
    <a:custClr name="Blue">
      <a:srgbClr val="00A3E0"/>
    </a:custClr>
    <a:custClr name="Petrol">
      <a:srgbClr val="A7D6CD"/>
    </a:custClr>
    <a:custClr name="Grey 4">
      <a:srgbClr val="8794A1"/>
    </a:custClr>
    <a:custClr name="Deutsche Bank blue">
      <a:srgbClr val="0018A8"/>
    </a:custClr>
    <a:custClr>
      <a:srgbClr val="FFFFFF"/>
    </a:custClr>
    <a:custClr name="Pale violet">
      <a:srgbClr val="C9B7D1"/>
    </a:custClr>
    <a:custClr name="Bright blue 2">
      <a:srgbClr val="99DCF3"/>
    </a:custClr>
    <a:custClr name="Skeen">
      <a:srgbClr val="F29E97"/>
    </a:custClr>
    <a:custClr name="Orange">
      <a:srgbClr val="E57200"/>
    </a:custClr>
    <a:custClr name="Pale green">
      <a:srgbClr val="CEDC00"/>
    </a:custClr>
    <a:custClr name="Grey 1">
      <a:srgbClr val="57646C"/>
    </a:custClr>
    <a:custClr name="Violet">
      <a:srgbClr val="671E75"/>
    </a:custClr>
    <a:custClr name="Neutral grey">
      <a:srgbClr val="D7DEE2"/>
    </a:custClr>
    <a:custClr name="Tower grey">
      <a:srgbClr val="A4BCC2"/>
    </a:custClr>
  </a:custClrLst>
  <a:extLst>
    <a:ext uri="{05A4C25C-085E-4340-85A3-A5531E510DB2}">
      <thm15:themeFamily xmlns="" xmlns:thm15="http://schemas.microsoft.com/office/thememl/2012/main" name="Deutsche Bank theme 2018 09 copy" id="{C5C5EEE5-165C-49AF-A554-A62233C5C775}" vid="{8E00120D-7832-46EC-9844-2E199FB84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themeOverride>
</file>

<file path=ppt/theme/themeOverride2.xml><?xml version="1.0" encoding="utf-8"?>
<a:themeOverride xmlns:a="http://schemas.openxmlformats.org/drawingml/2006/main">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themeOverride>
</file>

<file path=docProps/app.xml><?xml version="1.0" encoding="utf-8"?>
<Properties xmlns="http://schemas.openxmlformats.org/officeDocument/2006/extended-properties" xmlns:vt="http://schemas.openxmlformats.org/officeDocument/2006/docPropsVTypes">
  <Template/>
  <TotalTime>0</TotalTime>
  <Words>1314</Words>
  <Application>Microsoft Office PowerPoint</Application>
  <PresentationFormat>Экран (16:9)</PresentationFormat>
  <Paragraphs>302</Paragraphs>
  <Slides>35</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Deutsche Bank theme 2018 09 copy</vt:lpstr>
      <vt:lpstr>Презентация PowerPoint</vt:lpstr>
      <vt:lpstr>Agenda</vt:lpstr>
      <vt:lpstr>Bank is a Complex Ecosystem</vt:lpstr>
      <vt:lpstr>Applications and Teams </vt:lpstr>
      <vt:lpstr>Complexity of a Team</vt:lpstr>
      <vt:lpstr>Six years ago: Team Lead model (1)</vt:lpstr>
      <vt:lpstr>Three years ago: Professional Lead model (2)</vt:lpstr>
      <vt:lpstr>Today: Scaled Agile model (3)</vt:lpstr>
      <vt:lpstr>The challenge</vt:lpstr>
      <vt:lpstr>Routine vs Innovation</vt:lpstr>
      <vt:lpstr>Management: various views</vt:lpstr>
      <vt:lpstr>Management in different models</vt:lpstr>
      <vt:lpstr>Management in Digital Economy</vt:lpstr>
      <vt:lpstr>Leadership: New personas of digital era</vt:lpstr>
      <vt:lpstr>Leadership in different models</vt:lpstr>
      <vt:lpstr>Leadership in digital economy</vt:lpstr>
      <vt:lpstr>Partnership in different models</vt:lpstr>
      <vt:lpstr>Partnership in digital economy</vt:lpstr>
      <vt:lpstr>Organization Behavior Research</vt:lpstr>
      <vt:lpstr>Organization Behavior Research</vt:lpstr>
      <vt:lpstr>LMX-inspired survey</vt:lpstr>
      <vt:lpstr>Management:  How important is management in your project?</vt:lpstr>
      <vt:lpstr>Management:  How important is management in your project?</vt:lpstr>
      <vt:lpstr>Leadership:  How important is leadership in your project?</vt:lpstr>
      <vt:lpstr>Leadership:  How important is leadership in your project?</vt:lpstr>
      <vt:lpstr>Partnership:  How important is partnership in your project?</vt:lpstr>
      <vt:lpstr>Partnership:  How important is partnership in your project?</vt:lpstr>
      <vt:lpstr>Summary:  Management. Leadership. Partnership</vt:lpstr>
      <vt:lpstr>Summary:  Management. Leadership. Partnership</vt:lpstr>
      <vt:lpstr>How does lack of Management affect balance?</vt:lpstr>
      <vt:lpstr>How does lack of Leadership affect balance?</vt:lpstr>
      <vt:lpstr>How does lack of Partnership affect balance?</vt:lpstr>
      <vt:lpstr>So, what remains different in digital world?</vt:lpstr>
      <vt:lpstr>References</vt:lpstr>
      <vt:lpstr>Disclaimer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Public</cp:keywords>
  <dc:description/>
  <cp:lastModifiedBy/>
  <cp:revision>1</cp:revision>
  <dcterms:created xsi:type="dcterms:W3CDTF">2018-12-04T13:54:04Z</dcterms:created>
  <dcterms:modified xsi:type="dcterms:W3CDTF">2019-05-24T15:21:53Z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2c82bc24-20dd-4d55-ad86-efdf2ece492a</vt:lpwstr>
  </property>
  <property fmtid="{D5CDD505-2E9C-101B-9397-08002B2CF9AE}" pid="3" name="db.comClassification">
    <vt:lpwstr>Public</vt:lpwstr>
  </property>
</Properties>
</file>