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png&amp;ehk=tAF1U" ContentType="image/png"/>
  <Default Extension="png&amp;ehk=yzZLDpH2gQHuRxIF" ContentType="image/png"/>
  <Default Extension="png&amp;ehk=HBTOHx7yFbrdbhEltfqTsQ&amp;r=0&amp;pid=OfficeInsert" ContentType="image/png"/>
  <Default Extension="jpg&amp;ehk=Fh0l7ZOSwLRRHDNpQwS4dw&amp;r=0&amp;pid=OfficeInsert" ContentType="image/jpeg"/>
  <Default Extension="jpg&amp;ehk=qOlX6NvID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&amp;ehk=VCVH7M2eOvx9uaWuEO2FVA&amp;r=0&amp;pid=OfficeInsert" ContentType="image/jpeg"/>
  <Default Extension="jpg&amp;ehk=9HoeMh5fNc88hnTsWqjt0Q&amp;r=0&amp;pid=OfficeInsert" ContentType="image/jpeg"/>
  <Default Extension="jpg" ContentType="image/jpeg"/>
  <Default Extension="jpg&amp;ehk=Jy2pX7ujNn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5" r:id="rId2"/>
    <p:sldId id="284" r:id="rId3"/>
    <p:sldId id="287" r:id="rId4"/>
    <p:sldId id="324" r:id="rId5"/>
    <p:sldId id="269" r:id="rId6"/>
    <p:sldId id="304" r:id="rId7"/>
    <p:sldId id="300" r:id="rId8"/>
    <p:sldId id="303" r:id="rId9"/>
    <p:sldId id="297" r:id="rId10"/>
    <p:sldId id="288" r:id="rId11"/>
    <p:sldId id="305" r:id="rId12"/>
    <p:sldId id="301" r:id="rId13"/>
    <p:sldId id="286" r:id="rId14"/>
    <p:sldId id="268" r:id="rId15"/>
    <p:sldId id="302" r:id="rId16"/>
    <p:sldId id="299" r:id="rId17"/>
    <p:sldId id="329" r:id="rId18"/>
    <p:sldId id="267" r:id="rId19"/>
    <p:sldId id="325" r:id="rId20"/>
    <p:sldId id="292" r:id="rId21"/>
    <p:sldId id="312" r:id="rId22"/>
    <p:sldId id="276" r:id="rId23"/>
    <p:sldId id="313" r:id="rId24"/>
    <p:sldId id="280" r:id="rId25"/>
    <p:sldId id="328" r:id="rId26"/>
    <p:sldId id="326" r:id="rId27"/>
    <p:sldId id="314" r:id="rId28"/>
    <p:sldId id="274" r:id="rId29"/>
    <p:sldId id="315" r:id="rId30"/>
    <p:sldId id="271" r:id="rId31"/>
    <p:sldId id="331" r:id="rId32"/>
    <p:sldId id="316" r:id="rId33"/>
    <p:sldId id="306" r:id="rId34"/>
    <p:sldId id="318" r:id="rId35"/>
    <p:sldId id="330" r:id="rId36"/>
    <p:sldId id="310" r:id="rId37"/>
    <p:sldId id="321" r:id="rId38"/>
    <p:sldId id="319" r:id="rId39"/>
    <p:sldId id="278" r:id="rId40"/>
    <p:sldId id="309" r:id="rId41"/>
    <p:sldId id="322" r:id="rId42"/>
    <p:sldId id="323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5"/>
    <a:srgbClr val="30491F"/>
    <a:srgbClr val="920000"/>
    <a:srgbClr val="EDF5E7"/>
    <a:srgbClr val="FFF3F3"/>
    <a:srgbClr val="D2E6C4"/>
    <a:srgbClr val="3540FE"/>
    <a:srgbClr val="7892FB"/>
    <a:srgbClr val="FFD5D5"/>
    <a:srgbClr val="72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71E6D-14E3-40CC-872D-52A1703F9FC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53366-4DBC-4B21-A11E-F4AF08CBD77F}">
      <dgm:prSet phldrT="[Text]" custT="1"/>
      <dgm:spPr>
        <a:solidFill>
          <a:srgbClr val="30491F"/>
        </a:solidFill>
        <a:ln>
          <a:solidFill>
            <a:srgbClr val="30491F"/>
          </a:solidFill>
        </a:ln>
      </dgm:spPr>
      <dgm:t>
        <a:bodyPr/>
        <a:lstStyle/>
        <a:p>
          <a:r>
            <a:rPr lang="ru-RU" sz="4000" b="1" dirty="0">
              <a:solidFill>
                <a:srgbClr val="D2E6C4"/>
              </a:solidFill>
            </a:rPr>
            <a:t>Способность</a:t>
          </a:r>
          <a:endParaRPr lang="en-US" sz="4000" b="1" dirty="0">
            <a:solidFill>
              <a:srgbClr val="D2E6C4"/>
            </a:solidFill>
          </a:endParaRPr>
        </a:p>
      </dgm:t>
    </dgm:pt>
    <dgm:pt modelId="{A8756402-F348-4DB3-9069-2DA3C392FBDA}" type="parTrans" cxnId="{EB780100-7809-435F-8B66-E55F7BDB8A36}">
      <dgm:prSet/>
      <dgm:spPr/>
      <dgm:t>
        <a:bodyPr/>
        <a:lstStyle/>
        <a:p>
          <a:endParaRPr lang="en-US"/>
        </a:p>
      </dgm:t>
    </dgm:pt>
    <dgm:pt modelId="{BF6F77F2-0CC6-4D9F-A5FD-34AB515DFD6D}" type="sibTrans" cxnId="{EB780100-7809-435F-8B66-E55F7BDB8A36}">
      <dgm:prSet/>
      <dgm:spPr>
        <a:solidFill>
          <a:srgbClr val="D2E6C4"/>
        </a:solidFill>
        <a:ln>
          <a:solidFill>
            <a:srgbClr val="30491F"/>
          </a:solidFill>
        </a:ln>
      </dgm:spPr>
      <dgm:t>
        <a:bodyPr/>
        <a:lstStyle/>
        <a:p>
          <a:endParaRPr lang="en-US"/>
        </a:p>
      </dgm:t>
    </dgm:pt>
    <dgm:pt modelId="{81228249-CB26-4CC1-8008-0BE33F1A8015}">
      <dgm:prSet phldrT="[Text]" custT="1"/>
      <dgm:spPr>
        <a:solidFill>
          <a:srgbClr val="30491F"/>
        </a:solidFill>
        <a:ln>
          <a:solidFill>
            <a:srgbClr val="30491F"/>
          </a:solidFill>
        </a:ln>
      </dgm:spPr>
      <dgm:t>
        <a:bodyPr/>
        <a:lstStyle/>
        <a:p>
          <a:r>
            <a:rPr lang="ru-RU" sz="4000" b="1" dirty="0">
              <a:solidFill>
                <a:srgbClr val="D2E6C4"/>
              </a:solidFill>
            </a:rPr>
            <a:t>Потребность</a:t>
          </a:r>
          <a:endParaRPr lang="en-US" sz="4000" b="1" dirty="0">
            <a:solidFill>
              <a:srgbClr val="D2E6C4"/>
            </a:solidFill>
          </a:endParaRPr>
        </a:p>
      </dgm:t>
    </dgm:pt>
    <dgm:pt modelId="{5D17D4C2-F8DD-4F5B-9CA8-5D94CC7C40FC}" type="parTrans" cxnId="{295C8FDF-863E-4B0F-BF35-E5883AD6AC37}">
      <dgm:prSet/>
      <dgm:spPr/>
      <dgm:t>
        <a:bodyPr/>
        <a:lstStyle/>
        <a:p>
          <a:endParaRPr lang="en-US"/>
        </a:p>
      </dgm:t>
    </dgm:pt>
    <dgm:pt modelId="{477AB3D0-6BED-4DCE-A338-80E20D35969E}" type="sibTrans" cxnId="{295C8FDF-863E-4B0F-BF35-E5883AD6AC37}">
      <dgm:prSet/>
      <dgm:spPr/>
      <dgm:t>
        <a:bodyPr/>
        <a:lstStyle/>
        <a:p>
          <a:endParaRPr lang="en-US"/>
        </a:p>
      </dgm:t>
    </dgm:pt>
    <dgm:pt modelId="{6DFC1A08-4553-4E1F-B5D4-18DD97BF4A87}" type="pres">
      <dgm:prSet presAssocID="{4EF71E6D-14E3-40CC-872D-52A1703F9FC4}" presName="Name0" presStyleCnt="0">
        <dgm:presLayoutVars>
          <dgm:dir/>
          <dgm:resizeHandles val="exact"/>
        </dgm:presLayoutVars>
      </dgm:prSet>
      <dgm:spPr/>
    </dgm:pt>
    <dgm:pt modelId="{8D8C5BE9-421E-433A-AE58-593BAC998C09}" type="pres">
      <dgm:prSet presAssocID="{4EF71E6D-14E3-40CC-872D-52A1703F9FC4}" presName="node1" presStyleLbl="node1" presStyleIdx="0" presStyleCnt="2">
        <dgm:presLayoutVars>
          <dgm:bulletEnabled val="1"/>
        </dgm:presLayoutVars>
      </dgm:prSet>
      <dgm:spPr/>
    </dgm:pt>
    <dgm:pt modelId="{D012AE41-9E6A-48C6-91D3-118C6E38D5C3}" type="pres">
      <dgm:prSet presAssocID="{4EF71E6D-14E3-40CC-872D-52A1703F9FC4}" presName="sibTrans" presStyleLbl="bgShp" presStyleIdx="0" presStyleCnt="1"/>
      <dgm:spPr/>
    </dgm:pt>
    <dgm:pt modelId="{0C8598A9-9A85-43FF-9EE7-4030AA92DDA0}" type="pres">
      <dgm:prSet presAssocID="{4EF71E6D-14E3-40CC-872D-52A1703F9FC4}" presName="node2" presStyleLbl="node1" presStyleIdx="1" presStyleCnt="2">
        <dgm:presLayoutVars>
          <dgm:bulletEnabled val="1"/>
        </dgm:presLayoutVars>
      </dgm:prSet>
      <dgm:spPr/>
    </dgm:pt>
    <dgm:pt modelId="{EF29BA05-005C-4135-A373-E4B68B4D9FD0}" type="pres">
      <dgm:prSet presAssocID="{4EF71E6D-14E3-40CC-872D-52A1703F9FC4}" presName="sp1" presStyleCnt="0"/>
      <dgm:spPr/>
    </dgm:pt>
    <dgm:pt modelId="{17CF55AC-9F53-4E03-A20C-C73769CDF52C}" type="pres">
      <dgm:prSet presAssocID="{4EF71E6D-14E3-40CC-872D-52A1703F9FC4}" presName="sp2" presStyleCnt="0"/>
      <dgm:spPr/>
    </dgm:pt>
  </dgm:ptLst>
  <dgm:cxnLst>
    <dgm:cxn modelId="{EB780100-7809-435F-8B66-E55F7BDB8A36}" srcId="{4EF71E6D-14E3-40CC-872D-52A1703F9FC4}" destId="{F5453366-4DBC-4B21-A11E-F4AF08CBD77F}" srcOrd="0" destOrd="0" parTransId="{A8756402-F348-4DB3-9069-2DA3C392FBDA}" sibTransId="{BF6F77F2-0CC6-4D9F-A5FD-34AB515DFD6D}"/>
    <dgm:cxn modelId="{A9C03012-EFCB-4D41-B52D-D166FAADB37A}" type="presOf" srcId="{81228249-CB26-4CC1-8008-0BE33F1A8015}" destId="{0C8598A9-9A85-43FF-9EE7-4030AA92DDA0}" srcOrd="0" destOrd="0" presId="urn:microsoft.com/office/officeart/2005/8/layout/cycle3"/>
    <dgm:cxn modelId="{A21B731C-63CD-4026-B487-7A2899AECD1A}" type="presOf" srcId="{BF6F77F2-0CC6-4D9F-A5FD-34AB515DFD6D}" destId="{D012AE41-9E6A-48C6-91D3-118C6E38D5C3}" srcOrd="0" destOrd="0" presId="urn:microsoft.com/office/officeart/2005/8/layout/cycle3"/>
    <dgm:cxn modelId="{DA9EFA41-65D2-41A1-A211-D332B167D802}" type="presOf" srcId="{F5453366-4DBC-4B21-A11E-F4AF08CBD77F}" destId="{8D8C5BE9-421E-433A-AE58-593BAC998C09}" srcOrd="0" destOrd="0" presId="urn:microsoft.com/office/officeart/2005/8/layout/cycle3"/>
    <dgm:cxn modelId="{295C8FDF-863E-4B0F-BF35-E5883AD6AC37}" srcId="{4EF71E6D-14E3-40CC-872D-52A1703F9FC4}" destId="{81228249-CB26-4CC1-8008-0BE33F1A8015}" srcOrd="1" destOrd="0" parTransId="{5D17D4C2-F8DD-4F5B-9CA8-5D94CC7C40FC}" sibTransId="{477AB3D0-6BED-4DCE-A338-80E20D35969E}"/>
    <dgm:cxn modelId="{B9B670EE-E88D-44D0-B26F-4EA561F1E49B}" type="presOf" srcId="{4EF71E6D-14E3-40CC-872D-52A1703F9FC4}" destId="{6DFC1A08-4553-4E1F-B5D4-18DD97BF4A87}" srcOrd="0" destOrd="0" presId="urn:microsoft.com/office/officeart/2005/8/layout/cycle3"/>
    <dgm:cxn modelId="{0A26A4D0-09BD-4804-921A-54FC2CD259A4}" type="presParOf" srcId="{6DFC1A08-4553-4E1F-B5D4-18DD97BF4A87}" destId="{8D8C5BE9-421E-433A-AE58-593BAC998C09}" srcOrd="0" destOrd="0" presId="urn:microsoft.com/office/officeart/2005/8/layout/cycle3"/>
    <dgm:cxn modelId="{0E0C6AA1-0098-48C4-B01C-FA1A31D86722}" type="presParOf" srcId="{6DFC1A08-4553-4E1F-B5D4-18DD97BF4A87}" destId="{D012AE41-9E6A-48C6-91D3-118C6E38D5C3}" srcOrd="1" destOrd="0" presId="urn:microsoft.com/office/officeart/2005/8/layout/cycle3"/>
    <dgm:cxn modelId="{60A5EF3A-710B-4CBA-B0C4-C1FDDEE25BC7}" type="presParOf" srcId="{6DFC1A08-4553-4E1F-B5D4-18DD97BF4A87}" destId="{0C8598A9-9A85-43FF-9EE7-4030AA92DDA0}" srcOrd="2" destOrd="0" presId="urn:microsoft.com/office/officeart/2005/8/layout/cycle3"/>
    <dgm:cxn modelId="{E99C3D13-78BB-4561-B14B-A49F4C429FF7}" type="presParOf" srcId="{6DFC1A08-4553-4E1F-B5D4-18DD97BF4A87}" destId="{EF29BA05-005C-4135-A373-E4B68B4D9FD0}" srcOrd="3" destOrd="0" presId="urn:microsoft.com/office/officeart/2005/8/layout/cycle3"/>
    <dgm:cxn modelId="{FD4D4F58-229D-4411-89BC-1D67A4A070E1}" type="presParOf" srcId="{6DFC1A08-4553-4E1F-B5D4-18DD97BF4A87}" destId="{17CF55AC-9F53-4E03-A20C-C73769CDF52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2AE41-9E6A-48C6-91D3-118C6E38D5C3}">
      <dsp:nvSpPr>
        <dsp:cNvPr id="0" name=""/>
        <dsp:cNvSpPr/>
      </dsp:nvSpPr>
      <dsp:spPr>
        <a:xfrm>
          <a:off x="380897" y="-207348"/>
          <a:ext cx="5088564" cy="5088564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rgbClr val="D2E6C4"/>
        </a:solidFill>
        <a:ln>
          <a:solidFill>
            <a:srgbClr val="30491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C5BE9-421E-433A-AE58-593BAC998C09}">
      <dsp:nvSpPr>
        <dsp:cNvPr id="0" name=""/>
        <dsp:cNvSpPr/>
      </dsp:nvSpPr>
      <dsp:spPr>
        <a:xfrm>
          <a:off x="1241757" y="0"/>
          <a:ext cx="3366844" cy="1683422"/>
        </a:xfrm>
        <a:prstGeom prst="roundRect">
          <a:avLst/>
        </a:prstGeom>
        <a:solidFill>
          <a:srgbClr val="30491F"/>
        </a:solidFill>
        <a:ln w="12700" cap="flat" cmpd="sng" algn="ctr">
          <a:solidFill>
            <a:srgbClr val="3049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rgbClr val="D2E6C4"/>
              </a:solidFill>
            </a:rPr>
            <a:t>Способность</a:t>
          </a:r>
          <a:endParaRPr lang="en-US" sz="4000" b="1" kern="1200" dirty="0">
            <a:solidFill>
              <a:srgbClr val="D2E6C4"/>
            </a:solidFill>
          </a:endParaRPr>
        </a:p>
      </dsp:txBody>
      <dsp:txXfrm>
        <a:off x="1323935" y="82178"/>
        <a:ext cx="3202488" cy="1519066"/>
      </dsp:txXfrm>
    </dsp:sp>
    <dsp:sp modelId="{0C8598A9-9A85-43FF-9EE7-4030AA92DDA0}">
      <dsp:nvSpPr>
        <dsp:cNvPr id="0" name=""/>
        <dsp:cNvSpPr/>
      </dsp:nvSpPr>
      <dsp:spPr>
        <a:xfrm>
          <a:off x="1241757" y="2992750"/>
          <a:ext cx="3366844" cy="1683422"/>
        </a:xfrm>
        <a:prstGeom prst="roundRect">
          <a:avLst/>
        </a:prstGeom>
        <a:solidFill>
          <a:srgbClr val="30491F"/>
        </a:solidFill>
        <a:ln w="12700" cap="flat" cmpd="sng" algn="ctr">
          <a:solidFill>
            <a:srgbClr val="3049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rgbClr val="D2E6C4"/>
              </a:solidFill>
            </a:rPr>
            <a:t>Потребность</a:t>
          </a:r>
          <a:endParaRPr lang="en-US" sz="4000" b="1" kern="1200" dirty="0">
            <a:solidFill>
              <a:srgbClr val="D2E6C4"/>
            </a:solidFill>
          </a:endParaRPr>
        </a:p>
      </dsp:txBody>
      <dsp:txXfrm>
        <a:off x="1323935" y="3074928"/>
        <a:ext cx="3202488" cy="151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1915-89FC-4D3E-85D3-23528D0BD711}" type="datetimeFigureOut">
              <a:rPr lang="en-US" smtClean="0"/>
              <a:t>20.04.2017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1DEDA-E068-434D-9CA3-CB459C47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7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8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5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6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09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2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8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86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8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58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1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52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90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94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01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78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2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56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7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6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3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8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6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74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7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DEE97-728B-4A80-AA21-9FD0F50E7F3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5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EDEE-1F69-473C-B615-A0B6E717488D}" type="datetime1">
              <a:rPr lang="en-US" smtClean="0"/>
              <a:t>20.04.2017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9997-D469-47AC-8B1D-E54125EF16EF}" type="datetime1">
              <a:rPr lang="en-US" smtClean="0"/>
              <a:t>20.04.2017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AC1F-CA41-44D1-8CA4-951F61749AD8}" type="datetime1">
              <a:rPr lang="en-US" smtClean="0"/>
              <a:t>20.04.2017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6AFF-CB90-453D-83BD-8139E6CE9029}" type="datetime1">
              <a:rPr lang="en-US" smtClean="0"/>
              <a:t>20.04.2017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4005-A741-4CC6-9F3E-8922710EFFD1}" type="datetime1">
              <a:rPr lang="en-US" smtClean="0"/>
              <a:t>20.04.2017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7A89-1C24-4CC1-9B0C-06476975C8A1}" type="datetime1">
              <a:rPr lang="en-US" smtClean="0"/>
              <a:t>20.04.2017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E603-AF0B-4D71-AED2-3BB39C3FA37D}" type="datetime1">
              <a:rPr lang="en-US" smtClean="0"/>
              <a:t>20.04.2017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5C10-FCA4-4C63-8F40-81E5A49F26BC}" type="datetime1">
              <a:rPr lang="en-US" smtClean="0"/>
              <a:t>20.04.2017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603736" y="6278309"/>
            <a:ext cx="499872" cy="479742"/>
          </a:xfrm>
          <a:prstGeom prst="ellipse">
            <a:avLst/>
          </a:prstGeom>
          <a:solidFill>
            <a:srgbClr val="30491F"/>
          </a:solidFill>
          <a:ln>
            <a:solidFill>
              <a:srgbClr val="30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312" y="6333173"/>
            <a:ext cx="429768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B375A6D9-C9CD-49C5-8AF2-ED502BD761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5399-5220-40CD-983E-2DB5B09E9383}" type="datetime1">
              <a:rPr lang="en-US" smtClean="0"/>
              <a:t>20.04.2017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E624-61E7-44A2-92DC-FFF1E9CD1F23}" type="datetime1">
              <a:rPr lang="en-US" smtClean="0"/>
              <a:t>20.04.2017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908C-8658-46FC-8999-C8A6C3C89864}" type="datetime1">
              <a:rPr lang="en-US" smtClean="0"/>
              <a:t>20.04.2017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76CE-FE5F-4482-82C0-C550B1BBE644}" type="datetime1">
              <a:rPr lang="en-US" smtClean="0"/>
              <a:t>20.04.2017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A6D9-C9CD-49C5-8AF2-ED502BD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&amp;ehk=Fh0l7ZOSwLRRHDNpQwS4dw&amp;r=0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&amp;ehk=tAF1U"/><Relationship Id="rId7" Type="http://schemas.openxmlformats.org/officeDocument/2006/relationships/image" Target="../media/image45.jpg&amp;ehk=qOlX6NvID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&amp;ehk=HBTOHx7yFbrdbhEltfqTsQ&amp;r=0&amp;pid=OfficeInsert"/><Relationship Id="rId5" Type="http://schemas.openxmlformats.org/officeDocument/2006/relationships/image" Target="../media/image43.jpg&amp;ehk=VCVH7M2eOvx9uaWuEO2FVA&amp;r=0&amp;pid=OfficeInsert"/><Relationship Id="rId4" Type="http://schemas.openxmlformats.org/officeDocument/2006/relationships/image" Target="../media/image42.png&amp;ehk=yzZLDpH2gQHuRx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g&amp;ehk=Jy2pX7ujNn"/><Relationship Id="rId4" Type="http://schemas.openxmlformats.org/officeDocument/2006/relationships/image" Target="../media/image50.jpg&amp;ehk=9HoeMh5fNc88hnTsWqjt0Q&amp;r=0&amp;pid=OfficeInser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ysaveliev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5095"/>
            <a:ext cx="12192000" cy="1072096"/>
          </a:xfrm>
          <a:solidFill>
            <a:srgbClr val="30491F"/>
          </a:solidFill>
        </p:spPr>
        <p:txBody>
          <a:bodyPr anchor="ctr"/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Бережливый бизнес-аналитик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581" y="4406142"/>
            <a:ext cx="10344727" cy="165576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30491F"/>
                </a:solidFill>
              </a:rPr>
              <a:t>Как улучшать продуктивность бизнес-анализа используя методы </a:t>
            </a:r>
            <a:r>
              <a:rPr lang="en-US" sz="4800" dirty="0">
                <a:solidFill>
                  <a:srgbClr val="30491F"/>
                </a:solidFill>
              </a:rPr>
              <a:t>Lean</a:t>
            </a:r>
            <a:endParaRPr lang="ru-RU" sz="4800" dirty="0">
              <a:solidFill>
                <a:srgbClr val="30491F"/>
              </a:solidFill>
            </a:endParaRPr>
          </a:p>
        </p:txBody>
      </p:sp>
      <p:pic>
        <p:nvPicPr>
          <p:cNvPr id="2050" name="Picture 2" descr="gmp3nmwt28012.png (255×10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0" y="758854"/>
            <a:ext cx="5825039" cy="23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4236" y="3619144"/>
            <a:ext cx="9283960" cy="20796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30491F"/>
                </a:solidFill>
                <a:latin typeface="+mn-lt"/>
              </a:rPr>
              <a:t>Цель хорошей метрики – не оценка работы бизнес-аналитика, а поиск возможностей ее улучшения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10</a:t>
            </a:fld>
            <a:endParaRPr lang="en-US"/>
          </a:p>
        </p:txBody>
      </p:sp>
      <p:sp>
        <p:nvSpPr>
          <p:cNvPr id="4" name="Scroll: Horizontal 3"/>
          <p:cNvSpPr/>
          <p:nvPr/>
        </p:nvSpPr>
        <p:spPr>
          <a:xfrm>
            <a:off x="1242478" y="812800"/>
            <a:ext cx="9710530" cy="2576945"/>
          </a:xfrm>
          <a:prstGeom prst="horizontalScroll">
            <a:avLst>
              <a:gd name="adj" fmla="val 10855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9000">
                <a:schemeClr val="accent4">
                  <a:lumMod val="97000"/>
                  <a:lumOff val="3000"/>
                </a:schemeClr>
              </a:gs>
              <a:gs pos="44000">
                <a:srgbClr val="FFF0C1"/>
              </a:gs>
            </a:gsLst>
            <a:lin ang="162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Когда метрика становится целью,</a:t>
            </a:r>
            <a:br>
              <a:rPr lang="en-US" sz="44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44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она перестает быть хорошей метрикой.</a:t>
            </a:r>
          </a:p>
          <a:p>
            <a:pPr algn="r">
              <a:spcAft>
                <a:spcPts val="1800"/>
              </a:spcAft>
            </a:pPr>
            <a:r>
              <a:rPr lang="ru-RU" sz="4400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Закон Гудхарта</a:t>
            </a:r>
            <a:endParaRPr lang="en-US" sz="4400" dirty="0">
              <a:solidFill>
                <a:srgbClr val="544000"/>
              </a:solidFill>
              <a:latin typeface="Monotype Corsiva" panose="03010101010201010101" pitchFamily="66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4236" y="1679508"/>
            <a:ext cx="9283960" cy="3200401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30491F"/>
                </a:solidFill>
                <a:latin typeface="+mn-lt"/>
              </a:rPr>
              <a:t>Какие есть возможности улучшения?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9916968" cy="881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Знаменитая тройка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3074" name="Picture 2" descr="km_troika2.jpg (535×3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9" y="1428538"/>
            <a:ext cx="6900322" cy="46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/>
          <p:nvPr/>
        </p:nvSpPr>
        <p:spPr>
          <a:xfrm>
            <a:off x="7795591" y="1428538"/>
            <a:ext cx="3952461" cy="169277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0491F"/>
                </a:solidFill>
              </a:rPr>
              <a:t>Теория ограничений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491F"/>
                </a:solidFill>
              </a:rPr>
              <a:t>Lean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491F"/>
                </a:solidFill>
              </a:rPr>
              <a:t>Six Sigma</a:t>
            </a:r>
            <a:endParaRPr lang="ru-RU" sz="2800" b="1" dirty="0">
              <a:solidFill>
                <a:srgbClr val="30491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9916968" cy="881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b="1" dirty="0">
                <a:solidFill>
                  <a:srgbClr val="30491F"/>
                </a:solidFill>
                <a:latin typeface="+mn-lt"/>
              </a:rPr>
              <a:t>8 </a:t>
            </a:r>
            <a:r>
              <a:rPr lang="ru-RU" b="1" dirty="0">
                <a:solidFill>
                  <a:srgbClr val="30491F"/>
                </a:solidFill>
                <a:latin typeface="+mn-lt"/>
              </a:rPr>
              <a:t>видов потерь </a:t>
            </a:r>
            <a:r>
              <a:rPr lang="en-US" b="1" dirty="0">
                <a:solidFill>
                  <a:srgbClr val="30491F"/>
                </a:solidFill>
                <a:latin typeface="+mn-lt"/>
              </a:rPr>
              <a:t>Lean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6486" y="2684196"/>
            <a:ext cx="280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Избыточное производство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7446" y="1618340"/>
            <a:ext cx="20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Дефекты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7446" y="4084491"/>
            <a:ext cx="20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Ожидание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7446" y="5101855"/>
            <a:ext cx="240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Неиспользуемые способности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1099" y="1618340"/>
            <a:ext cx="265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Транспортировка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1099" y="2867521"/>
            <a:ext cx="20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Запасы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81099" y="4083590"/>
            <a:ext cx="20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Движение</a:t>
            </a:r>
            <a:endParaRPr lang="en-US" sz="2400" dirty="0">
              <a:solidFill>
                <a:srgbClr val="30491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1099" y="5071824"/>
            <a:ext cx="209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91F"/>
                </a:solidFill>
              </a:rPr>
              <a:t>Избыточная обработка</a:t>
            </a:r>
            <a:endParaRPr lang="en-US" sz="2400" dirty="0">
              <a:solidFill>
                <a:srgbClr val="30491F"/>
              </a:solidFill>
            </a:endParaRPr>
          </a:p>
        </p:txBody>
      </p:sp>
      <p:pic>
        <p:nvPicPr>
          <p:cNvPr id="21" name="Graphic 20" descr="Bu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60" y="1386559"/>
            <a:ext cx="914400" cy="914400"/>
          </a:xfrm>
          <a:prstGeom prst="rect">
            <a:avLst/>
          </a:prstGeom>
        </p:spPr>
      </p:pic>
      <p:pic>
        <p:nvPicPr>
          <p:cNvPr id="2" name="Graphic 1" descr="Hourg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421" y="3956177"/>
            <a:ext cx="781947" cy="781947"/>
          </a:xfrm>
          <a:prstGeom prst="rect">
            <a:avLst/>
          </a:prstGeom>
        </p:spPr>
      </p:pic>
      <p:pic>
        <p:nvPicPr>
          <p:cNvPr id="3" name="Graphic 2" descr="Gold ba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8933" y="2641153"/>
            <a:ext cx="914400" cy="914400"/>
          </a:xfrm>
          <a:prstGeom prst="rect">
            <a:avLst/>
          </a:prstGeom>
        </p:spPr>
      </p:pic>
      <p:pic>
        <p:nvPicPr>
          <p:cNvPr id="4" name="Graphic 3" descr="Hams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7688" y="4988421"/>
            <a:ext cx="914400" cy="914400"/>
          </a:xfrm>
          <a:prstGeom prst="rect">
            <a:avLst/>
          </a:prstGeom>
        </p:spPr>
      </p:pic>
      <p:pic>
        <p:nvPicPr>
          <p:cNvPr id="5" name="Graphic 4" descr="Truck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8933" y="1350006"/>
            <a:ext cx="914400" cy="914400"/>
          </a:xfrm>
          <a:prstGeom prst="rect">
            <a:avLst/>
          </a:prstGeom>
        </p:spPr>
      </p:pic>
      <p:pic>
        <p:nvPicPr>
          <p:cNvPr id="7" name="Graphic 6" descr="Walk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18933" y="3832243"/>
            <a:ext cx="914400" cy="914400"/>
          </a:xfrm>
          <a:prstGeom prst="rect">
            <a:avLst/>
          </a:prstGeom>
        </p:spPr>
      </p:pic>
      <p:pic>
        <p:nvPicPr>
          <p:cNvPr id="9" name="Graphic 8" descr="Mop and bucke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2129" y="4932790"/>
            <a:ext cx="914400" cy="914400"/>
          </a:xfrm>
          <a:prstGeom prst="rect">
            <a:avLst/>
          </a:prstGeom>
        </p:spPr>
      </p:pic>
      <p:pic>
        <p:nvPicPr>
          <p:cNvPr id="10" name="Graphic 9" descr="Factory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3046" y="2567782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20969" y="1618341"/>
            <a:ext cx="4011986" cy="42288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19405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Дефекты результатов бизнес-анализа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6843202" y="935007"/>
            <a:ext cx="2679571" cy="20313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30491F"/>
                </a:solidFill>
              </a:rPr>
              <a:t>Информация: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Недостаточная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Неправильная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Непонятная</a:t>
            </a:r>
          </a:p>
        </p:txBody>
      </p:sp>
      <p:sp>
        <p:nvSpPr>
          <p:cNvPr id="8" name="Прямоугольник 4"/>
          <p:cNvSpPr/>
          <p:nvPr/>
        </p:nvSpPr>
        <p:spPr>
          <a:xfrm>
            <a:off x="6843202" y="4073152"/>
            <a:ext cx="2332702" cy="1947090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920000"/>
                </a:solidFill>
                <a:cs typeface="Arial" panose="020B0604020202020204" pitchFamily="34" charset="0"/>
              </a:rPr>
              <a:t>Последствия: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Переделки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Провалы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Конфликты</a:t>
            </a:r>
          </a:p>
        </p:txBody>
      </p:sp>
      <p:sp>
        <p:nvSpPr>
          <p:cNvPr id="3" name="Arrow: Right 2"/>
          <p:cNvSpPr/>
          <p:nvPr/>
        </p:nvSpPr>
        <p:spPr>
          <a:xfrm rot="5400000">
            <a:off x="7609284" y="2969540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9" y="935007"/>
            <a:ext cx="5068106" cy="55236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19405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Главная проблема: субъективность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5" name="Picture 4" descr="Come ben sanno quanti a vario titolo si occupano di vendite, poc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43" y="2220729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74" y="2428630"/>
            <a:ext cx="1076741" cy="1533539"/>
          </a:xfrm>
          <a:prstGeom prst="rect">
            <a:avLst/>
          </a:prstGeom>
        </p:spPr>
      </p:pic>
      <p:pic>
        <p:nvPicPr>
          <p:cNvPr id="1026" name="Picture 2" descr="C:\Users\GLS\AppData\Local\Temp\SNAGHTML15f4307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70" y="2428631"/>
            <a:ext cx="1699491" cy="16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3219" y="1776742"/>
            <a:ext cx="165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0491F"/>
                </a:solidFill>
              </a:rPr>
              <a:t>Анализ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7673" y="1776742"/>
            <a:ext cx="166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0491F"/>
                </a:solidFill>
              </a:rPr>
              <a:t>Дизайн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0523" y="1776742"/>
            <a:ext cx="165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0491F"/>
                </a:solidFill>
              </a:rPr>
              <a:t>Продукт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4545" y="1795322"/>
            <a:ext cx="280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0491F"/>
                </a:solidFill>
              </a:rPr>
              <a:t>Использование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2934964" y="2835564"/>
            <a:ext cx="750346" cy="849745"/>
          </a:xfrm>
          <a:prstGeom prst="rightArrow">
            <a:avLst/>
          </a:prstGeom>
          <a:solidFill>
            <a:srgbClr val="30491F"/>
          </a:solidFill>
          <a:ln>
            <a:solidFill>
              <a:srgbClr val="30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91F"/>
              </a:solidFill>
            </a:endParaRPr>
          </a:p>
        </p:txBody>
      </p:sp>
      <p:sp>
        <p:nvSpPr>
          <p:cNvPr id="15" name="Arrow: Right 14"/>
          <p:cNvSpPr/>
          <p:nvPr/>
        </p:nvSpPr>
        <p:spPr>
          <a:xfrm>
            <a:off x="6041779" y="2832359"/>
            <a:ext cx="750346" cy="849745"/>
          </a:xfrm>
          <a:prstGeom prst="rightArrow">
            <a:avLst/>
          </a:prstGeom>
          <a:solidFill>
            <a:srgbClr val="30491F"/>
          </a:solidFill>
          <a:ln>
            <a:solidFill>
              <a:srgbClr val="30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91F"/>
              </a:solidFill>
            </a:endParaRPr>
          </a:p>
        </p:txBody>
      </p:sp>
      <p:sp>
        <p:nvSpPr>
          <p:cNvPr id="16" name="Arrow: Right 15"/>
          <p:cNvSpPr/>
          <p:nvPr/>
        </p:nvSpPr>
        <p:spPr>
          <a:xfrm>
            <a:off x="8382080" y="2832358"/>
            <a:ext cx="750346" cy="849745"/>
          </a:xfrm>
          <a:prstGeom prst="rightArrow">
            <a:avLst/>
          </a:prstGeom>
          <a:solidFill>
            <a:srgbClr val="30491F"/>
          </a:solidFill>
          <a:ln>
            <a:solidFill>
              <a:srgbClr val="30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491F"/>
              </a:solidFill>
            </a:endParaRPr>
          </a:p>
        </p:txBody>
      </p:sp>
      <p:cxnSp>
        <p:nvCxnSpPr>
          <p:cNvPr id="17" name="Straight Connector 16"/>
          <p:cNvCxnSpPr>
            <a:cxnSpLocks/>
            <a:stCxn id="5" idx="2"/>
          </p:cNvCxnSpPr>
          <p:nvPr/>
        </p:nvCxnSpPr>
        <p:spPr>
          <a:xfrm>
            <a:off x="4737743" y="4125729"/>
            <a:ext cx="0" cy="1074159"/>
          </a:xfrm>
          <a:prstGeom prst="line">
            <a:avLst/>
          </a:prstGeom>
          <a:ln w="127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0244421" y="3962169"/>
            <a:ext cx="0" cy="1892093"/>
          </a:xfrm>
          <a:prstGeom prst="line">
            <a:avLst/>
          </a:prstGeom>
          <a:ln w="127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7844716" y="3962169"/>
            <a:ext cx="7133" cy="665018"/>
          </a:xfrm>
          <a:prstGeom prst="line">
            <a:avLst/>
          </a:prstGeom>
          <a:ln w="127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737743" y="4480560"/>
            <a:ext cx="3070217" cy="5080"/>
          </a:xfrm>
          <a:prstGeom prst="straightConnector1">
            <a:avLst/>
          </a:prstGeom>
          <a:ln>
            <a:solidFill>
              <a:srgbClr val="92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4737743" y="5087008"/>
            <a:ext cx="5506678" cy="22192"/>
          </a:xfrm>
          <a:prstGeom prst="straightConnector1">
            <a:avLst/>
          </a:prstGeom>
          <a:ln>
            <a:solidFill>
              <a:srgbClr val="92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37742" y="4061872"/>
            <a:ext cx="3114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20000"/>
                </a:solidFill>
              </a:rPr>
              <a:t>Дефекты реализации</a:t>
            </a:r>
            <a:endParaRPr lang="en-US" sz="2400" dirty="0">
              <a:solidFill>
                <a:srgbClr val="92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6005" y="4647535"/>
            <a:ext cx="53022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20000"/>
                </a:solidFill>
              </a:rPr>
              <a:t>Дефекты проектирования+реализация</a:t>
            </a:r>
            <a:endParaRPr lang="en-US" sz="2400" dirty="0">
              <a:solidFill>
                <a:srgbClr val="920000"/>
              </a:solidFill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1767828" y="4085833"/>
            <a:ext cx="0" cy="1663326"/>
          </a:xfrm>
          <a:prstGeom prst="line">
            <a:avLst/>
          </a:prstGeom>
          <a:ln w="127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1767828" y="5637299"/>
            <a:ext cx="8476593" cy="22172"/>
          </a:xfrm>
          <a:prstGeom prst="straightConnector1">
            <a:avLst/>
          </a:prstGeom>
          <a:ln>
            <a:solidFill>
              <a:srgbClr val="92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98199" y="5227191"/>
            <a:ext cx="86224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20000"/>
                </a:solidFill>
              </a:rPr>
              <a:t>Дефекты анализа+интерпретация+проектирование+реализация</a:t>
            </a:r>
            <a:endParaRPr lang="en-US" sz="2400" dirty="0">
              <a:solidFill>
                <a:srgbClr val="920000"/>
              </a:solidFill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1775028" y="4836599"/>
            <a:ext cx="2962714" cy="3872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67527" y="4400047"/>
            <a:ext cx="31617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Субъективная оценка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43" name="Picture 10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07" y="2299962"/>
            <a:ext cx="1437428" cy="20463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5188" y="185454"/>
            <a:ext cx="11089967" cy="881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В чем проблема с субъективной оценкой?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1028" name="Picture 4" descr="C:\Users\GLS\AppData\Local\Temp\SNAGHTML14fa5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1118307"/>
            <a:ext cx="7631430" cy="40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LS\AppData\Local\Temp\SNAGHTML14fff7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82" y="1066517"/>
            <a:ext cx="3824060" cy="39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LS\AppData\Local\Temp\SNAGHTML14fa27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4" y="5321704"/>
            <a:ext cx="91725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Три главных добродетели бизнес-аналитика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2" y="1396092"/>
            <a:ext cx="5449086" cy="3974559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Старание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Краткость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Аккуратность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Дефекты прячутся в грязи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7" y="1099127"/>
            <a:ext cx="5092314" cy="51733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60" y="1099127"/>
            <a:ext cx="6665756" cy="51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2" y="1396092"/>
            <a:ext cx="5449086" cy="3974559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Навык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Мотивация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Обратная связь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139041" y="1396092"/>
            <a:ext cx="5757580" cy="1794148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Жесткие стандарты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Предписанные шаблоны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Формализованная приемка</a:t>
            </a:r>
            <a:endParaRPr lang="en-US" sz="2800" dirty="0">
              <a:solidFill>
                <a:srgbClr val="9A000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19</a:t>
            </a:fld>
            <a:endParaRPr lang="en-US"/>
          </a:p>
        </p:txBody>
      </p:sp>
      <p:sp>
        <p:nvSpPr>
          <p:cNvPr id="8" name="Scroll: Horizontal 7"/>
          <p:cNvSpPr/>
          <p:nvPr/>
        </p:nvSpPr>
        <p:spPr>
          <a:xfrm>
            <a:off x="591127" y="3383371"/>
            <a:ext cx="10353964" cy="2583320"/>
          </a:xfrm>
          <a:prstGeom prst="horizontalScroll">
            <a:avLst>
              <a:gd name="adj" fmla="val 10855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9000">
                <a:schemeClr val="accent4">
                  <a:lumMod val="97000"/>
                  <a:lumOff val="3000"/>
                </a:schemeClr>
              </a:gs>
              <a:gs pos="44000">
                <a:srgbClr val="FFF0C1"/>
              </a:gs>
            </a:gsLst>
            <a:lin ang="162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Мы – то, что делаем из раза в раз. </a:t>
            </a:r>
            <a:br>
              <a:rPr lang="ru-RU" sz="36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36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Совершенство – это не разовый акт, а</a:t>
            </a:r>
            <a:r>
              <a:rPr lang="en-US" sz="36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36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привычка</a:t>
            </a:r>
            <a:r>
              <a:rPr lang="en-US" sz="3600" b="1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ru-RU" sz="3600" b="1" dirty="0">
              <a:solidFill>
                <a:srgbClr val="544000"/>
              </a:solidFill>
              <a:latin typeface="Monotype Corsiva" panose="03010101010201010101" pitchFamily="66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r">
              <a:lnSpc>
                <a:spcPct val="120000"/>
              </a:lnSpc>
              <a:spcAft>
                <a:spcPts val="1800"/>
              </a:spcAft>
            </a:pPr>
            <a:r>
              <a:rPr lang="ru-RU" sz="3600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Уилл Дюран</a:t>
            </a:r>
            <a:r>
              <a:rPr lang="en-US" sz="3600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3600" dirty="0">
                <a:solidFill>
                  <a:srgbClr val="544000"/>
                </a:solidFill>
                <a:latin typeface="Monotype Corsiva" panose="03010101010201010101" pitchFamily="66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История философии</a:t>
            </a:r>
            <a:endParaRPr lang="en-US" sz="3600" dirty="0">
              <a:solidFill>
                <a:srgbClr val="544000"/>
              </a:solidFill>
              <a:latin typeface="Monotype Corsiva" panose="03010101010201010101" pitchFamily="66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9916968" cy="88106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Докладчик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1102408"/>
            <a:ext cx="3343679" cy="31020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5679" y="967945"/>
            <a:ext cx="752763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Более 30 лет в ИТ, более 25 лет в системном и бизнес-анализе, первый CBAP в России.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Соавтор BABOK Guide v3.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Участник разработки вопросов сертификационого экзамена CBAP (v3).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Участник разработки учебных материалов для BABOK Study Groups Worldwide.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Автор и преподаватель акредитованных IIBA учебных курсов по версиям 2 и 3 BABOK Guide.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Международный лидер сети отделений IIBA.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Вице-президент по профессиональному развитию Российского отделения IIBA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478" y="4325362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30491F"/>
                </a:solidFill>
              </a:rPr>
              <a:t>Георгий Савельев</a:t>
            </a:r>
            <a:endParaRPr lang="en-US" sz="3600" dirty="0">
              <a:solidFill>
                <a:srgbClr val="3049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8" y="5893259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0491F"/>
                </a:solidFill>
              </a:rPr>
              <a:t>georgysaveliev@gmail.com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3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19405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Ожидание в бизнес-анализе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5959265" y="2081997"/>
            <a:ext cx="5640126" cy="307776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Получение информации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Изучение информации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Утверждение документов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Принятие решений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Нужные условия и возможности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Загрузка и вычисления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1" y="1447734"/>
            <a:ext cx="5071881" cy="45083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8014" y="5956073"/>
            <a:ext cx="352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Can Stock Photo / </a:t>
            </a:r>
            <a:r>
              <a:rPr lang="en-US" dirty="0" err="1"/>
              <a:t>IvonneWierink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0" y="123827"/>
            <a:ext cx="1019405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Главные проблемы с ожиданием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7859210" y="2294815"/>
            <a:ext cx="3553430" cy="227754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</a:rPr>
              <a:t>Упущенное время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</a:rPr>
              <a:t>Забывание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</a:rPr>
              <a:t>Остывание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</a:rPr>
              <a:t>Порча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1068262"/>
            <a:ext cx="7098754" cy="4730654"/>
          </a:xfrm>
          <a:prstGeom prst="rect">
            <a:avLst/>
          </a:prstGeom>
        </p:spPr>
      </p:pic>
      <p:sp>
        <p:nvSpPr>
          <p:cNvPr id="18" name="Прямоугольник 4"/>
          <p:cNvSpPr/>
          <p:nvPr/>
        </p:nvSpPr>
        <p:spPr>
          <a:xfrm>
            <a:off x="297666" y="5998480"/>
            <a:ext cx="10061675" cy="5232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30491F"/>
                </a:solidFill>
              </a:rPr>
              <a:t>Хороший суп = Игредиенты + Порядок + Время + Пропорции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0" y="123827"/>
            <a:ext cx="1019405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Ожидание бывает: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0" y="1562581"/>
            <a:ext cx="3056062" cy="4584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12" y="1562581"/>
            <a:ext cx="2972767" cy="4584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40" y="1562581"/>
            <a:ext cx="3920605" cy="4584092"/>
          </a:xfrm>
          <a:prstGeom prst="rect">
            <a:avLst/>
          </a:prstGeom>
        </p:spPr>
      </p:pic>
      <p:sp>
        <p:nvSpPr>
          <p:cNvPr id="15" name="Прямоугольник 4"/>
          <p:cNvSpPr/>
          <p:nvPr/>
        </p:nvSpPr>
        <p:spPr>
          <a:xfrm>
            <a:off x="4178912" y="924229"/>
            <a:ext cx="2972767" cy="5847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30491F"/>
                </a:solidFill>
              </a:rPr>
              <a:t>Нейтральное</a:t>
            </a:r>
          </a:p>
        </p:txBody>
      </p:sp>
      <p:sp>
        <p:nvSpPr>
          <p:cNvPr id="16" name="Прямоугольник 4"/>
          <p:cNvSpPr/>
          <p:nvPr/>
        </p:nvSpPr>
        <p:spPr>
          <a:xfrm>
            <a:off x="522789" y="977806"/>
            <a:ext cx="3056062" cy="5847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30491F"/>
                </a:solidFill>
              </a:rPr>
              <a:t>Хорошее</a:t>
            </a:r>
          </a:p>
        </p:txBody>
      </p:sp>
      <p:sp>
        <p:nvSpPr>
          <p:cNvPr id="17" name="Прямоугольник 4"/>
          <p:cNvSpPr/>
          <p:nvPr/>
        </p:nvSpPr>
        <p:spPr>
          <a:xfrm>
            <a:off x="7751739" y="977806"/>
            <a:ext cx="3920605" cy="5847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30491F"/>
                </a:solidFill>
              </a:rPr>
              <a:t>Плохое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42619" y="6146673"/>
            <a:ext cx="373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Can Stock Photo / </a:t>
            </a:r>
            <a:r>
              <a:rPr lang="en-US" dirty="0" err="1"/>
              <a:t>CandyBoxImages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22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2" y="1396093"/>
            <a:ext cx="5449086" cy="3650470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Планирование ожидания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Правильное использование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Напоминания и контроль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Устранение причин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2"/>
            <a:ext cx="5819912" cy="2330956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Сокращение аналитиков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Параллельные проекты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Загрузка случайными задачами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8" y="1175948"/>
            <a:ext cx="6477067" cy="4857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834254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Запасы в бизнес-анализе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7386986" y="1175948"/>
            <a:ext cx="4477067" cy="20313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Исходная информация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Работа в процессе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Готовые документы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Информация в пути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4196" y="5535955"/>
            <a:ext cx="259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Can Stock Photo / </a:t>
            </a:r>
            <a:r>
              <a:rPr lang="en-US" dirty="0" err="1"/>
              <a:t>tiero</a:t>
            </a:r>
            <a:endParaRPr lang="en-US" dirty="0"/>
          </a:p>
        </p:txBody>
      </p:sp>
      <p:sp>
        <p:nvSpPr>
          <p:cNvPr id="8" name="Прямоугольник 4"/>
          <p:cNvSpPr/>
          <p:nvPr/>
        </p:nvSpPr>
        <p:spPr>
          <a:xfrm>
            <a:off x="7386986" y="4131537"/>
            <a:ext cx="4180487" cy="2014620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Дольше искать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Легче потерять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Можно ошибиться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Труднее поддерживать</a:t>
            </a:r>
          </a:p>
        </p:txBody>
      </p:sp>
      <p:sp>
        <p:nvSpPr>
          <p:cNvPr id="9" name="Arrow: Right 8"/>
          <p:cNvSpPr/>
          <p:nvPr/>
        </p:nvSpPr>
        <p:spPr>
          <a:xfrm rot="5400000">
            <a:off x="8595323" y="3212616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4"/>
          <p:cNvSpPr/>
          <p:nvPr/>
        </p:nvSpPr>
        <p:spPr>
          <a:xfrm>
            <a:off x="378691" y="6146157"/>
            <a:ext cx="7639291" cy="5232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30491F"/>
                </a:solidFill>
              </a:rPr>
              <a:t>Запасы = Количество единиц </a:t>
            </a:r>
            <a:r>
              <a:rPr lang="ru-RU" sz="2800" b="1" dirty="0">
                <a:solidFill>
                  <a:srgbClr val="30491F"/>
                </a:solidFill>
                <a:sym typeface="Symbol" panose="05050102010706020507" pitchFamily="18" charset="2"/>
              </a:rPr>
              <a:t></a:t>
            </a:r>
            <a:r>
              <a:rPr lang="ru-RU" sz="2800" b="1" dirty="0">
                <a:solidFill>
                  <a:srgbClr val="30491F"/>
                </a:solidFill>
              </a:rPr>
              <a:t> Объем единицы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Мои запасы в одном проекте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759703" y="2378110"/>
            <a:ext cx="5222984" cy="682088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2000+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входящих писем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5" y="5593068"/>
            <a:ext cx="919274" cy="919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" y="1105746"/>
            <a:ext cx="876642" cy="876642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1759703" y="1300300"/>
            <a:ext cx="5721747" cy="682088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~500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файлов</a:t>
            </a: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в</a:t>
            </a: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 29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папках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759701" y="5711661"/>
            <a:ext cx="6146620" cy="682088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~60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страниц на 5 закладках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7" y="3279330"/>
            <a:ext cx="1125604" cy="1125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" y="2255878"/>
            <a:ext cx="943745" cy="9265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8" y="4537183"/>
            <a:ext cx="923636" cy="9236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1759702" y="3531842"/>
            <a:ext cx="6848585" cy="682088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100+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документов на </a:t>
            </a: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SharePoint</a:t>
            </a:r>
            <a:endParaRPr lang="ru-RU" sz="3600" dirty="0">
              <a:solidFill>
                <a:srgbClr val="30491F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759701" y="4703029"/>
            <a:ext cx="6848585" cy="682088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00+ </a:t>
            </a: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страниц </a:t>
            </a:r>
            <a:r>
              <a:rPr lang="en-US" sz="3600" dirty="0">
                <a:solidFill>
                  <a:srgbClr val="30491F"/>
                </a:solidFill>
                <a:cs typeface="Arial" panose="020B0604020202020204" pitchFamily="34" charset="0"/>
              </a:rPr>
              <a:t>Confluence</a:t>
            </a:r>
            <a:endParaRPr lang="ru-RU" sz="3600" dirty="0">
              <a:solidFill>
                <a:srgbClr val="30491F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Работа в процессе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4" y="1025783"/>
            <a:ext cx="7840970" cy="52252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76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1" y="1396093"/>
            <a:ext cx="5563907" cy="3615746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Хорошая организация хранения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Использование средств поиска и навигации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Регулярная инвентаризация и наведение порядка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Адаптация стандартов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2"/>
            <a:ext cx="5819912" cy="3372678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Отказ от документирования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Ограничение размеров мест хранения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Объединение нескольких документов в один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194059" cy="6007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0491F"/>
                </a:solidFill>
              </a:rPr>
              <a:t>Перепроизводство в бизнес-анализе</a:t>
            </a:r>
            <a:endParaRPr lang="en-US" b="1" dirty="0">
              <a:solidFill>
                <a:srgbClr val="30491F"/>
              </a:solidFill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5993266" y="1551008"/>
            <a:ext cx="4921661" cy="150810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Лишняя информация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Ненужные документы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Документы большие, чем нужно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" y="1551008"/>
            <a:ext cx="5183062" cy="4406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379" y="5957024"/>
            <a:ext cx="305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Can Stock Photo / </a:t>
            </a:r>
            <a:r>
              <a:rPr lang="en-US" dirty="0" err="1"/>
              <a:t>Voyagerix</a:t>
            </a:r>
            <a:endParaRPr lang="en-US" dirty="0"/>
          </a:p>
        </p:txBody>
      </p:sp>
      <p:sp>
        <p:nvSpPr>
          <p:cNvPr id="8" name="Прямоугольник 4"/>
          <p:cNvSpPr/>
          <p:nvPr/>
        </p:nvSpPr>
        <p:spPr>
          <a:xfrm>
            <a:off x="5993266" y="3942404"/>
            <a:ext cx="4180487" cy="2014620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Избыточные запасы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Нехватка времени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Перегрузка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Дефекты</a:t>
            </a:r>
          </a:p>
        </p:txBody>
      </p:sp>
      <p:sp>
        <p:nvSpPr>
          <p:cNvPr id="10" name="Arrow: Right 9"/>
          <p:cNvSpPr/>
          <p:nvPr/>
        </p:nvSpPr>
        <p:spPr>
          <a:xfrm rot="5400000">
            <a:off x="7201603" y="3023483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3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1" y="1396093"/>
            <a:ext cx="5320840" cy="3615746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Накопление опыта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Обратная связь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Обсуждение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Коллективное принятие решений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Адаптация стандартов и шаблонов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2"/>
            <a:ext cx="5819912" cy="3372678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Увеличение рабочего дня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Увеличение количества аналитиков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Увеличение сроков проектов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Отказ от документирования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99988" y="3614946"/>
            <a:ext cx="4736100" cy="8810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30491F"/>
                </a:solidFill>
                <a:latin typeface="+mn-lt"/>
              </a:rPr>
              <a:t>Почему это важно?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2" name="Заголовок 5"/>
          <p:cNvSpPr txBox="1">
            <a:spLocks/>
          </p:cNvSpPr>
          <p:nvPr/>
        </p:nvSpPr>
        <p:spPr>
          <a:xfrm>
            <a:off x="5382638" y="634854"/>
            <a:ext cx="4946003" cy="61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solidFill>
                  <a:srgbClr val="30491F"/>
                </a:solidFill>
                <a:latin typeface="+mn-lt"/>
              </a:rPr>
              <a:t>BABOK® Guide v.3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82638" y="1707306"/>
            <a:ext cx="5837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0491F"/>
                </a:solidFill>
              </a:rPr>
              <a:t>3. 5 Поиск возможностей улучшения продуктивности бизнес-анализа</a:t>
            </a:r>
            <a:endParaRPr lang="en-US" sz="2800" dirty="0">
              <a:solidFill>
                <a:srgbClr val="30491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655782"/>
            <a:ext cx="4355984" cy="56292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4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76772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Избыточная обработка в бизнес-анализе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5335929" y="1016607"/>
            <a:ext cx="6384915" cy="20313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Переделки без улучшения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Устранение мнимых дефектов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Проработка неважных деталей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Неэффективные способы работы</a:t>
            </a:r>
            <a:endParaRPr lang="en-US" sz="2400" dirty="0">
              <a:solidFill>
                <a:srgbClr val="30491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4" y="912433"/>
            <a:ext cx="4287606" cy="5517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84" y="6060573"/>
            <a:ext cx="263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Can Stock Photo / </a:t>
            </a:r>
            <a:r>
              <a:rPr lang="en-US" dirty="0" err="1"/>
              <a:t>Elnur</a:t>
            </a:r>
            <a:endParaRPr lang="en-US" dirty="0"/>
          </a:p>
        </p:txBody>
      </p:sp>
      <p:sp>
        <p:nvSpPr>
          <p:cNvPr id="8" name="Прямоугольник 4"/>
          <p:cNvSpPr/>
          <p:nvPr/>
        </p:nvSpPr>
        <p:spPr>
          <a:xfrm>
            <a:off x="5335929" y="4045953"/>
            <a:ext cx="4180487" cy="1718239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Непродуктивные затраты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Задержки и остановки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Нехватка времени</a:t>
            </a:r>
          </a:p>
        </p:txBody>
      </p:sp>
      <p:sp>
        <p:nvSpPr>
          <p:cNvPr id="9" name="Arrow: Right 8"/>
          <p:cNvSpPr/>
          <p:nvPr/>
        </p:nvSpPr>
        <p:spPr>
          <a:xfrm rot="5400000">
            <a:off x="6544266" y="3127032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300165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Принцип минимальной достаточности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8691" y="1197770"/>
            <a:ext cx="6994648" cy="5317965"/>
            <a:chOff x="4925251" y="962988"/>
            <a:chExt cx="6994648" cy="5317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5251" y="962988"/>
              <a:ext cx="6994648" cy="531796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974073" y="1025561"/>
              <a:ext cx="46019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rgbClr val="30491F"/>
                  </a:solidFill>
                </a:rPr>
                <a:t>Mike Cohn, Agile Estimating and Planning, Prentice Hall, 2005</a:t>
              </a:r>
            </a:p>
          </p:txBody>
        </p:sp>
      </p:grpSp>
      <p:pic>
        <p:nvPicPr>
          <p:cNvPr id="11" name="Picture 10" descr="File:&lt;strong&gt;Diamond&lt;/strong&gt;-&lt;strong&gt;diamond&lt;/strong&gt; macle1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29" y="3963314"/>
            <a:ext cx="2372553" cy="2203509"/>
          </a:xfrm>
          <a:prstGeom prst="rect">
            <a:avLst/>
          </a:prstGeom>
        </p:spPr>
      </p:pic>
      <p:pic>
        <p:nvPicPr>
          <p:cNvPr id="12" name="Picture 11" descr="World's Largest &lt;strong&gt;Diamond&lt;/strong&gt; - ArtiFact :: Free Encyclopedia of Everything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09" y="1494353"/>
            <a:ext cx="1987009" cy="20962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31</a:t>
            </a:fld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8527095" y="2752201"/>
            <a:ext cx="2316395" cy="2422225"/>
          </a:xfrm>
          <a:prstGeom prst="arc">
            <a:avLst>
              <a:gd name="adj1" fmla="val 11144404"/>
              <a:gd name="adj2" fmla="val 16338572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E75B5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3270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1" y="1396092"/>
            <a:ext cx="5320840" cy="4032435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Пересмотр стандартов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Эффективные инструменты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Автоматизация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Приоритизация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Частая обратная связь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Коллективное принятие решений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1"/>
            <a:ext cx="5819912" cy="3592597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Ограничение времени выполнения задач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Наказание за несоблюдение сроков 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Принесение в жертву качества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Устранение вспомогательных активностей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194059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Транспортировка в бизнес-анализе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7141579" y="1162685"/>
            <a:ext cx="4791919" cy="18774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Перенос информации между документами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Перемещение документов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Устная передача информации</a:t>
            </a:r>
            <a:endParaRPr lang="en-US" sz="2400" dirty="0">
              <a:solidFill>
                <a:srgbClr val="30491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1266860"/>
            <a:ext cx="6523026" cy="4352081"/>
          </a:xfrm>
          <a:prstGeom prst="rect">
            <a:avLst/>
          </a:prstGeom>
        </p:spPr>
      </p:pic>
      <p:sp>
        <p:nvSpPr>
          <p:cNvPr id="10" name="Прямоугольник 4"/>
          <p:cNvSpPr/>
          <p:nvPr/>
        </p:nvSpPr>
        <p:spPr>
          <a:xfrm>
            <a:off x="285540" y="5851551"/>
            <a:ext cx="1621537" cy="5232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30491F"/>
                </a:solidFill>
              </a:rPr>
              <a:t>Упаковка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2742313" y="5851551"/>
            <a:ext cx="1621537" cy="5232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30491F"/>
                </a:solidFill>
              </a:rPr>
              <a:t>Доставка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2004114" y="5938346"/>
            <a:ext cx="520861" cy="370262"/>
          </a:xfrm>
          <a:prstGeom prst="rightArrow">
            <a:avLst/>
          </a:prstGeom>
          <a:solidFill>
            <a:srgbClr val="30491F"/>
          </a:solidFill>
          <a:ln>
            <a:solidFill>
              <a:srgbClr val="30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4538095" y="5938346"/>
            <a:ext cx="520861" cy="370262"/>
          </a:xfrm>
          <a:prstGeom prst="rightArrow">
            <a:avLst/>
          </a:prstGeom>
          <a:solidFill>
            <a:srgbClr val="30491F"/>
          </a:solidFill>
          <a:ln>
            <a:solidFill>
              <a:srgbClr val="304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4"/>
          <p:cNvSpPr/>
          <p:nvPr/>
        </p:nvSpPr>
        <p:spPr>
          <a:xfrm>
            <a:off x="5199086" y="5851551"/>
            <a:ext cx="1706915" cy="5232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30491F"/>
                </a:solidFill>
              </a:rPr>
              <a:t>Контроль</a:t>
            </a:r>
            <a:endParaRPr lang="en-US" sz="2800" b="1" dirty="0">
              <a:solidFill>
                <a:srgbClr val="30491F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7255299" y="4270305"/>
            <a:ext cx="4180487" cy="2014620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Потеря времени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Порча информации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Утеря информации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Умножение запасов</a:t>
            </a:r>
          </a:p>
        </p:txBody>
      </p:sp>
      <p:sp>
        <p:nvSpPr>
          <p:cNvPr id="15" name="Arrow: Right 14"/>
          <p:cNvSpPr/>
          <p:nvPr/>
        </p:nvSpPr>
        <p:spPr>
          <a:xfrm rot="5400000">
            <a:off x="8463636" y="3235636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4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036" y="1321133"/>
            <a:ext cx="3830345" cy="11881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920000"/>
                </a:solidFill>
                <a:latin typeface="+mn-lt"/>
              </a:rPr>
              <a:t>Отправка документа по электронной почте:</a:t>
            </a:r>
            <a:endParaRPr lang="en-US" sz="2800" b="1" dirty="0">
              <a:solidFill>
                <a:srgbClr val="920000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169036" y="2529153"/>
            <a:ext cx="3929736" cy="2589500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  <a:cs typeface="Arial" panose="020B0604020202020204" pitchFamily="34" charset="0"/>
              </a:rPr>
              <a:t>Упаковка</a:t>
            </a:r>
            <a:r>
              <a:rPr lang="ru-RU" sz="2800" dirty="0">
                <a:solidFill>
                  <a:srgbClr val="920000"/>
                </a:solidFill>
                <a:cs typeface="Arial" panose="020B0604020202020204" pitchFamily="34" charset="0"/>
              </a:rPr>
              <a:t>: 2 часа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  <a:cs typeface="Arial" panose="020B0604020202020204" pitchFamily="34" charset="0"/>
              </a:rPr>
              <a:t>Доставка</a:t>
            </a:r>
            <a:r>
              <a:rPr lang="ru-RU" sz="2800" dirty="0">
                <a:solidFill>
                  <a:srgbClr val="920000"/>
                </a:solidFill>
                <a:cs typeface="Arial" panose="020B0604020202020204" pitchFamily="34" charset="0"/>
              </a:rPr>
              <a:t>: 3 дня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  <a:cs typeface="Arial" panose="020B0604020202020204" pitchFamily="34" charset="0"/>
              </a:rPr>
              <a:t>Контроль</a:t>
            </a:r>
            <a:r>
              <a:rPr lang="ru-RU" sz="2800" dirty="0">
                <a:solidFill>
                  <a:srgbClr val="920000"/>
                </a:solidFill>
                <a:cs typeface="Arial" panose="020B0604020202020204" pitchFamily="34" charset="0"/>
              </a:rPr>
              <a:t>: 1 час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171734" y="1708756"/>
            <a:ext cx="4217971" cy="80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920000"/>
                </a:solidFill>
                <a:latin typeface="+mn-lt"/>
              </a:rPr>
              <a:t>Эта презентация:</a:t>
            </a:r>
            <a:endParaRPr lang="en-US" sz="2800" b="1" dirty="0">
              <a:solidFill>
                <a:srgbClr val="920000"/>
              </a:solidFill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191613" y="2529153"/>
            <a:ext cx="5320840" cy="2589500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  <a:cs typeface="Arial" panose="020B0604020202020204" pitchFamily="34" charset="0"/>
              </a:rPr>
              <a:t>Упаковка</a:t>
            </a:r>
            <a:r>
              <a:rPr lang="ru-RU" sz="2800" dirty="0">
                <a:solidFill>
                  <a:srgbClr val="920000"/>
                </a:solidFill>
                <a:cs typeface="Arial" panose="020B0604020202020204" pitchFamily="34" charset="0"/>
              </a:rPr>
              <a:t>: 3 недели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  <a:cs typeface="Arial" panose="020B0604020202020204" pitchFamily="34" charset="0"/>
              </a:rPr>
              <a:t>Доставка</a:t>
            </a:r>
            <a:r>
              <a:rPr lang="ru-RU" sz="2800" dirty="0">
                <a:solidFill>
                  <a:srgbClr val="920000"/>
                </a:solidFill>
                <a:cs typeface="Arial" panose="020B0604020202020204" pitchFamily="34" charset="0"/>
              </a:rPr>
              <a:t>: 3 часа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920000"/>
                </a:solidFill>
                <a:cs typeface="Arial" panose="020B0604020202020204" pitchFamily="34" charset="0"/>
              </a:rPr>
              <a:t>Контроль</a:t>
            </a:r>
            <a:r>
              <a:rPr lang="ru-RU" sz="2800" dirty="0">
                <a:solidFill>
                  <a:srgbClr val="920000"/>
                </a:solidFill>
                <a:cs typeface="Arial" panose="020B0604020202020204" pitchFamily="34" charset="0"/>
              </a:rPr>
              <a:t>: 30 мин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378691" y="123827"/>
            <a:ext cx="11813309" cy="60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30491F"/>
                </a:solidFill>
                <a:latin typeface="+mn-lt"/>
              </a:rPr>
              <a:t>Потери транспортировки в бизнес-анализе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26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1" y="1396092"/>
            <a:ext cx="5320840" cy="4032435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Эффективное хранение информации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Шаблоны и заготовки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Устранение избыточных взаимодействий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Коллективное рассмотрение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Адаптация процедур взаимодействия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1"/>
            <a:ext cx="5819912" cy="3592597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Регламентирование доступа к причастным лицам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Регламентирование периодов коммуникации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Отказ от документирования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7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834254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Движение в бизнес-анализе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5405378" y="1018572"/>
            <a:ext cx="5086346" cy="255454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Между людьми и местами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Между системами и ресурсами</a:t>
            </a:r>
            <a:endParaRPr lang="en-US" sz="2400" dirty="0">
              <a:solidFill>
                <a:srgbClr val="30491F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Между документами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Внутри документов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Между задачами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3" y="1018572"/>
            <a:ext cx="4525686" cy="5306993"/>
          </a:xfrm>
          <a:prstGeom prst="rect">
            <a:avLst/>
          </a:prstGeom>
        </p:spPr>
      </p:pic>
      <p:sp>
        <p:nvSpPr>
          <p:cNvPr id="8" name="Прямоугольник 4"/>
          <p:cNvSpPr/>
          <p:nvPr/>
        </p:nvSpPr>
        <p:spPr>
          <a:xfrm>
            <a:off x="5405378" y="4400521"/>
            <a:ext cx="4180487" cy="2014620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Отнимает время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Отвлекает внимание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Провоцирует ошибки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Может порождать затраты</a:t>
            </a:r>
          </a:p>
        </p:txBody>
      </p:sp>
      <p:sp>
        <p:nvSpPr>
          <p:cNvPr id="9" name="Arrow: Right 8"/>
          <p:cNvSpPr/>
          <p:nvPr/>
        </p:nvSpPr>
        <p:spPr>
          <a:xfrm rot="5400000">
            <a:off x="6553813" y="3562493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0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834254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Главная проблема движения: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7303626" y="2261979"/>
            <a:ext cx="4479402" cy="19280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920000"/>
                </a:solidFill>
                <a:latin typeface="+mn-lt"/>
              </a:rPr>
              <a:t>Трудно отличить от полезной работы</a:t>
            </a:r>
            <a:endParaRPr lang="en-US" sz="4000" b="1" dirty="0">
              <a:solidFill>
                <a:srgbClr val="92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" y="1261641"/>
            <a:ext cx="6443830" cy="4294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078" y="5808192"/>
            <a:ext cx="1016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540FE"/>
                </a:solidFill>
              </a:rPr>
              <a:t>http://www.myviablevision.com/productivity-strategies-blue-light/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8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1" y="1396092"/>
            <a:ext cx="5320840" cy="4993133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Замена транспортировкой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Эффективная организация пространства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Уменьшение количества посещаемых мест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Использование средств навигации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Прямые ссылки и закладки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Группировка активностей</a:t>
            </a:r>
            <a:endParaRPr lang="en-US" sz="2800" dirty="0">
              <a:solidFill>
                <a:srgbClr val="30491F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1"/>
            <a:ext cx="5819912" cy="3592597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Запрет перемещений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Одна система для всего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Нахождение всех в одном месте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9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0" y="123827"/>
            <a:ext cx="11716853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Неиспользуемые способности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4676172" y="1284790"/>
            <a:ext cx="7061484" cy="150810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Неиспользование имеющихся способностей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Использование способностей не по назначению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0491F"/>
                </a:solidFill>
              </a:rPr>
              <a:t>Отсутствие нужных способностей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7" y="875369"/>
            <a:ext cx="3739361" cy="5339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8926" y="6215317"/>
            <a:ext cx="316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Can Stock Photo / </a:t>
            </a:r>
            <a:r>
              <a:rPr lang="en-US" dirty="0" err="1"/>
              <a:t>CITAlliance</a:t>
            </a:r>
            <a:endParaRPr lang="en-US" dirty="0"/>
          </a:p>
        </p:txBody>
      </p:sp>
      <p:sp>
        <p:nvSpPr>
          <p:cNvPr id="10" name="Прямоугольник 4"/>
          <p:cNvSpPr/>
          <p:nvPr/>
        </p:nvSpPr>
        <p:spPr>
          <a:xfrm>
            <a:off x="4676172" y="4631808"/>
            <a:ext cx="4180487" cy="1583509"/>
          </a:xfrm>
          <a:prstGeom prst="rect">
            <a:avLst/>
          </a:prstGeom>
          <a:noFill/>
          <a:ln w="1270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Неразрешимые проблемы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Неэффективная работа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920000"/>
                </a:solidFill>
                <a:cs typeface="Arial" panose="020B0604020202020204" pitchFamily="34" charset="0"/>
              </a:rPr>
              <a:t>Демотивация</a:t>
            </a:r>
          </a:p>
        </p:txBody>
      </p:sp>
      <p:sp>
        <p:nvSpPr>
          <p:cNvPr id="11" name="Arrow: Right 10"/>
          <p:cNvSpPr/>
          <p:nvPr/>
        </p:nvSpPr>
        <p:spPr>
          <a:xfrm rot="5400000">
            <a:off x="5766419" y="3338079"/>
            <a:ext cx="573024" cy="987552"/>
          </a:xfrm>
          <a:prstGeom prst="rightArrow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390" y="123826"/>
            <a:ext cx="11619447" cy="8810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30491F"/>
                </a:solidFill>
                <a:latin typeface="+mn-lt"/>
              </a:rPr>
              <a:t>Сначала мы все делаем медленно и неуклюже</a:t>
            </a:r>
            <a:endParaRPr lang="en-US" sz="4000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9" y="1004889"/>
            <a:ext cx="8258165" cy="55032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9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0834254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Главная проблема компаний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94" y="1273214"/>
            <a:ext cx="4014013" cy="5272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0960" y="1273214"/>
            <a:ext cx="6898511" cy="181588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30491F"/>
                </a:solidFill>
              </a:rPr>
              <a:t>Человек, который верит что проблема решается заколачиванием, будет искать молоток.</a:t>
            </a:r>
          </a:p>
          <a:p>
            <a:pPr algn="r">
              <a:spcAft>
                <a:spcPts val="1200"/>
              </a:spcAft>
            </a:pPr>
            <a:r>
              <a:rPr lang="ru-RU" sz="2800" dirty="0">
                <a:solidFill>
                  <a:srgbClr val="30491F"/>
                </a:solidFill>
              </a:rPr>
              <a:t>Обратный закон инструмента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4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289" y="181700"/>
            <a:ext cx="10834254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Главная проблема развития способностей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9" y="1361843"/>
            <a:ext cx="5107107" cy="490006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03822452"/>
              </p:ext>
            </p:extLst>
          </p:nvPr>
        </p:nvGraphicFramePr>
        <p:xfrm>
          <a:off x="5795818" y="1473787"/>
          <a:ext cx="5850360" cy="467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2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691" y="123827"/>
            <a:ext cx="11520701" cy="6007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Что работает, а что нет?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12801" y="1396092"/>
            <a:ext cx="5563908" cy="4993133"/>
          </a:xfrm>
          <a:prstGeom prst="roundRect">
            <a:avLst>
              <a:gd name="adj" fmla="val 2081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Непрерывное обучение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Быстрая обратная связь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Вспомогательный персонал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Эффективные инструменты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Улучшение практик управления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076709" y="1396091"/>
            <a:ext cx="5819912" cy="3592597"/>
          </a:xfrm>
          <a:prstGeom prst="roundRect">
            <a:avLst>
              <a:gd name="adj" fmla="val 4018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Снижение требований к квалификации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Универсализация ролей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A0000"/>
                </a:solidFill>
                <a:cs typeface="Arial" panose="020B0604020202020204" pitchFamily="34" charset="0"/>
              </a:rPr>
              <a:t>Определение задач исходя из имеющихся способностей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8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5910" y="1576873"/>
            <a:ext cx="9969909" cy="408680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lang="ru-RU" b="1" dirty="0">
                <a:solidFill>
                  <a:srgbClr val="30491F"/>
                </a:solidFill>
                <a:latin typeface="+mn-lt"/>
              </a:rPr>
              <a:t>Благодарю за внимание</a:t>
            </a:r>
            <a:br>
              <a:rPr lang="en-US" b="1" dirty="0">
                <a:solidFill>
                  <a:srgbClr val="30491F"/>
                </a:solidFill>
                <a:latin typeface="+mn-lt"/>
              </a:rPr>
            </a:br>
            <a:br>
              <a:rPr lang="en-US" b="1" dirty="0">
                <a:solidFill>
                  <a:srgbClr val="30491F"/>
                </a:solidFill>
                <a:latin typeface="+mn-lt"/>
              </a:rPr>
            </a:br>
            <a:r>
              <a:rPr lang="ru-RU" sz="3600" dirty="0">
                <a:solidFill>
                  <a:srgbClr val="30491F"/>
                </a:solidFill>
                <a:latin typeface="+mn-lt"/>
              </a:rPr>
              <a:t>Георгий Савельев</a:t>
            </a:r>
            <a:br>
              <a:rPr lang="ru-RU" sz="36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+mn-lt"/>
                <a:hlinkClick r:id="rId2"/>
              </a:rPr>
              <a:t>georgysaveliev@gmail.com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br>
              <a:rPr lang="en-US" sz="3600" b="1" dirty="0">
                <a:solidFill>
                  <a:srgbClr val="30491F"/>
                </a:solidFill>
              </a:rPr>
            </a:br>
            <a:br>
              <a:rPr lang="ru-RU" b="1" dirty="0">
                <a:solidFill>
                  <a:srgbClr val="30491F"/>
                </a:solidFill>
              </a:rPr>
            </a:br>
            <a:r>
              <a:rPr lang="ru-RU" b="1" dirty="0">
                <a:solidFill>
                  <a:srgbClr val="30491F"/>
                </a:solidFill>
                <a:latin typeface="+mn-lt"/>
              </a:rPr>
              <a:t>Вопросы?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11334054" cy="8810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30491F"/>
                </a:solidFill>
                <a:latin typeface="+mn-lt"/>
              </a:rPr>
              <a:t>В чем разница?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6" y="904756"/>
            <a:ext cx="4302749" cy="5315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2" y="904756"/>
            <a:ext cx="4302748" cy="53158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96359" y="2372811"/>
            <a:ext cx="100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30491F"/>
                </a:solidFill>
                <a:sym typeface="Symbol" panose="05050102010706020507" pitchFamily="18" charset="2"/>
              </a:rPr>
              <a:t></a:t>
            </a:r>
            <a:endParaRPr lang="en-US" sz="9600" b="1" dirty="0">
              <a:solidFill>
                <a:srgbClr val="30491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9916968" cy="881063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30491F"/>
                </a:solidFill>
                <a:latin typeface="+mn-lt"/>
              </a:rPr>
              <a:t>BABOK® Guide v.3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5783" y="1074162"/>
            <a:ext cx="1098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0491F"/>
                </a:solidFill>
              </a:rPr>
              <a:t>3. 5 Поиск возможностей улучшения продуктивности бизнес-анализа</a:t>
            </a:r>
            <a:endParaRPr lang="en-US" sz="2800" dirty="0">
              <a:solidFill>
                <a:srgbClr val="30491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298" y="2021257"/>
            <a:ext cx="2533948" cy="3088656"/>
          </a:xfrm>
          <a:prstGeom prst="rect">
            <a:avLst/>
          </a:prstGeom>
          <a:solidFill>
            <a:srgbClr val="EDF5E7"/>
          </a:solidFill>
          <a:ln>
            <a:solidFill>
              <a:srgbClr val="3049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ru-RU" sz="2400" i="1" dirty="0">
                <a:solidFill>
                  <a:srgbClr val="30491F"/>
                </a:solidFill>
              </a:rPr>
              <a:t>Плохо выбранные метрики могут провоцировать поведение</a:t>
            </a:r>
            <a:r>
              <a:rPr lang="en-US" sz="2400" i="1" dirty="0">
                <a:solidFill>
                  <a:srgbClr val="30491F"/>
                </a:solidFill>
              </a:rPr>
              <a:t>, </a:t>
            </a:r>
            <a:r>
              <a:rPr lang="ru-RU" sz="2400" i="1" dirty="0">
                <a:solidFill>
                  <a:srgbClr val="30491F"/>
                </a:solidFill>
              </a:rPr>
              <a:t>пагубное для предприятия в целом.</a:t>
            </a:r>
            <a:endParaRPr lang="en-US" sz="2400" i="1" dirty="0">
              <a:solidFill>
                <a:srgbClr val="30491F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4367504" y="1766379"/>
            <a:ext cx="5152104" cy="3737133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0846" y="2372707"/>
            <a:ext cx="3785419" cy="2757180"/>
          </a:xfrm>
          <a:prstGeom prst="ellipse">
            <a:avLst/>
          </a:prstGeom>
          <a:gradFill flip="none" rotWithShape="1">
            <a:gsLst>
              <a:gs pos="13000">
                <a:schemeClr val="bg1"/>
              </a:gs>
              <a:gs pos="52000">
                <a:srgbClr val="726C6C"/>
              </a:gs>
              <a:gs pos="32000">
                <a:schemeClr val="bg1">
                  <a:lumMod val="95000"/>
                </a:schemeClr>
              </a:gs>
              <a:gs pos="83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21349" y="3011803"/>
            <a:ext cx="13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Метрики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8018" y="3289632"/>
            <a:ext cx="172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Показатели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51334" y="3535528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Меры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3367" y="3796418"/>
            <a:ext cx="255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Корректирующие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31588" y="4116315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Превентивные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77402" y="1974935"/>
            <a:ext cx="44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2293" y="2532582"/>
            <a:ext cx="44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6159" y="2947643"/>
            <a:ext cx="44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?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2822" y="1706293"/>
            <a:ext cx="44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9092" y="1996241"/>
            <a:ext cx="44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4369" y="3103920"/>
            <a:ext cx="44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1234" y="3931705"/>
            <a:ext cx="44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298" y="5652888"/>
            <a:ext cx="1105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0491F"/>
                </a:solidFill>
              </a:rPr>
              <a:t>“</a:t>
            </a:r>
            <a:r>
              <a:rPr lang="ru-RU" sz="2800" dirty="0">
                <a:solidFill>
                  <a:srgbClr val="30491F"/>
                </a:solidFill>
              </a:rPr>
              <a:t>Определите</a:t>
            </a:r>
            <a:r>
              <a:rPr lang="en-US" sz="2800" dirty="0">
                <a:solidFill>
                  <a:srgbClr val="30491F"/>
                </a:solidFill>
              </a:rPr>
              <a:t> </a:t>
            </a:r>
            <a:r>
              <a:rPr lang="ru-RU" sz="2800" dirty="0">
                <a:solidFill>
                  <a:srgbClr val="30491F"/>
                </a:solidFill>
              </a:rPr>
              <a:t>действия, направленные на предупреждение, исправление или улучшение</a:t>
            </a:r>
            <a:r>
              <a:rPr lang="en-US" sz="2800" dirty="0">
                <a:solidFill>
                  <a:srgbClr val="30491F"/>
                </a:solidFill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7261" y="1362270"/>
            <a:ext cx="11032435" cy="41148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30491F"/>
                </a:solidFill>
                <a:latin typeface="+mn-lt"/>
              </a:rPr>
              <a:t>Как измерить работу бизнес-аналитика?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11334054" cy="8810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0491F"/>
                </a:solidFill>
                <a:latin typeface="+mn-lt"/>
              </a:rPr>
              <a:t>Особенности бизнес-анализа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6322810" y="1947433"/>
            <a:ext cx="5282366" cy="220060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30491F"/>
                </a:solidFill>
              </a:rPr>
              <a:t>Похож на: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30491F"/>
                </a:solidFill>
              </a:rPr>
              <a:t>Научные исследования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30491F"/>
                </a:solidFill>
              </a:rPr>
              <a:t>Медицина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30491F"/>
                </a:solidFill>
              </a:rPr>
              <a:t>Расследование преступлений</a:t>
            </a:r>
          </a:p>
        </p:txBody>
      </p:sp>
      <p:sp>
        <p:nvSpPr>
          <p:cNvPr id="22" name="Прямоугольник 4"/>
          <p:cNvSpPr/>
          <p:nvPr/>
        </p:nvSpPr>
        <p:spPr>
          <a:xfrm>
            <a:off x="655783" y="1921843"/>
            <a:ext cx="4830617" cy="26314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920000"/>
                </a:solidFill>
              </a:rPr>
              <a:t>Не похож на: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20000"/>
                </a:solidFill>
              </a:rPr>
              <a:t>Серийное производство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20000"/>
                </a:solidFill>
              </a:rPr>
              <a:t>Регулярные услуги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"/>
            </a:pPr>
            <a:r>
              <a:rPr lang="ru-RU" sz="2800" dirty="0">
                <a:solidFill>
                  <a:srgbClr val="920000"/>
                </a:solidFill>
              </a:rPr>
              <a:t>Продажи потребительских товаров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5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783" y="123826"/>
            <a:ext cx="9916968" cy="88106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30491F"/>
                </a:solidFill>
                <a:latin typeface="+mn-lt"/>
              </a:rPr>
              <a:t>Как вы оцените?</a:t>
            </a:r>
            <a:endParaRPr lang="en-US" b="1" dirty="0">
              <a:solidFill>
                <a:srgbClr val="30491F"/>
              </a:solidFill>
              <a:latin typeface="+mn-lt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55783" y="1872591"/>
            <a:ext cx="5415833" cy="3194305"/>
          </a:xfrm>
          <a:prstGeom prst="roundRect">
            <a:avLst>
              <a:gd name="adj" fmla="val 159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numCol="1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04900"/>
                </a:solidFill>
              </a:rPr>
              <a:t>В 42% проектов не принес никакой пользы</a:t>
            </a:r>
            <a:endParaRPr lang="en-US" sz="2800" dirty="0">
              <a:solidFill>
                <a:srgbClr val="60490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04900"/>
                </a:solidFill>
              </a:rPr>
              <a:t>18% провальных проектов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04900"/>
                </a:solidFill>
              </a:rPr>
              <a:t>17% проектов на грани провала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04900"/>
                </a:solidFill>
              </a:rPr>
              <a:t>В 75% успешных проектов был не нужен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416503" y="1872590"/>
            <a:ext cx="5415833" cy="3194306"/>
          </a:xfrm>
          <a:prstGeom prst="roundRect">
            <a:avLst>
              <a:gd name="adj" fmla="val 1595"/>
            </a:avLst>
          </a:prstGeom>
          <a:solidFill>
            <a:srgbClr val="E1F2CE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В 42% игр не забил ни одного гола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18% проигрышей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17% – ничья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В 75% выигранных игр не был решающим фактором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783" y="1134025"/>
            <a:ext cx="3709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>
                <a:solidFill>
                  <a:srgbClr val="604900"/>
                </a:solidFill>
              </a:rPr>
              <a:t>Бизнес-аналитик: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6503" y="1167248"/>
            <a:ext cx="1300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>
                <a:solidFill>
                  <a:srgbClr val="30491F"/>
                </a:solidFill>
                <a:cs typeface="Arial" panose="020B0604020202020204" pitchFamily="34" charset="0"/>
              </a:rPr>
              <a:t>Пеле: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6503" y="5125907"/>
            <a:ext cx="545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30491F"/>
                </a:solidFill>
                <a:cs typeface="Arial" panose="020B0604020202020204" pitchFamily="34" charset="0"/>
              </a:rPr>
              <a:t>Лучший футболист всех времен Рекорд: 1281 гол в 1363 играх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6D9-C9CD-49C5-8AF2-ED502BD76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54383</TotalTime>
  <Words>1032</Words>
  <Application>Microsoft Office PowerPoint</Application>
  <PresentationFormat>Widescreen</PresentationFormat>
  <Paragraphs>345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Monotype Corsiva</vt:lpstr>
      <vt:lpstr>Roboto Condensed</vt:lpstr>
      <vt:lpstr>Symbol</vt:lpstr>
      <vt:lpstr>Wingdings</vt:lpstr>
      <vt:lpstr>Office Theme</vt:lpstr>
      <vt:lpstr>Бережливый бизнес-аналитик</vt:lpstr>
      <vt:lpstr>Докладчик</vt:lpstr>
      <vt:lpstr>Почему это важно?</vt:lpstr>
      <vt:lpstr>Сначала мы все делаем медленно и неуклюже</vt:lpstr>
      <vt:lpstr>В чем разница?</vt:lpstr>
      <vt:lpstr>BABOK® Guide v.3</vt:lpstr>
      <vt:lpstr>Как измерить работу бизнес-аналитика?</vt:lpstr>
      <vt:lpstr>Особенности бизнес-анализа</vt:lpstr>
      <vt:lpstr>Как вы оцените?</vt:lpstr>
      <vt:lpstr>Цель хорошей метрики – не оценка работы бизнес-аналитика, а поиск возможностей ее улучшения</vt:lpstr>
      <vt:lpstr>Какие есть возможности улучшения?</vt:lpstr>
      <vt:lpstr>Знаменитая тройка</vt:lpstr>
      <vt:lpstr>8 видов потерь Lean</vt:lpstr>
      <vt:lpstr>Дефекты результатов бизнес-анализа</vt:lpstr>
      <vt:lpstr>Главная проблема: субъективность</vt:lpstr>
      <vt:lpstr>В чем проблема с субъективной оценкой?</vt:lpstr>
      <vt:lpstr>Три главных добродетели бизнес-аналитика</vt:lpstr>
      <vt:lpstr>Дефекты прячутся в грязи</vt:lpstr>
      <vt:lpstr>Что работает, а что нет?</vt:lpstr>
      <vt:lpstr>Ожидание в бизнес-анализе</vt:lpstr>
      <vt:lpstr>Главные проблемы с ожиданием</vt:lpstr>
      <vt:lpstr>Ожидание бывает:</vt:lpstr>
      <vt:lpstr>Что работает, а что нет?</vt:lpstr>
      <vt:lpstr>Запасы в бизнес-анализе</vt:lpstr>
      <vt:lpstr>Мои запасы в одном проекте</vt:lpstr>
      <vt:lpstr>Работа в процессе</vt:lpstr>
      <vt:lpstr>Что работает, а что нет?</vt:lpstr>
      <vt:lpstr>Перепроизводство в бизнес-анализе</vt:lpstr>
      <vt:lpstr>Что работает, а что нет?</vt:lpstr>
      <vt:lpstr>Избыточная обработка в бизнес-анализе</vt:lpstr>
      <vt:lpstr>Принцип минимальной достаточности</vt:lpstr>
      <vt:lpstr>Что работает, а что нет?</vt:lpstr>
      <vt:lpstr>Транспортировка в бизнес-анализе</vt:lpstr>
      <vt:lpstr>Отправка документа по электронной почте:</vt:lpstr>
      <vt:lpstr>Что работает, а что нет?</vt:lpstr>
      <vt:lpstr>Движение в бизнес-анализе</vt:lpstr>
      <vt:lpstr>Главная проблема движения:</vt:lpstr>
      <vt:lpstr>Что работает, а что нет?</vt:lpstr>
      <vt:lpstr>Неиспользуемые способности</vt:lpstr>
      <vt:lpstr>Главная проблема компаний</vt:lpstr>
      <vt:lpstr>Главная проблема развития способностей</vt:lpstr>
      <vt:lpstr>Что работает, а что нет?</vt:lpstr>
      <vt:lpstr>Благодарю за внимание  Георгий Савельев georgysaveliev@gmail.com  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Types of Waste in Lean</dc:title>
  <dc:creator>Georgy Saveliev</dc:creator>
  <cp:lastModifiedBy>Georgy Saveliev</cp:lastModifiedBy>
  <cp:revision>262</cp:revision>
  <dcterms:created xsi:type="dcterms:W3CDTF">2017-01-29T18:27:52Z</dcterms:created>
  <dcterms:modified xsi:type="dcterms:W3CDTF">2017-04-22T03:38:48Z</dcterms:modified>
</cp:coreProperties>
</file>