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1236" r:id="rId3"/>
    <p:sldId id="285" r:id="rId4"/>
    <p:sldId id="273" r:id="rId5"/>
    <p:sldId id="288" r:id="rId6"/>
    <p:sldId id="286" r:id="rId7"/>
    <p:sldId id="277" r:id="rId8"/>
    <p:sldId id="289" r:id="rId9"/>
    <p:sldId id="279" r:id="rId10"/>
    <p:sldId id="280" r:id="rId11"/>
    <p:sldId id="281" r:id="rId12"/>
    <p:sldId id="282" r:id="rId13"/>
    <p:sldId id="287" r:id="rId14"/>
    <p:sldId id="284" r:id="rId15"/>
  </p:sldIdLst>
  <p:sldSz cx="18291175" cy="10298113"/>
  <p:notesSz cx="6858000" cy="9144000"/>
  <p:defaultTextStyle>
    <a:defPPr>
      <a:defRPr lang="ru-RU"/>
    </a:defPPr>
    <a:lvl1pPr algn="l" defTabSz="1631950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814388" indent="-439738" algn="l" defTabSz="1631950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1631950" indent="-882650" algn="l" defTabSz="1631950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2447925" indent="-1323975" algn="l" defTabSz="1631950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3265488" indent="-1766888" algn="l" defTabSz="1631950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4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700"/>
    <a:srgbClr val="E67B14"/>
    <a:srgbClr val="D47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1667" autoAdjust="0"/>
  </p:normalViewPr>
  <p:slideViewPr>
    <p:cSldViewPr>
      <p:cViewPr>
        <p:scale>
          <a:sx n="60" d="100"/>
          <a:sy n="60" d="100"/>
        </p:scale>
        <p:origin x="312" y="480"/>
      </p:cViewPr>
      <p:guideLst>
        <p:guide orient="horz" pos="3244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993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993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0275FB6-11E0-6843-9A1B-11C25CA87304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9935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1992313" eaLnBrk="1" hangingPunct="1">
              <a:defRPr sz="1200">
                <a:latin typeface="Calibri" charset="0"/>
              </a:defRPr>
            </a:lvl1pPr>
          </a:lstStyle>
          <a:p>
            <a:fld id="{A046F696-F7D3-9649-A0DD-22207ED2FD61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02129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631950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4388" algn="l" defTabSz="1631950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1950" algn="l" defTabSz="1631950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7925" algn="l" defTabSz="1631950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488" algn="l" defTabSz="1631950" rtl="0" eaLnBrk="0" fontAlgn="base" hangingPunct="0">
      <a:spcBef>
        <a:spcPct val="30000"/>
      </a:spcBef>
      <a:spcAft>
        <a:spcPct val="0"/>
      </a:spcAft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3838" algn="l" defTabSz="163353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900606" algn="l" defTabSz="163353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7373" algn="l" defTabSz="163353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4141" algn="l" defTabSz="163353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475730C3-1C35-7A41-8767-45647FBBD7CF}" type="slidenum">
              <a:rPr lang="ru-RU" altLang="uk-UA" sz="1200">
                <a:latin typeface="Calibri" charset="0"/>
              </a:rPr>
              <a:pPr/>
              <a:t>1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9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11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44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12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73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13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3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6F696-F7D3-9649-A0DD-22207ED2FD61}" type="slidenum">
              <a:rPr lang="ru-RU" altLang="uk-UA" smtClean="0"/>
              <a:pPr/>
              <a:t>14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9937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6F696-F7D3-9649-A0DD-22207ED2FD61}" type="slidenum">
              <a:rPr lang="ru-RU" altLang="uk-UA" smtClean="0"/>
              <a:pPr/>
              <a:t>3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5520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6319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uk-UA" baseline="0" dirty="0"/>
          </a:p>
          <a:p>
            <a:pPr marL="0" marR="0" lvl="0" indent="0" algn="l" defTabSz="16319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uk-UA" baseline="0" dirty="0"/>
          </a:p>
          <a:p>
            <a:pPr marL="0" marR="0" indent="0" algn="l" defTabSz="16319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4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163195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5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4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endParaRPr lang="uk-UA" altLang="uk-UA" baseline="0" dirty="0"/>
          </a:p>
          <a:p>
            <a:endParaRPr lang="uk-UA" altLang="uk-UA" dirty="0">
              <a:solidFill>
                <a:srgbClr val="FF0000"/>
              </a:solidFill>
            </a:endParaRP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6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84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7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endParaRPr lang="uk-UA" altLang="uk-UA" dirty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121D48CE-AFFD-B649-8962-469777234113}" type="slidenum">
              <a:rPr lang="ru-RU" altLang="uk-UA" sz="1200">
                <a:latin typeface="Calibri" charset="0"/>
              </a:rPr>
              <a:pPr/>
              <a:t>8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48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uk-UA" altLang="uk-UA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31499F1-2F21-1C43-AB91-E4ED025675C7}" type="slidenum">
              <a:rPr lang="ru-RU" altLang="uk-UA" sz="1200">
                <a:latin typeface="Calibri" charset="0"/>
              </a:rPr>
              <a:pPr/>
              <a:t>9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2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baseline="0" dirty="0"/>
              <a:t>ИТ-магазин – это: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Трудоустройство сотрудников ИТ </a:t>
            </a:r>
            <a:r>
              <a:rPr lang="ru-RU" sz="2400" b="1" dirty="0"/>
              <a:t>по совместительству в штате магазина </a:t>
            </a:r>
            <a:r>
              <a:rPr lang="ru-RU" sz="2400" dirty="0"/>
              <a:t>параллельно</a:t>
            </a:r>
            <a:r>
              <a:rPr lang="ru-RU" sz="2400" b="1" dirty="0"/>
              <a:t> </a:t>
            </a:r>
            <a:r>
              <a:rPr lang="ru-RU" sz="2400" dirty="0"/>
              <a:t>со своей основной должностью, 2-3 дня в месяц по графику на разных должностях</a:t>
            </a:r>
          </a:p>
          <a:p>
            <a:pPr marL="11572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Экспертиза</a:t>
            </a:r>
          </a:p>
          <a:p>
            <a:pPr marL="1157288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Обратная связь по доработкам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Проектная комната - </a:t>
            </a:r>
            <a:r>
              <a:rPr lang="ru-RU" sz="2400" baseline="0" dirty="0"/>
              <a:t>полноценный оснащенный офис, в котором ИТ специалисты могут работать в непосредственной близости от бизнеса</a:t>
            </a:r>
            <a:endParaRPr lang="ru-RU" sz="2400" b="1" baseline="0" dirty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Реестр идей</a:t>
            </a: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400" b="1" baseline="0" dirty="0"/>
              <a:t>Площадка для быстрого пилотирования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aseline="0" dirty="0"/>
              <a:t>Важно, что был открыт реестр идей и для их реализации необходимо было только согласование внутренней команды, если это не требовало большого бюджета. Идею после реализации можно быть быстро опробовать (установка сборок по особому регламенту) в ИТ-магазине и сразу получить обратную связь без посредников.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/>
          </a:p>
          <a:p>
            <a:endParaRPr lang="ru-RU" dirty="0"/>
          </a:p>
          <a:p>
            <a:endParaRPr lang="uk-UA" altLang="uk-UA" dirty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992313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99231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831499F1-2F21-1C43-AB91-E4ED025675C7}" type="slidenum">
              <a:rPr lang="ru-RU" altLang="uk-UA" sz="1200">
                <a:latin typeface="Calibri" charset="0"/>
              </a:rPr>
              <a:pPr/>
              <a:t>10</a:t>
            </a:fld>
            <a:endParaRPr lang="ru-RU" altLang="uk-UA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838" y="3199091"/>
            <a:ext cx="15547499" cy="220742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676" y="5835597"/>
            <a:ext cx="12803823" cy="26317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50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3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0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7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4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544C5-98DA-2A49-8D7F-04E87DC68DB8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DEE28-DD41-4541-A5E2-9E443FC3651A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513306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AE76D-6DE6-184B-A0E1-2907FEFC541D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EA1B5-F9A3-B94B-8B65-41CBEA69D50F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7434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2374746" y="755673"/>
            <a:ext cx="10047444" cy="1609795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32414" y="755673"/>
            <a:ext cx="29837479" cy="1609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3B6B-7EC1-B64D-850A-C7EC64110DD0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2546B-11A7-6940-9F36-DE76E92086D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6538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xmlns="" id="{C22C389A-8A50-42A1-B2DA-88E031579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305584" y="270093"/>
            <a:ext cx="399701" cy="36973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500" b="1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96FE9D3-F4ED-4A78-AE68-5D32F6CAB72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5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FD5-C3FA-D343-9666-4179A7D5C1A4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BCEC0-6416-B74C-B916-3FE0B15F71E6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9534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877" y="6617492"/>
            <a:ext cx="15547499" cy="2045320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877" y="4364781"/>
            <a:ext cx="15547499" cy="2252712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76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353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503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707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383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9006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737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414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BDA5-A277-1C4A-BE2E-F3BFE94EA4DA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0BDC8-AC8F-264A-A1C4-F30FAD6EA28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30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32414" y="4402921"/>
            <a:ext cx="19942461" cy="12450704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2479729" y="4402921"/>
            <a:ext cx="19942461" cy="12450704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9D05E-172A-0447-AFFD-D2CB65FEA848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06B30-F9D1-904B-A32A-0C5BB3F8C19C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79370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559" y="412402"/>
            <a:ext cx="16462058" cy="1716352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559" y="2305157"/>
            <a:ext cx="8081779" cy="960680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767" indent="0">
              <a:buNone/>
              <a:defRPr sz="3600" b="1"/>
            </a:lvl2pPr>
            <a:lvl3pPr marL="1633535" indent="0">
              <a:buNone/>
              <a:defRPr sz="3200" b="1"/>
            </a:lvl3pPr>
            <a:lvl4pPr marL="2450303" indent="0">
              <a:buNone/>
              <a:defRPr sz="2900" b="1"/>
            </a:lvl4pPr>
            <a:lvl5pPr marL="3267071" indent="0">
              <a:buNone/>
              <a:defRPr sz="2900" b="1"/>
            </a:lvl5pPr>
            <a:lvl6pPr marL="4083838" indent="0">
              <a:buNone/>
              <a:defRPr sz="2900" b="1"/>
            </a:lvl6pPr>
            <a:lvl7pPr marL="4900606" indent="0">
              <a:buNone/>
              <a:defRPr sz="2900" b="1"/>
            </a:lvl7pPr>
            <a:lvl8pPr marL="5717373" indent="0">
              <a:buNone/>
              <a:defRPr sz="2900" b="1"/>
            </a:lvl8pPr>
            <a:lvl9pPr marL="6534141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559" y="3265837"/>
            <a:ext cx="8081779" cy="593333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1664" y="2305157"/>
            <a:ext cx="8084953" cy="960680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767" indent="0">
              <a:buNone/>
              <a:defRPr sz="3600" b="1"/>
            </a:lvl2pPr>
            <a:lvl3pPr marL="1633535" indent="0">
              <a:buNone/>
              <a:defRPr sz="3200" b="1"/>
            </a:lvl3pPr>
            <a:lvl4pPr marL="2450303" indent="0">
              <a:buNone/>
              <a:defRPr sz="2900" b="1"/>
            </a:lvl4pPr>
            <a:lvl5pPr marL="3267071" indent="0">
              <a:buNone/>
              <a:defRPr sz="2900" b="1"/>
            </a:lvl5pPr>
            <a:lvl6pPr marL="4083838" indent="0">
              <a:buNone/>
              <a:defRPr sz="2900" b="1"/>
            </a:lvl6pPr>
            <a:lvl7pPr marL="4900606" indent="0">
              <a:buNone/>
              <a:defRPr sz="2900" b="1"/>
            </a:lvl7pPr>
            <a:lvl8pPr marL="5717373" indent="0">
              <a:buNone/>
              <a:defRPr sz="2900" b="1"/>
            </a:lvl8pPr>
            <a:lvl9pPr marL="6534141" indent="0">
              <a:buNone/>
              <a:defRPr sz="2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1664" y="3265837"/>
            <a:ext cx="8084953" cy="5933335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5ED5C-2FC7-5A46-938C-5360A3D34443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CD2D1-BB55-2145-862A-25799810A29E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70885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66C32-4D13-044A-B716-8F9F5960E142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70E0F-2A25-8B44-85B9-7BC6E0CAB7B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9929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2265-A116-2E46-BE61-84E6AA481F04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84AC-020E-874C-8223-BDFFBBFC1370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97253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560" y="410018"/>
            <a:ext cx="6017671" cy="1744958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1342" y="410019"/>
            <a:ext cx="10225275" cy="8789154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560" y="2154977"/>
            <a:ext cx="6017671" cy="7044196"/>
          </a:xfrm>
        </p:spPr>
        <p:txBody>
          <a:bodyPr/>
          <a:lstStyle>
            <a:lvl1pPr marL="0" indent="0">
              <a:buNone/>
              <a:defRPr sz="2500"/>
            </a:lvl1pPr>
            <a:lvl2pPr marL="816767" indent="0">
              <a:buNone/>
              <a:defRPr sz="2100"/>
            </a:lvl2pPr>
            <a:lvl3pPr marL="1633535" indent="0">
              <a:buNone/>
              <a:defRPr sz="1800"/>
            </a:lvl3pPr>
            <a:lvl4pPr marL="2450303" indent="0">
              <a:buNone/>
              <a:defRPr sz="1600"/>
            </a:lvl4pPr>
            <a:lvl5pPr marL="3267071" indent="0">
              <a:buNone/>
              <a:defRPr sz="1600"/>
            </a:lvl5pPr>
            <a:lvl6pPr marL="4083838" indent="0">
              <a:buNone/>
              <a:defRPr sz="1600"/>
            </a:lvl6pPr>
            <a:lvl7pPr marL="4900606" indent="0">
              <a:buNone/>
              <a:defRPr sz="1600"/>
            </a:lvl7pPr>
            <a:lvl8pPr marL="5717373" indent="0">
              <a:buNone/>
              <a:defRPr sz="1600"/>
            </a:lvl8pPr>
            <a:lvl9pPr marL="6534141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11ED-5230-D442-9CFF-F940452E32A7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FBE29-FFE8-4A40-BF76-463A6E0A21E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62374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5199" y="7208679"/>
            <a:ext cx="10974705" cy="85102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5199" y="920156"/>
            <a:ext cx="10974705" cy="6178868"/>
          </a:xfrm>
        </p:spPr>
        <p:txBody>
          <a:bodyPr rtlCol="0">
            <a:normAutofit/>
          </a:bodyPr>
          <a:lstStyle>
            <a:lvl1pPr marL="0" indent="0">
              <a:buNone/>
              <a:defRPr sz="5700"/>
            </a:lvl1pPr>
            <a:lvl2pPr marL="816767" indent="0">
              <a:buNone/>
              <a:defRPr sz="5000"/>
            </a:lvl2pPr>
            <a:lvl3pPr marL="1633535" indent="0">
              <a:buNone/>
              <a:defRPr sz="4300"/>
            </a:lvl3pPr>
            <a:lvl4pPr marL="2450303" indent="0">
              <a:buNone/>
              <a:defRPr sz="3600"/>
            </a:lvl4pPr>
            <a:lvl5pPr marL="3267071" indent="0">
              <a:buNone/>
              <a:defRPr sz="3600"/>
            </a:lvl5pPr>
            <a:lvl6pPr marL="4083838" indent="0">
              <a:buNone/>
              <a:defRPr sz="3600"/>
            </a:lvl6pPr>
            <a:lvl7pPr marL="4900606" indent="0">
              <a:buNone/>
              <a:defRPr sz="3600"/>
            </a:lvl7pPr>
            <a:lvl8pPr marL="5717373" indent="0">
              <a:buNone/>
              <a:defRPr sz="3600"/>
            </a:lvl8pPr>
            <a:lvl9pPr marL="6534141" indent="0">
              <a:buNone/>
              <a:defRPr sz="36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5199" y="8059705"/>
            <a:ext cx="10974705" cy="1208597"/>
          </a:xfrm>
        </p:spPr>
        <p:txBody>
          <a:bodyPr/>
          <a:lstStyle>
            <a:lvl1pPr marL="0" indent="0">
              <a:buNone/>
              <a:defRPr sz="2500"/>
            </a:lvl1pPr>
            <a:lvl2pPr marL="816767" indent="0">
              <a:buNone/>
              <a:defRPr sz="2100"/>
            </a:lvl2pPr>
            <a:lvl3pPr marL="1633535" indent="0">
              <a:buNone/>
              <a:defRPr sz="1800"/>
            </a:lvl3pPr>
            <a:lvl4pPr marL="2450303" indent="0">
              <a:buNone/>
              <a:defRPr sz="1600"/>
            </a:lvl4pPr>
            <a:lvl5pPr marL="3267071" indent="0">
              <a:buNone/>
              <a:defRPr sz="1600"/>
            </a:lvl5pPr>
            <a:lvl6pPr marL="4083838" indent="0">
              <a:buNone/>
              <a:defRPr sz="1600"/>
            </a:lvl6pPr>
            <a:lvl7pPr marL="4900606" indent="0">
              <a:buNone/>
              <a:defRPr sz="1600"/>
            </a:lvl7pPr>
            <a:lvl8pPr marL="5717373" indent="0">
              <a:buNone/>
              <a:defRPr sz="1600"/>
            </a:lvl8pPr>
            <a:lvl9pPr marL="6534141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20FCE-B997-B24C-BADA-B7A03183FF6B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283D7-B805-8448-AE7D-2CA43564C856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288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14400" y="412750"/>
            <a:ext cx="164623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63353" tIns="81677" rIns="163353" bIns="8167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14400" y="2403475"/>
            <a:ext cx="1646237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63353" tIns="81677" rIns="163353" bIns="816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44050"/>
            <a:ext cx="4267200" cy="549275"/>
          </a:xfrm>
          <a:prstGeom prst="rect">
            <a:avLst/>
          </a:prstGeom>
        </p:spPr>
        <p:txBody>
          <a:bodyPr vert="horz" lIns="163353" tIns="81677" rIns="163353" bIns="81677" rtlCol="0" anchor="ctr"/>
          <a:lstStyle>
            <a:lvl1pPr algn="l" defTabSz="1633535" eaLnBrk="1" fontAlgn="auto" hangingPunct="1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C25EAB-7AF3-4E46-8E7D-F3EFE0CFA4FF}" type="datetimeFigureOut">
              <a:rPr lang="ru-RU"/>
              <a:pPr>
                <a:defRPr/>
              </a:pPr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9988" y="9544050"/>
            <a:ext cx="5791200" cy="549275"/>
          </a:xfrm>
          <a:prstGeom prst="rect">
            <a:avLst/>
          </a:prstGeom>
        </p:spPr>
        <p:txBody>
          <a:bodyPr vert="horz" lIns="163353" tIns="81677" rIns="163353" bIns="81677" rtlCol="0" anchor="ctr"/>
          <a:lstStyle>
            <a:lvl1pPr algn="ctr" defTabSz="1633535" eaLnBrk="1" fontAlgn="auto" hangingPunct="1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9575" y="9544050"/>
            <a:ext cx="4267200" cy="549275"/>
          </a:xfrm>
          <a:prstGeom prst="rect">
            <a:avLst/>
          </a:prstGeom>
        </p:spPr>
        <p:txBody>
          <a:bodyPr vert="horz" wrap="square" lIns="163353" tIns="81677" rIns="163353" bIns="8167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EB0F126-461A-A84B-B56D-1E0C82B1ABD5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631950" rtl="0" eaLnBrk="0" fontAlgn="base" hangingPunct="0">
        <a:spcBef>
          <a:spcPct val="0"/>
        </a:spcBef>
        <a:spcAft>
          <a:spcPct val="0"/>
        </a:spcAft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631950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2pPr>
      <a:lvl3pPr algn="ctr" defTabSz="1631950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3pPr>
      <a:lvl4pPr algn="ctr" defTabSz="1631950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4pPr>
      <a:lvl5pPr algn="ctr" defTabSz="1631950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5pPr>
      <a:lvl6pPr marL="374630" algn="ctr" defTabSz="1632501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6pPr>
      <a:lvl7pPr marL="749259" algn="ctr" defTabSz="1632501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7pPr>
      <a:lvl8pPr marL="1123889" algn="ctr" defTabSz="1632501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8pPr>
      <a:lvl9pPr marL="1498519" algn="ctr" defTabSz="1632501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9pPr>
    </p:titleStyle>
    <p:bodyStyle>
      <a:lvl1pPr marL="611188" indent="-611188" algn="l" defTabSz="16319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5563" indent="-509588" algn="l" defTabSz="16319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9938" indent="-406400" algn="l" defTabSz="163195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500" indent="-406400" algn="l" defTabSz="163195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475" indent="-406400" algn="l" defTabSz="163195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2222" indent="-408384" algn="l" defTabSz="163353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8989" indent="-408384" algn="l" defTabSz="163353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5757" indent="-408384" algn="l" defTabSz="163353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2525" indent="-408384" algn="l" defTabSz="163353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767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535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50303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7071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3838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900606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7373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4141" algn="l" defTabSz="163353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1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katerina.poznyakova@x5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1501438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34925"/>
            <a:ext cx="18507075" cy="1034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object 4"/>
          <p:cNvSpPr txBox="1">
            <a:spLocks/>
          </p:cNvSpPr>
          <p:nvPr/>
        </p:nvSpPr>
        <p:spPr bwMode="auto">
          <a:xfrm>
            <a:off x="10453688" y="3511550"/>
            <a:ext cx="7856537" cy="7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50"/>
              </a:lnSpc>
            </a:pPr>
            <a:r>
              <a:rPr lang="ru-RU" sz="6600" b="1" dirty="0">
                <a:solidFill>
                  <a:schemeClr val="bg1"/>
                </a:solidFill>
                <a:latin typeface="Verdana" charset="0"/>
              </a:rPr>
              <a:t>Аналитика 2.0</a:t>
            </a:r>
            <a:endParaRPr lang="fr-FR" altLang="ru-RU" sz="66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053" name="object 4"/>
          <p:cNvSpPr txBox="1">
            <a:spLocks/>
          </p:cNvSpPr>
          <p:nvPr/>
        </p:nvSpPr>
        <p:spPr bwMode="auto">
          <a:xfrm>
            <a:off x="10453688" y="5532438"/>
            <a:ext cx="762089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eaLnBrk="1" hangingPunct="1">
              <a:defRPr sz="2600">
                <a:solidFill>
                  <a:srgbClr val="E67B14"/>
                </a:solidFill>
                <a:latin typeface="Verdana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dirty="0"/>
              <a:t>Роль аналитика в инновационных изменениях</a:t>
            </a:r>
            <a:endParaRPr lang="fr-FR" altLang="ru-RU" dirty="0"/>
          </a:p>
        </p:txBody>
      </p:sp>
      <p:sp>
        <p:nvSpPr>
          <p:cNvPr id="2054" name="object 4"/>
          <p:cNvSpPr txBox="1">
            <a:spLocks/>
          </p:cNvSpPr>
          <p:nvPr/>
        </p:nvSpPr>
        <p:spPr bwMode="auto">
          <a:xfrm>
            <a:off x="10453688" y="8748713"/>
            <a:ext cx="49688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6050"/>
              </a:lnSpc>
            </a:pPr>
            <a:r>
              <a:rPr lang="uk-UA" altLang="uk-UA" sz="1800" dirty="0">
                <a:solidFill>
                  <a:schemeClr val="bg1"/>
                </a:solidFill>
                <a:latin typeface="Verdana" charset="0"/>
              </a:rPr>
              <a:t>Москва 2020</a:t>
            </a:r>
            <a:endParaRPr lang="fr-FR" altLang="ru-RU" sz="1800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205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863" y="8978900"/>
            <a:ext cx="18002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4"/>
          <p:cNvSpPr txBox="1">
            <a:spLocks/>
          </p:cNvSpPr>
          <p:nvPr/>
        </p:nvSpPr>
        <p:spPr bwMode="auto">
          <a:xfrm>
            <a:off x="10453688" y="6709871"/>
            <a:ext cx="898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600" dirty="0">
                <a:solidFill>
                  <a:schemeClr val="bg1"/>
                </a:solidFill>
                <a:latin typeface="Verdana" charset="0"/>
              </a:rPr>
              <a:t>Екатерина Тихомирова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фон_преза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1175" cy="102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bject 6"/>
          <p:cNvSpPr>
            <a:spLocks noGrp="1"/>
          </p:cNvSpPr>
          <p:nvPr>
            <p:ph type="title"/>
          </p:nvPr>
        </p:nvSpPr>
        <p:spPr>
          <a:xfrm>
            <a:off x="2617788" y="541338"/>
            <a:ext cx="14101762" cy="2111375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ru-RU" altLang="uk-UA" sz="4300" b="1" dirty="0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ИТ-магазин</a:t>
            </a:r>
            <a:endParaRPr lang="ru-RU" altLang="uk-UA" sz="4500" dirty="0">
              <a:latin typeface="Verdana" charset="0"/>
            </a:endParaRPr>
          </a:p>
        </p:txBody>
      </p:sp>
      <p:sp>
        <p:nvSpPr>
          <p:cNvPr id="7172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09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795" y="889037"/>
            <a:ext cx="14617030" cy="87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en-US" altLang="uk-UA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ITStore</a:t>
            </a:r>
            <a:r>
              <a:rPr lang="en-US" altLang="uk-UA" sz="4300" b="1" dirty="0" err="1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Value</a:t>
            </a:r>
            <a:endParaRPr lang="ru-RU" altLang="uk-UA" sz="4500" dirty="0"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615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4786" y="2052913"/>
            <a:ext cx="1460490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Ускорение в выпуске релизов</a:t>
            </a:r>
          </a:p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качества и эффективности ИТ продукта, включая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 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UX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Инициация инновационных решений за счет креативности персонала, работающего в магазине.</a:t>
            </a:r>
          </a:p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Сплочение команды</a:t>
            </a:r>
          </a:p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эффективности взаимодействия ИТ и бизнеса</a:t>
            </a:r>
          </a:p>
          <a:p>
            <a:pPr marL="457200" indent="-45720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Улучшение сопряженных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154994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en-US" altLang="uk-UA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ITIdeas</a:t>
            </a:r>
            <a:r>
              <a:rPr lang="en-US" altLang="uk-UA" sz="4300" b="1" dirty="0" err="1">
                <a:latin typeface="Verdana" charset="0"/>
                <a:ea typeface="Verdana" charset="0"/>
                <a:cs typeface="Verdana" charset="0"/>
              </a:rPr>
              <a:t>work</a:t>
            </a:r>
            <a:endParaRPr lang="ru-RU" altLang="uk-UA" sz="4500" dirty="0"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11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615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4786" y="2052913"/>
            <a:ext cx="914501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Сроки годности на ТСД</a:t>
            </a:r>
          </a:p>
          <a:p>
            <a:pPr marL="285750" indent="-28575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Улучшения в отчетности</a:t>
            </a:r>
          </a:p>
          <a:p>
            <a:pPr marL="285750" indent="-28575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Интеграция - запрос обновления данных по карточке товара </a:t>
            </a:r>
          </a:p>
          <a:p>
            <a:pPr marL="285750" indent="-28575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Быстродействие</a:t>
            </a:r>
          </a:p>
          <a:p>
            <a:pPr marL="285750" indent="-285750" algn="just">
              <a:spcBef>
                <a:spcPts val="1200"/>
              </a:spcBef>
              <a:buFont typeface="Arial" charset="0"/>
              <a:buChar char="•"/>
            </a:pP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с ценниками (шаблоны, процесс печати)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1063" y="845988"/>
            <a:ext cx="4559300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7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0" y="-34925"/>
            <a:ext cx="18261845" cy="10272288"/>
          </a:xfrm>
          <a:prstGeom prst="rect">
            <a:avLst/>
          </a:prstGeom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ru-RU" altLang="uk-UA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Расширяя</a:t>
            </a:r>
            <a:r>
              <a:rPr lang="ru-RU" altLang="uk-UA" sz="4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charset="0"/>
                <a:ea typeface="Verdana" charset="0"/>
                <a:cs typeface="Verdana" charset="0"/>
              </a:rPr>
              <a:t>Границы</a:t>
            </a:r>
            <a:endParaRPr lang="ru-RU" altLang="uk-UA" sz="4500" dirty="0">
              <a:solidFill>
                <a:schemeClr val="tx1">
                  <a:lumMod val="75000"/>
                  <a:lumOff val="25000"/>
                </a:schemeClr>
              </a:solidFill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615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45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1175" cy="1033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bject 4"/>
          <p:cNvSpPr txBox="1">
            <a:spLocks/>
          </p:cNvSpPr>
          <p:nvPr/>
        </p:nvSpPr>
        <p:spPr bwMode="auto">
          <a:xfrm>
            <a:off x="2664867" y="4016375"/>
            <a:ext cx="12673408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57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50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43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36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36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63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6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63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6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63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6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6319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6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buNone/>
            </a:pPr>
            <a:r>
              <a:rPr lang="ru-RU" sz="6600"/>
              <a:t>Спасибо моей семье и моим коллегам за поддержку и советы!</a:t>
            </a:r>
            <a:endParaRPr lang="ru-RU" sz="6600" dirty="0"/>
          </a:p>
        </p:txBody>
      </p:sp>
      <p:sp>
        <p:nvSpPr>
          <p:cNvPr id="2" name="TextBox 1"/>
          <p:cNvSpPr txBox="1"/>
          <p:nvPr/>
        </p:nvSpPr>
        <p:spPr>
          <a:xfrm>
            <a:off x="9793659" y="7414966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Екатерина Тихомирова</a:t>
            </a:r>
          </a:p>
          <a:p>
            <a:r>
              <a:rPr lang="en-US" sz="4400" dirty="0"/>
              <a:t>X5 Retail Group</a:t>
            </a:r>
          </a:p>
          <a:p>
            <a:r>
              <a:rPr lang="en-US" sz="4400" dirty="0">
                <a:hlinkClick r:id="rId4"/>
              </a:rPr>
              <a:t>ETikhomirova@x5.ru</a:t>
            </a:r>
            <a:r>
              <a:rPr lang="en-US" sz="4400" dirty="0"/>
              <a:t>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568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4806C92-7E1B-4221-8C99-5B984351A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9" y="5750008"/>
            <a:ext cx="1821565" cy="18215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22EEC57-49A8-497E-A643-29F4917D4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1" y="5784927"/>
            <a:ext cx="1784006" cy="17840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ADCBCAA-5296-41CA-B447-A943EA7BD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530" y="2529545"/>
            <a:ext cx="1701927" cy="17019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FAF9D52-50FE-48DE-BB55-5AD20A4F6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4" y="2529544"/>
            <a:ext cx="1557516" cy="15575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1C6F3F3-6FEE-41AC-ACA6-68EBB0BAE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19" y="2319194"/>
            <a:ext cx="1953135" cy="195313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512441F-A34C-4036-A9AA-A00F556A8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508" y="2303055"/>
            <a:ext cx="1784006" cy="1784006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xmlns="" id="{6C10AA06-FB2F-9F45-A1E8-28E146C7685A}"/>
              </a:ext>
            </a:extLst>
          </p:cNvPr>
          <p:cNvSpPr txBox="1">
            <a:spLocks/>
          </p:cNvSpPr>
          <p:nvPr/>
        </p:nvSpPr>
        <p:spPr>
          <a:xfrm>
            <a:off x="17530479" y="215617"/>
            <a:ext cx="399701" cy="369396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ru-RU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6FE9D3-F4ED-4A78-AE68-5D32F6CAB728}" type="slidenum">
              <a:rPr lang="ru-RU" sz="1050">
                <a:solidFill>
                  <a:srgbClr val="777F8C"/>
                </a:solidFill>
              </a:rPr>
              <a:pPr>
                <a:defRPr/>
              </a:pPr>
              <a:t>2</a:t>
            </a:fld>
            <a:endParaRPr lang="ru-RU" sz="1050" dirty="0">
              <a:solidFill>
                <a:srgbClr val="777F8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1B54058-A27E-4D77-B557-BFAEAB2F095C}"/>
              </a:ext>
            </a:extLst>
          </p:cNvPr>
          <p:cNvSpPr txBox="1"/>
          <p:nvPr/>
        </p:nvSpPr>
        <p:spPr>
          <a:xfrm>
            <a:off x="522032" y="4846523"/>
            <a:ext cx="18691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на рынке продуктового</a:t>
            </a:r>
          </a:p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ритейла в России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FCF753E4-C960-4356-A7C3-4D2C377C0E69}"/>
              </a:ext>
            </a:extLst>
          </p:cNvPr>
          <p:cNvCxnSpPr>
            <a:cxnSpLocks/>
          </p:cNvCxnSpPr>
          <p:nvPr/>
        </p:nvCxnSpPr>
        <p:spPr>
          <a:xfrm>
            <a:off x="663500" y="4766244"/>
            <a:ext cx="326624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DC78D19F-8CA7-4905-BB15-6D90977B4D78}"/>
              </a:ext>
            </a:extLst>
          </p:cNvPr>
          <p:cNvCxnSpPr>
            <a:cxnSpLocks/>
          </p:cNvCxnSpPr>
          <p:nvPr/>
        </p:nvCxnSpPr>
        <p:spPr>
          <a:xfrm>
            <a:off x="4930488" y="4766244"/>
            <a:ext cx="326624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8C2A42C1-9C05-4CE4-9036-6F91DACA0CEE}"/>
              </a:ext>
            </a:extLst>
          </p:cNvPr>
          <p:cNvCxnSpPr>
            <a:cxnSpLocks/>
          </p:cNvCxnSpPr>
          <p:nvPr/>
        </p:nvCxnSpPr>
        <p:spPr>
          <a:xfrm>
            <a:off x="9221292" y="4766244"/>
            <a:ext cx="32795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9FE79048-50A6-4A18-91B1-70890EFED1D7}"/>
              </a:ext>
            </a:extLst>
          </p:cNvPr>
          <p:cNvCxnSpPr>
            <a:cxnSpLocks/>
          </p:cNvCxnSpPr>
          <p:nvPr/>
        </p:nvCxnSpPr>
        <p:spPr>
          <a:xfrm>
            <a:off x="13502570" y="4766244"/>
            <a:ext cx="32795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08A7F941-DFD6-489A-97C1-B45D746DF16B}"/>
              </a:ext>
            </a:extLst>
          </p:cNvPr>
          <p:cNvCxnSpPr>
            <a:cxnSpLocks/>
          </p:cNvCxnSpPr>
          <p:nvPr/>
        </p:nvCxnSpPr>
        <p:spPr>
          <a:xfrm>
            <a:off x="663498" y="8166306"/>
            <a:ext cx="753323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A79C940E-27B4-46B1-81EE-C0B7E33136B1}"/>
              </a:ext>
            </a:extLst>
          </p:cNvPr>
          <p:cNvCxnSpPr>
            <a:cxnSpLocks/>
          </p:cNvCxnSpPr>
          <p:nvPr/>
        </p:nvCxnSpPr>
        <p:spPr>
          <a:xfrm>
            <a:off x="9221292" y="8166306"/>
            <a:ext cx="756086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D33ADB-CA75-4CD7-AC16-96FE641275FB}"/>
              </a:ext>
            </a:extLst>
          </p:cNvPr>
          <p:cNvSpPr txBox="1"/>
          <p:nvPr/>
        </p:nvSpPr>
        <p:spPr>
          <a:xfrm>
            <a:off x="779578" y="3928854"/>
            <a:ext cx="1270861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ru-RU" sz="21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лет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Полилиния: фигура 55">
            <a:extLst>
              <a:ext uri="{FF2B5EF4-FFF2-40B4-BE49-F238E27FC236}">
                <a16:creationId xmlns:a16="http://schemas.microsoft.com/office/drawing/2014/main" xmlns="" id="{48F0DE1B-8C1E-4D69-A99A-532E152FB2B1}"/>
              </a:ext>
            </a:extLst>
          </p:cNvPr>
          <p:cNvSpPr/>
          <p:nvPr/>
        </p:nvSpPr>
        <p:spPr>
          <a:xfrm>
            <a:off x="676080" y="4272339"/>
            <a:ext cx="179196" cy="236524"/>
          </a:xfrm>
          <a:custGeom>
            <a:avLst/>
            <a:gdLst>
              <a:gd name="connsiteX0" fmla="*/ 0 w 4218012"/>
              <a:gd name="connsiteY0" fmla="*/ 0 h 5567423"/>
              <a:gd name="connsiteX1" fmla="*/ 1949217 w 4218012"/>
              <a:gd name="connsiteY1" fmla="*/ 2783807 h 5567423"/>
              <a:gd name="connsiteX2" fmla="*/ 0 w 4218012"/>
              <a:gd name="connsiteY2" fmla="*/ 5567423 h 5567423"/>
              <a:gd name="connsiteX3" fmla="*/ 2268749 w 4218012"/>
              <a:gd name="connsiteY3" fmla="*/ 5567423 h 5567423"/>
              <a:gd name="connsiteX4" fmla="*/ 4218013 w 4218012"/>
              <a:gd name="connsiteY4" fmla="*/ 2783807 h 5567423"/>
              <a:gd name="connsiteX5" fmla="*/ 2268749 w 4218012"/>
              <a:gd name="connsiteY5" fmla="*/ 0 h 5567423"/>
              <a:gd name="connsiteX6" fmla="*/ 0 w 4218012"/>
              <a:gd name="connsiteY6" fmla="*/ 0 h 556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012" h="5567423">
                <a:moveTo>
                  <a:pt x="0" y="0"/>
                </a:moveTo>
                <a:lnTo>
                  <a:pt x="1949217" y="2783807"/>
                </a:lnTo>
                <a:lnTo>
                  <a:pt x="0" y="5567423"/>
                </a:lnTo>
                <a:lnTo>
                  <a:pt x="2268749" y="5567423"/>
                </a:lnTo>
                <a:lnTo>
                  <a:pt x="4218013" y="2783807"/>
                </a:lnTo>
                <a:lnTo>
                  <a:pt x="2268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7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4801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A90AFA9-361B-4F43-AAB3-63A175537FF8}"/>
              </a:ext>
            </a:extLst>
          </p:cNvPr>
          <p:cNvSpPr txBox="1"/>
          <p:nvPr/>
        </p:nvSpPr>
        <p:spPr>
          <a:xfrm>
            <a:off x="13636552" y="3928854"/>
            <a:ext cx="1693092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307</a:t>
            </a:r>
            <a:r>
              <a:rPr lang="ru-RU" sz="21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тыс.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Полилиния: фигура 55">
            <a:extLst>
              <a:ext uri="{FF2B5EF4-FFF2-40B4-BE49-F238E27FC236}">
                <a16:creationId xmlns:a16="http://schemas.microsoft.com/office/drawing/2014/main" xmlns="" id="{748C4C5F-59B5-4A64-BF08-91F864D34469}"/>
              </a:ext>
            </a:extLst>
          </p:cNvPr>
          <p:cNvSpPr/>
          <p:nvPr/>
        </p:nvSpPr>
        <p:spPr>
          <a:xfrm>
            <a:off x="13533056" y="4272339"/>
            <a:ext cx="179196" cy="236524"/>
          </a:xfrm>
          <a:custGeom>
            <a:avLst/>
            <a:gdLst>
              <a:gd name="connsiteX0" fmla="*/ 0 w 4218012"/>
              <a:gd name="connsiteY0" fmla="*/ 0 h 5567423"/>
              <a:gd name="connsiteX1" fmla="*/ 1949217 w 4218012"/>
              <a:gd name="connsiteY1" fmla="*/ 2783807 h 5567423"/>
              <a:gd name="connsiteX2" fmla="*/ 0 w 4218012"/>
              <a:gd name="connsiteY2" fmla="*/ 5567423 h 5567423"/>
              <a:gd name="connsiteX3" fmla="*/ 2268749 w 4218012"/>
              <a:gd name="connsiteY3" fmla="*/ 5567423 h 5567423"/>
              <a:gd name="connsiteX4" fmla="*/ 4218013 w 4218012"/>
              <a:gd name="connsiteY4" fmla="*/ 2783807 h 5567423"/>
              <a:gd name="connsiteX5" fmla="*/ 2268749 w 4218012"/>
              <a:gd name="connsiteY5" fmla="*/ 0 h 5567423"/>
              <a:gd name="connsiteX6" fmla="*/ 0 w 4218012"/>
              <a:gd name="connsiteY6" fmla="*/ 0 h 556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012" h="5567423">
                <a:moveTo>
                  <a:pt x="0" y="0"/>
                </a:moveTo>
                <a:lnTo>
                  <a:pt x="1949217" y="2783807"/>
                </a:lnTo>
                <a:lnTo>
                  <a:pt x="0" y="5567423"/>
                </a:lnTo>
                <a:lnTo>
                  <a:pt x="2268749" y="5567423"/>
                </a:lnTo>
                <a:lnTo>
                  <a:pt x="4218013" y="2783807"/>
                </a:lnTo>
                <a:lnTo>
                  <a:pt x="2268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7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4801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90433D3-D6D0-468F-AB7A-FC32D05AAD7B}"/>
              </a:ext>
            </a:extLst>
          </p:cNvPr>
          <p:cNvSpPr txBox="1"/>
          <p:nvPr/>
        </p:nvSpPr>
        <p:spPr>
          <a:xfrm>
            <a:off x="5056503" y="3928854"/>
            <a:ext cx="1292341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11%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Полилиния: фигура 55">
            <a:extLst>
              <a:ext uri="{FF2B5EF4-FFF2-40B4-BE49-F238E27FC236}">
                <a16:creationId xmlns:a16="http://schemas.microsoft.com/office/drawing/2014/main" xmlns="" id="{4499046E-F9A1-48FF-B4D0-D5C421AFA16A}"/>
              </a:ext>
            </a:extLst>
          </p:cNvPr>
          <p:cNvSpPr/>
          <p:nvPr/>
        </p:nvSpPr>
        <p:spPr>
          <a:xfrm>
            <a:off x="4953006" y="4272339"/>
            <a:ext cx="179196" cy="236524"/>
          </a:xfrm>
          <a:custGeom>
            <a:avLst/>
            <a:gdLst>
              <a:gd name="connsiteX0" fmla="*/ 0 w 4218012"/>
              <a:gd name="connsiteY0" fmla="*/ 0 h 5567423"/>
              <a:gd name="connsiteX1" fmla="*/ 1949217 w 4218012"/>
              <a:gd name="connsiteY1" fmla="*/ 2783807 h 5567423"/>
              <a:gd name="connsiteX2" fmla="*/ 0 w 4218012"/>
              <a:gd name="connsiteY2" fmla="*/ 5567423 h 5567423"/>
              <a:gd name="connsiteX3" fmla="*/ 2268749 w 4218012"/>
              <a:gd name="connsiteY3" fmla="*/ 5567423 h 5567423"/>
              <a:gd name="connsiteX4" fmla="*/ 4218013 w 4218012"/>
              <a:gd name="connsiteY4" fmla="*/ 2783807 h 5567423"/>
              <a:gd name="connsiteX5" fmla="*/ 2268749 w 4218012"/>
              <a:gd name="connsiteY5" fmla="*/ 0 h 5567423"/>
              <a:gd name="connsiteX6" fmla="*/ 0 w 4218012"/>
              <a:gd name="connsiteY6" fmla="*/ 0 h 556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012" h="5567423">
                <a:moveTo>
                  <a:pt x="0" y="0"/>
                </a:moveTo>
                <a:lnTo>
                  <a:pt x="1949217" y="2783807"/>
                </a:lnTo>
                <a:lnTo>
                  <a:pt x="0" y="5567423"/>
                </a:lnTo>
                <a:lnTo>
                  <a:pt x="2268749" y="5567423"/>
                </a:lnTo>
                <a:lnTo>
                  <a:pt x="4218013" y="2783807"/>
                </a:lnTo>
                <a:lnTo>
                  <a:pt x="2268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7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480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840C78B-1CC2-4C45-A69F-BE48689648BD}"/>
              </a:ext>
            </a:extLst>
          </p:cNvPr>
          <p:cNvSpPr txBox="1"/>
          <p:nvPr/>
        </p:nvSpPr>
        <p:spPr>
          <a:xfrm>
            <a:off x="9069884" y="3928854"/>
            <a:ext cx="1939955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17 025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7D7C509-86F7-4E7F-B685-667D21575EF6}"/>
              </a:ext>
            </a:extLst>
          </p:cNvPr>
          <p:cNvSpPr txBox="1"/>
          <p:nvPr/>
        </p:nvSpPr>
        <p:spPr>
          <a:xfrm>
            <a:off x="779577" y="7331412"/>
            <a:ext cx="2132315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1,7</a:t>
            </a:r>
            <a:r>
              <a:rPr lang="ru-RU" sz="21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трлн руб.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Полилиния: фигура 55">
            <a:extLst>
              <a:ext uri="{FF2B5EF4-FFF2-40B4-BE49-F238E27FC236}">
                <a16:creationId xmlns:a16="http://schemas.microsoft.com/office/drawing/2014/main" xmlns="" id="{E7682797-0CBD-432C-A96A-F3282BCFC663}"/>
              </a:ext>
            </a:extLst>
          </p:cNvPr>
          <p:cNvSpPr/>
          <p:nvPr/>
        </p:nvSpPr>
        <p:spPr>
          <a:xfrm>
            <a:off x="676080" y="7674896"/>
            <a:ext cx="179196" cy="236524"/>
          </a:xfrm>
          <a:custGeom>
            <a:avLst/>
            <a:gdLst>
              <a:gd name="connsiteX0" fmla="*/ 0 w 4218012"/>
              <a:gd name="connsiteY0" fmla="*/ 0 h 5567423"/>
              <a:gd name="connsiteX1" fmla="*/ 1949217 w 4218012"/>
              <a:gd name="connsiteY1" fmla="*/ 2783807 h 5567423"/>
              <a:gd name="connsiteX2" fmla="*/ 0 w 4218012"/>
              <a:gd name="connsiteY2" fmla="*/ 5567423 h 5567423"/>
              <a:gd name="connsiteX3" fmla="*/ 2268749 w 4218012"/>
              <a:gd name="connsiteY3" fmla="*/ 5567423 h 5567423"/>
              <a:gd name="connsiteX4" fmla="*/ 4218013 w 4218012"/>
              <a:gd name="connsiteY4" fmla="*/ 2783807 h 5567423"/>
              <a:gd name="connsiteX5" fmla="*/ 2268749 w 4218012"/>
              <a:gd name="connsiteY5" fmla="*/ 0 h 5567423"/>
              <a:gd name="connsiteX6" fmla="*/ 0 w 4218012"/>
              <a:gd name="connsiteY6" fmla="*/ 0 h 556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8012" h="5567423">
                <a:moveTo>
                  <a:pt x="0" y="0"/>
                </a:moveTo>
                <a:lnTo>
                  <a:pt x="1949217" y="2783807"/>
                </a:lnTo>
                <a:lnTo>
                  <a:pt x="0" y="5567423"/>
                </a:lnTo>
                <a:lnTo>
                  <a:pt x="2268749" y="5567423"/>
                </a:lnTo>
                <a:lnTo>
                  <a:pt x="4218013" y="2783807"/>
                </a:lnTo>
                <a:lnTo>
                  <a:pt x="2268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475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4801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A9DE5DE-AB11-4FF0-B869-3204FBFCE98F}"/>
              </a:ext>
            </a:extLst>
          </p:cNvPr>
          <p:cNvSpPr txBox="1"/>
          <p:nvPr/>
        </p:nvSpPr>
        <p:spPr>
          <a:xfrm>
            <a:off x="9096346" y="7331412"/>
            <a:ext cx="1683923" cy="854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951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5,2</a:t>
            </a:r>
            <a:r>
              <a:rPr lang="ru-RU" sz="21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млрд</a:t>
            </a:r>
            <a:endParaRPr lang="ru-RU" sz="5101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CE0CC1-3DE2-47BE-ADA4-36B49A61C6A7}"/>
              </a:ext>
            </a:extLst>
          </p:cNvPr>
          <p:cNvSpPr txBox="1"/>
          <p:nvPr/>
        </p:nvSpPr>
        <p:spPr>
          <a:xfrm>
            <a:off x="4792062" y="4846523"/>
            <a:ext cx="10473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Доля рынка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BDCC25B-F4BE-4CB6-8F74-B11E10961FEA}"/>
              </a:ext>
            </a:extLst>
          </p:cNvPr>
          <p:cNvSpPr txBox="1"/>
          <p:nvPr/>
        </p:nvSpPr>
        <p:spPr>
          <a:xfrm>
            <a:off x="9069884" y="4846523"/>
            <a:ext cx="1055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Магазинов*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7C2F0AF-820C-4CEC-A3DB-3E8305A02DA7}"/>
              </a:ext>
            </a:extLst>
          </p:cNvPr>
          <p:cNvSpPr txBox="1"/>
          <p:nvPr/>
        </p:nvSpPr>
        <p:spPr>
          <a:xfrm>
            <a:off x="13364539" y="4846523"/>
            <a:ext cx="11112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Сотрудников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96FB654-F9BA-416E-9554-054D213DCD75}"/>
              </a:ext>
            </a:extLst>
          </p:cNvPr>
          <p:cNvSpPr txBox="1"/>
          <p:nvPr/>
        </p:nvSpPr>
        <p:spPr>
          <a:xfrm>
            <a:off x="522032" y="8248040"/>
            <a:ext cx="16396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Выручка в 2019 году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5314A46-C233-441F-8F00-C315440A7543}"/>
              </a:ext>
            </a:extLst>
          </p:cNvPr>
          <p:cNvSpPr txBox="1"/>
          <p:nvPr/>
        </p:nvSpPr>
        <p:spPr>
          <a:xfrm>
            <a:off x="4792062" y="8248040"/>
            <a:ext cx="21796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чистая розничная выручка*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9D44D42-46AA-4A28-AD67-9FD73B86F97F}"/>
              </a:ext>
            </a:extLst>
          </p:cNvPr>
          <p:cNvSpPr txBox="1"/>
          <p:nvPr/>
        </p:nvSpPr>
        <p:spPr>
          <a:xfrm>
            <a:off x="9096346" y="8248040"/>
            <a:ext cx="15003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Покупателей </a:t>
            </a:r>
            <a:r>
              <a:rPr lang="ru-RU" sz="1350" b="1" spc="-3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 год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32DEFC7-5AF6-4E3D-94AD-163B1F75A120}"/>
              </a:ext>
            </a:extLst>
          </p:cNvPr>
          <p:cNvSpPr txBox="1"/>
          <p:nvPr/>
        </p:nvSpPr>
        <p:spPr>
          <a:xfrm>
            <a:off x="11648224" y="8248040"/>
            <a:ext cx="16131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Покупателей </a:t>
            </a:r>
            <a:r>
              <a:rPr lang="ru-RU" sz="1350" b="1" spc="-3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в день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DD68807-3B41-4052-A789-C001A2F549F5}"/>
              </a:ext>
            </a:extLst>
          </p:cNvPr>
          <p:cNvSpPr txBox="1"/>
          <p:nvPr/>
        </p:nvSpPr>
        <p:spPr>
          <a:xfrm>
            <a:off x="14224232" y="8248040"/>
            <a:ext cx="1863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spc="-30" dirty="0">
                <a:solidFill>
                  <a:srgbClr val="6D768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Лояльных покупателей</a:t>
            </a:r>
            <a:endParaRPr lang="ru-RU" sz="1350" b="1" spc="-3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742DB06-C085-4DC6-BB53-4D4944EB0B53}"/>
              </a:ext>
            </a:extLst>
          </p:cNvPr>
          <p:cNvSpPr txBox="1"/>
          <p:nvPr/>
        </p:nvSpPr>
        <p:spPr>
          <a:xfrm>
            <a:off x="4792063" y="7482263"/>
            <a:ext cx="2476255" cy="646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1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492,9</a:t>
            </a:r>
            <a:r>
              <a:rPr lang="ru-RU" sz="2100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млрд руб.</a:t>
            </a:r>
            <a:endParaRPr lang="ru-RU" sz="5101" b="1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5E09D5F-E0E0-42F6-A08F-B80F2E4FCCA4}"/>
              </a:ext>
            </a:extLst>
          </p:cNvPr>
          <p:cNvSpPr txBox="1"/>
          <p:nvPr/>
        </p:nvSpPr>
        <p:spPr>
          <a:xfrm>
            <a:off x="11648224" y="7482263"/>
            <a:ext cx="1547218" cy="646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1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14,2</a:t>
            </a:r>
            <a:r>
              <a:rPr lang="ru-RU" sz="2100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млн</a:t>
            </a:r>
            <a:endParaRPr lang="ru-RU" sz="5101" b="1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B3F6B22-0612-4F3D-A375-35EA24D4139A}"/>
              </a:ext>
            </a:extLst>
          </p:cNvPr>
          <p:cNvSpPr txBox="1"/>
          <p:nvPr/>
        </p:nvSpPr>
        <p:spPr>
          <a:xfrm>
            <a:off x="14224231" y="7482263"/>
            <a:ext cx="1194558" cy="646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1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42</a:t>
            </a:r>
            <a:r>
              <a:rPr lang="ru-RU" sz="2100" b="1" dirty="0">
                <a:solidFill>
                  <a:schemeClr val="accent4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млн</a:t>
            </a:r>
            <a:endParaRPr lang="ru-RU" sz="5101" b="1" dirty="0">
              <a:solidFill>
                <a:schemeClr val="accent4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8A4FD1-CA81-4452-B872-1EBC4CB148C9}"/>
              </a:ext>
            </a:extLst>
          </p:cNvPr>
          <p:cNvSpPr txBox="1"/>
          <p:nvPr/>
        </p:nvSpPr>
        <p:spPr>
          <a:xfrm>
            <a:off x="498374" y="9624337"/>
            <a:ext cx="26682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87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spc="-30" dirty="0">
                <a:solidFill>
                  <a:schemeClr val="accent2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* Данные на 30 июня 2020 года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E0E286D-CD8D-DE41-BBE1-E6517A230EC5}"/>
              </a:ext>
            </a:extLst>
          </p:cNvPr>
          <p:cNvSpPr txBox="1"/>
          <p:nvPr/>
        </p:nvSpPr>
        <p:spPr>
          <a:xfrm>
            <a:off x="588614" y="731164"/>
            <a:ext cx="166001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Ключевые цифры</a:t>
            </a:r>
            <a:endParaRPr lang="ru-RU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75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71222AFF-6946-4A16-9DBC-008CC35AE0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080567"/>
              </p:ext>
            </p:extLst>
          </p:nvPr>
        </p:nvGraphicFramePr>
        <p:xfrm>
          <a:off x="643611" y="2661065"/>
          <a:ext cx="5238909" cy="1537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82674">
                <a:tc>
                  <a:txBody>
                    <a:bodyPr/>
                    <a:lstStyle/>
                    <a:p>
                      <a:r>
                        <a:rPr lang="ru-RU" sz="4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</a:t>
                      </a:r>
                      <a:endParaRPr lang="ru-RU" sz="2100" kern="1200" dirty="0">
                        <a:solidFill>
                          <a:srgbClr val="ED7D3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4604">
                <a:tc>
                  <a:txBody>
                    <a:bodyPr/>
                    <a:lstStyle/>
                    <a:p>
                      <a:r>
                        <a:rPr lang="ru-RU" sz="21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продуктов на основе 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Big Data</a:t>
                      </a:r>
                      <a:endParaRPr lang="ru-RU" sz="21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40F4E075-7326-4AEA-A8ED-8A734172C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89784"/>
              </p:ext>
            </p:extLst>
          </p:nvPr>
        </p:nvGraphicFramePr>
        <p:xfrm>
          <a:off x="6526133" y="2684386"/>
          <a:ext cx="5238909" cy="1785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5821">
                <a:tc>
                  <a:txBody>
                    <a:bodyPr/>
                    <a:lstStyle/>
                    <a:p>
                      <a:r>
                        <a:rPr lang="ru-RU" sz="21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более </a:t>
                      </a:r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9723">
                <a:tc>
                  <a:txBody>
                    <a:bodyPr/>
                    <a:lstStyle/>
                    <a:p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ИТ-проектов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одновременно находятся в работе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070726"/>
              </p:ext>
            </p:extLst>
          </p:nvPr>
        </p:nvGraphicFramePr>
        <p:xfrm>
          <a:off x="12426691" y="8208686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2 500 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ИТ-специалистов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D7EC29C-3E80-41B4-99C2-D5F226F69F93}"/>
              </a:ext>
            </a:extLst>
          </p:cNvPr>
          <p:cNvSpPr/>
          <p:nvPr/>
        </p:nvSpPr>
        <p:spPr>
          <a:xfrm>
            <a:off x="7705515" y="15925060"/>
            <a:ext cx="1623008" cy="708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4" dirty="0"/>
              <a:t>более</a:t>
            </a:r>
            <a:endParaRPr lang="ru-RU" sz="4504" dirty="0"/>
          </a:p>
        </p:txBody>
      </p:sp>
      <p:sp>
        <p:nvSpPr>
          <p:cNvPr id="16" name="TextBox 15"/>
          <p:cNvSpPr txBox="1"/>
          <p:nvPr/>
        </p:nvSpPr>
        <p:spPr>
          <a:xfrm>
            <a:off x="588614" y="731164"/>
            <a:ext cx="16600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5400" b="1" dirty="0">
                <a:solidFill>
                  <a:srgbClr val="E67B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X5</a:t>
            </a:r>
            <a:r>
              <a:rPr lang="en-US" sz="5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 – </a:t>
            </a:r>
            <a:r>
              <a:rPr lang="ru-RU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ключевые факты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719262" y="5440036"/>
          <a:ext cx="5238909" cy="150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en-US" sz="4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u-RU" sz="4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</a:t>
                      </a:r>
                      <a:endParaRPr lang="ru-RU" sz="4200" b="0" dirty="0">
                        <a:solidFill>
                          <a:srgbClr val="ED7D3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4604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информационных систем, включая 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SAP, IBM, </a:t>
                      </a:r>
                      <a:r>
                        <a:rPr lang="en-GB" sz="2100" kern="120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Ortec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GK Software, JDA  Infor</a:t>
                      </a:r>
                      <a:endParaRPr lang="ru-RU" sz="2100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701235" y="8218872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ru-RU" sz="2100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более</a:t>
                      </a:r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690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изменений в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IT</a:t>
                      </a: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-системах в месяц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12408654" y="2685183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мобильных и веб-решения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6571448" y="8214374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en-US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21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стеков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Java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Python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PHP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.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 err="1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Golang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Scala</a:t>
                      </a:r>
                      <a:endParaRPr lang="ru-RU" sz="2100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12464477" y="5465933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en-US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r>
                        <a:rPr lang="en-US" sz="21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20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языков программирования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Java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Python</a:t>
                      </a:r>
                      <a:r>
                        <a:rPr lang="en-GB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SQL</a:t>
                      </a: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используются чаще всего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xmlns="" id="{E97B42D5-A89C-4F05-806F-699CDE5C82A6}"/>
              </a:ext>
            </a:extLst>
          </p:cNvPr>
          <p:cNvGraphicFramePr>
            <a:graphicFrameLocks noGrp="1"/>
          </p:cNvGraphicFramePr>
          <p:nvPr/>
        </p:nvGraphicFramePr>
        <p:xfrm>
          <a:off x="6551956" y="5469577"/>
          <a:ext cx="5238909" cy="132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89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l"/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99,</a:t>
                      </a:r>
                      <a:r>
                        <a:rPr lang="en-US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</a:t>
                      </a:r>
                      <a:r>
                        <a:rPr lang="ru-RU" sz="4200" b="1" kern="1200" dirty="0">
                          <a:solidFill>
                            <a:srgbClr val="ED7D3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069">
                <a:tc>
                  <a:txBody>
                    <a:bodyPr/>
                    <a:lstStyle/>
                    <a:p>
                      <a:pPr marL="0" marR="0" lvl="0" indent="0" algn="l" defTabSz="17434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100" kern="1200" baseline="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доступность </a:t>
                      </a:r>
                      <a:r>
                        <a:rPr lang="ru-RU" sz="2100" kern="1200" baseline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критичных ИТ-систем</a:t>
                      </a:r>
                      <a:endParaRPr lang="ru-RU" sz="2100" kern="1200" baseline="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414" marR="114414" marT="57206" marB="572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02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22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41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#My</a:t>
            </a:r>
            <a:r>
              <a:rPr lang="en-US" altLang="uk-UA" sz="4300" b="1" dirty="0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self</a:t>
            </a:r>
            <a:endParaRPr lang="ru-RU" altLang="uk-UA" sz="4500" dirty="0">
              <a:solidFill>
                <a:srgbClr val="FE5700"/>
              </a:solidFill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19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03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2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77D78C-C21A-444E-80B8-C2AEA4EE60C8}"/>
              </a:ext>
            </a:extLst>
          </p:cNvPr>
          <p:cNvSpPr txBox="1"/>
          <p:nvPr/>
        </p:nvSpPr>
        <p:spPr>
          <a:xfrm>
            <a:off x="3024907" y="2340744"/>
            <a:ext cx="120973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CBAP ®</a:t>
            </a:r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1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лет в аналитике</a:t>
            </a:r>
          </a:p>
          <a:p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7 лет в ритейле</a:t>
            </a:r>
          </a:p>
          <a:p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UML</a:t>
            </a:r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наше все</a:t>
            </a:r>
          </a:p>
          <a:p>
            <a:endParaRPr lang="ru-RU"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Люблю природу и не могу жить без музыки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5EAD39-7EC1-364A-8598-DE45E578F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581" y="2052913"/>
            <a:ext cx="2540000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en-US" altLang="uk-UA" sz="4300" b="1" dirty="0" err="1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Backtothe</a:t>
            </a:r>
            <a:r>
              <a:rPr lang="en-US" altLang="uk-UA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Future</a:t>
            </a:r>
            <a:endParaRPr lang="ru-RU" altLang="uk-UA" sz="4500" dirty="0">
              <a:solidFill>
                <a:srgbClr val="FE5700"/>
              </a:solidFill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19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04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2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051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8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en-US" altLang="uk-UA" sz="4300" b="1" dirty="0" err="1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Homo</a:t>
            </a:r>
            <a:r>
              <a:rPr lang="en-US" altLang="uk-UA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Analyticus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altLang="uk-UA" sz="3900" dirty="0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ru-RU" altLang="uk-UA" sz="3900" dirty="0">
                <a:latin typeface="Verdana" charset="0"/>
                <a:ea typeface="Verdana" charset="0"/>
                <a:cs typeface="Verdana" charset="0"/>
              </a:rPr>
            </a:br>
            <a:endParaRPr lang="ru-RU" altLang="uk-UA" sz="4500" dirty="0"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25" y="3874840"/>
            <a:ext cx="4571162" cy="457116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86424" y="1965792"/>
            <a:ext cx="20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Бизнес-требования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88704" y="4536393"/>
            <a:ext cx="2449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Дефекты тестирования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81342" y="7810067"/>
            <a:ext cx="249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Инциденты </a:t>
            </a:r>
            <a:r>
              <a:rPr lang="ru-RU" dirty="0" err="1"/>
              <a:t>продуктива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5696801" y="2651127"/>
            <a:ext cx="1896528" cy="1253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6280231" y="6023471"/>
            <a:ext cx="1385739" cy="1280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819994" y="4905725"/>
            <a:ext cx="82395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571212" y="2070379"/>
            <a:ext cx="205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Собственные идеи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11955480" y="5131594"/>
            <a:ext cx="137694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8780661" y="2658558"/>
            <a:ext cx="1389484" cy="10298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6" descr="https://yt3.ggpht.com/a/AGF-l7-hwjh-5en-0C41eEPMsyA5A_TadS-5l5PYYg=s900-c-k-c0xffffffff-no-rj-m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53" y="1482199"/>
            <a:ext cx="1176359" cy="117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05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20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411" y="4212952"/>
            <a:ext cx="4154717" cy="276808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411" y="3904388"/>
            <a:ext cx="4154717" cy="276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ru-RU" sz="4300" b="1" dirty="0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В темной </a:t>
            </a:r>
            <a:r>
              <a:rPr lang="ru-RU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темной</a:t>
            </a:r>
            <a:r>
              <a:rPr lang="ru-RU" sz="4300" b="1" dirty="0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 комнате</a:t>
            </a:r>
            <a:endParaRPr lang="ru-RU" altLang="uk-UA" sz="4500" dirty="0"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06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615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4787" y="2052913"/>
            <a:ext cx="11521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charset="2"/>
              <a:buChar char="ü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Аналитик оторван от жизни, видит систему, а не бизнес</a:t>
            </a:r>
          </a:p>
          <a:p>
            <a:pPr marL="457200" indent="-457200" algn="just">
              <a:buFont typeface="Wingdings" charset="2"/>
              <a:buChar char="ü"/>
            </a:pPr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 algn="just">
              <a:buFont typeface="Wingdings" charset="2"/>
              <a:buChar char="ü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«Говорить на одном языке» с бизнесом можно только при наличии глубокой экспертизы в предметной области</a:t>
            </a:r>
          </a:p>
        </p:txBody>
      </p:sp>
      <p:pic>
        <p:nvPicPr>
          <p:cNvPr id="2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681" y="2111110"/>
            <a:ext cx="4125879" cy="27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8291175" cy="1033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object 6"/>
          <p:cNvSpPr>
            <a:spLocks noGrp="1"/>
          </p:cNvSpPr>
          <p:nvPr>
            <p:ph type="title"/>
          </p:nvPr>
        </p:nvSpPr>
        <p:spPr>
          <a:xfrm>
            <a:off x="2617788" y="541339"/>
            <a:ext cx="13173075" cy="935310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ru-RU" sz="4300" b="1" dirty="0" err="1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сила</a:t>
            </a:r>
            <a:r>
              <a:rPr lang="ru-RU" sz="4300" b="1" dirty="0" err="1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Привычки</a:t>
            </a:r>
            <a:endParaRPr lang="ru-RU" altLang="uk-UA" sz="4500" dirty="0">
              <a:solidFill>
                <a:srgbClr val="FE5700"/>
              </a:solidFill>
              <a:latin typeface="Verdana" charset="0"/>
            </a:endParaRPr>
          </a:p>
        </p:txBody>
      </p:sp>
      <p:sp>
        <p:nvSpPr>
          <p:cNvPr id="6148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07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615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4787" y="2052913"/>
            <a:ext cx="14041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Бизнес «не спешит» менять привычный уклад, «замыленный» глаз</a:t>
            </a:r>
          </a:p>
          <a:p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Люди склонны работать «по кейсам», решать повседневные задачи по мере</a:t>
            </a:r>
          </a:p>
          <a:p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   их возникновения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D18B200-63AF-364D-95E8-DD7C5C17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747" y="5629251"/>
            <a:ext cx="5400600" cy="360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9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фон_преза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1175" cy="1022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bject 6"/>
          <p:cNvSpPr>
            <a:spLocks noGrp="1"/>
          </p:cNvSpPr>
          <p:nvPr>
            <p:ph type="title"/>
          </p:nvPr>
        </p:nvSpPr>
        <p:spPr>
          <a:xfrm>
            <a:off x="2617788" y="541338"/>
            <a:ext cx="14101762" cy="2111375"/>
          </a:xfrm>
        </p:spPr>
        <p:txBody>
          <a:bodyPr anchor="t"/>
          <a:lstStyle/>
          <a:p>
            <a:pPr algn="l" eaLnBrk="1" hangingPunct="1"/>
            <a:r>
              <a:rPr lang="en-US" altLang="uk-UA" sz="4300" b="1" dirty="0">
                <a:solidFill>
                  <a:srgbClr val="FE5700"/>
                </a:solidFill>
                <a:latin typeface="Verdana" charset="0"/>
                <a:ea typeface="Verdana" charset="0"/>
                <a:cs typeface="Verdana" charset="0"/>
              </a:rPr>
              <a:t>#</a:t>
            </a:r>
            <a:r>
              <a:rPr lang="ru-RU" altLang="uk-UA" sz="4300" b="1" dirty="0">
                <a:solidFill>
                  <a:srgbClr val="0D0D0D"/>
                </a:solidFill>
                <a:latin typeface="Verdana" charset="0"/>
                <a:ea typeface="Verdana" charset="0"/>
                <a:cs typeface="Verdana" charset="0"/>
              </a:rPr>
              <a:t>Ключевые компетенции аналитика для проектирования инновационных решений</a:t>
            </a:r>
            <a:endParaRPr lang="ru-RU" altLang="uk-UA" sz="4500" dirty="0">
              <a:latin typeface="Verdana" charset="0"/>
            </a:endParaRPr>
          </a:p>
        </p:txBody>
      </p:sp>
      <p:sp>
        <p:nvSpPr>
          <p:cNvPr id="7172" name="object 43"/>
          <p:cNvSpPr>
            <a:spLocks noGrp="1"/>
          </p:cNvSpPr>
          <p:nvPr>
            <p:ph type="ftr" sz="quarter" idx="11"/>
          </p:nvPr>
        </p:nvSpPr>
        <p:spPr bwMode="auto">
          <a:xfrm>
            <a:off x="2686050" y="9507538"/>
            <a:ext cx="4689475" cy="39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6319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uk-UA" altLang="uk-UA" sz="1300" dirty="0">
                <a:solidFill>
                  <a:srgbClr val="595959"/>
                </a:solidFill>
                <a:latin typeface="Verdana" charset="0"/>
              </a:rPr>
              <a:t>/</a:t>
            </a:r>
            <a:r>
              <a:rPr lang="ru-RU" sz="1400" dirty="0"/>
              <a:t>Роль аналитика в инновационных изменениях</a:t>
            </a:r>
            <a:endParaRPr lang="fr-FR" altLang="ru-RU" sz="1400" dirty="0"/>
          </a:p>
        </p:txBody>
      </p:sp>
      <p:sp>
        <p:nvSpPr>
          <p:cNvPr id="21" name="object 6"/>
          <p:cNvSpPr txBox="1">
            <a:spLocks/>
          </p:cNvSpPr>
          <p:nvPr/>
        </p:nvSpPr>
        <p:spPr bwMode="auto">
          <a:xfrm>
            <a:off x="16633825" y="9037638"/>
            <a:ext cx="1296988" cy="923925"/>
          </a:xfrm>
          <a:prstGeom prst="rect">
            <a:avLst/>
          </a:prstGeom>
          <a:noFill/>
          <a:ln>
            <a:noFill/>
          </a:ln>
        </p:spPr>
        <p:txBody>
          <a:bodyPr lIns="163353" tIns="81677" rIns="163353" bIns="81677">
            <a:normAutofit/>
          </a:bodyPr>
          <a:lstStyle>
            <a:lvl1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2pPr>
            <a:lvl3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3pPr>
            <a:lvl4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4pPr>
            <a:lvl5pPr algn="ctr" defTabSz="1631950" rtl="0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5pPr>
            <a:lvl6pPr marL="374630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6pPr>
            <a:lvl7pPr marL="74925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7pPr>
            <a:lvl8pPr marL="112388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8pPr>
            <a:lvl9pPr marL="1498519" algn="ctr" defTabSz="1632501" rtl="0" fontAlgn="base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defTabSz="1632501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08</a:t>
            </a:r>
            <a:endParaRPr lang="ru-RU" sz="4500" dirty="0">
              <a:latin typeface="Verdana" pitchFamily="34" charset="0"/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688" y="9215438"/>
            <a:ext cx="1698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8763" y="2246079"/>
            <a:ext cx="1499078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Развитие экспертизы в архитектуре систем</a:t>
            </a:r>
          </a:p>
          <a:p>
            <a:pPr marL="457200" indent="-457200" algn="just">
              <a:buFont typeface="Arial" charset="0"/>
              <a:buChar char="•"/>
            </a:pPr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Глубокая экспертиза в предметной области</a:t>
            </a:r>
          </a:p>
          <a:p>
            <a:pPr marL="457200" indent="-457200" algn="just">
              <a:buFont typeface="Arial" charset="0"/>
              <a:buChar char="•"/>
            </a:pPr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Разумное сочетание креативного подхода с анализом трендов и лучших практик</a:t>
            </a:r>
          </a:p>
          <a:p>
            <a:pPr marL="457200" indent="-457200" algn="just">
              <a:buFont typeface="Arial" charset="0"/>
              <a:buChar char="•"/>
            </a:pPr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Планирование и проведение эффективной апробации инновационного решения</a:t>
            </a:r>
          </a:p>
          <a:p>
            <a:pPr marL="457200" indent="-457200" algn="just">
              <a:buFont typeface="Arial" charset="0"/>
              <a:buChar char="•"/>
            </a:pPr>
            <a:endParaRPr lang="ru-RU" sz="4000" dirty="0">
              <a:latin typeface="Verdana" charset="0"/>
              <a:ea typeface="Verdana" charset="0"/>
              <a:cs typeface="Verdana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Грамотное выделение </a:t>
            </a:r>
            <a:r>
              <a:rPr lang="en-US" sz="4000" dirty="0">
                <a:latin typeface="Verdana" charset="0"/>
                <a:ea typeface="Verdana" charset="0"/>
                <a:cs typeface="Verdana" charset="0"/>
              </a:rPr>
              <a:t>MVP </a:t>
            </a:r>
            <a:r>
              <a:rPr lang="ru-RU" sz="4000" dirty="0">
                <a:latin typeface="Verdana" charset="0"/>
                <a:ea typeface="Verdana" charset="0"/>
                <a:cs typeface="Verdana" charset="0"/>
              </a:rPr>
              <a:t>и план его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19759390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 (только чтение)" id="{3D0D274C-B852-B04C-AC5B-16B32C83CCB0}" vid="{B31F9715-FDFC-AC4D-B379-E706D1B975C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53984</TotalTime>
  <Words>572</Words>
  <Application>Microsoft Office PowerPoint</Application>
  <PresentationFormat>Произвольный</PresentationFormat>
  <Paragraphs>146</Paragraphs>
  <Slides>14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#Myself</vt:lpstr>
      <vt:lpstr>#BacktotheFuture</vt:lpstr>
      <vt:lpstr>#HomoAnalyticus  </vt:lpstr>
      <vt:lpstr>#В темной темной комнате</vt:lpstr>
      <vt:lpstr>#силаПривычки</vt:lpstr>
      <vt:lpstr>#Ключевые компетенции аналитика для проектирования инновационных решений</vt:lpstr>
      <vt:lpstr>#ИТ-магазин</vt:lpstr>
      <vt:lpstr>#ITStoreValue</vt:lpstr>
      <vt:lpstr>#ITIdeaswork</vt:lpstr>
      <vt:lpstr>#РасширяяГраницы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Познякова</dc:creator>
  <cp:lastModifiedBy> </cp:lastModifiedBy>
  <cp:revision>42</cp:revision>
  <dcterms:created xsi:type="dcterms:W3CDTF">2019-09-16T22:21:03Z</dcterms:created>
  <dcterms:modified xsi:type="dcterms:W3CDTF">2020-10-09T06:41:25Z</dcterms:modified>
</cp:coreProperties>
</file>