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2"/>
  </p:notesMasterIdLst>
  <p:sldIdLst>
    <p:sldId id="256" r:id="rId2"/>
    <p:sldId id="301" r:id="rId3"/>
    <p:sldId id="300" r:id="rId4"/>
    <p:sldId id="263" r:id="rId5"/>
    <p:sldId id="298" r:id="rId6"/>
    <p:sldId id="299" r:id="rId7"/>
    <p:sldId id="272" r:id="rId8"/>
    <p:sldId id="295" r:id="rId9"/>
    <p:sldId id="274" r:id="rId10"/>
    <p:sldId id="279" r:id="rId11"/>
    <p:sldId id="281" r:id="rId12"/>
    <p:sldId id="280" r:id="rId13"/>
    <p:sldId id="282" r:id="rId14"/>
    <p:sldId id="296" r:id="rId15"/>
    <p:sldId id="289" r:id="rId16"/>
    <p:sldId id="290" r:id="rId17"/>
    <p:sldId id="285" r:id="rId18"/>
    <p:sldId id="283" r:id="rId19"/>
    <p:sldId id="291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ельганенко Евгения Игоревна" initials="ВЕИ" lastIdx="31" clrIdx="0">
    <p:extLst>
      <p:ext uri="{19B8F6BF-5375-455C-9EA6-DF929625EA0E}">
        <p15:presenceInfo xmlns:p15="http://schemas.microsoft.com/office/powerpoint/2012/main" userId="S-1-5-21-1157713065-1113789077-483988704-22454" providerId="AD"/>
      </p:ext>
    </p:extLst>
  </p:cmAuthor>
  <p:cmAuthor id="2" name="Радик Асадуллин" initials="РА" lastIdx="2" clrIdx="1">
    <p:extLst>
      <p:ext uri="{19B8F6BF-5375-455C-9EA6-DF929625EA0E}">
        <p15:presenceInfo xmlns:p15="http://schemas.microsoft.com/office/powerpoint/2012/main" userId="2189baf2c1dbd66c" providerId="Windows Live"/>
      </p:ext>
    </p:extLst>
  </p:cmAuthor>
  <p:cmAuthor id="3" name="Асадуллин Радик Райханович" initials="АРР" lastIdx="2" clrIdx="2">
    <p:extLst>
      <p:ext uri="{19B8F6BF-5375-455C-9EA6-DF929625EA0E}">
        <p15:presenceInfo xmlns:p15="http://schemas.microsoft.com/office/powerpoint/2012/main" userId="Асадуллин Радик Райхан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71AC"/>
    <a:srgbClr val="2360A2"/>
    <a:srgbClr val="8DBAD6"/>
    <a:srgbClr val="1F1F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66553" autoAdjust="0"/>
  </p:normalViewPr>
  <p:slideViewPr>
    <p:cSldViewPr snapToGrid="0">
      <p:cViewPr varScale="1">
        <p:scale>
          <a:sx n="50" d="100"/>
          <a:sy n="50" d="100"/>
        </p:scale>
        <p:origin x="150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17E99-1C1D-4211-89C3-4057F37EC50E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6266-38B2-4059-ACE6-146BF9567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4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Всем добры</a:t>
            </a:r>
            <a:r>
              <a:rPr lang="ru-RU" baseline="0" dirty="0" smtClean="0"/>
              <a:t>й день!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многих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слово «полукровка» и фото актера Алана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Рикмана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суровом образе «Профессора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Снейпа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который и был принцем-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полукровкой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вольно вызвала ассоциацию с серией книг под авторством Джоан Роулинг. Эта самый мрачный слайд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данной презентации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Термин впервые появился в 5-ой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книге о ГП (ГП и принц-полукровка).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Полукровкой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обозначали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волшебника, у которых один из родителей не был волшебником, т.е. кровь таких людей был «чистой» 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половину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термин сразу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отлично подошел к тому о чем мы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сегодня с вами будем говорить, а именно, к совместительству БА с другими ролями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Очень</a:t>
            </a:r>
            <a:r>
              <a:rPr lang="ru-RU" baseline="0" dirty="0" smtClean="0"/>
              <a:t> часто (в 1\4 случаях) на БА так же накладывают обязанности </a:t>
            </a:r>
            <a:r>
              <a:rPr lang="ru-RU" baseline="0" dirty="0" err="1" smtClean="0"/>
              <a:t>тестировщика</a:t>
            </a:r>
            <a:r>
              <a:rPr lang="ru-RU" baseline="0" dirty="0" smtClean="0"/>
              <a:t> в части: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Подготовки тест-кейсов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Тестирования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Подготовки программы методики испытаний</a:t>
            </a:r>
          </a:p>
          <a:p>
            <a:endParaRPr lang="ru-RU" baseline="0" dirty="0" smtClean="0"/>
          </a:p>
          <a:p>
            <a:r>
              <a:rPr lang="ru-RU" dirty="0" smtClean="0"/>
              <a:t>Кроме того, иногда в функции БА</a:t>
            </a:r>
            <a:r>
              <a:rPr lang="ru-RU" baseline="0" dirty="0" smtClean="0"/>
              <a:t> входит: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Консультирование пользователей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Фиксация обращений от пользователей</a:t>
            </a:r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91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не</a:t>
            </a:r>
            <a:r>
              <a:rPr lang="ru-RU" baseline="0" dirty="0" smtClean="0"/>
              <a:t> менее популярное, это добавление бизнес-</a:t>
            </a:r>
            <a:r>
              <a:rPr lang="ru-RU" baseline="0" dirty="0" err="1" smtClean="0"/>
              <a:t>аналитку</a:t>
            </a:r>
            <a:r>
              <a:rPr lang="ru-RU" baseline="0" dirty="0" smtClean="0"/>
              <a:t> «щепотки» внедренца в части: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Проведения ПМИ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Оформления протоколов ПМИ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Настройки системы для внедрения, что включает</a:t>
            </a:r>
            <a:r>
              <a:rPr lang="ru-RU" sz="1200" baseline="0" dirty="0" smtClean="0"/>
              <a:t> и настройку отчетных </a:t>
            </a:r>
            <a:r>
              <a:rPr lang="ru-RU" sz="1200" dirty="0" smtClean="0"/>
              <a:t>форм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Обучения пользователей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200" dirty="0" smtClean="0"/>
              <a:t>А так же техписателя в части подготовки пользовательской</a:t>
            </a:r>
            <a:r>
              <a:rPr lang="ru-RU" sz="1200" baseline="0" dirty="0" smtClean="0"/>
              <a:t> документации</a:t>
            </a:r>
            <a:endParaRPr lang="ru-RU" sz="120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71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Следующим</a:t>
            </a:r>
            <a:r>
              <a:rPr lang="ru-RU" baseline="0" dirty="0" smtClean="0"/>
              <a:t> идет системный аналитик. Сейчас, на самом деле, радует тенденция к разделению СА и БА, но тем не менее, иногда БА доверяют выполнять следующие функции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Анализ структуры данных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Разработка требований к интеграции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Моделирование жизненного цикла объектов системы.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200" dirty="0" smtClean="0"/>
              <a:t>В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sz="1200" baseline="0" dirty="0" smtClean="0"/>
              <a:t> части дизайнера или проектировщика интерфейсов список немного скуднее. Это всего лишь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Разработка готовых</a:t>
            </a:r>
            <a:r>
              <a:rPr lang="ru-RU" sz="1200" baseline="0" dirty="0" smtClean="0"/>
              <a:t> </a:t>
            </a:r>
            <a:r>
              <a:rPr lang="ru-RU" sz="1200" dirty="0" smtClean="0"/>
              <a:t>интерфейсов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Проработка </a:t>
            </a:r>
            <a:r>
              <a:rPr lang="en-US" sz="1200" dirty="0" smtClean="0"/>
              <a:t>usability</a:t>
            </a:r>
            <a:endParaRPr lang="ru-RU" sz="12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1200" dirty="0" smtClean="0"/>
          </a:p>
          <a:p>
            <a:pPr>
              <a:buFont typeface="Wingdings" panose="05000000000000000000" pitchFamily="2" charset="2"/>
              <a:buNone/>
            </a:pPr>
            <a:r>
              <a:rPr lang="ru-RU" sz="1200" dirty="0" smtClean="0"/>
              <a:t>Так что же должен делать аналитик</a:t>
            </a:r>
            <a:r>
              <a:rPr lang="ru-RU" sz="1200" baseline="0" dirty="0" smtClean="0"/>
              <a:t> изначально. Каковы его первоначальные функции </a:t>
            </a:r>
            <a:endParaRPr lang="ru-RU" sz="1200" dirty="0" smtClean="0"/>
          </a:p>
          <a:p>
            <a:pPr>
              <a:buFont typeface="Wingdings" panose="05000000000000000000" pitchFamily="2" charset="2"/>
              <a:buNone/>
            </a:pPr>
            <a:endParaRPr lang="ru-RU" sz="120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14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Исходя из</a:t>
            </a:r>
            <a:r>
              <a:rPr lang="ru-RU" baseline="0" dirty="0" smtClean="0"/>
              <a:t> самых компетентных источников можно определит БА как посредника…..это трактовка МШБА</a:t>
            </a:r>
          </a:p>
          <a:p>
            <a:r>
              <a:rPr lang="ru-RU" sz="1200" baseline="0" dirty="0" smtClean="0"/>
              <a:t>БАБОК </a:t>
            </a: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8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правило выделяют</a:t>
            </a:r>
            <a:r>
              <a:rPr lang="ru-RU" baseline="0" dirty="0" smtClean="0"/>
              <a:t> следующие: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</a:rPr>
              <a:t>Сбор требований по автоматизации процессов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</a:rPr>
              <a:t>Анализ и формализация требования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</a:rPr>
              <a:t>Подготовка ТЗ, ТТ, спецификаций для разработки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</a:rPr>
              <a:t>Управление требованиями и изменениями требований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</a:rPr>
              <a:t>Консультирование всех членов команды по требованиям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 smtClean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baseline="0" dirty="0" smtClean="0">
                <a:effectLst/>
              </a:rPr>
              <a:t>Это идеальная картинка для БА, которая получилась на основании определения с прошлого слайда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baseline="0" dirty="0" smtClean="0">
                <a:effectLst/>
              </a:rPr>
              <a:t>Итак, мы </a:t>
            </a:r>
            <a:r>
              <a:rPr lang="ru-RU" sz="1200" baseline="0" dirty="0" err="1" smtClean="0">
                <a:effectLst/>
              </a:rPr>
              <a:t>попробывали</a:t>
            </a:r>
            <a:r>
              <a:rPr lang="ru-RU" sz="1200" baseline="0" dirty="0" smtClean="0">
                <a:effectLst/>
              </a:rPr>
              <a:t> провести границу между чистым бизнес-аналитиком и «полукровкой».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 smtClean="0">
                <a:effectLst/>
              </a:rPr>
              <a:t>И сейчас мы подходим</a:t>
            </a:r>
            <a:r>
              <a:rPr lang="ru-RU" sz="1200" baseline="0" dirty="0" smtClean="0">
                <a:effectLst/>
              </a:rPr>
              <a:t> к главному моменту:</a:t>
            </a: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92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effectLst/>
              </a:rPr>
              <a:t>в чем суть синдрома «полукровки»?</a:t>
            </a:r>
            <a:endParaRPr lang="ru-RU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идеала,</a:t>
            </a:r>
            <a:r>
              <a:rPr lang="ru-RU" baseline="0" dirty="0" smtClean="0"/>
              <a:t> 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аждой роли соответствует определенная сфера ответственности, т.е. то, за что отвечает персонально и только от него зависит качество выполнение данных функций. Если на него «накинуть» дополнительные обязанности, то время, которое он может потратить на выполнение своих обязанностей сокращается и качество их, соответственно, ухудшается.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так же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приводить  размытию ощущения ответственности, т.к. область ответственности становится необъятной.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 недостаток времени влияет и на развитие. Тут бы справится со всеми обязанностями да и еще «долги» успевай закрывать, а развиваться потом будем…Правда когда то самое «потом» наступит, непонятно. В итоге можем получить сотрудника, который не развивается по профилю да и еще увяз в пучине не своей работы.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ru-RU" sz="1200" baseline="0" dirty="0" smtClean="0">
                <a:effectLst/>
              </a:rPr>
              <a:t>, как в любых подобных вопросах, тут все  не так однозначно, т.е. кроме очевидных «минусов» если и плюсы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13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это не странно, но</a:t>
            </a:r>
            <a:r>
              <a:rPr lang="ru-RU" baseline="0" dirty="0" smtClean="0"/>
              <a:t> от такого симбиоза двух ролей в 1-м сотруднике тоже есть польза, а именно:</a:t>
            </a:r>
          </a:p>
          <a:p>
            <a:r>
              <a:rPr lang="ru-RU" baseline="0" dirty="0" smtClean="0"/>
              <a:t>Для компании это явная экономия – зачем платить 2-м сотрудникам которые будут комфортно работать и успевать что-то еще улучшать в своей работе, когда есть возможность взвалить все на одного, хоть и качество будет немного ниже.</a:t>
            </a:r>
          </a:p>
          <a:p>
            <a:r>
              <a:rPr lang="ru-RU" baseline="0" dirty="0" smtClean="0"/>
              <a:t>Для самого же сотрудника это тоже может быть плюсом – он получит новый опыт, новые навыки и расширит кругозор, который может в будущем помочь в его деятельности</a:t>
            </a:r>
          </a:p>
          <a:p>
            <a:r>
              <a:rPr lang="ru-RU" baseline="0" dirty="0" smtClean="0"/>
              <a:t>Кроме того наличие универсального солдата позволит проекту или продукту заполучить и аналитика и, например </a:t>
            </a:r>
            <a:r>
              <a:rPr lang="ru-RU" baseline="0" dirty="0" err="1" smtClean="0"/>
              <a:t>ПМа</a:t>
            </a:r>
            <a:r>
              <a:rPr lang="ru-RU" baseline="0" dirty="0" smtClean="0"/>
              <a:t>, который знает о проекте/продукте столько же сколько и аналитик. Вообще здорово.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 когда «полукровка» - это «необходимое зло»?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56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первую</a:t>
            </a:r>
            <a:r>
              <a:rPr lang="ru-RU" baseline="0" dirty="0" smtClean="0"/>
              <a:t> очередь это когда БА решил изменить свой деятельность, например стать:</a:t>
            </a:r>
          </a:p>
          <a:p>
            <a:pPr marL="896938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</a:rPr>
              <a:t>Менеджером проекта</a:t>
            </a:r>
          </a:p>
          <a:p>
            <a:pPr marL="896938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</a:rPr>
              <a:t>Продуктовым аналитиком</a:t>
            </a:r>
          </a:p>
          <a:p>
            <a:pPr marL="896938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</a:rPr>
              <a:t>Продукт-</a:t>
            </a:r>
            <a:r>
              <a:rPr lang="ru-RU" sz="1200" dirty="0" err="1" smtClean="0">
                <a:effectLst/>
              </a:rPr>
              <a:t>оунером</a:t>
            </a:r>
            <a:endParaRPr lang="ru-RU" sz="1200" dirty="0" smtClean="0">
              <a:effectLst/>
            </a:endParaRPr>
          </a:p>
          <a:p>
            <a:pPr marL="896938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</a:rPr>
              <a:t>Системным аналитиком</a:t>
            </a:r>
          </a:p>
          <a:p>
            <a:r>
              <a:rPr lang="ru-RU" dirty="0" smtClean="0"/>
              <a:t>Или же так получилось,</a:t>
            </a:r>
            <a:r>
              <a:rPr lang="ru-RU" baseline="0" dirty="0" smtClean="0"/>
              <a:t> что в компании, продукте или в проекте временно отсутствует определенная позиция, то такое замещение или совмещение тоже имеет определенный резон.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Так же очень полезно самому БА получать навыки не из специфики БА, но которые могут иметь положительный эффект на основной работе, например: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Дизайн (понимание принципов </a:t>
            </a:r>
            <a:r>
              <a:rPr lang="en-US" baseline="0" dirty="0" smtClean="0"/>
              <a:t>UX\UI</a:t>
            </a:r>
            <a:r>
              <a:rPr lang="ru-RU" baseline="0" dirty="0" smtClean="0"/>
              <a:t>)</a:t>
            </a:r>
            <a:br>
              <a:rPr lang="ru-RU" baseline="0" dirty="0" smtClean="0"/>
            </a:br>
            <a:r>
              <a:rPr lang="ru-RU" baseline="0" dirty="0" smtClean="0"/>
              <a:t>тестирование (расширения кругозора возможных сценариев работы)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разработка (понимание принципов ООП),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err="1" smtClean="0"/>
              <a:t>ПМство</a:t>
            </a:r>
            <a:r>
              <a:rPr lang="ru-RU" baseline="0" dirty="0" smtClean="0"/>
              <a:t> (навыки планирования и приоритетности)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509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 что же нужно, чтобы</a:t>
            </a:r>
            <a:r>
              <a:rPr lang="ru-RU" baseline="0" dirty="0" smtClean="0"/>
              <a:t> не быть  </a:t>
            </a:r>
            <a:r>
              <a:rPr lang="ru-RU" dirty="0" smtClean="0"/>
              <a:t>«полукровкой»?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Во первых нужно</a:t>
            </a:r>
            <a:r>
              <a:rPr lang="ru-RU" baseline="0" dirty="0" smtClean="0"/>
              <a:t> четко понимать</a:t>
            </a:r>
            <a:r>
              <a:rPr lang="ru-RU" sz="1200" dirty="0" smtClean="0"/>
              <a:t>, что входит  в сферу персональной ответственности БА. На счет этого мы сегодня уже попытались разобраться.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Так же необходимо знать перечень обязанностей, которые должны быть зафиксированы в должностных инструкциях БА. В</a:t>
            </a:r>
            <a:r>
              <a:rPr lang="ru-RU" sz="1200" baseline="0" dirty="0" smtClean="0"/>
              <a:t> компании должны быть утвержденные должностные инструкции. Если же их нет, то необходимо, в первую очередь, инициировать создание таких инструкций.</a:t>
            </a:r>
            <a:endParaRPr lang="ru-RU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Нужно</a:t>
            </a:r>
            <a:r>
              <a:rPr lang="ru-RU" sz="1200" baseline="0" dirty="0" smtClean="0"/>
              <a:t> у</a:t>
            </a:r>
            <a:r>
              <a:rPr lang="ru-RU" sz="1200" dirty="0" smtClean="0"/>
              <a:t>меть</a:t>
            </a:r>
            <a:r>
              <a:rPr lang="ru-RU" sz="1200" baseline="0" dirty="0" smtClean="0"/>
              <a:t> </a:t>
            </a:r>
            <a:r>
              <a:rPr lang="ru-RU" sz="1200" dirty="0" smtClean="0"/>
              <a:t> обоснованно отказываться от задач, которые не имеют отношение к должности БА. И делать это</a:t>
            </a:r>
            <a:r>
              <a:rPr lang="ru-RU" sz="1200" baseline="0" dirty="0" smtClean="0"/>
              <a:t> вовремя.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Нужно уметь донести до заинтересованных лиц информацию о последствиях совмещения БА с другими ролями.</a:t>
            </a:r>
            <a:r>
              <a:rPr lang="ru-RU" sz="1200" baseline="0" dirty="0" smtClean="0"/>
              <a:t> Потому что если вы не будет этого делать, все будут относится к ситуации как к должной. </a:t>
            </a:r>
            <a:r>
              <a:rPr lang="ru-RU" sz="1200" dirty="0" smtClean="0"/>
              <a:t>Нужно инициировать передачу «Навешанных» функции соответствующим сотрудникам либо</a:t>
            </a:r>
            <a:r>
              <a:rPr lang="ru-RU" sz="1200" baseline="0" dirty="0" smtClean="0"/>
              <a:t> же, если нет соответствующих должностей или сотрудников, то инициировать процесс их выделения.</a:t>
            </a:r>
            <a:endParaRPr lang="ru-RU" sz="1200" dirty="0" smtClean="0"/>
          </a:p>
          <a:p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На текущем месте работы, например, такая ситуация возникала в части совмещения БА и дизайнера, и т.к. от этого хоть немного, но страдали продукты, то до руководства планомерно и методично доводились все риски подобного совмещения. И это сработало, у нас есть свой дизайнер). Так что не бойтесь говорить. Это реально помогает, т.к. руководство компании способно понять последствия и заинтересуется в улучшении.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30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aseline="0" dirty="0" smtClean="0"/>
              <a:t>В заключении </a:t>
            </a:r>
            <a:r>
              <a:rPr lang="ru-RU" baseline="0" dirty="0" smtClean="0"/>
              <a:t>хочу сказать, что только Вам решать </a:t>
            </a:r>
            <a:r>
              <a:rPr lang="ru-RU" sz="1200" baseline="0" dirty="0" smtClean="0"/>
              <a:t>б</a:t>
            </a:r>
            <a:r>
              <a:rPr lang="ru-RU" sz="1200" dirty="0" smtClean="0"/>
              <a:t>ыть «полукровкой» или нет. Ваше</a:t>
            </a:r>
            <a:r>
              <a:rPr lang="ru-RU" sz="1200" baseline="0" dirty="0" smtClean="0"/>
              <a:t> вовремя сказанное «да» или «нет» может определить Ваш выбор. И конечно же нужно понимать </a:t>
            </a:r>
            <a:r>
              <a:rPr lang="ru-RU" sz="1200" dirty="0" smtClean="0"/>
              <a:t>когда быть «полукровкой» - это «хорошо», а когда «плохо».</a:t>
            </a:r>
            <a:r>
              <a:rPr lang="ru-RU" sz="1200" baseline="0" dirty="0" smtClean="0"/>
              <a:t> Причем не только для компании или проекта, но и для самого бизнес-аналитика. Например, это хороший первоначальный этап для </a:t>
            </a:r>
            <a:r>
              <a:rPr lang="ru-RU" sz="1200" baseline="0" dirty="0" err="1" smtClean="0"/>
              <a:t>профессинального</a:t>
            </a:r>
            <a:r>
              <a:rPr lang="ru-RU" sz="1200" baseline="0" dirty="0" smtClean="0"/>
              <a:t> роста. Вопрос, как долго </a:t>
            </a:r>
            <a:r>
              <a:rPr lang="ru-RU" sz="1200" baseline="0" dirty="0" err="1" smtClean="0"/>
              <a:t>человеек</a:t>
            </a:r>
            <a:r>
              <a:rPr lang="ru-RU" sz="1200" baseline="0" dirty="0" smtClean="0"/>
              <a:t> готов работать «</a:t>
            </a:r>
            <a:r>
              <a:rPr lang="ru-RU" sz="1200" baseline="0" dirty="0" err="1" smtClean="0"/>
              <a:t>полукровкой</a:t>
            </a:r>
            <a:r>
              <a:rPr lang="ru-RU" sz="1200" baseline="0" dirty="0" smtClean="0"/>
              <a:t>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/>
              <a:t>Ну и, дабы закончить на позитивной ноте, я в противовес мрачному началу вставил фото неподражаемого Алана </a:t>
            </a:r>
            <a:r>
              <a:rPr lang="ru-RU" sz="1200" baseline="0" dirty="0" err="1" smtClean="0"/>
              <a:t>Рикмана</a:t>
            </a:r>
            <a:r>
              <a:rPr lang="ru-RU" sz="1200" baseline="0" dirty="0" smtClean="0"/>
              <a:t>, но уже улыбающегося.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я надеюсь, что сегодняшнее наше общение дало вам определенную пищу для размышления.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2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Сразу скажу, что тема не вот прям совсем новая, т.к. ряд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замечательных докладчиков в той или иной мере освещали эту тематику: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dirty="0" smtClean="0">
                <a:solidFill>
                  <a:schemeClr val="tx1"/>
                </a:solidFill>
                <a:effectLst/>
              </a:rPr>
              <a:t>BA </a:t>
            </a:r>
            <a:r>
              <a:rPr lang="ru-RU" sz="1200" dirty="0" err="1" smtClean="0">
                <a:solidFill>
                  <a:schemeClr val="tx1"/>
                </a:solidFill>
                <a:effectLst/>
              </a:rPr>
              <a:t>vs</a:t>
            </a:r>
            <a:r>
              <a:rPr lang="ru-RU" sz="1200" dirty="0" smtClean="0">
                <a:solidFill>
                  <a:schemeClr val="tx1"/>
                </a:solidFill>
                <a:effectLst/>
              </a:rPr>
              <a:t> UX в </a:t>
            </a:r>
            <a:r>
              <a:rPr lang="ru-RU" sz="1200" dirty="0" err="1" smtClean="0">
                <a:solidFill>
                  <a:schemeClr val="tx1"/>
                </a:solidFill>
                <a:effectLst/>
              </a:rPr>
              <a:t>аутсорсе</a:t>
            </a:r>
            <a:r>
              <a:rPr lang="ru-RU" sz="1200" dirty="0" smtClean="0">
                <a:solidFill>
                  <a:schemeClr val="tx1"/>
                </a:solidFill>
                <a:effectLst/>
              </a:rPr>
              <a:t> (</a:t>
            </a:r>
            <a:r>
              <a:rPr lang="en-US" sz="1200" dirty="0" smtClean="0">
                <a:solidFill>
                  <a:schemeClr val="tx1"/>
                </a:solidFill>
                <a:effectLst/>
              </a:rPr>
              <a:t>Andrei </a:t>
            </a:r>
            <a:r>
              <a:rPr lang="en-US" sz="1200" dirty="0" err="1" smtClean="0">
                <a:solidFill>
                  <a:schemeClr val="tx1"/>
                </a:solidFill>
                <a:effectLst/>
              </a:rPr>
              <a:t>Tarasevich</a:t>
            </a:r>
            <a:r>
              <a:rPr lang="ru-RU" sz="1200" dirty="0" smtClean="0">
                <a:solidFill>
                  <a:schemeClr val="tx1"/>
                </a:solidFill>
                <a:effectLst/>
              </a:rPr>
              <a:t>,</a:t>
            </a:r>
            <a:r>
              <a:rPr lang="en-US" sz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effectLst/>
              </a:rPr>
              <a:t>Exadel</a:t>
            </a:r>
            <a:r>
              <a:rPr lang="en-US" sz="1200" dirty="0" smtClean="0">
                <a:solidFill>
                  <a:schemeClr val="tx1"/>
                </a:solidFill>
                <a:effectLst/>
              </a:rPr>
              <a:t>, </a:t>
            </a:r>
            <a:r>
              <a:rPr lang="ru-RU" sz="1200" dirty="0" smtClean="0">
                <a:solidFill>
                  <a:schemeClr val="tx1"/>
                </a:solidFill>
                <a:effectLst/>
              </a:rPr>
              <a:t> Минск)</a:t>
            </a:r>
          </a:p>
          <a:p>
            <a:r>
              <a:rPr lang="ru-RU" sz="1200" dirty="0" smtClean="0">
                <a:solidFill>
                  <a:schemeClr val="tx1"/>
                </a:solidFill>
                <a:effectLst/>
              </a:rPr>
              <a:t>2. UX дизайн в Бизнес Анализе (</a:t>
            </a:r>
            <a:r>
              <a:rPr lang="en-US" sz="1200" dirty="0" smtClean="0">
                <a:solidFill>
                  <a:schemeClr val="tx1"/>
                </a:solidFill>
                <a:effectLst/>
              </a:rPr>
              <a:t>Peter </a:t>
            </a:r>
            <a:r>
              <a:rPr lang="en-US" sz="1200" dirty="0" err="1" smtClean="0">
                <a:solidFill>
                  <a:schemeClr val="tx1"/>
                </a:solidFill>
                <a:effectLst/>
              </a:rPr>
              <a:t>Tsisinevich</a:t>
            </a:r>
            <a:r>
              <a:rPr lang="ru-RU" sz="1200" dirty="0" smtClean="0">
                <a:solidFill>
                  <a:schemeClr val="tx1"/>
                </a:solidFill>
                <a:effectLst/>
              </a:rPr>
              <a:t>, Минск)</a:t>
            </a:r>
          </a:p>
          <a:p>
            <a:r>
              <a:rPr lang="ru-RU" sz="1200" dirty="0" smtClean="0">
                <a:solidFill>
                  <a:schemeClr val="tx1"/>
                </a:solidFill>
                <a:effectLst/>
              </a:rPr>
              <a:t>3. Проклятие </a:t>
            </a:r>
            <a:r>
              <a:rPr lang="ru-RU" sz="1200" dirty="0" err="1" smtClean="0">
                <a:solidFill>
                  <a:schemeClr val="tx1"/>
                </a:solidFill>
                <a:effectLst/>
              </a:rPr>
              <a:t>Бэтмена</a:t>
            </a:r>
            <a:r>
              <a:rPr lang="ru-RU" sz="1200" dirty="0" smtClean="0">
                <a:solidFill>
                  <a:schemeClr val="tx1"/>
                </a:solidFill>
                <a:effectLst/>
              </a:rPr>
              <a:t> и другие приключения BDD </a:t>
            </a:r>
            <a:r>
              <a:rPr lang="en-US" sz="1200" dirty="0" smtClean="0">
                <a:solidFill>
                  <a:schemeClr val="tx1"/>
                </a:solidFill>
                <a:effectLst/>
              </a:rPr>
              <a:t>                   </a:t>
            </a:r>
            <a:r>
              <a:rPr lang="ru-RU" sz="1200" dirty="0" smtClean="0">
                <a:solidFill>
                  <a:schemeClr val="tx1"/>
                </a:solidFill>
                <a:effectLst/>
              </a:rPr>
              <a:t>аналитиков (Вадим </a:t>
            </a:r>
            <a:r>
              <a:rPr lang="ru-RU" sz="1200" dirty="0" err="1" smtClean="0">
                <a:solidFill>
                  <a:schemeClr val="tx1"/>
                </a:solidFill>
                <a:effectLst/>
              </a:rPr>
              <a:t>Мустяца</a:t>
            </a:r>
            <a:r>
              <a:rPr lang="ru-RU" sz="1200" dirty="0" smtClean="0">
                <a:solidFill>
                  <a:schemeClr val="tx1"/>
                </a:solidFill>
                <a:effectLst/>
              </a:rPr>
              <a:t>, Альфа-Банк, Минск)</a:t>
            </a:r>
          </a:p>
          <a:p>
            <a:r>
              <a:rPr lang="ru-RU" sz="1200" dirty="0" smtClean="0">
                <a:solidFill>
                  <a:schemeClr val="tx1"/>
                </a:solidFill>
                <a:effectLst/>
              </a:rPr>
              <a:t>4. Разделение ответственности в заказной разработке (Максим </a:t>
            </a:r>
            <a:r>
              <a:rPr lang="ru-RU" sz="1200" dirty="0" err="1" smtClean="0">
                <a:solidFill>
                  <a:schemeClr val="tx1"/>
                </a:solidFill>
                <a:effectLst/>
              </a:rPr>
              <a:t>Цепков</a:t>
            </a:r>
            <a:r>
              <a:rPr lang="ru-RU" sz="1200" dirty="0" smtClean="0">
                <a:solidFill>
                  <a:schemeClr val="tx1"/>
                </a:solidFill>
                <a:effectLst/>
              </a:rPr>
              <a:t>, </a:t>
            </a:r>
            <a:r>
              <a:rPr lang="en-US" sz="1200" dirty="0" smtClean="0">
                <a:solidFill>
                  <a:schemeClr val="tx1"/>
                </a:solidFill>
                <a:effectLst/>
              </a:rPr>
              <a:t>mtsepkov.org, </a:t>
            </a:r>
            <a:r>
              <a:rPr lang="ru-RU" sz="1200" dirty="0" smtClean="0">
                <a:solidFill>
                  <a:schemeClr val="tx1"/>
                </a:solidFill>
                <a:effectLst/>
              </a:rPr>
              <a:t>Москва)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Наряду с такими людьми не вольно возникает вопрос: а какое</a:t>
            </a:r>
            <a:r>
              <a:rPr lang="ru-RU" baseline="0" dirty="0" smtClean="0"/>
              <a:t> право дает мне вещать на эту тему.</a:t>
            </a:r>
          </a:p>
          <a:p>
            <a:r>
              <a:rPr lang="ru-RU" baseline="0" dirty="0" smtClean="0"/>
              <a:t>Поэтому я </a:t>
            </a:r>
            <a:r>
              <a:rPr lang="ru-RU" baseline="0" dirty="0" smtClean="0"/>
              <a:t>представлюсь</a:t>
            </a:r>
            <a:r>
              <a:rPr lang="ru-RU" baseline="0" dirty="0" smtClean="0"/>
              <a:t>)</a:t>
            </a:r>
          </a:p>
          <a:p>
            <a:r>
              <a:rPr lang="ru-RU" dirty="0" smtClean="0"/>
              <a:t>Меня зовут Асадуллин Радик. Я проработал без малого 10 лет аналитиком</a:t>
            </a:r>
            <a:r>
              <a:rPr lang="ru-RU" baseline="0" dirty="0" smtClean="0"/>
              <a:t> в 5 организациях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На текущий момент работаю ведущим</a:t>
            </a:r>
            <a:r>
              <a:rPr lang="ru-RU" baseline="0" dirty="0" smtClean="0"/>
              <a:t> </a:t>
            </a:r>
            <a:r>
              <a:rPr lang="ru-RU" dirty="0" smtClean="0"/>
              <a:t>аналитиком в компании СМС-ИТ. 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36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Всего вам доброго, отличного дня и </a:t>
            </a:r>
            <a:r>
              <a:rPr lang="ru-RU" baseline="0" dirty="0" smtClean="0"/>
              <a:t>с</a:t>
            </a:r>
            <a:r>
              <a:rPr lang="ru-RU" dirty="0" smtClean="0"/>
              <a:t>пасибо за внимание!</a:t>
            </a:r>
            <a:r>
              <a:rPr lang="ru-RU" baseline="0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62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Компания, которая</a:t>
            </a:r>
            <a:r>
              <a:rPr lang="ru-RU" baseline="0" dirty="0" smtClean="0"/>
              <a:t> насчитывает свыше 150 сотрудников,</a:t>
            </a:r>
            <a:r>
              <a:rPr lang="ru-RU" dirty="0" smtClean="0"/>
              <a:t> занимается полным циклом разработки  ПО,</a:t>
            </a:r>
            <a:r>
              <a:rPr lang="ru-RU" baseline="0" dirty="0" smtClean="0"/>
              <a:t> в первую очередь для предприятий энергетической сферы. На этом поприще компания обзавелась более 500 заказчиками, среди которых такие титаны как </a:t>
            </a:r>
            <a:r>
              <a:rPr lang="ru-RU" baseline="0" dirty="0" err="1" smtClean="0"/>
              <a:t>Русгидро</a:t>
            </a:r>
            <a:r>
              <a:rPr lang="ru-RU" baseline="0" dirty="0" smtClean="0"/>
              <a:t>, Газпром, СО, Роснефть и Лукойл</a:t>
            </a:r>
            <a:r>
              <a:rPr lang="ru-RU" baseline="0" dirty="0" smtClean="0"/>
              <a:t>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19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Итак. Сегодня мы попробуем с вами разобраться в следующих аспектах: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Какие функции сегодня присущи БА в реалиях</a:t>
            </a:r>
            <a:r>
              <a:rPr lang="ru-RU" sz="1200" baseline="0" dirty="0" smtClean="0"/>
              <a:t> ИТ России</a:t>
            </a:r>
            <a:r>
              <a:rPr lang="ru-RU" sz="1200" dirty="0" smtClean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Какие функции действительно должны быть у БА 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Суть синдрома «полукровки»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Преимущества «полукровки»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Когда «полукровка» - это нормально?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Что нужно сделать, чтобы не быть «</a:t>
            </a:r>
            <a:r>
              <a:rPr lang="ru-RU" sz="1200" dirty="0" err="1" smtClean="0"/>
              <a:t>грязнокровкой</a:t>
            </a:r>
            <a:r>
              <a:rPr lang="ru-RU" sz="1200" dirty="0" smtClean="0"/>
              <a:t>»?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То, о чем мы будем сегодня с Вами говорить ни в коем случае не претендует на звание «Истины в последней инстанции». Это в первую очередь мои мысли и выводы, которые подкреплены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многолетним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опытом работы в различных компаниях, анализом работы аналитиков,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текущей ситуации на рынке труда,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 же наблюдениями моих коллег по цеху.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дабы немного ограничить возможности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халивара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введу дополнительные ограничения – тематика особенно актуальная для состоявшихся компаний, продуктов и проектов, т.е. там где уже были набиты шишки и команда более менее сформирована. Но будет интересна и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стартапам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 тот путь который, вероятнее всего, придется пройти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1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История данного доклада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возникла достаточно неожиданно…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одном из тренингов, посвященных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теме «Руководство» пытались разобраться в том, какие основные функции есть у руководителя. Для аналогии использовали пример роли «отца» в семье. Следует понимать, что мужчина выполняет множество ролей в семье, но задача определить функции «Отца». Тренер предложил аудитории перечислить эти функции.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вот, что интересно: аудитория «отцу» приписала следующие функции, обязанности: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Обеспечивать семью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Воспитывать детей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Быть примером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Защищать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Любить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Заботиться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Учить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Жалеть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Поощрять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Помогать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Контролировать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Принимать решения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этого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аудитория вместе с тренером начали разбираться…а что же является первоочередной функцией отца в семье?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06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Получилось вот что…</a:t>
            </a:r>
          </a:p>
          <a:p>
            <a:r>
              <a:rPr lang="ru-RU" dirty="0" smtClean="0"/>
              <a:t>Вот</a:t>
            </a:r>
            <a:r>
              <a:rPr lang="ru-RU" baseline="0" dirty="0" smtClean="0"/>
              <a:t> такой основной набор функций и обязанностей, за который отец несет персональную ответственность.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Аудитория задала резонный вопрос: а почему так мало?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 был прост: каждой роли соответствует определенная сфера ответственности, т.е. то, за что отвечает персонально и только от него зависит качество выполнение данных функций. Если на него «накинуть» дополнительные обязанности, то время, которое он может потратить на выполнение своих обязанностей сокращается и качество их, соответственно, ухудшается. Что в конечном счете может привести к тому, что он не сможет гарантировать выполнение функции в принципе. </a:t>
            </a:r>
          </a:p>
          <a:p>
            <a:r>
              <a:rPr lang="ru-RU" baseline="0" dirty="0" smtClean="0"/>
              <a:t>На сколько это концепция верна….судить сложно, ведь у каждого свой опыт в этом плане, а так же свое виденье. Но данный </a:t>
            </a:r>
            <a:r>
              <a:rPr lang="ru-RU" baseline="0" dirty="0" err="1" smtClean="0"/>
              <a:t>интерактив</a:t>
            </a:r>
            <a:r>
              <a:rPr lang="ru-RU" baseline="0" dirty="0" smtClean="0"/>
              <a:t> навел меня на мысль, что я находился и иногда нахожусь в точно такой же ситуации… я начал анализировать ситуацию с точки зрения моей непосредственной работы.  А как часто такое происходит? А люди понимают разграничения своих и навешенных функций. И получилась такая картинка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3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Наверняка большинство сидящих здесь, сталкивались с ситуацией, когда БА навешивают функции, например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Менеджера проекта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Системного аналитик</a:t>
            </a: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Дизайнера/проектировщика</a:t>
            </a: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Тестировщика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Специалиста по внедрению</a:t>
            </a: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Сотрудника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тех.поддержки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И, кстати, это набор взят не с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«потолка» или только собственного опыта, но и на основании данных.  Я же аналитик, мне нужно посмотреть на ситуацию шире, например в рамках России и привести еще определенную статистику.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2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получилась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вот такая картина….</a:t>
            </a:r>
          </a:p>
          <a:p>
            <a:pPr rtl="0" eaLnBrk="1" fontAlgn="auto" latinLnBrk="0" hangingPunct="1"/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совмещения:</a:t>
            </a: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ролью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Менеджера проекта - </a:t>
            </a:r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38%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ролью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Системного аналитик - 16%</a:t>
            </a: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ролью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Дизайнера/проектировщика - 8%</a:t>
            </a: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ролью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Тестировщика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- 27%</a:t>
            </a: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ролью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Специалиста по внедрению -14%</a:t>
            </a:r>
          </a:p>
          <a:p>
            <a:pPr marL="171450" indent="-171450" rtl="0" eaLnBrk="1" fontAlgn="auto" latinLnBrk="0" hangingPunct="1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ролью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Сотрудника </a:t>
            </a:r>
            <a:r>
              <a:rPr lang="ru-RU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тех.поддержки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- 8%</a:t>
            </a:r>
          </a:p>
          <a:p>
            <a:r>
              <a:rPr lang="ru-RU" dirty="0" smtClean="0"/>
              <a:t>А самое интересное, что доля</a:t>
            </a:r>
            <a:r>
              <a:rPr lang="ru-RU" baseline="0" dirty="0" smtClean="0"/>
              <a:t> чистых «БА» составляет менее 1/3….</a:t>
            </a:r>
          </a:p>
          <a:p>
            <a:r>
              <a:rPr lang="ru-RU" baseline="0" dirty="0" smtClean="0"/>
              <a:t>Эта статистика получилась на основании анализа 100 вакансий на должность «Бизнес-аналитик» в сфере «ИТ» за февраль-март месяц с сайтов </a:t>
            </a:r>
            <a:r>
              <a:rPr lang="en-US" baseline="0" dirty="0" err="1" smtClean="0"/>
              <a:t>hh</a:t>
            </a:r>
            <a:r>
              <a:rPr lang="ru-RU" baseline="0" dirty="0" smtClean="0"/>
              <a:t> 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superjob</a:t>
            </a:r>
            <a:r>
              <a:rPr lang="ru-RU" baseline="0" dirty="0" smtClean="0"/>
              <a:t> по России. При этом отсекая резюме на стажеров или резюме которые имеют очень специфическую направленность (например финансы или анализ данных)</a:t>
            </a:r>
          </a:p>
          <a:p>
            <a:r>
              <a:rPr lang="ru-RU" baseline="0" dirty="0" smtClean="0"/>
              <a:t>Теперь давайте кушать слоник по частям и разбираться в каждом конкретном кейсе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33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начнем</a:t>
            </a:r>
            <a:r>
              <a:rPr lang="ru-RU" baseline="0" dirty="0" smtClean="0"/>
              <a:t> с топа и </a:t>
            </a:r>
            <a:r>
              <a:rPr lang="ru-RU" dirty="0" smtClean="0"/>
              <a:t>первым и</a:t>
            </a:r>
            <a:r>
              <a:rPr lang="ru-RU" baseline="0" dirty="0" smtClean="0"/>
              <a:t> </a:t>
            </a:r>
            <a:r>
              <a:rPr lang="ru-RU" dirty="0" smtClean="0"/>
              <a:t>у нас очевидный победитель</a:t>
            </a:r>
            <a:r>
              <a:rPr lang="ru-RU" baseline="0" dirty="0" smtClean="0"/>
              <a:t>– ПМ.</a:t>
            </a:r>
          </a:p>
          <a:p>
            <a:r>
              <a:rPr lang="ru-RU" baseline="0" dirty="0" smtClean="0"/>
              <a:t>Тут очень все весело. Потому что БА, судя по не малому количеству резюме, должен выполнять следующие функции: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Планирование задач/ определение приоритетов разработки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Постановка задач разработчикам/</a:t>
            </a:r>
            <a:r>
              <a:rPr lang="ru-RU" sz="1200" dirty="0" err="1" smtClean="0"/>
              <a:t>тестировщикам</a:t>
            </a:r>
            <a:r>
              <a:rPr lang="en-US" sz="1200" dirty="0" smtClean="0"/>
              <a:t> (</a:t>
            </a:r>
            <a:r>
              <a:rPr lang="ru-RU" sz="1200" dirty="0" smtClean="0"/>
              <a:t>имеется</a:t>
            </a:r>
            <a:r>
              <a:rPr lang="ru-RU" sz="1200" baseline="0" dirty="0" smtClean="0"/>
              <a:t> ввиду только формальная постановка, т.к. все необходимые данные для постановки аналитиком уже описаны в соответствующих документах</a:t>
            </a:r>
            <a:r>
              <a:rPr lang="en-US" sz="1200" dirty="0" smtClean="0"/>
              <a:t>)</a:t>
            </a:r>
            <a:endParaRPr lang="ru-RU" sz="1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Составление отчетности по проекту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Составление бюджета проекта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200" dirty="0" smtClean="0"/>
              <a:t>Презентация</a:t>
            </a:r>
            <a:r>
              <a:rPr lang="ru-RU" sz="1200" baseline="0" dirty="0" smtClean="0"/>
              <a:t> результатов работы</a:t>
            </a:r>
            <a:endParaRPr lang="ru-RU" sz="120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C6266-38B2-4059-ACE6-146BF956721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2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smtClean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7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северус снейп"/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103" cy="6785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5206" y="2595715"/>
            <a:ext cx="6810878" cy="872699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Бизнес-аналитик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36227" y="3283748"/>
            <a:ext cx="6578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синдром полукровки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997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114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57213"/>
            <a:ext cx="11129269" cy="97045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тестировщика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9270" y="1043904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13795" y="1275249"/>
            <a:ext cx="10353762" cy="2159929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Подготовка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тест-кейсов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Тестирование 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методики испытаний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13795" y="3534732"/>
            <a:ext cx="11129269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техподдержки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59270" y="4421423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Объект 2"/>
          <p:cNvSpPr txBox="1">
            <a:spLocks/>
          </p:cNvSpPr>
          <p:nvPr/>
        </p:nvSpPr>
        <p:spPr>
          <a:xfrm>
            <a:off x="913795" y="4604736"/>
            <a:ext cx="10353762" cy="215992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defRPr sz="3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 marL="720000" indent="-270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2pPr>
            <a:lvl3pPr marL="1026000" indent="-21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3pPr>
            <a:lvl4pPr marL="1386000" indent="-21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4pPr>
            <a:lvl5pPr marL="1674000" indent="-21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5pPr>
            <a:lvl6pPr marL="20146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6pPr>
            <a:lvl7pPr marL="24018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7pPr>
            <a:lvl8pPr marL="2789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8pPr>
            <a:lvl9pPr marL="3106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Консультирование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пользователей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Фиксация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обращений от пользователей</a:t>
            </a: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262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04511"/>
            <a:ext cx="11129269" cy="97045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</a:t>
            </a:r>
            <a:r>
              <a:rPr lang="ru-RU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внедренца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9270" y="1091202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13795" y="1275249"/>
            <a:ext cx="10353762" cy="4830583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Проведение испытаний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Оформление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протоколов ПМИ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Настройка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для внедрения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Настройка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отчетных форм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Обучение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пользователей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62731" y="4523272"/>
            <a:ext cx="11129269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</a:t>
            </a:r>
            <a:r>
              <a:rPr lang="ru-RU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техписателя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52369" y="5593276"/>
            <a:ext cx="10353762" cy="215992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defRPr sz="3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 marL="720000" indent="-270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2pPr>
            <a:lvl3pPr marL="1026000" indent="-21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3pPr>
            <a:lvl4pPr marL="1386000" indent="-21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4pPr>
            <a:lvl5pPr marL="1674000" indent="-21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5pPr>
            <a:lvl6pPr marL="20146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6pPr>
            <a:lvl7pPr marL="24018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7pPr>
            <a:lvl8pPr marL="2789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8pPr>
            <a:lvl9pPr marL="3106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Подготовка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пользовательской документации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55388" y="5428786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143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04511"/>
            <a:ext cx="11129269" cy="97045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системного аналитика 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9270" y="1091202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13795" y="1275249"/>
            <a:ext cx="10730534" cy="2918379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структуры данных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Разработка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к интеграции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Анализ, проработка сущностей в БД и их связей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3795" y="3746909"/>
            <a:ext cx="11129269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дизайнера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59270" y="4633600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Объект 2"/>
          <p:cNvSpPr txBox="1">
            <a:spLocks/>
          </p:cNvSpPr>
          <p:nvPr/>
        </p:nvSpPr>
        <p:spPr>
          <a:xfrm>
            <a:off x="913795" y="4864945"/>
            <a:ext cx="10353762" cy="215992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defRPr sz="3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1pPr>
            <a:lvl2pPr marL="720000" indent="-270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2pPr>
            <a:lvl3pPr marL="1026000" indent="-21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3pPr>
            <a:lvl4pPr marL="1386000" indent="-21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4pPr>
            <a:lvl5pPr marL="1674000" indent="-2160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5pPr>
            <a:lvl6pPr marL="20146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6pPr>
            <a:lvl7pPr marL="24018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7pPr>
            <a:lvl8pPr marL="2789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8pPr>
            <a:lvl9pPr marL="3106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Разработка интерфейсов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Проработка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usability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999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57213"/>
            <a:ext cx="11129269" cy="9704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такой «Бизнес-аналитик»?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9270" y="1043904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13795" y="1275249"/>
            <a:ext cx="10353762" cy="4971547"/>
          </a:xfrm>
        </p:spPr>
        <p:txBody>
          <a:bodyPr>
            <a:normAutofit/>
          </a:bodyPr>
          <a:lstStyle/>
          <a:p>
            <a:pPr marL="36900" lvl="0" indent="0">
              <a:buNone/>
            </a:pPr>
            <a:r>
              <a:rPr lang="en-US" sz="3200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IIBA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определяет </a:t>
            </a:r>
            <a:r>
              <a:rPr lang="ru-RU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бизнес-аналитика «как посредника между заинтересованными лицами для сбора, анализа, коммуницирования и проверки требований по изменению бизнес-процессов, регламентов и информационных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</a:p>
          <a:p>
            <a:pPr marL="36900" lvl="0" indent="0">
              <a:buNone/>
            </a:pPr>
            <a:endParaRPr lang="en-US" sz="3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lvl="0" indent="0">
              <a:buNone/>
            </a:pPr>
            <a:r>
              <a:rPr lang="ru-RU" sz="320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BABOK</a:t>
            </a:r>
            <a:r>
              <a:rPr lang="ru-RU" sz="3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подчеркивает, что результатом работы бизнес-аналитика является разработка «решения, позволяющего организации достичь своих целей»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69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57213"/>
            <a:ext cx="11129269" cy="9704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Набор основных функций БА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9270" y="1043904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13795" y="1275249"/>
            <a:ext cx="10353762" cy="4971547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Сбор требований (к процессам, регламентам, системе)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Анализ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Подготовка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ТТ, ТЗ, спецификаций для разработки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Управление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требованиями и изменениями требований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Консультирование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членов команды по требованиям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02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57213"/>
            <a:ext cx="11129269" cy="9704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 синдрома «полукровки»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9270" y="1043904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Объект 2"/>
          <p:cNvSpPr txBox="1">
            <a:spLocks/>
          </p:cNvSpPr>
          <p:nvPr/>
        </p:nvSpPr>
        <p:spPr>
          <a:xfrm>
            <a:off x="6931204" y="1341494"/>
            <a:ext cx="3736796" cy="137335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качества работы</a:t>
            </a:r>
          </a:p>
          <a:p>
            <a:pPr marL="36900" indent="0">
              <a:buFont typeface="Wingdings 2" charset="2"/>
              <a:buNone/>
            </a:pP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931204" y="2914864"/>
            <a:ext cx="3736796" cy="137335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Размытое ощущение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</a:t>
            </a:r>
          </a:p>
          <a:p>
            <a:pPr marL="36900" indent="0">
              <a:buFont typeface="Wingdings 2" charset="2"/>
              <a:buNone/>
            </a:pP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931204" y="4685858"/>
            <a:ext cx="3736796" cy="137335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времени для </a:t>
            </a: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навыков БА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углом 3"/>
          <p:cNvSpPr/>
          <p:nvPr/>
        </p:nvSpPr>
        <p:spPr>
          <a:xfrm>
            <a:off x="2175641" y="1592318"/>
            <a:ext cx="4572000" cy="726520"/>
          </a:xfrm>
          <a:prstGeom prst="bentArrow">
            <a:avLst>
              <a:gd name="adj1" fmla="val 25000"/>
              <a:gd name="adj2" fmla="val 25678"/>
              <a:gd name="adj3" fmla="val 25000"/>
              <a:gd name="adj4" fmla="val 4375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углом 10"/>
          <p:cNvSpPr/>
          <p:nvPr/>
        </p:nvSpPr>
        <p:spPr>
          <a:xfrm flipV="1">
            <a:off x="2159408" y="4685858"/>
            <a:ext cx="4572000" cy="789584"/>
          </a:xfrm>
          <a:prstGeom prst="bentArrow">
            <a:avLst>
              <a:gd name="adj1" fmla="val 25000"/>
              <a:gd name="adj2" fmla="val 25678"/>
              <a:gd name="adj3" fmla="val 25000"/>
              <a:gd name="adj4" fmla="val 4375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209394" y="3216642"/>
            <a:ext cx="2538248" cy="388565"/>
          </a:xfrm>
          <a:prstGeom prst="rightArrow">
            <a:avLst>
              <a:gd name="adj1" fmla="val 50000"/>
              <a:gd name="adj2" fmla="val 525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Улыбающееся лицо 9"/>
          <p:cNvSpPr/>
          <p:nvPr/>
        </p:nvSpPr>
        <p:spPr>
          <a:xfrm>
            <a:off x="2635770" y="2874685"/>
            <a:ext cx="1198180" cy="1136874"/>
          </a:xfrm>
          <a:prstGeom prst="smileyFac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Крест 11"/>
          <p:cNvSpPr/>
          <p:nvPr/>
        </p:nvSpPr>
        <p:spPr>
          <a:xfrm>
            <a:off x="1922846" y="3169521"/>
            <a:ext cx="568053" cy="558798"/>
          </a:xfrm>
          <a:prstGeom prst="plus">
            <a:avLst>
              <a:gd name="adj" fmla="val 39449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417" y="4057389"/>
            <a:ext cx="73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6673" y="4065961"/>
            <a:ext cx="1599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Улыбающееся лицо 16"/>
          <p:cNvSpPr/>
          <p:nvPr/>
        </p:nvSpPr>
        <p:spPr>
          <a:xfrm>
            <a:off x="565059" y="2887216"/>
            <a:ext cx="1198180" cy="1136874"/>
          </a:xfrm>
          <a:prstGeom prst="smileyFac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81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57213"/>
            <a:ext cx="11129269" cy="9704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 синдрома «полукровки»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9270" y="1043904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Объект 2"/>
          <p:cNvSpPr txBox="1">
            <a:spLocks/>
          </p:cNvSpPr>
          <p:nvPr/>
        </p:nvSpPr>
        <p:spPr>
          <a:xfrm>
            <a:off x="6931204" y="1341494"/>
            <a:ext cx="3736796" cy="137335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 на зарплате (</a:t>
            </a:r>
            <a:r>
              <a:rPr lang="ru-RU" sz="3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компании</a:t>
            </a: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900" indent="0">
              <a:buFont typeface="Wingdings 2" charset="2"/>
              <a:buNone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931204" y="2914864"/>
            <a:ext cx="3736796" cy="137335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кругозора и  списка навыков</a:t>
            </a:r>
          </a:p>
          <a:p>
            <a:pPr marL="36900" indent="0">
              <a:buFont typeface="Wingdings 2" charset="2"/>
              <a:buNone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931204" y="4685858"/>
            <a:ext cx="3736796" cy="137335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Хорошее знание проекта/продукта у роли «???»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углом 3"/>
          <p:cNvSpPr/>
          <p:nvPr/>
        </p:nvSpPr>
        <p:spPr>
          <a:xfrm>
            <a:off x="2175641" y="1592318"/>
            <a:ext cx="4572000" cy="726520"/>
          </a:xfrm>
          <a:prstGeom prst="bentArrow">
            <a:avLst>
              <a:gd name="adj1" fmla="val 25000"/>
              <a:gd name="adj2" fmla="val 25678"/>
              <a:gd name="adj3" fmla="val 25000"/>
              <a:gd name="adj4" fmla="val 4375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углом 10"/>
          <p:cNvSpPr/>
          <p:nvPr/>
        </p:nvSpPr>
        <p:spPr>
          <a:xfrm flipV="1">
            <a:off x="2159408" y="4685858"/>
            <a:ext cx="4572000" cy="789584"/>
          </a:xfrm>
          <a:prstGeom prst="bentArrow">
            <a:avLst>
              <a:gd name="adj1" fmla="val 25000"/>
              <a:gd name="adj2" fmla="val 25678"/>
              <a:gd name="adj3" fmla="val 25000"/>
              <a:gd name="adj4" fmla="val 4375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209394" y="3216642"/>
            <a:ext cx="2538248" cy="388565"/>
          </a:xfrm>
          <a:prstGeom prst="rightArrow">
            <a:avLst>
              <a:gd name="adj1" fmla="val 50000"/>
              <a:gd name="adj2" fmla="val 525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Улыбающееся лицо 17"/>
          <p:cNvSpPr/>
          <p:nvPr/>
        </p:nvSpPr>
        <p:spPr>
          <a:xfrm>
            <a:off x="2635770" y="2874685"/>
            <a:ext cx="1198180" cy="1136874"/>
          </a:xfrm>
          <a:prstGeom prst="smileyFac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Крест 19"/>
          <p:cNvSpPr/>
          <p:nvPr/>
        </p:nvSpPr>
        <p:spPr>
          <a:xfrm>
            <a:off x="1922846" y="3169521"/>
            <a:ext cx="568053" cy="558798"/>
          </a:xfrm>
          <a:prstGeom prst="plus">
            <a:avLst>
              <a:gd name="adj" fmla="val 39449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6417" y="4057389"/>
            <a:ext cx="73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26673" y="4065961"/>
            <a:ext cx="1599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Улыбающееся лицо 22"/>
          <p:cNvSpPr/>
          <p:nvPr/>
        </p:nvSpPr>
        <p:spPr>
          <a:xfrm>
            <a:off x="565059" y="2887216"/>
            <a:ext cx="1198180" cy="1136874"/>
          </a:xfrm>
          <a:prstGeom prst="smileyFac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68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57213"/>
            <a:ext cx="11129269" cy="97045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быть «полукровкой» 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оправдано?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9270" y="1043904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913795" y="1260811"/>
            <a:ext cx="6747437" cy="4830583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Изменение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в сторону: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Менеджера </a:t>
            </a: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Продуктового аналитика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Продукт-</a:t>
            </a:r>
            <a:r>
              <a:rPr lang="ru-RU" sz="3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оунера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Системного аналитика</a:t>
            </a:r>
            <a:endParaRPr lang="ru-RU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Временное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замещение или совмещение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Получение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новых навыков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32" y="1375485"/>
            <a:ext cx="3983097" cy="452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415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57213"/>
            <a:ext cx="11278205" cy="9704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исправить ситуаци</a:t>
            </a:r>
            <a:r>
              <a:rPr lang="ru-RU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9270" y="1043904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13796" y="1270438"/>
            <a:ext cx="7020835" cy="5274741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Сфера персональной ответственности БА 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Перечень обязанностей БА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Обосновано отказываться от задач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Донести информацию о последствиях совмещения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Убирать «навешанные» функции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инки по запросу дамблд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31" y="1270438"/>
            <a:ext cx="3709697" cy="496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935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57213"/>
            <a:ext cx="11129269" cy="9704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9270" y="1043904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13794" y="1472902"/>
            <a:ext cx="5439945" cy="40587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«полукровкой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или нет – это Ваш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>
              <a:buNone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уметь понимать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различать когда быть  «полукровкой»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«хорошо», а когда «плохо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Картинки по запросу северус снегг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40" y="1281230"/>
            <a:ext cx="5290589" cy="44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103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70320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Труды других авторов по этой теме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270438"/>
            <a:ext cx="10353762" cy="535107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UX в </a:t>
            </a:r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аутсорсе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Andrei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Tarasevich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Exadel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Минск)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в Бизнес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Анализе (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Tsisinevich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Минск)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Проклятие </a:t>
            </a:r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Бэтмена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другие приключения BDD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аналитиков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(Вадим </a:t>
            </a:r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Мустяца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Альфа-Банк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Минск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Разделение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ответственности в заказной разработке (Максим </a:t>
            </a:r>
            <a:r>
              <a:rPr lang="ru-RU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Цепков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mtsepkov.org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900" indent="0">
              <a:buNone/>
            </a:pPr>
            <a:endParaRPr lang="ru-RU" sz="3200" dirty="0">
              <a:solidFill>
                <a:schemeClr val="tx1"/>
              </a:solidFill>
              <a:effectLst/>
            </a:endParaRPr>
          </a:p>
          <a:p>
            <a:endParaRPr lang="ru-RU" sz="2800" dirty="0">
              <a:effectLst/>
            </a:endParaRPr>
          </a:p>
          <a:p>
            <a:endParaRPr lang="ru-RU" sz="2800" dirty="0">
              <a:effectLst/>
            </a:endParaRPr>
          </a:p>
          <a:p>
            <a:endParaRPr lang="ru-RU" sz="2800" dirty="0">
              <a:solidFill>
                <a:schemeClr val="tx1"/>
              </a:solidFill>
              <a:effectLst/>
            </a:endParaRPr>
          </a:p>
          <a:p>
            <a:pPr marL="36900" indent="0">
              <a:buNone/>
            </a:pP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9269" y="1057011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853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819202" y="2231245"/>
            <a:ext cx="10588941" cy="1308538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ru-RU" sz="6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r>
              <a:rPr lang="ru-RU" sz="6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36900" indent="0" algn="ctr">
              <a:buNone/>
            </a:pPr>
            <a:endParaRPr lang="ru-RU" sz="6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6900" indent="0" algn="ctr">
              <a:buNone/>
            </a:pPr>
            <a:endParaRPr lang="ru-RU" sz="54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25449" y="3133629"/>
            <a:ext cx="4540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Асадуллин Радик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Ведущий Аналитик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компании СМС-ИТ</a:t>
            </a:r>
          </a:p>
          <a:p>
            <a:r>
              <a:rPr lang="en-US" sz="24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www.sms-it.ru</a:t>
            </a:r>
            <a:endParaRPr lang="ru-RU" sz="2400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  <p:pic>
        <p:nvPicPr>
          <p:cNvPr id="10" name="Picture 3" descr="C:\Users\KankaevIG\Desktop\СМС-ИТ\Лого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82" y="417298"/>
            <a:ext cx="2520280" cy="44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314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2635533" y="3220497"/>
            <a:ext cx="7032206" cy="1444113"/>
            <a:chOff x="1796205" y="3928999"/>
            <a:chExt cx="8740741" cy="184321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796205" y="3928999"/>
              <a:ext cx="8740741" cy="18432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ind23ex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04195" y="5184035"/>
              <a:ext cx="1207675" cy="274355"/>
            </a:xfrm>
            <a:prstGeom prst="rect">
              <a:avLst/>
            </a:prstGeom>
          </p:spPr>
        </p:pic>
        <p:pic>
          <p:nvPicPr>
            <p:cNvPr id="6" name="Рисунок 5" descr="укdex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01061" y="5014237"/>
              <a:ext cx="845862" cy="480867"/>
            </a:xfrm>
            <a:prstGeom prst="rect">
              <a:avLst/>
            </a:prstGeom>
          </p:spPr>
        </p:pic>
        <p:pic>
          <p:nvPicPr>
            <p:cNvPr id="7" name="Рисунок 6" descr="sdex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48799" y="4273251"/>
              <a:ext cx="720978" cy="577356"/>
            </a:xfrm>
            <a:prstGeom prst="rect">
              <a:avLst/>
            </a:prstGeom>
          </p:spPr>
        </p:pic>
        <p:pic>
          <p:nvPicPr>
            <p:cNvPr id="8" name="Рисунок 7" descr="ывапыапex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77355" y="4161904"/>
              <a:ext cx="865737" cy="424753"/>
            </a:xfrm>
            <a:prstGeom prst="rect">
              <a:avLst/>
            </a:prstGeom>
          </p:spPr>
        </p:pic>
        <p:pic>
          <p:nvPicPr>
            <p:cNvPr id="9" name="Picture 2" descr="http://pronedra.ru/uploads/b/resizes/prndr_1_zmzo41ni_ok1_ny60dpc5_ok1_r3rl0xsw_ok1_tapfidel_ok1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7"/>
            <a:stretch/>
          </p:blipFill>
          <p:spPr bwMode="auto">
            <a:xfrm>
              <a:off x="5414020" y="4175125"/>
              <a:ext cx="1824504" cy="1355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poli.ru/uploads/01032014/c09d5faa95b5029d79cf59ad9c90bfcb.gif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1F0F1"/>
                </a:clrFrom>
                <a:clrTo>
                  <a:srgbClr val="F1F0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235" y="4298395"/>
              <a:ext cx="1009371" cy="624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ttp://ckp.ulsu.ru/media/image/1/vtgk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9275" y="5158253"/>
              <a:ext cx="973951" cy="301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http://neftegaz.ru/images/transneft_NEWW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272" y="4210041"/>
              <a:ext cx="911505" cy="390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 descr="http://toplogos.ru/images/logo-yokogawa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2372" y="4233912"/>
              <a:ext cx="709600" cy="616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9644" y="4966205"/>
              <a:ext cx="844893" cy="47745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40082" y="5059327"/>
              <a:ext cx="1472318" cy="399219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9763" y="4315944"/>
              <a:ext cx="1089971" cy="326297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4292684" y="1130560"/>
            <a:ext cx="3740176" cy="1853433"/>
          </a:xfrm>
          <a:prstGeom prst="rect">
            <a:avLst/>
          </a:prstGeom>
          <a:noFill/>
          <a:ln>
            <a:solidFill>
              <a:srgbClr val="8DB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44240" y="1130560"/>
            <a:ext cx="3539486" cy="1853433"/>
          </a:xfrm>
          <a:prstGeom prst="rect">
            <a:avLst/>
          </a:prstGeom>
          <a:solidFill>
            <a:srgbClr val="2360A2"/>
          </a:solidFill>
          <a:ln>
            <a:solidFill>
              <a:srgbClr val="8DB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032860" y="1130558"/>
            <a:ext cx="3611469" cy="1853435"/>
          </a:xfrm>
          <a:prstGeom prst="rect">
            <a:avLst/>
          </a:prstGeom>
          <a:solidFill>
            <a:srgbClr val="2771AC"/>
          </a:solidFill>
          <a:ln>
            <a:solidFill>
              <a:srgbClr val="8DB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287838" y="1637671"/>
            <a:ext cx="3101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150 сотрудников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44240" y="1135008"/>
            <a:ext cx="3539486" cy="1848986"/>
          </a:xfrm>
          <a:prstGeom prst="rect">
            <a:avLst/>
          </a:prstGeom>
          <a:solidFill>
            <a:srgbClr val="2771AC"/>
          </a:solidFill>
          <a:ln>
            <a:solidFill>
              <a:srgbClr val="8DB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70959" y="1457110"/>
            <a:ext cx="3334355" cy="124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Более 500 предприятий- заказчиков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059269" y="1063154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Заголовок 3"/>
          <p:cNvSpPr>
            <a:spLocks noGrp="1"/>
          </p:cNvSpPr>
          <p:nvPr>
            <p:ph type="title"/>
          </p:nvPr>
        </p:nvSpPr>
        <p:spPr>
          <a:xfrm>
            <a:off x="913795" y="176463"/>
            <a:ext cx="10353762" cy="97045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 об «СМС-ИТ»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740119" y="4911237"/>
            <a:ext cx="10904210" cy="1187957"/>
          </a:xfrm>
          <a:prstGeom prst="rect">
            <a:avLst/>
          </a:prstGeom>
          <a:solidFill>
            <a:srgbClr val="2771AC"/>
          </a:solidFill>
          <a:ln>
            <a:solidFill>
              <a:srgbClr val="8DB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740119" y="4935783"/>
            <a:ext cx="10904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Полный цикл создания  ПО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85708" y="5585724"/>
            <a:ext cx="136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Аналитика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585687" y="5585724"/>
            <a:ext cx="136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Разработка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285666" y="557829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Тестирование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7293034" y="5561245"/>
            <a:ext cx="136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Внедрение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8993013" y="5578298"/>
            <a:ext cx="172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Техподдержка</a:t>
            </a:r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3232846" y="5676047"/>
            <a:ext cx="330968" cy="188685"/>
          </a:xfrm>
          <a:prstGeom prst="rightArrow">
            <a:avLst>
              <a:gd name="adj1" fmla="val 50000"/>
              <a:gd name="adj2" fmla="val 98461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4951532" y="5676047"/>
            <a:ext cx="330968" cy="188685"/>
          </a:xfrm>
          <a:prstGeom prst="rightArrow">
            <a:avLst>
              <a:gd name="adj1" fmla="val 50000"/>
              <a:gd name="adj2" fmla="val 98461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6962066" y="5676047"/>
            <a:ext cx="330968" cy="188685"/>
          </a:xfrm>
          <a:prstGeom prst="rightArrow">
            <a:avLst>
              <a:gd name="adj1" fmla="val 50000"/>
              <a:gd name="adj2" fmla="val 98461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8668377" y="5668621"/>
            <a:ext cx="330968" cy="188685"/>
          </a:xfrm>
          <a:prstGeom prst="rightArrow">
            <a:avLst>
              <a:gd name="adj1" fmla="val 50000"/>
              <a:gd name="adj2" fmla="val 98461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6"/>
          <a:srcRect l="1933" t="2828" r="41339" b="26307"/>
          <a:stretch/>
        </p:blipFill>
        <p:spPr>
          <a:xfrm>
            <a:off x="4300920" y="1139473"/>
            <a:ext cx="3722415" cy="1834397"/>
          </a:xfrm>
          <a:prstGeom prst="rect">
            <a:avLst/>
          </a:prstGeom>
        </p:spPr>
      </p:pic>
      <p:sp>
        <p:nvSpPr>
          <p:cNvPr id="4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9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70320"/>
            <a:ext cx="10353762" cy="9704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чем сегодня поговорим?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270438"/>
            <a:ext cx="7504491" cy="535107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Какие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сегодня присущи БА?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Какие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действительно должны быть у БА?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Суть синдрома «полукровки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Преимущества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«полукровки»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Когда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«полукровка» - это нормально?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 нужно сделать, чтобы не быть «полукровкой»?</a:t>
            </a:r>
          </a:p>
          <a:p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9269" y="1057011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Картинки по запросу профессор макгонагалл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41" y="1270439"/>
            <a:ext cx="3067888" cy="431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079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72979"/>
            <a:ext cx="11129269" cy="9704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функции отца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9270" y="1059670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913795" y="1241560"/>
            <a:ext cx="4821987" cy="405875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Обеспечивать семью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Воспитывать детей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Быть примером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Защищать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Любить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Заботиться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738750" y="1241560"/>
            <a:ext cx="4821987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Учить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Жалеть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Поощрять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Помогать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Контролировать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Принимать решения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3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76463"/>
            <a:ext cx="10353762" cy="97045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функции отца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241560"/>
            <a:ext cx="4821987" cy="405875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strike="sngStrike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Обеспечивать семью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Воспитывать детей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strike="sngStrike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Быть примером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strike="sngStrike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Защищать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strike="sngStrike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Любить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strike="sngStrike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Заботиться</a:t>
            </a:r>
            <a:endParaRPr lang="ru-RU" sz="2800" strike="sngStrike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738750" y="1241560"/>
            <a:ext cx="4821987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Учить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strike="sngStrike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Жалеть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strike="sngStrike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Поощрять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strike="sngStrike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Помогать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Контролировать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800" strike="sngStrike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Принимать решения</a:t>
            </a:r>
            <a:endParaRPr lang="ru-RU" sz="2800" strike="sngStrike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9269" y="1063154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17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29560" y="160697"/>
            <a:ext cx="1094187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«Навешанные» функции БА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75035" y="1047388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30809"/>
              </p:ext>
            </p:extLst>
          </p:nvPr>
        </p:nvGraphicFramePr>
        <p:xfrm>
          <a:off x="1059269" y="1336105"/>
          <a:ext cx="10073894" cy="4271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6874"/>
                <a:gridCol w="2547020"/>
              </a:tblGrid>
              <a:tr h="598784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Менеджера проекта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784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Тестировщика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784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Специалиста по внедрению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066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Системного аналитика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7992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Технического писателя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7992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Дизайнера/проектировщика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Сотрудника технической</a:t>
                      </a:r>
                      <a:r>
                        <a:rPr lang="ru-RU" sz="2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r="7892"/>
          <a:stretch/>
        </p:blipFill>
        <p:spPr bwMode="auto">
          <a:xfrm>
            <a:off x="7662041" y="1252347"/>
            <a:ext cx="4001935" cy="435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539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916927"/>
              </p:ext>
            </p:extLst>
          </p:nvPr>
        </p:nvGraphicFramePr>
        <p:xfrm>
          <a:off x="1060831" y="1335807"/>
          <a:ext cx="10073894" cy="478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6874">
                  <a:extLst>
                    <a:ext uri="{9D8B030D-6E8A-4147-A177-3AD203B41FA5}">
                      <a16:colId xmlns="" xmlns:a16="http://schemas.microsoft.com/office/drawing/2014/main" val="4229269803"/>
                    </a:ext>
                  </a:extLst>
                </a:gridCol>
                <a:gridCol w="2547020">
                  <a:extLst>
                    <a:ext uri="{9D8B030D-6E8A-4147-A177-3AD203B41FA5}">
                      <a16:colId xmlns="" xmlns:a16="http://schemas.microsoft.com/office/drawing/2014/main" val="3202343176"/>
                    </a:ext>
                  </a:extLst>
                </a:gridCol>
              </a:tblGrid>
              <a:tr h="598784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Менеджера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F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  <a:endParaRPr lang="ru-RU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F2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6649846"/>
                  </a:ext>
                </a:extLst>
              </a:tr>
              <a:tr h="598784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Тестировщика</a:t>
                      </a:r>
                      <a:endParaRPr lang="ru-RU" sz="2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F2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25%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F2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3335022"/>
                  </a:ext>
                </a:extLst>
              </a:tr>
              <a:tr h="598784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Специалиста по внедрению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F2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F2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5589859"/>
                  </a:ext>
                </a:extLst>
              </a:tr>
              <a:tr h="68066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Системного аналитика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F2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F2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941098"/>
                  </a:ext>
                </a:extLst>
              </a:tr>
              <a:tr h="637992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Технического писателя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F2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F21"/>
                    </a:solidFill>
                  </a:tcPr>
                </a:tc>
              </a:tr>
              <a:tr h="637992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Дизайнера/проектировщика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F2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F2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1259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Сотрудника технической</a:t>
                      </a:r>
                      <a:r>
                        <a:rPr lang="ru-RU" sz="2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F2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F2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6663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6838" marR="0" lvl="1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800" b="0" i="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«Чистые» бизнес-аналитик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F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  <a:endParaRPr lang="ru-RU" sz="2800" b="0" i="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1F2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8562695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1090801" y="1047388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73902" y="6124818"/>
            <a:ext cx="919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* На основании анализа 100 вакансий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HH.ru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Superjob.ru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за февраль-март 2017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29560" y="160697"/>
            <a:ext cx="1094187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«Навешанные» функции БА</a:t>
            </a:r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70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57213"/>
            <a:ext cx="11129269" cy="97045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00B0F0"/>
                </a:solidFill>
              </a:rPr>
              <a:t>Функции </a:t>
            </a:r>
            <a:r>
              <a:rPr lang="ru-RU" dirty="0" smtClean="0">
                <a:solidFill>
                  <a:srgbClr val="00B0F0"/>
                </a:solidFill>
              </a:rPr>
              <a:t>менеджера</a:t>
            </a:r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9270" y="1043904"/>
            <a:ext cx="1058894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913795" y="1275249"/>
            <a:ext cx="10353762" cy="483058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 Планирование задач/ определение приоритетов разработки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 Формальная </a:t>
            </a:r>
            <a:r>
              <a:rPr lang="ru-RU" sz="3200" dirty="0">
                <a:solidFill>
                  <a:schemeClr val="tx1"/>
                </a:solidFill>
              </a:rPr>
              <a:t>п</a:t>
            </a:r>
            <a:r>
              <a:rPr lang="ru-RU" sz="3200" dirty="0" smtClean="0">
                <a:solidFill>
                  <a:schemeClr val="tx1"/>
                </a:solidFill>
              </a:rPr>
              <a:t>остановка задач разработчикам, дизайнерам, тестировщикам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 Составление отчетности по проекту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1"/>
                </a:solidFill>
              </a:rPr>
              <a:t> Составление бюджета проекта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0784" y="6382406"/>
            <a:ext cx="753545" cy="365125"/>
          </a:xfrm>
        </p:spPr>
        <p:txBody>
          <a:bodyPr/>
          <a:lstStyle/>
          <a:p>
            <a:r>
              <a:rPr lang="en-US" sz="1800" dirty="0" smtClean="0"/>
              <a:t>9</a:t>
            </a:r>
            <a:endParaRPr lang="en-US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46" y="336253"/>
            <a:ext cx="1107383" cy="6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89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8553</TotalTime>
  <Words>2653</Words>
  <Application>Microsoft Office PowerPoint</Application>
  <PresentationFormat>Широкоэкранный</PresentationFormat>
  <Paragraphs>346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Calisto MT</vt:lpstr>
      <vt:lpstr>Trebuchet MS</vt:lpstr>
      <vt:lpstr>Wingdings</vt:lpstr>
      <vt:lpstr>Wingdings 2</vt:lpstr>
      <vt:lpstr>Грифель</vt:lpstr>
      <vt:lpstr>Бизнес-аналитик</vt:lpstr>
      <vt:lpstr>Труды других авторов по этой теме</vt:lpstr>
      <vt:lpstr>Кратко об «СМС-ИТ»</vt:lpstr>
      <vt:lpstr>О чем сегодня поговорим?</vt:lpstr>
      <vt:lpstr>Основные функции отца</vt:lpstr>
      <vt:lpstr>Основные функции отца</vt:lpstr>
      <vt:lpstr>Презентация PowerPoint</vt:lpstr>
      <vt:lpstr>Презентация PowerPoint</vt:lpstr>
      <vt:lpstr>Функции менеджера</vt:lpstr>
      <vt:lpstr>Функции тестировщика</vt:lpstr>
      <vt:lpstr>Функции внедренца</vt:lpstr>
      <vt:lpstr>Функции системного аналитика </vt:lpstr>
      <vt:lpstr>Кто такой «Бизнес-аналитик»?</vt:lpstr>
      <vt:lpstr>Набор основных функций БА</vt:lpstr>
      <vt:lpstr>Недостатки синдрома «полукровки»</vt:lpstr>
      <vt:lpstr>Плюсы синдрома «полукровки»</vt:lpstr>
      <vt:lpstr>Когда быть «полукровкой» оправдано?</vt:lpstr>
      <vt:lpstr>Как исправить ситуацию?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Бизнес-аналитик – грязнокровка: панацея или необходимое зло?</dc:title>
  <dc:creator>Радик Асадуллин</dc:creator>
  <cp:lastModifiedBy>Асадуллин Радик Райханович</cp:lastModifiedBy>
  <cp:revision>113</cp:revision>
  <cp:lastPrinted>2017-09-21T11:44:21Z</cp:lastPrinted>
  <dcterms:created xsi:type="dcterms:W3CDTF">2017-03-12T07:35:40Z</dcterms:created>
  <dcterms:modified xsi:type="dcterms:W3CDTF">2017-09-22T10:11:31Z</dcterms:modified>
</cp:coreProperties>
</file>