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17" r:id="rId1"/>
  </p:sldMasterIdLst>
  <p:notesMasterIdLst>
    <p:notesMasterId r:id="rId23"/>
  </p:notesMasterIdLst>
  <p:handoutMasterIdLst>
    <p:handoutMasterId r:id="rId24"/>
  </p:handoutMasterIdLst>
  <p:sldIdLst>
    <p:sldId id="357" r:id="rId2"/>
    <p:sldId id="328" r:id="rId3"/>
    <p:sldId id="334" r:id="rId4"/>
    <p:sldId id="358" r:id="rId5"/>
    <p:sldId id="340" r:id="rId6"/>
    <p:sldId id="343" r:id="rId7"/>
    <p:sldId id="342" r:id="rId8"/>
    <p:sldId id="344" r:id="rId9"/>
    <p:sldId id="349" r:id="rId10"/>
    <p:sldId id="345" r:id="rId11"/>
    <p:sldId id="355" r:id="rId12"/>
    <p:sldId id="352" r:id="rId13"/>
    <p:sldId id="347" r:id="rId14"/>
    <p:sldId id="351" r:id="rId15"/>
    <p:sldId id="356" r:id="rId16"/>
    <p:sldId id="348" r:id="rId17"/>
    <p:sldId id="346" r:id="rId18"/>
    <p:sldId id="359" r:id="rId19"/>
    <p:sldId id="360" r:id="rId20"/>
    <p:sldId id="354" r:id="rId21"/>
    <p:sldId id="325" r:id="rId22"/>
  </p:sldIdLst>
  <p:sldSz cx="12192000" cy="6858000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ельянинова А. C." initials="Alex" lastIdx="9" clrIdx="0"/>
  <p:cmAuthor id="1" name="Марков В.Е." initials="МВ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FF"/>
    <a:srgbClr val="FFCCFF"/>
    <a:srgbClr val="24877A"/>
    <a:srgbClr val="FF66FF"/>
    <a:srgbClr val="FF00FF"/>
    <a:srgbClr val="BDECC9"/>
    <a:srgbClr val="FFFF99"/>
    <a:srgbClr val="7F7F7F"/>
    <a:srgbClr val="BFBFB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92" autoAdjust="0"/>
    <p:restoredTop sz="79707" autoAdjust="0"/>
  </p:normalViewPr>
  <p:slideViewPr>
    <p:cSldViewPr snapToGrid="0">
      <p:cViewPr varScale="1">
        <p:scale>
          <a:sx n="67" d="100"/>
          <a:sy n="67" d="100"/>
        </p:scale>
        <p:origin x="-750" y="-204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66"/>
    </p:cViewPr>
  </p:sorterViewPr>
  <p:notesViewPr>
    <p:cSldViewPr snapToGrid="0" showGuides="1">
      <p:cViewPr varScale="1">
        <p:scale>
          <a:sx n="79" d="100"/>
          <a:sy n="79" d="100"/>
        </p:scale>
        <p:origin x="29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FEAFA5-15A6-4144-A86B-25671C98FE0E}" type="datetimeFigureOut">
              <a:rPr lang="ru-RU"/>
              <a:pPr>
                <a:defRPr/>
              </a:pPr>
              <a:t>17.05.21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99BE3E-A376-4DFD-9AA5-9986AF64E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3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9B4941-DC82-46A2-9894-78F287E31ED9}" type="datetimeFigureOut">
              <a:rPr lang="ru-RU"/>
              <a:pPr>
                <a:defRPr/>
              </a:pPr>
              <a:t>17.05.21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15" tIns="45158" rIns="90315" bIns="4515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6105"/>
            <a:ext cx="5335270" cy="4467305"/>
          </a:xfrm>
          <a:prstGeom prst="rect">
            <a:avLst/>
          </a:prstGeom>
        </p:spPr>
        <p:txBody>
          <a:bodyPr vert="horz" lIns="90315" tIns="45158" rIns="90315" bIns="4515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2BD0C6-C8E7-46C7-95F4-54F210C74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1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45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1677989"/>
            <a:ext cx="8605836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1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864000" y="3833617"/>
            <a:ext cx="8605836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0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нутренн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3600000"/>
            <a:ext cx="8640000" cy="1800000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0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раздела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83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9" y="431999"/>
            <a:ext cx="10548000" cy="684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ru-RU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/19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864000" y="1296000"/>
            <a:ext cx="10548000" cy="486000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463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бор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4" name="Группа 5"/>
          <p:cNvGrpSpPr>
            <a:grpSpLocks/>
          </p:cNvGrpSpPr>
          <p:nvPr userDrawn="1"/>
        </p:nvGrpSpPr>
        <p:grpSpPr bwMode="auto">
          <a:xfrm>
            <a:off x="1057569" y="4922116"/>
            <a:ext cx="8456303" cy="1152525"/>
            <a:chOff x="1572146" y="4292153"/>
            <a:chExt cx="6342226" cy="1152401"/>
          </a:xfrm>
        </p:grpSpPr>
        <p:sp>
          <p:nvSpPr>
            <p:cNvPr id="5" name="Скругленный прямоугольник 4"/>
            <p:cNvSpPr/>
            <p:nvPr userDrawn="1"/>
          </p:nvSpPr>
          <p:spPr>
            <a:xfrm>
              <a:off x="1572146" y="4292153"/>
              <a:ext cx="6342226" cy="115240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188000" defTabSz="539750">
                <a:spcBef>
                  <a:spcPts val="0"/>
                </a:spcBef>
                <a:spcAft>
                  <a:spcPts val="400"/>
                </a:spcAft>
                <a:buClr>
                  <a:srgbClr val="006699"/>
                </a:buClr>
                <a:buSzPct val="150000"/>
                <a:defRPr/>
              </a:pP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Дополнительная информация (точку </a:t>
              </a:r>
              <a:b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последнем предложении не ставим)</a:t>
              </a:r>
              <a:endParaRPr lang="ru-RU" sz="2000" dirty="0">
                <a:solidFill>
                  <a:srgbClr val="0066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10" descr="C:\Users\avelyaninova\Desktop\1319030080_info-chat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2091" y="4411103"/>
              <a:ext cx="702000" cy="87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Скругленная прямоугольная выноска 6"/>
          <p:cNvSpPr/>
          <p:nvPr userDrawn="1"/>
        </p:nvSpPr>
        <p:spPr>
          <a:xfrm>
            <a:off x="8403807" y="3649770"/>
            <a:ext cx="2732507" cy="576411"/>
          </a:xfrm>
          <a:prstGeom prst="wedgeRoundRectCallout">
            <a:avLst>
              <a:gd name="adj1" fmla="val -36154"/>
              <a:gd name="adj2" fmla="val 78147"/>
              <a:gd name="adj3" fmla="val 16667"/>
            </a:avLst>
          </a:prstGeom>
          <a:solidFill>
            <a:srgbClr val="FFFFCA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>
              <a:defRPr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Краткое пояснение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428305" y="2962279"/>
            <a:ext cx="5532985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Положительный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Нейтральный</a:t>
            </a:r>
            <a:r>
              <a:rPr lang="ru-RU" sz="2400" baseline="0" dirty="0" smtClean="0">
                <a:latin typeface="Arial" charset="0"/>
                <a:cs typeface="+mn-cs"/>
              </a:rPr>
              <a:t>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Негативный факт</a:t>
            </a:r>
            <a:endParaRPr lang="ru-RU" sz="2400" dirty="0">
              <a:latin typeface="Arial" charset="0"/>
              <a:cs typeface="+mn-cs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768575" y="2291734"/>
            <a:ext cx="4367741" cy="1109251"/>
            <a:chOff x="4572000" y="1211610"/>
            <a:chExt cx="3275806" cy="1109251"/>
          </a:xfrm>
        </p:grpSpPr>
        <p:sp>
          <p:nvSpPr>
            <p:cNvPr id="10" name="Скругленная прямоугольная выноска 9"/>
            <p:cNvSpPr/>
            <p:nvPr/>
          </p:nvSpPr>
          <p:spPr bwMode="auto">
            <a:xfrm>
              <a:off x="4572000" y="1343373"/>
              <a:ext cx="3275806" cy="977488"/>
            </a:xfrm>
            <a:prstGeom prst="wedgeRoundRectCallout">
              <a:avLst>
                <a:gd name="adj1" fmla="val -40235"/>
                <a:gd name="adj2" fmla="val 7619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8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Кратки</a:t>
              </a:r>
              <a:r>
                <a:rPr lang="ru-RU" sz="1800" kern="0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й комментарий</a:t>
              </a:r>
              <a:endParaRPr lang="ru-RU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11" name="Рисунок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3275" y="1211610"/>
              <a:ext cx="621000" cy="82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26042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1677989"/>
            <a:ext cx="8605836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1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864000" y="3833617"/>
            <a:ext cx="8605836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864000" y="4283571"/>
            <a:ext cx="8605836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19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4"/>
          <p:cNvSpPr>
            <a:spLocks noGrp="1"/>
          </p:cNvSpPr>
          <p:nvPr>
            <p:ph type="title"/>
          </p:nvPr>
        </p:nvSpPr>
        <p:spPr bwMode="auto">
          <a:xfrm>
            <a:off x="864000" y="432000"/>
            <a:ext cx="10548000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27" name="Текст 8"/>
          <p:cNvSpPr>
            <a:spLocks noGrp="1"/>
          </p:cNvSpPr>
          <p:nvPr>
            <p:ph type="body" idx="1"/>
          </p:nvPr>
        </p:nvSpPr>
        <p:spPr bwMode="auto">
          <a:xfrm>
            <a:off x="864000" y="1296000"/>
            <a:ext cx="10548000" cy="48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en-US" dirty="0" smtClean="0"/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18" name="Прямая со стрелкой 17"/>
          <p:cNvCxnSpPr/>
          <p:nvPr userDrawn="1"/>
        </p:nvCxnSpPr>
        <p:spPr>
          <a:xfrm>
            <a:off x="-528736" y="1102031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 userDrawn="1"/>
        </p:nvCxnSpPr>
        <p:spPr>
          <a:xfrm>
            <a:off x="1055688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 userDrawn="1"/>
        </p:nvCxnSpPr>
        <p:spPr>
          <a:xfrm>
            <a:off x="8747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 userDrawn="1"/>
        </p:nvCxnSpPr>
        <p:spPr>
          <a:xfrm>
            <a:off x="-528736" y="594365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 userDrawn="1"/>
        </p:nvCxnSpPr>
        <p:spPr>
          <a:xfrm>
            <a:off x="-528736" y="613727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 userDrawn="1"/>
        </p:nvCxnSpPr>
        <p:spPr>
          <a:xfrm>
            <a:off x="113982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 userDrawn="1"/>
        </p:nvCxnSpPr>
        <p:spPr>
          <a:xfrm>
            <a:off x="-528739" y="444854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4" r:id="rId3"/>
    <p:sldLayoutId id="2147484725" r:id="rId4"/>
    <p:sldLayoutId id="2147484726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ru-RU" sz="3600" b="0" kern="1200" baseline="0" dirty="0" smtClean="0">
          <a:solidFill>
            <a:schemeClr val="accent1">
              <a:lumMod val="75000"/>
            </a:schemeClr>
          </a:solidFill>
          <a:latin typeface="+mn-lt"/>
          <a:ea typeface="Open Sans" pitchFamily="34" charset="0"/>
          <a:cs typeface="Open Sans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9pPr>
      <a:extLst/>
    </p:titleStyle>
    <p:bodyStyle>
      <a:lvl1pPr marL="342900" indent="-342900" algn="l" defTabSz="539750" rtl="0" eaLnBrk="1" fontAlgn="base" hangingPunct="1">
        <a:spcBef>
          <a:spcPct val="0"/>
        </a:spcBef>
        <a:spcAft>
          <a:spcPts val="1200"/>
        </a:spcAft>
        <a:buClr>
          <a:srgbClr val="006699"/>
        </a:buClr>
        <a:buSzPct val="135000"/>
        <a:buFont typeface="Wingdings" panose="05000000000000000000" pitchFamily="2" charset="2"/>
        <a:buChar char="§"/>
        <a:defRPr lang="ru-RU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0000" indent="-342900" algn="l" defTabSz="539750" rtl="0" eaLnBrk="1" fontAlgn="base" hangingPunct="1">
        <a:spcBef>
          <a:spcPct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defRPr lang="ru-RU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5825" marR="0" indent="-228600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tabLst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marR="0" indent="-173038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6699"/>
        </a:buClr>
        <a:buSzPct val="135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6988" marR="0" indent="-182563" algn="l" defTabSz="914400" rtl="0" eaLnBrk="1" fontAlgn="base" latinLnBrk="0" hangingPunct="1">
        <a:lnSpc>
          <a:spcPct val="100000"/>
        </a:lnSpc>
        <a:spcBef>
          <a:spcPts val="0"/>
        </a:spcBef>
        <a:spcAft>
          <a:spcPct val="0"/>
        </a:spcAft>
        <a:buClr>
          <a:srgbClr val="006699"/>
        </a:buClr>
        <a:buSzPct val="135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="" xmlns:p15="http://schemas.microsoft.com/office/powerpoint/2012/main">
        <p15:guide id="2" pos="665" userDrawn="1">
          <p15:clr>
            <a:srgbClr val="F26B43"/>
          </p15:clr>
        </p15:guide>
        <p15:guide id="3" pos="551" userDrawn="1">
          <p15:clr>
            <a:srgbClr val="F26B43"/>
          </p15:clr>
        </p15:guide>
        <p15:guide id="4" pos="5972" userDrawn="1">
          <p15:clr>
            <a:srgbClr val="F26B43"/>
          </p15:clr>
        </p15:guide>
        <p15:guide id="5" pos="7061" userDrawn="1">
          <p15:clr>
            <a:srgbClr val="F26B43"/>
          </p15:clr>
        </p15:guide>
        <p15:guide id="6" orient="horz" pos="1344" userDrawn="1">
          <p15:clr>
            <a:srgbClr val="F26B43"/>
          </p15:clr>
        </p15:guide>
        <p15:guide id="7" orient="horz" pos="958" userDrawn="1">
          <p15:clr>
            <a:srgbClr val="F26B43"/>
          </p15:clr>
        </p15:guide>
        <p15:guide id="8" orient="horz" pos="527" userDrawn="1">
          <p15:clr>
            <a:srgbClr val="F26B43"/>
          </p15:clr>
        </p15:guide>
        <p15:guide id="9" orient="horz" pos="3741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2" pos="7174" userDrawn="1">
          <p15:clr>
            <a:srgbClr val="F26B43"/>
          </p15:clr>
        </p15:guide>
        <p15:guide id="13" orient="horz" pos="1049" userDrawn="1">
          <p15:clr>
            <a:srgbClr val="F26B43"/>
          </p15:clr>
        </p15:guide>
        <p15:guide id="14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tsepkov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tsepkov.org/Multyparadigm-AD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MaximTsepkov" TargetMode="External"/><Relationship Id="rId7" Type="http://schemas.openxmlformats.org/officeDocument/2006/relationships/hyperlink" Target="https://t.me/IrinaNSurova" TargetMode="External"/><Relationship Id="rId2" Type="http://schemas.openxmlformats.org/officeDocument/2006/relationships/hyperlink" Target="http://mtsepkov.org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5.pn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6515" y="3539874"/>
            <a:ext cx="8605836" cy="430907"/>
          </a:xfrm>
        </p:spPr>
        <p:txBody>
          <a:bodyPr/>
          <a:lstStyle/>
          <a:p>
            <a:r>
              <a:rPr lang="ru-RU" dirty="0" smtClean="0"/>
              <a:t>Максим Цепков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2576515" y="3989827"/>
            <a:ext cx="8605836" cy="432048"/>
          </a:xfrm>
        </p:spPr>
        <p:txBody>
          <a:bodyPr/>
          <a:lstStyle/>
          <a:p>
            <a:r>
              <a:rPr lang="ru-RU" dirty="0" smtClean="0"/>
              <a:t>Архитектор </a:t>
            </a:r>
            <a:r>
              <a:rPr lang="ru-RU" dirty="0"/>
              <a:t>и </a:t>
            </a:r>
            <a:r>
              <a:rPr lang="ru-RU" dirty="0" smtClean="0"/>
              <a:t>аналитик</a:t>
            </a:r>
            <a:r>
              <a:rPr lang="ru-RU" dirty="0" smtClean="0"/>
              <a:t>,</a:t>
            </a:r>
            <a:endParaRPr lang="ru-RU" dirty="0"/>
          </a:p>
          <a:p>
            <a:r>
              <a:rPr lang="ru-RU" dirty="0" smtClean="0"/>
              <a:t>навигатор </a:t>
            </a:r>
            <a:r>
              <a:rPr lang="ru-RU" dirty="0" smtClean="0"/>
              <a:t>по </a:t>
            </a:r>
            <a:r>
              <a:rPr lang="ru-RU" dirty="0" smtClean="0"/>
              <a:t>миру </a:t>
            </a:r>
            <a:r>
              <a:rPr lang="en-US" dirty="0" smtClean="0"/>
              <a:t>Agile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бирюзовых организаций</a:t>
            </a:r>
            <a:endParaRPr lang="ru-RU" dirty="0" smtClean="0"/>
          </a:p>
          <a:p>
            <a:r>
              <a:rPr lang="en-US" b="1" dirty="0" smtClean="0">
                <a:hlinkClick r:id="rId3"/>
              </a:rPr>
              <a:t>http</a:t>
            </a:r>
            <a:r>
              <a:rPr lang="en-US" b="1" dirty="0">
                <a:hlinkClick r:id="rId3"/>
              </a:rPr>
              <a:t>://mtsepkov.org</a:t>
            </a:r>
            <a:endParaRPr lang="en-US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5" y="3590209"/>
            <a:ext cx="1589088" cy="175655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000" y="1334711"/>
            <a:ext cx="10763894" cy="1158179"/>
          </a:xfrm>
        </p:spPr>
        <p:txBody>
          <a:bodyPr/>
          <a:lstStyle/>
          <a:p>
            <a:r>
              <a:rPr lang="ru-RU" b="0" dirty="0"/>
              <a:t>Проектируем приложение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ru-RU" b="0" dirty="0" smtClean="0"/>
              <a:t>в </a:t>
            </a:r>
            <a:r>
              <a:rPr lang="ru-RU" b="0" dirty="0" err="1"/>
              <a:t>микросервисной</a:t>
            </a:r>
            <a:r>
              <a:rPr lang="ru-RU" b="0" dirty="0"/>
              <a:t> архитектуре.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ru-RU" b="0" dirty="0" smtClean="0"/>
              <a:t>Разбор </a:t>
            </a:r>
            <a:r>
              <a:rPr lang="ru-RU" b="0" dirty="0"/>
              <a:t>кейсов</a:t>
            </a:r>
            <a:endParaRPr lang="ru-RU" b="0" dirty="0"/>
          </a:p>
        </p:txBody>
      </p:sp>
      <p:sp>
        <p:nvSpPr>
          <p:cNvPr id="6" name="TextBox 5"/>
          <p:cNvSpPr txBox="1"/>
          <p:nvPr/>
        </p:nvSpPr>
        <p:spPr>
          <a:xfrm>
            <a:off x="874715" y="6072020"/>
            <a:ext cx="673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22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мая 2021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Analyst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Days-1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Петербурге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888" y="313270"/>
            <a:ext cx="3501656" cy="1724566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6083170" y="3539874"/>
            <a:ext cx="3272370" cy="43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/>
            <a:r>
              <a:rPr lang="ru-RU" dirty="0" smtClean="0"/>
              <a:t>Ирина Сурова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082" y="3408697"/>
            <a:ext cx="1671850" cy="1938068"/>
          </a:xfrm>
          <a:prstGeom prst="ellipse">
            <a:avLst/>
          </a:prstGeom>
        </p:spPr>
      </p:pic>
      <p:sp>
        <p:nvSpPr>
          <p:cNvPr id="11" name="Текст 3"/>
          <p:cNvSpPr txBox="1">
            <a:spLocks/>
          </p:cNvSpPr>
          <p:nvPr/>
        </p:nvSpPr>
        <p:spPr bwMode="auto">
          <a:xfrm>
            <a:off x="6042227" y="3989827"/>
            <a:ext cx="3313313" cy="3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anose="05000000000000000000" pitchFamily="2" charset="2"/>
              <a:buNone/>
              <a:defRPr lang="ru-RU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/>
            <a:r>
              <a:rPr lang="ru-RU" dirty="0" smtClean="0"/>
              <a:t>Системный </a:t>
            </a:r>
            <a:r>
              <a:rPr lang="ru-RU" dirty="0" smtClean="0"/>
              <a:t>аналитик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1924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177601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база данных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1701985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192748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266540" y="165676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548842" y="1287435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92727" y="1701985"/>
            <a:ext cx="1068477" cy="109738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5799304" y="2668585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8301980" y="234264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301980" y="3028529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487963" y="2280505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6251944" y="1968740"/>
            <a:ext cx="1906707" cy="92820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157639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323907" y="2980559"/>
            <a:ext cx="1375144" cy="352629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6251944" y="2638412"/>
            <a:ext cx="1906707" cy="24619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251944" y="2884610"/>
            <a:ext cx="1906707" cy="43462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233464" y="3565024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0" y="1549831"/>
            <a:ext cx="2547993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0" y="2068222"/>
            <a:ext cx="2612267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9594752" y="1862068"/>
            <a:ext cx="1495646" cy="1521340"/>
          </a:xfrm>
          <a:prstGeom prst="ca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9952713" y="2365317"/>
            <a:ext cx="715926" cy="373899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4756298" y="2254223"/>
            <a:ext cx="942753" cy="6427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3742980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3125306"/>
            <a:ext cx="1687032" cy="79322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Куб 90"/>
          <p:cNvSpPr/>
          <p:nvPr/>
        </p:nvSpPr>
        <p:spPr>
          <a:xfrm>
            <a:off x="9952713" y="2831927"/>
            <a:ext cx="715926" cy="373899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2151339" y="2638412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Вася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107154" y="4227059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Это Петя</a:t>
            </a:r>
          </a:p>
        </p:txBody>
      </p:sp>
      <p:cxnSp>
        <p:nvCxnSpPr>
          <p:cNvPr id="110" name="Прямая со стрелкой 109"/>
          <p:cNvCxnSpPr/>
          <p:nvPr/>
        </p:nvCxnSpPr>
        <p:spPr>
          <a:xfrm>
            <a:off x="8710613" y="2638412"/>
            <a:ext cx="814387" cy="5269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Группа 110"/>
          <p:cNvGrpSpPr/>
          <p:nvPr/>
        </p:nvGrpSpPr>
        <p:grpSpPr>
          <a:xfrm>
            <a:off x="6367428" y="3219645"/>
            <a:ext cx="873519" cy="311973"/>
            <a:chOff x="4774106" y="1600063"/>
            <a:chExt cx="873519" cy="311973"/>
          </a:xfrm>
        </p:grpSpPr>
        <p:sp>
          <p:nvSpPr>
            <p:cNvPr id="113" name="Куб 112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4" name="Куб 11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Куб 11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118" name="Прямая со стрелкой 117"/>
          <p:cNvCxnSpPr/>
          <p:nvPr/>
        </p:nvCxnSpPr>
        <p:spPr>
          <a:xfrm>
            <a:off x="8645796" y="1926407"/>
            <a:ext cx="895873" cy="58346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 flipV="1">
            <a:off x="8710613" y="2857795"/>
            <a:ext cx="814387" cy="42862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8438448" y="3542199"/>
            <a:ext cx="245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Добавляем позицию в нужный заказ</a:t>
            </a:r>
            <a:endParaRPr lang="ru-RU" dirty="0"/>
          </a:p>
        </p:txBody>
      </p:sp>
      <p:sp>
        <p:nvSpPr>
          <p:cNvPr id="121" name="Скругленная прямоугольная выноска 120"/>
          <p:cNvSpPr/>
          <p:nvPr/>
        </p:nvSpPr>
        <p:spPr>
          <a:xfrm>
            <a:off x="2035400" y="5005449"/>
            <a:ext cx="3242428" cy="610049"/>
          </a:xfrm>
          <a:prstGeom prst="wedgeRoundRectCallout">
            <a:avLst>
              <a:gd name="adj1" fmla="val -42272"/>
              <a:gd name="adj2" fmla="val -101756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Идентификация – через авторизацию или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токены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…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604378" y="1377414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56" name="Текст 3"/>
          <p:cNvSpPr>
            <a:spLocks noGrp="1"/>
          </p:cNvSpPr>
          <p:nvPr>
            <p:ph type="body" sz="quarter" idx="11"/>
          </p:nvPr>
        </p:nvSpPr>
        <p:spPr>
          <a:xfrm>
            <a:off x="5628168" y="4107441"/>
            <a:ext cx="6032204" cy="2098174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ru-RU" sz="2000" dirty="0" smtClean="0"/>
              <a:t>Проектирование</a:t>
            </a:r>
            <a:endParaRPr lang="ru-RU" sz="2000" dirty="0" smtClean="0"/>
          </a:p>
          <a:p>
            <a:pPr>
              <a:spcAft>
                <a:spcPts val="600"/>
              </a:spcAft>
            </a:pPr>
            <a:r>
              <a:rPr lang="ru-RU" sz="2000" dirty="0" smtClean="0"/>
              <a:t>Как покупатель</a:t>
            </a:r>
            <a:r>
              <a:rPr lang="ru-RU" sz="2000" dirty="0" smtClean="0"/>
              <a:t>, начав делать заказ, увидит </a:t>
            </a:r>
            <a:r>
              <a:rPr lang="ru-RU" sz="2000" dirty="0" smtClean="0"/>
              <a:t>корзину с </a:t>
            </a:r>
            <a:r>
              <a:rPr lang="ru-RU" sz="2000" dirty="0" smtClean="0"/>
              <a:t>другого </a:t>
            </a:r>
            <a:r>
              <a:rPr lang="ru-RU" sz="2000" dirty="0" smtClean="0"/>
              <a:t>устройства?</a:t>
            </a:r>
            <a:endParaRPr lang="ru-RU" sz="2000" dirty="0" smtClean="0"/>
          </a:p>
          <a:p>
            <a:pPr>
              <a:spcAft>
                <a:spcPts val="600"/>
              </a:spcAft>
            </a:pPr>
            <a:r>
              <a:rPr lang="ru-RU" sz="2000" dirty="0" smtClean="0"/>
              <a:t>Как брошенные покупателями корзины </a:t>
            </a:r>
            <a:br>
              <a:rPr lang="ru-RU" sz="2000" dirty="0" smtClean="0"/>
            </a:br>
            <a:r>
              <a:rPr lang="ru-RU" sz="2000" dirty="0" smtClean="0"/>
              <a:t>не останутся вечным мусором?</a:t>
            </a:r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10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63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121" grpId="0" animBg="1"/>
      <p:bldP spid="5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Ведение остатка на складе – проблема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940756" y="483935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5036733" y="4576018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10025373" y="3061360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9" name="Овал 8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441957" y="2412092"/>
            <a:ext cx="16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 на складе</a:t>
            </a:r>
            <a:endParaRPr lang="ru-RU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7534842" y="1842081"/>
            <a:ext cx="2395967" cy="130979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8175759" y="1708075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2788704" y="2505541"/>
            <a:ext cx="199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 или позиция заказа</a:t>
            </a:r>
            <a:endParaRPr lang="ru-RU" dirty="0"/>
          </a:p>
        </p:txBody>
      </p:sp>
      <p:cxnSp>
        <p:nvCxnSpPr>
          <p:cNvPr id="96" name="Прямая со стрелкой 95"/>
          <p:cNvCxnSpPr/>
          <p:nvPr/>
        </p:nvCxnSpPr>
        <p:spPr>
          <a:xfrm>
            <a:off x="7570564" y="2575691"/>
            <a:ext cx="2327816" cy="6770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>
            <a:off x="7534842" y="3228586"/>
            <a:ext cx="2363538" cy="9998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flipV="1">
            <a:off x="7478233" y="3428546"/>
            <a:ext cx="2420147" cy="50028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7478233" y="3518081"/>
            <a:ext cx="2420147" cy="1057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V="1">
            <a:off x="7478233" y="3601189"/>
            <a:ext cx="2452576" cy="164430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Скругленная прямоугольная выноска 109"/>
          <p:cNvSpPr/>
          <p:nvPr/>
        </p:nvSpPr>
        <p:spPr>
          <a:xfrm>
            <a:off x="8256495" y="4774158"/>
            <a:ext cx="3184138" cy="893584"/>
          </a:xfrm>
          <a:prstGeom prst="wedgeRoundRectCallout">
            <a:avLst>
              <a:gd name="adj1" fmla="val 12875"/>
              <a:gd name="adj2" fmla="val -14814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Как сделать, 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чтобы ведение остатков справлялось с нагрузкой?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8759186" y="4527976"/>
            <a:ext cx="19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11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03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92" grpId="0"/>
      <p:bldP spid="110" grpId="0" animBg="1"/>
      <p:bldP spid="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Ведение остатка на складе – варианты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Очень быстрый гномик: высокопроизводительная БД и железо под узкоспециализированную логику ведения остатков</a:t>
            </a:r>
          </a:p>
          <a:p>
            <a:r>
              <a:rPr lang="ru-RU" dirty="0" err="1" smtClean="0"/>
              <a:t>Шардирование</a:t>
            </a:r>
            <a:r>
              <a:rPr lang="ru-RU" dirty="0" smtClean="0"/>
              <a:t>: несколько </a:t>
            </a:r>
            <a:r>
              <a:rPr lang="ru-RU" dirty="0" smtClean="0"/>
              <a:t>гномиков, каждый ведет свои товары, поделить надо равномерно</a:t>
            </a:r>
            <a:endParaRPr lang="ru-RU" dirty="0" smtClean="0"/>
          </a:p>
          <a:p>
            <a:r>
              <a:rPr lang="ru-RU" dirty="0" smtClean="0"/>
              <a:t>Много гномиков логики остатков и быстрая специализированная БД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Между гномиками заказов и гномиками остатков будет </a:t>
            </a:r>
            <a:r>
              <a:rPr lang="ru-RU" dirty="0"/>
              <a:t>о</a:t>
            </a:r>
            <a:r>
              <a:rPr lang="ru-RU" dirty="0" smtClean="0"/>
              <a:t>чередь </a:t>
            </a:r>
            <a:r>
              <a:rPr lang="ru-RU" dirty="0" smtClean="0"/>
              <a:t>на резервирование для </a:t>
            </a:r>
            <a:r>
              <a:rPr lang="ru-RU" dirty="0" smtClean="0"/>
              <a:t>выравнивания нагрузки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12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57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Прямоугольник 315"/>
          <p:cNvSpPr/>
          <p:nvPr/>
        </p:nvSpPr>
        <p:spPr>
          <a:xfrm>
            <a:off x="10359794" y="524601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" name="Прямоугольник 234"/>
          <p:cNvSpPr/>
          <p:nvPr/>
        </p:nvSpPr>
        <p:spPr>
          <a:xfrm>
            <a:off x="4454583" y="160259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" name="Прямоугольник 214"/>
          <p:cNvSpPr/>
          <p:nvPr/>
        </p:nvSpPr>
        <p:spPr>
          <a:xfrm>
            <a:off x="6376918" y="4317985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" name="Прямоугольник 204"/>
          <p:cNvSpPr/>
          <p:nvPr/>
        </p:nvSpPr>
        <p:spPr>
          <a:xfrm>
            <a:off x="6301530" y="3104268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9" name="Прямоугольник 198"/>
          <p:cNvSpPr/>
          <p:nvPr/>
        </p:nvSpPr>
        <p:spPr>
          <a:xfrm>
            <a:off x="4010810" y="3576209"/>
            <a:ext cx="772626" cy="9716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8" name="Прямоугольник 197"/>
          <p:cNvSpPr/>
          <p:nvPr/>
        </p:nvSpPr>
        <p:spPr>
          <a:xfrm>
            <a:off x="4032734" y="5150325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7" name="Прямоугольник 196"/>
          <p:cNvSpPr/>
          <p:nvPr/>
        </p:nvSpPr>
        <p:spPr>
          <a:xfrm>
            <a:off x="666307" y="5076722"/>
            <a:ext cx="709748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6" name="Прямоугольник 195"/>
          <p:cNvSpPr/>
          <p:nvPr/>
        </p:nvSpPr>
        <p:spPr>
          <a:xfrm>
            <a:off x="762804" y="148526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dirty="0" err="1" smtClean="0"/>
              <a:t>межсервисного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319999" y="226501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326874" y="226501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12" name="Прямая со стрелкой 11"/>
          <p:cNvCxnSpPr/>
          <p:nvPr/>
        </p:nvCxnSpPr>
        <p:spPr>
          <a:xfrm>
            <a:off x="1491907" y="3253097"/>
            <a:ext cx="2006876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2"/>
          </p:cNvCxnSpPr>
          <p:nvPr/>
        </p:nvCxnSpPr>
        <p:spPr>
          <a:xfrm flipH="1">
            <a:off x="1478972" y="2721735"/>
            <a:ext cx="12935" cy="260863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0" idx="2"/>
          </p:cNvCxnSpPr>
          <p:nvPr/>
        </p:nvCxnSpPr>
        <p:spPr>
          <a:xfrm>
            <a:off x="3498782" y="2721735"/>
            <a:ext cx="1" cy="227628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491907" y="286143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497580" y="3258384"/>
            <a:ext cx="0" cy="583048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491907" y="3841432"/>
            <a:ext cx="2005673" cy="1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491907" y="3841432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4879" y="292082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Запрос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80437" y="3453914"/>
            <a:ext cx="861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Ответ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7428" y="3336050"/>
            <a:ext cx="90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Ждем</a:t>
            </a:r>
            <a:endParaRPr lang="ru-RU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4885885" y="2349332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4" name="Овал 3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7140840" y="2349332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38" name="Прямая со стрелкой 37"/>
          <p:cNvCxnSpPr/>
          <p:nvPr/>
        </p:nvCxnSpPr>
        <p:spPr>
          <a:xfrm flipV="1">
            <a:off x="5057793" y="3248103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33" idx="2"/>
          </p:cNvCxnSpPr>
          <p:nvPr/>
        </p:nvCxnSpPr>
        <p:spPr>
          <a:xfrm>
            <a:off x="5057793" y="2806053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36" idx="2"/>
          </p:cNvCxnSpPr>
          <p:nvPr/>
        </p:nvCxnSpPr>
        <p:spPr>
          <a:xfrm>
            <a:off x="7312748" y="2806053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057793" y="2964803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11546" y="3022027"/>
            <a:ext cx="0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057793" y="3487560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Полилиния 108"/>
          <p:cNvSpPr/>
          <p:nvPr/>
        </p:nvSpPr>
        <p:spPr>
          <a:xfrm>
            <a:off x="1120887" y="2170111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09"/>
          <p:cNvSpPr txBox="1"/>
          <p:nvPr/>
        </p:nvSpPr>
        <p:spPr>
          <a:xfrm>
            <a:off x="1930467" y="2453884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1884084" y="3965086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>
            <a:off x="1494270" y="4593245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Полилиния 115"/>
          <p:cNvSpPr/>
          <p:nvPr/>
        </p:nvSpPr>
        <p:spPr>
          <a:xfrm>
            <a:off x="762804" y="2172163"/>
            <a:ext cx="716167" cy="243925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TextBox 116"/>
          <p:cNvSpPr txBox="1"/>
          <p:nvPr/>
        </p:nvSpPr>
        <p:spPr>
          <a:xfrm>
            <a:off x="1884084" y="4684040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 следующего</a:t>
            </a:r>
            <a:endParaRPr lang="ru-RU" dirty="0"/>
          </a:p>
        </p:txBody>
      </p:sp>
      <p:sp>
        <p:nvSpPr>
          <p:cNvPr id="123" name="Полилиния 122"/>
          <p:cNvSpPr/>
          <p:nvPr/>
        </p:nvSpPr>
        <p:spPr>
          <a:xfrm>
            <a:off x="4709136" y="2259255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/>
          <p:cNvSpPr/>
          <p:nvPr/>
        </p:nvSpPr>
        <p:spPr>
          <a:xfrm>
            <a:off x="4351053" y="2261308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TextBox 124"/>
          <p:cNvSpPr txBox="1"/>
          <p:nvPr/>
        </p:nvSpPr>
        <p:spPr>
          <a:xfrm>
            <a:off x="5503883" y="2535146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1491069" y="1623440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244660" y="1696651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</a:p>
        </p:txBody>
      </p:sp>
      <p:sp>
        <p:nvSpPr>
          <p:cNvPr id="141" name="Полилиния 140"/>
          <p:cNvSpPr/>
          <p:nvPr/>
        </p:nvSpPr>
        <p:spPr>
          <a:xfrm>
            <a:off x="4462768" y="3361667"/>
            <a:ext cx="568589" cy="303350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5001" h="826529">
                <a:moveTo>
                  <a:pt x="655001" y="20594"/>
                </a:moveTo>
                <a:cubicBezTo>
                  <a:pt x="71572" y="-98165"/>
                  <a:pt x="-27617" y="313411"/>
                  <a:pt x="5724" y="826529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Полилиния 141"/>
          <p:cNvSpPr/>
          <p:nvPr/>
        </p:nvSpPr>
        <p:spPr>
          <a:xfrm>
            <a:off x="4501311" y="3861668"/>
            <a:ext cx="545286" cy="30314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>
            <a:off x="5067221" y="4010798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/>
          <p:nvPr/>
        </p:nvCxnSpPr>
        <p:spPr>
          <a:xfrm>
            <a:off x="5102858" y="4057015"/>
            <a:ext cx="1244328" cy="39366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Загнутый угол 148"/>
          <p:cNvSpPr/>
          <p:nvPr/>
        </p:nvSpPr>
        <p:spPr>
          <a:xfrm>
            <a:off x="1041546" y="1764036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Загнутый угол 149"/>
          <p:cNvSpPr/>
          <p:nvPr/>
        </p:nvSpPr>
        <p:spPr>
          <a:xfrm>
            <a:off x="1021055" y="163439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Загнутый угол 150"/>
          <p:cNvSpPr/>
          <p:nvPr/>
        </p:nvSpPr>
        <p:spPr>
          <a:xfrm>
            <a:off x="1021054" y="152645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Загнутый угол 151"/>
          <p:cNvSpPr/>
          <p:nvPr/>
        </p:nvSpPr>
        <p:spPr>
          <a:xfrm>
            <a:off x="1080459" y="281732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Загнутый угол 152"/>
          <p:cNvSpPr/>
          <p:nvPr/>
        </p:nvSpPr>
        <p:spPr>
          <a:xfrm>
            <a:off x="1070120" y="450092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Загнутый угол 154"/>
          <p:cNvSpPr/>
          <p:nvPr/>
        </p:nvSpPr>
        <p:spPr>
          <a:xfrm>
            <a:off x="1063915" y="391154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Загнутый угол 155"/>
          <p:cNvSpPr/>
          <p:nvPr/>
        </p:nvSpPr>
        <p:spPr>
          <a:xfrm>
            <a:off x="4740014" y="185721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Загнутый угол 156"/>
          <p:cNvSpPr/>
          <p:nvPr/>
        </p:nvSpPr>
        <p:spPr>
          <a:xfrm>
            <a:off x="4719523" y="172756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Загнутый угол 157"/>
          <p:cNvSpPr/>
          <p:nvPr/>
        </p:nvSpPr>
        <p:spPr>
          <a:xfrm>
            <a:off x="4719522" y="161963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TextBox 160"/>
          <p:cNvSpPr txBox="1"/>
          <p:nvPr/>
        </p:nvSpPr>
        <p:spPr>
          <a:xfrm>
            <a:off x="6042962" y="278251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5885230" y="4898457"/>
            <a:ext cx="147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Исходящие</a:t>
            </a:r>
            <a:endParaRPr lang="ru-RU" dirty="0"/>
          </a:p>
        </p:txBody>
      </p:sp>
      <p:sp>
        <p:nvSpPr>
          <p:cNvPr id="165" name="Блок-схема: документ 164"/>
          <p:cNvSpPr/>
          <p:nvPr/>
        </p:nvSpPr>
        <p:spPr>
          <a:xfrm>
            <a:off x="2924103" y="288406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Блок-схема: документ 167"/>
          <p:cNvSpPr/>
          <p:nvPr/>
        </p:nvSpPr>
        <p:spPr>
          <a:xfrm>
            <a:off x="6530372" y="3177869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Блок-схема: документ 166"/>
          <p:cNvSpPr/>
          <p:nvPr/>
        </p:nvSpPr>
        <p:spPr>
          <a:xfrm>
            <a:off x="6410129" y="3229450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Блок-схема: документ 165"/>
          <p:cNvSpPr/>
          <p:nvPr/>
        </p:nvSpPr>
        <p:spPr>
          <a:xfrm>
            <a:off x="6301531" y="3356465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6" name="Прямая со стрелкой 175"/>
          <p:cNvCxnSpPr/>
          <p:nvPr/>
        </p:nvCxnSpPr>
        <p:spPr>
          <a:xfrm flipV="1">
            <a:off x="5057793" y="3576210"/>
            <a:ext cx="1243738" cy="3030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Загнутый угол 180"/>
          <p:cNvSpPr/>
          <p:nvPr/>
        </p:nvSpPr>
        <p:spPr>
          <a:xfrm>
            <a:off x="4237427" y="357621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Загнутый угол 182"/>
          <p:cNvSpPr/>
          <p:nvPr/>
        </p:nvSpPr>
        <p:spPr>
          <a:xfrm>
            <a:off x="4261981" y="406305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" name="Загнутый угол 183"/>
          <p:cNvSpPr/>
          <p:nvPr/>
        </p:nvSpPr>
        <p:spPr>
          <a:xfrm>
            <a:off x="4647527" y="293004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TextBox 184"/>
          <p:cNvSpPr txBox="1"/>
          <p:nvPr/>
        </p:nvSpPr>
        <p:spPr>
          <a:xfrm>
            <a:off x="560773" y="5825445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grpSp>
        <p:nvGrpSpPr>
          <p:cNvPr id="189" name="Группа 188"/>
          <p:cNvGrpSpPr/>
          <p:nvPr/>
        </p:nvGrpSpPr>
        <p:grpSpPr>
          <a:xfrm>
            <a:off x="845080" y="518332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86" name="Загнутый угол 185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Крест 187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0" name="Полилиния 189"/>
          <p:cNvSpPr/>
          <p:nvPr/>
        </p:nvSpPr>
        <p:spPr>
          <a:xfrm>
            <a:off x="845079" y="4469873"/>
            <a:ext cx="626015" cy="725425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0606" h="1208351">
                <a:moveTo>
                  <a:pt x="990606" y="2594"/>
                </a:moveTo>
                <a:cubicBezTo>
                  <a:pt x="95557" y="-46354"/>
                  <a:pt x="-113359" y="606383"/>
                  <a:pt x="51655" y="1208351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TextBox 190"/>
          <p:cNvSpPr txBox="1"/>
          <p:nvPr/>
        </p:nvSpPr>
        <p:spPr>
          <a:xfrm>
            <a:off x="3853183" y="5835258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Обработано</a:t>
            </a:r>
          </a:p>
        </p:txBody>
      </p:sp>
      <p:grpSp>
        <p:nvGrpSpPr>
          <p:cNvPr id="192" name="Группа 191"/>
          <p:cNvGrpSpPr/>
          <p:nvPr/>
        </p:nvGrpSpPr>
        <p:grpSpPr>
          <a:xfrm>
            <a:off x="4281691" y="5261290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93" name="Загнутый угол 192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Крест 193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5" name="Полилиния 144"/>
          <p:cNvSpPr/>
          <p:nvPr/>
        </p:nvSpPr>
        <p:spPr>
          <a:xfrm>
            <a:off x="4518666" y="3949671"/>
            <a:ext cx="551044" cy="7632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4789" h="127133">
                <a:moveTo>
                  <a:pt x="0" y="0"/>
                </a:moveTo>
                <a:cubicBezTo>
                  <a:pt x="183278" y="110505"/>
                  <a:pt x="406961" y="177396"/>
                  <a:pt x="634789" y="80073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0" name="TextBox 199"/>
          <p:cNvSpPr txBox="1"/>
          <p:nvPr/>
        </p:nvSpPr>
        <p:spPr>
          <a:xfrm>
            <a:off x="5075199" y="3265998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02" name="Прямая соединительная линия 201"/>
          <p:cNvCxnSpPr/>
          <p:nvPr/>
        </p:nvCxnSpPr>
        <p:spPr>
          <a:xfrm>
            <a:off x="7312749" y="3577475"/>
            <a:ext cx="2406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flipH="1">
            <a:off x="7311546" y="4151974"/>
            <a:ext cx="2406" cy="530834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Блок-схема: документ 206"/>
          <p:cNvSpPr/>
          <p:nvPr/>
        </p:nvSpPr>
        <p:spPr>
          <a:xfrm>
            <a:off x="7325510" y="3083032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8" name="Блок-схема: документ 207"/>
          <p:cNvSpPr/>
          <p:nvPr/>
        </p:nvSpPr>
        <p:spPr>
          <a:xfrm>
            <a:off x="7322280" y="36401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9" name="Блок-схема: документ 208"/>
          <p:cNvSpPr/>
          <p:nvPr/>
        </p:nvSpPr>
        <p:spPr>
          <a:xfrm>
            <a:off x="7333337" y="4214216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4" name="Группа 213"/>
          <p:cNvGrpSpPr/>
          <p:nvPr/>
        </p:nvGrpSpPr>
        <p:grpSpPr>
          <a:xfrm>
            <a:off x="6666675" y="4461986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212" name="Блок-схема: документ 211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Крест 21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16" name="Прямая со стрелкой 215"/>
          <p:cNvCxnSpPr/>
          <p:nvPr/>
        </p:nvCxnSpPr>
        <p:spPr>
          <a:xfrm flipV="1">
            <a:off x="6940911" y="3013574"/>
            <a:ext cx="352425" cy="21587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4" name="Прямая со стрелкой 223"/>
          <p:cNvCxnSpPr/>
          <p:nvPr/>
        </p:nvCxnSpPr>
        <p:spPr>
          <a:xfrm>
            <a:off x="6843670" y="3520716"/>
            <a:ext cx="489667" cy="7774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13" name="Группа 212"/>
          <p:cNvGrpSpPr/>
          <p:nvPr/>
        </p:nvGrpSpPr>
        <p:grpSpPr>
          <a:xfrm>
            <a:off x="6410128" y="4414589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170" name="Блок-схема: документ 169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Крест 171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3" name="TextBox 232"/>
          <p:cNvSpPr txBox="1"/>
          <p:nvPr/>
        </p:nvSpPr>
        <p:spPr>
          <a:xfrm>
            <a:off x="5088122" y="3873453"/>
            <a:ext cx="14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Проверить состояние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5545248" y="5144587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-115467"/>
              <a:gd name="adj4" fmla="val -3223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sp>
        <p:nvSpPr>
          <p:cNvPr id="236" name="Полилиния 235"/>
          <p:cNvSpPr/>
          <p:nvPr/>
        </p:nvSpPr>
        <p:spPr>
          <a:xfrm>
            <a:off x="4242354" y="4599347"/>
            <a:ext cx="815080" cy="72386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Полилиния 237"/>
          <p:cNvSpPr/>
          <p:nvPr/>
        </p:nvSpPr>
        <p:spPr>
          <a:xfrm>
            <a:off x="4512073" y="4448904"/>
            <a:ext cx="546282" cy="38168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  <a:gd name="connsiteX0" fmla="*/ 0 w 629303"/>
              <a:gd name="connsiteY0" fmla="*/ 0 h 189998"/>
              <a:gd name="connsiteX1" fmla="*/ 629303 w 629303"/>
              <a:gd name="connsiteY1" fmla="*/ 157894 h 189998"/>
              <a:gd name="connsiteX0" fmla="*/ 0 w 629303"/>
              <a:gd name="connsiteY0" fmla="*/ 0 h 157894"/>
              <a:gd name="connsiteX1" fmla="*/ 629303 w 629303"/>
              <a:gd name="connsiteY1" fmla="*/ 157894 h 157894"/>
              <a:gd name="connsiteX0" fmla="*/ 0 w 629303"/>
              <a:gd name="connsiteY0" fmla="*/ 0 h 157894"/>
              <a:gd name="connsiteX1" fmla="*/ 629303 w 629303"/>
              <a:gd name="connsiteY1" fmla="*/ 157894 h 157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9303" h="157894">
                <a:moveTo>
                  <a:pt x="0" y="0"/>
                </a:moveTo>
                <a:cubicBezTo>
                  <a:pt x="183278" y="110505"/>
                  <a:pt x="302722" y="115337"/>
                  <a:pt x="629303" y="157894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5067493" y="4758089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3803182" y="444708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Отложено</a:t>
            </a:r>
          </a:p>
        </p:txBody>
      </p:sp>
      <p:cxnSp>
        <p:nvCxnSpPr>
          <p:cNvPr id="243" name="Прямая со стрелкой 242"/>
          <p:cNvCxnSpPr/>
          <p:nvPr/>
        </p:nvCxnSpPr>
        <p:spPr>
          <a:xfrm flipV="1">
            <a:off x="5102858" y="4688003"/>
            <a:ext cx="1226109" cy="12671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1279493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Синхронное</a:t>
            </a:r>
            <a:endParaRPr lang="ru-RU" sz="2400" dirty="0"/>
          </a:p>
        </p:txBody>
      </p:sp>
      <p:sp>
        <p:nvSpPr>
          <p:cNvPr id="247" name="TextBox 246"/>
          <p:cNvSpPr txBox="1"/>
          <p:nvPr/>
        </p:nvSpPr>
        <p:spPr>
          <a:xfrm>
            <a:off x="4792306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Асинхронное</a:t>
            </a:r>
            <a:endParaRPr lang="ru-RU" sz="2400" dirty="0"/>
          </a:p>
        </p:txBody>
      </p:sp>
      <p:sp>
        <p:nvSpPr>
          <p:cNvPr id="248" name="TextBox 247"/>
          <p:cNvSpPr txBox="1"/>
          <p:nvPr/>
        </p:nvSpPr>
        <p:spPr>
          <a:xfrm>
            <a:off x="8729897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Реактивное</a:t>
            </a:r>
            <a:endParaRPr lang="ru-RU" sz="2400" dirty="0"/>
          </a:p>
        </p:txBody>
      </p:sp>
      <p:cxnSp>
        <p:nvCxnSpPr>
          <p:cNvPr id="250" name="Прямая соединительная линия 249"/>
          <p:cNvCxnSpPr/>
          <p:nvPr/>
        </p:nvCxnSpPr>
        <p:spPr>
          <a:xfrm flipH="1">
            <a:off x="3789005" y="1219200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Прямая соединительная линия 250"/>
          <p:cNvCxnSpPr/>
          <p:nvPr/>
        </p:nvCxnSpPr>
        <p:spPr>
          <a:xfrm flipH="1">
            <a:off x="7939251" y="1186371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Прямоугольник 251"/>
          <p:cNvSpPr/>
          <p:nvPr/>
        </p:nvSpPr>
        <p:spPr>
          <a:xfrm>
            <a:off x="8526861" y="1642618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3" name="Прямоугольник 252"/>
          <p:cNvSpPr/>
          <p:nvPr/>
        </p:nvSpPr>
        <p:spPr>
          <a:xfrm>
            <a:off x="9365133" y="390718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4" name="Прямоугольник 253"/>
          <p:cNvSpPr/>
          <p:nvPr/>
        </p:nvSpPr>
        <p:spPr>
          <a:xfrm>
            <a:off x="10373808" y="3144290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" name="Прямоугольник 255"/>
          <p:cNvSpPr/>
          <p:nvPr/>
        </p:nvSpPr>
        <p:spPr>
          <a:xfrm>
            <a:off x="8105012" y="5190347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7" name="Группа 256"/>
          <p:cNvGrpSpPr/>
          <p:nvPr/>
        </p:nvGrpSpPr>
        <p:grpSpPr>
          <a:xfrm>
            <a:off x="8958163" y="238935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58" name="Скругленный прямоугольник 25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59" name="Овал 25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60" name="Группа 259"/>
          <p:cNvGrpSpPr/>
          <p:nvPr/>
        </p:nvGrpSpPr>
        <p:grpSpPr>
          <a:xfrm>
            <a:off x="11213118" y="238935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261" name="Скругленный прямоугольник 26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62" name="Овал 26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63" name="Прямая со стрелкой 262"/>
          <p:cNvCxnSpPr/>
          <p:nvPr/>
        </p:nvCxnSpPr>
        <p:spPr>
          <a:xfrm flipV="1">
            <a:off x="9130071" y="3288125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единительная линия 263"/>
          <p:cNvCxnSpPr>
            <a:stCxn id="258" idx="2"/>
          </p:cNvCxnSpPr>
          <p:nvPr/>
        </p:nvCxnSpPr>
        <p:spPr>
          <a:xfrm>
            <a:off x="9130071" y="2846075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Прямая соединительная линия 264"/>
          <p:cNvCxnSpPr>
            <a:stCxn id="261" idx="2"/>
          </p:cNvCxnSpPr>
          <p:nvPr/>
        </p:nvCxnSpPr>
        <p:spPr>
          <a:xfrm>
            <a:off x="11385026" y="2846075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/>
          <p:cNvCxnSpPr/>
          <p:nvPr/>
        </p:nvCxnSpPr>
        <p:spPr>
          <a:xfrm>
            <a:off x="9130071" y="300482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Прямая соединительная линия 266"/>
          <p:cNvCxnSpPr/>
          <p:nvPr/>
        </p:nvCxnSpPr>
        <p:spPr>
          <a:xfrm flipH="1">
            <a:off x="11385027" y="3167504"/>
            <a:ext cx="2406" cy="30432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/>
          <p:nvPr/>
        </p:nvCxnSpPr>
        <p:spPr>
          <a:xfrm>
            <a:off x="9130071" y="3527582"/>
            <a:ext cx="7512" cy="464597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Полилиния 268"/>
          <p:cNvSpPr/>
          <p:nvPr/>
        </p:nvSpPr>
        <p:spPr>
          <a:xfrm>
            <a:off x="8781414" y="2299277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Полилиния 269"/>
          <p:cNvSpPr/>
          <p:nvPr/>
        </p:nvSpPr>
        <p:spPr>
          <a:xfrm>
            <a:off x="8423331" y="2301330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2" name="TextBox 271"/>
          <p:cNvSpPr txBox="1"/>
          <p:nvPr/>
        </p:nvSpPr>
        <p:spPr>
          <a:xfrm>
            <a:off x="9316938" y="1736673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Входящая</a:t>
            </a:r>
            <a:r>
              <a:rPr lang="ru-RU" dirty="0" smtClean="0"/>
              <a:t> очередь</a:t>
            </a:r>
            <a:endParaRPr lang="ru-RU" dirty="0"/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>
            <a:off x="9139499" y="4123210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Загнутый угол 276"/>
          <p:cNvSpPr/>
          <p:nvPr/>
        </p:nvSpPr>
        <p:spPr>
          <a:xfrm>
            <a:off x="8812292" y="18972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8" name="Загнутый угол 277"/>
          <p:cNvSpPr/>
          <p:nvPr/>
        </p:nvSpPr>
        <p:spPr>
          <a:xfrm>
            <a:off x="8791801" y="17675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9" name="Загнутый угол 278"/>
          <p:cNvSpPr/>
          <p:nvPr/>
        </p:nvSpPr>
        <p:spPr>
          <a:xfrm>
            <a:off x="8791800" y="165965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0" name="TextBox 279"/>
          <p:cNvSpPr txBox="1"/>
          <p:nvPr/>
        </p:nvSpPr>
        <p:spPr>
          <a:xfrm>
            <a:off x="10115240" y="2822541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</a:p>
        </p:txBody>
      </p:sp>
      <p:sp>
        <p:nvSpPr>
          <p:cNvPr id="282" name="Блок-схема: документ 281"/>
          <p:cNvSpPr/>
          <p:nvPr/>
        </p:nvSpPr>
        <p:spPr>
          <a:xfrm>
            <a:off x="10602650" y="3217891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3" name="Блок-схема: документ 282"/>
          <p:cNvSpPr/>
          <p:nvPr/>
        </p:nvSpPr>
        <p:spPr>
          <a:xfrm>
            <a:off x="10482407" y="3269472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4" name="Блок-схема: документ 283"/>
          <p:cNvSpPr/>
          <p:nvPr/>
        </p:nvSpPr>
        <p:spPr>
          <a:xfrm>
            <a:off x="10373809" y="3396487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5" name="Прямая со стрелкой 284"/>
          <p:cNvCxnSpPr/>
          <p:nvPr/>
        </p:nvCxnSpPr>
        <p:spPr>
          <a:xfrm flipV="1">
            <a:off x="9129712" y="3616232"/>
            <a:ext cx="1244097" cy="354497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Загнутый угол 287"/>
          <p:cNvSpPr/>
          <p:nvPr/>
        </p:nvSpPr>
        <p:spPr>
          <a:xfrm>
            <a:off x="8712717" y="297006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9" name="Группа 288"/>
          <p:cNvGrpSpPr/>
          <p:nvPr/>
        </p:nvGrpSpPr>
        <p:grpSpPr>
          <a:xfrm>
            <a:off x="8353969" y="530131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290" name="Загнутый угол 289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1" name="Крест 290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3" name="TextBox 292"/>
          <p:cNvSpPr txBox="1"/>
          <p:nvPr/>
        </p:nvSpPr>
        <p:spPr>
          <a:xfrm>
            <a:off x="9147477" y="3306020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94" name="Прямая соединительная линия 293"/>
          <p:cNvCxnSpPr/>
          <p:nvPr/>
        </p:nvCxnSpPr>
        <p:spPr>
          <a:xfrm flipH="1">
            <a:off x="11384425" y="3562253"/>
            <a:ext cx="602" cy="31248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Прямая соединительная линия 294"/>
          <p:cNvCxnSpPr/>
          <p:nvPr/>
        </p:nvCxnSpPr>
        <p:spPr>
          <a:xfrm>
            <a:off x="11386230" y="3999592"/>
            <a:ext cx="1203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Блок-схема: документ 295"/>
          <p:cNvSpPr/>
          <p:nvPr/>
        </p:nvSpPr>
        <p:spPr>
          <a:xfrm>
            <a:off x="11397788" y="3167504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7" name="Блок-схема: документ 296"/>
          <p:cNvSpPr/>
          <p:nvPr/>
        </p:nvSpPr>
        <p:spPr>
          <a:xfrm>
            <a:off x="11394558" y="3711253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8" name="Блок-схема: документ 297"/>
          <p:cNvSpPr/>
          <p:nvPr/>
        </p:nvSpPr>
        <p:spPr>
          <a:xfrm>
            <a:off x="11405615" y="4372348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9" name="Группа 298"/>
          <p:cNvGrpSpPr/>
          <p:nvPr/>
        </p:nvGrpSpPr>
        <p:grpSpPr>
          <a:xfrm>
            <a:off x="9530960" y="4011825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0" name="Блок-схема: документ 299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1" name="Крест 30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02" name="Прямая со стрелкой 301"/>
          <p:cNvCxnSpPr/>
          <p:nvPr/>
        </p:nvCxnSpPr>
        <p:spPr>
          <a:xfrm flipV="1">
            <a:off x="11013189" y="3161534"/>
            <a:ext cx="371236" cy="107938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4" name="Прямая со стрелкой 303"/>
          <p:cNvCxnSpPr/>
          <p:nvPr/>
        </p:nvCxnSpPr>
        <p:spPr>
          <a:xfrm>
            <a:off x="10892429" y="3571904"/>
            <a:ext cx="502129" cy="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5" name="Прямая со стрелкой 304"/>
          <p:cNvCxnSpPr/>
          <p:nvPr/>
        </p:nvCxnSpPr>
        <p:spPr>
          <a:xfrm flipH="1">
            <a:off x="9993707" y="3840662"/>
            <a:ext cx="1411909" cy="260135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06" name="Группа 305"/>
          <p:cNvGrpSpPr/>
          <p:nvPr/>
        </p:nvGrpSpPr>
        <p:grpSpPr>
          <a:xfrm>
            <a:off x="10515779" y="5358023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7" name="Блок-схема: документ 306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8" name="Крест 307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11" name="Полилиния 310"/>
          <p:cNvSpPr/>
          <p:nvPr/>
        </p:nvSpPr>
        <p:spPr>
          <a:xfrm>
            <a:off x="8314632" y="4719719"/>
            <a:ext cx="815080" cy="64351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5" name="TextBox 314"/>
          <p:cNvSpPr txBox="1"/>
          <p:nvPr/>
        </p:nvSpPr>
        <p:spPr>
          <a:xfrm>
            <a:off x="7986448" y="5885236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cxnSp>
        <p:nvCxnSpPr>
          <p:cNvPr id="327" name="Прямая со стрелкой 326"/>
          <p:cNvCxnSpPr/>
          <p:nvPr/>
        </p:nvCxnSpPr>
        <p:spPr>
          <a:xfrm>
            <a:off x="6729424" y="3617384"/>
            <a:ext cx="563912" cy="53459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5" name="Прямая со стрелкой 334"/>
          <p:cNvCxnSpPr/>
          <p:nvPr/>
        </p:nvCxnSpPr>
        <p:spPr>
          <a:xfrm>
            <a:off x="10815346" y="3656836"/>
            <a:ext cx="582442" cy="38303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42" name="Полилиния 341"/>
          <p:cNvSpPr/>
          <p:nvPr/>
        </p:nvSpPr>
        <p:spPr>
          <a:xfrm>
            <a:off x="6666675" y="3468026"/>
            <a:ext cx="665408" cy="93011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3" name="Полилиния 342"/>
          <p:cNvSpPr/>
          <p:nvPr/>
        </p:nvSpPr>
        <p:spPr>
          <a:xfrm>
            <a:off x="6898047" y="3996929"/>
            <a:ext cx="395205" cy="465057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4" name="Полилиния 343"/>
          <p:cNvSpPr/>
          <p:nvPr/>
        </p:nvSpPr>
        <p:spPr>
          <a:xfrm>
            <a:off x="10791982" y="3474861"/>
            <a:ext cx="592443" cy="1826451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2" name="Прямая со стрелкой 351"/>
          <p:cNvCxnSpPr/>
          <p:nvPr/>
        </p:nvCxnSpPr>
        <p:spPr>
          <a:xfrm flipH="1">
            <a:off x="9139771" y="4100797"/>
            <a:ext cx="391189" cy="42539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60" name="Загнутый угол 359"/>
          <p:cNvSpPr/>
          <p:nvPr/>
        </p:nvSpPr>
        <p:spPr>
          <a:xfrm>
            <a:off x="8704746" y="34660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2" name="TextBox 361"/>
          <p:cNvSpPr txBox="1"/>
          <p:nvPr/>
        </p:nvSpPr>
        <p:spPr>
          <a:xfrm>
            <a:off x="9125287" y="4473895"/>
            <a:ext cx="188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На завершение обработки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27" name="Загнутый угол 426"/>
          <p:cNvSpPr/>
          <p:nvPr/>
        </p:nvSpPr>
        <p:spPr>
          <a:xfrm>
            <a:off x="8707996" y="417487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13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38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 animBg="1"/>
      <p:bldP spid="235" grpId="0" animBg="1"/>
      <p:bldP spid="215" grpId="0" animBg="1"/>
      <p:bldP spid="205" grpId="0" animBg="1"/>
      <p:bldP spid="199" grpId="0" animBg="1"/>
      <p:bldP spid="198" grpId="0" animBg="1"/>
      <p:bldP spid="123" grpId="0" animBg="1"/>
      <p:bldP spid="124" grpId="0" animBg="1"/>
      <p:bldP spid="125" grpId="0" animBg="1"/>
      <p:bldP spid="135" grpId="0"/>
      <p:bldP spid="141" grpId="0" animBg="1"/>
      <p:bldP spid="142" grpId="0" animBg="1"/>
      <p:bldP spid="156" grpId="0" animBg="1"/>
      <p:bldP spid="157" grpId="0" animBg="1"/>
      <p:bldP spid="158" grpId="0" animBg="1"/>
      <p:bldP spid="161" grpId="0"/>
      <p:bldP spid="162" grpId="0"/>
      <p:bldP spid="168" grpId="0" animBg="1"/>
      <p:bldP spid="167" grpId="0" animBg="1"/>
      <p:bldP spid="166" grpId="0" animBg="1"/>
      <p:bldP spid="181" grpId="0" animBg="1"/>
      <p:bldP spid="183" grpId="0" animBg="1"/>
      <p:bldP spid="184" grpId="0" animBg="1"/>
      <p:bldP spid="191" grpId="0"/>
      <p:bldP spid="145" grpId="0" animBg="1"/>
      <p:bldP spid="200" grpId="0"/>
      <p:bldP spid="207" grpId="0" animBg="1"/>
      <p:bldP spid="208" grpId="0" animBg="1"/>
      <p:bldP spid="209" grpId="0" animBg="1"/>
      <p:bldP spid="233" grpId="0"/>
      <p:bldP spid="234" grpId="0" animBg="1"/>
      <p:bldP spid="236" grpId="0" animBg="1"/>
      <p:bldP spid="238" grpId="0" animBg="1"/>
      <p:bldP spid="182" grpId="0"/>
      <p:bldP spid="247" grpId="0"/>
      <p:bldP spid="248" grpId="0"/>
      <p:bldP spid="252" grpId="0" animBg="1"/>
      <p:bldP spid="253" grpId="0" animBg="1"/>
      <p:bldP spid="254" grpId="0" animBg="1"/>
      <p:bldP spid="256" grpId="0" animBg="1"/>
      <p:bldP spid="269" grpId="0" animBg="1"/>
      <p:bldP spid="270" grpId="0" animBg="1"/>
      <p:bldP spid="272" grpId="0"/>
      <p:bldP spid="277" grpId="0" animBg="1"/>
      <p:bldP spid="278" grpId="0" animBg="1"/>
      <p:bldP spid="279" grpId="0" animBg="1"/>
      <p:bldP spid="280" grpId="0"/>
      <p:bldP spid="282" grpId="0" animBg="1"/>
      <p:bldP spid="283" grpId="0" animBg="1"/>
      <p:bldP spid="284" grpId="0" animBg="1"/>
      <p:bldP spid="288" grpId="0" animBg="1"/>
      <p:bldP spid="293" grpId="0"/>
      <p:bldP spid="296" grpId="0" animBg="1"/>
      <p:bldP spid="297" grpId="0" animBg="1"/>
      <p:bldP spid="298" grpId="0" animBg="1"/>
      <p:bldP spid="311" grpId="0" animBg="1"/>
      <p:bldP spid="315" grpId="0"/>
      <p:bldP spid="342" grpId="0" animBg="1"/>
      <p:bldP spid="343" grpId="0" animBg="1"/>
      <p:bldP spid="344" grpId="0" animBg="1"/>
      <p:bldP spid="360" grpId="0" animBg="1"/>
      <p:bldP spid="362" grpId="0"/>
      <p:bldP spid="4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Группа 177"/>
          <p:cNvGrpSpPr/>
          <p:nvPr/>
        </p:nvGrpSpPr>
        <p:grpSpPr>
          <a:xfrm>
            <a:off x="7070885" y="4906625"/>
            <a:ext cx="1362810" cy="1587441"/>
            <a:chOff x="4556066" y="5191176"/>
            <a:chExt cx="1603434" cy="1301699"/>
          </a:xfrm>
          <a:solidFill>
            <a:srgbClr val="FFFF99">
              <a:alpha val="49804"/>
            </a:srgbClr>
          </a:solidFill>
        </p:grpSpPr>
        <p:sp>
          <p:nvSpPr>
            <p:cNvPr id="179" name="Равнобедренный треугольник 178"/>
            <p:cNvSpPr/>
            <p:nvPr/>
          </p:nvSpPr>
          <p:spPr>
            <a:xfrm>
              <a:off x="4556066" y="5191176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Прямоугольник 179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Ведение остатка на складе </a:t>
            </a:r>
            <a:r>
              <a:rPr lang="ru-RU" dirty="0" smtClean="0"/>
              <a:t>– по товарам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574401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098468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6479380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672576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417146"/>
            <a:ext cx="1693070" cy="122983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4810234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4985783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3958274"/>
            <a:ext cx="1670639" cy="93980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3667558" y="3574070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6479380" y="2197680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6479380" y="274783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6324336" y="3850262"/>
            <a:ext cx="343816" cy="456721"/>
            <a:chOff x="4427984" y="2613702"/>
            <a:chExt cx="343816" cy="45672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918039" y="3679063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>
            <a:stCxn id="109" idx="3"/>
            <a:endCxn id="12" idx="1"/>
          </p:cNvCxnSpPr>
          <p:nvPr/>
        </p:nvCxnSpPr>
        <p:spPr>
          <a:xfrm flipV="1">
            <a:off x="5039903" y="1912037"/>
            <a:ext cx="1439477" cy="269432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790059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034065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2810327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252831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395637"/>
            <a:ext cx="1811395" cy="34565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861302"/>
            <a:ext cx="1980180" cy="2786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109" idx="3"/>
            <a:endCxn id="60" idx="1"/>
          </p:cNvCxnSpPr>
          <p:nvPr/>
        </p:nvCxnSpPr>
        <p:spPr>
          <a:xfrm>
            <a:off x="5039903" y="2181469"/>
            <a:ext cx="1439477" cy="32818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109" idx="3"/>
            <a:endCxn id="64" idx="1"/>
          </p:cNvCxnSpPr>
          <p:nvPr/>
        </p:nvCxnSpPr>
        <p:spPr>
          <a:xfrm>
            <a:off x="5039903" y="2181469"/>
            <a:ext cx="1439477" cy="878342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stCxn id="150" idx="3"/>
            <a:endCxn id="158" idx="1"/>
          </p:cNvCxnSpPr>
          <p:nvPr/>
        </p:nvCxnSpPr>
        <p:spPr>
          <a:xfrm>
            <a:off x="5431155" y="3362865"/>
            <a:ext cx="893147" cy="24601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Скругленная прямоугольная выноска 102"/>
          <p:cNvSpPr/>
          <p:nvPr/>
        </p:nvSpPr>
        <p:spPr>
          <a:xfrm>
            <a:off x="2123219" y="1636529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84" name="Группа 83"/>
          <p:cNvGrpSpPr/>
          <p:nvPr/>
        </p:nvGrpSpPr>
        <p:grpSpPr>
          <a:xfrm>
            <a:off x="9933354" y="1912036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9" name="Овал 8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779382" y="992336"/>
            <a:ext cx="20905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остатки на </a:t>
            </a:r>
            <a:r>
              <a:rPr lang="ru-RU" dirty="0" smtClean="0"/>
              <a:t>складе – </a:t>
            </a:r>
            <a:r>
              <a:rPr lang="ru-RU" dirty="0" err="1" smtClean="0"/>
              <a:t>шардинг</a:t>
            </a:r>
            <a:r>
              <a:rPr lang="ru-RU" dirty="0" smtClean="0"/>
              <a:t> по товарам</a:t>
            </a:r>
            <a:endParaRPr lang="ru-RU" dirty="0"/>
          </a:p>
        </p:txBody>
      </p:sp>
      <p:cxnSp>
        <p:nvCxnSpPr>
          <p:cNvPr id="91" name="Прямая со стрелкой 90"/>
          <p:cNvCxnSpPr>
            <a:stCxn id="12" idx="3"/>
            <a:endCxn id="135" idx="1"/>
          </p:cNvCxnSpPr>
          <p:nvPr/>
        </p:nvCxnSpPr>
        <p:spPr>
          <a:xfrm>
            <a:off x="6823196" y="1912037"/>
            <a:ext cx="1706256" cy="15699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747596" y="1116171"/>
            <a:ext cx="2143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Позиции</a:t>
            </a:r>
            <a:r>
              <a:rPr lang="ru-RU" dirty="0" smtClean="0"/>
              <a:t> заказов для резерва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2427958" y="2084901"/>
            <a:ext cx="199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br>
              <a:rPr lang="ru-RU" dirty="0" smtClean="0"/>
            </a:br>
            <a:r>
              <a:rPr lang="ru-RU" dirty="0" smtClean="0"/>
              <a:t>или оплата</a:t>
            </a:r>
            <a:endParaRPr lang="ru-RU" dirty="0"/>
          </a:p>
        </p:txBody>
      </p:sp>
      <p:cxnSp>
        <p:nvCxnSpPr>
          <p:cNvPr id="96" name="Прямая со стрелкой 95"/>
          <p:cNvCxnSpPr>
            <a:stCxn id="60" idx="3"/>
            <a:endCxn id="135" idx="1"/>
          </p:cNvCxnSpPr>
          <p:nvPr/>
        </p:nvCxnSpPr>
        <p:spPr>
          <a:xfrm flipV="1">
            <a:off x="6823196" y="2069027"/>
            <a:ext cx="1706256" cy="440627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>
            <a:stCxn id="64" idx="3"/>
            <a:endCxn id="135" idx="1"/>
          </p:cNvCxnSpPr>
          <p:nvPr/>
        </p:nvCxnSpPr>
        <p:spPr>
          <a:xfrm flipV="1">
            <a:off x="6823196" y="2069027"/>
            <a:ext cx="1706256" cy="99078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135" idx="3"/>
            <a:endCxn id="88" idx="1"/>
          </p:cNvCxnSpPr>
          <p:nvPr/>
        </p:nvCxnSpPr>
        <p:spPr>
          <a:xfrm>
            <a:off x="9221041" y="2069027"/>
            <a:ext cx="712313" cy="154983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12" idx="3"/>
            <a:endCxn id="116" idx="1"/>
          </p:cNvCxnSpPr>
          <p:nvPr/>
        </p:nvCxnSpPr>
        <p:spPr>
          <a:xfrm>
            <a:off x="6823196" y="1912037"/>
            <a:ext cx="1114279" cy="16067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8" name="Группа 347"/>
          <p:cNvGrpSpPr/>
          <p:nvPr/>
        </p:nvGrpSpPr>
        <p:grpSpPr>
          <a:xfrm>
            <a:off x="4446304" y="1832915"/>
            <a:ext cx="593599" cy="698755"/>
            <a:chOff x="4446304" y="1832915"/>
            <a:chExt cx="593599" cy="698755"/>
          </a:xfrm>
        </p:grpSpPr>
        <p:sp>
          <p:nvSpPr>
            <p:cNvPr id="109" name="Прямоугольник 108"/>
            <p:cNvSpPr/>
            <p:nvPr/>
          </p:nvSpPr>
          <p:spPr>
            <a:xfrm>
              <a:off x="4446304" y="1833990"/>
              <a:ext cx="593599" cy="69495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Загнутый угол 111"/>
            <p:cNvSpPr/>
            <p:nvPr/>
          </p:nvSpPr>
          <p:spPr>
            <a:xfrm>
              <a:off x="4628986" y="207049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Загнутый угол 112"/>
            <p:cNvSpPr/>
            <p:nvPr/>
          </p:nvSpPr>
          <p:spPr>
            <a:xfrm>
              <a:off x="4608495" y="1940850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Загнутый угол 113"/>
            <p:cNvSpPr/>
            <p:nvPr/>
          </p:nvSpPr>
          <p:spPr>
            <a:xfrm>
              <a:off x="4608494" y="1832915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5" name="Группа 304"/>
          <p:cNvGrpSpPr/>
          <p:nvPr/>
        </p:nvGrpSpPr>
        <p:grpSpPr>
          <a:xfrm>
            <a:off x="7480016" y="3518737"/>
            <a:ext cx="914918" cy="1189984"/>
            <a:chOff x="7029270" y="3446693"/>
            <a:chExt cx="914918" cy="1189984"/>
          </a:xfrm>
        </p:grpSpPr>
        <p:sp>
          <p:nvSpPr>
            <p:cNvPr id="116" name="Цилиндр 115"/>
            <p:cNvSpPr/>
            <p:nvPr/>
          </p:nvSpPr>
          <p:spPr>
            <a:xfrm>
              <a:off x="7029270" y="3446693"/>
              <a:ext cx="914918" cy="1189984"/>
            </a:xfrm>
            <a:prstGeom prst="can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7234736" y="3794530"/>
              <a:ext cx="535548" cy="275219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Куб 117"/>
            <p:cNvSpPr/>
            <p:nvPr/>
          </p:nvSpPr>
          <p:spPr>
            <a:xfrm>
              <a:off x="7203620" y="4187463"/>
              <a:ext cx="566663" cy="271118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9" name="Группа 118"/>
          <p:cNvGrpSpPr/>
          <p:nvPr/>
        </p:nvGrpSpPr>
        <p:grpSpPr>
          <a:xfrm>
            <a:off x="10214816" y="2506867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120" name="Скругленный прямоугольник 11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22" name="Группа 121"/>
          <p:cNvGrpSpPr/>
          <p:nvPr/>
        </p:nvGrpSpPr>
        <p:grpSpPr>
          <a:xfrm>
            <a:off x="10458992" y="3101698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123" name="Скругленный прямоугольник 12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8234784" y="5836571"/>
            <a:ext cx="1719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Внешний сервис оплат</a:t>
            </a:r>
            <a:endParaRPr lang="ru-RU" dirty="0"/>
          </a:p>
        </p:txBody>
      </p:sp>
      <p:grpSp>
        <p:nvGrpSpPr>
          <p:cNvPr id="303" name="Группа 302"/>
          <p:cNvGrpSpPr/>
          <p:nvPr/>
        </p:nvGrpSpPr>
        <p:grpSpPr>
          <a:xfrm>
            <a:off x="8529452" y="1783211"/>
            <a:ext cx="691589" cy="571631"/>
            <a:chOff x="7958106" y="1836435"/>
            <a:chExt cx="691589" cy="571631"/>
          </a:xfrm>
        </p:grpSpPr>
        <p:sp>
          <p:nvSpPr>
            <p:cNvPr id="135" name="Прямоугольник 134"/>
            <p:cNvSpPr/>
            <p:nvPr/>
          </p:nvSpPr>
          <p:spPr>
            <a:xfrm>
              <a:off x="7958106" y="1836435"/>
              <a:ext cx="691589" cy="5716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Блок-схема: документ 135"/>
            <p:cNvSpPr/>
            <p:nvPr/>
          </p:nvSpPr>
          <p:spPr>
            <a:xfrm>
              <a:off x="8169612" y="1910036"/>
              <a:ext cx="462747" cy="328613"/>
            </a:xfrm>
            <a:prstGeom prst="flowChartDocument">
              <a:avLst/>
            </a:prstGeom>
            <a:solidFill>
              <a:srgbClr val="FFD1FF"/>
            </a:solidFill>
            <a:scene3d>
              <a:camera prst="perspectiveContrastingLeftFacing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Блок-схема: документ 136"/>
            <p:cNvSpPr/>
            <p:nvPr/>
          </p:nvSpPr>
          <p:spPr>
            <a:xfrm>
              <a:off x="8066705" y="1961617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  <a:scene3d>
              <a:camera prst="perspectiveContrastingLeftFacing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Блок-схема: документ 137"/>
            <p:cNvSpPr/>
            <p:nvPr/>
          </p:nvSpPr>
          <p:spPr>
            <a:xfrm>
              <a:off x="7958107" y="2032290"/>
              <a:ext cx="462747" cy="328613"/>
            </a:xfrm>
            <a:prstGeom prst="flowChartDocument">
              <a:avLst/>
            </a:prstGeom>
            <a:solidFill>
              <a:schemeClr val="accent3">
                <a:lumMod val="60000"/>
                <a:lumOff val="40000"/>
              </a:schemeClr>
            </a:solidFill>
            <a:scene3d>
              <a:camera prst="perspectiveContrastingLeftFacing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0" name="Загнутый угол 139"/>
          <p:cNvSpPr/>
          <p:nvPr/>
        </p:nvSpPr>
        <p:spPr>
          <a:xfrm>
            <a:off x="2981299" y="259730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TextBox 141"/>
          <p:cNvSpPr txBox="1"/>
          <p:nvPr/>
        </p:nvSpPr>
        <p:spPr>
          <a:xfrm>
            <a:off x="2188719" y="4702003"/>
            <a:ext cx="199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Что с моим заказом?</a:t>
            </a:r>
            <a:endParaRPr lang="ru-RU" dirty="0"/>
          </a:p>
        </p:txBody>
      </p:sp>
      <p:sp>
        <p:nvSpPr>
          <p:cNvPr id="38" name="Блок-схема: карточка 37"/>
          <p:cNvSpPr/>
          <p:nvPr/>
        </p:nvSpPr>
        <p:spPr>
          <a:xfrm>
            <a:off x="2915535" y="4318936"/>
            <a:ext cx="519100" cy="340926"/>
          </a:xfrm>
          <a:prstGeom prst="flowChartPunchedCard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isometricOffAxis1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06" name="Группа 305"/>
          <p:cNvGrpSpPr/>
          <p:nvPr/>
        </p:nvGrpSpPr>
        <p:grpSpPr>
          <a:xfrm>
            <a:off x="4778942" y="3078744"/>
            <a:ext cx="706202" cy="568241"/>
            <a:chOff x="4392972" y="2983736"/>
            <a:chExt cx="706202" cy="568241"/>
          </a:xfrm>
        </p:grpSpPr>
        <p:sp>
          <p:nvSpPr>
            <p:cNvPr id="150" name="Прямоугольник 149"/>
            <p:cNvSpPr/>
            <p:nvPr/>
          </p:nvSpPr>
          <p:spPr>
            <a:xfrm>
              <a:off x="4489493" y="2983736"/>
              <a:ext cx="555692" cy="56824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Блок-схема: карточка 146"/>
            <p:cNvSpPr/>
            <p:nvPr/>
          </p:nvSpPr>
          <p:spPr>
            <a:xfrm>
              <a:off x="4580074" y="3091422"/>
              <a:ext cx="519100" cy="340926"/>
            </a:xfrm>
            <a:prstGeom prst="flowChartPunchedCard">
              <a:avLst/>
            </a:prstGeom>
            <a:solidFill>
              <a:schemeClr val="accent5">
                <a:lumMod val="60000"/>
                <a:lumOff val="40000"/>
              </a:schemeClr>
            </a:solidFill>
            <a:scene3d>
              <a:camera prst="isometricOffAxis1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Блок-схема: карточка 147"/>
            <p:cNvSpPr/>
            <p:nvPr/>
          </p:nvSpPr>
          <p:spPr>
            <a:xfrm>
              <a:off x="4489492" y="3090445"/>
              <a:ext cx="519100" cy="340926"/>
            </a:xfrm>
            <a:prstGeom prst="flowChartPunchedCard">
              <a:avLst/>
            </a:prstGeom>
            <a:solidFill>
              <a:schemeClr val="accent3">
                <a:lumMod val="60000"/>
                <a:lumOff val="40000"/>
              </a:schemeClr>
            </a:solidFill>
            <a:scene3d>
              <a:camera prst="isometricOffAxis1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Блок-схема: карточка 148"/>
            <p:cNvSpPr/>
            <p:nvPr/>
          </p:nvSpPr>
          <p:spPr>
            <a:xfrm>
              <a:off x="4392972" y="3089468"/>
              <a:ext cx="519100" cy="340926"/>
            </a:xfrm>
            <a:prstGeom prst="flowChartPunchedCard">
              <a:avLst/>
            </a:prstGeom>
            <a:solidFill>
              <a:schemeClr val="accent1">
                <a:lumMod val="60000"/>
                <a:lumOff val="40000"/>
              </a:schemeClr>
            </a:solidFill>
            <a:scene3d>
              <a:camera prst="isometricOffAxis1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51" name="Прямая со стрелкой 150"/>
          <p:cNvCxnSpPr>
            <a:endCxn id="150" idx="1"/>
          </p:cNvCxnSpPr>
          <p:nvPr/>
        </p:nvCxnSpPr>
        <p:spPr>
          <a:xfrm flipV="1">
            <a:off x="4061716" y="3362865"/>
            <a:ext cx="813747" cy="35492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 стрелкой 151"/>
          <p:cNvCxnSpPr>
            <a:endCxn id="109" idx="2"/>
          </p:cNvCxnSpPr>
          <p:nvPr/>
        </p:nvCxnSpPr>
        <p:spPr>
          <a:xfrm flipV="1">
            <a:off x="3918039" y="2528948"/>
            <a:ext cx="825065" cy="99840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Группа 156"/>
          <p:cNvGrpSpPr/>
          <p:nvPr/>
        </p:nvGrpSpPr>
        <p:grpSpPr>
          <a:xfrm>
            <a:off x="6324302" y="3296902"/>
            <a:ext cx="343816" cy="456721"/>
            <a:chOff x="4427984" y="2613702"/>
            <a:chExt cx="343816" cy="45672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58" name="Скругленный прямоугольник 15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60" name="Группа 159"/>
          <p:cNvGrpSpPr/>
          <p:nvPr/>
        </p:nvGrpSpPr>
        <p:grpSpPr>
          <a:xfrm>
            <a:off x="7432481" y="5550234"/>
            <a:ext cx="683677" cy="888288"/>
            <a:chOff x="4427984" y="2613702"/>
            <a:chExt cx="343816" cy="456721"/>
          </a:xfrm>
          <a:solidFill>
            <a:schemeClr val="accent4">
              <a:lumMod val="75000"/>
            </a:schemeClr>
          </a:solidFill>
        </p:grpSpPr>
        <p:sp>
          <p:nvSpPr>
            <p:cNvPr id="161" name="Скругленный прямоугольник 16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62" name="Овал 16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319" name="Группа 318"/>
          <p:cNvGrpSpPr/>
          <p:nvPr/>
        </p:nvGrpSpPr>
        <p:grpSpPr>
          <a:xfrm>
            <a:off x="4937174" y="4063215"/>
            <a:ext cx="774719" cy="553836"/>
            <a:chOff x="4640274" y="3997897"/>
            <a:chExt cx="774719" cy="553836"/>
          </a:xfrm>
        </p:grpSpPr>
        <p:sp>
          <p:nvSpPr>
            <p:cNvPr id="166" name="Прямоугольник 165"/>
            <p:cNvSpPr/>
            <p:nvPr/>
          </p:nvSpPr>
          <p:spPr>
            <a:xfrm>
              <a:off x="4640274" y="3997897"/>
              <a:ext cx="774719" cy="55383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50" name="Группа 249"/>
            <p:cNvGrpSpPr/>
            <p:nvPr/>
          </p:nvGrpSpPr>
          <p:grpSpPr>
            <a:xfrm>
              <a:off x="4937119" y="4141898"/>
              <a:ext cx="462747" cy="328613"/>
              <a:chOff x="4937119" y="4141898"/>
              <a:chExt cx="462747" cy="328613"/>
            </a:xfrm>
          </p:grpSpPr>
          <p:sp>
            <p:nvSpPr>
              <p:cNvPr id="168" name="Блок-схема: документ 167"/>
              <p:cNvSpPr/>
              <p:nvPr/>
            </p:nvSpPr>
            <p:spPr>
              <a:xfrm>
                <a:off x="4937119" y="4141898"/>
                <a:ext cx="462747" cy="328613"/>
              </a:xfrm>
              <a:prstGeom prst="flowChartDocumen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scene3d>
                <a:camera prst="perspectiveContrastingLeftFacing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9" name="Крест 168"/>
              <p:cNvSpPr/>
              <p:nvPr/>
            </p:nvSpPr>
            <p:spPr>
              <a:xfrm rot="2700000">
                <a:off x="5082199" y="4191690"/>
                <a:ext cx="196953" cy="203627"/>
              </a:xfrm>
              <a:prstGeom prst="plus">
                <a:avLst>
                  <a:gd name="adj" fmla="val 4196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perspectiveContrastingLeftFacing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70" name="Группа 169"/>
            <p:cNvGrpSpPr/>
            <p:nvPr/>
          </p:nvGrpSpPr>
          <p:grpSpPr>
            <a:xfrm>
              <a:off x="4680572" y="4094501"/>
              <a:ext cx="462747" cy="328613"/>
              <a:chOff x="6457566" y="4105422"/>
              <a:chExt cx="462747" cy="328613"/>
            </a:xfrm>
            <a:scene3d>
              <a:camera prst="perspectiveContrastingLeftFacing"/>
              <a:lightRig rig="threePt" dir="t"/>
            </a:scene3d>
          </p:grpSpPr>
          <p:sp>
            <p:nvSpPr>
              <p:cNvPr id="171" name="Блок-схема: документ 170"/>
              <p:cNvSpPr/>
              <p:nvPr/>
            </p:nvSpPr>
            <p:spPr>
              <a:xfrm>
                <a:off x="6457566" y="4105422"/>
                <a:ext cx="462747" cy="328613"/>
              </a:xfrm>
              <a:prstGeom prst="flowChartDocument">
                <a:avLst/>
              </a:prstGeom>
              <a:solidFill>
                <a:srgbClr val="FFD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2" name="Крест 171"/>
              <p:cNvSpPr/>
              <p:nvPr/>
            </p:nvSpPr>
            <p:spPr>
              <a:xfrm>
                <a:off x="6576807" y="4152819"/>
                <a:ext cx="196953" cy="203627"/>
              </a:xfrm>
              <a:prstGeom prst="plus">
                <a:avLst>
                  <a:gd name="adj" fmla="val 41967"/>
                </a:avLst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82" name="Группа 181"/>
          <p:cNvGrpSpPr/>
          <p:nvPr/>
        </p:nvGrpSpPr>
        <p:grpSpPr>
          <a:xfrm>
            <a:off x="5584824" y="5437819"/>
            <a:ext cx="343816" cy="456721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184" name="Скругленный прямоугольник 18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85" name="Овал 18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83" name="TextBox 182"/>
          <p:cNvSpPr txBox="1"/>
          <p:nvPr/>
        </p:nvSpPr>
        <p:spPr>
          <a:xfrm>
            <a:off x="4315021" y="6346472"/>
            <a:ext cx="196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оплаты</a:t>
            </a:r>
            <a:endParaRPr lang="ru-RU" dirty="0"/>
          </a:p>
        </p:txBody>
      </p:sp>
      <p:grpSp>
        <p:nvGrpSpPr>
          <p:cNvPr id="186" name="Группа 185"/>
          <p:cNvGrpSpPr/>
          <p:nvPr/>
        </p:nvGrpSpPr>
        <p:grpSpPr>
          <a:xfrm>
            <a:off x="6651038" y="4961757"/>
            <a:ext cx="343816" cy="456721"/>
            <a:chOff x="4427984" y="2613702"/>
            <a:chExt cx="343816" cy="45672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87" name="Скругленный прямоугольник 18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88" name="Овал 18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89" name="Группа 188"/>
          <p:cNvGrpSpPr/>
          <p:nvPr/>
        </p:nvGrpSpPr>
        <p:grpSpPr>
          <a:xfrm>
            <a:off x="6455663" y="4413605"/>
            <a:ext cx="343816" cy="456721"/>
            <a:chOff x="4427984" y="2613702"/>
            <a:chExt cx="343816" cy="45672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90" name="Скругленный прямоугольник 18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91" name="Овал 19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349" name="Группа 348"/>
          <p:cNvGrpSpPr/>
          <p:nvPr/>
        </p:nvGrpSpPr>
        <p:grpSpPr>
          <a:xfrm>
            <a:off x="3844522" y="5143757"/>
            <a:ext cx="593599" cy="698755"/>
            <a:chOff x="3901672" y="4832607"/>
            <a:chExt cx="593599" cy="698755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3901672" y="4833682"/>
              <a:ext cx="593599" cy="69495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7" name="Загнутый угол 196"/>
            <p:cNvSpPr/>
            <p:nvPr/>
          </p:nvSpPr>
          <p:spPr>
            <a:xfrm>
              <a:off x="4084354" y="5070188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8" name="Загнутый угол 197"/>
            <p:cNvSpPr/>
            <p:nvPr/>
          </p:nvSpPr>
          <p:spPr>
            <a:xfrm>
              <a:off x="4063863" y="4940542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rgbClr val="FFD1FF"/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9" name="Загнутый угол 198"/>
            <p:cNvSpPr/>
            <p:nvPr/>
          </p:nvSpPr>
          <p:spPr>
            <a:xfrm>
              <a:off x="4063862" y="4832607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4" name="Группа 303"/>
          <p:cNvGrpSpPr/>
          <p:nvPr/>
        </p:nvGrpSpPr>
        <p:grpSpPr>
          <a:xfrm>
            <a:off x="8638051" y="2900508"/>
            <a:ext cx="774719" cy="553836"/>
            <a:chOff x="7897916" y="2805684"/>
            <a:chExt cx="774719" cy="553836"/>
          </a:xfrm>
        </p:grpSpPr>
        <p:sp>
          <p:nvSpPr>
            <p:cNvPr id="200" name="Прямоугольник 199"/>
            <p:cNvSpPr/>
            <p:nvPr/>
          </p:nvSpPr>
          <p:spPr>
            <a:xfrm>
              <a:off x="7897916" y="2805684"/>
              <a:ext cx="774719" cy="55383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01" name="Группа 200"/>
            <p:cNvGrpSpPr/>
            <p:nvPr/>
          </p:nvGrpSpPr>
          <p:grpSpPr>
            <a:xfrm>
              <a:off x="8187673" y="2949685"/>
              <a:ext cx="462747" cy="328613"/>
              <a:chOff x="5308750" y="4932522"/>
              <a:chExt cx="462747" cy="328613"/>
            </a:xfrm>
            <a:scene3d>
              <a:camera prst="perspectiveContrastingLeftFacing"/>
              <a:lightRig rig="threePt" dir="t"/>
            </a:scene3d>
          </p:grpSpPr>
          <p:sp>
            <p:nvSpPr>
              <p:cNvPr id="202" name="Блок-схема: документ 201"/>
              <p:cNvSpPr/>
              <p:nvPr/>
            </p:nvSpPr>
            <p:spPr>
              <a:xfrm>
                <a:off x="5308750" y="4932522"/>
                <a:ext cx="462747" cy="328613"/>
              </a:xfrm>
              <a:prstGeom prst="flowChartDocumen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3" name="Крест 202"/>
              <p:cNvSpPr/>
              <p:nvPr/>
            </p:nvSpPr>
            <p:spPr>
              <a:xfrm>
                <a:off x="5434774" y="4982314"/>
                <a:ext cx="196953" cy="203627"/>
              </a:xfrm>
              <a:prstGeom prst="plus">
                <a:avLst>
                  <a:gd name="adj" fmla="val 41967"/>
                </a:avLst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04" name="Группа 203"/>
            <p:cNvGrpSpPr/>
            <p:nvPr/>
          </p:nvGrpSpPr>
          <p:grpSpPr>
            <a:xfrm>
              <a:off x="7931126" y="2902288"/>
              <a:ext cx="462747" cy="328613"/>
              <a:chOff x="6457566" y="4105422"/>
              <a:chExt cx="462747" cy="328613"/>
            </a:xfrm>
            <a:scene3d>
              <a:camera prst="perspectiveContrastingLeftFacing"/>
              <a:lightRig rig="threePt" dir="t"/>
            </a:scene3d>
          </p:grpSpPr>
          <p:sp>
            <p:nvSpPr>
              <p:cNvPr id="205" name="Блок-схема: документ 204"/>
              <p:cNvSpPr/>
              <p:nvPr/>
            </p:nvSpPr>
            <p:spPr>
              <a:xfrm>
                <a:off x="6457566" y="4105422"/>
                <a:ext cx="462747" cy="328613"/>
              </a:xfrm>
              <a:prstGeom prst="flowChartDocument">
                <a:avLst/>
              </a:prstGeom>
              <a:solidFill>
                <a:srgbClr val="FFD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6" name="Крест 205"/>
              <p:cNvSpPr/>
              <p:nvPr/>
            </p:nvSpPr>
            <p:spPr>
              <a:xfrm>
                <a:off x="6576807" y="4152819"/>
                <a:ext cx="196953" cy="203627"/>
              </a:xfrm>
              <a:prstGeom prst="plus">
                <a:avLst>
                  <a:gd name="adj" fmla="val 41967"/>
                </a:avLst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07" name="Группа 206"/>
          <p:cNvGrpSpPr/>
          <p:nvPr/>
        </p:nvGrpSpPr>
        <p:grpSpPr>
          <a:xfrm>
            <a:off x="5093575" y="5875476"/>
            <a:ext cx="343816" cy="456721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208" name="Скругленный прямоугольник 20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9" name="Овал 20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18" name="Прямая со стрелкой 217"/>
          <p:cNvCxnSpPr>
            <a:stCxn id="150" idx="3"/>
            <a:endCxn id="67" idx="1"/>
          </p:cNvCxnSpPr>
          <p:nvPr/>
        </p:nvCxnSpPr>
        <p:spPr>
          <a:xfrm>
            <a:off x="5431155" y="3362865"/>
            <a:ext cx="893181" cy="79937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Прямая со стрелкой 220"/>
          <p:cNvCxnSpPr>
            <a:stCxn id="196" idx="3"/>
            <a:endCxn id="208" idx="1"/>
          </p:cNvCxnSpPr>
          <p:nvPr/>
        </p:nvCxnSpPr>
        <p:spPr>
          <a:xfrm>
            <a:off x="4438121" y="5492311"/>
            <a:ext cx="655454" cy="695139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 стрелкой 223"/>
          <p:cNvCxnSpPr>
            <a:stCxn id="196" idx="3"/>
            <a:endCxn id="184" idx="1"/>
          </p:cNvCxnSpPr>
          <p:nvPr/>
        </p:nvCxnSpPr>
        <p:spPr>
          <a:xfrm>
            <a:off x="4438121" y="5492311"/>
            <a:ext cx="1146703" cy="257482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 стрелкой 226"/>
          <p:cNvCxnSpPr>
            <a:stCxn id="208" idx="3"/>
            <a:endCxn id="161" idx="1"/>
          </p:cNvCxnSpPr>
          <p:nvPr/>
        </p:nvCxnSpPr>
        <p:spPr>
          <a:xfrm flipV="1">
            <a:off x="5437391" y="6156999"/>
            <a:ext cx="1995090" cy="3045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Прямая со стрелкой 230"/>
          <p:cNvCxnSpPr>
            <a:stCxn id="184" idx="3"/>
            <a:endCxn id="161" idx="1"/>
          </p:cNvCxnSpPr>
          <p:nvPr/>
        </p:nvCxnSpPr>
        <p:spPr>
          <a:xfrm>
            <a:off x="5928640" y="5749793"/>
            <a:ext cx="1503841" cy="40720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Прямая со стрелкой 237"/>
          <p:cNvCxnSpPr>
            <a:stCxn id="60" idx="3"/>
            <a:endCxn id="116" idx="1"/>
          </p:cNvCxnSpPr>
          <p:nvPr/>
        </p:nvCxnSpPr>
        <p:spPr>
          <a:xfrm>
            <a:off x="6823196" y="2509654"/>
            <a:ext cx="1114279" cy="1009083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Прямая со стрелкой 240"/>
          <p:cNvCxnSpPr>
            <a:stCxn id="64" idx="3"/>
            <a:endCxn id="116" idx="1"/>
          </p:cNvCxnSpPr>
          <p:nvPr/>
        </p:nvCxnSpPr>
        <p:spPr>
          <a:xfrm>
            <a:off x="6823196" y="3059811"/>
            <a:ext cx="1114279" cy="45892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Прямая со стрелкой 243"/>
          <p:cNvCxnSpPr>
            <a:stCxn id="158" idx="3"/>
            <a:endCxn id="116" idx="2"/>
          </p:cNvCxnSpPr>
          <p:nvPr/>
        </p:nvCxnSpPr>
        <p:spPr>
          <a:xfrm>
            <a:off x="6668118" y="3608876"/>
            <a:ext cx="811898" cy="504853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Прямая со стрелкой 246"/>
          <p:cNvCxnSpPr>
            <a:stCxn id="67" idx="3"/>
            <a:endCxn id="116" idx="2"/>
          </p:cNvCxnSpPr>
          <p:nvPr/>
        </p:nvCxnSpPr>
        <p:spPr>
          <a:xfrm flipV="1">
            <a:off x="6668152" y="4113729"/>
            <a:ext cx="811864" cy="48507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Прямая со стрелкой 250"/>
          <p:cNvCxnSpPr>
            <a:endCxn id="196" idx="0"/>
          </p:cNvCxnSpPr>
          <p:nvPr/>
        </p:nvCxnSpPr>
        <p:spPr>
          <a:xfrm>
            <a:off x="3844522" y="4066286"/>
            <a:ext cx="296800" cy="107854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Прямая со стрелкой 254"/>
          <p:cNvCxnSpPr>
            <a:endCxn id="166" idx="1"/>
          </p:cNvCxnSpPr>
          <p:nvPr/>
        </p:nvCxnSpPr>
        <p:spPr>
          <a:xfrm>
            <a:off x="4061716" y="4017488"/>
            <a:ext cx="875458" cy="32264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Прямая со стрелкой 257"/>
          <p:cNvCxnSpPr>
            <a:stCxn id="135" idx="3"/>
            <a:endCxn id="120" idx="1"/>
          </p:cNvCxnSpPr>
          <p:nvPr/>
        </p:nvCxnSpPr>
        <p:spPr>
          <a:xfrm>
            <a:off x="9221041" y="2069027"/>
            <a:ext cx="993775" cy="74981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Прямая со стрелкой 260"/>
          <p:cNvCxnSpPr>
            <a:stCxn id="135" idx="3"/>
            <a:endCxn id="123" idx="1"/>
          </p:cNvCxnSpPr>
          <p:nvPr/>
        </p:nvCxnSpPr>
        <p:spPr>
          <a:xfrm>
            <a:off x="9221041" y="2069027"/>
            <a:ext cx="1237951" cy="134464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 стрелкой 263"/>
          <p:cNvCxnSpPr>
            <a:stCxn id="88" idx="3"/>
            <a:endCxn id="164" idx="2"/>
          </p:cNvCxnSpPr>
          <p:nvPr/>
        </p:nvCxnSpPr>
        <p:spPr>
          <a:xfrm flipV="1">
            <a:off x="10277170" y="2128060"/>
            <a:ext cx="299510" cy="9595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Прямая со стрелкой 266"/>
          <p:cNvCxnSpPr>
            <a:stCxn id="120" idx="3"/>
            <a:endCxn id="167" idx="2"/>
          </p:cNvCxnSpPr>
          <p:nvPr/>
        </p:nvCxnSpPr>
        <p:spPr>
          <a:xfrm flipV="1">
            <a:off x="10558632" y="2737686"/>
            <a:ext cx="347749" cy="8115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Прямая со стрелкой 269"/>
          <p:cNvCxnSpPr>
            <a:stCxn id="123" idx="3"/>
            <a:endCxn id="173" idx="2"/>
          </p:cNvCxnSpPr>
          <p:nvPr/>
        </p:nvCxnSpPr>
        <p:spPr>
          <a:xfrm flipV="1">
            <a:off x="10802808" y="3347312"/>
            <a:ext cx="368171" cy="6636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Прямая со стрелкой 275"/>
          <p:cNvCxnSpPr>
            <a:stCxn id="88" idx="1"/>
            <a:endCxn id="200" idx="3"/>
          </p:cNvCxnSpPr>
          <p:nvPr/>
        </p:nvCxnSpPr>
        <p:spPr>
          <a:xfrm flipH="1">
            <a:off x="9412770" y="2224010"/>
            <a:ext cx="520584" cy="95341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Прямая со стрелкой 278"/>
          <p:cNvCxnSpPr>
            <a:stCxn id="200" idx="1"/>
            <a:endCxn id="12" idx="3"/>
          </p:cNvCxnSpPr>
          <p:nvPr/>
        </p:nvCxnSpPr>
        <p:spPr>
          <a:xfrm flipH="1" flipV="1">
            <a:off x="6823196" y="1912037"/>
            <a:ext cx="1814855" cy="1265389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Прямая со стрелкой 281"/>
          <p:cNvCxnSpPr>
            <a:stCxn id="120" idx="1"/>
            <a:endCxn id="200" idx="3"/>
          </p:cNvCxnSpPr>
          <p:nvPr/>
        </p:nvCxnSpPr>
        <p:spPr>
          <a:xfrm flipH="1">
            <a:off x="9412770" y="2818841"/>
            <a:ext cx="802046" cy="35858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Прямая со стрелкой 282"/>
          <p:cNvCxnSpPr>
            <a:stCxn id="123" idx="1"/>
            <a:endCxn id="200" idx="3"/>
          </p:cNvCxnSpPr>
          <p:nvPr/>
        </p:nvCxnSpPr>
        <p:spPr>
          <a:xfrm flipH="1" flipV="1">
            <a:off x="9412770" y="3177426"/>
            <a:ext cx="1046222" cy="23624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Прямая со стрелкой 287"/>
          <p:cNvCxnSpPr>
            <a:stCxn id="200" idx="1"/>
            <a:endCxn id="60" idx="3"/>
          </p:cNvCxnSpPr>
          <p:nvPr/>
        </p:nvCxnSpPr>
        <p:spPr>
          <a:xfrm flipH="1" flipV="1">
            <a:off x="6823196" y="2509654"/>
            <a:ext cx="1814855" cy="667772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Прямая со стрелкой 290"/>
          <p:cNvCxnSpPr>
            <a:stCxn id="200" idx="1"/>
            <a:endCxn id="64" idx="3"/>
          </p:cNvCxnSpPr>
          <p:nvPr/>
        </p:nvCxnSpPr>
        <p:spPr>
          <a:xfrm flipH="1" flipV="1">
            <a:off x="6823196" y="3059811"/>
            <a:ext cx="1814855" cy="117615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4210987" y="1474897"/>
            <a:ext cx="124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</a:t>
            </a:r>
            <a:endParaRPr lang="ru-RU" dirty="0"/>
          </a:p>
        </p:txBody>
      </p:sp>
      <p:sp>
        <p:nvSpPr>
          <p:cNvPr id="295" name="TextBox 294"/>
          <p:cNvSpPr txBox="1"/>
          <p:nvPr/>
        </p:nvSpPr>
        <p:spPr>
          <a:xfrm>
            <a:off x="4522288" y="2478731"/>
            <a:ext cx="1446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Запрос состояния</a:t>
            </a:r>
            <a:endParaRPr lang="ru-RU" dirty="0"/>
          </a:p>
        </p:txBody>
      </p:sp>
      <p:sp>
        <p:nvSpPr>
          <p:cNvPr id="302" name="TextBox 301"/>
          <p:cNvSpPr txBox="1"/>
          <p:nvPr/>
        </p:nvSpPr>
        <p:spPr>
          <a:xfrm>
            <a:off x="8516857" y="3394621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Результат резерва</a:t>
            </a:r>
            <a:endParaRPr lang="ru-RU" dirty="0"/>
          </a:p>
        </p:txBody>
      </p:sp>
      <p:sp>
        <p:nvSpPr>
          <p:cNvPr id="317" name="TextBox 316"/>
          <p:cNvSpPr txBox="1"/>
          <p:nvPr/>
        </p:nvSpPr>
        <p:spPr>
          <a:xfrm>
            <a:off x="3434790" y="5806978"/>
            <a:ext cx="125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оплату</a:t>
            </a:r>
            <a:endParaRPr lang="ru-RU" dirty="0"/>
          </a:p>
        </p:txBody>
      </p:sp>
      <p:sp>
        <p:nvSpPr>
          <p:cNvPr id="318" name="TextBox 317"/>
          <p:cNvSpPr txBox="1"/>
          <p:nvPr/>
        </p:nvSpPr>
        <p:spPr>
          <a:xfrm>
            <a:off x="4000799" y="4536824"/>
            <a:ext cx="2285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Результат оплаты (через </a:t>
            </a:r>
            <a:r>
              <a:rPr lang="en-US" dirty="0" smtClean="0"/>
              <a:t>redirect</a:t>
            </a:r>
            <a:r>
              <a:rPr lang="ru-RU" dirty="0" smtClean="0"/>
              <a:t>)</a:t>
            </a:r>
            <a:endParaRPr lang="ru-RU" dirty="0"/>
          </a:p>
        </p:txBody>
      </p:sp>
      <p:cxnSp>
        <p:nvCxnSpPr>
          <p:cNvPr id="320" name="Прямая со стрелкой 319"/>
          <p:cNvCxnSpPr>
            <a:stCxn id="166" idx="3"/>
            <a:endCxn id="190" idx="1"/>
          </p:cNvCxnSpPr>
          <p:nvPr/>
        </p:nvCxnSpPr>
        <p:spPr>
          <a:xfrm>
            <a:off x="5711893" y="4340133"/>
            <a:ext cx="743770" cy="385446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Прямая со стрелкой 323"/>
          <p:cNvCxnSpPr>
            <a:stCxn id="166" idx="3"/>
            <a:endCxn id="187" idx="1"/>
          </p:cNvCxnSpPr>
          <p:nvPr/>
        </p:nvCxnSpPr>
        <p:spPr>
          <a:xfrm>
            <a:off x="5711893" y="4340133"/>
            <a:ext cx="939145" cy="93359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Прямая со стрелкой 326"/>
          <p:cNvCxnSpPr>
            <a:stCxn id="190" idx="3"/>
            <a:endCxn id="116" idx="2"/>
          </p:cNvCxnSpPr>
          <p:nvPr/>
        </p:nvCxnSpPr>
        <p:spPr>
          <a:xfrm flipV="1">
            <a:off x="6799479" y="4113729"/>
            <a:ext cx="680537" cy="61185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Прямая со стрелкой 329"/>
          <p:cNvCxnSpPr>
            <a:stCxn id="187" idx="3"/>
            <a:endCxn id="116" idx="2"/>
          </p:cNvCxnSpPr>
          <p:nvPr/>
        </p:nvCxnSpPr>
        <p:spPr>
          <a:xfrm flipV="1">
            <a:off x="6994854" y="4113729"/>
            <a:ext cx="485162" cy="1160002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0" name="Рисунок 3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839" y="4650559"/>
            <a:ext cx="1022148" cy="1025353"/>
          </a:xfrm>
          <a:prstGeom prst="rect">
            <a:avLst/>
          </a:prstGeom>
        </p:spPr>
      </p:pic>
      <p:sp>
        <p:nvSpPr>
          <p:cNvPr id="361" name="TextBox 360"/>
          <p:cNvSpPr txBox="1"/>
          <p:nvPr/>
        </p:nvSpPr>
        <p:spPr>
          <a:xfrm>
            <a:off x="10302089" y="5515185"/>
            <a:ext cx="1367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Служба поддержки</a:t>
            </a:r>
            <a:endParaRPr lang="ru-RU" dirty="0"/>
          </a:p>
        </p:txBody>
      </p:sp>
      <p:sp>
        <p:nvSpPr>
          <p:cNvPr id="362" name="Скругленная прямоугольная выноска 361"/>
          <p:cNvSpPr/>
          <p:nvPr/>
        </p:nvSpPr>
        <p:spPr>
          <a:xfrm>
            <a:off x="8474801" y="4718219"/>
            <a:ext cx="2156099" cy="552184"/>
          </a:xfrm>
          <a:prstGeom prst="wedgeRoundRectCallout">
            <a:avLst>
              <a:gd name="adj1" fmla="val 66144"/>
              <a:gd name="adj2" fmla="val 734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гномики сделали неверно?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6" name="Номер слайда 36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14</a:t>
            </a:fld>
            <a:r>
              <a:rPr lang="ru-RU" smtClean="0"/>
              <a:t>/19</a:t>
            </a:r>
            <a:endParaRPr lang="ru-RU" dirty="0"/>
          </a:p>
        </p:txBody>
      </p:sp>
      <p:sp>
        <p:nvSpPr>
          <p:cNvPr id="164" name="Цилиндр 163"/>
          <p:cNvSpPr/>
          <p:nvPr/>
        </p:nvSpPr>
        <p:spPr>
          <a:xfrm>
            <a:off x="10576680" y="1976862"/>
            <a:ext cx="401606" cy="302396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Цилиндр 166"/>
          <p:cNvSpPr/>
          <p:nvPr/>
        </p:nvSpPr>
        <p:spPr>
          <a:xfrm>
            <a:off x="10906381" y="2586488"/>
            <a:ext cx="401606" cy="302396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3" name="Цилиндр 172"/>
          <p:cNvSpPr/>
          <p:nvPr/>
        </p:nvSpPr>
        <p:spPr>
          <a:xfrm>
            <a:off x="11170979" y="3196114"/>
            <a:ext cx="401606" cy="302396"/>
          </a:xfrm>
          <a:prstGeom prst="can">
            <a:avLst/>
          </a:prstGeom>
          <a:solidFill>
            <a:srgbClr val="FFCC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06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83" grpId="0"/>
      <p:bldP spid="317" grpId="0"/>
      <p:bldP spid="318" grpId="0"/>
      <p:bldP spid="361" grpId="0"/>
      <p:bldP spid="36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Кейсы для </a:t>
            </a:r>
            <a:r>
              <a:rPr lang="ru-RU" dirty="0" smtClean="0"/>
              <a:t>проектирования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1296000"/>
            <a:ext cx="10682958" cy="4860000"/>
          </a:xfrm>
        </p:spPr>
        <p:txBody>
          <a:bodyPr/>
          <a:lstStyle/>
          <a:p>
            <a:r>
              <a:rPr lang="ru-RU" dirty="0" smtClean="0"/>
              <a:t>Как масштабируется каждый из сервисов под нагрузкой?</a:t>
            </a:r>
          </a:p>
          <a:p>
            <a:r>
              <a:rPr lang="ru-RU" dirty="0" smtClean="0"/>
              <a:t>Как взаимодействуют сервисы, где и какие есть очереди</a:t>
            </a:r>
            <a:endParaRPr lang="ru-RU" dirty="0" smtClean="0"/>
          </a:p>
          <a:p>
            <a:r>
              <a:rPr lang="ru-RU" dirty="0" smtClean="0"/>
              <a:t>Как обрабатывается ситуация, когда покупатель </a:t>
            </a:r>
            <a:r>
              <a:rPr lang="ru-RU" dirty="0"/>
              <a:t>очень </a:t>
            </a:r>
            <a:r>
              <a:rPr lang="ru-RU" dirty="0" smtClean="0"/>
              <a:t>быстро </a:t>
            </a:r>
            <a:r>
              <a:rPr lang="ru-RU" dirty="0" smtClean="0"/>
              <a:t>добавил </a:t>
            </a:r>
            <a:r>
              <a:rPr lang="ru-RU" dirty="0" smtClean="0"/>
              <a:t>позиции </a:t>
            </a:r>
            <a:r>
              <a:rPr lang="ru-RU" dirty="0" smtClean="0"/>
              <a:t>и они попали </a:t>
            </a:r>
            <a:r>
              <a:rPr lang="ru-RU" dirty="0" smtClean="0"/>
              <a:t>разным обработчикам одновременно</a:t>
            </a:r>
          </a:p>
          <a:p>
            <a:r>
              <a:rPr lang="ru-RU" dirty="0"/>
              <a:t>Покупатель едет в Сапсане или в месте с плохой связью… </a:t>
            </a:r>
          </a:p>
          <a:p>
            <a:r>
              <a:rPr lang="ru-RU" dirty="0" smtClean="0"/>
              <a:t>Покупатель </a:t>
            </a:r>
            <a:r>
              <a:rPr lang="ru-RU" dirty="0"/>
              <a:t>нажал </a:t>
            </a:r>
            <a:r>
              <a:rPr lang="ru-RU" dirty="0" smtClean="0"/>
              <a:t>«Оплатить», резервирование идет долго – страница оплаты не </a:t>
            </a:r>
            <a:r>
              <a:rPr lang="ru-RU" dirty="0" smtClean="0"/>
              <a:t>появляется – что происходит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 smtClean="0"/>
              <a:t>решаются ситуации, когда результата оплаты нет? </a:t>
            </a:r>
            <a:br>
              <a:rPr lang="ru-RU" dirty="0" smtClean="0"/>
            </a:br>
            <a:r>
              <a:rPr lang="ru-RU" dirty="0" smtClean="0"/>
              <a:t>Можно ли отправить заказ на оплату повторно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Как обеспечивается устойчивость при падении экземпляров сервисов?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15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62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8" y="431999"/>
            <a:ext cx="10831815" cy="684000"/>
          </a:xfrm>
        </p:spPr>
        <p:txBody>
          <a:bodyPr/>
          <a:lstStyle/>
          <a:p>
            <a:r>
              <a:rPr lang="ru-RU" dirty="0" smtClean="0"/>
              <a:t>Устойчивость: гномики умирают, их отстреливают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3196862"/>
            <a:ext cx="10548000" cy="284573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Ситуация: идет обработка и резервирование заказа и в этот момент:</a:t>
            </a:r>
          </a:p>
          <a:p>
            <a:r>
              <a:rPr lang="ru-RU" dirty="0" err="1" smtClean="0"/>
              <a:t>Инстанс</a:t>
            </a:r>
            <a:r>
              <a:rPr lang="ru-RU" dirty="0" smtClean="0"/>
              <a:t> заказов, ведущий резервирование, падает или его убивают…</a:t>
            </a:r>
          </a:p>
          <a:p>
            <a:r>
              <a:rPr lang="ru-RU" dirty="0" smtClean="0"/>
              <a:t>Покупатель долго не видит ответа в браузере – и открывает новый</a:t>
            </a:r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dirty="0" smtClean="0"/>
              <a:t>Вопросы:</a:t>
            </a:r>
            <a:endParaRPr lang="ru-RU" dirty="0" smtClean="0"/>
          </a:p>
          <a:p>
            <a:r>
              <a:rPr lang="ru-RU" dirty="0" smtClean="0"/>
              <a:t>Как при новом обращении подхватить имеющееся резервирование?</a:t>
            </a:r>
          </a:p>
          <a:p>
            <a:r>
              <a:rPr lang="ru-RU" dirty="0" smtClean="0"/>
              <a:t>Как сделать, чтобы резервирования не зависали?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4843" y="1626847"/>
            <a:ext cx="1080000" cy="1080000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7171346" y="12410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364934" y="25221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22" idx="3"/>
            <a:endCxn id="26" idx="1"/>
          </p:cNvCxnSpPr>
          <p:nvPr/>
        </p:nvCxnSpPr>
        <p:spPr>
          <a:xfrm>
            <a:off x="3955309" y="1662981"/>
            <a:ext cx="597353" cy="36182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5898910" y="1733391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7142551" y="213672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397694" y="22893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14" idx="3"/>
            <a:endCxn id="9" idx="1"/>
          </p:cNvCxnSpPr>
          <p:nvPr/>
        </p:nvCxnSpPr>
        <p:spPr>
          <a:xfrm flipV="1">
            <a:off x="6242726" y="1552980"/>
            <a:ext cx="928620" cy="49238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4" idx="3"/>
            <a:endCxn id="17" idx="1"/>
          </p:cNvCxnSpPr>
          <p:nvPr/>
        </p:nvCxnSpPr>
        <p:spPr>
          <a:xfrm>
            <a:off x="6242726" y="2045365"/>
            <a:ext cx="899825" cy="40333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ая прямоугольная выноска 21"/>
          <p:cNvSpPr/>
          <p:nvPr/>
        </p:nvSpPr>
        <p:spPr>
          <a:xfrm>
            <a:off x="1648092" y="1474693"/>
            <a:ext cx="2307217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648093" y="1993084"/>
            <a:ext cx="2016593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4" name="Прямая со стрелкой 23"/>
          <p:cNvCxnSpPr>
            <a:stCxn id="23" idx="3"/>
            <a:endCxn id="26" idx="1"/>
          </p:cNvCxnSpPr>
          <p:nvPr/>
        </p:nvCxnSpPr>
        <p:spPr>
          <a:xfrm flipV="1">
            <a:off x="3664686" y="2024810"/>
            <a:ext cx="887976" cy="15427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552662" y="17128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8" name="Прямая со стрелкой 27"/>
          <p:cNvCxnSpPr>
            <a:stCxn id="26" idx="3"/>
            <a:endCxn id="14" idx="1"/>
          </p:cNvCxnSpPr>
          <p:nvPr/>
        </p:nvCxnSpPr>
        <p:spPr>
          <a:xfrm>
            <a:off x="4896478" y="2024810"/>
            <a:ext cx="1002432" cy="205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223990" y="136550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9035925" y="1549319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5" name="Овал 3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8608509" y="2054532"/>
            <a:ext cx="1641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</a:t>
            </a:r>
            <a:endParaRPr lang="ru-RU" dirty="0"/>
          </a:p>
        </p:txBody>
      </p:sp>
      <p:cxnSp>
        <p:nvCxnSpPr>
          <p:cNvPr id="37" name="Прямая со стрелкой 36"/>
          <p:cNvCxnSpPr>
            <a:stCxn id="9" idx="3"/>
            <a:endCxn id="34" idx="1"/>
          </p:cNvCxnSpPr>
          <p:nvPr/>
        </p:nvCxnSpPr>
        <p:spPr>
          <a:xfrm>
            <a:off x="7515162" y="1552980"/>
            <a:ext cx="1520763" cy="30831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081175" y="1328395"/>
            <a:ext cx="122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</a:t>
            </a:r>
            <a:endParaRPr lang="ru-RU" dirty="0"/>
          </a:p>
        </p:txBody>
      </p:sp>
      <p:sp>
        <p:nvSpPr>
          <p:cNvPr id="42" name="Загнутый угол 41"/>
          <p:cNvSpPr/>
          <p:nvPr/>
        </p:nvSpPr>
        <p:spPr>
          <a:xfrm>
            <a:off x="5255745" y="162261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нутый угол 45"/>
          <p:cNvSpPr/>
          <p:nvPr/>
        </p:nvSpPr>
        <p:spPr>
          <a:xfrm>
            <a:off x="6444120" y="13455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Цилиндр 47"/>
          <p:cNvSpPr/>
          <p:nvPr/>
        </p:nvSpPr>
        <p:spPr>
          <a:xfrm>
            <a:off x="7486367" y="1771367"/>
            <a:ext cx="513267" cy="418745"/>
          </a:xfrm>
          <a:prstGeom prst="can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Цилиндр 48"/>
          <p:cNvSpPr/>
          <p:nvPr/>
        </p:nvSpPr>
        <p:spPr>
          <a:xfrm>
            <a:off x="9536620" y="1605370"/>
            <a:ext cx="513267" cy="41874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документ 51"/>
          <p:cNvSpPr/>
          <p:nvPr/>
        </p:nvSpPr>
        <p:spPr>
          <a:xfrm>
            <a:off x="7898266" y="1266747"/>
            <a:ext cx="462747" cy="328613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документ 52"/>
          <p:cNvSpPr/>
          <p:nvPr/>
        </p:nvSpPr>
        <p:spPr>
          <a:xfrm>
            <a:off x="8367095" y="13932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6093878" y="110843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8087110" y="1070069"/>
            <a:ext cx="2169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позиции</a:t>
            </a:r>
            <a:endParaRPr lang="ru-RU" dirty="0"/>
          </a:p>
        </p:txBody>
      </p:sp>
      <p:sp>
        <p:nvSpPr>
          <p:cNvPr id="56" name="Скругленная прямоугольная выноска 55"/>
          <p:cNvSpPr/>
          <p:nvPr/>
        </p:nvSpPr>
        <p:spPr>
          <a:xfrm>
            <a:off x="1648093" y="2522181"/>
            <a:ext cx="2016593" cy="372003"/>
          </a:xfrm>
          <a:prstGeom prst="wedgeRoundRectCallout">
            <a:avLst>
              <a:gd name="adj1" fmla="val -69385"/>
              <a:gd name="adj2" fmla="val -5825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Где мой заказ??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57" name="Прямая со стрелкой 56"/>
          <p:cNvCxnSpPr>
            <a:stCxn id="56" idx="3"/>
            <a:endCxn id="59" idx="1"/>
          </p:cNvCxnSpPr>
          <p:nvPr/>
        </p:nvCxnSpPr>
        <p:spPr>
          <a:xfrm flipV="1">
            <a:off x="3664686" y="2635010"/>
            <a:ext cx="868468" cy="7317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Группа 57"/>
          <p:cNvGrpSpPr/>
          <p:nvPr/>
        </p:nvGrpSpPr>
        <p:grpSpPr>
          <a:xfrm>
            <a:off x="4533154" y="23230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63" name="Прямая со стрелкой 62"/>
          <p:cNvCxnSpPr>
            <a:stCxn id="59" idx="3"/>
          </p:cNvCxnSpPr>
          <p:nvPr/>
        </p:nvCxnSpPr>
        <p:spPr>
          <a:xfrm flipV="1">
            <a:off x="4876970" y="2179086"/>
            <a:ext cx="970968" cy="45592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7152076" y="1186399"/>
            <a:ext cx="372611" cy="592134"/>
            <a:chOff x="7929319" y="1186399"/>
            <a:chExt cx="372611" cy="592134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929319" y="1186399"/>
              <a:ext cx="372611" cy="58496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>
              <a:off x="7929319" y="1186399"/>
              <a:ext cx="372611" cy="5921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7" name="Рисунок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43" y="1942943"/>
            <a:ext cx="1022148" cy="1025353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0412854" y="1339815"/>
            <a:ext cx="1367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Служба поддержки</a:t>
            </a:r>
            <a:endParaRPr lang="ru-RU" dirty="0"/>
          </a:p>
        </p:txBody>
      </p:sp>
      <p:sp>
        <p:nvSpPr>
          <p:cNvPr id="81" name="Скругленная прямоугольная выноска 80"/>
          <p:cNvSpPr/>
          <p:nvPr/>
        </p:nvSpPr>
        <p:spPr>
          <a:xfrm>
            <a:off x="8346423" y="2439873"/>
            <a:ext cx="2156099" cy="552184"/>
          </a:xfrm>
          <a:prstGeom prst="wedgeRoundRectCallout">
            <a:avLst>
              <a:gd name="adj1" fmla="val 69103"/>
              <a:gd name="adj2" fmla="val -606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гномики сделали неверно?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16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2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78" grpId="0"/>
      <p:bldP spid="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5133682" y="3528191"/>
            <a:ext cx="6029618" cy="6034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133682" y="2806243"/>
            <a:ext cx="6029618" cy="6320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5133682" y="1439809"/>
            <a:ext cx="6029618" cy="12809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Надежность: </a:t>
            </a:r>
            <a:r>
              <a:rPr lang="ru-RU" dirty="0" err="1" smtClean="0"/>
              <a:t>ноды</a:t>
            </a:r>
            <a:r>
              <a:rPr lang="ru-RU" dirty="0" smtClean="0"/>
              <a:t> в разных </a:t>
            </a:r>
            <a:r>
              <a:rPr lang="ru-RU" dirty="0" err="1" smtClean="0"/>
              <a:t>датацентрах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4324350"/>
            <a:ext cx="10548000" cy="1831650"/>
          </a:xfrm>
        </p:spPr>
        <p:txBody>
          <a:bodyPr/>
          <a:lstStyle/>
          <a:p>
            <a:r>
              <a:rPr lang="ru-RU" dirty="0" smtClean="0"/>
              <a:t>Метафора: ЦОД – дома для гномиков, а </a:t>
            </a:r>
            <a:r>
              <a:rPr lang="ru-RU" dirty="0" err="1" smtClean="0"/>
              <a:t>ноды</a:t>
            </a:r>
            <a:r>
              <a:rPr lang="ru-RU" dirty="0" smtClean="0"/>
              <a:t> – комнаты</a:t>
            </a:r>
          </a:p>
          <a:p>
            <a:r>
              <a:rPr lang="ru-RU" dirty="0" smtClean="0"/>
              <a:t>Обращение в соседнее помещение – дольше или невозможно</a:t>
            </a:r>
          </a:p>
          <a:p>
            <a:r>
              <a:rPr lang="ru-RU" dirty="0" smtClean="0"/>
              <a:t>Надо 3 </a:t>
            </a:r>
            <a:r>
              <a:rPr lang="ru-RU" dirty="0" err="1" smtClean="0"/>
              <a:t>ноды</a:t>
            </a:r>
            <a:r>
              <a:rPr lang="ru-RU" dirty="0" smtClean="0"/>
              <a:t> или </a:t>
            </a:r>
            <a:r>
              <a:rPr lang="ru-RU" dirty="0" err="1" smtClean="0"/>
              <a:t>ЦОДа</a:t>
            </a:r>
            <a:r>
              <a:rPr lang="ru-RU" dirty="0" smtClean="0"/>
              <a:t> – чтобы отличить пропажу связи от падения, </a:t>
            </a:r>
            <a:br>
              <a:rPr lang="ru-RU" dirty="0" smtClean="0"/>
            </a:br>
            <a:r>
              <a:rPr lang="ru-RU" dirty="0" smtClean="0"/>
              <a:t>в метафоре: соседний дом сгорел или телефон не работает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4878" y="119607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7054492" y="149211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402200" y="11227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644502" y="1989587"/>
            <a:ext cx="3238648" cy="9060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4961774" y="2679568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054492" y="217799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054492" y="286387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054492" y="359641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278087" y="3157384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5" name="Прямая со стрелкой 24"/>
          <p:cNvCxnSpPr>
            <a:stCxn id="13" idx="3"/>
            <a:endCxn id="8" idx="1"/>
          </p:cNvCxnSpPr>
          <p:nvPr/>
        </p:nvCxnSpPr>
        <p:spPr>
          <a:xfrm flipV="1">
            <a:off x="5305590" y="1804087"/>
            <a:ext cx="1748902" cy="11874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3278862"/>
            <a:ext cx="720000" cy="720000"/>
          </a:xfrm>
          <a:prstGeom prst="rect">
            <a:avLst/>
          </a:prstGeom>
        </p:spPr>
      </p:pic>
      <p:sp>
        <p:nvSpPr>
          <p:cNvPr id="28" name="Скругленная прямоугольная выноска 27"/>
          <p:cNvSpPr/>
          <p:nvPr/>
        </p:nvSpPr>
        <p:spPr>
          <a:xfrm>
            <a:off x="1968860" y="30793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1644502" y="2775518"/>
            <a:ext cx="3238648" cy="23137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7" idx="1"/>
          </p:cNvCxnSpPr>
          <p:nvPr/>
        </p:nvCxnSpPr>
        <p:spPr>
          <a:xfrm flipV="1">
            <a:off x="1727731" y="3154245"/>
            <a:ext cx="3155419" cy="48461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3" idx="3"/>
            <a:endCxn id="16" idx="1"/>
          </p:cNvCxnSpPr>
          <p:nvPr/>
        </p:nvCxnSpPr>
        <p:spPr>
          <a:xfrm flipV="1">
            <a:off x="5305590" y="2489968"/>
            <a:ext cx="1748902" cy="50157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3" idx="3"/>
            <a:endCxn id="19" idx="1"/>
          </p:cNvCxnSpPr>
          <p:nvPr/>
        </p:nvCxnSpPr>
        <p:spPr>
          <a:xfrm>
            <a:off x="5305590" y="2991542"/>
            <a:ext cx="1748902" cy="1843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3" idx="3"/>
            <a:endCxn id="22" idx="1"/>
          </p:cNvCxnSpPr>
          <p:nvPr/>
        </p:nvCxnSpPr>
        <p:spPr>
          <a:xfrm>
            <a:off x="5305590" y="2991542"/>
            <a:ext cx="1748902" cy="91684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ая прямоугольная выноска 33"/>
          <p:cNvSpPr/>
          <p:nvPr/>
        </p:nvSpPr>
        <p:spPr>
          <a:xfrm>
            <a:off x="1862869" y="15245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8544703" y="1773563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8175581" y="1092231"/>
            <a:ext cx="183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остатки на складе</a:t>
            </a:r>
            <a:endParaRPr lang="ru-RU" dirty="0"/>
          </a:p>
        </p:txBody>
      </p:sp>
      <p:cxnSp>
        <p:nvCxnSpPr>
          <p:cNvPr id="39" name="Прямая со стрелкой 38"/>
          <p:cNvCxnSpPr>
            <a:stCxn id="8" idx="3"/>
            <a:endCxn id="36" idx="1"/>
          </p:cNvCxnSpPr>
          <p:nvPr/>
        </p:nvCxnSpPr>
        <p:spPr>
          <a:xfrm>
            <a:off x="7398308" y="1804087"/>
            <a:ext cx="1146395" cy="28145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6" idx="3"/>
            <a:endCxn id="36" idx="1"/>
          </p:cNvCxnSpPr>
          <p:nvPr/>
        </p:nvCxnSpPr>
        <p:spPr>
          <a:xfrm flipV="1">
            <a:off x="7398308" y="2085537"/>
            <a:ext cx="1146395" cy="40443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9" idx="3"/>
            <a:endCxn id="62" idx="1"/>
          </p:cNvCxnSpPr>
          <p:nvPr/>
        </p:nvCxnSpPr>
        <p:spPr>
          <a:xfrm flipV="1">
            <a:off x="7398308" y="3172202"/>
            <a:ext cx="1151202" cy="364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2" idx="3"/>
            <a:endCxn id="67" idx="1"/>
          </p:cNvCxnSpPr>
          <p:nvPr/>
        </p:nvCxnSpPr>
        <p:spPr>
          <a:xfrm>
            <a:off x="7398308" y="3908390"/>
            <a:ext cx="1135082" cy="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Группа 65"/>
          <p:cNvGrpSpPr/>
          <p:nvPr/>
        </p:nvGrpSpPr>
        <p:grpSpPr>
          <a:xfrm>
            <a:off x="8533390" y="3596416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1" name="Цилиндр 70"/>
          <p:cNvSpPr/>
          <p:nvPr/>
        </p:nvSpPr>
        <p:spPr>
          <a:xfrm>
            <a:off x="9399816" y="2287751"/>
            <a:ext cx="1160233" cy="1438275"/>
          </a:xfrm>
          <a:prstGeom prst="can">
            <a:avLst/>
          </a:prstGeom>
          <a:solidFill>
            <a:srgbClr val="BDECC9">
              <a:alpha val="69804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БД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3" name="Прямая со стрелкой 72"/>
          <p:cNvCxnSpPr>
            <a:stCxn id="8" idx="3"/>
          </p:cNvCxnSpPr>
          <p:nvPr/>
        </p:nvCxnSpPr>
        <p:spPr>
          <a:xfrm>
            <a:off x="7398308" y="1804087"/>
            <a:ext cx="2001508" cy="87548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stCxn id="36" idx="2"/>
          </p:cNvCxnSpPr>
          <p:nvPr/>
        </p:nvCxnSpPr>
        <p:spPr>
          <a:xfrm>
            <a:off x="8716611" y="2230284"/>
            <a:ext cx="683205" cy="28446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V="1">
            <a:off x="7398308" y="2863875"/>
            <a:ext cx="2001508" cy="205765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/>
          <p:cNvGrpSpPr/>
          <p:nvPr/>
        </p:nvGrpSpPr>
        <p:grpSpPr>
          <a:xfrm>
            <a:off x="8549510" y="2860228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85" name="Прямая со стрелкой 84"/>
          <p:cNvCxnSpPr>
            <a:stCxn id="22" idx="3"/>
          </p:cNvCxnSpPr>
          <p:nvPr/>
        </p:nvCxnSpPr>
        <p:spPr>
          <a:xfrm flipV="1">
            <a:off x="7398308" y="3493239"/>
            <a:ext cx="2001508" cy="41515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67" idx="3"/>
          </p:cNvCxnSpPr>
          <p:nvPr/>
        </p:nvCxnSpPr>
        <p:spPr>
          <a:xfrm flipV="1">
            <a:off x="8877206" y="3596417"/>
            <a:ext cx="522610" cy="31197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62" idx="3"/>
          </p:cNvCxnSpPr>
          <p:nvPr/>
        </p:nvCxnSpPr>
        <p:spPr>
          <a:xfrm flipV="1">
            <a:off x="8893326" y="3136289"/>
            <a:ext cx="506490" cy="3591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Рисунок 9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2466593"/>
            <a:ext cx="720000" cy="720000"/>
          </a:xfrm>
          <a:prstGeom prst="rect">
            <a:avLst/>
          </a:prstGeom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1566006"/>
            <a:ext cx="720000" cy="720000"/>
          </a:xfrm>
          <a:prstGeom prst="rect">
            <a:avLst/>
          </a:prstGeom>
        </p:spPr>
      </p:pic>
      <p:sp>
        <p:nvSpPr>
          <p:cNvPr id="98" name="Загнутый угол 97"/>
          <p:cNvSpPr/>
          <p:nvPr/>
        </p:nvSpPr>
        <p:spPr>
          <a:xfrm>
            <a:off x="3571487" y="21426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документ 99"/>
          <p:cNvSpPr/>
          <p:nvPr/>
        </p:nvSpPr>
        <p:spPr>
          <a:xfrm>
            <a:off x="7742535" y="157254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ая прямоугольная выноска 105"/>
          <p:cNvSpPr/>
          <p:nvPr/>
        </p:nvSpPr>
        <p:spPr>
          <a:xfrm>
            <a:off x="1862869" y="2291043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7" name="Загнутый угол 106"/>
          <p:cNvSpPr/>
          <p:nvPr/>
        </p:nvSpPr>
        <p:spPr>
          <a:xfrm>
            <a:off x="6081906" y="1833614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Загнутый угол 107"/>
          <p:cNvSpPr/>
          <p:nvPr/>
        </p:nvSpPr>
        <p:spPr>
          <a:xfrm>
            <a:off x="6061415" y="171666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Загнутый угол 108"/>
          <p:cNvSpPr/>
          <p:nvPr/>
        </p:nvSpPr>
        <p:spPr>
          <a:xfrm>
            <a:off x="6061414" y="16087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Загнутый угол 109"/>
          <p:cNvSpPr/>
          <p:nvPr/>
        </p:nvSpPr>
        <p:spPr>
          <a:xfrm>
            <a:off x="6524965" y="278305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Загнутый угол 110"/>
          <p:cNvSpPr/>
          <p:nvPr/>
        </p:nvSpPr>
        <p:spPr>
          <a:xfrm>
            <a:off x="6524964" y="267511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Загнутый угол 111"/>
          <p:cNvSpPr/>
          <p:nvPr/>
        </p:nvSpPr>
        <p:spPr>
          <a:xfrm>
            <a:off x="5959861" y="363380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Загнутый угол 112"/>
          <p:cNvSpPr/>
          <p:nvPr/>
        </p:nvSpPr>
        <p:spPr>
          <a:xfrm>
            <a:off x="5959860" y="352586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TextBox 113"/>
          <p:cNvSpPr txBox="1"/>
          <p:nvPr/>
        </p:nvSpPr>
        <p:spPr>
          <a:xfrm>
            <a:off x="3860867" y="1123839"/>
            <a:ext cx="2336733" cy="646331"/>
          </a:xfrm>
          <a:prstGeom prst="callout3">
            <a:avLst>
              <a:gd name="adj1" fmla="val 368509"/>
              <a:gd name="adj2" fmla="val 91398"/>
              <a:gd name="adj3" fmla="val 98330"/>
              <a:gd name="adj4" fmla="val 54531"/>
              <a:gd name="adj5" fmla="val 100982"/>
              <a:gd name="adj6" fmla="val 69205"/>
              <a:gd name="adj7" fmla="val 122788"/>
              <a:gd name="adj8" fmla="val 8542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Отдельные очереди в каждом центре</a:t>
            </a:r>
            <a:endParaRPr lang="ru-RU" dirty="0"/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5305590" y="1770170"/>
            <a:ext cx="1000054" cy="1135532"/>
          </a:xfrm>
          <a:prstGeom prst="line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</p:cxnSp>
      <p:sp>
        <p:nvSpPr>
          <p:cNvPr id="117" name="TextBox 116"/>
          <p:cNvSpPr txBox="1"/>
          <p:nvPr/>
        </p:nvSpPr>
        <p:spPr>
          <a:xfrm>
            <a:off x="10172700" y="1513483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ЦОД-1</a:t>
            </a:r>
            <a:endParaRPr lang="ru-RU" dirty="0"/>
          </a:p>
        </p:txBody>
      </p:sp>
      <p:sp>
        <p:nvSpPr>
          <p:cNvPr id="118" name="TextBox 117"/>
          <p:cNvSpPr txBox="1"/>
          <p:nvPr/>
        </p:nvSpPr>
        <p:spPr>
          <a:xfrm>
            <a:off x="10172700" y="2885002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ЦОД-2</a:t>
            </a:r>
            <a:endParaRPr lang="ru-RU" dirty="0"/>
          </a:p>
        </p:txBody>
      </p:sp>
      <p:sp>
        <p:nvSpPr>
          <p:cNvPr id="119" name="TextBox 118"/>
          <p:cNvSpPr txBox="1"/>
          <p:nvPr/>
        </p:nvSpPr>
        <p:spPr>
          <a:xfrm>
            <a:off x="10204450" y="3730065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17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8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Проектируем дальше…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15059" y="1921713"/>
            <a:ext cx="1620601" cy="1729295"/>
            <a:chOff x="399862" y="2333309"/>
            <a:chExt cx="1620601" cy="1729295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8606" y="2333309"/>
              <a:ext cx="1443113" cy="14431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9862" y="3693272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Покупатель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9840527" y="1277251"/>
            <a:ext cx="1620601" cy="1710576"/>
            <a:chOff x="2030876" y="3858445"/>
            <a:chExt cx="1620601" cy="1710576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5525" y="3858445"/>
              <a:ext cx="1471303" cy="1475916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2030876" y="5199689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Кладовщик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9702644" y="3893977"/>
            <a:ext cx="1471303" cy="1845248"/>
            <a:chOff x="8167746" y="2943847"/>
            <a:chExt cx="1471303" cy="1845248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7746" y="2943847"/>
              <a:ext cx="1471303" cy="147591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219398" y="4419763"/>
              <a:ext cx="1367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Курьер</a:t>
              </a:r>
              <a:endParaRPr lang="ru-RU" dirty="0"/>
            </a:p>
          </p:txBody>
        </p:sp>
      </p:grpSp>
      <p:sp>
        <p:nvSpPr>
          <p:cNvPr id="47" name="Скругленная прямоугольная выноска 46"/>
          <p:cNvSpPr/>
          <p:nvPr/>
        </p:nvSpPr>
        <p:spPr>
          <a:xfrm>
            <a:off x="2002723" y="1898784"/>
            <a:ext cx="1279177" cy="560869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кругленная прямоугольная выноска 47"/>
          <p:cNvSpPr/>
          <p:nvPr/>
        </p:nvSpPr>
        <p:spPr>
          <a:xfrm>
            <a:off x="7802830" y="1023828"/>
            <a:ext cx="1821651" cy="560869"/>
          </a:xfrm>
          <a:prstGeom prst="wedgeRoundRectCallout">
            <a:avLst>
              <a:gd name="adj1" fmla="val 85595"/>
              <a:gd name="adj2" fmla="val 3368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мне собирать?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Скругленная прямоугольная выноска 48"/>
          <p:cNvSpPr/>
          <p:nvPr/>
        </p:nvSpPr>
        <p:spPr>
          <a:xfrm>
            <a:off x="7640926" y="4884597"/>
            <a:ext cx="1713639" cy="560869"/>
          </a:xfrm>
          <a:prstGeom prst="wedgeRoundRectCallout">
            <a:avLst>
              <a:gd name="adj1" fmla="val 88030"/>
              <a:gd name="adj2" fmla="val -876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куда везти?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8408127" y="2390761"/>
            <a:ext cx="1526032" cy="560869"/>
          </a:xfrm>
          <a:prstGeom prst="wedgeRoundRectCallout">
            <a:avLst>
              <a:gd name="adj1" fmla="val 77699"/>
              <a:gd name="adj2" fmla="val -1280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Тут товар привезли…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17" name="Группа 16"/>
          <p:cNvGrpSpPr>
            <a:grpSpLocks noChangeAspect="1"/>
          </p:cNvGrpSpPr>
          <p:nvPr/>
        </p:nvGrpSpPr>
        <p:grpSpPr>
          <a:xfrm>
            <a:off x="3879874" y="1783631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735517" y="2154197"/>
            <a:ext cx="969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заказы</a:t>
            </a:r>
            <a:endParaRPr lang="ru-RU" dirty="0"/>
          </a:p>
        </p:txBody>
      </p:sp>
      <p:grpSp>
        <p:nvGrpSpPr>
          <p:cNvPr id="20" name="Группа 19"/>
          <p:cNvGrpSpPr>
            <a:grpSpLocks noChangeAspect="1"/>
          </p:cNvGrpSpPr>
          <p:nvPr/>
        </p:nvGrpSpPr>
        <p:grpSpPr>
          <a:xfrm>
            <a:off x="3008937" y="3434548"/>
            <a:ext cx="240671" cy="319705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696103" y="4011765"/>
            <a:ext cx="969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оплаты</a:t>
            </a:r>
            <a:endParaRPr lang="ru-RU" dirty="0"/>
          </a:p>
        </p:txBody>
      </p:sp>
      <p:grpSp>
        <p:nvGrpSpPr>
          <p:cNvPr id="26" name="Группа 25"/>
          <p:cNvGrpSpPr>
            <a:grpSpLocks noChangeAspect="1"/>
          </p:cNvGrpSpPr>
          <p:nvPr/>
        </p:nvGrpSpPr>
        <p:grpSpPr>
          <a:xfrm>
            <a:off x="6051563" y="2883198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510376" y="3121743"/>
            <a:ext cx="1902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остатки на складе</a:t>
            </a:r>
            <a:endParaRPr lang="ru-RU" dirty="0"/>
          </a:p>
        </p:txBody>
      </p:sp>
      <p:grpSp>
        <p:nvGrpSpPr>
          <p:cNvPr id="92" name="Группа 91"/>
          <p:cNvGrpSpPr/>
          <p:nvPr/>
        </p:nvGrpSpPr>
        <p:grpSpPr>
          <a:xfrm>
            <a:off x="4830480" y="4188142"/>
            <a:ext cx="1641776" cy="1062940"/>
            <a:chOff x="5088648" y="3927822"/>
            <a:chExt cx="1641776" cy="1062940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5723513" y="3927822"/>
              <a:ext cx="343816" cy="456721"/>
              <a:chOff x="4427984" y="2613702"/>
              <a:chExt cx="343816" cy="456721"/>
            </a:xfrm>
            <a:solidFill>
              <a:srgbClr val="FFC000"/>
            </a:solidFill>
          </p:grpSpPr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088648" y="4344431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Планирую доставку</a:t>
              </a:r>
              <a:endParaRPr lang="ru-RU" dirty="0"/>
            </a:p>
          </p:txBody>
        </p:sp>
      </p:grpSp>
      <p:cxnSp>
        <p:nvCxnSpPr>
          <p:cNvPr id="57" name="Прямая со стрелкой 56"/>
          <p:cNvCxnSpPr/>
          <p:nvPr/>
        </p:nvCxnSpPr>
        <p:spPr>
          <a:xfrm flipV="1">
            <a:off x="2335660" y="2275364"/>
            <a:ext cx="1539843" cy="5837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3411618" y="2753167"/>
            <a:ext cx="694729" cy="96910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2190291" y="3076350"/>
            <a:ext cx="751367" cy="64592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33650" y="3094527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500634" y="2510413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071818" y="3201501"/>
            <a:ext cx="105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Оплата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618305" y="2189761"/>
            <a:ext cx="1473888" cy="69343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655625" y="2185648"/>
            <a:ext cx="1270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позиции заказа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4763370" y="1733040"/>
            <a:ext cx="5287927" cy="16574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51616" y="1481462"/>
            <a:ext cx="245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завтра</a:t>
            </a:r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6693293" y="1949064"/>
            <a:ext cx="3358005" cy="854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693293" y="2411271"/>
            <a:ext cx="1341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Приход</a:t>
            </a:r>
          </a:p>
          <a:p>
            <a:pPr algn="ctr"/>
            <a:r>
              <a:rPr lang="ru-RU" dirty="0" smtClean="0"/>
              <a:t>товара</a:t>
            </a:r>
            <a:endParaRPr lang="ru-RU" dirty="0"/>
          </a:p>
        </p:txBody>
      </p:sp>
      <p:cxnSp>
        <p:nvCxnSpPr>
          <p:cNvPr id="86" name="Прямая со стрелкой 85"/>
          <p:cNvCxnSpPr>
            <a:endCxn id="97" idx="3"/>
          </p:cNvCxnSpPr>
          <p:nvPr/>
        </p:nvCxnSpPr>
        <p:spPr>
          <a:xfrm flipH="1">
            <a:off x="6995144" y="1748908"/>
            <a:ext cx="2999448" cy="53943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035207" y="1931558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отгрузил…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6800994" y="2026737"/>
            <a:ext cx="19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99" name="Прямая со стрелкой 98"/>
          <p:cNvCxnSpPr>
            <a:stCxn id="97" idx="1"/>
          </p:cNvCxnSpPr>
          <p:nvPr/>
        </p:nvCxnSpPr>
        <p:spPr>
          <a:xfrm flipH="1">
            <a:off x="6492972" y="2288347"/>
            <a:ext cx="308022" cy="23800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 flipV="1">
            <a:off x="4763371" y="2058208"/>
            <a:ext cx="2037622" cy="24941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>
            <a:off x="5975484" y="4549731"/>
            <a:ext cx="4019106" cy="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609617" y="4222603"/>
            <a:ext cx="260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Дай заказы и маршрут</a:t>
            </a:r>
            <a:endParaRPr lang="ru-RU" dirty="0"/>
          </a:p>
        </p:txBody>
      </p:sp>
      <p:cxnSp>
        <p:nvCxnSpPr>
          <p:cNvPr id="113" name="Прямая со стрелкой 112"/>
          <p:cNvCxnSpPr>
            <a:endCxn id="117" idx="3"/>
          </p:cNvCxnSpPr>
          <p:nvPr/>
        </p:nvCxnSpPr>
        <p:spPr>
          <a:xfrm flipH="1" flipV="1">
            <a:off x="6409232" y="4033481"/>
            <a:ext cx="3642068" cy="258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490940" y="3866641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отвез…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6210571" y="3771871"/>
            <a:ext cx="198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118" name="Прямая со стрелкой 117"/>
          <p:cNvCxnSpPr>
            <a:stCxn id="117" idx="1"/>
          </p:cNvCxnSpPr>
          <p:nvPr/>
        </p:nvCxnSpPr>
        <p:spPr>
          <a:xfrm flipH="1" flipV="1">
            <a:off x="4535131" y="2689376"/>
            <a:ext cx="1675440" cy="1344105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117" idx="1"/>
          </p:cNvCxnSpPr>
          <p:nvPr/>
        </p:nvCxnSpPr>
        <p:spPr>
          <a:xfrm flipH="1">
            <a:off x="5862069" y="4033481"/>
            <a:ext cx="348502" cy="258097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4344648" y="2803161"/>
            <a:ext cx="1006968" cy="14328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758981" y="3363671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</a:t>
            </a:r>
            <a:br>
              <a:rPr lang="ru-RU" dirty="0" smtClean="0"/>
            </a:br>
            <a:r>
              <a:rPr lang="ru-RU" dirty="0" smtClean="0"/>
              <a:t>для доставки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18</a:t>
            </a:fld>
            <a:r>
              <a:rPr lang="ru-RU" smtClean="0"/>
              <a:t>/19</a:t>
            </a:r>
            <a:endParaRPr lang="ru-RU" dirty="0"/>
          </a:p>
        </p:txBody>
      </p:sp>
      <p:grpSp>
        <p:nvGrpSpPr>
          <p:cNvPr id="63" name="Группа 62"/>
          <p:cNvGrpSpPr>
            <a:grpSpLocks noChangeAspect="1"/>
          </p:cNvGrpSpPr>
          <p:nvPr/>
        </p:nvGrpSpPr>
        <p:grpSpPr>
          <a:xfrm>
            <a:off x="4239578" y="1531089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6" name="Овал 65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7" name="Группа 66"/>
          <p:cNvGrpSpPr>
            <a:grpSpLocks noChangeAspect="1"/>
          </p:cNvGrpSpPr>
          <p:nvPr/>
        </p:nvGrpSpPr>
        <p:grpSpPr>
          <a:xfrm>
            <a:off x="4244867" y="1931558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8" name="Скругленный прямоугольник 6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3" name="Овал 7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4" name="Группа 73"/>
          <p:cNvGrpSpPr>
            <a:grpSpLocks noChangeAspect="1"/>
          </p:cNvGrpSpPr>
          <p:nvPr/>
        </p:nvGrpSpPr>
        <p:grpSpPr>
          <a:xfrm>
            <a:off x="6239495" y="2549926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77" name="Скругленный прямоугольник 7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8" name="Овал 7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81" name="Группа 80"/>
          <p:cNvGrpSpPr>
            <a:grpSpLocks noChangeAspect="1"/>
          </p:cNvGrpSpPr>
          <p:nvPr/>
        </p:nvGrpSpPr>
        <p:grpSpPr>
          <a:xfrm>
            <a:off x="6588513" y="2837956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2" name="Скругленный прямоугольник 8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4" name="Овал 8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89" name="Группа 88"/>
          <p:cNvGrpSpPr>
            <a:grpSpLocks noChangeAspect="1"/>
          </p:cNvGrpSpPr>
          <p:nvPr/>
        </p:nvGrpSpPr>
        <p:grpSpPr>
          <a:xfrm>
            <a:off x="3253481" y="3707444"/>
            <a:ext cx="240671" cy="319705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95" name="Скругленный прямоугольник 94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6" name="Овал 95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0" name="Цилиндр 99"/>
          <p:cNvSpPr>
            <a:spLocks noChangeAspect="1"/>
          </p:cNvSpPr>
          <p:nvPr/>
        </p:nvSpPr>
        <p:spPr>
          <a:xfrm>
            <a:off x="6154306" y="3066818"/>
            <a:ext cx="240964" cy="181438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Цилиндр 100"/>
          <p:cNvSpPr>
            <a:spLocks noChangeAspect="1"/>
          </p:cNvSpPr>
          <p:nvPr/>
        </p:nvSpPr>
        <p:spPr>
          <a:xfrm>
            <a:off x="6353758" y="2763861"/>
            <a:ext cx="240964" cy="181438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Цилиндр 102"/>
          <p:cNvSpPr>
            <a:spLocks noChangeAspect="1"/>
          </p:cNvSpPr>
          <p:nvPr/>
        </p:nvSpPr>
        <p:spPr>
          <a:xfrm>
            <a:off x="6710457" y="3061166"/>
            <a:ext cx="240964" cy="181438"/>
          </a:xfrm>
          <a:prstGeom prst="can">
            <a:avLst/>
          </a:prstGeom>
          <a:solidFill>
            <a:srgbClr val="FFCC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6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Box 90"/>
          <p:cNvSpPr txBox="1"/>
          <p:nvPr/>
        </p:nvSpPr>
        <p:spPr>
          <a:xfrm>
            <a:off x="6597800" y="2300659"/>
            <a:ext cx="131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</a:t>
            </a:r>
          </a:p>
          <a:p>
            <a:pPr algn="ctr"/>
            <a:r>
              <a:rPr lang="ru-RU" dirty="0" smtClean="0"/>
              <a:t>прихода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Проектируем дальше…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15059" y="1921713"/>
            <a:ext cx="1620601" cy="1729295"/>
            <a:chOff x="399862" y="2333309"/>
            <a:chExt cx="1620601" cy="1729295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8606" y="2333309"/>
              <a:ext cx="1443113" cy="14431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9862" y="3693272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Покупатель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9840527" y="1277251"/>
            <a:ext cx="1620601" cy="1710576"/>
            <a:chOff x="2030876" y="3858445"/>
            <a:chExt cx="1620601" cy="1710576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5525" y="3858445"/>
              <a:ext cx="1471303" cy="1475916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2030876" y="5199689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Кладовщик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9702644" y="4312169"/>
            <a:ext cx="1471303" cy="1845248"/>
            <a:chOff x="8167746" y="2943847"/>
            <a:chExt cx="1471303" cy="1845248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7746" y="2943847"/>
              <a:ext cx="1471303" cy="147591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219398" y="4419763"/>
              <a:ext cx="1367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Курьер</a:t>
              </a:r>
              <a:endParaRPr lang="ru-RU" dirty="0"/>
            </a:p>
          </p:txBody>
        </p:sp>
      </p:grpSp>
      <p:sp>
        <p:nvSpPr>
          <p:cNvPr id="47" name="Скругленная прямоугольная выноска 46"/>
          <p:cNvSpPr/>
          <p:nvPr/>
        </p:nvSpPr>
        <p:spPr>
          <a:xfrm>
            <a:off x="2002723" y="1898784"/>
            <a:ext cx="1279177" cy="560869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кругленная прямоугольная выноска 47"/>
          <p:cNvSpPr/>
          <p:nvPr/>
        </p:nvSpPr>
        <p:spPr>
          <a:xfrm>
            <a:off x="7802830" y="1023828"/>
            <a:ext cx="1821651" cy="560869"/>
          </a:xfrm>
          <a:prstGeom prst="wedgeRoundRectCallout">
            <a:avLst>
              <a:gd name="adj1" fmla="val 85595"/>
              <a:gd name="adj2" fmla="val 3368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мне собирать?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Скругленная прямоугольная выноска 48"/>
          <p:cNvSpPr/>
          <p:nvPr/>
        </p:nvSpPr>
        <p:spPr>
          <a:xfrm>
            <a:off x="7796862" y="5246085"/>
            <a:ext cx="1713639" cy="560869"/>
          </a:xfrm>
          <a:prstGeom prst="wedgeRoundRectCallout">
            <a:avLst>
              <a:gd name="adj1" fmla="val 88030"/>
              <a:gd name="adj2" fmla="val -876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куда везти?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8479007" y="2504169"/>
            <a:ext cx="1526032" cy="560869"/>
          </a:xfrm>
          <a:prstGeom prst="wedgeRoundRectCallout">
            <a:avLst>
              <a:gd name="adj1" fmla="val 72590"/>
              <a:gd name="adj2" fmla="val -16221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Тут товар привезли…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17" name="Группа 16"/>
          <p:cNvGrpSpPr>
            <a:grpSpLocks noChangeAspect="1"/>
          </p:cNvGrpSpPr>
          <p:nvPr/>
        </p:nvGrpSpPr>
        <p:grpSpPr>
          <a:xfrm>
            <a:off x="3879874" y="1783631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735517" y="2154197"/>
            <a:ext cx="969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заказы</a:t>
            </a:r>
            <a:endParaRPr lang="ru-RU" dirty="0"/>
          </a:p>
        </p:txBody>
      </p:sp>
      <p:grpSp>
        <p:nvGrpSpPr>
          <p:cNvPr id="20" name="Группа 19"/>
          <p:cNvGrpSpPr>
            <a:grpSpLocks noChangeAspect="1"/>
          </p:cNvGrpSpPr>
          <p:nvPr/>
        </p:nvGrpSpPr>
        <p:grpSpPr>
          <a:xfrm>
            <a:off x="3008937" y="3434548"/>
            <a:ext cx="240671" cy="319705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696103" y="4011765"/>
            <a:ext cx="969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оплаты</a:t>
            </a:r>
            <a:endParaRPr lang="ru-RU" dirty="0"/>
          </a:p>
        </p:txBody>
      </p:sp>
      <p:grpSp>
        <p:nvGrpSpPr>
          <p:cNvPr id="26" name="Группа 25"/>
          <p:cNvGrpSpPr>
            <a:grpSpLocks noChangeAspect="1"/>
          </p:cNvGrpSpPr>
          <p:nvPr/>
        </p:nvGrpSpPr>
        <p:grpSpPr>
          <a:xfrm>
            <a:off x="6051563" y="2883198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510376" y="3121743"/>
            <a:ext cx="1902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</a:t>
            </a:r>
            <a:r>
              <a:rPr lang="ru-RU" dirty="0" smtClean="0"/>
              <a:t>остатки на складе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4593521" y="4528366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4072064" y="4980415"/>
            <a:ext cx="16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Планирую доставку</a:t>
            </a:r>
            <a:endParaRPr lang="ru-RU" dirty="0"/>
          </a:p>
        </p:txBody>
      </p:sp>
      <p:cxnSp>
        <p:nvCxnSpPr>
          <p:cNvPr id="57" name="Прямая со стрелкой 56"/>
          <p:cNvCxnSpPr/>
          <p:nvPr/>
        </p:nvCxnSpPr>
        <p:spPr>
          <a:xfrm flipV="1">
            <a:off x="2335660" y="2275364"/>
            <a:ext cx="1539843" cy="5837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3411618" y="2753167"/>
            <a:ext cx="694729" cy="96910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2190291" y="3076350"/>
            <a:ext cx="751367" cy="64592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33650" y="3094527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500634" y="2510413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071818" y="3201501"/>
            <a:ext cx="105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Оплата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618305" y="2189761"/>
            <a:ext cx="1473888" cy="69343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655625" y="2114768"/>
            <a:ext cx="1270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позиции заказа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4763370" y="1733040"/>
            <a:ext cx="5287927" cy="16574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51616" y="1481462"/>
            <a:ext cx="245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завтра</a:t>
            </a:r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8137451" y="1949064"/>
            <a:ext cx="1913849" cy="3916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187738" y="1858103"/>
            <a:ext cx="1341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Приход</a:t>
            </a:r>
          </a:p>
          <a:p>
            <a:pPr algn="ctr"/>
            <a:r>
              <a:rPr lang="ru-RU" dirty="0" smtClean="0"/>
              <a:t>накладная</a:t>
            </a:r>
            <a:endParaRPr lang="ru-RU" dirty="0"/>
          </a:p>
        </p:txBody>
      </p:sp>
      <p:cxnSp>
        <p:nvCxnSpPr>
          <p:cNvPr id="86" name="Прямая со стрелкой 85"/>
          <p:cNvCxnSpPr/>
          <p:nvPr/>
        </p:nvCxnSpPr>
        <p:spPr>
          <a:xfrm flipH="1">
            <a:off x="4763370" y="1815912"/>
            <a:ext cx="5287927" cy="23270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570227" y="1898109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отгрузил…</a:t>
            </a:r>
            <a:endParaRPr lang="ru-RU" dirty="0"/>
          </a:p>
        </p:txBody>
      </p:sp>
      <p:cxnSp>
        <p:nvCxnSpPr>
          <p:cNvPr id="105" name="Прямая со стрелкой 104"/>
          <p:cNvCxnSpPr/>
          <p:nvPr/>
        </p:nvCxnSpPr>
        <p:spPr>
          <a:xfrm flipH="1" flipV="1">
            <a:off x="6967875" y="4744390"/>
            <a:ext cx="3055089" cy="14658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7421562" y="4817683"/>
            <a:ext cx="260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Дай заказы и маршрут</a:t>
            </a:r>
            <a:endParaRPr lang="ru-RU" dirty="0"/>
          </a:p>
        </p:txBody>
      </p:sp>
      <p:cxnSp>
        <p:nvCxnSpPr>
          <p:cNvPr id="113" name="Прямая со стрелкой 112"/>
          <p:cNvCxnSpPr/>
          <p:nvPr/>
        </p:nvCxnSpPr>
        <p:spPr>
          <a:xfrm flipH="1" flipV="1">
            <a:off x="6951421" y="4547467"/>
            <a:ext cx="3099879" cy="240272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575996" y="4306097"/>
            <a:ext cx="2126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Статус доставки</a:t>
            </a:r>
            <a:endParaRPr lang="ru-RU" dirty="0"/>
          </a:p>
        </p:txBody>
      </p:sp>
      <p:cxnSp>
        <p:nvCxnSpPr>
          <p:cNvPr id="118" name="Прямая со стрелкой 117"/>
          <p:cNvCxnSpPr/>
          <p:nvPr/>
        </p:nvCxnSpPr>
        <p:spPr>
          <a:xfrm flipH="1" flipV="1">
            <a:off x="4535131" y="2763861"/>
            <a:ext cx="1714896" cy="157106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4344648" y="2803161"/>
            <a:ext cx="360350" cy="164826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631397" y="3363671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</a:t>
            </a:r>
            <a:br>
              <a:rPr lang="ru-RU" dirty="0" smtClean="0"/>
            </a:br>
            <a:r>
              <a:rPr lang="ru-RU" dirty="0" smtClean="0"/>
              <a:t>для доставки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19</a:t>
            </a:fld>
            <a:r>
              <a:rPr lang="ru-RU" smtClean="0"/>
              <a:t>/19</a:t>
            </a:r>
            <a:endParaRPr lang="ru-RU" dirty="0"/>
          </a:p>
        </p:txBody>
      </p:sp>
      <p:grpSp>
        <p:nvGrpSpPr>
          <p:cNvPr id="63" name="Группа 62"/>
          <p:cNvGrpSpPr>
            <a:grpSpLocks noChangeAspect="1"/>
          </p:cNvGrpSpPr>
          <p:nvPr/>
        </p:nvGrpSpPr>
        <p:grpSpPr>
          <a:xfrm>
            <a:off x="4239578" y="1531089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6" name="Овал 65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7" name="Группа 66"/>
          <p:cNvGrpSpPr>
            <a:grpSpLocks noChangeAspect="1"/>
          </p:cNvGrpSpPr>
          <p:nvPr/>
        </p:nvGrpSpPr>
        <p:grpSpPr>
          <a:xfrm>
            <a:off x="4244867" y="1931558"/>
            <a:ext cx="240671" cy="319705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8" name="Скругленный прямоугольник 6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3" name="Овал 7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4" name="Группа 73"/>
          <p:cNvGrpSpPr>
            <a:grpSpLocks noChangeAspect="1"/>
          </p:cNvGrpSpPr>
          <p:nvPr/>
        </p:nvGrpSpPr>
        <p:grpSpPr>
          <a:xfrm>
            <a:off x="6239495" y="2549926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77" name="Скругленный прямоугольник 7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8" name="Овал 7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81" name="Группа 80"/>
          <p:cNvGrpSpPr>
            <a:grpSpLocks noChangeAspect="1"/>
          </p:cNvGrpSpPr>
          <p:nvPr/>
        </p:nvGrpSpPr>
        <p:grpSpPr>
          <a:xfrm>
            <a:off x="6588513" y="2837956"/>
            <a:ext cx="240671" cy="319705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2" name="Скругленный прямоугольник 8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4" name="Овал 8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85" name="Группа 84"/>
          <p:cNvGrpSpPr/>
          <p:nvPr/>
        </p:nvGrpSpPr>
        <p:grpSpPr>
          <a:xfrm>
            <a:off x="7745574" y="2230165"/>
            <a:ext cx="343816" cy="456721"/>
            <a:chOff x="4427984" y="2613702"/>
            <a:chExt cx="343816" cy="456721"/>
          </a:xfrm>
          <a:solidFill>
            <a:schemeClr val="bg2">
              <a:lumMod val="75000"/>
            </a:schemeClr>
          </a:solidFill>
        </p:grpSpPr>
        <p:sp>
          <p:nvSpPr>
            <p:cNvPr id="87" name="Скругленный прямоугольник 8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8" name="Овал 8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89" name="Группа 88"/>
          <p:cNvGrpSpPr>
            <a:grpSpLocks noChangeAspect="1"/>
          </p:cNvGrpSpPr>
          <p:nvPr/>
        </p:nvGrpSpPr>
        <p:grpSpPr>
          <a:xfrm>
            <a:off x="3253481" y="3707444"/>
            <a:ext cx="240671" cy="319705"/>
            <a:chOff x="4427984" y="2613702"/>
            <a:chExt cx="343816" cy="456721"/>
          </a:xfrm>
          <a:solidFill>
            <a:schemeClr val="accent4"/>
          </a:solidFill>
        </p:grpSpPr>
        <p:sp>
          <p:nvSpPr>
            <p:cNvPr id="95" name="Скругленный прямоугольник 94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6" name="Овал 95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7398251" y="2654703"/>
            <a:ext cx="1251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</a:t>
            </a:r>
          </a:p>
          <a:p>
            <a:pPr algn="ctr"/>
            <a:r>
              <a:rPr lang="ru-RU" dirty="0" smtClean="0"/>
              <a:t>приходы</a:t>
            </a:r>
            <a:endParaRPr lang="ru-RU" dirty="0"/>
          </a:p>
        </p:txBody>
      </p:sp>
      <p:sp>
        <p:nvSpPr>
          <p:cNvPr id="100" name="Цилиндр 99"/>
          <p:cNvSpPr>
            <a:spLocks noChangeAspect="1"/>
          </p:cNvSpPr>
          <p:nvPr/>
        </p:nvSpPr>
        <p:spPr>
          <a:xfrm>
            <a:off x="6154306" y="3066818"/>
            <a:ext cx="240964" cy="181438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Цилиндр 100"/>
          <p:cNvSpPr>
            <a:spLocks noChangeAspect="1"/>
          </p:cNvSpPr>
          <p:nvPr/>
        </p:nvSpPr>
        <p:spPr>
          <a:xfrm>
            <a:off x="6353758" y="2763861"/>
            <a:ext cx="240964" cy="181438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Цилиндр 102"/>
          <p:cNvSpPr>
            <a:spLocks noChangeAspect="1"/>
          </p:cNvSpPr>
          <p:nvPr/>
        </p:nvSpPr>
        <p:spPr>
          <a:xfrm>
            <a:off x="6710457" y="3061166"/>
            <a:ext cx="240964" cy="181438"/>
          </a:xfrm>
          <a:prstGeom prst="can">
            <a:avLst/>
          </a:prstGeom>
          <a:solidFill>
            <a:srgbClr val="FFCC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0" name="Прямая со стрелкой 89"/>
          <p:cNvCxnSpPr/>
          <p:nvPr/>
        </p:nvCxnSpPr>
        <p:spPr>
          <a:xfrm flipH="1">
            <a:off x="6708850" y="2597999"/>
            <a:ext cx="932076" cy="9880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5926168" y="4757209"/>
            <a:ext cx="16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Исполнение</a:t>
            </a:r>
          </a:p>
          <a:p>
            <a:pPr algn="ctr"/>
            <a:r>
              <a:rPr lang="ru-RU" dirty="0" smtClean="0"/>
              <a:t>доставки</a:t>
            </a:r>
            <a:endParaRPr lang="ru-RU" dirty="0"/>
          </a:p>
        </p:txBody>
      </p:sp>
      <p:grpSp>
        <p:nvGrpSpPr>
          <p:cNvPr id="108" name="Группа 107"/>
          <p:cNvGrpSpPr>
            <a:grpSpLocks noChangeAspect="1"/>
          </p:cNvGrpSpPr>
          <p:nvPr/>
        </p:nvGrpSpPr>
        <p:grpSpPr>
          <a:xfrm>
            <a:off x="6303115" y="4478269"/>
            <a:ext cx="240671" cy="319705"/>
            <a:chOff x="4427984" y="2613702"/>
            <a:chExt cx="343816" cy="45672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09" name="Скругленный прямоугольник 10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12" name="Группа 111"/>
          <p:cNvGrpSpPr>
            <a:grpSpLocks noChangeAspect="1"/>
          </p:cNvGrpSpPr>
          <p:nvPr/>
        </p:nvGrpSpPr>
        <p:grpSpPr>
          <a:xfrm>
            <a:off x="6546342" y="4193951"/>
            <a:ext cx="240671" cy="319705"/>
            <a:chOff x="4427984" y="2613702"/>
            <a:chExt cx="343816" cy="45672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14" name="Скругленный прямоугольник 11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119" name="Прямая со стрелкой 118"/>
          <p:cNvCxnSpPr/>
          <p:nvPr/>
        </p:nvCxnSpPr>
        <p:spPr>
          <a:xfrm flipV="1">
            <a:off x="5082363" y="4412333"/>
            <a:ext cx="1192425" cy="38564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992127" y="4399980"/>
            <a:ext cx="1257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План доставки</a:t>
            </a:r>
            <a:endParaRPr lang="ru-RU" dirty="0"/>
          </a:p>
        </p:txBody>
      </p:sp>
      <p:sp>
        <p:nvSpPr>
          <p:cNvPr id="122" name="TextBox 121"/>
          <p:cNvSpPr txBox="1"/>
          <p:nvPr/>
        </p:nvSpPr>
        <p:spPr>
          <a:xfrm>
            <a:off x="4848426" y="3590209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Статус</a:t>
            </a:r>
          </a:p>
          <a:p>
            <a:pPr algn="ctr"/>
            <a:r>
              <a:rPr lang="ru-RU" dirty="0" smtClean="0"/>
              <a:t>доставки</a:t>
            </a:r>
            <a:endParaRPr lang="ru-RU" dirty="0"/>
          </a:p>
        </p:txBody>
      </p:sp>
      <p:sp>
        <p:nvSpPr>
          <p:cNvPr id="123" name="Скругленная прямоугольная выноска 122"/>
          <p:cNvSpPr/>
          <p:nvPr/>
        </p:nvSpPr>
        <p:spPr>
          <a:xfrm>
            <a:off x="8639320" y="3399310"/>
            <a:ext cx="2186681" cy="560869"/>
          </a:xfrm>
          <a:prstGeom prst="wedgeRoundRectCallout">
            <a:avLst>
              <a:gd name="adj1" fmla="val 35788"/>
              <a:gd name="adj2" fmla="val -120506"/>
              <a:gd name="adj3" fmla="val 16667"/>
            </a:avLst>
          </a:prstGeom>
          <a:solidFill>
            <a:srgbClr val="FFD1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 как укладывать заказы в машину?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4" name="Скругленная прямоугольная выноска 123"/>
          <p:cNvSpPr/>
          <p:nvPr/>
        </p:nvSpPr>
        <p:spPr>
          <a:xfrm>
            <a:off x="7186145" y="5972751"/>
            <a:ext cx="2827001" cy="560869"/>
          </a:xfrm>
          <a:prstGeom prst="wedgeRoundRectCallout">
            <a:avLst>
              <a:gd name="adj1" fmla="val 51146"/>
              <a:gd name="adj2" fmla="val -99020"/>
              <a:gd name="adj3" fmla="val 16667"/>
            </a:avLst>
          </a:prstGeom>
          <a:solidFill>
            <a:srgbClr val="FFD1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Пробки, я не успеваю – что делать?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3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будет устроен мастер-класс?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3999" y="1296000"/>
            <a:ext cx="10690047" cy="4860000"/>
          </a:xfrm>
        </p:spPr>
        <p:txBody>
          <a:bodyPr/>
          <a:lstStyle/>
          <a:p>
            <a:r>
              <a:rPr lang="ru-RU" dirty="0" smtClean="0"/>
              <a:t>Современная архитектура приложения </a:t>
            </a:r>
            <a:r>
              <a:rPr lang="ru-RU" dirty="0" smtClean="0"/>
              <a:t>включает </a:t>
            </a:r>
            <a:r>
              <a:rPr lang="ru-RU" dirty="0" err="1"/>
              <a:t>микросервисы</a:t>
            </a:r>
            <a:r>
              <a:rPr lang="ru-RU" dirty="0"/>
              <a:t>, </a:t>
            </a:r>
            <a:r>
              <a:rPr lang="en-US" dirty="0"/>
              <a:t>messaging, </a:t>
            </a:r>
            <a:r>
              <a:rPr lang="ru-RU" dirty="0" err="1"/>
              <a:t>акторные</a:t>
            </a:r>
            <a:r>
              <a:rPr lang="ru-RU" dirty="0"/>
              <a:t> </a:t>
            </a:r>
            <a:r>
              <a:rPr lang="ru-RU" dirty="0" smtClean="0"/>
              <a:t>модели, распределенное хранение </a:t>
            </a:r>
            <a:endParaRPr lang="ru-RU" dirty="0" smtClean="0"/>
          </a:p>
          <a:p>
            <a:r>
              <a:rPr lang="ru-RU" dirty="0" smtClean="0"/>
              <a:t>Для таких приложений недостаточно спроектировать структуры данных и правила их изменения </a:t>
            </a:r>
            <a:r>
              <a:rPr lang="ru-RU" dirty="0" smtClean="0"/>
              <a:t>в ответ на действия на интерфейсы</a:t>
            </a:r>
            <a:endParaRPr lang="ru-RU" dirty="0" smtClean="0"/>
          </a:p>
          <a:p>
            <a:r>
              <a:rPr lang="ru-RU" dirty="0"/>
              <a:t>На прошлой </a:t>
            </a:r>
            <a:r>
              <a:rPr lang="en-US" dirty="0" err="1" smtClean="0"/>
              <a:t>AnalystDays</a:t>
            </a:r>
            <a:r>
              <a:rPr lang="en-US" dirty="0" smtClean="0"/>
              <a:t> </a:t>
            </a:r>
            <a:r>
              <a:rPr lang="ru-RU" dirty="0"/>
              <a:t>я рассказывал про </a:t>
            </a:r>
            <a:r>
              <a:rPr lang="ru-RU" dirty="0" smtClean="0"/>
              <a:t>модель для этого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2"/>
              </a:rPr>
              <a:t>Модели </a:t>
            </a:r>
            <a:r>
              <a:rPr lang="ru-RU" dirty="0" smtClean="0">
                <a:hlinkClick r:id="rId2"/>
              </a:rPr>
              <a:t>предметной области </a:t>
            </a:r>
            <a:r>
              <a:rPr lang="ru-RU" dirty="0">
                <a:hlinkClick r:id="rId2"/>
              </a:rPr>
              <a:t>для разных парадигм </a:t>
            </a:r>
            <a:r>
              <a:rPr lang="ru-RU" dirty="0" smtClean="0">
                <a:hlinkClick r:id="rId2"/>
              </a:rPr>
              <a:t>программирования</a:t>
            </a:r>
            <a:r>
              <a:rPr lang="ru-RU" dirty="0" smtClean="0"/>
              <a:t>, сейчас </a:t>
            </a:r>
            <a:r>
              <a:rPr lang="ru-RU" dirty="0" smtClean="0"/>
              <a:t>я кратко повторю основную идею – для тех, кто не был</a:t>
            </a:r>
          </a:p>
          <a:p>
            <a:r>
              <a:rPr lang="ru-RU" dirty="0" smtClean="0"/>
              <a:t>Затем </a:t>
            </a:r>
            <a:r>
              <a:rPr lang="ru-RU" dirty="0" smtClean="0"/>
              <a:t>мы соберем </a:t>
            </a:r>
            <a:r>
              <a:rPr lang="ru-RU" dirty="0" smtClean="0"/>
              <a:t>кейсы от участников и </a:t>
            </a:r>
            <a:r>
              <a:rPr lang="ru-RU" dirty="0" smtClean="0"/>
              <a:t>рассмотрим </a:t>
            </a:r>
            <a:r>
              <a:rPr lang="ru-RU" dirty="0" smtClean="0"/>
              <a:t>несколько интересных – посмотрим модель в работе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5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 теперь – </a:t>
            </a:r>
            <a:br>
              <a:rPr lang="ru-RU" dirty="0" smtClean="0"/>
            </a:br>
            <a:r>
              <a:rPr lang="ru-RU" dirty="0" smtClean="0"/>
              <a:t>кто хочет разобрать свой кейс?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20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37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Завершаем мастер-класс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Получилось ли </a:t>
            </a:r>
            <a:r>
              <a:rPr lang="ru-RU" dirty="0" smtClean="0">
                <a:solidFill>
                  <a:prstClr val="black"/>
                </a:solidFill>
              </a:rPr>
              <a:t>почувствовать, как </a:t>
            </a:r>
            <a:r>
              <a:rPr lang="ru-RU" dirty="0" smtClean="0">
                <a:solidFill>
                  <a:prstClr val="black"/>
                </a:solidFill>
              </a:rPr>
              <a:t>работает модель</a:t>
            </a:r>
            <a:r>
              <a:rPr lang="ru-RU" dirty="0" smtClean="0">
                <a:solidFill>
                  <a:prstClr val="black"/>
                </a:solidFill>
              </a:rPr>
              <a:t>?</a:t>
            </a:r>
            <a:endParaRPr lang="en-US" dirty="0" smtClean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Какие вы получили </a:t>
            </a:r>
            <a:r>
              <a:rPr lang="ru-RU" dirty="0" err="1" smtClean="0">
                <a:solidFill>
                  <a:prstClr val="black"/>
                </a:solidFill>
              </a:rPr>
              <a:t>инсайты</a:t>
            </a:r>
            <a:r>
              <a:rPr lang="ru-RU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Что было самым сложным?</a:t>
            </a:r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Видите ли вы </a:t>
            </a:r>
            <a:r>
              <a:rPr lang="ru-RU" dirty="0" smtClean="0">
                <a:solidFill>
                  <a:prstClr val="black"/>
                </a:solidFill>
              </a:rPr>
              <a:t>применение </a:t>
            </a:r>
            <a:r>
              <a:rPr lang="ru-RU" dirty="0" smtClean="0">
                <a:solidFill>
                  <a:prstClr val="black"/>
                </a:solidFill>
              </a:rPr>
              <a:t>в ваших проектах?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Будете ли применять?</a:t>
            </a:r>
            <a:endParaRPr lang="ru-RU" dirty="0">
              <a:solidFill>
                <a:prstClr val="black"/>
              </a:solidFill>
            </a:endParaRPr>
          </a:p>
          <a:p>
            <a:pPr lvl="1"/>
            <a:endParaRPr lang="ru-RU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3200" dirty="0">
                <a:solidFill>
                  <a:prstClr val="black"/>
                </a:solidFill>
              </a:rPr>
              <a:t>Вопросы? Обращайтесь!</a:t>
            </a:r>
          </a:p>
          <a:p>
            <a:endParaRPr lang="ru-RU" dirty="0"/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2196799" y="5049237"/>
            <a:ext cx="3140368" cy="1274059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 3" panose="05040102010807070707" pitchFamily="18" charset="2"/>
              <a:buChar char="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ru-RU" dirty="0" smtClean="0"/>
              <a:t>Максим </a:t>
            </a:r>
            <a:r>
              <a:rPr lang="ru-RU" dirty="0" err="1" smtClean="0"/>
              <a:t>Цепков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hlinkClick r:id="rId2"/>
              </a:rPr>
              <a:t>http://mtsepkov.org</a:t>
            </a:r>
            <a:r>
              <a:rPr lang="ru-RU" dirty="0"/>
              <a:t/>
            </a:r>
            <a:br>
              <a:rPr lang="ru-RU" dirty="0"/>
            </a:br>
            <a:r>
              <a:rPr lang="en-US" dirty="0" smtClean="0">
                <a:hlinkClick r:id="rId3"/>
              </a:rPr>
              <a:t>Tel: @</a:t>
            </a:r>
            <a:r>
              <a:rPr lang="en-US" dirty="0" err="1" smtClean="0">
                <a:hlinkClick r:id="rId3"/>
              </a:rPr>
              <a:t>MaximTsepkov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43" y="5017981"/>
            <a:ext cx="1055250" cy="116645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935632" y="4898511"/>
            <a:ext cx="10299438" cy="0"/>
          </a:xfrm>
          <a:prstGeom prst="line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0" name="Номер слайда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21</a:t>
            </a:fld>
            <a:r>
              <a:rPr lang="ru-RU" smtClean="0"/>
              <a:t>/19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714" y="2808374"/>
            <a:ext cx="3501656" cy="172456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909" y="5017981"/>
            <a:ext cx="1064525" cy="1234035"/>
          </a:xfrm>
          <a:prstGeom prst="ellipse">
            <a:avLst/>
          </a:prstGeom>
        </p:spPr>
      </p:pic>
      <p:sp>
        <p:nvSpPr>
          <p:cNvPr id="13" name="Подзаголовок 2"/>
          <p:cNvSpPr txBox="1">
            <a:spLocks/>
          </p:cNvSpPr>
          <p:nvPr/>
        </p:nvSpPr>
        <p:spPr bwMode="auto">
          <a:xfrm>
            <a:off x="6740337" y="5049237"/>
            <a:ext cx="3272370" cy="107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/>
            <a:r>
              <a:rPr lang="ru-RU" dirty="0" smtClean="0"/>
              <a:t>Ирина Сурова</a:t>
            </a:r>
          </a:p>
          <a:p>
            <a:pPr algn="r"/>
            <a:r>
              <a:rPr lang="ru-RU" dirty="0" smtClean="0"/>
              <a:t> </a:t>
            </a:r>
            <a:r>
              <a:rPr lang="en-US" dirty="0" smtClean="0">
                <a:hlinkClick r:id="rId7"/>
              </a:rPr>
              <a:t>Tel: @</a:t>
            </a:r>
            <a:r>
              <a:rPr lang="en-US" dirty="0" err="1" smtClean="0">
                <a:hlinkClick r:id="rId7"/>
              </a:rPr>
              <a:t>IrinaNSurova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6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поменялось в архитектуре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Сервисные и </a:t>
            </a:r>
            <a:r>
              <a:rPr lang="ru-RU" dirty="0" err="1" smtClean="0"/>
              <a:t>микросервисные</a:t>
            </a:r>
            <a:r>
              <a:rPr lang="ru-RU" dirty="0" smtClean="0"/>
              <a:t> архитектуры, </a:t>
            </a:r>
            <a:br>
              <a:rPr lang="ru-RU" dirty="0" smtClean="0"/>
            </a:br>
            <a:r>
              <a:rPr lang="ru-RU" dirty="0" smtClean="0"/>
              <a:t>каждый бизнес-запрос обрабатывает много сервисов</a:t>
            </a:r>
          </a:p>
          <a:p>
            <a:r>
              <a:rPr lang="ru-RU" dirty="0" err="1" smtClean="0"/>
              <a:t>Транзакционность</a:t>
            </a:r>
            <a:r>
              <a:rPr lang="ru-RU" dirty="0" smtClean="0"/>
              <a:t> и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обеспечивается в приложении</a:t>
            </a:r>
          </a:p>
          <a:p>
            <a:r>
              <a:rPr lang="ru-RU" dirty="0" smtClean="0"/>
              <a:t>Поднимают много экземпляров сервиса, каждый может упасть </a:t>
            </a:r>
            <a:br>
              <a:rPr lang="ru-RU" dirty="0" smtClean="0"/>
            </a:br>
            <a:r>
              <a:rPr lang="ru-RU" dirty="0" smtClean="0"/>
              <a:t>по ошибкам или блокировкам, а система должна работать устойчиво</a:t>
            </a:r>
          </a:p>
          <a:p>
            <a:r>
              <a:rPr lang="ru-RU" dirty="0" smtClean="0"/>
              <a:t>Асинхронные сообщения и очереди для выравнивания производительности разных сервисов</a:t>
            </a:r>
          </a:p>
          <a:p>
            <a:r>
              <a:rPr lang="en-US" dirty="0" smtClean="0"/>
              <a:t>In-memory </a:t>
            </a:r>
            <a:r>
              <a:rPr lang="ru-RU" dirty="0" smtClean="0"/>
              <a:t>хранение в базах данных и очередях, сброс в хранилища</a:t>
            </a:r>
          </a:p>
          <a:p>
            <a:r>
              <a:rPr lang="ru-RU" dirty="0" smtClean="0"/>
              <a:t>Восстановление при сбоях узлов кластера и дата-центров – техника и базовый софт не обеспечивают межсистемную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3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04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Какова роль аналитика при проектировании?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Вариант-1 – отдать все разработчикам, писать </a:t>
            </a:r>
            <a:r>
              <a:rPr lang="en-US" dirty="0" smtClean="0"/>
              <a:t>user story </a:t>
            </a:r>
            <a:r>
              <a:rPr lang="ru-RU" dirty="0" smtClean="0"/>
              <a:t>и </a:t>
            </a:r>
            <a:r>
              <a:rPr lang="en-US" dirty="0" smtClean="0"/>
              <a:t>use case</a:t>
            </a:r>
            <a:endParaRPr lang="ru-RU" dirty="0" smtClean="0"/>
          </a:p>
          <a:p>
            <a:pPr marL="507825" lvl="2" indent="-342000">
              <a:spcAft>
                <a:spcPts val="120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Возвращаемся к роли бизнес-аналитика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Не можем проверить реализуемость и целостность постановки</a:t>
            </a:r>
            <a:endParaRPr lang="ru-RU" dirty="0" smtClean="0"/>
          </a:p>
          <a:p>
            <a:r>
              <a:rPr lang="ru-RU" dirty="0" smtClean="0"/>
              <a:t>Вариант-2 – использовать постановки только для передачи контекста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Целостность и реализуемость постановки проверяем, пусть по-старому 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Постановка передает задачу разработчику и теряет актуальность</a:t>
            </a:r>
            <a:endParaRPr lang="ru-RU" dirty="0" smtClean="0"/>
          </a:p>
          <a:p>
            <a:r>
              <a:rPr lang="ru-RU" dirty="0" smtClean="0"/>
              <a:t>Вариант-3 – придумать новые метафоры и подходы к постановкам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Проверяем целостность и реализуемость постановки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Постановка соответствует фактической реализации  и живет дальше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Для этого надо разобраться и понять, как устроены новые технологии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4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45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Метафора гномиков – </a:t>
            </a:r>
            <a:br>
              <a:rPr lang="ru-RU" dirty="0" smtClean="0"/>
            </a:br>
            <a:r>
              <a:rPr lang="ru-RU" dirty="0" smtClean="0"/>
              <a:t>маленьких человечков, </a:t>
            </a:r>
            <a:br>
              <a:rPr lang="ru-RU" dirty="0" smtClean="0"/>
            </a:br>
            <a:r>
              <a:rPr lang="ru-RU" dirty="0" smtClean="0"/>
              <a:t>которые все делают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5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Гномики для интернет-магазина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15059" y="1921713"/>
            <a:ext cx="1620601" cy="1729295"/>
            <a:chOff x="399862" y="2333309"/>
            <a:chExt cx="1620601" cy="1729295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8606" y="2333309"/>
              <a:ext cx="1443113" cy="14431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9862" y="3693272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Покупатель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9840527" y="1277251"/>
            <a:ext cx="1620601" cy="1710576"/>
            <a:chOff x="2030876" y="3858445"/>
            <a:chExt cx="1620601" cy="1710576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5525" y="3858445"/>
              <a:ext cx="1471303" cy="1475916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2030876" y="5199689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Кладовщик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9702644" y="3893977"/>
            <a:ext cx="1471303" cy="1845248"/>
            <a:chOff x="8167746" y="2943847"/>
            <a:chExt cx="1471303" cy="1845248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7746" y="2943847"/>
              <a:ext cx="1471303" cy="147591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219398" y="4419763"/>
              <a:ext cx="1367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Курьер</a:t>
              </a:r>
              <a:endParaRPr lang="ru-RU" dirty="0"/>
            </a:p>
          </p:txBody>
        </p:sp>
      </p:grpSp>
      <p:sp>
        <p:nvSpPr>
          <p:cNvPr id="47" name="Скругленная прямоугольная выноска 46"/>
          <p:cNvSpPr/>
          <p:nvPr/>
        </p:nvSpPr>
        <p:spPr>
          <a:xfrm>
            <a:off x="2002723" y="1898784"/>
            <a:ext cx="1279177" cy="560869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кругленная прямоугольная выноска 47"/>
          <p:cNvSpPr/>
          <p:nvPr/>
        </p:nvSpPr>
        <p:spPr>
          <a:xfrm>
            <a:off x="7802830" y="1023828"/>
            <a:ext cx="1821651" cy="560869"/>
          </a:xfrm>
          <a:prstGeom prst="wedgeRoundRectCallout">
            <a:avLst>
              <a:gd name="adj1" fmla="val 85595"/>
              <a:gd name="adj2" fmla="val 3368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мне собирать?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Скругленная прямоугольная выноска 48"/>
          <p:cNvSpPr/>
          <p:nvPr/>
        </p:nvSpPr>
        <p:spPr>
          <a:xfrm>
            <a:off x="7640926" y="4884597"/>
            <a:ext cx="1713639" cy="560869"/>
          </a:xfrm>
          <a:prstGeom prst="wedgeRoundRectCallout">
            <a:avLst>
              <a:gd name="adj1" fmla="val 88030"/>
              <a:gd name="adj2" fmla="val -876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куда везти?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8408127" y="2390761"/>
            <a:ext cx="1526032" cy="560869"/>
          </a:xfrm>
          <a:prstGeom prst="wedgeRoundRectCallout">
            <a:avLst>
              <a:gd name="adj1" fmla="val 77699"/>
              <a:gd name="adj2" fmla="val -1280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Тут товар привезли…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3735517" y="1733040"/>
            <a:ext cx="969481" cy="1067488"/>
            <a:chOff x="3430733" y="1669248"/>
            <a:chExt cx="969481" cy="1067488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2696103" y="3555044"/>
            <a:ext cx="969481" cy="1103052"/>
            <a:chOff x="2391319" y="3491252"/>
            <a:chExt cx="969481" cy="1103052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704152" y="3491252"/>
              <a:ext cx="343816" cy="456721"/>
              <a:chOff x="4427984" y="2613702"/>
              <a:chExt cx="343816" cy="456721"/>
            </a:xfrm>
            <a:solidFill>
              <a:schemeClr val="accent4"/>
            </a:solidFill>
          </p:grpSpPr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391319" y="3947973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оплаты</a:t>
              </a:r>
              <a:endParaRPr lang="ru-RU" dirty="0"/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5588344" y="2693009"/>
            <a:ext cx="1641776" cy="1067977"/>
            <a:chOff x="5283560" y="2629217"/>
            <a:chExt cx="1641776" cy="1067977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908266" y="2629217"/>
              <a:ext cx="343816" cy="456721"/>
              <a:chOff x="4427984" y="2613702"/>
              <a:chExt cx="343816" cy="456721"/>
            </a:xfrm>
            <a:solidFill>
              <a:schemeClr val="accent2"/>
            </a:solidFill>
          </p:grpSpPr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5283560" y="3050863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остатки на складе</a:t>
              </a:r>
              <a:endParaRPr lang="ru-RU" dirty="0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4830480" y="4188142"/>
            <a:ext cx="1641776" cy="1062940"/>
            <a:chOff x="5088648" y="3927822"/>
            <a:chExt cx="1641776" cy="1062940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5723513" y="3927822"/>
              <a:ext cx="343816" cy="456721"/>
              <a:chOff x="4427984" y="2613702"/>
              <a:chExt cx="343816" cy="456721"/>
            </a:xfrm>
            <a:solidFill>
              <a:srgbClr val="FFC000"/>
            </a:solidFill>
          </p:grpSpPr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088648" y="4344431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Планирую доставку</a:t>
              </a:r>
              <a:endParaRPr lang="ru-RU" dirty="0"/>
            </a:p>
          </p:txBody>
        </p:sp>
      </p:grpSp>
      <p:cxnSp>
        <p:nvCxnSpPr>
          <p:cNvPr id="57" name="Прямая со стрелкой 56"/>
          <p:cNvCxnSpPr/>
          <p:nvPr/>
        </p:nvCxnSpPr>
        <p:spPr>
          <a:xfrm flipV="1">
            <a:off x="2335660" y="2275364"/>
            <a:ext cx="1539843" cy="5837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3411618" y="2753167"/>
            <a:ext cx="694729" cy="96910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2190291" y="3076350"/>
            <a:ext cx="751367" cy="64592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33650" y="3094527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500634" y="2510413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071818" y="3201501"/>
            <a:ext cx="105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Оплата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618305" y="2189761"/>
            <a:ext cx="1473888" cy="69343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655625" y="2185648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4763370" y="1733040"/>
            <a:ext cx="5287927" cy="16574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51616" y="1481462"/>
            <a:ext cx="245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завтра</a:t>
            </a:r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6693293" y="1949064"/>
            <a:ext cx="3358005" cy="854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693293" y="2411271"/>
            <a:ext cx="1341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Приход</a:t>
            </a:r>
          </a:p>
          <a:p>
            <a:pPr algn="ctr"/>
            <a:r>
              <a:rPr lang="ru-RU" dirty="0" smtClean="0"/>
              <a:t>товара</a:t>
            </a:r>
            <a:endParaRPr lang="ru-RU" dirty="0"/>
          </a:p>
        </p:txBody>
      </p:sp>
      <p:cxnSp>
        <p:nvCxnSpPr>
          <p:cNvPr id="86" name="Прямая со стрелкой 85"/>
          <p:cNvCxnSpPr>
            <a:endCxn id="97" idx="3"/>
          </p:cNvCxnSpPr>
          <p:nvPr/>
        </p:nvCxnSpPr>
        <p:spPr>
          <a:xfrm flipH="1">
            <a:off x="6995144" y="1748908"/>
            <a:ext cx="2999448" cy="53943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035207" y="1931558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отгрузил…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6800994" y="2026737"/>
            <a:ext cx="19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99" name="Прямая со стрелкой 98"/>
          <p:cNvCxnSpPr>
            <a:stCxn id="97" idx="1"/>
          </p:cNvCxnSpPr>
          <p:nvPr/>
        </p:nvCxnSpPr>
        <p:spPr>
          <a:xfrm flipH="1">
            <a:off x="6492972" y="2288347"/>
            <a:ext cx="308022" cy="23800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 flipV="1">
            <a:off x="4763371" y="2058208"/>
            <a:ext cx="2037622" cy="24941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>
            <a:off x="5975484" y="4549731"/>
            <a:ext cx="4019106" cy="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609617" y="4222603"/>
            <a:ext cx="260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Дай заказы и маршрут</a:t>
            </a:r>
            <a:endParaRPr lang="ru-RU" dirty="0"/>
          </a:p>
        </p:txBody>
      </p:sp>
      <p:cxnSp>
        <p:nvCxnSpPr>
          <p:cNvPr id="113" name="Прямая со стрелкой 112"/>
          <p:cNvCxnSpPr>
            <a:endCxn id="117" idx="3"/>
          </p:cNvCxnSpPr>
          <p:nvPr/>
        </p:nvCxnSpPr>
        <p:spPr>
          <a:xfrm flipH="1" flipV="1">
            <a:off x="6409232" y="4033481"/>
            <a:ext cx="3642068" cy="258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490940" y="3866641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отвез…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6210571" y="3771871"/>
            <a:ext cx="198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118" name="Прямая со стрелкой 117"/>
          <p:cNvCxnSpPr>
            <a:stCxn id="117" idx="1"/>
          </p:cNvCxnSpPr>
          <p:nvPr/>
        </p:nvCxnSpPr>
        <p:spPr>
          <a:xfrm flipH="1" flipV="1">
            <a:off x="4535131" y="2689376"/>
            <a:ext cx="1675440" cy="1344105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117" idx="1"/>
          </p:cNvCxnSpPr>
          <p:nvPr/>
        </p:nvCxnSpPr>
        <p:spPr>
          <a:xfrm flipH="1">
            <a:off x="5862069" y="4033481"/>
            <a:ext cx="348502" cy="258097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4344648" y="2803161"/>
            <a:ext cx="1006968" cy="14328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758981" y="3363671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</a:t>
            </a:r>
            <a:br>
              <a:rPr lang="ru-RU" dirty="0" smtClean="0"/>
            </a:br>
            <a:r>
              <a:rPr lang="ru-RU" dirty="0" smtClean="0"/>
              <a:t>для доставки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6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41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69" grpId="0"/>
      <p:bldP spid="70" grpId="0"/>
      <p:bldP spid="71" grpId="0"/>
      <p:bldP spid="75" grpId="0"/>
      <p:bldP spid="79" grpId="0"/>
      <p:bldP spid="83" grpId="0"/>
      <p:bldP spid="94" grpId="0"/>
      <p:bldP spid="97" grpId="0"/>
      <p:bldP spid="110" grpId="0"/>
      <p:bldP spid="116" grpId="0"/>
      <p:bldP spid="117" grpId="0"/>
      <p:bldP spid="1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у нас много покупателей…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66783" y="3601189"/>
            <a:ext cx="969481" cy="1067488"/>
            <a:chOff x="3430733" y="1669248"/>
            <a:chExt cx="969481" cy="1067488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6410" y="290734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21" name="Скругленная прямоугольная выноска 20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813287" y="3601189"/>
            <a:ext cx="2792546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ая прямоугольная выноска 61"/>
          <p:cNvSpPr/>
          <p:nvPr/>
        </p:nvSpPr>
        <p:spPr>
          <a:xfrm>
            <a:off x="5438406" y="3293119"/>
            <a:ext cx="2479306" cy="484984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rgbClr val="FFD1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Я не справляюсь…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754385" y="3375688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7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26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Делаем кластер сервисов приемки заказов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791908" y="5392221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4887885" y="5128882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5150357" y="4725481"/>
            <a:ext cx="194150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09" name="Прямая со стрелкой 108"/>
          <p:cNvCxnSpPr/>
          <p:nvPr/>
        </p:nvCxnSpPr>
        <p:spPr>
          <a:xfrm flipH="1" flipV="1">
            <a:off x="4946014" y="4129337"/>
            <a:ext cx="249763" cy="63771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 flipV="1">
            <a:off x="5392594" y="4769474"/>
            <a:ext cx="1553426" cy="14474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5376248" y="3535775"/>
            <a:ext cx="1534915" cy="13861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Скругленная прямоугольная выноска 123"/>
          <p:cNvSpPr/>
          <p:nvPr/>
        </p:nvSpPr>
        <p:spPr>
          <a:xfrm>
            <a:off x="6052011" y="5826193"/>
            <a:ext cx="4176509" cy="610049"/>
          </a:xfrm>
          <a:prstGeom prst="wedgeRoundRectCallout">
            <a:avLst>
              <a:gd name="adj1" fmla="val -63259"/>
              <a:gd name="adj2" fmla="val -5295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Очередь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своя у каждого человечка 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общая у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диспетчера?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552051" y="2327617"/>
            <a:ext cx="2012862" cy="376576"/>
          </a:xfrm>
          <a:prstGeom prst="wedgeRoundRectCallout">
            <a:avLst>
              <a:gd name="adj1" fmla="val -74645"/>
              <a:gd name="adj2" fmla="val -4094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9" name="Скругленная прямоугольная выноска 128"/>
          <p:cNvSpPr/>
          <p:nvPr/>
        </p:nvSpPr>
        <p:spPr>
          <a:xfrm>
            <a:off x="4257752" y="1230732"/>
            <a:ext cx="2341298" cy="865594"/>
          </a:xfrm>
          <a:prstGeom prst="wedgeRoundRectCallout">
            <a:avLst>
              <a:gd name="adj1" fmla="val -41898"/>
              <a:gd name="adj2" fmla="val 8828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будет, если это попадет другому человечку?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8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59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8" grpId="0"/>
      <p:bldP spid="124" grpId="0" animBg="1"/>
      <p:bldP spid="128" grpId="0" animBg="1"/>
      <p:bldP spid="1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Группа 100"/>
          <p:cNvGrpSpPr/>
          <p:nvPr/>
        </p:nvGrpSpPr>
        <p:grpSpPr>
          <a:xfrm>
            <a:off x="6313514" y="1099229"/>
            <a:ext cx="4730170" cy="3931603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105" name="Прямоугольник 104"/>
            <p:cNvSpPr/>
            <p:nvPr/>
          </p:nvSpPr>
          <p:spPr>
            <a:xfrm>
              <a:off x="4689390" y="5533401"/>
              <a:ext cx="1346200" cy="959474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Равнобедренный треугольник 103"/>
            <p:cNvSpPr/>
            <p:nvPr/>
          </p:nvSpPr>
          <p:spPr>
            <a:xfrm>
              <a:off x="4556066" y="5214424"/>
              <a:ext cx="1603434" cy="324350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8" name="Группа 97"/>
          <p:cNvGrpSpPr/>
          <p:nvPr/>
        </p:nvGrpSpPr>
        <p:grpSpPr>
          <a:xfrm>
            <a:off x="4954762" y="3565284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99" name="Равнобедренный треугольник 98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954762" y="2032000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33" name="Равнобедренный треугольник 32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98137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Собираем заказ в браузере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50575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73213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688397" y="254189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706156" y="209120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103" idx="3"/>
          </p:cNvCxnSpPr>
          <p:nvPr/>
        </p:nvCxnSpPr>
        <p:spPr>
          <a:xfrm>
            <a:off x="4556067" y="2541893"/>
            <a:ext cx="742511" cy="33010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6683568" y="3389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9287386" y="284228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9863331" y="3292909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264970" y="3016597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>
            <a:stCxn id="28" idx="3"/>
            <a:endCxn id="12" idx="1"/>
          </p:cNvCxnSpPr>
          <p:nvPr/>
        </p:nvCxnSpPr>
        <p:spPr>
          <a:xfrm flipV="1">
            <a:off x="7027384" y="2853867"/>
            <a:ext cx="1661013" cy="84791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96141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4323907" y="4136963"/>
            <a:ext cx="776207" cy="17554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28" idx="3"/>
            <a:endCxn id="60" idx="1"/>
          </p:cNvCxnSpPr>
          <p:nvPr/>
        </p:nvCxnSpPr>
        <p:spPr>
          <a:xfrm flipV="1">
            <a:off x="7027384" y="3154257"/>
            <a:ext cx="2260002" cy="54752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28" idx="3"/>
            <a:endCxn id="64" idx="1"/>
          </p:cNvCxnSpPr>
          <p:nvPr/>
        </p:nvCxnSpPr>
        <p:spPr>
          <a:xfrm flipV="1">
            <a:off x="7027384" y="3604883"/>
            <a:ext cx="2835947" cy="969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7268711" y="237411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1" y="2353605"/>
            <a:ext cx="2475606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1" y="2871996"/>
            <a:ext cx="2101680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 flipV="1">
            <a:off x="4253023" y="2871997"/>
            <a:ext cx="1045555" cy="18600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54675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4368798"/>
            <a:ext cx="1088095" cy="35350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5389046" y="2591748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5389046" y="4074381"/>
            <a:ext cx="343816" cy="456721"/>
            <a:chOff x="4427984" y="2613702"/>
            <a:chExt cx="343816" cy="45672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7404839" y="2736496"/>
            <a:ext cx="873519" cy="311973"/>
            <a:chOff x="4774106" y="1600063"/>
            <a:chExt cx="873519" cy="311973"/>
          </a:xfrm>
        </p:grpSpPr>
        <p:sp>
          <p:nvSpPr>
            <p:cNvPr id="58" name="Куб 57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Куб 61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Куб 65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Куб 6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68" name="Прямая со стрелкой 67"/>
          <p:cNvCxnSpPr/>
          <p:nvPr/>
        </p:nvCxnSpPr>
        <p:spPr>
          <a:xfrm>
            <a:off x="5799164" y="2924914"/>
            <a:ext cx="804029" cy="701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799164" y="3784093"/>
            <a:ext cx="804029" cy="5063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754685" y="343089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108" name="TextBox 107"/>
          <p:cNvSpPr txBox="1"/>
          <p:nvPr/>
        </p:nvSpPr>
        <p:spPr>
          <a:xfrm>
            <a:off x="3934549" y="3094995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4749330" y="4799757"/>
            <a:ext cx="1651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Браузеры </a:t>
            </a:r>
            <a:br>
              <a:rPr lang="ru-RU" dirty="0" smtClean="0"/>
            </a:br>
            <a:r>
              <a:rPr lang="ru-RU" dirty="0" smtClean="0"/>
              <a:t>у покупателя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7343264" y="5048647"/>
            <a:ext cx="2809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Сервера в дата-центре</a:t>
            </a:r>
            <a:endParaRPr lang="ru-RU" dirty="0"/>
          </a:p>
        </p:txBody>
      </p:sp>
      <p:grpSp>
        <p:nvGrpSpPr>
          <p:cNvPr id="121" name="Группа 120"/>
          <p:cNvGrpSpPr/>
          <p:nvPr/>
        </p:nvGrpSpPr>
        <p:grpSpPr>
          <a:xfrm>
            <a:off x="8017166" y="3810580"/>
            <a:ext cx="343816" cy="456721"/>
            <a:chOff x="4427984" y="2613702"/>
            <a:chExt cx="343816" cy="456721"/>
          </a:xfrm>
          <a:solidFill>
            <a:srgbClr val="FFCCFF"/>
          </a:solidFill>
        </p:grpSpPr>
        <p:sp>
          <p:nvSpPr>
            <p:cNvPr id="122" name="Скругленный прямоугольник 1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25" name="Цилиндр 124"/>
          <p:cNvSpPr/>
          <p:nvPr/>
        </p:nvSpPr>
        <p:spPr>
          <a:xfrm>
            <a:off x="8079588" y="4417807"/>
            <a:ext cx="608287" cy="315873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TextBox 125"/>
          <p:cNvSpPr txBox="1"/>
          <p:nvPr/>
        </p:nvSpPr>
        <p:spPr>
          <a:xfrm>
            <a:off x="8275245" y="3730586"/>
            <a:ext cx="160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каталог</a:t>
            </a:r>
            <a:endParaRPr lang="ru-RU" dirty="0"/>
          </a:p>
        </p:txBody>
      </p:sp>
      <p:sp>
        <p:nvSpPr>
          <p:cNvPr id="127" name="Цилиндр 126"/>
          <p:cNvSpPr/>
          <p:nvPr/>
        </p:nvSpPr>
        <p:spPr>
          <a:xfrm>
            <a:off x="9072545" y="4184132"/>
            <a:ext cx="1184329" cy="790465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TextBox 128"/>
          <p:cNvSpPr txBox="1"/>
          <p:nvPr/>
        </p:nvSpPr>
        <p:spPr>
          <a:xfrm>
            <a:off x="7795072" y="4635453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Товары</a:t>
            </a:r>
            <a:endParaRPr lang="ru-RU" dirty="0"/>
          </a:p>
        </p:txBody>
      </p:sp>
      <p:sp>
        <p:nvSpPr>
          <p:cNvPr id="130" name="TextBox 129"/>
          <p:cNvSpPr txBox="1"/>
          <p:nvPr/>
        </p:nvSpPr>
        <p:spPr>
          <a:xfrm>
            <a:off x="9051281" y="4331247"/>
            <a:ext cx="1255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Медиа </a:t>
            </a:r>
            <a:br>
              <a:rPr lang="ru-RU" dirty="0" smtClean="0"/>
            </a:br>
            <a:r>
              <a:rPr lang="ru-RU" dirty="0" smtClean="0"/>
              <a:t>к товарам</a:t>
            </a:r>
            <a:endParaRPr lang="ru-RU" dirty="0"/>
          </a:p>
        </p:txBody>
      </p:sp>
      <p:cxnSp>
        <p:nvCxnSpPr>
          <p:cNvPr id="132" name="Прямая со стрелкой 131"/>
          <p:cNvCxnSpPr>
            <a:endCxn id="122" idx="1"/>
          </p:cNvCxnSpPr>
          <p:nvPr/>
        </p:nvCxnSpPr>
        <p:spPr>
          <a:xfrm flipV="1">
            <a:off x="5799164" y="4122554"/>
            <a:ext cx="2218002" cy="246244"/>
          </a:xfrm>
          <a:prstGeom prst="straightConnector1">
            <a:avLst/>
          </a:prstGeom>
          <a:ln w="28575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stCxn id="122" idx="3"/>
          </p:cNvCxnSpPr>
          <p:nvPr/>
        </p:nvCxnSpPr>
        <p:spPr>
          <a:xfrm>
            <a:off x="8360982" y="4122554"/>
            <a:ext cx="711563" cy="263800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>
            <a:stCxn id="122" idx="3"/>
          </p:cNvCxnSpPr>
          <p:nvPr/>
        </p:nvCxnSpPr>
        <p:spPr>
          <a:xfrm>
            <a:off x="8360982" y="4122554"/>
            <a:ext cx="163893" cy="295253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9</a:t>
            </a:fld>
            <a:r>
              <a:rPr lang="ru-RU" smtClean="0"/>
              <a:t>/19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59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/>
      <p:bldP spid="127" grpId="0" animBg="1"/>
      <p:bldP spid="129" grpId="0"/>
      <p:bldP spid="1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азработка ПО с помощью UML - 2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1" id="{C6982338-52A2-4D72-A143-ACB2EA44741C}" vid="{BF334022-C8A7-4E86-87D6-90A17569A35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72543</TotalTime>
  <Words>1025</Words>
  <Application>Microsoft Office PowerPoint</Application>
  <PresentationFormat>Произвольный</PresentationFormat>
  <Paragraphs>319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Разработка ПО с помощью UML - 2</vt:lpstr>
      <vt:lpstr>Проектируем приложение  в микросервисной архитектуре.  Разбор кейсов</vt:lpstr>
      <vt:lpstr>Как будет устроен мастер-класс?</vt:lpstr>
      <vt:lpstr>Что поменялось в архитектуре</vt:lpstr>
      <vt:lpstr>Какова роль аналитика при проектировании?</vt:lpstr>
      <vt:lpstr>Метафора гномиков –  маленьких человечков,  которые все делают</vt:lpstr>
      <vt:lpstr>Гномики для интернет-магазина</vt:lpstr>
      <vt:lpstr>Но у нас много покупателей…</vt:lpstr>
      <vt:lpstr>Делаем кластер сервисов приемки заказов</vt:lpstr>
      <vt:lpstr>Собираем заказ в браузере</vt:lpstr>
      <vt:lpstr>Общая база данных</vt:lpstr>
      <vt:lpstr>Ведение остатка на складе – проблема </vt:lpstr>
      <vt:lpstr>Ведение остатка на складе – варианты </vt:lpstr>
      <vt:lpstr>Варианты межсервисного взаимодействия</vt:lpstr>
      <vt:lpstr>Ведение остатка на складе – по товарам</vt:lpstr>
      <vt:lpstr>Кейсы для проектирования</vt:lpstr>
      <vt:lpstr>Устойчивость: гномики умирают, их отстреливают</vt:lpstr>
      <vt:lpstr>Надежность: ноды в разных датацентрах</vt:lpstr>
      <vt:lpstr>Проектируем дальше…</vt:lpstr>
      <vt:lpstr>Проектируем дальше…</vt:lpstr>
      <vt:lpstr>А теперь –  кто хочет разобрать свой кейс?</vt:lpstr>
      <vt:lpstr>Завершаем мастер-класс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Цепков mtsepkov.org</dc:creator>
  <cp:lastModifiedBy>Any</cp:lastModifiedBy>
  <cp:revision>1141</cp:revision>
  <cp:lastPrinted>2013-10-08T13:48:55Z</cp:lastPrinted>
  <dcterms:created xsi:type="dcterms:W3CDTF">2016-02-17T14:46:50Z</dcterms:created>
  <dcterms:modified xsi:type="dcterms:W3CDTF">2021-05-20T19:34:30Z</dcterms:modified>
</cp:coreProperties>
</file>