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4"/>
    <p:sldMasterId id="2147483748" r:id="rId5"/>
    <p:sldMasterId id="2147483764" r:id="rId6"/>
  </p:sldMasterIdLst>
  <p:notesMasterIdLst>
    <p:notesMasterId r:id="rId27"/>
  </p:notesMasterIdLst>
  <p:handoutMasterIdLst>
    <p:handoutMasterId r:id="rId28"/>
  </p:handoutMasterIdLst>
  <p:sldIdLst>
    <p:sldId id="606" r:id="rId7"/>
    <p:sldId id="616" r:id="rId8"/>
    <p:sldId id="635" r:id="rId9"/>
    <p:sldId id="617" r:id="rId10"/>
    <p:sldId id="618" r:id="rId11"/>
    <p:sldId id="619" r:id="rId12"/>
    <p:sldId id="636" r:id="rId13"/>
    <p:sldId id="624" r:id="rId14"/>
    <p:sldId id="625" r:id="rId15"/>
    <p:sldId id="638" r:id="rId16"/>
    <p:sldId id="639" r:id="rId17"/>
    <p:sldId id="626" r:id="rId18"/>
    <p:sldId id="628" r:id="rId19"/>
    <p:sldId id="629" r:id="rId20"/>
    <p:sldId id="632" r:id="rId21"/>
    <p:sldId id="627" r:id="rId22"/>
    <p:sldId id="640" r:id="rId23"/>
    <p:sldId id="634" r:id="rId24"/>
    <p:sldId id="622" r:id="rId25"/>
    <p:sldId id="607" r:id="rId26"/>
  </p:sldIdLst>
  <p:sldSz cx="9144000" cy="6858000" type="screen4x3"/>
  <p:notesSz cx="6797675" cy="9928225"/>
  <p:defaultTextStyle>
    <a:defPPr>
      <a:defRPr lang="ru-RU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144713" indent="-31591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добнов Н." initials="Здобнов" lastIdx="15" clrIdx="0"/>
  <p:cmAuthor id="1" name="Beley Tatyana" initials="BT" lastIdx="2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F33"/>
    <a:srgbClr val="007D32"/>
    <a:srgbClr val="5A8B62"/>
    <a:srgbClr val="50A059"/>
    <a:srgbClr val="BF2E2E"/>
    <a:srgbClr val="932421"/>
    <a:srgbClr val="6C1D17"/>
    <a:srgbClr val="471717"/>
    <a:srgbClr val="960000"/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72648" autoAdjust="0"/>
  </p:normalViewPr>
  <p:slideViewPr>
    <p:cSldViewPr snapToObjects="1">
      <p:cViewPr varScale="1">
        <p:scale>
          <a:sx n="70" d="100"/>
          <a:sy n="70" d="100"/>
        </p:scale>
        <p:origin x="-1608" y="-90"/>
      </p:cViewPr>
      <p:guideLst>
        <p:guide orient="horz" pos="2205"/>
        <p:guide orient="horz" pos="799"/>
        <p:guide orient="horz" pos="3521"/>
        <p:guide pos="1066"/>
        <p:guide pos="5148"/>
        <p:guide pos="612"/>
        <p:guide pos="5397"/>
        <p:guide pos="3560"/>
        <p:guide pos="4558"/>
      </p:guideLst>
    </p:cSldViewPr>
  </p:slideViewPr>
  <p:outlineViewPr>
    <p:cViewPr>
      <p:scale>
        <a:sx n="33" d="100"/>
        <a:sy n="33" d="100"/>
      </p:scale>
      <p:origin x="0" y="50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1" d="100"/>
          <a:sy n="51" d="100"/>
        </p:scale>
        <p:origin x="-3006" y="-108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1BAE-82D1-4828-95EE-A5F38CECB6AA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C57A9-1DDE-4B1B-9BEA-DA521F5DA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82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A1C0F-21CD-4E1C-9797-5C913C413428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B0DA3-EAD7-43E4-9D08-4BD28DE52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7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Коллеги добрый день.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Меня зовут Габдуллин Ильшат и я хочу представить вам свой доклад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Лайфхаки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Confluence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разработки требований».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579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Собственно – вот так это выглядит в жизни.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267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раскрываю нужную мне функциональную область и вижу всё, что в ней изменилось именно по этой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Плюсы такого подхода в том, что разработчику или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тестировщику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теперь не нужно читать все требования, он может открыть ту функциональную область, которая ему нужна и сразу увидеть все изменения. А аналитику достаточно один раз собрать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все изменения будут автоматически в нее подставляться с помощью специального макроса.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267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один удобный инструмент –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версионирование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требований по релизам. Теперь, когда мы приступаем к требованиям для нового релиза, не надо физически копировать файлы – требования автоматически наследуются в новую версию. При этом  у каждого релиза есть своя независимая ветка требований и своя история изменений. Теперь у нас есть полный срез изменений требований по всем релизам.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617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отследить влияние функциональных областях друг на друга мы используем функционал тегирования. Получается своего рода трассировка. Это полезно, чтобы не забывать учитывать связанные изменения в требованиях. Бывали случаи, когда мы забывали, что изменение в одной функциональной области влечет изменение в другой, согласовывали и оценивали изменения, а выявлялось это уже ближе к завершению работ над релизом и приходилось срочно принимать меры и доделывать функционал.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«Шаг» трассировки конечно получается достаточно большой (только на уровне функциональных областей), но в нашем случае с учетом более 100 функциональных областей даже такое решение вполне решает задачу.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связи требований мы используем стандартный функционал тегов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кОнфлюенс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675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комментирования мы используем плагин от стороннего производителя.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 плюсы: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можно видеть комментарии и отвечать на них в процессе редактирования. Это очень удобно, когда начинаешь вносить правки в требования по результатам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ревью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команды.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нет проблем с параллельным комментированием (не нужно блокировать документ целиком, фактически требования может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ревьювить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одновременная вся команда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все видят комментарии друг друга в процессе согласования/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ревью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если комментарий оставляют на странице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он автоматически появляется в исходном документе</a:t>
            </a:r>
          </a:p>
          <a:p>
            <a:endParaRPr lang="ru-RU" baseline="0" dirty="0" smtClean="0"/>
          </a:p>
          <a:p>
            <a:r>
              <a:rPr lang="ru-RU" baseline="0" dirty="0" smtClean="0"/>
              <a:t>Ударение - одноврЕменно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944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 качестве такс-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трекера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используется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ее очень удобно интегрировать с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Confluence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можно автоматически вставлять статус задач, сроки согласований и прочей информации. Это очень удобно, потому что не нужно менять эту информацию вручную.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268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шаблонами документов в принципе всё достаточно понятно, мы создали шаблоны по всем основным типам документов (например: функциональная область,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протоколы…). Это значительно экономит время.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334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кОнфлюенс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есть функции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геймификации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принципе это не относится напрямую к инструментарию разработки требований, но иногда влияет на мотивацию.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используем плагины с рейтингом кармы (больше редактируешь – больше кармы)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бейджи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-подарки.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268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кОнфлюенс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предоставляет стандартные возможности вики систем. Не будем на них задерживаться подробно, вот список: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сравнение версий документов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параллельное редактирование одного документа и автоматическое разрешение конфликтов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гибкие возможности разграничения доступа (вплоть до уровня страницы), удобно, например,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аутсорсных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сотрудников, которым нельзя предоставлять доступ сразу ко всем требованиям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экспорт документов в различные форматы (очень выручает в тех редких случаях, когда возникает необходимость передачи документов наружу)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конечно, много плагинов, которые позволяют гибко решать новые возникающие задачи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697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завершении доклада расскажу о результатах. В принципе картинка с официального сайта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кОнфлюенс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достаточно хорошо всё иллюстрирует. В результат: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Всё в одном месте, нет проблем с распространившимися неактуальными копиями документов.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Проектная команда всегда знает где и как найти актуальные требования и понимает что меняется в новом релизе.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Кроссплатформенность : теперь нет проблем с разными типами офисных редакторов (отличные от MS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редакторы не "ломают" форматирование документа; у всех документ отображается одинаково)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аналитиков меньше затрат на администрирование требований (версии для новых релизов, сведение комментариев, контроль за целостностью структуры документа ...).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Возможно, мой рассказ натолкнул кого-то из вас на мысль о том как с помощью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Confluence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можно решить свои задачи.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47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Немного о себе и нашей компании.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работаю аналитиком в компании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ИнфоВотч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занимаемся продуктовой разработкой в сфере информационной безопасности.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 основной продукт – это система защиты от утечек конфиденциальных данных.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480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Буду рад, если, наш опыт вам</a:t>
            </a:r>
            <a:r>
              <a:rPr lang="en-US" baseline="0" dirty="0" smtClean="0"/>
              <a:t> </a:t>
            </a:r>
            <a:r>
              <a:rPr lang="ru-RU" baseline="0" dirty="0" smtClean="0"/>
              <a:t>будет полезен.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ru-RU" baseline="0" dirty="0" smtClean="0"/>
              <a:t>Готов ответить на ваши вопросы.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78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своем докладе я расскажу о почти двух летнем опыте использования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Confluence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работы с требованиями, а также: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почему мы решили что-то менять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какие выбрали решения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и что получили в результате.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Возможно, мой рассказ натолкнет кого-то из вас на мысль о том как с помощью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Confluence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можно решить свои задачи.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докладе я сознательно не буду погружаться в технические детали, так как это займет очень много времени и выйдет за рамки формата доклада. В ближайшее время мы планируем написать об этом подробную статью в блоге компании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хабре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Кому интересно – ссылки будут в конце презентации.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480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было до: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Требования разрабатывались с использованием пакета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Office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хранились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Sharepoint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было порядка нескольких сотен документов.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нас в этом не устраивало: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 из проблем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это неактуальные локальные копии документов. Были случаи, когда разработчик скачивал себе на компьютер копию документа, через какое-то время она становилась неактуальной, но он продолжал писать код по старому документу. Иногда это выявлялось уже на поздних стадиях и в результате приходилось экстренно переделывать много работы.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Другая проблема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сторонние офисные редакторы. Дело в том, что у нас в команде порядка 100 человек и большая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сегментированность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операционным системам: кто-то использует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Linux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кто-то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остальные –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Соответственно не все могут использовать официальный офисный пакет, а это значит, что встает проблема несовместимости со сторонними редакторами. Особенно часто это проявлялось в процессе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ревью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согласования требований командой, когда каждый оставлял комментарии и сохранял документ, в результате чего очень часто ломалось форматирование и слетали ссылки, а аналитику приходилось пристально за этим следить и постоянно вручную возвращать всё на место. Это занимало очень много времени.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одна проблема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команде было сложно искать нужные требования и отслеживать изменения, которые произошли в новом релизе. По этой причине не все читали требования и это порождало много дефектов. В принципе проблему можно было решить средствами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Office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Sharepoint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из-за озвученных выше проблем мы решили от этой идеи отказаться.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Всё это негативно влияло на качество продукта и сроки выпуска релизов.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45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нашем случае выбор был относительно очевидным: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кОнфлюенс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уже использовался в компании для решения других задач.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есть квалифицированная команда поддержки, которая может администрировать и дорабатывать систему.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он хорошо вписывается в нашу экосистему, так как мы используем другие продукты этого производителя. А именно –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Hipchat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конечно же 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кОнфлюенс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хорошие возможности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кастомизации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 коробки и множество плагинов на любой вкус, как платных, так и бесплатных.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и еще один очень важный момент – это то, что требования используются только внутри команды и у нас практически нет необходимости их выгружать и передавать внешним людям, как это часто бывает в случае заказной разработки (например, для согласования с заказчиком или подписания ТЗ).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238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теперь я расскажу о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лайфхаках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которые мы использовали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cOnfluence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05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нас достаточно большой продукт, мы разделили его на функциональные области (в сумме их больше 80) и у каждой функциональной области есть документ с требованиями.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Новый релиз состоит из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каждая из них затрагивает  множество функциональных областей. И при этом функциональные области могут пересекаться в разных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вы видите, если не представить это в удобном для чтения виде, то команде, чтобы понять все изменения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нужно прочитать достаточно много документов и вдобавок к этому понять, какая часть в каждом документе поменялась.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56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решения этой проблемы мы сделали сводный документ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 некий агрегированный документ, который содержит выжимки изменений из каждой функциональной области, которую затрагивает данная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тут нет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копипаста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и, если что-то изменится в исходном документе, то это будет автоматически отражено в сводном документе.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добавляем и макеты пользовательского интерфейса.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26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609"/>
            <a:ext cx="9144000" cy="9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1" y="3500437"/>
            <a:ext cx="4679949" cy="1686171"/>
          </a:xfrm>
        </p:spPr>
        <p:txBody>
          <a:bodyPr/>
          <a:lstStyle>
            <a:lvl1pPr marL="342900" marR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Сопроводительный текст</a:t>
            </a:r>
          </a:p>
          <a:p>
            <a:pPr lvl="0"/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628800"/>
            <a:ext cx="7200899" cy="187163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400" b="1" u="sng" baseline="0">
                <a:ln w="3175">
                  <a:noFill/>
                </a:ln>
                <a:solidFill>
                  <a:srgbClr val="007D3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12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953658" y="6093296"/>
            <a:ext cx="7379181" cy="348456"/>
          </a:xfrm>
        </p:spPr>
        <p:txBody>
          <a:bodyPr/>
          <a:lstStyle>
            <a:lvl1pPr marL="342900" marR="0" indent="-342900" algn="ctr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Название мероприятия</a:t>
            </a:r>
          </a:p>
          <a:p>
            <a:pPr lvl="0"/>
            <a:endParaRPr lang="ru-RU" dirty="0"/>
          </a:p>
        </p:txBody>
      </p:sp>
      <p:sp>
        <p:nvSpPr>
          <p:cNvPr id="14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20172" y="3500437"/>
            <a:ext cx="2052278" cy="1686171"/>
          </a:xfrm>
        </p:spPr>
        <p:txBody>
          <a:bodyPr/>
          <a:lstStyle>
            <a:lvl1pPr marL="342900" marR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</a:p>
          <a:p>
            <a:pPr lvl="0"/>
            <a:endParaRPr lang="ru-RU" dirty="0"/>
          </a:p>
        </p:txBody>
      </p:sp>
      <p:pic>
        <p:nvPicPr>
          <p:cNvPr id="11" name="Picture 2" descr="C:\Users\Beley\Documents\Презентации\новый шаблон мастер презентация\logo_IW_en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00" y="282177"/>
            <a:ext cx="1669368" cy="13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48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006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43275"/>
            <a:ext cx="9132887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56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006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714625"/>
            <a:ext cx="9132887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62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" r="415" b="1053"/>
          <a:stretch/>
        </p:blipFill>
        <p:spPr bwMode="auto">
          <a:xfrm>
            <a:off x="508" y="-7652"/>
            <a:ext cx="9144000" cy="686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268414"/>
            <a:ext cx="7200899" cy="15756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 baseline="0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Защита от </a:t>
            </a:r>
            <a:r>
              <a:rPr lang="ru-RU" dirty="0" err="1" smtClean="0"/>
              <a:t>многовекторных</a:t>
            </a:r>
            <a:r>
              <a:rPr lang="ru-RU" dirty="0" smtClean="0"/>
              <a:t> </a:t>
            </a:r>
            <a:r>
              <a:rPr lang="ru-RU" dirty="0" err="1" smtClean="0"/>
              <a:t>таргетированных</a:t>
            </a:r>
            <a:r>
              <a:rPr lang="ru-RU" dirty="0" smtClean="0"/>
              <a:t> атак</a:t>
            </a:r>
            <a:endParaRPr lang="ru-RU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844014"/>
            <a:ext cx="4679948" cy="2745574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804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21436" r="5238" b="24925"/>
          <a:stretch/>
        </p:blipFill>
        <p:spPr bwMode="auto">
          <a:xfrm>
            <a:off x="-7404" y="0"/>
            <a:ext cx="4804228" cy="177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Attack Killer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82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21162" r="5545" b="25199"/>
          <a:stretch/>
        </p:blipFill>
        <p:spPr bwMode="auto">
          <a:xfrm>
            <a:off x="-992" y="0"/>
            <a:ext cx="4782458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900100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Targeted Attack Detector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21360" r="5147" b="25000"/>
          <a:stretch/>
        </p:blipFill>
        <p:spPr bwMode="auto">
          <a:xfrm>
            <a:off x="-7404" y="0"/>
            <a:ext cx="4804228" cy="177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</a:t>
            </a:r>
            <a:r>
              <a:rPr lang="en-US" dirty="0" err="1" smtClean="0"/>
              <a:t>Appercut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21476" r="5438" b="25103"/>
          <a:stretch/>
        </p:blipFill>
        <p:spPr bwMode="auto">
          <a:xfrm>
            <a:off x="-13185" y="2918"/>
            <a:ext cx="4796972" cy="177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1332148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Automation System Advanced Protection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96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43" y="6309320"/>
            <a:ext cx="914400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17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268414"/>
            <a:ext cx="7200899" cy="15756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 baseline="0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Защита репутации в сети Интернет</a:t>
            </a:r>
            <a:endParaRPr lang="ru-RU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844014"/>
            <a:ext cx="4679948" cy="2745574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30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"/>
          <a:stretch/>
        </p:blipFill>
        <p:spPr bwMode="auto">
          <a:xfrm>
            <a:off x="0" y="0"/>
            <a:ext cx="4708943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</a:t>
            </a:r>
            <a:r>
              <a:rPr lang="en-US" dirty="0" err="1" smtClean="0"/>
              <a:t>Kribrum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46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88"/>
            <a:ext cx="9143999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448780"/>
            <a:ext cx="5796693" cy="139523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 baseline="0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844014"/>
            <a:ext cx="4679948" cy="1089042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2894" y="3933057"/>
            <a:ext cx="4688606" cy="720080"/>
          </a:xfrm>
        </p:spPr>
        <p:txBody>
          <a:bodyPr/>
          <a:lstStyle>
            <a:lvl1pPr marL="342900" marR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</a:p>
          <a:p>
            <a:pPr lvl="0"/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971553" y="5888856"/>
            <a:ext cx="4679948" cy="348456"/>
          </a:xfrm>
        </p:spPr>
        <p:txBody>
          <a:bodyPr/>
          <a:lstStyle>
            <a:lvl1pPr marL="342900" marR="0" indent="-342900" algn="ctr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Название мероприятия</a:t>
            </a:r>
          </a:p>
          <a:p>
            <a:pPr lvl="0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50" y="42136"/>
            <a:ext cx="2350937" cy="140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4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005A9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87790"/>
            <a:ext cx="9144000" cy="45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70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56209" y="3575052"/>
            <a:ext cx="3760838" cy="1503606"/>
          </a:xfrm>
          <a:prstGeom prst="rect">
            <a:avLst/>
          </a:prstGeom>
        </p:spPr>
        <p:txBody>
          <a:bodyPr/>
          <a:lstStyle>
            <a:lvl1pPr marL="342900" marR="0" indent="-342900" algn="r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</a:p>
          <a:p>
            <a:pPr lvl="0"/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4067893" y="2297098"/>
            <a:ext cx="4337972" cy="1460520"/>
          </a:xfrm>
          <a:prstGeom prst="rect">
            <a:avLst/>
          </a:prstGeom>
        </p:spPr>
        <p:txBody>
          <a:bodyPr/>
          <a:lstStyle>
            <a:lvl1pPr marL="342900" marR="0" indent="-342900" algn="r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</a:rPr>
              <a:t>E-mail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21671" r="5698" b="24130"/>
          <a:stretch/>
        </p:blipFill>
        <p:spPr bwMode="auto">
          <a:xfrm>
            <a:off x="0" y="-8336"/>
            <a:ext cx="4586995" cy="173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460290" cy="756084"/>
          </a:xfrm>
        </p:spPr>
        <p:txBody>
          <a:bodyPr>
            <a:normAutofit/>
          </a:bodyPr>
          <a:lstStyle>
            <a:lvl1pPr>
              <a:defRPr sz="2400" b="1" u="none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Проблематика, аналитика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79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268413"/>
            <a:ext cx="7200899" cy="94356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 baseline="0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Защита от внутренних угроз</a:t>
            </a:r>
            <a:endParaRPr lang="ru-RU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224792"/>
            <a:ext cx="4679948" cy="3364796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481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21385" r="5296" b="24538"/>
          <a:stretch/>
        </p:blipFill>
        <p:spPr bwMode="auto">
          <a:xfrm>
            <a:off x="0" y="0"/>
            <a:ext cx="4804229" cy="179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900100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Traffic Monitor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96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1537" r="5087" b="25191"/>
          <a:stretch/>
        </p:blipFill>
        <p:spPr bwMode="auto">
          <a:xfrm>
            <a:off x="-12" y="-1"/>
            <a:ext cx="4818743" cy="176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864096"/>
          </a:xfrm>
        </p:spPr>
        <p:txBody>
          <a:bodyPr>
            <a:normAutofit/>
          </a:bodyPr>
          <a:lstStyle>
            <a:lvl1pPr>
              <a:defRPr sz="2400" b="1"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Personal Data Protector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99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21317" r="5123" b="25262"/>
          <a:stretch/>
        </p:blipFill>
        <p:spPr bwMode="auto">
          <a:xfrm>
            <a:off x="0" y="0"/>
            <a:ext cx="4811486" cy="177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828092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</a:t>
            </a:r>
            <a:r>
              <a:rPr lang="en-US" dirty="0" err="1" smtClean="0"/>
              <a:t>EndPoint</a:t>
            </a:r>
            <a:r>
              <a:rPr lang="en-US" dirty="0" smtClean="0"/>
              <a:t> Security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127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006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2304"/>
            <a:ext cx="9144000" cy="45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3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006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3275"/>
            <a:ext cx="9142413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09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1" y="260648"/>
            <a:ext cx="6942138" cy="791989"/>
          </a:xfrm>
          <a:prstGeom prst="rect">
            <a:avLst/>
          </a:prstGeom>
        </p:spPr>
        <p:txBody>
          <a:bodyPr vert="horz" lIns="107275" tIns="53637" rIns="107275" bIns="53637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268413"/>
            <a:ext cx="7200900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751" r:id="rId2"/>
    <p:sldLayoutId id="2147483816" r:id="rId3"/>
    <p:sldLayoutId id="2147483817" r:id="rId4"/>
    <p:sldLayoutId id="2147483799" r:id="rId5"/>
    <p:sldLayoutId id="2147483800" r:id="rId6"/>
    <p:sldLayoutId id="2147483801" r:id="rId7"/>
    <p:sldLayoutId id="2147483812" r:id="rId8"/>
    <p:sldLayoutId id="2147483814" r:id="rId9"/>
    <p:sldLayoutId id="2147483786" r:id="rId10"/>
    <p:sldLayoutId id="2147483813" r:id="rId11"/>
    <p:sldLayoutId id="2147483806" r:id="rId12"/>
    <p:sldLayoutId id="2147483802" r:id="rId13"/>
    <p:sldLayoutId id="2147483803" r:id="rId14"/>
    <p:sldLayoutId id="2147483804" r:id="rId15"/>
    <p:sldLayoutId id="2147483805" r:id="rId16"/>
    <p:sldLayoutId id="2147483807" r:id="rId17"/>
    <p:sldLayoutId id="2147483809" r:id="rId18"/>
    <p:sldLayoutId id="2147483811" r:id="rId19"/>
    <p:sldLayoutId id="2147483810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71563" rtl="0" eaLnBrk="1" fontAlgn="base" hangingPunct="1">
        <a:spcBef>
          <a:spcPct val="0"/>
        </a:spcBef>
        <a:spcAft>
          <a:spcPct val="0"/>
        </a:spcAft>
        <a:defRPr sz="2500" b="1" u="sng" kern="1200">
          <a:ln>
            <a:noFill/>
          </a:ln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6pPr>
      <a:lvl7pPr marL="9144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7pPr>
      <a:lvl8pPr marL="13716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8pPr>
      <a:lvl9pPr marL="18288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marR="0" indent="-342900" algn="l" defTabSz="3600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8640"/>
        </a:buClr>
        <a:buSzPct val="90000"/>
        <a:buFontTx/>
        <a:buBlip>
          <a:blip r:embed="rId22"/>
        </a:buBlip>
        <a:tabLst>
          <a:tab pos="360000" algn="l"/>
          <a:tab pos="720000" algn="l"/>
          <a:tab pos="1080000" algn="l"/>
        </a:tabLst>
        <a:defRPr sz="16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2788" indent="-352425" algn="l" defTabSz="360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80000"/>
        <a:buFont typeface="Wingdings" pitchFamily="2" charset="2"/>
        <a:buChar char="l"/>
        <a:tabLst>
          <a:tab pos="360000" algn="l"/>
          <a:tab pos="720000" algn="l"/>
          <a:tab pos="1080000" algn="l"/>
        </a:tabLst>
        <a:defRPr sz="1600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9500" indent="-363538" algn="l" defTabSz="648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"/>
        <a:defRPr sz="1600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60363" algn="l" defTabSz="360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¢"/>
        <a:tabLst>
          <a:tab pos="360000" algn="l"/>
          <a:tab pos="720000" algn="l"/>
          <a:tab pos="1080000" algn="l"/>
        </a:tabLst>
        <a:defRPr sz="1800" kern="120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1563" indent="-174625" algn="l" defTabSz="648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¢"/>
        <a:defRPr sz="1800" kern="1200">
          <a:ln w="6350" cap="rnd">
            <a:noFill/>
          </a:ln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738135" y="2474707"/>
            <a:ext cx="7829603" cy="91778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200" b="1" u="sng" kern="1200">
                <a:ln w="3175">
                  <a:noFill/>
                </a:ln>
                <a:solidFill>
                  <a:srgbClr val="00864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3800" dirty="0" smtClean="0">
                <a:solidFill>
                  <a:srgbClr val="008640"/>
                </a:solidFill>
              </a:rPr>
              <a:t>Спасибо</a:t>
            </a:r>
            <a:r>
              <a:rPr lang="ru-RU" sz="3800" baseline="0" dirty="0" smtClean="0">
                <a:solidFill>
                  <a:srgbClr val="008640"/>
                </a:solidFill>
              </a:rPr>
              <a:t> за внимание!</a:t>
            </a:r>
            <a:endParaRPr lang="ru-RU" sz="3800" dirty="0">
              <a:solidFill>
                <a:srgbClr val="00864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71551" y="3611566"/>
            <a:ext cx="3454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D32"/>
                </a:solidFill>
              </a:rPr>
              <a:t>InfoWatch</a:t>
            </a:r>
          </a:p>
          <a:p>
            <a:endParaRPr lang="en-US" sz="2000" b="1" dirty="0" smtClean="0">
              <a:solidFill>
                <a:srgbClr val="007D32"/>
              </a:solidFill>
            </a:endParaRPr>
          </a:p>
          <a:p>
            <a:r>
              <a:rPr lang="en-US" sz="2000" dirty="0" smtClean="0">
                <a:solidFill>
                  <a:srgbClr val="007D32"/>
                </a:solidFill>
              </a:rPr>
              <a:t>www.infowatch.ru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+7 495 22 900 22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609"/>
            <a:ext cx="9144000" cy="9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Beley\Documents\Презентации\новый шаблон мастер презентация\logo_IW_en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00" y="282177"/>
            <a:ext cx="1669368" cy="13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609"/>
            <a:ext cx="9144000" cy="9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4094229" y="3807560"/>
            <a:ext cx="453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+7 495 22 900 22</a:t>
            </a:r>
          </a:p>
        </p:txBody>
      </p:sp>
      <p:sp>
        <p:nvSpPr>
          <p:cNvPr id="10" name="Содержимое 2"/>
          <p:cNvSpPr txBox="1">
            <a:spLocks/>
          </p:cNvSpPr>
          <p:nvPr userDrawn="1"/>
        </p:nvSpPr>
        <p:spPr>
          <a:xfrm>
            <a:off x="1547664" y="3227998"/>
            <a:ext cx="1974904" cy="5022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3600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350" cap="rnd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Contact Info</a:t>
            </a:r>
            <a:endParaRPr kumimoji="0" lang="ru-RU" sz="2400" b="1" i="0" u="none" strike="noStrike" kern="1200" cap="none" spc="0" normalizeH="0" baseline="0" noProof="0" dirty="0" smtClean="0">
              <a:ln w="6350" cap="rnd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rot="5400000">
            <a:off x="2485218" y="3436140"/>
            <a:ext cx="2497165" cy="1"/>
          </a:xfrm>
          <a:prstGeom prst="line">
            <a:avLst/>
          </a:prstGeom>
          <a:ln w="22225">
            <a:solidFill>
              <a:srgbClr val="007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060818" y="4232286"/>
            <a:ext cx="33512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D32"/>
                </a:solidFill>
              </a:rPr>
              <a:t>www.infowatch.com</a:t>
            </a:r>
            <a:endParaRPr lang="ru-RU" b="1" dirty="0">
              <a:solidFill>
                <a:srgbClr val="007D32"/>
              </a:solidFill>
            </a:endParaRPr>
          </a:p>
        </p:txBody>
      </p:sp>
      <p:pic>
        <p:nvPicPr>
          <p:cNvPr id="12" name="Picture 2" descr="C:\Users\Beley\Documents\Презентации\новый шаблон мастер презентация\logo_IW_en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00" y="282177"/>
            <a:ext cx="1669368" cy="13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971551" y="4149080"/>
            <a:ext cx="4679949" cy="104468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+mn-lt"/>
              </a:rPr>
              <a:t>Габдуллин Ильшат</a:t>
            </a:r>
          </a:p>
          <a:p>
            <a:r>
              <a:rPr lang="ru-RU" sz="2400" i="1" dirty="0" smtClean="0">
                <a:latin typeface="+mn-lt"/>
              </a:rPr>
              <a:t>Аналитик, АО </a:t>
            </a:r>
            <a:r>
              <a:rPr lang="en-US" sz="2400" i="1" dirty="0" smtClean="0">
                <a:latin typeface="+mn-lt"/>
              </a:rPr>
              <a:t>InfoWatch</a:t>
            </a:r>
            <a:endParaRPr lang="ru-RU" sz="2400" i="1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1" y="1808820"/>
            <a:ext cx="7704905" cy="1440160"/>
          </a:xfrm>
        </p:spPr>
        <p:txBody>
          <a:bodyPr>
            <a:noAutofit/>
          </a:bodyPr>
          <a:lstStyle/>
          <a:p>
            <a:r>
              <a:rPr lang="ru-RU" sz="4000" u="none" dirty="0">
                <a:latin typeface="+mn-lt"/>
              </a:rPr>
              <a:t>Лайфхаки</a:t>
            </a:r>
            <a:r>
              <a:rPr lang="ru-RU" sz="4000" u="none" dirty="0">
                <a:latin typeface="+mn-lt"/>
              </a:rPr>
              <a:t> </a:t>
            </a:r>
            <a:r>
              <a:rPr lang="ru-RU" sz="4000" u="none" dirty="0">
                <a:latin typeface="+mn-lt"/>
              </a:rPr>
              <a:t>Confluence</a:t>
            </a:r>
            <a:r>
              <a:rPr lang="ru-RU" sz="4000" u="none" dirty="0">
                <a:latin typeface="+mn-lt"/>
              </a:rPr>
              <a:t> для разработки требований</a:t>
            </a:r>
            <a:r>
              <a:rPr lang="ru-RU" sz="4000" b="0" dirty="0">
                <a:latin typeface="+mn-lt"/>
              </a:rPr>
              <a:t/>
            </a:r>
            <a:br>
              <a:rPr lang="ru-RU" sz="4000" b="0" dirty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80628"/>
            <a:ext cx="25241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8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323528" y="908720"/>
            <a:ext cx="5616624" cy="5148572"/>
          </a:xfrm>
          <a:prstGeom prst="snip1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6484626" cy="51675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Как это выглядит в жизни</a:t>
            </a:r>
            <a:endParaRPr lang="ru-RU" sz="3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08" y="6442502"/>
            <a:ext cx="482824" cy="415498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none" rtlCol="0">
            <a:spAutoFit/>
          </a:bodyPr>
          <a:lstStyle/>
          <a:p>
            <a:fld id="{E5D381DA-3BD4-430B-80EB-DC0CAF64A85A}" type="slidenum">
              <a:rPr lang="ru-RU" kern="0" smtClean="0"/>
              <a:t>10</a:t>
            </a:fld>
            <a:endParaRPr lang="ru-RU" kern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17070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995130"/>
            <a:ext cx="4644516" cy="18578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076056" y="908720"/>
            <a:ext cx="0" cy="828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076056" y="1736812"/>
            <a:ext cx="828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5076056" y="908720"/>
            <a:ext cx="828092" cy="828092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7" y="1038673"/>
            <a:ext cx="44291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45" y="1038673"/>
            <a:ext cx="32004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0708"/>
            <a:ext cx="5940660" cy="540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1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6484626" cy="51675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Как это выглядит в жизни</a:t>
            </a:r>
            <a:endParaRPr lang="ru-RU" sz="3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08" y="6442502"/>
            <a:ext cx="482824" cy="415498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none" rtlCol="0">
            <a:spAutoFit/>
          </a:bodyPr>
          <a:lstStyle/>
          <a:p>
            <a:fld id="{E5D381DA-3BD4-430B-80EB-DC0CAF64A85A}" type="slidenum">
              <a:rPr lang="ru-RU" kern="0" smtClean="0"/>
              <a:t>11</a:t>
            </a:fld>
            <a:endParaRPr lang="ru-RU" kern="0" dirty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323528" y="908720"/>
            <a:ext cx="5616624" cy="5148572"/>
          </a:xfrm>
          <a:prstGeom prst="snip1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944724"/>
            <a:ext cx="5328592" cy="2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5" y="1044606"/>
            <a:ext cx="54673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076056" y="908720"/>
            <a:ext cx="0" cy="828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076056" y="1736812"/>
            <a:ext cx="828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5076056" y="908720"/>
            <a:ext cx="828092" cy="828092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426" y="2010442"/>
            <a:ext cx="1815574" cy="147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4900" y="2988823"/>
            <a:ext cx="5807260" cy="2996461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6012160" y="2748524"/>
            <a:ext cx="1224137" cy="86049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1" y="944725"/>
            <a:ext cx="4383809" cy="48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2696"/>
            <a:ext cx="8892480" cy="541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17070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2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6376614" cy="516755"/>
          </a:xfrm>
        </p:spPr>
        <p:txBody>
          <a:bodyPr>
            <a:noAutofit/>
          </a:bodyPr>
          <a:lstStyle/>
          <a:p>
            <a:pPr marL="342900" indent="-342900"/>
            <a:r>
              <a:rPr lang="ru-RU" sz="3600" dirty="0" smtClean="0">
                <a:latin typeface="+mn-lt"/>
              </a:rPr>
              <a:t>Версионирование</a:t>
            </a:r>
            <a:r>
              <a:rPr lang="ru-RU" sz="3600" dirty="0" smtClean="0">
                <a:latin typeface="+mn-lt"/>
              </a:rPr>
              <a:t> по релизам</a:t>
            </a:r>
            <a:endParaRPr lang="ru-RU" sz="360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304" y="5717070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9" y="814862"/>
            <a:ext cx="6511255" cy="53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08" y="6442502"/>
            <a:ext cx="482824" cy="415498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none" rtlCol="0">
            <a:spAutoFit/>
          </a:bodyPr>
          <a:lstStyle/>
          <a:p>
            <a:fld id="{E5D381DA-3BD4-430B-80EB-DC0CAF64A85A}" type="slidenum">
              <a:rPr lang="ru-RU" kern="0" smtClean="0"/>
              <a:t>12</a:t>
            </a:fld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8205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6412618" cy="51675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+mn-lt"/>
              </a:rPr>
              <a:t>Связь требований (тегирование)</a:t>
            </a:r>
            <a:endParaRPr lang="ru-RU" sz="3200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304" y="5717070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08" y="6442502"/>
            <a:ext cx="482824" cy="415498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none" rtlCol="0">
            <a:spAutoFit/>
          </a:bodyPr>
          <a:lstStyle/>
          <a:p>
            <a:fld id="{E5D381DA-3BD4-430B-80EB-DC0CAF64A85A}" type="slidenum">
              <a:rPr lang="ru-RU" kern="0" smtClean="0"/>
              <a:t>13</a:t>
            </a:fld>
            <a:endParaRPr lang="ru-RU" kern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42" y="852127"/>
            <a:ext cx="6373115" cy="5153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524" y="3877598"/>
            <a:ext cx="12314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#person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0092" y="3877598"/>
            <a:ext cx="12314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#person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3788" y="3877598"/>
            <a:ext cx="12314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6412618" cy="516755"/>
          </a:xfrm>
        </p:spPr>
        <p:txBody>
          <a:bodyPr>
            <a:noAutofit/>
          </a:bodyPr>
          <a:lstStyle/>
          <a:p>
            <a:pPr marL="342900" indent="-342900"/>
            <a:r>
              <a:rPr lang="ru-RU" sz="3200" dirty="0" smtClean="0">
                <a:latin typeface="+mn-lt"/>
              </a:rPr>
              <a:t>Параллельное комментирование</a:t>
            </a:r>
            <a:endParaRPr lang="ru-RU" sz="320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17070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6" y="776857"/>
            <a:ext cx="7093840" cy="520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08" y="6442502"/>
            <a:ext cx="482824" cy="415498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none" rtlCol="0">
            <a:spAutoFit/>
          </a:bodyPr>
          <a:lstStyle/>
          <a:p>
            <a:fld id="{E5D381DA-3BD4-430B-80EB-DC0CAF64A85A}" type="slidenum">
              <a:rPr lang="ru-RU" kern="0" smtClean="0"/>
              <a:t>14</a:t>
            </a:fld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1800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4828442" cy="51675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Интеграция</a:t>
            </a:r>
            <a:r>
              <a:rPr lang="ru-RU" sz="3600" dirty="0">
                <a:latin typeface="+mn-lt"/>
              </a:rPr>
              <a:t> </a:t>
            </a:r>
            <a:r>
              <a:rPr lang="en-US" sz="3600" dirty="0">
                <a:latin typeface="+mn-lt"/>
              </a:rPr>
              <a:t>JIRA </a:t>
            </a:r>
            <a:endParaRPr lang="ru-RU" sz="3600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304" y="5717070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016732"/>
            <a:ext cx="6808495" cy="435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08" y="6442502"/>
            <a:ext cx="482824" cy="415498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none" rtlCol="0">
            <a:spAutoFit/>
          </a:bodyPr>
          <a:lstStyle/>
          <a:p>
            <a:fld id="{E5D381DA-3BD4-430B-80EB-DC0CAF64A85A}" type="slidenum">
              <a:rPr lang="ru-RU" kern="0" smtClean="0"/>
              <a:t>15</a:t>
            </a:fld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28808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5512518" cy="516755"/>
          </a:xfrm>
        </p:spPr>
        <p:txBody>
          <a:bodyPr>
            <a:noAutofit/>
          </a:bodyPr>
          <a:lstStyle/>
          <a:p>
            <a:pPr marL="342900" indent="-342900">
              <a:spcAft>
                <a:spcPts val="1800"/>
              </a:spcAft>
            </a:pPr>
            <a:r>
              <a:rPr lang="ru-RU" sz="3200" dirty="0">
                <a:latin typeface="+mn-lt"/>
              </a:rPr>
              <a:t>Шаблоны документов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304" y="5717070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681012"/>
            <a:ext cx="7024650" cy="51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08" y="6442502"/>
            <a:ext cx="482824" cy="415498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none" rtlCol="0">
            <a:spAutoFit/>
          </a:bodyPr>
          <a:lstStyle/>
          <a:p>
            <a:fld id="{E5D381DA-3BD4-430B-80EB-DC0CAF64A85A}" type="slidenum">
              <a:rPr lang="ru-RU" kern="0" smtClean="0"/>
              <a:t>16</a:t>
            </a:fld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23435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4828442" cy="51675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+mn-lt"/>
              </a:rPr>
              <a:t>Геймификация</a:t>
            </a:r>
            <a:endParaRPr lang="ru-RU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304" y="5717070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08" y="6442502"/>
            <a:ext cx="482824" cy="415498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none" rtlCol="0">
            <a:spAutoFit/>
          </a:bodyPr>
          <a:lstStyle/>
          <a:p>
            <a:fld id="{E5D381DA-3BD4-430B-80EB-DC0CAF64A85A}" type="slidenum">
              <a:rPr lang="ru-RU" kern="0" smtClean="0"/>
              <a:t>17</a:t>
            </a:fld>
            <a:endParaRPr lang="ru-RU" kern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9" y="1196752"/>
            <a:ext cx="4572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4"/>
          <a:stretch/>
        </p:blipFill>
        <p:spPr bwMode="auto">
          <a:xfrm>
            <a:off x="250776" y="3140968"/>
            <a:ext cx="4171950" cy="276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94"/>
          <a:stretch/>
        </p:blipFill>
        <p:spPr bwMode="auto">
          <a:xfrm>
            <a:off x="4916659" y="1916832"/>
            <a:ext cx="3975821" cy="343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5764546" cy="51675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+mn-lt"/>
              </a:rPr>
              <a:t>Ба</a:t>
            </a:r>
            <a:r>
              <a:rPr lang="ru-RU" sz="3200" dirty="0" smtClean="0">
                <a:latin typeface="+mn-lt"/>
              </a:rPr>
              <a:t>зовые </a:t>
            </a:r>
            <a:r>
              <a:rPr lang="ru-RU" sz="3200" dirty="0" smtClean="0">
                <a:latin typeface="+mn-lt"/>
              </a:rPr>
              <a:t>возможност</a:t>
            </a:r>
            <a:r>
              <a:rPr lang="ru-RU" sz="3200" dirty="0">
                <a:latin typeface="+mn-lt"/>
              </a:rPr>
              <a:t>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508" y="6442502"/>
            <a:ext cx="482824" cy="415498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none" rtlCol="0">
            <a:spAutoFit/>
          </a:bodyPr>
          <a:lstStyle/>
          <a:p>
            <a:fld id="{E5D381DA-3BD4-430B-80EB-DC0CAF64A85A}" type="slidenum">
              <a:rPr lang="ru-RU" kern="0" smtClean="0"/>
              <a:t>18</a:t>
            </a:fld>
            <a:endParaRPr lang="ru-RU" kern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92996"/>
            <a:ext cx="48577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7443" y="1139257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n-lt"/>
              </a:rPr>
              <a:t>Сравнение </a:t>
            </a:r>
            <a:r>
              <a:rPr lang="ru-RU" sz="3200" dirty="0">
                <a:latin typeface="+mn-lt"/>
              </a:rPr>
              <a:t>версий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+mn-lt"/>
              </a:rPr>
              <a:t>П</a:t>
            </a:r>
            <a:r>
              <a:rPr lang="ru-RU" sz="3200" dirty="0" smtClean="0">
                <a:latin typeface="+mn-lt"/>
              </a:rPr>
              <a:t>араллельное редактирование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n-lt"/>
              </a:rPr>
              <a:t>Разграничение доступа</a:t>
            </a:r>
            <a:endParaRPr lang="ru-RU" sz="3200" dirty="0">
              <a:latin typeface="+mn-lt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n-lt"/>
              </a:rPr>
              <a:t>Экспорт</a:t>
            </a:r>
            <a:r>
              <a:rPr lang="en-US" sz="3200" dirty="0" smtClean="0">
                <a:latin typeface="+mn-lt"/>
              </a:rPr>
              <a:t> </a:t>
            </a:r>
            <a:endParaRPr lang="ru-RU" sz="3200" dirty="0" smtClean="0">
              <a:latin typeface="+mn-lt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n-lt"/>
              </a:rPr>
              <a:t>Плагины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4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+mn-lt"/>
              </a:rPr>
              <a:t>Результаты</a:t>
            </a:r>
            <a:endParaRPr lang="ru-RU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72079"/>
            <a:ext cx="1516013" cy="62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2" y="1844824"/>
            <a:ext cx="7592930" cy="320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08" y="6442502"/>
            <a:ext cx="482824" cy="415498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none" rtlCol="0">
            <a:spAutoFit/>
          </a:bodyPr>
          <a:lstStyle/>
          <a:p>
            <a:fld id="{E5D381DA-3BD4-430B-80EB-DC0CAF64A85A}" type="slidenum">
              <a:rPr lang="ru-RU" kern="0" smtClean="0"/>
              <a:t>19</a:t>
            </a:fld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28054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5764546" cy="51675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Компания </a:t>
            </a:r>
            <a:r>
              <a:rPr lang="en-US" sz="3600" dirty="0" smtClean="0">
                <a:latin typeface="+mn-lt"/>
              </a:rPr>
              <a:t>InfoWatch</a:t>
            </a:r>
            <a:endParaRPr lang="ru-RU" sz="3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6287" y="1520788"/>
            <a:ext cx="695323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Продуктовая разработка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Сфера деятельности – информационная безопасность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Основной продукт – система защиты от утечек данных </a:t>
            </a:r>
            <a:r>
              <a:rPr lang="en-US" sz="3600" dirty="0" smtClean="0">
                <a:latin typeface="+mn-lt"/>
              </a:rPr>
              <a:t>Traffic Monitor</a:t>
            </a:r>
            <a:endParaRPr lang="ru-RU" sz="36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304" y="5717070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508" y="6442502"/>
            <a:ext cx="333746" cy="415498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none" rtlCol="0">
            <a:spAutoFit/>
          </a:bodyPr>
          <a:lstStyle/>
          <a:p>
            <a:fld id="{E5D381DA-3BD4-430B-80EB-DC0CAF64A85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0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08820"/>
            <a:ext cx="5436604" cy="144016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Спасибо за внимание!</a:t>
            </a:r>
            <a:br>
              <a:rPr lang="ru-RU" sz="3600" dirty="0" smtClean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 smtClean="0">
                <a:latin typeface="+mn-lt"/>
              </a:rPr>
              <a:t>Вопросы?</a:t>
            </a:r>
            <a:endParaRPr lang="ru-RU" sz="36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1" y="44624"/>
            <a:ext cx="25241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262" y="4365104"/>
            <a:ext cx="47607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05F33"/>
                </a:solidFill>
                <a:latin typeface="+mn-lt"/>
              </a:rPr>
              <a:t>Габдуллин </a:t>
            </a:r>
            <a:r>
              <a:rPr lang="ru-RU" b="1" dirty="0">
                <a:solidFill>
                  <a:srgbClr val="305F33"/>
                </a:solidFill>
                <a:latin typeface="+mn-lt"/>
              </a:rPr>
              <a:t>Ильшат</a:t>
            </a:r>
          </a:p>
          <a:p>
            <a:r>
              <a:rPr lang="en-US" b="1" dirty="0" smtClean="0">
                <a:solidFill>
                  <a:srgbClr val="305F33"/>
                </a:solidFill>
                <a:latin typeface="+mn-lt"/>
              </a:rPr>
              <a:t>E-mail: </a:t>
            </a:r>
            <a:r>
              <a:rPr lang="en-US" dirty="0" smtClean="0">
                <a:solidFill>
                  <a:srgbClr val="305F33"/>
                </a:solidFill>
                <a:latin typeface="+mn-lt"/>
              </a:rPr>
              <a:t>Ilshat.Gabdullin@infowatch.com</a:t>
            </a:r>
          </a:p>
          <a:p>
            <a:r>
              <a:rPr lang="en-US" b="1" dirty="0" smtClean="0">
                <a:solidFill>
                  <a:srgbClr val="305F33"/>
                </a:solidFill>
                <a:latin typeface="+mn-lt"/>
              </a:rPr>
              <a:t>Skype: </a:t>
            </a:r>
            <a:r>
              <a:rPr lang="en-US" dirty="0" err="1" smtClean="0">
                <a:solidFill>
                  <a:srgbClr val="305F33"/>
                </a:solidFill>
                <a:latin typeface="+mn-lt"/>
              </a:rPr>
              <a:t>gabdullin.ilshat</a:t>
            </a:r>
            <a:endParaRPr lang="en-US" dirty="0" smtClean="0">
              <a:solidFill>
                <a:srgbClr val="305F33"/>
              </a:solidFill>
              <a:latin typeface="+mn-lt"/>
            </a:endParaRPr>
          </a:p>
          <a:p>
            <a:endParaRPr lang="ru-RU" b="1" dirty="0" smtClean="0">
              <a:solidFill>
                <a:srgbClr val="305F33"/>
              </a:solidFill>
              <a:latin typeface="+mn-lt"/>
            </a:endParaRPr>
          </a:p>
          <a:p>
            <a:r>
              <a:rPr lang="en-US" b="1" dirty="0" smtClean="0">
                <a:solidFill>
                  <a:srgbClr val="305F33"/>
                </a:solidFill>
                <a:latin typeface="+mn-lt"/>
              </a:rPr>
              <a:t>http://habrahabr.ru/company/infowatch</a:t>
            </a:r>
            <a:endParaRPr lang="ru-RU" b="1" dirty="0" smtClean="0">
              <a:solidFill>
                <a:srgbClr val="305F33"/>
              </a:solidFill>
              <a:latin typeface="+mn-lt"/>
            </a:endParaRPr>
          </a:p>
          <a:p>
            <a:endParaRPr lang="ru-RU" b="1" dirty="0">
              <a:solidFill>
                <a:srgbClr val="305F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45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5764546" cy="51675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О чем доклад?</a:t>
            </a:r>
            <a:endParaRPr lang="ru-RU" sz="3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6287" y="1520788"/>
            <a:ext cx="695323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b="1" dirty="0" smtClean="0">
                <a:latin typeface="+mn-lt"/>
              </a:rPr>
              <a:t>Confluence</a:t>
            </a:r>
            <a:endParaRPr lang="ru-RU" sz="3600" b="1" dirty="0" smtClean="0">
              <a:latin typeface="+mn-lt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Почему решили что-то менять?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Какие выбрали решения?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Что получили в результате?</a:t>
            </a:r>
            <a:endParaRPr lang="ru-RU" sz="36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304" y="5717070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08" y="6442502"/>
            <a:ext cx="333746" cy="415498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none" rtlCol="0">
            <a:spAutoFit/>
          </a:bodyPr>
          <a:lstStyle/>
          <a:p>
            <a:fld id="{E5D381DA-3BD4-430B-80EB-DC0CAF64A85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8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Как было</a:t>
            </a:r>
            <a:endParaRPr lang="ru-RU" sz="36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238" y="1487974"/>
            <a:ext cx="539089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latin typeface="+mn-lt"/>
              </a:rPr>
              <a:t>Требования в </a:t>
            </a:r>
            <a:r>
              <a:rPr lang="ru-RU" sz="3600" dirty="0" smtClean="0">
                <a:latin typeface="+mn-lt"/>
              </a:rPr>
              <a:t>документах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>
                <a:latin typeface="+mn-lt"/>
              </a:rPr>
              <a:t>Word </a:t>
            </a:r>
            <a:endParaRPr lang="en-US" sz="3600" dirty="0" smtClean="0">
              <a:latin typeface="+mn-lt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Централизованное </a:t>
            </a:r>
            <a:r>
              <a:rPr lang="ru-RU" sz="3600" dirty="0">
                <a:latin typeface="+mn-lt"/>
              </a:rPr>
              <a:t>файловое хранилище (</a:t>
            </a:r>
            <a:r>
              <a:rPr lang="ru-RU" sz="3600" dirty="0">
                <a:latin typeface="+mn-lt"/>
              </a:rPr>
              <a:t>SharePoint</a:t>
            </a:r>
            <a:r>
              <a:rPr lang="ru-RU" sz="3600" dirty="0" smtClean="0">
                <a:latin typeface="+mn-lt"/>
              </a:rPr>
              <a:t>).</a:t>
            </a:r>
            <a:endParaRPr lang="ru-RU" sz="280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854656"/>
            <a:ext cx="126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kukuruznik.net/assets/images/img/doc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1107901"/>
            <a:ext cx="2769683" cy="451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08" y="6442502"/>
            <a:ext cx="333746" cy="415498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none" rtlCol="0">
            <a:spAutoFit/>
          </a:bodyPr>
          <a:lstStyle/>
          <a:p>
            <a:fld id="{E5D381DA-3BD4-430B-80EB-DC0CAF64A85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3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5" y="152636"/>
            <a:ext cx="6700651" cy="51675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Почему решили что-то менять</a:t>
            </a:r>
            <a:endParaRPr lang="ru-RU" sz="3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72079"/>
            <a:ext cx="1516013" cy="62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9861" y="1612535"/>
            <a:ext cx="475252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Неактуальные локальные копии документов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Частичная несовместимость со сторонними офисными пакетами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Сложно </a:t>
            </a:r>
            <a:r>
              <a:rPr lang="ru-RU" sz="2400" dirty="0"/>
              <a:t>искать требования </a:t>
            </a:r>
            <a:r>
              <a:rPr lang="ru-RU" sz="2400" dirty="0" smtClean="0"/>
              <a:t>и отслеживать изменения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1" y="1577727"/>
            <a:ext cx="30003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58225" y="1082360"/>
            <a:ext cx="244592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Найди </a:t>
            </a:r>
            <a:r>
              <a:rPr lang="ru-RU" dirty="0"/>
              <a:t>10 </a:t>
            </a:r>
            <a:r>
              <a:rPr lang="ru-RU" dirty="0" smtClean="0"/>
              <a:t>отличий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95914" y="4099350"/>
            <a:ext cx="23724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Проблемы </a:t>
            </a:r>
            <a:r>
              <a:rPr lang="ru-RU" dirty="0"/>
              <a:t>с качеством и сроками выпуска продукта</a:t>
            </a:r>
          </a:p>
        </p:txBody>
      </p:sp>
      <p:sp>
        <p:nvSpPr>
          <p:cNvPr id="8" name="Стрелка вправо 7"/>
          <p:cNvSpPr/>
          <p:nvPr/>
        </p:nvSpPr>
        <p:spPr>
          <a:xfrm rot="1574679">
            <a:off x="5621821" y="3652926"/>
            <a:ext cx="104411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040052" y="1679962"/>
            <a:ext cx="432048" cy="3189198"/>
          </a:xfrm>
          <a:prstGeom prst="rightBrace">
            <a:avLst>
              <a:gd name="adj1" fmla="val 220706"/>
              <a:gd name="adj2" fmla="val 5828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508" y="6442502"/>
            <a:ext cx="333746" cy="415498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none" rtlCol="0">
            <a:spAutoFit/>
          </a:bodyPr>
          <a:lstStyle/>
          <a:p>
            <a:fld id="{E5D381DA-3BD4-430B-80EB-DC0CAF64A85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5980570" cy="516755"/>
          </a:xfrm>
        </p:spPr>
        <p:txBody>
          <a:bodyPr>
            <a:noAutofit/>
          </a:bodyPr>
          <a:lstStyle/>
          <a:p>
            <a:r>
              <a:rPr lang="ru-RU" sz="3600" dirty="0">
                <a:latin typeface="+mn-lt"/>
              </a:rPr>
              <a:t>Почему </a:t>
            </a:r>
            <a:r>
              <a:rPr lang="en-US" sz="3600" dirty="0" smtClean="0">
                <a:latin typeface="+mn-lt"/>
              </a:rPr>
              <a:t>Confluence</a:t>
            </a:r>
            <a:r>
              <a:rPr lang="ru-RU" sz="3600" dirty="0" smtClean="0">
                <a:latin typeface="+mn-lt"/>
              </a:rPr>
              <a:t>?</a:t>
            </a:r>
            <a:endParaRPr lang="ru-RU" sz="3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72079"/>
            <a:ext cx="1516013" cy="62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301566"/>
            <a:ext cx="828092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n-lt"/>
              </a:rPr>
              <a:t>Уже использовался в компании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+mn-lt"/>
              </a:rPr>
              <a:t>Есть </a:t>
            </a:r>
            <a:r>
              <a:rPr lang="ru-RU" sz="3200" dirty="0" smtClean="0">
                <a:latin typeface="+mn-lt"/>
              </a:rPr>
              <a:t>квалифицированная команда поддержки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+mn-lt"/>
              </a:rPr>
              <a:t>В</a:t>
            </a:r>
            <a:r>
              <a:rPr lang="ru-RU" sz="3200" dirty="0" smtClean="0">
                <a:latin typeface="+mn-lt"/>
              </a:rPr>
              <a:t>писывается в экосистему (</a:t>
            </a:r>
            <a:r>
              <a:rPr lang="en-US" sz="3200" dirty="0" smtClean="0">
                <a:latin typeface="+mn-lt"/>
              </a:rPr>
              <a:t>JIRA </a:t>
            </a:r>
            <a:r>
              <a:rPr lang="ru-RU" sz="3200" dirty="0" smtClean="0">
                <a:latin typeface="+mn-lt"/>
              </a:rPr>
              <a:t>и </a:t>
            </a:r>
            <a:r>
              <a:rPr lang="en-US" sz="3200" dirty="0" smtClean="0">
                <a:latin typeface="+mn-lt"/>
              </a:rPr>
              <a:t>HipChat</a:t>
            </a:r>
            <a:r>
              <a:rPr lang="ru-RU" sz="3200" dirty="0" smtClean="0">
                <a:latin typeface="+mn-lt"/>
              </a:rPr>
              <a:t>).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n-lt"/>
              </a:rPr>
              <a:t>Возможность </a:t>
            </a:r>
            <a:r>
              <a:rPr lang="ru-RU" sz="3200" dirty="0" smtClean="0">
                <a:latin typeface="+mn-lt"/>
              </a:rPr>
              <a:t>кастомизации</a:t>
            </a:r>
            <a:r>
              <a:rPr lang="ru-RU" sz="3200" dirty="0" smtClean="0">
                <a:latin typeface="+mn-lt"/>
              </a:rPr>
              <a:t> «из коробки».</a:t>
            </a:r>
            <a:endParaRPr lang="ru-RU" sz="32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08" y="6442502"/>
            <a:ext cx="333746" cy="415498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none" rtlCol="0">
            <a:spAutoFit/>
          </a:bodyPr>
          <a:lstStyle/>
          <a:p>
            <a:fld id="{E5D381DA-3BD4-430B-80EB-DC0CAF64A85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3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5" y="152636"/>
            <a:ext cx="6160591" cy="516755"/>
          </a:xfrm>
        </p:spPr>
        <p:txBody>
          <a:bodyPr>
            <a:noAutofit/>
          </a:bodyPr>
          <a:lstStyle/>
          <a:p>
            <a:r>
              <a:rPr lang="ru-RU" sz="3200" dirty="0">
                <a:latin typeface="+mn-lt"/>
              </a:rPr>
              <a:t>Наши «</a:t>
            </a:r>
            <a:r>
              <a:rPr lang="ru-RU" sz="3200" dirty="0">
                <a:latin typeface="+mn-lt"/>
              </a:rPr>
              <a:t>Лайфхаки</a:t>
            </a:r>
            <a:r>
              <a:rPr lang="ru-RU" sz="3200" dirty="0">
                <a:latin typeface="+mn-lt"/>
              </a:rPr>
              <a:t>» в </a:t>
            </a:r>
            <a:r>
              <a:rPr lang="en-US" sz="3200" dirty="0">
                <a:latin typeface="+mn-lt"/>
              </a:rPr>
              <a:t>Confluence</a:t>
            </a:r>
            <a:endParaRPr lang="ru-RU" sz="320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5542367"/>
            <a:ext cx="1516013" cy="62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08" y="6442502"/>
            <a:ext cx="333746" cy="415498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none" rtlCol="0">
            <a:spAutoFit/>
          </a:bodyPr>
          <a:lstStyle/>
          <a:p>
            <a:fld id="{E5D381DA-3BD4-430B-80EB-DC0CAF64A85A}" type="slidenum">
              <a:rPr lang="ru-RU" smtClean="0"/>
              <a:t>7</a:t>
            </a:fld>
            <a:endParaRPr lang="ru-RU" dirty="0"/>
          </a:p>
        </p:txBody>
      </p:sp>
      <p:pic>
        <p:nvPicPr>
          <p:cNvPr id="1029" name="Picture 5" descr="C:\Users\gabdullin\AppData\Local\Microsoft\Windows\Temporary Internet Files\Content.IE5\N9C91NCY\UNIPV_Pavia_solution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04763"/>
            <a:ext cx="5688632" cy="426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6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5" y="152636"/>
            <a:ext cx="6268603" cy="51675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Сквозные </a:t>
            </a:r>
            <a:r>
              <a:rPr lang="ru-RU" sz="3600" dirty="0" smtClean="0">
                <a:latin typeface="+mn-lt"/>
              </a:rPr>
              <a:t>фичи</a:t>
            </a:r>
            <a:endParaRPr lang="ru-RU" sz="280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5542367"/>
            <a:ext cx="1516013" cy="62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08" y="6442502"/>
            <a:ext cx="333746" cy="415498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none" rtlCol="0">
            <a:spAutoFit/>
          </a:bodyPr>
          <a:lstStyle/>
          <a:p>
            <a:fld id="{E5D381DA-3BD4-430B-80EB-DC0CAF64A85A}" type="slidenum">
              <a:rPr lang="ru-RU" smtClean="0"/>
              <a:t>8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7" y="847364"/>
            <a:ext cx="7020905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2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6484626" cy="51675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«Собираем» </a:t>
            </a:r>
            <a:r>
              <a:rPr lang="ru-RU" sz="3600" dirty="0">
                <a:latin typeface="+mn-lt"/>
              </a:rPr>
              <a:t>ф</a:t>
            </a:r>
            <a:r>
              <a:rPr lang="ru-RU" sz="3600" dirty="0" smtClean="0">
                <a:latin typeface="+mn-lt"/>
              </a:rPr>
              <a:t>ичу</a:t>
            </a:r>
            <a:endParaRPr lang="ru-RU" sz="3600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17070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08" y="6442502"/>
            <a:ext cx="333746" cy="415498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none" rtlCol="0">
            <a:spAutoFit/>
          </a:bodyPr>
          <a:lstStyle/>
          <a:p>
            <a:fld id="{E5D381DA-3BD4-430B-80EB-DC0CAF64A85A}" type="slidenum">
              <a:rPr lang="ru-RU" smtClean="0"/>
              <a:t>9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908720"/>
            <a:ext cx="6768752" cy="503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Watch_Template">
  <a:themeElements>
    <a:clrScheme name="InfoWatc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5F33"/>
      </a:accent1>
      <a:accent2>
        <a:srgbClr val="5A8A62"/>
      </a:accent2>
      <a:accent3>
        <a:srgbClr val="50A059"/>
      </a:accent3>
      <a:accent4>
        <a:srgbClr val="BF2E2E"/>
      </a:accent4>
      <a:accent5>
        <a:srgbClr val="932421"/>
      </a:accent5>
      <a:accent6>
        <a:srgbClr val="6C1D17"/>
      </a:accent6>
      <a:hlink>
        <a:srgbClr val="007D3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38B9093A0A443BD67E3B17A1E4284" ma:contentTypeVersion="2" ma:contentTypeDescription="Create a new document." ma:contentTypeScope="" ma:versionID="27ec56dc5d83bab88256082c385bf573">
  <xsd:schema xmlns:xsd="http://www.w3.org/2001/XMLSchema" xmlns:p="http://schemas.microsoft.com/office/2006/metadata/properties" targetNamespace="http://schemas.microsoft.com/office/2006/metadata/properties" ma:root="true" ma:fieldsID="a319a37c5bc42de72af3a391ecc1fcb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 ma:index="8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9A3E5C5-A7DF-4C00-89B7-64A5BB5BAD67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33BDDB6-1DE8-41CC-BFA9-79A58C9FD6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1EC7EA-6F27-4471-AF70-66DEBD2AC7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InfoWatch_Template_4x3</Template>
  <TotalTime>64241</TotalTime>
  <Words>1132</Words>
  <Application>Microsoft Office PowerPoint</Application>
  <PresentationFormat>Экран (4:3)</PresentationFormat>
  <Paragraphs>142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InfoWatch_Template</vt:lpstr>
      <vt:lpstr>Заключительный слайд</vt:lpstr>
      <vt:lpstr>1_Заключительный слайд</vt:lpstr>
      <vt:lpstr>Лайфхаки Confluence для разработки требований </vt:lpstr>
      <vt:lpstr>Компания InfoWatch</vt:lpstr>
      <vt:lpstr>О чем доклад?</vt:lpstr>
      <vt:lpstr>Как было</vt:lpstr>
      <vt:lpstr>Почему решили что-то менять</vt:lpstr>
      <vt:lpstr>Почему Confluence?</vt:lpstr>
      <vt:lpstr>Наши «Лайфхаки» в Confluence</vt:lpstr>
      <vt:lpstr>Сквозные фичи</vt:lpstr>
      <vt:lpstr>«Собираем» фичу</vt:lpstr>
      <vt:lpstr>Как это выглядит в жизни</vt:lpstr>
      <vt:lpstr>Как это выглядит в жизни</vt:lpstr>
      <vt:lpstr>Версионирование по релизам</vt:lpstr>
      <vt:lpstr>Связь требований (тегирование)</vt:lpstr>
      <vt:lpstr>Параллельное комментирование</vt:lpstr>
      <vt:lpstr>Интеграция JIRA </vt:lpstr>
      <vt:lpstr>Шаблоны документов</vt:lpstr>
      <vt:lpstr>Геймификация</vt:lpstr>
      <vt:lpstr>Базовые возможности</vt:lpstr>
      <vt:lpstr>Результаты</vt:lpstr>
      <vt:lpstr>Спасибо за внимание!  Вопросы?</vt:lpstr>
    </vt:vector>
  </TitlesOfParts>
  <Company>Kaspersky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шаблон презентации 2015</dc:title>
  <dc:creator>Здобнов Н.</dc:creator>
  <dc:description>Новый шаблон презентации</dc:description>
  <cp:lastModifiedBy>Gabdullin Ilshat</cp:lastModifiedBy>
  <cp:revision>3340</cp:revision>
  <cp:lastPrinted>2015-01-28T15:01:37Z</cp:lastPrinted>
  <dcterms:created xsi:type="dcterms:W3CDTF">2010-08-19T13:24:36Z</dcterms:created>
  <dcterms:modified xsi:type="dcterms:W3CDTF">2017-04-20T18:17:59Z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0x0101001DD38B9093A0A443BD67E3B17A1E4284</vt:lpwstr>
  </property>
</Properties>
</file>