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2" r:id="rId47"/>
    <p:sldId id="303" r:id="rId48"/>
    <p:sldId id="304" r:id="rId49"/>
    <p:sldId id="305" r:id="rId50"/>
    <p:sldId id="306" r:id="rId51"/>
    <p:sldId id="307" r:id="rId52"/>
  </p:sldIdLst>
  <p:sldSz cx="20104100" cy="11315700"/>
  <p:notesSz cx="6858000" cy="9144000"/>
  <p:embeddedFontLst>
    <p:embeddedFont>
      <p:font typeface="Source Sans Pro SemiBold" panose="020B0604020202020204" charset="0"/>
      <p:regular r:id="rId54"/>
      <p:bold r:id="rId55"/>
      <p:italic r:id="rId56"/>
      <p:boldItalic r:id="rId57"/>
    </p:embeddedFont>
    <p:embeddedFont>
      <p:font typeface="Nunito" panose="020B0604020202020204" charset="0"/>
      <p:regular r:id="rId58"/>
      <p:bold r:id="rId59"/>
      <p:italic r:id="rId60"/>
      <p:boldItalic r:id="rId61"/>
    </p:embeddedFont>
    <p:embeddedFont>
      <p:font typeface="Montserrat ExtraBold" panose="020B0604020202020204" charset="-52"/>
      <p:bold r:id="rId62"/>
      <p:boldItalic r:id="rId63"/>
    </p:embeddedFont>
    <p:embeddedFont>
      <p:font typeface="Proxima Nova" panose="020B0604020202020204" charset="0"/>
      <p:regular r:id="rId64"/>
      <p:bold r:id="rId65"/>
      <p:italic r:id="rId66"/>
      <p:boldItalic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Montserrat" panose="020B0604020202020204" charset="-52"/>
      <p:regular r:id="rId72"/>
      <p:bold r:id="rId73"/>
      <p:italic r:id="rId74"/>
      <p:boldItalic r:id="rId75"/>
    </p:embeddedFont>
    <p:embeddedFont>
      <p:font typeface="Nunito Black" panose="020B0604020202020204" charset="0"/>
      <p:bold r:id="rId76"/>
      <p:boldItalic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564" userDrawn="1">
          <p15:clr>
            <a:srgbClr val="A4A3A4"/>
          </p15:clr>
        </p15:guide>
        <p15:guide id="2" pos="63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624" y="90"/>
      </p:cViewPr>
      <p:guideLst>
        <p:guide orient="horz" pos="3564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76" Type="http://schemas.openxmlformats.org/officeDocument/2006/relationships/font" Target="fonts/font23.fntdata"/><Relationship Id="rId7" Type="http://schemas.openxmlformats.org/officeDocument/2006/relationships/slide" Target="slides/slide6.xml"/><Relationship Id="rId71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font" Target="fonts/font21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9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94285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666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Shape 429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8374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Shape 437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6056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Shape 447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2838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Shape 458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8760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Shape 471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9892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6374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Shape 494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5180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Shape 502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5757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Shape 512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9044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Shape 526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031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60252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3" name="Shape 53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Calibri"/>
                <a:ea typeface="Calibri"/>
                <a:cs typeface="Calibri"/>
                <a:sym typeface="Calibri"/>
              </a:rPr>
              <a:t>Все программные компоненты для B2B использованы те же, что и для B2C. Исключение -- система, принимающая запросы от партнера.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Calibri"/>
                <a:ea typeface="Calibri"/>
                <a:cs typeface="Calibri"/>
                <a:sym typeface="Calibri"/>
              </a:rPr>
              <a:t>Из этого следует, что все изменения B2C автоматически наследуются B2B. Поэтому любая разработка учитывает особенности по партнерскому флоу.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3930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0" name="Shape 54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Все, что нужно сделать по-особенному для партнера, требует масштабной интеграции либо новых систем, всё сложно.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87028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Shape 547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98588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3" name="Shape 55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1587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Найти нового B2B партнера, а тем более первого для нового продукта и компании, которая никогда этим не занималась – непросто. С каждым потенциальным партнером долгие переговоры и процедуры согласования договора. Поэтому первые полтора года всё направление работало на очень скромных показателях (как объемов, так и прибыли).</a:t>
            </a:r>
            <a:endParaRPr/>
          </a:p>
          <a:p>
            <a:pPr marL="0" marR="0" lvl="0" indent="1587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Рассказать про конкретные сроки (!) и везде добавить конкретики и погружения.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672241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1587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Найти нового B2B партнера, а тем более первого для нового продукта и компании, которая никогда этим не занималась – непросто. С каждым потенциальным партнером долгие переговоры и процедуры согласования договора. Поэтому первые полтора года всё направление работало на очень скромных показателях (как объемов, так и прибыли).</a:t>
            </a:r>
            <a:endParaRPr/>
          </a:p>
          <a:p>
            <a:pPr marL="0" marR="0" lvl="0" indent="1587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Рассказать про конкретные сроки (!) и везде добавить конкретики и погружения.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17688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Интеграция это всегда совместная работа двух проектных команд. IT начали привлекать еще на этапе зарождения идеи, а бизнес стал разбираться в IT процессах (что можно сделать, а что нет — нет). Успех проекта — общий успех. Провал — общий провал.</a:t>
            </a:r>
            <a:r>
              <a:rPr lang="en-US" sz="1100">
                <a:latin typeface="Calibri"/>
                <a:ea typeface="Calibri"/>
                <a:cs typeface="Calibri"/>
                <a:sym typeface="Calibri"/>
              </a:rPr>
              <a:t> Если у вас нет Product manager, но есть несколько заказчиков и непонятно, что делать, сделайте Kanban доску. Все задачи и проекты туда закинуть, приоритизировать и понятно, чем будет загружена команда в ближайшие спринты.</a:t>
            </a: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97701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4" name="Shape 57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Интеграция это всегда совместная работа двух проектных команд. IT начали привлекать еще на этапе зарождения идеи, а бизнес стал разбираться в IT процессах (что можно сделать, а что нет — нет). Успех проекта — общий успех. Провал — общий провал.</a:t>
            </a:r>
            <a:r>
              <a:rPr lang="en-US" sz="1100">
                <a:latin typeface="Calibri"/>
                <a:ea typeface="Calibri"/>
                <a:cs typeface="Calibri"/>
                <a:sym typeface="Calibri"/>
              </a:rPr>
              <a:t> Если у вас нет Product manager, но есть несколько заказчиков и непонятно, что делать, сделайте Kanban доску. Все задачи и проекты туда закинуть, приоритизировать и понятно, чем будет загружена команда в ближайшие спринты.</a:t>
            </a: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383180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Возможность быстрого роста не должна ограничиваться сложностью масштабирования IT решения. Проект по доставке оказался провальным, т.к. возможность подключения новых курьерских служб не заложили изначально.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215835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7" name="Shape 61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Calibri"/>
                <a:ea typeface="Calibri"/>
                <a:cs typeface="Calibri"/>
                <a:sym typeface="Calibri"/>
              </a:rPr>
              <a:t>Не менять процесс для пользователей. </a:t>
            </a: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Процесс работы с продуктом любых постоянных пользователей не должен отличаться от процесса по собственному флоу. Иначе это необходимость обучения и контроля, ошибки, плохой UI и обязательно скажется на качестве услуг для партнера. Чем меньше пользователи получают изменений – тем лучше.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286817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6" name="Shape 63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Calibri"/>
                <a:ea typeface="Calibri"/>
                <a:cs typeface="Calibri"/>
                <a:sym typeface="Calibri"/>
              </a:rPr>
              <a:t>Не менять процесс для пользователей. </a:t>
            </a: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Процесс работы с продуктом любых постоянных пользователей не должен отличаться от процесса по собственному флоу. Иначе это необходимость обучения и контроля, ошибки, плохой UI и обязательно скажется на качестве услуг для партнера. Чем меньше пользователи получают изменений – тем лучше.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62933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79422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3" name="Shape 64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Письма не работают. Если нужна скорость – организуйте постоянный канал коммуникации как с партнером, так и внутри команды.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224279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Shape 660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1" name="Shape 66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Письма не работают. Если нужна скорость – организуйте постоянный канал коммуникации как с партнером, так и внутри команды.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588814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Shape 665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6" name="Shape 66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Развиваемся медленно (боль 1), в итоге 5 заказов в день, держать отдельную команду разработки  долгое время экономически нецелесообразно. Команда демотивирована, т.к. нет партнеров и все как будто впустую. </a:t>
            </a:r>
            <a:endParaRPr sz="1100" b="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Calibri"/>
                <a:ea typeface="Calibri"/>
                <a:cs typeface="Calibri"/>
                <a:sym typeface="Calibri"/>
              </a:rPr>
              <a:t>В B2C компании B2B не воспринимают всерьез.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01890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hape 672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3" name="Shape 67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Работа с партнерами открывает новые комбинации для работы в собственном бизнесе.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32897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hape 679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0" name="Shape 68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Работа с партнерами открывает новые комбинации для работы в собственном бизнесе.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777835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Shape 686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7" name="Shape 68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У каждого партнера -- свои операционные и IT процессы. Складывались долго и совсем не такие, как у Lamoda. При этом, собственные сервисы Lamoda заточены только под потребности Lamoda. Приходится разбираться во всех процессах партнера и зачастую вынуждаем их подстраиваться под нашу логику. Из-за этого процесс интеграции тоже долгий и мучительный (как минимум чекаут надо менять полностью).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65387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2" name="Shape 69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У каждого партнера -- свои операционные и IT процессы. Складывались долго и совсем не такие, как у Lamoda. При этом, собственные сервисы Lamoda заточены только под потребности Lamoda. Приходится разбираться во всех процессах партнера и зачастую вынуждаем их подстраиваться под нашу логику. Из-за этого процесс интеграции тоже долгий и мучительный (как минимум чекаут надо менять полностью).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424670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hape 696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7" name="Shape 69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Письма не работают. Если нужна скорость – организуйте постоянный канал коммуникации как с партнером, так и внутри команды.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059317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Shape 704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5" name="Shape 70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Универсальность продукта – ключ к успеху. С подключением новых партнеров доработки должны стать избирательными, максимальное количество функций должны покрывать продукт на всех партнеров, даже потенциальных. </a:t>
            </a:r>
            <a:r>
              <a:rPr lang="en-US" sz="1100">
                <a:latin typeface="Calibri"/>
                <a:ea typeface="Calibri"/>
                <a:cs typeface="Calibri"/>
                <a:sym typeface="Calibri"/>
              </a:rPr>
              <a:t>Если получили первого партнера, то любые запросы, любые доработки будут сделаны для него, т.к. он – первый. Есть возможность не строить теоретические предположения, как делать новый бизнес процесс, а использовать реальные потребности.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92076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14" name="Shape 71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Сделать доработку это не всегда что-то масштабное.</a:t>
            </a:r>
            <a:endParaRPr sz="1100" b="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Calibri"/>
                <a:ea typeface="Calibri"/>
                <a:cs typeface="Calibri"/>
                <a:sym typeface="Calibri"/>
              </a:rPr>
              <a:t>Запуститься без интерфейса.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0537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66984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hape 720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1" name="Shape 72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1397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Мы не компания по заказной разработке, а любые запросы на доработки от партнера это кросс-командные доработки в собственные процессы. Как следствие -- нужен согласованный BRD. Это долго, партнеры недовольны → приходится придумывать костыльные процессы, которые потом долго живут. Почти любые изменения кросс-командные.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223838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hape 726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7" name="Shape 72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Компании с большой IT структурой, сложными операционными процессами, с нарастающим количеством партнеров не смогут уйти от сложностей в продумывании и согласовании требований по новым проектам. И с каждым проектом отделов будет всё больше, а процессы – всё сложнее.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107367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Shape 734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0314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Shape 73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Shape 740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91389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Shape 745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6" name="Shape 74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Каждая команда сделала требование по добавлению нового поля в обмен по-своему.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990513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Shape 75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54" name="Shape 75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Чем более обширная и подробная документация будет сопровождать партнера и собственные команды, тем меньше личного присутствия потребуется от команды.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016548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Shape 767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8" name="Shape 76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Чем более обширная и подробная документация будет сопровождать партнера и собственные команды, тем меньше личного присутствия потребуется от команды.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273188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Shape 778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9" name="Shape 77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Иногда предлагаем то, чего еще нет, но партнер очень ходит. Приходится находить решение налету.</a:t>
            </a:r>
            <a:endParaRPr sz="1100" b="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Calibri"/>
                <a:ea typeface="Calibri"/>
                <a:cs typeface="Calibri"/>
                <a:sym typeface="Calibri"/>
              </a:rPr>
              <a:t>Обходной путь -- разработка BI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Calibri"/>
                <a:ea typeface="Calibri"/>
                <a:cs typeface="Calibri"/>
                <a:sym typeface="Calibri"/>
              </a:rPr>
              <a:t>Запасная система, чтобы не пилить костыли в основном сервисе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2214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Shape 785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6" name="Shape 7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У каждого партнера свои особенности ведения бизнеса и свои ограничения айти систем. Если партнер обратился за услугами в стороннюю компанию, то он вправе получить сервис, который избавит его от лишних действий, требований и ограничений. Не стоит накладывать на него еще и собственные ограничения, иначе работать будет слишком сложно.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95304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Shape 792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93" name="Shape 79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Другие системы и собственный бизнес может первое время забывать о том, что продуктом теперь пользуются и внешние партнеры. Необходимо организовывать коммуникацию между отделами и командами и всегда интересоваться, у кого что происходит. Много общаться и держать ухо востро.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19020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1774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Shape 80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Shape 801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5610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Shape 80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Shape 806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3536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Backlog рос вместе с нами.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90408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Shape 408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5810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Shape 415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7014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Shape 42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1226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14143998" y="10353377"/>
            <a:ext cx="263941" cy="26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>
  <p:cSld name="Два объекта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1382712" y="603251"/>
            <a:ext cx="17341852" cy="2187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1382712" y="3013075"/>
            <a:ext cx="8594728" cy="718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10129838" y="3013074"/>
            <a:ext cx="8594728" cy="718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8460623" y="10658814"/>
            <a:ext cx="263941" cy="26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>
  <p:cSld name="Сравнение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1384300" y="603251"/>
            <a:ext cx="17343440" cy="2187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1384300" y="2774950"/>
            <a:ext cx="8507415" cy="1360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2"/>
          </p:nvPr>
        </p:nvSpPr>
        <p:spPr>
          <a:xfrm>
            <a:off x="1384300" y="4135437"/>
            <a:ext cx="8507415" cy="608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3"/>
          </p:nvPr>
        </p:nvSpPr>
        <p:spPr>
          <a:xfrm>
            <a:off x="10179049" y="2774950"/>
            <a:ext cx="8548691" cy="1360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4"/>
          </p:nvPr>
        </p:nvSpPr>
        <p:spPr>
          <a:xfrm>
            <a:off x="10179049" y="4135437"/>
            <a:ext cx="8548691" cy="608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18460623" y="10658814"/>
            <a:ext cx="263941" cy="26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1382712" y="603251"/>
            <a:ext cx="17341852" cy="2187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18460623" y="10658814"/>
            <a:ext cx="263941" cy="26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>
  <p:cSld name="Пустой слайд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18460623" y="10658814"/>
            <a:ext cx="263941" cy="26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>
  <p:cSld name="Объект с подписью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1384300" y="754062"/>
            <a:ext cx="6486527" cy="2641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8548689" y="1630363"/>
            <a:ext cx="10179051" cy="8043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2"/>
          </p:nvPr>
        </p:nvSpPr>
        <p:spPr>
          <a:xfrm>
            <a:off x="1384299" y="3395662"/>
            <a:ext cx="6486528" cy="6292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18460623" y="10658814"/>
            <a:ext cx="263941" cy="26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>
  <p:cSld name="Рисунок с подписью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384300" y="754062"/>
            <a:ext cx="6486527" cy="2641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8548689" y="1630363"/>
            <a:ext cx="10179051" cy="8043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84300" y="3395662"/>
            <a:ext cx="6486527" cy="6292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18460623" y="10658814"/>
            <a:ext cx="263941" cy="26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>
  <p:cSld name="Заголовок и вертикальный текст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1382712" y="603251"/>
            <a:ext cx="17341852" cy="2187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 rot="5400000">
            <a:off x="6461918" y="-2066133"/>
            <a:ext cx="7183440" cy="17341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18460623" y="10658814"/>
            <a:ext cx="263941" cy="26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11760203" y="3232150"/>
            <a:ext cx="9593265" cy="4335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3013076" y="-1027110"/>
            <a:ext cx="9593265" cy="1285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18460623" y="10658814"/>
            <a:ext cx="263941" cy="26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0" y="4142978"/>
            <a:ext cx="20107276" cy="71774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1700"/>
              <a:buFont typeface="Calibri"/>
              <a:buNone/>
            </a:pPr>
            <a:endParaRPr sz="1700" b="0" i="0" u="none" strike="noStrike" cap="none">
              <a:solidFill>
                <a:srgbClr val="2229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19389933" y="375854"/>
            <a:ext cx="249032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A8B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0" y="4142978"/>
            <a:ext cx="20107276" cy="71774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1700"/>
              <a:buFont typeface="Calibri"/>
              <a:buNone/>
            </a:pPr>
            <a:endParaRPr sz="1700" b="0" i="0" u="none" strike="noStrike" cap="none">
              <a:solidFill>
                <a:srgbClr val="2229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Shape 83"/>
          <p:cNvSpPr>
            <a:spLocks noGrp="1"/>
          </p:cNvSpPr>
          <p:nvPr>
            <p:ph type="pic" idx="2"/>
          </p:nvPr>
        </p:nvSpPr>
        <p:spPr>
          <a:xfrm>
            <a:off x="11476383" y="1671946"/>
            <a:ext cx="6453810" cy="7898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/>
          <p:nvPr/>
        </p:nvSpPr>
        <p:spPr>
          <a:xfrm>
            <a:off x="-1" y="10505440"/>
            <a:ext cx="20107278" cy="815022"/>
          </a:xfrm>
          <a:prstGeom prst="rect">
            <a:avLst/>
          </a:prstGeom>
          <a:solidFill>
            <a:srgbClr val="18181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None/>
            </a:pPr>
            <a:endParaRPr sz="17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Shape 85" descr="Shape 1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95237" y="10714235"/>
            <a:ext cx="1522572" cy="36076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19389933" y="375854"/>
            <a:ext cx="249032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A8B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pic" idx="2"/>
          </p:nvPr>
        </p:nvSpPr>
        <p:spPr>
          <a:xfrm>
            <a:off x="10037764" y="265057"/>
            <a:ext cx="9803925" cy="957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/>
          <p:nvPr/>
        </p:nvSpPr>
        <p:spPr>
          <a:xfrm>
            <a:off x="-1" y="10505440"/>
            <a:ext cx="20107278" cy="815022"/>
          </a:xfrm>
          <a:prstGeom prst="rect">
            <a:avLst/>
          </a:prstGeom>
          <a:solidFill>
            <a:srgbClr val="18181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None/>
            </a:pPr>
            <a:endParaRPr sz="17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Shape 14" descr="Shape 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95237" y="10714235"/>
            <a:ext cx="1522572" cy="36076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9389933" y="375854"/>
            <a:ext cx="249032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A8B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pic" idx="2"/>
          </p:nvPr>
        </p:nvSpPr>
        <p:spPr>
          <a:xfrm>
            <a:off x="2" y="2519820"/>
            <a:ext cx="3289821" cy="3465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pic" idx="3"/>
          </p:nvPr>
        </p:nvSpPr>
        <p:spPr>
          <a:xfrm>
            <a:off x="13489195" y="2516645"/>
            <a:ext cx="3241645" cy="346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pic" idx="4"/>
          </p:nvPr>
        </p:nvSpPr>
        <p:spPr>
          <a:xfrm>
            <a:off x="16836941" y="2516645"/>
            <a:ext cx="3275815" cy="346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idx="5"/>
          </p:nvPr>
        </p:nvSpPr>
        <p:spPr>
          <a:xfrm>
            <a:off x="10136781" y="2516645"/>
            <a:ext cx="3241645" cy="706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pic" idx="6"/>
          </p:nvPr>
        </p:nvSpPr>
        <p:spPr>
          <a:xfrm>
            <a:off x="9032" y="6117020"/>
            <a:ext cx="3289819" cy="346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pic" idx="7"/>
          </p:nvPr>
        </p:nvSpPr>
        <p:spPr>
          <a:xfrm>
            <a:off x="3398777" y="2519345"/>
            <a:ext cx="6629459" cy="7063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pic" idx="8"/>
          </p:nvPr>
        </p:nvSpPr>
        <p:spPr>
          <a:xfrm>
            <a:off x="13489198" y="6117020"/>
            <a:ext cx="6618080" cy="346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/>
          <p:nvPr/>
        </p:nvSpPr>
        <p:spPr>
          <a:xfrm>
            <a:off x="-1" y="10505440"/>
            <a:ext cx="20107278" cy="815022"/>
          </a:xfrm>
          <a:prstGeom prst="rect">
            <a:avLst/>
          </a:prstGeom>
          <a:solidFill>
            <a:srgbClr val="18181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None/>
            </a:pPr>
            <a:endParaRPr sz="17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Shape 96" descr="Shape 1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95237" y="10714235"/>
            <a:ext cx="1522572" cy="36076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19389933" y="375854"/>
            <a:ext cx="249032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A8B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pic" idx="2"/>
          </p:nvPr>
        </p:nvSpPr>
        <p:spPr>
          <a:xfrm>
            <a:off x="2425132" y="3233515"/>
            <a:ext cx="3631101" cy="2160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pic" idx="3"/>
          </p:nvPr>
        </p:nvSpPr>
        <p:spPr>
          <a:xfrm>
            <a:off x="2405252" y="6500162"/>
            <a:ext cx="3631102" cy="2160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pic" idx="4"/>
          </p:nvPr>
        </p:nvSpPr>
        <p:spPr>
          <a:xfrm>
            <a:off x="10145472" y="3220262"/>
            <a:ext cx="3631100" cy="2160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pic" idx="5"/>
          </p:nvPr>
        </p:nvSpPr>
        <p:spPr>
          <a:xfrm>
            <a:off x="13947897" y="3213636"/>
            <a:ext cx="3631100" cy="2160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pic" idx="6"/>
          </p:nvPr>
        </p:nvSpPr>
        <p:spPr>
          <a:xfrm>
            <a:off x="6281515" y="6506788"/>
            <a:ext cx="3631099" cy="2160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pic" idx="7"/>
          </p:nvPr>
        </p:nvSpPr>
        <p:spPr>
          <a:xfrm>
            <a:off x="6288139" y="3240140"/>
            <a:ext cx="3631101" cy="2160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pic" idx="8"/>
          </p:nvPr>
        </p:nvSpPr>
        <p:spPr>
          <a:xfrm>
            <a:off x="13947897" y="6500162"/>
            <a:ext cx="3631100" cy="2160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pic" idx="9"/>
          </p:nvPr>
        </p:nvSpPr>
        <p:spPr>
          <a:xfrm>
            <a:off x="10145472" y="6480285"/>
            <a:ext cx="3631100" cy="2160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-1" y="10505440"/>
            <a:ext cx="20107278" cy="815022"/>
          </a:xfrm>
          <a:prstGeom prst="rect">
            <a:avLst/>
          </a:prstGeom>
          <a:solidFill>
            <a:srgbClr val="18181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None/>
            </a:pPr>
            <a:endParaRPr sz="17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Shape 108" descr="Shape 1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95237" y="10714235"/>
            <a:ext cx="1522572" cy="36076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>
            <a:spLocks noGrp="1"/>
          </p:cNvSpPr>
          <p:nvPr>
            <p:ph type="sldNum" idx="12"/>
          </p:nvPr>
        </p:nvSpPr>
        <p:spPr>
          <a:xfrm>
            <a:off x="19389933" y="375854"/>
            <a:ext cx="249032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A8B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/>
        </p:nvSpPr>
        <p:spPr>
          <a:xfrm>
            <a:off x="0" y="4142978"/>
            <a:ext cx="20107276" cy="71774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1700"/>
              <a:buFont typeface="Calibri"/>
              <a:buNone/>
            </a:pPr>
            <a:endParaRPr sz="1700" b="0" i="0" u="none" strike="noStrike" cap="none">
              <a:solidFill>
                <a:srgbClr val="2229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112"/>
          <p:cNvSpPr/>
          <p:nvPr/>
        </p:nvSpPr>
        <p:spPr>
          <a:xfrm>
            <a:off x="13068884" y="8081495"/>
            <a:ext cx="1131037" cy="1131333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10800" y="0"/>
                </a:moveTo>
                <a:lnTo>
                  <a:pt x="9914" y="36"/>
                </a:lnTo>
                <a:lnTo>
                  <a:pt x="9048" y="141"/>
                </a:lnTo>
                <a:lnTo>
                  <a:pt x="8205" y="314"/>
                </a:lnTo>
                <a:lnTo>
                  <a:pt x="7386" y="550"/>
                </a:lnTo>
                <a:lnTo>
                  <a:pt x="6596" y="849"/>
                </a:lnTo>
                <a:lnTo>
                  <a:pt x="5837" y="1205"/>
                </a:lnTo>
                <a:lnTo>
                  <a:pt x="5111" y="1618"/>
                </a:lnTo>
                <a:lnTo>
                  <a:pt x="4422" y="2084"/>
                </a:lnTo>
                <a:lnTo>
                  <a:pt x="3771" y="2600"/>
                </a:lnTo>
                <a:lnTo>
                  <a:pt x="3163" y="3163"/>
                </a:lnTo>
                <a:lnTo>
                  <a:pt x="2600" y="3771"/>
                </a:lnTo>
                <a:lnTo>
                  <a:pt x="2084" y="4422"/>
                </a:lnTo>
                <a:lnTo>
                  <a:pt x="1618" y="5111"/>
                </a:lnTo>
                <a:lnTo>
                  <a:pt x="1205" y="5837"/>
                </a:lnTo>
                <a:lnTo>
                  <a:pt x="849" y="6596"/>
                </a:lnTo>
                <a:lnTo>
                  <a:pt x="550" y="7386"/>
                </a:lnTo>
                <a:lnTo>
                  <a:pt x="314" y="8205"/>
                </a:lnTo>
                <a:lnTo>
                  <a:pt x="141" y="9048"/>
                </a:lnTo>
                <a:lnTo>
                  <a:pt x="36" y="9914"/>
                </a:lnTo>
                <a:lnTo>
                  <a:pt x="0" y="10800"/>
                </a:lnTo>
                <a:lnTo>
                  <a:pt x="36" y="11686"/>
                </a:lnTo>
                <a:lnTo>
                  <a:pt x="141" y="12552"/>
                </a:lnTo>
                <a:lnTo>
                  <a:pt x="314" y="13395"/>
                </a:lnTo>
                <a:lnTo>
                  <a:pt x="550" y="14214"/>
                </a:lnTo>
                <a:lnTo>
                  <a:pt x="849" y="15004"/>
                </a:lnTo>
                <a:lnTo>
                  <a:pt x="1205" y="15763"/>
                </a:lnTo>
                <a:lnTo>
                  <a:pt x="1618" y="16489"/>
                </a:lnTo>
                <a:lnTo>
                  <a:pt x="2084" y="17178"/>
                </a:lnTo>
                <a:lnTo>
                  <a:pt x="2600" y="17828"/>
                </a:lnTo>
                <a:lnTo>
                  <a:pt x="3163" y="18437"/>
                </a:lnTo>
                <a:lnTo>
                  <a:pt x="3771" y="19000"/>
                </a:lnTo>
                <a:lnTo>
                  <a:pt x="4422" y="19516"/>
                </a:lnTo>
                <a:lnTo>
                  <a:pt x="5111" y="19982"/>
                </a:lnTo>
                <a:lnTo>
                  <a:pt x="5837" y="20395"/>
                </a:lnTo>
                <a:lnTo>
                  <a:pt x="6596" y="20751"/>
                </a:lnTo>
                <a:lnTo>
                  <a:pt x="7386" y="21049"/>
                </a:lnTo>
                <a:lnTo>
                  <a:pt x="8205" y="21286"/>
                </a:lnTo>
                <a:lnTo>
                  <a:pt x="9048" y="21459"/>
                </a:lnTo>
                <a:lnTo>
                  <a:pt x="9914" y="21564"/>
                </a:lnTo>
                <a:lnTo>
                  <a:pt x="10800" y="21600"/>
                </a:lnTo>
                <a:lnTo>
                  <a:pt x="11686" y="21564"/>
                </a:lnTo>
                <a:lnTo>
                  <a:pt x="12552" y="21459"/>
                </a:lnTo>
                <a:lnTo>
                  <a:pt x="13395" y="21286"/>
                </a:lnTo>
                <a:lnTo>
                  <a:pt x="14214" y="21049"/>
                </a:lnTo>
                <a:lnTo>
                  <a:pt x="15004" y="20751"/>
                </a:lnTo>
                <a:lnTo>
                  <a:pt x="15763" y="20395"/>
                </a:lnTo>
                <a:lnTo>
                  <a:pt x="16489" y="19982"/>
                </a:lnTo>
                <a:lnTo>
                  <a:pt x="17178" y="19516"/>
                </a:lnTo>
                <a:lnTo>
                  <a:pt x="17828" y="19000"/>
                </a:lnTo>
                <a:lnTo>
                  <a:pt x="18437" y="18437"/>
                </a:lnTo>
                <a:lnTo>
                  <a:pt x="19000" y="17828"/>
                </a:lnTo>
                <a:lnTo>
                  <a:pt x="19516" y="17178"/>
                </a:lnTo>
                <a:lnTo>
                  <a:pt x="19982" y="16489"/>
                </a:lnTo>
                <a:lnTo>
                  <a:pt x="20394" y="15763"/>
                </a:lnTo>
                <a:lnTo>
                  <a:pt x="20751" y="15004"/>
                </a:lnTo>
                <a:lnTo>
                  <a:pt x="21049" y="14214"/>
                </a:lnTo>
                <a:lnTo>
                  <a:pt x="21286" y="13395"/>
                </a:lnTo>
                <a:lnTo>
                  <a:pt x="21459" y="12552"/>
                </a:lnTo>
                <a:lnTo>
                  <a:pt x="21564" y="11686"/>
                </a:lnTo>
                <a:lnTo>
                  <a:pt x="21600" y="10800"/>
                </a:lnTo>
                <a:lnTo>
                  <a:pt x="21564" y="9914"/>
                </a:lnTo>
                <a:lnTo>
                  <a:pt x="21459" y="9048"/>
                </a:lnTo>
                <a:lnTo>
                  <a:pt x="21286" y="8205"/>
                </a:lnTo>
                <a:lnTo>
                  <a:pt x="21049" y="7386"/>
                </a:lnTo>
                <a:lnTo>
                  <a:pt x="20751" y="6596"/>
                </a:lnTo>
                <a:lnTo>
                  <a:pt x="20394" y="5837"/>
                </a:lnTo>
                <a:lnTo>
                  <a:pt x="19982" y="5111"/>
                </a:lnTo>
                <a:lnTo>
                  <a:pt x="19516" y="4422"/>
                </a:lnTo>
                <a:lnTo>
                  <a:pt x="19000" y="3771"/>
                </a:lnTo>
                <a:lnTo>
                  <a:pt x="18437" y="3163"/>
                </a:lnTo>
                <a:lnTo>
                  <a:pt x="17828" y="2600"/>
                </a:lnTo>
                <a:lnTo>
                  <a:pt x="17178" y="2084"/>
                </a:lnTo>
                <a:lnTo>
                  <a:pt x="16489" y="1618"/>
                </a:lnTo>
                <a:lnTo>
                  <a:pt x="15763" y="1205"/>
                </a:lnTo>
                <a:lnTo>
                  <a:pt x="15004" y="849"/>
                </a:lnTo>
                <a:lnTo>
                  <a:pt x="14214" y="550"/>
                </a:lnTo>
                <a:lnTo>
                  <a:pt x="13395" y="314"/>
                </a:lnTo>
                <a:lnTo>
                  <a:pt x="12552" y="141"/>
                </a:lnTo>
                <a:lnTo>
                  <a:pt x="11686" y="36"/>
                </a:lnTo>
                <a:lnTo>
                  <a:pt x="10800" y="0"/>
                </a:lnTo>
                <a:close/>
              </a:path>
            </a:pathLst>
          </a:custGeom>
          <a:solidFill>
            <a:srgbClr val="18181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1700"/>
              <a:buFont typeface="Calibri"/>
              <a:buNone/>
            </a:pPr>
            <a:endParaRPr sz="1700" b="0" i="0" u="none" strike="noStrike" cap="none">
              <a:solidFill>
                <a:srgbClr val="2229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/>
          <p:nvPr/>
        </p:nvSpPr>
        <p:spPr>
          <a:xfrm>
            <a:off x="12985946" y="6190901"/>
            <a:ext cx="1256707" cy="1257036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10800" y="0"/>
                </a:moveTo>
                <a:lnTo>
                  <a:pt x="9914" y="36"/>
                </a:lnTo>
                <a:lnTo>
                  <a:pt x="9048" y="141"/>
                </a:lnTo>
                <a:lnTo>
                  <a:pt x="8205" y="314"/>
                </a:lnTo>
                <a:lnTo>
                  <a:pt x="7386" y="550"/>
                </a:lnTo>
                <a:lnTo>
                  <a:pt x="6596" y="849"/>
                </a:lnTo>
                <a:lnTo>
                  <a:pt x="5837" y="1205"/>
                </a:lnTo>
                <a:lnTo>
                  <a:pt x="5111" y="1618"/>
                </a:lnTo>
                <a:lnTo>
                  <a:pt x="4422" y="2084"/>
                </a:lnTo>
                <a:lnTo>
                  <a:pt x="3771" y="2600"/>
                </a:lnTo>
                <a:lnTo>
                  <a:pt x="3163" y="3163"/>
                </a:lnTo>
                <a:lnTo>
                  <a:pt x="2600" y="3771"/>
                </a:lnTo>
                <a:lnTo>
                  <a:pt x="2084" y="4422"/>
                </a:lnTo>
                <a:lnTo>
                  <a:pt x="1618" y="5111"/>
                </a:lnTo>
                <a:lnTo>
                  <a:pt x="1205" y="5837"/>
                </a:lnTo>
                <a:lnTo>
                  <a:pt x="849" y="6596"/>
                </a:lnTo>
                <a:lnTo>
                  <a:pt x="550" y="7386"/>
                </a:lnTo>
                <a:lnTo>
                  <a:pt x="314" y="8205"/>
                </a:lnTo>
                <a:lnTo>
                  <a:pt x="141" y="9048"/>
                </a:lnTo>
                <a:lnTo>
                  <a:pt x="36" y="9914"/>
                </a:lnTo>
                <a:lnTo>
                  <a:pt x="0" y="10800"/>
                </a:lnTo>
                <a:lnTo>
                  <a:pt x="36" y="11686"/>
                </a:lnTo>
                <a:lnTo>
                  <a:pt x="141" y="12552"/>
                </a:lnTo>
                <a:lnTo>
                  <a:pt x="314" y="13395"/>
                </a:lnTo>
                <a:lnTo>
                  <a:pt x="550" y="14214"/>
                </a:lnTo>
                <a:lnTo>
                  <a:pt x="849" y="15004"/>
                </a:lnTo>
                <a:lnTo>
                  <a:pt x="1205" y="15763"/>
                </a:lnTo>
                <a:lnTo>
                  <a:pt x="1618" y="16489"/>
                </a:lnTo>
                <a:lnTo>
                  <a:pt x="2084" y="17178"/>
                </a:lnTo>
                <a:lnTo>
                  <a:pt x="2600" y="17828"/>
                </a:lnTo>
                <a:lnTo>
                  <a:pt x="3163" y="18437"/>
                </a:lnTo>
                <a:lnTo>
                  <a:pt x="3771" y="19000"/>
                </a:lnTo>
                <a:lnTo>
                  <a:pt x="4422" y="19516"/>
                </a:lnTo>
                <a:lnTo>
                  <a:pt x="5111" y="19982"/>
                </a:lnTo>
                <a:lnTo>
                  <a:pt x="5837" y="20394"/>
                </a:lnTo>
                <a:lnTo>
                  <a:pt x="6596" y="20751"/>
                </a:lnTo>
                <a:lnTo>
                  <a:pt x="7386" y="21049"/>
                </a:lnTo>
                <a:lnTo>
                  <a:pt x="8205" y="21286"/>
                </a:lnTo>
                <a:lnTo>
                  <a:pt x="9048" y="21459"/>
                </a:lnTo>
                <a:lnTo>
                  <a:pt x="9914" y="21564"/>
                </a:lnTo>
                <a:lnTo>
                  <a:pt x="10800" y="21600"/>
                </a:lnTo>
                <a:lnTo>
                  <a:pt x="11686" y="21564"/>
                </a:lnTo>
                <a:lnTo>
                  <a:pt x="12552" y="21459"/>
                </a:lnTo>
                <a:lnTo>
                  <a:pt x="13395" y="21286"/>
                </a:lnTo>
                <a:lnTo>
                  <a:pt x="14214" y="21049"/>
                </a:lnTo>
                <a:lnTo>
                  <a:pt x="15004" y="20751"/>
                </a:lnTo>
                <a:lnTo>
                  <a:pt x="15763" y="20394"/>
                </a:lnTo>
                <a:lnTo>
                  <a:pt x="16489" y="19982"/>
                </a:lnTo>
                <a:lnTo>
                  <a:pt x="17178" y="19516"/>
                </a:lnTo>
                <a:lnTo>
                  <a:pt x="17828" y="19000"/>
                </a:lnTo>
                <a:lnTo>
                  <a:pt x="18437" y="18437"/>
                </a:lnTo>
                <a:lnTo>
                  <a:pt x="19000" y="17828"/>
                </a:lnTo>
                <a:lnTo>
                  <a:pt x="19516" y="17178"/>
                </a:lnTo>
                <a:lnTo>
                  <a:pt x="19982" y="16489"/>
                </a:lnTo>
                <a:lnTo>
                  <a:pt x="20394" y="15763"/>
                </a:lnTo>
                <a:lnTo>
                  <a:pt x="20751" y="15004"/>
                </a:lnTo>
                <a:lnTo>
                  <a:pt x="21049" y="14214"/>
                </a:lnTo>
                <a:lnTo>
                  <a:pt x="21286" y="13395"/>
                </a:lnTo>
                <a:lnTo>
                  <a:pt x="21459" y="12552"/>
                </a:lnTo>
                <a:lnTo>
                  <a:pt x="21564" y="11686"/>
                </a:lnTo>
                <a:lnTo>
                  <a:pt x="21600" y="10800"/>
                </a:lnTo>
                <a:lnTo>
                  <a:pt x="21564" y="9914"/>
                </a:lnTo>
                <a:lnTo>
                  <a:pt x="21459" y="9048"/>
                </a:lnTo>
                <a:lnTo>
                  <a:pt x="21286" y="8205"/>
                </a:lnTo>
                <a:lnTo>
                  <a:pt x="21049" y="7386"/>
                </a:lnTo>
                <a:lnTo>
                  <a:pt x="20751" y="6596"/>
                </a:lnTo>
                <a:lnTo>
                  <a:pt x="20394" y="5837"/>
                </a:lnTo>
                <a:lnTo>
                  <a:pt x="19982" y="5111"/>
                </a:lnTo>
                <a:lnTo>
                  <a:pt x="19516" y="4422"/>
                </a:lnTo>
                <a:lnTo>
                  <a:pt x="19000" y="3771"/>
                </a:lnTo>
                <a:lnTo>
                  <a:pt x="18437" y="3163"/>
                </a:lnTo>
                <a:lnTo>
                  <a:pt x="17828" y="2600"/>
                </a:lnTo>
                <a:lnTo>
                  <a:pt x="17178" y="2084"/>
                </a:lnTo>
                <a:lnTo>
                  <a:pt x="16489" y="1618"/>
                </a:lnTo>
                <a:lnTo>
                  <a:pt x="15763" y="1205"/>
                </a:lnTo>
                <a:lnTo>
                  <a:pt x="15004" y="849"/>
                </a:lnTo>
                <a:lnTo>
                  <a:pt x="14214" y="550"/>
                </a:lnTo>
                <a:lnTo>
                  <a:pt x="13395" y="314"/>
                </a:lnTo>
                <a:lnTo>
                  <a:pt x="12552" y="141"/>
                </a:lnTo>
                <a:lnTo>
                  <a:pt x="11686" y="36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1700"/>
              <a:buFont typeface="Calibri"/>
              <a:buNone/>
            </a:pPr>
            <a:endParaRPr sz="1700" b="0" i="0" u="none" strike="noStrike" cap="none">
              <a:solidFill>
                <a:srgbClr val="2229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/>
          <p:nvPr/>
        </p:nvSpPr>
        <p:spPr>
          <a:xfrm>
            <a:off x="13391542" y="8395365"/>
            <a:ext cx="496665" cy="500937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18829" y="0"/>
                </a:moveTo>
                <a:lnTo>
                  <a:pt x="2771" y="0"/>
                </a:lnTo>
                <a:cubicBezTo>
                  <a:pt x="1997" y="0"/>
                  <a:pt x="1345" y="285"/>
                  <a:pt x="815" y="814"/>
                </a:cubicBezTo>
                <a:cubicBezTo>
                  <a:pt x="244" y="1383"/>
                  <a:pt x="0" y="2034"/>
                  <a:pt x="0" y="2766"/>
                </a:cubicBezTo>
                <a:lnTo>
                  <a:pt x="0" y="18834"/>
                </a:lnTo>
                <a:cubicBezTo>
                  <a:pt x="0" y="19607"/>
                  <a:pt x="244" y="20258"/>
                  <a:pt x="815" y="20786"/>
                </a:cubicBezTo>
                <a:cubicBezTo>
                  <a:pt x="1345" y="21315"/>
                  <a:pt x="1997" y="21600"/>
                  <a:pt x="2771" y="21600"/>
                </a:cubicBezTo>
                <a:lnTo>
                  <a:pt x="18829" y="21600"/>
                </a:lnTo>
                <a:cubicBezTo>
                  <a:pt x="19603" y="21600"/>
                  <a:pt x="20255" y="21315"/>
                  <a:pt x="20785" y="20786"/>
                </a:cubicBezTo>
                <a:cubicBezTo>
                  <a:pt x="21355" y="20258"/>
                  <a:pt x="21600" y="19607"/>
                  <a:pt x="21600" y="18834"/>
                </a:cubicBezTo>
                <a:lnTo>
                  <a:pt x="21600" y="2766"/>
                </a:lnTo>
                <a:cubicBezTo>
                  <a:pt x="21600" y="2034"/>
                  <a:pt x="21355" y="1383"/>
                  <a:pt x="20785" y="814"/>
                </a:cubicBezTo>
                <a:cubicBezTo>
                  <a:pt x="20255" y="285"/>
                  <a:pt x="19603" y="0"/>
                  <a:pt x="18829" y="0"/>
                </a:cubicBezTo>
                <a:close/>
                <a:moveTo>
                  <a:pt x="18176" y="6671"/>
                </a:moveTo>
                <a:lnTo>
                  <a:pt x="15731" y="6671"/>
                </a:lnTo>
                <a:cubicBezTo>
                  <a:pt x="15487" y="6671"/>
                  <a:pt x="15242" y="6590"/>
                  <a:pt x="15038" y="6386"/>
                </a:cubicBezTo>
                <a:cubicBezTo>
                  <a:pt x="14875" y="6224"/>
                  <a:pt x="14753" y="5980"/>
                  <a:pt x="14753" y="5695"/>
                </a:cubicBezTo>
                <a:lnTo>
                  <a:pt x="14753" y="3376"/>
                </a:lnTo>
                <a:cubicBezTo>
                  <a:pt x="14753" y="3132"/>
                  <a:pt x="14875" y="2888"/>
                  <a:pt x="15038" y="2685"/>
                </a:cubicBezTo>
                <a:cubicBezTo>
                  <a:pt x="15242" y="2522"/>
                  <a:pt x="15487" y="2400"/>
                  <a:pt x="15731" y="2400"/>
                </a:cubicBezTo>
                <a:lnTo>
                  <a:pt x="18176" y="2400"/>
                </a:lnTo>
                <a:cubicBezTo>
                  <a:pt x="18462" y="2400"/>
                  <a:pt x="18706" y="2522"/>
                  <a:pt x="18869" y="2685"/>
                </a:cubicBezTo>
                <a:cubicBezTo>
                  <a:pt x="19073" y="2888"/>
                  <a:pt x="19155" y="3132"/>
                  <a:pt x="19155" y="3376"/>
                </a:cubicBezTo>
                <a:lnTo>
                  <a:pt x="19155" y="5695"/>
                </a:lnTo>
                <a:cubicBezTo>
                  <a:pt x="19155" y="5980"/>
                  <a:pt x="19073" y="6224"/>
                  <a:pt x="18869" y="6386"/>
                </a:cubicBezTo>
                <a:cubicBezTo>
                  <a:pt x="18706" y="6590"/>
                  <a:pt x="18462" y="6671"/>
                  <a:pt x="18176" y="6671"/>
                </a:cubicBezTo>
                <a:close/>
                <a:moveTo>
                  <a:pt x="7743" y="13749"/>
                </a:moveTo>
                <a:cubicBezTo>
                  <a:pt x="6888" y="12895"/>
                  <a:pt x="6480" y="11919"/>
                  <a:pt x="6480" y="10780"/>
                </a:cubicBezTo>
                <a:cubicBezTo>
                  <a:pt x="6480" y="9600"/>
                  <a:pt x="6888" y="8624"/>
                  <a:pt x="7743" y="7769"/>
                </a:cubicBezTo>
                <a:cubicBezTo>
                  <a:pt x="8599" y="6956"/>
                  <a:pt x="9618" y="6549"/>
                  <a:pt x="10800" y="6549"/>
                </a:cubicBezTo>
                <a:cubicBezTo>
                  <a:pt x="12023" y="6549"/>
                  <a:pt x="13041" y="6956"/>
                  <a:pt x="13897" y="7769"/>
                </a:cubicBezTo>
                <a:cubicBezTo>
                  <a:pt x="14753" y="8624"/>
                  <a:pt x="15161" y="9641"/>
                  <a:pt x="15161" y="10780"/>
                </a:cubicBezTo>
                <a:cubicBezTo>
                  <a:pt x="15161" y="11959"/>
                  <a:pt x="14753" y="12895"/>
                  <a:pt x="13897" y="13749"/>
                </a:cubicBezTo>
                <a:cubicBezTo>
                  <a:pt x="13041" y="14563"/>
                  <a:pt x="12023" y="14969"/>
                  <a:pt x="10800" y="14969"/>
                </a:cubicBezTo>
                <a:cubicBezTo>
                  <a:pt x="9618" y="14969"/>
                  <a:pt x="8599" y="14563"/>
                  <a:pt x="7743" y="13749"/>
                </a:cubicBezTo>
                <a:close/>
                <a:moveTo>
                  <a:pt x="18299" y="19119"/>
                </a:moveTo>
                <a:lnTo>
                  <a:pt x="3260" y="19119"/>
                </a:lnTo>
                <a:cubicBezTo>
                  <a:pt x="3016" y="19119"/>
                  <a:pt x="2812" y="19037"/>
                  <a:pt x="2649" y="18875"/>
                </a:cubicBezTo>
                <a:cubicBezTo>
                  <a:pt x="2486" y="18712"/>
                  <a:pt x="2404" y="18508"/>
                  <a:pt x="2404" y="18264"/>
                </a:cubicBezTo>
                <a:lnTo>
                  <a:pt x="2404" y="9152"/>
                </a:lnTo>
                <a:lnTo>
                  <a:pt x="4361" y="9152"/>
                </a:lnTo>
                <a:cubicBezTo>
                  <a:pt x="4198" y="9722"/>
                  <a:pt x="4075" y="10332"/>
                  <a:pt x="4075" y="10983"/>
                </a:cubicBezTo>
                <a:cubicBezTo>
                  <a:pt x="4075" y="12773"/>
                  <a:pt x="4768" y="14319"/>
                  <a:pt x="6072" y="15580"/>
                </a:cubicBezTo>
                <a:cubicBezTo>
                  <a:pt x="7376" y="16841"/>
                  <a:pt x="8966" y="17492"/>
                  <a:pt x="10800" y="17492"/>
                </a:cubicBezTo>
                <a:cubicBezTo>
                  <a:pt x="12023" y="17492"/>
                  <a:pt x="13164" y="17207"/>
                  <a:pt x="14183" y="16637"/>
                </a:cubicBezTo>
                <a:cubicBezTo>
                  <a:pt x="15242" y="16027"/>
                  <a:pt x="16057" y="15254"/>
                  <a:pt x="16628" y="14237"/>
                </a:cubicBezTo>
                <a:cubicBezTo>
                  <a:pt x="17239" y="13261"/>
                  <a:pt x="17525" y="12163"/>
                  <a:pt x="17525" y="10983"/>
                </a:cubicBezTo>
                <a:cubicBezTo>
                  <a:pt x="17525" y="10332"/>
                  <a:pt x="17443" y="9722"/>
                  <a:pt x="17280" y="9152"/>
                </a:cubicBezTo>
                <a:lnTo>
                  <a:pt x="19155" y="9152"/>
                </a:lnTo>
                <a:lnTo>
                  <a:pt x="19155" y="18264"/>
                </a:lnTo>
                <a:cubicBezTo>
                  <a:pt x="19155" y="18508"/>
                  <a:pt x="19073" y="18712"/>
                  <a:pt x="18910" y="18875"/>
                </a:cubicBezTo>
                <a:cubicBezTo>
                  <a:pt x="18747" y="19037"/>
                  <a:pt x="18543" y="19119"/>
                  <a:pt x="18299" y="191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1700"/>
              <a:buFont typeface="Calibri"/>
              <a:buNone/>
            </a:pPr>
            <a:endParaRPr sz="1700" b="0" i="0" u="none" strike="noStrike" cap="none">
              <a:solidFill>
                <a:srgbClr val="2229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/>
          <p:nvPr/>
        </p:nvSpPr>
        <p:spPr>
          <a:xfrm>
            <a:off x="13302197" y="6505378"/>
            <a:ext cx="575446" cy="550709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16253" y="6672"/>
                </a:moveTo>
                <a:cubicBezTo>
                  <a:pt x="15690" y="6672"/>
                  <a:pt x="15127" y="6782"/>
                  <a:pt x="14670" y="6930"/>
                </a:cubicBezTo>
                <a:cubicBezTo>
                  <a:pt x="14177" y="7077"/>
                  <a:pt x="13755" y="7298"/>
                  <a:pt x="13438" y="7556"/>
                </a:cubicBezTo>
                <a:cubicBezTo>
                  <a:pt x="13087" y="7814"/>
                  <a:pt x="12840" y="8072"/>
                  <a:pt x="12629" y="8330"/>
                </a:cubicBezTo>
                <a:cubicBezTo>
                  <a:pt x="12453" y="8551"/>
                  <a:pt x="12278" y="8809"/>
                  <a:pt x="12102" y="9104"/>
                </a:cubicBezTo>
                <a:lnTo>
                  <a:pt x="12102" y="7040"/>
                </a:lnTo>
                <a:lnTo>
                  <a:pt x="7458" y="7040"/>
                </a:lnTo>
                <a:lnTo>
                  <a:pt x="7493" y="7741"/>
                </a:lnTo>
                <a:cubicBezTo>
                  <a:pt x="7493" y="8220"/>
                  <a:pt x="7493" y="9657"/>
                  <a:pt x="7493" y="12090"/>
                </a:cubicBezTo>
                <a:cubicBezTo>
                  <a:pt x="7493" y="14523"/>
                  <a:pt x="7493" y="17693"/>
                  <a:pt x="7458" y="21600"/>
                </a:cubicBezTo>
                <a:lnTo>
                  <a:pt x="12102" y="21600"/>
                </a:lnTo>
                <a:lnTo>
                  <a:pt x="12102" y="13491"/>
                </a:lnTo>
                <a:cubicBezTo>
                  <a:pt x="12102" y="12975"/>
                  <a:pt x="12137" y="12569"/>
                  <a:pt x="12242" y="12274"/>
                </a:cubicBezTo>
                <a:cubicBezTo>
                  <a:pt x="12453" y="11795"/>
                  <a:pt x="12735" y="11353"/>
                  <a:pt x="13122" y="11021"/>
                </a:cubicBezTo>
                <a:cubicBezTo>
                  <a:pt x="13544" y="10689"/>
                  <a:pt x="14036" y="10505"/>
                  <a:pt x="14635" y="10505"/>
                </a:cubicBezTo>
                <a:cubicBezTo>
                  <a:pt x="15444" y="10505"/>
                  <a:pt x="16007" y="10800"/>
                  <a:pt x="16393" y="11390"/>
                </a:cubicBezTo>
                <a:cubicBezTo>
                  <a:pt x="16781" y="11979"/>
                  <a:pt x="16956" y="12790"/>
                  <a:pt x="16956" y="13822"/>
                </a:cubicBezTo>
                <a:lnTo>
                  <a:pt x="16956" y="21600"/>
                </a:lnTo>
                <a:lnTo>
                  <a:pt x="21600" y="21600"/>
                </a:lnTo>
                <a:lnTo>
                  <a:pt x="21600" y="13270"/>
                </a:lnTo>
                <a:cubicBezTo>
                  <a:pt x="21600" y="11095"/>
                  <a:pt x="21108" y="9473"/>
                  <a:pt x="20122" y="8367"/>
                </a:cubicBezTo>
                <a:cubicBezTo>
                  <a:pt x="19138" y="7261"/>
                  <a:pt x="17871" y="6672"/>
                  <a:pt x="16253" y="6672"/>
                </a:cubicBezTo>
                <a:close/>
                <a:moveTo>
                  <a:pt x="2638" y="0"/>
                </a:moveTo>
                <a:cubicBezTo>
                  <a:pt x="1864" y="0"/>
                  <a:pt x="1231" y="258"/>
                  <a:pt x="739" y="737"/>
                </a:cubicBezTo>
                <a:cubicBezTo>
                  <a:pt x="246" y="1179"/>
                  <a:pt x="0" y="1806"/>
                  <a:pt x="0" y="2506"/>
                </a:cubicBezTo>
                <a:cubicBezTo>
                  <a:pt x="0" y="3244"/>
                  <a:pt x="246" y="3833"/>
                  <a:pt x="704" y="4313"/>
                </a:cubicBezTo>
                <a:cubicBezTo>
                  <a:pt x="1196" y="4792"/>
                  <a:pt x="1794" y="5050"/>
                  <a:pt x="2568" y="5050"/>
                </a:cubicBezTo>
                <a:lnTo>
                  <a:pt x="2603" y="5050"/>
                </a:lnTo>
                <a:cubicBezTo>
                  <a:pt x="3377" y="5050"/>
                  <a:pt x="4010" y="4792"/>
                  <a:pt x="4503" y="4313"/>
                </a:cubicBezTo>
                <a:cubicBezTo>
                  <a:pt x="4995" y="3833"/>
                  <a:pt x="5207" y="3244"/>
                  <a:pt x="5207" y="2506"/>
                </a:cubicBezTo>
                <a:cubicBezTo>
                  <a:pt x="5207" y="1806"/>
                  <a:pt x="4960" y="1179"/>
                  <a:pt x="4503" y="737"/>
                </a:cubicBezTo>
                <a:cubicBezTo>
                  <a:pt x="4010" y="258"/>
                  <a:pt x="3412" y="0"/>
                  <a:pt x="2638" y="0"/>
                </a:cubicBezTo>
                <a:close/>
                <a:moveTo>
                  <a:pt x="281" y="21600"/>
                </a:moveTo>
                <a:lnTo>
                  <a:pt x="4925" y="21600"/>
                </a:lnTo>
                <a:lnTo>
                  <a:pt x="4925" y="7040"/>
                </a:lnTo>
                <a:lnTo>
                  <a:pt x="281" y="7040"/>
                </a:lnTo>
                <a:lnTo>
                  <a:pt x="281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1700"/>
              <a:buFont typeface="Calibri"/>
              <a:buNone/>
            </a:pPr>
            <a:endParaRPr sz="1700" b="0" i="0" u="none" strike="noStrike" cap="none">
              <a:solidFill>
                <a:srgbClr val="2229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Shape 116"/>
          <p:cNvSpPr/>
          <p:nvPr/>
        </p:nvSpPr>
        <p:spPr>
          <a:xfrm>
            <a:off x="19171" y="4142985"/>
            <a:ext cx="8369331" cy="7170334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21600" y="0"/>
                </a:moveTo>
                <a:lnTo>
                  <a:pt x="18561" y="0"/>
                </a:lnTo>
                <a:lnTo>
                  <a:pt x="0" y="21600"/>
                </a:lnTo>
                <a:lnTo>
                  <a:pt x="3039" y="21600"/>
                </a:lnTo>
                <a:lnTo>
                  <a:pt x="21600" y="0"/>
                </a:lnTo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1700"/>
              <a:buFont typeface="Calibri"/>
              <a:buNone/>
            </a:pPr>
            <a:endParaRPr sz="1700" b="0" i="0" u="none" strike="noStrike" cap="none">
              <a:solidFill>
                <a:srgbClr val="2229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Shape 117"/>
          <p:cNvSpPr/>
          <p:nvPr/>
        </p:nvSpPr>
        <p:spPr>
          <a:xfrm>
            <a:off x="-1" y="10505440"/>
            <a:ext cx="20107278" cy="815022"/>
          </a:xfrm>
          <a:prstGeom prst="rect">
            <a:avLst/>
          </a:prstGeom>
          <a:solidFill>
            <a:srgbClr val="18181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None/>
            </a:pPr>
            <a:endParaRPr sz="17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Shape 118" descr="Shape 1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95237" y="10714235"/>
            <a:ext cx="1522572" cy="36076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19389933" y="375854"/>
            <a:ext cx="249032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A8B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14143998" y="10353377"/>
            <a:ext cx="263941" cy="26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14143998" y="10353377"/>
            <a:ext cx="263941" cy="26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pic" idx="2"/>
          </p:nvPr>
        </p:nvSpPr>
        <p:spPr>
          <a:xfrm>
            <a:off x="1150937" y="2584186"/>
            <a:ext cx="4115453" cy="5751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pic" idx="3"/>
          </p:nvPr>
        </p:nvSpPr>
        <p:spPr>
          <a:xfrm>
            <a:off x="5712555" y="2584186"/>
            <a:ext cx="4115452" cy="5751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pic" idx="4"/>
          </p:nvPr>
        </p:nvSpPr>
        <p:spPr>
          <a:xfrm>
            <a:off x="10263471" y="2584186"/>
            <a:ext cx="4115452" cy="5751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pic" idx="5"/>
          </p:nvPr>
        </p:nvSpPr>
        <p:spPr>
          <a:xfrm>
            <a:off x="14798586" y="2584186"/>
            <a:ext cx="4115452" cy="5751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-1" y="10505440"/>
            <a:ext cx="20107278" cy="815022"/>
          </a:xfrm>
          <a:prstGeom prst="rect">
            <a:avLst/>
          </a:prstGeom>
          <a:solidFill>
            <a:srgbClr val="18181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None/>
            </a:pPr>
            <a:endParaRPr sz="17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Shape 130" descr="Shape 1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95237" y="10714235"/>
            <a:ext cx="1522572" cy="36076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19389933" y="375854"/>
            <a:ext cx="249032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A8B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pic" idx="2"/>
          </p:nvPr>
        </p:nvSpPr>
        <p:spPr>
          <a:xfrm>
            <a:off x="10037764" y="265057"/>
            <a:ext cx="9803925" cy="957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-1" y="10505440"/>
            <a:ext cx="20107278" cy="815022"/>
          </a:xfrm>
          <a:prstGeom prst="rect">
            <a:avLst/>
          </a:prstGeom>
          <a:solidFill>
            <a:srgbClr val="18181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None/>
            </a:pPr>
            <a:endParaRPr sz="17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Shape 135" descr="Shape 1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95237" y="10714235"/>
            <a:ext cx="1522572" cy="36076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19389933" y="375854"/>
            <a:ext cx="249032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A8B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-1" y="10505440"/>
            <a:ext cx="20107278" cy="815022"/>
          </a:xfrm>
          <a:prstGeom prst="rect">
            <a:avLst/>
          </a:prstGeom>
          <a:solidFill>
            <a:srgbClr val="18181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None/>
            </a:pPr>
            <a:endParaRPr sz="17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Shape 139" descr="Shape 1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95237" y="10714235"/>
            <a:ext cx="1522572" cy="36076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19389933" y="375854"/>
            <a:ext cx="249032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A8B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Content">
  <p:cSld name="3_Two Conte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0" y="4142978"/>
            <a:ext cx="20107276" cy="71774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1700"/>
              <a:buFont typeface="Calibri"/>
              <a:buNone/>
            </a:pPr>
            <a:endParaRPr sz="1700" b="0" i="0" u="none" strike="noStrike" cap="none">
              <a:solidFill>
                <a:srgbClr val="2229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Shape 143"/>
          <p:cNvSpPr/>
          <p:nvPr/>
        </p:nvSpPr>
        <p:spPr>
          <a:xfrm>
            <a:off x="-1" y="10505440"/>
            <a:ext cx="20107278" cy="815022"/>
          </a:xfrm>
          <a:prstGeom prst="rect">
            <a:avLst/>
          </a:prstGeom>
          <a:solidFill>
            <a:srgbClr val="18181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None/>
            </a:pPr>
            <a:endParaRPr sz="17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Shape 144" descr="Shape 1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95237" y="10714235"/>
            <a:ext cx="1522572" cy="36076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19389933" y="375854"/>
            <a:ext cx="249032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A8B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0" y="4142978"/>
            <a:ext cx="20107276" cy="71774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1700"/>
              <a:buFont typeface="Calibri"/>
              <a:buNone/>
            </a:pPr>
            <a:endParaRPr sz="1700" b="0" i="0" u="none" strike="noStrike" cap="none">
              <a:solidFill>
                <a:srgbClr val="2229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Shape 148"/>
          <p:cNvSpPr>
            <a:spLocks noGrp="1"/>
          </p:cNvSpPr>
          <p:nvPr>
            <p:ph type="pic" idx="2"/>
          </p:nvPr>
        </p:nvSpPr>
        <p:spPr>
          <a:xfrm>
            <a:off x="728860" y="1816930"/>
            <a:ext cx="5850862" cy="771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-1" y="10505440"/>
            <a:ext cx="20107278" cy="815022"/>
          </a:xfrm>
          <a:prstGeom prst="rect">
            <a:avLst/>
          </a:prstGeom>
          <a:solidFill>
            <a:srgbClr val="18181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None/>
            </a:pPr>
            <a:endParaRPr sz="17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Shape 150" descr="Shape 1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95237" y="10714235"/>
            <a:ext cx="1522572" cy="36076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19389933" y="375854"/>
            <a:ext cx="249032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A8B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0" y="4142978"/>
            <a:ext cx="20107276" cy="71774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1700"/>
              <a:buFont typeface="Calibri"/>
              <a:buNone/>
            </a:pPr>
            <a:endParaRPr sz="1700" b="0" i="0" u="none" strike="noStrike" cap="none">
              <a:solidFill>
                <a:srgbClr val="2229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Shape 18"/>
          <p:cNvSpPr/>
          <p:nvPr/>
        </p:nvSpPr>
        <p:spPr>
          <a:xfrm>
            <a:off x="-1" y="10505440"/>
            <a:ext cx="20107278" cy="815022"/>
          </a:xfrm>
          <a:prstGeom prst="rect">
            <a:avLst/>
          </a:prstGeom>
          <a:solidFill>
            <a:srgbClr val="18181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None/>
            </a:pPr>
            <a:endParaRPr sz="17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Shape 19" descr="Shape 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95237" y="10714235"/>
            <a:ext cx="1522572" cy="36076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19389933" y="375854"/>
            <a:ext cx="249032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A8B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0" y="4142978"/>
            <a:ext cx="20107276" cy="71774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1700"/>
              <a:buFont typeface="Calibri"/>
              <a:buNone/>
            </a:pPr>
            <a:endParaRPr sz="1700" b="0" i="0" u="none" strike="noStrike" cap="none">
              <a:solidFill>
                <a:srgbClr val="2229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Shape 154"/>
          <p:cNvSpPr/>
          <p:nvPr/>
        </p:nvSpPr>
        <p:spPr>
          <a:xfrm>
            <a:off x="19171" y="4142985"/>
            <a:ext cx="8369331" cy="7170334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21600" y="0"/>
                </a:moveTo>
                <a:lnTo>
                  <a:pt x="18561" y="0"/>
                </a:lnTo>
                <a:lnTo>
                  <a:pt x="0" y="21600"/>
                </a:lnTo>
                <a:lnTo>
                  <a:pt x="3039" y="21600"/>
                </a:lnTo>
                <a:lnTo>
                  <a:pt x="21600" y="0"/>
                </a:lnTo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1700"/>
              <a:buFont typeface="Calibri"/>
              <a:buNone/>
            </a:pPr>
            <a:endParaRPr sz="1700" b="0" i="0" u="none" strike="noStrike" cap="none">
              <a:solidFill>
                <a:srgbClr val="2229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5" name="Shape 155"/>
          <p:cNvGrpSpPr/>
          <p:nvPr/>
        </p:nvGrpSpPr>
        <p:grpSpPr>
          <a:xfrm>
            <a:off x="7790576" y="7003898"/>
            <a:ext cx="1379402" cy="2041190"/>
            <a:chOff x="-3" y="-3"/>
            <a:chExt cx="1379400" cy="2041189"/>
          </a:xfrm>
        </p:grpSpPr>
        <p:sp>
          <p:nvSpPr>
            <p:cNvPr id="156" name="Shape 156"/>
            <p:cNvSpPr/>
            <p:nvPr/>
          </p:nvSpPr>
          <p:spPr>
            <a:xfrm>
              <a:off x="1631" y="1636"/>
              <a:ext cx="1376134" cy="2037908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1609" y="0"/>
                  </a:moveTo>
                  <a:lnTo>
                    <a:pt x="996" y="47"/>
                  </a:lnTo>
                  <a:lnTo>
                    <a:pt x="383" y="264"/>
                  </a:lnTo>
                  <a:lnTo>
                    <a:pt x="25" y="726"/>
                  </a:lnTo>
                  <a:lnTo>
                    <a:pt x="0" y="856"/>
                  </a:lnTo>
                  <a:lnTo>
                    <a:pt x="32" y="20646"/>
                  </a:lnTo>
                  <a:lnTo>
                    <a:pt x="155" y="21153"/>
                  </a:lnTo>
                  <a:lnTo>
                    <a:pt x="768" y="21518"/>
                  </a:lnTo>
                  <a:lnTo>
                    <a:pt x="1371" y="21595"/>
                  </a:lnTo>
                  <a:lnTo>
                    <a:pt x="19982" y="21600"/>
                  </a:lnTo>
                  <a:lnTo>
                    <a:pt x="20386" y="21583"/>
                  </a:lnTo>
                  <a:lnTo>
                    <a:pt x="20979" y="21466"/>
                  </a:lnTo>
                  <a:lnTo>
                    <a:pt x="21443" y="21156"/>
                  </a:lnTo>
                  <a:lnTo>
                    <a:pt x="21586" y="20704"/>
                  </a:lnTo>
                  <a:lnTo>
                    <a:pt x="21600" y="973"/>
                  </a:lnTo>
                  <a:lnTo>
                    <a:pt x="21584" y="838"/>
                  </a:lnTo>
                  <a:lnTo>
                    <a:pt x="21355" y="450"/>
                  </a:lnTo>
                  <a:lnTo>
                    <a:pt x="20882" y="149"/>
                  </a:lnTo>
                  <a:lnTo>
                    <a:pt x="20200" y="11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3E3F4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Shape 157"/>
            <p:cNvGrpSpPr/>
            <p:nvPr/>
          </p:nvGrpSpPr>
          <p:grpSpPr>
            <a:xfrm>
              <a:off x="-3" y="-3"/>
              <a:ext cx="1379400" cy="2041189"/>
              <a:chOff x="-1" y="-1"/>
              <a:chExt cx="1379399" cy="2041188"/>
            </a:xfrm>
          </p:grpSpPr>
          <p:sp>
            <p:nvSpPr>
              <p:cNvPr id="158" name="Shape 158"/>
              <p:cNvSpPr/>
              <p:nvPr/>
            </p:nvSpPr>
            <p:spPr>
              <a:xfrm>
                <a:off x="-1" y="-1"/>
                <a:ext cx="1310141" cy="2041188"/>
              </a:xfrm>
              <a:custGeom>
                <a:avLst/>
                <a:gdLst/>
                <a:ahLst/>
                <a:cxnLst/>
                <a:rect l="0" t="0" r="0" b="0"/>
                <a:pathLst>
                  <a:path w="21600" h="21600" extrusionOk="0">
                    <a:moveTo>
                      <a:pt x="1717" y="0"/>
                    </a:moveTo>
                    <a:lnTo>
                      <a:pt x="1018" y="56"/>
                    </a:lnTo>
                    <a:lnTo>
                      <a:pt x="362" y="300"/>
                    </a:lnTo>
                    <a:lnTo>
                      <a:pt x="21" y="760"/>
                    </a:lnTo>
                    <a:lnTo>
                      <a:pt x="0" y="989"/>
                    </a:lnTo>
                    <a:lnTo>
                      <a:pt x="34" y="20631"/>
                    </a:lnTo>
                    <a:lnTo>
                      <a:pt x="104" y="21032"/>
                    </a:lnTo>
                    <a:lnTo>
                      <a:pt x="582" y="21445"/>
                    </a:lnTo>
                    <a:lnTo>
                      <a:pt x="1408" y="21592"/>
                    </a:lnTo>
                    <a:lnTo>
                      <a:pt x="1721" y="21600"/>
                    </a:lnTo>
                    <a:lnTo>
                      <a:pt x="21015" y="21600"/>
                    </a:lnTo>
                    <a:lnTo>
                      <a:pt x="21289" y="21593"/>
                    </a:lnTo>
                    <a:lnTo>
                      <a:pt x="21540" y="21574"/>
                    </a:lnTo>
                    <a:lnTo>
                      <a:pt x="21600" y="21565"/>
                    </a:lnTo>
                    <a:lnTo>
                      <a:pt x="1721" y="21565"/>
                    </a:lnTo>
                    <a:lnTo>
                      <a:pt x="1443" y="21559"/>
                    </a:lnTo>
                    <a:lnTo>
                      <a:pt x="773" y="21467"/>
                    </a:lnTo>
                    <a:lnTo>
                      <a:pt x="199" y="21074"/>
                    </a:lnTo>
                    <a:lnTo>
                      <a:pt x="48" y="989"/>
                    </a:lnTo>
                    <a:lnTo>
                      <a:pt x="49" y="955"/>
                    </a:lnTo>
                    <a:lnTo>
                      <a:pt x="195" y="520"/>
                    </a:lnTo>
                    <a:lnTo>
                      <a:pt x="624" y="206"/>
                    </a:lnTo>
                    <a:lnTo>
                      <a:pt x="1480" y="40"/>
                    </a:lnTo>
                    <a:lnTo>
                      <a:pt x="1717" y="35"/>
                    </a:lnTo>
                    <a:lnTo>
                      <a:pt x="21493" y="35"/>
                    </a:lnTo>
                    <a:lnTo>
                      <a:pt x="21433" y="25"/>
                    </a:lnTo>
                    <a:lnTo>
                      <a:pt x="21226" y="10"/>
                    </a:lnTo>
                    <a:lnTo>
                      <a:pt x="1717" y="0"/>
                    </a:lnTo>
                    <a:close/>
                  </a:path>
                </a:pathLst>
              </a:custGeom>
              <a:solidFill>
                <a:srgbClr val="3E3F41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22933"/>
                  </a:buClr>
                  <a:buSzPts val="1700"/>
                  <a:buFont typeface="Calibri"/>
                  <a:buNone/>
                </a:pPr>
                <a:endParaRPr sz="1700" b="0" i="0" u="none" strike="noStrike" cap="none">
                  <a:solidFill>
                    <a:srgbClr val="22293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Shape 159"/>
              <p:cNvSpPr/>
              <p:nvPr/>
            </p:nvSpPr>
            <p:spPr>
              <a:xfrm>
                <a:off x="104144" y="3264"/>
                <a:ext cx="1275254" cy="2034640"/>
              </a:xfrm>
              <a:custGeom>
                <a:avLst/>
                <a:gdLst/>
                <a:ahLst/>
                <a:cxnLst/>
                <a:rect l="0" t="0" r="0" b="0"/>
                <a:pathLst>
                  <a:path w="21600" h="21600" extrusionOk="0">
                    <a:moveTo>
                      <a:pt x="20317" y="0"/>
                    </a:moveTo>
                    <a:lnTo>
                      <a:pt x="0" y="0"/>
                    </a:lnTo>
                    <a:lnTo>
                      <a:pt x="19955" y="9"/>
                    </a:lnTo>
                    <a:lnTo>
                      <a:pt x="20181" y="19"/>
                    </a:lnTo>
                    <a:lnTo>
                      <a:pt x="20829" y="168"/>
                    </a:lnTo>
                    <a:lnTo>
                      <a:pt x="21329" y="476"/>
                    </a:lnTo>
                    <a:lnTo>
                      <a:pt x="21544" y="923"/>
                    </a:lnTo>
                    <a:lnTo>
                      <a:pt x="21530" y="20646"/>
                    </a:lnTo>
                    <a:lnTo>
                      <a:pt x="21375" y="21169"/>
                    </a:lnTo>
                    <a:lnTo>
                      <a:pt x="20746" y="21503"/>
                    </a:lnTo>
                    <a:lnTo>
                      <a:pt x="20063" y="21595"/>
                    </a:lnTo>
                    <a:lnTo>
                      <a:pt x="4" y="21600"/>
                    </a:lnTo>
                    <a:lnTo>
                      <a:pt x="20427" y="21600"/>
                    </a:lnTo>
                    <a:lnTo>
                      <a:pt x="21151" y="21400"/>
                    </a:lnTo>
                    <a:lnTo>
                      <a:pt x="21517" y="21011"/>
                    </a:lnTo>
                    <a:lnTo>
                      <a:pt x="21600" y="957"/>
                    </a:lnTo>
                    <a:lnTo>
                      <a:pt x="21583" y="823"/>
                    </a:lnTo>
                    <a:lnTo>
                      <a:pt x="21348" y="440"/>
                    </a:lnTo>
                    <a:lnTo>
                      <a:pt x="20853" y="138"/>
                    </a:lnTo>
                    <a:lnTo>
                      <a:pt x="20461" y="22"/>
                    </a:lnTo>
                    <a:lnTo>
                      <a:pt x="20317" y="0"/>
                    </a:lnTo>
                    <a:close/>
                  </a:path>
                </a:pathLst>
              </a:custGeom>
              <a:solidFill>
                <a:srgbClr val="3E3F41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22933"/>
                  </a:buClr>
                  <a:buSzPts val="1700"/>
                  <a:buFont typeface="Calibri"/>
                  <a:buNone/>
                </a:pPr>
                <a:endParaRPr sz="1700" b="0" i="0" u="none" strike="noStrike" cap="none">
                  <a:solidFill>
                    <a:srgbClr val="22293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0" name="Shape 160"/>
            <p:cNvSpPr/>
            <p:nvPr/>
          </p:nvSpPr>
          <p:spPr>
            <a:xfrm>
              <a:off x="71500" y="203734"/>
              <a:ext cx="1236034" cy="16357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1" name="Shape 161"/>
            <p:cNvCxnSpPr/>
            <p:nvPr/>
          </p:nvCxnSpPr>
          <p:spPr>
            <a:xfrm>
              <a:off x="69856" y="1839782"/>
              <a:ext cx="1239290" cy="2"/>
            </a:xfrm>
            <a:prstGeom prst="straightConnector1">
              <a:avLst/>
            </a:prstGeom>
            <a:noFill/>
            <a:ln w="9525" cap="flat" cmpd="sng">
              <a:solidFill>
                <a:srgbClr val="3E3F4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2" name="Shape 162"/>
            <p:cNvCxnSpPr/>
            <p:nvPr/>
          </p:nvCxnSpPr>
          <p:spPr>
            <a:xfrm>
              <a:off x="163486" y="203968"/>
              <a:ext cx="1145671" cy="2"/>
            </a:xfrm>
            <a:prstGeom prst="straightConnector1">
              <a:avLst/>
            </a:prstGeom>
            <a:noFill/>
            <a:ln w="9525" cap="flat" cmpd="sng">
              <a:solidFill>
                <a:srgbClr val="3E3F4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3" name="Shape 163"/>
            <p:cNvCxnSpPr/>
            <p:nvPr/>
          </p:nvCxnSpPr>
          <p:spPr>
            <a:xfrm flipH="1">
              <a:off x="1307522" y="205358"/>
              <a:ext cx="2" cy="1632426"/>
            </a:xfrm>
            <a:prstGeom prst="straightConnector1">
              <a:avLst/>
            </a:prstGeom>
            <a:noFill/>
            <a:ln w="9525" cap="flat" cmpd="sng">
              <a:solidFill>
                <a:srgbClr val="3E3F4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4" name="Shape 164"/>
            <p:cNvSpPr/>
            <p:nvPr/>
          </p:nvSpPr>
          <p:spPr>
            <a:xfrm>
              <a:off x="638602" y="1891635"/>
              <a:ext cx="101692" cy="99420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13419" y="0"/>
                  </a:moveTo>
                  <a:lnTo>
                    <a:pt x="3999" y="2546"/>
                  </a:lnTo>
                  <a:lnTo>
                    <a:pt x="0" y="10737"/>
                  </a:lnTo>
                  <a:lnTo>
                    <a:pt x="431" y="13842"/>
                  </a:lnTo>
                  <a:lnTo>
                    <a:pt x="1645" y="16606"/>
                  </a:lnTo>
                  <a:lnTo>
                    <a:pt x="3518" y="18904"/>
                  </a:lnTo>
                  <a:lnTo>
                    <a:pt x="5929" y="20610"/>
                  </a:lnTo>
                  <a:lnTo>
                    <a:pt x="8755" y="21600"/>
                  </a:lnTo>
                  <a:lnTo>
                    <a:pt x="12343" y="21319"/>
                  </a:lnTo>
                  <a:lnTo>
                    <a:pt x="19794" y="16741"/>
                  </a:lnTo>
                  <a:lnTo>
                    <a:pt x="21600" y="11542"/>
                  </a:lnTo>
                  <a:lnTo>
                    <a:pt x="21211" y="8201"/>
                  </a:lnTo>
                  <a:lnTo>
                    <a:pt x="20088" y="5289"/>
                  </a:lnTo>
                  <a:lnTo>
                    <a:pt x="18342" y="2893"/>
                  </a:lnTo>
                  <a:lnTo>
                    <a:pt x="16082" y="1100"/>
                  </a:lnTo>
                  <a:lnTo>
                    <a:pt x="13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5" name="Shape 165"/>
          <p:cNvSpPr>
            <a:spLocks noGrp="1"/>
          </p:cNvSpPr>
          <p:nvPr>
            <p:ph type="pic" idx="2"/>
          </p:nvPr>
        </p:nvSpPr>
        <p:spPr>
          <a:xfrm>
            <a:off x="8123483" y="7212796"/>
            <a:ext cx="977508" cy="163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66" name="Shape 166"/>
          <p:cNvGrpSpPr/>
          <p:nvPr/>
        </p:nvGrpSpPr>
        <p:grpSpPr>
          <a:xfrm>
            <a:off x="9300329" y="8141214"/>
            <a:ext cx="397493" cy="708231"/>
            <a:chOff x="0" y="-2"/>
            <a:chExt cx="397491" cy="708230"/>
          </a:xfrm>
        </p:grpSpPr>
        <p:sp>
          <p:nvSpPr>
            <p:cNvPr id="167" name="Shape 167"/>
            <p:cNvSpPr/>
            <p:nvPr/>
          </p:nvSpPr>
          <p:spPr>
            <a:xfrm>
              <a:off x="0" y="134504"/>
              <a:ext cx="377734" cy="439075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17256" y="0"/>
                  </a:moveTo>
                  <a:lnTo>
                    <a:pt x="3958" y="14"/>
                  </a:lnTo>
                  <a:lnTo>
                    <a:pt x="1731" y="751"/>
                  </a:lnTo>
                  <a:lnTo>
                    <a:pt x="307" y="2356"/>
                  </a:lnTo>
                  <a:lnTo>
                    <a:pt x="0" y="3738"/>
                  </a:lnTo>
                  <a:lnTo>
                    <a:pt x="17" y="18193"/>
                  </a:lnTo>
                  <a:lnTo>
                    <a:pt x="873" y="20110"/>
                  </a:lnTo>
                  <a:lnTo>
                    <a:pt x="2738" y="21336"/>
                  </a:lnTo>
                  <a:lnTo>
                    <a:pt x="4344" y="21600"/>
                  </a:lnTo>
                  <a:lnTo>
                    <a:pt x="17641" y="21585"/>
                  </a:lnTo>
                  <a:lnTo>
                    <a:pt x="19869" y="20848"/>
                  </a:lnTo>
                  <a:lnTo>
                    <a:pt x="21293" y="19244"/>
                  </a:lnTo>
                  <a:lnTo>
                    <a:pt x="21600" y="17862"/>
                  </a:lnTo>
                  <a:lnTo>
                    <a:pt x="21583" y="3406"/>
                  </a:lnTo>
                  <a:lnTo>
                    <a:pt x="20726" y="1489"/>
                  </a:lnTo>
                  <a:lnTo>
                    <a:pt x="18862" y="264"/>
                  </a:lnTo>
                  <a:lnTo>
                    <a:pt x="17256" y="0"/>
                  </a:lnTo>
                  <a:close/>
                </a:path>
              </a:pathLst>
            </a:custGeom>
            <a:solidFill>
              <a:srgbClr val="3E3F4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16260" y="153019"/>
              <a:ext cx="345207" cy="402034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17856" y="0"/>
                  </a:moveTo>
                  <a:lnTo>
                    <a:pt x="3140" y="42"/>
                  </a:lnTo>
                  <a:lnTo>
                    <a:pt x="902" y="1122"/>
                  </a:lnTo>
                  <a:lnTo>
                    <a:pt x="0" y="3216"/>
                  </a:lnTo>
                  <a:lnTo>
                    <a:pt x="48" y="18903"/>
                  </a:lnTo>
                  <a:lnTo>
                    <a:pt x="1307" y="20825"/>
                  </a:lnTo>
                  <a:lnTo>
                    <a:pt x="3745" y="21600"/>
                  </a:lnTo>
                  <a:lnTo>
                    <a:pt x="18460" y="21558"/>
                  </a:lnTo>
                  <a:lnTo>
                    <a:pt x="20698" y="20478"/>
                  </a:lnTo>
                  <a:lnTo>
                    <a:pt x="21600" y="18384"/>
                  </a:lnTo>
                  <a:lnTo>
                    <a:pt x="21551" y="2697"/>
                  </a:lnTo>
                  <a:lnTo>
                    <a:pt x="20294" y="775"/>
                  </a:lnTo>
                  <a:lnTo>
                    <a:pt x="17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374431" y="355911"/>
              <a:ext cx="12702" cy="125297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12966" y="0"/>
                  </a:moveTo>
                  <a:lnTo>
                    <a:pt x="2332" y="0"/>
                  </a:lnTo>
                  <a:lnTo>
                    <a:pt x="0" y="11"/>
                  </a:lnTo>
                  <a:lnTo>
                    <a:pt x="0" y="21589"/>
                  </a:lnTo>
                  <a:lnTo>
                    <a:pt x="12966" y="21600"/>
                  </a:lnTo>
                  <a:lnTo>
                    <a:pt x="21600" y="21181"/>
                  </a:lnTo>
                  <a:lnTo>
                    <a:pt x="21600" y="420"/>
                  </a:lnTo>
                  <a:lnTo>
                    <a:pt x="12966" y="0"/>
                  </a:lnTo>
                  <a:close/>
                </a:path>
              </a:pathLst>
            </a:custGeom>
            <a:solidFill>
              <a:srgbClr val="58585A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367223" y="229506"/>
              <a:ext cx="30022" cy="83029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17064" y="0"/>
                  </a:moveTo>
                  <a:lnTo>
                    <a:pt x="11465" y="0"/>
                  </a:lnTo>
                  <a:lnTo>
                    <a:pt x="7561" y="22"/>
                  </a:lnTo>
                  <a:lnTo>
                    <a:pt x="3439" y="2459"/>
                  </a:lnTo>
                  <a:lnTo>
                    <a:pt x="1011" y="5626"/>
                  </a:lnTo>
                  <a:lnTo>
                    <a:pt x="0" y="9340"/>
                  </a:lnTo>
                  <a:lnTo>
                    <a:pt x="395" y="13666"/>
                  </a:lnTo>
                  <a:lnTo>
                    <a:pt x="1820" y="17184"/>
                  </a:lnTo>
                  <a:lnTo>
                    <a:pt x="4460" y="19927"/>
                  </a:lnTo>
                  <a:lnTo>
                    <a:pt x="11465" y="21600"/>
                  </a:lnTo>
                  <a:lnTo>
                    <a:pt x="17064" y="21600"/>
                  </a:lnTo>
                  <a:lnTo>
                    <a:pt x="21600" y="19962"/>
                  </a:lnTo>
                  <a:lnTo>
                    <a:pt x="21600" y="1640"/>
                  </a:lnTo>
                  <a:lnTo>
                    <a:pt x="170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>
              <a:off x="384789" y="229650"/>
              <a:ext cx="12702" cy="82745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2181" y="21362"/>
                  </a:lnTo>
                  <a:lnTo>
                    <a:pt x="21600" y="19825"/>
                  </a:lnTo>
                  <a:lnTo>
                    <a:pt x="21600" y="1777"/>
                  </a:lnTo>
                  <a:lnTo>
                    <a:pt x="12181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585A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2" name="Shape 172"/>
            <p:cNvGrpSpPr/>
            <p:nvPr/>
          </p:nvGrpSpPr>
          <p:grpSpPr>
            <a:xfrm>
              <a:off x="41729" y="-2"/>
              <a:ext cx="296931" cy="145641"/>
              <a:chOff x="-1" y="-1"/>
              <a:chExt cx="296930" cy="145639"/>
            </a:xfrm>
          </p:grpSpPr>
          <p:sp>
            <p:nvSpPr>
              <p:cNvPr id="173" name="Shape 173"/>
              <p:cNvSpPr/>
              <p:nvPr/>
            </p:nvSpPr>
            <p:spPr>
              <a:xfrm>
                <a:off x="260034" y="132936"/>
                <a:ext cx="36895" cy="12702"/>
              </a:xfrm>
              <a:custGeom>
                <a:avLst/>
                <a:gdLst/>
                <a:ahLst/>
                <a:cxnLst/>
                <a:rect l="0" t="0" r="0" b="0"/>
                <a:pathLst>
                  <a:path w="21600" h="21600" extrusionOk="0">
                    <a:moveTo>
                      <a:pt x="15472" y="0"/>
                    </a:moveTo>
                    <a:lnTo>
                      <a:pt x="0" y="0"/>
                    </a:lnTo>
                    <a:lnTo>
                      <a:pt x="7664" y="2545"/>
                    </a:lnTo>
                    <a:lnTo>
                      <a:pt x="14908" y="9908"/>
                    </a:lnTo>
                    <a:lnTo>
                      <a:pt x="21600" y="21600"/>
                    </a:lnTo>
                    <a:lnTo>
                      <a:pt x="17773" y="9892"/>
                    </a:lnTo>
                    <a:lnTo>
                      <a:pt x="15472" y="0"/>
                    </a:lnTo>
                    <a:close/>
                  </a:path>
                </a:pathLst>
              </a:custGeom>
              <a:solidFill>
                <a:srgbClr val="3E3F41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22933"/>
                  </a:buClr>
                  <a:buSzPts val="1700"/>
                  <a:buFont typeface="Calibri"/>
                  <a:buNone/>
                </a:pPr>
                <a:endParaRPr sz="1700" b="0" i="0" u="none" strike="noStrike" cap="none">
                  <a:solidFill>
                    <a:srgbClr val="22293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Shape 174"/>
              <p:cNvSpPr/>
              <p:nvPr/>
            </p:nvSpPr>
            <p:spPr>
              <a:xfrm>
                <a:off x="-1" y="-1"/>
                <a:ext cx="286463" cy="142276"/>
              </a:xfrm>
              <a:custGeom>
                <a:avLst/>
                <a:gdLst/>
                <a:ahLst/>
                <a:cxnLst/>
                <a:rect l="0" t="0" r="0" b="0"/>
                <a:pathLst>
                  <a:path w="21600" h="21600" extrusionOk="0">
                    <a:moveTo>
                      <a:pt x="9469" y="0"/>
                    </a:moveTo>
                    <a:lnTo>
                      <a:pt x="6513" y="485"/>
                    </a:lnTo>
                    <a:lnTo>
                      <a:pt x="2709" y="3064"/>
                    </a:lnTo>
                    <a:lnTo>
                      <a:pt x="1920" y="12321"/>
                    </a:lnTo>
                    <a:lnTo>
                      <a:pt x="1798" y="14390"/>
                    </a:lnTo>
                    <a:lnTo>
                      <a:pt x="1496" y="17203"/>
                    </a:lnTo>
                    <a:lnTo>
                      <a:pt x="1022" y="19275"/>
                    </a:lnTo>
                    <a:lnTo>
                      <a:pt x="486" y="20707"/>
                    </a:lnTo>
                    <a:lnTo>
                      <a:pt x="0" y="21600"/>
                    </a:lnTo>
                    <a:lnTo>
                      <a:pt x="821" y="20947"/>
                    </a:lnTo>
                    <a:lnTo>
                      <a:pt x="1784" y="20528"/>
                    </a:lnTo>
                    <a:lnTo>
                      <a:pt x="2581" y="20420"/>
                    </a:lnTo>
                    <a:lnTo>
                      <a:pt x="21600" y="20420"/>
                    </a:lnTo>
                    <a:lnTo>
                      <a:pt x="21288" y="19720"/>
                    </a:lnTo>
                    <a:lnTo>
                      <a:pt x="20392" y="13333"/>
                    </a:lnTo>
                    <a:lnTo>
                      <a:pt x="19966" y="6721"/>
                    </a:lnTo>
                    <a:lnTo>
                      <a:pt x="19872" y="5257"/>
                    </a:lnTo>
                    <a:lnTo>
                      <a:pt x="17731" y="1321"/>
                    </a:lnTo>
                    <a:lnTo>
                      <a:pt x="13551" y="84"/>
                    </a:lnTo>
                    <a:lnTo>
                      <a:pt x="9469" y="0"/>
                    </a:lnTo>
                    <a:close/>
                  </a:path>
                </a:pathLst>
              </a:custGeom>
              <a:solidFill>
                <a:srgbClr val="3E3F41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22933"/>
                  </a:buClr>
                  <a:buSzPts val="1700"/>
                  <a:buFont typeface="Calibri"/>
                  <a:buNone/>
                </a:pPr>
                <a:endParaRPr sz="1700" b="0" i="0" u="none" strike="noStrike" cap="none">
                  <a:solidFill>
                    <a:srgbClr val="22293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5" name="Shape 175"/>
            <p:cNvGrpSpPr/>
            <p:nvPr/>
          </p:nvGrpSpPr>
          <p:grpSpPr>
            <a:xfrm>
              <a:off x="31517" y="556951"/>
              <a:ext cx="305245" cy="151277"/>
              <a:chOff x="0" y="-1"/>
              <a:chExt cx="305244" cy="151275"/>
            </a:xfrm>
          </p:grpSpPr>
          <p:sp>
            <p:nvSpPr>
              <p:cNvPr id="176" name="Shape 176"/>
              <p:cNvSpPr/>
              <p:nvPr/>
            </p:nvSpPr>
            <p:spPr>
              <a:xfrm>
                <a:off x="7951" y="7243"/>
                <a:ext cx="288904" cy="144031"/>
              </a:xfrm>
              <a:custGeom>
                <a:avLst/>
                <a:gdLst/>
                <a:ahLst/>
                <a:cxnLst/>
                <a:rect l="0" t="0" r="0" b="0"/>
                <a:pathLst>
                  <a:path w="21600" h="21600" extrusionOk="0">
                    <a:moveTo>
                      <a:pt x="0" y="0"/>
                    </a:moveTo>
                    <a:lnTo>
                      <a:pt x="1848" y="5963"/>
                    </a:lnTo>
                    <a:lnTo>
                      <a:pt x="2216" y="12193"/>
                    </a:lnTo>
                    <a:lnTo>
                      <a:pt x="2346" y="14461"/>
                    </a:lnTo>
                    <a:lnTo>
                      <a:pt x="3937" y="19873"/>
                    </a:lnTo>
                    <a:lnTo>
                      <a:pt x="7283" y="21275"/>
                    </a:lnTo>
                    <a:lnTo>
                      <a:pt x="12781" y="21600"/>
                    </a:lnTo>
                    <a:lnTo>
                      <a:pt x="14415" y="21398"/>
                    </a:lnTo>
                    <a:lnTo>
                      <a:pt x="17480" y="20465"/>
                    </a:lnTo>
                    <a:lnTo>
                      <a:pt x="19879" y="16093"/>
                    </a:lnTo>
                    <a:lnTo>
                      <a:pt x="20267" y="9428"/>
                    </a:lnTo>
                    <a:lnTo>
                      <a:pt x="20388" y="7383"/>
                    </a:lnTo>
                    <a:lnTo>
                      <a:pt x="20699" y="4546"/>
                    </a:lnTo>
                    <a:lnTo>
                      <a:pt x="21191" y="2464"/>
                    </a:lnTo>
                    <a:lnTo>
                      <a:pt x="21600" y="1406"/>
                    </a:lnTo>
                    <a:lnTo>
                      <a:pt x="2729" y="1406"/>
                    </a:lnTo>
                    <a:lnTo>
                      <a:pt x="1747" y="1237"/>
                    </a:lnTo>
                    <a:lnTo>
                      <a:pt x="820" y="7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E3F41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22933"/>
                  </a:buClr>
                  <a:buSzPts val="1700"/>
                  <a:buFont typeface="Calibri"/>
                  <a:buNone/>
                </a:pPr>
                <a:endParaRPr sz="1700" b="0" i="0" u="none" strike="noStrike" cap="none">
                  <a:solidFill>
                    <a:srgbClr val="22293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Shape 177"/>
              <p:cNvSpPr/>
              <p:nvPr/>
            </p:nvSpPr>
            <p:spPr>
              <a:xfrm>
                <a:off x="270247" y="6171"/>
                <a:ext cx="34997" cy="12702"/>
              </a:xfrm>
              <a:custGeom>
                <a:avLst/>
                <a:gdLst/>
                <a:ahLst/>
                <a:cxnLst/>
                <a:rect l="0" t="0" r="0" b="0"/>
                <a:pathLst>
                  <a:path w="21600" h="21600" extrusionOk="0">
                    <a:moveTo>
                      <a:pt x="21600" y="0"/>
                    </a:moveTo>
                    <a:lnTo>
                      <a:pt x="15005" y="11640"/>
                    </a:lnTo>
                    <a:lnTo>
                      <a:pt x="7141" y="19362"/>
                    </a:lnTo>
                    <a:lnTo>
                      <a:pt x="0" y="21600"/>
                    </a:lnTo>
                    <a:lnTo>
                      <a:pt x="16422" y="21600"/>
                    </a:lnTo>
                    <a:lnTo>
                      <a:pt x="17591" y="1517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E3F41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22933"/>
                  </a:buClr>
                  <a:buSzPts val="1700"/>
                  <a:buFont typeface="Calibri"/>
                  <a:buNone/>
                </a:pPr>
                <a:endParaRPr sz="1700" b="0" i="0" u="none" strike="noStrike" cap="none">
                  <a:solidFill>
                    <a:srgbClr val="22293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Shape 178"/>
              <p:cNvSpPr/>
              <p:nvPr/>
            </p:nvSpPr>
            <p:spPr>
              <a:xfrm>
                <a:off x="0" y="-1"/>
                <a:ext cx="12701" cy="12702"/>
              </a:xfrm>
              <a:custGeom>
                <a:avLst/>
                <a:gdLst/>
                <a:ahLst/>
                <a:cxnLst/>
                <a:rect l="0" t="0" r="0" b="0"/>
                <a:pathLst>
                  <a:path w="21600" h="21600" extrusionOk="0">
                    <a:moveTo>
                      <a:pt x="0" y="0"/>
                    </a:moveTo>
                    <a:lnTo>
                      <a:pt x="18172" y="1881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E3F41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22933"/>
                  </a:buClr>
                  <a:buSzPts val="1700"/>
                  <a:buFont typeface="Calibri"/>
                  <a:buNone/>
                </a:pPr>
                <a:endParaRPr sz="1700" b="0" i="0" u="none" strike="noStrike" cap="none">
                  <a:solidFill>
                    <a:srgbClr val="22293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9" name="Shape 179"/>
          <p:cNvGrpSpPr/>
          <p:nvPr/>
        </p:nvGrpSpPr>
        <p:grpSpPr>
          <a:xfrm>
            <a:off x="499903" y="6564666"/>
            <a:ext cx="4236486" cy="2521090"/>
            <a:chOff x="0" y="-2"/>
            <a:chExt cx="4236485" cy="2521088"/>
          </a:xfrm>
        </p:grpSpPr>
        <p:sp>
          <p:nvSpPr>
            <p:cNvPr id="180" name="Shape 180"/>
            <p:cNvSpPr/>
            <p:nvPr/>
          </p:nvSpPr>
          <p:spPr>
            <a:xfrm>
              <a:off x="325698" y="1645"/>
              <a:ext cx="3585060" cy="2410433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862" y="0"/>
                  </a:moveTo>
                  <a:lnTo>
                    <a:pt x="605" y="62"/>
                  </a:lnTo>
                  <a:lnTo>
                    <a:pt x="380" y="226"/>
                  </a:lnTo>
                  <a:lnTo>
                    <a:pt x="196" y="476"/>
                  </a:lnTo>
                  <a:lnTo>
                    <a:pt x="68" y="795"/>
                  </a:lnTo>
                  <a:lnTo>
                    <a:pt x="4" y="1165"/>
                  </a:lnTo>
                  <a:lnTo>
                    <a:pt x="0" y="12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326"/>
                  </a:lnTo>
                  <a:lnTo>
                    <a:pt x="21559" y="944"/>
                  </a:lnTo>
                  <a:lnTo>
                    <a:pt x="21448" y="608"/>
                  </a:lnTo>
                  <a:lnTo>
                    <a:pt x="21280" y="336"/>
                  </a:lnTo>
                  <a:lnTo>
                    <a:pt x="21066" y="144"/>
                  </a:lnTo>
                  <a:lnTo>
                    <a:pt x="20817" y="50"/>
                  </a:lnTo>
                  <a:lnTo>
                    <a:pt x="862" y="0"/>
                  </a:lnTo>
                  <a:close/>
                </a:path>
              </a:pathLst>
            </a:custGeom>
            <a:solidFill>
              <a:srgbClr val="3E3F4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>
              <a:off x="324059" y="-2"/>
              <a:ext cx="3588369" cy="2413710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881" y="0"/>
                  </a:moveTo>
                  <a:lnTo>
                    <a:pt x="624" y="57"/>
                  </a:lnTo>
                  <a:lnTo>
                    <a:pt x="396" y="216"/>
                  </a:lnTo>
                  <a:lnTo>
                    <a:pt x="210" y="462"/>
                  </a:lnTo>
                  <a:lnTo>
                    <a:pt x="76" y="775"/>
                  </a:lnTo>
                  <a:lnTo>
                    <a:pt x="7" y="1141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21571"/>
                  </a:lnTo>
                  <a:lnTo>
                    <a:pt x="20" y="21571"/>
                  </a:lnTo>
                  <a:lnTo>
                    <a:pt x="20" y="1310"/>
                  </a:lnTo>
                  <a:lnTo>
                    <a:pt x="59" y="928"/>
                  </a:lnTo>
                  <a:lnTo>
                    <a:pt x="168" y="591"/>
                  </a:lnTo>
                  <a:lnTo>
                    <a:pt x="336" y="319"/>
                  </a:lnTo>
                  <a:lnTo>
                    <a:pt x="550" y="127"/>
                  </a:lnTo>
                  <a:lnTo>
                    <a:pt x="799" y="35"/>
                  </a:lnTo>
                  <a:lnTo>
                    <a:pt x="16827" y="35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3E3F4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>
              <a:off x="1640" y="2412066"/>
              <a:ext cx="4233205" cy="84379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21058" y="0"/>
                  </a:moveTo>
                  <a:lnTo>
                    <a:pt x="542" y="0"/>
                  </a:lnTo>
                  <a:lnTo>
                    <a:pt x="309" y="46"/>
                  </a:lnTo>
                  <a:lnTo>
                    <a:pt x="107" y="1052"/>
                  </a:lnTo>
                  <a:lnTo>
                    <a:pt x="0" y="2400"/>
                  </a:lnTo>
                  <a:lnTo>
                    <a:pt x="0" y="20139"/>
                  </a:lnTo>
                  <a:lnTo>
                    <a:pt x="620" y="21600"/>
                  </a:lnTo>
                  <a:lnTo>
                    <a:pt x="20980" y="21600"/>
                  </a:lnTo>
                  <a:lnTo>
                    <a:pt x="21600" y="20139"/>
                  </a:lnTo>
                  <a:lnTo>
                    <a:pt x="21599" y="2384"/>
                  </a:lnTo>
                  <a:lnTo>
                    <a:pt x="21375" y="693"/>
                  </a:lnTo>
                  <a:lnTo>
                    <a:pt x="21179" y="89"/>
                  </a:lnTo>
                  <a:lnTo>
                    <a:pt x="21058" y="0"/>
                  </a:lnTo>
                  <a:close/>
                </a:path>
              </a:pathLst>
            </a:custGeom>
            <a:solidFill>
              <a:srgbClr val="58585A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3" name="Shape 183"/>
            <p:cNvGrpSpPr/>
            <p:nvPr/>
          </p:nvGrpSpPr>
          <p:grpSpPr>
            <a:xfrm>
              <a:off x="0" y="2410430"/>
              <a:ext cx="4236485" cy="87662"/>
              <a:chOff x="0" y="0"/>
              <a:chExt cx="4236483" cy="87660"/>
            </a:xfrm>
          </p:grpSpPr>
          <p:sp>
            <p:nvSpPr>
              <p:cNvPr id="184" name="Shape 184"/>
              <p:cNvSpPr/>
              <p:nvPr/>
            </p:nvSpPr>
            <p:spPr>
              <a:xfrm>
                <a:off x="0" y="0"/>
                <a:ext cx="4196307" cy="87660"/>
              </a:xfrm>
              <a:custGeom>
                <a:avLst/>
                <a:gdLst/>
                <a:ahLst/>
                <a:cxnLst/>
                <a:rect l="0" t="0" r="0" b="0"/>
                <a:pathLst>
                  <a:path w="21600" h="21600" extrusionOk="0">
                    <a:moveTo>
                      <a:pt x="552" y="0"/>
                    </a:moveTo>
                    <a:lnTo>
                      <a:pt x="325" y="331"/>
                    </a:lnTo>
                    <a:lnTo>
                      <a:pt x="97" y="1484"/>
                    </a:lnTo>
                    <a:lnTo>
                      <a:pt x="0" y="2400"/>
                    </a:lnTo>
                    <a:lnTo>
                      <a:pt x="0" y="20175"/>
                    </a:lnTo>
                    <a:lnTo>
                      <a:pt x="633" y="21597"/>
                    </a:lnTo>
                    <a:lnTo>
                      <a:pt x="1131" y="21600"/>
                    </a:lnTo>
                    <a:lnTo>
                      <a:pt x="21173" y="21600"/>
                    </a:lnTo>
                    <a:lnTo>
                      <a:pt x="21532" y="20792"/>
                    </a:lnTo>
                    <a:lnTo>
                      <a:pt x="634" y="20792"/>
                    </a:lnTo>
                    <a:lnTo>
                      <a:pt x="17" y="19401"/>
                    </a:lnTo>
                    <a:lnTo>
                      <a:pt x="17" y="3028"/>
                    </a:lnTo>
                    <a:lnTo>
                      <a:pt x="36" y="2827"/>
                    </a:lnTo>
                    <a:lnTo>
                      <a:pt x="242" y="1450"/>
                    </a:lnTo>
                    <a:lnTo>
                      <a:pt x="528" y="809"/>
                    </a:lnTo>
                    <a:lnTo>
                      <a:pt x="21600" y="808"/>
                    </a:lnTo>
                    <a:lnTo>
                      <a:pt x="21517" y="449"/>
                    </a:lnTo>
                    <a:lnTo>
                      <a:pt x="21417" y="165"/>
                    </a:lnTo>
                    <a:lnTo>
                      <a:pt x="21302" y="13"/>
                    </a:lnTo>
                    <a:lnTo>
                      <a:pt x="552" y="0"/>
                    </a:ln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22933"/>
                  </a:buClr>
                  <a:buSzPts val="1700"/>
                  <a:buFont typeface="Calibri"/>
                  <a:buNone/>
                </a:pPr>
                <a:endParaRPr sz="1700" b="0" i="0" u="none" strike="noStrike" cap="none">
                  <a:solidFill>
                    <a:srgbClr val="22293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Shape 185"/>
              <p:cNvSpPr/>
              <p:nvPr/>
            </p:nvSpPr>
            <p:spPr>
              <a:xfrm>
                <a:off x="4113199" y="3278"/>
                <a:ext cx="123284" cy="81102"/>
              </a:xfrm>
              <a:custGeom>
                <a:avLst/>
                <a:gdLst/>
                <a:ahLst/>
                <a:cxnLst/>
                <a:rect l="0" t="0" r="0" b="0"/>
                <a:pathLst>
                  <a:path w="21600" h="21600" extrusionOk="0">
                    <a:moveTo>
                      <a:pt x="14561" y="0"/>
                    </a:moveTo>
                    <a:lnTo>
                      <a:pt x="2827" y="0"/>
                    </a:lnTo>
                    <a:lnTo>
                      <a:pt x="6581" y="82"/>
                    </a:lnTo>
                    <a:lnTo>
                      <a:pt x="9915" y="301"/>
                    </a:lnTo>
                    <a:lnTo>
                      <a:pt x="17363" y="1404"/>
                    </a:lnTo>
                    <a:lnTo>
                      <a:pt x="21025" y="20099"/>
                    </a:lnTo>
                    <a:lnTo>
                      <a:pt x="0" y="21600"/>
                    </a:lnTo>
                    <a:lnTo>
                      <a:pt x="12254" y="21600"/>
                    </a:lnTo>
                    <a:lnTo>
                      <a:pt x="21600" y="20933"/>
                    </a:lnTo>
                    <a:lnTo>
                      <a:pt x="21588" y="1721"/>
                    </a:lnTo>
                    <a:lnTo>
                      <a:pt x="21384" y="1638"/>
                    </a:lnTo>
                    <a:lnTo>
                      <a:pt x="14654" y="13"/>
                    </a:lnTo>
                    <a:lnTo>
                      <a:pt x="14561" y="0"/>
                    </a:ln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22933"/>
                  </a:buClr>
                  <a:buSzPts val="1700"/>
                  <a:buFont typeface="Calibri"/>
                  <a:buNone/>
                </a:pPr>
                <a:endParaRPr sz="1700" b="0" i="0" u="none" strike="noStrike" cap="none">
                  <a:solidFill>
                    <a:srgbClr val="22293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" name="Shape 186"/>
            <p:cNvGrpSpPr/>
            <p:nvPr/>
          </p:nvGrpSpPr>
          <p:grpSpPr>
            <a:xfrm>
              <a:off x="5764" y="2487718"/>
              <a:ext cx="4225125" cy="31737"/>
              <a:chOff x="-1" y="-1"/>
              <a:chExt cx="4225123" cy="31736"/>
            </a:xfrm>
          </p:grpSpPr>
          <p:sp>
            <p:nvSpPr>
              <p:cNvPr id="187" name="Shape 187"/>
              <p:cNvSpPr/>
              <p:nvPr/>
            </p:nvSpPr>
            <p:spPr>
              <a:xfrm>
                <a:off x="-1" y="4177"/>
                <a:ext cx="4221390" cy="27558"/>
              </a:xfrm>
              <a:custGeom>
                <a:avLst/>
                <a:gdLst/>
                <a:ahLst/>
                <a:cxnLst/>
                <a:rect l="0" t="0" r="0" b="0"/>
                <a:pathLst>
                  <a:path w="21600" h="21600" extrusionOk="0">
                    <a:moveTo>
                      <a:pt x="0" y="0"/>
                    </a:moveTo>
                    <a:lnTo>
                      <a:pt x="233" y="14960"/>
                    </a:lnTo>
                    <a:lnTo>
                      <a:pt x="453" y="20068"/>
                    </a:lnTo>
                    <a:lnTo>
                      <a:pt x="601" y="21600"/>
                    </a:lnTo>
                    <a:lnTo>
                      <a:pt x="19871" y="21600"/>
                    </a:lnTo>
                    <a:lnTo>
                      <a:pt x="21095" y="21077"/>
                    </a:lnTo>
                    <a:lnTo>
                      <a:pt x="21325" y="19213"/>
                    </a:lnTo>
                    <a:lnTo>
                      <a:pt x="21541" y="12414"/>
                    </a:lnTo>
                    <a:lnTo>
                      <a:pt x="21600" y="3558"/>
                    </a:lnTo>
                    <a:lnTo>
                      <a:pt x="690" y="3558"/>
                    </a:lnTo>
                    <a:lnTo>
                      <a:pt x="481" y="28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E3F41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22933"/>
                  </a:buClr>
                  <a:buSzPts val="1700"/>
                  <a:buFont typeface="Calibri"/>
                  <a:buNone/>
                </a:pPr>
                <a:endParaRPr sz="1700" b="0" i="0" u="none" strike="noStrike" cap="none">
                  <a:solidFill>
                    <a:srgbClr val="22293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Shape 188"/>
              <p:cNvSpPr/>
              <p:nvPr/>
            </p:nvSpPr>
            <p:spPr>
              <a:xfrm>
                <a:off x="4090092" y="-1"/>
                <a:ext cx="135030" cy="12702"/>
              </a:xfrm>
              <a:custGeom>
                <a:avLst/>
                <a:gdLst/>
                <a:ahLst/>
                <a:cxnLst/>
                <a:rect l="0" t="0" r="0" b="0"/>
                <a:pathLst>
                  <a:path w="21600" h="21600" extrusionOk="0">
                    <a:moveTo>
                      <a:pt x="21600" y="0"/>
                    </a:moveTo>
                    <a:lnTo>
                      <a:pt x="6522" y="17299"/>
                    </a:lnTo>
                    <a:lnTo>
                      <a:pt x="0" y="21600"/>
                    </a:lnTo>
                    <a:lnTo>
                      <a:pt x="21003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E3F41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22933"/>
                  </a:buClr>
                  <a:buSzPts val="1700"/>
                  <a:buFont typeface="Calibri"/>
                  <a:buNone/>
                </a:pPr>
                <a:endParaRPr sz="1700" b="0" i="0" u="none" strike="noStrike" cap="none">
                  <a:solidFill>
                    <a:srgbClr val="22293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9" name="Shape 189"/>
            <p:cNvGrpSpPr/>
            <p:nvPr/>
          </p:nvGrpSpPr>
          <p:grpSpPr>
            <a:xfrm>
              <a:off x="2164" y="2486013"/>
              <a:ext cx="4232160" cy="35073"/>
              <a:chOff x="0" y="-1"/>
              <a:chExt cx="4232158" cy="35072"/>
            </a:xfrm>
          </p:grpSpPr>
          <p:sp>
            <p:nvSpPr>
              <p:cNvPr id="190" name="Shape 190"/>
              <p:cNvSpPr/>
              <p:nvPr/>
            </p:nvSpPr>
            <p:spPr>
              <a:xfrm>
                <a:off x="0" y="3914"/>
                <a:ext cx="4150794" cy="31157"/>
              </a:xfrm>
              <a:custGeom>
                <a:avLst/>
                <a:gdLst/>
                <a:ahLst/>
                <a:cxnLst/>
                <a:rect l="0" t="0" r="0" b="0"/>
                <a:pathLst>
                  <a:path w="21600" h="21600" extrusionOk="0">
                    <a:moveTo>
                      <a:pt x="0" y="0"/>
                    </a:moveTo>
                    <a:lnTo>
                      <a:pt x="207" y="14204"/>
                    </a:lnTo>
                    <a:lnTo>
                      <a:pt x="403" y="19118"/>
                    </a:lnTo>
                    <a:lnTo>
                      <a:pt x="630" y="21600"/>
                    </a:lnTo>
                    <a:lnTo>
                      <a:pt x="21394" y="21600"/>
                    </a:lnTo>
                    <a:lnTo>
                      <a:pt x="21541" y="20275"/>
                    </a:lnTo>
                    <a:lnTo>
                      <a:pt x="21600" y="19334"/>
                    </a:lnTo>
                    <a:lnTo>
                      <a:pt x="630" y="19334"/>
                    </a:lnTo>
                    <a:lnTo>
                      <a:pt x="507" y="18298"/>
                    </a:lnTo>
                    <a:lnTo>
                      <a:pt x="239" y="12885"/>
                    </a:lnTo>
                    <a:lnTo>
                      <a:pt x="43" y="2645"/>
                    </a:lnTo>
                    <a:lnTo>
                      <a:pt x="494" y="26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E3F41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22933"/>
                  </a:buClr>
                  <a:buSzPts val="1700"/>
                  <a:buFont typeface="Calibri"/>
                  <a:buNone/>
                </a:pPr>
                <a:endParaRPr sz="1700" b="0" i="0" u="none" strike="noStrike" cap="none">
                  <a:solidFill>
                    <a:srgbClr val="22293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3887094" y="7517"/>
                <a:ext cx="342136" cy="24284"/>
              </a:xfrm>
              <a:custGeom>
                <a:avLst/>
                <a:gdLst/>
                <a:ahLst/>
                <a:cxnLst/>
                <a:rect l="0" t="0" r="0" b="0"/>
                <a:pathLst>
                  <a:path w="21600" h="21600" extrusionOk="0">
                    <a:moveTo>
                      <a:pt x="21600" y="0"/>
                    </a:moveTo>
                    <a:lnTo>
                      <a:pt x="21277" y="0"/>
                    </a:lnTo>
                    <a:lnTo>
                      <a:pt x="21050" y="2080"/>
                    </a:lnTo>
                    <a:lnTo>
                      <a:pt x="20721" y="4563"/>
                    </a:lnTo>
                    <a:lnTo>
                      <a:pt x="18080" y="15740"/>
                    </a:lnTo>
                    <a:lnTo>
                      <a:pt x="14304" y="21495"/>
                    </a:lnTo>
                    <a:lnTo>
                      <a:pt x="0" y="21600"/>
                    </a:lnTo>
                    <a:lnTo>
                      <a:pt x="16648" y="21600"/>
                    </a:lnTo>
                    <a:lnTo>
                      <a:pt x="19612" y="13670"/>
                    </a:lnTo>
                    <a:lnTo>
                      <a:pt x="21509" y="120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E3F41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22933"/>
                  </a:buClr>
                  <a:buSzPts val="1700"/>
                  <a:buFont typeface="Calibri"/>
                  <a:buNone/>
                </a:pPr>
                <a:endParaRPr sz="1700" b="0" i="0" u="none" strike="noStrike" cap="none">
                  <a:solidFill>
                    <a:srgbClr val="22293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Shape 192"/>
              <p:cNvSpPr/>
              <p:nvPr/>
            </p:nvSpPr>
            <p:spPr>
              <a:xfrm>
                <a:off x="8287" y="3547"/>
                <a:ext cx="4184300" cy="12702"/>
              </a:xfrm>
              <a:custGeom>
                <a:avLst/>
                <a:gdLst/>
                <a:ahLst/>
                <a:cxnLst/>
                <a:rect l="0" t="0" r="0" b="0"/>
                <a:pathLst>
                  <a:path w="21600" h="21600" extrusionOk="0">
                    <a:moveTo>
                      <a:pt x="447" y="0"/>
                    </a:moveTo>
                    <a:lnTo>
                      <a:pt x="0" y="0"/>
                    </a:lnTo>
                    <a:lnTo>
                      <a:pt x="461" y="16848"/>
                    </a:lnTo>
                    <a:lnTo>
                      <a:pt x="672" y="21600"/>
                    </a:lnTo>
                    <a:lnTo>
                      <a:pt x="21090" y="21600"/>
                    </a:lnTo>
                    <a:lnTo>
                      <a:pt x="21300" y="16898"/>
                    </a:lnTo>
                    <a:lnTo>
                      <a:pt x="21600" y="5256"/>
                    </a:lnTo>
                    <a:lnTo>
                      <a:pt x="672" y="5256"/>
                    </a:lnTo>
                    <a:lnTo>
                      <a:pt x="462" y="559"/>
                    </a:lnTo>
                    <a:lnTo>
                      <a:pt x="447" y="0"/>
                    </a:lnTo>
                    <a:close/>
                  </a:path>
                </a:pathLst>
              </a:custGeom>
              <a:solidFill>
                <a:srgbClr val="3E3F41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22933"/>
                  </a:buClr>
                  <a:buSzPts val="1700"/>
                  <a:buFont typeface="Calibri"/>
                  <a:buNone/>
                </a:pPr>
                <a:endParaRPr sz="1700" b="0" i="0" u="none" strike="noStrike" cap="none">
                  <a:solidFill>
                    <a:srgbClr val="22293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Shape 193"/>
              <p:cNvSpPr/>
              <p:nvPr/>
            </p:nvSpPr>
            <p:spPr>
              <a:xfrm>
                <a:off x="4093658" y="-1"/>
                <a:ext cx="138500" cy="12703"/>
              </a:xfrm>
              <a:custGeom>
                <a:avLst/>
                <a:gdLst/>
                <a:ahLst/>
                <a:cxnLst/>
                <a:rect l="0" t="0" r="0" b="0"/>
                <a:pathLst>
                  <a:path w="21600" h="21600" extrusionOk="0">
                    <a:moveTo>
                      <a:pt x="21600" y="0"/>
                    </a:moveTo>
                    <a:lnTo>
                      <a:pt x="6358" y="17420"/>
                    </a:lnTo>
                    <a:lnTo>
                      <a:pt x="0" y="21600"/>
                    </a:lnTo>
                    <a:lnTo>
                      <a:pt x="15429" y="21600"/>
                    </a:lnTo>
                    <a:lnTo>
                      <a:pt x="20346" y="15977"/>
                    </a:lnTo>
                    <a:lnTo>
                      <a:pt x="21143" y="15977"/>
                    </a:lnTo>
                    <a:lnTo>
                      <a:pt x="21204" y="143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E3F41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22933"/>
                  </a:buClr>
                  <a:buSzPts val="1700"/>
                  <a:buFont typeface="Calibri"/>
                  <a:buNone/>
                </a:pPr>
                <a:endParaRPr sz="1700" b="0" i="0" u="none" strike="noStrike" cap="none">
                  <a:solidFill>
                    <a:srgbClr val="22293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4" name="Shape 194"/>
            <p:cNvSpPr/>
            <p:nvPr/>
          </p:nvSpPr>
          <p:spPr>
            <a:xfrm>
              <a:off x="489747" y="189809"/>
              <a:ext cx="3256994" cy="20346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5" name="Shape 195"/>
            <p:cNvCxnSpPr/>
            <p:nvPr/>
          </p:nvCxnSpPr>
          <p:spPr>
            <a:xfrm>
              <a:off x="488107" y="2224151"/>
              <a:ext cx="3260273" cy="3"/>
            </a:xfrm>
            <a:prstGeom prst="straightConnector1">
              <a:avLst/>
            </a:prstGeom>
            <a:noFill/>
            <a:ln w="9525" cap="flat" cmpd="sng">
              <a:solidFill>
                <a:srgbClr val="3E3F4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6" name="Shape 196"/>
            <p:cNvCxnSpPr/>
            <p:nvPr/>
          </p:nvCxnSpPr>
          <p:spPr>
            <a:xfrm flipH="1">
              <a:off x="489746" y="191931"/>
              <a:ext cx="2" cy="2030317"/>
            </a:xfrm>
            <a:prstGeom prst="straightConnector1">
              <a:avLst/>
            </a:prstGeom>
            <a:noFill/>
            <a:ln w="9525" cap="flat" cmpd="sng">
              <a:solidFill>
                <a:srgbClr val="3E3F4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7" name="Shape 197"/>
            <p:cNvCxnSpPr/>
            <p:nvPr/>
          </p:nvCxnSpPr>
          <p:spPr>
            <a:xfrm>
              <a:off x="488107" y="190024"/>
              <a:ext cx="2773334" cy="3"/>
            </a:xfrm>
            <a:prstGeom prst="straightConnector1">
              <a:avLst/>
            </a:prstGeom>
            <a:noFill/>
            <a:ln w="9525" cap="flat" cmpd="sng">
              <a:solidFill>
                <a:srgbClr val="3E3F4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8" name="Shape 198"/>
            <p:cNvCxnSpPr/>
            <p:nvPr/>
          </p:nvCxnSpPr>
          <p:spPr>
            <a:xfrm>
              <a:off x="3746744" y="1515332"/>
              <a:ext cx="2" cy="707458"/>
            </a:xfrm>
            <a:prstGeom prst="straightConnector1">
              <a:avLst/>
            </a:prstGeom>
            <a:noFill/>
            <a:ln w="9525" cap="flat" cmpd="sng">
              <a:solidFill>
                <a:srgbClr val="3E3F4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9" name="Shape 199"/>
            <p:cNvSpPr/>
            <p:nvPr/>
          </p:nvSpPr>
          <p:spPr>
            <a:xfrm>
              <a:off x="1789512" y="2412030"/>
              <a:ext cx="657468" cy="66121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21597" y="0"/>
                  </a:moveTo>
                  <a:lnTo>
                    <a:pt x="3" y="0"/>
                  </a:lnTo>
                  <a:lnTo>
                    <a:pt x="0" y="941"/>
                  </a:lnTo>
                  <a:lnTo>
                    <a:pt x="483" y="16332"/>
                  </a:lnTo>
                  <a:lnTo>
                    <a:pt x="1727" y="21600"/>
                  </a:lnTo>
                  <a:lnTo>
                    <a:pt x="20277" y="21127"/>
                  </a:lnTo>
                  <a:lnTo>
                    <a:pt x="21353" y="13279"/>
                  </a:lnTo>
                  <a:lnTo>
                    <a:pt x="21600" y="4418"/>
                  </a:lnTo>
                  <a:lnTo>
                    <a:pt x="21597" y="0"/>
                  </a:lnTo>
                  <a:close/>
                </a:path>
              </a:pathLst>
            </a:custGeom>
            <a:solidFill>
              <a:srgbClr val="3E3F4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0" name="Shape 200"/>
          <p:cNvSpPr/>
          <p:nvPr/>
        </p:nvSpPr>
        <p:spPr>
          <a:xfrm>
            <a:off x="5122333" y="8658100"/>
            <a:ext cx="1468884" cy="513219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18071" y="0"/>
                </a:moveTo>
                <a:lnTo>
                  <a:pt x="3517" y="0"/>
                </a:lnTo>
                <a:lnTo>
                  <a:pt x="3225" y="7604"/>
                </a:lnTo>
                <a:lnTo>
                  <a:pt x="3223" y="7703"/>
                </a:lnTo>
                <a:lnTo>
                  <a:pt x="3216" y="7933"/>
                </a:lnTo>
                <a:lnTo>
                  <a:pt x="3125" y="9838"/>
                </a:lnTo>
                <a:lnTo>
                  <a:pt x="2962" y="11824"/>
                </a:lnTo>
                <a:lnTo>
                  <a:pt x="2686" y="13778"/>
                </a:lnTo>
                <a:lnTo>
                  <a:pt x="2270" y="15243"/>
                </a:lnTo>
                <a:lnTo>
                  <a:pt x="1698" y="16592"/>
                </a:lnTo>
                <a:lnTo>
                  <a:pt x="203" y="19993"/>
                </a:lnTo>
                <a:lnTo>
                  <a:pt x="71" y="20357"/>
                </a:lnTo>
                <a:lnTo>
                  <a:pt x="0" y="20864"/>
                </a:lnTo>
                <a:lnTo>
                  <a:pt x="30" y="20918"/>
                </a:lnTo>
                <a:lnTo>
                  <a:pt x="114" y="21042"/>
                </a:lnTo>
                <a:lnTo>
                  <a:pt x="259" y="21205"/>
                </a:lnTo>
                <a:lnTo>
                  <a:pt x="469" y="21374"/>
                </a:lnTo>
                <a:lnTo>
                  <a:pt x="749" y="21516"/>
                </a:lnTo>
                <a:lnTo>
                  <a:pt x="1105" y="21600"/>
                </a:lnTo>
                <a:lnTo>
                  <a:pt x="19163" y="21600"/>
                </a:lnTo>
                <a:lnTo>
                  <a:pt x="20554" y="21592"/>
                </a:lnTo>
                <a:lnTo>
                  <a:pt x="21235" y="21417"/>
                </a:lnTo>
                <a:lnTo>
                  <a:pt x="21600" y="20747"/>
                </a:lnTo>
                <a:lnTo>
                  <a:pt x="21577" y="20449"/>
                </a:lnTo>
                <a:lnTo>
                  <a:pt x="21372" y="19964"/>
                </a:lnTo>
                <a:lnTo>
                  <a:pt x="19693" y="16124"/>
                </a:lnTo>
                <a:lnTo>
                  <a:pt x="19395" y="15428"/>
                </a:lnTo>
                <a:lnTo>
                  <a:pt x="19288" y="15173"/>
                </a:lnTo>
                <a:lnTo>
                  <a:pt x="19138" y="14848"/>
                </a:lnTo>
                <a:lnTo>
                  <a:pt x="19007" y="14555"/>
                </a:lnTo>
                <a:lnTo>
                  <a:pt x="18593" y="13110"/>
                </a:lnTo>
                <a:lnTo>
                  <a:pt x="18450" y="11171"/>
                </a:lnTo>
                <a:lnTo>
                  <a:pt x="18385" y="8694"/>
                </a:lnTo>
                <a:lnTo>
                  <a:pt x="18362" y="7602"/>
                </a:lnTo>
                <a:lnTo>
                  <a:pt x="18071" y="0"/>
                </a:lnTo>
                <a:close/>
              </a:path>
            </a:pathLst>
          </a:custGeom>
          <a:solidFill>
            <a:srgbClr val="3E3F4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1700"/>
              <a:buFont typeface="Calibri"/>
              <a:buNone/>
            </a:pPr>
            <a:endParaRPr sz="1700" b="0" i="0" u="none" strike="noStrike" cap="none">
              <a:solidFill>
                <a:srgbClr val="2229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1" name="Shape 201"/>
          <p:cNvGrpSpPr/>
          <p:nvPr/>
        </p:nvGrpSpPr>
        <p:grpSpPr>
          <a:xfrm>
            <a:off x="5120926" y="8656464"/>
            <a:ext cx="1471019" cy="516491"/>
            <a:chOff x="-2" y="-1"/>
            <a:chExt cx="1471018" cy="516489"/>
          </a:xfrm>
        </p:grpSpPr>
        <p:sp>
          <p:nvSpPr>
            <p:cNvPr id="202" name="Shape 202"/>
            <p:cNvSpPr/>
            <p:nvPr/>
          </p:nvSpPr>
          <p:spPr>
            <a:xfrm>
              <a:off x="-2" y="-1"/>
              <a:ext cx="1425895" cy="516489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18659" y="0"/>
                  </a:moveTo>
                  <a:lnTo>
                    <a:pt x="3622" y="0"/>
                  </a:lnTo>
                  <a:lnTo>
                    <a:pt x="3319" y="7615"/>
                  </a:lnTo>
                  <a:lnTo>
                    <a:pt x="3315" y="7752"/>
                  </a:lnTo>
                  <a:lnTo>
                    <a:pt x="3310" y="7926"/>
                  </a:lnTo>
                  <a:lnTo>
                    <a:pt x="3218" y="9811"/>
                  </a:lnTo>
                  <a:lnTo>
                    <a:pt x="3053" y="11788"/>
                  </a:lnTo>
                  <a:lnTo>
                    <a:pt x="2774" y="13722"/>
                  </a:lnTo>
                  <a:lnTo>
                    <a:pt x="2387" y="15040"/>
                  </a:lnTo>
                  <a:lnTo>
                    <a:pt x="1688" y="16624"/>
                  </a:lnTo>
                  <a:lnTo>
                    <a:pt x="228" y="19851"/>
                  </a:lnTo>
                  <a:lnTo>
                    <a:pt x="119" y="20120"/>
                  </a:lnTo>
                  <a:lnTo>
                    <a:pt x="0" y="20599"/>
                  </a:lnTo>
                  <a:lnTo>
                    <a:pt x="0" y="20842"/>
                  </a:lnTo>
                  <a:lnTo>
                    <a:pt x="6" y="20855"/>
                  </a:lnTo>
                  <a:lnTo>
                    <a:pt x="749" y="21501"/>
                  </a:lnTo>
                  <a:lnTo>
                    <a:pt x="1159" y="21600"/>
                  </a:lnTo>
                  <a:lnTo>
                    <a:pt x="21122" y="21600"/>
                  </a:lnTo>
                  <a:lnTo>
                    <a:pt x="21483" y="21519"/>
                  </a:lnTo>
                  <a:lnTo>
                    <a:pt x="21600" y="21463"/>
                  </a:lnTo>
                  <a:lnTo>
                    <a:pt x="1160" y="21463"/>
                  </a:lnTo>
                  <a:lnTo>
                    <a:pt x="822" y="21389"/>
                  </a:lnTo>
                  <a:lnTo>
                    <a:pt x="549" y="21263"/>
                  </a:lnTo>
                  <a:lnTo>
                    <a:pt x="339" y="21111"/>
                  </a:lnTo>
                  <a:lnTo>
                    <a:pt x="187" y="20959"/>
                  </a:lnTo>
                  <a:lnTo>
                    <a:pt x="89" y="20832"/>
                  </a:lnTo>
                  <a:lnTo>
                    <a:pt x="105" y="20407"/>
                  </a:lnTo>
                  <a:lnTo>
                    <a:pt x="229" y="20026"/>
                  </a:lnTo>
                  <a:lnTo>
                    <a:pt x="1909" y="16320"/>
                  </a:lnTo>
                  <a:lnTo>
                    <a:pt x="2231" y="15596"/>
                  </a:lnTo>
                  <a:lnTo>
                    <a:pt x="2690" y="14342"/>
                  </a:lnTo>
                  <a:lnTo>
                    <a:pt x="3032" y="12425"/>
                  </a:lnTo>
                  <a:lnTo>
                    <a:pt x="3231" y="10314"/>
                  </a:lnTo>
                  <a:lnTo>
                    <a:pt x="3344" y="8322"/>
                  </a:lnTo>
                  <a:lnTo>
                    <a:pt x="3367" y="7690"/>
                  </a:lnTo>
                  <a:lnTo>
                    <a:pt x="3666" y="137"/>
                  </a:lnTo>
                  <a:lnTo>
                    <a:pt x="18665" y="137"/>
                  </a:lnTo>
                  <a:lnTo>
                    <a:pt x="18659" y="0"/>
                  </a:lnTo>
                  <a:close/>
                </a:path>
              </a:pathLst>
            </a:custGeom>
            <a:solidFill>
              <a:srgbClr val="3E3F4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>
              <a:off x="76554" y="3275"/>
              <a:ext cx="1394462" cy="509941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17899" y="0"/>
                  </a:moveTo>
                  <a:lnTo>
                    <a:pt x="17848" y="0"/>
                  </a:lnTo>
                  <a:lnTo>
                    <a:pt x="18153" y="7589"/>
                  </a:lnTo>
                  <a:lnTo>
                    <a:pt x="18156" y="7713"/>
                  </a:lnTo>
                  <a:lnTo>
                    <a:pt x="18265" y="9976"/>
                  </a:lnTo>
                  <a:lnTo>
                    <a:pt x="18476" y="12173"/>
                  </a:lnTo>
                  <a:lnTo>
                    <a:pt x="18709" y="13759"/>
                  </a:lnTo>
                  <a:lnTo>
                    <a:pt x="19064" y="15089"/>
                  </a:lnTo>
                  <a:lnTo>
                    <a:pt x="21317" y="20044"/>
                  </a:lnTo>
                  <a:lnTo>
                    <a:pt x="21478" y="20457"/>
                  </a:lnTo>
                  <a:lnTo>
                    <a:pt x="21554" y="20866"/>
                  </a:lnTo>
                  <a:lnTo>
                    <a:pt x="21553" y="20886"/>
                  </a:lnTo>
                  <a:lnTo>
                    <a:pt x="21503" y="20966"/>
                  </a:lnTo>
                  <a:lnTo>
                    <a:pt x="20743" y="21529"/>
                  </a:lnTo>
                  <a:lnTo>
                    <a:pt x="0" y="21600"/>
                  </a:lnTo>
                  <a:lnTo>
                    <a:pt x="20901" y="21600"/>
                  </a:lnTo>
                  <a:lnTo>
                    <a:pt x="21549" y="21056"/>
                  </a:lnTo>
                  <a:lnTo>
                    <a:pt x="21600" y="20950"/>
                  </a:lnTo>
                  <a:lnTo>
                    <a:pt x="21542" y="20447"/>
                  </a:lnTo>
                  <a:lnTo>
                    <a:pt x="21401" y="20049"/>
                  </a:lnTo>
                  <a:lnTo>
                    <a:pt x="19682" y="16293"/>
                  </a:lnTo>
                  <a:lnTo>
                    <a:pt x="19352" y="15560"/>
                  </a:lnTo>
                  <a:lnTo>
                    <a:pt x="18914" y="14369"/>
                  </a:lnTo>
                  <a:lnTo>
                    <a:pt x="18573" y="12527"/>
                  </a:lnTo>
                  <a:lnTo>
                    <a:pt x="18361" y="10503"/>
                  </a:lnTo>
                  <a:lnTo>
                    <a:pt x="18248" y="8744"/>
                  </a:lnTo>
                  <a:lnTo>
                    <a:pt x="18203" y="7574"/>
                  </a:lnTo>
                  <a:lnTo>
                    <a:pt x="17899" y="0"/>
                  </a:lnTo>
                  <a:close/>
                </a:path>
              </a:pathLst>
            </a:custGeom>
            <a:solidFill>
              <a:srgbClr val="3E3F4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4" name="Shape 204"/>
          <p:cNvGrpSpPr/>
          <p:nvPr/>
        </p:nvGrpSpPr>
        <p:grpSpPr>
          <a:xfrm>
            <a:off x="5122062" y="9153828"/>
            <a:ext cx="1468591" cy="35298"/>
            <a:chOff x="-1" y="0"/>
            <a:chExt cx="1468589" cy="35296"/>
          </a:xfrm>
        </p:grpSpPr>
        <p:sp>
          <p:nvSpPr>
            <p:cNvPr id="205" name="Shape 205"/>
            <p:cNvSpPr/>
            <p:nvPr/>
          </p:nvSpPr>
          <p:spPr>
            <a:xfrm>
              <a:off x="-1" y="0"/>
              <a:ext cx="1465676" cy="35296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580" y="19955"/>
                  </a:lnTo>
                  <a:lnTo>
                    <a:pt x="932" y="21600"/>
                  </a:lnTo>
                  <a:lnTo>
                    <a:pt x="1107" y="21495"/>
                  </a:lnTo>
                  <a:lnTo>
                    <a:pt x="20639" y="21446"/>
                  </a:lnTo>
                  <a:lnTo>
                    <a:pt x="21378" y="17659"/>
                  </a:lnTo>
                  <a:lnTo>
                    <a:pt x="21600" y="10699"/>
                  </a:lnTo>
                  <a:lnTo>
                    <a:pt x="1107" y="10699"/>
                  </a:lnTo>
                  <a:lnTo>
                    <a:pt x="751" y="10078"/>
                  </a:lnTo>
                  <a:lnTo>
                    <a:pt x="523" y="9404"/>
                  </a:lnTo>
                  <a:lnTo>
                    <a:pt x="363" y="8346"/>
                  </a:lnTo>
                  <a:lnTo>
                    <a:pt x="242" y="6617"/>
                  </a:lnTo>
                  <a:lnTo>
                    <a:pt x="131" y="3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585A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Shape 206"/>
            <p:cNvSpPr/>
            <p:nvPr/>
          </p:nvSpPr>
          <p:spPr>
            <a:xfrm>
              <a:off x="1393443" y="4"/>
              <a:ext cx="75145" cy="17480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21596" y="0"/>
                  </a:moveTo>
                  <a:lnTo>
                    <a:pt x="6951" y="19139"/>
                  </a:lnTo>
                  <a:lnTo>
                    <a:pt x="0" y="21600"/>
                  </a:lnTo>
                  <a:lnTo>
                    <a:pt x="20763" y="21600"/>
                  </a:lnTo>
                  <a:lnTo>
                    <a:pt x="21600" y="17690"/>
                  </a:lnTo>
                  <a:lnTo>
                    <a:pt x="21596" y="0"/>
                  </a:lnTo>
                  <a:close/>
                </a:path>
              </a:pathLst>
            </a:custGeom>
            <a:solidFill>
              <a:srgbClr val="58585A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7" name="Shape 207"/>
          <p:cNvGrpSpPr/>
          <p:nvPr/>
        </p:nvGrpSpPr>
        <p:grpSpPr>
          <a:xfrm>
            <a:off x="5120435" y="9150593"/>
            <a:ext cx="1471857" cy="43074"/>
            <a:chOff x="0" y="-1"/>
            <a:chExt cx="1471855" cy="43073"/>
          </a:xfrm>
        </p:grpSpPr>
        <p:sp>
          <p:nvSpPr>
            <p:cNvPr id="208" name="Shape 208"/>
            <p:cNvSpPr/>
            <p:nvPr/>
          </p:nvSpPr>
          <p:spPr>
            <a:xfrm>
              <a:off x="0" y="-1"/>
              <a:ext cx="1434900" cy="40008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501" y="19595"/>
                  </a:lnTo>
                  <a:lnTo>
                    <a:pt x="1105" y="21594"/>
                  </a:lnTo>
                  <a:lnTo>
                    <a:pt x="1130" y="21600"/>
                  </a:lnTo>
                  <a:lnTo>
                    <a:pt x="21026" y="21600"/>
                  </a:lnTo>
                  <a:lnTo>
                    <a:pt x="21143" y="21505"/>
                  </a:lnTo>
                  <a:lnTo>
                    <a:pt x="21334" y="21054"/>
                  </a:lnTo>
                  <a:lnTo>
                    <a:pt x="21584" y="19996"/>
                  </a:lnTo>
                  <a:lnTo>
                    <a:pt x="21600" y="19829"/>
                  </a:lnTo>
                  <a:lnTo>
                    <a:pt x="1124" y="19824"/>
                  </a:lnTo>
                  <a:lnTo>
                    <a:pt x="1012" y="19733"/>
                  </a:lnTo>
                  <a:lnTo>
                    <a:pt x="302" y="15370"/>
                  </a:lnTo>
                  <a:lnTo>
                    <a:pt x="49" y="3348"/>
                  </a:lnTo>
                  <a:lnTo>
                    <a:pt x="161" y="3348"/>
                  </a:lnTo>
                  <a:lnTo>
                    <a:pt x="152" y="3217"/>
                  </a:lnTo>
                  <a:lnTo>
                    <a:pt x="67" y="1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585A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Shape 209"/>
            <p:cNvSpPr/>
            <p:nvPr/>
          </p:nvSpPr>
          <p:spPr>
            <a:xfrm>
              <a:off x="75088" y="30370"/>
              <a:ext cx="1359848" cy="12702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19541" y="0"/>
                  </a:moveTo>
                  <a:lnTo>
                    <a:pt x="0" y="21600"/>
                  </a:lnTo>
                  <a:lnTo>
                    <a:pt x="21600" y="4320"/>
                  </a:lnTo>
                  <a:lnTo>
                    <a:pt x="19541" y="0"/>
                  </a:lnTo>
                  <a:close/>
                </a:path>
              </a:pathLst>
            </a:custGeom>
            <a:solidFill>
              <a:srgbClr val="58585A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Shape 210"/>
            <p:cNvSpPr/>
            <p:nvPr/>
          </p:nvSpPr>
          <p:spPr>
            <a:xfrm>
              <a:off x="1398100" y="8520"/>
              <a:ext cx="73755" cy="28199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21600" y="0"/>
                  </a:moveTo>
                  <a:lnTo>
                    <a:pt x="19333" y="0"/>
                  </a:lnTo>
                  <a:lnTo>
                    <a:pt x="20637" y="6432"/>
                  </a:lnTo>
                  <a:lnTo>
                    <a:pt x="19006" y="10220"/>
                  </a:lnTo>
                  <a:lnTo>
                    <a:pt x="4939" y="20576"/>
                  </a:lnTo>
                  <a:lnTo>
                    <a:pt x="0" y="21600"/>
                  </a:lnTo>
                  <a:lnTo>
                    <a:pt x="10787" y="21598"/>
                  </a:lnTo>
                  <a:lnTo>
                    <a:pt x="16104" y="17514"/>
                  </a:lnTo>
                  <a:lnTo>
                    <a:pt x="19710" y="11925"/>
                  </a:lnTo>
                  <a:lnTo>
                    <a:pt x="21359" y="8085"/>
                  </a:lnTo>
                  <a:lnTo>
                    <a:pt x="21575" y="744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8585A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Shape 211"/>
            <p:cNvSpPr/>
            <p:nvPr/>
          </p:nvSpPr>
          <p:spPr>
            <a:xfrm>
              <a:off x="76769" y="-1"/>
              <a:ext cx="1395085" cy="19077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21600" y="0"/>
                  </a:moveTo>
                  <a:lnTo>
                    <a:pt x="20780" y="19373"/>
                  </a:lnTo>
                  <a:lnTo>
                    <a:pt x="0" y="21600"/>
                  </a:lnTo>
                  <a:lnTo>
                    <a:pt x="20907" y="21600"/>
                  </a:lnTo>
                  <a:lnTo>
                    <a:pt x="20992" y="20655"/>
                  </a:lnTo>
                  <a:lnTo>
                    <a:pt x="21203" y="17037"/>
                  </a:lnTo>
                  <a:lnTo>
                    <a:pt x="21365" y="13207"/>
                  </a:lnTo>
                  <a:lnTo>
                    <a:pt x="21480" y="9648"/>
                  </a:lnTo>
                  <a:lnTo>
                    <a:pt x="21600" y="96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8585A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2" name="Shape 212"/>
          <p:cNvSpPr>
            <a:spLocks noGrp="1"/>
          </p:cNvSpPr>
          <p:nvPr>
            <p:ph type="pic" idx="3"/>
          </p:nvPr>
        </p:nvSpPr>
        <p:spPr>
          <a:xfrm>
            <a:off x="992829" y="6763346"/>
            <a:ext cx="3254891" cy="2013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213" name="Shape 213"/>
          <p:cNvGrpSpPr/>
          <p:nvPr/>
        </p:nvGrpSpPr>
        <p:grpSpPr>
          <a:xfrm>
            <a:off x="3599061" y="5540202"/>
            <a:ext cx="4521649" cy="3119545"/>
            <a:chOff x="-2" y="-1"/>
            <a:chExt cx="4521647" cy="3119544"/>
          </a:xfrm>
        </p:grpSpPr>
        <p:sp>
          <p:nvSpPr>
            <p:cNvPr id="214" name="Shape 214"/>
            <p:cNvSpPr/>
            <p:nvPr/>
          </p:nvSpPr>
          <p:spPr>
            <a:xfrm>
              <a:off x="5973" y="2693207"/>
              <a:ext cx="4514036" cy="424692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16145"/>
                  </a:lnTo>
                  <a:lnTo>
                    <a:pt x="43" y="18271"/>
                  </a:lnTo>
                  <a:lnTo>
                    <a:pt x="154" y="20005"/>
                  </a:lnTo>
                  <a:lnTo>
                    <a:pt x="319" y="21172"/>
                  </a:lnTo>
                  <a:lnTo>
                    <a:pt x="520" y="21600"/>
                  </a:lnTo>
                  <a:lnTo>
                    <a:pt x="21087" y="21599"/>
                  </a:lnTo>
                  <a:lnTo>
                    <a:pt x="21287" y="21145"/>
                  </a:lnTo>
                  <a:lnTo>
                    <a:pt x="21450" y="19957"/>
                  </a:lnTo>
                  <a:lnTo>
                    <a:pt x="21560" y="18208"/>
                  </a:lnTo>
                  <a:lnTo>
                    <a:pt x="21599" y="161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8585A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Shape 215"/>
            <p:cNvSpPr/>
            <p:nvPr/>
          </p:nvSpPr>
          <p:spPr>
            <a:xfrm>
              <a:off x="4341" y="2691570"/>
              <a:ext cx="4517304" cy="427973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16033"/>
                  </a:lnTo>
                  <a:lnTo>
                    <a:pt x="40" y="18152"/>
                  </a:lnTo>
                  <a:lnTo>
                    <a:pt x="148" y="19898"/>
                  </a:lnTo>
                  <a:lnTo>
                    <a:pt x="309" y="21102"/>
                  </a:lnTo>
                  <a:lnTo>
                    <a:pt x="508" y="21596"/>
                  </a:lnTo>
                  <a:lnTo>
                    <a:pt x="527" y="21600"/>
                  </a:lnTo>
                  <a:lnTo>
                    <a:pt x="21073" y="21600"/>
                  </a:lnTo>
                  <a:lnTo>
                    <a:pt x="21142" y="21551"/>
                  </a:lnTo>
                  <a:lnTo>
                    <a:pt x="21198" y="21434"/>
                  </a:lnTo>
                  <a:lnTo>
                    <a:pt x="527" y="21434"/>
                  </a:lnTo>
                  <a:lnTo>
                    <a:pt x="457" y="21384"/>
                  </a:lnTo>
                  <a:lnTo>
                    <a:pt x="267" y="20686"/>
                  </a:lnTo>
                  <a:lnTo>
                    <a:pt x="120" y="19303"/>
                  </a:lnTo>
                  <a:lnTo>
                    <a:pt x="33" y="17417"/>
                  </a:lnTo>
                  <a:lnTo>
                    <a:pt x="16" y="165"/>
                  </a:lnTo>
                  <a:lnTo>
                    <a:pt x="21600" y="16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8585A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Shape 216"/>
            <p:cNvSpPr/>
            <p:nvPr/>
          </p:nvSpPr>
          <p:spPr>
            <a:xfrm>
              <a:off x="1636" y="1641"/>
              <a:ext cx="4514038" cy="2691568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21080" y="0"/>
                  </a:moveTo>
                  <a:lnTo>
                    <a:pt x="513" y="0"/>
                  </a:lnTo>
                  <a:lnTo>
                    <a:pt x="313" y="72"/>
                  </a:lnTo>
                  <a:lnTo>
                    <a:pt x="150" y="259"/>
                  </a:lnTo>
                  <a:lnTo>
                    <a:pt x="40" y="535"/>
                  </a:lnTo>
                  <a:lnTo>
                    <a:pt x="0" y="861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861"/>
                  </a:lnTo>
                  <a:lnTo>
                    <a:pt x="21557" y="525"/>
                  </a:lnTo>
                  <a:lnTo>
                    <a:pt x="21445" y="252"/>
                  </a:lnTo>
                  <a:lnTo>
                    <a:pt x="21281" y="67"/>
                  </a:lnTo>
                  <a:lnTo>
                    <a:pt x="21080" y="0"/>
                  </a:lnTo>
                  <a:close/>
                </a:path>
              </a:pathLst>
            </a:custGeom>
            <a:solidFill>
              <a:srgbClr val="3E3F4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Shape 217"/>
            <p:cNvSpPr/>
            <p:nvPr/>
          </p:nvSpPr>
          <p:spPr>
            <a:xfrm>
              <a:off x="-2" y="-1"/>
              <a:ext cx="4517304" cy="2694848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527" y="0"/>
                  </a:moveTo>
                  <a:lnTo>
                    <a:pt x="327" y="66"/>
                  </a:lnTo>
                  <a:lnTo>
                    <a:pt x="161" y="248"/>
                  </a:lnTo>
                  <a:lnTo>
                    <a:pt x="47" y="519"/>
                  </a:lnTo>
                  <a:lnTo>
                    <a:pt x="0" y="851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21574"/>
                  </a:lnTo>
                  <a:lnTo>
                    <a:pt x="16" y="21574"/>
                  </a:lnTo>
                  <a:lnTo>
                    <a:pt x="16" y="884"/>
                  </a:lnTo>
                  <a:lnTo>
                    <a:pt x="56" y="548"/>
                  </a:lnTo>
                  <a:lnTo>
                    <a:pt x="168" y="274"/>
                  </a:lnTo>
                  <a:lnTo>
                    <a:pt x="332" y="91"/>
                  </a:lnTo>
                  <a:lnTo>
                    <a:pt x="21196" y="26"/>
                  </a:lnTo>
                  <a:lnTo>
                    <a:pt x="21161" y="12"/>
                  </a:lnTo>
                  <a:lnTo>
                    <a:pt x="21092" y="1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3E3F4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>
              <a:off x="162301" y="180496"/>
              <a:ext cx="4192706" cy="23593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9" name="Shape 219"/>
            <p:cNvCxnSpPr/>
            <p:nvPr/>
          </p:nvCxnSpPr>
          <p:spPr>
            <a:xfrm>
              <a:off x="160662" y="2539528"/>
              <a:ext cx="4195973" cy="1"/>
            </a:xfrm>
            <a:prstGeom prst="straightConnector1">
              <a:avLst/>
            </a:prstGeom>
            <a:noFill/>
            <a:ln w="9525" cap="flat" cmpd="sng">
              <a:solidFill>
                <a:srgbClr val="3E3F4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0" name="Shape 220"/>
            <p:cNvCxnSpPr/>
            <p:nvPr/>
          </p:nvCxnSpPr>
          <p:spPr>
            <a:xfrm flipH="1">
              <a:off x="162301" y="182048"/>
              <a:ext cx="3" cy="2355574"/>
            </a:xfrm>
            <a:prstGeom prst="straightConnector1">
              <a:avLst/>
            </a:prstGeom>
            <a:noFill/>
            <a:ln w="9525" cap="flat" cmpd="sng">
              <a:solidFill>
                <a:srgbClr val="3E3F4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1" name="Shape 221"/>
            <p:cNvCxnSpPr/>
            <p:nvPr/>
          </p:nvCxnSpPr>
          <p:spPr>
            <a:xfrm>
              <a:off x="160662" y="180142"/>
              <a:ext cx="4195973" cy="1"/>
            </a:xfrm>
            <a:prstGeom prst="straightConnector1">
              <a:avLst/>
            </a:prstGeom>
            <a:noFill/>
            <a:ln w="9525" cap="flat" cmpd="sng">
              <a:solidFill>
                <a:srgbClr val="3E3F4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2" name="Shape 222"/>
            <p:cNvSpPr/>
            <p:nvPr/>
          </p:nvSpPr>
          <p:spPr>
            <a:xfrm>
              <a:off x="2186627" y="2818709"/>
              <a:ext cx="151618" cy="152305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11482" y="0"/>
                  </a:moveTo>
                  <a:lnTo>
                    <a:pt x="5420" y="1550"/>
                  </a:lnTo>
                  <a:lnTo>
                    <a:pt x="1344" y="5630"/>
                  </a:lnTo>
                  <a:lnTo>
                    <a:pt x="0" y="10817"/>
                  </a:lnTo>
                  <a:lnTo>
                    <a:pt x="196" y="12875"/>
                  </a:lnTo>
                  <a:lnTo>
                    <a:pt x="2845" y="18122"/>
                  </a:lnTo>
                  <a:lnTo>
                    <a:pt x="7821" y="21216"/>
                  </a:lnTo>
                  <a:lnTo>
                    <a:pt x="9827" y="21600"/>
                  </a:lnTo>
                  <a:lnTo>
                    <a:pt x="12110" y="21438"/>
                  </a:lnTo>
                  <a:lnTo>
                    <a:pt x="17748" y="19063"/>
                  </a:lnTo>
                  <a:lnTo>
                    <a:pt x="21097" y="14516"/>
                  </a:lnTo>
                  <a:lnTo>
                    <a:pt x="21600" y="12665"/>
                  </a:lnTo>
                  <a:lnTo>
                    <a:pt x="21482" y="10248"/>
                  </a:lnTo>
                  <a:lnTo>
                    <a:pt x="19330" y="4373"/>
                  </a:lnTo>
                  <a:lnTo>
                    <a:pt x="15087" y="853"/>
                  </a:lnTo>
                  <a:lnTo>
                    <a:pt x="11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3" name="Shape 223"/>
          <p:cNvSpPr>
            <a:spLocks noGrp="1"/>
          </p:cNvSpPr>
          <p:nvPr>
            <p:ph type="pic" idx="4"/>
          </p:nvPr>
        </p:nvSpPr>
        <p:spPr>
          <a:xfrm>
            <a:off x="9320097" y="8294340"/>
            <a:ext cx="336604" cy="400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224" name="Shape 224"/>
          <p:cNvGrpSpPr/>
          <p:nvPr/>
        </p:nvGrpSpPr>
        <p:grpSpPr>
          <a:xfrm>
            <a:off x="7670361" y="7822798"/>
            <a:ext cx="655602" cy="1367809"/>
            <a:chOff x="-1" y="-1"/>
            <a:chExt cx="655601" cy="1367807"/>
          </a:xfrm>
        </p:grpSpPr>
        <p:cxnSp>
          <p:nvCxnSpPr>
            <p:cNvPr id="225" name="Shape 225"/>
            <p:cNvCxnSpPr/>
            <p:nvPr/>
          </p:nvCxnSpPr>
          <p:spPr>
            <a:xfrm flipH="1">
              <a:off x="191713" y="257199"/>
              <a:ext cx="2" cy="761782"/>
            </a:xfrm>
            <a:prstGeom prst="straightConnector1">
              <a:avLst/>
            </a:prstGeom>
            <a:noFill/>
            <a:ln w="9525" cap="flat" cmpd="sng">
              <a:solidFill>
                <a:srgbClr val="3E3F4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6" name="Shape 226"/>
            <p:cNvSpPr/>
            <p:nvPr/>
          </p:nvSpPr>
          <p:spPr>
            <a:xfrm>
              <a:off x="642580" y="156435"/>
              <a:ext cx="12702" cy="68636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20070" y="0"/>
                  </a:moveTo>
                  <a:lnTo>
                    <a:pt x="3978" y="0"/>
                  </a:lnTo>
                  <a:lnTo>
                    <a:pt x="0" y="570"/>
                  </a:lnTo>
                  <a:lnTo>
                    <a:pt x="556" y="21419"/>
                  </a:lnTo>
                  <a:lnTo>
                    <a:pt x="4631" y="21600"/>
                  </a:lnTo>
                  <a:lnTo>
                    <a:pt x="20724" y="21600"/>
                  </a:lnTo>
                  <a:lnTo>
                    <a:pt x="21600" y="21419"/>
                  </a:lnTo>
                  <a:lnTo>
                    <a:pt x="21016" y="570"/>
                  </a:lnTo>
                  <a:lnTo>
                    <a:pt x="20070" y="0"/>
                  </a:lnTo>
                  <a:close/>
                </a:path>
              </a:pathLst>
            </a:custGeom>
            <a:solidFill>
              <a:srgbClr val="58585A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Shape 227"/>
            <p:cNvSpPr/>
            <p:nvPr/>
          </p:nvSpPr>
          <p:spPr>
            <a:xfrm>
              <a:off x="642898" y="383545"/>
              <a:ext cx="12702" cy="92865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19867" y="0"/>
                  </a:moveTo>
                  <a:lnTo>
                    <a:pt x="3954" y="0"/>
                  </a:lnTo>
                  <a:lnTo>
                    <a:pt x="0" y="343"/>
                  </a:lnTo>
                  <a:lnTo>
                    <a:pt x="791" y="21088"/>
                  </a:lnTo>
                  <a:lnTo>
                    <a:pt x="791" y="21422"/>
                  </a:lnTo>
                  <a:lnTo>
                    <a:pt x="4821" y="21600"/>
                  </a:lnTo>
                  <a:lnTo>
                    <a:pt x="20734" y="21600"/>
                  </a:lnTo>
                  <a:lnTo>
                    <a:pt x="21600" y="21422"/>
                  </a:lnTo>
                  <a:lnTo>
                    <a:pt x="20734" y="343"/>
                  </a:lnTo>
                  <a:lnTo>
                    <a:pt x="19867" y="0"/>
                  </a:lnTo>
                  <a:close/>
                </a:path>
              </a:pathLst>
            </a:custGeom>
            <a:solidFill>
              <a:srgbClr val="58585A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Shape 228"/>
            <p:cNvSpPr/>
            <p:nvPr/>
          </p:nvSpPr>
          <p:spPr>
            <a:xfrm>
              <a:off x="642730" y="257371"/>
              <a:ext cx="12702" cy="94384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19867" y="0"/>
                  </a:moveTo>
                  <a:lnTo>
                    <a:pt x="3954" y="0"/>
                  </a:lnTo>
                  <a:lnTo>
                    <a:pt x="0" y="491"/>
                  </a:lnTo>
                  <a:lnTo>
                    <a:pt x="791" y="20900"/>
                  </a:lnTo>
                  <a:lnTo>
                    <a:pt x="791" y="21228"/>
                  </a:lnTo>
                  <a:lnTo>
                    <a:pt x="4821" y="21600"/>
                  </a:lnTo>
                  <a:lnTo>
                    <a:pt x="20734" y="21600"/>
                  </a:lnTo>
                  <a:lnTo>
                    <a:pt x="21600" y="21228"/>
                  </a:lnTo>
                  <a:lnTo>
                    <a:pt x="20809" y="820"/>
                  </a:lnTo>
                  <a:lnTo>
                    <a:pt x="20809" y="491"/>
                  </a:lnTo>
                  <a:lnTo>
                    <a:pt x="19867" y="0"/>
                  </a:lnTo>
                  <a:close/>
                </a:path>
              </a:pathLst>
            </a:custGeom>
            <a:solidFill>
              <a:srgbClr val="58585A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Shape 229"/>
            <p:cNvSpPr/>
            <p:nvPr/>
          </p:nvSpPr>
          <p:spPr>
            <a:xfrm>
              <a:off x="-1" y="258228"/>
              <a:ext cx="12702" cy="94395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20213" y="0"/>
                  </a:moveTo>
                  <a:lnTo>
                    <a:pt x="5761" y="2"/>
                  </a:lnTo>
                  <a:lnTo>
                    <a:pt x="32" y="357"/>
                  </a:lnTo>
                  <a:lnTo>
                    <a:pt x="0" y="688"/>
                  </a:lnTo>
                  <a:lnTo>
                    <a:pt x="366" y="20816"/>
                  </a:lnTo>
                  <a:lnTo>
                    <a:pt x="366" y="21147"/>
                  </a:lnTo>
                  <a:lnTo>
                    <a:pt x="6166" y="21600"/>
                  </a:lnTo>
                  <a:lnTo>
                    <a:pt x="20621" y="21597"/>
                  </a:lnTo>
                  <a:lnTo>
                    <a:pt x="21600" y="21147"/>
                  </a:lnTo>
                  <a:lnTo>
                    <a:pt x="21230" y="688"/>
                  </a:lnTo>
                  <a:lnTo>
                    <a:pt x="21230" y="35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rgbClr val="58585A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Shape 230"/>
            <p:cNvSpPr/>
            <p:nvPr/>
          </p:nvSpPr>
          <p:spPr>
            <a:xfrm>
              <a:off x="9368" y="1639"/>
              <a:ext cx="637364" cy="1364415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3365" y="0"/>
                  </a:moveTo>
                  <a:lnTo>
                    <a:pt x="2047" y="73"/>
                  </a:lnTo>
                  <a:lnTo>
                    <a:pt x="754" y="406"/>
                  </a:lnTo>
                  <a:lnTo>
                    <a:pt x="40" y="1107"/>
                  </a:lnTo>
                  <a:lnTo>
                    <a:pt x="0" y="1302"/>
                  </a:lnTo>
                  <a:lnTo>
                    <a:pt x="130" y="20226"/>
                  </a:lnTo>
                  <a:lnTo>
                    <a:pt x="410" y="20980"/>
                  </a:lnTo>
                  <a:lnTo>
                    <a:pt x="1807" y="21505"/>
                  </a:lnTo>
                  <a:lnTo>
                    <a:pt x="3185" y="21600"/>
                  </a:lnTo>
                  <a:lnTo>
                    <a:pt x="18254" y="21593"/>
                  </a:lnTo>
                  <a:lnTo>
                    <a:pt x="19826" y="21495"/>
                  </a:lnTo>
                  <a:lnTo>
                    <a:pt x="21121" y="21089"/>
                  </a:lnTo>
                  <a:lnTo>
                    <a:pt x="21591" y="20399"/>
                  </a:lnTo>
                  <a:lnTo>
                    <a:pt x="21600" y="20253"/>
                  </a:lnTo>
                  <a:lnTo>
                    <a:pt x="21574" y="1394"/>
                  </a:lnTo>
                  <a:lnTo>
                    <a:pt x="21262" y="799"/>
                  </a:lnTo>
                  <a:lnTo>
                    <a:pt x="20382" y="302"/>
                  </a:lnTo>
                  <a:lnTo>
                    <a:pt x="19017" y="26"/>
                  </a:lnTo>
                  <a:lnTo>
                    <a:pt x="3365" y="0"/>
                  </a:lnTo>
                  <a:close/>
                </a:path>
              </a:pathLst>
            </a:custGeom>
            <a:solidFill>
              <a:srgbClr val="3E3F4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1" name="Shape 231"/>
            <p:cNvGrpSpPr/>
            <p:nvPr/>
          </p:nvGrpSpPr>
          <p:grpSpPr>
            <a:xfrm>
              <a:off x="7758" y="-1"/>
              <a:ext cx="640620" cy="1367807"/>
              <a:chOff x="-1" y="0"/>
              <a:chExt cx="640618" cy="1367806"/>
            </a:xfrm>
          </p:grpSpPr>
          <p:sp>
            <p:nvSpPr>
              <p:cNvPr id="232" name="Shape 232"/>
              <p:cNvSpPr/>
              <p:nvPr/>
            </p:nvSpPr>
            <p:spPr>
              <a:xfrm>
                <a:off x="-1" y="0"/>
                <a:ext cx="572381" cy="1367806"/>
              </a:xfrm>
              <a:custGeom>
                <a:avLst/>
                <a:gdLst/>
                <a:ahLst/>
                <a:cxnLst/>
                <a:rect l="0" t="0" r="0" b="0"/>
                <a:pathLst>
                  <a:path w="21600" h="21600" extrusionOk="0">
                    <a:moveTo>
                      <a:pt x="3808" y="0"/>
                    </a:moveTo>
                    <a:lnTo>
                      <a:pt x="2216" y="86"/>
                    </a:lnTo>
                    <a:lnTo>
                      <a:pt x="754" y="459"/>
                    </a:lnTo>
                    <a:lnTo>
                      <a:pt x="37" y="1149"/>
                    </a:lnTo>
                    <a:lnTo>
                      <a:pt x="0" y="1315"/>
                    </a:lnTo>
                    <a:lnTo>
                      <a:pt x="143" y="20156"/>
                    </a:lnTo>
                    <a:lnTo>
                      <a:pt x="313" y="20800"/>
                    </a:lnTo>
                    <a:lnTo>
                      <a:pt x="1469" y="21403"/>
                    </a:lnTo>
                    <a:lnTo>
                      <a:pt x="3471" y="21596"/>
                    </a:lnTo>
                    <a:lnTo>
                      <a:pt x="3872" y="21600"/>
                    </a:lnTo>
                    <a:lnTo>
                      <a:pt x="20387" y="21591"/>
                    </a:lnTo>
                    <a:lnTo>
                      <a:pt x="21013" y="21580"/>
                    </a:lnTo>
                    <a:lnTo>
                      <a:pt x="21584" y="21550"/>
                    </a:lnTo>
                    <a:lnTo>
                      <a:pt x="21600" y="21548"/>
                    </a:lnTo>
                    <a:lnTo>
                      <a:pt x="3872" y="21548"/>
                    </a:lnTo>
                    <a:lnTo>
                      <a:pt x="3237" y="21539"/>
                    </a:lnTo>
                    <a:lnTo>
                      <a:pt x="1721" y="21396"/>
                    </a:lnTo>
                    <a:lnTo>
                      <a:pt x="476" y="20809"/>
                    </a:lnTo>
                    <a:lnTo>
                      <a:pt x="118" y="1410"/>
                    </a:lnTo>
                    <a:lnTo>
                      <a:pt x="180" y="1093"/>
                    </a:lnTo>
                    <a:lnTo>
                      <a:pt x="978" y="438"/>
                    </a:lnTo>
                    <a:lnTo>
                      <a:pt x="2313" y="132"/>
                    </a:lnTo>
                    <a:lnTo>
                      <a:pt x="21500" y="52"/>
                    </a:lnTo>
                    <a:lnTo>
                      <a:pt x="21344" y="33"/>
                    </a:lnTo>
                    <a:lnTo>
                      <a:pt x="20736" y="4"/>
                    </a:lnTo>
                    <a:lnTo>
                      <a:pt x="3808" y="0"/>
                    </a:lnTo>
                    <a:close/>
                  </a:path>
                </a:pathLst>
              </a:custGeom>
              <a:solidFill>
                <a:srgbClr val="3E3F41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22933"/>
                  </a:buClr>
                  <a:buSzPts val="1700"/>
                  <a:buFont typeface="Calibri"/>
                  <a:buNone/>
                </a:pPr>
                <a:endParaRPr sz="1700" b="0" i="0" u="none" strike="noStrike" cap="none">
                  <a:solidFill>
                    <a:srgbClr val="22293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Shape 233"/>
              <p:cNvSpPr/>
              <p:nvPr/>
            </p:nvSpPr>
            <p:spPr>
              <a:xfrm>
                <a:off x="100896" y="3271"/>
                <a:ext cx="539721" cy="1361252"/>
              </a:xfrm>
              <a:custGeom>
                <a:avLst/>
                <a:gdLst/>
                <a:ahLst/>
                <a:cxnLst/>
                <a:rect l="0" t="0" r="0" b="0"/>
                <a:pathLst>
                  <a:path w="21600" h="21600" extrusionOk="0">
                    <a:moveTo>
                      <a:pt x="18763" y="0"/>
                    </a:moveTo>
                    <a:lnTo>
                      <a:pt x="0" y="0"/>
                    </a:lnTo>
                    <a:lnTo>
                      <a:pt x="17804" y="4"/>
                    </a:lnTo>
                    <a:lnTo>
                      <a:pt x="18460" y="25"/>
                    </a:lnTo>
                    <a:lnTo>
                      <a:pt x="20078" y="303"/>
                    </a:lnTo>
                    <a:lnTo>
                      <a:pt x="21100" y="805"/>
                    </a:lnTo>
                    <a:lnTo>
                      <a:pt x="21469" y="20201"/>
                    </a:lnTo>
                    <a:lnTo>
                      <a:pt x="21463" y="20375"/>
                    </a:lnTo>
                    <a:lnTo>
                      <a:pt x="21081" y="20994"/>
                    </a:lnTo>
                    <a:lnTo>
                      <a:pt x="19586" y="21467"/>
                    </a:lnTo>
                    <a:lnTo>
                      <a:pt x="17905" y="21588"/>
                    </a:lnTo>
                    <a:lnTo>
                      <a:pt x="68" y="21600"/>
                    </a:lnTo>
                    <a:lnTo>
                      <a:pt x="18869" y="21600"/>
                    </a:lnTo>
                    <a:lnTo>
                      <a:pt x="20311" y="21389"/>
                    </a:lnTo>
                    <a:lnTo>
                      <a:pt x="21293" y="20921"/>
                    </a:lnTo>
                    <a:lnTo>
                      <a:pt x="21600" y="20201"/>
                    </a:lnTo>
                    <a:lnTo>
                      <a:pt x="21570" y="1371"/>
                    </a:lnTo>
                    <a:lnTo>
                      <a:pt x="21210" y="776"/>
                    </a:lnTo>
                    <a:lnTo>
                      <a:pt x="20191" y="272"/>
                    </a:lnTo>
                    <a:lnTo>
                      <a:pt x="19187" y="47"/>
                    </a:lnTo>
                    <a:lnTo>
                      <a:pt x="18763" y="0"/>
                    </a:lnTo>
                    <a:close/>
                  </a:path>
                </a:pathLst>
              </a:custGeom>
              <a:solidFill>
                <a:srgbClr val="3E3F41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22933"/>
                  </a:buClr>
                  <a:buSzPts val="1700"/>
                  <a:buFont typeface="Calibri"/>
                  <a:buNone/>
                </a:pPr>
                <a:endParaRPr sz="1700" b="0" i="0" u="none" strike="noStrike" cap="none">
                  <a:solidFill>
                    <a:srgbClr val="22293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4" name="Shape 234"/>
            <p:cNvSpPr/>
            <p:nvPr/>
          </p:nvSpPr>
          <p:spPr>
            <a:xfrm>
              <a:off x="413729" y="74904"/>
              <a:ext cx="18768" cy="18794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16755" y="0"/>
                  </a:moveTo>
                  <a:lnTo>
                    <a:pt x="4821" y="11"/>
                  </a:lnTo>
                  <a:lnTo>
                    <a:pt x="23" y="4816"/>
                  </a:lnTo>
                  <a:lnTo>
                    <a:pt x="0" y="16771"/>
                  </a:lnTo>
                  <a:lnTo>
                    <a:pt x="4857" y="21600"/>
                  </a:lnTo>
                  <a:lnTo>
                    <a:pt x="16779" y="21588"/>
                  </a:lnTo>
                  <a:lnTo>
                    <a:pt x="21588" y="16771"/>
                  </a:lnTo>
                  <a:lnTo>
                    <a:pt x="21600" y="4816"/>
                  </a:lnTo>
                  <a:lnTo>
                    <a:pt x="167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Shape 235"/>
            <p:cNvSpPr/>
            <p:nvPr/>
          </p:nvSpPr>
          <p:spPr>
            <a:xfrm>
              <a:off x="279104" y="78343"/>
              <a:ext cx="94578" cy="12702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21236" y="0"/>
                  </a:moveTo>
                  <a:lnTo>
                    <a:pt x="361" y="264"/>
                  </a:lnTo>
                  <a:lnTo>
                    <a:pt x="22" y="4646"/>
                  </a:lnTo>
                  <a:lnTo>
                    <a:pt x="0" y="16931"/>
                  </a:lnTo>
                  <a:lnTo>
                    <a:pt x="363" y="21600"/>
                  </a:lnTo>
                  <a:lnTo>
                    <a:pt x="21239" y="21334"/>
                  </a:lnTo>
                  <a:lnTo>
                    <a:pt x="21582" y="16931"/>
                  </a:lnTo>
                  <a:lnTo>
                    <a:pt x="21600" y="4646"/>
                  </a:lnTo>
                  <a:lnTo>
                    <a:pt x="21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Shape 236"/>
            <p:cNvSpPr/>
            <p:nvPr/>
          </p:nvSpPr>
          <p:spPr>
            <a:xfrm>
              <a:off x="280234" y="1239058"/>
              <a:ext cx="95535" cy="94524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13739" y="0"/>
                  </a:moveTo>
                  <a:lnTo>
                    <a:pt x="3763" y="2720"/>
                  </a:lnTo>
                  <a:lnTo>
                    <a:pt x="0" y="10655"/>
                  </a:lnTo>
                  <a:lnTo>
                    <a:pt x="487" y="13911"/>
                  </a:lnTo>
                  <a:lnTo>
                    <a:pt x="1843" y="16779"/>
                  </a:lnTo>
                  <a:lnTo>
                    <a:pt x="3923" y="19113"/>
                  </a:lnTo>
                  <a:lnTo>
                    <a:pt x="6584" y="20769"/>
                  </a:lnTo>
                  <a:lnTo>
                    <a:pt x="9679" y="21600"/>
                  </a:lnTo>
                  <a:lnTo>
                    <a:pt x="13268" y="21191"/>
                  </a:lnTo>
                  <a:lnTo>
                    <a:pt x="16336" y="19983"/>
                  </a:lnTo>
                  <a:lnTo>
                    <a:pt x="18801" y="18101"/>
                  </a:lnTo>
                  <a:lnTo>
                    <a:pt x="20582" y="15671"/>
                  </a:lnTo>
                  <a:lnTo>
                    <a:pt x="21600" y="12816"/>
                  </a:lnTo>
                  <a:lnTo>
                    <a:pt x="21295" y="8949"/>
                  </a:lnTo>
                  <a:lnTo>
                    <a:pt x="20244" y="5690"/>
                  </a:lnTo>
                  <a:lnTo>
                    <a:pt x="18561" y="3082"/>
                  </a:lnTo>
                  <a:lnTo>
                    <a:pt x="16355" y="1170"/>
                  </a:lnTo>
                  <a:lnTo>
                    <a:pt x="137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Shape 237"/>
            <p:cNvSpPr/>
            <p:nvPr/>
          </p:nvSpPr>
          <p:spPr>
            <a:xfrm>
              <a:off x="33664" y="156469"/>
              <a:ext cx="590236" cy="1046945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21549" y="0"/>
                  </a:moveTo>
                  <a:lnTo>
                    <a:pt x="0" y="16"/>
                  </a:lnTo>
                  <a:lnTo>
                    <a:pt x="51" y="21600"/>
                  </a:lnTo>
                  <a:lnTo>
                    <a:pt x="21600" y="21584"/>
                  </a:lnTo>
                  <a:lnTo>
                    <a:pt x="215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Shape 238"/>
            <p:cNvSpPr/>
            <p:nvPr/>
          </p:nvSpPr>
          <p:spPr>
            <a:xfrm>
              <a:off x="32029" y="154833"/>
              <a:ext cx="593513" cy="1050225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21549" y="0"/>
                  </a:moveTo>
                  <a:lnTo>
                    <a:pt x="0" y="16"/>
                  </a:lnTo>
                  <a:lnTo>
                    <a:pt x="51" y="21600"/>
                  </a:lnTo>
                  <a:lnTo>
                    <a:pt x="21600" y="21584"/>
                  </a:lnTo>
                  <a:lnTo>
                    <a:pt x="21600" y="21532"/>
                  </a:lnTo>
                  <a:lnTo>
                    <a:pt x="170" y="21532"/>
                  </a:lnTo>
                  <a:lnTo>
                    <a:pt x="119" y="83"/>
                  </a:lnTo>
                  <a:lnTo>
                    <a:pt x="21549" y="67"/>
                  </a:lnTo>
                  <a:lnTo>
                    <a:pt x="21549" y="0"/>
                  </a:lnTo>
                  <a:close/>
                </a:path>
              </a:pathLst>
            </a:custGeom>
            <a:solidFill>
              <a:srgbClr val="3E3F4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9" name="Shape 239"/>
          <p:cNvSpPr>
            <a:spLocks noGrp="1"/>
          </p:cNvSpPr>
          <p:nvPr>
            <p:ph type="pic" idx="5"/>
          </p:nvPr>
        </p:nvSpPr>
        <p:spPr>
          <a:xfrm>
            <a:off x="7705356" y="7979884"/>
            <a:ext cx="590644" cy="104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pic" idx="6"/>
          </p:nvPr>
        </p:nvSpPr>
        <p:spPr>
          <a:xfrm>
            <a:off x="3769445" y="5718600"/>
            <a:ext cx="4185345" cy="2346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Shape 241"/>
          <p:cNvSpPr/>
          <p:nvPr/>
        </p:nvSpPr>
        <p:spPr>
          <a:xfrm>
            <a:off x="-1" y="10505440"/>
            <a:ext cx="20107278" cy="815022"/>
          </a:xfrm>
          <a:prstGeom prst="rect">
            <a:avLst/>
          </a:prstGeom>
          <a:solidFill>
            <a:srgbClr val="18181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None/>
            </a:pPr>
            <a:endParaRPr sz="17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Shape 242" descr="Shape 2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95237" y="10714235"/>
            <a:ext cx="1522572" cy="36076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Shape 243"/>
          <p:cNvSpPr txBox="1">
            <a:spLocks noGrp="1"/>
          </p:cNvSpPr>
          <p:nvPr>
            <p:ph type="sldNum" idx="12"/>
          </p:nvPr>
        </p:nvSpPr>
        <p:spPr>
          <a:xfrm>
            <a:off x="19389933" y="375854"/>
            <a:ext cx="249032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A8B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pic" idx="2"/>
          </p:nvPr>
        </p:nvSpPr>
        <p:spPr>
          <a:xfrm>
            <a:off x="2139635" y="7415076"/>
            <a:ext cx="2929324" cy="1742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pic" idx="3"/>
          </p:nvPr>
        </p:nvSpPr>
        <p:spPr>
          <a:xfrm>
            <a:off x="5353296" y="7421702"/>
            <a:ext cx="2929324" cy="1742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pic" idx="4"/>
          </p:nvPr>
        </p:nvSpPr>
        <p:spPr>
          <a:xfrm>
            <a:off x="11787240" y="7415076"/>
            <a:ext cx="2929324" cy="1742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pic" idx="5"/>
          </p:nvPr>
        </p:nvSpPr>
        <p:spPr>
          <a:xfrm>
            <a:off x="8567904" y="7395198"/>
            <a:ext cx="2929324" cy="1742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9" name="Shape 249"/>
          <p:cNvSpPr>
            <a:spLocks noGrp="1"/>
          </p:cNvSpPr>
          <p:nvPr>
            <p:ph type="pic" idx="6"/>
          </p:nvPr>
        </p:nvSpPr>
        <p:spPr>
          <a:xfrm>
            <a:off x="15014153" y="7381943"/>
            <a:ext cx="2929324" cy="174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0" name="Shape 250"/>
          <p:cNvSpPr>
            <a:spLocks noGrp="1"/>
          </p:cNvSpPr>
          <p:nvPr>
            <p:ph type="pic" idx="7"/>
          </p:nvPr>
        </p:nvSpPr>
        <p:spPr>
          <a:xfrm>
            <a:off x="2133600" y="2532651"/>
            <a:ext cx="7663826" cy="454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pic" idx="8"/>
          </p:nvPr>
        </p:nvSpPr>
        <p:spPr>
          <a:xfrm>
            <a:off x="10243511" y="2552530"/>
            <a:ext cx="7726438" cy="4545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Shape 252"/>
          <p:cNvSpPr/>
          <p:nvPr/>
        </p:nvSpPr>
        <p:spPr>
          <a:xfrm>
            <a:off x="-1" y="10505440"/>
            <a:ext cx="20107278" cy="815022"/>
          </a:xfrm>
          <a:prstGeom prst="rect">
            <a:avLst/>
          </a:prstGeom>
          <a:solidFill>
            <a:srgbClr val="18181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None/>
            </a:pPr>
            <a:endParaRPr sz="17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Shape 253" descr="Shape 2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95237" y="10714235"/>
            <a:ext cx="1522572" cy="36076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 txBox="1">
            <a:spLocks noGrp="1"/>
          </p:cNvSpPr>
          <p:nvPr>
            <p:ph type="sldNum" idx="12"/>
          </p:nvPr>
        </p:nvSpPr>
        <p:spPr>
          <a:xfrm>
            <a:off x="19389933" y="375854"/>
            <a:ext cx="249032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A8B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pic" idx="2"/>
          </p:nvPr>
        </p:nvSpPr>
        <p:spPr>
          <a:xfrm>
            <a:off x="2093845" y="4587721"/>
            <a:ext cx="7703595" cy="4802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Shape 257"/>
          <p:cNvSpPr>
            <a:spLocks noGrp="1"/>
          </p:cNvSpPr>
          <p:nvPr>
            <p:ph type="pic" idx="3"/>
          </p:nvPr>
        </p:nvSpPr>
        <p:spPr>
          <a:xfrm>
            <a:off x="10243525" y="4567842"/>
            <a:ext cx="7752931" cy="4802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Shape 258"/>
          <p:cNvSpPr/>
          <p:nvPr/>
        </p:nvSpPr>
        <p:spPr>
          <a:xfrm>
            <a:off x="-1" y="10505440"/>
            <a:ext cx="20107278" cy="815022"/>
          </a:xfrm>
          <a:prstGeom prst="rect">
            <a:avLst/>
          </a:prstGeom>
          <a:solidFill>
            <a:srgbClr val="18181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None/>
            </a:pPr>
            <a:endParaRPr sz="17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Shape 259" descr="Shape 2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95237" y="10714235"/>
            <a:ext cx="1522572" cy="36076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Shape 260"/>
          <p:cNvSpPr txBox="1">
            <a:spLocks noGrp="1"/>
          </p:cNvSpPr>
          <p:nvPr>
            <p:ph type="sldNum" idx="12"/>
          </p:nvPr>
        </p:nvSpPr>
        <p:spPr>
          <a:xfrm>
            <a:off x="19389933" y="375854"/>
            <a:ext cx="249032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A8B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/>
          </p:cNvSpPr>
          <p:nvPr>
            <p:ph type="pic" idx="2"/>
          </p:nvPr>
        </p:nvSpPr>
        <p:spPr>
          <a:xfrm>
            <a:off x="4068414" y="3667883"/>
            <a:ext cx="11900448" cy="574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-1" y="10505440"/>
            <a:ext cx="20107278" cy="815022"/>
          </a:xfrm>
          <a:prstGeom prst="rect">
            <a:avLst/>
          </a:prstGeom>
          <a:solidFill>
            <a:srgbClr val="18181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None/>
            </a:pPr>
            <a:endParaRPr sz="17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Shape 264" descr="Shape 2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95237" y="10714235"/>
            <a:ext cx="1522572" cy="36076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Shape 265"/>
          <p:cNvSpPr txBox="1">
            <a:spLocks noGrp="1"/>
          </p:cNvSpPr>
          <p:nvPr>
            <p:ph type="sldNum" idx="12"/>
          </p:nvPr>
        </p:nvSpPr>
        <p:spPr>
          <a:xfrm>
            <a:off x="19389933" y="375854"/>
            <a:ext cx="249032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A8B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lank">
  <p:cSld name="5_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/>
          </p:cNvSpPr>
          <p:nvPr>
            <p:ph type="pic" idx="2"/>
          </p:nvPr>
        </p:nvSpPr>
        <p:spPr>
          <a:xfrm>
            <a:off x="1670313" y="3834245"/>
            <a:ext cx="4115453" cy="5622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8" name="Shape 268"/>
          <p:cNvSpPr>
            <a:spLocks noGrp="1"/>
          </p:cNvSpPr>
          <p:nvPr>
            <p:ph type="pic" idx="3"/>
          </p:nvPr>
        </p:nvSpPr>
        <p:spPr>
          <a:xfrm>
            <a:off x="5887379" y="3834245"/>
            <a:ext cx="4115450" cy="5622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9" name="Shape 269"/>
          <p:cNvSpPr>
            <a:spLocks noGrp="1"/>
          </p:cNvSpPr>
          <p:nvPr>
            <p:ph type="pic" idx="4"/>
          </p:nvPr>
        </p:nvSpPr>
        <p:spPr>
          <a:xfrm>
            <a:off x="10104446" y="3834245"/>
            <a:ext cx="4115452" cy="5622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0" name="Shape 270"/>
          <p:cNvSpPr>
            <a:spLocks noGrp="1"/>
          </p:cNvSpPr>
          <p:nvPr>
            <p:ph type="pic" idx="5"/>
          </p:nvPr>
        </p:nvSpPr>
        <p:spPr>
          <a:xfrm>
            <a:off x="14321513" y="3834245"/>
            <a:ext cx="4115452" cy="5622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1" name="Shape 271"/>
          <p:cNvSpPr/>
          <p:nvPr/>
        </p:nvSpPr>
        <p:spPr>
          <a:xfrm>
            <a:off x="-1" y="10505440"/>
            <a:ext cx="20107278" cy="815022"/>
          </a:xfrm>
          <a:prstGeom prst="rect">
            <a:avLst/>
          </a:prstGeom>
          <a:solidFill>
            <a:srgbClr val="18181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None/>
            </a:pPr>
            <a:endParaRPr sz="17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Shape 272" descr="Shape 2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95237" y="10714235"/>
            <a:ext cx="1522572" cy="36076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Shape 273"/>
          <p:cNvSpPr txBox="1">
            <a:spLocks noGrp="1"/>
          </p:cNvSpPr>
          <p:nvPr>
            <p:ph type="sldNum" idx="12"/>
          </p:nvPr>
        </p:nvSpPr>
        <p:spPr>
          <a:xfrm>
            <a:off x="19389933" y="375854"/>
            <a:ext cx="249032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A8B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ustom Layout">
  <p:cSld name="20_Custom Layout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/>
          </p:cNvSpPr>
          <p:nvPr>
            <p:ph type="pic" idx="2"/>
          </p:nvPr>
        </p:nvSpPr>
        <p:spPr>
          <a:xfrm>
            <a:off x="1086667" y="2586238"/>
            <a:ext cx="5830959" cy="6763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Shape 276"/>
          <p:cNvSpPr>
            <a:spLocks noGrp="1"/>
          </p:cNvSpPr>
          <p:nvPr>
            <p:ph type="pic" idx="3"/>
          </p:nvPr>
        </p:nvSpPr>
        <p:spPr>
          <a:xfrm>
            <a:off x="7109773" y="2592864"/>
            <a:ext cx="5830959" cy="6763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Shape 277"/>
          <p:cNvSpPr>
            <a:spLocks noGrp="1"/>
          </p:cNvSpPr>
          <p:nvPr>
            <p:ph type="pic" idx="4"/>
          </p:nvPr>
        </p:nvSpPr>
        <p:spPr>
          <a:xfrm>
            <a:off x="13126256" y="2592864"/>
            <a:ext cx="5830959" cy="6763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Shape 278"/>
          <p:cNvSpPr/>
          <p:nvPr/>
        </p:nvSpPr>
        <p:spPr>
          <a:xfrm>
            <a:off x="-1" y="10505440"/>
            <a:ext cx="20107278" cy="815022"/>
          </a:xfrm>
          <a:prstGeom prst="rect">
            <a:avLst/>
          </a:prstGeom>
          <a:solidFill>
            <a:srgbClr val="18181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None/>
            </a:pPr>
            <a:endParaRPr sz="17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Shape 279" descr="Shape 2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95237" y="10714235"/>
            <a:ext cx="1522572" cy="36076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 txBox="1">
            <a:spLocks noGrp="1"/>
          </p:cNvSpPr>
          <p:nvPr>
            <p:ph type="sldNum" idx="12"/>
          </p:nvPr>
        </p:nvSpPr>
        <p:spPr>
          <a:xfrm>
            <a:off x="19389933" y="375854"/>
            <a:ext cx="249032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A8B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/>
          </p:cNvSpPr>
          <p:nvPr>
            <p:ph type="pic" idx="2"/>
          </p:nvPr>
        </p:nvSpPr>
        <p:spPr>
          <a:xfrm>
            <a:off x="675861" y="3018518"/>
            <a:ext cx="9138891" cy="638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3" name="Shape 283"/>
          <p:cNvSpPr>
            <a:spLocks noGrp="1"/>
          </p:cNvSpPr>
          <p:nvPr>
            <p:ph type="pic" idx="3"/>
          </p:nvPr>
        </p:nvSpPr>
        <p:spPr>
          <a:xfrm>
            <a:off x="10230273" y="3025144"/>
            <a:ext cx="9197418" cy="638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" name="Shape 284"/>
          <p:cNvSpPr/>
          <p:nvPr/>
        </p:nvSpPr>
        <p:spPr>
          <a:xfrm>
            <a:off x="-1" y="10505440"/>
            <a:ext cx="20107278" cy="815022"/>
          </a:xfrm>
          <a:prstGeom prst="rect">
            <a:avLst/>
          </a:prstGeom>
          <a:solidFill>
            <a:srgbClr val="18181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None/>
            </a:pPr>
            <a:endParaRPr sz="17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Shape 285" descr="Shape 2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95237" y="10714235"/>
            <a:ext cx="1522572" cy="36076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 txBox="1">
            <a:spLocks noGrp="1"/>
          </p:cNvSpPr>
          <p:nvPr>
            <p:ph type="sldNum" idx="12"/>
          </p:nvPr>
        </p:nvSpPr>
        <p:spPr>
          <a:xfrm>
            <a:off x="19389933" y="375854"/>
            <a:ext cx="249032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A8B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/>
          </p:cNvSpPr>
          <p:nvPr>
            <p:ph type="pic" idx="2"/>
          </p:nvPr>
        </p:nvSpPr>
        <p:spPr>
          <a:xfrm>
            <a:off x="702392" y="2947702"/>
            <a:ext cx="12271485" cy="6763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9" name="Shape 289"/>
          <p:cNvSpPr>
            <a:spLocks noGrp="1"/>
          </p:cNvSpPr>
          <p:nvPr>
            <p:ph type="pic" idx="3"/>
          </p:nvPr>
        </p:nvSpPr>
        <p:spPr>
          <a:xfrm>
            <a:off x="13199166" y="2954328"/>
            <a:ext cx="6135760" cy="6763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0" name="Shape 290"/>
          <p:cNvSpPr/>
          <p:nvPr/>
        </p:nvSpPr>
        <p:spPr>
          <a:xfrm>
            <a:off x="-1" y="10505440"/>
            <a:ext cx="20107278" cy="815022"/>
          </a:xfrm>
          <a:prstGeom prst="rect">
            <a:avLst/>
          </a:prstGeom>
          <a:solidFill>
            <a:srgbClr val="18181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None/>
            </a:pPr>
            <a:endParaRPr sz="17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Shape 291" descr="Shape 2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95237" y="10714235"/>
            <a:ext cx="1522572" cy="36076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Shape 292"/>
          <p:cNvSpPr txBox="1">
            <a:spLocks noGrp="1"/>
          </p:cNvSpPr>
          <p:nvPr>
            <p:ph type="sldNum" idx="12"/>
          </p:nvPr>
        </p:nvSpPr>
        <p:spPr>
          <a:xfrm>
            <a:off x="19389933" y="375854"/>
            <a:ext cx="249032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A8B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-1" y="10505440"/>
            <a:ext cx="20107278" cy="815022"/>
          </a:xfrm>
          <a:prstGeom prst="rect">
            <a:avLst/>
          </a:prstGeom>
          <a:solidFill>
            <a:srgbClr val="18181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None/>
            </a:pPr>
            <a:endParaRPr sz="17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Shape 23" descr="Shape 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95237" y="10714235"/>
            <a:ext cx="1522572" cy="36076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9389933" y="375854"/>
            <a:ext cx="249032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A8B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0">
  <p:cSld name="Title Slide 0">
    <p:bg>
      <p:bgPr>
        <a:solidFill>
          <a:srgbClr val="000000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19389933" y="375854"/>
            <a:ext cx="249032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A8B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-1" y="10505440"/>
            <a:ext cx="20107278" cy="815022"/>
          </a:xfrm>
          <a:prstGeom prst="rect">
            <a:avLst/>
          </a:prstGeom>
          <a:solidFill>
            <a:srgbClr val="18181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None/>
            </a:pPr>
            <a:endParaRPr sz="17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Shape 29" descr="Shape 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95237" y="10714235"/>
            <a:ext cx="1522572" cy="36076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19389933" y="375854"/>
            <a:ext cx="249032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  <a:defRPr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A8B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2513013" y="1852613"/>
            <a:ext cx="15081252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6000"/>
              <a:buFont typeface="Calibri"/>
              <a:buNone/>
              <a:defRPr sz="60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2513013" y="5945189"/>
            <a:ext cx="15081252" cy="2733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8460623" y="10658814"/>
            <a:ext cx="263941" cy="26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1382712" y="603251"/>
            <a:ext cx="17341852" cy="2187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1382712" y="3013075"/>
            <a:ext cx="17341852" cy="718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18460623" y="10658814"/>
            <a:ext cx="263941" cy="26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>
  <p:cSld name="Заголовок раздела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1371602" y="2822575"/>
            <a:ext cx="17343438" cy="470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6000"/>
              <a:buFont typeface="Calibri"/>
              <a:buNone/>
              <a:defRPr sz="60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1371602" y="7575550"/>
            <a:ext cx="17343438" cy="24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A8B8D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A8B8D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A8B8D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A8B8D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A8B8D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18460623" y="10658814"/>
            <a:ext cx="263941" cy="26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382712" y="603251"/>
            <a:ext cx="17341852" cy="2187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382712" y="3013075"/>
            <a:ext cx="17341852" cy="718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93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8460623" y="10658814"/>
            <a:ext cx="263941" cy="26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B8D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A8B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anna.bulgakova@lamoda.ru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/>
          <p:nvPr/>
        </p:nvSpPr>
        <p:spPr>
          <a:xfrm>
            <a:off x="1072562" y="4400829"/>
            <a:ext cx="5366339" cy="5425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900"/>
              <a:buFont typeface="Proxima Nova"/>
              <a:buNone/>
            </a:pPr>
            <a:r>
              <a:rPr lang="en-US" sz="4900" b="1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Как мы превратили внутренний продукт в коробочный. Коллекция ошибок.</a:t>
            </a:r>
            <a:endParaRPr/>
          </a:p>
        </p:txBody>
      </p:sp>
      <p:sp>
        <p:nvSpPr>
          <p:cNvPr id="298" name="Shape 298"/>
          <p:cNvSpPr txBox="1"/>
          <p:nvPr/>
        </p:nvSpPr>
        <p:spPr>
          <a:xfrm>
            <a:off x="1072563" y="10395769"/>
            <a:ext cx="4944160" cy="3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1500"/>
              <a:buFont typeface="Proxima Nova"/>
              <a:buNone/>
            </a:pPr>
            <a:r>
              <a:rPr lang="en-US" sz="150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Апрель</a:t>
            </a:r>
            <a:r>
              <a:rPr lang="en-US" sz="1500" b="0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2018</a:t>
            </a:r>
            <a:endParaRPr/>
          </a:p>
        </p:txBody>
      </p:sp>
      <p:pic>
        <p:nvPicPr>
          <p:cNvPr id="299" name="Shape 299" descr="Shape 3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5688" y="2119085"/>
            <a:ext cx="4310516" cy="1030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Shape 300" descr="Shape 309"/>
          <p:cNvPicPr preferRelativeResize="0"/>
          <p:nvPr/>
        </p:nvPicPr>
        <p:blipFill rotWithShape="1">
          <a:blip r:embed="rId4">
            <a:alphaModFix/>
          </a:blip>
          <a:srcRect l="918"/>
          <a:stretch/>
        </p:blipFill>
        <p:spPr>
          <a:xfrm>
            <a:off x="7808500" y="12700"/>
            <a:ext cx="12298800" cy="1132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/>
          <p:nvPr/>
        </p:nvSpPr>
        <p:spPr>
          <a:xfrm>
            <a:off x="1687687" y="516829"/>
            <a:ext cx="16731900" cy="164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10000"/>
              <a:buFont typeface="Proxima Nova"/>
              <a:buNone/>
            </a:pPr>
            <a:r>
              <a:rPr lang="en-US" sz="10000" b="1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B2B доставка</a:t>
            </a:r>
            <a:endParaRPr/>
          </a:p>
        </p:txBody>
      </p:sp>
      <p:pic>
        <p:nvPicPr>
          <p:cNvPr id="432" name="Shape 432" descr="Рисунок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4067" y="2871535"/>
            <a:ext cx="2834224" cy="330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Shape 433" descr="Рисунок 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7480" y="3192740"/>
            <a:ext cx="3864312" cy="2982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Shape 434" descr="Рисунок 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71720" y="4073635"/>
            <a:ext cx="1361907" cy="1380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/>
          <p:nvPr/>
        </p:nvSpPr>
        <p:spPr>
          <a:xfrm>
            <a:off x="1687687" y="516829"/>
            <a:ext cx="16731900" cy="164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10000"/>
              <a:buFont typeface="Proxima Nova"/>
              <a:buNone/>
            </a:pPr>
            <a:r>
              <a:rPr lang="en-US" sz="10000" b="1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B2B доставка</a:t>
            </a:r>
            <a:endParaRPr/>
          </a:p>
        </p:txBody>
      </p:sp>
      <p:pic>
        <p:nvPicPr>
          <p:cNvPr id="440" name="Shape 440" descr="Рисунок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4067" y="2871535"/>
            <a:ext cx="2834224" cy="330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Shape 441" descr="Рисунок 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7480" y="3192740"/>
            <a:ext cx="3864312" cy="2982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Shape 442" descr="Рисунок 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90984" y="4007241"/>
            <a:ext cx="3749741" cy="216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Shape 443" descr="Рисунок 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71720" y="4073635"/>
            <a:ext cx="1361907" cy="138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Shape 444" descr="Рисунок 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05646" y="4231818"/>
            <a:ext cx="1361907" cy="1380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/>
          <p:nvPr/>
        </p:nvSpPr>
        <p:spPr>
          <a:xfrm>
            <a:off x="1687687" y="516829"/>
            <a:ext cx="16731900" cy="164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10000"/>
              <a:buFont typeface="Proxima Nova"/>
              <a:buNone/>
            </a:pPr>
            <a:r>
              <a:rPr lang="en-US" sz="10000" b="1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B2B доставка</a:t>
            </a:r>
            <a:endParaRPr/>
          </a:p>
        </p:txBody>
      </p:sp>
      <p:pic>
        <p:nvPicPr>
          <p:cNvPr id="450" name="Shape 450" descr="Рисунок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4067" y="2871535"/>
            <a:ext cx="2834224" cy="330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Shape 451" descr="Рисунок 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7480" y="3192740"/>
            <a:ext cx="3864312" cy="2982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Shape 452" descr="Рисунок 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90984" y="4007241"/>
            <a:ext cx="3749741" cy="216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Shape 453" descr="Рисунок 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65493" y="7385942"/>
            <a:ext cx="4331371" cy="2387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Shape 454" descr="Рисунок 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71720" y="4073635"/>
            <a:ext cx="1361907" cy="138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Shape 455" descr="Рисунок 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805646" y="4231818"/>
            <a:ext cx="1361907" cy="1380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/>
          <p:nvPr/>
        </p:nvSpPr>
        <p:spPr>
          <a:xfrm>
            <a:off x="1687687" y="516829"/>
            <a:ext cx="16731900" cy="164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10000"/>
              <a:buFont typeface="Proxima Nova"/>
              <a:buNone/>
            </a:pPr>
            <a:r>
              <a:rPr lang="en-US" sz="10000" b="1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B2B доставка</a:t>
            </a:r>
            <a:endParaRPr/>
          </a:p>
        </p:txBody>
      </p:sp>
      <p:pic>
        <p:nvPicPr>
          <p:cNvPr id="461" name="Shape 461" descr="Рисунок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4067" y="2871535"/>
            <a:ext cx="2834224" cy="330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Shape 462" descr="Рисунок 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7480" y="3192740"/>
            <a:ext cx="3864312" cy="2982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Shape 463" descr="Рисунок 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90984" y="4007241"/>
            <a:ext cx="3749741" cy="216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Shape 464" descr="Рисунок 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65493" y="7385942"/>
            <a:ext cx="4331371" cy="2387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Shape 465" descr="Рисунок 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10687" y="6288011"/>
            <a:ext cx="3485902" cy="348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Shape 466" descr="Рисунок 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71720" y="4073635"/>
            <a:ext cx="1361907" cy="138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Shape 467" descr="Рисунок 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805646" y="4231818"/>
            <a:ext cx="1361907" cy="138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Shape 468" descr="Рисунок 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52673" y="7889450"/>
            <a:ext cx="1361907" cy="1380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 txBox="1"/>
          <p:nvPr/>
        </p:nvSpPr>
        <p:spPr>
          <a:xfrm>
            <a:off x="1687687" y="516829"/>
            <a:ext cx="16731900" cy="164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10000"/>
              <a:buFont typeface="Proxima Nova"/>
              <a:buNone/>
            </a:pPr>
            <a:r>
              <a:rPr lang="en-US" sz="10000" b="1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B2B доставка</a:t>
            </a:r>
            <a:endParaRPr/>
          </a:p>
        </p:txBody>
      </p:sp>
      <p:pic>
        <p:nvPicPr>
          <p:cNvPr id="474" name="Shape 474" descr="Рисунок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4067" y="2871535"/>
            <a:ext cx="2834224" cy="330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Shape 475" descr="Рисунок 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7480" y="3192740"/>
            <a:ext cx="3864312" cy="2982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Shape 476" descr="Рисунок 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90984" y="4007241"/>
            <a:ext cx="3749741" cy="216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Shape 477" descr="Рисунок 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65493" y="7385942"/>
            <a:ext cx="4331371" cy="2387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Shape 478" descr="Рисунок 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10687" y="6288011"/>
            <a:ext cx="3485902" cy="348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Shape 479" descr="Рисунок 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89442" y="6700070"/>
            <a:ext cx="2952824" cy="3073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Shape 480" descr="Рисунок 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71720" y="4073635"/>
            <a:ext cx="1361907" cy="138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Shape 481" descr="Рисунок 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805646" y="4231818"/>
            <a:ext cx="1361907" cy="138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Shape 482" descr="Рисунок 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52673" y="7889450"/>
            <a:ext cx="1361907" cy="138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Shape 483" descr="Рисунок 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392696" y="7889450"/>
            <a:ext cx="1361907" cy="1380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>
            <a:spLocks noGrp="1"/>
          </p:cNvSpPr>
          <p:nvPr>
            <p:ph type="sldNum" idx="12"/>
          </p:nvPr>
        </p:nvSpPr>
        <p:spPr>
          <a:xfrm>
            <a:off x="19393055" y="375877"/>
            <a:ext cx="245831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15</a:t>
            </a:fld>
            <a:endParaRPr/>
          </a:p>
        </p:txBody>
      </p:sp>
      <p:pic>
        <p:nvPicPr>
          <p:cNvPr id="489" name="Shape 489" descr="Рисунок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69042" y="2381499"/>
            <a:ext cx="12196217" cy="8130813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Shape 490"/>
          <p:cNvSpPr txBox="1"/>
          <p:nvPr/>
        </p:nvSpPr>
        <p:spPr>
          <a:xfrm>
            <a:off x="1482402" y="371298"/>
            <a:ext cx="16731900" cy="164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10000"/>
              <a:buFont typeface="Proxima Nova"/>
              <a:buNone/>
            </a:pPr>
            <a:r>
              <a:rPr lang="en-US" sz="10000" b="1" i="0" u="none" strike="noStrike" cap="none">
                <a:solidFill>
                  <a:srgbClr val="222933"/>
                </a:solidFill>
                <a:latin typeface="Proxima Nova"/>
                <a:ea typeface="Proxima Nova"/>
                <a:cs typeface="Proxima Nova"/>
                <a:sym typeface="Proxima Nova"/>
              </a:rPr>
              <a:t>B2B fulfilment</a:t>
            </a:r>
            <a:endParaRPr/>
          </a:p>
        </p:txBody>
      </p:sp>
      <p:sp>
        <p:nvSpPr>
          <p:cNvPr id="491" name="Shape 491"/>
          <p:cNvSpPr txBox="1"/>
          <p:nvPr/>
        </p:nvSpPr>
        <p:spPr>
          <a:xfrm>
            <a:off x="1221119" y="1611998"/>
            <a:ext cx="17814302" cy="967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5600"/>
              <a:buFont typeface="Proxima Nova"/>
              <a:buNone/>
            </a:pPr>
            <a:r>
              <a:rPr lang="en-US" sz="5600" b="0" i="0" u="none" strike="noStrike" cap="none">
                <a:solidFill>
                  <a:srgbClr val="222933"/>
                </a:solidFill>
                <a:latin typeface="Proxima Nova"/>
                <a:ea typeface="Proxima Nova"/>
                <a:cs typeface="Proxima Nova"/>
                <a:sym typeface="Proxima Nova"/>
              </a:rPr>
              <a:t>Хранение и доставка заказов партнеров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sldNum" idx="12"/>
          </p:nvPr>
        </p:nvSpPr>
        <p:spPr>
          <a:xfrm>
            <a:off x="19404638" y="375877"/>
            <a:ext cx="234248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16</a:t>
            </a:fld>
            <a:endParaRPr/>
          </a:p>
        </p:txBody>
      </p:sp>
      <p:sp>
        <p:nvSpPr>
          <p:cNvPr id="497" name="Shape 497"/>
          <p:cNvSpPr txBox="1"/>
          <p:nvPr/>
        </p:nvSpPr>
        <p:spPr>
          <a:xfrm>
            <a:off x="1482402" y="371298"/>
            <a:ext cx="16731900" cy="164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10000"/>
              <a:buFont typeface="Proxima Nova"/>
              <a:buNone/>
            </a:pPr>
            <a:r>
              <a:rPr lang="en-US" sz="10000" b="1" i="0" u="none" strike="noStrike" cap="none">
                <a:solidFill>
                  <a:srgbClr val="222933"/>
                </a:solidFill>
                <a:latin typeface="Proxima Nova"/>
                <a:ea typeface="Proxima Nova"/>
                <a:cs typeface="Proxima Nova"/>
                <a:sym typeface="Proxima Nova"/>
              </a:rPr>
              <a:t>B2B fulfilment</a:t>
            </a:r>
            <a:endParaRPr/>
          </a:p>
        </p:txBody>
      </p:sp>
      <p:sp>
        <p:nvSpPr>
          <p:cNvPr id="498" name="Shape 498"/>
          <p:cNvSpPr txBox="1"/>
          <p:nvPr/>
        </p:nvSpPr>
        <p:spPr>
          <a:xfrm>
            <a:off x="1236617" y="1996750"/>
            <a:ext cx="17814302" cy="967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5600"/>
              <a:buFont typeface="Proxima Nova"/>
              <a:buNone/>
            </a:pPr>
            <a:r>
              <a:rPr lang="en-US" sz="5600" b="0" i="0" u="none" strike="noStrike" cap="none">
                <a:solidFill>
                  <a:srgbClr val="222933"/>
                </a:solidFill>
                <a:latin typeface="Proxima Nova"/>
                <a:ea typeface="Proxima Nova"/>
                <a:cs typeface="Proxima Nova"/>
                <a:sym typeface="Proxima Nova"/>
              </a:rPr>
              <a:t>Хранение и доставка заказов партнеров</a:t>
            </a:r>
            <a:endParaRPr/>
          </a:p>
        </p:txBody>
      </p:sp>
      <p:pic>
        <p:nvPicPr>
          <p:cNvPr id="499" name="Shape 499" descr="Рисунок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3807" y="3622199"/>
            <a:ext cx="3689518" cy="3058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>
            <a:spLocks noGrp="1"/>
          </p:cNvSpPr>
          <p:nvPr>
            <p:ph type="sldNum" idx="12"/>
          </p:nvPr>
        </p:nvSpPr>
        <p:spPr>
          <a:xfrm>
            <a:off x="19394580" y="375878"/>
            <a:ext cx="244307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17</a:t>
            </a:fld>
            <a:endParaRPr/>
          </a:p>
        </p:txBody>
      </p:sp>
      <p:sp>
        <p:nvSpPr>
          <p:cNvPr id="505" name="Shape 505"/>
          <p:cNvSpPr txBox="1"/>
          <p:nvPr/>
        </p:nvSpPr>
        <p:spPr>
          <a:xfrm>
            <a:off x="1482402" y="371298"/>
            <a:ext cx="16731900" cy="164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10000"/>
              <a:buFont typeface="Proxima Nova"/>
              <a:buNone/>
            </a:pPr>
            <a:r>
              <a:rPr lang="en-US" sz="10000" b="1" i="0" u="none" strike="noStrike" cap="none">
                <a:solidFill>
                  <a:srgbClr val="222933"/>
                </a:solidFill>
                <a:latin typeface="Proxima Nova"/>
                <a:ea typeface="Proxima Nova"/>
                <a:cs typeface="Proxima Nova"/>
                <a:sym typeface="Proxima Nova"/>
              </a:rPr>
              <a:t>B2B fulfilment</a:t>
            </a:r>
            <a:endParaRPr/>
          </a:p>
        </p:txBody>
      </p:sp>
      <p:sp>
        <p:nvSpPr>
          <p:cNvPr id="506" name="Shape 506"/>
          <p:cNvSpPr txBox="1"/>
          <p:nvPr/>
        </p:nvSpPr>
        <p:spPr>
          <a:xfrm>
            <a:off x="1236617" y="1996750"/>
            <a:ext cx="17814302" cy="967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5600"/>
              <a:buFont typeface="Proxima Nova"/>
              <a:buNone/>
            </a:pPr>
            <a:r>
              <a:rPr lang="en-US" sz="5600" b="0" i="0" u="none" strike="noStrike" cap="none">
                <a:solidFill>
                  <a:srgbClr val="222933"/>
                </a:solidFill>
                <a:latin typeface="Proxima Nova"/>
                <a:ea typeface="Proxima Nova"/>
                <a:cs typeface="Proxima Nova"/>
                <a:sym typeface="Proxima Nova"/>
              </a:rPr>
              <a:t>Хранение и доставка заказов партнеров</a:t>
            </a:r>
            <a:endParaRPr/>
          </a:p>
        </p:txBody>
      </p:sp>
      <p:pic>
        <p:nvPicPr>
          <p:cNvPr id="507" name="Shape 507" descr="Рисунок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3807" y="3622199"/>
            <a:ext cx="3689518" cy="3058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Shape 508" descr="Рисунок 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3350" y="4070858"/>
            <a:ext cx="4386399" cy="3058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Shape 509" descr="Рисунок 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7204" y="4286691"/>
            <a:ext cx="1362267" cy="1381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 txBox="1">
            <a:spLocks noGrp="1"/>
          </p:cNvSpPr>
          <p:nvPr>
            <p:ph type="sldNum" idx="12"/>
          </p:nvPr>
        </p:nvSpPr>
        <p:spPr>
          <a:xfrm>
            <a:off x="19393056" y="375878"/>
            <a:ext cx="245831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18</a:t>
            </a:fld>
            <a:endParaRPr/>
          </a:p>
        </p:txBody>
      </p:sp>
      <p:sp>
        <p:nvSpPr>
          <p:cNvPr id="515" name="Shape 515"/>
          <p:cNvSpPr txBox="1"/>
          <p:nvPr/>
        </p:nvSpPr>
        <p:spPr>
          <a:xfrm>
            <a:off x="1482402" y="371298"/>
            <a:ext cx="16731900" cy="164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10000"/>
              <a:buFont typeface="Proxima Nova"/>
              <a:buNone/>
            </a:pPr>
            <a:r>
              <a:rPr lang="en-US" sz="10000" b="1" i="0" u="none" strike="noStrike" cap="none">
                <a:solidFill>
                  <a:srgbClr val="222933"/>
                </a:solidFill>
                <a:latin typeface="Proxima Nova"/>
                <a:ea typeface="Proxima Nova"/>
                <a:cs typeface="Proxima Nova"/>
                <a:sym typeface="Proxima Nova"/>
              </a:rPr>
              <a:t>B2B fulfilment</a:t>
            </a:r>
            <a:endParaRPr/>
          </a:p>
        </p:txBody>
      </p:sp>
      <p:sp>
        <p:nvSpPr>
          <p:cNvPr id="516" name="Shape 516"/>
          <p:cNvSpPr txBox="1"/>
          <p:nvPr/>
        </p:nvSpPr>
        <p:spPr>
          <a:xfrm>
            <a:off x="1236617" y="1996750"/>
            <a:ext cx="17814302" cy="967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5600"/>
              <a:buFont typeface="Proxima Nova"/>
              <a:buNone/>
            </a:pPr>
            <a:r>
              <a:rPr lang="en-US" sz="5600" b="0" i="0" u="none" strike="noStrike" cap="none">
                <a:solidFill>
                  <a:srgbClr val="222933"/>
                </a:solidFill>
                <a:latin typeface="Proxima Nova"/>
                <a:ea typeface="Proxima Nova"/>
                <a:cs typeface="Proxima Nova"/>
                <a:sym typeface="Proxima Nova"/>
              </a:rPr>
              <a:t>Хранение и доставка заказов партнеров</a:t>
            </a:r>
            <a:endParaRPr/>
          </a:p>
        </p:txBody>
      </p:sp>
      <p:pic>
        <p:nvPicPr>
          <p:cNvPr id="517" name="Shape 517" descr="Рисунок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3807" y="3622199"/>
            <a:ext cx="3689518" cy="3058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Shape 518" descr="Рисунок 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3350" y="4070858"/>
            <a:ext cx="4386399" cy="3058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Shape 519" descr="Рисунок 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975555" y="4026589"/>
            <a:ext cx="1601580" cy="160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Shape 520" descr="Рисунок 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530573" y="6087717"/>
            <a:ext cx="1601580" cy="160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Shape 521" descr="Рисунок 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776344" y="6927236"/>
            <a:ext cx="1601580" cy="160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Shape 522" descr="Рисунок 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7204" y="4286691"/>
            <a:ext cx="1362267" cy="138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Shape 523" descr="Рисунок 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116519" y="4460914"/>
            <a:ext cx="1362267" cy="1381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>
            <a:spLocks noGrp="1"/>
          </p:cNvSpPr>
          <p:nvPr>
            <p:ph type="sldNum" idx="12"/>
          </p:nvPr>
        </p:nvSpPr>
        <p:spPr>
          <a:xfrm>
            <a:off x="19351906" y="375877"/>
            <a:ext cx="286979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19</a:t>
            </a:fld>
            <a:endParaRPr/>
          </a:p>
        </p:txBody>
      </p:sp>
      <p:sp>
        <p:nvSpPr>
          <p:cNvPr id="529" name="Shape 529"/>
          <p:cNvSpPr txBox="1"/>
          <p:nvPr/>
        </p:nvSpPr>
        <p:spPr>
          <a:xfrm>
            <a:off x="1482400" y="371300"/>
            <a:ext cx="16731900" cy="24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10000"/>
              <a:buFont typeface="Proxima Nova"/>
              <a:buNone/>
            </a:pPr>
            <a:r>
              <a:rPr lang="en-US" sz="10000" b="1" i="0" u="none" strike="noStrike" cap="none">
                <a:solidFill>
                  <a:srgbClr val="222933"/>
                </a:solidFill>
                <a:latin typeface="Proxima Nova"/>
                <a:ea typeface="Proxima Nova"/>
                <a:cs typeface="Proxima Nova"/>
                <a:sym typeface="Proxima Nova"/>
              </a:rPr>
              <a:t>B2B IT решение</a:t>
            </a:r>
            <a:r>
              <a:rPr lang="en-US" sz="10000" b="1">
                <a:solidFill>
                  <a:srgbClr val="222933"/>
                </a:solidFill>
                <a:latin typeface="Proxima Nova"/>
                <a:ea typeface="Proxima Nova"/>
                <a:cs typeface="Proxima Nova"/>
                <a:sym typeface="Proxima Nova"/>
              </a:rPr>
              <a:t/>
            </a:r>
            <a:br>
              <a:rPr lang="en-US" sz="10000" b="1">
                <a:solidFill>
                  <a:srgbClr val="222933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6000">
                <a:solidFill>
                  <a:srgbClr val="222933"/>
                </a:solidFill>
                <a:latin typeface="Proxima Nova"/>
                <a:ea typeface="Proxima Nova"/>
                <a:cs typeface="Proxima Nova"/>
                <a:sym typeface="Proxima Nova"/>
              </a:rPr>
              <a:t>Онлайн система для партнеров</a:t>
            </a:r>
            <a:endParaRPr sz="6000">
              <a:solidFill>
                <a:srgbClr val="22293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30" name="Shape 5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4000" y="2779750"/>
            <a:ext cx="11707174" cy="767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/>
          <p:nvPr/>
        </p:nvSpPr>
        <p:spPr>
          <a:xfrm>
            <a:off x="1285194" y="741002"/>
            <a:ext cx="16731886" cy="764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4400"/>
              <a:buFont typeface="Proxima Nova"/>
              <a:buNone/>
            </a:pPr>
            <a:r>
              <a:rPr lang="en-US" sz="4400" b="1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Содержание</a:t>
            </a:r>
            <a:endParaRPr/>
          </a:p>
        </p:txBody>
      </p:sp>
      <p:sp>
        <p:nvSpPr>
          <p:cNvPr id="306" name="Shape 306"/>
          <p:cNvSpPr txBox="1"/>
          <p:nvPr/>
        </p:nvSpPr>
        <p:spPr>
          <a:xfrm>
            <a:off x="1388438" y="1505501"/>
            <a:ext cx="6445803" cy="6250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51435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2800"/>
              <a:buFont typeface="Proxima Nova"/>
              <a:buNone/>
            </a:pPr>
            <a:endParaRPr sz="2800" b="1" i="0" u="none" strike="noStrike" cap="none" dirty="0">
              <a:solidFill>
                <a:srgbClr val="18181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1" marR="0" lvl="0" indent="-4572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3400"/>
              <a:buFont typeface="Proxima Nova"/>
              <a:buAutoNum type="arabicPeriod"/>
            </a:pPr>
            <a:r>
              <a:rPr lang="en-US" sz="34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Что</a:t>
            </a:r>
            <a:r>
              <a:rPr lang="en-US" sz="34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4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такое</a:t>
            </a:r>
            <a:r>
              <a:rPr lang="en-US" sz="34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Lamoda</a:t>
            </a:r>
            <a:endParaRPr sz="3400" b="0" i="0" u="none" strike="noStrike" cap="none" dirty="0">
              <a:solidFill>
                <a:srgbClr val="18181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3400" dirty="0">
              <a:solidFill>
                <a:srgbClr val="18181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1" marR="0" lvl="0" indent="-4572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3400"/>
              <a:buFont typeface="Proxima Nova"/>
              <a:buAutoNum type="arabicPeriod"/>
            </a:pPr>
            <a:r>
              <a:rPr lang="en-US" sz="34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Что</a:t>
            </a:r>
            <a:r>
              <a:rPr lang="en-US" sz="34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4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такое</a:t>
            </a:r>
            <a:r>
              <a:rPr lang="en-US" sz="34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B2B и Marketplace</a:t>
            </a:r>
            <a:endParaRPr sz="3400" b="0" i="0" u="none" strike="noStrike" cap="none" dirty="0">
              <a:solidFill>
                <a:srgbClr val="18181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3400" dirty="0">
              <a:solidFill>
                <a:srgbClr val="18181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1" marR="0" lvl="0" indent="-4572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3400"/>
              <a:buFont typeface="Proxima Nova"/>
              <a:buAutoNum type="arabicPeriod"/>
            </a:pPr>
            <a:r>
              <a:rPr lang="en-US" sz="34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Проекты</a:t>
            </a:r>
            <a:r>
              <a:rPr lang="en-US" sz="34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B2B</a:t>
            </a:r>
            <a:endParaRPr sz="3400" b="0" i="0" u="none" strike="noStrike" cap="none" dirty="0">
              <a:solidFill>
                <a:srgbClr val="18181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3400" dirty="0">
              <a:solidFill>
                <a:srgbClr val="18181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1" marR="0" lvl="0" indent="-4572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3400"/>
              <a:buFont typeface="Proxima Nova"/>
              <a:buAutoNum type="arabicPeriod"/>
            </a:pPr>
            <a:r>
              <a:rPr lang="en-US" sz="34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Ошибки</a:t>
            </a:r>
            <a:r>
              <a:rPr lang="en-US" sz="34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и </a:t>
            </a:r>
            <a:r>
              <a:rPr lang="en-US" sz="34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вы</a:t>
            </a:r>
            <a:r>
              <a:rPr lang="en-US" sz="3400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в</a:t>
            </a:r>
            <a:r>
              <a:rPr lang="en-US" sz="34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оды</a:t>
            </a:r>
            <a:endParaRPr sz="3400" b="0" i="0" u="none" strike="noStrike" cap="none" dirty="0">
              <a:solidFill>
                <a:srgbClr val="18181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3400" dirty="0">
              <a:solidFill>
                <a:srgbClr val="18181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1" marR="0" lvl="0" indent="-4572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3400"/>
              <a:buFont typeface="Proxima Nova"/>
              <a:buAutoNum type="arabicPeriod"/>
            </a:pPr>
            <a:r>
              <a:rPr lang="en-US" sz="34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Полезные</a:t>
            </a:r>
            <a:r>
              <a:rPr lang="en-US" sz="34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4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находки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1400"/>
              <a:buFont typeface="Proxima Nova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/>
          <p:nvPr/>
        </p:nvSpPr>
        <p:spPr>
          <a:xfrm>
            <a:off x="2292825" y="3548152"/>
            <a:ext cx="16731900" cy="43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8200"/>
              <a:buFont typeface="Proxima Nova"/>
              <a:buNone/>
            </a:pPr>
            <a:r>
              <a:rPr lang="en-US" sz="9600" b="0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Общая логика </a:t>
            </a:r>
            <a:r>
              <a:rPr lang="en-US" sz="960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Lamoda</a:t>
            </a:r>
            <a:r>
              <a:rPr lang="en-US" sz="9600" b="0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перешла на B2B</a:t>
            </a:r>
            <a:endParaRPr sz="9600"/>
          </a:p>
        </p:txBody>
      </p:sp>
      <p:sp>
        <p:nvSpPr>
          <p:cNvPr id="536" name="Shape 536"/>
          <p:cNvSpPr txBox="1">
            <a:spLocks noGrp="1"/>
          </p:cNvSpPr>
          <p:nvPr>
            <p:ph type="sldNum" idx="12"/>
          </p:nvPr>
        </p:nvSpPr>
        <p:spPr>
          <a:xfrm>
            <a:off x="19393513" y="375878"/>
            <a:ext cx="245373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20</a:t>
            </a:fld>
            <a:endParaRPr/>
          </a:p>
        </p:txBody>
      </p:sp>
      <p:sp>
        <p:nvSpPr>
          <p:cNvPr id="537" name="Shape 537"/>
          <p:cNvSpPr txBox="1"/>
          <p:nvPr/>
        </p:nvSpPr>
        <p:spPr>
          <a:xfrm>
            <a:off x="1749680" y="487928"/>
            <a:ext cx="16731900" cy="764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None/>
            </a:pPr>
            <a:r>
              <a:rPr lang="en-US" sz="4400" b="1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Особенности реализации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 txBox="1"/>
          <p:nvPr/>
        </p:nvSpPr>
        <p:spPr>
          <a:xfrm>
            <a:off x="2306034" y="3574572"/>
            <a:ext cx="16731900" cy="260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8200"/>
              <a:buFont typeface="Proxima Nova"/>
              <a:buNone/>
            </a:pPr>
            <a:r>
              <a:rPr lang="en-US" sz="9600" b="0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Любая кастомизация — серьезная разработка </a:t>
            </a:r>
            <a:endParaRPr sz="9600"/>
          </a:p>
        </p:txBody>
      </p:sp>
      <p:sp>
        <p:nvSpPr>
          <p:cNvPr id="543" name="Shape 543"/>
          <p:cNvSpPr txBox="1">
            <a:spLocks noGrp="1"/>
          </p:cNvSpPr>
          <p:nvPr>
            <p:ph type="sldNum" idx="12"/>
          </p:nvPr>
        </p:nvSpPr>
        <p:spPr>
          <a:xfrm>
            <a:off x="19360289" y="375878"/>
            <a:ext cx="278597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21</a:t>
            </a:fld>
            <a:endParaRPr/>
          </a:p>
        </p:txBody>
      </p:sp>
      <p:sp>
        <p:nvSpPr>
          <p:cNvPr id="544" name="Shape 544"/>
          <p:cNvSpPr txBox="1"/>
          <p:nvPr/>
        </p:nvSpPr>
        <p:spPr>
          <a:xfrm>
            <a:off x="1749680" y="487928"/>
            <a:ext cx="16731900" cy="764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None/>
            </a:pPr>
            <a:r>
              <a:rPr lang="en-US" sz="4400" b="1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Особенности реализации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 txBox="1">
            <a:spLocks noGrp="1"/>
          </p:cNvSpPr>
          <p:nvPr>
            <p:ph type="sldNum" idx="12"/>
          </p:nvPr>
        </p:nvSpPr>
        <p:spPr>
          <a:xfrm>
            <a:off x="19360138" y="375877"/>
            <a:ext cx="278749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22</a:t>
            </a:fld>
            <a:endParaRPr/>
          </a:p>
        </p:txBody>
      </p:sp>
      <p:sp>
        <p:nvSpPr>
          <p:cNvPr id="550" name="Shape 550"/>
          <p:cNvSpPr txBox="1"/>
          <p:nvPr/>
        </p:nvSpPr>
        <p:spPr>
          <a:xfrm>
            <a:off x="1687675" y="2946548"/>
            <a:ext cx="16731900" cy="164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10000"/>
              <a:buFont typeface="Proxima Nova"/>
              <a:buNone/>
            </a:pPr>
            <a:r>
              <a:rPr lang="en-US" sz="10000" b="1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Нажитый опыт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sldNum" idx="12"/>
          </p:nvPr>
        </p:nvSpPr>
        <p:spPr>
          <a:xfrm>
            <a:off x="19355336" y="375852"/>
            <a:ext cx="283626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23</a:t>
            </a:fld>
            <a:endParaRPr/>
          </a:p>
        </p:txBody>
      </p:sp>
      <p:sp>
        <p:nvSpPr>
          <p:cNvPr id="556" name="Shape 556"/>
          <p:cNvSpPr txBox="1"/>
          <p:nvPr/>
        </p:nvSpPr>
        <p:spPr>
          <a:xfrm>
            <a:off x="1047250" y="2999746"/>
            <a:ext cx="18009600" cy="46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Proxima Nova"/>
              <a:buNone/>
            </a:pPr>
            <a:r>
              <a:rPr lang="en-US" sz="9600" b="0" i="0" u="none" strike="noStrike" cap="none" dirty="0" err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Боль</a:t>
            </a:r>
            <a:r>
              <a:rPr lang="en-US" sz="9600" b="0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№1: </a:t>
            </a:r>
            <a:r>
              <a:rPr lang="en-US" sz="9600" b="1" i="0" u="none" strike="noStrike" cap="none" dirty="0" err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медленное</a:t>
            </a:r>
            <a:r>
              <a:rPr lang="en-US" sz="9600" b="1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9600" b="1" i="0" u="none" strike="noStrike" cap="none" dirty="0" err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развитие</a:t>
            </a:r>
            <a:endParaRPr sz="9600" b="1" i="0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Proxima Nova"/>
              <a:buNone/>
            </a:pPr>
            <a:r>
              <a:rPr lang="en-US" sz="7200" dirty="0">
                <a:latin typeface="Proxima Nova"/>
                <a:ea typeface="Proxima Nova"/>
                <a:cs typeface="Proxima Nova"/>
                <a:sym typeface="Proxima Nova"/>
              </a:rPr>
              <a:t>5 </a:t>
            </a:r>
            <a:r>
              <a:rPr lang="en-US" sz="7200" dirty="0" err="1">
                <a:latin typeface="Proxima Nova"/>
                <a:ea typeface="Proxima Nova"/>
                <a:cs typeface="Proxima Nova"/>
                <a:sym typeface="Proxima Nova"/>
              </a:rPr>
              <a:t>заказов</a:t>
            </a:r>
            <a:r>
              <a:rPr lang="en-US" sz="7200" dirty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7200" dirty="0" smtClean="0">
                <a:latin typeface="Proxima Nova"/>
                <a:ea typeface="Proxima Nova"/>
                <a:cs typeface="Proxima Nova"/>
                <a:sym typeface="Proxima Nova"/>
              </a:rPr>
              <a:t>в неделю </a:t>
            </a:r>
            <a:r>
              <a:rPr lang="en-US" sz="7200" dirty="0" err="1" smtClean="0">
                <a:latin typeface="Proxima Nova"/>
                <a:ea typeface="Proxima Nova"/>
                <a:cs typeface="Proxima Nova"/>
                <a:sym typeface="Proxima Nova"/>
              </a:rPr>
              <a:t>первые</a:t>
            </a:r>
            <a:r>
              <a:rPr lang="en-US" sz="7200" dirty="0" smtClean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7200" dirty="0">
                <a:latin typeface="Proxima Nova"/>
                <a:ea typeface="Proxima Nova"/>
                <a:cs typeface="Proxima Nova"/>
                <a:sym typeface="Proxima Nova"/>
              </a:rPr>
              <a:t>2 </a:t>
            </a:r>
            <a:r>
              <a:rPr lang="en-US" sz="7200" dirty="0" err="1">
                <a:latin typeface="Proxima Nova"/>
                <a:ea typeface="Proxima Nova"/>
                <a:cs typeface="Proxima Nova"/>
                <a:sym typeface="Proxima Nova"/>
              </a:rPr>
              <a:t>года</a:t>
            </a:r>
            <a:endParaRPr sz="72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 txBox="1">
            <a:spLocks noGrp="1"/>
          </p:cNvSpPr>
          <p:nvPr>
            <p:ph type="sldNum" idx="12"/>
          </p:nvPr>
        </p:nvSpPr>
        <p:spPr>
          <a:xfrm>
            <a:off x="19355336" y="375852"/>
            <a:ext cx="283500" cy="2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24</a:t>
            </a:fld>
            <a:endParaRPr/>
          </a:p>
        </p:txBody>
      </p:sp>
      <p:pic>
        <p:nvPicPr>
          <p:cNvPr id="562" name="Shape 5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9000" y="2168631"/>
            <a:ext cx="17446099" cy="6978445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Shape 563"/>
          <p:cNvSpPr txBox="1"/>
          <p:nvPr/>
        </p:nvSpPr>
        <p:spPr>
          <a:xfrm>
            <a:off x="1686105" y="657853"/>
            <a:ext cx="16731900" cy="14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None/>
            </a:pPr>
            <a:r>
              <a:rPr lang="en-US" sz="4400" b="1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Боль №1: медленное развитие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 txBox="1"/>
          <p:nvPr/>
        </p:nvSpPr>
        <p:spPr>
          <a:xfrm>
            <a:off x="3835027" y="3226716"/>
            <a:ext cx="14052551" cy="1257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12701" lvl="0" indent="12699" algn="l" rtl="0">
              <a:lnSpc>
                <a:spcPct val="147142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8200"/>
              <a:buFont typeface="Proxima Nova"/>
              <a:buNone/>
            </a:pPr>
            <a:r>
              <a:rPr lang="en-US" sz="82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Business + IT = </a:t>
            </a:r>
            <a:r>
              <a:rPr lang="en-US" sz="82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одна</a:t>
            </a:r>
            <a:r>
              <a:rPr lang="en-US" sz="82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82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команда</a:t>
            </a:r>
            <a:endParaRPr dirty="0"/>
          </a:p>
        </p:txBody>
      </p:sp>
      <p:sp>
        <p:nvSpPr>
          <p:cNvPr id="569" name="Shape 569"/>
          <p:cNvSpPr txBox="1">
            <a:spLocks noGrp="1"/>
          </p:cNvSpPr>
          <p:nvPr>
            <p:ph type="sldNum" idx="12"/>
          </p:nvPr>
        </p:nvSpPr>
        <p:spPr>
          <a:xfrm>
            <a:off x="19355106" y="375877"/>
            <a:ext cx="283778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25</a:t>
            </a:fld>
            <a:endParaRPr/>
          </a:p>
        </p:txBody>
      </p:sp>
      <p:sp>
        <p:nvSpPr>
          <p:cNvPr id="570" name="Shape 570"/>
          <p:cNvSpPr txBox="1"/>
          <p:nvPr/>
        </p:nvSpPr>
        <p:spPr>
          <a:xfrm>
            <a:off x="1686100" y="657776"/>
            <a:ext cx="16731900" cy="143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None/>
            </a:pP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Боль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№1: </a:t>
            </a: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медленное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развитие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/>
            </a:r>
            <a:b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4400" b="1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Как</a:t>
            </a:r>
            <a:r>
              <a:rPr lang="en-US" sz="4400" b="1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4400" b="1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решили</a:t>
            </a:r>
            <a:endParaRPr dirty="0"/>
          </a:p>
        </p:txBody>
      </p:sp>
      <p:sp>
        <p:nvSpPr>
          <p:cNvPr id="571" name="Shape 571"/>
          <p:cNvSpPr txBox="1"/>
          <p:nvPr/>
        </p:nvSpPr>
        <p:spPr>
          <a:xfrm>
            <a:off x="5142415" y="5149255"/>
            <a:ext cx="114378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12701" lvl="0" indent="12699" algn="l" rtl="0">
              <a:lnSpc>
                <a:spcPct val="147142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8200"/>
              <a:buFont typeface="Proxima Nova"/>
              <a:buNone/>
            </a:pPr>
            <a:r>
              <a:rPr lang="en-US" sz="7200" b="0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Общий план развития </a:t>
            </a:r>
            <a:endParaRPr sz="72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Shape 5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325" y="2256075"/>
            <a:ext cx="18585875" cy="78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Shape 577"/>
          <p:cNvSpPr txBox="1">
            <a:spLocks noGrp="1"/>
          </p:cNvSpPr>
          <p:nvPr>
            <p:ph type="sldNum" idx="12"/>
          </p:nvPr>
        </p:nvSpPr>
        <p:spPr>
          <a:xfrm>
            <a:off x="19355106" y="375877"/>
            <a:ext cx="283800" cy="2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26</a:t>
            </a:fld>
            <a:endParaRPr/>
          </a:p>
        </p:txBody>
      </p:sp>
      <p:sp>
        <p:nvSpPr>
          <p:cNvPr id="578" name="Shape 578"/>
          <p:cNvSpPr txBox="1"/>
          <p:nvPr/>
        </p:nvSpPr>
        <p:spPr>
          <a:xfrm>
            <a:off x="1686100" y="698111"/>
            <a:ext cx="16731900" cy="14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None/>
            </a:pP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Боль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№1: </a:t>
            </a: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медленное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развитие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/>
            </a:r>
            <a:b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4400" b="1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Как</a:t>
            </a:r>
            <a:r>
              <a:rPr lang="en-US" sz="4400" b="1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4400" b="1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решили</a:t>
            </a:r>
            <a:endParaRPr dirty="0"/>
          </a:p>
        </p:txBody>
      </p:sp>
      <p:sp>
        <p:nvSpPr>
          <p:cNvPr id="579" name="Shape 579"/>
          <p:cNvSpPr/>
          <p:nvPr/>
        </p:nvSpPr>
        <p:spPr>
          <a:xfrm>
            <a:off x="871400" y="3214126"/>
            <a:ext cx="3494400" cy="6481671"/>
          </a:xfrm>
          <a:prstGeom prst="roundRect">
            <a:avLst>
              <a:gd name="adj" fmla="val 6145"/>
            </a:avLst>
          </a:prstGeom>
          <a:solidFill>
            <a:srgbClr val="EFEFEF"/>
          </a:solidFill>
          <a:ln w="9525" cap="flat" cmpd="sng">
            <a:solidFill>
              <a:srgbClr val="0D12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Nunito"/>
                <a:ea typeface="Nunito"/>
                <a:cs typeface="Nunito"/>
                <a:sym typeface="Nunito"/>
              </a:rPr>
              <a:t>Idea</a:t>
            </a:r>
            <a:endParaRPr sz="24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0" name="Shape 580"/>
          <p:cNvSpPr/>
          <p:nvPr/>
        </p:nvSpPr>
        <p:spPr>
          <a:xfrm>
            <a:off x="1005663" y="3892704"/>
            <a:ext cx="3225900" cy="14265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D12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Make a complete new interface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1" name="Shape 581"/>
          <p:cNvSpPr/>
          <p:nvPr/>
        </p:nvSpPr>
        <p:spPr>
          <a:xfrm>
            <a:off x="1005663" y="5478678"/>
            <a:ext cx="3225900" cy="14265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D12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Make user happy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2" name="Shape 582"/>
          <p:cNvSpPr/>
          <p:nvPr/>
        </p:nvSpPr>
        <p:spPr>
          <a:xfrm>
            <a:off x="1005663" y="7064653"/>
            <a:ext cx="3225900" cy="14265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D12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New accounting scheme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3" name="Shape 583"/>
          <p:cNvSpPr/>
          <p:nvPr/>
        </p:nvSpPr>
        <p:spPr>
          <a:xfrm>
            <a:off x="4504419" y="3214126"/>
            <a:ext cx="3494400" cy="6481671"/>
          </a:xfrm>
          <a:prstGeom prst="roundRect">
            <a:avLst>
              <a:gd name="adj" fmla="val 6145"/>
            </a:avLst>
          </a:prstGeom>
          <a:solidFill>
            <a:srgbClr val="EFEFEF"/>
          </a:solidFill>
          <a:ln w="9525" cap="flat" cmpd="sng">
            <a:solidFill>
              <a:srgbClr val="0D12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Nunito"/>
                <a:ea typeface="Nunito"/>
                <a:cs typeface="Nunito"/>
                <a:sym typeface="Nunito"/>
              </a:rPr>
              <a:t>Backlog</a:t>
            </a:r>
            <a:endParaRPr sz="24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4" name="Shape 584"/>
          <p:cNvSpPr/>
          <p:nvPr/>
        </p:nvSpPr>
        <p:spPr>
          <a:xfrm>
            <a:off x="4638681" y="3892704"/>
            <a:ext cx="3225900" cy="14265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D12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Upload shipment button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5" name="Shape 585"/>
          <p:cNvSpPr/>
          <p:nvPr/>
        </p:nvSpPr>
        <p:spPr>
          <a:xfrm>
            <a:off x="4638681" y="5478678"/>
            <a:ext cx="3225900" cy="14265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D12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New arrivals options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6" name="Shape 586"/>
          <p:cNvSpPr/>
          <p:nvPr/>
        </p:nvSpPr>
        <p:spPr>
          <a:xfrm>
            <a:off x="8137438" y="3214126"/>
            <a:ext cx="3494400" cy="6481671"/>
          </a:xfrm>
          <a:prstGeom prst="roundRect">
            <a:avLst>
              <a:gd name="adj" fmla="val 6145"/>
            </a:avLst>
          </a:prstGeom>
          <a:solidFill>
            <a:srgbClr val="EFEFEF"/>
          </a:solidFill>
          <a:ln w="9525" cap="flat" cmpd="sng">
            <a:solidFill>
              <a:srgbClr val="0D12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Nunito"/>
                <a:ea typeface="Nunito"/>
                <a:cs typeface="Nunito"/>
                <a:sym typeface="Nunito"/>
              </a:rPr>
              <a:t>Description</a:t>
            </a:r>
            <a:endParaRPr sz="24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7" name="Shape 587"/>
          <p:cNvSpPr/>
          <p:nvPr/>
        </p:nvSpPr>
        <p:spPr>
          <a:xfrm>
            <a:off x="8271700" y="3892704"/>
            <a:ext cx="3225900" cy="14265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D12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Jewellery on store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8" name="Shape 588"/>
          <p:cNvSpPr/>
          <p:nvPr/>
        </p:nvSpPr>
        <p:spPr>
          <a:xfrm>
            <a:off x="8271700" y="5478678"/>
            <a:ext cx="3225900" cy="14265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D12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UX improvements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9" name="Shape 589"/>
          <p:cNvSpPr/>
          <p:nvPr/>
        </p:nvSpPr>
        <p:spPr>
          <a:xfrm>
            <a:off x="11770456" y="3214126"/>
            <a:ext cx="3494400" cy="6481671"/>
          </a:xfrm>
          <a:prstGeom prst="roundRect">
            <a:avLst>
              <a:gd name="adj" fmla="val 6145"/>
            </a:avLst>
          </a:prstGeom>
          <a:solidFill>
            <a:srgbClr val="EFEFEF"/>
          </a:solidFill>
          <a:ln w="9525" cap="flat" cmpd="sng">
            <a:solidFill>
              <a:srgbClr val="0D12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Nunito"/>
                <a:ea typeface="Nunito"/>
                <a:cs typeface="Nunito"/>
                <a:sym typeface="Nunito"/>
              </a:rPr>
              <a:t>Development</a:t>
            </a:r>
            <a:endParaRPr sz="24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90" name="Shape 590"/>
          <p:cNvSpPr/>
          <p:nvPr/>
        </p:nvSpPr>
        <p:spPr>
          <a:xfrm>
            <a:off x="11904719" y="3892704"/>
            <a:ext cx="3225900" cy="14265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D12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Outbound optimisation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91" name="Shape 591"/>
          <p:cNvSpPr/>
          <p:nvPr/>
        </p:nvSpPr>
        <p:spPr>
          <a:xfrm>
            <a:off x="15403475" y="3214126"/>
            <a:ext cx="3494400" cy="6481671"/>
          </a:xfrm>
          <a:prstGeom prst="roundRect">
            <a:avLst>
              <a:gd name="adj" fmla="val 6145"/>
            </a:avLst>
          </a:prstGeom>
          <a:solidFill>
            <a:srgbClr val="EFEFEF"/>
          </a:solidFill>
          <a:ln w="9525" cap="flat" cmpd="sng">
            <a:solidFill>
              <a:srgbClr val="0D12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Nunito"/>
                <a:ea typeface="Nunito"/>
                <a:cs typeface="Nunito"/>
                <a:sym typeface="Nunito"/>
              </a:rPr>
              <a:t>Done</a:t>
            </a:r>
            <a:endParaRPr sz="24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92" name="Shape 592"/>
          <p:cNvSpPr/>
          <p:nvPr/>
        </p:nvSpPr>
        <p:spPr>
          <a:xfrm>
            <a:off x="15537738" y="3892704"/>
            <a:ext cx="3225900" cy="14265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D12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strike="sngStrike">
                <a:latin typeface="Nunito"/>
                <a:ea typeface="Nunito"/>
                <a:cs typeface="Nunito"/>
                <a:sym typeface="Nunito"/>
              </a:rPr>
              <a:t>Export button</a:t>
            </a:r>
            <a:endParaRPr sz="2400" strike="sngStrike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93" name="Shape 593"/>
          <p:cNvSpPr/>
          <p:nvPr/>
        </p:nvSpPr>
        <p:spPr>
          <a:xfrm>
            <a:off x="15537738" y="5478678"/>
            <a:ext cx="3225900" cy="14265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D12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strike="sngStrike">
                <a:latin typeface="Nunito"/>
                <a:ea typeface="Nunito"/>
                <a:cs typeface="Nunito"/>
                <a:sym typeface="Nunito"/>
              </a:rPr>
              <a:t>Order creation improvement</a:t>
            </a:r>
            <a:endParaRPr sz="2400" strike="sngStrike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94" name="Shape 594"/>
          <p:cNvSpPr/>
          <p:nvPr/>
        </p:nvSpPr>
        <p:spPr>
          <a:xfrm>
            <a:off x="15537738" y="7064653"/>
            <a:ext cx="3225900" cy="14265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D12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strike="sngStrike">
                <a:latin typeface="Nunito"/>
                <a:ea typeface="Nunito"/>
                <a:cs typeface="Nunito"/>
                <a:sym typeface="Nunito"/>
              </a:rPr>
              <a:t>B2B Fulfilment</a:t>
            </a:r>
            <a:endParaRPr sz="2400" strike="sngStrike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95" name="Shape 595"/>
          <p:cNvSpPr txBox="1"/>
          <p:nvPr/>
        </p:nvSpPr>
        <p:spPr>
          <a:xfrm>
            <a:off x="987400" y="2389525"/>
            <a:ext cx="99729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Nunito Black"/>
                <a:ea typeface="Nunito Black"/>
                <a:cs typeface="Nunito Black"/>
                <a:sym typeface="Nunito Black"/>
              </a:rPr>
              <a:t>IT + Business team taskboard</a:t>
            </a:r>
            <a:endParaRPr sz="3600">
              <a:solidFill>
                <a:srgbClr val="FFFFFF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pic>
        <p:nvPicPr>
          <p:cNvPr id="596" name="Shape 596" descr="Рисунок 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1323" y="4617200"/>
            <a:ext cx="596400" cy="596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97" name="Shape 597"/>
          <p:cNvPicPr preferRelativeResize="0"/>
          <p:nvPr/>
        </p:nvPicPr>
        <p:blipFill rotWithShape="1">
          <a:blip r:embed="rId5">
            <a:alphaModFix/>
          </a:blip>
          <a:srcRect l="16897" r="16890"/>
          <a:stretch/>
        </p:blipFill>
        <p:spPr>
          <a:xfrm>
            <a:off x="10781323" y="6156763"/>
            <a:ext cx="596400" cy="596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98" name="Shape 598"/>
          <p:cNvPicPr preferRelativeResize="0"/>
          <p:nvPr/>
        </p:nvPicPr>
        <p:blipFill rotWithShape="1">
          <a:blip r:embed="rId6">
            <a:alphaModFix/>
          </a:blip>
          <a:srcRect t="16666" b="16666"/>
          <a:stretch/>
        </p:blipFill>
        <p:spPr>
          <a:xfrm>
            <a:off x="3488673" y="4617188"/>
            <a:ext cx="596400" cy="596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99" name="Shape 599"/>
          <p:cNvPicPr preferRelativeResize="0"/>
          <p:nvPr/>
        </p:nvPicPr>
        <p:blipFill rotWithShape="1">
          <a:blip r:embed="rId6">
            <a:alphaModFix/>
          </a:blip>
          <a:srcRect t="16666" b="16666"/>
          <a:stretch/>
        </p:blipFill>
        <p:spPr>
          <a:xfrm>
            <a:off x="7208248" y="6156763"/>
            <a:ext cx="596400" cy="596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00" name="Shape 600"/>
          <p:cNvPicPr preferRelativeResize="0"/>
          <p:nvPr/>
        </p:nvPicPr>
        <p:blipFill rotWithShape="1">
          <a:blip r:embed="rId5">
            <a:alphaModFix/>
          </a:blip>
          <a:srcRect l="16897" r="16890"/>
          <a:stretch/>
        </p:blipFill>
        <p:spPr>
          <a:xfrm>
            <a:off x="7134998" y="4617188"/>
            <a:ext cx="596400" cy="596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01" name="Shape 601"/>
          <p:cNvPicPr preferRelativeResize="0"/>
          <p:nvPr/>
        </p:nvPicPr>
        <p:blipFill rotWithShape="1">
          <a:blip r:embed="rId5">
            <a:alphaModFix/>
          </a:blip>
          <a:srcRect l="16897" r="16890"/>
          <a:stretch/>
        </p:blipFill>
        <p:spPr>
          <a:xfrm>
            <a:off x="3488673" y="6156763"/>
            <a:ext cx="596400" cy="596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02" name="Shape 602" descr="Рисунок 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8673" y="7791075"/>
            <a:ext cx="596400" cy="596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03" name="Shape 603"/>
          <p:cNvPicPr preferRelativeResize="0"/>
          <p:nvPr/>
        </p:nvPicPr>
        <p:blipFill rotWithShape="1">
          <a:blip r:embed="rId7">
            <a:alphaModFix/>
          </a:blip>
          <a:srcRect l="-10096" t="-10096" r="-10096" b="-10096"/>
          <a:stretch/>
        </p:blipFill>
        <p:spPr>
          <a:xfrm>
            <a:off x="14354398" y="4617200"/>
            <a:ext cx="596400" cy="596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04" name="Shape 604" descr="Рисунок 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73973" y="4617200"/>
            <a:ext cx="596400" cy="596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05" name="Shape 605"/>
          <p:cNvPicPr preferRelativeResize="0"/>
          <p:nvPr/>
        </p:nvPicPr>
        <p:blipFill rotWithShape="1">
          <a:blip r:embed="rId6">
            <a:alphaModFix/>
          </a:blip>
          <a:srcRect t="16666" b="16666"/>
          <a:stretch/>
        </p:blipFill>
        <p:spPr>
          <a:xfrm>
            <a:off x="18073973" y="6156763"/>
            <a:ext cx="596400" cy="596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06" name="Shape 606"/>
          <p:cNvPicPr preferRelativeResize="0"/>
          <p:nvPr/>
        </p:nvPicPr>
        <p:blipFill rotWithShape="1">
          <a:blip r:embed="rId6">
            <a:alphaModFix/>
          </a:blip>
          <a:srcRect t="16666" b="16666"/>
          <a:stretch/>
        </p:blipFill>
        <p:spPr>
          <a:xfrm>
            <a:off x="18073973" y="7791063"/>
            <a:ext cx="596400" cy="596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/>
          <p:nvPr/>
        </p:nvSpPr>
        <p:spPr>
          <a:xfrm>
            <a:off x="1766807" y="2720352"/>
            <a:ext cx="16652773" cy="310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12701" lvl="0" indent="12699" algn="ctr" rtl="0">
              <a:lnSpc>
                <a:spcPct val="147142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8200"/>
              <a:buFont typeface="Proxima Nova"/>
              <a:buNone/>
            </a:pPr>
            <a:r>
              <a:rPr lang="en-US" sz="8200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Масштабируемые</a:t>
            </a:r>
            <a:r>
              <a:rPr lang="en-US" sz="8200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8200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решения</a:t>
            </a:r>
            <a:endParaRPr dirty="0"/>
          </a:p>
        </p:txBody>
      </p:sp>
      <p:sp>
        <p:nvSpPr>
          <p:cNvPr id="612" name="Shape 612"/>
          <p:cNvSpPr txBox="1">
            <a:spLocks noGrp="1"/>
          </p:cNvSpPr>
          <p:nvPr>
            <p:ph type="sldNum" idx="12"/>
          </p:nvPr>
        </p:nvSpPr>
        <p:spPr>
          <a:xfrm>
            <a:off x="19366691" y="375877"/>
            <a:ext cx="272196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27</a:t>
            </a:fld>
            <a:endParaRPr/>
          </a:p>
        </p:txBody>
      </p:sp>
      <p:sp>
        <p:nvSpPr>
          <p:cNvPr id="613" name="Shape 613"/>
          <p:cNvSpPr txBox="1"/>
          <p:nvPr/>
        </p:nvSpPr>
        <p:spPr>
          <a:xfrm>
            <a:off x="1687680" y="657776"/>
            <a:ext cx="16731900" cy="143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None/>
            </a:pP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Боль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№1: </a:t>
            </a: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медленное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развитие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/>
            </a:r>
            <a:b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4400" b="1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Как</a:t>
            </a:r>
            <a:r>
              <a:rPr lang="en-US" sz="4400" b="1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4400" b="1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решили</a:t>
            </a:r>
            <a:endParaRPr dirty="0"/>
          </a:p>
        </p:txBody>
      </p:sp>
      <p:pic>
        <p:nvPicPr>
          <p:cNvPr id="614" name="Shape 6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6013" y="5211405"/>
            <a:ext cx="4372070" cy="4372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 txBox="1"/>
          <p:nvPr/>
        </p:nvSpPr>
        <p:spPr>
          <a:xfrm>
            <a:off x="0" y="2779499"/>
            <a:ext cx="20104200" cy="21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12701" lvl="0" indent="12699" algn="ctr" rtl="0">
              <a:lnSpc>
                <a:spcPct val="147142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8200"/>
              <a:buFont typeface="Proxima Nova"/>
              <a:buNone/>
            </a:pPr>
            <a:r>
              <a:rPr lang="en-US" sz="8200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Сохранить</a:t>
            </a:r>
            <a:r>
              <a:rPr lang="en-US" sz="8200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8200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операционный</a:t>
            </a:r>
            <a:r>
              <a:rPr lang="en-US" sz="8200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8200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процесс</a:t>
            </a:r>
            <a:endParaRPr dirty="0"/>
          </a:p>
        </p:txBody>
      </p:sp>
      <p:sp>
        <p:nvSpPr>
          <p:cNvPr id="620" name="Shape 620"/>
          <p:cNvSpPr txBox="1">
            <a:spLocks noGrp="1"/>
          </p:cNvSpPr>
          <p:nvPr>
            <p:ph type="sldNum" idx="12"/>
          </p:nvPr>
        </p:nvSpPr>
        <p:spPr>
          <a:xfrm>
            <a:off x="19356631" y="375877"/>
            <a:ext cx="282254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28</a:t>
            </a:fld>
            <a:endParaRPr/>
          </a:p>
        </p:txBody>
      </p:sp>
      <p:sp>
        <p:nvSpPr>
          <p:cNvPr id="621" name="Shape 621"/>
          <p:cNvSpPr txBox="1"/>
          <p:nvPr/>
        </p:nvSpPr>
        <p:spPr>
          <a:xfrm>
            <a:off x="1686142" y="705225"/>
            <a:ext cx="16731900" cy="143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None/>
            </a:pP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Боль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№1: </a:t>
            </a: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медленное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развитие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/>
            </a:r>
            <a:b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4400" b="1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Как</a:t>
            </a:r>
            <a:r>
              <a:rPr lang="en-US" sz="4400" b="1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4400" b="1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решили</a:t>
            </a:r>
            <a:endParaRPr dirty="0"/>
          </a:p>
        </p:txBody>
      </p:sp>
      <p:grpSp>
        <p:nvGrpSpPr>
          <p:cNvPr id="622" name="Shape 622"/>
          <p:cNvGrpSpPr/>
          <p:nvPr/>
        </p:nvGrpSpPr>
        <p:grpSpPr>
          <a:xfrm>
            <a:off x="2530725" y="6536650"/>
            <a:ext cx="15042650" cy="2621025"/>
            <a:chOff x="2530725" y="6753875"/>
            <a:chExt cx="15042650" cy="2621025"/>
          </a:xfrm>
        </p:grpSpPr>
        <p:sp>
          <p:nvSpPr>
            <p:cNvPr id="623" name="Shape 623"/>
            <p:cNvSpPr/>
            <p:nvPr/>
          </p:nvSpPr>
          <p:spPr>
            <a:xfrm>
              <a:off x="2530725" y="6753875"/>
              <a:ext cx="612300" cy="612300"/>
            </a:xfrm>
            <a:prstGeom prst="flowChartConnector">
              <a:avLst/>
            </a:prstGeom>
            <a:solidFill>
              <a:srgbClr val="274E1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Shape 624"/>
            <p:cNvSpPr/>
            <p:nvPr/>
          </p:nvSpPr>
          <p:spPr>
            <a:xfrm>
              <a:off x="7340842" y="6753875"/>
              <a:ext cx="612300" cy="612300"/>
            </a:xfrm>
            <a:prstGeom prst="flowChartConnector">
              <a:avLst/>
            </a:prstGeom>
            <a:solidFill>
              <a:srgbClr val="274E1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Shape 625"/>
            <p:cNvSpPr/>
            <p:nvPr/>
          </p:nvSpPr>
          <p:spPr>
            <a:xfrm>
              <a:off x="12150958" y="6753875"/>
              <a:ext cx="612300" cy="612300"/>
            </a:xfrm>
            <a:prstGeom prst="flowChartConnector">
              <a:avLst/>
            </a:prstGeom>
            <a:solidFill>
              <a:srgbClr val="274E1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Shape 626"/>
            <p:cNvSpPr/>
            <p:nvPr/>
          </p:nvSpPr>
          <p:spPr>
            <a:xfrm>
              <a:off x="16961075" y="6753875"/>
              <a:ext cx="612300" cy="612300"/>
            </a:xfrm>
            <a:prstGeom prst="flowChartConnector">
              <a:avLst/>
            </a:prstGeom>
            <a:solidFill>
              <a:srgbClr val="274E1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27" name="Shape 627"/>
            <p:cNvCxnSpPr>
              <a:stCxn id="623" idx="6"/>
              <a:endCxn id="624" idx="2"/>
            </p:cNvCxnSpPr>
            <p:nvPr/>
          </p:nvCxnSpPr>
          <p:spPr>
            <a:xfrm>
              <a:off x="3143025" y="7060025"/>
              <a:ext cx="4197900" cy="600"/>
            </a:xfrm>
            <a:prstGeom prst="bentConnector3">
              <a:avLst>
                <a:gd name="adj1" fmla="val 49999"/>
              </a:avLst>
            </a:prstGeom>
            <a:noFill/>
            <a:ln w="3810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Shape 628"/>
            <p:cNvCxnSpPr>
              <a:stCxn id="624" idx="6"/>
              <a:endCxn id="625" idx="2"/>
            </p:cNvCxnSpPr>
            <p:nvPr/>
          </p:nvCxnSpPr>
          <p:spPr>
            <a:xfrm>
              <a:off x="7953142" y="7060025"/>
              <a:ext cx="4197900" cy="600"/>
            </a:xfrm>
            <a:prstGeom prst="bentConnector3">
              <a:avLst>
                <a:gd name="adj1" fmla="val 49999"/>
              </a:avLst>
            </a:prstGeom>
            <a:noFill/>
            <a:ln w="3810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Shape 629"/>
            <p:cNvCxnSpPr>
              <a:endCxn id="626" idx="2"/>
            </p:cNvCxnSpPr>
            <p:nvPr/>
          </p:nvCxnSpPr>
          <p:spPr>
            <a:xfrm>
              <a:off x="12763175" y="7059425"/>
              <a:ext cx="4197900" cy="6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30" name="Shape 630"/>
            <p:cNvSpPr/>
            <p:nvPr/>
          </p:nvSpPr>
          <p:spPr>
            <a:xfrm>
              <a:off x="9665542" y="8762600"/>
              <a:ext cx="612300" cy="612300"/>
            </a:xfrm>
            <a:prstGeom prst="flowChartConnector">
              <a:avLst/>
            </a:prstGeom>
            <a:solidFill>
              <a:srgbClr val="66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Shape 631"/>
            <p:cNvSpPr/>
            <p:nvPr/>
          </p:nvSpPr>
          <p:spPr>
            <a:xfrm>
              <a:off x="14555967" y="8762600"/>
              <a:ext cx="612300" cy="612300"/>
            </a:xfrm>
            <a:prstGeom prst="flowChartConnector">
              <a:avLst/>
            </a:prstGeom>
            <a:solidFill>
              <a:srgbClr val="66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32" name="Shape 632"/>
            <p:cNvCxnSpPr>
              <a:stCxn id="624" idx="5"/>
              <a:endCxn id="630" idx="1"/>
            </p:cNvCxnSpPr>
            <p:nvPr/>
          </p:nvCxnSpPr>
          <p:spPr>
            <a:xfrm>
              <a:off x="7863472" y="7276506"/>
              <a:ext cx="1891800" cy="1575900"/>
            </a:xfrm>
            <a:prstGeom prst="straightConnector1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Shape 633"/>
            <p:cNvCxnSpPr>
              <a:endCxn id="631" idx="2"/>
            </p:cNvCxnSpPr>
            <p:nvPr/>
          </p:nvCxnSpPr>
          <p:spPr>
            <a:xfrm>
              <a:off x="10277967" y="9068750"/>
              <a:ext cx="4278000" cy="0"/>
            </a:xfrm>
            <a:prstGeom prst="straightConnector1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 txBox="1">
            <a:spLocks noGrp="1"/>
          </p:cNvSpPr>
          <p:nvPr>
            <p:ph type="sldNum" idx="12"/>
          </p:nvPr>
        </p:nvSpPr>
        <p:spPr>
          <a:xfrm>
            <a:off x="19356631" y="375877"/>
            <a:ext cx="282300" cy="2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29</a:t>
            </a:fld>
            <a:endParaRPr/>
          </a:p>
        </p:txBody>
      </p:sp>
      <p:sp>
        <p:nvSpPr>
          <p:cNvPr id="639" name="Shape 639"/>
          <p:cNvSpPr txBox="1"/>
          <p:nvPr/>
        </p:nvSpPr>
        <p:spPr>
          <a:xfrm>
            <a:off x="1686100" y="657877"/>
            <a:ext cx="16731900" cy="14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None/>
            </a:pP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Боль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№1: </a:t>
            </a: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медленное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развитие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/>
            </a:r>
            <a:b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4400" b="1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Как</a:t>
            </a:r>
            <a:r>
              <a:rPr lang="en-US" sz="4400" b="1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4400" b="1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решили</a:t>
            </a:r>
            <a:endParaRPr dirty="0"/>
          </a:p>
        </p:txBody>
      </p:sp>
      <p:pic>
        <p:nvPicPr>
          <p:cNvPr id="640" name="Shape 6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7025" y="2614800"/>
            <a:ext cx="7267100" cy="723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/>
          <p:nvPr/>
        </p:nvSpPr>
        <p:spPr>
          <a:xfrm>
            <a:off x="4099359" y="4688087"/>
            <a:ext cx="12645900" cy="3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12701" lvl="0" indent="12699" algn="ctr" rtl="0">
              <a:lnSpc>
                <a:spcPct val="147142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600"/>
              <a:buFont typeface="Proxima Nova"/>
              <a:buNone/>
            </a:pPr>
            <a:r>
              <a:rPr lang="en-US" sz="52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Бизнес</a:t>
            </a:r>
            <a:r>
              <a:rPr lang="en-US" sz="52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52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аналитик</a:t>
            </a:r>
            <a:r>
              <a:rPr lang="en-US" sz="52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B2B &amp; Marketplace</a:t>
            </a:r>
            <a:endParaRPr sz="5200" dirty="0"/>
          </a:p>
          <a:p>
            <a:pPr marL="0" marR="12701" lvl="0" indent="12698" algn="ctr" rtl="0">
              <a:lnSpc>
                <a:spcPct val="147142"/>
              </a:lnSpc>
              <a:spcBef>
                <a:spcPts val="100"/>
              </a:spcBef>
              <a:spcAft>
                <a:spcPts val="0"/>
              </a:spcAft>
              <a:buClr>
                <a:srgbClr val="181818"/>
              </a:buClr>
              <a:buSzPts val="4600"/>
              <a:buFont typeface="Proxima Nova"/>
              <a:buNone/>
            </a:pPr>
            <a:r>
              <a:rPr lang="en-US" sz="52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3 </a:t>
            </a:r>
            <a:r>
              <a:rPr lang="en-US" sz="52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года</a:t>
            </a:r>
            <a:r>
              <a:rPr lang="en-US" sz="52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в Lamoda</a:t>
            </a:r>
            <a:endParaRPr sz="5200" b="0" i="0" u="none" strike="noStrike" cap="none" dirty="0">
              <a:solidFill>
                <a:srgbClr val="18181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12701" lvl="0" indent="12699" algn="ctr" rtl="0">
              <a:lnSpc>
                <a:spcPct val="147142"/>
              </a:lnSpc>
              <a:spcBef>
                <a:spcPts val="100"/>
              </a:spcBef>
              <a:spcAft>
                <a:spcPts val="0"/>
              </a:spcAft>
              <a:buClr>
                <a:srgbClr val="181818"/>
              </a:buClr>
              <a:buSzPts val="4600"/>
              <a:buFont typeface="Proxima Nova"/>
              <a:buNone/>
            </a:pPr>
            <a:r>
              <a:rPr lang="en-US" sz="5200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7 </a:t>
            </a:r>
            <a:r>
              <a:rPr lang="en-US" sz="5200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лет</a:t>
            </a:r>
            <a:r>
              <a:rPr lang="en-US" sz="5200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в IT</a:t>
            </a:r>
            <a:endParaRPr sz="5200" dirty="0">
              <a:solidFill>
                <a:srgbClr val="18181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2" name="Shape 312"/>
          <p:cNvSpPr txBox="1">
            <a:spLocks noGrp="1"/>
          </p:cNvSpPr>
          <p:nvPr>
            <p:ph type="sldNum" idx="12"/>
          </p:nvPr>
        </p:nvSpPr>
        <p:spPr>
          <a:xfrm>
            <a:off x="19449977" y="375852"/>
            <a:ext cx="188985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fld>
            <a:endParaRPr/>
          </a:p>
        </p:txBody>
      </p:sp>
      <p:pic>
        <p:nvPicPr>
          <p:cNvPr id="313" name="Shape 313" descr="Рисунок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0466" y="215177"/>
            <a:ext cx="3125300" cy="312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Shape 314"/>
          <p:cNvSpPr txBox="1"/>
          <p:nvPr/>
        </p:nvSpPr>
        <p:spPr>
          <a:xfrm>
            <a:off x="-1" y="3436177"/>
            <a:ext cx="20107278" cy="637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C0E"/>
              </a:buClr>
              <a:buSzPts val="3600"/>
              <a:buFont typeface="Source Sans Pro SemiBold"/>
              <a:buNone/>
            </a:pPr>
            <a:r>
              <a:rPr lang="en-US" sz="3600" b="1" i="0" u="none" strike="noStrike" cap="none">
                <a:solidFill>
                  <a:srgbClr val="000C0E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Анна Булгакова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sldNum" idx="12"/>
          </p:nvPr>
        </p:nvSpPr>
        <p:spPr>
          <a:xfrm>
            <a:off x="19355106" y="375877"/>
            <a:ext cx="283778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30</a:t>
            </a:fld>
            <a:endParaRPr/>
          </a:p>
        </p:txBody>
      </p:sp>
      <p:sp>
        <p:nvSpPr>
          <p:cNvPr id="646" name="Shape 646"/>
          <p:cNvSpPr txBox="1"/>
          <p:nvPr/>
        </p:nvSpPr>
        <p:spPr>
          <a:xfrm>
            <a:off x="3773525" y="9770550"/>
            <a:ext cx="2394602" cy="86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E-mails</a:t>
            </a:r>
            <a:endParaRPr/>
          </a:p>
        </p:txBody>
      </p:sp>
      <p:sp>
        <p:nvSpPr>
          <p:cNvPr id="647" name="Shape 647"/>
          <p:cNvSpPr txBox="1"/>
          <p:nvPr/>
        </p:nvSpPr>
        <p:spPr>
          <a:xfrm>
            <a:off x="14119950" y="9845399"/>
            <a:ext cx="4881302" cy="701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Skype/Telegram</a:t>
            </a:r>
            <a:endParaRPr/>
          </a:p>
        </p:txBody>
      </p:sp>
      <p:sp>
        <p:nvSpPr>
          <p:cNvPr id="648" name="Shape 648"/>
          <p:cNvSpPr txBox="1"/>
          <p:nvPr/>
        </p:nvSpPr>
        <p:spPr>
          <a:xfrm>
            <a:off x="2836035" y="2319463"/>
            <a:ext cx="16040744" cy="368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12701" lvl="0" indent="12698" algn="l" rtl="0">
              <a:lnSpc>
                <a:spcPct val="147142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8200"/>
              <a:buFont typeface="Proxima Nova"/>
              <a:buNone/>
            </a:pPr>
            <a:r>
              <a:rPr lang="en-US" sz="8200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Общаться</a:t>
            </a:r>
            <a:r>
              <a:rPr lang="en-US" sz="8200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в </a:t>
            </a:r>
            <a:endParaRPr sz="8200" dirty="0">
              <a:solidFill>
                <a:srgbClr val="18181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12701" lvl="0" indent="12699" algn="l" rtl="0">
              <a:lnSpc>
                <a:spcPct val="147142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8200"/>
              <a:buFont typeface="Proxima Nova"/>
              <a:buNone/>
            </a:pPr>
            <a:r>
              <a:rPr lang="en-US" sz="8200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реальном</a:t>
            </a:r>
            <a:r>
              <a:rPr lang="en-US" sz="8200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8200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времени</a:t>
            </a:r>
            <a:endParaRPr dirty="0"/>
          </a:p>
        </p:txBody>
      </p:sp>
      <p:sp>
        <p:nvSpPr>
          <p:cNvPr id="649" name="Shape 649"/>
          <p:cNvSpPr txBox="1"/>
          <p:nvPr/>
        </p:nvSpPr>
        <p:spPr>
          <a:xfrm>
            <a:off x="1687675" y="618752"/>
            <a:ext cx="16731900" cy="143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None/>
            </a:pP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Боль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№1: </a:t>
            </a: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медленное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развитие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/>
            </a:r>
            <a:b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4400" b="1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Как</a:t>
            </a:r>
            <a:r>
              <a:rPr lang="en-US" sz="4400" b="1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4400" b="1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решили</a:t>
            </a:r>
            <a:endParaRPr dirty="0"/>
          </a:p>
        </p:txBody>
      </p:sp>
      <p:grpSp>
        <p:nvGrpSpPr>
          <p:cNvPr id="650" name="Shape 650"/>
          <p:cNvGrpSpPr/>
          <p:nvPr/>
        </p:nvGrpSpPr>
        <p:grpSpPr>
          <a:xfrm>
            <a:off x="12796825" y="2626500"/>
            <a:ext cx="6558300" cy="7143900"/>
            <a:chOff x="12796825" y="2626500"/>
            <a:chExt cx="6558300" cy="7143900"/>
          </a:xfrm>
        </p:grpSpPr>
        <p:sp>
          <p:nvSpPr>
            <p:cNvPr id="651" name="Shape 651"/>
            <p:cNvSpPr/>
            <p:nvPr/>
          </p:nvSpPr>
          <p:spPr>
            <a:xfrm>
              <a:off x="12796825" y="2626500"/>
              <a:ext cx="6558300" cy="7143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rgbClr val="FFFFF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Заказчик</a:t>
              </a:r>
              <a:endParaRPr sz="3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652" name="Shape 652"/>
            <p:cNvSpPr/>
            <p:nvPr/>
          </p:nvSpPr>
          <p:spPr>
            <a:xfrm>
              <a:off x="12994300" y="3729450"/>
              <a:ext cx="3219000" cy="861300"/>
            </a:xfrm>
            <a:prstGeom prst="roundRect">
              <a:avLst>
                <a:gd name="adj" fmla="val 16667"/>
              </a:avLst>
            </a:prstGeom>
            <a:solidFill>
              <a:srgbClr val="EAD1D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latin typeface="Montserrat"/>
                  <a:ea typeface="Montserrat"/>
                  <a:cs typeface="Montserrat"/>
                  <a:sym typeface="Montserrat"/>
                </a:rPr>
                <a:t>Как открыть гид?</a:t>
              </a:r>
              <a:endParaRPr sz="24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53" name="Shape 653"/>
            <p:cNvSpPr/>
            <p:nvPr/>
          </p:nvSpPr>
          <p:spPr>
            <a:xfrm>
              <a:off x="15958375" y="4674775"/>
              <a:ext cx="3219000" cy="8613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latin typeface="Montserrat"/>
                  <a:ea typeface="Montserrat"/>
                  <a:cs typeface="Montserrat"/>
                  <a:sym typeface="Montserrat"/>
                </a:rPr>
                <a:t>Скинула ссылку в почту</a:t>
              </a:r>
              <a:endParaRPr sz="24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54" name="Shape 654"/>
            <p:cNvSpPr/>
            <p:nvPr/>
          </p:nvSpPr>
          <p:spPr>
            <a:xfrm>
              <a:off x="12994300" y="5621600"/>
              <a:ext cx="5588700" cy="861300"/>
            </a:xfrm>
            <a:prstGeom prst="roundRect">
              <a:avLst>
                <a:gd name="adj" fmla="val 16667"/>
              </a:avLst>
            </a:prstGeom>
            <a:solidFill>
              <a:srgbClr val="EAD1D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latin typeface="Montserrat"/>
                  <a:ea typeface="Montserrat"/>
                  <a:cs typeface="Montserrat"/>
                  <a:sym typeface="Montserrat"/>
                </a:rPr>
                <a:t>Ой, я в айти не понимаю! :(</a:t>
              </a:r>
              <a:endParaRPr sz="24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55" name="Shape 655"/>
            <p:cNvSpPr/>
            <p:nvPr/>
          </p:nvSpPr>
          <p:spPr>
            <a:xfrm>
              <a:off x="14791375" y="6569175"/>
              <a:ext cx="4386000" cy="8613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latin typeface="Montserrat"/>
                  <a:ea typeface="Montserrat"/>
                  <a:cs typeface="Montserrat"/>
                  <a:sym typeface="Montserrat"/>
                </a:rPr>
                <a:t>Давай созвонимся и быстро решим все</a:t>
              </a:r>
              <a:endParaRPr sz="24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56" name="Shape 656"/>
            <p:cNvSpPr/>
            <p:nvPr/>
          </p:nvSpPr>
          <p:spPr>
            <a:xfrm>
              <a:off x="12994300" y="8484075"/>
              <a:ext cx="4739400" cy="861300"/>
            </a:xfrm>
            <a:prstGeom prst="roundRect">
              <a:avLst>
                <a:gd name="adj" fmla="val 16667"/>
              </a:avLst>
            </a:prstGeom>
            <a:solidFill>
              <a:srgbClr val="EAD1D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latin typeface="Montserrat"/>
                  <a:ea typeface="Montserrat"/>
                  <a:cs typeface="Montserrat"/>
                  <a:sym typeface="Montserrat"/>
                </a:rPr>
                <a:t>Спасибо, теперь все понятно!</a:t>
              </a:r>
              <a:endParaRPr sz="24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57" name="Shape 657"/>
            <p:cNvSpPr/>
            <p:nvPr/>
          </p:nvSpPr>
          <p:spPr>
            <a:xfrm>
              <a:off x="16687075" y="7516750"/>
              <a:ext cx="2490300" cy="8613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latin typeface="Montserrat"/>
                  <a:ea typeface="Montserrat"/>
                  <a:cs typeface="Montserrat"/>
                  <a:sym typeface="Montserrat"/>
                </a:rPr>
                <a:t>Звонок </a:t>
              </a:r>
              <a:endParaRPr sz="240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latin typeface="Montserrat"/>
                  <a:ea typeface="Montserrat"/>
                  <a:cs typeface="Montserrat"/>
                  <a:sym typeface="Montserrat"/>
                </a:rPr>
                <a:t>1:05:49</a:t>
              </a:r>
              <a:endParaRPr sz="24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658" name="Shape 6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419575" y="7596750"/>
              <a:ext cx="701300" cy="7013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Shape 6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2650" y="152400"/>
            <a:ext cx="18773302" cy="10291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Shape 668"/>
          <p:cNvPicPr preferRelativeResize="0"/>
          <p:nvPr/>
        </p:nvPicPr>
        <p:blipFill rotWithShape="1">
          <a:blip r:embed="rId3">
            <a:alphaModFix/>
          </a:blip>
          <a:srcRect t="9066" b="14870"/>
          <a:stretch/>
        </p:blipFill>
        <p:spPr>
          <a:xfrm>
            <a:off x="0" y="29496"/>
            <a:ext cx="20104099" cy="105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Shape 669"/>
          <p:cNvSpPr txBox="1">
            <a:spLocks noGrp="1"/>
          </p:cNvSpPr>
          <p:nvPr>
            <p:ph type="sldNum" idx="12"/>
          </p:nvPr>
        </p:nvSpPr>
        <p:spPr>
          <a:xfrm>
            <a:off x="19356631" y="375877"/>
            <a:ext cx="282254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32</a:t>
            </a:fld>
            <a:endParaRPr/>
          </a:p>
        </p:txBody>
      </p:sp>
      <p:sp>
        <p:nvSpPr>
          <p:cNvPr id="670" name="Shape 670"/>
          <p:cNvSpPr txBox="1"/>
          <p:nvPr/>
        </p:nvSpPr>
        <p:spPr>
          <a:xfrm>
            <a:off x="1989227" y="2223178"/>
            <a:ext cx="16731900" cy="4549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9600"/>
              <a:buFont typeface="Proxima Nova"/>
              <a:buNone/>
            </a:pPr>
            <a:r>
              <a:rPr lang="en-US" sz="9600" b="0" i="0" u="none" strike="noStrike" cap="none" dirty="0" err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Боль</a:t>
            </a:r>
            <a:r>
              <a:rPr lang="en-US" sz="9600" b="0" i="0" u="none" strike="noStrike" cap="none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№2: 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9600"/>
              <a:buFont typeface="Proxima Nova"/>
              <a:buNone/>
            </a:pPr>
            <a:r>
              <a:rPr lang="en-US" sz="9600" b="1" dirty="0" err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Дискриминация</a:t>
            </a:r>
            <a:r>
              <a:rPr lang="en-US" sz="9600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B2B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Shape 675"/>
          <p:cNvSpPr txBox="1">
            <a:spLocks noGrp="1"/>
          </p:cNvSpPr>
          <p:nvPr>
            <p:ph type="sldNum" idx="12"/>
          </p:nvPr>
        </p:nvSpPr>
        <p:spPr>
          <a:xfrm>
            <a:off x="19398238" y="375877"/>
            <a:ext cx="240649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33</a:t>
            </a:fld>
            <a:endParaRPr/>
          </a:p>
        </p:txBody>
      </p:sp>
      <p:sp>
        <p:nvSpPr>
          <p:cNvPr id="676" name="Shape 676"/>
          <p:cNvSpPr txBox="1"/>
          <p:nvPr/>
        </p:nvSpPr>
        <p:spPr>
          <a:xfrm>
            <a:off x="1682755" y="741002"/>
            <a:ext cx="16731900" cy="143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None/>
            </a:pP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Боль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№2: В B2C </a:t>
            </a: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компании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B2B </a:t>
            </a: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не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воспринимают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всерьез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/>
            </a:r>
            <a:b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4400" b="1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Как</a:t>
            </a:r>
            <a:r>
              <a:rPr lang="en-US" sz="4400" b="1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4400" b="1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решили</a:t>
            </a:r>
            <a:endParaRPr dirty="0"/>
          </a:p>
        </p:txBody>
      </p:sp>
      <p:sp>
        <p:nvSpPr>
          <p:cNvPr id="677" name="Shape 677"/>
          <p:cNvSpPr txBox="1"/>
          <p:nvPr/>
        </p:nvSpPr>
        <p:spPr>
          <a:xfrm>
            <a:off x="2006976" y="3835329"/>
            <a:ext cx="16731900" cy="260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8200"/>
              <a:buFont typeface="Proxima Nova"/>
              <a:buNone/>
            </a:pPr>
            <a:r>
              <a:rPr lang="en-US" sz="8200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Поддержка</a:t>
            </a:r>
            <a:r>
              <a:rPr lang="en-US" sz="8200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8200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руководства</a:t>
            </a: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hape 682"/>
          <p:cNvSpPr txBox="1">
            <a:spLocks noGrp="1"/>
          </p:cNvSpPr>
          <p:nvPr>
            <p:ph type="sldNum" idx="12"/>
          </p:nvPr>
        </p:nvSpPr>
        <p:spPr>
          <a:xfrm>
            <a:off x="19398238" y="375877"/>
            <a:ext cx="240600" cy="2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34</a:t>
            </a:fld>
            <a:endParaRPr/>
          </a:p>
        </p:txBody>
      </p:sp>
      <p:sp>
        <p:nvSpPr>
          <p:cNvPr id="683" name="Shape 683"/>
          <p:cNvSpPr txBox="1"/>
          <p:nvPr/>
        </p:nvSpPr>
        <p:spPr>
          <a:xfrm>
            <a:off x="1682755" y="741002"/>
            <a:ext cx="16731900" cy="14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None/>
            </a:pPr>
            <a:r>
              <a:rPr lang="en-US" sz="4400" b="1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Боль №2: В B2C компании B2B не воспринимают всерьез</a:t>
            </a:r>
            <a:br>
              <a:rPr lang="en-US" sz="4400" b="1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4400" b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Как решили</a:t>
            </a:r>
            <a:endParaRPr/>
          </a:p>
        </p:txBody>
      </p:sp>
      <p:sp>
        <p:nvSpPr>
          <p:cNvPr id="684" name="Shape 684"/>
          <p:cNvSpPr txBox="1"/>
          <p:nvPr/>
        </p:nvSpPr>
        <p:spPr>
          <a:xfrm>
            <a:off x="1903738" y="3051750"/>
            <a:ext cx="16731900" cy="26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8200"/>
              <a:buFont typeface="Proxima Nova"/>
              <a:buNone/>
            </a:pPr>
            <a:r>
              <a:rPr lang="en-US" sz="8200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Н</a:t>
            </a:r>
            <a:r>
              <a:rPr lang="en-US" sz="82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овые</a:t>
            </a:r>
            <a:r>
              <a:rPr lang="en-US" sz="82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br>
              <a:rPr lang="en-US" sz="82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82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бизнес-комбинации</a:t>
            </a:r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 txBox="1"/>
          <p:nvPr/>
        </p:nvSpPr>
        <p:spPr>
          <a:xfrm>
            <a:off x="1486338" y="836022"/>
            <a:ext cx="17450149" cy="63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9600"/>
              <a:buFont typeface="Proxima Nova"/>
              <a:buNone/>
            </a:pPr>
            <a:r>
              <a:rPr lang="en-US" sz="96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Боль</a:t>
            </a:r>
            <a:r>
              <a:rPr lang="en-US" sz="96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№3: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9600"/>
              <a:buFont typeface="Proxima Nova"/>
              <a:buNone/>
            </a:pPr>
            <a:r>
              <a:rPr lang="en-US" sz="96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Между</a:t>
            </a:r>
            <a:r>
              <a:rPr lang="en-US" sz="96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96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двух</a:t>
            </a:r>
            <a:r>
              <a:rPr lang="en-US" sz="96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96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огней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7200"/>
              <a:buFont typeface="Proxima Nova"/>
              <a:buNone/>
            </a:pPr>
            <a:endParaRPr lang="en-US" sz="9600" b="1" dirty="0">
              <a:solidFill>
                <a:srgbClr val="18181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7200"/>
              <a:buFont typeface="Proxima Nova"/>
              <a:buNone/>
            </a:pPr>
            <a:r>
              <a:rPr lang="en-US" sz="7200" b="1" i="0" u="none" strike="noStrike" cap="none" dirty="0" err="1" smtClean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Потребности</a:t>
            </a:r>
            <a:r>
              <a:rPr lang="en-US" sz="7200" b="1" i="0" u="none" strike="noStrike" cap="none" dirty="0" smtClean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72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B2C и B2B </a:t>
            </a:r>
            <a:r>
              <a:rPr lang="en-US" sz="72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не</a:t>
            </a:r>
            <a:r>
              <a:rPr lang="en-US" sz="72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72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всегда</a:t>
            </a:r>
            <a:r>
              <a:rPr lang="en-US" sz="72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72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совпадают</a:t>
            </a:r>
            <a:endParaRPr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Shape 6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9799296" cy="10026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Shape 699"/>
          <p:cNvSpPr txBox="1">
            <a:spLocks noGrp="1"/>
          </p:cNvSpPr>
          <p:nvPr>
            <p:ph type="sldNum" idx="12"/>
          </p:nvPr>
        </p:nvSpPr>
        <p:spPr>
          <a:xfrm>
            <a:off x="19355106" y="375877"/>
            <a:ext cx="283800" cy="2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37</a:t>
            </a:fld>
            <a:endParaRPr/>
          </a:p>
        </p:txBody>
      </p:sp>
      <p:sp>
        <p:nvSpPr>
          <p:cNvPr id="700" name="Shape 700"/>
          <p:cNvSpPr txBox="1"/>
          <p:nvPr/>
        </p:nvSpPr>
        <p:spPr>
          <a:xfrm>
            <a:off x="3773525" y="9770550"/>
            <a:ext cx="2394600" cy="8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E-mails</a:t>
            </a:r>
            <a:endParaRPr/>
          </a:p>
        </p:txBody>
      </p:sp>
      <p:sp>
        <p:nvSpPr>
          <p:cNvPr id="701" name="Shape 701"/>
          <p:cNvSpPr txBox="1"/>
          <p:nvPr/>
        </p:nvSpPr>
        <p:spPr>
          <a:xfrm>
            <a:off x="14119950" y="9845399"/>
            <a:ext cx="4881300" cy="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Skype/Telegram</a:t>
            </a:r>
            <a:endParaRPr/>
          </a:p>
        </p:txBody>
      </p:sp>
      <p:pic>
        <p:nvPicPr>
          <p:cNvPr id="702" name="Shape 7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9685175" cy="1001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 txBox="1">
            <a:spLocks noGrp="1"/>
          </p:cNvSpPr>
          <p:nvPr>
            <p:ph type="sldNum" idx="12"/>
          </p:nvPr>
        </p:nvSpPr>
        <p:spPr>
          <a:xfrm>
            <a:off x="19365013" y="375877"/>
            <a:ext cx="273872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38</a:t>
            </a:fld>
            <a:endParaRPr/>
          </a:p>
        </p:txBody>
      </p:sp>
      <p:pic>
        <p:nvPicPr>
          <p:cNvPr id="708" name="Shape 708" descr="Shape 5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857" y="3580107"/>
            <a:ext cx="8009609" cy="4906022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Shape 709"/>
          <p:cNvSpPr txBox="1"/>
          <p:nvPr/>
        </p:nvSpPr>
        <p:spPr>
          <a:xfrm>
            <a:off x="6031858" y="8924904"/>
            <a:ext cx="7574700" cy="919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Рис. 1. Статистика наших ответов на необоснованные требования</a:t>
            </a:r>
            <a:endParaRPr/>
          </a:p>
        </p:txBody>
      </p:sp>
      <p:sp>
        <p:nvSpPr>
          <p:cNvPr id="710" name="Shape 710"/>
          <p:cNvSpPr txBox="1"/>
          <p:nvPr/>
        </p:nvSpPr>
        <p:spPr>
          <a:xfrm>
            <a:off x="1897209" y="2390277"/>
            <a:ext cx="16731900" cy="1348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8200"/>
              <a:buFont typeface="Proxima Nova"/>
              <a:buNone/>
            </a:pPr>
            <a:r>
              <a:rPr lang="en-US" sz="8200" b="0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Не соглашаться на все</a:t>
            </a:r>
            <a:endParaRPr/>
          </a:p>
        </p:txBody>
      </p:sp>
      <p:sp>
        <p:nvSpPr>
          <p:cNvPr id="711" name="Shape 711"/>
          <p:cNvSpPr txBox="1"/>
          <p:nvPr/>
        </p:nvSpPr>
        <p:spPr>
          <a:xfrm>
            <a:off x="1686100" y="375877"/>
            <a:ext cx="16731900" cy="143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None/>
            </a:pP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Боль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№3: </a:t>
            </a: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Между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двух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огней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/>
            </a:r>
            <a:b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4400" b="1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Как</a:t>
            </a:r>
            <a:r>
              <a:rPr lang="en-US" sz="4400" b="1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4400" b="1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решили</a:t>
            </a:r>
            <a:endParaRPr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Shape 716"/>
          <p:cNvSpPr txBox="1">
            <a:spLocks noGrp="1"/>
          </p:cNvSpPr>
          <p:nvPr>
            <p:ph type="sldNum" idx="12"/>
          </p:nvPr>
        </p:nvSpPr>
        <p:spPr>
          <a:xfrm>
            <a:off x="19364938" y="375852"/>
            <a:ext cx="274025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39</a:t>
            </a:fld>
            <a:endParaRPr/>
          </a:p>
        </p:txBody>
      </p:sp>
      <p:sp>
        <p:nvSpPr>
          <p:cNvPr id="717" name="Shape 717"/>
          <p:cNvSpPr txBox="1"/>
          <p:nvPr/>
        </p:nvSpPr>
        <p:spPr>
          <a:xfrm>
            <a:off x="3088185" y="3139144"/>
            <a:ext cx="13921039" cy="1348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8200"/>
              <a:buFont typeface="Proxima Nova"/>
              <a:buNone/>
            </a:pPr>
            <a:r>
              <a:rPr lang="en-US" sz="8200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Искать</a:t>
            </a:r>
            <a:r>
              <a:rPr lang="en-US" sz="8200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8200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нестандартные</a:t>
            </a:r>
            <a:r>
              <a:rPr lang="en-US" sz="82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82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иде</a:t>
            </a:r>
            <a:r>
              <a:rPr lang="en-US" sz="8200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и</a:t>
            </a:r>
            <a:endParaRPr dirty="0"/>
          </a:p>
        </p:txBody>
      </p:sp>
      <p:sp>
        <p:nvSpPr>
          <p:cNvPr id="718" name="Shape 718"/>
          <p:cNvSpPr txBox="1"/>
          <p:nvPr/>
        </p:nvSpPr>
        <p:spPr>
          <a:xfrm>
            <a:off x="1682755" y="513752"/>
            <a:ext cx="16731900" cy="143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None/>
            </a:pPr>
            <a:r>
              <a:rPr lang="en-US" sz="4400" b="1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Боль №3: Между двух огней</a:t>
            </a:r>
            <a:br>
              <a:rPr lang="en-US" sz="4400" b="1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4400" b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Как решили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Shape 319"/>
          <p:cNvGrpSpPr/>
          <p:nvPr/>
        </p:nvGrpSpPr>
        <p:grpSpPr>
          <a:xfrm>
            <a:off x="985089" y="2152256"/>
            <a:ext cx="18670245" cy="6931544"/>
            <a:chOff x="-1" y="-2"/>
            <a:chExt cx="18670243" cy="6931542"/>
          </a:xfrm>
        </p:grpSpPr>
        <p:sp>
          <p:nvSpPr>
            <p:cNvPr id="320" name="Shape 320"/>
            <p:cNvSpPr/>
            <p:nvPr/>
          </p:nvSpPr>
          <p:spPr>
            <a:xfrm>
              <a:off x="-1" y="579286"/>
              <a:ext cx="18670243" cy="6352254"/>
            </a:xfrm>
            <a:prstGeom prst="rect">
              <a:avLst/>
            </a:prstGeom>
            <a:noFill/>
            <a:ln w="9525" cap="flat" cmpd="sng">
              <a:solidFill>
                <a:srgbClr val="2229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900"/>
                <a:buFont typeface="Arial"/>
                <a:buNone/>
              </a:pPr>
              <a:endParaRPr sz="3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1" name="Shape 321"/>
            <p:cNvGrpSpPr/>
            <p:nvPr/>
          </p:nvGrpSpPr>
          <p:grpSpPr>
            <a:xfrm>
              <a:off x="5352358" y="-2"/>
              <a:ext cx="7377353" cy="1641978"/>
              <a:chOff x="-1" y="0"/>
              <a:chExt cx="7377352" cy="1641976"/>
            </a:xfrm>
          </p:grpSpPr>
          <p:sp>
            <p:nvSpPr>
              <p:cNvPr id="322" name="Shape 322"/>
              <p:cNvSpPr/>
              <p:nvPr/>
            </p:nvSpPr>
            <p:spPr>
              <a:xfrm>
                <a:off x="-1" y="0"/>
                <a:ext cx="7377352" cy="164197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600"/>
                  <a:buFont typeface="Proxima Nova"/>
                  <a:buNone/>
                </a:pPr>
                <a:endParaRPr sz="4600" b="0" i="0" u="none" strike="noStrike" cap="non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323" name="Shape 323"/>
              <p:cNvSpPr txBox="1"/>
              <p:nvPr/>
            </p:nvSpPr>
            <p:spPr>
              <a:xfrm>
                <a:off x="-1" y="0"/>
                <a:ext cx="7377352" cy="7898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675" tIns="45675" rIns="45675" bIns="4567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600"/>
                  <a:buFont typeface="Proxima Nova"/>
                  <a:buNone/>
                </a:pPr>
                <a:r>
                  <a:rPr lang="en-US" sz="4600" b="0" i="0" u="none" strike="noStrike" cap="none">
                    <a:solidFill>
                      <a:srgbClr val="000000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WE CODE THE FASHION</a:t>
                </a:r>
                <a:endParaRPr/>
              </a:p>
            </p:txBody>
          </p:sp>
        </p:grpSp>
        <p:grpSp>
          <p:nvGrpSpPr>
            <p:cNvPr id="324" name="Shape 324"/>
            <p:cNvGrpSpPr/>
            <p:nvPr/>
          </p:nvGrpSpPr>
          <p:grpSpPr>
            <a:xfrm>
              <a:off x="2352284" y="2279607"/>
              <a:ext cx="13965672" cy="3643644"/>
              <a:chOff x="-3" y="-4"/>
              <a:chExt cx="13965670" cy="3643643"/>
            </a:xfrm>
          </p:grpSpPr>
          <p:grpSp>
            <p:nvGrpSpPr>
              <p:cNvPr id="325" name="Shape 325"/>
              <p:cNvGrpSpPr/>
              <p:nvPr/>
            </p:nvGrpSpPr>
            <p:grpSpPr>
              <a:xfrm>
                <a:off x="-3" y="-4"/>
                <a:ext cx="4122725" cy="3643643"/>
                <a:chOff x="-1" y="-2"/>
                <a:chExt cx="4122723" cy="3643641"/>
              </a:xfrm>
            </p:grpSpPr>
            <p:sp>
              <p:nvSpPr>
                <p:cNvPr id="326" name="Shape 326"/>
                <p:cNvSpPr/>
                <p:nvPr/>
              </p:nvSpPr>
              <p:spPr>
                <a:xfrm>
                  <a:off x="-1" y="-2"/>
                  <a:ext cx="4122723" cy="3643641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900"/>
                    <a:buFont typeface="Proxima Nova"/>
                    <a:buNone/>
                  </a:pPr>
                  <a:endParaRPr sz="3900" b="0" i="0" u="none" strike="noStrike" cap="none">
                    <a:solidFill>
                      <a:srgbClr val="FFFFFF"/>
                    </a:solidFill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327" name="Shape 327"/>
                <p:cNvSpPr txBox="1"/>
                <p:nvPr/>
              </p:nvSpPr>
              <p:spPr>
                <a:xfrm>
                  <a:off x="-1" y="1598299"/>
                  <a:ext cx="4122723" cy="44703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2300"/>
                    <a:buFont typeface="Proxima Nova"/>
                    <a:buNone/>
                  </a:pPr>
                  <a:r>
                    <a:rPr lang="en-US" sz="2300" b="0" i="0" u="none" strike="noStrike" cap="none">
                      <a:solidFill>
                        <a:srgbClr val="FFFFFF"/>
                      </a:solidFill>
                      <a:latin typeface="Proxima Nova"/>
                      <a:ea typeface="Proxima Nova"/>
                      <a:cs typeface="Proxima Nova"/>
                      <a:sym typeface="Proxima Nova"/>
                    </a:rPr>
                    <a:t>11 млн. пользователей</a:t>
                  </a:r>
                  <a:endParaRPr/>
                </a:p>
              </p:txBody>
            </p:sp>
          </p:grpSp>
          <p:grpSp>
            <p:nvGrpSpPr>
              <p:cNvPr id="328" name="Shape 328"/>
              <p:cNvGrpSpPr/>
              <p:nvPr/>
            </p:nvGrpSpPr>
            <p:grpSpPr>
              <a:xfrm>
                <a:off x="4921468" y="-4"/>
                <a:ext cx="4122725" cy="3643643"/>
                <a:chOff x="-1" y="-2"/>
                <a:chExt cx="4122723" cy="3643641"/>
              </a:xfrm>
            </p:grpSpPr>
            <p:sp>
              <p:nvSpPr>
                <p:cNvPr id="329" name="Shape 329"/>
                <p:cNvSpPr/>
                <p:nvPr/>
              </p:nvSpPr>
              <p:spPr>
                <a:xfrm>
                  <a:off x="-1" y="-2"/>
                  <a:ext cx="4122723" cy="3643641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900"/>
                    <a:buFont typeface="Proxima Nova"/>
                    <a:buNone/>
                  </a:pPr>
                  <a:endParaRPr sz="3900" b="0" i="0" u="none" strike="noStrike" cap="none">
                    <a:solidFill>
                      <a:srgbClr val="FFFFFF"/>
                    </a:solidFill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330" name="Shape 330"/>
                <p:cNvSpPr txBox="1"/>
                <p:nvPr/>
              </p:nvSpPr>
              <p:spPr>
                <a:xfrm>
                  <a:off x="-1" y="1598299"/>
                  <a:ext cx="4122723" cy="44703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2300"/>
                    <a:buFont typeface="Proxima Nova"/>
                    <a:buNone/>
                  </a:pPr>
                  <a:r>
                    <a:rPr lang="en-US" sz="2300" b="0" i="0" u="none" strike="noStrike" cap="none">
                      <a:solidFill>
                        <a:srgbClr val="FFFFFF"/>
                      </a:solidFill>
                      <a:latin typeface="Proxima Nova"/>
                      <a:ea typeface="Proxima Nova"/>
                      <a:cs typeface="Proxima Nova"/>
                      <a:sym typeface="Proxima Nova"/>
                    </a:rPr>
                    <a:t>60 внутренних систем</a:t>
                  </a:r>
                  <a:endParaRPr/>
                </a:p>
              </p:txBody>
            </p:sp>
          </p:grpSp>
          <p:grpSp>
            <p:nvGrpSpPr>
              <p:cNvPr id="331" name="Shape 331"/>
              <p:cNvGrpSpPr/>
              <p:nvPr/>
            </p:nvGrpSpPr>
            <p:grpSpPr>
              <a:xfrm>
                <a:off x="9842942" y="-4"/>
                <a:ext cx="4122725" cy="3643643"/>
                <a:chOff x="-1" y="-2"/>
                <a:chExt cx="4122723" cy="3643641"/>
              </a:xfrm>
            </p:grpSpPr>
            <p:sp>
              <p:nvSpPr>
                <p:cNvPr id="332" name="Shape 332"/>
                <p:cNvSpPr/>
                <p:nvPr/>
              </p:nvSpPr>
              <p:spPr>
                <a:xfrm>
                  <a:off x="-1" y="-2"/>
                  <a:ext cx="4122723" cy="3643641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900"/>
                    <a:buFont typeface="Proxima Nova"/>
                    <a:buNone/>
                  </a:pPr>
                  <a:endParaRPr sz="3900" b="0" i="0" u="none" strike="noStrike" cap="none">
                    <a:solidFill>
                      <a:srgbClr val="FFFFFF"/>
                    </a:solidFill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333" name="Shape 333"/>
                <p:cNvSpPr txBox="1"/>
                <p:nvPr/>
              </p:nvSpPr>
              <p:spPr>
                <a:xfrm>
                  <a:off x="-1" y="1598299"/>
                  <a:ext cx="4122723" cy="44703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2300"/>
                    <a:buFont typeface="Proxima Nova"/>
                    <a:buNone/>
                  </a:pPr>
                  <a:r>
                    <a:rPr lang="en-US" sz="2300">
                      <a:solidFill>
                        <a:srgbClr val="FFFFFF"/>
                      </a:solidFill>
                      <a:latin typeface="Proxima Nova"/>
                      <a:ea typeface="Proxima Nova"/>
                      <a:cs typeface="Proxima Nova"/>
                      <a:sym typeface="Proxima Nova"/>
                    </a:rPr>
                    <a:t>3</a:t>
                  </a:r>
                  <a:r>
                    <a:rPr lang="en-US" sz="2300" b="0" i="0" u="none" strike="noStrike" cap="none">
                      <a:solidFill>
                        <a:srgbClr val="FFFFFF"/>
                      </a:solidFill>
                      <a:latin typeface="Proxima Nova"/>
                      <a:ea typeface="Proxima Nova"/>
                      <a:cs typeface="Proxima Nova"/>
                      <a:sym typeface="Proxima Nova"/>
                    </a:rPr>
                    <a:t>00 сотрудников</a:t>
                  </a:r>
                  <a:endParaRPr/>
                </a:p>
              </p:txBody>
            </p:sp>
          </p:grpSp>
        </p:grpSp>
      </p:grpSp>
      <p:sp>
        <p:nvSpPr>
          <p:cNvPr id="334" name="Shape 334"/>
          <p:cNvSpPr txBox="1"/>
          <p:nvPr/>
        </p:nvSpPr>
        <p:spPr>
          <a:xfrm>
            <a:off x="7579096" y="671584"/>
            <a:ext cx="4949085" cy="108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Proxima Nova"/>
              <a:buNone/>
            </a:pPr>
            <a:r>
              <a:rPr lang="en-US" sz="65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IT в Lamoda</a:t>
            </a:r>
            <a:endParaRPr/>
          </a:p>
        </p:txBody>
      </p:sp>
      <p:sp>
        <p:nvSpPr>
          <p:cNvPr id="335" name="Shape 335"/>
          <p:cNvSpPr txBox="1"/>
          <p:nvPr/>
        </p:nvSpPr>
        <p:spPr>
          <a:xfrm>
            <a:off x="5293388" y="3603595"/>
            <a:ext cx="10053640" cy="44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E22"/>
              </a:buClr>
              <a:buSzPts val="2300"/>
              <a:buFont typeface="Proxima Nova"/>
              <a:buNone/>
            </a:pPr>
            <a:r>
              <a:rPr lang="en-US" sz="2300" b="0" i="0" u="none" strike="noStrike" cap="none">
                <a:solidFill>
                  <a:srgbClr val="001E22"/>
                </a:solidFill>
                <a:latin typeface="Proxima Nova"/>
                <a:ea typeface="Proxima Nova"/>
                <a:cs typeface="Proxima Nova"/>
                <a:sym typeface="Proxima Nova"/>
              </a:rPr>
              <a:t>Мы делаем один из самых крупных e-commerce проектов в России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Shape 723"/>
          <p:cNvSpPr txBox="1">
            <a:spLocks noGrp="1"/>
          </p:cNvSpPr>
          <p:nvPr>
            <p:ph type="sldNum" idx="12"/>
          </p:nvPr>
        </p:nvSpPr>
        <p:spPr>
          <a:xfrm>
            <a:off x="19359984" y="375877"/>
            <a:ext cx="278901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40</a:t>
            </a:fld>
            <a:endParaRPr/>
          </a:p>
        </p:txBody>
      </p:sp>
      <p:sp>
        <p:nvSpPr>
          <p:cNvPr id="724" name="Shape 724"/>
          <p:cNvSpPr txBox="1"/>
          <p:nvPr/>
        </p:nvSpPr>
        <p:spPr>
          <a:xfrm>
            <a:off x="1686100" y="2300833"/>
            <a:ext cx="16731900" cy="1577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9600"/>
              <a:buFont typeface="Proxima Nova"/>
              <a:buNone/>
            </a:pPr>
            <a:r>
              <a:rPr lang="en-US" sz="9600" b="0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Боль №4: </a:t>
            </a:r>
            <a:r>
              <a:rPr lang="en-US" sz="9600" b="1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XXL требования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Shape 729"/>
          <p:cNvSpPr txBox="1"/>
          <p:nvPr/>
        </p:nvSpPr>
        <p:spPr>
          <a:xfrm>
            <a:off x="1682755" y="741002"/>
            <a:ext cx="16731900" cy="143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None/>
            </a:pPr>
            <a:r>
              <a:rPr lang="en-US" sz="4400" b="1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Боль№ 4: XXL требования</a:t>
            </a:r>
            <a:br>
              <a:rPr lang="en-US" sz="4400" b="1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4400" b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Как решили</a:t>
            </a:r>
            <a:endParaRPr/>
          </a:p>
        </p:txBody>
      </p:sp>
      <p:sp>
        <p:nvSpPr>
          <p:cNvPr id="730" name="Shape 730"/>
          <p:cNvSpPr txBox="1">
            <a:spLocks noGrp="1"/>
          </p:cNvSpPr>
          <p:nvPr>
            <p:ph type="sldNum" idx="12"/>
          </p:nvPr>
        </p:nvSpPr>
        <p:spPr>
          <a:xfrm>
            <a:off x="19359831" y="375877"/>
            <a:ext cx="279054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41</a:t>
            </a:fld>
            <a:endParaRPr/>
          </a:p>
        </p:txBody>
      </p:sp>
      <p:sp>
        <p:nvSpPr>
          <p:cNvPr id="731" name="Shape 731"/>
          <p:cNvSpPr txBox="1"/>
          <p:nvPr/>
        </p:nvSpPr>
        <p:spPr>
          <a:xfrm>
            <a:off x="1602555" y="4092504"/>
            <a:ext cx="16731900" cy="1348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8200"/>
              <a:buFont typeface="Proxima Nova"/>
              <a:buNone/>
            </a:pPr>
            <a:r>
              <a:rPr lang="en-US" sz="8200" b="0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С этим ничего не поделать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 txBox="1">
            <a:spLocks noGrp="1"/>
          </p:cNvSpPr>
          <p:nvPr>
            <p:ph type="sldNum" idx="12"/>
          </p:nvPr>
        </p:nvSpPr>
        <p:spPr>
          <a:xfrm>
            <a:off x="19371414" y="375877"/>
            <a:ext cx="267471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42</a:t>
            </a:fld>
            <a:endParaRPr/>
          </a:p>
        </p:txBody>
      </p:sp>
      <p:sp>
        <p:nvSpPr>
          <p:cNvPr id="737" name="Shape 737"/>
          <p:cNvSpPr txBox="1"/>
          <p:nvPr/>
        </p:nvSpPr>
        <p:spPr>
          <a:xfrm>
            <a:off x="2158048" y="1563415"/>
            <a:ext cx="16731900" cy="306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9600"/>
              <a:buFont typeface="Proxima Nova"/>
              <a:buNone/>
            </a:pPr>
            <a:r>
              <a:rPr lang="en-US" sz="9600" b="0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Боль №5: </a:t>
            </a:r>
            <a:r>
              <a:rPr lang="en-US" sz="9600" b="1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испорченный телефон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Shape 742"/>
          <p:cNvSpPr txBox="1">
            <a:spLocks noGrp="1"/>
          </p:cNvSpPr>
          <p:nvPr>
            <p:ph type="sldNum" idx="12"/>
          </p:nvPr>
        </p:nvSpPr>
        <p:spPr>
          <a:xfrm>
            <a:off x="19371414" y="375877"/>
            <a:ext cx="267600" cy="2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43</a:t>
            </a:fld>
            <a:endParaRPr/>
          </a:p>
        </p:txBody>
      </p:sp>
      <p:pic>
        <p:nvPicPr>
          <p:cNvPr id="743" name="Shape 7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3325" y="657875"/>
            <a:ext cx="17951650" cy="897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 txBox="1"/>
          <p:nvPr/>
        </p:nvSpPr>
        <p:spPr>
          <a:xfrm>
            <a:off x="1867667" y="2485390"/>
            <a:ext cx="16731900" cy="1348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8200"/>
              <a:buFont typeface="Proxima Nova"/>
              <a:buNone/>
            </a:pPr>
            <a:r>
              <a:rPr lang="en-US" sz="82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Чаще</a:t>
            </a:r>
            <a:r>
              <a:rPr lang="en-US" sz="82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82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говорить</a:t>
            </a:r>
            <a:r>
              <a:rPr lang="en-US" sz="82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82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очевидности</a:t>
            </a:r>
            <a:endParaRPr dirty="0"/>
          </a:p>
        </p:txBody>
      </p:sp>
      <p:sp>
        <p:nvSpPr>
          <p:cNvPr id="749" name="Shape 749"/>
          <p:cNvSpPr txBox="1">
            <a:spLocks noGrp="1"/>
          </p:cNvSpPr>
          <p:nvPr>
            <p:ph type="sldNum" idx="12"/>
          </p:nvPr>
        </p:nvSpPr>
        <p:spPr>
          <a:xfrm>
            <a:off x="19361431" y="375852"/>
            <a:ext cx="277530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44</a:t>
            </a:fld>
            <a:endParaRPr/>
          </a:p>
        </p:txBody>
      </p:sp>
      <p:sp>
        <p:nvSpPr>
          <p:cNvPr id="750" name="Shape 750"/>
          <p:cNvSpPr txBox="1"/>
          <p:nvPr/>
        </p:nvSpPr>
        <p:spPr>
          <a:xfrm>
            <a:off x="1749680" y="375852"/>
            <a:ext cx="16731900" cy="143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None/>
            </a:pP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Боль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№ 5: </a:t>
            </a: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испорченный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телефон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/>
            </a:r>
            <a:b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4400" b="1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Как</a:t>
            </a:r>
            <a:r>
              <a:rPr lang="en-US" sz="4400" b="1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4400" b="1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решили</a:t>
            </a:r>
            <a:endParaRPr dirty="0"/>
          </a:p>
        </p:txBody>
      </p:sp>
      <p:sp>
        <p:nvSpPr>
          <p:cNvPr id="751" name="Shape 751"/>
          <p:cNvSpPr txBox="1"/>
          <p:nvPr/>
        </p:nvSpPr>
        <p:spPr>
          <a:xfrm>
            <a:off x="7731679" y="4235398"/>
            <a:ext cx="5506037" cy="433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none" strike="noStrike" cap="none" dirty="0" err="1">
                <a:solidFill>
                  <a:srgbClr val="000000"/>
                </a:solidFill>
                <a:latin typeface="Proxima Nova" panose="020B0604020202020204" charset="0"/>
                <a:sym typeface="Arial"/>
              </a:rPr>
              <a:t>owner_id</a:t>
            </a:r>
            <a:endParaRPr dirty="0">
              <a:latin typeface="Proxima Nova" panose="020B060402020202020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none" strike="noStrike" cap="none" dirty="0">
                <a:solidFill>
                  <a:srgbClr val="000000"/>
                </a:solidFill>
                <a:latin typeface="Proxima Nova" panose="020B0604020202020204" charset="0"/>
                <a:sym typeface="Arial"/>
              </a:rPr>
              <a:t>owner-id</a:t>
            </a:r>
            <a:endParaRPr dirty="0">
              <a:latin typeface="Proxima Nova" panose="020B060402020202020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none" strike="noStrike" cap="none" dirty="0" err="1">
                <a:solidFill>
                  <a:srgbClr val="000000"/>
                </a:solidFill>
                <a:latin typeface="Proxima Nova" panose="020B0604020202020204" charset="0"/>
                <a:sym typeface="Arial"/>
              </a:rPr>
              <a:t>ownerId</a:t>
            </a:r>
            <a:endParaRPr dirty="0">
              <a:latin typeface="Proxima Nova" panose="020B060402020202020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Shape 756"/>
          <p:cNvSpPr txBox="1"/>
          <p:nvPr/>
        </p:nvSpPr>
        <p:spPr>
          <a:xfrm>
            <a:off x="1686100" y="2497939"/>
            <a:ext cx="16731900" cy="260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8200"/>
              <a:buFont typeface="Proxima Nova"/>
              <a:buNone/>
            </a:pPr>
            <a:r>
              <a:rPr lang="en-US" sz="82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Документация</a:t>
            </a:r>
            <a:r>
              <a:rPr lang="en-US" sz="82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82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растет</a:t>
            </a:r>
            <a:r>
              <a:rPr lang="en-US" sz="82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82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вместе</a:t>
            </a:r>
            <a:r>
              <a:rPr lang="en-US" sz="82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br>
              <a:rPr lang="en-US" sz="82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82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с </a:t>
            </a:r>
            <a:r>
              <a:rPr lang="en-US" sz="82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партнерами</a:t>
            </a:r>
            <a:endParaRPr dirty="0"/>
          </a:p>
        </p:txBody>
      </p:sp>
      <p:sp>
        <p:nvSpPr>
          <p:cNvPr id="757" name="Shape 757"/>
          <p:cNvSpPr txBox="1">
            <a:spLocks noGrp="1"/>
          </p:cNvSpPr>
          <p:nvPr>
            <p:ph type="sldNum" idx="12"/>
          </p:nvPr>
        </p:nvSpPr>
        <p:spPr>
          <a:xfrm>
            <a:off x="19359831" y="375877"/>
            <a:ext cx="279054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45</a:t>
            </a:fld>
            <a:endParaRPr/>
          </a:p>
        </p:txBody>
      </p:sp>
      <p:sp>
        <p:nvSpPr>
          <p:cNvPr id="758" name="Shape 758"/>
          <p:cNvSpPr txBox="1"/>
          <p:nvPr/>
        </p:nvSpPr>
        <p:spPr>
          <a:xfrm>
            <a:off x="1793925" y="375877"/>
            <a:ext cx="16731900" cy="143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None/>
            </a:pP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Боль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№ 5: </a:t>
            </a: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испорченный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44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телефон</a:t>
            </a:r>
            <a: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/>
            </a:r>
            <a:br>
              <a:rPr lang="en-US" sz="44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4400" b="1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Как</a:t>
            </a:r>
            <a:r>
              <a:rPr lang="en-US" sz="4400" b="1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4400" b="1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решили</a:t>
            </a:r>
            <a:endParaRPr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Shape 770"/>
          <p:cNvSpPr txBox="1"/>
          <p:nvPr/>
        </p:nvSpPr>
        <p:spPr>
          <a:xfrm>
            <a:off x="2360229" y="1644598"/>
            <a:ext cx="6340663" cy="197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6100"/>
              <a:buFont typeface="Proxima Nova"/>
              <a:buNone/>
            </a:pPr>
            <a:r>
              <a:rPr lang="en-US" sz="6100" b="0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1-й проект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6100"/>
              <a:buFont typeface="Proxima Nova"/>
              <a:buNone/>
            </a:pPr>
            <a:r>
              <a:rPr lang="en-US" sz="6100" b="0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B2B доставка</a:t>
            </a:r>
            <a:endParaRPr/>
          </a:p>
        </p:txBody>
      </p:sp>
      <p:sp>
        <p:nvSpPr>
          <p:cNvPr id="771" name="Shape 771"/>
          <p:cNvSpPr txBox="1">
            <a:spLocks noGrp="1"/>
          </p:cNvSpPr>
          <p:nvPr>
            <p:ph type="sldNum" idx="12"/>
          </p:nvPr>
        </p:nvSpPr>
        <p:spPr>
          <a:xfrm>
            <a:off x="19398084" y="375877"/>
            <a:ext cx="240801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46</a:t>
            </a:fld>
            <a:endParaRPr/>
          </a:p>
        </p:txBody>
      </p:sp>
      <p:sp>
        <p:nvSpPr>
          <p:cNvPr id="772" name="Shape 772"/>
          <p:cNvSpPr txBox="1"/>
          <p:nvPr/>
        </p:nvSpPr>
        <p:spPr>
          <a:xfrm>
            <a:off x="1686100" y="497002"/>
            <a:ext cx="16731900" cy="764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None/>
            </a:pPr>
            <a:r>
              <a:rPr lang="en-US" sz="4400" b="1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До и После</a:t>
            </a:r>
            <a:endParaRPr/>
          </a:p>
        </p:txBody>
      </p:sp>
      <p:sp>
        <p:nvSpPr>
          <p:cNvPr id="773" name="Shape 773"/>
          <p:cNvSpPr/>
          <p:nvPr/>
        </p:nvSpPr>
        <p:spPr>
          <a:xfrm>
            <a:off x="9943279" y="2303024"/>
            <a:ext cx="129368" cy="7856144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11100" y="21600"/>
                </a:move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lnTo>
                  <a:pt x="11100" y="21600"/>
                </a:ln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Shape 774"/>
          <p:cNvSpPr txBox="1"/>
          <p:nvPr/>
        </p:nvSpPr>
        <p:spPr>
          <a:xfrm>
            <a:off x="11891191" y="1638248"/>
            <a:ext cx="5883462" cy="1983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6100"/>
              <a:buFont typeface="Proxima Nova"/>
              <a:buNone/>
            </a:pPr>
            <a:r>
              <a:rPr lang="en-US" sz="6100" b="0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2-й проект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6200"/>
              <a:buFont typeface="Proxima Nova"/>
              <a:buNone/>
            </a:pPr>
            <a:r>
              <a:rPr lang="en-US" sz="6200" b="0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B2B Fulfilment</a:t>
            </a:r>
            <a:endParaRPr/>
          </a:p>
        </p:txBody>
      </p:sp>
      <p:sp>
        <p:nvSpPr>
          <p:cNvPr id="775" name="Shape 775"/>
          <p:cNvSpPr txBox="1"/>
          <p:nvPr/>
        </p:nvSpPr>
        <p:spPr>
          <a:xfrm>
            <a:off x="1390968" y="4432796"/>
            <a:ext cx="7297781" cy="2720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685800" marR="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</a:pPr>
            <a:r>
              <a:rPr lang="en-US" sz="5600">
                <a:latin typeface="Proxima Nova"/>
                <a:ea typeface="Proxima Nova"/>
                <a:cs typeface="Proxima Nova"/>
                <a:sym typeface="Proxima Nova"/>
              </a:rPr>
              <a:t>Неуниверсальный</a:t>
            </a:r>
            <a:endParaRPr sz="5600">
              <a:latin typeface="Proxima Nova"/>
              <a:ea typeface="Proxima Nova"/>
              <a:cs typeface="Proxima Nova"/>
              <a:sym typeface="Proxima Nova"/>
            </a:endParaRPr>
          </a:p>
          <a:p>
            <a:pPr marL="685800" marR="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</a:pPr>
            <a:r>
              <a:rPr lang="en-US" sz="56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Нет роста</a:t>
            </a:r>
            <a:endParaRPr sz="56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685800" marR="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</a:pPr>
            <a:r>
              <a:rPr lang="en-US" sz="56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Ручные операции</a:t>
            </a:r>
            <a:endParaRPr/>
          </a:p>
        </p:txBody>
      </p:sp>
      <p:sp>
        <p:nvSpPr>
          <p:cNvPr id="776" name="Shape 776"/>
          <p:cNvSpPr txBox="1"/>
          <p:nvPr/>
        </p:nvSpPr>
        <p:spPr>
          <a:xfrm>
            <a:off x="11762200" y="4316214"/>
            <a:ext cx="7297800" cy="48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685800" marR="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</a:pPr>
            <a:r>
              <a:rPr lang="en-US" sz="5600">
                <a:latin typeface="Proxima Nova"/>
                <a:ea typeface="Proxima Nova"/>
                <a:cs typeface="Proxima Nova"/>
                <a:sym typeface="Proxima Nova"/>
              </a:rPr>
              <a:t>Адаптирован под новые функции</a:t>
            </a:r>
            <a:endParaRPr sz="5600">
              <a:latin typeface="Proxima Nova"/>
              <a:ea typeface="Proxima Nova"/>
              <a:cs typeface="Proxima Nova"/>
              <a:sym typeface="Proxima Nova"/>
            </a:endParaRPr>
          </a:p>
          <a:p>
            <a:pPr marL="685800" marR="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Proxima Nova"/>
              <a:buChar char="•"/>
            </a:pPr>
            <a:r>
              <a:rPr lang="en-US" sz="5600">
                <a:latin typeface="Proxima Nova"/>
                <a:ea typeface="Proxima Nova"/>
                <a:cs typeface="Proxima Nova"/>
                <a:sym typeface="Proxima Nova"/>
              </a:rPr>
              <a:t>Легко подключать партнеров</a:t>
            </a:r>
            <a:endParaRPr sz="5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Shape 781"/>
          <p:cNvSpPr txBox="1"/>
          <p:nvPr/>
        </p:nvSpPr>
        <p:spPr>
          <a:xfrm>
            <a:off x="1144727" y="2157413"/>
            <a:ext cx="12357003" cy="1676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27051" marR="12701" lvl="0" indent="-527051" algn="l" rtl="0">
              <a:lnSpc>
                <a:spcPct val="147142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AutoNum type="arabicPeriod"/>
            </a:pPr>
            <a:r>
              <a:rPr lang="en-US" sz="4400" b="0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Не спешите разрабатывать</a:t>
            </a:r>
            <a:endParaRPr/>
          </a:p>
        </p:txBody>
      </p:sp>
      <p:sp>
        <p:nvSpPr>
          <p:cNvPr id="782" name="Shape 782"/>
          <p:cNvSpPr txBox="1"/>
          <p:nvPr/>
        </p:nvSpPr>
        <p:spPr>
          <a:xfrm>
            <a:off x="1682755" y="741002"/>
            <a:ext cx="16731900" cy="764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None/>
            </a:pPr>
            <a:r>
              <a:rPr lang="en-US" sz="4400" b="1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Полезные находки для всех проектов с партнерами</a:t>
            </a:r>
            <a:endParaRPr/>
          </a:p>
        </p:txBody>
      </p:sp>
      <p:sp>
        <p:nvSpPr>
          <p:cNvPr id="783" name="Shape 783"/>
          <p:cNvSpPr txBox="1">
            <a:spLocks noGrp="1"/>
          </p:cNvSpPr>
          <p:nvPr>
            <p:ph type="sldNum" idx="12"/>
          </p:nvPr>
        </p:nvSpPr>
        <p:spPr>
          <a:xfrm>
            <a:off x="19364861" y="375877"/>
            <a:ext cx="274025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47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Shape 788"/>
          <p:cNvSpPr txBox="1"/>
          <p:nvPr/>
        </p:nvSpPr>
        <p:spPr>
          <a:xfrm>
            <a:off x="1144728" y="2157413"/>
            <a:ext cx="15277150" cy="4685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27051" marR="12701" lvl="0" indent="-527051" algn="l" rtl="0">
              <a:lnSpc>
                <a:spcPct val="147142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AutoNum type="arabicPeriod"/>
            </a:pPr>
            <a:r>
              <a:rPr lang="en-US" sz="4400" b="0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Не спешите разрабатыват</a:t>
            </a:r>
            <a:r>
              <a:rPr lang="en-US" sz="440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ь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27051" marR="12701" lvl="0" indent="-527051" algn="l" rtl="0">
              <a:lnSpc>
                <a:spcPct val="147142"/>
              </a:lnSpc>
              <a:spcBef>
                <a:spcPts val="10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AutoNum type="arabicPeriod"/>
            </a:pPr>
            <a:r>
              <a:rPr lang="en-US" sz="4400" b="0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Делайте не для партнера, а за него</a:t>
            </a:r>
            <a:endParaRPr/>
          </a:p>
        </p:txBody>
      </p:sp>
      <p:sp>
        <p:nvSpPr>
          <p:cNvPr id="789" name="Shape 789"/>
          <p:cNvSpPr txBox="1"/>
          <p:nvPr/>
        </p:nvSpPr>
        <p:spPr>
          <a:xfrm>
            <a:off x="1682755" y="741002"/>
            <a:ext cx="16731900" cy="764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None/>
            </a:pPr>
            <a:r>
              <a:rPr lang="en-US" sz="4400" b="1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Полезные находки для всех проектов с партнерами</a:t>
            </a:r>
            <a:endParaRPr/>
          </a:p>
        </p:txBody>
      </p:sp>
      <p:sp>
        <p:nvSpPr>
          <p:cNvPr id="790" name="Shape 790"/>
          <p:cNvSpPr txBox="1">
            <a:spLocks noGrp="1"/>
          </p:cNvSpPr>
          <p:nvPr>
            <p:ph type="sldNum" idx="12"/>
          </p:nvPr>
        </p:nvSpPr>
        <p:spPr>
          <a:xfrm>
            <a:off x="19359680" y="375877"/>
            <a:ext cx="279206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48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hape 795"/>
          <p:cNvSpPr txBox="1"/>
          <p:nvPr/>
        </p:nvSpPr>
        <p:spPr>
          <a:xfrm>
            <a:off x="1144728" y="2157412"/>
            <a:ext cx="15277150" cy="568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27051" marR="12701" lvl="0" indent="-527051" algn="l" rtl="0">
              <a:lnSpc>
                <a:spcPct val="147142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AutoNum type="arabicPeriod"/>
            </a:pPr>
            <a:r>
              <a:rPr lang="en-US" sz="4400" b="0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Не спешите разрабатывать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27051" marR="12701" lvl="0" indent="-527051" rtl="0">
              <a:lnSpc>
                <a:spcPct val="147142"/>
              </a:lnSpc>
              <a:spcBef>
                <a:spcPts val="10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AutoNum type="arabicPeriod"/>
            </a:pPr>
            <a:r>
              <a:rPr lang="en-US" sz="440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Делайте не для партнера, а за него</a:t>
            </a:r>
            <a:endParaRPr/>
          </a:p>
          <a:p>
            <a:pPr marL="527051" marR="12701" lvl="0" indent="-527051" algn="l" rtl="0">
              <a:lnSpc>
                <a:spcPct val="147142"/>
              </a:lnSpc>
              <a:spcBef>
                <a:spcPts val="10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AutoNum type="arabicPeriod"/>
            </a:pPr>
            <a:r>
              <a:rPr lang="en-US" sz="4400" b="0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Говорите другим командам о себе!</a:t>
            </a:r>
            <a:endParaRPr/>
          </a:p>
        </p:txBody>
      </p:sp>
      <p:sp>
        <p:nvSpPr>
          <p:cNvPr id="796" name="Shape 796"/>
          <p:cNvSpPr txBox="1"/>
          <p:nvPr/>
        </p:nvSpPr>
        <p:spPr>
          <a:xfrm>
            <a:off x="1682755" y="741002"/>
            <a:ext cx="16731900" cy="764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None/>
            </a:pPr>
            <a:r>
              <a:rPr lang="en-US" sz="4400" b="1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Полезные находки для всех проектов с партнерами</a:t>
            </a:r>
            <a:endParaRPr/>
          </a:p>
        </p:txBody>
      </p:sp>
      <p:sp>
        <p:nvSpPr>
          <p:cNvPr id="797" name="Shape 797"/>
          <p:cNvSpPr txBox="1">
            <a:spLocks noGrp="1"/>
          </p:cNvSpPr>
          <p:nvPr>
            <p:ph type="sldNum" idx="12"/>
          </p:nvPr>
        </p:nvSpPr>
        <p:spPr>
          <a:xfrm>
            <a:off x="19371263" y="375877"/>
            <a:ext cx="267624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49</a:t>
            </a:fld>
            <a:endParaRPr/>
          </a:p>
        </p:txBody>
      </p:sp>
      <p:pic>
        <p:nvPicPr>
          <p:cNvPr id="798" name="Shape 798" descr="Shape 7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8355" y="5339340"/>
            <a:ext cx="5867402" cy="1962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/>
          <p:nvPr/>
        </p:nvSpPr>
        <p:spPr>
          <a:xfrm>
            <a:off x="11311880" y="4336634"/>
            <a:ext cx="5053502" cy="2804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12701" lvl="0" indent="12699" algn="ctr" rtl="0">
              <a:lnSpc>
                <a:spcPct val="147142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600"/>
              <a:buFont typeface="Proxima Nova"/>
              <a:buNone/>
            </a:pPr>
            <a:r>
              <a:rPr lang="en-US" sz="4600" b="0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Торговая площадка для партнеров</a:t>
            </a:r>
            <a:endParaRPr/>
          </a:p>
        </p:txBody>
      </p:sp>
      <p:sp>
        <p:nvSpPr>
          <p:cNvPr id="341" name="Shape 341"/>
          <p:cNvSpPr txBox="1"/>
          <p:nvPr/>
        </p:nvSpPr>
        <p:spPr>
          <a:xfrm>
            <a:off x="3732024" y="4336624"/>
            <a:ext cx="5054702" cy="2804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12701" lvl="0" indent="12699" algn="ctr" rtl="0">
              <a:lnSpc>
                <a:spcPct val="147142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600"/>
              <a:buFont typeface="Proxima Nova"/>
              <a:buNone/>
            </a:pPr>
            <a:r>
              <a:rPr lang="en-US" sz="4600" b="0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E-commerce услуги для партнеров</a:t>
            </a:r>
            <a:endParaRPr/>
          </a:p>
        </p:txBody>
      </p:sp>
      <p:sp>
        <p:nvSpPr>
          <p:cNvPr id="342" name="Shape 342"/>
          <p:cNvSpPr txBox="1"/>
          <p:nvPr/>
        </p:nvSpPr>
        <p:spPr>
          <a:xfrm>
            <a:off x="3844923" y="3356647"/>
            <a:ext cx="5079301" cy="80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Proxima Nova"/>
              <a:buNone/>
            </a:pPr>
            <a:r>
              <a:rPr lang="en-US" sz="5200" b="1" i="0" u="none" strike="noStrike" cap="non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B2B</a:t>
            </a:r>
            <a:endParaRPr/>
          </a:p>
        </p:txBody>
      </p:sp>
      <p:sp>
        <p:nvSpPr>
          <p:cNvPr id="343" name="Shape 343"/>
          <p:cNvSpPr txBox="1"/>
          <p:nvPr/>
        </p:nvSpPr>
        <p:spPr>
          <a:xfrm>
            <a:off x="11298680" y="3356647"/>
            <a:ext cx="5079301" cy="80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Proxima Nova"/>
              <a:buNone/>
            </a:pPr>
            <a:r>
              <a:rPr lang="en-US" sz="5200" b="1" i="0" u="none" strike="noStrike" cap="non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Marketplace</a:t>
            </a:r>
            <a:endParaRPr/>
          </a:p>
        </p:txBody>
      </p:sp>
      <p:sp>
        <p:nvSpPr>
          <p:cNvPr id="344" name="Shape 344"/>
          <p:cNvSpPr txBox="1"/>
          <p:nvPr/>
        </p:nvSpPr>
        <p:spPr>
          <a:xfrm>
            <a:off x="1682754" y="741002"/>
            <a:ext cx="16731886" cy="764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None/>
            </a:pPr>
            <a:r>
              <a:rPr lang="en-US" sz="4400" b="1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B2B &amp; Marketplace</a:t>
            </a:r>
            <a:endParaRPr/>
          </a:p>
        </p:txBody>
      </p:sp>
      <p:sp>
        <p:nvSpPr>
          <p:cNvPr id="345" name="Shape 345"/>
          <p:cNvSpPr txBox="1">
            <a:spLocks noGrp="1"/>
          </p:cNvSpPr>
          <p:nvPr>
            <p:ph type="sldNum" idx="12"/>
          </p:nvPr>
        </p:nvSpPr>
        <p:spPr>
          <a:xfrm>
            <a:off x="19444795" y="375852"/>
            <a:ext cx="194167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5</a:t>
            </a:fld>
            <a:endParaRPr/>
          </a:p>
        </p:txBody>
      </p:sp>
      <p:sp>
        <p:nvSpPr>
          <p:cNvPr id="346" name="Shape 346"/>
          <p:cNvSpPr txBox="1"/>
          <p:nvPr/>
        </p:nvSpPr>
        <p:spPr>
          <a:xfrm>
            <a:off x="4271586" y="8716963"/>
            <a:ext cx="11564103" cy="741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3600"/>
              <a:buFont typeface="Proxima Nova"/>
              <a:buNone/>
            </a:pPr>
            <a:r>
              <a:rPr lang="en-US" sz="3600" b="1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Более 400 партнеров на 2018г.</a:t>
            </a:r>
            <a:endParaRPr/>
          </a:p>
        </p:txBody>
      </p:sp>
      <p:pic>
        <p:nvPicPr>
          <p:cNvPr id="347" name="Shape 347" descr="Shape 3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45175" y="1277063"/>
            <a:ext cx="3629027" cy="1647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hape 803"/>
          <p:cNvSpPr txBox="1"/>
          <p:nvPr/>
        </p:nvSpPr>
        <p:spPr>
          <a:xfrm>
            <a:off x="4464066" y="3972413"/>
            <a:ext cx="11787300" cy="13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C0E"/>
              </a:buClr>
              <a:buSzPts val="8000"/>
              <a:buFont typeface="Proxima Nova"/>
              <a:buNone/>
            </a:pPr>
            <a:r>
              <a:rPr lang="en-US" sz="8000" b="0" i="0" u="none" strike="noStrike" cap="none">
                <a:solidFill>
                  <a:srgbClr val="000C0E"/>
                </a:solidFill>
                <a:latin typeface="Proxima Nova"/>
                <a:ea typeface="Proxima Nova"/>
                <a:cs typeface="Proxima Nova"/>
                <a:sym typeface="Proxima Nova"/>
              </a:rPr>
              <a:t>Спасибо за внимание!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" name="Shape 808"/>
          <p:cNvGrpSpPr/>
          <p:nvPr/>
        </p:nvGrpSpPr>
        <p:grpSpPr>
          <a:xfrm>
            <a:off x="2158349" y="3199231"/>
            <a:ext cx="15727351" cy="4045334"/>
            <a:chOff x="-398207" y="-1"/>
            <a:chExt cx="15727349" cy="4045332"/>
          </a:xfrm>
        </p:grpSpPr>
        <p:sp>
          <p:nvSpPr>
            <p:cNvPr id="809" name="Shape 809"/>
            <p:cNvSpPr txBox="1"/>
            <p:nvPr/>
          </p:nvSpPr>
          <p:spPr>
            <a:xfrm>
              <a:off x="4440995" y="-1"/>
              <a:ext cx="7576986" cy="1183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75" tIns="45675" rIns="45675" bIns="456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C0E"/>
                </a:buClr>
                <a:buSzPts val="7200"/>
                <a:buFont typeface="Proxima Nova"/>
                <a:buNone/>
              </a:pPr>
              <a:r>
                <a:rPr lang="en-US" sz="7200" b="0" i="0" u="none" strike="noStrike" cap="none">
                  <a:solidFill>
                    <a:srgbClr val="000C0E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Вопросы</a:t>
              </a:r>
              <a:r>
                <a:rPr lang="en-US" sz="6500" b="0" i="0" u="none" strike="noStrike" cap="none">
                  <a:solidFill>
                    <a:srgbClr val="000C0E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?</a:t>
              </a:r>
              <a:endParaRPr/>
            </a:p>
          </p:txBody>
        </p:sp>
        <p:cxnSp>
          <p:nvCxnSpPr>
            <p:cNvPr id="810" name="Shape 810"/>
            <p:cNvCxnSpPr/>
            <p:nvPr/>
          </p:nvCxnSpPr>
          <p:spPr>
            <a:xfrm>
              <a:off x="3441823" y="1235777"/>
              <a:ext cx="9040069" cy="1"/>
            </a:xfrm>
            <a:prstGeom prst="straightConnector1">
              <a:avLst/>
            </a:prstGeom>
            <a:noFill/>
            <a:ln w="9525" cap="flat" cmpd="sng">
              <a:solidFill>
                <a:srgbClr val="22293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11" name="Shape 811"/>
            <p:cNvSpPr txBox="1"/>
            <p:nvPr/>
          </p:nvSpPr>
          <p:spPr>
            <a:xfrm>
              <a:off x="-398207" y="1769492"/>
              <a:ext cx="9173483" cy="22758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C0E"/>
                </a:buClr>
                <a:buSzPts val="3600"/>
                <a:buFont typeface="Proxima Nova"/>
                <a:buNone/>
              </a:pPr>
              <a:r>
                <a:rPr lang="en-US" sz="3600" b="0" i="0" u="none" strike="noStrike" cap="none" dirty="0" err="1">
                  <a:solidFill>
                    <a:srgbClr val="000C0E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Анна</a:t>
              </a:r>
              <a:r>
                <a:rPr lang="en-US" sz="3600" b="0" i="0" u="none" strike="noStrike" cap="none" dirty="0">
                  <a:solidFill>
                    <a:srgbClr val="000C0E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</a:t>
              </a:r>
              <a:r>
                <a:rPr lang="en-US" sz="3600" b="0" i="0" u="none" strike="noStrike" cap="none" dirty="0" err="1">
                  <a:solidFill>
                    <a:srgbClr val="000C0E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Булгакова</a:t>
              </a:r>
              <a:endParaRPr dirty="0"/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C0E"/>
                </a:buClr>
                <a:buSzPts val="3600"/>
                <a:buFont typeface="Proxima Nova"/>
                <a:buNone/>
              </a:pPr>
              <a:r>
                <a:rPr lang="en-US" sz="3600" b="0" i="0" u="none" strike="noStrike" cap="none" dirty="0" err="1">
                  <a:solidFill>
                    <a:srgbClr val="000C0E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Электропочта</a:t>
              </a:r>
              <a:r>
                <a:rPr lang="en-US" sz="3600" b="0" i="0" u="none" strike="noStrike" cap="none" dirty="0">
                  <a:solidFill>
                    <a:srgbClr val="000C0E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: </a:t>
              </a:r>
              <a:r>
                <a:rPr lang="en-US" sz="3600" b="0" i="0" u="sng" strike="noStrike" cap="none" dirty="0">
                  <a:solidFill>
                    <a:schemeClr val="hlink"/>
                  </a:solidFill>
                  <a:latin typeface="Proxima Nova"/>
                  <a:ea typeface="Proxima Nova"/>
                  <a:cs typeface="Proxima Nova"/>
                  <a:sym typeface="Proxima Nova"/>
                  <a:hlinkClick r:id="rId3"/>
                </a:rPr>
                <a:t>anna.bulgakova@lamoda.ru</a:t>
              </a:r>
              <a:endParaRPr dirty="0"/>
            </a:p>
            <a:p>
              <a:pPr lvl="0">
                <a:lnSpc>
                  <a:spcPct val="150000"/>
                </a:lnSpc>
                <a:buClr>
                  <a:srgbClr val="000C0E"/>
                </a:buClr>
                <a:buSzPts val="3600"/>
              </a:pPr>
              <a:r>
                <a:rPr lang="en-US" sz="3600" b="0" i="0" u="none" strike="noStrike" cap="none" dirty="0">
                  <a:solidFill>
                    <a:srgbClr val="000C0E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IT Lamoda</a:t>
              </a:r>
              <a:r>
                <a:rPr lang="en-US" sz="3600" dirty="0">
                  <a:solidFill>
                    <a:srgbClr val="000C0E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: tech.lamoda.ru</a:t>
              </a:r>
              <a:endParaRPr dirty="0"/>
            </a:p>
          </p:txBody>
        </p:sp>
        <p:sp>
          <p:nvSpPr>
            <p:cNvPr id="812" name="Shape 812"/>
            <p:cNvSpPr txBox="1"/>
            <p:nvPr/>
          </p:nvSpPr>
          <p:spPr>
            <a:xfrm>
              <a:off x="10895221" y="1784981"/>
              <a:ext cx="4433921" cy="6375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C0E"/>
                </a:buClr>
                <a:buSzPts val="3600"/>
                <a:buFont typeface="Proxima Nova"/>
                <a:buNone/>
              </a:pPr>
              <a:r>
                <a:rPr lang="en-US" sz="3600" b="0" i="0" u="none" strike="noStrike" cap="none">
                  <a:solidFill>
                    <a:srgbClr val="000C0E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Аналитик B2B &amp; MP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2" name="Shape 352"/>
          <p:cNvCxnSpPr/>
          <p:nvPr/>
        </p:nvCxnSpPr>
        <p:spPr>
          <a:xfrm>
            <a:off x="-1" y="7012092"/>
            <a:ext cx="20107202" cy="1"/>
          </a:xfrm>
          <a:prstGeom prst="straightConnector1">
            <a:avLst/>
          </a:prstGeom>
          <a:noFill/>
          <a:ln w="57150" cap="flat" cmpd="sng">
            <a:solidFill>
              <a:srgbClr val="22293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3" name="Shape 353"/>
          <p:cNvSpPr txBox="1"/>
          <p:nvPr/>
        </p:nvSpPr>
        <p:spPr>
          <a:xfrm>
            <a:off x="902004" y="4643644"/>
            <a:ext cx="3441603" cy="469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12701" lvl="0" indent="12699" algn="l" rtl="0">
              <a:lnSpc>
                <a:spcPct val="101499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3000"/>
              <a:buFont typeface="Proxima Nova"/>
              <a:buNone/>
            </a:pPr>
            <a:r>
              <a:rPr lang="en-US" sz="3000" b="0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конец 2014 г.</a:t>
            </a:r>
            <a:endParaRPr/>
          </a:p>
        </p:txBody>
      </p:sp>
      <p:grpSp>
        <p:nvGrpSpPr>
          <p:cNvPr id="354" name="Shape 354"/>
          <p:cNvGrpSpPr/>
          <p:nvPr/>
        </p:nvGrpSpPr>
        <p:grpSpPr>
          <a:xfrm>
            <a:off x="902001" y="5140002"/>
            <a:ext cx="3036908" cy="1256875"/>
            <a:chOff x="-2" y="0"/>
            <a:chExt cx="3036907" cy="1256873"/>
          </a:xfrm>
        </p:grpSpPr>
        <p:sp>
          <p:nvSpPr>
            <p:cNvPr id="355" name="Shape 355"/>
            <p:cNvSpPr/>
            <p:nvPr/>
          </p:nvSpPr>
          <p:spPr>
            <a:xfrm>
              <a:off x="-2" y="691371"/>
              <a:ext cx="565503" cy="565502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Shape 356"/>
            <p:cNvSpPr/>
            <p:nvPr/>
          </p:nvSpPr>
          <p:spPr>
            <a:xfrm>
              <a:off x="1" y="0"/>
              <a:ext cx="3036904" cy="69150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Shape 357"/>
            <p:cNvSpPr txBox="1"/>
            <p:nvPr/>
          </p:nvSpPr>
          <p:spPr>
            <a:xfrm>
              <a:off x="125226" y="126791"/>
              <a:ext cx="2456704" cy="368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12699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Proxima Nova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B2B доставка</a:t>
              </a:r>
              <a:endParaRPr/>
            </a:p>
          </p:txBody>
        </p:sp>
      </p:grpSp>
      <p:cxnSp>
        <p:nvCxnSpPr>
          <p:cNvPr id="358" name="Shape 358"/>
          <p:cNvCxnSpPr/>
          <p:nvPr/>
        </p:nvCxnSpPr>
        <p:spPr>
          <a:xfrm>
            <a:off x="902005" y="6580678"/>
            <a:ext cx="2" cy="470402"/>
          </a:xfrm>
          <a:prstGeom prst="straightConnector1">
            <a:avLst/>
          </a:prstGeom>
          <a:noFill/>
          <a:ln w="57150" cap="flat" cmpd="sng">
            <a:solidFill>
              <a:srgbClr val="22293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9" name="Shape 359"/>
          <p:cNvSpPr/>
          <p:nvPr/>
        </p:nvSpPr>
        <p:spPr>
          <a:xfrm>
            <a:off x="820708" y="6930207"/>
            <a:ext cx="208202" cy="209402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11132" y="0"/>
                </a:moveTo>
                <a:lnTo>
                  <a:pt x="6654" y="867"/>
                </a:lnTo>
                <a:lnTo>
                  <a:pt x="3074" y="3234"/>
                </a:lnTo>
                <a:lnTo>
                  <a:pt x="723" y="6740"/>
                </a:lnTo>
                <a:lnTo>
                  <a:pt x="0" y="9532"/>
                </a:lnTo>
                <a:lnTo>
                  <a:pt x="76" y="11234"/>
                </a:lnTo>
                <a:lnTo>
                  <a:pt x="1342" y="15701"/>
                </a:lnTo>
                <a:lnTo>
                  <a:pt x="3911" y="19051"/>
                </a:lnTo>
                <a:lnTo>
                  <a:pt x="7460" y="21075"/>
                </a:lnTo>
                <a:lnTo>
                  <a:pt x="10786" y="21600"/>
                </a:lnTo>
                <a:lnTo>
                  <a:pt x="12302" y="21495"/>
                </a:lnTo>
                <a:lnTo>
                  <a:pt x="16407" y="20042"/>
                </a:lnTo>
                <a:lnTo>
                  <a:pt x="19554" y="17173"/>
                </a:lnTo>
                <a:lnTo>
                  <a:pt x="21361" y="13266"/>
                </a:lnTo>
                <a:lnTo>
                  <a:pt x="21600" y="11799"/>
                </a:lnTo>
                <a:lnTo>
                  <a:pt x="21515" y="10135"/>
                </a:lnTo>
                <a:lnTo>
                  <a:pt x="20203" y="5743"/>
                </a:lnTo>
                <a:lnTo>
                  <a:pt x="17566" y="2439"/>
                </a:lnTo>
                <a:lnTo>
                  <a:pt x="13937" y="463"/>
                </a:lnTo>
                <a:lnTo>
                  <a:pt x="1113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1700"/>
              <a:buFont typeface="Calibri"/>
              <a:buNone/>
            </a:pPr>
            <a:endParaRPr sz="1700" b="0" i="0" u="none" strike="noStrike" cap="none">
              <a:solidFill>
                <a:srgbClr val="2229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0" name="Shape 360"/>
          <p:cNvGrpSpPr/>
          <p:nvPr/>
        </p:nvGrpSpPr>
        <p:grpSpPr>
          <a:xfrm>
            <a:off x="3938893" y="6907558"/>
            <a:ext cx="208205" cy="523186"/>
            <a:chOff x="-1" y="0"/>
            <a:chExt cx="208203" cy="523184"/>
          </a:xfrm>
        </p:grpSpPr>
        <p:cxnSp>
          <p:nvCxnSpPr>
            <p:cNvPr id="361" name="Shape 361"/>
            <p:cNvCxnSpPr/>
            <p:nvPr/>
          </p:nvCxnSpPr>
          <p:spPr>
            <a:xfrm flipH="1">
              <a:off x="104147" y="104082"/>
              <a:ext cx="2" cy="419102"/>
            </a:xfrm>
            <a:prstGeom prst="straightConnector1">
              <a:avLst/>
            </a:prstGeom>
            <a:noFill/>
            <a:ln w="57150" cap="flat" cmpd="sng">
              <a:solidFill>
                <a:srgbClr val="22293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62" name="Shape 362"/>
            <p:cNvSpPr/>
            <p:nvPr/>
          </p:nvSpPr>
          <p:spPr>
            <a:xfrm>
              <a:off x="-1" y="0"/>
              <a:ext cx="208203" cy="209402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11132" y="0"/>
                  </a:moveTo>
                  <a:lnTo>
                    <a:pt x="6654" y="867"/>
                  </a:lnTo>
                  <a:lnTo>
                    <a:pt x="3074" y="3234"/>
                  </a:lnTo>
                  <a:lnTo>
                    <a:pt x="723" y="6740"/>
                  </a:lnTo>
                  <a:lnTo>
                    <a:pt x="0" y="9532"/>
                  </a:lnTo>
                  <a:lnTo>
                    <a:pt x="76" y="11234"/>
                  </a:lnTo>
                  <a:lnTo>
                    <a:pt x="1342" y="15701"/>
                  </a:lnTo>
                  <a:lnTo>
                    <a:pt x="3911" y="19051"/>
                  </a:lnTo>
                  <a:lnTo>
                    <a:pt x="7460" y="21075"/>
                  </a:lnTo>
                  <a:lnTo>
                    <a:pt x="10786" y="21600"/>
                  </a:lnTo>
                  <a:lnTo>
                    <a:pt x="12302" y="21495"/>
                  </a:lnTo>
                  <a:lnTo>
                    <a:pt x="16407" y="20042"/>
                  </a:lnTo>
                  <a:lnTo>
                    <a:pt x="19554" y="17173"/>
                  </a:lnTo>
                  <a:lnTo>
                    <a:pt x="21361" y="13266"/>
                  </a:lnTo>
                  <a:lnTo>
                    <a:pt x="21600" y="11799"/>
                  </a:lnTo>
                  <a:lnTo>
                    <a:pt x="21515" y="10135"/>
                  </a:lnTo>
                  <a:lnTo>
                    <a:pt x="20203" y="5743"/>
                  </a:lnTo>
                  <a:lnTo>
                    <a:pt x="17566" y="2439"/>
                  </a:lnTo>
                  <a:lnTo>
                    <a:pt x="13937" y="463"/>
                  </a:lnTo>
                  <a:lnTo>
                    <a:pt x="111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3" name="Shape 363"/>
          <p:cNvGrpSpPr/>
          <p:nvPr/>
        </p:nvGrpSpPr>
        <p:grpSpPr>
          <a:xfrm>
            <a:off x="7138398" y="6711505"/>
            <a:ext cx="208205" cy="467911"/>
            <a:chOff x="-1" y="0"/>
            <a:chExt cx="208203" cy="467909"/>
          </a:xfrm>
        </p:grpSpPr>
        <p:cxnSp>
          <p:nvCxnSpPr>
            <p:cNvPr id="364" name="Shape 364"/>
            <p:cNvCxnSpPr/>
            <p:nvPr/>
          </p:nvCxnSpPr>
          <p:spPr>
            <a:xfrm flipH="1">
              <a:off x="104147" y="0"/>
              <a:ext cx="2" cy="419102"/>
            </a:xfrm>
            <a:prstGeom prst="straightConnector1">
              <a:avLst/>
            </a:prstGeom>
            <a:noFill/>
            <a:ln w="57150" cap="flat" cmpd="sng">
              <a:solidFill>
                <a:srgbClr val="22293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65" name="Shape 365"/>
            <p:cNvSpPr/>
            <p:nvPr/>
          </p:nvSpPr>
          <p:spPr>
            <a:xfrm>
              <a:off x="-1" y="258507"/>
              <a:ext cx="208203" cy="209402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11132" y="0"/>
                  </a:moveTo>
                  <a:lnTo>
                    <a:pt x="6654" y="867"/>
                  </a:lnTo>
                  <a:lnTo>
                    <a:pt x="3074" y="3234"/>
                  </a:lnTo>
                  <a:lnTo>
                    <a:pt x="723" y="6740"/>
                  </a:lnTo>
                  <a:lnTo>
                    <a:pt x="0" y="9532"/>
                  </a:lnTo>
                  <a:lnTo>
                    <a:pt x="76" y="11234"/>
                  </a:lnTo>
                  <a:lnTo>
                    <a:pt x="1342" y="15701"/>
                  </a:lnTo>
                  <a:lnTo>
                    <a:pt x="3911" y="19051"/>
                  </a:lnTo>
                  <a:lnTo>
                    <a:pt x="7460" y="21075"/>
                  </a:lnTo>
                  <a:lnTo>
                    <a:pt x="10786" y="21600"/>
                  </a:lnTo>
                  <a:lnTo>
                    <a:pt x="12302" y="21495"/>
                  </a:lnTo>
                  <a:lnTo>
                    <a:pt x="16407" y="20042"/>
                  </a:lnTo>
                  <a:lnTo>
                    <a:pt x="19554" y="17173"/>
                  </a:lnTo>
                  <a:lnTo>
                    <a:pt x="21361" y="13266"/>
                  </a:lnTo>
                  <a:lnTo>
                    <a:pt x="21600" y="11799"/>
                  </a:lnTo>
                  <a:lnTo>
                    <a:pt x="21515" y="10135"/>
                  </a:lnTo>
                  <a:lnTo>
                    <a:pt x="20203" y="5743"/>
                  </a:lnTo>
                  <a:lnTo>
                    <a:pt x="17566" y="2439"/>
                  </a:lnTo>
                  <a:lnTo>
                    <a:pt x="13937" y="463"/>
                  </a:lnTo>
                  <a:lnTo>
                    <a:pt x="111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6" name="Shape 366"/>
          <p:cNvGrpSpPr/>
          <p:nvPr/>
        </p:nvGrpSpPr>
        <p:grpSpPr>
          <a:xfrm>
            <a:off x="10892313" y="6907246"/>
            <a:ext cx="208205" cy="523806"/>
            <a:chOff x="-1" y="-2"/>
            <a:chExt cx="208203" cy="523804"/>
          </a:xfrm>
        </p:grpSpPr>
        <p:cxnSp>
          <p:nvCxnSpPr>
            <p:cNvPr id="367" name="Shape 367"/>
            <p:cNvCxnSpPr/>
            <p:nvPr/>
          </p:nvCxnSpPr>
          <p:spPr>
            <a:xfrm flipH="1">
              <a:off x="104012" y="104700"/>
              <a:ext cx="2" cy="419102"/>
            </a:xfrm>
            <a:prstGeom prst="straightConnector1">
              <a:avLst/>
            </a:prstGeom>
            <a:noFill/>
            <a:ln w="57150" cap="flat" cmpd="sng">
              <a:solidFill>
                <a:srgbClr val="22293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68" name="Shape 368"/>
            <p:cNvSpPr/>
            <p:nvPr/>
          </p:nvSpPr>
          <p:spPr>
            <a:xfrm>
              <a:off x="-1" y="-2"/>
              <a:ext cx="208203" cy="209404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11132" y="0"/>
                  </a:moveTo>
                  <a:lnTo>
                    <a:pt x="6654" y="867"/>
                  </a:lnTo>
                  <a:lnTo>
                    <a:pt x="3074" y="3234"/>
                  </a:lnTo>
                  <a:lnTo>
                    <a:pt x="723" y="6740"/>
                  </a:lnTo>
                  <a:lnTo>
                    <a:pt x="0" y="9532"/>
                  </a:lnTo>
                  <a:lnTo>
                    <a:pt x="76" y="11234"/>
                  </a:lnTo>
                  <a:lnTo>
                    <a:pt x="1342" y="15701"/>
                  </a:lnTo>
                  <a:lnTo>
                    <a:pt x="3911" y="19051"/>
                  </a:lnTo>
                  <a:lnTo>
                    <a:pt x="7460" y="21075"/>
                  </a:lnTo>
                  <a:lnTo>
                    <a:pt x="10786" y="21600"/>
                  </a:lnTo>
                  <a:lnTo>
                    <a:pt x="12302" y="21495"/>
                  </a:lnTo>
                  <a:lnTo>
                    <a:pt x="16407" y="20042"/>
                  </a:lnTo>
                  <a:lnTo>
                    <a:pt x="19554" y="17173"/>
                  </a:lnTo>
                  <a:lnTo>
                    <a:pt x="21361" y="13266"/>
                  </a:lnTo>
                  <a:lnTo>
                    <a:pt x="21600" y="11799"/>
                  </a:lnTo>
                  <a:lnTo>
                    <a:pt x="21515" y="10135"/>
                  </a:lnTo>
                  <a:lnTo>
                    <a:pt x="20203" y="5743"/>
                  </a:lnTo>
                  <a:lnTo>
                    <a:pt x="17566" y="2439"/>
                  </a:lnTo>
                  <a:lnTo>
                    <a:pt x="13937" y="463"/>
                  </a:lnTo>
                  <a:lnTo>
                    <a:pt x="111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9" name="Shape 369"/>
          <p:cNvGrpSpPr/>
          <p:nvPr/>
        </p:nvGrpSpPr>
        <p:grpSpPr>
          <a:xfrm>
            <a:off x="4019882" y="7603861"/>
            <a:ext cx="3036905" cy="1244953"/>
            <a:chOff x="-1" y="-1"/>
            <a:chExt cx="3036903" cy="1244952"/>
          </a:xfrm>
        </p:grpSpPr>
        <p:sp>
          <p:nvSpPr>
            <p:cNvPr id="370" name="Shape 370"/>
            <p:cNvSpPr/>
            <p:nvPr/>
          </p:nvSpPr>
          <p:spPr>
            <a:xfrm>
              <a:off x="-1" y="-1"/>
              <a:ext cx="565503" cy="565502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Shape 371"/>
            <p:cNvSpPr/>
            <p:nvPr/>
          </p:nvSpPr>
          <p:spPr>
            <a:xfrm>
              <a:off x="-1" y="553449"/>
              <a:ext cx="3036903" cy="69150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Shape 372"/>
            <p:cNvSpPr txBox="1"/>
            <p:nvPr/>
          </p:nvSpPr>
          <p:spPr>
            <a:xfrm>
              <a:off x="186151" y="693199"/>
              <a:ext cx="2635503" cy="368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12699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Proxima Nova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Marketplace RU</a:t>
              </a:r>
              <a:endParaRPr/>
            </a:p>
          </p:txBody>
        </p:sp>
      </p:grpSp>
      <p:grpSp>
        <p:nvGrpSpPr>
          <p:cNvPr id="373" name="Shape 373"/>
          <p:cNvGrpSpPr/>
          <p:nvPr/>
        </p:nvGrpSpPr>
        <p:grpSpPr>
          <a:xfrm>
            <a:off x="10969622" y="7603830"/>
            <a:ext cx="3747122" cy="1257147"/>
            <a:chOff x="-1" y="-1"/>
            <a:chExt cx="3747121" cy="1257146"/>
          </a:xfrm>
        </p:grpSpPr>
        <p:sp>
          <p:nvSpPr>
            <p:cNvPr id="374" name="Shape 374"/>
            <p:cNvSpPr/>
            <p:nvPr/>
          </p:nvSpPr>
          <p:spPr>
            <a:xfrm>
              <a:off x="-1" y="-1"/>
              <a:ext cx="603391" cy="565502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Shape 375"/>
            <p:cNvSpPr/>
            <p:nvPr/>
          </p:nvSpPr>
          <p:spPr>
            <a:xfrm>
              <a:off x="-1" y="565644"/>
              <a:ext cx="3240377" cy="6915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Shape 376"/>
            <p:cNvSpPr txBox="1"/>
            <p:nvPr/>
          </p:nvSpPr>
          <p:spPr>
            <a:xfrm>
              <a:off x="53803" y="738268"/>
              <a:ext cx="3693317" cy="368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12699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Proxima Nova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Marketplace доставка</a:t>
              </a:r>
              <a:endParaRPr/>
            </a:p>
          </p:txBody>
        </p:sp>
      </p:grpSp>
      <p:sp>
        <p:nvSpPr>
          <p:cNvPr id="377" name="Shape 377"/>
          <p:cNvSpPr txBox="1"/>
          <p:nvPr/>
        </p:nvSpPr>
        <p:spPr>
          <a:xfrm>
            <a:off x="7185300" y="4773424"/>
            <a:ext cx="2189702" cy="946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12701" lvl="0" indent="12699" algn="l" rtl="0">
              <a:lnSpc>
                <a:spcPct val="101499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3000"/>
              <a:buFont typeface="Proxima Nova"/>
              <a:buNone/>
            </a:pPr>
            <a:r>
              <a:rPr lang="en-US" sz="3000" b="0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начало 2016 г.</a:t>
            </a:r>
            <a:endParaRPr/>
          </a:p>
        </p:txBody>
      </p:sp>
      <p:sp>
        <p:nvSpPr>
          <p:cNvPr id="378" name="Shape 378"/>
          <p:cNvSpPr txBox="1"/>
          <p:nvPr/>
        </p:nvSpPr>
        <p:spPr>
          <a:xfrm>
            <a:off x="4019872" y="9006523"/>
            <a:ext cx="2479802" cy="469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12701" lvl="0" indent="12699" algn="l" rtl="0">
              <a:lnSpc>
                <a:spcPct val="101499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3000"/>
              <a:buFont typeface="Proxima Nova"/>
              <a:buNone/>
            </a:pPr>
            <a:r>
              <a:rPr lang="en-US" sz="3000" b="0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конец 2015 г.</a:t>
            </a:r>
            <a:endParaRPr/>
          </a:p>
        </p:txBody>
      </p:sp>
      <p:sp>
        <p:nvSpPr>
          <p:cNvPr id="379" name="Shape 379"/>
          <p:cNvSpPr txBox="1"/>
          <p:nvPr/>
        </p:nvSpPr>
        <p:spPr>
          <a:xfrm>
            <a:off x="10969635" y="9033749"/>
            <a:ext cx="2960702" cy="469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12701" lvl="0" indent="12699" algn="l" rtl="0">
              <a:lnSpc>
                <a:spcPct val="101499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3000"/>
              <a:buFont typeface="Proxima Nova"/>
              <a:buNone/>
            </a:pPr>
            <a:r>
              <a:rPr lang="en-US" sz="3000" b="0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конец 2016 г.</a:t>
            </a:r>
            <a:endParaRPr/>
          </a:p>
        </p:txBody>
      </p:sp>
      <p:sp>
        <p:nvSpPr>
          <p:cNvPr id="380" name="Shape 380"/>
          <p:cNvSpPr txBox="1"/>
          <p:nvPr/>
        </p:nvSpPr>
        <p:spPr>
          <a:xfrm>
            <a:off x="1682755" y="741002"/>
            <a:ext cx="16731900" cy="764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400"/>
              <a:buFont typeface="Proxima Nova"/>
              <a:buNone/>
            </a:pPr>
            <a:r>
              <a:rPr lang="en-US" sz="4400" b="1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Как быстро всё случилось</a:t>
            </a:r>
            <a:endParaRPr/>
          </a:p>
        </p:txBody>
      </p:sp>
      <p:sp>
        <p:nvSpPr>
          <p:cNvPr id="381" name="Shape 381"/>
          <p:cNvSpPr txBox="1"/>
          <p:nvPr/>
        </p:nvSpPr>
        <p:spPr>
          <a:xfrm>
            <a:off x="1621698" y="2085555"/>
            <a:ext cx="16761902" cy="75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200"/>
              <a:buFont typeface="Proxima Nova"/>
              <a:buNone/>
            </a:pPr>
            <a:r>
              <a:rPr lang="en-US" sz="42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За</a:t>
            </a:r>
            <a:r>
              <a:rPr lang="en-US" sz="42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3 </a:t>
            </a:r>
            <a:r>
              <a:rPr lang="en-US" sz="42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года</a:t>
            </a:r>
            <a:r>
              <a:rPr lang="en-US" sz="42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42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несколько</a:t>
            </a:r>
            <a:r>
              <a:rPr lang="en-US" sz="42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4200" b="0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новых</a:t>
            </a:r>
            <a:r>
              <a:rPr lang="en-US" sz="4200" b="0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4200" b="0" i="0" u="none" strike="noStrike" cap="none" dirty="0" err="1" smtClean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продуктов</a:t>
            </a:r>
            <a:endParaRPr dirty="0"/>
          </a:p>
        </p:txBody>
      </p:sp>
      <p:sp>
        <p:nvSpPr>
          <p:cNvPr id="382" name="Shape 382"/>
          <p:cNvSpPr txBox="1">
            <a:spLocks noGrp="1"/>
          </p:cNvSpPr>
          <p:nvPr>
            <p:ph type="sldNum" idx="12"/>
          </p:nvPr>
        </p:nvSpPr>
        <p:spPr>
          <a:xfrm>
            <a:off x="19456302" y="375877"/>
            <a:ext cx="182585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6</a:t>
            </a:fld>
            <a:endParaRPr/>
          </a:p>
        </p:txBody>
      </p:sp>
      <p:grpSp>
        <p:nvGrpSpPr>
          <p:cNvPr id="383" name="Shape 383"/>
          <p:cNvGrpSpPr/>
          <p:nvPr/>
        </p:nvGrpSpPr>
        <p:grpSpPr>
          <a:xfrm>
            <a:off x="14006621" y="6711508"/>
            <a:ext cx="208205" cy="467911"/>
            <a:chOff x="-1" y="0"/>
            <a:chExt cx="208203" cy="467909"/>
          </a:xfrm>
        </p:grpSpPr>
        <p:cxnSp>
          <p:nvCxnSpPr>
            <p:cNvPr id="384" name="Shape 384"/>
            <p:cNvCxnSpPr/>
            <p:nvPr/>
          </p:nvCxnSpPr>
          <p:spPr>
            <a:xfrm flipH="1">
              <a:off x="104147" y="0"/>
              <a:ext cx="2" cy="419102"/>
            </a:xfrm>
            <a:prstGeom prst="straightConnector1">
              <a:avLst/>
            </a:prstGeom>
            <a:noFill/>
            <a:ln w="57150" cap="flat" cmpd="sng">
              <a:solidFill>
                <a:srgbClr val="22293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85" name="Shape 385"/>
            <p:cNvSpPr/>
            <p:nvPr/>
          </p:nvSpPr>
          <p:spPr>
            <a:xfrm>
              <a:off x="-1" y="258507"/>
              <a:ext cx="208203" cy="209402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11132" y="0"/>
                  </a:moveTo>
                  <a:lnTo>
                    <a:pt x="6654" y="867"/>
                  </a:lnTo>
                  <a:lnTo>
                    <a:pt x="3074" y="3234"/>
                  </a:lnTo>
                  <a:lnTo>
                    <a:pt x="723" y="6740"/>
                  </a:lnTo>
                  <a:lnTo>
                    <a:pt x="0" y="9532"/>
                  </a:lnTo>
                  <a:lnTo>
                    <a:pt x="76" y="11234"/>
                  </a:lnTo>
                  <a:lnTo>
                    <a:pt x="1342" y="15701"/>
                  </a:lnTo>
                  <a:lnTo>
                    <a:pt x="3911" y="19051"/>
                  </a:lnTo>
                  <a:lnTo>
                    <a:pt x="7460" y="21075"/>
                  </a:lnTo>
                  <a:lnTo>
                    <a:pt x="10786" y="21600"/>
                  </a:lnTo>
                  <a:lnTo>
                    <a:pt x="12302" y="21495"/>
                  </a:lnTo>
                  <a:lnTo>
                    <a:pt x="16407" y="20042"/>
                  </a:lnTo>
                  <a:lnTo>
                    <a:pt x="19554" y="17173"/>
                  </a:lnTo>
                  <a:lnTo>
                    <a:pt x="21361" y="13266"/>
                  </a:lnTo>
                  <a:lnTo>
                    <a:pt x="21600" y="11799"/>
                  </a:lnTo>
                  <a:lnTo>
                    <a:pt x="21515" y="10135"/>
                  </a:lnTo>
                  <a:lnTo>
                    <a:pt x="20203" y="5743"/>
                  </a:lnTo>
                  <a:lnTo>
                    <a:pt x="17566" y="2439"/>
                  </a:lnTo>
                  <a:lnTo>
                    <a:pt x="13937" y="463"/>
                  </a:lnTo>
                  <a:lnTo>
                    <a:pt x="111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6" name="Shape 386"/>
          <p:cNvGrpSpPr/>
          <p:nvPr/>
        </p:nvGrpSpPr>
        <p:grpSpPr>
          <a:xfrm>
            <a:off x="14087448" y="4915373"/>
            <a:ext cx="3067571" cy="1706118"/>
            <a:chOff x="-2" y="-2"/>
            <a:chExt cx="3067569" cy="1706116"/>
          </a:xfrm>
        </p:grpSpPr>
        <p:grpSp>
          <p:nvGrpSpPr>
            <p:cNvPr id="387" name="Shape 387"/>
            <p:cNvGrpSpPr/>
            <p:nvPr/>
          </p:nvGrpSpPr>
          <p:grpSpPr>
            <a:xfrm>
              <a:off x="30660" y="476275"/>
              <a:ext cx="3036907" cy="1229839"/>
              <a:chOff x="-1" y="-2"/>
              <a:chExt cx="3036906" cy="1229838"/>
            </a:xfrm>
          </p:grpSpPr>
          <p:sp>
            <p:nvSpPr>
              <p:cNvPr id="388" name="Shape 388"/>
              <p:cNvSpPr/>
              <p:nvPr/>
            </p:nvSpPr>
            <p:spPr>
              <a:xfrm>
                <a:off x="-1" y="664333"/>
                <a:ext cx="565503" cy="565503"/>
              </a:xfrm>
              <a:custGeom>
                <a:avLst/>
                <a:gdLst/>
                <a:ahLst/>
                <a:cxnLst/>
                <a:rect l="0" t="0" r="0" b="0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22933"/>
                  </a:buClr>
                  <a:buSzPts val="1700"/>
                  <a:buFont typeface="Calibri"/>
                  <a:buNone/>
                </a:pPr>
                <a:endParaRPr sz="1700" b="0" i="0" u="none" strike="noStrike" cap="none">
                  <a:solidFill>
                    <a:srgbClr val="22293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Shape 389"/>
              <p:cNvSpPr/>
              <p:nvPr/>
            </p:nvSpPr>
            <p:spPr>
              <a:xfrm>
                <a:off x="0" y="-2"/>
                <a:ext cx="3036905" cy="69150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22933"/>
                  </a:buClr>
                  <a:buSzPts val="1700"/>
                  <a:buFont typeface="Calibri"/>
                  <a:buNone/>
                </a:pPr>
                <a:endParaRPr sz="1700" b="0" i="0" u="none" strike="noStrike" cap="none">
                  <a:solidFill>
                    <a:srgbClr val="22293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" name="Shape 390"/>
              <p:cNvSpPr txBox="1"/>
              <p:nvPr/>
            </p:nvSpPr>
            <p:spPr>
              <a:xfrm>
                <a:off x="79411" y="92471"/>
                <a:ext cx="2741405" cy="3683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Proxima Nova"/>
                  <a:buNone/>
                </a:pPr>
                <a:r>
                  <a:rPr lang="en-US" sz="2400" b="0" i="0" u="none" strike="noStrike" cap="none">
                    <a:solidFill>
                      <a:srgbClr val="FFFFFF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B2B Fulfilment</a:t>
                </a:r>
                <a:endParaRPr/>
              </a:p>
            </p:txBody>
          </p:sp>
        </p:grpSp>
        <p:sp>
          <p:nvSpPr>
            <p:cNvPr id="391" name="Shape 391"/>
            <p:cNvSpPr txBox="1"/>
            <p:nvPr/>
          </p:nvSpPr>
          <p:spPr>
            <a:xfrm>
              <a:off x="-2" y="-2"/>
              <a:ext cx="2265603" cy="469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12701" lvl="0" indent="12699" algn="l" rtl="0">
                <a:lnSpc>
                  <a:spcPct val="101499"/>
                </a:lnSpc>
                <a:spcBef>
                  <a:spcPts val="0"/>
                </a:spcBef>
                <a:spcAft>
                  <a:spcPts val="0"/>
                </a:spcAft>
                <a:buClr>
                  <a:srgbClr val="181818"/>
                </a:buClr>
                <a:buSzPts val="3000"/>
                <a:buFont typeface="Proxima Nova"/>
                <a:buNone/>
              </a:pPr>
              <a:r>
                <a:rPr lang="en-US" sz="3000" b="0" i="0" u="none" strike="noStrike" cap="none">
                  <a:solidFill>
                    <a:srgbClr val="181818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начало 2017 </a:t>
              </a:r>
              <a:endParaRPr/>
            </a:p>
          </p:txBody>
        </p:sp>
      </p:grpSp>
      <p:grpSp>
        <p:nvGrpSpPr>
          <p:cNvPr id="392" name="Shape 392"/>
          <p:cNvGrpSpPr/>
          <p:nvPr/>
        </p:nvGrpSpPr>
        <p:grpSpPr>
          <a:xfrm>
            <a:off x="7203892" y="5313151"/>
            <a:ext cx="3461395" cy="1233853"/>
            <a:chOff x="0" y="-1"/>
            <a:chExt cx="3461393" cy="1233852"/>
          </a:xfrm>
        </p:grpSpPr>
        <p:sp>
          <p:nvSpPr>
            <p:cNvPr id="393" name="Shape 393"/>
            <p:cNvSpPr/>
            <p:nvPr/>
          </p:nvSpPr>
          <p:spPr>
            <a:xfrm>
              <a:off x="9561" y="668348"/>
              <a:ext cx="493853" cy="565503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Shape 394"/>
            <p:cNvSpPr txBox="1"/>
            <p:nvPr/>
          </p:nvSpPr>
          <p:spPr>
            <a:xfrm>
              <a:off x="140666" y="73132"/>
              <a:ext cx="3320727" cy="342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12699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F2F2"/>
                </a:buClr>
                <a:buSzPts val="2200"/>
                <a:buFont typeface="Proxima Nova"/>
                <a:buNone/>
              </a:pPr>
              <a:r>
                <a:rPr lang="en-US" sz="2200" b="0" i="0" u="none" strike="noStrike" cap="none">
                  <a:solidFill>
                    <a:srgbClr val="F2F2F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Marketplace доставка</a:t>
              </a:r>
              <a:endParaRPr/>
            </a:p>
          </p:txBody>
        </p:sp>
        <p:sp>
          <p:nvSpPr>
            <p:cNvPr id="395" name="Shape 395"/>
            <p:cNvSpPr/>
            <p:nvPr/>
          </p:nvSpPr>
          <p:spPr>
            <a:xfrm>
              <a:off x="0" y="-1"/>
              <a:ext cx="3461153" cy="69150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6" name="Shape 396"/>
          <p:cNvSpPr txBox="1"/>
          <p:nvPr/>
        </p:nvSpPr>
        <p:spPr>
          <a:xfrm>
            <a:off x="7263072" y="5412663"/>
            <a:ext cx="3269101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6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Marketplace в странах</a:t>
            </a:r>
            <a:endParaRPr/>
          </a:p>
        </p:txBody>
      </p:sp>
      <p:grpSp>
        <p:nvGrpSpPr>
          <p:cNvPr id="397" name="Shape 397"/>
          <p:cNvGrpSpPr/>
          <p:nvPr/>
        </p:nvGrpSpPr>
        <p:grpSpPr>
          <a:xfrm>
            <a:off x="17227797" y="7603845"/>
            <a:ext cx="2722586" cy="1440958"/>
            <a:chOff x="-1" y="0"/>
            <a:chExt cx="2722585" cy="1440957"/>
          </a:xfrm>
        </p:grpSpPr>
        <p:sp>
          <p:nvSpPr>
            <p:cNvPr id="398" name="Shape 398"/>
            <p:cNvSpPr/>
            <p:nvPr/>
          </p:nvSpPr>
          <p:spPr>
            <a:xfrm>
              <a:off x="0" y="0"/>
              <a:ext cx="506972" cy="565502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Shape 399"/>
            <p:cNvSpPr/>
            <p:nvPr/>
          </p:nvSpPr>
          <p:spPr>
            <a:xfrm>
              <a:off x="-1" y="565643"/>
              <a:ext cx="2722585" cy="8642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Shape 400"/>
            <p:cNvSpPr txBox="1"/>
            <p:nvPr/>
          </p:nvSpPr>
          <p:spPr>
            <a:xfrm>
              <a:off x="180814" y="704356"/>
              <a:ext cx="2507693" cy="736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12699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Proxima Nova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Комиссионная</a:t>
              </a:r>
              <a:br>
                <a:rPr lang="en-US" sz="2400" b="0" i="0" u="none" strike="noStrike" cap="none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</a:br>
              <a:r>
                <a:rPr lang="en-US" sz="2400" b="0" i="0" u="none" strike="noStrike" cap="none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торговля</a:t>
              </a:r>
              <a:endParaRPr/>
            </a:p>
          </p:txBody>
        </p:sp>
      </p:grpSp>
      <p:sp>
        <p:nvSpPr>
          <p:cNvPr id="401" name="Shape 401"/>
          <p:cNvSpPr txBox="1"/>
          <p:nvPr/>
        </p:nvSpPr>
        <p:spPr>
          <a:xfrm>
            <a:off x="17227809" y="9034098"/>
            <a:ext cx="2960702" cy="469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12701" lvl="0" indent="12699" algn="l" rtl="0">
              <a:lnSpc>
                <a:spcPct val="101499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3000"/>
              <a:buFont typeface="Proxima Nova"/>
              <a:buNone/>
            </a:pPr>
            <a:r>
              <a:rPr lang="en-US" sz="3000" b="0" i="0" u="none" strike="noStrike" cap="none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середина 2017 г.</a:t>
            </a:r>
            <a:endParaRPr/>
          </a:p>
        </p:txBody>
      </p:sp>
      <p:grpSp>
        <p:nvGrpSpPr>
          <p:cNvPr id="402" name="Shape 402"/>
          <p:cNvGrpSpPr/>
          <p:nvPr/>
        </p:nvGrpSpPr>
        <p:grpSpPr>
          <a:xfrm>
            <a:off x="17155018" y="6907558"/>
            <a:ext cx="208205" cy="523186"/>
            <a:chOff x="-1" y="0"/>
            <a:chExt cx="208203" cy="523184"/>
          </a:xfrm>
        </p:grpSpPr>
        <p:cxnSp>
          <p:nvCxnSpPr>
            <p:cNvPr id="403" name="Shape 403"/>
            <p:cNvCxnSpPr/>
            <p:nvPr/>
          </p:nvCxnSpPr>
          <p:spPr>
            <a:xfrm flipH="1">
              <a:off x="104147" y="104082"/>
              <a:ext cx="2" cy="419102"/>
            </a:xfrm>
            <a:prstGeom prst="straightConnector1">
              <a:avLst/>
            </a:prstGeom>
            <a:noFill/>
            <a:ln w="57150" cap="flat" cmpd="sng">
              <a:solidFill>
                <a:srgbClr val="22293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04" name="Shape 404"/>
            <p:cNvSpPr/>
            <p:nvPr/>
          </p:nvSpPr>
          <p:spPr>
            <a:xfrm>
              <a:off x="-1" y="0"/>
              <a:ext cx="208203" cy="209402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11132" y="0"/>
                  </a:moveTo>
                  <a:lnTo>
                    <a:pt x="6654" y="867"/>
                  </a:lnTo>
                  <a:lnTo>
                    <a:pt x="3074" y="3234"/>
                  </a:lnTo>
                  <a:lnTo>
                    <a:pt x="723" y="6740"/>
                  </a:lnTo>
                  <a:lnTo>
                    <a:pt x="0" y="9532"/>
                  </a:lnTo>
                  <a:lnTo>
                    <a:pt x="76" y="11234"/>
                  </a:lnTo>
                  <a:lnTo>
                    <a:pt x="1342" y="15701"/>
                  </a:lnTo>
                  <a:lnTo>
                    <a:pt x="3911" y="19051"/>
                  </a:lnTo>
                  <a:lnTo>
                    <a:pt x="7460" y="21075"/>
                  </a:lnTo>
                  <a:lnTo>
                    <a:pt x="10786" y="21600"/>
                  </a:lnTo>
                  <a:lnTo>
                    <a:pt x="12302" y="21495"/>
                  </a:lnTo>
                  <a:lnTo>
                    <a:pt x="16407" y="20042"/>
                  </a:lnTo>
                  <a:lnTo>
                    <a:pt x="19554" y="17173"/>
                  </a:lnTo>
                  <a:lnTo>
                    <a:pt x="21361" y="13266"/>
                  </a:lnTo>
                  <a:lnTo>
                    <a:pt x="21600" y="11799"/>
                  </a:lnTo>
                  <a:lnTo>
                    <a:pt x="21515" y="10135"/>
                  </a:lnTo>
                  <a:lnTo>
                    <a:pt x="20203" y="5743"/>
                  </a:lnTo>
                  <a:lnTo>
                    <a:pt x="17566" y="2439"/>
                  </a:lnTo>
                  <a:lnTo>
                    <a:pt x="13937" y="463"/>
                  </a:lnTo>
                  <a:lnTo>
                    <a:pt x="111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933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2229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5" name="Shape 405" descr="Shape 3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45175" y="1277063"/>
            <a:ext cx="3629027" cy="1647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/>
        </p:nvSpPr>
        <p:spPr>
          <a:xfrm>
            <a:off x="-1" y="9573"/>
            <a:ext cx="9968102" cy="11320504"/>
          </a:xfrm>
          <a:prstGeom prst="rect">
            <a:avLst/>
          </a:prstGeom>
          <a:solidFill>
            <a:srgbClr val="000000"/>
          </a:solidFill>
          <a:ln w="12700" cap="flat" cmpd="sng">
            <a:solidFill>
              <a:srgbClr val="18181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Proxima Nova"/>
              <a:buNone/>
            </a:pPr>
            <a:endParaRPr sz="1700" b="0" i="0" u="none" strike="noStrike" cap="non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11" name="Shape 411" descr="Shape 4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4475" y="1678800"/>
            <a:ext cx="6149650" cy="1467678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Shape 412"/>
          <p:cNvSpPr txBox="1"/>
          <p:nvPr/>
        </p:nvSpPr>
        <p:spPr>
          <a:xfrm>
            <a:off x="1034475" y="3678983"/>
            <a:ext cx="8012704" cy="1577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Proxima Nova"/>
              <a:buNone/>
            </a:pPr>
            <a:r>
              <a:rPr lang="en-US" sz="9600" b="1" i="0" u="none" strike="noStrike" cap="none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B2B </a:t>
            </a:r>
            <a:r>
              <a:rPr lang="en-US" sz="9600" b="1" i="0" u="none" strike="noStrike" cap="none" dirty="0" err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проекты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>
            <a:spLocks noGrp="1"/>
          </p:cNvSpPr>
          <p:nvPr>
            <p:ph type="sldNum" idx="12"/>
          </p:nvPr>
        </p:nvSpPr>
        <p:spPr>
          <a:xfrm>
            <a:off x="19444719" y="375877"/>
            <a:ext cx="194167" cy="2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4B"/>
              </a:buClr>
              <a:buSzPts val="1200"/>
              <a:buFont typeface="Proxima Nov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23C4B"/>
                </a:solidFill>
                <a:latin typeface="Proxima Nova"/>
                <a:ea typeface="Proxima Nova"/>
                <a:cs typeface="Proxima Nova"/>
                <a:sym typeface="Proxima Nova"/>
              </a:rPr>
              <a:t>8</a:t>
            </a:fld>
            <a:endParaRPr/>
          </a:p>
        </p:txBody>
      </p:sp>
      <p:pic>
        <p:nvPicPr>
          <p:cNvPr id="419" name="Shape 419" descr="Рисунок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7354" y="3698811"/>
            <a:ext cx="10209149" cy="6819711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Shape 420"/>
          <p:cNvSpPr txBox="1"/>
          <p:nvPr/>
        </p:nvSpPr>
        <p:spPr>
          <a:xfrm>
            <a:off x="1221119" y="1990261"/>
            <a:ext cx="17814302" cy="18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Proxima Nova"/>
              <a:buNone/>
            </a:pPr>
            <a:r>
              <a:rPr lang="en-US" sz="56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Доставка заказов партнеров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Proxima Nova"/>
              <a:buNone/>
            </a:pPr>
            <a:r>
              <a:rPr lang="en-US" sz="56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курьерской службой LM Express</a:t>
            </a:r>
            <a:endParaRPr/>
          </a:p>
        </p:txBody>
      </p:sp>
      <p:sp>
        <p:nvSpPr>
          <p:cNvPr id="6" name="Shape 425"/>
          <p:cNvSpPr txBox="1"/>
          <p:nvPr/>
        </p:nvSpPr>
        <p:spPr>
          <a:xfrm>
            <a:off x="1687687" y="516829"/>
            <a:ext cx="16731900" cy="164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10000"/>
              <a:buFont typeface="Proxima Nova"/>
              <a:buNone/>
            </a:pPr>
            <a:r>
              <a:rPr lang="en-US" sz="100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B2B </a:t>
            </a:r>
            <a:r>
              <a:rPr lang="en-US" sz="100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доставка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/>
          <p:nvPr/>
        </p:nvSpPr>
        <p:spPr>
          <a:xfrm>
            <a:off x="1687687" y="516829"/>
            <a:ext cx="16731900" cy="164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10000"/>
              <a:buFont typeface="Proxima Nova"/>
              <a:buNone/>
            </a:pPr>
            <a:r>
              <a:rPr lang="en-US" sz="10000" b="1" i="0" u="none" strike="noStrike" cap="none" dirty="0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B2B </a:t>
            </a:r>
            <a:r>
              <a:rPr lang="en-US" sz="10000" b="1" i="0" u="none" strike="noStrike" cap="none" dirty="0" err="1">
                <a:solidFill>
                  <a:srgbClr val="181818"/>
                </a:solidFill>
                <a:latin typeface="Proxima Nova"/>
                <a:ea typeface="Proxima Nova"/>
                <a:cs typeface="Proxima Nova"/>
                <a:sym typeface="Proxima Nova"/>
              </a:rPr>
              <a:t>доставка</a:t>
            </a:r>
            <a:endParaRPr dirty="0"/>
          </a:p>
        </p:txBody>
      </p:sp>
      <p:pic>
        <p:nvPicPr>
          <p:cNvPr id="426" name="Shape 426" descr="Рисунок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4067" y="2871535"/>
            <a:ext cx="2834224" cy="3303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пециальное оформление">
      <a:dk1>
        <a:srgbClr val="222933"/>
      </a:dk1>
      <a:lt1>
        <a:srgbClr val="FFFFFF"/>
      </a:lt1>
      <a:dk2>
        <a:srgbClr val="A7A7A7"/>
      </a:dk2>
      <a:lt2>
        <a:srgbClr val="535353"/>
      </a:lt2>
      <a:accent1>
        <a:srgbClr val="D3D4D6"/>
      </a:accent1>
      <a:accent2>
        <a:srgbClr val="7A7E85"/>
      </a:accent2>
      <a:accent3>
        <a:srgbClr val="7DCCE7"/>
      </a:accent3>
      <a:accent4>
        <a:srgbClr val="4E545C"/>
      </a:accent4>
      <a:accent5>
        <a:srgbClr val="24B8CD"/>
      </a:accent5>
      <a:accent6>
        <a:srgbClr val="0092A4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пециальное оформление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3D4D6"/>
      </a:accent1>
      <a:accent2>
        <a:srgbClr val="7A7E85"/>
      </a:accent2>
      <a:accent3>
        <a:srgbClr val="7DCCE7"/>
      </a:accent3>
      <a:accent4>
        <a:srgbClr val="4E545C"/>
      </a:accent4>
      <a:accent5>
        <a:srgbClr val="24B8CD"/>
      </a:accent5>
      <a:accent6>
        <a:srgbClr val="0092A4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1685</Words>
  <Application>Microsoft Office PowerPoint</Application>
  <PresentationFormat>Произвольный</PresentationFormat>
  <Paragraphs>235</Paragraphs>
  <Slides>51</Slides>
  <Notes>51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0" baseType="lpstr">
      <vt:lpstr>Arial</vt:lpstr>
      <vt:lpstr>Source Sans Pro SemiBold</vt:lpstr>
      <vt:lpstr>Nunito</vt:lpstr>
      <vt:lpstr>Montserrat ExtraBold</vt:lpstr>
      <vt:lpstr>Proxima Nova</vt:lpstr>
      <vt:lpstr>Calibri</vt:lpstr>
      <vt:lpstr>Montserrat</vt:lpstr>
      <vt:lpstr>Nunito Black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Bulgakova Anna Petrovna</dc:creator>
  <cp:lastModifiedBy>Bulgakova Anna Petrovna</cp:lastModifiedBy>
  <cp:revision>6</cp:revision>
  <dcterms:modified xsi:type="dcterms:W3CDTF">2018-04-25T20:44:41Z</dcterms:modified>
</cp:coreProperties>
</file>