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308" r:id="rId3"/>
    <p:sldId id="307" r:id="rId4"/>
    <p:sldId id="309" r:id="rId5"/>
    <p:sldId id="312" r:id="rId6"/>
    <p:sldId id="313" r:id="rId7"/>
    <p:sldId id="314" r:id="rId8"/>
    <p:sldId id="315" r:id="rId9"/>
    <p:sldId id="310" r:id="rId10"/>
    <p:sldId id="31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7743" autoAdjust="0"/>
  </p:normalViewPr>
  <p:slideViewPr>
    <p:cSldViewPr>
      <p:cViewPr>
        <p:scale>
          <a:sx n="105" d="100"/>
          <a:sy n="105" d="100"/>
        </p:scale>
        <p:origin x="-17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ybulakhova@issart.co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://issart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_is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716" y="103316"/>
            <a:ext cx="1365984" cy="894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4A7EB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2,5 аналитика и разработка </a:t>
            </a:r>
            <a:r>
              <a:rPr lang="ru-RU" dirty="0" err="1">
                <a:solidFill>
                  <a:srgbClr val="4A7EB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аутсорсом</a:t>
            </a:r>
            <a:endParaRPr lang="ru-RU" dirty="0">
              <a:solidFill>
                <a:srgbClr val="4A7EBB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Булахова Юлия</a:t>
            </a:r>
            <a:endParaRPr lang="ru-RU" dirty="0" smtClean="0"/>
          </a:p>
          <a:p>
            <a:r>
              <a:rPr lang="ru-RU" dirty="0" smtClean="0"/>
              <a:t>ООО «Информационные системы сервиса Арт»</a:t>
            </a:r>
            <a:endParaRPr lang="en-US" dirty="0" smtClean="0"/>
          </a:p>
          <a:p>
            <a:r>
              <a:rPr lang="en-US" dirty="0" smtClean="0"/>
              <a:t>ybulakhova@issart.com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16632"/>
            <a:ext cx="38100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18539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4A7EBB"/>
                </a:solidFill>
                <a:latin typeface="Arial" charset="0"/>
                <a:cs typeface="Arial" charset="0"/>
              </a:rPr>
              <a:t>Благодарю за внимание</a:t>
            </a:r>
            <a:r>
              <a:rPr lang="ru-RU" dirty="0" smtClean="0">
                <a:solidFill>
                  <a:srgbClr val="4A7EBB"/>
                </a:solidFill>
                <a:latin typeface="Arial" charset="0"/>
                <a:cs typeface="Arial" charset="0"/>
              </a:rPr>
              <a:t>!</a:t>
            </a:r>
            <a:endParaRPr lang="ru-RU" dirty="0">
              <a:solidFill>
                <a:srgbClr val="4A7EBB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328392"/>
            <a:ext cx="8229600" cy="298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smtClean="0"/>
              <a:t>Булахова Юлия</a:t>
            </a:r>
            <a:endParaRPr lang="ru-RU" sz="3600" dirty="0" smtClean="0"/>
          </a:p>
          <a:p>
            <a:r>
              <a:rPr lang="en-US" sz="3600" dirty="0" smtClean="0"/>
              <a:t>ISS Art LLC</a:t>
            </a:r>
            <a:endParaRPr lang="en-US" sz="3600" dirty="0" smtClean="0"/>
          </a:p>
          <a:p>
            <a:r>
              <a:rPr lang="en-US" sz="3600" dirty="0" smtClean="0">
                <a:hlinkClick r:id="rId3"/>
              </a:rPr>
              <a:t>ybulakhova@issart.com</a:t>
            </a:r>
            <a:r>
              <a:rPr lang="en-US" sz="3600" dirty="0" smtClean="0"/>
              <a:t> </a:t>
            </a:r>
            <a:endParaRPr lang="en-US" sz="3600" dirty="0" smtClean="0"/>
          </a:p>
          <a:p>
            <a:r>
              <a:rPr lang="en-US" dirty="0">
                <a:hlinkClick r:id="rId4"/>
              </a:rPr>
              <a:t>http://issart.com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4A7EB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Кто мы и откуда?</a:t>
            </a:r>
            <a:endParaRPr lang="ru-RU" dirty="0">
              <a:solidFill>
                <a:srgbClr val="4A7EBB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кпрп - New Page"/>
          <p:cNvPicPr>
            <a:picLocks noChangeAspect="1" noChangeArrowheads="1"/>
          </p:cNvPicPr>
          <p:nvPr/>
        </p:nvPicPr>
        <p:blipFill>
          <a:blip r:embed="rId4"/>
          <a:srcRect l="7466" t="13248" r="6454" b="10861"/>
          <a:stretch>
            <a:fillRect/>
          </a:stretch>
        </p:blipFill>
        <p:spPr bwMode="auto">
          <a:xfrm>
            <a:off x="1488307" y="2420888"/>
            <a:ext cx="6615583" cy="3377529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611561" y="1556792"/>
            <a:ext cx="80752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«Информационные системы сервиса АРТ» </a:t>
            </a:r>
          </a:p>
          <a:p>
            <a:r>
              <a:rPr lang="ru-RU" dirty="0"/>
              <a:t>	 </a:t>
            </a:r>
            <a:r>
              <a:rPr lang="ru-RU" dirty="0" smtClean="0"/>
              <a:t>           - более 10 лет на рынке аутсорсинговых услуг по разработке ПО.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2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4A7EB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Этапы становления роли аналитика в компании</a:t>
            </a:r>
            <a:endParaRPr lang="ru-RU" dirty="0">
              <a:solidFill>
                <a:srgbClr val="4A7EBB"/>
              </a:solidFill>
            </a:endParaRPr>
          </a:p>
        </p:txBody>
      </p:sp>
      <p:pic>
        <p:nvPicPr>
          <p:cNvPr id="4" name="Picture 4" descr="Новый рисуно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546" y="1895450"/>
            <a:ext cx="8743950" cy="3333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529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4A7EB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Проблемы предпроектного этапа аналитики и выбранные способы их решения</a:t>
            </a:r>
            <a:endParaRPr lang="ru-RU" dirty="0">
              <a:solidFill>
                <a:srgbClr val="4A7EBB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628801"/>
            <a:ext cx="3610744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148064" y="1628801"/>
            <a:ext cx="3538736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5" descr="кпрп - New Page 2"/>
          <p:cNvPicPr>
            <a:picLocks noChangeAspect="1" noChangeArrowheads="1"/>
          </p:cNvPicPr>
          <p:nvPr/>
        </p:nvPicPr>
        <p:blipFill>
          <a:blip r:embed="rId4"/>
          <a:srcRect l="10429" t="14612" r="11292" b="11415"/>
          <a:stretch>
            <a:fillRect/>
          </a:stretch>
        </p:blipFill>
        <p:spPr bwMode="auto">
          <a:xfrm>
            <a:off x="1043608" y="1448831"/>
            <a:ext cx="7506906" cy="41698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211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4A7EB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Проблемы проектного этапа аналитики и выбранные способы их решения</a:t>
            </a:r>
            <a:endParaRPr lang="ru-RU" dirty="0">
              <a:solidFill>
                <a:srgbClr val="4A7EBB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628801"/>
            <a:ext cx="3610744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148064" y="1628801"/>
            <a:ext cx="3538736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9" name="Picture 5" descr="кпрп - New Page 3"/>
          <p:cNvPicPr>
            <a:picLocks noChangeAspect="1" noChangeArrowheads="1"/>
          </p:cNvPicPr>
          <p:nvPr/>
        </p:nvPicPr>
        <p:blipFill>
          <a:blip r:embed="rId4"/>
          <a:srcRect l="10974" t="15277" r="5705" b="10269"/>
          <a:stretch>
            <a:fillRect/>
          </a:stretch>
        </p:blipFill>
        <p:spPr bwMode="auto">
          <a:xfrm>
            <a:off x="1043608" y="1628801"/>
            <a:ext cx="7420628" cy="38088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100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4A7EB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Разделение ответственности менеджера проекта и аналитика</a:t>
            </a:r>
            <a:endParaRPr lang="ru-RU" dirty="0">
              <a:solidFill>
                <a:srgbClr val="4A7EBB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628801"/>
            <a:ext cx="3610744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148064" y="1628801"/>
            <a:ext cx="3538736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9" t="9839" r="13126" b="42994"/>
          <a:stretch/>
        </p:blipFill>
        <p:spPr>
          <a:xfrm>
            <a:off x="721262" y="1844824"/>
            <a:ext cx="7965537" cy="359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00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4A7EB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Разделение ответственности менеджера проекта и аналитика</a:t>
            </a:r>
            <a:endParaRPr lang="ru-RU" dirty="0">
              <a:solidFill>
                <a:srgbClr val="4A7EBB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628801"/>
            <a:ext cx="3610744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148064" y="1628801"/>
            <a:ext cx="3538736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4" descr="кпрп - New Page 5"/>
          <p:cNvPicPr>
            <a:picLocks noChangeAspect="1" noChangeArrowheads="1"/>
          </p:cNvPicPr>
          <p:nvPr/>
        </p:nvPicPr>
        <p:blipFill>
          <a:blip r:embed="rId4"/>
          <a:srcRect l="6281" t="11339" r="6789" b="9340"/>
          <a:stretch>
            <a:fillRect/>
          </a:stretch>
        </p:blipFill>
        <p:spPr bwMode="auto">
          <a:xfrm>
            <a:off x="457200" y="2067745"/>
            <a:ext cx="8352624" cy="3521495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70805" y="1807623"/>
            <a:ext cx="32918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charset="0"/>
                <a:cs typeface="Arial" charset="0"/>
              </a:rPr>
              <a:t>Альтернативные сценарии</a:t>
            </a:r>
          </a:p>
        </p:txBody>
      </p:sp>
    </p:spTree>
    <p:extLst>
      <p:ext uri="{BB962C8B-B14F-4D97-AF65-F5344CB8AC3E}">
        <p14:creationId xmlns:p14="http://schemas.microsoft.com/office/powerpoint/2010/main" val="359006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4A7EB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Ещё несколько проблем и решений одной строкой</a:t>
            </a:r>
            <a:endParaRPr lang="ru-RU" dirty="0">
              <a:solidFill>
                <a:srgbClr val="4A7EBB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628801"/>
            <a:ext cx="3610744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148064" y="1628801"/>
            <a:ext cx="3538736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1490879"/>
            <a:ext cx="8352928" cy="452431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323850" indent="-285750" algn="just">
              <a:spcBef>
                <a:spcPct val="0"/>
              </a:spcBef>
              <a:buClr>
                <a:srgbClr val="000000"/>
              </a:buClr>
              <a:buSzPct val="273000"/>
              <a:buFont typeface="Arial" panose="020B0604020202020204" pitchFamily="34" charset="0"/>
              <a:buChar char="•"/>
            </a:pP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Многозадачность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сотрудника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приоритезация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действий аналитика в зависимости от срочности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	важности и сложности запроса на этапе 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предпроектной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обработки и проектных задач )</a:t>
            </a:r>
          </a:p>
          <a:p>
            <a:pPr marL="323850" indent="-285750" algn="just">
              <a:spcBef>
                <a:spcPct val="0"/>
              </a:spcBef>
              <a:buClr>
                <a:srgbClr val="000000"/>
              </a:buClr>
              <a:buSzPct val="273000"/>
              <a:buFont typeface="Arial" panose="020B0604020202020204" pitchFamily="34" charset="0"/>
              <a:buChar char="•"/>
            </a:pPr>
            <a:endParaRPr lang="ru-RU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3850" indent="-285750" algn="just">
              <a:spcBef>
                <a:spcPct val="0"/>
              </a:spcBef>
              <a:buClr>
                <a:srgbClr val="000000"/>
              </a:buClr>
              <a:buSzPct val="273000"/>
              <a:buFont typeface="Arial" panose="020B0604020202020204" pitchFamily="34" charset="0"/>
              <a:buChar char="•"/>
            </a:pP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Хаотичное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изменение требований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(заведение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change requests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на дополнительные требования от заказчика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которые поступают уже после согласования рамок проекта)</a:t>
            </a:r>
          </a:p>
          <a:p>
            <a:pPr marL="323850" indent="-285750" algn="just">
              <a:spcBef>
                <a:spcPct val="0"/>
              </a:spcBef>
              <a:buClr>
                <a:srgbClr val="000000"/>
              </a:buClr>
              <a:buSzPct val="273000"/>
              <a:buFont typeface="Arial" panose="020B0604020202020204" pitchFamily="34" charset="0"/>
              <a:buChar char="•"/>
            </a:pPr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3850" indent="-285750" algn="just">
              <a:spcBef>
                <a:spcPct val="0"/>
              </a:spcBef>
              <a:buClr>
                <a:srgbClr val="000000"/>
              </a:buClr>
              <a:buSzPct val="273000"/>
              <a:buFont typeface="Arial" panose="020B0604020202020204" pitchFamily="34" charset="0"/>
              <a:buChar char="•"/>
            </a:pP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Нацеленность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заказчика на аналог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(предложения со стороны аналитика и менеджера проекта по увеличению уникальности продукта и исключению параметров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повторяющих параметры существующего </a:t>
            </a:r>
            <a:r>
              <a:rPr lang="ru-RU" i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продукта-аналога)</a:t>
            </a:r>
          </a:p>
          <a:p>
            <a:pPr marL="323850" indent="-285750" algn="just">
              <a:spcBef>
                <a:spcPct val="0"/>
              </a:spcBef>
              <a:buClr>
                <a:srgbClr val="000000"/>
              </a:buClr>
              <a:buSzPct val="273000"/>
              <a:buFont typeface="Arial" panose="020B0604020202020204" pitchFamily="34" charset="0"/>
              <a:buChar char="•"/>
            </a:pPr>
            <a:endParaRPr lang="ru-RU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3850" indent="-285750" algn="just">
              <a:spcBef>
                <a:spcPct val="0"/>
              </a:spcBef>
              <a:buClr>
                <a:srgbClr val="000000"/>
              </a:buClr>
              <a:buSzPct val="273000"/>
              <a:buFont typeface="Arial" panose="020B0604020202020204" pitchFamily="34" charset="0"/>
              <a:buChar char="•"/>
            </a:pP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Умалчивание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требований со стороны заказчика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(в договоре указывается перечень функционала продукта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который входит в оценку</a:t>
            </a:r>
            <a:r>
              <a:rPr lang="ru-RU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161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4A7E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Подводя итоги</a:t>
            </a:r>
            <a:endParaRPr lang="ru-RU" dirty="0">
              <a:solidFill>
                <a:srgbClr val="4A7EBB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4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кпрп - New Page 6"/>
          <p:cNvPicPr>
            <a:picLocks noChangeAspect="1" noChangeArrowheads="1"/>
          </p:cNvPicPr>
          <p:nvPr/>
        </p:nvPicPr>
        <p:blipFill>
          <a:blip r:embed="rId4"/>
          <a:srcRect l="6795" t="8868" r="9367" b="9781"/>
          <a:stretch>
            <a:fillRect/>
          </a:stretch>
        </p:blipFill>
        <p:spPr bwMode="auto">
          <a:xfrm>
            <a:off x="762693" y="1131888"/>
            <a:ext cx="7480889" cy="50136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nj2nw212230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lnj2nw2122303</Template>
  <TotalTime>204</TotalTime>
  <Words>108</Words>
  <Application>Microsoft Office PowerPoint</Application>
  <PresentationFormat>Экран (4:3)</PresentationFormat>
  <Paragraphs>37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lnj2nw2122303</vt:lpstr>
      <vt:lpstr>2,5 аналитика и разработка аутсорсом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2,5 аналитика и разработка аутсорсом</dc:title>
  <dc:creator>Yana Chekulaeva</dc:creator>
  <cp:lastModifiedBy>Yana Chekulaeva</cp:lastModifiedBy>
  <cp:revision>6</cp:revision>
  <dcterms:created xsi:type="dcterms:W3CDTF">2015-04-10T04:11:18Z</dcterms:created>
  <dcterms:modified xsi:type="dcterms:W3CDTF">2015-04-10T07:35:25Z</dcterms:modified>
</cp:coreProperties>
</file>