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1"/>
  </p:notesMasterIdLst>
  <p:sldIdLst>
    <p:sldId id="256" r:id="rId2"/>
    <p:sldId id="312" r:id="rId3"/>
    <p:sldId id="313" r:id="rId4"/>
    <p:sldId id="308" r:id="rId5"/>
    <p:sldId id="307" r:id="rId6"/>
    <p:sldId id="314" r:id="rId7"/>
    <p:sldId id="315" r:id="rId8"/>
    <p:sldId id="316" r:id="rId9"/>
    <p:sldId id="319" r:id="rId10"/>
    <p:sldId id="320" r:id="rId11"/>
    <p:sldId id="321" r:id="rId12"/>
    <p:sldId id="322" r:id="rId13"/>
    <p:sldId id="317" r:id="rId14"/>
    <p:sldId id="318" r:id="rId15"/>
    <p:sldId id="323" r:id="rId16"/>
    <p:sldId id="324" r:id="rId17"/>
    <p:sldId id="325" r:id="rId18"/>
    <p:sldId id="326" r:id="rId19"/>
    <p:sldId id="327" r:id="rId20"/>
    <p:sldId id="332" r:id="rId21"/>
    <p:sldId id="328" r:id="rId22"/>
    <p:sldId id="329" r:id="rId23"/>
    <p:sldId id="337" r:id="rId24"/>
    <p:sldId id="331" r:id="rId25"/>
    <p:sldId id="333" r:id="rId26"/>
    <p:sldId id="334" r:id="rId27"/>
    <p:sldId id="335" r:id="rId28"/>
    <p:sldId id="336" r:id="rId29"/>
    <p:sldId id="338" r:id="rId30"/>
    <p:sldId id="339" r:id="rId31"/>
    <p:sldId id="340" r:id="rId32"/>
    <p:sldId id="341" r:id="rId33"/>
    <p:sldId id="342" r:id="rId34"/>
    <p:sldId id="346" r:id="rId35"/>
    <p:sldId id="347" r:id="rId36"/>
    <p:sldId id="344" r:id="rId37"/>
    <p:sldId id="345" r:id="rId38"/>
    <p:sldId id="348" r:id="rId39"/>
    <p:sldId id="349" r:id="rId40"/>
    <p:sldId id="350" r:id="rId41"/>
    <p:sldId id="351" r:id="rId42"/>
    <p:sldId id="352" r:id="rId43"/>
    <p:sldId id="353" r:id="rId44"/>
    <p:sldId id="354" r:id="rId45"/>
    <p:sldId id="420" r:id="rId46"/>
    <p:sldId id="422" r:id="rId47"/>
    <p:sldId id="421" r:id="rId48"/>
    <p:sldId id="423" r:id="rId49"/>
    <p:sldId id="425" r:id="rId50"/>
    <p:sldId id="427" r:id="rId51"/>
    <p:sldId id="426" r:id="rId52"/>
    <p:sldId id="424" r:id="rId53"/>
    <p:sldId id="428" r:id="rId54"/>
    <p:sldId id="433" r:id="rId55"/>
    <p:sldId id="430" r:id="rId56"/>
    <p:sldId id="431" r:id="rId57"/>
    <p:sldId id="435" r:id="rId58"/>
    <p:sldId id="434" r:id="rId59"/>
    <p:sldId id="432" r:id="rId60"/>
  </p:sldIdLst>
  <p:sldSz cx="12192000" cy="6858000"/>
  <p:notesSz cx="6858000" cy="9144000"/>
  <p:defaultTextStyle>
    <a:defPPr>
      <a:defRPr lang="en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8123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1"/>
    <p:restoredTop sz="95820"/>
  </p:normalViewPr>
  <p:slideViewPr>
    <p:cSldViewPr snapToGrid="0" snapToObjects="1">
      <p:cViewPr>
        <p:scale>
          <a:sx n="92" d="100"/>
          <a:sy n="92" d="100"/>
        </p:scale>
        <p:origin x="1320" y="9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9.png"/><Relationship Id="rId4" Type="http://schemas.openxmlformats.org/officeDocument/2006/relationships/image" Target="../media/image12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R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0ADD76-B6CB-EC47-92E9-E068D4D7B23C}" type="datetimeFigureOut">
              <a:rPr lang="en-RU" smtClean="0"/>
              <a:t>20.05.2021</a:t>
            </a:fld>
            <a:endParaRPr lang="en-R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R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4CCE0E-1CE2-A946-BF33-A2061F32B350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19066240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charset="0"/>
              <a:buNone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ECBB6D-3102-4938-A0BE-C73099B6994B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06786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charset="0"/>
              <a:buNone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ECBB6D-3102-4938-A0BE-C73099B6994B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97766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charset="0"/>
              <a:buNone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ECBB6D-3102-4938-A0BE-C73099B6994B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3972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charset="0"/>
              <a:buNone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ECBB6D-3102-4938-A0BE-C73099B6994B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743077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charset="0"/>
              <a:buNone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ECBB6D-3102-4938-A0BE-C73099B6994B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779044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charset="0"/>
              <a:buNone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ECBB6D-3102-4938-A0BE-C73099B6994B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564241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charset="0"/>
              <a:buNone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ECBB6D-3102-4938-A0BE-C73099B6994B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704791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charset="0"/>
              <a:buNone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ECBB6D-3102-4938-A0BE-C73099B6994B}" type="slidenum">
              <a:rPr lang="ru-RU" smtClean="0"/>
              <a:pPr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829613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charset="0"/>
              <a:buNone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ECBB6D-3102-4938-A0BE-C73099B6994B}" type="slidenum">
              <a:rPr lang="ru-RU" smtClean="0"/>
              <a:pPr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99235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charset="0"/>
              <a:buNone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ECBB6D-3102-4938-A0BE-C73099B6994B}" type="slidenum">
              <a:rPr lang="ru-RU" smtClean="0"/>
              <a:pPr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956971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charset="0"/>
              <a:buNone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ECBB6D-3102-4938-A0BE-C73099B6994B}" type="slidenum">
              <a:rPr lang="ru-RU" smtClean="0"/>
              <a:pPr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03630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charset="0"/>
              <a:buNone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ECBB6D-3102-4938-A0BE-C73099B6994B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87395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charset="0"/>
              <a:buNone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ECBB6D-3102-4938-A0BE-C73099B6994B}" type="slidenum">
              <a:rPr lang="ru-RU" smtClean="0"/>
              <a:pPr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478162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charset="0"/>
              <a:buNone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ECBB6D-3102-4938-A0BE-C73099B6994B}" type="slidenum">
              <a:rPr lang="ru-RU" smtClean="0"/>
              <a:pPr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611695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charset="0"/>
              <a:buNone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ECBB6D-3102-4938-A0BE-C73099B6994B}" type="slidenum">
              <a:rPr lang="ru-RU" smtClean="0"/>
              <a:pPr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064285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charset="0"/>
              <a:buNone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ECBB6D-3102-4938-A0BE-C73099B6994B}" type="slidenum">
              <a:rPr lang="ru-RU" smtClean="0"/>
              <a:pPr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579126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charset="0"/>
              <a:buNone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ECBB6D-3102-4938-A0BE-C73099B6994B}" type="slidenum">
              <a:rPr lang="ru-RU" smtClean="0"/>
              <a:pPr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744171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charset="0"/>
              <a:buNone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ECBB6D-3102-4938-A0BE-C73099B6994B}" type="slidenum">
              <a:rPr lang="ru-RU" smtClean="0"/>
              <a:pPr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065722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charset="0"/>
              <a:buNone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ECBB6D-3102-4938-A0BE-C73099B6994B}" type="slidenum">
              <a:rPr lang="ru-RU" smtClean="0"/>
              <a:pPr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256797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charset="0"/>
              <a:buNone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ECBB6D-3102-4938-A0BE-C73099B6994B}" type="slidenum">
              <a:rPr lang="ru-RU" smtClean="0"/>
              <a:pPr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840379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charset="0"/>
              <a:buNone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ECBB6D-3102-4938-A0BE-C73099B6994B}" type="slidenum">
              <a:rPr lang="ru-RU" smtClean="0"/>
              <a:pPr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417683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charset="0"/>
              <a:buNone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ECBB6D-3102-4938-A0BE-C73099B6994B}" type="slidenum">
              <a:rPr lang="ru-RU" smtClean="0"/>
              <a:pPr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44820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charset="0"/>
              <a:buNone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ECBB6D-3102-4938-A0BE-C73099B6994B}" type="slidenum">
              <a:rPr lang="ru-RU" smtClean="0"/>
              <a:pPr/>
              <a:t>4</a:t>
            </a:fld>
            <a:endParaRPr lang="ru-RU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charset="0"/>
              <a:buNone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ECBB6D-3102-4938-A0BE-C73099B6994B}" type="slidenum">
              <a:rPr lang="ru-RU" smtClean="0"/>
              <a:pPr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928210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charset="0"/>
              <a:buNone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ECBB6D-3102-4938-A0BE-C73099B6994B}" type="slidenum">
              <a:rPr lang="ru-RU" smtClean="0"/>
              <a:pPr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553010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charset="0"/>
              <a:buNone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ECBB6D-3102-4938-A0BE-C73099B6994B}" type="slidenum">
              <a:rPr lang="ru-RU" smtClean="0"/>
              <a:pPr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713959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charset="0"/>
              <a:buNone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ECBB6D-3102-4938-A0BE-C73099B6994B}" type="slidenum">
              <a:rPr lang="ru-RU" smtClean="0"/>
              <a:pPr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098625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charset="0"/>
              <a:buNone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ECBB6D-3102-4938-A0BE-C73099B6994B}" type="slidenum">
              <a:rPr lang="ru-RU" smtClean="0"/>
              <a:pPr/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994135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charset="0"/>
              <a:buNone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ECBB6D-3102-4938-A0BE-C73099B6994B}" type="slidenum">
              <a:rPr lang="ru-RU" smtClean="0"/>
              <a:pPr/>
              <a:t>36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704532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charset="0"/>
              <a:buNone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ECBB6D-3102-4938-A0BE-C73099B6994B}" type="slidenum">
              <a:rPr lang="ru-RU" smtClean="0"/>
              <a:pPr/>
              <a:t>37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361608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charset="0"/>
              <a:buNone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ECBB6D-3102-4938-A0BE-C73099B6994B}" type="slidenum">
              <a:rPr lang="ru-RU" smtClean="0"/>
              <a:pPr/>
              <a:t>38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317880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charset="0"/>
              <a:buNone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ECBB6D-3102-4938-A0BE-C73099B6994B}" type="slidenum">
              <a:rPr lang="ru-RU" smtClean="0"/>
              <a:pPr/>
              <a:t>39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56374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charset="0"/>
              <a:buNone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ECBB6D-3102-4938-A0BE-C73099B6994B}" type="slidenum">
              <a:rPr lang="ru-RU" smtClean="0"/>
              <a:pPr/>
              <a:t>40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50921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charset="0"/>
              <a:buNone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ECBB6D-3102-4938-A0BE-C73099B6994B}" type="slidenum">
              <a:rPr lang="ru-RU" smtClean="0"/>
              <a:pPr/>
              <a:t>5</a:t>
            </a:fld>
            <a:endParaRPr lang="ru-RU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charset="0"/>
              <a:buNone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ECBB6D-3102-4938-A0BE-C73099B6994B}" type="slidenum">
              <a:rPr lang="ru-RU" smtClean="0"/>
              <a:pPr/>
              <a:t>41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25700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charset="0"/>
              <a:buNone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ECBB6D-3102-4938-A0BE-C73099B6994B}" type="slidenum">
              <a:rPr lang="ru-RU" smtClean="0"/>
              <a:pPr/>
              <a:t>42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394516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charset="0"/>
              <a:buNone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ECBB6D-3102-4938-A0BE-C73099B6994B}" type="slidenum">
              <a:rPr lang="ru-RU" smtClean="0"/>
              <a:pPr/>
              <a:t>43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787791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charset="0"/>
              <a:buNone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ECBB6D-3102-4938-A0BE-C73099B6994B}" type="slidenum">
              <a:rPr lang="ru-RU" smtClean="0"/>
              <a:pPr/>
              <a:t>44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9197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charset="0"/>
              <a:buNone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ECBB6D-3102-4938-A0BE-C73099B6994B}" type="slidenum">
              <a:rPr lang="ru-RU" smtClean="0"/>
              <a:pPr/>
              <a:t>45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088489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charset="0"/>
              <a:buNone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ECBB6D-3102-4938-A0BE-C73099B6994B}" type="slidenum">
              <a:rPr lang="ru-RU" smtClean="0"/>
              <a:pPr/>
              <a:t>46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368100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charset="0"/>
              <a:buNone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ECBB6D-3102-4938-A0BE-C73099B6994B}" type="slidenum">
              <a:rPr lang="ru-RU" smtClean="0"/>
              <a:pPr/>
              <a:t>47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2625283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charset="0"/>
              <a:buNone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ECBB6D-3102-4938-A0BE-C73099B6994B}" type="slidenum">
              <a:rPr lang="ru-RU" smtClean="0"/>
              <a:pPr/>
              <a:t>48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028489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charset="0"/>
              <a:buNone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ECBB6D-3102-4938-A0BE-C73099B6994B}" type="slidenum">
              <a:rPr lang="ru-RU" smtClean="0"/>
              <a:pPr/>
              <a:t>49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6403154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charset="0"/>
              <a:buNone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ECBB6D-3102-4938-A0BE-C73099B6994B}" type="slidenum">
              <a:rPr lang="ru-RU" smtClean="0"/>
              <a:pPr/>
              <a:t>50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11762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charset="0"/>
              <a:buNone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ECBB6D-3102-4938-A0BE-C73099B6994B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4763535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charset="0"/>
              <a:buNone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ECBB6D-3102-4938-A0BE-C73099B6994B}" type="slidenum">
              <a:rPr lang="ru-RU" smtClean="0"/>
              <a:pPr/>
              <a:t>51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4300691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charset="0"/>
              <a:buNone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ECBB6D-3102-4938-A0BE-C73099B6994B}" type="slidenum">
              <a:rPr lang="ru-RU" smtClean="0"/>
              <a:pPr/>
              <a:t>52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489799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charset="0"/>
              <a:buNone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ECBB6D-3102-4938-A0BE-C73099B6994B}" type="slidenum">
              <a:rPr lang="ru-RU" smtClean="0"/>
              <a:pPr/>
              <a:t>53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4340229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charset="0"/>
              <a:buNone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ECBB6D-3102-4938-A0BE-C73099B6994B}" type="slidenum">
              <a:rPr lang="ru-RU" smtClean="0"/>
              <a:pPr/>
              <a:t>54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848952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charset="0"/>
              <a:buNone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ECBB6D-3102-4938-A0BE-C73099B6994B}" type="slidenum">
              <a:rPr lang="ru-RU" smtClean="0"/>
              <a:pPr/>
              <a:t>55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7434852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charset="0"/>
              <a:buNone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ECBB6D-3102-4938-A0BE-C73099B6994B}" type="slidenum">
              <a:rPr lang="ru-RU" smtClean="0"/>
              <a:pPr/>
              <a:t>56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4140331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charset="0"/>
              <a:buNone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ECBB6D-3102-4938-A0BE-C73099B6994B}" type="slidenum">
              <a:rPr lang="ru-RU" smtClean="0"/>
              <a:pPr/>
              <a:t>57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9431096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charset="0"/>
              <a:buNone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ECBB6D-3102-4938-A0BE-C73099B6994B}" type="slidenum">
              <a:rPr lang="ru-RU" smtClean="0"/>
              <a:pPr/>
              <a:t>58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699291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charset="0"/>
              <a:buNone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ECBB6D-3102-4938-A0BE-C73099B6994B}" type="slidenum">
              <a:rPr lang="ru-RU" smtClean="0"/>
              <a:pPr/>
              <a:t>59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9836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charset="0"/>
              <a:buNone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ECBB6D-3102-4938-A0BE-C73099B6994B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95558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charset="0"/>
              <a:buNone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ECBB6D-3102-4938-A0BE-C73099B6994B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31195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charset="0"/>
              <a:buNone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ECBB6D-3102-4938-A0BE-C73099B6994B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97767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charset="0"/>
              <a:buNone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ECBB6D-3102-4938-A0BE-C73099B6994B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8668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5492D2-48CC-294C-A143-C633E43752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899AC1F-65E6-3C45-914F-03E846B289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B364C1-721C-094D-B361-3B383BD5A0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B9548-EB70-5A4E-96EA-EE180675E1C3}" type="datetimeFigureOut">
              <a:rPr lang="en-RU" smtClean="0"/>
              <a:t>20.05.2021</a:t>
            </a:fld>
            <a:endParaRPr lang="en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7C8870-EF84-4048-9948-1009B58B58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91962D-8FB2-1C4B-BE3E-EE3E9E8468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E64BC-9893-5842-92AC-6B00E534EE15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40419868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B3C69E-C517-A14B-8A2B-EF78E03FC8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80D2DBE-64DA-0B4C-8743-852D9C9CE7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93E385-9948-674E-A658-9373A6B4C1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B9548-EB70-5A4E-96EA-EE180675E1C3}" type="datetimeFigureOut">
              <a:rPr lang="en-RU" smtClean="0"/>
              <a:t>20.05.2021</a:t>
            </a:fld>
            <a:endParaRPr lang="en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166717-6D52-1E48-8FFA-C82365813E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A96224-02AB-1246-BE23-4D4A921CBC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E64BC-9893-5842-92AC-6B00E534EE15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32800729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E70A325-2C8B-DA40-865F-6EBBE9D94C6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7391B52-E332-D74D-AF04-915C3B8A40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D868CE-E2D8-634A-B1B1-89BD6E3A70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B9548-EB70-5A4E-96EA-EE180675E1C3}" type="datetimeFigureOut">
              <a:rPr lang="en-RU" smtClean="0"/>
              <a:t>20.05.2021</a:t>
            </a:fld>
            <a:endParaRPr lang="en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486EAD-7C8C-2145-9E10-0A6B87CDC8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463B01-9E86-A14F-A776-BCC3D1E3B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E64BC-9893-5842-92AC-6B00E534EE15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16124570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DA6B6F-A984-154D-A42C-9E843DE7EF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E380D1-42CB-7444-A6BB-8DDDB9C8F0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B04B28-79ED-304B-B921-66377E5C65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B9548-EB70-5A4E-96EA-EE180675E1C3}" type="datetimeFigureOut">
              <a:rPr lang="en-RU" smtClean="0"/>
              <a:t>20.05.2021</a:t>
            </a:fld>
            <a:endParaRPr lang="en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041B41-CA3E-BF48-9658-B321AFA1F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BE6CAC-3137-634F-93DC-E6FCC12129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E64BC-9893-5842-92AC-6B00E534EE15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32708498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0D4BAB-5A93-EF4A-973B-976F395104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6AF619-9AC8-B14B-A4E9-0C75AAC9BC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20F76A-4936-8847-93A9-1A2F0C0BE9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B9548-EB70-5A4E-96EA-EE180675E1C3}" type="datetimeFigureOut">
              <a:rPr lang="en-RU" smtClean="0"/>
              <a:t>20.05.2021</a:t>
            </a:fld>
            <a:endParaRPr lang="en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F271E2-EA68-2240-BE54-F2F61B1E43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E34735-C643-A641-AC64-1BFCF277A7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E64BC-9893-5842-92AC-6B00E534EE15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28492414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1C34DC-37AB-C040-A35E-0171D5553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32E3B3-ECC6-1E45-9DD6-A401254AC67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FCC673-5C34-D244-8421-1927970F36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F82113-1782-1F43-BD54-06EA825259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B9548-EB70-5A4E-96EA-EE180675E1C3}" type="datetimeFigureOut">
              <a:rPr lang="en-RU" smtClean="0"/>
              <a:t>20.05.2021</a:t>
            </a:fld>
            <a:endParaRPr lang="en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41D56E-3660-5547-ABF2-9DBEBEA59A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7EF28A-803F-3D4A-BC1A-B0D5ABDF13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E64BC-9893-5842-92AC-6B00E534EE15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9368073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508047-149A-F34A-9280-1215FBC341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C80E92-289D-D343-BE9D-BD7EBD02D4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4E682A8-1A67-7F42-83BB-C006371A67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D9E61B5-AB9D-764C-B961-588F030203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DAD37BD-E731-B84A-9A92-5FB4B908288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1FCBF66-99F3-B34D-907F-03866DE5C5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B9548-EB70-5A4E-96EA-EE180675E1C3}" type="datetimeFigureOut">
              <a:rPr lang="en-RU" smtClean="0"/>
              <a:t>20.05.2021</a:t>
            </a:fld>
            <a:endParaRPr lang="en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5BBFF61-CB23-9341-A59F-1E9037B830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8B67403-9896-8C4F-B57C-AEB48D5E8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E64BC-9893-5842-92AC-6B00E534EE15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16733205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8A793D-6ABE-6846-8BFB-98AA167A34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9B09E1D-5524-0346-A73E-778686B9B9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B9548-EB70-5A4E-96EA-EE180675E1C3}" type="datetimeFigureOut">
              <a:rPr lang="en-RU" smtClean="0"/>
              <a:t>20.05.2021</a:t>
            </a:fld>
            <a:endParaRPr lang="en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7228B63-6556-CA4A-B7C1-BA9780883B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4D9F182-A5C8-CA4D-B1AB-C397C3D8E7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E64BC-9893-5842-92AC-6B00E534EE15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42590661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76F4FC7-FA59-9C46-9BEB-2CD8DFD849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B9548-EB70-5A4E-96EA-EE180675E1C3}" type="datetimeFigureOut">
              <a:rPr lang="en-RU" smtClean="0"/>
              <a:t>20.05.2021</a:t>
            </a:fld>
            <a:endParaRPr lang="en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7F7B8C-274D-3448-ACB4-FE447284D8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01ADBD-BDC4-F042-9306-FD39EFA4AD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E64BC-9893-5842-92AC-6B00E534EE15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37159062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EE5E04-74B3-AB4E-9D4F-51A66DCB7F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F54932-738A-B54D-9276-6EDA675AF5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930A4BB-F2F0-3649-A502-4DB94AA830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1DF3DE-F24B-6D46-80E7-B4F26C7E40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B9548-EB70-5A4E-96EA-EE180675E1C3}" type="datetimeFigureOut">
              <a:rPr lang="en-RU" smtClean="0"/>
              <a:t>20.05.2021</a:t>
            </a:fld>
            <a:endParaRPr lang="en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548160-DE75-F644-91B8-4CD02AF22E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CA87DC-6C20-5642-965F-8A5A536783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E64BC-9893-5842-92AC-6B00E534EE15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3275195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A245CB-29BF-9446-83FC-6EF405A99A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2A9DD52-A0EE-AE4F-99C0-888E5BCCDD2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2859EA4-63D6-EF4D-AB3D-E90F638412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3B4A77-A294-304B-A883-98380DF485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B9548-EB70-5A4E-96EA-EE180675E1C3}" type="datetimeFigureOut">
              <a:rPr lang="en-RU" smtClean="0"/>
              <a:t>20.05.2021</a:t>
            </a:fld>
            <a:endParaRPr lang="en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8E80C9-2998-3A41-8F80-9ED9A2B7E3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08A12C-AD8E-ED44-A34E-A4E4214094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E64BC-9893-5842-92AC-6B00E534EE15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36886056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0214DA6-2223-D341-B6B5-2883C0F065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66BEAA-FC5A-884F-81D8-BA7C109F23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C463C0-876C-CC4D-AFD3-B9DF022E5A3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5B9548-EB70-5A4E-96EA-EE180675E1C3}" type="datetimeFigureOut">
              <a:rPr lang="en-RU" smtClean="0"/>
              <a:t>20.05.2021</a:t>
            </a:fld>
            <a:endParaRPr lang="en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490678-4793-6346-8BC6-98202EDBB1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B9F45E-26A8-544C-97EE-C43F211E91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CE64BC-9893-5842-92AC-6B00E534EE15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5258846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gi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gi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em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em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em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emf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emf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emf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emf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emf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09AE89B4-996C-DD46-B16B-B3914DCD38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09800" y="2693987"/>
            <a:ext cx="7772400" cy="1470025"/>
          </a:xfrm>
        </p:spPr>
        <p:txBody>
          <a:bodyPr>
            <a:normAutofit/>
          </a:bodyPr>
          <a:lstStyle/>
          <a:p>
            <a:r>
              <a:rPr lang="ru-RU" b="1" dirty="0"/>
              <a:t>Проектирование </a:t>
            </a:r>
            <a:r>
              <a:rPr lang="en-US" b="1" dirty="0"/>
              <a:t>API</a:t>
            </a:r>
            <a:endParaRPr lang="ru-RU" dirty="0"/>
          </a:p>
        </p:txBody>
      </p:sp>
      <p:sp>
        <p:nvSpPr>
          <p:cNvPr id="5" name="Подзаголовок 2">
            <a:extLst>
              <a:ext uri="{FF2B5EF4-FFF2-40B4-BE49-F238E27FC236}">
                <a16:creationId xmlns:a16="http://schemas.microsoft.com/office/drawing/2014/main" id="{B9A7708F-2D83-CE41-8F0C-BB5BD1A206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95600" y="4759167"/>
            <a:ext cx="6400800" cy="1201688"/>
          </a:xfrm>
        </p:spPr>
        <p:txBody>
          <a:bodyPr>
            <a:normAutofit/>
          </a:bodyPr>
          <a:lstStyle/>
          <a:p>
            <a:r>
              <a:rPr lang="ru-RU" dirty="0"/>
              <a:t>Андрей Бураков</a:t>
            </a:r>
          </a:p>
          <a:p>
            <a:r>
              <a:rPr lang="en-US" dirty="0"/>
              <a:t>VK Pay</a:t>
            </a:r>
          </a:p>
          <a:p>
            <a:endParaRPr lang="ru-RU" dirty="0"/>
          </a:p>
        </p:txBody>
      </p:sp>
      <p:pic>
        <p:nvPicPr>
          <p:cNvPr id="6" name="Рисунок 3">
            <a:extLst>
              <a:ext uri="{FF2B5EF4-FFF2-40B4-BE49-F238E27FC236}">
                <a16:creationId xmlns:a16="http://schemas.microsoft.com/office/drawing/2014/main" id="{B3719D7B-409E-D84A-9743-38FBF6E6052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7013" y="429149"/>
            <a:ext cx="2777974" cy="1368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7135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>
          <a:xfrm>
            <a:off x="1524000" y="274638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/>
              <a:t>Архитектура</a:t>
            </a:r>
          </a:p>
        </p:txBody>
      </p:sp>
      <p:pic>
        <p:nvPicPr>
          <p:cNvPr id="4" name="Рисунок 1">
            <a:extLst>
              <a:ext uri="{FF2B5EF4-FFF2-40B4-BE49-F238E27FC236}">
                <a16:creationId xmlns:a16="http://schemas.microsoft.com/office/drawing/2014/main" id="{45655DFD-BBAF-C142-AFA0-E26967DAD40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8337" y="253440"/>
            <a:ext cx="1246795" cy="613580"/>
          </a:xfrm>
          <a:prstGeom prst="rect">
            <a:avLst/>
          </a:prstGeom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04C2655B-73AB-2D44-8B08-C599E0990749}"/>
              </a:ext>
            </a:extLst>
          </p:cNvPr>
          <p:cNvSpPr/>
          <p:nvPr/>
        </p:nvSpPr>
        <p:spPr>
          <a:xfrm>
            <a:off x="1867321" y="3066801"/>
            <a:ext cx="2715491" cy="1440873"/>
          </a:xfrm>
          <a:prstGeom prst="roundRect">
            <a:avLst/>
          </a:prstGeom>
          <a:solidFill>
            <a:srgbClr val="00ACAB"/>
          </a:solidFill>
          <a:ln>
            <a:solidFill>
              <a:srgbClr val="00AC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/>
              <a:t>Клиент</a:t>
            </a:r>
            <a:endParaRPr lang="ru-RU" dirty="0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D7258DEF-0B46-6049-A267-6BEFD74C8AB7}"/>
              </a:ext>
            </a:extLst>
          </p:cNvPr>
          <p:cNvSpPr/>
          <p:nvPr/>
        </p:nvSpPr>
        <p:spPr>
          <a:xfrm>
            <a:off x="7952509" y="3066801"/>
            <a:ext cx="2715491" cy="1440873"/>
          </a:xfrm>
          <a:prstGeom prst="roundRect">
            <a:avLst/>
          </a:prstGeom>
          <a:solidFill>
            <a:srgbClr val="00ACAB"/>
          </a:solidFill>
          <a:ln>
            <a:solidFill>
              <a:srgbClr val="00AC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Backend</a:t>
            </a:r>
            <a:endParaRPr lang="en-RU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AB40A04-550B-7B49-9CBE-A71277875510}"/>
              </a:ext>
            </a:extLst>
          </p:cNvPr>
          <p:cNvSpPr/>
          <p:nvPr/>
        </p:nvSpPr>
        <p:spPr>
          <a:xfrm>
            <a:off x="7675420" y="3276599"/>
            <a:ext cx="277089" cy="1063623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API</a:t>
            </a:r>
            <a:endParaRPr lang="en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87385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>
          <a:xfrm>
            <a:off x="1524000" y="274638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/>
              <a:t>Архитектура</a:t>
            </a:r>
          </a:p>
        </p:txBody>
      </p:sp>
      <p:pic>
        <p:nvPicPr>
          <p:cNvPr id="4" name="Рисунок 1">
            <a:extLst>
              <a:ext uri="{FF2B5EF4-FFF2-40B4-BE49-F238E27FC236}">
                <a16:creationId xmlns:a16="http://schemas.microsoft.com/office/drawing/2014/main" id="{45655DFD-BBAF-C142-AFA0-E26967DAD40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8337" y="253440"/>
            <a:ext cx="1246795" cy="613580"/>
          </a:xfrm>
          <a:prstGeom prst="rect">
            <a:avLst/>
          </a:prstGeom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04C2655B-73AB-2D44-8B08-C599E0990749}"/>
              </a:ext>
            </a:extLst>
          </p:cNvPr>
          <p:cNvSpPr/>
          <p:nvPr/>
        </p:nvSpPr>
        <p:spPr>
          <a:xfrm>
            <a:off x="1867321" y="3066801"/>
            <a:ext cx="2715491" cy="1440873"/>
          </a:xfrm>
          <a:prstGeom prst="roundRect">
            <a:avLst/>
          </a:prstGeom>
          <a:solidFill>
            <a:srgbClr val="00ACAB"/>
          </a:solidFill>
          <a:ln>
            <a:solidFill>
              <a:srgbClr val="00AC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/>
              <a:t>Клиент</a:t>
            </a:r>
            <a:endParaRPr lang="ru-RU" dirty="0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D7258DEF-0B46-6049-A267-6BEFD74C8AB7}"/>
              </a:ext>
            </a:extLst>
          </p:cNvPr>
          <p:cNvSpPr/>
          <p:nvPr/>
        </p:nvSpPr>
        <p:spPr>
          <a:xfrm>
            <a:off x="7952509" y="3066801"/>
            <a:ext cx="2715491" cy="1440873"/>
          </a:xfrm>
          <a:prstGeom prst="roundRect">
            <a:avLst/>
          </a:prstGeom>
          <a:solidFill>
            <a:srgbClr val="00ACAB"/>
          </a:solidFill>
          <a:ln>
            <a:solidFill>
              <a:srgbClr val="00AC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Backend</a:t>
            </a:r>
            <a:endParaRPr lang="en-RU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AB40A04-550B-7B49-9CBE-A71277875510}"/>
              </a:ext>
            </a:extLst>
          </p:cNvPr>
          <p:cNvSpPr/>
          <p:nvPr/>
        </p:nvSpPr>
        <p:spPr>
          <a:xfrm>
            <a:off x="7675420" y="3276599"/>
            <a:ext cx="277089" cy="1063623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API</a:t>
            </a:r>
            <a:endParaRPr lang="en-RU" dirty="0">
              <a:solidFill>
                <a:schemeClr val="tx1"/>
              </a:solidFill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B2345541-A2C7-9E48-8CC1-9936D79F94DD}"/>
              </a:ext>
            </a:extLst>
          </p:cNvPr>
          <p:cNvCxnSpPr>
            <a:cxnSpLocks/>
          </p:cNvCxnSpPr>
          <p:nvPr/>
        </p:nvCxnSpPr>
        <p:spPr>
          <a:xfrm>
            <a:off x="4582812" y="3544784"/>
            <a:ext cx="3092608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820908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>
          <a:xfrm>
            <a:off x="1524000" y="274638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/>
              <a:t>Архитектура</a:t>
            </a:r>
          </a:p>
        </p:txBody>
      </p:sp>
      <p:pic>
        <p:nvPicPr>
          <p:cNvPr id="4" name="Рисунок 1">
            <a:extLst>
              <a:ext uri="{FF2B5EF4-FFF2-40B4-BE49-F238E27FC236}">
                <a16:creationId xmlns:a16="http://schemas.microsoft.com/office/drawing/2014/main" id="{45655DFD-BBAF-C142-AFA0-E26967DAD40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8337" y="253440"/>
            <a:ext cx="1246795" cy="613580"/>
          </a:xfrm>
          <a:prstGeom prst="rect">
            <a:avLst/>
          </a:prstGeom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04C2655B-73AB-2D44-8B08-C599E0990749}"/>
              </a:ext>
            </a:extLst>
          </p:cNvPr>
          <p:cNvSpPr/>
          <p:nvPr/>
        </p:nvSpPr>
        <p:spPr>
          <a:xfrm>
            <a:off x="1867321" y="3066801"/>
            <a:ext cx="2715491" cy="1440873"/>
          </a:xfrm>
          <a:prstGeom prst="roundRect">
            <a:avLst/>
          </a:prstGeom>
          <a:solidFill>
            <a:srgbClr val="00ACAB"/>
          </a:solidFill>
          <a:ln>
            <a:solidFill>
              <a:srgbClr val="00AC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/>
              <a:t>Клиент</a:t>
            </a:r>
            <a:endParaRPr lang="ru-RU" dirty="0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D7258DEF-0B46-6049-A267-6BEFD74C8AB7}"/>
              </a:ext>
            </a:extLst>
          </p:cNvPr>
          <p:cNvSpPr/>
          <p:nvPr/>
        </p:nvSpPr>
        <p:spPr>
          <a:xfrm>
            <a:off x="7952509" y="3066801"/>
            <a:ext cx="2715491" cy="1440873"/>
          </a:xfrm>
          <a:prstGeom prst="roundRect">
            <a:avLst/>
          </a:prstGeom>
          <a:solidFill>
            <a:srgbClr val="00ACAB"/>
          </a:solidFill>
          <a:ln>
            <a:solidFill>
              <a:srgbClr val="00AC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Backend</a:t>
            </a:r>
            <a:endParaRPr lang="en-RU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AB40A04-550B-7B49-9CBE-A71277875510}"/>
              </a:ext>
            </a:extLst>
          </p:cNvPr>
          <p:cNvSpPr/>
          <p:nvPr/>
        </p:nvSpPr>
        <p:spPr>
          <a:xfrm>
            <a:off x="7675420" y="3276599"/>
            <a:ext cx="277089" cy="1063623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API</a:t>
            </a:r>
            <a:endParaRPr lang="en-RU" dirty="0">
              <a:solidFill>
                <a:schemeClr val="tx1"/>
              </a:solidFill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B2345541-A2C7-9E48-8CC1-9936D79F94DD}"/>
              </a:ext>
            </a:extLst>
          </p:cNvPr>
          <p:cNvCxnSpPr>
            <a:cxnSpLocks/>
          </p:cNvCxnSpPr>
          <p:nvPr/>
        </p:nvCxnSpPr>
        <p:spPr>
          <a:xfrm>
            <a:off x="4582812" y="3544784"/>
            <a:ext cx="3092608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6D5B0D9F-4F1D-2D42-9AAF-359CE00C506A}"/>
              </a:ext>
            </a:extLst>
          </p:cNvPr>
          <p:cNvCxnSpPr>
            <a:cxnSpLocks/>
          </p:cNvCxnSpPr>
          <p:nvPr/>
        </p:nvCxnSpPr>
        <p:spPr>
          <a:xfrm flipH="1">
            <a:off x="4582812" y="4085111"/>
            <a:ext cx="3092608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846052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EA337A4-4AA8-1643-8267-3AF0066472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000" y="1264843"/>
            <a:ext cx="6858000" cy="6858000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1524000" y="274638"/>
            <a:ext cx="9144000" cy="14433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Sprint </a:t>
            </a:r>
            <a:r>
              <a:rPr lang="ru-RU" dirty="0"/>
              <a:t>1</a:t>
            </a:r>
          </a:p>
          <a:p>
            <a:r>
              <a:rPr lang="en-US" dirty="0"/>
              <a:t>MVP</a:t>
            </a:r>
            <a:endParaRPr lang="ru-RU" dirty="0"/>
          </a:p>
        </p:txBody>
      </p:sp>
      <p:pic>
        <p:nvPicPr>
          <p:cNvPr id="4" name="Рисунок 1">
            <a:extLst>
              <a:ext uri="{FF2B5EF4-FFF2-40B4-BE49-F238E27FC236}">
                <a16:creationId xmlns:a16="http://schemas.microsoft.com/office/drawing/2014/main" id="{45655DFD-BBAF-C142-AFA0-E26967DAD40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8337" y="253440"/>
            <a:ext cx="1246795" cy="613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2767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123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3A0FC78-6CAF-8F40-932D-C194607442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250" y="1094057"/>
            <a:ext cx="11183500" cy="5763943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1524000" y="0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dirty="0">
                <a:solidFill>
                  <a:schemeClr val="bg1"/>
                </a:solidFill>
              </a:rPr>
              <a:t>Главная страница</a:t>
            </a:r>
          </a:p>
        </p:txBody>
      </p:sp>
      <p:pic>
        <p:nvPicPr>
          <p:cNvPr id="4" name="Рисунок 1">
            <a:extLst>
              <a:ext uri="{FF2B5EF4-FFF2-40B4-BE49-F238E27FC236}">
                <a16:creationId xmlns:a16="http://schemas.microsoft.com/office/drawing/2014/main" id="{45655DFD-BBAF-C142-AFA0-E26967DAD40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8337" y="253440"/>
            <a:ext cx="1246795" cy="613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7663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>
          <a:xfrm>
            <a:off x="1524000" y="274638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/>
              <a:t>Архитектура</a:t>
            </a:r>
          </a:p>
        </p:txBody>
      </p:sp>
      <p:pic>
        <p:nvPicPr>
          <p:cNvPr id="4" name="Рисунок 1">
            <a:extLst>
              <a:ext uri="{FF2B5EF4-FFF2-40B4-BE49-F238E27FC236}">
                <a16:creationId xmlns:a16="http://schemas.microsoft.com/office/drawing/2014/main" id="{45655DFD-BBAF-C142-AFA0-E26967DAD40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8337" y="253440"/>
            <a:ext cx="1246795" cy="613580"/>
          </a:xfrm>
          <a:prstGeom prst="rect">
            <a:avLst/>
          </a:prstGeom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04C2655B-73AB-2D44-8B08-C599E0990749}"/>
              </a:ext>
            </a:extLst>
          </p:cNvPr>
          <p:cNvSpPr/>
          <p:nvPr/>
        </p:nvSpPr>
        <p:spPr>
          <a:xfrm>
            <a:off x="1867321" y="3066801"/>
            <a:ext cx="2715491" cy="1440873"/>
          </a:xfrm>
          <a:prstGeom prst="roundRect">
            <a:avLst/>
          </a:prstGeom>
          <a:solidFill>
            <a:srgbClr val="00ACAB"/>
          </a:solidFill>
          <a:ln>
            <a:solidFill>
              <a:srgbClr val="00AC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/>
              <a:t>Клиент</a:t>
            </a:r>
            <a:endParaRPr lang="ru-RU" dirty="0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D7258DEF-0B46-6049-A267-6BEFD74C8AB7}"/>
              </a:ext>
            </a:extLst>
          </p:cNvPr>
          <p:cNvSpPr/>
          <p:nvPr/>
        </p:nvSpPr>
        <p:spPr>
          <a:xfrm>
            <a:off x="7952509" y="3066801"/>
            <a:ext cx="2715491" cy="1440873"/>
          </a:xfrm>
          <a:prstGeom prst="roundRect">
            <a:avLst/>
          </a:prstGeom>
          <a:solidFill>
            <a:srgbClr val="00ACAB"/>
          </a:solidFill>
          <a:ln>
            <a:solidFill>
              <a:srgbClr val="00AC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Backend</a:t>
            </a:r>
            <a:endParaRPr lang="en-RU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AB40A04-550B-7B49-9CBE-A71277875510}"/>
              </a:ext>
            </a:extLst>
          </p:cNvPr>
          <p:cNvSpPr/>
          <p:nvPr/>
        </p:nvSpPr>
        <p:spPr>
          <a:xfrm>
            <a:off x="7675420" y="3276599"/>
            <a:ext cx="277089" cy="1063623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API</a:t>
            </a:r>
            <a:endParaRPr lang="en-RU" dirty="0">
              <a:solidFill>
                <a:schemeClr val="tx1"/>
              </a:solidFill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B2345541-A2C7-9E48-8CC1-9936D79F94DD}"/>
              </a:ext>
            </a:extLst>
          </p:cNvPr>
          <p:cNvCxnSpPr>
            <a:cxnSpLocks/>
          </p:cNvCxnSpPr>
          <p:nvPr/>
        </p:nvCxnSpPr>
        <p:spPr>
          <a:xfrm>
            <a:off x="4582812" y="3544784"/>
            <a:ext cx="3092608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6D5B0D9F-4F1D-2D42-9AAF-359CE00C506A}"/>
              </a:ext>
            </a:extLst>
          </p:cNvPr>
          <p:cNvCxnSpPr>
            <a:cxnSpLocks/>
          </p:cNvCxnSpPr>
          <p:nvPr/>
        </p:nvCxnSpPr>
        <p:spPr>
          <a:xfrm flipH="1">
            <a:off x="4582812" y="4085111"/>
            <a:ext cx="3092608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117112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>
          <a:xfrm>
            <a:off x="1524000" y="274638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/>
              <a:t>Архитектура</a:t>
            </a:r>
          </a:p>
        </p:txBody>
      </p:sp>
      <p:pic>
        <p:nvPicPr>
          <p:cNvPr id="4" name="Рисунок 1">
            <a:extLst>
              <a:ext uri="{FF2B5EF4-FFF2-40B4-BE49-F238E27FC236}">
                <a16:creationId xmlns:a16="http://schemas.microsoft.com/office/drawing/2014/main" id="{45655DFD-BBAF-C142-AFA0-E26967DAD40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8337" y="253440"/>
            <a:ext cx="1246795" cy="613580"/>
          </a:xfrm>
          <a:prstGeom prst="rect">
            <a:avLst/>
          </a:prstGeom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04C2655B-73AB-2D44-8B08-C599E0990749}"/>
              </a:ext>
            </a:extLst>
          </p:cNvPr>
          <p:cNvSpPr/>
          <p:nvPr/>
        </p:nvSpPr>
        <p:spPr>
          <a:xfrm>
            <a:off x="1867321" y="3066801"/>
            <a:ext cx="2715491" cy="1440873"/>
          </a:xfrm>
          <a:prstGeom prst="roundRect">
            <a:avLst/>
          </a:prstGeom>
          <a:solidFill>
            <a:srgbClr val="00ACAB"/>
          </a:solidFill>
          <a:ln>
            <a:solidFill>
              <a:srgbClr val="00AC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/>
              <a:t>Клиент</a:t>
            </a:r>
            <a:endParaRPr lang="ru-RU" dirty="0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D7258DEF-0B46-6049-A267-6BEFD74C8AB7}"/>
              </a:ext>
            </a:extLst>
          </p:cNvPr>
          <p:cNvSpPr/>
          <p:nvPr/>
        </p:nvSpPr>
        <p:spPr>
          <a:xfrm>
            <a:off x="7952509" y="3066801"/>
            <a:ext cx="2715491" cy="1440873"/>
          </a:xfrm>
          <a:prstGeom prst="roundRect">
            <a:avLst/>
          </a:prstGeom>
          <a:solidFill>
            <a:srgbClr val="00ACAB"/>
          </a:solidFill>
          <a:ln>
            <a:solidFill>
              <a:srgbClr val="00AC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Backend</a:t>
            </a:r>
            <a:endParaRPr lang="en-RU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AB40A04-550B-7B49-9CBE-A71277875510}"/>
              </a:ext>
            </a:extLst>
          </p:cNvPr>
          <p:cNvSpPr/>
          <p:nvPr/>
        </p:nvSpPr>
        <p:spPr>
          <a:xfrm>
            <a:off x="7675420" y="3276599"/>
            <a:ext cx="277089" cy="1063623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API</a:t>
            </a:r>
            <a:endParaRPr lang="en-RU" dirty="0">
              <a:solidFill>
                <a:schemeClr val="tx1"/>
              </a:solidFill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B2345541-A2C7-9E48-8CC1-9936D79F94DD}"/>
              </a:ext>
            </a:extLst>
          </p:cNvPr>
          <p:cNvCxnSpPr>
            <a:cxnSpLocks/>
          </p:cNvCxnSpPr>
          <p:nvPr/>
        </p:nvCxnSpPr>
        <p:spPr>
          <a:xfrm>
            <a:off x="4582812" y="3544784"/>
            <a:ext cx="3092608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6D5B0D9F-4F1D-2D42-9AAF-359CE00C506A}"/>
              </a:ext>
            </a:extLst>
          </p:cNvPr>
          <p:cNvCxnSpPr>
            <a:cxnSpLocks/>
          </p:cNvCxnSpPr>
          <p:nvPr/>
        </p:nvCxnSpPr>
        <p:spPr>
          <a:xfrm flipH="1">
            <a:off x="4582812" y="4085111"/>
            <a:ext cx="3092608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>
            <a:extLst>
              <a:ext uri="{FF2B5EF4-FFF2-40B4-BE49-F238E27FC236}">
                <a16:creationId xmlns:a16="http://schemas.microsoft.com/office/drawing/2014/main" id="{F7E07F1C-2407-A441-9B98-5B0A0E9871AD}"/>
              </a:ext>
            </a:extLst>
          </p:cNvPr>
          <p:cNvSpPr/>
          <p:nvPr/>
        </p:nvSpPr>
        <p:spPr>
          <a:xfrm>
            <a:off x="1027600" y="2361403"/>
            <a:ext cx="4394933" cy="2851668"/>
          </a:xfrm>
          <a:prstGeom prst="ellipse">
            <a:avLst/>
          </a:prstGeom>
          <a:noFill/>
          <a:ln w="76200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sd="4138900056">
                  <a:custGeom>
                    <a:avLst/>
                    <a:gdLst>
                      <a:gd name="connsiteX0" fmla="*/ 0 w 4394933"/>
                      <a:gd name="connsiteY0" fmla="*/ 1425834 h 2851668"/>
                      <a:gd name="connsiteX1" fmla="*/ 2197467 w 4394933"/>
                      <a:gd name="connsiteY1" fmla="*/ 0 h 2851668"/>
                      <a:gd name="connsiteX2" fmla="*/ 4394934 w 4394933"/>
                      <a:gd name="connsiteY2" fmla="*/ 1425834 h 2851668"/>
                      <a:gd name="connsiteX3" fmla="*/ 2197467 w 4394933"/>
                      <a:gd name="connsiteY3" fmla="*/ 2851668 h 2851668"/>
                      <a:gd name="connsiteX4" fmla="*/ 0 w 4394933"/>
                      <a:gd name="connsiteY4" fmla="*/ 1425834 h 28516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394933" h="2851668" extrusionOk="0">
                        <a:moveTo>
                          <a:pt x="0" y="1425834"/>
                        </a:moveTo>
                        <a:cubicBezTo>
                          <a:pt x="-70755" y="478059"/>
                          <a:pt x="1053892" y="-6073"/>
                          <a:pt x="2197467" y="0"/>
                        </a:cubicBezTo>
                        <a:cubicBezTo>
                          <a:pt x="3335018" y="170343"/>
                          <a:pt x="4307704" y="775228"/>
                          <a:pt x="4394934" y="1425834"/>
                        </a:cubicBezTo>
                        <a:cubicBezTo>
                          <a:pt x="4342996" y="2176890"/>
                          <a:pt x="3279382" y="3014630"/>
                          <a:pt x="2197467" y="2851668"/>
                        </a:cubicBezTo>
                        <a:cubicBezTo>
                          <a:pt x="975156" y="2830955"/>
                          <a:pt x="-9212" y="2161840"/>
                          <a:pt x="0" y="1425834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42291522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0529A13D-B690-8143-9D3E-A56B363794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6711" y="1243435"/>
            <a:ext cx="5758577" cy="5339927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1524000" y="274638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/>
              <a:t>Список фильмов</a:t>
            </a:r>
          </a:p>
        </p:txBody>
      </p:sp>
      <p:pic>
        <p:nvPicPr>
          <p:cNvPr id="4" name="Рисунок 1">
            <a:extLst>
              <a:ext uri="{FF2B5EF4-FFF2-40B4-BE49-F238E27FC236}">
                <a16:creationId xmlns:a16="http://schemas.microsoft.com/office/drawing/2014/main" id="{45655DFD-BBAF-C142-AFA0-E26967DAD40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8337" y="253440"/>
            <a:ext cx="1246795" cy="613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6245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123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>
          <a:xfrm>
            <a:off x="1524000" y="0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dirty="0">
                <a:solidFill>
                  <a:schemeClr val="bg1"/>
                </a:solidFill>
              </a:rPr>
              <a:t>Фильмы по жанрам</a:t>
            </a:r>
          </a:p>
        </p:txBody>
      </p:sp>
      <p:pic>
        <p:nvPicPr>
          <p:cNvPr id="4" name="Рисунок 1">
            <a:extLst>
              <a:ext uri="{FF2B5EF4-FFF2-40B4-BE49-F238E27FC236}">
                <a16:creationId xmlns:a16="http://schemas.microsoft.com/office/drawing/2014/main" id="{45655DFD-BBAF-C142-AFA0-E26967DAD40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8337" y="253440"/>
            <a:ext cx="1246795" cy="6135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1B8AA24-2905-094E-97E5-0EC9682B22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4250" y="1430592"/>
            <a:ext cx="11183500" cy="5884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5984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0529A13D-B690-8143-9D3E-A56B363794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6711" y="1243435"/>
            <a:ext cx="5758577" cy="5339927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1524000" y="274638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/>
              <a:t>Список фильмов по жанрам</a:t>
            </a:r>
          </a:p>
        </p:txBody>
      </p:sp>
      <p:pic>
        <p:nvPicPr>
          <p:cNvPr id="4" name="Рисунок 1">
            <a:extLst>
              <a:ext uri="{FF2B5EF4-FFF2-40B4-BE49-F238E27FC236}">
                <a16:creationId xmlns:a16="http://schemas.microsoft.com/office/drawing/2014/main" id="{45655DFD-BBAF-C142-AFA0-E26967DAD40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8337" y="253440"/>
            <a:ext cx="1246795" cy="613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6754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3EA151D-6E89-46D1-8D6D-46223847624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8337" y="253440"/>
            <a:ext cx="1246795" cy="613580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40AEA7A4-6730-514C-ADA2-ECF060787D06}"/>
              </a:ext>
            </a:extLst>
          </p:cNvPr>
          <p:cNvGrpSpPr/>
          <p:nvPr/>
        </p:nvGrpSpPr>
        <p:grpSpPr>
          <a:xfrm>
            <a:off x="-830317" y="0"/>
            <a:ext cx="7395667" cy="6858000"/>
            <a:chOff x="-945931" y="0"/>
            <a:chExt cx="7395667" cy="685800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A33503A-120E-AE45-8FD0-2E7B65D198C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945931" y="0"/>
              <a:ext cx="7395667" cy="6858000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EE0FD53-1B82-9241-96BA-9B9CB44A0D7E}"/>
                </a:ext>
              </a:extLst>
            </p:cNvPr>
            <p:cNvSpPr txBox="1"/>
            <p:nvPr/>
          </p:nvSpPr>
          <p:spPr>
            <a:xfrm>
              <a:off x="2543504" y="1439916"/>
              <a:ext cx="1629104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RU" sz="6000" dirty="0">
                  <a:solidFill>
                    <a:schemeClr val="accent1"/>
                  </a:solidFill>
                  <a:latin typeface="Comic Sans MS" panose="030F0902030302020204" pitchFamily="66" charset="0"/>
                </a:rPr>
                <a:t>API</a:t>
              </a:r>
              <a:endParaRPr lang="en-RU" sz="4800" dirty="0">
                <a:solidFill>
                  <a:schemeClr val="accent1"/>
                </a:solidFill>
                <a:latin typeface="Comic Sans MS" panose="030F0902030302020204" pitchFamily="66" charset="0"/>
              </a:endParaRP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A3DE1C26-1D0A-514D-8557-1B8C51407617}"/>
              </a:ext>
            </a:extLst>
          </p:cNvPr>
          <p:cNvSpPr txBox="1"/>
          <p:nvPr/>
        </p:nvSpPr>
        <p:spPr>
          <a:xfrm>
            <a:off x="5738809" y="1166842"/>
            <a:ext cx="607481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dirty="0"/>
              <a:t>Привет!</a:t>
            </a:r>
          </a:p>
          <a:p>
            <a:pPr algn="just"/>
            <a:endParaRPr lang="ru-RU" sz="2400" dirty="0"/>
          </a:p>
          <a:p>
            <a:pPr algn="just"/>
            <a:r>
              <a:rPr lang="ru-RU" sz="2400" dirty="0"/>
              <a:t>Совсем скоро мы начнем </a:t>
            </a:r>
            <a:r>
              <a:rPr lang="ru-RU" sz="2400" dirty="0" err="1"/>
              <a:t>квест</a:t>
            </a:r>
            <a:r>
              <a:rPr lang="ru-RU" sz="2400" dirty="0"/>
              <a:t> по проектированию </a:t>
            </a:r>
            <a:r>
              <a:rPr lang="en-US" sz="2400" dirty="0"/>
              <a:t>API </a:t>
            </a:r>
            <a:r>
              <a:rPr lang="ru-RU" sz="2400" dirty="0"/>
              <a:t>для онлайн кинотеатра.</a:t>
            </a:r>
          </a:p>
          <a:p>
            <a:pPr algn="just"/>
            <a:endParaRPr lang="ru-RU" sz="2400" dirty="0"/>
          </a:p>
          <a:p>
            <a:pPr algn="just"/>
            <a:r>
              <a:rPr lang="ru-RU" sz="2400" dirty="0"/>
              <a:t>Мы будем работать в командах по 3-5 человек, поэтому лучше сразу выбрать место у  одного из </a:t>
            </a:r>
            <a:r>
              <a:rPr lang="ru-RU" sz="2400" dirty="0" err="1"/>
              <a:t>флипчартов</a:t>
            </a:r>
            <a:r>
              <a:rPr lang="ru-RU" sz="2400" dirty="0"/>
              <a:t>.</a:t>
            </a:r>
            <a:endParaRPr lang="ru-RU" sz="2400" dirty="0">
              <a:sym typeface="Wingdings" pitchFamily="2" charset="2"/>
            </a:endParaRPr>
          </a:p>
          <a:p>
            <a:pPr algn="just"/>
            <a:endParaRPr lang="ru-RU" sz="2400" dirty="0">
              <a:sym typeface="Wingdings" pitchFamily="2" charset="2"/>
            </a:endParaRPr>
          </a:p>
          <a:p>
            <a:pPr algn="just"/>
            <a:r>
              <a:rPr lang="ru-RU" sz="2400" dirty="0">
                <a:sym typeface="Wingdings" pitchFamily="2" charset="2"/>
              </a:rPr>
              <a:t>Мы будем много работать в командах, поэтому пассивное созерцание может показаться скучным.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40192623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>
          <a:xfrm>
            <a:off x="1524000" y="274638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/>
              <a:t>Критерии поиска</a:t>
            </a:r>
          </a:p>
        </p:txBody>
      </p:sp>
      <p:pic>
        <p:nvPicPr>
          <p:cNvPr id="4" name="Рисунок 1">
            <a:extLst>
              <a:ext uri="{FF2B5EF4-FFF2-40B4-BE49-F238E27FC236}">
                <a16:creationId xmlns:a16="http://schemas.microsoft.com/office/drawing/2014/main" id="{45655DFD-BBAF-C142-AFA0-E26967DAD40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8337" y="253440"/>
            <a:ext cx="1246795" cy="61358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91D72BA-5093-254A-87CA-10E69BCD07F6}"/>
              </a:ext>
            </a:extLst>
          </p:cNvPr>
          <p:cNvSpPr txBox="1"/>
          <p:nvPr/>
        </p:nvSpPr>
        <p:spPr>
          <a:xfrm>
            <a:off x="4501389" y="2355272"/>
            <a:ext cx="7315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1" dirty="0"/>
              <a:t>Критерии поиска </a:t>
            </a:r>
            <a:r>
              <a:rPr lang="ru-RU" sz="2400" dirty="0"/>
              <a:t>– параметры запроса, по которым будет выполняться поиск, если нам нужно получить подмножество объектов, отвечающих некоторым условиям.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A08A889-7F56-D840-8A37-2BCF14C07C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6868" y="1482436"/>
            <a:ext cx="3893127" cy="3893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6759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123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>
          <a:xfrm>
            <a:off x="1524000" y="0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dirty="0">
                <a:solidFill>
                  <a:schemeClr val="bg1"/>
                </a:solidFill>
              </a:rPr>
              <a:t>Информация о фильме</a:t>
            </a:r>
          </a:p>
        </p:txBody>
      </p:sp>
      <p:pic>
        <p:nvPicPr>
          <p:cNvPr id="4" name="Рисунок 1">
            <a:extLst>
              <a:ext uri="{FF2B5EF4-FFF2-40B4-BE49-F238E27FC236}">
                <a16:creationId xmlns:a16="http://schemas.microsoft.com/office/drawing/2014/main" id="{45655DFD-BBAF-C142-AFA0-E26967DAD40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8337" y="253440"/>
            <a:ext cx="1246795" cy="6135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58AABCA-8D23-F248-BC5A-7DBAAA901F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4250" y="1520677"/>
            <a:ext cx="11183500" cy="5337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0407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0529A13D-B690-8143-9D3E-A56B363794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6711" y="1243435"/>
            <a:ext cx="5758577" cy="5339927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1524000" y="274638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/>
              <a:t>Информация о фильме</a:t>
            </a:r>
          </a:p>
        </p:txBody>
      </p:sp>
      <p:pic>
        <p:nvPicPr>
          <p:cNvPr id="4" name="Рисунок 1">
            <a:extLst>
              <a:ext uri="{FF2B5EF4-FFF2-40B4-BE49-F238E27FC236}">
                <a16:creationId xmlns:a16="http://schemas.microsoft.com/office/drawing/2014/main" id="{45655DFD-BBAF-C142-AFA0-E26967DAD40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8337" y="253440"/>
            <a:ext cx="1246795" cy="613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123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299C67B-7E9D-944D-A507-77BAB63940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255" y="1243435"/>
            <a:ext cx="5758577" cy="5339927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3EA151D-6E89-46D1-8D6D-46223847624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8337" y="253440"/>
            <a:ext cx="1246795" cy="61358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A3DE1C26-1D0A-514D-8557-1B8C51407617}"/>
              </a:ext>
            </a:extLst>
          </p:cNvPr>
          <p:cNvSpPr txBox="1"/>
          <p:nvPr/>
        </p:nvSpPr>
        <p:spPr>
          <a:xfrm>
            <a:off x="5758577" y="2309842"/>
            <a:ext cx="607481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800" dirty="0"/>
              <a:t>Изобразить схему взаимодействий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800" dirty="0"/>
              <a:t>Кратко описать логику метода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800" dirty="0"/>
              <a:t>Перечислить параметра запроса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800" dirty="0"/>
              <a:t>Перечислить параметры ответа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2B42001-3A47-0041-B32D-A547A797FAAB}"/>
              </a:ext>
            </a:extLst>
          </p:cNvPr>
          <p:cNvSpPr txBox="1">
            <a:spLocks/>
          </p:cNvSpPr>
          <p:nvPr/>
        </p:nvSpPr>
        <p:spPr>
          <a:xfrm>
            <a:off x="1524000" y="274638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/>
              <a:t>Информация о фильме</a:t>
            </a:r>
          </a:p>
        </p:txBody>
      </p:sp>
    </p:spTree>
    <p:extLst>
      <p:ext uri="{BB962C8B-B14F-4D97-AF65-F5344CB8AC3E}">
        <p14:creationId xmlns:p14="http://schemas.microsoft.com/office/powerpoint/2010/main" val="353990839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>
          <a:xfrm>
            <a:off x="1524000" y="274638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/>
              <a:t>Идентификатор</a:t>
            </a:r>
          </a:p>
        </p:txBody>
      </p:sp>
      <p:pic>
        <p:nvPicPr>
          <p:cNvPr id="4" name="Рисунок 1">
            <a:extLst>
              <a:ext uri="{FF2B5EF4-FFF2-40B4-BE49-F238E27FC236}">
                <a16:creationId xmlns:a16="http://schemas.microsoft.com/office/drawing/2014/main" id="{45655DFD-BBAF-C142-AFA0-E26967DAD40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8337" y="253440"/>
            <a:ext cx="1246795" cy="61358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91D72BA-5093-254A-87CA-10E69BCD07F6}"/>
              </a:ext>
            </a:extLst>
          </p:cNvPr>
          <p:cNvSpPr txBox="1"/>
          <p:nvPr/>
        </p:nvSpPr>
        <p:spPr>
          <a:xfrm>
            <a:off x="4501389" y="2355272"/>
            <a:ext cx="7315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1" dirty="0"/>
              <a:t>Идентификатор</a:t>
            </a:r>
            <a:r>
              <a:rPr lang="ru-RU" sz="2400" dirty="0"/>
              <a:t> – уникальный атрибут объекта, имеющий уникальное значение и позволяющий отличать его от других объектов.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A08A889-7F56-D840-8A37-2BCF14C07C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6868" y="1482436"/>
            <a:ext cx="3893127" cy="3893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48584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EA337A4-4AA8-1643-8267-3AF0066472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000" y="1264843"/>
            <a:ext cx="6858000" cy="6858000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1524000" y="274638"/>
            <a:ext cx="9144000" cy="14433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Sprint </a:t>
            </a:r>
            <a:r>
              <a:rPr lang="ru-RU" dirty="0"/>
              <a:t>2</a:t>
            </a:r>
          </a:p>
          <a:p>
            <a:r>
              <a:rPr lang="ru-RU" dirty="0"/>
              <a:t>Первые проблемы</a:t>
            </a:r>
          </a:p>
        </p:txBody>
      </p:sp>
      <p:pic>
        <p:nvPicPr>
          <p:cNvPr id="4" name="Рисунок 1">
            <a:extLst>
              <a:ext uri="{FF2B5EF4-FFF2-40B4-BE49-F238E27FC236}">
                <a16:creationId xmlns:a16="http://schemas.microsoft.com/office/drawing/2014/main" id="{45655DFD-BBAF-C142-AFA0-E26967DAD40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8337" y="253440"/>
            <a:ext cx="1246795" cy="613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33200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123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3A0FC78-6CAF-8F40-932D-C194607442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250" y="1094057"/>
            <a:ext cx="11183500" cy="5763943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1524000" y="0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dirty="0">
                <a:solidFill>
                  <a:schemeClr val="bg1"/>
                </a:solidFill>
              </a:rPr>
              <a:t>Главная страница</a:t>
            </a:r>
          </a:p>
        </p:txBody>
      </p:sp>
      <p:pic>
        <p:nvPicPr>
          <p:cNvPr id="4" name="Рисунок 1">
            <a:extLst>
              <a:ext uri="{FF2B5EF4-FFF2-40B4-BE49-F238E27FC236}">
                <a16:creationId xmlns:a16="http://schemas.microsoft.com/office/drawing/2014/main" id="{45655DFD-BBAF-C142-AFA0-E26967DAD40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8337" y="253440"/>
            <a:ext cx="1246795" cy="613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59553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123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>
          <a:xfrm>
            <a:off x="1524000" y="0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dirty="0">
                <a:solidFill>
                  <a:schemeClr val="bg1"/>
                </a:solidFill>
              </a:rPr>
              <a:t>Главная страница</a:t>
            </a:r>
          </a:p>
        </p:txBody>
      </p:sp>
      <p:pic>
        <p:nvPicPr>
          <p:cNvPr id="4" name="Рисунок 1">
            <a:extLst>
              <a:ext uri="{FF2B5EF4-FFF2-40B4-BE49-F238E27FC236}">
                <a16:creationId xmlns:a16="http://schemas.microsoft.com/office/drawing/2014/main" id="{45655DFD-BBAF-C142-AFA0-E26967DAD40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8337" y="253440"/>
            <a:ext cx="1246795" cy="613580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84FB6FF7-0296-EB43-85E8-95F50404E5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9600" y="3022600"/>
            <a:ext cx="812800" cy="812800"/>
          </a:xfrm>
          <a:prstGeom prst="rect">
            <a:avLst/>
          </a:prstGeom>
          <a:solidFill>
            <a:schemeClr val="accent1">
              <a:alpha val="3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71230418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>
          <a:xfrm>
            <a:off x="1524000" y="274638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/>
              <a:t>Проблемы на главной странице</a:t>
            </a:r>
          </a:p>
        </p:txBody>
      </p:sp>
      <p:pic>
        <p:nvPicPr>
          <p:cNvPr id="4" name="Рисунок 1">
            <a:extLst>
              <a:ext uri="{FF2B5EF4-FFF2-40B4-BE49-F238E27FC236}">
                <a16:creationId xmlns:a16="http://schemas.microsoft.com/office/drawing/2014/main" id="{45655DFD-BBAF-C142-AFA0-E26967DAD40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8337" y="253440"/>
            <a:ext cx="1246795" cy="6135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DE5B3BD-8CDA-FF4E-9C76-46B1F6B83C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0880" y="1417638"/>
            <a:ext cx="4791526" cy="4791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21258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299C67B-7E9D-944D-A507-77BAB63940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255" y="1243435"/>
            <a:ext cx="5758577" cy="5339927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3EA151D-6E89-46D1-8D6D-46223847624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8337" y="253440"/>
            <a:ext cx="1246795" cy="61358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A3DE1C26-1D0A-514D-8557-1B8C51407617}"/>
              </a:ext>
            </a:extLst>
          </p:cNvPr>
          <p:cNvSpPr txBox="1"/>
          <p:nvPr/>
        </p:nvSpPr>
        <p:spPr>
          <a:xfrm>
            <a:off x="5758577" y="2309842"/>
            <a:ext cx="607481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800" dirty="0"/>
              <a:t>Изобразить схему взаимодействий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800" dirty="0"/>
              <a:t>Кратко описать логику метода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800" dirty="0"/>
              <a:t>Перечислить параметра запроса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800" dirty="0"/>
              <a:t>Перечислить параметры ответа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2B42001-3A47-0041-B32D-A547A797FAAB}"/>
              </a:ext>
            </a:extLst>
          </p:cNvPr>
          <p:cNvSpPr txBox="1">
            <a:spLocks/>
          </p:cNvSpPr>
          <p:nvPr/>
        </p:nvSpPr>
        <p:spPr>
          <a:xfrm>
            <a:off x="1524000" y="274638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/>
              <a:t>Поиск решения</a:t>
            </a:r>
          </a:p>
        </p:txBody>
      </p:sp>
    </p:spTree>
    <p:extLst>
      <p:ext uri="{BB962C8B-B14F-4D97-AF65-F5344CB8AC3E}">
        <p14:creationId xmlns:p14="http://schemas.microsoft.com/office/powerpoint/2010/main" val="23596066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>
          <a:xfrm>
            <a:off x="1524000" y="274638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err="1"/>
              <a:t>Чатик</a:t>
            </a:r>
            <a:r>
              <a:rPr lang="ru-RU" dirty="0"/>
              <a:t> </a:t>
            </a:r>
            <a:r>
              <a:rPr lang="ru-RU" dirty="0" err="1"/>
              <a:t>воркшопа</a:t>
            </a:r>
            <a:r>
              <a:rPr lang="ru-RU" dirty="0"/>
              <a:t> </a:t>
            </a:r>
            <a:endParaRPr lang="en-US" dirty="0"/>
          </a:p>
        </p:txBody>
      </p:sp>
      <p:pic>
        <p:nvPicPr>
          <p:cNvPr id="4" name="Рисунок 1">
            <a:extLst>
              <a:ext uri="{FF2B5EF4-FFF2-40B4-BE49-F238E27FC236}">
                <a16:creationId xmlns:a16="http://schemas.microsoft.com/office/drawing/2014/main" id="{45655DFD-BBAF-C142-AFA0-E26967DAD40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8337" y="253440"/>
            <a:ext cx="1246795" cy="613580"/>
          </a:xfrm>
          <a:prstGeom prst="rect">
            <a:avLst/>
          </a:prstGeom>
        </p:spPr>
      </p:pic>
      <p:pic>
        <p:nvPicPr>
          <p:cNvPr id="13314" name="Picture 2">
            <a:extLst>
              <a:ext uri="{FF2B5EF4-FFF2-40B4-BE49-F238E27FC236}">
                <a16:creationId xmlns:a16="http://schemas.microsoft.com/office/drawing/2014/main" id="{80767E5B-3E65-8D4E-ADE2-50511D4FF6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0" y="1417638"/>
            <a:ext cx="4191000" cy="419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384628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>
          <a:xfrm>
            <a:off x="1524000" y="274638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Pagination</a:t>
            </a:r>
            <a:endParaRPr lang="ru-RU" dirty="0"/>
          </a:p>
        </p:txBody>
      </p:sp>
      <p:pic>
        <p:nvPicPr>
          <p:cNvPr id="4" name="Рисунок 1">
            <a:extLst>
              <a:ext uri="{FF2B5EF4-FFF2-40B4-BE49-F238E27FC236}">
                <a16:creationId xmlns:a16="http://schemas.microsoft.com/office/drawing/2014/main" id="{45655DFD-BBAF-C142-AFA0-E26967DAD40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8337" y="253440"/>
            <a:ext cx="1246795" cy="61358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5707856-86E0-FF4C-8BCF-EC8289EAC3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3800" y="1877601"/>
            <a:ext cx="4724400" cy="383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35424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>
          <a:xfrm>
            <a:off x="1524000" y="274638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Pagination</a:t>
            </a:r>
            <a:endParaRPr lang="ru-RU" dirty="0"/>
          </a:p>
        </p:txBody>
      </p:sp>
      <p:pic>
        <p:nvPicPr>
          <p:cNvPr id="4" name="Рисунок 1">
            <a:extLst>
              <a:ext uri="{FF2B5EF4-FFF2-40B4-BE49-F238E27FC236}">
                <a16:creationId xmlns:a16="http://schemas.microsoft.com/office/drawing/2014/main" id="{45655DFD-BBAF-C142-AFA0-E26967DAD40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8337" y="253440"/>
            <a:ext cx="1246795" cy="61358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91D72BA-5093-254A-87CA-10E69BCD07F6}"/>
              </a:ext>
            </a:extLst>
          </p:cNvPr>
          <p:cNvSpPr txBox="1"/>
          <p:nvPr/>
        </p:nvSpPr>
        <p:spPr>
          <a:xfrm>
            <a:off x="4501389" y="2355272"/>
            <a:ext cx="7315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400" b="1" dirty="0"/>
              <a:t>Pagination </a:t>
            </a:r>
            <a:r>
              <a:rPr lang="en-GB" sz="2400" dirty="0"/>
              <a:t>– «</a:t>
            </a:r>
            <a:r>
              <a:rPr lang="ru-RU" sz="2400" dirty="0"/>
              <a:t>постраничная» передача больших списков объектов.</a:t>
            </a:r>
          </a:p>
          <a:p>
            <a:pPr algn="just"/>
            <a:r>
              <a:rPr lang="ru-RU" sz="2400" dirty="0"/>
              <a:t>В запросе можем указывать страницу или номер объекта, начиная с которого сервис вернет очередную часть списка.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A08A889-7F56-D840-8A37-2BCF14C07C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6868" y="1482436"/>
            <a:ext cx="3893127" cy="3893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29601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EA337A4-4AA8-1643-8267-3AF0066472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000" y="1264843"/>
            <a:ext cx="6858000" cy="6858000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1524000" y="274638"/>
            <a:ext cx="9144000" cy="14433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Sprint </a:t>
            </a:r>
            <a:r>
              <a:rPr lang="ru-RU" dirty="0"/>
              <a:t>3</a:t>
            </a:r>
          </a:p>
          <a:p>
            <a:r>
              <a:rPr lang="en-US" dirty="0"/>
              <a:t>Where is my money?!</a:t>
            </a:r>
            <a:endParaRPr lang="ru-RU" dirty="0"/>
          </a:p>
        </p:txBody>
      </p:sp>
      <p:pic>
        <p:nvPicPr>
          <p:cNvPr id="4" name="Рисунок 1">
            <a:extLst>
              <a:ext uri="{FF2B5EF4-FFF2-40B4-BE49-F238E27FC236}">
                <a16:creationId xmlns:a16="http://schemas.microsoft.com/office/drawing/2014/main" id="{45655DFD-BBAF-C142-AFA0-E26967DAD40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8337" y="253440"/>
            <a:ext cx="1246795" cy="613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4680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1">
            <a:extLst>
              <a:ext uri="{FF2B5EF4-FFF2-40B4-BE49-F238E27FC236}">
                <a16:creationId xmlns:a16="http://schemas.microsoft.com/office/drawing/2014/main" id="{45655DFD-BBAF-C142-AFA0-E26967DAD40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8337" y="253440"/>
            <a:ext cx="1246795" cy="613580"/>
          </a:xfrm>
          <a:prstGeom prst="rect">
            <a:avLst/>
          </a:prstGeom>
        </p:spPr>
      </p:pic>
      <p:pic>
        <p:nvPicPr>
          <p:cNvPr id="5" name="Picture 2" descr="Skeuocard JavaScript Плагин">
            <a:extLst>
              <a:ext uri="{FF2B5EF4-FFF2-40B4-BE49-F238E27FC236}">
                <a16:creationId xmlns:a16="http://schemas.microsoft.com/office/drawing/2014/main" id="{E401E1F7-D9FF-4A4E-939D-C448999812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9950" y="1545359"/>
            <a:ext cx="5372100" cy="3517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E3C3D8FF-872B-A14E-B293-0CE0900EC132}"/>
              </a:ext>
            </a:extLst>
          </p:cNvPr>
          <p:cNvSpPr/>
          <p:nvPr/>
        </p:nvSpPr>
        <p:spPr>
          <a:xfrm>
            <a:off x="4845936" y="5063259"/>
            <a:ext cx="2500128" cy="476870"/>
          </a:xfrm>
          <a:prstGeom prst="roundRect">
            <a:avLst/>
          </a:prstGeom>
          <a:solidFill>
            <a:srgbClr val="5DD0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Купить за 121 балл</a:t>
            </a:r>
            <a:endParaRPr lang="en-RU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D234A73-C910-3740-BAE1-7F2119C1CF88}"/>
              </a:ext>
            </a:extLst>
          </p:cNvPr>
          <p:cNvSpPr txBox="1">
            <a:spLocks/>
          </p:cNvSpPr>
          <p:nvPr/>
        </p:nvSpPr>
        <p:spPr>
          <a:xfrm>
            <a:off x="1524000" y="274638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/>
              <a:t>Покупка за баллы</a:t>
            </a:r>
          </a:p>
        </p:txBody>
      </p:sp>
    </p:spTree>
    <p:extLst>
      <p:ext uri="{BB962C8B-B14F-4D97-AF65-F5344CB8AC3E}">
        <p14:creationId xmlns:p14="http://schemas.microsoft.com/office/powerpoint/2010/main" val="54063389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0529A13D-B690-8143-9D3E-A56B363794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6711" y="1243435"/>
            <a:ext cx="5758577" cy="5339927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1524000" y="274638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/>
              <a:t>Покупка за баллы</a:t>
            </a:r>
          </a:p>
        </p:txBody>
      </p:sp>
      <p:pic>
        <p:nvPicPr>
          <p:cNvPr id="4" name="Рисунок 1">
            <a:extLst>
              <a:ext uri="{FF2B5EF4-FFF2-40B4-BE49-F238E27FC236}">
                <a16:creationId xmlns:a16="http://schemas.microsoft.com/office/drawing/2014/main" id="{45655DFD-BBAF-C142-AFA0-E26967DAD40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8337" y="253440"/>
            <a:ext cx="1246795" cy="613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99813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>
          <a:xfrm>
            <a:off x="1524000" y="274638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/>
              <a:t>Онлайн кинотеатр</a:t>
            </a:r>
          </a:p>
        </p:txBody>
      </p:sp>
      <p:pic>
        <p:nvPicPr>
          <p:cNvPr id="4" name="Рисунок 1">
            <a:extLst>
              <a:ext uri="{FF2B5EF4-FFF2-40B4-BE49-F238E27FC236}">
                <a16:creationId xmlns:a16="http://schemas.microsoft.com/office/drawing/2014/main" id="{45655DFD-BBAF-C142-AFA0-E26967DAD40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8337" y="253440"/>
            <a:ext cx="1246795" cy="6135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DC36A7D-2F24-8E4C-8397-3F94178D53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909781"/>
            <a:ext cx="12192000" cy="812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A52294D-66E1-064C-B7D3-CD3D2F821374}"/>
              </a:ext>
            </a:extLst>
          </p:cNvPr>
          <p:cNvSpPr txBox="1"/>
          <p:nvPr/>
        </p:nvSpPr>
        <p:spPr>
          <a:xfrm>
            <a:off x="1111827" y="5161360"/>
            <a:ext cx="99683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rgbClr val="FFC000"/>
                </a:solidFill>
              </a:rPr>
              <a:t>WHERE IS MY</a:t>
            </a:r>
            <a:r>
              <a:rPr lang="ru-RU" sz="7200" b="1" dirty="0">
                <a:solidFill>
                  <a:srgbClr val="FFC000"/>
                </a:solidFill>
              </a:rPr>
              <a:t> </a:t>
            </a:r>
            <a:r>
              <a:rPr lang="en-US" sz="7200" b="1" dirty="0">
                <a:solidFill>
                  <a:srgbClr val="FFC000"/>
                </a:solidFill>
              </a:rPr>
              <a:t>MONEY</a:t>
            </a:r>
            <a:r>
              <a:rPr lang="en-RU" sz="7200" b="1" dirty="0">
                <a:solidFill>
                  <a:srgbClr val="FFC000"/>
                </a:solidFill>
              </a:rPr>
              <a:t>?!</a:t>
            </a:r>
          </a:p>
        </p:txBody>
      </p:sp>
    </p:spTree>
    <p:extLst>
      <p:ext uri="{BB962C8B-B14F-4D97-AF65-F5344CB8AC3E}">
        <p14:creationId xmlns:p14="http://schemas.microsoft.com/office/powerpoint/2010/main" val="337566939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>
          <a:xfrm>
            <a:off x="1524000" y="274638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Where is my money?!</a:t>
            </a:r>
            <a:endParaRPr lang="ru-RU" dirty="0"/>
          </a:p>
        </p:txBody>
      </p:sp>
      <p:pic>
        <p:nvPicPr>
          <p:cNvPr id="4" name="Рисунок 1">
            <a:extLst>
              <a:ext uri="{FF2B5EF4-FFF2-40B4-BE49-F238E27FC236}">
                <a16:creationId xmlns:a16="http://schemas.microsoft.com/office/drawing/2014/main" id="{45655DFD-BBAF-C142-AFA0-E26967DAD40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8337" y="253440"/>
            <a:ext cx="1246795" cy="6135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DE5B3BD-8CDA-FF4E-9C76-46B1F6B83C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0880" y="1417638"/>
            <a:ext cx="4791526" cy="4791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61692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299C67B-7E9D-944D-A507-77BAB63940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255" y="1243435"/>
            <a:ext cx="5758577" cy="5339927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3EA151D-6E89-46D1-8D6D-46223847624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8337" y="253440"/>
            <a:ext cx="1246795" cy="61358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A3DE1C26-1D0A-514D-8557-1B8C51407617}"/>
              </a:ext>
            </a:extLst>
          </p:cNvPr>
          <p:cNvSpPr txBox="1"/>
          <p:nvPr/>
        </p:nvSpPr>
        <p:spPr>
          <a:xfrm>
            <a:off x="5758577" y="2309842"/>
            <a:ext cx="607481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800" dirty="0"/>
              <a:t>Изобразить схему взаимодействий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800" dirty="0"/>
              <a:t>Кратко описать логику метода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800" dirty="0"/>
              <a:t>Перечислить параметра запроса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800" dirty="0"/>
              <a:t>Перечислить параметры ответа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2B42001-3A47-0041-B32D-A547A797FAAB}"/>
              </a:ext>
            </a:extLst>
          </p:cNvPr>
          <p:cNvSpPr txBox="1">
            <a:spLocks/>
          </p:cNvSpPr>
          <p:nvPr/>
        </p:nvSpPr>
        <p:spPr>
          <a:xfrm>
            <a:off x="1524000" y="274638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/>
              <a:t>Поиск решения</a:t>
            </a:r>
          </a:p>
        </p:txBody>
      </p:sp>
    </p:spTree>
    <p:extLst>
      <p:ext uri="{BB962C8B-B14F-4D97-AF65-F5344CB8AC3E}">
        <p14:creationId xmlns:p14="http://schemas.microsoft.com/office/powerpoint/2010/main" val="377357601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0F99440-1D42-A947-9759-9C2C28AD18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5392" y="1877601"/>
            <a:ext cx="6159500" cy="3835400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1524000" y="274638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/>
              <a:t>Ключи </a:t>
            </a:r>
            <a:r>
              <a:rPr lang="ru-RU" dirty="0" err="1"/>
              <a:t>идемпотентости</a:t>
            </a:r>
            <a:endParaRPr lang="ru-RU" dirty="0"/>
          </a:p>
        </p:txBody>
      </p:sp>
      <p:pic>
        <p:nvPicPr>
          <p:cNvPr id="4" name="Рисунок 1">
            <a:extLst>
              <a:ext uri="{FF2B5EF4-FFF2-40B4-BE49-F238E27FC236}">
                <a16:creationId xmlns:a16="http://schemas.microsoft.com/office/drawing/2014/main" id="{45655DFD-BBAF-C142-AFA0-E26967DAD40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8337" y="253440"/>
            <a:ext cx="1246795" cy="613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03514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>
          <a:xfrm>
            <a:off x="1524000" y="274638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/>
              <a:t>Ключ </a:t>
            </a:r>
            <a:r>
              <a:rPr lang="ru-RU" dirty="0" err="1"/>
              <a:t>идемпотентости</a:t>
            </a:r>
            <a:endParaRPr lang="ru-RU" dirty="0"/>
          </a:p>
        </p:txBody>
      </p:sp>
      <p:pic>
        <p:nvPicPr>
          <p:cNvPr id="4" name="Рисунок 1">
            <a:extLst>
              <a:ext uri="{FF2B5EF4-FFF2-40B4-BE49-F238E27FC236}">
                <a16:creationId xmlns:a16="http://schemas.microsoft.com/office/drawing/2014/main" id="{45655DFD-BBAF-C142-AFA0-E26967DAD40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8337" y="253440"/>
            <a:ext cx="1246795" cy="61358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91D72BA-5093-254A-87CA-10E69BCD07F6}"/>
              </a:ext>
            </a:extLst>
          </p:cNvPr>
          <p:cNvSpPr txBox="1"/>
          <p:nvPr/>
        </p:nvSpPr>
        <p:spPr>
          <a:xfrm>
            <a:off x="4501389" y="2355272"/>
            <a:ext cx="7315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" sz="2400" dirty="0"/>
              <a:t>Идемпотентным называют такой метод </a:t>
            </a:r>
            <a:r>
              <a:rPr lang="en-GB" sz="2400" dirty="0"/>
              <a:t>API, </a:t>
            </a:r>
            <a:r>
              <a:rPr lang="ru" sz="2400" dirty="0"/>
              <a:t>повторный вызов которого не меняет состояние объекта.</a:t>
            </a:r>
          </a:p>
          <a:p>
            <a:pPr algn="just"/>
            <a:r>
              <a:rPr lang="ru" sz="2400" b="1" dirty="0"/>
              <a:t>Ключ идемпотентности </a:t>
            </a:r>
            <a:r>
              <a:rPr lang="ru" sz="2400" dirty="0"/>
              <a:t>– уникальный идентификатор запроса, позволяющий определить, что запрос является повторным.</a:t>
            </a:r>
            <a:endParaRPr lang="ru-RU" sz="24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A08A889-7F56-D840-8A37-2BCF14C07C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6868" y="1482436"/>
            <a:ext cx="3893127" cy="3893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907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3EA151D-6E89-46D1-8D6D-46223847624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8337" y="253440"/>
            <a:ext cx="1246795" cy="6135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DC1DDC1-1E87-6A46-AEE1-278089C63A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519" y="956162"/>
            <a:ext cx="4013200" cy="3695700"/>
          </a:xfrm>
          <a:prstGeom prst="rect">
            <a:avLst/>
          </a:prstGeom>
        </p:spPr>
      </p:pic>
      <p:sp>
        <p:nvSpPr>
          <p:cNvPr id="10" name="Прямоугольник 4">
            <a:extLst>
              <a:ext uri="{FF2B5EF4-FFF2-40B4-BE49-F238E27FC236}">
                <a16:creationId xmlns:a16="http://schemas.microsoft.com/office/drawing/2014/main" id="{18795ED9-6574-5349-AD97-05B69409C7BF}"/>
              </a:ext>
            </a:extLst>
          </p:cNvPr>
          <p:cNvSpPr/>
          <p:nvPr/>
        </p:nvSpPr>
        <p:spPr>
          <a:xfrm>
            <a:off x="5079741" y="1649850"/>
            <a:ext cx="664528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>
                <a:latin typeface="Akrobat SemiBold" panose="00000700000000000000" pitchFamily="50" charset="-52"/>
              </a:rPr>
              <a:t>Руководитель отдела системного и бизнес анализа </a:t>
            </a:r>
            <a:r>
              <a:rPr lang="en-US" sz="2400" dirty="0">
                <a:latin typeface="Akrobat SemiBold" panose="00000700000000000000" pitchFamily="50" charset="-52"/>
              </a:rPr>
              <a:t>VK Pay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>
                <a:latin typeface="Akrobat SemiBold" panose="00000700000000000000" pitchFamily="50" charset="-52"/>
              </a:rPr>
              <a:t>10 лет в роли разработчика, аналитика и архитектора в </a:t>
            </a:r>
            <a:r>
              <a:rPr lang="ru-RU" sz="2400" dirty="0" err="1">
                <a:latin typeface="Akrobat SemiBold" panose="00000700000000000000" pitchFamily="50" charset="-52"/>
              </a:rPr>
              <a:t>ретейле</a:t>
            </a:r>
            <a:r>
              <a:rPr lang="ru-RU" sz="2400" dirty="0">
                <a:latin typeface="Akrobat SemiBold" panose="00000700000000000000" pitchFamily="50" charset="-52"/>
              </a:rPr>
              <a:t> и </a:t>
            </a:r>
            <a:r>
              <a:rPr lang="ru-RU" sz="2400" dirty="0" err="1">
                <a:latin typeface="Akrobat SemiBold" panose="00000700000000000000" pitchFamily="50" charset="-52"/>
              </a:rPr>
              <a:t>финтехе</a:t>
            </a:r>
            <a:endParaRPr lang="ru-RU" sz="2400" dirty="0">
              <a:latin typeface="Akrobat SemiBold" panose="00000700000000000000" pitchFamily="50" charset="-5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>
                <a:latin typeface="Akrobat SemiBold" panose="00000700000000000000" pitchFamily="50" charset="-52"/>
              </a:rPr>
              <a:t>Автор курсов и тренингов по системной интеграции</a:t>
            </a:r>
            <a:endParaRPr lang="en-US" sz="2400" dirty="0">
              <a:latin typeface="Akrobat SemiBold" panose="00000700000000000000" pitchFamily="50" charset="-52"/>
            </a:endParaRPr>
          </a:p>
        </p:txBody>
      </p:sp>
      <p:sp>
        <p:nvSpPr>
          <p:cNvPr id="15" name="Прямоугольник 4">
            <a:extLst>
              <a:ext uri="{FF2B5EF4-FFF2-40B4-BE49-F238E27FC236}">
                <a16:creationId xmlns:a16="http://schemas.microsoft.com/office/drawing/2014/main" id="{DAFC859E-09CB-EF4C-BDF4-5E037D137F41}"/>
              </a:ext>
            </a:extLst>
          </p:cNvPr>
          <p:cNvSpPr/>
          <p:nvPr/>
        </p:nvSpPr>
        <p:spPr>
          <a:xfrm>
            <a:off x="983741" y="4651862"/>
            <a:ext cx="321875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latin typeface="Akrobat SemiBold" panose="00000700000000000000" pitchFamily="50" charset="-52"/>
              </a:rPr>
              <a:t>Андрей Бураков</a:t>
            </a:r>
          </a:p>
        </p:txBody>
      </p:sp>
    </p:spTree>
    <p:extLst>
      <p:ext uri="{BB962C8B-B14F-4D97-AF65-F5344CB8AC3E}">
        <p14:creationId xmlns:p14="http://schemas.microsoft.com/office/powerpoint/2010/main" val="1262983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EA337A4-4AA8-1643-8267-3AF0066472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000" y="1264843"/>
            <a:ext cx="6858000" cy="6858000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1524000" y="274638"/>
            <a:ext cx="9144000" cy="14433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Sprint </a:t>
            </a:r>
            <a:r>
              <a:rPr lang="ru-RU" dirty="0"/>
              <a:t>4</a:t>
            </a:r>
          </a:p>
          <a:p>
            <a:r>
              <a:rPr lang="ru-RU" dirty="0"/>
              <a:t>Клиенты и представления</a:t>
            </a:r>
          </a:p>
        </p:txBody>
      </p:sp>
      <p:pic>
        <p:nvPicPr>
          <p:cNvPr id="4" name="Рисунок 1">
            <a:extLst>
              <a:ext uri="{FF2B5EF4-FFF2-40B4-BE49-F238E27FC236}">
                <a16:creationId xmlns:a16="http://schemas.microsoft.com/office/drawing/2014/main" id="{45655DFD-BBAF-C142-AFA0-E26967DAD40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8337" y="253440"/>
            <a:ext cx="1246795" cy="613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95590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1">
            <a:extLst>
              <a:ext uri="{FF2B5EF4-FFF2-40B4-BE49-F238E27FC236}">
                <a16:creationId xmlns:a16="http://schemas.microsoft.com/office/drawing/2014/main" id="{45655DFD-BBAF-C142-AFA0-E26967DAD40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8337" y="253440"/>
            <a:ext cx="1246795" cy="6135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6031C19-DBB1-F848-BD78-10586681DF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22883" y="1304661"/>
            <a:ext cx="5533190" cy="5560902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EAC11368-EE92-4C4A-B005-02A0DBE81569}"/>
              </a:ext>
            </a:extLst>
          </p:cNvPr>
          <p:cNvSpPr txBox="1">
            <a:spLocks/>
          </p:cNvSpPr>
          <p:nvPr/>
        </p:nvSpPr>
        <p:spPr>
          <a:xfrm>
            <a:off x="1524000" y="45622"/>
            <a:ext cx="9144000" cy="14433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dirty="0"/>
              <a:t>Рейтинг фильмов</a:t>
            </a:r>
          </a:p>
        </p:txBody>
      </p:sp>
    </p:spTree>
    <p:extLst>
      <p:ext uri="{BB962C8B-B14F-4D97-AF65-F5344CB8AC3E}">
        <p14:creationId xmlns:p14="http://schemas.microsoft.com/office/powerpoint/2010/main" val="391291477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1">
            <a:extLst>
              <a:ext uri="{FF2B5EF4-FFF2-40B4-BE49-F238E27FC236}">
                <a16:creationId xmlns:a16="http://schemas.microsoft.com/office/drawing/2014/main" id="{45655DFD-BBAF-C142-AFA0-E26967DAD40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8337" y="253440"/>
            <a:ext cx="1246795" cy="61358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EAC11368-EE92-4C4A-B005-02A0DBE81569}"/>
              </a:ext>
            </a:extLst>
          </p:cNvPr>
          <p:cNvSpPr txBox="1">
            <a:spLocks/>
          </p:cNvSpPr>
          <p:nvPr/>
        </p:nvSpPr>
        <p:spPr>
          <a:xfrm>
            <a:off x="1524000" y="45622"/>
            <a:ext cx="9144000" cy="14433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dirty="0"/>
              <a:t>Интерфейс админа</a:t>
            </a:r>
          </a:p>
        </p:txBody>
      </p:sp>
      <p:pic>
        <p:nvPicPr>
          <p:cNvPr id="12290" name="Picture 2">
            <a:extLst>
              <a:ext uri="{FF2B5EF4-FFF2-40B4-BE49-F238E27FC236}">
                <a16:creationId xmlns:a16="http://schemas.microsoft.com/office/drawing/2014/main" id="{AD2A04F9-8AE1-9D4C-A39D-95C23954E9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91"/>
          <a:stretch/>
        </p:blipFill>
        <p:spPr bwMode="auto">
          <a:xfrm>
            <a:off x="1011382" y="1810905"/>
            <a:ext cx="10169236" cy="6615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582543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0529A13D-B690-8143-9D3E-A56B363794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6711" y="1243435"/>
            <a:ext cx="5758577" cy="5339927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1524000" y="274638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/>
              <a:t>Клиенты и отображения</a:t>
            </a:r>
            <a:endParaRPr lang="ru-RU" dirty="0"/>
          </a:p>
        </p:txBody>
      </p:sp>
      <p:pic>
        <p:nvPicPr>
          <p:cNvPr id="4" name="Рисунок 1">
            <a:extLst>
              <a:ext uri="{FF2B5EF4-FFF2-40B4-BE49-F238E27FC236}">
                <a16:creationId xmlns:a16="http://schemas.microsoft.com/office/drawing/2014/main" id="{45655DFD-BBAF-C142-AFA0-E26967DAD40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8337" y="253440"/>
            <a:ext cx="1246795" cy="613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78979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299C67B-7E9D-944D-A507-77BAB63940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255" y="1243435"/>
            <a:ext cx="5758577" cy="5339927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3EA151D-6E89-46D1-8D6D-46223847624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8337" y="253440"/>
            <a:ext cx="1246795" cy="61358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A3DE1C26-1D0A-514D-8557-1B8C51407617}"/>
              </a:ext>
            </a:extLst>
          </p:cNvPr>
          <p:cNvSpPr txBox="1"/>
          <p:nvPr/>
        </p:nvSpPr>
        <p:spPr>
          <a:xfrm>
            <a:off x="5758577" y="2309842"/>
            <a:ext cx="607481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800" dirty="0"/>
              <a:t>Изобразить схему взаимодействий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800" dirty="0"/>
              <a:t>Кратко описать логику метода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800" dirty="0"/>
              <a:t>Перечислить параметра запроса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800" dirty="0"/>
              <a:t>Перечислить параметры ответа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2B42001-3A47-0041-B32D-A547A797FAAB}"/>
              </a:ext>
            </a:extLst>
          </p:cNvPr>
          <p:cNvSpPr txBox="1">
            <a:spLocks/>
          </p:cNvSpPr>
          <p:nvPr/>
        </p:nvSpPr>
        <p:spPr>
          <a:xfrm>
            <a:off x="1524000" y="274638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/>
              <a:t>Поиск решения</a:t>
            </a:r>
          </a:p>
        </p:txBody>
      </p:sp>
    </p:spTree>
    <p:extLst>
      <p:ext uri="{BB962C8B-B14F-4D97-AF65-F5344CB8AC3E}">
        <p14:creationId xmlns:p14="http://schemas.microsoft.com/office/powerpoint/2010/main" val="382706562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>
          <a:xfrm>
            <a:off x="1524000" y="274638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/>
              <a:t>Несколько клиентов</a:t>
            </a:r>
          </a:p>
        </p:txBody>
      </p:sp>
      <p:pic>
        <p:nvPicPr>
          <p:cNvPr id="4" name="Рисунок 1">
            <a:extLst>
              <a:ext uri="{FF2B5EF4-FFF2-40B4-BE49-F238E27FC236}">
                <a16:creationId xmlns:a16="http://schemas.microsoft.com/office/drawing/2014/main" id="{45655DFD-BBAF-C142-AFA0-E26967DAD40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8337" y="253440"/>
            <a:ext cx="1246795" cy="613580"/>
          </a:xfrm>
          <a:prstGeom prst="rect">
            <a:avLst/>
          </a:prstGeom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0CDB5958-CB54-144E-943B-4C116AB4374E}"/>
              </a:ext>
            </a:extLst>
          </p:cNvPr>
          <p:cNvSpPr/>
          <p:nvPr/>
        </p:nvSpPr>
        <p:spPr>
          <a:xfrm>
            <a:off x="2517302" y="1615141"/>
            <a:ext cx="2022764" cy="1011382"/>
          </a:xfrm>
          <a:prstGeom prst="roundRect">
            <a:avLst>
              <a:gd name="adj" fmla="val 0"/>
            </a:avLst>
          </a:prstGeom>
          <a:solidFill>
            <a:srgbClr val="00ACA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Клиент</a:t>
            </a:r>
            <a:endParaRPr lang="en-RU" dirty="0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83CD5A2C-B02A-A748-AD11-B343CE74E9DF}"/>
              </a:ext>
            </a:extLst>
          </p:cNvPr>
          <p:cNvSpPr/>
          <p:nvPr/>
        </p:nvSpPr>
        <p:spPr>
          <a:xfrm>
            <a:off x="7900135" y="1615141"/>
            <a:ext cx="2022764" cy="1011382"/>
          </a:xfrm>
          <a:prstGeom prst="roundRect">
            <a:avLst>
              <a:gd name="adj" fmla="val 0"/>
            </a:avLst>
          </a:prstGeom>
          <a:solidFill>
            <a:srgbClr val="00ACA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err="1"/>
              <a:t>Админка</a:t>
            </a:r>
            <a:r>
              <a:rPr lang="ru-RU" dirty="0"/>
              <a:t> сотрудника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20D3F991-58D6-7740-8137-367FB888B364}"/>
              </a:ext>
            </a:extLst>
          </p:cNvPr>
          <p:cNvSpPr/>
          <p:nvPr/>
        </p:nvSpPr>
        <p:spPr>
          <a:xfrm>
            <a:off x="5084618" y="5285520"/>
            <a:ext cx="2022764" cy="1011382"/>
          </a:xfrm>
          <a:prstGeom prst="roundRect">
            <a:avLst>
              <a:gd name="adj" fmla="val 0"/>
            </a:avLst>
          </a:prstGeom>
          <a:solidFill>
            <a:srgbClr val="01A7E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Services</a:t>
            </a:r>
            <a:endParaRPr lang="en-RU" dirty="0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DAF3CAE7-1744-2E4E-801E-50973EB86D6B}"/>
              </a:ext>
            </a:extLst>
          </p:cNvPr>
          <p:cNvCxnSpPr>
            <a:cxnSpLocks/>
            <a:stCxn id="5" idx="2"/>
            <a:endCxn id="11" idx="0"/>
          </p:cNvCxnSpPr>
          <p:nvPr/>
        </p:nvCxnSpPr>
        <p:spPr>
          <a:xfrm>
            <a:off x="3528684" y="2626523"/>
            <a:ext cx="0" cy="101138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9A0A37A-3802-C64B-9CC2-64B3432C2A4B}"/>
              </a:ext>
            </a:extLst>
          </p:cNvPr>
          <p:cNvCxnSpPr>
            <a:cxnSpLocks/>
            <a:stCxn id="6" idx="2"/>
            <a:endCxn id="14" idx="0"/>
          </p:cNvCxnSpPr>
          <p:nvPr/>
        </p:nvCxnSpPr>
        <p:spPr>
          <a:xfrm>
            <a:off x="8911517" y="2626523"/>
            <a:ext cx="1" cy="101138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ACAC9F6F-9D10-C141-A365-5CCB6A040C53}"/>
              </a:ext>
            </a:extLst>
          </p:cNvPr>
          <p:cNvSpPr/>
          <p:nvPr/>
        </p:nvSpPr>
        <p:spPr>
          <a:xfrm>
            <a:off x="2279943" y="3637905"/>
            <a:ext cx="2497482" cy="1011382"/>
          </a:xfrm>
          <a:prstGeom prst="roundRect">
            <a:avLst>
              <a:gd name="adj" fmla="val 50000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krobat SemiBold" panose="00000700000000000000" pitchFamily="50" charset="-52"/>
              </a:rPr>
              <a:t>GET /front/films/</a:t>
            </a:r>
            <a:r>
              <a:rPr lang="en-US" sz="16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krobat SemiBold" panose="00000700000000000000" pitchFamily="50" charset="-52"/>
              </a:rPr>
              <a:t>raiting</a:t>
            </a:r>
            <a:endParaRPr lang="en-US" sz="1600" b="1" dirty="0">
              <a:solidFill>
                <a:schemeClr val="tx1">
                  <a:lumMod val="65000"/>
                  <a:lumOff val="35000"/>
                </a:schemeClr>
              </a:solidFill>
              <a:latin typeface="Akrobat SemiBold" panose="00000700000000000000" pitchFamily="50" charset="-52"/>
            </a:endParaRPr>
          </a:p>
          <a:p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krobat SemiBold" panose="00000700000000000000" pitchFamily="50" charset="-52"/>
              </a:rPr>
              <a:t>GET /front/films/main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ADC808DF-5460-D94C-921A-814F6F5C1FF7}"/>
              </a:ext>
            </a:extLst>
          </p:cNvPr>
          <p:cNvCxnSpPr>
            <a:cxnSpLocks/>
            <a:stCxn id="11" idx="2"/>
            <a:endCxn id="7" idx="1"/>
          </p:cNvCxnSpPr>
          <p:nvPr/>
        </p:nvCxnSpPr>
        <p:spPr>
          <a:xfrm>
            <a:off x="3528684" y="4649287"/>
            <a:ext cx="1555934" cy="114192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47B6DB9A-83C9-4A42-85C4-D6490B16C06F}"/>
              </a:ext>
            </a:extLst>
          </p:cNvPr>
          <p:cNvSpPr/>
          <p:nvPr/>
        </p:nvSpPr>
        <p:spPr>
          <a:xfrm>
            <a:off x="7414577" y="3637905"/>
            <a:ext cx="2993881" cy="1011382"/>
          </a:xfrm>
          <a:prstGeom prst="roundRect">
            <a:avLst>
              <a:gd name="adj" fmla="val 50000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krobat SemiBold" panose="00000700000000000000" pitchFamily="50" charset="-52"/>
              </a:rPr>
              <a:t>GET /admin/films</a:t>
            </a:r>
          </a:p>
          <a:p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krobat SemiBold" panose="00000700000000000000" pitchFamily="50" charset="-52"/>
              </a:rPr>
              <a:t>GET /admin/</a:t>
            </a:r>
            <a:r>
              <a:rPr lang="en-US" sz="16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krobat SemiBold" panose="00000700000000000000" pitchFamily="50" charset="-52"/>
              </a:rPr>
              <a:t>films?view</a:t>
            </a:r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krobat SemiBold" panose="00000700000000000000" pitchFamily="50" charset="-52"/>
              </a:rPr>
              <a:t>=main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FD1CD4E2-C5A2-B940-B437-562715887D37}"/>
              </a:ext>
            </a:extLst>
          </p:cNvPr>
          <p:cNvCxnSpPr>
            <a:cxnSpLocks/>
            <a:stCxn id="14" idx="2"/>
            <a:endCxn id="7" idx="3"/>
          </p:cNvCxnSpPr>
          <p:nvPr/>
        </p:nvCxnSpPr>
        <p:spPr>
          <a:xfrm flipH="1">
            <a:off x="7107382" y="4649287"/>
            <a:ext cx="1804136" cy="114192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482175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>
          <a:xfrm>
            <a:off x="1524000" y="274638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Backend For Frontend</a:t>
            </a:r>
            <a:endParaRPr lang="ru-RU" dirty="0"/>
          </a:p>
        </p:txBody>
      </p:sp>
      <p:pic>
        <p:nvPicPr>
          <p:cNvPr id="4" name="Рисунок 1">
            <a:extLst>
              <a:ext uri="{FF2B5EF4-FFF2-40B4-BE49-F238E27FC236}">
                <a16:creationId xmlns:a16="http://schemas.microsoft.com/office/drawing/2014/main" id="{45655DFD-BBAF-C142-AFA0-E26967DAD40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8337" y="253440"/>
            <a:ext cx="1246795" cy="61358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91D72BA-5093-254A-87CA-10E69BCD07F6}"/>
              </a:ext>
            </a:extLst>
          </p:cNvPr>
          <p:cNvSpPr txBox="1"/>
          <p:nvPr/>
        </p:nvSpPr>
        <p:spPr>
          <a:xfrm>
            <a:off x="4501389" y="2355272"/>
            <a:ext cx="7315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Backend For Frontend</a:t>
            </a:r>
            <a:r>
              <a:rPr lang="ru-RU" sz="2400" dirty="0"/>
              <a:t> – создание выделенных </a:t>
            </a:r>
            <a:r>
              <a:rPr lang="en-US" sz="2400" dirty="0"/>
              <a:t>API </a:t>
            </a:r>
            <a:r>
              <a:rPr lang="ru-RU" sz="2400" dirty="0"/>
              <a:t>для разных клиентов.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A08A889-7F56-D840-8A37-2BCF14C07C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6868" y="1482436"/>
            <a:ext cx="3893127" cy="3893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44943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>
          <a:xfrm>
            <a:off x="1524000" y="274638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/>
          </a:p>
        </p:txBody>
      </p:sp>
      <p:pic>
        <p:nvPicPr>
          <p:cNvPr id="4" name="Рисунок 1">
            <a:extLst>
              <a:ext uri="{FF2B5EF4-FFF2-40B4-BE49-F238E27FC236}">
                <a16:creationId xmlns:a16="http://schemas.microsoft.com/office/drawing/2014/main" id="{45655DFD-BBAF-C142-AFA0-E26967DAD40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8337" y="253440"/>
            <a:ext cx="1246795" cy="613580"/>
          </a:xfrm>
          <a:prstGeom prst="rect">
            <a:avLst/>
          </a:prstGeom>
        </p:spPr>
      </p:pic>
      <p:pic>
        <p:nvPicPr>
          <p:cNvPr id="14338" name="Picture 2">
            <a:extLst>
              <a:ext uri="{FF2B5EF4-FFF2-40B4-BE49-F238E27FC236}">
                <a16:creationId xmlns:a16="http://schemas.microsoft.com/office/drawing/2014/main" id="{CBE85444-0D29-9E44-A33C-14FB8FAAF4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7993" y="0"/>
            <a:ext cx="61960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698275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1">
            <a:extLst>
              <a:ext uri="{FF2B5EF4-FFF2-40B4-BE49-F238E27FC236}">
                <a16:creationId xmlns:a16="http://schemas.microsoft.com/office/drawing/2014/main" id="{45655DFD-BBAF-C142-AFA0-E26967DAD40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8337" y="253440"/>
            <a:ext cx="1246795" cy="6135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6031C19-DBB1-F848-BD78-10586681DF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22883" y="1304661"/>
            <a:ext cx="5533190" cy="5560902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EAC11368-EE92-4C4A-B005-02A0DBE81569}"/>
              </a:ext>
            </a:extLst>
          </p:cNvPr>
          <p:cNvSpPr txBox="1">
            <a:spLocks/>
          </p:cNvSpPr>
          <p:nvPr/>
        </p:nvSpPr>
        <p:spPr>
          <a:xfrm>
            <a:off x="1524000" y="45622"/>
            <a:ext cx="9144000" cy="14433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dirty="0"/>
              <a:t>Рейтинг фильмов</a:t>
            </a:r>
          </a:p>
        </p:txBody>
      </p:sp>
    </p:spTree>
    <p:extLst>
      <p:ext uri="{BB962C8B-B14F-4D97-AF65-F5344CB8AC3E}">
        <p14:creationId xmlns:p14="http://schemas.microsoft.com/office/powerpoint/2010/main" val="404983151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>
          <a:xfrm>
            <a:off x="1524000" y="274638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Wish Template</a:t>
            </a:r>
            <a:endParaRPr lang="ru-RU" dirty="0"/>
          </a:p>
        </p:txBody>
      </p:sp>
      <p:pic>
        <p:nvPicPr>
          <p:cNvPr id="4" name="Рисунок 1">
            <a:extLst>
              <a:ext uri="{FF2B5EF4-FFF2-40B4-BE49-F238E27FC236}">
                <a16:creationId xmlns:a16="http://schemas.microsoft.com/office/drawing/2014/main" id="{45655DFD-BBAF-C142-AFA0-E26967DAD40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8337" y="253440"/>
            <a:ext cx="1246795" cy="613580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9302A3FB-799B-3642-BF8B-3BDF45261C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5700" y="1417638"/>
            <a:ext cx="4800600" cy="48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30698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>
          <a:xfrm>
            <a:off x="1524000" y="274638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/>
              <a:t>Чего не будет?</a:t>
            </a:r>
          </a:p>
        </p:txBody>
      </p:sp>
      <p:pic>
        <p:nvPicPr>
          <p:cNvPr id="4" name="Рисунок 1">
            <a:extLst>
              <a:ext uri="{FF2B5EF4-FFF2-40B4-BE49-F238E27FC236}">
                <a16:creationId xmlns:a16="http://schemas.microsoft.com/office/drawing/2014/main" id="{45655DFD-BBAF-C142-AFA0-E26967DAD40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8337" y="253440"/>
            <a:ext cx="1246795" cy="61358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91D72BA-5093-254A-87CA-10E69BCD07F6}"/>
              </a:ext>
            </a:extLst>
          </p:cNvPr>
          <p:cNvSpPr txBox="1"/>
          <p:nvPr/>
        </p:nvSpPr>
        <p:spPr>
          <a:xfrm>
            <a:off x="3799388" y="2521059"/>
            <a:ext cx="827164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u-RU" sz="2800" dirty="0"/>
              <a:t>Обсуждений, что такое </a:t>
            </a:r>
            <a:r>
              <a:rPr lang="en-GB" sz="2800" dirty="0"/>
              <a:t>API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u-RU" sz="2800" dirty="0"/>
              <a:t>Общей теории и способов интеграции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u-RU" sz="2800" dirty="0" err="1"/>
              <a:t>Холиваров</a:t>
            </a:r>
            <a:r>
              <a:rPr lang="ru-RU" sz="2800" dirty="0"/>
              <a:t> </a:t>
            </a:r>
            <a:r>
              <a:rPr lang="en-US" sz="2800" dirty="0"/>
              <a:t>REST vs SOAP</a:t>
            </a:r>
            <a:endParaRPr lang="ru-RU" sz="2800" dirty="0"/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u-RU" sz="2800" dirty="0"/>
              <a:t>Разбора способов документирования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05E6698-CEA7-964C-B560-E6EFA03E7F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813" y="1417638"/>
            <a:ext cx="2835072" cy="4428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29082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>
          <a:xfrm>
            <a:off x="1524000" y="274638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Wish Template</a:t>
            </a:r>
            <a:endParaRPr lang="ru-RU" dirty="0"/>
          </a:p>
        </p:txBody>
      </p:sp>
      <p:pic>
        <p:nvPicPr>
          <p:cNvPr id="4" name="Рисунок 1">
            <a:extLst>
              <a:ext uri="{FF2B5EF4-FFF2-40B4-BE49-F238E27FC236}">
                <a16:creationId xmlns:a16="http://schemas.microsoft.com/office/drawing/2014/main" id="{45655DFD-BBAF-C142-AFA0-E26967DAD40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8337" y="253440"/>
            <a:ext cx="1246795" cy="613580"/>
          </a:xfrm>
          <a:prstGeom prst="rect">
            <a:avLst/>
          </a:prstGeom>
        </p:spPr>
      </p:pic>
      <p:sp>
        <p:nvSpPr>
          <p:cNvPr id="9" name="Прямоугольник 4">
            <a:extLst>
              <a:ext uri="{FF2B5EF4-FFF2-40B4-BE49-F238E27FC236}">
                <a16:creationId xmlns:a16="http://schemas.microsoft.com/office/drawing/2014/main" id="{09D3BCB2-C3CD-004D-88B1-692EF46DC243}"/>
              </a:ext>
            </a:extLst>
          </p:cNvPr>
          <p:cNvSpPr/>
          <p:nvPr/>
        </p:nvSpPr>
        <p:spPr>
          <a:xfrm>
            <a:off x="1578787" y="1180101"/>
            <a:ext cx="903442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krobat SemiBold" panose="00000700000000000000" pitchFamily="50" charset="-52"/>
              </a:rPr>
              <a:t>Запрос</a:t>
            </a:r>
            <a:endParaRPr lang="en-US" sz="2000" b="1" dirty="0">
              <a:solidFill>
                <a:schemeClr val="tx1">
                  <a:lumMod val="65000"/>
                  <a:lumOff val="35000"/>
                </a:schemeClr>
              </a:solidFill>
              <a:latin typeface="Akrobat SemiBold" panose="00000700000000000000" pitchFamily="50" charset="-52"/>
            </a:endParaRPr>
          </a:p>
          <a:p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krobat SemiBold" panose="00000700000000000000" pitchFamily="50" charset="-52"/>
              </a:rPr>
              <a:t>{</a:t>
            </a:r>
          </a:p>
          <a:p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krobat SemiBold" panose="00000700000000000000" pitchFamily="50" charset="-52"/>
              </a:rPr>
              <a:t> ”film": {</a:t>
            </a:r>
          </a:p>
          <a:p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krobat SemiBold" panose="00000700000000000000" pitchFamily="50" charset="-52"/>
              </a:rPr>
              <a:t>          "name": "",</a:t>
            </a:r>
          </a:p>
          <a:p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krobat SemiBold" panose="00000700000000000000" pitchFamily="50" charset="-52"/>
              </a:rPr>
              <a:t>          ”rating": "",</a:t>
            </a:r>
          </a:p>
          <a:p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krobat SemiBold" panose="00000700000000000000" pitchFamily="50" charset="-52"/>
              </a:rPr>
              <a:t>          ”</a:t>
            </a:r>
            <a:r>
              <a:rPr lang="en-US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krobat SemiBold" panose="00000700000000000000" pitchFamily="50" charset="-52"/>
              </a:rPr>
              <a:t>release_date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krobat SemiBold" panose="00000700000000000000" pitchFamily="50" charset="-52"/>
              </a:rPr>
              <a:t>": ""</a:t>
            </a:r>
          </a:p>
          <a:p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krobat SemiBold" panose="00000700000000000000" pitchFamily="50" charset="-52"/>
              </a:rPr>
              <a:t>  }</a:t>
            </a:r>
          </a:p>
          <a:p>
            <a: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krobat SemiBold" panose="00000700000000000000" pitchFamily="50" charset="-52"/>
              </a:rPr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253372477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>
          <a:xfrm>
            <a:off x="1524000" y="274638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Wish Template</a:t>
            </a:r>
            <a:endParaRPr lang="ru-RU" dirty="0"/>
          </a:p>
        </p:txBody>
      </p:sp>
      <p:pic>
        <p:nvPicPr>
          <p:cNvPr id="4" name="Рисунок 1">
            <a:extLst>
              <a:ext uri="{FF2B5EF4-FFF2-40B4-BE49-F238E27FC236}">
                <a16:creationId xmlns:a16="http://schemas.microsoft.com/office/drawing/2014/main" id="{45655DFD-BBAF-C142-AFA0-E26967DAD40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8337" y="253440"/>
            <a:ext cx="1246795" cy="613580"/>
          </a:xfrm>
          <a:prstGeom prst="rect">
            <a:avLst/>
          </a:prstGeom>
        </p:spPr>
      </p:pic>
      <p:sp>
        <p:nvSpPr>
          <p:cNvPr id="9" name="Прямоугольник 4">
            <a:extLst>
              <a:ext uri="{FF2B5EF4-FFF2-40B4-BE49-F238E27FC236}">
                <a16:creationId xmlns:a16="http://schemas.microsoft.com/office/drawing/2014/main" id="{09D3BCB2-C3CD-004D-88B1-692EF46DC243}"/>
              </a:ext>
            </a:extLst>
          </p:cNvPr>
          <p:cNvSpPr/>
          <p:nvPr/>
        </p:nvSpPr>
        <p:spPr>
          <a:xfrm>
            <a:off x="1578787" y="1180101"/>
            <a:ext cx="903442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krobat SemiBold" panose="00000700000000000000" pitchFamily="50" charset="-52"/>
              </a:rPr>
              <a:t>Запрос</a:t>
            </a:r>
            <a:endParaRPr lang="en-US" sz="2000" b="1" dirty="0">
              <a:solidFill>
                <a:schemeClr val="tx1">
                  <a:lumMod val="65000"/>
                  <a:lumOff val="35000"/>
                </a:schemeClr>
              </a:solidFill>
              <a:latin typeface="Akrobat SemiBold" panose="00000700000000000000" pitchFamily="50" charset="-52"/>
            </a:endParaRPr>
          </a:p>
          <a:p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krobat SemiBold" panose="00000700000000000000" pitchFamily="50" charset="-52"/>
              </a:rPr>
              <a:t>{</a:t>
            </a:r>
          </a:p>
          <a:p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krobat SemiBold" panose="00000700000000000000" pitchFamily="50" charset="-52"/>
              </a:rPr>
              <a:t> ”film": {</a:t>
            </a:r>
          </a:p>
          <a:p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krobat SemiBold" panose="00000700000000000000" pitchFamily="50" charset="-52"/>
              </a:rPr>
              <a:t>          "name": "",</a:t>
            </a:r>
          </a:p>
          <a:p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krobat SemiBold" panose="00000700000000000000" pitchFamily="50" charset="-52"/>
              </a:rPr>
              <a:t>          ”rating": "",</a:t>
            </a:r>
          </a:p>
          <a:p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krobat SemiBold" panose="00000700000000000000" pitchFamily="50" charset="-52"/>
              </a:rPr>
              <a:t>          ”</a:t>
            </a:r>
            <a:r>
              <a:rPr lang="en-US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krobat SemiBold" panose="00000700000000000000" pitchFamily="50" charset="-52"/>
              </a:rPr>
              <a:t>release_date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krobat SemiBold" panose="00000700000000000000" pitchFamily="50" charset="-52"/>
              </a:rPr>
              <a:t>": ""</a:t>
            </a:r>
          </a:p>
          <a:p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krobat SemiBold" panose="00000700000000000000" pitchFamily="50" charset="-52"/>
              </a:rPr>
              <a:t>  }</a:t>
            </a:r>
          </a:p>
          <a:p>
            <a: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krobat SemiBold" panose="00000700000000000000" pitchFamily="50" charset="-52"/>
              </a:rPr>
              <a:t>}</a:t>
            </a:r>
          </a:p>
        </p:txBody>
      </p:sp>
      <p:sp>
        <p:nvSpPr>
          <p:cNvPr id="11" name="Прямоугольник 4">
            <a:extLst>
              <a:ext uri="{FF2B5EF4-FFF2-40B4-BE49-F238E27FC236}">
                <a16:creationId xmlns:a16="http://schemas.microsoft.com/office/drawing/2014/main" id="{A39B42F0-61B6-B64B-9848-A041B0F261CC}"/>
              </a:ext>
            </a:extLst>
          </p:cNvPr>
          <p:cNvSpPr/>
          <p:nvPr/>
        </p:nvSpPr>
        <p:spPr>
          <a:xfrm>
            <a:off x="1578787" y="4026033"/>
            <a:ext cx="903442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krobat SemiBold" panose="00000700000000000000" pitchFamily="50" charset="-52"/>
              </a:rPr>
              <a:t>Ответ</a:t>
            </a:r>
          </a:p>
          <a:p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krobat SemiBold" panose="00000700000000000000" pitchFamily="50" charset="-52"/>
              </a:rPr>
              <a:t>{</a:t>
            </a:r>
          </a:p>
          <a:p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krobat SemiBold" panose="00000700000000000000" pitchFamily="50" charset="-52"/>
              </a:rPr>
              <a:t> "course": {</a:t>
            </a:r>
          </a:p>
          <a:p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krobat SemiBold" panose="00000700000000000000" pitchFamily="50" charset="-52"/>
              </a:rPr>
              <a:t>          "name": ”Batman",</a:t>
            </a:r>
          </a:p>
          <a:p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krobat SemiBold" panose="00000700000000000000" pitchFamily="50" charset="-52"/>
              </a:rPr>
              <a:t>          ”rating": ”8.2",</a:t>
            </a:r>
          </a:p>
          <a:p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krobat SemiBold" panose="00000700000000000000" pitchFamily="50" charset="-52"/>
              </a:rPr>
              <a:t>          "</a:t>
            </a:r>
            <a:r>
              <a:rPr lang="en-US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krobat SemiBold" panose="00000700000000000000" pitchFamily="50" charset="-52"/>
              </a:rPr>
              <a:t>release_date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krobat SemiBold" panose="00000700000000000000" pitchFamily="50" charset="-52"/>
              </a:rPr>
              <a:t>": ”1988-02-14"</a:t>
            </a:r>
          </a:p>
          <a:p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krobat SemiBold" panose="00000700000000000000" pitchFamily="50" charset="-52"/>
              </a:rPr>
              <a:t>  }</a:t>
            </a:r>
          </a:p>
          <a:p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krobat SemiBold" panose="00000700000000000000" pitchFamily="50" charset="-52"/>
              </a:rPr>
              <a:t>}</a:t>
            </a:r>
            <a:endParaRPr lang="en-GB" sz="2000" dirty="0">
              <a:solidFill>
                <a:schemeClr val="tx1">
                  <a:lumMod val="65000"/>
                  <a:lumOff val="35000"/>
                </a:schemeClr>
              </a:solidFill>
              <a:latin typeface="Akrobat SemiBold" panose="00000700000000000000" pitchFamily="50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51468885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>
          <a:xfrm>
            <a:off x="1524000" y="274638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Wish Template</a:t>
            </a:r>
            <a:endParaRPr lang="ru-RU" dirty="0"/>
          </a:p>
        </p:txBody>
      </p:sp>
      <p:pic>
        <p:nvPicPr>
          <p:cNvPr id="4" name="Рисунок 1">
            <a:extLst>
              <a:ext uri="{FF2B5EF4-FFF2-40B4-BE49-F238E27FC236}">
                <a16:creationId xmlns:a16="http://schemas.microsoft.com/office/drawing/2014/main" id="{45655DFD-BBAF-C142-AFA0-E26967DAD40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8337" y="253440"/>
            <a:ext cx="1246795" cy="61358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91D72BA-5093-254A-87CA-10E69BCD07F6}"/>
              </a:ext>
            </a:extLst>
          </p:cNvPr>
          <p:cNvSpPr txBox="1"/>
          <p:nvPr/>
        </p:nvSpPr>
        <p:spPr>
          <a:xfrm>
            <a:off x="4501389" y="2355272"/>
            <a:ext cx="7315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Wish Template </a:t>
            </a:r>
            <a:r>
              <a:rPr lang="ru-RU" sz="2400" dirty="0"/>
              <a:t>– один из способов запросить информацию у сервиса, когда в запросе мы передаем ту структуру ответа, которую хотим получить от сервиса.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A08A889-7F56-D840-8A37-2BCF14C07C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6868" y="1482436"/>
            <a:ext cx="3893127" cy="3893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73183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>
          <a:xfrm>
            <a:off x="1524000" y="274638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/>
              <a:t>Вариант реализации</a:t>
            </a:r>
          </a:p>
        </p:txBody>
      </p:sp>
      <p:pic>
        <p:nvPicPr>
          <p:cNvPr id="4" name="Рисунок 1">
            <a:extLst>
              <a:ext uri="{FF2B5EF4-FFF2-40B4-BE49-F238E27FC236}">
                <a16:creationId xmlns:a16="http://schemas.microsoft.com/office/drawing/2014/main" id="{45655DFD-BBAF-C142-AFA0-E26967DAD40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8337" y="253440"/>
            <a:ext cx="1246795" cy="613580"/>
          </a:xfrm>
          <a:prstGeom prst="rect">
            <a:avLst/>
          </a:prstGeom>
        </p:spPr>
      </p:pic>
      <p:pic>
        <p:nvPicPr>
          <p:cNvPr id="5" name="Picture 2" descr="GraphQL by night — Understanding GraphQL Basics | by Syed Sirajul Islam  Anik | Feb, 2021 | Medium">
            <a:extLst>
              <a:ext uri="{FF2B5EF4-FFF2-40B4-BE49-F238E27FC236}">
                <a16:creationId xmlns:a16="http://schemas.microsoft.com/office/drawing/2014/main" id="{4D5A73C6-4C01-3942-BCAD-9A75EBF491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3436" y="1947603"/>
            <a:ext cx="8465127" cy="2962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462842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>
          <a:xfrm>
            <a:off x="1524000" y="274638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/>
              <a:t>Что это было?</a:t>
            </a:r>
          </a:p>
        </p:txBody>
      </p:sp>
      <p:pic>
        <p:nvPicPr>
          <p:cNvPr id="4" name="Рисунок 1">
            <a:extLst>
              <a:ext uri="{FF2B5EF4-FFF2-40B4-BE49-F238E27FC236}">
                <a16:creationId xmlns:a16="http://schemas.microsoft.com/office/drawing/2014/main" id="{45655DFD-BBAF-C142-AFA0-E26967DAD40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8337" y="253440"/>
            <a:ext cx="1246795" cy="61358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91D72BA-5093-254A-87CA-10E69BCD07F6}"/>
              </a:ext>
            </a:extLst>
          </p:cNvPr>
          <p:cNvSpPr txBox="1"/>
          <p:nvPr/>
        </p:nvSpPr>
        <p:spPr>
          <a:xfrm>
            <a:off x="4639932" y="1997491"/>
            <a:ext cx="73152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ru-RU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A08A889-7F56-D840-8A37-2BCF14C07C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6868" y="1482436"/>
            <a:ext cx="3893127" cy="3893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47995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>
          <a:xfrm>
            <a:off x="1524000" y="274638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/>
              <a:t>Что это было?</a:t>
            </a:r>
          </a:p>
        </p:txBody>
      </p:sp>
      <p:pic>
        <p:nvPicPr>
          <p:cNvPr id="4" name="Рисунок 1">
            <a:extLst>
              <a:ext uri="{FF2B5EF4-FFF2-40B4-BE49-F238E27FC236}">
                <a16:creationId xmlns:a16="http://schemas.microsoft.com/office/drawing/2014/main" id="{45655DFD-BBAF-C142-AFA0-E26967DAD40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8337" y="253440"/>
            <a:ext cx="1246795" cy="61358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91D72BA-5093-254A-87CA-10E69BCD07F6}"/>
              </a:ext>
            </a:extLst>
          </p:cNvPr>
          <p:cNvSpPr txBox="1"/>
          <p:nvPr/>
        </p:nvSpPr>
        <p:spPr>
          <a:xfrm>
            <a:off x="4639932" y="1997491"/>
            <a:ext cx="7315200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ru-RU" sz="2400" dirty="0">
                <a:latin typeface="Calibri" panose="020F0502020204030204" pitchFamily="34" charset="0"/>
                <a:cs typeface="Calibri" panose="020F0502020204030204" pitchFamily="34" charset="0"/>
              </a:rPr>
              <a:t>Как организовать получение информации</a:t>
            </a:r>
          </a:p>
          <a:p>
            <a:pPr marL="800100" lvl="1" indent="-342900">
              <a:buFontTx/>
              <a:buChar char="-"/>
            </a:pPr>
            <a:r>
              <a:rPr lang="ru-RU" sz="2400" dirty="0">
                <a:latin typeface="Calibri" panose="020F0502020204030204" pitchFamily="34" charset="0"/>
                <a:cs typeface="Calibri" panose="020F0502020204030204" pitchFamily="34" charset="0"/>
              </a:rPr>
              <a:t>Списки и объекты</a:t>
            </a:r>
          </a:p>
          <a:p>
            <a:pPr marL="800100" lvl="1" indent="-342900">
              <a:buFontTx/>
              <a:buChar char="-"/>
            </a:pPr>
            <a:r>
              <a:rPr lang="ru-RU" sz="2400" dirty="0">
                <a:latin typeface="Calibri" panose="020F0502020204030204" pitchFamily="34" charset="0"/>
                <a:cs typeface="Calibri" panose="020F0502020204030204" pitchFamily="34" charset="0"/>
              </a:rPr>
              <a:t>Критерии поиска</a:t>
            </a:r>
          </a:p>
          <a:p>
            <a:pPr marL="800100" lvl="1" indent="-342900">
              <a:buFontTx/>
              <a:buChar char="-"/>
            </a:pPr>
            <a:r>
              <a:rPr lang="ru-RU" sz="2400" dirty="0">
                <a:latin typeface="Calibri" panose="020F0502020204030204" pitchFamily="34" charset="0"/>
                <a:cs typeface="Calibri" panose="020F0502020204030204" pitchFamily="34" charset="0"/>
              </a:rPr>
              <a:t>Пагинация</a:t>
            </a:r>
          </a:p>
          <a:p>
            <a:endParaRPr lang="ru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ru-RU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A08A889-7F56-D840-8A37-2BCF14C07C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6868" y="1482436"/>
            <a:ext cx="3893127" cy="3893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24558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>
          <a:xfrm>
            <a:off x="1524000" y="274638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/>
              <a:t>Что это было?</a:t>
            </a:r>
          </a:p>
        </p:txBody>
      </p:sp>
      <p:pic>
        <p:nvPicPr>
          <p:cNvPr id="4" name="Рисунок 1">
            <a:extLst>
              <a:ext uri="{FF2B5EF4-FFF2-40B4-BE49-F238E27FC236}">
                <a16:creationId xmlns:a16="http://schemas.microsoft.com/office/drawing/2014/main" id="{45655DFD-BBAF-C142-AFA0-E26967DAD40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8337" y="253440"/>
            <a:ext cx="1246795" cy="61358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91D72BA-5093-254A-87CA-10E69BCD07F6}"/>
              </a:ext>
            </a:extLst>
          </p:cNvPr>
          <p:cNvSpPr txBox="1"/>
          <p:nvPr/>
        </p:nvSpPr>
        <p:spPr>
          <a:xfrm>
            <a:off x="4639932" y="1997491"/>
            <a:ext cx="731520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ru-RU" sz="2400" dirty="0">
                <a:latin typeface="Calibri" panose="020F0502020204030204" pitchFamily="34" charset="0"/>
                <a:cs typeface="Calibri" panose="020F0502020204030204" pitchFamily="34" charset="0"/>
              </a:rPr>
              <a:t>Как организовать получение информации</a:t>
            </a:r>
          </a:p>
          <a:p>
            <a:pPr marL="800100" lvl="1" indent="-342900">
              <a:buFontTx/>
              <a:buChar char="-"/>
            </a:pPr>
            <a:r>
              <a:rPr lang="ru-RU" sz="2400" dirty="0">
                <a:latin typeface="Calibri" panose="020F0502020204030204" pitchFamily="34" charset="0"/>
                <a:cs typeface="Calibri" panose="020F0502020204030204" pitchFamily="34" charset="0"/>
              </a:rPr>
              <a:t>Списки и объекты</a:t>
            </a:r>
          </a:p>
          <a:p>
            <a:pPr marL="800100" lvl="1" indent="-342900">
              <a:buFontTx/>
              <a:buChar char="-"/>
            </a:pPr>
            <a:r>
              <a:rPr lang="ru-RU" sz="2400" dirty="0">
                <a:latin typeface="Calibri" panose="020F0502020204030204" pitchFamily="34" charset="0"/>
                <a:cs typeface="Calibri" panose="020F0502020204030204" pitchFamily="34" charset="0"/>
              </a:rPr>
              <a:t>Критерии поиска</a:t>
            </a:r>
          </a:p>
          <a:p>
            <a:pPr marL="800100" lvl="1" indent="-342900">
              <a:buFontTx/>
              <a:buChar char="-"/>
            </a:pPr>
            <a:r>
              <a:rPr lang="ru-RU" sz="2400" dirty="0">
                <a:latin typeface="Calibri" panose="020F0502020204030204" pitchFamily="34" charset="0"/>
                <a:cs typeface="Calibri" panose="020F0502020204030204" pitchFamily="34" charset="0"/>
              </a:rPr>
              <a:t>Пагинация</a:t>
            </a:r>
          </a:p>
          <a:p>
            <a:pPr marL="342900" indent="-342900">
              <a:buFontTx/>
              <a:buChar char="-"/>
            </a:pPr>
            <a:r>
              <a:rPr lang="ru-RU" sz="2400" dirty="0">
                <a:latin typeface="Calibri" panose="020F0502020204030204" pitchFamily="34" charset="0"/>
                <a:cs typeface="Calibri" panose="020F0502020204030204" pitchFamily="34" charset="0"/>
              </a:rPr>
              <a:t>Безопасные изменения</a:t>
            </a:r>
          </a:p>
          <a:p>
            <a:pPr marL="800100" lvl="1" indent="-342900">
              <a:buFontTx/>
              <a:buChar char="-"/>
            </a:pPr>
            <a:r>
              <a:rPr lang="ru-RU" sz="2400" dirty="0">
                <a:latin typeface="Calibri" panose="020F0502020204030204" pitchFamily="34" charset="0"/>
                <a:cs typeface="Calibri" panose="020F0502020204030204" pitchFamily="34" charset="0"/>
              </a:rPr>
              <a:t>Ключи идемпотентности</a:t>
            </a:r>
          </a:p>
          <a:p>
            <a:endParaRPr lang="ru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ru-RU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A08A889-7F56-D840-8A37-2BCF14C07C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6868" y="1482436"/>
            <a:ext cx="3893127" cy="3893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52601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>
          <a:xfrm>
            <a:off x="1524000" y="274638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/>
              <a:t>Зачем все это?</a:t>
            </a:r>
          </a:p>
        </p:txBody>
      </p:sp>
      <p:pic>
        <p:nvPicPr>
          <p:cNvPr id="4" name="Рисунок 1">
            <a:extLst>
              <a:ext uri="{FF2B5EF4-FFF2-40B4-BE49-F238E27FC236}">
                <a16:creationId xmlns:a16="http://schemas.microsoft.com/office/drawing/2014/main" id="{45655DFD-BBAF-C142-AFA0-E26967DAD40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8337" y="253440"/>
            <a:ext cx="1246795" cy="6135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8B68584-282A-974F-AB48-0390BD362A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0880" y="1417638"/>
            <a:ext cx="4791526" cy="4791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94850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>
          <a:xfrm>
            <a:off x="1524000" y="274638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/>
              <a:t>Что дальше?</a:t>
            </a:r>
          </a:p>
        </p:txBody>
      </p:sp>
      <p:pic>
        <p:nvPicPr>
          <p:cNvPr id="4" name="Рисунок 1">
            <a:extLst>
              <a:ext uri="{FF2B5EF4-FFF2-40B4-BE49-F238E27FC236}">
                <a16:creationId xmlns:a16="http://schemas.microsoft.com/office/drawing/2014/main" id="{45655DFD-BBAF-C142-AFA0-E26967DAD40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8337" y="253440"/>
            <a:ext cx="1246795" cy="61358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A7E3779-CBFC-AE4D-9DF2-946FF8DF5887}"/>
              </a:ext>
            </a:extLst>
          </p:cNvPr>
          <p:cNvSpPr txBox="1"/>
          <p:nvPr/>
        </p:nvSpPr>
        <p:spPr>
          <a:xfrm>
            <a:off x="4639932" y="1997491"/>
            <a:ext cx="73152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>
                <a:latin typeface="Calibri" panose="020F0502020204030204" pitchFamily="34" charset="0"/>
                <a:cs typeface="Calibri" panose="020F0502020204030204" pitchFamily="34" charset="0"/>
              </a:rPr>
              <a:t>Обработка ошибок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>
                <a:latin typeface="Calibri" panose="020F0502020204030204" pitchFamily="34" charset="0"/>
                <a:cs typeface="Calibri" panose="020F0502020204030204" pitchFamily="34" charset="0"/>
              </a:rPr>
              <a:t>Механизмы авторизации и аутентификации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>
                <a:latin typeface="Calibri" panose="020F0502020204030204" pitchFamily="34" charset="0"/>
                <a:cs typeface="Calibri" panose="020F0502020204030204" pitchFamily="34" charset="0"/>
              </a:rPr>
              <a:t>Асинхронные взаимодействия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Polling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Callback</a:t>
            </a:r>
            <a:endParaRPr lang="ru-RU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C6CBA16-6E36-8E49-B638-51B267353D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6868" y="1507693"/>
            <a:ext cx="3850223" cy="3850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21973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>
          <a:xfrm>
            <a:off x="1524000" y="274638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/>
              <a:t>Мои контакты</a:t>
            </a:r>
          </a:p>
        </p:txBody>
      </p:sp>
      <p:pic>
        <p:nvPicPr>
          <p:cNvPr id="4" name="Рисунок 1">
            <a:extLst>
              <a:ext uri="{FF2B5EF4-FFF2-40B4-BE49-F238E27FC236}">
                <a16:creationId xmlns:a16="http://schemas.microsoft.com/office/drawing/2014/main" id="{45655DFD-BBAF-C142-AFA0-E26967DAD40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8337" y="253440"/>
            <a:ext cx="1246795" cy="613580"/>
          </a:xfrm>
          <a:prstGeom prst="rect">
            <a:avLst/>
          </a:prstGeom>
        </p:spPr>
      </p:pic>
      <p:pic>
        <p:nvPicPr>
          <p:cNvPr id="17412" name="Picture 4">
            <a:extLst>
              <a:ext uri="{FF2B5EF4-FFF2-40B4-BE49-F238E27FC236}">
                <a16:creationId xmlns:a16="http://schemas.microsoft.com/office/drawing/2014/main" id="{5BB9180D-995A-DA44-9887-9785B7F1FA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6800" y="1417638"/>
            <a:ext cx="4978400" cy="497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23376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>
          <a:xfrm>
            <a:off x="1524000" y="274638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/>
              <a:t>Что будет?</a:t>
            </a:r>
          </a:p>
        </p:txBody>
      </p:sp>
      <p:pic>
        <p:nvPicPr>
          <p:cNvPr id="4" name="Рисунок 1">
            <a:extLst>
              <a:ext uri="{FF2B5EF4-FFF2-40B4-BE49-F238E27FC236}">
                <a16:creationId xmlns:a16="http://schemas.microsoft.com/office/drawing/2014/main" id="{45655DFD-BBAF-C142-AFA0-E26967DAD40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8337" y="253440"/>
            <a:ext cx="1246795" cy="61358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91D72BA-5093-254A-87CA-10E69BCD07F6}"/>
              </a:ext>
            </a:extLst>
          </p:cNvPr>
          <p:cNvSpPr txBox="1"/>
          <p:nvPr/>
        </p:nvSpPr>
        <p:spPr>
          <a:xfrm>
            <a:off x="3799388" y="2521059"/>
            <a:ext cx="827164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u-RU" sz="2800" dirty="0"/>
              <a:t>Базовые элементы для каждого </a:t>
            </a:r>
            <a:r>
              <a:rPr lang="en-US" sz="2800" dirty="0"/>
              <a:t>API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u-RU" sz="2800" dirty="0"/>
              <a:t>Что может пойти не так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u-RU" sz="2800" dirty="0"/>
              <a:t>Паттерны проектирования их использование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ru-RU" sz="2800" dirty="0"/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ru-RU" sz="28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4C3F191-4827-CD44-A240-BB930A1BA0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813" y="1417638"/>
            <a:ext cx="2835072" cy="4428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9706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>
          <a:xfrm>
            <a:off x="1524000" y="274638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/>
              <a:t>Зачем мы здесь?</a:t>
            </a:r>
          </a:p>
        </p:txBody>
      </p:sp>
      <p:pic>
        <p:nvPicPr>
          <p:cNvPr id="4" name="Рисунок 1">
            <a:extLst>
              <a:ext uri="{FF2B5EF4-FFF2-40B4-BE49-F238E27FC236}">
                <a16:creationId xmlns:a16="http://schemas.microsoft.com/office/drawing/2014/main" id="{45655DFD-BBAF-C142-AFA0-E26967DAD40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8337" y="253440"/>
            <a:ext cx="1246795" cy="6135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DE5B3BD-8CDA-FF4E-9C76-46B1F6B83C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0880" y="1417638"/>
            <a:ext cx="4791526" cy="4791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8778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>
          <a:xfrm>
            <a:off x="1524000" y="274638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/>
              <a:t>Онлайн кинотеатр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1A649D8-4292-D04D-BB0C-C8370A414D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"/>
            <a:ext cx="12192000" cy="719860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264DCC1-277C-104B-87F5-FBAB36B79E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-25400"/>
            <a:ext cx="12290961" cy="7198603"/>
          </a:xfrm>
          <a:prstGeom prst="rect">
            <a:avLst/>
          </a:prstGeom>
        </p:spPr>
      </p:pic>
      <p:pic>
        <p:nvPicPr>
          <p:cNvPr id="4" name="Рисунок 1">
            <a:extLst>
              <a:ext uri="{FF2B5EF4-FFF2-40B4-BE49-F238E27FC236}">
                <a16:creationId xmlns:a16="http://schemas.microsoft.com/office/drawing/2014/main" id="{45655DFD-BBAF-C142-AFA0-E26967DAD40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8337" y="253440"/>
            <a:ext cx="1246795" cy="613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090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>
          <a:xfrm>
            <a:off x="1524000" y="274638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/>
              <a:t>Архитектура</a:t>
            </a:r>
          </a:p>
        </p:txBody>
      </p:sp>
      <p:pic>
        <p:nvPicPr>
          <p:cNvPr id="4" name="Рисунок 1">
            <a:extLst>
              <a:ext uri="{FF2B5EF4-FFF2-40B4-BE49-F238E27FC236}">
                <a16:creationId xmlns:a16="http://schemas.microsoft.com/office/drawing/2014/main" id="{45655DFD-BBAF-C142-AFA0-E26967DAD40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8337" y="253440"/>
            <a:ext cx="1246795" cy="613580"/>
          </a:xfrm>
          <a:prstGeom prst="rect">
            <a:avLst/>
          </a:prstGeom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04C2655B-73AB-2D44-8B08-C599E0990749}"/>
              </a:ext>
            </a:extLst>
          </p:cNvPr>
          <p:cNvSpPr/>
          <p:nvPr/>
        </p:nvSpPr>
        <p:spPr>
          <a:xfrm>
            <a:off x="1867321" y="3066801"/>
            <a:ext cx="2715491" cy="1440873"/>
          </a:xfrm>
          <a:prstGeom prst="roundRect">
            <a:avLst/>
          </a:prstGeom>
          <a:solidFill>
            <a:srgbClr val="00ACAB"/>
          </a:solidFill>
          <a:ln>
            <a:solidFill>
              <a:srgbClr val="00AC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/>
              <a:t>Клиент</a:t>
            </a:r>
            <a:endParaRPr lang="ru-RU" dirty="0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D7258DEF-0B46-6049-A267-6BEFD74C8AB7}"/>
              </a:ext>
            </a:extLst>
          </p:cNvPr>
          <p:cNvSpPr/>
          <p:nvPr/>
        </p:nvSpPr>
        <p:spPr>
          <a:xfrm>
            <a:off x="7952509" y="3066801"/>
            <a:ext cx="2715491" cy="1440873"/>
          </a:xfrm>
          <a:prstGeom prst="roundRect">
            <a:avLst/>
          </a:prstGeom>
          <a:solidFill>
            <a:srgbClr val="00ACAB"/>
          </a:solidFill>
          <a:ln>
            <a:solidFill>
              <a:srgbClr val="00AC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Backend</a:t>
            </a:r>
            <a:endParaRPr lang="en-RU" dirty="0"/>
          </a:p>
        </p:txBody>
      </p:sp>
    </p:spTree>
    <p:extLst>
      <p:ext uri="{BB962C8B-B14F-4D97-AF65-F5344CB8AC3E}">
        <p14:creationId xmlns:p14="http://schemas.microsoft.com/office/powerpoint/2010/main" val="412428594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1378</TotalTime>
  <Words>679</Words>
  <Application>Microsoft Macintosh PowerPoint</Application>
  <PresentationFormat>Widescreen</PresentationFormat>
  <Paragraphs>228</Paragraphs>
  <Slides>59</Slides>
  <Notes>58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59</vt:i4>
      </vt:variant>
    </vt:vector>
  </HeadingPairs>
  <TitlesOfParts>
    <vt:vector size="65" baseType="lpstr">
      <vt:lpstr>Akrobat SemiBold</vt:lpstr>
      <vt:lpstr>Arial</vt:lpstr>
      <vt:lpstr>Calibri</vt:lpstr>
      <vt:lpstr>Calibri Light</vt:lpstr>
      <vt:lpstr>Comic Sans MS</vt:lpstr>
      <vt:lpstr>Office Theme</vt:lpstr>
      <vt:lpstr>Проектирование API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Проектирование API</dc:title>
  <dc:creator>Anry B</dc:creator>
  <cp:lastModifiedBy>Anry B</cp:lastModifiedBy>
  <cp:revision>102</cp:revision>
  <dcterms:created xsi:type="dcterms:W3CDTF">2021-05-20T08:14:36Z</dcterms:created>
  <dcterms:modified xsi:type="dcterms:W3CDTF">2021-05-21T07:26:08Z</dcterms:modified>
</cp:coreProperties>
</file>