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  <p:sldMasterId id="2147483664" r:id="rId2"/>
  </p:sldMasterIdLst>
  <p:notesMasterIdLst>
    <p:notesMasterId r:id="rId24"/>
  </p:notesMasterIdLst>
  <p:sldIdLst>
    <p:sldId id="334" r:id="rId3"/>
    <p:sldId id="309" r:id="rId4"/>
    <p:sldId id="341" r:id="rId5"/>
    <p:sldId id="343" r:id="rId6"/>
    <p:sldId id="342" r:id="rId7"/>
    <p:sldId id="346" r:id="rId8"/>
    <p:sldId id="356" r:id="rId9"/>
    <p:sldId id="347" r:id="rId10"/>
    <p:sldId id="348" r:id="rId11"/>
    <p:sldId id="357" r:id="rId12"/>
    <p:sldId id="358" r:id="rId13"/>
    <p:sldId id="344" r:id="rId14"/>
    <p:sldId id="353" r:id="rId15"/>
    <p:sldId id="349" r:id="rId16"/>
    <p:sldId id="351" r:id="rId17"/>
    <p:sldId id="354" r:id="rId18"/>
    <p:sldId id="352" r:id="rId19"/>
    <p:sldId id="350" r:id="rId20"/>
    <p:sldId id="355" r:id="rId21"/>
    <p:sldId id="340" r:id="rId22"/>
    <p:sldId id="339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Montserrat Light" panose="020B0604020202020204" charset="0"/>
      <p:regular r:id="rId29"/>
      <p:italic r:id="rId30"/>
    </p:embeddedFont>
    <p:embeddedFont>
      <p:font typeface="Montserrat" panose="020B0604020202020204" charset="0"/>
      <p:regular r:id="rId31"/>
      <p:bold r:id="rId32"/>
      <p:italic r:id="rId33"/>
      <p:boldItalic r:id="rId34"/>
    </p:embeddedFont>
    <p:embeddedFont>
      <p:font typeface="Nunito Sans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22DFB58-6E68-4AEA-91AA-F84696A26A0A}">
  <a:tblStyle styleId="{622DFB58-6E68-4AEA-91AA-F84696A26A0A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42" autoAdjust="0"/>
    <p:restoredTop sz="64483" autoAdjust="0"/>
  </p:normalViewPr>
  <p:slideViewPr>
    <p:cSldViewPr snapToGrid="0">
      <p:cViewPr varScale="1">
        <p:scale>
          <a:sx n="99" d="100"/>
          <a:sy n="99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1702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953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166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82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148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552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494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69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3860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2832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33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073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01685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7956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342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Personas</a:t>
            </a:r>
          </a:p>
          <a:p>
            <a:r>
              <a:rPr lang="en-US" dirty="0" smtClean="0"/>
              <a:t>Involve end </a:t>
            </a:r>
            <a:r>
              <a:rPr lang="en-US" dirty="0" err="1" smtClean="0"/>
              <a:t>userd</a:t>
            </a:r>
            <a:r>
              <a:rPr lang="en-US" dirty="0" smtClean="0"/>
              <a:t> Participation design</a:t>
            </a:r>
          </a:p>
          <a:p>
            <a:r>
              <a:rPr lang="en-US" dirty="0" smtClean="0"/>
              <a:t>Prototype</a:t>
            </a:r>
          </a:p>
          <a:p>
            <a:r>
              <a:rPr lang="en-US" dirty="0" smtClean="0"/>
              <a:t>Cultural knowledge</a:t>
            </a:r>
          </a:p>
          <a:p>
            <a:r>
              <a:rPr lang="en-US" dirty="0" smtClean="0"/>
              <a:t>Practical knowledge</a:t>
            </a:r>
          </a:p>
          <a:p>
            <a:r>
              <a:rPr lang="en-US" dirty="0" smtClean="0"/>
              <a:t>-------</a:t>
            </a:r>
          </a:p>
          <a:p>
            <a:r>
              <a:rPr lang="en-US" dirty="0" err="1" smtClean="0"/>
              <a:t>Designopps</a:t>
            </a:r>
            <a:endParaRPr lang="en-US" dirty="0" smtClean="0"/>
          </a:p>
          <a:p>
            <a:r>
              <a:rPr lang="en-US" dirty="0" smtClean="0"/>
              <a:t>Co-design:</a:t>
            </a:r>
          </a:p>
          <a:p>
            <a:r>
              <a:rPr lang="en-US" dirty="0" smtClean="0"/>
              <a:t>Intuitive design</a:t>
            </a:r>
          </a:p>
          <a:p>
            <a:r>
              <a:rPr lang="en-US" dirty="0" smtClean="0"/>
              <a:t>Design thinking: </a:t>
            </a:r>
          </a:p>
          <a:p>
            <a:r>
              <a:rPr lang="en-US" dirty="0" smtClean="0"/>
              <a:t>Customer journey</a:t>
            </a:r>
          </a:p>
          <a:p>
            <a:r>
              <a:rPr lang="en-US" dirty="0" smtClean="0"/>
              <a:t>User experience / UX/UI</a:t>
            </a:r>
          </a:p>
          <a:p>
            <a:r>
              <a:rPr lang="en-US" dirty="0" smtClean="0"/>
              <a:t>Interactive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13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Wesabe</a:t>
            </a:r>
            <a:endParaRPr lang="en-US" dirty="0" smtClean="0"/>
          </a:p>
          <a:p>
            <a:r>
              <a:rPr lang="en-US" dirty="0" err="1" smtClean="0"/>
              <a:t>Reactrix</a:t>
            </a:r>
            <a:endParaRPr lang="en-US" dirty="0" smtClean="0"/>
          </a:p>
          <a:p>
            <a:r>
              <a:rPr lang="en-US" dirty="0" err="1" smtClean="0"/>
              <a:t>Spiralfrog</a:t>
            </a:r>
            <a:endParaRPr lang="en-US" dirty="0" smtClean="0"/>
          </a:p>
          <a:p>
            <a:r>
              <a:rPr lang="en-US" dirty="0" smtClean="0"/>
              <a:t>Color</a:t>
            </a:r>
          </a:p>
          <a:p>
            <a:r>
              <a:rPr lang="en-US" dirty="0" err="1" smtClean="0"/>
              <a:t>Paybytouch</a:t>
            </a:r>
            <a:endParaRPr lang="en-US" dirty="0" smtClean="0"/>
          </a:p>
          <a:p>
            <a:r>
              <a:rPr lang="en-US" dirty="0" err="1" smtClean="0"/>
              <a:t>Joost</a:t>
            </a:r>
            <a:endParaRPr lang="en-US" dirty="0" smtClean="0"/>
          </a:p>
          <a:p>
            <a:r>
              <a:rPr lang="en-US" dirty="0" err="1" smtClean="0"/>
              <a:t>Cuil</a:t>
            </a:r>
            <a:r>
              <a:rPr lang="en-US" dirty="0" smtClean="0"/>
              <a:t>:</a:t>
            </a:r>
            <a:r>
              <a:rPr lang="en-US" baseline="0" dirty="0" smtClean="0"/>
              <a:t> lived from 2008 </a:t>
            </a:r>
            <a:r>
              <a:rPr lang="en-US" baseline="0" dirty="0" err="1" smtClean="0"/>
              <a:t>auntil</a:t>
            </a:r>
            <a:r>
              <a:rPr lang="en-US" baseline="0" dirty="0" smtClean="0"/>
              <a:t> 2010</a:t>
            </a:r>
            <a:endParaRPr lang="en-US" dirty="0" smtClean="0"/>
          </a:p>
          <a:p>
            <a:r>
              <a:rPr lang="en-US" dirty="0" smtClean="0"/>
              <a:t>Boo.com</a:t>
            </a:r>
          </a:p>
          <a:p>
            <a:r>
              <a:rPr lang="en-US" dirty="0" err="1" smtClean="0"/>
              <a:t>Searchme</a:t>
            </a:r>
            <a:endParaRPr lang="en-US" dirty="0" smtClean="0"/>
          </a:p>
          <a:p>
            <a:r>
              <a:rPr lang="en-US" dirty="0" err="1" smtClean="0"/>
              <a:t>Friendstern</a:t>
            </a:r>
            <a:r>
              <a:rPr lang="en-US" dirty="0" smtClean="0"/>
              <a:t>: before </a:t>
            </a:r>
            <a:r>
              <a:rPr lang="en-US" dirty="0" err="1" smtClean="0"/>
              <a:t>myspace</a:t>
            </a:r>
            <a:r>
              <a:rPr lang="en-US" dirty="0" smtClean="0"/>
              <a:t> and Facebook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075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320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868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189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490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FF83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F67031"/>
              </a:buClr>
              <a:buSzPct val="100000"/>
              <a:defRPr sz="3000" b="0" i="0">
                <a:solidFill>
                  <a:srgbClr val="FF8300"/>
                </a:solidFill>
                <a:latin typeface="+mj-lt"/>
              </a:defRPr>
            </a:lvl1pPr>
            <a:lvl2pPr lvl="1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4584" y="583363"/>
            <a:ext cx="2719293" cy="4600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271166" y="575500"/>
            <a:ext cx="2009583" cy="398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b="0" i="0">
                <a:latin typeface="+mj-lt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062199" y="575500"/>
            <a:ext cx="2729999" cy="398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lvl="0" indent="0">
              <a:spcBef>
                <a:spcPts val="0"/>
              </a:spcBef>
              <a:buSzPct val="100000"/>
              <a:buNone/>
              <a:defRPr sz="1050" b="0" i="0">
                <a:latin typeface="+mn-lt"/>
              </a:defRPr>
            </a:lvl1pPr>
            <a:lvl2pPr lvl="1">
              <a:spcBef>
                <a:spcPts val="0"/>
              </a:spcBef>
              <a:buSzPct val="100000"/>
              <a:defRPr sz="1100"/>
            </a:lvl2pPr>
            <a:lvl3pPr lvl="2">
              <a:spcBef>
                <a:spcPts val="0"/>
              </a:spcBef>
              <a:buSzPct val="100000"/>
              <a:defRPr sz="1100"/>
            </a:lvl3pPr>
            <a:lvl4pPr lvl="3">
              <a:spcBef>
                <a:spcPts val="0"/>
              </a:spcBef>
              <a:buSzPct val="100000"/>
              <a:defRPr sz="1100"/>
            </a:lvl4pPr>
            <a:lvl5pPr lvl="4">
              <a:spcBef>
                <a:spcPts val="0"/>
              </a:spcBef>
              <a:buSzPct val="100000"/>
              <a:defRPr sz="1100"/>
            </a:lvl5pPr>
            <a:lvl6pPr lvl="5">
              <a:spcBef>
                <a:spcPts val="0"/>
              </a:spcBef>
              <a:buSzPct val="100000"/>
              <a:defRPr sz="1100"/>
            </a:lvl6pPr>
            <a:lvl7pPr lvl="6">
              <a:spcBef>
                <a:spcPts val="0"/>
              </a:spcBef>
              <a:buSzPct val="100000"/>
              <a:defRPr sz="1100"/>
            </a:lvl7pPr>
            <a:lvl8pPr lvl="7">
              <a:spcBef>
                <a:spcPts val="0"/>
              </a:spcBef>
              <a:buSzPct val="100000"/>
              <a:defRPr sz="1100"/>
            </a:lvl8pPr>
            <a:lvl9pPr lvl="8">
              <a:spcBef>
                <a:spcPts val="0"/>
              </a:spcBef>
              <a:buSzPct val="100000"/>
              <a:defRPr sz="11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5956700" y="575500"/>
            <a:ext cx="2730000" cy="398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lvl="0" indent="0">
              <a:spcBef>
                <a:spcPts val="0"/>
              </a:spcBef>
              <a:buSzPct val="100000"/>
              <a:buNone/>
              <a:defRPr sz="1000" b="0" i="0">
                <a:latin typeface="+mn-lt"/>
              </a:defRPr>
            </a:lvl1pPr>
            <a:lvl2pPr lvl="1">
              <a:spcBef>
                <a:spcPts val="0"/>
              </a:spcBef>
              <a:buSzPct val="100000"/>
              <a:defRPr sz="1100"/>
            </a:lvl2pPr>
            <a:lvl3pPr lvl="2">
              <a:spcBef>
                <a:spcPts val="0"/>
              </a:spcBef>
              <a:buSzPct val="100000"/>
              <a:defRPr sz="1100"/>
            </a:lvl3pPr>
            <a:lvl4pPr lvl="3">
              <a:spcBef>
                <a:spcPts val="0"/>
              </a:spcBef>
              <a:buSzPct val="100000"/>
              <a:defRPr sz="1100"/>
            </a:lvl4pPr>
            <a:lvl5pPr lvl="4">
              <a:spcBef>
                <a:spcPts val="0"/>
              </a:spcBef>
              <a:buSzPct val="100000"/>
              <a:defRPr sz="1100"/>
            </a:lvl5pPr>
            <a:lvl6pPr lvl="5">
              <a:spcBef>
                <a:spcPts val="0"/>
              </a:spcBef>
              <a:buSzPct val="100000"/>
              <a:defRPr sz="1100"/>
            </a:lvl6pPr>
            <a:lvl7pPr lvl="6">
              <a:spcBef>
                <a:spcPts val="0"/>
              </a:spcBef>
              <a:buSzPct val="100000"/>
              <a:defRPr sz="1100"/>
            </a:lvl7pPr>
            <a:lvl8pPr lvl="7">
              <a:spcBef>
                <a:spcPts val="0"/>
              </a:spcBef>
              <a:buSzPct val="100000"/>
              <a:defRPr sz="1100"/>
            </a:lvl8pPr>
            <a:lvl9pPr lvl="8">
              <a:spcBef>
                <a:spcPts val="0"/>
              </a:spcBef>
              <a:buSzPct val="100000"/>
              <a:defRPr sz="11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‹#›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047" y="4753834"/>
            <a:ext cx="545822" cy="2510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FF83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F67031"/>
              </a:buClr>
              <a:buSzPct val="100000"/>
              <a:defRPr sz="3000" b="0" i="0">
                <a:solidFill>
                  <a:srgbClr val="FF8300"/>
                </a:solidFill>
                <a:latin typeface="+mj-lt"/>
              </a:defRPr>
            </a:lvl1pPr>
            <a:lvl2pPr lvl="1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4584" y="583363"/>
            <a:ext cx="2719293" cy="46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0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 half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58554" y="575500"/>
            <a:ext cx="3770071" cy="97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F67031"/>
              </a:buClr>
              <a:defRPr b="0" i="0">
                <a:solidFill>
                  <a:srgbClr val="FF8300"/>
                </a:solidFill>
                <a:latin typeface="+mj-lt"/>
              </a:defRPr>
            </a:lvl1pPr>
            <a:lvl2pPr lvl="1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258554" y="1598600"/>
            <a:ext cx="3770071" cy="295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SzPct val="100000"/>
              <a:buNone/>
              <a:defRPr sz="1050" b="0" i="0">
                <a:latin typeface="+mn-lt"/>
              </a:defRPr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hape 8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‹#›</a:t>
            </a:fld>
            <a:endParaRPr lang="en" sz="1000" dirty="0">
              <a:ea typeface="Nunito Sans"/>
              <a:cs typeface="Nunito Sans"/>
              <a:sym typeface="Nunito San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832" y="4749850"/>
            <a:ext cx="550037" cy="25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271166" y="575500"/>
            <a:ext cx="2009583" cy="398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b="0" i="0">
                <a:latin typeface="+mj-lt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062199" y="575500"/>
            <a:ext cx="2729999" cy="398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lvl="0" indent="0">
              <a:spcBef>
                <a:spcPts val="0"/>
              </a:spcBef>
              <a:buSzPct val="100000"/>
              <a:buNone/>
              <a:defRPr sz="1050" b="0" i="0">
                <a:latin typeface="+mn-lt"/>
              </a:defRPr>
            </a:lvl1pPr>
            <a:lvl2pPr lvl="1">
              <a:spcBef>
                <a:spcPts val="0"/>
              </a:spcBef>
              <a:buSzPct val="100000"/>
              <a:defRPr sz="1100"/>
            </a:lvl2pPr>
            <a:lvl3pPr lvl="2">
              <a:spcBef>
                <a:spcPts val="0"/>
              </a:spcBef>
              <a:buSzPct val="100000"/>
              <a:defRPr sz="1100"/>
            </a:lvl3pPr>
            <a:lvl4pPr lvl="3">
              <a:spcBef>
                <a:spcPts val="0"/>
              </a:spcBef>
              <a:buSzPct val="100000"/>
              <a:defRPr sz="1100"/>
            </a:lvl4pPr>
            <a:lvl5pPr lvl="4">
              <a:spcBef>
                <a:spcPts val="0"/>
              </a:spcBef>
              <a:buSzPct val="100000"/>
              <a:defRPr sz="1100"/>
            </a:lvl5pPr>
            <a:lvl6pPr lvl="5">
              <a:spcBef>
                <a:spcPts val="0"/>
              </a:spcBef>
              <a:buSzPct val="100000"/>
              <a:defRPr sz="1100"/>
            </a:lvl6pPr>
            <a:lvl7pPr lvl="6">
              <a:spcBef>
                <a:spcPts val="0"/>
              </a:spcBef>
              <a:buSzPct val="100000"/>
              <a:defRPr sz="1100"/>
            </a:lvl7pPr>
            <a:lvl8pPr lvl="7">
              <a:spcBef>
                <a:spcPts val="0"/>
              </a:spcBef>
              <a:buSzPct val="100000"/>
              <a:defRPr sz="1100"/>
            </a:lvl8pPr>
            <a:lvl9pPr lvl="8">
              <a:spcBef>
                <a:spcPts val="0"/>
              </a:spcBef>
              <a:buSzPct val="100000"/>
              <a:defRPr sz="11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5956700" y="575500"/>
            <a:ext cx="2730000" cy="398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lvl="0" indent="0">
              <a:spcBef>
                <a:spcPts val="0"/>
              </a:spcBef>
              <a:buSzPct val="100000"/>
              <a:buNone/>
              <a:defRPr sz="1000" b="0" i="0">
                <a:latin typeface="+mn-lt"/>
              </a:defRPr>
            </a:lvl1pPr>
            <a:lvl2pPr lvl="1">
              <a:spcBef>
                <a:spcPts val="0"/>
              </a:spcBef>
              <a:buSzPct val="100000"/>
              <a:defRPr sz="1100"/>
            </a:lvl2pPr>
            <a:lvl3pPr lvl="2">
              <a:spcBef>
                <a:spcPts val="0"/>
              </a:spcBef>
              <a:buSzPct val="100000"/>
              <a:defRPr sz="1100"/>
            </a:lvl3pPr>
            <a:lvl4pPr lvl="3">
              <a:spcBef>
                <a:spcPts val="0"/>
              </a:spcBef>
              <a:buSzPct val="100000"/>
              <a:defRPr sz="1100"/>
            </a:lvl4pPr>
            <a:lvl5pPr lvl="4">
              <a:spcBef>
                <a:spcPts val="0"/>
              </a:spcBef>
              <a:buSzPct val="100000"/>
              <a:defRPr sz="1100"/>
            </a:lvl5pPr>
            <a:lvl6pPr lvl="5">
              <a:spcBef>
                <a:spcPts val="0"/>
              </a:spcBef>
              <a:buSzPct val="100000"/>
              <a:defRPr sz="1100"/>
            </a:lvl6pPr>
            <a:lvl7pPr lvl="6">
              <a:spcBef>
                <a:spcPts val="0"/>
              </a:spcBef>
              <a:buSzPct val="100000"/>
              <a:defRPr sz="1100"/>
            </a:lvl7pPr>
            <a:lvl8pPr lvl="7">
              <a:spcBef>
                <a:spcPts val="0"/>
              </a:spcBef>
              <a:buSzPct val="100000"/>
              <a:defRPr sz="1100"/>
            </a:lvl8pPr>
            <a:lvl9pPr lvl="8">
              <a:spcBef>
                <a:spcPts val="0"/>
              </a:spcBef>
              <a:buSzPct val="100000"/>
              <a:defRPr sz="11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‹#›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047" y="4753834"/>
            <a:ext cx="545822" cy="25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10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239636" y="575500"/>
            <a:ext cx="2041114" cy="398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b="0" i="0">
                <a:latin typeface="+mj-lt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" name="Shape 8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‹#›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047" y="4753834"/>
            <a:ext cx="545822" cy="25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0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rgbClr val="FF8300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8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‹#›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047" y="4753834"/>
            <a:ext cx="545822" cy="25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4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 lef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 flipH="1">
            <a:off x="-7125" y="0"/>
            <a:ext cx="2592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266025" y="575500"/>
            <a:ext cx="2046300" cy="1364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F67031"/>
              </a:buClr>
              <a:defRPr b="0" i="0">
                <a:solidFill>
                  <a:srgbClr val="FF8300"/>
                </a:solidFill>
                <a:latin typeface="+mj-lt"/>
              </a:defRPr>
            </a:lvl1pPr>
            <a:lvl2pPr lvl="1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266025" y="2004325"/>
            <a:ext cx="2046300" cy="2552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SzPct val="100000"/>
              <a:buNone/>
              <a:defRPr sz="1200" b="0" i="0">
                <a:latin typeface="+mj-lt"/>
              </a:defRPr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hape 8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‹#›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832" y="4749850"/>
            <a:ext cx="550037" cy="25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7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3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600"/>
              </a:spcBef>
              <a:buClr>
                <a:srgbClr val="CCCCCC"/>
              </a:buClr>
              <a:buFont typeface="Nunito Sans"/>
              <a:buChar char="▪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lnSpc>
                <a:spcPct val="115000"/>
              </a:lnSpc>
              <a:spcBef>
                <a:spcPts val="48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lnSpc>
                <a:spcPct val="115000"/>
              </a:lnSpc>
              <a:spcBef>
                <a:spcPts val="48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>
              <a:defRPr b="1" i="0">
                <a:solidFill>
                  <a:schemeClr val="bg2"/>
                </a:solidFill>
                <a:latin typeface="+mj-lt"/>
              </a:defRPr>
            </a:lvl1pPr>
          </a:lstStyle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‹#›</a:t>
            </a:fld>
            <a:endParaRPr lang="en" sz="1000" dirty="0">
              <a:ea typeface="Nunito Sans"/>
              <a:cs typeface="Nunito Sans"/>
              <a:sym typeface="Nunito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85750" marR="0" lvl="0" indent="-28575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400" b="0" i="0" u="none" strike="noStrike" cap="none">
          <a:solidFill>
            <a:srgbClr val="000000"/>
          </a:solidFill>
          <a:latin typeface="Montserrat" panose="00000500000000000000" pitchFamily="2" charset="0"/>
          <a:ea typeface="Montserrat" panose="00000500000000000000" pitchFamily="2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3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600"/>
              </a:spcBef>
              <a:buClr>
                <a:srgbClr val="CCCCCC"/>
              </a:buClr>
              <a:buFont typeface="Nunito Sans"/>
              <a:buChar char="▪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lnSpc>
                <a:spcPct val="115000"/>
              </a:lnSpc>
              <a:spcBef>
                <a:spcPts val="48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lnSpc>
                <a:spcPct val="115000"/>
              </a:lnSpc>
              <a:spcBef>
                <a:spcPts val="48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>
              <a:defRPr b="1" i="0">
                <a:solidFill>
                  <a:schemeClr val="bg2"/>
                </a:solidFill>
                <a:latin typeface="+mj-lt"/>
              </a:defRPr>
            </a:lvl1pPr>
          </a:lstStyle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‹#›</a:t>
            </a:fld>
            <a:endParaRPr lang="en" sz="1000" dirty="0">
              <a:ea typeface="Nunito Sans"/>
              <a:cs typeface="Nunito Sans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12324945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85750" marR="0" lvl="0" indent="-28575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400" b="0" i="0" u="none" strike="noStrike" cap="none">
          <a:solidFill>
            <a:srgbClr val="000000"/>
          </a:solidFill>
          <a:latin typeface="Montserrat" panose="00000500000000000000" pitchFamily="2" charset="0"/>
          <a:ea typeface="Montserrat" panose="00000500000000000000" pitchFamily="2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Children do not need user manuals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1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" name="Shape 91"/>
          <p:cNvSpPr txBox="1">
            <a:spLocks/>
          </p:cNvSpPr>
          <p:nvPr/>
        </p:nvSpPr>
        <p:spPr>
          <a:xfrm>
            <a:off x="767562" y="4274063"/>
            <a:ext cx="3634238" cy="720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Nunito Sans"/>
              <a:buNone/>
              <a:defRPr sz="3000" b="0" i="0" u="none" strike="noStrike" cap="none">
                <a:solidFill>
                  <a:srgbClr val="FF8300"/>
                </a:solidFill>
                <a:latin typeface="+mj-lt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3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3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3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3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3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3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3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3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Nunito Sans"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8300"/>
                </a:solidFill>
                <a:effectLst/>
                <a:uLnTx/>
                <a:uFillTx/>
                <a:latin typeface="Roboto Cn"/>
                <a:sym typeface="Nunito Sans"/>
              </a:rPr>
              <a:t>Irina MINOIU, CBAP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Nunito Sans"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8300"/>
                </a:solidFill>
                <a:effectLst/>
                <a:uLnTx/>
                <a:uFillTx/>
                <a:latin typeface="Roboto Cn"/>
                <a:sym typeface="Nunito Sans"/>
              </a:rPr>
              <a:t>President IIBA Romania Chapter</a:t>
            </a:r>
            <a:endParaRPr kumimoji="0" lang="en" sz="1800" b="0" i="0" u="none" strike="noStrike" kern="0" cap="none" spc="0" normalizeH="0" baseline="0" noProof="0" dirty="0">
              <a:ln>
                <a:noFill/>
              </a:ln>
              <a:solidFill>
                <a:srgbClr val="FF8300"/>
              </a:solidFill>
              <a:effectLst/>
              <a:uLnTx/>
              <a:uFillTx/>
              <a:latin typeface="Roboto Cn"/>
              <a:sym typeface="Nunito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24007" y="902213"/>
            <a:ext cx="32766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9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…and  how do we constraint problem solving as we grow up…?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8489690" y="4647562"/>
            <a:ext cx="548700" cy="393600"/>
          </a:xfrm>
        </p:spPr>
        <p:txBody>
          <a:bodyPr/>
          <a:lstStyle/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10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857499" y="1806320"/>
            <a:ext cx="5951963" cy="998070"/>
          </a:xfrm>
        </p:spPr>
        <p:txBody>
          <a:bodyPr/>
          <a:lstStyle/>
          <a:p>
            <a:r>
              <a:rPr lang="en-US" sz="1200" b="1" dirty="0" smtClean="0"/>
              <a:t>“Saving the face”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Team is creative when people share all types of ideas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Children are not afraid to have theirs ideas consider “stupid” in the end </a:t>
            </a:r>
            <a:r>
              <a:rPr lang="en-US" sz="1400" b="1" dirty="0">
                <a:sym typeface="Wingdings" panose="05000000000000000000" pitchFamily="2" charset="2"/>
              </a:rPr>
              <a:t>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ym typeface="Wingdings" panose="05000000000000000000" pitchFamily="2" charset="2"/>
              </a:rPr>
              <a:t>In brainstorming there is always some “hold back”  </a:t>
            </a:r>
            <a:r>
              <a:rPr lang="en-US" sz="1400" b="1" dirty="0">
                <a:sym typeface="Wingdings" panose="05000000000000000000" pitchFamily="2" charset="2"/>
              </a:rPr>
              <a:t>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98109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…and  how do we constraint problem solving as we grow up…?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8489690" y="4647562"/>
            <a:ext cx="548700" cy="393600"/>
          </a:xfrm>
        </p:spPr>
        <p:txBody>
          <a:bodyPr/>
          <a:lstStyle/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11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2886374" y="1899364"/>
            <a:ext cx="5951963" cy="998070"/>
          </a:xfrm>
        </p:spPr>
        <p:txBody>
          <a:bodyPr/>
          <a:lstStyle/>
          <a:p>
            <a:r>
              <a:rPr lang="en-US" sz="1200" b="1" dirty="0" smtClean="0"/>
              <a:t>Willingness to openly criticize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Team is creative when people are wiling to say “The king is naked!”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For children is black or white, like it or not and they are saying it</a:t>
            </a:r>
            <a:r>
              <a:rPr lang="en-US" sz="1400" b="1" dirty="0">
                <a:sym typeface="Wingdings" panose="05000000000000000000" pitchFamily="2" charset="2"/>
              </a:rPr>
              <a:t>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ym typeface="Wingdings" panose="05000000000000000000" pitchFamily="2" charset="2"/>
              </a:rPr>
              <a:t>Social norm, fear of authority limit negative feedback   </a:t>
            </a:r>
            <a:r>
              <a:rPr lang="en-US" sz="1400" b="1" dirty="0">
                <a:sym typeface="Wingdings" panose="05000000000000000000" pitchFamily="2" charset="2"/>
              </a:rPr>
              <a:t>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75242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853" y="2857382"/>
            <a:ext cx="2547674" cy="1857792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4766875" y="78963"/>
            <a:ext cx="3980739" cy="2067634"/>
          </a:xfrm>
          <a:prstGeom prst="cloudCallout">
            <a:avLst>
              <a:gd name="adj1" fmla="val 23933"/>
              <a:gd name="adj2" fmla="val 875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a BA I want workshop participants to be “child-like” when solving problems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12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idx="2"/>
          </p:nvPr>
        </p:nvSpPr>
        <p:spPr>
          <a:xfrm>
            <a:off x="5475250" y="575500"/>
            <a:ext cx="3081533" cy="1189690"/>
          </a:xfrm>
        </p:spPr>
        <p:txBody>
          <a:bodyPr/>
          <a:lstStyle/>
          <a:p>
            <a:r>
              <a:rPr lang="en-US" sz="1400" dirty="0" smtClean="0">
                <a:solidFill>
                  <a:srgbClr val="00B050"/>
                </a:solidFill>
              </a:rPr>
              <a:t>Child + new toy + no instructions </a:t>
            </a:r>
            <a:r>
              <a:rPr lang="en-US" sz="1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 </a:t>
            </a:r>
            <a:r>
              <a:rPr lang="en-US" sz="1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CREATIVITY</a:t>
            </a:r>
          </a:p>
          <a:p>
            <a:r>
              <a:rPr lang="en-US" sz="1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Child + new toy + instructions </a:t>
            </a:r>
            <a:r>
              <a:rPr lang="en-US" sz="1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DO AS TOLD</a:t>
            </a:r>
            <a:endParaRPr lang="en-US" sz="1400" b="1" dirty="0" smtClean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1612" y="2218766"/>
            <a:ext cx="1870188" cy="233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7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 cost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13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2695492" y="2781680"/>
            <a:ext cx="6421212" cy="1305290"/>
          </a:xfrm>
        </p:spPr>
        <p:txBody>
          <a:bodyPr/>
          <a:lstStyle/>
          <a:p>
            <a:r>
              <a:rPr lang="en-US" sz="1400" b="1" dirty="0" smtClean="0"/>
              <a:t>What else would you rather do that be here?</a:t>
            </a:r>
            <a:r>
              <a:rPr lang="en-US" sz="1400" b="1" dirty="0" smtClean="0">
                <a:sym typeface="Wingdings" panose="05000000000000000000" pitchFamily="2" charset="2"/>
              </a:rPr>
              <a:t> Belonging to the team</a:t>
            </a:r>
            <a:endParaRPr lang="en-US" sz="14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Ask the question to each participant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Use wisely the information to get input from all the participants</a:t>
            </a:r>
            <a:endParaRPr lang="en-US" sz="1600" dirty="0"/>
          </a:p>
          <a:p>
            <a:endParaRPr lang="en-US" sz="1200" dirty="0" smtClean="0">
              <a:sym typeface="Wingdings" panose="05000000000000000000" pitchFamily="2" charset="2"/>
            </a:endParaRPr>
          </a:p>
        </p:txBody>
      </p:sp>
      <p:pic>
        <p:nvPicPr>
          <p:cNvPr id="7170" name="Picture 2" descr="Image result for opportunity c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492" y="324363"/>
            <a:ext cx="60960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16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 what a workshop participant values, what she/he needs most, Maslow- wise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14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074" name="Picture 2" descr="Image result for pile of small objec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270" y="205361"/>
            <a:ext cx="2864319" cy="214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2695492" y="2781680"/>
            <a:ext cx="6409991" cy="1305290"/>
          </a:xfrm>
        </p:spPr>
        <p:txBody>
          <a:bodyPr/>
          <a:lstStyle/>
          <a:p>
            <a:r>
              <a:rPr lang="en-US" sz="1200" b="1" dirty="0" smtClean="0"/>
              <a:t>Beg of staff </a:t>
            </a:r>
            <a:r>
              <a:rPr lang="en-US" sz="1200" b="1" dirty="0" smtClean="0">
                <a:sym typeface="Wingdings" panose="05000000000000000000" pitchFamily="2" charset="2"/>
              </a:rPr>
              <a:t> Social belonging / part  of the team</a:t>
            </a:r>
            <a:endParaRPr lang="en-US" sz="12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Give a context to participants: e.g. “night in the forest”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Ask participants to individually build something (DO!) with the staff: </a:t>
            </a:r>
            <a:r>
              <a:rPr lang="en-US" sz="1200" dirty="0" err="1" smtClean="0"/>
              <a:t>e.g</a:t>
            </a:r>
            <a:r>
              <a:rPr lang="en-US" sz="1200" dirty="0" smtClean="0"/>
              <a:t> “shelter” </a:t>
            </a:r>
            <a:endParaRPr lang="en-US" sz="1200" b="1" dirty="0" smtClean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ym typeface="Wingdings" panose="05000000000000000000" pitchFamily="2" charset="2"/>
              </a:rPr>
              <a:t>Based on the constructions identify what participant values,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ym typeface="Wingdings" panose="05000000000000000000" pitchFamily="2" charset="2"/>
              </a:rPr>
              <a:t>Wisely use / share / not-share findings during the workshop</a:t>
            </a:r>
            <a:endParaRPr lang="en-US" sz="1400" dirty="0"/>
          </a:p>
          <a:p>
            <a:endParaRPr lang="en-US" sz="12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4602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Forget the box was even there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15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2695492" y="2781680"/>
            <a:ext cx="6409991" cy="1305290"/>
          </a:xfrm>
        </p:spPr>
        <p:txBody>
          <a:bodyPr/>
          <a:lstStyle/>
          <a:p>
            <a:r>
              <a:rPr lang="en-US" sz="1600" b="1" dirty="0" smtClean="0"/>
              <a:t>Connect the unconnected </a:t>
            </a:r>
            <a:r>
              <a:rPr lang="en-US" sz="1600" b="1" dirty="0" smtClean="0">
                <a:sym typeface="Wingdings" panose="05000000000000000000" pitchFamily="2" charset="2"/>
              </a:rPr>
              <a:t>No idea is “stupid”</a:t>
            </a:r>
            <a:endParaRPr lang="en-US" sz="16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Five random objects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List characteristics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Force connections</a:t>
            </a:r>
            <a:endParaRPr lang="en-US" sz="1800" dirty="0"/>
          </a:p>
          <a:p>
            <a:endParaRPr lang="en-US" sz="1200" dirty="0" smtClean="0"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502" y="252999"/>
            <a:ext cx="1819106" cy="240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9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“Toxic” participants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16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2695492" y="2781680"/>
            <a:ext cx="6409991" cy="1305290"/>
          </a:xfrm>
        </p:spPr>
        <p:txBody>
          <a:bodyPr/>
          <a:lstStyle/>
          <a:p>
            <a:r>
              <a:rPr lang="en-US" sz="1600" b="1" dirty="0" smtClean="0"/>
              <a:t>Round table </a:t>
            </a:r>
            <a:r>
              <a:rPr lang="en-US" sz="1600" b="1" dirty="0" smtClean="0">
                <a:sym typeface="Wingdings" panose="05000000000000000000" pitchFamily="2" charset="2"/>
              </a:rPr>
              <a:t> Team cohesion</a:t>
            </a:r>
            <a:endParaRPr lang="en-US" sz="16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Avoid having a participant “head of the table”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All participants to have equal right to speech and opinion</a:t>
            </a:r>
            <a:endParaRPr lang="en-US" sz="1800" dirty="0"/>
          </a:p>
          <a:p>
            <a:endParaRPr lang="en-US" sz="1200" dirty="0" smtClean="0">
              <a:sym typeface="Wingdings" panose="05000000000000000000" pitchFamily="2" charset="2"/>
            </a:endParaRPr>
          </a:p>
        </p:txBody>
      </p:sp>
      <p:pic>
        <p:nvPicPr>
          <p:cNvPr id="8196" name="Picture 4" descr="Image result for king arthur round 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781" y="18475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97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no “I” in team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17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2620429" y="2392719"/>
            <a:ext cx="6571338" cy="1305290"/>
          </a:xfrm>
        </p:spPr>
        <p:txBody>
          <a:bodyPr/>
          <a:lstStyle/>
          <a:p>
            <a:r>
              <a:rPr lang="en-US" sz="1600" b="1" dirty="0" smtClean="0"/>
              <a:t>Layer elaboration / Continue the story </a:t>
            </a:r>
            <a:r>
              <a:rPr lang="en-US" sz="1600" b="1" dirty="0" smtClean="0">
                <a:sym typeface="Wingdings" panose="05000000000000000000" pitchFamily="2" charset="2"/>
              </a:rPr>
              <a:t> belong to the initiative</a:t>
            </a:r>
            <a:endParaRPr lang="en-US" sz="16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Draw on transparent plastic sheets put one on top of other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Continue the story of the colleague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Add to existing ideas on a straightforward manner</a:t>
            </a:r>
            <a:endParaRPr lang="en-US" sz="1800" dirty="0"/>
          </a:p>
          <a:p>
            <a:endParaRPr lang="en-US" sz="1600" dirty="0" smtClean="0">
              <a:sym typeface="Wingdings" panose="05000000000000000000" pitchFamily="2" charset="2"/>
            </a:endParaRPr>
          </a:p>
        </p:txBody>
      </p:sp>
      <p:pic>
        <p:nvPicPr>
          <p:cNvPr id="5122" name="Picture 2" descr="Image result for story tel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492" y="225032"/>
            <a:ext cx="2790908" cy="197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15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Encourage genuine negative feedback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18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125" y="355891"/>
            <a:ext cx="3067478" cy="44202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45426" y="2122998"/>
            <a:ext cx="1542553" cy="13596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0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Awards</a:t>
            </a:r>
            <a:br>
              <a:rPr lang="en-US" dirty="0" smtClean="0"/>
            </a:br>
            <a:r>
              <a:rPr lang="en-US" dirty="0" smtClean="0"/>
              <a:t>Rewards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19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2804674" y="2194826"/>
            <a:ext cx="5895773" cy="1305290"/>
          </a:xfrm>
        </p:spPr>
        <p:txBody>
          <a:bodyPr/>
          <a:lstStyle/>
          <a:p>
            <a:r>
              <a:rPr lang="en-US" sz="1400" b="1" dirty="0" smtClean="0"/>
              <a:t>Gamification </a:t>
            </a:r>
            <a:r>
              <a:rPr lang="en-US" sz="1400" b="1" dirty="0" smtClean="0">
                <a:sym typeface="Wingdings" panose="05000000000000000000" pitchFamily="2" charset="2"/>
              </a:rPr>
              <a:t> Challenge &amp; Accomplishments</a:t>
            </a:r>
            <a:endParaRPr lang="en-US" sz="14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Purpose to go on</a:t>
            </a:r>
            <a:endParaRPr lang="en-US" sz="1600" dirty="0"/>
          </a:p>
          <a:p>
            <a:endParaRPr lang="en-US" sz="1200" dirty="0" smtClean="0"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276" y="474829"/>
            <a:ext cx="324802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9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 do not need user manuals…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2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067" y="180927"/>
            <a:ext cx="1982953" cy="1487216"/>
          </a:xfrm>
          <a:prstGeom prst="rect">
            <a:avLst/>
          </a:prstGeom>
        </p:spPr>
      </p:pic>
      <p:pic>
        <p:nvPicPr>
          <p:cNvPr id="1026" name="Picture 2" descr="Child playing in moving 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068" y="2229712"/>
            <a:ext cx="1982953" cy="224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ddler Behavi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339" y="1063675"/>
            <a:ext cx="22860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849157" y="1767159"/>
            <a:ext cx="2122588" cy="406757"/>
          </a:xfrm>
        </p:spPr>
        <p:txBody>
          <a:bodyPr/>
          <a:lstStyle/>
          <a:p>
            <a:pPr algn="ctr"/>
            <a:r>
              <a:rPr lang="en-US" sz="1600" dirty="0" smtClean="0"/>
              <a:t>They just manage…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2849157" y="4569353"/>
            <a:ext cx="2175835" cy="406757"/>
          </a:xfrm>
        </p:spPr>
        <p:txBody>
          <a:bodyPr/>
          <a:lstStyle/>
          <a:p>
            <a:pPr algn="ctr"/>
            <a:r>
              <a:rPr lang="en-US" sz="1600" dirty="0" smtClean="0"/>
              <a:t>…in surprising ways…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944644" y="3075012"/>
            <a:ext cx="2612139" cy="956299"/>
          </a:xfrm>
        </p:spPr>
        <p:txBody>
          <a:bodyPr/>
          <a:lstStyle/>
          <a:p>
            <a:pPr algn="ctr"/>
            <a:r>
              <a:rPr lang="en-US" sz="1600" dirty="0" smtClean="0"/>
              <a:t>…and are known for giving  instant negative feedback!</a:t>
            </a:r>
          </a:p>
        </p:txBody>
      </p:sp>
    </p:spTree>
    <p:extLst>
      <p:ext uri="{BB962C8B-B14F-4D97-AF65-F5344CB8AC3E}">
        <p14:creationId xmlns:p14="http://schemas.microsoft.com/office/powerpoint/2010/main" val="330503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6" grpId="0" build="p"/>
      <p:bldP spid="1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n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n"/>
              <a:cs typeface="Arial"/>
              <a:sym typeface="Arial"/>
            </a:endParaRPr>
          </a:p>
        </p:txBody>
      </p:sp>
      <p:sp>
        <p:nvSpPr>
          <p:cNvPr id="243" name="Shape 243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7908925" cy="514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" sz="4400" b="1" dirty="0" smtClean="0"/>
              <a:t>Questions….!!!!</a:t>
            </a:r>
            <a:r>
              <a:rPr lang="en" sz="1800" b="1" dirty="0" smtClean="0"/>
              <a:t/>
            </a:r>
            <a:br>
              <a:rPr lang="en" sz="1800" b="1" dirty="0" smtClean="0"/>
            </a:br>
            <a:r>
              <a:rPr lang="en" sz="1800" b="1" dirty="0" smtClean="0"/>
              <a:t/>
            </a:r>
            <a:br>
              <a:rPr lang="en" sz="1800" b="1" dirty="0" smtClean="0"/>
            </a:b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29374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n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n"/>
              <a:cs typeface="Arial"/>
              <a:sym typeface="Arial"/>
            </a:endParaRPr>
          </a:p>
        </p:txBody>
      </p:sp>
      <p:sp>
        <p:nvSpPr>
          <p:cNvPr id="243" name="Shape 243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7908925" cy="514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" sz="4400" b="1" dirty="0" smtClean="0"/>
              <a:t>Thank You!</a:t>
            </a:r>
            <a:r>
              <a:rPr lang="en" sz="1800" b="1" dirty="0" smtClean="0"/>
              <a:t/>
            </a:r>
            <a:br>
              <a:rPr lang="en" sz="1800" b="1" dirty="0" smtClean="0"/>
            </a:br>
            <a:r>
              <a:rPr lang="en" sz="1800" b="1" dirty="0" smtClean="0"/>
              <a:t/>
            </a:r>
            <a:br>
              <a:rPr lang="en" sz="1800" b="1" dirty="0" smtClean="0"/>
            </a:br>
            <a:r>
              <a:rPr lang="en-US" sz="1800" b="1" dirty="0" smtClean="0"/>
              <a:t>contact@romania.iiba.org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>https://romania.iiba.org/</a:t>
            </a:r>
            <a:br>
              <a:rPr lang="en-US" sz="1800" b="1" dirty="0"/>
            </a:br>
            <a:r>
              <a:rPr lang="en-US" sz="1800" b="1" dirty="0"/>
              <a:t>https://www.facebook.com/iiba.romania/</a:t>
            </a:r>
            <a:br>
              <a:rPr lang="en-US" sz="1800" b="1" dirty="0"/>
            </a:br>
            <a:r>
              <a:rPr lang="en-US" sz="1800" b="1" dirty="0"/>
              <a:t>https://www.linkedin.com/company/iiba-romania-chapter/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285" y="0"/>
            <a:ext cx="1143512" cy="94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5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…grownups should neither…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3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549" y="1642555"/>
            <a:ext cx="4133276" cy="2821125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060549" y="842176"/>
            <a:ext cx="4486663" cy="504616"/>
          </a:xfrm>
        </p:spPr>
        <p:txBody>
          <a:bodyPr/>
          <a:lstStyle/>
          <a:p>
            <a:pPr algn="ctr"/>
            <a:r>
              <a:rPr lang="en-US" sz="1600" dirty="0" smtClean="0"/>
              <a:t>…all staff should fit nicely in our hands</a:t>
            </a:r>
          </a:p>
        </p:txBody>
      </p:sp>
    </p:spTree>
    <p:extLst>
      <p:ext uri="{BB962C8B-B14F-4D97-AF65-F5344CB8AC3E}">
        <p14:creationId xmlns:p14="http://schemas.microsoft.com/office/powerpoint/2010/main" val="227749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…because all designs have behind: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4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" name="Cloud 5"/>
          <p:cNvSpPr/>
          <p:nvPr/>
        </p:nvSpPr>
        <p:spPr>
          <a:xfrm>
            <a:off x="2679096" y="521989"/>
            <a:ext cx="1601973" cy="793897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idx="1"/>
          </p:nvPr>
        </p:nvSpPr>
        <p:spPr>
          <a:xfrm>
            <a:off x="2736408" y="596297"/>
            <a:ext cx="1487347" cy="645280"/>
          </a:xfrm>
        </p:spPr>
        <p:txBody>
          <a:bodyPr/>
          <a:lstStyle/>
          <a:p>
            <a:pPr algn="ctr"/>
            <a:r>
              <a:rPr lang="en-US" sz="1400" b="1" dirty="0" smtClean="0"/>
              <a:t>Involve end users</a:t>
            </a:r>
          </a:p>
          <a:p>
            <a:endParaRPr lang="en-US" dirty="0"/>
          </a:p>
        </p:txBody>
      </p:sp>
      <p:sp>
        <p:nvSpPr>
          <p:cNvPr id="12" name="Cloud 11"/>
          <p:cNvSpPr/>
          <p:nvPr/>
        </p:nvSpPr>
        <p:spPr>
          <a:xfrm>
            <a:off x="4362893" y="24928"/>
            <a:ext cx="1601973" cy="793897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idx="1"/>
          </p:nvPr>
        </p:nvSpPr>
        <p:spPr>
          <a:xfrm>
            <a:off x="4420205" y="183744"/>
            <a:ext cx="1487347" cy="476264"/>
          </a:xfrm>
        </p:spPr>
        <p:txBody>
          <a:bodyPr/>
          <a:lstStyle/>
          <a:p>
            <a:pPr algn="ctr"/>
            <a:r>
              <a:rPr lang="en-US" sz="1400" b="1" dirty="0" smtClean="0"/>
              <a:t>Personas</a:t>
            </a:r>
          </a:p>
          <a:p>
            <a:endParaRPr lang="en-US" dirty="0"/>
          </a:p>
        </p:txBody>
      </p:sp>
      <p:sp>
        <p:nvSpPr>
          <p:cNvPr id="14" name="Cloud 13"/>
          <p:cNvSpPr/>
          <p:nvPr/>
        </p:nvSpPr>
        <p:spPr>
          <a:xfrm>
            <a:off x="5787697" y="604457"/>
            <a:ext cx="1601973" cy="793897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idx="1"/>
          </p:nvPr>
        </p:nvSpPr>
        <p:spPr>
          <a:xfrm>
            <a:off x="5904959" y="650413"/>
            <a:ext cx="1487347" cy="645280"/>
          </a:xfrm>
        </p:spPr>
        <p:txBody>
          <a:bodyPr/>
          <a:lstStyle/>
          <a:p>
            <a:pPr algn="ctr"/>
            <a:r>
              <a:rPr lang="en-US" sz="1400" b="1" dirty="0" smtClean="0"/>
              <a:t>Participation design</a:t>
            </a:r>
          </a:p>
          <a:p>
            <a:endParaRPr lang="en-US" dirty="0"/>
          </a:p>
        </p:txBody>
      </p:sp>
      <p:sp>
        <p:nvSpPr>
          <p:cNvPr id="16" name="Cloud 15"/>
          <p:cNvSpPr/>
          <p:nvPr/>
        </p:nvSpPr>
        <p:spPr>
          <a:xfrm>
            <a:off x="5515752" y="1591761"/>
            <a:ext cx="1601973" cy="793897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idx="1"/>
          </p:nvPr>
        </p:nvSpPr>
        <p:spPr>
          <a:xfrm>
            <a:off x="5579848" y="1750577"/>
            <a:ext cx="1487347" cy="401956"/>
          </a:xfrm>
        </p:spPr>
        <p:txBody>
          <a:bodyPr/>
          <a:lstStyle/>
          <a:p>
            <a:pPr algn="ctr"/>
            <a:r>
              <a:rPr lang="en-US" sz="1400" b="1" dirty="0" smtClean="0"/>
              <a:t>Co-design</a:t>
            </a:r>
          </a:p>
          <a:p>
            <a:endParaRPr lang="en-US" dirty="0"/>
          </a:p>
        </p:txBody>
      </p:sp>
      <p:sp>
        <p:nvSpPr>
          <p:cNvPr id="18" name="Cloud 17"/>
          <p:cNvSpPr/>
          <p:nvPr/>
        </p:nvSpPr>
        <p:spPr>
          <a:xfrm>
            <a:off x="3942436" y="1191959"/>
            <a:ext cx="1601973" cy="793897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9" name="Text Placeholder 3"/>
          <p:cNvSpPr>
            <a:spLocks noGrp="1"/>
          </p:cNvSpPr>
          <p:nvPr>
            <p:ph type="body" idx="1"/>
          </p:nvPr>
        </p:nvSpPr>
        <p:spPr>
          <a:xfrm>
            <a:off x="3942436" y="1315886"/>
            <a:ext cx="1487347" cy="379902"/>
          </a:xfrm>
        </p:spPr>
        <p:txBody>
          <a:bodyPr/>
          <a:lstStyle/>
          <a:p>
            <a:pPr algn="ctr"/>
            <a:r>
              <a:rPr lang="en-US" sz="1400" b="1" dirty="0" err="1" smtClean="0"/>
              <a:t>DesignOpps</a:t>
            </a:r>
            <a:endParaRPr lang="en-US" sz="1400" b="1" dirty="0" smtClean="0"/>
          </a:p>
        </p:txBody>
      </p:sp>
      <p:sp>
        <p:nvSpPr>
          <p:cNvPr id="20" name="Cloud 19"/>
          <p:cNvSpPr/>
          <p:nvPr/>
        </p:nvSpPr>
        <p:spPr>
          <a:xfrm>
            <a:off x="2921378" y="2900899"/>
            <a:ext cx="1601973" cy="793897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idx="1"/>
          </p:nvPr>
        </p:nvSpPr>
        <p:spPr>
          <a:xfrm>
            <a:off x="2978690" y="2975207"/>
            <a:ext cx="1487347" cy="645280"/>
          </a:xfrm>
        </p:spPr>
        <p:txBody>
          <a:bodyPr/>
          <a:lstStyle/>
          <a:p>
            <a:pPr algn="ctr"/>
            <a:r>
              <a:rPr lang="en-US" sz="1400" b="1" dirty="0" smtClean="0"/>
              <a:t>Interactive design</a:t>
            </a:r>
          </a:p>
          <a:p>
            <a:endParaRPr lang="en-US" dirty="0"/>
          </a:p>
        </p:txBody>
      </p:sp>
      <p:sp>
        <p:nvSpPr>
          <p:cNvPr id="22" name="Cloud 21"/>
          <p:cNvSpPr/>
          <p:nvPr/>
        </p:nvSpPr>
        <p:spPr>
          <a:xfrm>
            <a:off x="4929724" y="3800981"/>
            <a:ext cx="1601973" cy="793897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idx="1"/>
          </p:nvPr>
        </p:nvSpPr>
        <p:spPr>
          <a:xfrm>
            <a:off x="4987036" y="3988820"/>
            <a:ext cx="1487347" cy="397070"/>
          </a:xfrm>
        </p:spPr>
        <p:txBody>
          <a:bodyPr/>
          <a:lstStyle/>
          <a:p>
            <a:pPr algn="ctr"/>
            <a:r>
              <a:rPr lang="en-US" sz="1400" b="1" dirty="0" smtClean="0"/>
              <a:t>Prototype</a:t>
            </a:r>
          </a:p>
          <a:p>
            <a:endParaRPr lang="en-US" dirty="0"/>
          </a:p>
        </p:txBody>
      </p:sp>
      <p:sp>
        <p:nvSpPr>
          <p:cNvPr id="24" name="Cloud 23"/>
          <p:cNvSpPr/>
          <p:nvPr/>
        </p:nvSpPr>
        <p:spPr>
          <a:xfrm>
            <a:off x="2904640" y="4204284"/>
            <a:ext cx="1601973" cy="793897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idx="1"/>
          </p:nvPr>
        </p:nvSpPr>
        <p:spPr>
          <a:xfrm>
            <a:off x="2961952" y="4278592"/>
            <a:ext cx="1487347" cy="645280"/>
          </a:xfrm>
        </p:spPr>
        <p:txBody>
          <a:bodyPr/>
          <a:lstStyle/>
          <a:p>
            <a:pPr algn="ctr"/>
            <a:r>
              <a:rPr lang="en-US" sz="1400" b="1" dirty="0" smtClean="0"/>
              <a:t>User experience</a:t>
            </a:r>
          </a:p>
          <a:p>
            <a:endParaRPr lang="en-US" dirty="0"/>
          </a:p>
        </p:txBody>
      </p:sp>
      <p:sp>
        <p:nvSpPr>
          <p:cNvPr id="26" name="Cloud 25"/>
          <p:cNvSpPr/>
          <p:nvPr/>
        </p:nvSpPr>
        <p:spPr>
          <a:xfrm>
            <a:off x="7172506" y="3881644"/>
            <a:ext cx="1601973" cy="793897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idx="1"/>
          </p:nvPr>
        </p:nvSpPr>
        <p:spPr>
          <a:xfrm>
            <a:off x="7229818" y="3955952"/>
            <a:ext cx="1487347" cy="645280"/>
          </a:xfrm>
        </p:spPr>
        <p:txBody>
          <a:bodyPr/>
          <a:lstStyle/>
          <a:p>
            <a:pPr algn="ctr"/>
            <a:r>
              <a:rPr lang="en-US" sz="1400" b="1" dirty="0" smtClean="0"/>
              <a:t>Customer journey</a:t>
            </a:r>
          </a:p>
          <a:p>
            <a:endParaRPr lang="en-US" dirty="0"/>
          </a:p>
        </p:txBody>
      </p:sp>
      <p:sp>
        <p:nvSpPr>
          <p:cNvPr id="28" name="Cloud 27"/>
          <p:cNvSpPr/>
          <p:nvPr/>
        </p:nvSpPr>
        <p:spPr>
          <a:xfrm>
            <a:off x="7360648" y="1027260"/>
            <a:ext cx="1601973" cy="793897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29" name="Text Placeholder 3"/>
          <p:cNvSpPr>
            <a:spLocks noGrp="1"/>
          </p:cNvSpPr>
          <p:nvPr>
            <p:ph type="body" idx="1"/>
          </p:nvPr>
        </p:nvSpPr>
        <p:spPr>
          <a:xfrm>
            <a:off x="7417960" y="1101568"/>
            <a:ext cx="1487347" cy="645280"/>
          </a:xfrm>
        </p:spPr>
        <p:txBody>
          <a:bodyPr/>
          <a:lstStyle/>
          <a:p>
            <a:pPr algn="ctr"/>
            <a:r>
              <a:rPr lang="en-US" sz="1400" b="1" dirty="0" smtClean="0"/>
              <a:t>Intuitive design</a:t>
            </a:r>
            <a:endParaRPr lang="en-US" dirty="0"/>
          </a:p>
        </p:txBody>
      </p:sp>
      <p:sp>
        <p:nvSpPr>
          <p:cNvPr id="30" name="Cloud 29"/>
          <p:cNvSpPr/>
          <p:nvPr/>
        </p:nvSpPr>
        <p:spPr>
          <a:xfrm>
            <a:off x="7229820" y="2503951"/>
            <a:ext cx="1601973" cy="793897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idx="1"/>
          </p:nvPr>
        </p:nvSpPr>
        <p:spPr>
          <a:xfrm>
            <a:off x="7287132" y="2578259"/>
            <a:ext cx="1487347" cy="645280"/>
          </a:xfrm>
        </p:spPr>
        <p:txBody>
          <a:bodyPr/>
          <a:lstStyle/>
          <a:p>
            <a:pPr algn="ctr"/>
            <a:r>
              <a:rPr lang="en-US" sz="1400" b="1" dirty="0" smtClean="0"/>
              <a:t>Design thinking</a:t>
            </a:r>
          </a:p>
          <a:p>
            <a:endParaRPr lang="en-US" dirty="0"/>
          </a:p>
        </p:txBody>
      </p:sp>
      <p:sp>
        <p:nvSpPr>
          <p:cNvPr id="32" name="Cloud 31"/>
          <p:cNvSpPr/>
          <p:nvPr/>
        </p:nvSpPr>
        <p:spPr>
          <a:xfrm>
            <a:off x="2666750" y="1845846"/>
            <a:ext cx="1601973" cy="793897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idx="1"/>
          </p:nvPr>
        </p:nvSpPr>
        <p:spPr>
          <a:xfrm>
            <a:off x="2724062" y="1920154"/>
            <a:ext cx="1487347" cy="645280"/>
          </a:xfrm>
        </p:spPr>
        <p:txBody>
          <a:bodyPr/>
          <a:lstStyle/>
          <a:p>
            <a:pPr algn="ctr"/>
            <a:r>
              <a:rPr lang="en-US" sz="1400" b="1" dirty="0" smtClean="0"/>
              <a:t>Practical knowledge</a:t>
            </a:r>
          </a:p>
          <a:p>
            <a:endParaRPr lang="en-US" dirty="0"/>
          </a:p>
        </p:txBody>
      </p:sp>
      <p:sp>
        <p:nvSpPr>
          <p:cNvPr id="34" name="Cloud 33"/>
          <p:cNvSpPr/>
          <p:nvPr/>
        </p:nvSpPr>
        <p:spPr>
          <a:xfrm>
            <a:off x="5018287" y="2569093"/>
            <a:ext cx="1601973" cy="793897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35" name="Text Placeholder 3"/>
          <p:cNvSpPr>
            <a:spLocks noGrp="1"/>
          </p:cNvSpPr>
          <p:nvPr>
            <p:ph type="body" idx="1"/>
          </p:nvPr>
        </p:nvSpPr>
        <p:spPr>
          <a:xfrm>
            <a:off x="5075599" y="2643401"/>
            <a:ext cx="1487347" cy="645280"/>
          </a:xfrm>
        </p:spPr>
        <p:txBody>
          <a:bodyPr/>
          <a:lstStyle/>
          <a:p>
            <a:pPr algn="ctr"/>
            <a:r>
              <a:rPr lang="en-US" sz="1400" b="1" dirty="0" smtClean="0"/>
              <a:t>Cultural knowledge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83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build="p"/>
      <p:bldP spid="12" grpId="0" animBg="1"/>
      <p:bldP spid="13" grpId="0" build="p"/>
      <p:bldP spid="14" grpId="0" animBg="1"/>
      <p:bldP spid="15" grpId="0" build="p"/>
      <p:bldP spid="16" grpId="0" animBg="1"/>
      <p:bldP spid="17" grpId="0" build="p"/>
      <p:bldP spid="18" grpId="0" animBg="1"/>
      <p:bldP spid="19" grpId="0" build="p"/>
      <p:bldP spid="20" grpId="0" animBg="1"/>
      <p:bldP spid="21" grpId="0" build="p"/>
      <p:bldP spid="22" grpId="0" animBg="1"/>
      <p:bldP spid="23" grpId="0" build="p"/>
      <p:bldP spid="24" grpId="0" animBg="1"/>
      <p:bldP spid="25" grpId="0" build="p"/>
      <p:bldP spid="26" grpId="0" animBg="1"/>
      <p:bldP spid="27" grpId="0" build="p"/>
      <p:bldP spid="28" grpId="0" animBg="1"/>
      <p:bldP spid="29" grpId="0" build="p"/>
      <p:bldP spid="30" grpId="0" animBg="1"/>
      <p:bldP spid="31" grpId="0" build="p"/>
      <p:bldP spid="32" grpId="0" animBg="1"/>
      <p:bldP spid="33" grpId="0" build="p"/>
      <p:bldP spid="34" grpId="0" animBg="1"/>
      <p:bldP spid="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there were flops…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5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861" y="252682"/>
            <a:ext cx="933580" cy="895475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086363" y="1428558"/>
          <a:ext cx="5604938" cy="2275272"/>
        </p:xfrm>
        <a:graphic>
          <a:graphicData uri="http://schemas.openxmlformats.org/drawingml/2006/table">
            <a:tbl>
              <a:tblPr/>
              <a:tblGrid>
                <a:gridCol w="25400">
                  <a:extLst>
                    <a:ext uri="{9D8B030D-6E8A-4147-A177-3AD203B41FA5}">
                      <a16:colId xmlns:a16="http://schemas.microsoft.com/office/drawing/2014/main" val="3447142964"/>
                    </a:ext>
                  </a:extLst>
                </a:gridCol>
                <a:gridCol w="30631">
                  <a:extLst>
                    <a:ext uri="{9D8B030D-6E8A-4147-A177-3AD203B41FA5}">
                      <a16:colId xmlns:a16="http://schemas.microsoft.com/office/drawing/2014/main" val="4141346426"/>
                    </a:ext>
                  </a:extLst>
                </a:gridCol>
                <a:gridCol w="1079739">
                  <a:extLst>
                    <a:ext uri="{9D8B030D-6E8A-4147-A177-3AD203B41FA5}">
                      <a16:colId xmlns:a16="http://schemas.microsoft.com/office/drawing/2014/main" val="208802912"/>
                    </a:ext>
                  </a:extLst>
                </a:gridCol>
                <a:gridCol w="30631">
                  <a:extLst>
                    <a:ext uri="{9D8B030D-6E8A-4147-A177-3AD203B41FA5}">
                      <a16:colId xmlns:a16="http://schemas.microsoft.com/office/drawing/2014/main" val="2759287659"/>
                    </a:ext>
                  </a:extLst>
                </a:gridCol>
                <a:gridCol w="207937">
                  <a:extLst>
                    <a:ext uri="{9D8B030D-6E8A-4147-A177-3AD203B41FA5}">
                      <a16:colId xmlns:a16="http://schemas.microsoft.com/office/drawing/2014/main" val="2458436038"/>
                    </a:ext>
                  </a:extLst>
                </a:gridCol>
                <a:gridCol w="153155">
                  <a:extLst>
                    <a:ext uri="{9D8B030D-6E8A-4147-A177-3AD203B41FA5}">
                      <a16:colId xmlns:a16="http://schemas.microsoft.com/office/drawing/2014/main" val="561063434"/>
                    </a:ext>
                  </a:extLst>
                </a:gridCol>
                <a:gridCol w="840583">
                  <a:extLst>
                    <a:ext uri="{9D8B030D-6E8A-4147-A177-3AD203B41FA5}">
                      <a16:colId xmlns:a16="http://schemas.microsoft.com/office/drawing/2014/main" val="491084732"/>
                    </a:ext>
                  </a:extLst>
                </a:gridCol>
                <a:gridCol w="73632">
                  <a:extLst>
                    <a:ext uri="{9D8B030D-6E8A-4147-A177-3AD203B41FA5}">
                      <a16:colId xmlns:a16="http://schemas.microsoft.com/office/drawing/2014/main" val="2416062367"/>
                    </a:ext>
                  </a:extLst>
                </a:gridCol>
                <a:gridCol w="293939">
                  <a:extLst>
                    <a:ext uri="{9D8B030D-6E8A-4147-A177-3AD203B41FA5}">
                      <a16:colId xmlns:a16="http://schemas.microsoft.com/office/drawing/2014/main" val="2394041337"/>
                    </a:ext>
                  </a:extLst>
                </a:gridCol>
                <a:gridCol w="189676">
                  <a:extLst>
                    <a:ext uri="{9D8B030D-6E8A-4147-A177-3AD203B41FA5}">
                      <a16:colId xmlns:a16="http://schemas.microsoft.com/office/drawing/2014/main" val="595443661"/>
                    </a:ext>
                  </a:extLst>
                </a:gridCol>
                <a:gridCol w="975476">
                  <a:extLst>
                    <a:ext uri="{9D8B030D-6E8A-4147-A177-3AD203B41FA5}">
                      <a16:colId xmlns:a16="http://schemas.microsoft.com/office/drawing/2014/main" val="3298976882"/>
                    </a:ext>
                  </a:extLst>
                </a:gridCol>
                <a:gridCol w="177306">
                  <a:extLst>
                    <a:ext uri="{9D8B030D-6E8A-4147-A177-3AD203B41FA5}">
                      <a16:colId xmlns:a16="http://schemas.microsoft.com/office/drawing/2014/main" val="1653751973"/>
                    </a:ext>
                  </a:extLst>
                </a:gridCol>
                <a:gridCol w="336940">
                  <a:extLst>
                    <a:ext uri="{9D8B030D-6E8A-4147-A177-3AD203B41FA5}">
                      <a16:colId xmlns:a16="http://schemas.microsoft.com/office/drawing/2014/main" val="1851995225"/>
                    </a:ext>
                  </a:extLst>
                </a:gridCol>
                <a:gridCol w="1189893">
                  <a:extLst>
                    <a:ext uri="{9D8B030D-6E8A-4147-A177-3AD203B41FA5}">
                      <a16:colId xmlns:a16="http://schemas.microsoft.com/office/drawing/2014/main" val="3893687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2384332"/>
                  </a:ext>
                </a:extLst>
              </a:tr>
              <a:tr h="8560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8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</a:endParaRP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0146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598808"/>
                  </a:ext>
                </a:extLst>
              </a:tr>
              <a:tr h="171201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483208"/>
                  </a:ext>
                </a:extLst>
              </a:tr>
              <a:tr h="263885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659130"/>
                  </a:ext>
                </a:extLst>
              </a:tr>
              <a:tr h="42505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391681"/>
                  </a:ext>
                </a:extLst>
              </a:tr>
              <a:tr h="21429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809540"/>
                  </a:ext>
                </a:extLst>
              </a:tr>
              <a:tr h="44276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 gridSpan="2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787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065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2093842"/>
                  </a:ext>
                </a:extLst>
              </a:tr>
              <a:tr h="7379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gridSpan="3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87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8809786"/>
                  </a:ext>
                </a:extLst>
              </a:tr>
              <a:tr h="762138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8639422"/>
                  </a:ext>
                </a:extLst>
              </a:tr>
              <a:tr h="9209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4927705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090159" y="2198950"/>
          <a:ext cx="5597346" cy="734488"/>
        </p:xfrm>
        <a:graphic>
          <a:graphicData uri="http://schemas.openxmlformats.org/drawingml/2006/table">
            <a:tbl>
              <a:tblPr/>
              <a:tblGrid>
                <a:gridCol w="25400">
                  <a:extLst>
                    <a:ext uri="{9D8B030D-6E8A-4147-A177-3AD203B41FA5}">
                      <a16:colId xmlns:a16="http://schemas.microsoft.com/office/drawing/2014/main" val="3065359695"/>
                    </a:ext>
                  </a:extLst>
                </a:gridCol>
                <a:gridCol w="1728869">
                  <a:extLst>
                    <a:ext uri="{9D8B030D-6E8A-4147-A177-3AD203B41FA5}">
                      <a16:colId xmlns:a16="http://schemas.microsoft.com/office/drawing/2014/main" val="2590150093"/>
                    </a:ext>
                  </a:extLst>
                </a:gridCol>
                <a:gridCol w="1935301">
                  <a:extLst>
                    <a:ext uri="{9D8B030D-6E8A-4147-A177-3AD203B41FA5}">
                      <a16:colId xmlns:a16="http://schemas.microsoft.com/office/drawing/2014/main" val="3204389367"/>
                    </a:ext>
                  </a:extLst>
                </a:gridCol>
                <a:gridCol w="1907776">
                  <a:extLst>
                    <a:ext uri="{9D8B030D-6E8A-4147-A177-3AD203B41FA5}">
                      <a16:colId xmlns:a16="http://schemas.microsoft.com/office/drawing/2014/main" val="24559797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8416096"/>
                  </a:ext>
                </a:extLst>
              </a:tr>
              <a:tr h="134735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070274"/>
                  </a:ext>
                </a:extLst>
              </a:tr>
              <a:tr h="49403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41993"/>
                  </a:ext>
                </a:extLst>
              </a:tr>
              <a:tr h="8032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398392"/>
                  </a:ext>
                </a:extLst>
              </a:tr>
            </a:tbl>
          </a:graphicData>
        </a:graphic>
      </p:graphicFrame>
      <p:pic>
        <p:nvPicPr>
          <p:cNvPr id="1026" name="Picture 2" descr="Machine generated alternative text:&#10;COLOV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112" y="1952877"/>
            <a:ext cx="16383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achine generated alternative text:&#10;boacom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795" y="2760855"/>
            <a:ext cx="17716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chine generated alternative text:&#10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010" y="2038122"/>
            <a:ext cx="18097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Machine generated alternative text:&#10;PAY BY &#10;TOUCH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861" y="3183661"/>
            <a:ext cx="12668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chine generated alternative text:&#10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29" y="3983953"/>
            <a:ext cx="17526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Machine generated alternative text:&#10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364" y="394529"/>
            <a:ext cx="173355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chine generated alternative text:&#10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170" y="3102025"/>
            <a:ext cx="16192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Machine generated alternative text:&#10;8 SPIRAE2 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3" y="1204190"/>
            <a:ext cx="19907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chine generated alternative text:&#10;ReACTRlP( 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382538"/>
            <a:ext cx="18002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47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come?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8467091" y="4647562"/>
            <a:ext cx="548700" cy="393600"/>
          </a:xfrm>
        </p:spPr>
        <p:txBody>
          <a:bodyPr/>
          <a:lstStyle/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6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9218" name="Picture 2" descr="Image result for looking puzz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474" y="482641"/>
            <a:ext cx="4073858" cy="40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06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do constrain our problem solving as we mature… how much we constrain it… and how?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8467091" y="4647562"/>
            <a:ext cx="548700" cy="393600"/>
          </a:xfrm>
        </p:spPr>
        <p:txBody>
          <a:bodyPr/>
          <a:lstStyle/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7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678539" y="72433"/>
            <a:ext cx="6426944" cy="38232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marR="0" lvl="0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2" charset="0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Marshmallow challenge – Peter Skillman</a:t>
            </a:r>
          </a:p>
          <a:p>
            <a:r>
              <a:rPr lang="en-US" dirty="0" smtClean="0"/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323" y="700955"/>
            <a:ext cx="5215781" cy="2205331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idx="2"/>
          </p:nvPr>
        </p:nvSpPr>
        <p:spPr>
          <a:xfrm>
            <a:off x="2971323" y="3152480"/>
            <a:ext cx="5212557" cy="1404020"/>
          </a:xfrm>
        </p:spPr>
        <p:txBody>
          <a:bodyPr/>
          <a:lstStyle/>
          <a:p>
            <a:r>
              <a:rPr lang="en-US" sz="1800" dirty="0" smtClean="0"/>
              <a:t>1. Build the tallest free standing structure</a:t>
            </a:r>
          </a:p>
          <a:p>
            <a:r>
              <a:rPr lang="en-US" sz="1800" dirty="0" smtClean="0"/>
              <a:t>2. The entire marshmallow should be on top</a:t>
            </a:r>
          </a:p>
          <a:p>
            <a:r>
              <a:rPr lang="en-US" sz="1800" dirty="0" smtClean="0"/>
              <a:t>3. Freely use the provided materials</a:t>
            </a:r>
          </a:p>
          <a:p>
            <a:r>
              <a:rPr lang="en-US" sz="1800" dirty="0" smtClean="0"/>
              <a:t>4. Time: 18 min</a:t>
            </a:r>
          </a:p>
        </p:txBody>
      </p:sp>
    </p:spTree>
    <p:extLst>
      <p:ext uri="{BB962C8B-B14F-4D97-AF65-F5344CB8AC3E}">
        <p14:creationId xmlns:p14="http://schemas.microsoft.com/office/powerpoint/2010/main" val="76553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5892011" y="2933296"/>
            <a:ext cx="3070950" cy="1066486"/>
          </a:xfrm>
        </p:spPr>
        <p:txBody>
          <a:bodyPr/>
          <a:lstStyle/>
          <a:p>
            <a:r>
              <a:rPr lang="en-US" sz="1200" b="1" dirty="0" smtClean="0"/>
              <a:t>Kindergarteners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Try in many ways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None is trying to be the boss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737860" y="553647"/>
            <a:ext cx="3367623" cy="998070"/>
          </a:xfrm>
        </p:spPr>
        <p:txBody>
          <a:bodyPr/>
          <a:lstStyle/>
          <a:p>
            <a:r>
              <a:rPr lang="en-US" sz="1200" b="1" dirty="0" smtClean="0"/>
              <a:t>Business school graduates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Jokey for power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Trained to fine ONE right plan and act on it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how much we constrain problem solving…?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8489690" y="4647562"/>
            <a:ext cx="548700" cy="393600"/>
          </a:xfrm>
        </p:spPr>
        <p:txBody>
          <a:bodyPr/>
          <a:lstStyle/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8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678539" y="72433"/>
            <a:ext cx="6426944" cy="38232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marR="0" lvl="0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2" charset="0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Marshmallow challenge – Peter Skillman</a:t>
            </a:r>
          </a:p>
          <a:p>
            <a:r>
              <a:rPr lang="en-US" dirty="0" smtClean="0"/>
              <a:t>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839" y="2922656"/>
            <a:ext cx="3057098" cy="1877768"/>
          </a:xfrm>
          <a:prstGeom prst="rect">
            <a:avLst/>
          </a:prstGeom>
        </p:spPr>
      </p:pic>
      <p:pic>
        <p:nvPicPr>
          <p:cNvPr id="2050" name="Picture 2" descr="How To Play The Marshmallow Challen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839" y="553647"/>
            <a:ext cx="2860498" cy="217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9101" y="2967450"/>
            <a:ext cx="551934" cy="4990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8947" y="575500"/>
            <a:ext cx="501485" cy="49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3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…and  how do we constraint problem solving as we grow up…?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8489690" y="4647562"/>
            <a:ext cx="548700" cy="393600"/>
          </a:xfrm>
        </p:spPr>
        <p:txBody>
          <a:bodyPr/>
          <a:lstStyle/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9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2924877" y="1684400"/>
            <a:ext cx="5699760" cy="998070"/>
          </a:xfrm>
        </p:spPr>
        <p:txBody>
          <a:bodyPr/>
          <a:lstStyle/>
          <a:p>
            <a:r>
              <a:rPr lang="en-US" sz="1200" b="1" dirty="0" smtClean="0"/>
              <a:t>Belonging to the team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Team is creative when people go along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When not fitting in the team, a child leaves by himself or is excluded </a:t>
            </a:r>
            <a:r>
              <a:rPr lang="en-US" sz="1400" b="1" dirty="0" smtClean="0">
                <a:sym typeface="Wingdings" panose="05000000000000000000" pitchFamily="2" charset="2"/>
              </a:rPr>
              <a:t></a:t>
            </a:r>
            <a:endParaRPr lang="en-US" sz="1200" b="1" dirty="0" smtClean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ym typeface="Wingdings" panose="05000000000000000000" pitchFamily="2" charset="2"/>
              </a:rPr>
              <a:t>In a corporation, removing a un-fitted member of the team is difficult </a:t>
            </a:r>
            <a:r>
              <a:rPr lang="en-US" sz="1400" b="1" dirty="0">
                <a:sym typeface="Wingdings" panose="05000000000000000000" pitchFamily="2" charset="2"/>
              </a:rPr>
              <a:t>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45839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theme/theme1.xml><?xml version="1.0" encoding="utf-8"?>
<a:theme xmlns:a="http://schemas.openxmlformats.org/drawingml/2006/main" name="Ulysses template">
  <a:themeElements>
    <a:clrScheme name="IIBA Colors">
      <a:dk1>
        <a:srgbClr val="FFFFFF"/>
      </a:dk1>
      <a:lt1>
        <a:srgbClr val="FFFFFF"/>
      </a:lt1>
      <a:dk2>
        <a:srgbClr val="FF8300"/>
      </a:dk2>
      <a:lt2>
        <a:srgbClr val="666969"/>
      </a:lt2>
      <a:accent1>
        <a:srgbClr val="003E52"/>
      </a:accent1>
      <a:accent2>
        <a:srgbClr val="746358"/>
      </a:accent2>
      <a:accent3>
        <a:srgbClr val="FFFFFF"/>
      </a:accent3>
      <a:accent4>
        <a:srgbClr val="172D37"/>
      </a:accent4>
      <a:accent5>
        <a:srgbClr val="B2B2B4"/>
      </a:accent5>
      <a:accent6>
        <a:srgbClr val="FF8300"/>
      </a:accent6>
      <a:hlink>
        <a:srgbClr val="003E52"/>
      </a:hlink>
      <a:folHlink>
        <a:srgbClr val="B2B2B4"/>
      </a:folHlink>
    </a:clrScheme>
    <a:fontScheme name="IIBA Fonts">
      <a:majorFont>
        <a:latin typeface="Roboto Cn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BA-Powerpoint-Template" id="{A560A45D-D555-4494-A319-A5495F395AAA}" vid="{B9EEF312-4721-40E7-AEA1-528090234BEC}"/>
    </a:ext>
  </a:extLst>
</a:theme>
</file>

<file path=ppt/theme/theme2.xml><?xml version="1.0" encoding="utf-8"?>
<a:theme xmlns:a="http://schemas.openxmlformats.org/drawingml/2006/main" name="1_Ulysses template">
  <a:themeElements>
    <a:clrScheme name="IIBA Colors">
      <a:dk1>
        <a:srgbClr val="FFFFFF"/>
      </a:dk1>
      <a:lt1>
        <a:srgbClr val="FFFFFF"/>
      </a:lt1>
      <a:dk2>
        <a:srgbClr val="FF8300"/>
      </a:dk2>
      <a:lt2>
        <a:srgbClr val="666969"/>
      </a:lt2>
      <a:accent1>
        <a:srgbClr val="003E52"/>
      </a:accent1>
      <a:accent2>
        <a:srgbClr val="746358"/>
      </a:accent2>
      <a:accent3>
        <a:srgbClr val="FFFFFF"/>
      </a:accent3>
      <a:accent4>
        <a:srgbClr val="172D37"/>
      </a:accent4>
      <a:accent5>
        <a:srgbClr val="B2B2B4"/>
      </a:accent5>
      <a:accent6>
        <a:srgbClr val="FF8300"/>
      </a:accent6>
      <a:hlink>
        <a:srgbClr val="003E52"/>
      </a:hlink>
      <a:folHlink>
        <a:srgbClr val="B2B2B4"/>
      </a:folHlink>
    </a:clrScheme>
    <a:fontScheme name="IIBA Fonts">
      <a:majorFont>
        <a:latin typeface="Roboto Cn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BA-Powerpoint-Template" id="{A560A45D-D555-4494-A319-A5495F395AAA}" vid="{B9EEF312-4721-40E7-AEA1-528090234BEC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IIBA-Powerpoint-Template</Template>
  <TotalTime>9728</TotalTime>
  <Words>685</Words>
  <Application>Microsoft Office PowerPoint</Application>
  <PresentationFormat>On-screen Show (16:9)</PresentationFormat>
  <Paragraphs>154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Calibri</vt:lpstr>
      <vt:lpstr>Arial</vt:lpstr>
      <vt:lpstr>Wingdings</vt:lpstr>
      <vt:lpstr>Montserrat Light</vt:lpstr>
      <vt:lpstr>Montserrat</vt:lpstr>
      <vt:lpstr>Nunito Sans</vt:lpstr>
      <vt:lpstr>Roboto Cn</vt:lpstr>
      <vt:lpstr>Ulysses template</vt:lpstr>
      <vt:lpstr>1_Ulysses template</vt:lpstr>
      <vt:lpstr>Children do not need user manuals</vt:lpstr>
      <vt:lpstr>Children do not need user manuals…</vt:lpstr>
      <vt:lpstr>…grownups should neither…</vt:lpstr>
      <vt:lpstr>…because all designs have behind:</vt:lpstr>
      <vt:lpstr>But there were flops…</vt:lpstr>
      <vt:lpstr>How come?</vt:lpstr>
      <vt:lpstr>We do constrain our problem solving as we mature… how much we constrain it… and how?</vt:lpstr>
      <vt:lpstr>… how much we constrain problem solving…?</vt:lpstr>
      <vt:lpstr>…and  how do we constraint problem solving as we grow up…?</vt:lpstr>
      <vt:lpstr>…and  how do we constraint problem solving as we grow up…?</vt:lpstr>
      <vt:lpstr>…and  how do we constraint problem solving as we grow up…?</vt:lpstr>
      <vt:lpstr>As a BA I want workshop participants to be “child-like” when solving problems</vt:lpstr>
      <vt:lpstr>Opportunity cost</vt:lpstr>
      <vt:lpstr>Discover what a workshop participant values, what she/he needs most, Maslow- wise </vt:lpstr>
      <vt:lpstr>Forget the box was even there</vt:lpstr>
      <vt:lpstr>“Toxic” participants</vt:lpstr>
      <vt:lpstr>There is no “I” in team</vt:lpstr>
      <vt:lpstr>Encourage genuine negative feedback</vt:lpstr>
      <vt:lpstr>Awards Rewards</vt:lpstr>
      <vt:lpstr>Questions….!!!!  </vt:lpstr>
      <vt:lpstr>Thank You!  contact@romania.iiba.org https://romania.iiba.org/ https://www.facebook.com/iiba.romania/ https://www.linkedin.com/company/iiba-romania-chapter/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Sema Sali</dc:creator>
  <cp:lastModifiedBy>MINOIU Irina</cp:lastModifiedBy>
  <cp:revision>245</cp:revision>
  <dcterms:created xsi:type="dcterms:W3CDTF">2017-06-01T14:43:56Z</dcterms:created>
  <dcterms:modified xsi:type="dcterms:W3CDTF">2018-11-28T15:24:26Z</dcterms:modified>
</cp:coreProperties>
</file>