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669" r:id="rId3"/>
  </p:sldMasterIdLst>
  <p:notesMasterIdLst>
    <p:notesMasterId r:id="rId4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6" r:id="rId30"/>
    <p:sldId id="287" r:id="rId31"/>
    <p:sldId id="293" r:id="rId32"/>
    <p:sldId id="296" r:id="rId33"/>
    <p:sldId id="298" r:id="rId34"/>
    <p:sldId id="300" r:id="rId35"/>
    <p:sldId id="301" r:id="rId36"/>
    <p:sldId id="302" r:id="rId37"/>
    <p:sldId id="306" r:id="rId38"/>
    <p:sldId id="307" r:id="rId39"/>
    <p:sldId id="308" r:id="rId40"/>
    <p:sldId id="309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Helvetica Neue" panose="020B0604020202020204" charset="0"/>
      <p:regular r:id="rId47"/>
      <p:bold r:id="rId48"/>
      <p:italic r:id="rId49"/>
      <p:boldItalic r:id="rId50"/>
    </p:embeddedFont>
    <p:embeddedFont>
      <p:font typeface="Helvetica Neue Light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hqNdOBIXyKFFgiEH5mc8JRhWHG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E31B8F-A1BA-417A-86EA-8725013E0916}">
  <a:tblStyle styleId="{B3E31B8F-A1BA-417A-86EA-8725013E09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176" autoAdjust="0"/>
  </p:normalViewPr>
  <p:slideViewPr>
    <p:cSldViewPr snapToGrid="0">
      <p:cViewPr varScale="1">
        <p:scale>
          <a:sx n="51" d="100"/>
          <a:sy n="51" d="100"/>
        </p:scale>
        <p:origin x="18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90dee5e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90dee5e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f5c7a09d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8f5c7a09d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dafc4f528_1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dafc4f528_1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60fddde6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960fddde6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60fddde6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960fddde6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960fddde6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960fddde6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60fddde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960fddde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7d43d1905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7d43d1905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90dee5eae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90dee5eae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960fddde6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960fddde6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</p:txBody>
      </p:sp>
      <p:sp>
        <p:nvSpPr>
          <p:cNvPr id="364" name="Google Shape;3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71" name="Google Shape;3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99911bbfb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79" name="Google Shape;379;g99911bbfb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8" name="Google Shape;3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714627e3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714627e3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9714627e3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9714627e3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9dafc4f528_6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444" name="Google Shape;444;g9dafc4f528_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9aeb730f68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9aeb730f68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7d43d190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7d43d190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9dafc4f528_1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9dafc4f528_1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9dafc4f528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9dafc4f528_8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9dafc4f528_5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9dafc4f528_5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9dafc4f528_8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9dafc4f528_8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97d43d1905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97d43d1905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9a94fc00a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9a94fc00a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960fddde68_0_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42" name="Google Shape;642;g960fddde6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97d43d1905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97d43d1905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58" name="Google Shape;6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90dee5ea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90dee5eae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90dee5ea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90dee5ea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7d43d190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7d43d190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90dee5ea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990dee5ea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90dee5eae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90dee5eae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dafc4f528_1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dafc4f528_1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body" idx="1"/>
          </p:nvPr>
        </p:nvSpPr>
        <p:spPr>
          <a:xfrm>
            <a:off x="892970" y="1821656"/>
            <a:ext cx="104061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по центру">
  <p:cSld name="Заголовок — по центру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 txBox="1">
            <a:spLocks noGrp="1"/>
          </p:cNvSpPr>
          <p:nvPr>
            <p:ph type="title"/>
          </p:nvPr>
        </p:nvSpPr>
        <p:spPr>
          <a:xfrm>
            <a:off x="1190626" y="2268141"/>
            <a:ext cx="9810900" cy="23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>
            <a:spLocks noGrp="1"/>
          </p:cNvSpPr>
          <p:nvPr>
            <p:ph type="pic" idx="2"/>
          </p:nvPr>
        </p:nvSpPr>
        <p:spPr>
          <a:xfrm>
            <a:off x="6298411" y="446484"/>
            <a:ext cx="5000400" cy="57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title"/>
          </p:nvPr>
        </p:nvSpPr>
        <p:spPr>
          <a:xfrm>
            <a:off x="892970" y="446484"/>
            <a:ext cx="5000400" cy="28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body" idx="1"/>
          </p:nvPr>
        </p:nvSpPr>
        <p:spPr>
          <a:xfrm>
            <a:off x="892970" y="3321844"/>
            <a:ext cx="5000400" cy="28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5pPr>
            <a:lvl6pPr marL="2743200" lvl="5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сверху">
  <p:cSld name="Заголовок — сверху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 txBox="1">
            <a:spLocks noGrp="1"/>
          </p:cNvSpPr>
          <p:nvPr>
            <p:ph type="body" idx="1"/>
          </p:nvPr>
        </p:nvSpPr>
        <p:spPr>
          <a:xfrm>
            <a:off x="892970" y="892969"/>
            <a:ext cx="10406100" cy="50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4"/>
          <p:cNvSpPr>
            <a:spLocks noGrp="1"/>
          </p:cNvSpPr>
          <p:nvPr>
            <p:ph type="pic" idx="2"/>
          </p:nvPr>
        </p:nvSpPr>
        <p:spPr>
          <a:xfrm>
            <a:off x="6298411" y="3580805"/>
            <a:ext cx="5000400" cy="2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0" name="Google Shape;100;p44"/>
          <p:cNvSpPr>
            <a:spLocks noGrp="1"/>
          </p:cNvSpPr>
          <p:nvPr>
            <p:ph type="pic" idx="3"/>
          </p:nvPr>
        </p:nvSpPr>
        <p:spPr>
          <a:xfrm>
            <a:off x="6298411" y="625078"/>
            <a:ext cx="5000400" cy="26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1" name="Google Shape;101;p44"/>
          <p:cNvSpPr>
            <a:spLocks noGrp="1"/>
          </p:cNvSpPr>
          <p:nvPr>
            <p:ph type="pic" idx="4"/>
          </p:nvPr>
        </p:nvSpPr>
        <p:spPr>
          <a:xfrm>
            <a:off x="892970" y="625078"/>
            <a:ext cx="5000400" cy="56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2" name="Google Shape;102;p44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5"/>
          <p:cNvSpPr txBox="1">
            <a:spLocks noGrp="1"/>
          </p:cNvSpPr>
          <p:nvPr>
            <p:ph type="body" idx="1"/>
          </p:nvPr>
        </p:nvSpPr>
        <p:spPr>
          <a:xfrm>
            <a:off x="1190626" y="4473773"/>
            <a:ext cx="9810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i="1"/>
            </a:lvl1pPr>
            <a:lvl2pPr marL="914400" lvl="1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body" idx="2"/>
          </p:nvPr>
        </p:nvSpPr>
        <p:spPr>
          <a:xfrm>
            <a:off x="1190626" y="2933316"/>
            <a:ext cx="9810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5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aeb730f68_0_25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6" name="Google Shape;116;g9aeb730f68_0_25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17" name="Google Shape;117;g9aeb730f68_0_2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aeb730f68_0_25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g9aeb730f68_0_2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aeb730f68_0_2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9aeb730f68_0_2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g9aeb730f68_0_2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aeb730f68_0_2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9aeb730f68_0_2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8" name="Google Shape;128;g9aeb730f68_0_26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29" name="Google Shape;129;g9aeb730f68_0_26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aeb730f68_0_2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9aeb730f68_0_2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aeb730f68_0_27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g9aeb730f68_0_27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6" name="Google Shape;136;g9aeb730f68_0_27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aeb730f68_0_27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9" name="Google Shape;139;g9aeb730f68_0_2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aeb730f68_0_27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9aeb730f68_0_27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3" name="Google Shape;143;g9aeb730f68_0_27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g9aeb730f68_0_27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g9aeb730f68_0_2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aeb730f68_0_28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48" name="Google Shape;148;g9aeb730f68_0_28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aeb730f68_0_28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1" name="Google Shape;151;g9aeb730f68_0_28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2" name="Google Shape;152;g9aeb730f68_0_28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aeb730f68_0_2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>
            <a:off x="892970" y="178594"/>
            <a:ext cx="104061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>
            <a:off x="892970" y="1821656"/>
            <a:ext cx="1040610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ctr" anchorCtr="0">
            <a:noAutofit/>
          </a:bodyPr>
          <a:lstStyle>
            <a:lvl1pPr marL="457200" marR="0" lvl="0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508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Char char="•"/>
              <a:defRPr sz="3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5935603" y="6536533"/>
            <a:ext cx="3144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aeb730f68_0_2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g9aeb730f68_0_2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g9aeb730f68_0_2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>
            <a:spLocks noGrp="1"/>
          </p:cNvSpPr>
          <p:nvPr>
            <p:ph type="title"/>
          </p:nvPr>
        </p:nvSpPr>
        <p:spPr>
          <a:xfrm>
            <a:off x="838200" y="823364"/>
            <a:ext cx="10515600" cy="22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4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Как мы ревью требований внедряли. Практический кейс</a:t>
            </a:r>
            <a:endParaRPr sz="4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"/>
          <p:cNvSpPr txBox="1">
            <a:spLocks noGrp="1"/>
          </p:cNvSpPr>
          <p:nvPr>
            <p:ph type="body" idx="1"/>
          </p:nvPr>
        </p:nvSpPr>
        <p:spPr>
          <a:xfrm>
            <a:off x="613610" y="311730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Крамарченко Ольга, Product&amp;Project manager JSC «Winvestor»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" descr="Group.png"/>
          <p:cNvPicPr preferRelativeResize="0"/>
          <p:nvPr/>
        </p:nvPicPr>
        <p:blipFill rotWithShape="1">
          <a:blip r:embed="rId3">
            <a:alphaModFix/>
          </a:blip>
          <a:srcRect r="37095"/>
          <a:stretch/>
        </p:blipFill>
        <p:spPr>
          <a:xfrm>
            <a:off x="2247871" y="6079400"/>
            <a:ext cx="2320325" cy="5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950" y="5951750"/>
            <a:ext cx="1585301" cy="7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90dee5eae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61" name="Google Shape;261;g990dee5eae_0_0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</a:rPr>
              <a:t>Команда</a:t>
            </a:r>
            <a:endParaRPr sz="4400">
              <a:solidFill>
                <a:srgbClr val="000000"/>
              </a:solidFill>
            </a:endParaRPr>
          </a:p>
        </p:txBody>
      </p:sp>
      <p:pic>
        <p:nvPicPr>
          <p:cNvPr id="262" name="Google Shape;262;g990dee5eae_0_0" descr="Изображение выглядит как фотография, в позе, группа, множеств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4869" b="8797"/>
          <a:stretch/>
        </p:blipFill>
        <p:spPr>
          <a:xfrm>
            <a:off x="6326125" y="1337175"/>
            <a:ext cx="5190525" cy="458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990dee5ea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990dee5eae_0_0"/>
          <p:cNvSpPr txBox="1">
            <a:spLocks noGrp="1"/>
          </p:cNvSpPr>
          <p:nvPr>
            <p:ph type="title" idx="4294967295"/>
          </p:nvPr>
        </p:nvSpPr>
        <p:spPr>
          <a:xfrm>
            <a:off x="711950" y="1709400"/>
            <a:ext cx="7005000" cy="312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Менеджер по продажам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Проджект менеджер – </a:t>
            </a: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это я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3 разработчика 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1 аналитик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0,5 дизайнера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1 QA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"/>
          <p:cNvPicPr preferRelativeResize="0"/>
          <p:nvPr/>
        </p:nvPicPr>
        <p:blipFill rotWithShape="1">
          <a:blip r:embed="rId3">
            <a:alphaModFix/>
          </a:blip>
          <a:srcRect l="665" t="1000" b="1826"/>
          <a:stretch/>
        </p:blipFill>
        <p:spPr>
          <a:xfrm>
            <a:off x="1629175" y="970938"/>
            <a:ext cx="8933651" cy="491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71" name="Google Shape;27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f5c7a09da_0_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sz="5600">
                <a:latin typeface="Arial"/>
                <a:ea typeface="Arial"/>
                <a:cs typeface="Arial"/>
                <a:sym typeface="Arial"/>
              </a:rPr>
              <a:t>Каждая вторая задача </a:t>
            </a:r>
            <a:br>
              <a:rPr lang="en-US" sz="5600">
                <a:latin typeface="Arial"/>
                <a:ea typeface="Arial"/>
                <a:cs typeface="Arial"/>
                <a:sym typeface="Arial"/>
              </a:rPr>
            </a:br>
            <a:r>
              <a:rPr lang="en-US" sz="5600">
                <a:latin typeface="Arial"/>
                <a:ea typeface="Arial"/>
                <a:cs typeface="Arial"/>
                <a:sym typeface="Arial"/>
              </a:rPr>
              <a:t>с возвратом</a:t>
            </a:r>
            <a:endParaRPr sz="5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8f5c7a09da_0_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78" name="Google Shape;278;g8f5c7a09da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8f5c7a09da_0_52"/>
          <p:cNvPicPr preferRelativeResize="0"/>
          <p:nvPr/>
        </p:nvPicPr>
        <p:blipFill rotWithShape="1">
          <a:blip r:embed="rId4">
            <a:alphaModFix/>
          </a:blip>
          <a:srcRect l="26134" t="32836" r="27797" b="26515"/>
          <a:stretch/>
        </p:blipFill>
        <p:spPr>
          <a:xfrm>
            <a:off x="8027325" y="2565250"/>
            <a:ext cx="1387077" cy="122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dafc4f528_12_74"/>
          <p:cNvSpPr txBox="1">
            <a:spLocks noGrp="1"/>
          </p:cNvSpPr>
          <p:nvPr>
            <p:ph type="subTitle" idx="1"/>
          </p:nvPr>
        </p:nvSpPr>
        <p:spPr>
          <a:xfrm>
            <a:off x="6245050" y="1690825"/>
            <a:ext cx="4742700" cy="401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Полнота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Корректность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Осуществимость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Необходимость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Недвусмысленность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Проверяемость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Согласованность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AutoNum type="arabicPeriod"/>
            </a:pPr>
            <a:r>
              <a:rPr lang="en-US" sz="2600" i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Способность к модификации</a:t>
            </a:r>
            <a:endParaRPr sz="2600" i="1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9dafc4f528_12_74"/>
          <p:cNvSpPr txBox="1">
            <a:spLocks noGrp="1"/>
          </p:cNvSpPr>
          <p:nvPr>
            <p:ph type="sldNum" idx="12"/>
          </p:nvPr>
        </p:nvSpPr>
        <p:spPr>
          <a:xfrm>
            <a:off x="8610600" y="62039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86" name="Google Shape;286;g9dafc4f528_12_74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Критерии требований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9dafc4f528_12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9dafc4f528_12_74"/>
          <p:cNvSpPr txBox="1">
            <a:spLocks noGrp="1"/>
          </p:cNvSpPr>
          <p:nvPr>
            <p:ph type="title" idx="4294967295"/>
          </p:nvPr>
        </p:nvSpPr>
        <p:spPr>
          <a:xfrm>
            <a:off x="711950" y="1785600"/>
            <a:ext cx="4061700" cy="312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бизнес польза?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зачем?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а или б?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как проверять?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а модификации?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…..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"/>
          <p:cNvSpPr txBox="1">
            <a:spLocks noGrp="1"/>
          </p:cNvSpPr>
          <p:nvPr>
            <p:ph type="subTitle" idx="1"/>
          </p:nvPr>
        </p:nvSpPr>
        <p:spPr>
          <a:xfrm>
            <a:off x="688700" y="2282625"/>
            <a:ext cx="57111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Исправление проблем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на этапе разработки или тестирования занимает </a:t>
            </a: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5-17 часов,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а 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этапе написания требований ∼</a:t>
            </a:r>
            <a:r>
              <a:rPr lang="en-US"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минут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7395" y="737055"/>
            <a:ext cx="3571875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96" name="Google Shape;29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60fddde68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Какие решения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960fddde68_0_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12" name="Google Shape;312;g960fddde68_0_8"/>
          <p:cNvSpPr txBox="1">
            <a:spLocks noGrp="1"/>
          </p:cNvSpPr>
          <p:nvPr>
            <p:ph type="title"/>
          </p:nvPr>
        </p:nvSpPr>
        <p:spPr>
          <a:xfrm>
            <a:off x="838200" y="2294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●"/>
            </a:pPr>
            <a:r>
              <a:rPr lang="en-US" sz="3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Заменить</a:t>
            </a:r>
            <a:r>
              <a:rPr lang="en-US" sz="3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аналитика</a:t>
            </a:r>
            <a:endParaRPr lang="ru-RU" sz="3400" dirty="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400"/>
              <a:buFont typeface="Arial"/>
              <a:buChar char="●"/>
            </a:pPr>
            <a:r>
              <a:rPr lang="ru-RU" sz="3400" dirty="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Забить</a:t>
            </a: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 dirty="0" err="1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Научить</a:t>
            </a:r>
            <a:r>
              <a:rPr lang="en-US" sz="3400" dirty="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400" dirty="0" err="1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аналитика</a:t>
            </a:r>
            <a:endParaRPr sz="3400" dirty="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 dirty="0" err="1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Ревью</a:t>
            </a:r>
            <a:r>
              <a:rPr lang="en-US" sz="3400" dirty="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400" dirty="0" err="1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требований</a:t>
            </a:r>
            <a:endParaRPr sz="3400" dirty="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g960fddde68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187" y="0"/>
            <a:ext cx="4822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960fddde68_0_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15" name="Google Shape;315;g960fddde68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60fddde68_0_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Какие решения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960fddde68_0_52"/>
          <p:cNvSpPr txBox="1">
            <a:spLocks noGrp="1"/>
          </p:cNvSpPr>
          <p:nvPr>
            <p:ph type="title"/>
          </p:nvPr>
        </p:nvSpPr>
        <p:spPr>
          <a:xfrm>
            <a:off x="838200" y="2294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Заменить аналитика</a:t>
            </a:r>
            <a:endParaRPr sz="3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Arial"/>
              <a:buChar char="●"/>
            </a:pPr>
            <a:r>
              <a:rPr lang="en-US" sz="3400">
                <a:latin typeface="Arial"/>
                <a:ea typeface="Arial"/>
                <a:cs typeface="Arial"/>
                <a:sym typeface="Arial"/>
              </a:rPr>
              <a:t>Забить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Научить аналитика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g960fddde68_0_52"/>
          <p:cNvPicPr preferRelativeResize="0"/>
          <p:nvPr/>
        </p:nvPicPr>
        <p:blipFill rotWithShape="1">
          <a:blip r:embed="rId3">
            <a:alphaModFix/>
          </a:blip>
          <a:srcRect l="37795"/>
          <a:stretch/>
        </p:blipFill>
        <p:spPr>
          <a:xfrm>
            <a:off x="8090175" y="1112375"/>
            <a:ext cx="3263624" cy="4633248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960fddde68_0_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24" name="Google Shape;324;g960fddde68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960fddde68_0_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Какие решения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960fddde68_0_86"/>
          <p:cNvSpPr txBox="1">
            <a:spLocks noGrp="1"/>
          </p:cNvSpPr>
          <p:nvPr>
            <p:ph type="title"/>
          </p:nvPr>
        </p:nvSpPr>
        <p:spPr>
          <a:xfrm>
            <a:off x="838200" y="2294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Заменить аналитика</a:t>
            </a:r>
            <a:endParaRPr sz="3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Забить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Научить аналитика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960fddde68_0_86" descr="Изображение выглядит как рисуно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8501" y="1864385"/>
            <a:ext cx="4827300" cy="40669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960fddde68_0_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33" name="Google Shape;333;g960fddde68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60fddde68_0_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Какие решения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960fddde68_0_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40" name="Google Shape;340;g960fddde68_0_25"/>
          <p:cNvSpPr txBox="1">
            <a:spLocks noGrp="1"/>
          </p:cNvSpPr>
          <p:nvPr>
            <p:ph type="title"/>
          </p:nvPr>
        </p:nvSpPr>
        <p:spPr>
          <a:xfrm>
            <a:off x="838200" y="22949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Заменить аналитика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Забить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Научить аналитика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960fddde68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187" y="0"/>
            <a:ext cx="4822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960fddde68_0_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43" name="Google Shape;343;g960fddde68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7d43d1905_3_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49" name="Google Shape;349;g97d43d1905_3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388" y="1515738"/>
            <a:ext cx="3061224" cy="38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97d43d1905_3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775" y="362875"/>
            <a:ext cx="3942152" cy="18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97d43d1905_3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7800" y="2578025"/>
            <a:ext cx="28575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90dee5eae_0_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68" name="Google Shape;168;g990dee5eae_0_1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План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990dee5eae_0_189"/>
          <p:cNvSpPr txBox="1">
            <a:spLocks noGrp="1"/>
          </p:cNvSpPr>
          <p:nvPr>
            <p:ph type="title"/>
          </p:nvPr>
        </p:nvSpPr>
        <p:spPr>
          <a:xfrm>
            <a:off x="838200" y="1793250"/>
            <a:ext cx="7165500" cy="3662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О себе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Компания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Продукт и процессы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Проблема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Варианты решения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AutoNum type="arabicPeriod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Статистика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990dee5eae_0_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5950" y="1793250"/>
            <a:ext cx="5084002" cy="317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990dee5eae_0_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960fddde68_0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Какие решения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960fddde68_0_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58" name="Google Shape;358;g960fddde68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187" y="0"/>
            <a:ext cx="48228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960fddde68_0_19"/>
          <p:cNvSpPr txBox="1">
            <a:spLocks noGrp="1"/>
          </p:cNvSpPr>
          <p:nvPr>
            <p:ph type="title"/>
          </p:nvPr>
        </p:nvSpPr>
        <p:spPr>
          <a:xfrm>
            <a:off x="838200" y="2294975"/>
            <a:ext cx="6531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Заменить аналитика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Забить</a:t>
            </a:r>
            <a:endParaRPr sz="3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400"/>
              <a:buFont typeface="Arial"/>
              <a:buChar char="●"/>
            </a:pPr>
            <a:r>
              <a:rPr lang="en-US" sz="3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Научить аналитика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Font typeface="Arial"/>
              <a:buChar char="●"/>
            </a:pPr>
            <a:r>
              <a:rPr lang="en-US" sz="3400"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34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960fddde68_0_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15</a:t>
            </a:r>
            <a:endParaRPr/>
          </a:p>
        </p:txBody>
      </p:sp>
      <p:pic>
        <p:nvPicPr>
          <p:cNvPr id="361" name="Google Shape;361;g960fddde68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body" idx="1"/>
          </p:nvPr>
        </p:nvSpPr>
        <p:spPr>
          <a:xfrm>
            <a:off x="952500" y="1993225"/>
            <a:ext cx="8371500" cy="2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3100" b="1">
                <a:latin typeface="Arial"/>
                <a:ea typeface="Arial"/>
                <a:cs typeface="Arial"/>
                <a:sym typeface="Arial"/>
              </a:rPr>
              <a:t>Качество требований </a:t>
            </a:r>
            <a:r>
              <a:rPr lang="en-US" sz="3100">
                <a:latin typeface="Arial"/>
                <a:ea typeface="Arial"/>
                <a:cs typeface="Arial"/>
                <a:sym typeface="Arial"/>
              </a:rPr>
              <a:t>определяет читатель, а не автор.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3100" i="1">
                <a:latin typeface="Arial"/>
                <a:ea typeface="Arial"/>
                <a:cs typeface="Arial"/>
                <a:sym typeface="Arial"/>
              </a:rPr>
              <a:t>Карл Вигерс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16</a:t>
            </a:r>
            <a:endParaRPr/>
          </a:p>
        </p:txBody>
      </p:sp>
      <p:pic>
        <p:nvPicPr>
          <p:cNvPr id="368" name="Google Shape;36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5712" y="648200"/>
            <a:ext cx="5820575" cy="51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17</a:t>
            </a:r>
            <a:endParaRPr/>
          </a:p>
        </p:txBody>
      </p:sp>
      <p:pic>
        <p:nvPicPr>
          <p:cNvPr id="375" name="Google Shape;3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Как было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99911bbfbc_0_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18</a:t>
            </a:r>
            <a:endParaRPr/>
          </a:p>
        </p:txBody>
      </p:sp>
      <p:pic>
        <p:nvPicPr>
          <p:cNvPr id="382" name="Google Shape;382;g99911bbfbc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99911bbfbc_0_3"/>
          <p:cNvPicPr preferRelativeResize="0"/>
          <p:nvPr/>
        </p:nvPicPr>
        <p:blipFill rotWithShape="1">
          <a:blip r:embed="rId4">
            <a:alphaModFix/>
          </a:blip>
          <a:srcRect t="11316"/>
          <a:stretch/>
        </p:blipFill>
        <p:spPr>
          <a:xfrm>
            <a:off x="306575" y="977750"/>
            <a:ext cx="11240026" cy="263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99911bbfbc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500" y="3877637"/>
            <a:ext cx="3578075" cy="221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99911bbfbc_0_3"/>
          <p:cNvSpPr txBox="1">
            <a:spLocks noGrp="1"/>
          </p:cNvSpPr>
          <p:nvPr>
            <p:ph type="title" idx="4294967295"/>
          </p:nvPr>
        </p:nvSpPr>
        <p:spPr>
          <a:xfrm>
            <a:off x="589825" y="4019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Код ревью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8"/>
          <p:cNvSpPr txBox="1">
            <a:spLocks noGrp="1"/>
          </p:cNvSpPr>
          <p:nvPr>
            <p:ph type="sldNum" idx="12"/>
          </p:nvPr>
        </p:nvSpPr>
        <p:spPr>
          <a:xfrm>
            <a:off x="8610600" y="6317725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19</a:t>
            </a:r>
            <a:endParaRPr/>
          </a:p>
        </p:txBody>
      </p:sp>
      <p:pic>
        <p:nvPicPr>
          <p:cNvPr id="392" name="Google Shape;392;p18"/>
          <p:cNvPicPr preferRelativeResize="0"/>
          <p:nvPr/>
        </p:nvPicPr>
        <p:blipFill rotWithShape="1">
          <a:blip r:embed="rId4">
            <a:alphaModFix/>
          </a:blip>
          <a:srcRect l="3836"/>
          <a:stretch/>
        </p:blipFill>
        <p:spPr>
          <a:xfrm>
            <a:off x="740512" y="1459700"/>
            <a:ext cx="10710974" cy="38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Ревью требований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9714627e3a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Кто может делать ревью?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9714627e3a_0_17"/>
          <p:cNvSpPr txBox="1"/>
          <p:nvPr/>
        </p:nvSpPr>
        <p:spPr>
          <a:xfrm>
            <a:off x="976525" y="1929000"/>
            <a:ext cx="6858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Бизнес аналитик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Project manager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Системный аналитик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QA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Разработчик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Дизайнер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400" name="Google Shape;400;g9714627e3a_0_17"/>
          <p:cNvPicPr preferRelativeResize="0"/>
          <p:nvPr/>
        </p:nvPicPr>
        <p:blipFill rotWithShape="1">
          <a:blip r:embed="rId3">
            <a:alphaModFix/>
          </a:blip>
          <a:srcRect t="8908"/>
          <a:stretch/>
        </p:blipFill>
        <p:spPr>
          <a:xfrm>
            <a:off x="6274575" y="1690813"/>
            <a:ext cx="4730575" cy="38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9714627e3a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9714627e3a_0_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714627e3a_0_37"/>
          <p:cNvSpPr txBox="1">
            <a:spLocks noGrp="1"/>
          </p:cNvSpPr>
          <p:nvPr>
            <p:ph type="title"/>
          </p:nvPr>
        </p:nvSpPr>
        <p:spPr>
          <a:xfrm>
            <a:off x="838200" y="393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Что </a:t>
            </a:r>
            <a:r>
              <a:rPr lang="en-US" sz="44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проверять</a:t>
            </a:r>
            <a:r>
              <a:rPr lang="en-US" sz="4400">
                <a:latin typeface="Arial"/>
                <a:ea typeface="Arial"/>
                <a:cs typeface="Arial"/>
                <a:sym typeface="Arial"/>
              </a:rPr>
              <a:t>?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g9714627e3a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299" y="4698712"/>
            <a:ext cx="1547850" cy="15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9714627e3a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6675" y="4934700"/>
            <a:ext cx="1686450" cy="12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9714627e3a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1428" y="4647299"/>
            <a:ext cx="1650677" cy="165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9714627e3a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9714627e3a_0_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21</a:t>
            </a:r>
            <a:endParaRPr/>
          </a:p>
        </p:txBody>
      </p:sp>
      <p:pic>
        <p:nvPicPr>
          <p:cNvPr id="413" name="Google Shape;413;g9714627e3a_0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1900" y="4934700"/>
            <a:ext cx="1977475" cy="1097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9714627e3a_0_37"/>
          <p:cNvSpPr txBox="1"/>
          <p:nvPr/>
        </p:nvSpPr>
        <p:spPr>
          <a:xfrm>
            <a:off x="976525" y="1929000"/>
            <a:ext cx="6858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Функциональное описание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Прототипы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CJM, схемы 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Описание задачи, ссылки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9dafc4f528_6_28"/>
          <p:cNvSpPr/>
          <p:nvPr/>
        </p:nvSpPr>
        <p:spPr>
          <a:xfrm>
            <a:off x="854050" y="2151750"/>
            <a:ext cx="66327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eriod"/>
            </a:pPr>
            <a:r>
              <a:rPr lang="en-US" sz="2800" i="0" u="none" strike="noStrike" cap="none">
                <a:solidFill>
                  <a:srgbClr val="000000"/>
                </a:solidFill>
              </a:rPr>
              <a:t>Больше зависимостей</a:t>
            </a:r>
            <a:endParaRPr sz="2800"/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eriod"/>
            </a:pPr>
            <a:r>
              <a:rPr lang="en-US" sz="2800" i="0" u="none" strike="noStrike" cap="none"/>
              <a:t>Человеческий фактор</a:t>
            </a:r>
            <a:endParaRPr sz="2800" i="0" u="none" strike="noStrike" cap="none"/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eriod"/>
            </a:pPr>
            <a:r>
              <a:rPr lang="en-US" sz="2800"/>
              <a:t>Ревью от заказчика</a:t>
            </a:r>
            <a:endParaRPr sz="2800" i="0" u="none" strike="noStrike" cap="none">
              <a:solidFill>
                <a:srgbClr val="000000"/>
              </a:solidFill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Пролистал и пропустил</a:t>
            </a:r>
            <a:endParaRPr sz="28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447" name="Google Shape;447;g9dafc4f528_6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1075" y="2042351"/>
            <a:ext cx="5755644" cy="3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9dafc4f528_6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9dafc4f528_6_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22</a:t>
            </a:r>
            <a:endParaRPr/>
          </a:p>
        </p:txBody>
      </p:sp>
      <p:sp>
        <p:nvSpPr>
          <p:cNvPr id="450" name="Google Shape;450;g9dafc4f528_6_28"/>
          <p:cNvSpPr txBox="1">
            <a:spLocks noGrp="1"/>
          </p:cNvSpPr>
          <p:nvPr>
            <p:ph type="title"/>
          </p:nvPr>
        </p:nvSpPr>
        <p:spPr>
          <a:xfrm>
            <a:off x="838200" y="393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Проблемы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"/>
          <p:cNvSpPr txBox="1"/>
          <p:nvPr/>
        </p:nvSpPr>
        <p:spPr>
          <a:xfrm>
            <a:off x="746125" y="449056"/>
            <a:ext cx="963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</a:pPr>
            <a:endParaRPr sz="3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9"/>
          <p:cNvSpPr/>
          <p:nvPr/>
        </p:nvSpPr>
        <p:spPr>
          <a:xfrm>
            <a:off x="838200" y="2081000"/>
            <a:ext cx="7013100" cy="3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Все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изменения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фиксируются</a:t>
            </a:r>
            <a:endParaRPr lang="ru-RU" sz="24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Проектирование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архитектуры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этапе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описания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требований</a:t>
            </a:r>
            <a:endParaRPr lang="ru-RU" sz="24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Соответствует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критериям</a:t>
            </a:r>
            <a:r>
              <a:rPr lang="en-US" sz="2400" dirty="0">
                <a:solidFill>
                  <a:schemeClr val="tx1"/>
                </a:solidFill>
              </a:rPr>
              <a:t> - </a:t>
            </a:r>
            <a:r>
              <a:rPr lang="en-US" sz="2400" dirty="0" err="1">
                <a:solidFill>
                  <a:schemeClr val="tx1"/>
                </a:solidFill>
              </a:rPr>
              <a:t>отдаем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в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работу</a:t>
            </a:r>
            <a:endParaRPr lang="ru-RU" sz="24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Обсуждай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голосом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фиксируй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текстом</a:t>
            </a:r>
            <a:endParaRPr lang="ru-RU" sz="24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Спроси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если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не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знаешь</a:t>
            </a:r>
            <a:endParaRPr lang="ru-RU" sz="2400" dirty="0">
              <a:solidFill>
                <a:schemeClr val="tx1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 err="1">
                <a:solidFill>
                  <a:schemeClr val="tx1"/>
                </a:solidFill>
              </a:rPr>
              <a:t>Ревью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до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итогового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согласования</a:t>
            </a:r>
            <a:endParaRPr sz="2400" dirty="0">
              <a:solidFill>
                <a:schemeClr val="tx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458" name="Google Shape;4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23</a:t>
            </a:r>
            <a:endParaRPr/>
          </a:p>
        </p:txBody>
      </p:sp>
      <p:sp>
        <p:nvSpPr>
          <p:cNvPr id="460" name="Google Shape;46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Правила</a:t>
            </a:r>
            <a:r>
              <a:rPr lang="en-US" sz="4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команды</a:t>
            </a:r>
            <a:endParaRPr sz="4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 descr="Изображение выглядит как человек, стоит, внутренни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06877741-9051-46C8-88F3-5EB952BBE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47"/>
          <a:stretch/>
        </p:blipFill>
        <p:spPr>
          <a:xfrm>
            <a:off x="7775100" y="2195394"/>
            <a:ext cx="3868909" cy="27515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9aeb730f68_0_242"/>
          <p:cNvSpPr txBox="1"/>
          <p:nvPr/>
        </p:nvSpPr>
        <p:spPr>
          <a:xfrm>
            <a:off x="838200" y="1441450"/>
            <a:ext cx="6009000" cy="48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400" b="1"/>
              <a:t>Команда:</a:t>
            </a:r>
            <a:endParaRPr sz="2400" b="1"/>
          </a:p>
          <a:p>
            <a:pPr marL="304800" marR="0" lvl="0" indent="-2159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1 </a:t>
            </a:r>
            <a:r>
              <a:rPr lang="en-US" sz="2400" i="0" u="none" strike="noStrike" cap="none">
                <a:solidFill>
                  <a:srgbClr val="000000"/>
                </a:solidFill>
              </a:rPr>
              <a:t>проджект менеджер</a:t>
            </a:r>
            <a:endParaRPr sz="2400"/>
          </a:p>
          <a:p>
            <a:pPr marL="304800" marR="0" lvl="0" indent="-2159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i="0" u="none" strike="noStrike" cap="none">
                <a:solidFill>
                  <a:srgbClr val="000000"/>
                </a:solidFill>
              </a:rPr>
              <a:t>3 разработчика (фуллстеки)   </a:t>
            </a:r>
            <a:endParaRPr sz="2400"/>
          </a:p>
          <a:p>
            <a:pPr marL="304800" marR="0" lvl="0" indent="-2159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/>
              <a:t>1 бизнес </a:t>
            </a:r>
            <a:r>
              <a:rPr lang="en-US" sz="2400" i="0" u="none" strike="noStrike" cap="none">
                <a:solidFill>
                  <a:srgbClr val="000000"/>
                </a:solidFill>
              </a:rPr>
              <a:t>аналитик </a:t>
            </a:r>
            <a:endParaRPr sz="2400"/>
          </a:p>
          <a:p>
            <a:pPr marL="304800" marR="0" lvl="0" indent="-21590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i="0" u="none" strike="noStrike" cap="none">
                <a:solidFill>
                  <a:srgbClr val="000000"/>
                </a:solidFill>
              </a:rPr>
              <a:t>1 QA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Срок: </a:t>
            </a:r>
            <a:r>
              <a:rPr lang="en-US" sz="2400">
                <a:solidFill>
                  <a:schemeClr val="dk1"/>
                </a:solidFill>
              </a:rPr>
              <a:t>6 месяцев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Кол-во задач: </a:t>
            </a:r>
            <a:r>
              <a:rPr lang="en-US" sz="2400">
                <a:solidFill>
                  <a:schemeClr val="dk1"/>
                </a:solidFill>
              </a:rPr>
              <a:t>30 в месяц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16" name="Google Shape;516;g9aeb730f68_0_242"/>
          <p:cNvPicPr preferRelativeResize="0"/>
          <p:nvPr/>
        </p:nvPicPr>
        <p:blipFill rotWithShape="1">
          <a:blip r:embed="rId3">
            <a:alphaModFix/>
          </a:blip>
          <a:srcRect b="4970"/>
          <a:stretch/>
        </p:blipFill>
        <p:spPr>
          <a:xfrm>
            <a:off x="5879850" y="1690825"/>
            <a:ext cx="5756501" cy="39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9aeb730f68_0_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9aeb730f68_0_2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4400"/>
              <a:t>До </a:t>
            </a:r>
            <a:r>
              <a:rPr lang="en-US" sz="44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внедрения</a:t>
            </a:r>
            <a:r>
              <a:rPr lang="en-US" sz="4400"/>
              <a:t> ревью</a:t>
            </a:r>
            <a:endParaRPr sz="4400"/>
          </a:p>
        </p:txBody>
      </p:sp>
      <p:sp>
        <p:nvSpPr>
          <p:cNvPr id="519" name="Google Shape;519;g9aeb730f68_0_2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7d43d1905_1_6"/>
          <p:cNvSpPr txBox="1">
            <a:spLocks noGrp="1"/>
          </p:cNvSpPr>
          <p:nvPr>
            <p:ph type="title"/>
          </p:nvPr>
        </p:nvSpPr>
        <p:spPr>
          <a:xfrm>
            <a:off x="838200" y="2295275"/>
            <a:ext cx="3943800" cy="3662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Крамарченко Ольга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Сейчас: 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-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Менеджер проекта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-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Менеджер продукта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В прошлом:</a:t>
            </a: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-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Бизнес аналитик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-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Системный аналитик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6 лет в IT 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97d43d1905_1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78" name="Google Shape;178;g97d43d1905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97d43d1905_1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О себе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97d43d1905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875" y="1229475"/>
            <a:ext cx="4674199" cy="46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9dafc4f528_12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9dafc4f528_12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Внедрили ревью (1 месяц)</a:t>
            </a:r>
            <a:endParaRPr sz="4400"/>
          </a:p>
        </p:txBody>
      </p:sp>
      <p:graphicFrame>
        <p:nvGraphicFramePr>
          <p:cNvPr id="542" name="Google Shape;542;g9dafc4f528_12_13"/>
          <p:cNvGraphicFramePr/>
          <p:nvPr/>
        </p:nvGraphicFramePr>
        <p:xfrm>
          <a:off x="916675" y="1931125"/>
          <a:ext cx="9836900" cy="2988125"/>
        </p:xfrm>
        <a:graphic>
          <a:graphicData uri="http://schemas.openxmlformats.org/drawingml/2006/table">
            <a:tbl>
              <a:tblPr>
                <a:noFill/>
                <a:tableStyleId>{B3E31B8F-A1BA-417A-86EA-8725013E0916}</a:tableStyleId>
              </a:tblPr>
              <a:tblGrid>
                <a:gridCol w="267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Сбор и анализ требований, часы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Разработка, часы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Большая задача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17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+ 8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40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(26)</a:t>
                      </a:r>
                      <a:endParaRPr sz="20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Средняя задача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8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+ 6 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16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(10)</a:t>
                      </a:r>
                      <a:endParaRPr sz="20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Маленькая задача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0,5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+ 0,25 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 (3)</a:t>
                      </a:r>
                      <a:endParaRPr sz="20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В среднем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8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 + 4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16 </a:t>
                      </a:r>
                      <a:r>
                        <a:rPr lang="en-US" sz="2000" b="1">
                          <a:solidFill>
                            <a:schemeClr val="dk1"/>
                          </a:solidFill>
                        </a:rPr>
                        <a:t>(11)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3" name="Google Shape;543;g9dafc4f528_12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25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9dafc4f528_8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9dafc4f528_8_22"/>
          <p:cNvSpPr txBox="1">
            <a:spLocks noGrp="1"/>
          </p:cNvSpPr>
          <p:nvPr>
            <p:ph type="body" idx="1"/>
          </p:nvPr>
        </p:nvSpPr>
        <p:spPr>
          <a:xfrm>
            <a:off x="7158550" y="1970356"/>
            <a:ext cx="5372400" cy="1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0000"/>
                </a:solidFill>
              </a:rPr>
              <a:t>Проблемы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1-й месяц: </a:t>
            </a:r>
            <a:r>
              <a:rPr lang="en-US" b="1">
                <a:solidFill>
                  <a:srgbClr val="000000"/>
                </a:solidFill>
              </a:rPr>
              <a:t>165 часов 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6-й месяц: </a:t>
            </a:r>
            <a:r>
              <a:rPr lang="en-US" b="1">
                <a:solidFill>
                  <a:srgbClr val="000000"/>
                </a:solidFill>
              </a:rPr>
              <a:t>33 часа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Уменьшилось на</a:t>
            </a:r>
            <a:r>
              <a:rPr lang="en-US" b="1">
                <a:solidFill>
                  <a:srgbClr val="000000"/>
                </a:solidFill>
              </a:rPr>
              <a:t> 80%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59" name="Google Shape;559;g9dafc4f528_8_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6 месяцев с ревью</a:t>
            </a:r>
            <a:endParaRPr sz="4400"/>
          </a:p>
        </p:txBody>
      </p:sp>
      <p:pic>
        <p:nvPicPr>
          <p:cNvPr id="560" name="Google Shape;560;g9dafc4f528_8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43225"/>
            <a:ext cx="6853750" cy="4221308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9dafc4f528_8_22"/>
          <p:cNvSpPr txBox="1">
            <a:spLocks noGrp="1"/>
          </p:cNvSpPr>
          <p:nvPr>
            <p:ph type="body" idx="1"/>
          </p:nvPr>
        </p:nvSpPr>
        <p:spPr>
          <a:xfrm>
            <a:off x="7158550" y="3988356"/>
            <a:ext cx="5372400" cy="1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Ревью и доработки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1-й месяц: </a:t>
            </a:r>
            <a:r>
              <a:rPr lang="en-US" b="1">
                <a:solidFill>
                  <a:schemeClr val="dk1"/>
                </a:solidFill>
              </a:rPr>
              <a:t>120 часов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6-й месяц: </a:t>
            </a:r>
            <a:r>
              <a:rPr lang="en-US" b="1">
                <a:solidFill>
                  <a:schemeClr val="dk1"/>
                </a:solidFill>
              </a:rPr>
              <a:t>30 часов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Увеличилось на </a:t>
            </a:r>
            <a:r>
              <a:rPr lang="en-US" b="1">
                <a:solidFill>
                  <a:srgbClr val="000000"/>
                </a:solidFill>
              </a:rPr>
              <a:t>25%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562" name="Google Shape;562;g9dafc4f528_8_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26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9dafc4f528_5_30"/>
          <p:cNvSpPr/>
          <p:nvPr/>
        </p:nvSpPr>
        <p:spPr>
          <a:xfrm>
            <a:off x="838200" y="1765025"/>
            <a:ext cx="6092400" cy="21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200"/>
              <a:t>Мы </a:t>
            </a:r>
            <a:r>
              <a:rPr lang="en-US" sz="3200" i="0" u="none" strike="noStrike" cap="none">
                <a:solidFill>
                  <a:srgbClr val="000000"/>
                </a:solidFill>
              </a:rPr>
              <a:t>уменьшили возвраты:</a:t>
            </a:r>
            <a:endParaRPr sz="3200"/>
          </a:p>
          <a:p>
            <a:pPr marL="457200" marR="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 sz="3200" i="0" u="none" strike="noStrike" cap="none">
                <a:solidFill>
                  <a:srgbClr val="000000"/>
                </a:solidFill>
              </a:rPr>
              <a:t>на 80%</a:t>
            </a:r>
            <a:endParaRPr sz="3200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Мы </a:t>
            </a:r>
            <a:r>
              <a:rPr lang="en-US" sz="3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сэкономили</a:t>
            </a:r>
            <a:r>
              <a:rPr lang="en-US" sz="3200"/>
              <a:t>:</a:t>
            </a:r>
            <a:endParaRPr sz="3200"/>
          </a:p>
          <a:p>
            <a:pPr marL="457200" marR="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4000" b="1"/>
              <a:t>~264 часа</a:t>
            </a:r>
            <a:r>
              <a:rPr lang="en-US" sz="3200" b="1"/>
              <a:t> </a:t>
            </a:r>
            <a:r>
              <a:rPr lang="en-US" sz="1900"/>
              <a:t>(при 60 задачах в месяц из 480 человеко-часов)</a:t>
            </a:r>
            <a:endParaRPr sz="19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pic>
        <p:nvPicPr>
          <p:cNvPr id="577" name="Google Shape;577;g9dafc4f528_5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5851" y="1870852"/>
            <a:ext cx="3592050" cy="37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9dafc4f528_5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9dafc4f528_5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/>
              <a:t>В итоге</a:t>
            </a:r>
            <a:endParaRPr sz="4400"/>
          </a:p>
        </p:txBody>
      </p:sp>
      <p:sp>
        <p:nvSpPr>
          <p:cNvPr id="580" name="Google Shape;580;g9dafc4f528_5_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27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9dafc4f528_8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9dafc4f528_8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28</a:t>
            </a:r>
            <a:endParaRPr/>
          </a:p>
        </p:txBody>
      </p:sp>
      <p:sp>
        <p:nvSpPr>
          <p:cNvPr id="587" name="Google Shape;587;g9dafc4f528_8_13"/>
          <p:cNvSpPr txBox="1">
            <a:spLocks noGrp="1"/>
          </p:cNvSpPr>
          <p:nvPr>
            <p:ph type="title"/>
          </p:nvPr>
        </p:nvSpPr>
        <p:spPr>
          <a:xfrm>
            <a:off x="664350" y="2669994"/>
            <a:ext cx="10406100" cy="1518000"/>
          </a:xfrm>
          <a:prstGeom prst="rect">
            <a:avLst/>
          </a:prstGeom>
        </p:spPr>
        <p:txBody>
          <a:bodyPr spcFirstLastPara="1" wrap="square" lIns="35725" tIns="35725" rIns="35725" bIns="3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latin typeface="Arial"/>
                <a:ea typeface="Arial"/>
                <a:cs typeface="Arial"/>
                <a:sym typeface="Arial"/>
              </a:rPr>
              <a:t>А это точно? </a:t>
            </a:r>
            <a:endParaRPr sz="5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8" name="Google Shape;588;g9dafc4f528_8_13"/>
          <p:cNvPicPr preferRelativeResize="0"/>
          <p:nvPr/>
        </p:nvPicPr>
        <p:blipFill rotWithShape="1">
          <a:blip r:embed="rId4">
            <a:alphaModFix/>
          </a:blip>
          <a:srcRect l="33523" t="13573" r="34074" b="22250"/>
          <a:stretch/>
        </p:blipFill>
        <p:spPr>
          <a:xfrm>
            <a:off x="8145705" y="3097944"/>
            <a:ext cx="668589" cy="66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g97d43d1905_2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97d43d1905_2_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29</a:t>
            </a:r>
            <a:endParaRPr/>
          </a:p>
        </p:txBody>
      </p:sp>
      <p:pic>
        <p:nvPicPr>
          <p:cNvPr id="595" name="Google Shape;595;g97d43d1905_2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925" y="2403825"/>
            <a:ext cx="1957201" cy="14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97d43d1905_2_7"/>
          <p:cNvPicPr preferRelativeResize="0"/>
          <p:nvPr/>
        </p:nvPicPr>
        <p:blipFill rotWithShape="1">
          <a:blip r:embed="rId5">
            <a:alphaModFix/>
          </a:blip>
          <a:srcRect l="66326"/>
          <a:stretch/>
        </p:blipFill>
        <p:spPr>
          <a:xfrm>
            <a:off x="3522100" y="2349724"/>
            <a:ext cx="1608086" cy="159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97d43d1905_2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0452" y="2281600"/>
            <a:ext cx="1608076" cy="160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97d43d1905_2_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2575" y="2150675"/>
            <a:ext cx="1722039" cy="172107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97d43d1905_2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посчитать статистику?</a:t>
            </a:r>
            <a:endParaRPr sz="4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g9a94fc00a3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9a94fc00a3_0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30</a:t>
            </a:r>
            <a:endParaRPr/>
          </a:p>
        </p:txBody>
      </p:sp>
      <p:pic>
        <p:nvPicPr>
          <p:cNvPr id="633" name="Google Shape;633;g9a94fc00a3_0_69"/>
          <p:cNvPicPr preferRelativeResize="0"/>
          <p:nvPr/>
        </p:nvPicPr>
        <p:blipFill rotWithShape="1">
          <a:blip r:embed="rId4">
            <a:alphaModFix/>
          </a:blip>
          <a:srcRect l="66326"/>
          <a:stretch/>
        </p:blipFill>
        <p:spPr>
          <a:xfrm>
            <a:off x="1746475" y="2218276"/>
            <a:ext cx="1214524" cy="12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9a94fc00a3_0_69"/>
          <p:cNvSpPr/>
          <p:nvPr/>
        </p:nvSpPr>
        <p:spPr>
          <a:xfrm>
            <a:off x="4163775" y="3977617"/>
            <a:ext cx="49098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Определение проблемы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635" name="Google Shape;635;g9a94fc00a3_0_69"/>
          <p:cNvSpPr/>
          <p:nvPr/>
        </p:nvSpPr>
        <p:spPr>
          <a:xfrm>
            <a:off x="1707325" y="3813375"/>
            <a:ext cx="1757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/>
              <a:t>Таймер</a:t>
            </a:r>
            <a:endParaRPr sz="2000"/>
          </a:p>
        </p:txBody>
      </p:sp>
      <p:sp>
        <p:nvSpPr>
          <p:cNvPr id="636" name="Google Shape;636;g9a94fc00a3_0_69"/>
          <p:cNvSpPr/>
          <p:nvPr/>
        </p:nvSpPr>
        <p:spPr>
          <a:xfrm>
            <a:off x="8375125" y="3977625"/>
            <a:ext cx="23697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/>
              <a:t>Кто будет считать</a:t>
            </a:r>
            <a:endParaRPr sz="2000"/>
          </a:p>
        </p:txBody>
      </p:sp>
      <p:pic>
        <p:nvPicPr>
          <p:cNvPr id="637" name="Google Shape;637;g9a94fc00a3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975" y="2293162"/>
            <a:ext cx="1387076" cy="138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9a94fc00a3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0601" y="2148169"/>
            <a:ext cx="1677049" cy="167704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9a94fc00a3_0_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чем могут возникнуть сложности?</a:t>
            </a:r>
            <a:endParaRPr sz="4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960fddde68_0_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31</a:t>
            </a:r>
            <a:endParaRPr/>
          </a:p>
        </p:txBody>
      </p:sp>
      <p:sp>
        <p:nvSpPr>
          <p:cNvPr id="645" name="Google Shape;645;g960fddde68_0_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теперь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960fddde68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960fddde68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3100" y="1564850"/>
            <a:ext cx="8305800" cy="467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g97d43d1905_3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97d43d1905_3_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35725" tIns="35725" rIns="35725" bIns="357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/>
              <a:t>32</a:t>
            </a:r>
            <a:endParaRPr/>
          </a:p>
        </p:txBody>
      </p:sp>
      <p:pic>
        <p:nvPicPr>
          <p:cNvPr id="654" name="Google Shape;654;g97d43d1905_3_55"/>
          <p:cNvPicPr preferRelativeResize="0"/>
          <p:nvPr/>
        </p:nvPicPr>
        <p:blipFill rotWithShape="1">
          <a:blip r:embed="rId4">
            <a:alphaModFix/>
          </a:blip>
          <a:srcRect l="7381" b="25991"/>
          <a:stretch/>
        </p:blipFill>
        <p:spPr>
          <a:xfrm>
            <a:off x="724425" y="1867600"/>
            <a:ext cx="7354925" cy="4075276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97d43d1905_3_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пробуем сейчас?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6"/>
          <p:cNvSpPr txBox="1"/>
          <p:nvPr/>
        </p:nvSpPr>
        <p:spPr>
          <a:xfrm>
            <a:off x="6242672" y="571700"/>
            <a:ext cx="357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300"/>
              <a:t>FB: kramarchenkoolga</a:t>
            </a:r>
            <a:endParaRPr sz="2300"/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300" i="0" u="none" strike="noStrike" cap="none">
                <a:solidFill>
                  <a:srgbClr val="000000"/>
                </a:solidFill>
              </a:rPr>
              <a:t>Telegram: @olgakram</a:t>
            </a:r>
            <a:endParaRPr sz="2300" i="0" u="none" strike="noStrike" cap="none">
              <a:solidFill>
                <a:srgbClr val="000000"/>
              </a:solidFill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300" i="0" u="none" strike="noStrike" cap="none">
                <a:solidFill>
                  <a:srgbClr val="000000"/>
                </a:solidFill>
              </a:rPr>
              <a:t>Instargam: @olgakram_</a:t>
            </a:r>
            <a:endParaRPr sz="19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661" name="Google Shape;661;p26" descr="Group.png"/>
          <p:cNvPicPr preferRelativeResize="0"/>
          <p:nvPr/>
        </p:nvPicPr>
        <p:blipFill rotWithShape="1">
          <a:blip r:embed="rId3">
            <a:alphaModFix/>
          </a:blip>
          <a:srcRect r="37095"/>
          <a:stretch/>
        </p:blipFill>
        <p:spPr>
          <a:xfrm>
            <a:off x="2247871" y="6079400"/>
            <a:ext cx="2320325" cy="5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950" y="5951750"/>
            <a:ext cx="1585301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2437" y="652853"/>
            <a:ext cx="3577025" cy="2890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26"/>
          <p:cNvSpPr txBox="1">
            <a:spLocks noGrp="1"/>
          </p:cNvSpPr>
          <p:nvPr>
            <p:ph type="title"/>
          </p:nvPr>
        </p:nvSpPr>
        <p:spPr>
          <a:xfrm>
            <a:off x="838200" y="3839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990dee5eae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990dee5eae_0_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87" name="Google Shape;187;g990dee5eae_0_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990dee5eae_0_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О компании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90dee5eae_0_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4" name="Google Shape;194;g990dee5eae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0778" y="2609697"/>
            <a:ext cx="2575701" cy="37549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" name="Google Shape;195;g990dee5eae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0775" y="1690825"/>
            <a:ext cx="2575701" cy="33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990dee5eae_0_18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О компании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990dee5eae_0_18"/>
          <p:cNvSpPr txBox="1">
            <a:spLocks noGrp="1"/>
          </p:cNvSpPr>
          <p:nvPr>
            <p:ph type="title" idx="4294967295"/>
          </p:nvPr>
        </p:nvSpPr>
        <p:spPr>
          <a:xfrm>
            <a:off x="711950" y="1404600"/>
            <a:ext cx="7005000" cy="312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Резиденты Сколково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Ассоциированные члены НАУФОР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Участники Московского инновационного кластера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Лучшие разработчики ПО для финансовых компаний 2018, 2019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990dee5eae_0_18"/>
          <p:cNvPicPr preferRelativeResize="0"/>
          <p:nvPr/>
        </p:nvPicPr>
        <p:blipFill rotWithShape="1">
          <a:blip r:embed="rId5">
            <a:alphaModFix/>
          </a:blip>
          <a:srcRect l="20310" t="11150" r="33684"/>
          <a:stretch/>
        </p:blipFill>
        <p:spPr>
          <a:xfrm>
            <a:off x="4571437" y="4545375"/>
            <a:ext cx="2543549" cy="1819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9" name="Google Shape;199;g990dee5eae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913" y="4602513"/>
            <a:ext cx="2371725" cy="1704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0" name="Google Shape;200;g990dee5eae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7d43d1905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6" name="Google Shape;206;g97d43d1905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3975" y="2043813"/>
            <a:ext cx="2403925" cy="24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97d43d1905_1_0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О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продукте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97d43d1905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97d43d1905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10" name="Google Shape;210;g97d43d1905_1_0"/>
          <p:cNvSpPr txBox="1">
            <a:spLocks noGrp="1"/>
          </p:cNvSpPr>
          <p:nvPr>
            <p:ph type="title" idx="4294967295"/>
          </p:nvPr>
        </p:nvSpPr>
        <p:spPr>
          <a:xfrm>
            <a:off x="711950" y="1709400"/>
            <a:ext cx="7005000" cy="312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B2B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SAAS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White-label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более 25 клиентов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4-й год в проде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97d43d1905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950" y="5476875"/>
            <a:ext cx="2403925" cy="4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97d43d1905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8400" y="5378725"/>
            <a:ext cx="2341650" cy="5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97d43d1905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1725" y="5370850"/>
            <a:ext cx="2215499" cy="5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97d43d1905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24500" y="5400663"/>
            <a:ext cx="2215500" cy="498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90dee5eae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20" name="Google Shape;220;g990dee5eae_0_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Процессы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990dee5eae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990dee5eae_0_6"/>
          <p:cNvPicPr preferRelativeResize="0"/>
          <p:nvPr/>
        </p:nvPicPr>
        <p:blipFill rotWithShape="1">
          <a:blip r:embed="rId4">
            <a:alphaModFix/>
          </a:blip>
          <a:srcRect l="1103" t="8028" r="4538" b="2470"/>
          <a:stretch/>
        </p:blipFill>
        <p:spPr>
          <a:xfrm>
            <a:off x="343938" y="1484000"/>
            <a:ext cx="11504129" cy="4507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90dee5eae_0_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28" name="Google Shape;228;g990dee5eae_0_129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3 года назад</a:t>
            </a:r>
            <a:endParaRPr sz="4400">
              <a:solidFill>
                <a:srgbClr val="000000"/>
              </a:solidFill>
            </a:endParaRPr>
          </a:p>
        </p:txBody>
      </p:sp>
      <p:sp>
        <p:nvSpPr>
          <p:cNvPr id="229" name="Google Shape;229;g990dee5eae_0_129"/>
          <p:cNvSpPr txBox="1"/>
          <p:nvPr/>
        </p:nvSpPr>
        <p:spPr>
          <a:xfrm>
            <a:off x="838200" y="1995500"/>
            <a:ext cx="8285400" cy="3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/>
              <a:t>MVP выходит в прод</a:t>
            </a:r>
            <a:endParaRPr sz="28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/>
              <a:t>Продукт активно развивается</a:t>
            </a:r>
            <a:endParaRPr sz="28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/>
              <a:t>В команде отсутствуют многие процессы</a:t>
            </a:r>
            <a:endParaRPr sz="2800"/>
          </a:p>
        </p:txBody>
      </p:sp>
      <p:pic>
        <p:nvPicPr>
          <p:cNvPr id="230" name="Google Shape;230;g990dee5eae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dafc4f528_12_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36" name="Google Shape;236;g9dafc4f528_12_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37" name="Google Shape;237;g9dafc4f528_12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7900" y="114675"/>
            <a:ext cx="1387076" cy="662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g9dafc4f528_12_27"/>
          <p:cNvGrpSpPr/>
          <p:nvPr/>
        </p:nvGrpSpPr>
        <p:grpSpPr>
          <a:xfrm>
            <a:off x="0" y="1456525"/>
            <a:ext cx="11950076" cy="4507023"/>
            <a:chOff x="0" y="1456525"/>
            <a:chExt cx="11950076" cy="4507023"/>
          </a:xfrm>
        </p:grpSpPr>
        <p:pic>
          <p:nvPicPr>
            <p:cNvPr id="239" name="Google Shape;239;g9dafc4f528_12_27"/>
            <p:cNvPicPr preferRelativeResize="0"/>
            <p:nvPr/>
          </p:nvPicPr>
          <p:blipFill rotWithShape="1">
            <a:blip r:embed="rId4">
              <a:alphaModFix/>
            </a:blip>
            <a:srcRect l="1107" t="8028" r="882" b="2470"/>
            <a:stretch/>
          </p:blipFill>
          <p:spPr>
            <a:xfrm>
              <a:off x="0" y="1456525"/>
              <a:ext cx="11950076" cy="4507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g9dafc4f528_12_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48525" y="2479275"/>
              <a:ext cx="365100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g9dafc4f528_12_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10600" y="2479275"/>
              <a:ext cx="365100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g9dafc4f528_12_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57725" y="2479275"/>
              <a:ext cx="365100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g9dafc4f528_12_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887275" y="2479275"/>
              <a:ext cx="365100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g9dafc4f528_12_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13450" y="4037000"/>
              <a:ext cx="365100" cy="36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g9dafc4f528_12_27"/>
            <p:cNvSpPr/>
            <p:nvPr/>
          </p:nvSpPr>
          <p:spPr>
            <a:xfrm>
              <a:off x="5645425" y="2796200"/>
              <a:ext cx="633000" cy="185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g9dafc4f528_12_27"/>
            <p:cNvSpPr txBox="1"/>
            <p:nvPr/>
          </p:nvSpPr>
          <p:spPr>
            <a:xfrm>
              <a:off x="5559300" y="2650538"/>
              <a:ext cx="10734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QA review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9dafc4f528_12_27"/>
            <p:cNvSpPr/>
            <p:nvPr/>
          </p:nvSpPr>
          <p:spPr>
            <a:xfrm>
              <a:off x="6871250" y="2796200"/>
              <a:ext cx="633000" cy="185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g9dafc4f528_12_27"/>
            <p:cNvSpPr txBox="1"/>
            <p:nvPr/>
          </p:nvSpPr>
          <p:spPr>
            <a:xfrm>
              <a:off x="6785125" y="2650538"/>
              <a:ext cx="10734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PM review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g9dafc4f528_12_27"/>
            <p:cNvSpPr/>
            <p:nvPr/>
          </p:nvSpPr>
          <p:spPr>
            <a:xfrm>
              <a:off x="5491725" y="4348925"/>
              <a:ext cx="633000" cy="185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g9dafc4f528_12_27"/>
            <p:cNvSpPr txBox="1"/>
            <p:nvPr/>
          </p:nvSpPr>
          <p:spPr>
            <a:xfrm>
              <a:off x="5340225" y="4269525"/>
              <a:ext cx="10734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Testing MR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9dafc4f528_12_27"/>
            <p:cNvSpPr/>
            <p:nvPr/>
          </p:nvSpPr>
          <p:spPr>
            <a:xfrm>
              <a:off x="8164875" y="2796200"/>
              <a:ext cx="633000" cy="185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g9dafc4f528_12_27"/>
            <p:cNvSpPr/>
            <p:nvPr/>
          </p:nvSpPr>
          <p:spPr>
            <a:xfrm>
              <a:off x="9458500" y="2796200"/>
              <a:ext cx="732300" cy="185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g9dafc4f528_12_27"/>
            <p:cNvSpPr txBox="1"/>
            <p:nvPr/>
          </p:nvSpPr>
          <p:spPr>
            <a:xfrm>
              <a:off x="8156363" y="2650538"/>
              <a:ext cx="10734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Checklist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9dafc4f528_12_27"/>
            <p:cNvSpPr txBox="1"/>
            <p:nvPr/>
          </p:nvSpPr>
          <p:spPr>
            <a:xfrm>
              <a:off x="9416125" y="2650550"/>
              <a:ext cx="10734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latin typeface="Calibri"/>
                  <a:ea typeface="Calibri"/>
                  <a:cs typeface="Calibri"/>
                  <a:sym typeface="Calibri"/>
                </a:rPr>
                <a:t>Assessment</a:t>
              </a:r>
              <a:endParaRPr sz="11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g9dafc4f528_12_27"/>
          <p:cNvSpPr txBox="1"/>
          <p:nvPr/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</a:rPr>
              <a:t>3 года назад</a:t>
            </a:r>
            <a:endParaRPr sz="4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537</Words>
  <Application>Microsoft Office PowerPoint</Application>
  <PresentationFormat>Широкоэкранный</PresentationFormat>
  <Paragraphs>216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Helvetica Neue</vt:lpstr>
      <vt:lpstr>Arial</vt:lpstr>
      <vt:lpstr>Helvetica Neue Light</vt:lpstr>
      <vt:lpstr>Calibri</vt:lpstr>
      <vt:lpstr>Office Theme</vt:lpstr>
      <vt:lpstr>White</vt:lpstr>
      <vt:lpstr>Simple Light</vt:lpstr>
      <vt:lpstr>Как мы ревью требований внедряли. Практический кейс</vt:lpstr>
      <vt:lpstr>План</vt:lpstr>
      <vt:lpstr> Крамарченко Ольга  Сейчас:  Менеджер проекта  Менеджер продукта  В прошлом: Бизнес аналитик  Системный аналитик 6 лет в IT </vt:lpstr>
      <vt:lpstr>О компании</vt:lpstr>
      <vt:lpstr>О компании</vt:lpstr>
      <vt:lpstr>О продукте</vt:lpstr>
      <vt:lpstr>Процессы</vt:lpstr>
      <vt:lpstr>Презентация PowerPoint</vt:lpstr>
      <vt:lpstr>Презентация PowerPoint</vt:lpstr>
      <vt:lpstr>Менеджер по продажам Проджект менеджер – это я 3 разработчика  1 аналитик 0,5 дизайнера 1 QA</vt:lpstr>
      <vt:lpstr>Презентация PowerPoint</vt:lpstr>
      <vt:lpstr>Каждая вторая задача  с возвратом</vt:lpstr>
      <vt:lpstr>Критерии требований</vt:lpstr>
      <vt:lpstr>Презентация PowerPoint</vt:lpstr>
      <vt:lpstr>Какие решения </vt:lpstr>
      <vt:lpstr>Какие решения </vt:lpstr>
      <vt:lpstr>Какие решения </vt:lpstr>
      <vt:lpstr>Какие решения </vt:lpstr>
      <vt:lpstr>Презентация PowerPoint</vt:lpstr>
      <vt:lpstr>Какие решения</vt:lpstr>
      <vt:lpstr>Презентация PowerPoint</vt:lpstr>
      <vt:lpstr>Как было</vt:lpstr>
      <vt:lpstr>Код ревью</vt:lpstr>
      <vt:lpstr>Ревью требований</vt:lpstr>
      <vt:lpstr>Кто может делать ревью?</vt:lpstr>
      <vt:lpstr>Что проверять?</vt:lpstr>
      <vt:lpstr>Проблемы</vt:lpstr>
      <vt:lpstr>Правила команды</vt:lpstr>
      <vt:lpstr>До внедрения ревью</vt:lpstr>
      <vt:lpstr>Внедрили ревью (1 месяц)</vt:lpstr>
      <vt:lpstr>6 месяцев с ревью</vt:lpstr>
      <vt:lpstr>В итоге</vt:lpstr>
      <vt:lpstr>А это точно? </vt:lpstr>
      <vt:lpstr>Как посчитать статистику?</vt:lpstr>
      <vt:lpstr>В чем могут возникнуть сложности?</vt:lpstr>
      <vt:lpstr>И теперь</vt:lpstr>
      <vt:lpstr>Что пробуем сейчас?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ревью требований внедряли. Практический кейс</dc:title>
  <dc:creator>Ольга Крамарченко</dc:creator>
  <cp:lastModifiedBy>Ольга</cp:lastModifiedBy>
  <cp:revision>2</cp:revision>
  <dcterms:created xsi:type="dcterms:W3CDTF">2020-03-22T10:50:34Z</dcterms:created>
  <dcterms:modified xsi:type="dcterms:W3CDTF">2020-10-07T19:33:21Z</dcterms:modified>
</cp:coreProperties>
</file>