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60" r:id="rId7"/>
    <p:sldId id="279" r:id="rId8"/>
    <p:sldId id="280" r:id="rId9"/>
    <p:sldId id="266" r:id="rId10"/>
    <p:sldId id="272" r:id="rId11"/>
    <p:sldId id="278" r:id="rId12"/>
    <p:sldId id="273" r:id="rId13"/>
    <p:sldId id="274" r:id="rId14"/>
    <p:sldId id="275" r:id="rId15"/>
    <p:sldId id="277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721"/>
    <p:restoredTop sz="94599"/>
  </p:normalViewPr>
  <p:slideViewPr>
    <p:cSldViewPr snapToGrid="0" snapToObjects="1">
      <p:cViewPr varScale="1">
        <p:scale>
          <a:sx n="106" d="100"/>
          <a:sy n="106" d="100"/>
        </p:scale>
        <p:origin x="560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03EF35D-D71F-AB4F-A3D9-075038B54F60}" type="doc">
      <dgm:prSet loTypeId="urn:microsoft.com/office/officeart/2005/8/layout/vList4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15EC252-AA22-E746-8F0C-98B10D587CD1}">
      <dgm:prSet phldrT="[Text]"/>
      <dgm:spPr/>
      <dgm:t>
        <a:bodyPr/>
        <a:lstStyle/>
        <a:p>
          <a:r>
            <a:rPr lang="en-US" dirty="0"/>
            <a:t>Agile</a:t>
          </a:r>
        </a:p>
      </dgm:t>
    </dgm:pt>
    <dgm:pt modelId="{26F56C95-8A3F-294C-B938-C436E6A2B591}" type="parTrans" cxnId="{6D065DDB-96D5-1B4D-B156-5C78A49D2647}">
      <dgm:prSet/>
      <dgm:spPr/>
      <dgm:t>
        <a:bodyPr/>
        <a:lstStyle/>
        <a:p>
          <a:endParaRPr lang="en-US"/>
        </a:p>
      </dgm:t>
    </dgm:pt>
    <dgm:pt modelId="{AE17FBCD-4613-944C-8CD1-E3BC35D8E237}" type="sibTrans" cxnId="{6D065DDB-96D5-1B4D-B156-5C78A49D2647}">
      <dgm:prSet/>
      <dgm:spPr/>
      <dgm:t>
        <a:bodyPr/>
        <a:lstStyle/>
        <a:p>
          <a:endParaRPr lang="en-US"/>
        </a:p>
      </dgm:t>
    </dgm:pt>
    <dgm:pt modelId="{F7C37E01-4FAC-0A47-AAB2-E2F8F3CB90BA}">
      <dgm:prSet phldrT="[Text]"/>
      <dgm:spPr/>
      <dgm:t>
        <a:bodyPr/>
        <a:lstStyle/>
        <a:p>
          <a:r>
            <a:rPr lang="en-GB" dirty="0"/>
            <a:t>How did your team accept transformation from Scrum to Kanban? </a:t>
          </a:r>
          <a:endParaRPr lang="en-US" dirty="0"/>
        </a:p>
      </dgm:t>
    </dgm:pt>
    <dgm:pt modelId="{6648ECF4-FA75-084A-9E52-DFB97736E0F9}" type="parTrans" cxnId="{A748B3B1-CAF7-3D4C-94B9-48242257F1C8}">
      <dgm:prSet/>
      <dgm:spPr/>
      <dgm:t>
        <a:bodyPr/>
        <a:lstStyle/>
        <a:p>
          <a:endParaRPr lang="en-US"/>
        </a:p>
      </dgm:t>
    </dgm:pt>
    <dgm:pt modelId="{C8168A14-3713-B24F-95F3-02BF5FCFA873}" type="sibTrans" cxnId="{A748B3B1-CAF7-3D4C-94B9-48242257F1C8}">
      <dgm:prSet/>
      <dgm:spPr/>
      <dgm:t>
        <a:bodyPr/>
        <a:lstStyle/>
        <a:p>
          <a:endParaRPr lang="en-US"/>
        </a:p>
      </dgm:t>
    </dgm:pt>
    <dgm:pt modelId="{49346958-1185-3F4A-8914-5B9D10C25BE6}">
      <dgm:prSet phldrT="[Text]"/>
      <dgm:spPr/>
      <dgm:t>
        <a:bodyPr/>
        <a:lstStyle/>
        <a:p>
          <a:r>
            <a:rPr lang="en-US" dirty="0"/>
            <a:t>UML</a:t>
          </a:r>
        </a:p>
      </dgm:t>
    </dgm:pt>
    <dgm:pt modelId="{610E4508-555D-3548-968B-09A5561AE699}" type="parTrans" cxnId="{07E28E0E-02CE-D744-8659-E7EFA31954B2}">
      <dgm:prSet/>
      <dgm:spPr/>
      <dgm:t>
        <a:bodyPr/>
        <a:lstStyle/>
        <a:p>
          <a:endParaRPr lang="en-US"/>
        </a:p>
      </dgm:t>
    </dgm:pt>
    <dgm:pt modelId="{4DEAD5CD-638B-CE4E-B68B-AD9695DCB975}" type="sibTrans" cxnId="{07E28E0E-02CE-D744-8659-E7EFA31954B2}">
      <dgm:prSet/>
      <dgm:spPr/>
      <dgm:t>
        <a:bodyPr/>
        <a:lstStyle/>
        <a:p>
          <a:endParaRPr lang="en-US"/>
        </a:p>
      </dgm:t>
    </dgm:pt>
    <dgm:pt modelId="{1307454E-AD86-854C-B05F-24A447AF4286}">
      <dgm:prSet phldrT="[Text]"/>
      <dgm:spPr/>
      <dgm:t>
        <a:bodyPr/>
        <a:lstStyle/>
        <a:p>
          <a:r>
            <a:rPr lang="en-GB" dirty="0"/>
            <a:t>Please draw me a UML Activity diagram for the supermarket cashier desk? </a:t>
          </a:r>
          <a:endParaRPr lang="en-US" dirty="0"/>
        </a:p>
      </dgm:t>
    </dgm:pt>
    <dgm:pt modelId="{AC1C76F7-3877-F140-87DC-DAB7EB093020}" type="parTrans" cxnId="{7DED2357-CF26-A548-BBF8-09E28DDA77D0}">
      <dgm:prSet/>
      <dgm:spPr/>
      <dgm:t>
        <a:bodyPr/>
        <a:lstStyle/>
        <a:p>
          <a:endParaRPr lang="en-US"/>
        </a:p>
      </dgm:t>
    </dgm:pt>
    <dgm:pt modelId="{DB7279CF-E7ED-8140-9BEB-E700614561A6}" type="sibTrans" cxnId="{7DED2357-CF26-A548-BBF8-09E28DDA77D0}">
      <dgm:prSet/>
      <dgm:spPr/>
      <dgm:t>
        <a:bodyPr/>
        <a:lstStyle/>
        <a:p>
          <a:endParaRPr lang="en-US"/>
        </a:p>
      </dgm:t>
    </dgm:pt>
    <dgm:pt modelId="{B5AE05F0-B219-C647-AA3D-2A2F2566C388}">
      <dgm:prSet phldrT="[Text]"/>
      <dgm:spPr/>
      <dgm:t>
        <a:bodyPr/>
        <a:lstStyle/>
        <a:p>
          <a:r>
            <a:rPr lang="en-GB" dirty="0"/>
            <a:t>How did UML Class diagram help you in communication with your customer?</a:t>
          </a:r>
          <a:endParaRPr lang="en-US" dirty="0"/>
        </a:p>
      </dgm:t>
    </dgm:pt>
    <dgm:pt modelId="{2E78461A-9A9B-AC49-A6E8-72ED3CDC7B68}" type="parTrans" cxnId="{D3667733-EBC7-6142-8C4C-BDEC8E7BC655}">
      <dgm:prSet/>
      <dgm:spPr/>
      <dgm:t>
        <a:bodyPr/>
        <a:lstStyle/>
        <a:p>
          <a:endParaRPr lang="en-US"/>
        </a:p>
      </dgm:t>
    </dgm:pt>
    <dgm:pt modelId="{1A6A5DBF-3A36-3347-AB69-3BDE83589E7C}" type="sibTrans" cxnId="{D3667733-EBC7-6142-8C4C-BDEC8E7BC655}">
      <dgm:prSet/>
      <dgm:spPr/>
      <dgm:t>
        <a:bodyPr/>
        <a:lstStyle/>
        <a:p>
          <a:endParaRPr lang="en-US"/>
        </a:p>
      </dgm:t>
    </dgm:pt>
    <dgm:pt modelId="{5F7F579C-A20D-6643-9967-75047AB04A0D}">
      <dgm:prSet phldrT="[Text]"/>
      <dgm:spPr/>
      <dgm:t>
        <a:bodyPr/>
        <a:lstStyle/>
        <a:p>
          <a:r>
            <a:rPr lang="en-GB" dirty="0"/>
            <a:t>Elicitation</a:t>
          </a:r>
          <a:endParaRPr lang="en-US" dirty="0"/>
        </a:p>
      </dgm:t>
    </dgm:pt>
    <dgm:pt modelId="{60D89354-D4EC-534D-9689-4940E600DD01}" type="parTrans" cxnId="{3668BDDD-9E66-1747-9E09-03FCE5F193C6}">
      <dgm:prSet/>
      <dgm:spPr/>
      <dgm:t>
        <a:bodyPr/>
        <a:lstStyle/>
        <a:p>
          <a:endParaRPr lang="en-US"/>
        </a:p>
      </dgm:t>
    </dgm:pt>
    <dgm:pt modelId="{E8972348-BF63-C043-B22C-261A53BF91CF}" type="sibTrans" cxnId="{3668BDDD-9E66-1747-9E09-03FCE5F193C6}">
      <dgm:prSet/>
      <dgm:spPr/>
      <dgm:t>
        <a:bodyPr/>
        <a:lstStyle/>
        <a:p>
          <a:endParaRPr lang="en-US"/>
        </a:p>
      </dgm:t>
    </dgm:pt>
    <dgm:pt modelId="{C5EB56E2-32B0-FC4D-B093-05DBA2E21F6F}">
      <dgm:prSet phldrT="[Text]"/>
      <dgm:spPr/>
      <dgm:t>
        <a:bodyPr/>
        <a:lstStyle/>
        <a:p>
          <a:r>
            <a:rPr lang="en-GB" dirty="0"/>
            <a:t>What elicitation techniques were the most powerful for you? And why? </a:t>
          </a:r>
          <a:endParaRPr lang="en-US" dirty="0"/>
        </a:p>
      </dgm:t>
    </dgm:pt>
    <dgm:pt modelId="{80F53536-F7CD-1740-84B8-2C58D6D6C4FB}" type="parTrans" cxnId="{DEBE5BE2-0075-6842-9460-756A8E779486}">
      <dgm:prSet/>
      <dgm:spPr/>
      <dgm:t>
        <a:bodyPr/>
        <a:lstStyle/>
        <a:p>
          <a:endParaRPr lang="en-US"/>
        </a:p>
      </dgm:t>
    </dgm:pt>
    <dgm:pt modelId="{9F906622-F3B3-0C49-A134-E17546B18E65}" type="sibTrans" cxnId="{DEBE5BE2-0075-6842-9460-756A8E779486}">
      <dgm:prSet/>
      <dgm:spPr/>
      <dgm:t>
        <a:bodyPr/>
        <a:lstStyle/>
        <a:p>
          <a:endParaRPr lang="en-US"/>
        </a:p>
      </dgm:t>
    </dgm:pt>
    <dgm:pt modelId="{21B70D26-99AB-3948-B367-29CE40FC1DBE}">
      <dgm:prSet phldrT="[Text]"/>
      <dgm:spPr/>
      <dgm:t>
        <a:bodyPr/>
        <a:lstStyle/>
        <a:p>
          <a:r>
            <a:rPr lang="en-GB" dirty="0"/>
            <a:t>What do you usually do right after the workshop is conducted? </a:t>
          </a:r>
          <a:endParaRPr lang="en-US" dirty="0"/>
        </a:p>
      </dgm:t>
    </dgm:pt>
    <dgm:pt modelId="{E0DABA08-27EC-CA45-8874-F64873A47995}" type="parTrans" cxnId="{CF8E1353-258F-3344-BE48-809AF159877E}">
      <dgm:prSet/>
      <dgm:spPr/>
      <dgm:t>
        <a:bodyPr/>
        <a:lstStyle/>
        <a:p>
          <a:endParaRPr lang="en-US"/>
        </a:p>
      </dgm:t>
    </dgm:pt>
    <dgm:pt modelId="{3ED5896A-A85A-1D45-B22D-E0EA2E4A8B8F}" type="sibTrans" cxnId="{CF8E1353-258F-3344-BE48-809AF159877E}">
      <dgm:prSet/>
      <dgm:spPr/>
      <dgm:t>
        <a:bodyPr/>
        <a:lstStyle/>
        <a:p>
          <a:endParaRPr lang="en-US"/>
        </a:p>
      </dgm:t>
    </dgm:pt>
    <dgm:pt modelId="{EFF3CF1C-CB0B-454E-9E04-3F2D5D6F9DEF}">
      <dgm:prSet phldrT="[Text]"/>
      <dgm:spPr/>
      <dgm:t>
        <a:bodyPr/>
        <a:lstStyle/>
        <a:p>
          <a:r>
            <a:rPr lang="en-GB" dirty="0"/>
            <a:t>What stumbling blocks did you face with working in scrum teams? </a:t>
          </a:r>
          <a:endParaRPr lang="en-US" dirty="0"/>
        </a:p>
      </dgm:t>
    </dgm:pt>
    <dgm:pt modelId="{8546E3DC-E513-7141-B268-15A154ED0D30}" type="parTrans" cxnId="{EFCADB3C-9431-BD43-AA25-14E7D02AE534}">
      <dgm:prSet/>
      <dgm:spPr/>
      <dgm:t>
        <a:bodyPr/>
        <a:lstStyle/>
        <a:p>
          <a:endParaRPr lang="en-US"/>
        </a:p>
      </dgm:t>
    </dgm:pt>
    <dgm:pt modelId="{3F083FB8-B69A-344D-B5BE-467D3979BD6A}" type="sibTrans" cxnId="{EFCADB3C-9431-BD43-AA25-14E7D02AE534}">
      <dgm:prSet/>
      <dgm:spPr/>
      <dgm:t>
        <a:bodyPr/>
        <a:lstStyle/>
        <a:p>
          <a:endParaRPr lang="en-US"/>
        </a:p>
      </dgm:t>
    </dgm:pt>
    <dgm:pt modelId="{002D360D-9975-6749-889C-E46A006C2E9A}" type="pres">
      <dgm:prSet presAssocID="{303EF35D-D71F-AB4F-A3D9-075038B54F60}" presName="linear" presStyleCnt="0">
        <dgm:presLayoutVars>
          <dgm:dir/>
          <dgm:resizeHandles val="exact"/>
        </dgm:presLayoutVars>
      </dgm:prSet>
      <dgm:spPr/>
    </dgm:pt>
    <dgm:pt modelId="{CBA58751-0E8C-C54E-B035-279EF35A5826}" type="pres">
      <dgm:prSet presAssocID="{F15EC252-AA22-E746-8F0C-98B10D587CD1}" presName="comp" presStyleCnt="0"/>
      <dgm:spPr/>
    </dgm:pt>
    <dgm:pt modelId="{41C97AED-A21F-EF47-AB08-AF37C1AE1761}" type="pres">
      <dgm:prSet presAssocID="{F15EC252-AA22-E746-8F0C-98B10D587CD1}" presName="box" presStyleLbl="node1" presStyleIdx="0" presStyleCnt="3"/>
      <dgm:spPr/>
    </dgm:pt>
    <dgm:pt modelId="{F1B24F41-8DE3-DA4A-B7B4-08908ED5981D}" type="pres">
      <dgm:prSet presAssocID="{F15EC252-AA22-E746-8F0C-98B10D587CD1}" presName="img" presStyleLbl="fgImgPlace1" presStyleIdx="0" presStyleCnt="3"/>
      <dgm:spPr>
        <a:blipFill rotWithShape="1">
          <a:blip xmlns:r="http://schemas.openxmlformats.org/officeDocument/2006/relationships" r:embed="rId1"/>
          <a:srcRect/>
          <a:stretch>
            <a:fillRect l="-2000" r="-2000"/>
          </a:stretch>
        </a:blipFill>
      </dgm:spPr>
    </dgm:pt>
    <dgm:pt modelId="{0D68A1A2-BE46-1A41-A89B-0BD1FF879AE4}" type="pres">
      <dgm:prSet presAssocID="{F15EC252-AA22-E746-8F0C-98B10D587CD1}" presName="text" presStyleLbl="node1" presStyleIdx="0" presStyleCnt="3">
        <dgm:presLayoutVars>
          <dgm:bulletEnabled val="1"/>
        </dgm:presLayoutVars>
      </dgm:prSet>
      <dgm:spPr/>
    </dgm:pt>
    <dgm:pt modelId="{8E68E31B-0CFE-664D-90F2-0F157D7E6EEE}" type="pres">
      <dgm:prSet presAssocID="{AE17FBCD-4613-944C-8CD1-E3BC35D8E237}" presName="spacer" presStyleCnt="0"/>
      <dgm:spPr/>
    </dgm:pt>
    <dgm:pt modelId="{82EA64A5-A508-7842-8619-2B35BFE1C517}" type="pres">
      <dgm:prSet presAssocID="{49346958-1185-3F4A-8914-5B9D10C25BE6}" presName="comp" presStyleCnt="0"/>
      <dgm:spPr/>
    </dgm:pt>
    <dgm:pt modelId="{266E9786-1FB2-7244-B9F3-43213C05A024}" type="pres">
      <dgm:prSet presAssocID="{49346958-1185-3F4A-8914-5B9D10C25BE6}" presName="box" presStyleLbl="node1" presStyleIdx="1" presStyleCnt="3"/>
      <dgm:spPr/>
    </dgm:pt>
    <dgm:pt modelId="{78AC8748-1A16-034E-9D67-70A0B8070820}" type="pres">
      <dgm:prSet presAssocID="{49346958-1185-3F4A-8914-5B9D10C25BE6}" presName="img" presStyleLbl="fgImgPlace1" presStyleIdx="1" presStyleCnt="3"/>
      <dgm:spPr>
        <a:blipFill rotWithShape="1">
          <a:blip xmlns:r="http://schemas.openxmlformats.org/officeDocument/2006/relationships" r:embed="rId2"/>
          <a:srcRect/>
          <a:stretch>
            <a:fillRect t="-5000" b="-5000"/>
          </a:stretch>
        </a:blipFill>
      </dgm:spPr>
    </dgm:pt>
    <dgm:pt modelId="{F8A76DFC-E179-CE4C-B219-133CE84DE331}" type="pres">
      <dgm:prSet presAssocID="{49346958-1185-3F4A-8914-5B9D10C25BE6}" presName="text" presStyleLbl="node1" presStyleIdx="1" presStyleCnt="3">
        <dgm:presLayoutVars>
          <dgm:bulletEnabled val="1"/>
        </dgm:presLayoutVars>
      </dgm:prSet>
      <dgm:spPr/>
    </dgm:pt>
    <dgm:pt modelId="{56232E1C-7424-E744-8ED0-5F38DF1B0A7E}" type="pres">
      <dgm:prSet presAssocID="{4DEAD5CD-638B-CE4E-B68B-AD9695DCB975}" presName="spacer" presStyleCnt="0"/>
      <dgm:spPr/>
    </dgm:pt>
    <dgm:pt modelId="{92AEF127-FF4A-8F4C-B30B-0A86D9AE0A0A}" type="pres">
      <dgm:prSet presAssocID="{5F7F579C-A20D-6643-9967-75047AB04A0D}" presName="comp" presStyleCnt="0"/>
      <dgm:spPr/>
    </dgm:pt>
    <dgm:pt modelId="{BE20C4C8-A929-B344-AE28-1B2B7E69CF24}" type="pres">
      <dgm:prSet presAssocID="{5F7F579C-A20D-6643-9967-75047AB04A0D}" presName="box" presStyleLbl="node1" presStyleIdx="2" presStyleCnt="3"/>
      <dgm:spPr/>
    </dgm:pt>
    <dgm:pt modelId="{13606CD9-28CA-5A45-9B9E-4ED3EA85FC96}" type="pres">
      <dgm:prSet presAssocID="{5F7F579C-A20D-6643-9967-75047AB04A0D}" presName="img" presStyleLbl="fgImgPlace1" presStyleIdx="2" presStyleCnt="3"/>
      <dgm:spPr>
        <a:blipFill rotWithShape="1">
          <a:blip xmlns:r="http://schemas.openxmlformats.org/officeDocument/2006/relationships" r:embed="rId3"/>
          <a:srcRect/>
          <a:stretch>
            <a:fillRect t="-2000" b="-2000"/>
          </a:stretch>
        </a:blipFill>
      </dgm:spPr>
    </dgm:pt>
    <dgm:pt modelId="{A0507609-66E9-8A4F-8F23-C12D9E6551D6}" type="pres">
      <dgm:prSet presAssocID="{5F7F579C-A20D-6643-9967-75047AB04A0D}" presName="text" presStyleLbl="node1" presStyleIdx="2" presStyleCnt="3">
        <dgm:presLayoutVars>
          <dgm:bulletEnabled val="1"/>
        </dgm:presLayoutVars>
      </dgm:prSet>
      <dgm:spPr/>
    </dgm:pt>
  </dgm:ptLst>
  <dgm:cxnLst>
    <dgm:cxn modelId="{E3C7B80B-E4F9-A74E-A56D-8EF1ACE9FBC9}" type="presOf" srcId="{F15EC252-AA22-E746-8F0C-98B10D587CD1}" destId="{0D68A1A2-BE46-1A41-A89B-0BD1FF879AE4}" srcOrd="1" destOrd="0" presId="urn:microsoft.com/office/officeart/2005/8/layout/vList4"/>
    <dgm:cxn modelId="{07E28E0E-02CE-D744-8659-E7EFA31954B2}" srcId="{303EF35D-D71F-AB4F-A3D9-075038B54F60}" destId="{49346958-1185-3F4A-8914-5B9D10C25BE6}" srcOrd="1" destOrd="0" parTransId="{610E4508-555D-3548-968B-09A5561AE699}" sibTransId="{4DEAD5CD-638B-CE4E-B68B-AD9695DCB975}"/>
    <dgm:cxn modelId="{719A6614-B5DB-E943-8564-2D915100A9B2}" type="presOf" srcId="{B5AE05F0-B219-C647-AA3D-2A2F2566C388}" destId="{F8A76DFC-E179-CE4C-B219-133CE84DE331}" srcOrd="1" destOrd="2" presId="urn:microsoft.com/office/officeart/2005/8/layout/vList4"/>
    <dgm:cxn modelId="{4C13D314-B4B8-1D4F-964C-BBF47E5F5CA4}" type="presOf" srcId="{C5EB56E2-32B0-FC4D-B093-05DBA2E21F6F}" destId="{A0507609-66E9-8A4F-8F23-C12D9E6551D6}" srcOrd="1" destOrd="1" presId="urn:microsoft.com/office/officeart/2005/8/layout/vList4"/>
    <dgm:cxn modelId="{EF62BE1C-FA35-4C4B-AA35-E9F3CD2F61EA}" type="presOf" srcId="{EFF3CF1C-CB0B-454E-9E04-3F2D5D6F9DEF}" destId="{41C97AED-A21F-EF47-AB08-AF37C1AE1761}" srcOrd="0" destOrd="2" presId="urn:microsoft.com/office/officeart/2005/8/layout/vList4"/>
    <dgm:cxn modelId="{8C222722-FDA3-4F4E-B3A7-B6DB89C930AC}" type="presOf" srcId="{49346958-1185-3F4A-8914-5B9D10C25BE6}" destId="{266E9786-1FB2-7244-B9F3-43213C05A024}" srcOrd="0" destOrd="0" presId="urn:microsoft.com/office/officeart/2005/8/layout/vList4"/>
    <dgm:cxn modelId="{8B43212C-9EB7-3245-91FC-BBE0E025C16E}" type="presOf" srcId="{EFF3CF1C-CB0B-454E-9E04-3F2D5D6F9DEF}" destId="{0D68A1A2-BE46-1A41-A89B-0BD1FF879AE4}" srcOrd="1" destOrd="2" presId="urn:microsoft.com/office/officeart/2005/8/layout/vList4"/>
    <dgm:cxn modelId="{A712752E-DFB7-8942-8655-5F2042CF0129}" type="presOf" srcId="{5F7F579C-A20D-6643-9967-75047AB04A0D}" destId="{BE20C4C8-A929-B344-AE28-1B2B7E69CF24}" srcOrd="0" destOrd="0" presId="urn:microsoft.com/office/officeart/2005/8/layout/vList4"/>
    <dgm:cxn modelId="{D3667733-EBC7-6142-8C4C-BDEC8E7BC655}" srcId="{49346958-1185-3F4A-8914-5B9D10C25BE6}" destId="{B5AE05F0-B219-C647-AA3D-2A2F2566C388}" srcOrd="1" destOrd="0" parTransId="{2E78461A-9A9B-AC49-A6E8-72ED3CDC7B68}" sibTransId="{1A6A5DBF-3A36-3347-AB69-3BDE83589E7C}"/>
    <dgm:cxn modelId="{F91C7939-5FAA-7648-BDD2-F22EA02B8895}" type="presOf" srcId="{F15EC252-AA22-E746-8F0C-98B10D587CD1}" destId="{41C97AED-A21F-EF47-AB08-AF37C1AE1761}" srcOrd="0" destOrd="0" presId="urn:microsoft.com/office/officeart/2005/8/layout/vList4"/>
    <dgm:cxn modelId="{EFCADB3C-9431-BD43-AA25-14E7D02AE534}" srcId="{F15EC252-AA22-E746-8F0C-98B10D587CD1}" destId="{EFF3CF1C-CB0B-454E-9E04-3F2D5D6F9DEF}" srcOrd="1" destOrd="0" parTransId="{8546E3DC-E513-7141-B268-15A154ED0D30}" sibTransId="{3F083FB8-B69A-344D-B5BE-467D3979BD6A}"/>
    <dgm:cxn modelId="{CF8E1353-258F-3344-BE48-809AF159877E}" srcId="{5F7F579C-A20D-6643-9967-75047AB04A0D}" destId="{21B70D26-99AB-3948-B367-29CE40FC1DBE}" srcOrd="1" destOrd="0" parTransId="{E0DABA08-27EC-CA45-8874-F64873A47995}" sibTransId="{3ED5896A-A85A-1D45-B22D-E0EA2E4A8B8F}"/>
    <dgm:cxn modelId="{7DED2357-CF26-A548-BBF8-09E28DDA77D0}" srcId="{49346958-1185-3F4A-8914-5B9D10C25BE6}" destId="{1307454E-AD86-854C-B05F-24A447AF4286}" srcOrd="0" destOrd="0" parTransId="{AC1C76F7-3877-F140-87DC-DAB7EB093020}" sibTransId="{DB7279CF-E7ED-8140-9BEB-E700614561A6}"/>
    <dgm:cxn modelId="{B1B2995E-6165-0448-93FC-9151BF78EF96}" type="presOf" srcId="{5F7F579C-A20D-6643-9967-75047AB04A0D}" destId="{A0507609-66E9-8A4F-8F23-C12D9E6551D6}" srcOrd="1" destOrd="0" presId="urn:microsoft.com/office/officeart/2005/8/layout/vList4"/>
    <dgm:cxn modelId="{15AED772-3158-604B-8FD0-D10975F7F3D3}" type="presOf" srcId="{21B70D26-99AB-3948-B367-29CE40FC1DBE}" destId="{BE20C4C8-A929-B344-AE28-1B2B7E69CF24}" srcOrd="0" destOrd="2" presId="urn:microsoft.com/office/officeart/2005/8/layout/vList4"/>
    <dgm:cxn modelId="{987D0C8B-C593-934C-88C3-909540DFA555}" type="presOf" srcId="{F7C37E01-4FAC-0A47-AAB2-E2F8F3CB90BA}" destId="{41C97AED-A21F-EF47-AB08-AF37C1AE1761}" srcOrd="0" destOrd="1" presId="urn:microsoft.com/office/officeart/2005/8/layout/vList4"/>
    <dgm:cxn modelId="{A748B3B1-CAF7-3D4C-94B9-48242257F1C8}" srcId="{F15EC252-AA22-E746-8F0C-98B10D587CD1}" destId="{F7C37E01-4FAC-0A47-AAB2-E2F8F3CB90BA}" srcOrd="0" destOrd="0" parTransId="{6648ECF4-FA75-084A-9E52-DFB97736E0F9}" sibTransId="{C8168A14-3713-B24F-95F3-02BF5FCFA873}"/>
    <dgm:cxn modelId="{BAE768CD-E394-2645-B792-1D993A8CCC31}" type="presOf" srcId="{C5EB56E2-32B0-FC4D-B093-05DBA2E21F6F}" destId="{BE20C4C8-A929-B344-AE28-1B2B7E69CF24}" srcOrd="0" destOrd="1" presId="urn:microsoft.com/office/officeart/2005/8/layout/vList4"/>
    <dgm:cxn modelId="{96F763D7-BF49-A641-8265-27C678E4EF44}" type="presOf" srcId="{1307454E-AD86-854C-B05F-24A447AF4286}" destId="{F8A76DFC-E179-CE4C-B219-133CE84DE331}" srcOrd="1" destOrd="1" presId="urn:microsoft.com/office/officeart/2005/8/layout/vList4"/>
    <dgm:cxn modelId="{6D065DDB-96D5-1B4D-B156-5C78A49D2647}" srcId="{303EF35D-D71F-AB4F-A3D9-075038B54F60}" destId="{F15EC252-AA22-E746-8F0C-98B10D587CD1}" srcOrd="0" destOrd="0" parTransId="{26F56C95-8A3F-294C-B938-C436E6A2B591}" sibTransId="{AE17FBCD-4613-944C-8CD1-E3BC35D8E237}"/>
    <dgm:cxn modelId="{3668BDDD-9E66-1747-9E09-03FCE5F193C6}" srcId="{303EF35D-D71F-AB4F-A3D9-075038B54F60}" destId="{5F7F579C-A20D-6643-9967-75047AB04A0D}" srcOrd="2" destOrd="0" parTransId="{60D89354-D4EC-534D-9689-4940E600DD01}" sibTransId="{E8972348-BF63-C043-B22C-261A53BF91CF}"/>
    <dgm:cxn modelId="{5D293AE1-27DF-DE49-9585-F810D8FE13ED}" type="presOf" srcId="{F7C37E01-4FAC-0A47-AAB2-E2F8F3CB90BA}" destId="{0D68A1A2-BE46-1A41-A89B-0BD1FF879AE4}" srcOrd="1" destOrd="1" presId="urn:microsoft.com/office/officeart/2005/8/layout/vList4"/>
    <dgm:cxn modelId="{DEBE5BE2-0075-6842-9460-756A8E779486}" srcId="{5F7F579C-A20D-6643-9967-75047AB04A0D}" destId="{C5EB56E2-32B0-FC4D-B093-05DBA2E21F6F}" srcOrd="0" destOrd="0" parTransId="{80F53536-F7CD-1740-84B8-2C58D6D6C4FB}" sibTransId="{9F906622-F3B3-0C49-A134-E17546B18E65}"/>
    <dgm:cxn modelId="{08D99CF1-7030-FB49-9F08-18FE056FAB7E}" type="presOf" srcId="{B5AE05F0-B219-C647-AA3D-2A2F2566C388}" destId="{266E9786-1FB2-7244-B9F3-43213C05A024}" srcOrd="0" destOrd="2" presId="urn:microsoft.com/office/officeart/2005/8/layout/vList4"/>
    <dgm:cxn modelId="{EFD38FF7-61B2-424A-9F2A-81C01DF8DC46}" type="presOf" srcId="{1307454E-AD86-854C-B05F-24A447AF4286}" destId="{266E9786-1FB2-7244-B9F3-43213C05A024}" srcOrd="0" destOrd="1" presId="urn:microsoft.com/office/officeart/2005/8/layout/vList4"/>
    <dgm:cxn modelId="{C90D5DFB-355A-CA46-A2DD-28E11CF2F136}" type="presOf" srcId="{303EF35D-D71F-AB4F-A3D9-075038B54F60}" destId="{002D360D-9975-6749-889C-E46A006C2E9A}" srcOrd="0" destOrd="0" presId="urn:microsoft.com/office/officeart/2005/8/layout/vList4"/>
    <dgm:cxn modelId="{8B7FFCFC-4456-EE4F-B0BB-D87D8E635EE6}" type="presOf" srcId="{21B70D26-99AB-3948-B367-29CE40FC1DBE}" destId="{A0507609-66E9-8A4F-8F23-C12D9E6551D6}" srcOrd="1" destOrd="2" presId="urn:microsoft.com/office/officeart/2005/8/layout/vList4"/>
    <dgm:cxn modelId="{5C8335FF-E7B6-4A4A-98E0-E57FE30E90DE}" type="presOf" srcId="{49346958-1185-3F4A-8914-5B9D10C25BE6}" destId="{F8A76DFC-E179-CE4C-B219-133CE84DE331}" srcOrd="1" destOrd="0" presId="urn:microsoft.com/office/officeart/2005/8/layout/vList4"/>
    <dgm:cxn modelId="{FC4CB13C-D724-1848-B44D-BCBC3A534751}" type="presParOf" srcId="{002D360D-9975-6749-889C-E46A006C2E9A}" destId="{CBA58751-0E8C-C54E-B035-279EF35A5826}" srcOrd="0" destOrd="0" presId="urn:microsoft.com/office/officeart/2005/8/layout/vList4"/>
    <dgm:cxn modelId="{C9F8C36D-1BF9-D14C-8AC0-D842913254C7}" type="presParOf" srcId="{CBA58751-0E8C-C54E-B035-279EF35A5826}" destId="{41C97AED-A21F-EF47-AB08-AF37C1AE1761}" srcOrd="0" destOrd="0" presId="urn:microsoft.com/office/officeart/2005/8/layout/vList4"/>
    <dgm:cxn modelId="{A277B33F-0B40-A84B-9B7F-F56E841DACE0}" type="presParOf" srcId="{CBA58751-0E8C-C54E-B035-279EF35A5826}" destId="{F1B24F41-8DE3-DA4A-B7B4-08908ED5981D}" srcOrd="1" destOrd="0" presId="urn:microsoft.com/office/officeart/2005/8/layout/vList4"/>
    <dgm:cxn modelId="{AA6DC3D7-C341-DE40-9377-E7CB22453C62}" type="presParOf" srcId="{CBA58751-0E8C-C54E-B035-279EF35A5826}" destId="{0D68A1A2-BE46-1A41-A89B-0BD1FF879AE4}" srcOrd="2" destOrd="0" presId="urn:microsoft.com/office/officeart/2005/8/layout/vList4"/>
    <dgm:cxn modelId="{02E7D42F-5997-084C-842D-CBD1290A20C1}" type="presParOf" srcId="{002D360D-9975-6749-889C-E46A006C2E9A}" destId="{8E68E31B-0CFE-664D-90F2-0F157D7E6EEE}" srcOrd="1" destOrd="0" presId="urn:microsoft.com/office/officeart/2005/8/layout/vList4"/>
    <dgm:cxn modelId="{D08D0878-8AB8-D244-8565-5DF59F33F9CC}" type="presParOf" srcId="{002D360D-9975-6749-889C-E46A006C2E9A}" destId="{82EA64A5-A508-7842-8619-2B35BFE1C517}" srcOrd="2" destOrd="0" presId="urn:microsoft.com/office/officeart/2005/8/layout/vList4"/>
    <dgm:cxn modelId="{7263ED68-630B-5A4D-B525-EC98E0F8CC71}" type="presParOf" srcId="{82EA64A5-A508-7842-8619-2B35BFE1C517}" destId="{266E9786-1FB2-7244-B9F3-43213C05A024}" srcOrd="0" destOrd="0" presId="urn:microsoft.com/office/officeart/2005/8/layout/vList4"/>
    <dgm:cxn modelId="{A4B9E0D8-DFEA-A748-BD6A-7A5AC4AF6CA8}" type="presParOf" srcId="{82EA64A5-A508-7842-8619-2B35BFE1C517}" destId="{78AC8748-1A16-034E-9D67-70A0B8070820}" srcOrd="1" destOrd="0" presId="urn:microsoft.com/office/officeart/2005/8/layout/vList4"/>
    <dgm:cxn modelId="{BB414B5F-332D-5742-B6C2-CF94ABD88446}" type="presParOf" srcId="{82EA64A5-A508-7842-8619-2B35BFE1C517}" destId="{F8A76DFC-E179-CE4C-B219-133CE84DE331}" srcOrd="2" destOrd="0" presId="urn:microsoft.com/office/officeart/2005/8/layout/vList4"/>
    <dgm:cxn modelId="{A4585E42-8638-B146-B2F1-A1E1EAD20D2D}" type="presParOf" srcId="{002D360D-9975-6749-889C-E46A006C2E9A}" destId="{56232E1C-7424-E744-8ED0-5F38DF1B0A7E}" srcOrd="3" destOrd="0" presId="urn:microsoft.com/office/officeart/2005/8/layout/vList4"/>
    <dgm:cxn modelId="{A177AFFD-1288-D146-88C3-481E5C7D4CF8}" type="presParOf" srcId="{002D360D-9975-6749-889C-E46A006C2E9A}" destId="{92AEF127-FF4A-8F4C-B30B-0A86D9AE0A0A}" srcOrd="4" destOrd="0" presId="urn:microsoft.com/office/officeart/2005/8/layout/vList4"/>
    <dgm:cxn modelId="{8D24AD94-AE87-6B48-B5C5-FB51AFC7ABAE}" type="presParOf" srcId="{92AEF127-FF4A-8F4C-B30B-0A86D9AE0A0A}" destId="{BE20C4C8-A929-B344-AE28-1B2B7E69CF24}" srcOrd="0" destOrd="0" presId="urn:microsoft.com/office/officeart/2005/8/layout/vList4"/>
    <dgm:cxn modelId="{994EB124-8E38-1A4A-B224-ABE219AF5284}" type="presParOf" srcId="{92AEF127-FF4A-8F4C-B30B-0A86D9AE0A0A}" destId="{13606CD9-28CA-5A45-9B9E-4ED3EA85FC96}" srcOrd="1" destOrd="0" presId="urn:microsoft.com/office/officeart/2005/8/layout/vList4"/>
    <dgm:cxn modelId="{12E7B58A-FD22-414A-A8CB-334CC0DD94C7}" type="presParOf" srcId="{92AEF127-FF4A-8F4C-B30B-0A86D9AE0A0A}" destId="{A0507609-66E9-8A4F-8F23-C12D9E6551D6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1C97AED-A21F-EF47-AB08-AF37C1AE1761}">
      <dsp:nvSpPr>
        <dsp:cNvPr id="0" name=""/>
        <dsp:cNvSpPr/>
      </dsp:nvSpPr>
      <dsp:spPr>
        <a:xfrm>
          <a:off x="0" y="0"/>
          <a:ext cx="11436096" cy="198882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Agile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200" kern="1200" dirty="0"/>
            <a:t>How did your team accept transformation from Scrum to Kanban? </a:t>
          </a:r>
          <a:endParaRPr lang="en-US" sz="2200" kern="1200" dirty="0"/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200" kern="1200" dirty="0"/>
            <a:t>What stumbling blocks did you face with working in scrum teams? </a:t>
          </a:r>
          <a:endParaRPr lang="en-US" sz="2200" kern="1200" dirty="0"/>
        </a:p>
      </dsp:txBody>
      <dsp:txXfrm>
        <a:off x="2486101" y="0"/>
        <a:ext cx="8949994" cy="1988820"/>
      </dsp:txXfrm>
    </dsp:sp>
    <dsp:sp modelId="{F1B24F41-8DE3-DA4A-B7B4-08908ED5981D}">
      <dsp:nvSpPr>
        <dsp:cNvPr id="0" name=""/>
        <dsp:cNvSpPr/>
      </dsp:nvSpPr>
      <dsp:spPr>
        <a:xfrm>
          <a:off x="198881" y="198882"/>
          <a:ext cx="2287219" cy="1591056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rcRect/>
          <a:stretch>
            <a:fillRect l="-2000" r="-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66E9786-1FB2-7244-B9F3-43213C05A024}">
      <dsp:nvSpPr>
        <dsp:cNvPr id="0" name=""/>
        <dsp:cNvSpPr/>
      </dsp:nvSpPr>
      <dsp:spPr>
        <a:xfrm>
          <a:off x="0" y="2187701"/>
          <a:ext cx="11436096" cy="198882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UML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200" kern="1200" dirty="0"/>
            <a:t>Please draw me a UML Activity diagram for the supermarket cashier desk? </a:t>
          </a:r>
          <a:endParaRPr lang="en-US" sz="2200" kern="1200" dirty="0"/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200" kern="1200" dirty="0"/>
            <a:t>How did UML Class diagram help you in communication with your customer?</a:t>
          </a:r>
          <a:endParaRPr lang="en-US" sz="2200" kern="1200" dirty="0"/>
        </a:p>
      </dsp:txBody>
      <dsp:txXfrm>
        <a:off x="2486101" y="2187701"/>
        <a:ext cx="8949994" cy="1988820"/>
      </dsp:txXfrm>
    </dsp:sp>
    <dsp:sp modelId="{78AC8748-1A16-034E-9D67-70A0B8070820}">
      <dsp:nvSpPr>
        <dsp:cNvPr id="0" name=""/>
        <dsp:cNvSpPr/>
      </dsp:nvSpPr>
      <dsp:spPr>
        <a:xfrm>
          <a:off x="198881" y="2386583"/>
          <a:ext cx="2287219" cy="1591056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rcRect/>
          <a:stretch>
            <a:fillRect t="-5000" b="-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E20C4C8-A929-B344-AE28-1B2B7E69CF24}">
      <dsp:nvSpPr>
        <dsp:cNvPr id="0" name=""/>
        <dsp:cNvSpPr/>
      </dsp:nvSpPr>
      <dsp:spPr>
        <a:xfrm>
          <a:off x="0" y="4375404"/>
          <a:ext cx="11436096" cy="198882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800" kern="1200" dirty="0"/>
            <a:t>Elicitation</a:t>
          </a:r>
          <a:endParaRPr lang="en-US" sz="2800" kern="1200" dirty="0"/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200" kern="1200" dirty="0"/>
            <a:t>What elicitation techniques were the most powerful for you? And why? </a:t>
          </a:r>
          <a:endParaRPr lang="en-US" sz="2200" kern="1200" dirty="0"/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200" kern="1200" dirty="0"/>
            <a:t>What do you usually do right after the workshop is conducted? </a:t>
          </a:r>
          <a:endParaRPr lang="en-US" sz="2200" kern="1200" dirty="0"/>
        </a:p>
      </dsp:txBody>
      <dsp:txXfrm>
        <a:off x="2486101" y="4375404"/>
        <a:ext cx="8949994" cy="1988820"/>
      </dsp:txXfrm>
    </dsp:sp>
    <dsp:sp modelId="{13606CD9-28CA-5A45-9B9E-4ED3EA85FC96}">
      <dsp:nvSpPr>
        <dsp:cNvPr id="0" name=""/>
        <dsp:cNvSpPr/>
      </dsp:nvSpPr>
      <dsp:spPr>
        <a:xfrm>
          <a:off x="198881" y="4574286"/>
          <a:ext cx="2287219" cy="1591056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rcRect/>
          <a:stretch>
            <a:fillRect t="-2000" b="-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4874A3-C081-8A41-99DD-8A70018637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2424E39-9848-564C-AAC8-61715A2B3E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BC4EC9-14E5-0D48-9D3E-93F4274769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6EAAF-B2EA-F34A-96E3-33B5A6AD2438}" type="datetimeFigureOut">
              <a:rPr lang="en-US" smtClean="0"/>
              <a:t>4/27/18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C8B598-5D9A-3D44-8BB7-09798FDEB9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07A54F-8949-8F43-8734-2D5FB36765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192B8-48A1-E84E-8CFA-2D1C86F7AC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4637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EF85F3-7BBB-E946-8901-BCA1BAED0A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0D96303-AC73-B241-894C-461E19C8E3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1CFFFD-8E04-2D41-BB1A-9BB9CC9A54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6EAAF-B2EA-F34A-96E3-33B5A6AD2438}" type="datetimeFigureOut">
              <a:rPr lang="en-US" smtClean="0"/>
              <a:t>4/27/18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2A55DA-B485-374A-89B3-9A8A4A3DC3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C4A33D-61D7-6843-A1ED-91580A341B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192B8-48A1-E84E-8CFA-2D1C86F7AC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10447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8C45506-D935-F34F-8E0A-8E6F3EE7DE6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81B264F-E519-324F-A7C3-E6FE1B95B3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BD1C24-6DC6-584C-8744-C04C8F4ECB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6EAAF-B2EA-F34A-96E3-33B5A6AD2438}" type="datetimeFigureOut">
              <a:rPr lang="en-US" smtClean="0"/>
              <a:t>4/27/18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AE4DE3-F713-8747-B303-8364221C5D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508FD3-C584-A34D-86E2-9B50AB9C16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192B8-48A1-E84E-8CFA-2D1C86F7AC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31588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35E6CB-7B15-6F4A-BB38-A4EA3953DC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6B11E9-0745-814D-861C-B15501BCBD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ADC073-EE93-984A-BC6D-D68FDDB753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6EAAF-B2EA-F34A-96E3-33B5A6AD2438}" type="datetimeFigureOut">
              <a:rPr lang="en-US" smtClean="0"/>
              <a:t>4/27/18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7BAA23-8CDE-9F4F-BE8D-6A0443F9B2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5B99F8-0938-D74E-A966-75C20CD92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192B8-48A1-E84E-8CFA-2D1C86F7AC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7187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7BECFB-9402-0844-A6D6-070D866E3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D7E95B-41BC-5740-BD15-87B1586C92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DD97CA-1236-E04A-B3D5-C08DFC4C58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6EAAF-B2EA-F34A-96E3-33B5A6AD2438}" type="datetimeFigureOut">
              <a:rPr lang="en-US" smtClean="0"/>
              <a:t>4/27/18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97E890-D953-B047-951B-1C5D892D25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AAB173-7DB8-E449-BFD3-73B22F6874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192B8-48A1-E84E-8CFA-2D1C86F7AC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96395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957917-11FD-5A40-B7A5-043E2300BA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34CF9F-7E95-7442-9D2F-4E2F3DDA29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9061091-B53F-714C-9415-9791021EB3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AC460E-8F15-A744-B158-0C466641CB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6EAAF-B2EA-F34A-96E3-33B5A6AD2438}" type="datetimeFigureOut">
              <a:rPr lang="en-US" smtClean="0"/>
              <a:t>4/27/18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C21098-B3F6-9E4F-A409-92322A3C6F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D991865-13CE-6F42-A0A5-B7306EB817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192B8-48A1-E84E-8CFA-2D1C86F7AC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18775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56493D-6C30-2B43-9F30-A440C9E5FF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A92869-532D-CC44-8DF3-2EA2A7CA37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F861905-77D3-884C-A1AB-F83FAA808D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9B333F1-E2D3-A145-9AB4-0797015EA14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9A8A304-D4B6-D744-AAD9-EDB1B8EAEA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5CCD792-E461-BB43-A937-9B0CE659D0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6EAAF-B2EA-F34A-96E3-33B5A6AD2438}" type="datetimeFigureOut">
              <a:rPr lang="en-US" smtClean="0"/>
              <a:t>4/27/18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18087B4-9A47-8B44-BF6F-56501AA5F8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B503045-FC23-8D4E-ABFD-DAD6FC35AE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192B8-48A1-E84E-8CFA-2D1C86F7AC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7547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A8D349-3A9C-8343-AF5A-1A42414D12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8B62523-C8A7-B740-AAC2-9A8271803B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6EAAF-B2EA-F34A-96E3-33B5A6AD2438}" type="datetimeFigureOut">
              <a:rPr lang="en-US" smtClean="0"/>
              <a:t>4/27/18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72526CE-114D-F140-A78A-A6DDF423F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F1E8BC8-7895-FD41-B311-85CF922C5F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192B8-48A1-E84E-8CFA-2D1C86F7AC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4624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2049F18-2A6C-FE46-B672-3FE1002CE5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6EAAF-B2EA-F34A-96E3-33B5A6AD2438}" type="datetimeFigureOut">
              <a:rPr lang="en-US" smtClean="0"/>
              <a:t>4/27/18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5812EB0-191D-B64E-BBCE-1BCA3A6B52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AA55B9-E451-BA40-9EDA-8FAF0FF13E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192B8-48A1-E84E-8CFA-2D1C86F7AC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02076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15C4C1-BBBB-E241-B365-DF0B0C8C62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88A9E4-90F7-A245-B96B-CF6C9B9226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EB2DF32-C153-3444-9FA8-1D099DAD23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B20A78-7A41-6F43-897C-E66A2822C1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6EAAF-B2EA-F34A-96E3-33B5A6AD2438}" type="datetimeFigureOut">
              <a:rPr lang="en-US" smtClean="0"/>
              <a:t>4/27/18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A31E4E-949B-0E4B-9FF9-23D5FE75AD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10E724-E841-D54B-8A41-FA51360122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192B8-48A1-E84E-8CFA-2D1C86F7AC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884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A6B173-81F9-184D-81B8-C1BB9A29C1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604705C-6C63-4F4C-822F-C5A6485F454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C420571-44BF-5D45-85BF-6053B6E69F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07EEFE5-2C70-6B48-900F-FF6883E6EE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6EAAF-B2EA-F34A-96E3-33B5A6AD2438}" type="datetimeFigureOut">
              <a:rPr lang="en-US" smtClean="0"/>
              <a:t>4/27/18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098BDDE-202C-4947-A411-F617BA1F2A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120AE5-D4BB-B849-9584-2CCC8C4515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192B8-48A1-E84E-8CFA-2D1C86F7AC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6821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B726380-E0AC-BA4F-92CE-2B18E7FE2B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B8BF5B-6417-934C-8774-423771C38F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B5958D-0D50-844C-8043-DE06E93A9F5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E6EAAF-B2EA-F34A-96E3-33B5A6AD2438}" type="datetimeFigureOut">
              <a:rPr lang="en-US" smtClean="0"/>
              <a:t>4/27/18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F1C0F8-FD66-C14A-8ACC-36B330AF50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2182E5-28CF-2741-9F68-E8356EF625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8192B8-48A1-E84E-8CFA-2D1C86F7AC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6813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tif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13B3FDC-40E1-8944-8569-9018B66D85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2655" y="2336845"/>
            <a:ext cx="7247050" cy="434068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8A0613A-B6D1-A142-8966-63853FBAC55B}"/>
              </a:ext>
            </a:extLst>
          </p:cNvPr>
          <p:cNvSpPr/>
          <p:nvPr/>
        </p:nvSpPr>
        <p:spPr>
          <a:xfrm>
            <a:off x="2640185" y="552268"/>
            <a:ext cx="666361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i="0" dirty="0">
                <a:effectLst/>
                <a:latin typeface="SF Regular"/>
              </a:rPr>
              <a:t>Interviewer. The good the bad and the ugly.</a:t>
            </a:r>
            <a:endParaRPr lang="en-US" sz="2800" b="1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32BAD50-68C3-F345-A109-97C4DE01C29E}"/>
              </a:ext>
            </a:extLst>
          </p:cNvPr>
          <p:cNvSpPr/>
          <p:nvPr/>
        </p:nvSpPr>
        <p:spPr>
          <a:xfrm>
            <a:off x="168442" y="144379"/>
            <a:ext cx="11911263" cy="653314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C8BEE98-1DBA-754A-97E9-97749A8BAD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89647" y="424615"/>
            <a:ext cx="1485900" cy="7239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30BC928-9BB2-9347-B51D-1ED9DF7049D4}"/>
              </a:ext>
            </a:extLst>
          </p:cNvPr>
          <p:cNvSpPr txBox="1"/>
          <p:nvPr/>
        </p:nvSpPr>
        <p:spPr>
          <a:xfrm>
            <a:off x="400050" y="1786764"/>
            <a:ext cx="5660524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Julia Alexes, </a:t>
            </a:r>
          </a:p>
          <a:p>
            <a:r>
              <a:rPr lang="en-US" sz="2800" dirty="0"/>
              <a:t>     Lead Business Analyst, </a:t>
            </a:r>
          </a:p>
          <a:p>
            <a:r>
              <a:rPr lang="en-US" sz="2800" dirty="0"/>
              <a:t>                                  EPAM UK, London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B8CB996-77E3-9A4A-BA1B-B465EF9B9C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0049" y="5522295"/>
            <a:ext cx="2100263" cy="940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6248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00297" y="200297"/>
            <a:ext cx="11765280" cy="649659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Image result for on-sit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8046" y="1462830"/>
            <a:ext cx="5232991" cy="4775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C872C24-C812-B74D-ACDA-A8F383344FB8}"/>
              </a:ext>
            </a:extLst>
          </p:cNvPr>
          <p:cNvSpPr txBox="1"/>
          <p:nvPr/>
        </p:nvSpPr>
        <p:spPr>
          <a:xfrm>
            <a:off x="2797372" y="426604"/>
            <a:ext cx="577433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i="1" dirty="0"/>
              <a:t>How on-site hiring differs?</a:t>
            </a:r>
          </a:p>
        </p:txBody>
      </p:sp>
    </p:spTree>
    <p:extLst>
      <p:ext uri="{BB962C8B-B14F-4D97-AF65-F5344CB8AC3E}">
        <p14:creationId xmlns:p14="http://schemas.microsoft.com/office/powerpoint/2010/main" val="9598898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73CAB867-F5E9-FC4E-917D-B5D9E1786AF6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377952" y="2889504"/>
          <a:ext cx="11366384" cy="3635436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3816096">
                  <a:extLst>
                    <a:ext uri="{9D8B030D-6E8A-4147-A177-3AD203B41FA5}">
                      <a16:colId xmlns:a16="http://schemas.microsoft.com/office/drawing/2014/main" val="1039758561"/>
                    </a:ext>
                  </a:extLst>
                </a:gridCol>
                <a:gridCol w="2706624">
                  <a:extLst>
                    <a:ext uri="{9D8B030D-6E8A-4147-A177-3AD203B41FA5}">
                      <a16:colId xmlns:a16="http://schemas.microsoft.com/office/drawing/2014/main" val="2485403486"/>
                    </a:ext>
                  </a:extLst>
                </a:gridCol>
                <a:gridCol w="2633472">
                  <a:extLst>
                    <a:ext uri="{9D8B030D-6E8A-4147-A177-3AD203B41FA5}">
                      <a16:colId xmlns:a16="http://schemas.microsoft.com/office/drawing/2014/main" val="3643541661"/>
                    </a:ext>
                  </a:extLst>
                </a:gridCol>
                <a:gridCol w="2210192">
                  <a:extLst>
                    <a:ext uri="{9D8B030D-6E8A-4147-A177-3AD203B41FA5}">
                      <a16:colId xmlns:a16="http://schemas.microsoft.com/office/drawing/2014/main" val="697955564"/>
                    </a:ext>
                  </a:extLst>
                </a:gridCol>
              </a:tblGrid>
              <a:tr h="1211812">
                <a:tc>
                  <a:txBody>
                    <a:bodyPr/>
                    <a:lstStyle/>
                    <a:p>
                      <a:pPr algn="ctr"/>
                      <a:r>
                        <a:rPr lang="en-US" sz="2600" dirty="0"/>
                        <a:t>Project Based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/>
                        <a:t>✔️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600" dirty="0">
                          <a:solidFill>
                            <a:schemeClr val="accent6"/>
                          </a:solidFill>
                        </a:rPr>
                        <a:t>✔️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49060336"/>
                  </a:ext>
                </a:extLst>
              </a:tr>
              <a:tr h="1211812">
                <a:tc>
                  <a:txBody>
                    <a:bodyPr/>
                    <a:lstStyle/>
                    <a:p>
                      <a:pPr algn="ctr"/>
                      <a:r>
                        <a:rPr lang="en-US" sz="2600" dirty="0"/>
                        <a:t>Company competences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600" dirty="0"/>
                        <a:t>✔️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600" dirty="0"/>
                        <a:t>✔️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93380031"/>
                  </a:ext>
                </a:extLst>
              </a:tr>
              <a:tr h="1211812">
                <a:tc>
                  <a:txBody>
                    <a:bodyPr/>
                    <a:lstStyle/>
                    <a:p>
                      <a:pPr algn="ctr"/>
                      <a:r>
                        <a:rPr lang="en-US" sz="2600" dirty="0"/>
                        <a:t>Self-development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600" dirty="0"/>
                        <a:t>✔️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600" dirty="0"/>
                        <a:t>✔️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12232197"/>
                  </a:ext>
                </a:extLst>
              </a:tr>
            </a:tbl>
          </a:graphicData>
        </a:graphic>
      </p:graphicFrame>
      <p:pic>
        <p:nvPicPr>
          <p:cNvPr id="11" name="Picture 10">
            <a:extLst>
              <a:ext uri="{FF2B5EF4-FFF2-40B4-BE49-F238E27FC236}">
                <a16:creationId xmlns:a16="http://schemas.microsoft.com/office/drawing/2014/main" id="{4A4EA10B-D398-7948-AD4B-BB0F387110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1386" y="533889"/>
            <a:ext cx="4806983" cy="225103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0B427C0-BBF4-2245-AD9D-031D9C9272F6}"/>
              </a:ext>
            </a:extLst>
          </p:cNvPr>
          <p:cNvSpPr txBox="1"/>
          <p:nvPr/>
        </p:nvSpPr>
        <p:spPr>
          <a:xfrm>
            <a:off x="548454" y="743630"/>
            <a:ext cx="402084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i="1" dirty="0"/>
              <a:t>To match or </a:t>
            </a:r>
          </a:p>
          <a:p>
            <a:r>
              <a:rPr lang="en-US" sz="4000" b="1" i="1" dirty="0"/>
              <a:t>         Not to match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EDE4A6D-9528-F144-9041-2FB07BA4634C}"/>
              </a:ext>
            </a:extLst>
          </p:cNvPr>
          <p:cNvSpPr/>
          <p:nvPr/>
        </p:nvSpPr>
        <p:spPr>
          <a:xfrm>
            <a:off x="200297" y="200297"/>
            <a:ext cx="11765280" cy="649659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9391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C22F043-1C1D-0248-A10F-1592378ADE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450" y="2128838"/>
            <a:ext cx="4572000" cy="4572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6904071-AE4E-214B-9683-667DB2FF987F}"/>
              </a:ext>
            </a:extLst>
          </p:cNvPr>
          <p:cNvSpPr txBox="1"/>
          <p:nvPr/>
        </p:nvSpPr>
        <p:spPr>
          <a:xfrm>
            <a:off x="2606340" y="377739"/>
            <a:ext cx="706270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i="1" dirty="0"/>
              <a:t>Let the candidates ask questions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D2B6795-DBB4-E845-A0A1-A6595D2199BF}"/>
              </a:ext>
            </a:extLst>
          </p:cNvPr>
          <p:cNvSpPr txBox="1"/>
          <p:nvPr/>
        </p:nvSpPr>
        <p:spPr>
          <a:xfrm>
            <a:off x="3558226" y="1375953"/>
            <a:ext cx="8633774" cy="44012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Questions can reveal candidate’s motivation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You can see how questions structured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You can check the ability to ask right questions</a:t>
            </a:r>
            <a:endParaRPr lang="ru-RU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You can hear what project types bother your candidate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/>
          </a:p>
          <a:p>
            <a:endParaRPr lang="en-US" sz="28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8525C94-285C-4840-83C8-138A6E3C6970}"/>
              </a:ext>
            </a:extLst>
          </p:cNvPr>
          <p:cNvSpPr/>
          <p:nvPr/>
        </p:nvSpPr>
        <p:spPr>
          <a:xfrm>
            <a:off x="171450" y="171450"/>
            <a:ext cx="11887200" cy="652938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2866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Image result for feedback">
            <a:extLst>
              <a:ext uri="{FF2B5EF4-FFF2-40B4-BE49-F238E27FC236}">
                <a16:creationId xmlns:a16="http://schemas.microsoft.com/office/drawing/2014/main" id="{06F43CD2-88E9-4A45-B528-8E06F71695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791" y="633866"/>
            <a:ext cx="11331557" cy="5897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52668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89BF753-A68D-0542-AEE9-BD26F7FE5B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7912" y="1122362"/>
            <a:ext cx="7656048" cy="549275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72BC27F-E0BD-BC4D-8B48-8717AE190112}"/>
              </a:ext>
            </a:extLst>
          </p:cNvPr>
          <p:cNvSpPr/>
          <p:nvPr/>
        </p:nvSpPr>
        <p:spPr>
          <a:xfrm>
            <a:off x="228600" y="271463"/>
            <a:ext cx="11772900" cy="634364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EC3427F-D68C-A24E-A7D7-2DE4387AB624}"/>
              </a:ext>
            </a:extLst>
          </p:cNvPr>
          <p:cNvSpPr txBox="1"/>
          <p:nvPr/>
        </p:nvSpPr>
        <p:spPr>
          <a:xfrm>
            <a:off x="4120815" y="342970"/>
            <a:ext cx="318516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i="1" dirty="0"/>
              <a:t>Now or Later?</a:t>
            </a:r>
          </a:p>
        </p:txBody>
      </p:sp>
    </p:spTree>
    <p:extLst>
      <p:ext uri="{BB962C8B-B14F-4D97-AF65-F5344CB8AC3E}">
        <p14:creationId xmlns:p14="http://schemas.microsoft.com/office/powerpoint/2010/main" val="42757781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Image result for thank you NY">
            <a:extLst>
              <a:ext uri="{FF2B5EF4-FFF2-40B4-BE49-F238E27FC236}">
                <a16:creationId xmlns:a16="http://schemas.microsoft.com/office/drawing/2014/main" id="{51D2E7C0-C457-E543-80AD-3AC9EB725B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6398" y="71845"/>
            <a:ext cx="9753600" cy="651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1949BE8-19ED-8644-BA17-AF28EED9544C}"/>
              </a:ext>
            </a:extLst>
          </p:cNvPr>
          <p:cNvSpPr txBox="1"/>
          <p:nvPr/>
        </p:nvSpPr>
        <p:spPr>
          <a:xfrm>
            <a:off x="2400300" y="6272213"/>
            <a:ext cx="12987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Julia Alexes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4291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2F23717-1DD3-974C-A24E-8BAFFC3CFECF}"/>
              </a:ext>
            </a:extLst>
          </p:cNvPr>
          <p:cNvSpPr/>
          <p:nvPr/>
        </p:nvSpPr>
        <p:spPr>
          <a:xfrm>
            <a:off x="228600" y="242888"/>
            <a:ext cx="11787188" cy="644366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C007199-F5F3-A444-A32C-94B16D53DA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00" y="634176"/>
            <a:ext cx="3122613" cy="335362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197050D-DC5C-9841-9C48-3A1F5ADBE073}"/>
              </a:ext>
            </a:extLst>
          </p:cNvPr>
          <p:cNvSpPr txBox="1"/>
          <p:nvPr/>
        </p:nvSpPr>
        <p:spPr>
          <a:xfrm>
            <a:off x="3956134" y="525892"/>
            <a:ext cx="24014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Julia </a:t>
            </a:r>
            <a:r>
              <a:rPr lang="en-US" sz="3200" b="1" dirty="0" err="1"/>
              <a:t>Aleksis</a:t>
            </a:r>
            <a:r>
              <a:rPr lang="en-US" sz="3200" b="1" dirty="0"/>
              <a:t> 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4F20950-94E5-1E4A-BC6C-C393FB554C58}"/>
              </a:ext>
            </a:extLst>
          </p:cNvPr>
          <p:cNvSpPr txBox="1"/>
          <p:nvPr/>
        </p:nvSpPr>
        <p:spPr>
          <a:xfrm>
            <a:off x="4684413" y="1287041"/>
            <a:ext cx="35428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Lead Business Analyst, EPAM UK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03277EA-CF0E-3C48-9982-1466106EE4C2}"/>
              </a:ext>
            </a:extLst>
          </p:cNvPr>
          <p:cNvSpPr txBox="1"/>
          <p:nvPr/>
        </p:nvSpPr>
        <p:spPr>
          <a:xfrm>
            <a:off x="4090737" y="2201779"/>
            <a:ext cx="5952783" cy="41549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More than 8 years in business Analysis</a:t>
            </a:r>
          </a:p>
          <a:p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 4 years in Project Management</a:t>
            </a:r>
          </a:p>
          <a:p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2 years of professional interviews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Certified Business Analysis Professional v3.0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Certified Scrum Product Owner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Tx/>
              <a:buChar char="-"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6751536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581C98D-46F5-6D42-9532-1BA56822BD61}"/>
              </a:ext>
            </a:extLst>
          </p:cNvPr>
          <p:cNvSpPr/>
          <p:nvPr/>
        </p:nvSpPr>
        <p:spPr>
          <a:xfrm>
            <a:off x="242888" y="142875"/>
            <a:ext cx="11801475" cy="660082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C4641B0-882A-3940-BA25-B2BFD86044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188" y="650081"/>
            <a:ext cx="8124825" cy="609361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E6CE873-DB89-0045-8F22-19547C1613F0}"/>
              </a:ext>
            </a:extLst>
          </p:cNvPr>
          <p:cNvSpPr txBox="1"/>
          <p:nvPr/>
        </p:nvSpPr>
        <p:spPr>
          <a:xfrm>
            <a:off x="2763502" y="445545"/>
            <a:ext cx="611981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i="1" dirty="0"/>
              <a:t>When the interview begins?</a:t>
            </a:r>
          </a:p>
        </p:txBody>
      </p:sp>
    </p:spTree>
    <p:extLst>
      <p:ext uri="{BB962C8B-B14F-4D97-AF65-F5344CB8AC3E}">
        <p14:creationId xmlns:p14="http://schemas.microsoft.com/office/powerpoint/2010/main" val="6311033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4F1E69C-C820-5641-A568-3C4E884374B1}"/>
              </a:ext>
            </a:extLst>
          </p:cNvPr>
          <p:cNvSpPr/>
          <p:nvPr/>
        </p:nvSpPr>
        <p:spPr>
          <a:xfrm>
            <a:off x="214313" y="200025"/>
            <a:ext cx="11801475" cy="647223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6294ABA-C2F6-524D-A0BF-34B0CCF275DF}"/>
              </a:ext>
            </a:extLst>
          </p:cNvPr>
          <p:cNvSpPr txBox="1"/>
          <p:nvPr/>
        </p:nvSpPr>
        <p:spPr>
          <a:xfrm>
            <a:off x="4921890" y="2230824"/>
            <a:ext cx="7007431" cy="44012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Read through person’s CV (pre-screen)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Detect core competencies you need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Prepare List of Questions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Prepare Practical Cases based on experience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Prepare talk about the company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C001F26-AD84-7348-B5A5-DEBE6BC08B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248" y="2230824"/>
            <a:ext cx="4448175" cy="406798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EB08D84-5419-564C-90A4-C866D32E821E}"/>
              </a:ext>
            </a:extLst>
          </p:cNvPr>
          <p:cNvSpPr txBox="1"/>
          <p:nvPr/>
        </p:nvSpPr>
        <p:spPr>
          <a:xfrm>
            <a:off x="3820777" y="507539"/>
            <a:ext cx="409541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i="1" dirty="0"/>
              <a:t>Preparation Steps </a:t>
            </a:r>
          </a:p>
        </p:txBody>
      </p:sp>
    </p:spTree>
    <p:extLst>
      <p:ext uri="{BB962C8B-B14F-4D97-AF65-F5344CB8AC3E}">
        <p14:creationId xmlns:p14="http://schemas.microsoft.com/office/powerpoint/2010/main" val="28544064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Image result for personality">
            <a:extLst>
              <a:ext uri="{FF2B5EF4-FFF2-40B4-BE49-F238E27FC236}">
                <a16:creationId xmlns:a16="http://schemas.microsoft.com/office/drawing/2014/main" id="{C348FF87-A5D3-9442-AB87-0DF14AFCB8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734" y="1475559"/>
            <a:ext cx="9039225" cy="5086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52D91F8-4AC7-8E47-B372-502CA01EDE76}"/>
              </a:ext>
            </a:extLst>
          </p:cNvPr>
          <p:cNvSpPr/>
          <p:nvPr/>
        </p:nvSpPr>
        <p:spPr>
          <a:xfrm>
            <a:off x="139337" y="156754"/>
            <a:ext cx="11800114" cy="651401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8831584-E6D6-9B48-A272-6D77DC04C0D8}"/>
              </a:ext>
            </a:extLst>
          </p:cNvPr>
          <p:cNvSpPr txBox="1"/>
          <p:nvPr/>
        </p:nvSpPr>
        <p:spPr>
          <a:xfrm>
            <a:off x="2383374" y="416047"/>
            <a:ext cx="71439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Let the candidate tell you about their personality and experience.</a:t>
            </a:r>
          </a:p>
        </p:txBody>
      </p:sp>
    </p:spTree>
    <p:extLst>
      <p:ext uri="{BB962C8B-B14F-4D97-AF65-F5344CB8AC3E}">
        <p14:creationId xmlns:p14="http://schemas.microsoft.com/office/powerpoint/2010/main" val="3656143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C72C686-40F8-3D4F-AE63-5FFF9525E7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4488" y="774545"/>
            <a:ext cx="8413609" cy="588343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37D2D35-D167-9844-A155-2AE4DDFF6299}"/>
              </a:ext>
            </a:extLst>
          </p:cNvPr>
          <p:cNvSpPr/>
          <p:nvPr/>
        </p:nvSpPr>
        <p:spPr>
          <a:xfrm>
            <a:off x="314325" y="214313"/>
            <a:ext cx="11644313" cy="644366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FB26C3-A1B6-A44B-AD9A-1B2151269265}"/>
              </a:ext>
            </a:extLst>
          </p:cNvPr>
          <p:cNvSpPr txBox="1"/>
          <p:nvPr/>
        </p:nvSpPr>
        <p:spPr>
          <a:xfrm>
            <a:off x="3020677" y="420602"/>
            <a:ext cx="524579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i="1" dirty="0"/>
              <a:t>Project-based questions</a:t>
            </a:r>
          </a:p>
        </p:txBody>
      </p:sp>
    </p:spTree>
    <p:extLst>
      <p:ext uri="{BB962C8B-B14F-4D97-AF65-F5344CB8AC3E}">
        <p14:creationId xmlns:p14="http://schemas.microsoft.com/office/powerpoint/2010/main" val="4118253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C8AD517-2A39-0F41-A27A-BF8D9C81BD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1712" y="1187231"/>
            <a:ext cx="6700837" cy="538819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5D99C4B-D54A-AC4D-B4BE-3C0A9D405FA0}"/>
              </a:ext>
            </a:extLst>
          </p:cNvPr>
          <p:cNvSpPr txBox="1"/>
          <p:nvPr/>
        </p:nvSpPr>
        <p:spPr>
          <a:xfrm>
            <a:off x="2271712" y="479345"/>
            <a:ext cx="773679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i="1" dirty="0"/>
              <a:t>Company Competencies/Standards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632E080-CDCC-214A-BB18-429E4240C641}"/>
              </a:ext>
            </a:extLst>
          </p:cNvPr>
          <p:cNvSpPr/>
          <p:nvPr/>
        </p:nvSpPr>
        <p:spPr>
          <a:xfrm>
            <a:off x="314325" y="214313"/>
            <a:ext cx="11644313" cy="644366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97922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Diagram 10">
            <a:extLst>
              <a:ext uri="{FF2B5EF4-FFF2-40B4-BE49-F238E27FC236}">
                <a16:creationId xmlns:a16="http://schemas.microsoft.com/office/drawing/2014/main" id="{68288B29-D217-3948-85DC-E3AC4343C057}"/>
              </a:ext>
            </a:extLst>
          </p:cNvPr>
          <p:cNvGraphicFramePr/>
          <p:nvPr>
            <p:extLst/>
          </p:nvPr>
        </p:nvGraphicFramePr>
        <p:xfrm>
          <a:off x="329184" y="195072"/>
          <a:ext cx="11436096" cy="63642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529783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26423" y="200297"/>
            <a:ext cx="11817531" cy="637467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074125" y="435429"/>
            <a:ext cx="53928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>
                <a:solidFill>
                  <a:schemeClr val="accent6">
                    <a:lumMod val="50000"/>
                  </a:schemeClr>
                </a:solidFill>
              </a:rPr>
              <a:t>Self-Development &amp; Professional Growth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89869" y="897094"/>
            <a:ext cx="9984528" cy="41549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Future Plans is the key to the Professional Growth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Professional Growth means more productive work achievements!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Person that doesn’t want to grow will likely stay on the same place for years.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pic>
        <p:nvPicPr>
          <p:cNvPr id="3074" name="Picture 2" descr="Image result for growth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4125" y="3168408"/>
            <a:ext cx="4939727" cy="3293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176470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477</TotalTime>
  <Words>286</Words>
  <Application>Microsoft Macintosh PowerPoint</Application>
  <PresentationFormat>Widescreen</PresentationFormat>
  <Paragraphs>71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Calibri</vt:lpstr>
      <vt:lpstr>Calibri Light</vt:lpstr>
      <vt:lpstr>SF Regular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Julia Alexes</dc:creator>
  <cp:lastModifiedBy>Denis Martsynchik</cp:lastModifiedBy>
  <cp:revision>23</cp:revision>
  <dcterms:created xsi:type="dcterms:W3CDTF">2018-04-27T05:36:02Z</dcterms:created>
  <dcterms:modified xsi:type="dcterms:W3CDTF">2018-04-27T14:43:35Z</dcterms:modified>
</cp:coreProperties>
</file>