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7" r:id="rId2"/>
    <p:sldId id="293" r:id="rId3"/>
    <p:sldId id="256" r:id="rId4"/>
    <p:sldId id="291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73" r:id="rId20"/>
    <p:sldId id="292" r:id="rId21"/>
  </p:sldIdLst>
  <p:sldSz cx="12192000" cy="6858000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9" userDrawn="1">
          <p15:clr>
            <a:srgbClr val="A4A3A4"/>
          </p15:clr>
        </p15:guide>
        <p15:guide id="2" pos="846" userDrawn="1">
          <p15:clr>
            <a:srgbClr val="A4A3A4"/>
          </p15:clr>
        </p15:guide>
        <p15:guide id="3" orient="horz" pos="1344" userDrawn="1">
          <p15:clr>
            <a:srgbClr val="A4A3A4"/>
          </p15:clr>
        </p15:guide>
        <p15:guide id="5" orient="horz" pos="200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втор Документа" initials="АД" lastIdx="7" clrIdx="0"/>
  <p:cmAuthor id="2" name="Гайнуллина Лилия Гаптулфаритовна" initials="ГЛГ" lastIdx="20" clrIdx="1"/>
  <p:cmAuthor id="3" name="Алевтина Михайлова" initials="АМ" lastIdx="1" clrIdx="2">
    <p:extLst>
      <p:ext uri="{19B8F6BF-5375-455C-9EA6-DF929625EA0E}">
        <p15:presenceInfo xmlns:p15="http://schemas.microsoft.com/office/powerpoint/2012/main" userId="S-1-5-21-3652839683-4012360392-3519112096-146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AFFF"/>
    <a:srgbClr val="C489FF"/>
    <a:srgbClr val="2F5597"/>
    <a:srgbClr val="0070C0"/>
    <a:srgbClr val="95C34F"/>
    <a:srgbClr val="F9D5D3"/>
    <a:srgbClr val="E2534C"/>
    <a:srgbClr val="FCEBEA"/>
    <a:srgbClr val="740000"/>
    <a:srgbClr val="293E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9" autoAdjust="0"/>
    <p:restoredTop sz="79626" autoAdjust="0"/>
  </p:normalViewPr>
  <p:slideViewPr>
    <p:cSldViewPr snapToGrid="0">
      <p:cViewPr varScale="1">
        <p:scale>
          <a:sx n="97" d="100"/>
          <a:sy n="97" d="100"/>
        </p:scale>
        <p:origin x="888" y="78"/>
      </p:cViewPr>
      <p:guideLst>
        <p:guide orient="horz" pos="1139"/>
        <p:guide pos="846"/>
        <p:guide orient="horz" pos="1344"/>
        <p:guide orient="horz" pos="20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0-03-12T09:38:06.022" idx="1">
    <p:pos x="3608" y="-401"/>
    <p:text>Перебить нумерацию в поэтапное следование (визуально)</p:text>
    <p:extLst mod="1">
      <p:ext uri="{C676402C-5697-4E1C-873F-D02D1690AC5C}">
        <p15:threadingInfo xmlns:p15="http://schemas.microsoft.com/office/powerpoint/2012/main" timeZoneBias="-1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AA423-2E3B-4F97-99AB-BE7F29E773C2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87EB5-FE27-4842-BCE4-5E55779B0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2349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BCBFA-0954-40B2-A678-F2387ABACFFD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9571A-F000-4A77-8BDA-F3C19E88B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57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6988" y="744538"/>
            <a:ext cx="6615112" cy="3722687"/>
          </a:xfrm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Calibri" panose="020F0502020204030204" pitchFamily="34" charset="0"/>
              <a:buNone/>
            </a:pPr>
            <a:endParaRPr lang="ru-RU" dirty="0">
              <a:latin typeface="Helvetica Neue" pitchFamily="50" charset="0"/>
              <a:ea typeface="Helvetica Neue" pitchFamily="50" charset="0"/>
              <a:cs typeface="Helvetica Neue" pitchFamily="50" charset="0"/>
            </a:endParaRPr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743644" y="10179975"/>
            <a:ext cx="2865238" cy="537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E45424A-6A09-42C3-9CA6-FD04B015B647}" type="slidenum">
              <a:rPr lang="ru-RU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936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9571A-F000-4A77-8BDA-F3C19E88BA8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35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6988" y="744538"/>
            <a:ext cx="6615112" cy="3722687"/>
          </a:xfrm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Calibri" panose="020F0502020204030204" pitchFamily="34" charset="0"/>
              <a:buNone/>
            </a:pPr>
            <a:endParaRPr lang="ru-RU" dirty="0">
              <a:latin typeface="Helvetica Neue" pitchFamily="50" charset="0"/>
              <a:ea typeface="Helvetica Neue" pitchFamily="50" charset="0"/>
              <a:cs typeface="Helvetica Neue" pitchFamily="50" charset="0"/>
            </a:endParaRPr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743644" y="10179975"/>
            <a:ext cx="2865238" cy="537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E45424A-6A09-42C3-9CA6-FD04B015B647}" type="slidenum">
              <a:rPr lang="ru-RU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911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9571A-F000-4A77-8BDA-F3C19E88BA8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835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9571A-F000-4A77-8BDA-F3C19E88BA8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720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9571A-F000-4A77-8BDA-F3C19E88BA8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183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9571A-F000-4A77-8BDA-F3C19E88BA8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65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9571A-F000-4A77-8BDA-F3C19E88BA8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440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9571A-F000-4A77-8BDA-F3C19E88BA8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21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9571A-F000-4A77-8BDA-F3C19E88BA8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1435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9571A-F000-4A77-8BDA-F3C19E88BA8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976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886C-66BF-42E2-83F4-E095D0C7485B}" type="datetime1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305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C03D9-CA41-46FD-8D51-68FEFD750A79}" type="datetime1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456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C10B-4F87-4057-A4BD-CFAA251B179B}" type="datetime1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28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B6A9-4963-4B4E-A277-5E16DD92A286}" type="datetime1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01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EC612-E237-49FC-9A34-AFF040001B2A}" type="datetime1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906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0CD2A-F320-439C-B252-4D3C1491F67C}" type="datetime1">
              <a:rPr lang="ru-RU" smtClean="0"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874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FBC7-BBF7-46D6-AE83-AF739649B787}" type="datetime1">
              <a:rPr lang="ru-RU" smtClean="0"/>
              <a:t>09.10.2020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1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A1E8-3F6F-4E8E-BFCA-66F6C4DE6E58}" type="datetime1">
              <a:rPr lang="ru-RU" smtClean="0"/>
              <a:t>09.10.2020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04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AC65-C907-4328-90CC-3721DFB0BC8D}" type="datetime1">
              <a:rPr lang="ru-RU" smtClean="0"/>
              <a:t>09.10.2020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74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0311-5425-4B05-8856-395719B6E2C1}" type="datetime1">
              <a:rPr lang="ru-RU" smtClean="0"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96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46AD-153A-441F-957D-56084D9409FF}" type="datetime1">
              <a:rPr lang="ru-RU" smtClean="0"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35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D6135-CB6F-4FFC-A902-94426748412F}" type="datetime1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2E9D2-BFE5-4013-B585-6F3D44105B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83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Заголовок 1"/>
          <p:cNvSpPr>
            <a:spLocks noGrp="1"/>
          </p:cNvSpPr>
          <p:nvPr>
            <p:ph type="ctrTitle"/>
          </p:nvPr>
        </p:nvSpPr>
        <p:spPr>
          <a:xfrm>
            <a:off x="382756" y="3508391"/>
            <a:ext cx="10037536" cy="1774031"/>
          </a:xfrm>
        </p:spPr>
        <p:txBody>
          <a:bodyPr>
            <a:normAutofit/>
          </a:bodyPr>
          <a:lstStyle/>
          <a:p>
            <a:pPr algn="l"/>
            <a:r>
              <a:rPr lang="ru-RU" sz="4800" b="1" dirty="0" smtClean="0">
                <a:latin typeface="+mn-lt"/>
                <a:ea typeface="Open Sans" panose="020B0606030504020204" pitchFamily="34" charset="0"/>
                <a:cs typeface="Calibri" panose="020F0502020204030204" pitchFamily="34" charset="0"/>
              </a:rPr>
              <a:t>3 ПРАКТИЧЕСКИХ КЕЙСА </a:t>
            </a:r>
            <a:r>
              <a:rPr lang="en-US" sz="4800" b="1" dirty="0" smtClean="0">
                <a:latin typeface="+mn-lt"/>
                <a:ea typeface="Open Sans" panose="020B0606030504020204" pitchFamily="34" charset="0"/>
                <a:cs typeface="Calibri" panose="020F0502020204030204" pitchFamily="34" charset="0"/>
              </a:rPr>
              <a:t/>
            </a:r>
            <a:br>
              <a:rPr lang="en-US" sz="4800" b="1" dirty="0" smtClean="0">
                <a:latin typeface="+mn-lt"/>
                <a:ea typeface="Open Sans" panose="020B0606030504020204" pitchFamily="34" charset="0"/>
                <a:cs typeface="Calibri" panose="020F0502020204030204" pitchFamily="34" charset="0"/>
              </a:rPr>
            </a:br>
            <a:r>
              <a:rPr lang="ru-RU" sz="4800" b="1" dirty="0" smtClean="0">
                <a:latin typeface="+mn-lt"/>
                <a:ea typeface="Open Sans" panose="020B0606030504020204" pitchFamily="34" charset="0"/>
                <a:cs typeface="Calibri" panose="020F0502020204030204" pitchFamily="34" charset="0"/>
              </a:rPr>
              <a:t>В РАБОТЕ С ГОСЗАКАЗЧИКОМ</a:t>
            </a:r>
            <a:endParaRPr lang="ru-RU" sz="4800" b="1" dirty="0">
              <a:latin typeface="+mn-lt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5366" name="Text Box 5"/>
          <p:cNvSpPr txBox="1">
            <a:spLocks/>
          </p:cNvSpPr>
          <p:nvPr/>
        </p:nvSpPr>
        <p:spPr bwMode="auto">
          <a:xfrm>
            <a:off x="435600" y="5925994"/>
            <a:ext cx="6058694" cy="349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5719" tIns="35719" rIns="35719" bIns="35719" anchor="ctr">
            <a:spAutoFit/>
          </a:bodyPr>
          <a:lstStyle>
            <a:lvl1pPr>
              <a:spcBef>
                <a:spcPts val="5900"/>
              </a:spcBef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1pPr>
            <a:lvl2pPr marL="742950" indent="-285750">
              <a:spcBef>
                <a:spcPts val="5900"/>
              </a:spcBef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2pPr>
            <a:lvl3pPr marL="1143000" indent="-228600">
              <a:spcBef>
                <a:spcPts val="5900"/>
              </a:spcBef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3pPr>
            <a:lvl4pPr marL="1600200" indent="-228600">
              <a:spcBef>
                <a:spcPts val="5900"/>
              </a:spcBef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4pPr>
            <a:lvl5pPr marL="2057400" indent="-228600">
              <a:spcBef>
                <a:spcPts val="5900"/>
              </a:spcBef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5pPr>
            <a:lvl6pPr marL="2514600" indent="-228600" defTabSz="820738" eaLnBrk="0" fontAlgn="base" hangingPunct="0">
              <a:spcBef>
                <a:spcPts val="5900"/>
              </a:spcBef>
              <a:spcAft>
                <a:spcPct val="0"/>
              </a:spcAft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6pPr>
            <a:lvl7pPr marL="2971800" indent="-228600" defTabSz="820738" eaLnBrk="0" fontAlgn="base" hangingPunct="0">
              <a:spcBef>
                <a:spcPts val="5900"/>
              </a:spcBef>
              <a:spcAft>
                <a:spcPct val="0"/>
              </a:spcAft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7pPr>
            <a:lvl8pPr marL="3429000" indent="-228600" defTabSz="820738" eaLnBrk="0" fontAlgn="base" hangingPunct="0">
              <a:spcBef>
                <a:spcPts val="5900"/>
              </a:spcBef>
              <a:spcAft>
                <a:spcPct val="0"/>
              </a:spcAft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8pPr>
            <a:lvl9pPr marL="3886200" indent="-228600" defTabSz="820738" eaLnBrk="0" fontAlgn="base" hangingPunct="0">
              <a:spcBef>
                <a:spcPts val="5900"/>
              </a:spcBef>
              <a:spcAft>
                <a:spcPct val="0"/>
              </a:spcAft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9pPr>
          </a:lstStyle>
          <a:p>
            <a:pPr eaLnBrk="1">
              <a:spcBef>
                <a:spcPct val="0"/>
              </a:spcBef>
              <a:buSzTx/>
              <a:buFontTx/>
              <a:buNone/>
            </a:pPr>
            <a:r>
              <a:rPr lang="ru-RU" altLang="ru-RU" sz="1800" dirty="0" smtClean="0">
                <a:latin typeface="+mn-lt"/>
                <a:ea typeface="Open Sans" panose="020B0606030504020204" pitchFamily="34" charset="0"/>
                <a:cs typeface="Calibri" panose="020F0502020204030204" pitchFamily="34" charset="0"/>
                <a:sym typeface="Helvetica" panose="020B0604020202020204" pitchFamily="34" charset="0"/>
              </a:rPr>
              <a:t>АО </a:t>
            </a:r>
            <a:r>
              <a:rPr lang="ru-RU" altLang="ru-RU" sz="1800" dirty="0">
                <a:latin typeface="+mn-lt"/>
                <a:ea typeface="Open Sans" panose="020B0606030504020204" pitchFamily="34" charset="0"/>
                <a:cs typeface="Calibri" panose="020F0502020204030204" pitchFamily="34" charset="0"/>
                <a:sym typeface="Helvetica" panose="020B0604020202020204" pitchFamily="34" charset="0"/>
              </a:rPr>
              <a:t>«БАРС </a:t>
            </a:r>
            <a:r>
              <a:rPr lang="ru-RU" altLang="ru-RU" sz="1800" dirty="0" err="1">
                <a:latin typeface="+mn-lt"/>
                <a:ea typeface="Open Sans" panose="020B0606030504020204" pitchFamily="34" charset="0"/>
                <a:cs typeface="Calibri" panose="020F0502020204030204" pitchFamily="34" charset="0"/>
                <a:sym typeface="Helvetica" panose="020B0604020202020204" pitchFamily="34" charset="0"/>
              </a:rPr>
              <a:t>Груп</a:t>
            </a:r>
            <a:r>
              <a:rPr lang="ru-RU" altLang="ru-RU" sz="1800" dirty="0">
                <a:latin typeface="+mn-lt"/>
                <a:ea typeface="Open Sans" panose="020B0606030504020204" pitchFamily="34" charset="0"/>
                <a:cs typeface="Calibri" panose="020F0502020204030204" pitchFamily="34" charset="0"/>
                <a:sym typeface="Helvetica" panose="020B0604020202020204" pitchFamily="34" charset="0"/>
              </a:rPr>
              <a:t>»</a:t>
            </a:r>
          </a:p>
        </p:txBody>
      </p:sp>
      <p:sp>
        <p:nvSpPr>
          <p:cNvPr id="15367" name="Text Box 6"/>
          <p:cNvSpPr txBox="1">
            <a:spLocks/>
          </p:cNvSpPr>
          <p:nvPr/>
        </p:nvSpPr>
        <p:spPr bwMode="auto">
          <a:xfrm>
            <a:off x="429250" y="5488801"/>
            <a:ext cx="6058694" cy="503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5719" tIns="35719" rIns="35719" bIns="35719" anchor="ctr">
            <a:spAutoFit/>
          </a:bodyPr>
          <a:lstStyle>
            <a:lvl1pPr>
              <a:spcBef>
                <a:spcPts val="5900"/>
              </a:spcBef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1pPr>
            <a:lvl2pPr marL="742950" indent="-285750">
              <a:spcBef>
                <a:spcPts val="5900"/>
              </a:spcBef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2pPr>
            <a:lvl3pPr marL="1143000" indent="-228600">
              <a:spcBef>
                <a:spcPts val="5900"/>
              </a:spcBef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3pPr>
            <a:lvl4pPr marL="1600200" indent="-228600">
              <a:spcBef>
                <a:spcPts val="5900"/>
              </a:spcBef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4pPr>
            <a:lvl5pPr marL="2057400" indent="-228600">
              <a:spcBef>
                <a:spcPts val="5900"/>
              </a:spcBef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5pPr>
            <a:lvl6pPr marL="2514600" indent="-228600" defTabSz="820738" eaLnBrk="0" fontAlgn="base" hangingPunct="0">
              <a:spcBef>
                <a:spcPts val="5900"/>
              </a:spcBef>
              <a:spcAft>
                <a:spcPct val="0"/>
              </a:spcAft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6pPr>
            <a:lvl7pPr marL="2971800" indent="-228600" defTabSz="820738" eaLnBrk="0" fontAlgn="base" hangingPunct="0">
              <a:spcBef>
                <a:spcPts val="5900"/>
              </a:spcBef>
              <a:spcAft>
                <a:spcPct val="0"/>
              </a:spcAft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7pPr>
            <a:lvl8pPr marL="3429000" indent="-228600" defTabSz="820738" eaLnBrk="0" fontAlgn="base" hangingPunct="0">
              <a:spcBef>
                <a:spcPts val="5900"/>
              </a:spcBef>
              <a:spcAft>
                <a:spcPct val="0"/>
              </a:spcAft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8pPr>
            <a:lvl9pPr marL="3886200" indent="-228600" defTabSz="820738" eaLnBrk="0" fontAlgn="base" hangingPunct="0">
              <a:spcBef>
                <a:spcPts val="5900"/>
              </a:spcBef>
              <a:spcAft>
                <a:spcPct val="0"/>
              </a:spcAft>
              <a:buSzPct val="145000"/>
              <a:buChar char="•"/>
              <a:defRPr sz="4400">
                <a:solidFill>
                  <a:srgbClr val="000000"/>
                </a:solidFill>
                <a:latin typeface="Helvetica Neue" pitchFamily="50" charset="0"/>
                <a:ea typeface="Helvetica Neue" pitchFamily="50" charset="0"/>
                <a:cs typeface="Helvetica Neue" pitchFamily="50" charset="0"/>
                <a:sym typeface="Helvetica Neue" pitchFamily="50" charset="0"/>
              </a:defRPr>
            </a:lvl9pPr>
          </a:lstStyle>
          <a:p>
            <a:pPr eaLnBrk="1">
              <a:spcBef>
                <a:spcPct val="0"/>
              </a:spcBef>
              <a:buSzTx/>
              <a:buFontTx/>
              <a:buNone/>
            </a:pPr>
            <a:r>
              <a:rPr lang="ru-RU" altLang="ru-RU" sz="2800" dirty="0">
                <a:latin typeface="+mn-lt"/>
                <a:ea typeface="Open Sans" panose="020B0606030504020204" pitchFamily="34" charset="0"/>
                <a:cs typeface="Calibri" panose="020F0502020204030204" pitchFamily="34" charset="0"/>
                <a:sym typeface="Helvetica" panose="020B0604020202020204" pitchFamily="34" charset="0"/>
              </a:rPr>
              <a:t>Ахмадиев Адель</a:t>
            </a:r>
          </a:p>
        </p:txBody>
      </p:sp>
      <p:pic>
        <p:nvPicPr>
          <p:cNvPr id="11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0720" y="364661"/>
            <a:ext cx="1671534" cy="691870"/>
          </a:xfrm>
          <a:prstGeom prst="rect">
            <a:avLst/>
          </a:prstGeom>
        </p:spPr>
      </p:pic>
      <p:sp>
        <p:nvSpPr>
          <p:cNvPr id="17" name="Овал 16"/>
          <p:cNvSpPr/>
          <p:nvPr/>
        </p:nvSpPr>
        <p:spPr>
          <a:xfrm flipH="1">
            <a:off x="5984629" y="1268067"/>
            <a:ext cx="177864" cy="177864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Freeform 28"/>
          <p:cNvSpPr>
            <a:spLocks/>
          </p:cNvSpPr>
          <p:nvPr/>
        </p:nvSpPr>
        <p:spPr bwMode="auto">
          <a:xfrm>
            <a:off x="8871013" y="2309736"/>
            <a:ext cx="165089" cy="165089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10570226" y="2535571"/>
            <a:ext cx="109970" cy="10997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966419" y="2009662"/>
            <a:ext cx="97105" cy="9710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1" name="Freeform 18"/>
          <p:cNvSpPr>
            <a:spLocks/>
          </p:cNvSpPr>
          <p:nvPr/>
        </p:nvSpPr>
        <p:spPr bwMode="auto">
          <a:xfrm rot="18900000">
            <a:off x="9892003" y="1709105"/>
            <a:ext cx="177435" cy="17743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bg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2" name="Freeform 18"/>
          <p:cNvSpPr>
            <a:spLocks/>
          </p:cNvSpPr>
          <p:nvPr/>
        </p:nvSpPr>
        <p:spPr bwMode="auto">
          <a:xfrm>
            <a:off x="10105490" y="3777988"/>
            <a:ext cx="216933" cy="216933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11508385" y="3093170"/>
            <a:ext cx="135642" cy="13564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4" name="Freeform 61"/>
          <p:cNvSpPr>
            <a:spLocks/>
          </p:cNvSpPr>
          <p:nvPr/>
        </p:nvSpPr>
        <p:spPr bwMode="auto">
          <a:xfrm rot="10800000" flipV="1">
            <a:off x="7369971" y="3159926"/>
            <a:ext cx="121588" cy="121588"/>
          </a:xfrm>
          <a:custGeom>
            <a:avLst/>
            <a:gdLst>
              <a:gd name="T0" fmla="*/ 31 w 41"/>
              <a:gd name="T1" fmla="*/ 2 h 41"/>
              <a:gd name="T2" fmla="*/ 24 w 41"/>
              <a:gd name="T3" fmla="*/ 9 h 41"/>
              <a:gd name="T4" fmla="*/ 17 w 41"/>
              <a:gd name="T5" fmla="*/ 9 h 41"/>
              <a:gd name="T6" fmla="*/ 9 w 41"/>
              <a:gd name="T7" fmla="*/ 2 h 41"/>
              <a:gd name="T8" fmla="*/ 2 w 41"/>
              <a:gd name="T9" fmla="*/ 2 h 41"/>
              <a:gd name="T10" fmla="*/ 2 w 41"/>
              <a:gd name="T11" fmla="*/ 2 h 41"/>
              <a:gd name="T12" fmla="*/ 2 w 41"/>
              <a:gd name="T13" fmla="*/ 9 h 41"/>
              <a:gd name="T14" fmla="*/ 10 w 41"/>
              <a:gd name="T15" fmla="*/ 17 h 41"/>
              <a:gd name="T16" fmla="*/ 10 w 41"/>
              <a:gd name="T17" fmla="*/ 24 h 41"/>
              <a:gd name="T18" fmla="*/ 2 w 41"/>
              <a:gd name="T19" fmla="*/ 31 h 41"/>
              <a:gd name="T20" fmla="*/ 2 w 41"/>
              <a:gd name="T21" fmla="*/ 38 h 41"/>
              <a:gd name="T22" fmla="*/ 3 w 41"/>
              <a:gd name="T23" fmla="*/ 39 h 41"/>
              <a:gd name="T24" fmla="*/ 10 w 41"/>
              <a:gd name="T25" fmla="*/ 39 h 41"/>
              <a:gd name="T26" fmla="*/ 17 w 41"/>
              <a:gd name="T27" fmla="*/ 31 h 41"/>
              <a:gd name="T28" fmla="*/ 24 w 41"/>
              <a:gd name="T29" fmla="*/ 31 h 41"/>
              <a:gd name="T30" fmla="*/ 32 w 41"/>
              <a:gd name="T31" fmla="*/ 39 h 41"/>
              <a:gd name="T32" fmla="*/ 39 w 41"/>
              <a:gd name="T33" fmla="*/ 39 h 41"/>
              <a:gd name="T34" fmla="*/ 39 w 41"/>
              <a:gd name="T35" fmla="*/ 31 h 41"/>
              <a:gd name="T36" fmla="*/ 31 w 41"/>
              <a:gd name="T37" fmla="*/ 24 h 41"/>
              <a:gd name="T38" fmla="*/ 31 w 41"/>
              <a:gd name="T39" fmla="*/ 17 h 41"/>
              <a:gd name="T40" fmla="*/ 39 w 41"/>
              <a:gd name="T41" fmla="*/ 9 h 41"/>
              <a:gd name="T42" fmla="*/ 39 w 41"/>
              <a:gd name="T43" fmla="*/ 2 h 41"/>
              <a:gd name="T44" fmla="*/ 38 w 41"/>
              <a:gd name="T45" fmla="*/ 2 h 41"/>
              <a:gd name="T46" fmla="*/ 31 w 41"/>
              <a:gd name="T47" fmla="*/ 2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1" h="41">
                <a:moveTo>
                  <a:pt x="31" y="2"/>
                </a:moveTo>
                <a:cubicBezTo>
                  <a:pt x="24" y="9"/>
                  <a:pt x="24" y="9"/>
                  <a:pt x="24" y="9"/>
                </a:cubicBezTo>
                <a:cubicBezTo>
                  <a:pt x="22" y="11"/>
                  <a:pt x="19" y="11"/>
                  <a:pt x="17" y="9"/>
                </a:cubicBezTo>
                <a:cubicBezTo>
                  <a:pt x="9" y="2"/>
                  <a:pt x="9" y="2"/>
                  <a:pt x="9" y="2"/>
                </a:cubicBezTo>
                <a:cubicBezTo>
                  <a:pt x="7" y="0"/>
                  <a:pt x="4" y="0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0" y="4"/>
                  <a:pt x="0" y="7"/>
                  <a:pt x="2" y="9"/>
                </a:cubicBezTo>
                <a:cubicBezTo>
                  <a:pt x="10" y="17"/>
                  <a:pt x="10" y="17"/>
                  <a:pt x="10" y="17"/>
                </a:cubicBezTo>
                <a:cubicBezTo>
                  <a:pt x="12" y="19"/>
                  <a:pt x="12" y="22"/>
                  <a:pt x="10" y="24"/>
                </a:cubicBezTo>
                <a:cubicBezTo>
                  <a:pt x="2" y="31"/>
                  <a:pt x="2" y="31"/>
                  <a:pt x="2" y="31"/>
                </a:cubicBezTo>
                <a:cubicBezTo>
                  <a:pt x="0" y="33"/>
                  <a:pt x="0" y="36"/>
                  <a:pt x="2" y="38"/>
                </a:cubicBezTo>
                <a:cubicBezTo>
                  <a:pt x="3" y="39"/>
                  <a:pt x="3" y="39"/>
                  <a:pt x="3" y="39"/>
                </a:cubicBezTo>
                <a:cubicBezTo>
                  <a:pt x="5" y="41"/>
                  <a:pt x="8" y="41"/>
                  <a:pt x="10" y="39"/>
                </a:cubicBezTo>
                <a:cubicBezTo>
                  <a:pt x="17" y="31"/>
                  <a:pt x="17" y="31"/>
                  <a:pt x="17" y="31"/>
                </a:cubicBezTo>
                <a:cubicBezTo>
                  <a:pt x="19" y="29"/>
                  <a:pt x="22" y="29"/>
                  <a:pt x="24" y="31"/>
                </a:cubicBezTo>
                <a:cubicBezTo>
                  <a:pt x="32" y="39"/>
                  <a:pt x="32" y="39"/>
                  <a:pt x="32" y="39"/>
                </a:cubicBezTo>
                <a:cubicBezTo>
                  <a:pt x="34" y="41"/>
                  <a:pt x="37" y="41"/>
                  <a:pt x="39" y="39"/>
                </a:cubicBezTo>
                <a:cubicBezTo>
                  <a:pt x="41" y="37"/>
                  <a:pt x="41" y="33"/>
                  <a:pt x="39" y="31"/>
                </a:cubicBezTo>
                <a:cubicBezTo>
                  <a:pt x="31" y="24"/>
                  <a:pt x="31" y="24"/>
                  <a:pt x="31" y="24"/>
                </a:cubicBezTo>
                <a:cubicBezTo>
                  <a:pt x="29" y="22"/>
                  <a:pt x="29" y="19"/>
                  <a:pt x="31" y="17"/>
                </a:cubicBezTo>
                <a:cubicBezTo>
                  <a:pt x="39" y="9"/>
                  <a:pt x="39" y="9"/>
                  <a:pt x="39" y="9"/>
                </a:cubicBezTo>
                <a:cubicBezTo>
                  <a:pt x="41" y="7"/>
                  <a:pt x="41" y="4"/>
                  <a:pt x="39" y="2"/>
                </a:cubicBezTo>
                <a:cubicBezTo>
                  <a:pt x="38" y="2"/>
                  <a:pt x="38" y="2"/>
                  <a:pt x="38" y="2"/>
                </a:cubicBezTo>
                <a:cubicBezTo>
                  <a:pt x="36" y="0"/>
                  <a:pt x="33" y="0"/>
                  <a:pt x="31" y="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10623328" y="2695368"/>
            <a:ext cx="557" cy="244819"/>
          </a:xfrm>
          <a:prstGeom prst="line">
            <a:avLst/>
          </a:prstGeom>
          <a:ln w="3810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5567615" y="2737054"/>
            <a:ext cx="1" cy="186949"/>
          </a:xfrm>
          <a:prstGeom prst="line">
            <a:avLst/>
          </a:prstGeom>
          <a:ln w="3810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>
            <a:off x="516835" y="3365941"/>
            <a:ext cx="1738308" cy="284899"/>
            <a:chOff x="516835" y="2940187"/>
            <a:chExt cx="1394800" cy="22860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16835" y="2940187"/>
              <a:ext cx="228600" cy="2286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1085542" y="2940187"/>
              <a:ext cx="228600" cy="228600"/>
            </a:xfrm>
            <a:prstGeom prst="rect">
              <a:avLst/>
            </a:prstGeom>
            <a:solidFill>
              <a:srgbClr val="95C3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1683035" y="2940187"/>
              <a:ext cx="228600" cy="228600"/>
            </a:xfrm>
            <a:prstGeom prst="rect">
              <a:avLst/>
            </a:prstGeom>
            <a:solidFill>
              <a:srgbClr val="E25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412" name="Группа 15411"/>
          <p:cNvGrpSpPr/>
          <p:nvPr/>
        </p:nvGrpSpPr>
        <p:grpSpPr>
          <a:xfrm>
            <a:off x="7969440" y="311973"/>
            <a:ext cx="1620746" cy="816975"/>
            <a:chOff x="-2108201" y="2416176"/>
            <a:chExt cx="1558925" cy="785813"/>
          </a:xfrm>
        </p:grpSpPr>
        <p:sp>
          <p:nvSpPr>
            <p:cNvPr id="15371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2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3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4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5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6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7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8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9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0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1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2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3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4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5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6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7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8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9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0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1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2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3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4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5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6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7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8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9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0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1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2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3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4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5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6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7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8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9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10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11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48364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297539"/>
              </p:ext>
            </p:extLst>
          </p:nvPr>
        </p:nvGraphicFramePr>
        <p:xfrm>
          <a:off x="785663" y="1845382"/>
          <a:ext cx="11026381" cy="421170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0753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9510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3487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Проект</a:t>
                      </a: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Федеральный уровень. Работа на стороне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Заказчика 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Заказчик: Фонд содействия реформирования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ЖКХ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8341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Суть проекта</a:t>
                      </a: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Прием 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и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обработка 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заявок от регионов на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софинансирования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по программам капитального ремонта и переселения граждан, внутренняя автоматизация Фонда, раскрытие информации управляющими организациями по РФ,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обращения граждан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510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Старт проекта</a:t>
                      </a: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С 2008 года в промышленной эксплуатации</a:t>
                      </a: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282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Переделка проекта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2014 - 2016 гг.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282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Исполнитель</a:t>
                      </a: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Смена Исполнителя для переделки проекта</a:t>
                      </a: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85663" y="1194091"/>
            <a:ext cx="16250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>
                <a:ea typeface="Open Sans" panose="020B0606030504020204" pitchFamily="34" charset="0"/>
                <a:cs typeface="Calibri" panose="020F0502020204030204" pitchFamily="34" charset="0"/>
              </a:rPr>
              <a:t>О проекте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5663" y="428093"/>
            <a:ext cx="284899" cy="284899"/>
          </a:xfrm>
          <a:prstGeom prst="rect">
            <a:avLst/>
          </a:prstGeom>
          <a:solidFill>
            <a:srgbClr val="95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95C3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293E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1223456" y="145668"/>
            <a:ext cx="36992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«Б»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15" name="Группа 14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16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1720058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Прямоугольник с двумя скругленными противолежащими углами 73"/>
          <p:cNvSpPr/>
          <p:nvPr/>
        </p:nvSpPr>
        <p:spPr>
          <a:xfrm rot="10800000">
            <a:off x="7088862" y="1782390"/>
            <a:ext cx="4810818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с двумя скругленными противолежащими углами 74"/>
          <p:cNvSpPr/>
          <p:nvPr/>
        </p:nvSpPr>
        <p:spPr>
          <a:xfrm rot="10800000">
            <a:off x="879599" y="1783840"/>
            <a:ext cx="5782458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95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85663" y="1119339"/>
            <a:ext cx="45130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Состояние </a:t>
            </a:r>
            <a:r>
              <a:rPr lang="ru-RU" sz="24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проекта: Заказчик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59211" y="6030322"/>
            <a:ext cx="102678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Руководство </a:t>
            </a:r>
            <a:r>
              <a:rPr lang="ru-RU" sz="16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Фонда имело большой опыт в </a:t>
            </a:r>
            <a:r>
              <a:rPr lang="en-US" sz="16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IT</a:t>
            </a:r>
            <a:r>
              <a:rPr lang="ru-RU" sz="16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- </a:t>
            </a:r>
            <a:r>
              <a:rPr lang="ru-RU" sz="16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сфере, понимая необходимость </a:t>
            </a:r>
            <a:r>
              <a:rPr lang="ru-RU" sz="16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переделки </a:t>
            </a:r>
            <a:r>
              <a:rPr lang="ru-RU" sz="16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проектов. На реализацию изменений был </a:t>
            </a:r>
            <a:r>
              <a:rPr lang="ru-RU" sz="16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выделен </a:t>
            </a:r>
            <a:r>
              <a:rPr lang="ru-RU" sz="16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бюджет.</a:t>
            </a:r>
            <a:endParaRPr lang="ru-RU" sz="16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95C3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293E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1567" y="1787296"/>
            <a:ext cx="53244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Внутренняя ситуация</a:t>
            </a:r>
            <a:endParaRPr lang="ru-RU" sz="2000" b="1" dirty="0">
              <a:solidFill>
                <a:schemeClr val="bg1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239412" y="1785848"/>
            <a:ext cx="43452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Внешняя </a:t>
            </a:r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ситуация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85663" y="2347276"/>
            <a:ext cx="15020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4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МИНУСЫ:</a:t>
            </a:r>
            <a:endParaRPr lang="ru-RU" sz="24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Freeform 5"/>
          <p:cNvSpPr>
            <a:spLocks/>
          </p:cNvSpPr>
          <p:nvPr/>
        </p:nvSpPr>
        <p:spPr bwMode="auto">
          <a:xfrm>
            <a:off x="882930" y="2970812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Freeform 5"/>
          <p:cNvSpPr>
            <a:spLocks/>
          </p:cNvSpPr>
          <p:nvPr/>
        </p:nvSpPr>
        <p:spPr bwMode="auto">
          <a:xfrm>
            <a:off x="882930" y="3769435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Freeform 5"/>
          <p:cNvSpPr>
            <a:spLocks/>
          </p:cNvSpPr>
          <p:nvPr/>
        </p:nvSpPr>
        <p:spPr bwMode="auto">
          <a:xfrm>
            <a:off x="882930" y="4531672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Freeform 5"/>
          <p:cNvSpPr>
            <a:spLocks/>
          </p:cNvSpPr>
          <p:nvPr/>
        </p:nvSpPr>
        <p:spPr bwMode="auto">
          <a:xfrm>
            <a:off x="882930" y="5289222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7239412" y="2345828"/>
            <a:ext cx="15020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4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МИНУСЫ:</a:t>
            </a:r>
            <a:endParaRPr lang="ru-RU" sz="24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Freeform 5"/>
          <p:cNvSpPr>
            <a:spLocks/>
          </p:cNvSpPr>
          <p:nvPr/>
        </p:nvSpPr>
        <p:spPr bwMode="auto">
          <a:xfrm>
            <a:off x="7353467" y="3030323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Freeform 5"/>
          <p:cNvSpPr>
            <a:spLocks/>
          </p:cNvSpPr>
          <p:nvPr/>
        </p:nvSpPr>
        <p:spPr bwMode="auto">
          <a:xfrm>
            <a:off x="7353467" y="3790528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Freeform 5"/>
          <p:cNvSpPr>
            <a:spLocks/>
          </p:cNvSpPr>
          <p:nvPr/>
        </p:nvSpPr>
        <p:spPr bwMode="auto">
          <a:xfrm>
            <a:off x="7353467" y="4348524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785663" y="5643137"/>
            <a:ext cx="1346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4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ПЛЮСЫ:</a:t>
            </a:r>
            <a:endParaRPr lang="ru-RU" sz="24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auto">
          <a:xfrm rot="16200000">
            <a:off x="879599" y="6126246"/>
            <a:ext cx="223729" cy="223729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3" name="Прямоугольник 2"/>
          <p:cNvSpPr/>
          <p:nvPr/>
        </p:nvSpPr>
        <p:spPr>
          <a:xfrm>
            <a:off x="1236701" y="2865542"/>
            <a:ext cx="5573402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Две не связанные 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Системы </a:t>
            </a: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 пересекающейся информацией по МКД: первая – по раскрытию информации, вторая – по работе с регионами по 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заявкам</a:t>
            </a:r>
            <a:endParaRPr lang="ru-RU" sz="1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000"/>
              </a:spcBef>
            </a:pP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На первой </a:t>
            </a: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истеме часто менялись подрядчики. Система </a:t>
            </a: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работала на бесплатном </a:t>
            </a:r>
            <a:r>
              <a:rPr lang="en-US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CMS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имела неудобный интерфейс, часто </a:t>
            </a: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«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тормозила» и отказывала</a:t>
            </a:r>
            <a:endParaRPr lang="ru-RU" sz="1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000"/>
              </a:spcBef>
            </a:pP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На второй 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Системе </a:t>
            </a: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подрядчик не менялся, но разработчик платформы прекратил ее 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поддержку. </a:t>
            </a: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Д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ороговизна доработок и устаревши</a:t>
            </a: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й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интерфейс</a:t>
            </a:r>
            <a:endParaRPr lang="ru-RU" sz="1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000"/>
              </a:spcBef>
            </a:pP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Отсутствие базы знаний по 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проектам</a:t>
            </a:r>
            <a:endParaRPr lang="ru-RU" sz="1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688324" y="2871939"/>
            <a:ext cx="4373047" cy="1856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Изменение законодательства требовало </a:t>
            </a: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много 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автоматизации. Реализация на </a:t>
            </a: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старых С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истемах была невозможна</a:t>
            </a:r>
            <a:endParaRPr lang="ru-RU" sz="1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000"/>
              </a:spcBef>
            </a:pP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Управляющие компании аргументировали не раскрытие информации неработающей 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Системой</a:t>
            </a:r>
            <a:endParaRPr lang="ru-RU" sz="1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000"/>
              </a:spcBef>
            </a:pP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Регионы жаловались на 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Систему</a:t>
            </a:r>
            <a:r>
              <a:rPr lang="ru-RU" sz="1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неудобство и непонятность </a:t>
            </a:r>
            <a:r>
              <a:rPr lang="ru-RU" sz="14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работы</a:t>
            </a:r>
            <a:endParaRPr lang="ru-RU" sz="1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31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32" name="Группа 31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33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6" name="Прямоугольник 75"/>
          <p:cNvSpPr/>
          <p:nvPr/>
        </p:nvSpPr>
        <p:spPr>
          <a:xfrm>
            <a:off x="785663" y="428093"/>
            <a:ext cx="284899" cy="284899"/>
          </a:xfrm>
          <a:prstGeom prst="rect">
            <a:avLst/>
          </a:prstGeom>
          <a:solidFill>
            <a:srgbClr val="95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1223456" y="145668"/>
            <a:ext cx="36992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«Б»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169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663" y="966145"/>
            <a:ext cx="29021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что </a:t>
            </a:r>
            <a:r>
              <a:rPr lang="ru-RU" sz="24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было сделано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95C3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293E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6161329" y="1988455"/>
            <a:ext cx="5733043" cy="3445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ятиугольник 12"/>
          <p:cNvSpPr/>
          <p:nvPr/>
        </p:nvSpPr>
        <p:spPr>
          <a:xfrm>
            <a:off x="785664" y="1972617"/>
            <a:ext cx="6473390" cy="3461499"/>
          </a:xfrm>
          <a:prstGeom prst="homePlate">
            <a:avLst>
              <a:gd name="adj" fmla="val 10838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85663" y="1549498"/>
            <a:ext cx="13708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ysClr val="windowText" lastClr="000000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ДЕЙСТВИЯ</a:t>
            </a:r>
            <a:endParaRPr lang="ru-RU" sz="2000" b="1" dirty="0">
              <a:solidFill>
                <a:sysClr val="windowText" lastClr="000000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396498" y="1545193"/>
            <a:ext cx="15537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ysClr val="windowText" lastClr="000000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РЕЗУЛЬТАТЫ</a:t>
            </a:r>
            <a:endParaRPr lang="ru-RU" sz="2000" b="1" dirty="0">
              <a:solidFill>
                <a:sysClr val="windowText" lastClr="000000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40526" y="2202898"/>
            <a:ext cx="5634445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Создание центра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IT</a:t>
            </a: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-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компетенции на стороне </a:t>
            </a:r>
            <a:r>
              <a:rPr lang="ru-RU" sz="1600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Заказчика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Выбор нового Исполнителя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Аналитики </a:t>
            </a: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Заказчика сами выявляли и обрабатывали требования к </a:t>
            </a:r>
            <a:r>
              <a:rPr lang="ru-RU" sz="1600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Системе, Исполнитель реализовывал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Проектирование </a:t>
            </a: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Системы через создание </a:t>
            </a:r>
            <a:r>
              <a:rPr lang="ru-RU" sz="16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кликабельного</a:t>
            </a: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ru-RU" sz="1600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прототипа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Работа по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SCRUM c </a:t>
            </a: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двухнедельными </a:t>
            </a:r>
            <a:r>
              <a:rPr lang="ru-RU" sz="1600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спринтами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Через год отказ от РП на стороне </a:t>
            </a:r>
            <a:r>
              <a:rPr lang="ru-RU" sz="1600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Исполнителя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Общение аналитиков Заказчика с разработчиками Исполнителя </a:t>
            </a:r>
            <a:r>
              <a:rPr lang="ru-RU" sz="1600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для </a:t>
            </a: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более четкого понимания </a:t>
            </a:r>
            <a:r>
              <a:rPr lang="ru-RU" sz="1600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задач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396498" y="2074760"/>
            <a:ext cx="4188777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Создание новой Системы с нуля с публичной и закрытой частью, пересмотр всех интерфейсов и функций, миграция в новую СУБД и объединение двух баз данных в </a:t>
            </a:r>
            <a:r>
              <a:rPr lang="ru-RU" sz="16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одну</a:t>
            </a:r>
            <a:endParaRPr lang="ru-RU" sz="16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Автоматизация всех требуемых процессов в </a:t>
            </a:r>
            <a:r>
              <a:rPr lang="ru-RU" sz="16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срок</a:t>
            </a:r>
            <a:endParaRPr lang="ru-RU" sz="16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Увеличение процента раскрытия </a:t>
            </a:r>
            <a:r>
              <a:rPr lang="ru-RU" sz="16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информации</a:t>
            </a:r>
            <a:endParaRPr lang="ru-RU" sz="16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Ускорение и упрощение работы </a:t>
            </a:r>
            <a:r>
              <a:rPr lang="ru-RU" sz="16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 </a:t>
            </a:r>
            <a:r>
              <a:rPr lang="ru-RU" sz="16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регионами</a:t>
            </a:r>
            <a:endParaRPr lang="ru-RU" sz="16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161329" y="5551636"/>
            <a:ext cx="5733043" cy="11489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ятиугольник 19"/>
          <p:cNvSpPr/>
          <p:nvPr/>
        </p:nvSpPr>
        <p:spPr>
          <a:xfrm>
            <a:off x="785663" y="5551636"/>
            <a:ext cx="6339037" cy="1149647"/>
          </a:xfrm>
          <a:prstGeom prst="homePlate">
            <a:avLst>
              <a:gd name="adj" fmla="val 22411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40526" y="5690831"/>
            <a:ext cx="60016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Участие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IT</a:t>
            </a: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- аналитиков Заказчика в </a:t>
            </a:r>
            <a:r>
              <a:rPr lang="ru-RU" sz="1600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решениях Фонда </a:t>
            </a:r>
            <a:r>
              <a:rPr lang="ru-RU" sz="16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 Министерства ЖКХ РФ в вопросах, требующих будущей </a:t>
            </a:r>
            <a:r>
              <a:rPr lang="ru-RU" sz="1600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автоматизации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259053" y="5583773"/>
            <a:ext cx="45846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/>
            </a:pPr>
            <a:r>
              <a:rPr lang="ru-RU" sz="16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Автоматизация значимых требований Фонда и Министерства, Система стала консолидировать большие объемы информации и использовалась как политический </a:t>
            </a:r>
            <a:r>
              <a:rPr lang="ru-RU" sz="16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инструмент</a:t>
            </a:r>
            <a:endParaRPr lang="ru-RU" sz="16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24" name="Группа 23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25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6" name="Прямоугольник 65"/>
          <p:cNvSpPr/>
          <p:nvPr/>
        </p:nvSpPr>
        <p:spPr>
          <a:xfrm>
            <a:off x="785663" y="428093"/>
            <a:ext cx="284899" cy="284899"/>
          </a:xfrm>
          <a:prstGeom prst="rect">
            <a:avLst/>
          </a:prstGeom>
          <a:solidFill>
            <a:srgbClr val="95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1223456" y="145668"/>
            <a:ext cx="36992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«Б»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341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Прямоугольник с двумя скругленными противолежащими углами 68"/>
          <p:cNvSpPr/>
          <p:nvPr/>
        </p:nvSpPr>
        <p:spPr>
          <a:xfrm rot="10800000">
            <a:off x="6575174" y="1767904"/>
            <a:ext cx="5251065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рямоугольник с двумя скругленными противолежащими углами 69"/>
          <p:cNvSpPr/>
          <p:nvPr/>
        </p:nvSpPr>
        <p:spPr>
          <a:xfrm rot="10800000">
            <a:off x="785115" y="1766273"/>
            <a:ext cx="5119295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95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85116" y="1009932"/>
            <a:ext cx="30752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ВЫВОДЫ </a:t>
            </a:r>
            <a:r>
              <a:rPr lang="ru-RU" sz="24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АНАЛИТИКА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95C3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293E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1021673" y="1784360"/>
            <a:ext cx="422667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 работе </a:t>
            </a:r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а</a:t>
            </a:r>
            <a:r>
              <a:rPr lang="ru-RU" sz="2000" b="1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налитика</a:t>
            </a:r>
            <a:endParaRPr lang="ru-RU" sz="2000" b="1" dirty="0">
              <a:solidFill>
                <a:schemeClr val="bg1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65647" y="1785993"/>
            <a:ext cx="45336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 работе </a:t>
            </a:r>
            <a:r>
              <a:rPr lang="ru-RU" sz="2000" b="1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Исполнителя</a:t>
            </a:r>
            <a:endParaRPr lang="ru-RU" sz="2000" b="1" dirty="0">
              <a:solidFill>
                <a:schemeClr val="bg1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1152" y="2403777"/>
            <a:ext cx="492784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Понимать </a:t>
            </a:r>
            <a:r>
              <a:rPr lang="ru-RU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ожидаемые эффекты и результаты от Системы в реальном </a:t>
            </a:r>
            <a:r>
              <a:rPr lang="ru-RU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мире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Понимать влияние результатов автоматизации на принимаемые решения</a:t>
            </a:r>
          </a:p>
          <a:p>
            <a:pPr>
              <a:spcBef>
                <a:spcPts val="1200"/>
              </a:spcBef>
            </a:pPr>
            <a:r>
              <a:rPr lang="ru-RU" dirty="0" err="1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Кликабельные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прототипы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– эффективный инструмент проектирования и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согласования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Помимо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компетенций в системном и бизнес- анализе развивать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понимание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предметной области и нюансов «на земле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»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83042" y="2403777"/>
            <a:ext cx="505821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Исполнитель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создает Системы, но сам в них не работает, поэтому Заказчик иногда получает не то, что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ждет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Если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Исполнитель не успевает, то Заказчик хочет узнать это как можно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раньше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Заказчик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хочет видеть инициативного Исполнителя, заинтересованного в решении его задач и разбирающегося в предметной области (в </a:t>
            </a:r>
            <a:r>
              <a:rPr lang="ru-RU" dirty="0" err="1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т.ч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разработчиков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)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8559" y="5824914"/>
            <a:ext cx="100348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Решая задачи в </a:t>
            </a:r>
            <a:r>
              <a:rPr lang="en-US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IT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госсекторе, мы влияем на жизнь людей и делаем ее лучше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26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27" name="Группа 26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28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1" name="Прямоугольник 70"/>
          <p:cNvSpPr/>
          <p:nvPr/>
        </p:nvSpPr>
        <p:spPr>
          <a:xfrm>
            <a:off x="785663" y="428093"/>
            <a:ext cx="284899" cy="284899"/>
          </a:xfrm>
          <a:prstGeom prst="rect">
            <a:avLst/>
          </a:prstGeom>
          <a:solidFill>
            <a:srgbClr val="95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1223456" y="145668"/>
            <a:ext cx="36992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«Б»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73" name="Рисунок 72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0" y="2491303"/>
            <a:ext cx="261248" cy="347460"/>
          </a:xfrm>
          <a:prstGeom prst="rect">
            <a:avLst/>
          </a:prstGeom>
        </p:spPr>
      </p:pic>
      <p:pic>
        <p:nvPicPr>
          <p:cNvPr id="74" name="Рисунок 73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52" y="3219740"/>
            <a:ext cx="261248" cy="347460"/>
          </a:xfrm>
          <a:prstGeom prst="rect">
            <a:avLst/>
          </a:prstGeom>
        </p:spPr>
      </p:pic>
      <p:pic>
        <p:nvPicPr>
          <p:cNvPr id="75" name="Рисунок 74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54" y="3899029"/>
            <a:ext cx="261248" cy="347460"/>
          </a:xfrm>
          <a:prstGeom prst="rect">
            <a:avLst/>
          </a:prstGeom>
        </p:spPr>
      </p:pic>
      <p:pic>
        <p:nvPicPr>
          <p:cNvPr id="76" name="Рисунок 75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54" y="4599670"/>
            <a:ext cx="261248" cy="347460"/>
          </a:xfrm>
          <a:prstGeom prst="rect">
            <a:avLst/>
          </a:prstGeom>
        </p:spPr>
      </p:pic>
      <p:pic>
        <p:nvPicPr>
          <p:cNvPr id="77" name="Рисунок 76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174" y="2513977"/>
            <a:ext cx="261248" cy="347460"/>
          </a:xfrm>
          <a:prstGeom prst="rect">
            <a:avLst/>
          </a:prstGeom>
        </p:spPr>
      </p:pic>
      <p:pic>
        <p:nvPicPr>
          <p:cNvPr id="78" name="Рисунок 77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174" y="3483516"/>
            <a:ext cx="261248" cy="347460"/>
          </a:xfrm>
          <a:prstGeom prst="rect">
            <a:avLst/>
          </a:prstGeom>
        </p:spPr>
      </p:pic>
      <p:pic>
        <p:nvPicPr>
          <p:cNvPr id="79" name="Рисунок 78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174" y="4178751"/>
            <a:ext cx="261248" cy="34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1009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342050"/>
              </p:ext>
            </p:extLst>
          </p:nvPr>
        </p:nvGraphicFramePr>
        <p:xfrm>
          <a:off x="785663" y="1910431"/>
          <a:ext cx="10789565" cy="39945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2472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5423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Проект</a:t>
                      </a:r>
                      <a:endParaRPr lang="ru-RU" b="0" dirty="0">
                        <a:latin typeface="Calibri" panose="020F0502020204030204" pitchFamily="34" charset="0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Проект в сфере Ценообразования</a:t>
                      </a:r>
                    </a:p>
                    <a:p>
                      <a:pPr algn="l"/>
                      <a:r>
                        <a:rPr lang="ru-RU" sz="1800" dirty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Уровень федерального холдинга</a:t>
                      </a: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Суть проекта</a:t>
                      </a:r>
                      <a:endParaRPr lang="ru-RU" b="0" dirty="0">
                        <a:latin typeface="Calibri" panose="020F0502020204030204" pitchFamily="34" charset="0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5D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Управление номенклатурой и мастер-конфигурациями, калькуляции </a:t>
                      </a:r>
                      <a:r>
                        <a:rPr lang="ru-RU" sz="1800" dirty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себестоимости, </a:t>
                      </a:r>
                      <a:r>
                        <a:rPr lang="ru-RU" sz="1800" dirty="0" smtClean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прайс-листы, расчет </a:t>
                      </a:r>
                      <a:r>
                        <a:rPr lang="ru-RU" sz="1800" dirty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цен по заявкам, формирование технико-коммерческих предложений</a:t>
                      </a: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5D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Старт проекта</a:t>
                      </a:r>
                      <a:endParaRPr lang="ru-RU" b="0" dirty="0" smtClean="0">
                        <a:latin typeface="Calibri" panose="020F0502020204030204" pitchFamily="34" charset="0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Разработка с 2016 года, в 2019 году</a:t>
                      </a:r>
                      <a:r>
                        <a:rPr lang="ru-RU" baseline="0" dirty="0" smtClean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 «застрял» в опытной </a:t>
                      </a:r>
                      <a:r>
                        <a:rPr lang="ru-RU" dirty="0" smtClean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эксплуатации</a:t>
                      </a:r>
                      <a:endParaRPr lang="ru-RU" b="0" dirty="0" smtClean="0">
                        <a:latin typeface="Calibri" panose="020F0502020204030204" pitchFamily="34" charset="0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Переделка проекта</a:t>
                      </a:r>
                      <a:endParaRPr lang="ru-RU" b="0" dirty="0">
                        <a:latin typeface="Calibri" panose="020F0502020204030204" pitchFamily="34" charset="0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5D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2019 год</a:t>
                      </a:r>
                      <a:endParaRPr lang="ru-RU" b="1" dirty="0">
                        <a:latin typeface="Calibri" panose="020F0502020204030204" pitchFamily="34" charset="0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5D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Исполнитель</a:t>
                      </a:r>
                      <a:endParaRPr lang="ru-RU" b="0" dirty="0">
                        <a:latin typeface="Calibri" panose="020F0502020204030204" pitchFamily="34" charset="0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Не менялся с момента создания</a:t>
                      </a:r>
                      <a:endParaRPr lang="ru-RU" b="0" dirty="0">
                        <a:latin typeface="Calibri" panose="020F0502020204030204" pitchFamily="34" charset="0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85663" y="428095"/>
            <a:ext cx="284899" cy="284899"/>
          </a:xfrm>
          <a:prstGeom prst="rect">
            <a:avLst/>
          </a:prstGeom>
          <a:solidFill>
            <a:srgbClr val="E253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Группа 6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E25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74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223456" y="145670"/>
            <a:ext cx="36992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«</a:t>
            </a:r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В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7216" y="1080880"/>
            <a:ext cx="16250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>
                <a:ea typeface="Open Sans" panose="020B0606030504020204" pitchFamily="34" charset="0"/>
                <a:cs typeface="Calibri" panose="020F0502020204030204" pitchFamily="34" charset="0"/>
              </a:rPr>
              <a:t>О проекте</a:t>
            </a:r>
          </a:p>
        </p:txBody>
      </p:sp>
      <p:pic>
        <p:nvPicPr>
          <p:cNvPr id="13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14" name="Группа 13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15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8572097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с двумя скругленными противолежащими углами 63"/>
          <p:cNvSpPr/>
          <p:nvPr/>
        </p:nvSpPr>
        <p:spPr>
          <a:xfrm rot="10800000">
            <a:off x="6901965" y="2943136"/>
            <a:ext cx="4082160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с двумя скругленными противолежащими углами 64"/>
          <p:cNvSpPr/>
          <p:nvPr/>
        </p:nvSpPr>
        <p:spPr>
          <a:xfrm rot="10800000">
            <a:off x="785662" y="2943135"/>
            <a:ext cx="4653700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E253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85663" y="1085887"/>
            <a:ext cx="45130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Состояние </a:t>
            </a:r>
            <a:r>
              <a:rPr lang="ru-RU" sz="24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проекта: Заказчик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85662" y="1818620"/>
            <a:ext cx="75948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Заказчик имел большую потребность в Системе, т.к. считал в </a:t>
            </a:r>
            <a:r>
              <a:rPr lang="en-US" sz="2000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Excel</a:t>
            </a:r>
            <a:r>
              <a:rPr lang="ru-RU" sz="2000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ru-RU" sz="2000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расчет одной заявки занимал неделю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E25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74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13" name="Группа 12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14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5" name="Прямоугольник 54"/>
          <p:cNvSpPr/>
          <p:nvPr/>
        </p:nvSpPr>
        <p:spPr>
          <a:xfrm>
            <a:off x="906685" y="2942258"/>
            <a:ext cx="53244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Замечания к Системе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7068272" y="2942258"/>
            <a:ext cx="43452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Замечания к Исполнителю</a:t>
            </a:r>
          </a:p>
        </p:txBody>
      </p:sp>
      <p:sp>
        <p:nvSpPr>
          <p:cNvPr id="57" name="Freeform 28"/>
          <p:cNvSpPr>
            <a:spLocks/>
          </p:cNvSpPr>
          <p:nvPr/>
        </p:nvSpPr>
        <p:spPr bwMode="auto">
          <a:xfrm rot="18900000">
            <a:off x="864738" y="3609227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E2534C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58" name="Freeform 28"/>
          <p:cNvSpPr>
            <a:spLocks/>
          </p:cNvSpPr>
          <p:nvPr/>
        </p:nvSpPr>
        <p:spPr bwMode="auto">
          <a:xfrm rot="18900000">
            <a:off x="864738" y="4095558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E2534C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59" name="Freeform 28"/>
          <p:cNvSpPr>
            <a:spLocks/>
          </p:cNvSpPr>
          <p:nvPr/>
        </p:nvSpPr>
        <p:spPr bwMode="auto">
          <a:xfrm rot="18900000">
            <a:off x="864738" y="4873373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E2534C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60" name="Freeform 28"/>
          <p:cNvSpPr>
            <a:spLocks/>
          </p:cNvSpPr>
          <p:nvPr/>
        </p:nvSpPr>
        <p:spPr bwMode="auto">
          <a:xfrm rot="18900000">
            <a:off x="864739" y="5378853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E2534C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3" name="Прямоугольник 2"/>
          <p:cNvSpPr/>
          <p:nvPr/>
        </p:nvSpPr>
        <p:spPr>
          <a:xfrm>
            <a:off x="1073110" y="3483492"/>
            <a:ext cx="4623051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Сложно разобраться в логике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Системы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800"/>
              </a:spcBef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Отсутствие вкладок и много переходов в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интерфейсе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800"/>
              </a:spcBef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Неуправляемость результатами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расчета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800"/>
              </a:spcBef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Невозможно рассчитать комплексную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заявку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7291401" y="3483492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800"/>
              </a:spcBef>
              <a:defRPr/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Длительная реализация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требований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800"/>
              </a:spcBef>
              <a:defRPr/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Непонимание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Заказчика</a:t>
            </a:r>
          </a:p>
          <a:p>
            <a:pPr>
              <a:spcBef>
                <a:spcPts val="1800"/>
              </a:spcBef>
              <a:defRPr/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Не получение результата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Freeform 28"/>
          <p:cNvSpPr>
            <a:spLocks/>
          </p:cNvSpPr>
          <p:nvPr/>
        </p:nvSpPr>
        <p:spPr bwMode="auto">
          <a:xfrm rot="18900000">
            <a:off x="7100949" y="3609228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63" name="Freeform 28"/>
          <p:cNvSpPr>
            <a:spLocks/>
          </p:cNvSpPr>
          <p:nvPr/>
        </p:nvSpPr>
        <p:spPr bwMode="auto">
          <a:xfrm rot="18900000">
            <a:off x="7100949" y="4095559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66" name="Прямоугольник 65"/>
          <p:cNvSpPr/>
          <p:nvPr/>
        </p:nvSpPr>
        <p:spPr>
          <a:xfrm>
            <a:off x="785663" y="428095"/>
            <a:ext cx="284899" cy="284899"/>
          </a:xfrm>
          <a:prstGeom prst="rect">
            <a:avLst/>
          </a:prstGeom>
          <a:solidFill>
            <a:srgbClr val="E253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1223456" y="145670"/>
            <a:ext cx="36992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«</a:t>
            </a:r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В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Freeform 28"/>
          <p:cNvSpPr>
            <a:spLocks/>
          </p:cNvSpPr>
          <p:nvPr/>
        </p:nvSpPr>
        <p:spPr bwMode="auto">
          <a:xfrm rot="18900000">
            <a:off x="7100951" y="4610031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38491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Прямоугольник с двумя скругленными противолежащими углами 75"/>
          <p:cNvSpPr/>
          <p:nvPr/>
        </p:nvSpPr>
        <p:spPr>
          <a:xfrm rot="10800000">
            <a:off x="6378442" y="1828084"/>
            <a:ext cx="5386838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с двумя скругленными противолежащими углами 74"/>
          <p:cNvSpPr/>
          <p:nvPr/>
        </p:nvSpPr>
        <p:spPr>
          <a:xfrm rot="10800000">
            <a:off x="840569" y="1820127"/>
            <a:ext cx="4750334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E253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8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51" name="Прямоугольник 50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E25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74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12312" y="1111641"/>
            <a:ext cx="5143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Состояние проекта: ИСПОЛНИТЕЛЬ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1064297" y="1829588"/>
            <a:ext cx="385843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Внутри Исполнителя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6627124" y="1828836"/>
            <a:ext cx="43132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 работе с Заказчиком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746633" y="2363436"/>
            <a:ext cx="17235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8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МИНУСЫ:</a:t>
            </a:r>
            <a:endParaRPr lang="ru-RU" sz="28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Freeform 5"/>
          <p:cNvSpPr>
            <a:spLocks/>
          </p:cNvSpPr>
          <p:nvPr/>
        </p:nvSpPr>
        <p:spPr bwMode="auto">
          <a:xfrm>
            <a:off x="843900" y="3091747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" name="Freeform 5"/>
          <p:cNvSpPr>
            <a:spLocks/>
          </p:cNvSpPr>
          <p:nvPr/>
        </p:nvSpPr>
        <p:spPr bwMode="auto">
          <a:xfrm>
            <a:off x="843900" y="3525104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" name="Freeform 5"/>
          <p:cNvSpPr>
            <a:spLocks/>
          </p:cNvSpPr>
          <p:nvPr/>
        </p:nvSpPr>
        <p:spPr bwMode="auto">
          <a:xfrm>
            <a:off x="843900" y="3935601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18088" y="2930578"/>
            <a:ext cx="414888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Бюджет проекта был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исчерпан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Уход части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команды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Заложенная архитектура и модель данных накладывали сильные ограничения на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развитие</a:t>
            </a: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6311568" y="2371393"/>
            <a:ext cx="17235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8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МИНУСЫ:</a:t>
            </a:r>
            <a:endParaRPr lang="ru-RU" sz="28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Freeform 5"/>
          <p:cNvSpPr>
            <a:spLocks/>
          </p:cNvSpPr>
          <p:nvPr/>
        </p:nvSpPr>
        <p:spPr bwMode="auto">
          <a:xfrm>
            <a:off x="6406726" y="3099704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6723414" y="2920754"/>
            <a:ext cx="52928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Проект соответствовал ТЗ, но Заказчик менял представление по работе Системы и требования, когда получал новую версию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продукта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46633" y="4945042"/>
            <a:ext cx="1542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8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ПЛЮСЫ:</a:t>
            </a:r>
            <a:endParaRPr lang="ru-RU" sz="28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Freeform 28"/>
          <p:cNvSpPr>
            <a:spLocks/>
          </p:cNvSpPr>
          <p:nvPr/>
        </p:nvSpPr>
        <p:spPr bwMode="auto">
          <a:xfrm rot="16200000">
            <a:off x="840569" y="5482485"/>
            <a:ext cx="223729" cy="223729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69" name="Прямоугольник 68"/>
          <p:cNvSpPr/>
          <p:nvPr/>
        </p:nvSpPr>
        <p:spPr>
          <a:xfrm>
            <a:off x="1114492" y="5400636"/>
            <a:ext cx="447641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/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Проект имел исчерпывающую базу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знаний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  <a:defRPr/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Уход части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команды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Freeform 28"/>
          <p:cNvSpPr>
            <a:spLocks/>
          </p:cNvSpPr>
          <p:nvPr/>
        </p:nvSpPr>
        <p:spPr bwMode="auto">
          <a:xfrm rot="16200000">
            <a:off x="840569" y="5896397"/>
            <a:ext cx="223729" cy="223729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71" name="Прямоугольник 70"/>
          <p:cNvSpPr/>
          <p:nvPr/>
        </p:nvSpPr>
        <p:spPr>
          <a:xfrm>
            <a:off x="6311568" y="4016329"/>
            <a:ext cx="1542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8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ПЛЮСЫ:</a:t>
            </a:r>
            <a:endParaRPr lang="ru-RU" sz="28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Freeform 28"/>
          <p:cNvSpPr>
            <a:spLocks/>
          </p:cNvSpPr>
          <p:nvPr/>
        </p:nvSpPr>
        <p:spPr bwMode="auto">
          <a:xfrm rot="16200000">
            <a:off x="6405504" y="4562480"/>
            <a:ext cx="223729" cy="223729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74" name="Прямоугольник 73"/>
          <p:cNvSpPr/>
          <p:nvPr/>
        </p:nvSpPr>
        <p:spPr>
          <a:xfrm>
            <a:off x="6668033" y="4471923"/>
            <a:ext cx="5348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Измененные требования шли как новые очереди развития опытной версии с отдельным (небольшим)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бюджетом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785663" y="428095"/>
            <a:ext cx="284899" cy="284899"/>
          </a:xfrm>
          <a:prstGeom prst="rect">
            <a:avLst/>
          </a:prstGeom>
          <a:solidFill>
            <a:srgbClr val="E253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1223456" y="145670"/>
            <a:ext cx="36992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«</a:t>
            </a:r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В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9579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8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51" name="Прямоугольник 50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E25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74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85663" y="1054375"/>
            <a:ext cx="29021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что было сделано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6161329" y="2090751"/>
            <a:ext cx="5733043" cy="4275538"/>
          </a:xfrm>
          <a:prstGeom prst="rect">
            <a:avLst/>
          </a:prstGeom>
          <a:solidFill>
            <a:srgbClr val="F9D5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56" name="Пятиугольник 55"/>
          <p:cNvSpPr/>
          <p:nvPr/>
        </p:nvSpPr>
        <p:spPr>
          <a:xfrm>
            <a:off x="785664" y="2090750"/>
            <a:ext cx="6329240" cy="4275539"/>
          </a:xfrm>
          <a:prstGeom prst="homePlate">
            <a:avLst>
              <a:gd name="adj" fmla="val 12223"/>
            </a:avLst>
          </a:prstGeom>
          <a:solidFill>
            <a:srgbClr val="E253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84943" y="2762593"/>
            <a:ext cx="583667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Совместно с Заказчиком проведен мозговой штурм по требованиям с нуля, зафиксированы </a:t>
            </a:r>
            <a:r>
              <a:rPr lang="ru-RU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ожидания</a:t>
            </a:r>
            <a:endParaRPr lang="ru-RU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Работа совместно с Заказчиком в его </a:t>
            </a: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Excel</a:t>
            </a:r>
            <a:endParaRPr lang="ru-RU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Создание </a:t>
            </a:r>
            <a:r>
              <a:rPr lang="ru-RU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кликабельного</a:t>
            </a:r>
            <a:r>
              <a:rPr lang="ru-RU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прототипа, проведение прогонов, корректировок и согласование </a:t>
            </a:r>
            <a:r>
              <a:rPr lang="ru-RU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сценариев</a:t>
            </a:r>
            <a:endParaRPr lang="ru-RU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Переделка 50% проекта (БД, функции и интерфейс</a:t>
            </a:r>
            <a:r>
              <a:rPr lang="ru-RU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Обновление базы знаний проекта: </a:t>
            </a:r>
            <a:r>
              <a:rPr lang="ru-RU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сначала </a:t>
            </a:r>
            <a:r>
              <a:rPr lang="ru-RU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– корректировка базы знаний</a:t>
            </a:r>
            <a:r>
              <a:rPr lang="ru-RU" dirty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потом –  разработка.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114904" y="2424039"/>
            <a:ext cx="467273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Система начала рассчитывать комплексные заявки, расчет стал прозрачным, наглядным и управляемым, результаты совпадали с расчетами в </a:t>
            </a:r>
            <a:r>
              <a:rPr lang="en-US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Excel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Появились вкладки, уменьшено количество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переходов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Система введена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 промышленную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эксплуатацию.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Отказ от расчетов в </a:t>
            </a:r>
            <a:r>
              <a:rPr lang="en-US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Excel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расчет стал занимать пару часов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Формирование ТЗ на развитие Системы в части расширения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возможностей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785663" y="1638884"/>
            <a:ext cx="13708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ysClr val="windowText" lastClr="000000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ДЕЙСТВИЯ</a:t>
            </a:r>
            <a:endParaRPr lang="ru-RU" sz="2000" b="1" dirty="0">
              <a:solidFill>
                <a:sysClr val="windowText" lastClr="000000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6933149" y="1638884"/>
            <a:ext cx="15537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ysClr val="windowText" lastClr="000000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РЕЗУЛЬТАТЫ</a:t>
            </a:r>
            <a:endParaRPr lang="ru-RU" sz="2000" b="1" dirty="0">
              <a:solidFill>
                <a:sysClr val="windowText" lastClr="000000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785663" y="428095"/>
            <a:ext cx="284899" cy="284899"/>
          </a:xfrm>
          <a:prstGeom prst="rect">
            <a:avLst/>
          </a:prstGeom>
          <a:solidFill>
            <a:srgbClr val="E253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1223456" y="145670"/>
            <a:ext cx="36992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«</a:t>
            </a:r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В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6981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8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9" name="Прямоугольник с двумя скругленными противолежащими углами 48"/>
          <p:cNvSpPr/>
          <p:nvPr/>
        </p:nvSpPr>
        <p:spPr>
          <a:xfrm rot="10800000">
            <a:off x="6648507" y="1762533"/>
            <a:ext cx="5251172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с двумя скругленными противолежащими углами 49"/>
          <p:cNvSpPr/>
          <p:nvPr/>
        </p:nvSpPr>
        <p:spPr>
          <a:xfrm rot="10800000">
            <a:off x="781387" y="1762533"/>
            <a:ext cx="5481388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E253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99983" y="1764015"/>
            <a:ext cx="24004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 работе Аналитика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784705" y="1751987"/>
            <a:ext cx="26941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 работе с Заказчиком</a:t>
            </a:r>
            <a:endParaRPr lang="ru-RU" sz="20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788857" y="1058195"/>
            <a:ext cx="30752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ВЫВОДЫ АНАЛИТИКА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1070561" y="2332619"/>
            <a:ext cx="5261228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dirty="0" err="1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Кликабельные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прототипы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помогают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«вытаскивать» из Заказчика истинные требования,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ожидани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я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критику и новые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идеи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Даже </a:t>
            </a:r>
            <a:r>
              <a:rPr lang="ru-RU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неудачную реализацию будет защищать </a:t>
            </a:r>
            <a:r>
              <a:rPr lang="ru-RU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автор:  </a:t>
            </a:r>
            <a:r>
              <a:rPr lang="ru-RU" sz="13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Авторы защищают </a:t>
            </a:r>
            <a:r>
              <a:rPr lang="ru-RU" sz="13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свою неудачную реализацию, часто им важнее собственная правота, чем удовлетворенность пользователя</a:t>
            </a:r>
          </a:p>
          <a:p>
            <a:pPr>
              <a:spcBef>
                <a:spcPts val="1200"/>
              </a:spcBef>
            </a:pPr>
            <a:r>
              <a:rPr lang="ru-RU" sz="13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Специалисты иногда имеют профессиональные предубеждения, которые «не ломаются» об аргументы чужого опыта или Заказчика</a:t>
            </a:r>
          </a:p>
          <a:p>
            <a:pPr>
              <a:spcBef>
                <a:spcPts val="1200"/>
              </a:spcBef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Кроме</a:t>
            </a:r>
            <a:r>
              <a:rPr lang="ru-RU" dirty="0" smtClean="0">
                <a:solidFill>
                  <a:srgbClr val="FF0000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компетенций в системном, бизнес- анализе и предметной области развивать навыки </a:t>
            </a:r>
            <a:r>
              <a:rPr lang="en-US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UI/UX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дизайна, продавца, маркетолога, технического писателя, коммуникаций, публичных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выступлений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7035703" y="2332619"/>
            <a:ext cx="4834645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Выяснять чем Заказчик хочет управлять, и что настраивать в Системе</a:t>
            </a:r>
            <a:endParaRPr lang="ru-RU" b="1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ru-RU" sz="1300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Подобные требования значительно влияют на архитектуру и увеличивают стоимость разработки, но Система получается более гибкая и тиражируемая</a:t>
            </a:r>
            <a:endParaRPr lang="ru-RU" sz="13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Проявлять </a:t>
            </a:r>
            <a:r>
              <a:rPr lang="ru-RU" dirty="0" err="1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проактивность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: если Заказчик не уверен в требованиях, предлагать свой вариант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реализации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  <a:defRPr/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Заказчики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хотят просто снаружи и сложно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внутри,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минимум действий и переходов, всю информацию видеть сразу на одном экране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даже если не «</a:t>
            </a:r>
            <a:r>
              <a:rPr lang="ru-RU" dirty="0" err="1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юзабельно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» и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т.п.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785663" y="428095"/>
            <a:ext cx="284899" cy="284899"/>
          </a:xfrm>
          <a:prstGeom prst="rect">
            <a:avLst/>
          </a:prstGeom>
          <a:solidFill>
            <a:srgbClr val="E253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>
            <a:off x="1223456" y="145670"/>
            <a:ext cx="36992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«</a:t>
            </a:r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В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64" name="Рисунок 63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0" y="2400212"/>
            <a:ext cx="261248" cy="347460"/>
          </a:xfrm>
          <a:prstGeom prst="rect">
            <a:avLst/>
          </a:prstGeom>
        </p:spPr>
      </p:pic>
      <p:pic>
        <p:nvPicPr>
          <p:cNvPr id="65" name="Рисунок 64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231" y="3399522"/>
            <a:ext cx="261248" cy="347460"/>
          </a:xfrm>
          <a:prstGeom prst="rect">
            <a:avLst/>
          </a:prstGeom>
        </p:spPr>
      </p:pic>
      <p:pic>
        <p:nvPicPr>
          <p:cNvPr id="66" name="Рисунок 65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231" y="4858225"/>
            <a:ext cx="261248" cy="347460"/>
          </a:xfrm>
          <a:prstGeom prst="rect">
            <a:avLst/>
          </a:prstGeom>
        </p:spPr>
      </p:pic>
      <p:pic>
        <p:nvPicPr>
          <p:cNvPr id="67" name="Рисунок 66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070" y="2418672"/>
            <a:ext cx="261248" cy="347460"/>
          </a:xfrm>
          <a:prstGeom prst="rect">
            <a:avLst/>
          </a:prstGeom>
        </p:spPr>
      </p:pic>
      <p:pic>
        <p:nvPicPr>
          <p:cNvPr id="68" name="Рисунок 67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006" y="3820407"/>
            <a:ext cx="261248" cy="347460"/>
          </a:xfrm>
          <a:prstGeom prst="rect">
            <a:avLst/>
          </a:prstGeom>
        </p:spPr>
      </p:pic>
      <p:pic>
        <p:nvPicPr>
          <p:cNvPr id="71" name="Рисунок 70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714" y="4820835"/>
            <a:ext cx="261248" cy="34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554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03824" y="2685053"/>
            <a:ext cx="4068755" cy="983069"/>
          </a:xfrm>
        </p:spPr>
        <p:txBody>
          <a:bodyPr>
            <a:noAutofit/>
          </a:bodyPr>
          <a:lstStyle/>
          <a:p>
            <a:pPr algn="l"/>
            <a:r>
              <a:rPr lang="ru-RU" sz="60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Принципы</a:t>
            </a:r>
            <a:endParaRPr lang="ru-RU" sz="6000" b="1" cap="all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algn="l"/>
            <a:endParaRPr lang="ru-RU" sz="6000" b="1" cap="all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6889460" y="4830002"/>
            <a:ext cx="4814859" cy="868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Система вызывает доверие, данные в ней - основа </a:t>
            </a:r>
            <a:r>
              <a:rPr lang="ru-RU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решений</a:t>
            </a:r>
            <a:endParaRPr lang="ru-RU" b="1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6" name="Группа 5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7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820745" y="3539591"/>
            <a:ext cx="49069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cap="all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 </a:t>
            </a:r>
            <a:r>
              <a:rPr lang="ru-RU" sz="24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которым </a:t>
            </a:r>
            <a:r>
              <a:rPr lang="ru-RU" sz="2400" cap="all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я сейчас оцениваю </a:t>
            </a:r>
            <a:r>
              <a:rPr lang="ru-RU" sz="24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свою работу:</a:t>
            </a:r>
          </a:p>
        </p:txBody>
      </p:sp>
      <p:sp>
        <p:nvSpPr>
          <p:cNvPr id="48" name="Freeform 4318"/>
          <p:cNvSpPr>
            <a:spLocks/>
          </p:cNvSpPr>
          <p:nvPr/>
        </p:nvSpPr>
        <p:spPr bwMode="auto">
          <a:xfrm rot="10800000">
            <a:off x="1585" y="6116276"/>
            <a:ext cx="12190413" cy="783539"/>
          </a:xfrm>
          <a:custGeom>
            <a:avLst/>
            <a:gdLst>
              <a:gd name="T0" fmla="*/ 0 w 7997"/>
              <a:gd name="T1" fmla="*/ 731 h 1124"/>
              <a:gd name="T2" fmla="*/ 2712 w 7997"/>
              <a:gd name="T3" fmla="*/ 1077 h 1124"/>
              <a:gd name="T4" fmla="*/ 4434 w 7997"/>
              <a:gd name="T5" fmla="*/ 776 h 1124"/>
              <a:gd name="T6" fmla="*/ 6095 w 7997"/>
              <a:gd name="T7" fmla="*/ 1101 h 1124"/>
              <a:gd name="T8" fmla="*/ 7997 w 7997"/>
              <a:gd name="T9" fmla="*/ 805 h 1124"/>
              <a:gd name="T10" fmla="*/ 7997 w 7997"/>
              <a:gd name="T11" fmla="*/ 0 h 1124"/>
              <a:gd name="T12" fmla="*/ 0 w 7997"/>
              <a:gd name="T13" fmla="*/ 0 h 1124"/>
              <a:gd name="T14" fmla="*/ 0 w 7997"/>
              <a:gd name="T15" fmla="*/ 731 h 1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97" h="1124">
                <a:moveTo>
                  <a:pt x="0" y="731"/>
                </a:moveTo>
                <a:cubicBezTo>
                  <a:pt x="1350" y="683"/>
                  <a:pt x="1921" y="1077"/>
                  <a:pt x="2712" y="1077"/>
                </a:cubicBezTo>
                <a:cubicBezTo>
                  <a:pt x="3315" y="1077"/>
                  <a:pt x="3846" y="779"/>
                  <a:pt x="4434" y="776"/>
                </a:cubicBezTo>
                <a:cubicBezTo>
                  <a:pt x="5079" y="773"/>
                  <a:pt x="5521" y="1124"/>
                  <a:pt x="6095" y="1101"/>
                </a:cubicBezTo>
                <a:cubicBezTo>
                  <a:pt x="6894" y="1069"/>
                  <a:pt x="7089" y="807"/>
                  <a:pt x="7997" y="805"/>
                </a:cubicBezTo>
                <a:cubicBezTo>
                  <a:pt x="7997" y="0"/>
                  <a:pt x="7997" y="0"/>
                  <a:pt x="7997" y="0"/>
                </a:cubicBezTo>
                <a:cubicBezTo>
                  <a:pt x="0" y="0"/>
                  <a:pt x="0" y="0"/>
                  <a:pt x="0" y="0"/>
                </a:cubicBezTo>
                <a:lnTo>
                  <a:pt x="0" y="73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6175604" y="1790176"/>
            <a:ext cx="586409" cy="58640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6286732" y="1720455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1</a:t>
            </a:r>
            <a:endParaRPr lang="ru-RU" sz="54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Овал 50"/>
          <p:cNvSpPr/>
          <p:nvPr/>
        </p:nvSpPr>
        <p:spPr>
          <a:xfrm flipH="1">
            <a:off x="5823494" y="776711"/>
            <a:ext cx="145164" cy="145164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/>
          </a:p>
        </p:txBody>
      </p:sp>
      <p:sp>
        <p:nvSpPr>
          <p:cNvPr id="52" name="Freeform 28"/>
          <p:cNvSpPr>
            <a:spLocks/>
          </p:cNvSpPr>
          <p:nvPr/>
        </p:nvSpPr>
        <p:spPr bwMode="auto">
          <a:xfrm>
            <a:off x="11362652" y="1091002"/>
            <a:ext cx="134738" cy="134738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50B7F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53" name="Овал 52"/>
          <p:cNvSpPr/>
          <p:nvPr/>
        </p:nvSpPr>
        <p:spPr>
          <a:xfrm>
            <a:off x="8602743" y="718922"/>
            <a:ext cx="89753" cy="8975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/>
          </a:p>
        </p:txBody>
      </p:sp>
      <p:sp>
        <p:nvSpPr>
          <p:cNvPr id="54" name="Овал 53"/>
          <p:cNvSpPr/>
          <p:nvPr/>
        </p:nvSpPr>
        <p:spPr>
          <a:xfrm>
            <a:off x="7751610" y="963558"/>
            <a:ext cx="79253" cy="79253"/>
          </a:xfrm>
          <a:prstGeom prst="ellipse">
            <a:avLst/>
          </a:prstGeom>
          <a:solidFill>
            <a:srgbClr val="DF3A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/>
          </a:p>
        </p:txBody>
      </p:sp>
      <p:sp>
        <p:nvSpPr>
          <p:cNvPr id="55" name="Freeform 18"/>
          <p:cNvSpPr>
            <a:spLocks/>
          </p:cNvSpPr>
          <p:nvPr/>
        </p:nvSpPr>
        <p:spPr bwMode="auto">
          <a:xfrm rot="18900000">
            <a:off x="9270689" y="1166916"/>
            <a:ext cx="109225" cy="10922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99C44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3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10560002" y="1221526"/>
            <a:ext cx="220467" cy="220467"/>
          </a:xfrm>
          <a:prstGeom prst="ellipse">
            <a:avLst/>
          </a:prstGeom>
          <a:noFill/>
          <a:ln w="28575">
            <a:solidFill>
              <a:srgbClr val="F829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873140" y="1814684"/>
            <a:ext cx="52143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Системой пользуются с </a:t>
            </a:r>
            <a:r>
              <a:rPr lang="ru-RU" sz="2400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удовольствием</a:t>
            </a:r>
            <a:r>
              <a:rPr lang="ru-RU" sz="2400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она удобна</a:t>
            </a:r>
            <a:r>
              <a:rPr lang="en-US" sz="2400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ru-RU" sz="2400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 </a:t>
            </a:r>
            <a:r>
              <a:rPr lang="ru-RU" sz="2400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понятна </a:t>
            </a:r>
            <a:endParaRPr lang="ru-RU" sz="2400" b="1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6175604" y="3381692"/>
            <a:ext cx="586409" cy="58640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6286732" y="3311971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ea typeface="Open Sans" panose="020B060603050402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6889460" y="3391686"/>
            <a:ext cx="46079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Система дает конечный результат, его не </a:t>
            </a:r>
            <a:r>
              <a:rPr lang="ru-RU" sz="2400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дорабатывают </a:t>
            </a:r>
            <a:endParaRPr lang="ru-RU" sz="2400" b="1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Овал 62"/>
          <p:cNvSpPr/>
          <p:nvPr/>
        </p:nvSpPr>
        <p:spPr>
          <a:xfrm>
            <a:off x="6175604" y="4719099"/>
            <a:ext cx="586409" cy="58640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6286732" y="4649378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3</a:t>
            </a:r>
            <a:endParaRPr lang="ru-RU" sz="54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65" name="Рисунок 64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984" y="2786065"/>
            <a:ext cx="447840" cy="59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6268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 rot="10800000" flipH="1">
            <a:off x="6433728" y="5259117"/>
            <a:ext cx="5758272" cy="1609244"/>
            <a:chOff x="5194257" y="-1"/>
            <a:chExt cx="6997743" cy="2116225"/>
          </a:xfrm>
        </p:grpSpPr>
        <p:sp>
          <p:nvSpPr>
            <p:cNvPr id="9" name="Полилиния 8"/>
            <p:cNvSpPr>
              <a:spLocks/>
            </p:cNvSpPr>
            <p:nvPr/>
          </p:nvSpPr>
          <p:spPr bwMode="auto">
            <a:xfrm flipH="1">
              <a:off x="6360549" y="-1"/>
              <a:ext cx="5831451" cy="2116225"/>
            </a:xfrm>
            <a:custGeom>
              <a:avLst/>
              <a:gdLst>
                <a:gd name="connsiteX0" fmla="*/ 0 w 4600575"/>
                <a:gd name="connsiteY0" fmla="*/ 0 h 1669542"/>
                <a:gd name="connsiteX1" fmla="*/ 4600575 w 4600575"/>
                <a:gd name="connsiteY1" fmla="*/ 0 h 1669542"/>
                <a:gd name="connsiteX2" fmla="*/ 4600575 w 4600575"/>
                <a:gd name="connsiteY2" fmla="*/ 698 h 1669542"/>
                <a:gd name="connsiteX3" fmla="*/ 4484056 w 4600575"/>
                <a:gd name="connsiteY3" fmla="*/ 130482 h 1669542"/>
                <a:gd name="connsiteX4" fmla="*/ 3448752 w 4600575"/>
                <a:gd name="connsiteY4" fmla="*/ 822042 h 1669542"/>
                <a:gd name="connsiteX5" fmla="*/ 1671344 w 4600575"/>
                <a:gd name="connsiteY5" fmla="*/ 806620 h 1669542"/>
                <a:gd name="connsiteX6" fmla="*/ 1030862 w 4600575"/>
                <a:gd name="connsiteY6" fmla="*/ 1451539 h 1669542"/>
                <a:gd name="connsiteX7" fmla="*/ 90886 w 4600575"/>
                <a:gd name="connsiteY7" fmla="*/ 1604077 h 1669542"/>
                <a:gd name="connsiteX8" fmla="*/ 0 w 4600575"/>
                <a:gd name="connsiteY8" fmla="*/ 1562993 h 166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00575" h="1669542">
                  <a:moveTo>
                    <a:pt x="0" y="0"/>
                  </a:moveTo>
                  <a:lnTo>
                    <a:pt x="4600575" y="0"/>
                  </a:lnTo>
                  <a:lnTo>
                    <a:pt x="4600575" y="698"/>
                  </a:lnTo>
                  <a:lnTo>
                    <a:pt x="4484056" y="130482"/>
                  </a:lnTo>
                  <a:cubicBezTo>
                    <a:pt x="4148056" y="477019"/>
                    <a:pt x="3744870" y="712861"/>
                    <a:pt x="3448752" y="822042"/>
                  </a:cubicBezTo>
                  <a:cubicBezTo>
                    <a:pt x="2632067" y="1123471"/>
                    <a:pt x="2009765" y="634174"/>
                    <a:pt x="1671344" y="806620"/>
                  </a:cubicBezTo>
                  <a:cubicBezTo>
                    <a:pt x="1348306" y="972055"/>
                    <a:pt x="1282580" y="1256661"/>
                    <a:pt x="1030862" y="1451539"/>
                  </a:cubicBezTo>
                  <a:cubicBezTo>
                    <a:pt x="704154" y="1703022"/>
                    <a:pt x="372091" y="1711916"/>
                    <a:pt x="90886" y="1604077"/>
                  </a:cubicBezTo>
                  <a:lnTo>
                    <a:pt x="0" y="1562993"/>
                  </a:lnTo>
                  <a:close/>
                </a:path>
              </a:pathLst>
            </a:custGeom>
            <a:gradFill>
              <a:gsLst>
                <a:gs pos="7000">
                  <a:srgbClr val="C0E8FC">
                    <a:alpha val="82745"/>
                  </a:srgbClr>
                </a:gs>
                <a:gs pos="74000">
                  <a:srgbClr val="D0EDFF">
                    <a:alpha val="4400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40"/>
            <p:cNvSpPr>
              <a:spLocks/>
            </p:cNvSpPr>
            <p:nvPr/>
          </p:nvSpPr>
          <p:spPr bwMode="auto">
            <a:xfrm rot="2854373" flipH="1">
              <a:off x="5077548" y="229395"/>
              <a:ext cx="1426674" cy="1193255"/>
            </a:xfrm>
            <a:custGeom>
              <a:avLst/>
              <a:gdLst>
                <a:gd name="T0" fmla="*/ 259 w 805"/>
                <a:gd name="T1" fmla="*/ 513 h 672"/>
                <a:gd name="T2" fmla="*/ 41 w 805"/>
                <a:gd name="T3" fmla="*/ 255 h 672"/>
                <a:gd name="T4" fmla="*/ 37 w 805"/>
                <a:gd name="T5" fmla="*/ 57 h 672"/>
                <a:gd name="T6" fmla="*/ 228 w 805"/>
                <a:gd name="T7" fmla="*/ 0 h 672"/>
                <a:gd name="T8" fmla="*/ 505 w 805"/>
                <a:gd name="T9" fmla="*/ 46 h 672"/>
                <a:gd name="T10" fmla="*/ 756 w 805"/>
                <a:gd name="T11" fmla="*/ 449 h 672"/>
                <a:gd name="T12" fmla="*/ 259 w 805"/>
                <a:gd name="T13" fmla="*/ 513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5" h="672">
                  <a:moveTo>
                    <a:pt x="259" y="513"/>
                  </a:moveTo>
                  <a:cubicBezTo>
                    <a:pt x="154" y="437"/>
                    <a:pt x="79" y="338"/>
                    <a:pt x="41" y="255"/>
                  </a:cubicBezTo>
                  <a:cubicBezTo>
                    <a:pt x="3" y="170"/>
                    <a:pt x="0" y="100"/>
                    <a:pt x="37" y="57"/>
                  </a:cubicBezTo>
                  <a:cubicBezTo>
                    <a:pt x="73" y="13"/>
                    <a:pt x="143" y="0"/>
                    <a:pt x="228" y="0"/>
                  </a:cubicBezTo>
                  <a:cubicBezTo>
                    <a:pt x="312" y="0"/>
                    <a:pt x="411" y="13"/>
                    <a:pt x="505" y="46"/>
                  </a:cubicBezTo>
                  <a:cubicBezTo>
                    <a:pt x="691" y="106"/>
                    <a:pt x="805" y="271"/>
                    <a:pt x="756" y="449"/>
                  </a:cubicBezTo>
                  <a:cubicBezTo>
                    <a:pt x="708" y="628"/>
                    <a:pt x="472" y="672"/>
                    <a:pt x="259" y="513"/>
                  </a:cubicBezTo>
                  <a:close/>
                </a:path>
              </a:pathLst>
            </a:custGeom>
            <a:solidFill>
              <a:srgbClr val="E5F5FF">
                <a:alpha val="66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0777" y="2458074"/>
            <a:ext cx="10487451" cy="1666980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ea typeface="Open Sans" panose="020B0606030504020204" pitchFamily="34" charset="0"/>
                <a:cs typeface="Calibri" panose="020F0502020204030204" pitchFamily="34" charset="0"/>
              </a:rPr>
              <a:t>3 Проекта/Системы, </a:t>
            </a:r>
            <a:r>
              <a:rPr lang="ru-RU" sz="2800" dirty="0">
                <a:ea typeface="Open Sans" panose="020B0606030504020204" pitchFamily="34" charset="0"/>
                <a:cs typeface="Calibri" panose="020F0502020204030204" pitchFamily="34" charset="0"/>
              </a:rPr>
              <a:t>на которых были сложности, а в последствии их пришлось полностью или значительно переделать, чтобы системы давали качественный </a:t>
            </a:r>
            <a:r>
              <a:rPr lang="ru-RU" sz="2800" dirty="0" smtClean="0">
                <a:ea typeface="Open Sans" panose="020B0606030504020204" pitchFamily="34" charset="0"/>
                <a:cs typeface="Calibri" panose="020F0502020204030204" pitchFamily="34" charset="0"/>
              </a:rPr>
              <a:t>результат</a:t>
            </a:r>
            <a:endParaRPr lang="ru-RU" sz="2800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algn="l"/>
            <a:endParaRPr lang="ru-RU" sz="28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11253" y="1606034"/>
            <a:ext cx="19896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О ТЕМЕ:</a:t>
            </a:r>
            <a:endParaRPr lang="ru-RU" sz="40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0776" y="4859007"/>
            <a:ext cx="676476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ea typeface="Open Sans" panose="020B0606030504020204" pitchFamily="34" charset="0"/>
                <a:cs typeface="Calibri" panose="020F0502020204030204" pitchFamily="34" charset="0"/>
              </a:rPr>
              <a:t>автоматизация </a:t>
            </a:r>
            <a:r>
              <a:rPr lang="ru-RU" sz="2000" dirty="0">
                <a:ea typeface="Open Sans" panose="020B0606030504020204" pitchFamily="34" charset="0"/>
                <a:cs typeface="Calibri" panose="020F0502020204030204" pitchFamily="34" charset="0"/>
              </a:rPr>
              <a:t>бизнес-процессов госучреждений, предприятий</a:t>
            </a:r>
            <a:r>
              <a:rPr lang="ru-RU" sz="2000" dirty="0" smtClean="0"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ru-RU" sz="2000" dirty="0">
                <a:ea typeface="Open Sans" panose="020B0606030504020204" pitchFamily="34" charset="0"/>
                <a:cs typeface="Calibri" panose="020F0502020204030204" pitchFamily="34" charset="0"/>
              </a:rPr>
              <a:t>получение данных от пользователей или внешних систем, их обработку, формирование выходных документов и публикация </a:t>
            </a:r>
            <a:r>
              <a:rPr lang="ru-RU" sz="2000" dirty="0" smtClean="0">
                <a:ea typeface="Open Sans" panose="020B0606030504020204" pitchFamily="34" charset="0"/>
                <a:cs typeface="Calibri" panose="020F0502020204030204" pitchFamily="34" charset="0"/>
              </a:rPr>
              <a:t>данных</a:t>
            </a:r>
            <a:endParaRPr lang="ru-RU" sz="2000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reeform 5"/>
          <p:cNvSpPr>
            <a:spLocks noEditPoints="1"/>
          </p:cNvSpPr>
          <p:nvPr/>
        </p:nvSpPr>
        <p:spPr bwMode="auto">
          <a:xfrm>
            <a:off x="949353" y="1114846"/>
            <a:ext cx="687386" cy="522384"/>
          </a:xfrm>
          <a:custGeom>
            <a:avLst/>
            <a:gdLst>
              <a:gd name="T0" fmla="*/ 172 w 1297"/>
              <a:gd name="T1" fmla="*/ 0 h 980"/>
              <a:gd name="T2" fmla="*/ 1125 w 1297"/>
              <a:gd name="T3" fmla="*/ 0 h 980"/>
              <a:gd name="T4" fmla="*/ 1297 w 1297"/>
              <a:gd name="T5" fmla="*/ 172 h 980"/>
              <a:gd name="T6" fmla="*/ 1297 w 1297"/>
              <a:gd name="T7" fmla="*/ 660 h 980"/>
              <a:gd name="T8" fmla="*/ 1125 w 1297"/>
              <a:gd name="T9" fmla="*/ 832 h 980"/>
              <a:gd name="T10" fmla="*/ 486 w 1297"/>
              <a:gd name="T11" fmla="*/ 832 h 980"/>
              <a:gd name="T12" fmla="*/ 338 w 1297"/>
              <a:gd name="T13" fmla="*/ 980 h 980"/>
              <a:gd name="T14" fmla="*/ 190 w 1297"/>
              <a:gd name="T15" fmla="*/ 832 h 980"/>
              <a:gd name="T16" fmla="*/ 172 w 1297"/>
              <a:gd name="T17" fmla="*/ 832 h 980"/>
              <a:gd name="T18" fmla="*/ 0 w 1297"/>
              <a:gd name="T19" fmla="*/ 660 h 980"/>
              <a:gd name="T20" fmla="*/ 0 w 1297"/>
              <a:gd name="T21" fmla="*/ 172 h 980"/>
              <a:gd name="T22" fmla="*/ 172 w 1297"/>
              <a:gd name="T23" fmla="*/ 0 h 980"/>
              <a:gd name="T24" fmla="*/ 256 w 1297"/>
              <a:gd name="T25" fmla="*/ 303 h 980"/>
              <a:gd name="T26" fmla="*/ 356 w 1297"/>
              <a:gd name="T27" fmla="*/ 402 h 980"/>
              <a:gd name="T28" fmla="*/ 256 w 1297"/>
              <a:gd name="T29" fmla="*/ 502 h 980"/>
              <a:gd name="T30" fmla="*/ 157 w 1297"/>
              <a:gd name="T31" fmla="*/ 402 h 980"/>
              <a:gd name="T32" fmla="*/ 256 w 1297"/>
              <a:gd name="T33" fmla="*/ 303 h 980"/>
              <a:gd name="T34" fmla="*/ 632 w 1297"/>
              <a:gd name="T35" fmla="*/ 303 h 980"/>
              <a:gd name="T36" fmla="*/ 732 w 1297"/>
              <a:gd name="T37" fmla="*/ 402 h 980"/>
              <a:gd name="T38" fmla="*/ 632 w 1297"/>
              <a:gd name="T39" fmla="*/ 502 h 980"/>
              <a:gd name="T40" fmla="*/ 532 w 1297"/>
              <a:gd name="T41" fmla="*/ 402 h 980"/>
              <a:gd name="T42" fmla="*/ 632 w 1297"/>
              <a:gd name="T43" fmla="*/ 303 h 980"/>
              <a:gd name="T44" fmla="*/ 1001 w 1297"/>
              <a:gd name="T45" fmla="*/ 303 h 980"/>
              <a:gd name="T46" fmla="*/ 1101 w 1297"/>
              <a:gd name="T47" fmla="*/ 402 h 980"/>
              <a:gd name="T48" fmla="*/ 1001 w 1297"/>
              <a:gd name="T49" fmla="*/ 502 h 980"/>
              <a:gd name="T50" fmla="*/ 902 w 1297"/>
              <a:gd name="T51" fmla="*/ 402 h 980"/>
              <a:gd name="T52" fmla="*/ 1001 w 1297"/>
              <a:gd name="T53" fmla="*/ 303 h 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297" h="980">
                <a:moveTo>
                  <a:pt x="172" y="0"/>
                </a:moveTo>
                <a:lnTo>
                  <a:pt x="1125" y="0"/>
                </a:lnTo>
                <a:cubicBezTo>
                  <a:pt x="1219" y="0"/>
                  <a:pt x="1297" y="77"/>
                  <a:pt x="1297" y="172"/>
                </a:cubicBezTo>
                <a:lnTo>
                  <a:pt x="1297" y="660"/>
                </a:lnTo>
                <a:cubicBezTo>
                  <a:pt x="1297" y="755"/>
                  <a:pt x="1219" y="832"/>
                  <a:pt x="1125" y="832"/>
                </a:cubicBezTo>
                <a:lnTo>
                  <a:pt x="486" y="832"/>
                </a:lnTo>
                <a:lnTo>
                  <a:pt x="338" y="980"/>
                </a:lnTo>
                <a:lnTo>
                  <a:pt x="190" y="832"/>
                </a:lnTo>
                <a:lnTo>
                  <a:pt x="172" y="832"/>
                </a:lnTo>
                <a:cubicBezTo>
                  <a:pt x="77" y="832"/>
                  <a:pt x="0" y="755"/>
                  <a:pt x="0" y="660"/>
                </a:cubicBezTo>
                <a:lnTo>
                  <a:pt x="0" y="172"/>
                </a:lnTo>
                <a:cubicBezTo>
                  <a:pt x="0" y="77"/>
                  <a:pt x="77" y="0"/>
                  <a:pt x="172" y="0"/>
                </a:cubicBezTo>
                <a:close/>
                <a:moveTo>
                  <a:pt x="256" y="303"/>
                </a:moveTo>
                <a:cubicBezTo>
                  <a:pt x="312" y="303"/>
                  <a:pt x="356" y="347"/>
                  <a:pt x="356" y="402"/>
                </a:cubicBezTo>
                <a:cubicBezTo>
                  <a:pt x="356" y="457"/>
                  <a:pt x="312" y="502"/>
                  <a:pt x="256" y="502"/>
                </a:cubicBezTo>
                <a:cubicBezTo>
                  <a:pt x="201" y="502"/>
                  <a:pt x="157" y="457"/>
                  <a:pt x="157" y="402"/>
                </a:cubicBezTo>
                <a:cubicBezTo>
                  <a:pt x="157" y="347"/>
                  <a:pt x="201" y="303"/>
                  <a:pt x="256" y="303"/>
                </a:cubicBezTo>
                <a:close/>
                <a:moveTo>
                  <a:pt x="632" y="303"/>
                </a:moveTo>
                <a:cubicBezTo>
                  <a:pt x="687" y="303"/>
                  <a:pt x="732" y="347"/>
                  <a:pt x="732" y="402"/>
                </a:cubicBezTo>
                <a:cubicBezTo>
                  <a:pt x="732" y="457"/>
                  <a:pt x="687" y="502"/>
                  <a:pt x="632" y="502"/>
                </a:cubicBezTo>
                <a:cubicBezTo>
                  <a:pt x="577" y="502"/>
                  <a:pt x="532" y="457"/>
                  <a:pt x="532" y="402"/>
                </a:cubicBezTo>
                <a:cubicBezTo>
                  <a:pt x="532" y="347"/>
                  <a:pt x="577" y="303"/>
                  <a:pt x="632" y="303"/>
                </a:cubicBezTo>
                <a:close/>
                <a:moveTo>
                  <a:pt x="1001" y="303"/>
                </a:moveTo>
                <a:cubicBezTo>
                  <a:pt x="1056" y="303"/>
                  <a:pt x="1101" y="347"/>
                  <a:pt x="1101" y="402"/>
                </a:cubicBezTo>
                <a:cubicBezTo>
                  <a:pt x="1101" y="457"/>
                  <a:pt x="1056" y="502"/>
                  <a:pt x="1001" y="502"/>
                </a:cubicBezTo>
                <a:cubicBezTo>
                  <a:pt x="946" y="502"/>
                  <a:pt x="902" y="457"/>
                  <a:pt x="902" y="402"/>
                </a:cubicBezTo>
                <a:cubicBezTo>
                  <a:pt x="902" y="347"/>
                  <a:pt x="946" y="303"/>
                  <a:pt x="1001" y="303"/>
                </a:cubicBezTo>
                <a:close/>
              </a:path>
            </a:pathLst>
          </a:custGeom>
          <a:solidFill>
            <a:srgbClr val="E2534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Овал 13"/>
          <p:cNvSpPr/>
          <p:nvPr/>
        </p:nvSpPr>
        <p:spPr>
          <a:xfrm flipH="1">
            <a:off x="2900900" y="585692"/>
            <a:ext cx="215964" cy="215964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/>
          </a:p>
        </p:txBody>
      </p:sp>
      <p:sp>
        <p:nvSpPr>
          <p:cNvPr id="15" name="Freeform 28"/>
          <p:cNvSpPr>
            <a:spLocks/>
          </p:cNvSpPr>
          <p:nvPr/>
        </p:nvSpPr>
        <p:spPr bwMode="auto">
          <a:xfrm>
            <a:off x="11294745" y="1296131"/>
            <a:ext cx="200453" cy="200453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50B7F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6" name="Овал 15"/>
          <p:cNvSpPr/>
          <p:nvPr/>
        </p:nvSpPr>
        <p:spPr>
          <a:xfrm>
            <a:off x="7039883" y="465573"/>
            <a:ext cx="133528" cy="13352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/>
          </a:p>
        </p:txBody>
      </p:sp>
      <p:sp>
        <p:nvSpPr>
          <p:cNvPr id="17" name="Овал 16"/>
          <p:cNvSpPr/>
          <p:nvPr/>
        </p:nvSpPr>
        <p:spPr>
          <a:xfrm>
            <a:off x="5773630" y="829525"/>
            <a:ext cx="117907" cy="117907"/>
          </a:xfrm>
          <a:prstGeom prst="ellipse">
            <a:avLst/>
          </a:prstGeom>
          <a:solidFill>
            <a:srgbClr val="DF3A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/>
          </a:p>
        </p:txBody>
      </p:sp>
      <p:sp>
        <p:nvSpPr>
          <p:cNvPr id="18" name="Freeform 18"/>
          <p:cNvSpPr>
            <a:spLocks/>
          </p:cNvSpPr>
          <p:nvPr/>
        </p:nvSpPr>
        <p:spPr bwMode="auto">
          <a:xfrm rot="18900000">
            <a:off x="5196688" y="1628020"/>
            <a:ext cx="162497" cy="162497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99C44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3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 flipH="1">
            <a:off x="11680114" y="1545889"/>
            <a:ext cx="1103685" cy="1103685"/>
          </a:xfrm>
          <a:prstGeom prst="ellipse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/>
          </a:p>
        </p:txBody>
      </p:sp>
      <p:pic>
        <p:nvPicPr>
          <p:cNvPr id="20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22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3" name="Прямоугольник 62"/>
          <p:cNvSpPr/>
          <p:nvPr/>
        </p:nvSpPr>
        <p:spPr>
          <a:xfrm>
            <a:off x="920776" y="4541468"/>
            <a:ext cx="64553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ПОД СИСТЕМОЙ/ПРОЕКТОМ ПОНИМАЕТСЯ:</a:t>
            </a:r>
            <a:endParaRPr lang="ru-RU" sz="20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7063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Заголовок 1"/>
          <p:cNvSpPr>
            <a:spLocks noGrp="1"/>
          </p:cNvSpPr>
          <p:nvPr>
            <p:ph type="ctrTitle"/>
          </p:nvPr>
        </p:nvSpPr>
        <p:spPr>
          <a:xfrm>
            <a:off x="778951" y="2228936"/>
            <a:ext cx="10037536" cy="1774031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latin typeface="+mn-lt"/>
                <a:ea typeface="Open Sans" panose="020B0606030504020204" pitchFamily="34" charset="0"/>
                <a:cs typeface="Calibri" panose="020F0502020204030204" pitchFamily="34" charset="0"/>
              </a:rPr>
              <a:t>СПАСИБО</a:t>
            </a:r>
            <a:br>
              <a:rPr lang="ru-RU" b="1" dirty="0" smtClean="0">
                <a:latin typeface="+mn-lt"/>
                <a:ea typeface="Open Sans" panose="020B0606030504020204" pitchFamily="34" charset="0"/>
                <a:cs typeface="Calibri" panose="020F0502020204030204" pitchFamily="34" charset="0"/>
              </a:rPr>
            </a:br>
            <a:r>
              <a:rPr lang="ru-RU" b="1" dirty="0" smtClean="0">
                <a:latin typeface="+mn-lt"/>
                <a:ea typeface="Open Sans" panose="020B0606030504020204" pitchFamily="34" charset="0"/>
                <a:cs typeface="Calibri" panose="020F0502020204030204" pitchFamily="34" charset="0"/>
              </a:rPr>
              <a:t>ЗА ВНИМАНИЕ!</a:t>
            </a:r>
            <a:endParaRPr lang="ru-RU" b="1" dirty="0">
              <a:latin typeface="+mn-lt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 flipV="1">
            <a:off x="6487943" y="5125012"/>
            <a:ext cx="5709223" cy="1757515"/>
            <a:chOff x="5194257" y="-1"/>
            <a:chExt cx="6997743" cy="2116225"/>
          </a:xfrm>
          <a:solidFill>
            <a:srgbClr val="002060">
              <a:alpha val="22000"/>
            </a:srgbClr>
          </a:solidFill>
        </p:grpSpPr>
        <p:sp>
          <p:nvSpPr>
            <p:cNvPr id="8" name="Полилиния 7"/>
            <p:cNvSpPr>
              <a:spLocks/>
            </p:cNvSpPr>
            <p:nvPr/>
          </p:nvSpPr>
          <p:spPr bwMode="auto">
            <a:xfrm flipH="1">
              <a:off x="6360549" y="-1"/>
              <a:ext cx="5831451" cy="2116225"/>
            </a:xfrm>
            <a:custGeom>
              <a:avLst/>
              <a:gdLst>
                <a:gd name="connsiteX0" fmla="*/ 0 w 4600575"/>
                <a:gd name="connsiteY0" fmla="*/ 0 h 1669542"/>
                <a:gd name="connsiteX1" fmla="*/ 4600575 w 4600575"/>
                <a:gd name="connsiteY1" fmla="*/ 0 h 1669542"/>
                <a:gd name="connsiteX2" fmla="*/ 4600575 w 4600575"/>
                <a:gd name="connsiteY2" fmla="*/ 698 h 1669542"/>
                <a:gd name="connsiteX3" fmla="*/ 4484056 w 4600575"/>
                <a:gd name="connsiteY3" fmla="*/ 130482 h 1669542"/>
                <a:gd name="connsiteX4" fmla="*/ 3448752 w 4600575"/>
                <a:gd name="connsiteY4" fmla="*/ 822042 h 1669542"/>
                <a:gd name="connsiteX5" fmla="*/ 1671344 w 4600575"/>
                <a:gd name="connsiteY5" fmla="*/ 806620 h 1669542"/>
                <a:gd name="connsiteX6" fmla="*/ 1030862 w 4600575"/>
                <a:gd name="connsiteY6" fmla="*/ 1451539 h 1669542"/>
                <a:gd name="connsiteX7" fmla="*/ 90886 w 4600575"/>
                <a:gd name="connsiteY7" fmla="*/ 1604077 h 1669542"/>
                <a:gd name="connsiteX8" fmla="*/ 0 w 4600575"/>
                <a:gd name="connsiteY8" fmla="*/ 1562993 h 166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00575" h="1669542">
                  <a:moveTo>
                    <a:pt x="0" y="0"/>
                  </a:moveTo>
                  <a:lnTo>
                    <a:pt x="4600575" y="0"/>
                  </a:lnTo>
                  <a:lnTo>
                    <a:pt x="4600575" y="698"/>
                  </a:lnTo>
                  <a:lnTo>
                    <a:pt x="4484056" y="130482"/>
                  </a:lnTo>
                  <a:cubicBezTo>
                    <a:pt x="4148056" y="477019"/>
                    <a:pt x="3744870" y="712861"/>
                    <a:pt x="3448752" y="822042"/>
                  </a:cubicBezTo>
                  <a:cubicBezTo>
                    <a:pt x="2632067" y="1123471"/>
                    <a:pt x="2009765" y="634174"/>
                    <a:pt x="1671344" y="806620"/>
                  </a:cubicBezTo>
                  <a:cubicBezTo>
                    <a:pt x="1348306" y="972055"/>
                    <a:pt x="1282580" y="1256661"/>
                    <a:pt x="1030862" y="1451539"/>
                  </a:cubicBezTo>
                  <a:cubicBezTo>
                    <a:pt x="704154" y="1703022"/>
                    <a:pt x="372091" y="1711916"/>
                    <a:pt x="90886" y="1604077"/>
                  </a:cubicBezTo>
                  <a:lnTo>
                    <a:pt x="0" y="1562993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40"/>
            <p:cNvSpPr>
              <a:spLocks/>
            </p:cNvSpPr>
            <p:nvPr/>
          </p:nvSpPr>
          <p:spPr bwMode="auto">
            <a:xfrm rot="2854373" flipH="1">
              <a:off x="5077548" y="229395"/>
              <a:ext cx="1426674" cy="1193255"/>
            </a:xfrm>
            <a:custGeom>
              <a:avLst/>
              <a:gdLst>
                <a:gd name="T0" fmla="*/ 259 w 805"/>
                <a:gd name="T1" fmla="*/ 513 h 672"/>
                <a:gd name="T2" fmla="*/ 41 w 805"/>
                <a:gd name="T3" fmla="*/ 255 h 672"/>
                <a:gd name="T4" fmla="*/ 37 w 805"/>
                <a:gd name="T5" fmla="*/ 57 h 672"/>
                <a:gd name="T6" fmla="*/ 228 w 805"/>
                <a:gd name="T7" fmla="*/ 0 h 672"/>
                <a:gd name="T8" fmla="*/ 505 w 805"/>
                <a:gd name="T9" fmla="*/ 46 h 672"/>
                <a:gd name="T10" fmla="*/ 756 w 805"/>
                <a:gd name="T11" fmla="*/ 449 h 672"/>
                <a:gd name="T12" fmla="*/ 259 w 805"/>
                <a:gd name="T13" fmla="*/ 513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5" h="672">
                  <a:moveTo>
                    <a:pt x="259" y="513"/>
                  </a:moveTo>
                  <a:cubicBezTo>
                    <a:pt x="154" y="437"/>
                    <a:pt x="79" y="338"/>
                    <a:pt x="41" y="255"/>
                  </a:cubicBezTo>
                  <a:cubicBezTo>
                    <a:pt x="3" y="170"/>
                    <a:pt x="0" y="100"/>
                    <a:pt x="37" y="57"/>
                  </a:cubicBezTo>
                  <a:cubicBezTo>
                    <a:pt x="73" y="13"/>
                    <a:pt x="143" y="0"/>
                    <a:pt x="228" y="0"/>
                  </a:cubicBezTo>
                  <a:cubicBezTo>
                    <a:pt x="312" y="0"/>
                    <a:pt x="411" y="13"/>
                    <a:pt x="505" y="46"/>
                  </a:cubicBezTo>
                  <a:cubicBezTo>
                    <a:pt x="691" y="106"/>
                    <a:pt x="805" y="271"/>
                    <a:pt x="756" y="449"/>
                  </a:cubicBezTo>
                  <a:cubicBezTo>
                    <a:pt x="708" y="628"/>
                    <a:pt x="472" y="672"/>
                    <a:pt x="259" y="5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11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0720" y="364661"/>
            <a:ext cx="1671534" cy="691870"/>
          </a:xfrm>
          <a:prstGeom prst="rect">
            <a:avLst/>
          </a:prstGeom>
        </p:spPr>
      </p:pic>
      <p:sp>
        <p:nvSpPr>
          <p:cNvPr id="17" name="Овал 16"/>
          <p:cNvSpPr/>
          <p:nvPr/>
        </p:nvSpPr>
        <p:spPr>
          <a:xfrm flipH="1">
            <a:off x="5984629" y="1268067"/>
            <a:ext cx="177864" cy="177864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Freeform 28"/>
          <p:cNvSpPr>
            <a:spLocks/>
          </p:cNvSpPr>
          <p:nvPr/>
        </p:nvSpPr>
        <p:spPr bwMode="auto">
          <a:xfrm>
            <a:off x="8871013" y="2309736"/>
            <a:ext cx="165089" cy="165089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10570226" y="2535571"/>
            <a:ext cx="109970" cy="10997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966419" y="2009662"/>
            <a:ext cx="97105" cy="9710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1" name="Freeform 18"/>
          <p:cNvSpPr>
            <a:spLocks/>
          </p:cNvSpPr>
          <p:nvPr/>
        </p:nvSpPr>
        <p:spPr bwMode="auto">
          <a:xfrm rot="18900000">
            <a:off x="9892003" y="1709105"/>
            <a:ext cx="177435" cy="17743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bg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2" name="Freeform 18"/>
          <p:cNvSpPr>
            <a:spLocks/>
          </p:cNvSpPr>
          <p:nvPr/>
        </p:nvSpPr>
        <p:spPr bwMode="auto">
          <a:xfrm>
            <a:off x="10105490" y="3777988"/>
            <a:ext cx="216933" cy="216933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11508385" y="3093170"/>
            <a:ext cx="135642" cy="13564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4" name="Freeform 61"/>
          <p:cNvSpPr>
            <a:spLocks/>
          </p:cNvSpPr>
          <p:nvPr/>
        </p:nvSpPr>
        <p:spPr bwMode="auto">
          <a:xfrm rot="10800000" flipV="1">
            <a:off x="7369971" y="3159926"/>
            <a:ext cx="121588" cy="121588"/>
          </a:xfrm>
          <a:custGeom>
            <a:avLst/>
            <a:gdLst>
              <a:gd name="T0" fmla="*/ 31 w 41"/>
              <a:gd name="T1" fmla="*/ 2 h 41"/>
              <a:gd name="T2" fmla="*/ 24 w 41"/>
              <a:gd name="T3" fmla="*/ 9 h 41"/>
              <a:gd name="T4" fmla="*/ 17 w 41"/>
              <a:gd name="T5" fmla="*/ 9 h 41"/>
              <a:gd name="T6" fmla="*/ 9 w 41"/>
              <a:gd name="T7" fmla="*/ 2 h 41"/>
              <a:gd name="T8" fmla="*/ 2 w 41"/>
              <a:gd name="T9" fmla="*/ 2 h 41"/>
              <a:gd name="T10" fmla="*/ 2 w 41"/>
              <a:gd name="T11" fmla="*/ 2 h 41"/>
              <a:gd name="T12" fmla="*/ 2 w 41"/>
              <a:gd name="T13" fmla="*/ 9 h 41"/>
              <a:gd name="T14" fmla="*/ 10 w 41"/>
              <a:gd name="T15" fmla="*/ 17 h 41"/>
              <a:gd name="T16" fmla="*/ 10 w 41"/>
              <a:gd name="T17" fmla="*/ 24 h 41"/>
              <a:gd name="T18" fmla="*/ 2 w 41"/>
              <a:gd name="T19" fmla="*/ 31 h 41"/>
              <a:gd name="T20" fmla="*/ 2 w 41"/>
              <a:gd name="T21" fmla="*/ 38 h 41"/>
              <a:gd name="T22" fmla="*/ 3 w 41"/>
              <a:gd name="T23" fmla="*/ 39 h 41"/>
              <a:gd name="T24" fmla="*/ 10 w 41"/>
              <a:gd name="T25" fmla="*/ 39 h 41"/>
              <a:gd name="T26" fmla="*/ 17 w 41"/>
              <a:gd name="T27" fmla="*/ 31 h 41"/>
              <a:gd name="T28" fmla="*/ 24 w 41"/>
              <a:gd name="T29" fmla="*/ 31 h 41"/>
              <a:gd name="T30" fmla="*/ 32 w 41"/>
              <a:gd name="T31" fmla="*/ 39 h 41"/>
              <a:gd name="T32" fmla="*/ 39 w 41"/>
              <a:gd name="T33" fmla="*/ 39 h 41"/>
              <a:gd name="T34" fmla="*/ 39 w 41"/>
              <a:gd name="T35" fmla="*/ 31 h 41"/>
              <a:gd name="T36" fmla="*/ 31 w 41"/>
              <a:gd name="T37" fmla="*/ 24 h 41"/>
              <a:gd name="T38" fmla="*/ 31 w 41"/>
              <a:gd name="T39" fmla="*/ 17 h 41"/>
              <a:gd name="T40" fmla="*/ 39 w 41"/>
              <a:gd name="T41" fmla="*/ 9 h 41"/>
              <a:gd name="T42" fmla="*/ 39 w 41"/>
              <a:gd name="T43" fmla="*/ 2 h 41"/>
              <a:gd name="T44" fmla="*/ 38 w 41"/>
              <a:gd name="T45" fmla="*/ 2 h 41"/>
              <a:gd name="T46" fmla="*/ 31 w 41"/>
              <a:gd name="T47" fmla="*/ 2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1" h="41">
                <a:moveTo>
                  <a:pt x="31" y="2"/>
                </a:moveTo>
                <a:cubicBezTo>
                  <a:pt x="24" y="9"/>
                  <a:pt x="24" y="9"/>
                  <a:pt x="24" y="9"/>
                </a:cubicBezTo>
                <a:cubicBezTo>
                  <a:pt x="22" y="11"/>
                  <a:pt x="19" y="11"/>
                  <a:pt x="17" y="9"/>
                </a:cubicBezTo>
                <a:cubicBezTo>
                  <a:pt x="9" y="2"/>
                  <a:pt x="9" y="2"/>
                  <a:pt x="9" y="2"/>
                </a:cubicBezTo>
                <a:cubicBezTo>
                  <a:pt x="7" y="0"/>
                  <a:pt x="4" y="0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0" y="4"/>
                  <a:pt x="0" y="7"/>
                  <a:pt x="2" y="9"/>
                </a:cubicBezTo>
                <a:cubicBezTo>
                  <a:pt x="10" y="17"/>
                  <a:pt x="10" y="17"/>
                  <a:pt x="10" y="17"/>
                </a:cubicBezTo>
                <a:cubicBezTo>
                  <a:pt x="12" y="19"/>
                  <a:pt x="12" y="22"/>
                  <a:pt x="10" y="24"/>
                </a:cubicBezTo>
                <a:cubicBezTo>
                  <a:pt x="2" y="31"/>
                  <a:pt x="2" y="31"/>
                  <a:pt x="2" y="31"/>
                </a:cubicBezTo>
                <a:cubicBezTo>
                  <a:pt x="0" y="33"/>
                  <a:pt x="0" y="36"/>
                  <a:pt x="2" y="38"/>
                </a:cubicBezTo>
                <a:cubicBezTo>
                  <a:pt x="3" y="39"/>
                  <a:pt x="3" y="39"/>
                  <a:pt x="3" y="39"/>
                </a:cubicBezTo>
                <a:cubicBezTo>
                  <a:pt x="5" y="41"/>
                  <a:pt x="8" y="41"/>
                  <a:pt x="10" y="39"/>
                </a:cubicBezTo>
                <a:cubicBezTo>
                  <a:pt x="17" y="31"/>
                  <a:pt x="17" y="31"/>
                  <a:pt x="17" y="31"/>
                </a:cubicBezTo>
                <a:cubicBezTo>
                  <a:pt x="19" y="29"/>
                  <a:pt x="22" y="29"/>
                  <a:pt x="24" y="31"/>
                </a:cubicBezTo>
                <a:cubicBezTo>
                  <a:pt x="32" y="39"/>
                  <a:pt x="32" y="39"/>
                  <a:pt x="32" y="39"/>
                </a:cubicBezTo>
                <a:cubicBezTo>
                  <a:pt x="34" y="41"/>
                  <a:pt x="37" y="41"/>
                  <a:pt x="39" y="39"/>
                </a:cubicBezTo>
                <a:cubicBezTo>
                  <a:pt x="41" y="37"/>
                  <a:pt x="41" y="33"/>
                  <a:pt x="39" y="31"/>
                </a:cubicBezTo>
                <a:cubicBezTo>
                  <a:pt x="31" y="24"/>
                  <a:pt x="31" y="24"/>
                  <a:pt x="31" y="24"/>
                </a:cubicBezTo>
                <a:cubicBezTo>
                  <a:pt x="29" y="22"/>
                  <a:pt x="29" y="19"/>
                  <a:pt x="31" y="17"/>
                </a:cubicBezTo>
                <a:cubicBezTo>
                  <a:pt x="39" y="9"/>
                  <a:pt x="39" y="9"/>
                  <a:pt x="39" y="9"/>
                </a:cubicBezTo>
                <a:cubicBezTo>
                  <a:pt x="41" y="7"/>
                  <a:pt x="41" y="4"/>
                  <a:pt x="39" y="2"/>
                </a:cubicBezTo>
                <a:cubicBezTo>
                  <a:pt x="38" y="2"/>
                  <a:pt x="38" y="2"/>
                  <a:pt x="38" y="2"/>
                </a:cubicBezTo>
                <a:cubicBezTo>
                  <a:pt x="36" y="0"/>
                  <a:pt x="33" y="0"/>
                  <a:pt x="31" y="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10623328" y="2695368"/>
            <a:ext cx="557" cy="244819"/>
          </a:xfrm>
          <a:prstGeom prst="line">
            <a:avLst/>
          </a:prstGeom>
          <a:ln w="3810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5567615" y="2737054"/>
            <a:ext cx="1" cy="186949"/>
          </a:xfrm>
          <a:prstGeom prst="line">
            <a:avLst/>
          </a:prstGeom>
          <a:ln w="38100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12" name="Группа 15411"/>
          <p:cNvGrpSpPr/>
          <p:nvPr/>
        </p:nvGrpSpPr>
        <p:grpSpPr>
          <a:xfrm>
            <a:off x="7969440" y="311973"/>
            <a:ext cx="1620746" cy="816975"/>
            <a:chOff x="-2108201" y="2416176"/>
            <a:chExt cx="1558925" cy="785813"/>
          </a:xfrm>
        </p:grpSpPr>
        <p:sp>
          <p:nvSpPr>
            <p:cNvPr id="15371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2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3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4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5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6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7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8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79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0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1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2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3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4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5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6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7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8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89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0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1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2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3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4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5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6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7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8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99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0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1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2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3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4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5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6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7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8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09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10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11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097471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Freeform 4318"/>
          <p:cNvSpPr>
            <a:spLocks/>
          </p:cNvSpPr>
          <p:nvPr/>
        </p:nvSpPr>
        <p:spPr bwMode="auto">
          <a:xfrm rot="10800000">
            <a:off x="1585" y="6116276"/>
            <a:ext cx="12190413" cy="783539"/>
          </a:xfrm>
          <a:custGeom>
            <a:avLst/>
            <a:gdLst>
              <a:gd name="T0" fmla="*/ 0 w 7997"/>
              <a:gd name="T1" fmla="*/ 731 h 1124"/>
              <a:gd name="T2" fmla="*/ 2712 w 7997"/>
              <a:gd name="T3" fmla="*/ 1077 h 1124"/>
              <a:gd name="T4" fmla="*/ 4434 w 7997"/>
              <a:gd name="T5" fmla="*/ 776 h 1124"/>
              <a:gd name="T6" fmla="*/ 6095 w 7997"/>
              <a:gd name="T7" fmla="*/ 1101 h 1124"/>
              <a:gd name="T8" fmla="*/ 7997 w 7997"/>
              <a:gd name="T9" fmla="*/ 805 h 1124"/>
              <a:gd name="T10" fmla="*/ 7997 w 7997"/>
              <a:gd name="T11" fmla="*/ 0 h 1124"/>
              <a:gd name="T12" fmla="*/ 0 w 7997"/>
              <a:gd name="T13" fmla="*/ 0 h 1124"/>
              <a:gd name="T14" fmla="*/ 0 w 7997"/>
              <a:gd name="T15" fmla="*/ 731 h 1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97" h="1124">
                <a:moveTo>
                  <a:pt x="0" y="731"/>
                </a:moveTo>
                <a:cubicBezTo>
                  <a:pt x="1350" y="683"/>
                  <a:pt x="1921" y="1077"/>
                  <a:pt x="2712" y="1077"/>
                </a:cubicBezTo>
                <a:cubicBezTo>
                  <a:pt x="3315" y="1077"/>
                  <a:pt x="3846" y="779"/>
                  <a:pt x="4434" y="776"/>
                </a:cubicBezTo>
                <a:cubicBezTo>
                  <a:pt x="5079" y="773"/>
                  <a:pt x="5521" y="1124"/>
                  <a:pt x="6095" y="1101"/>
                </a:cubicBezTo>
                <a:cubicBezTo>
                  <a:pt x="6894" y="1069"/>
                  <a:pt x="7089" y="807"/>
                  <a:pt x="7997" y="805"/>
                </a:cubicBezTo>
                <a:cubicBezTo>
                  <a:pt x="7997" y="0"/>
                  <a:pt x="7997" y="0"/>
                  <a:pt x="7997" y="0"/>
                </a:cubicBezTo>
                <a:cubicBezTo>
                  <a:pt x="0" y="0"/>
                  <a:pt x="0" y="0"/>
                  <a:pt x="0" y="0"/>
                </a:cubicBezTo>
                <a:lnTo>
                  <a:pt x="0" y="73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13876" y="4829408"/>
            <a:ext cx="3189855" cy="914614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Выводы аналитика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892108" y="702338"/>
            <a:ext cx="704711" cy="596425"/>
            <a:chOff x="-426720" y="2207578"/>
            <a:chExt cx="538332" cy="455612"/>
          </a:xfrm>
        </p:grpSpPr>
        <p:sp>
          <p:nvSpPr>
            <p:cNvPr id="37" name="Freeform 5"/>
            <p:cNvSpPr>
              <a:spLocks/>
            </p:cNvSpPr>
            <p:nvPr/>
          </p:nvSpPr>
          <p:spPr bwMode="auto">
            <a:xfrm>
              <a:off x="-262595" y="2224647"/>
              <a:ext cx="210081" cy="95849"/>
            </a:xfrm>
            <a:custGeom>
              <a:avLst/>
              <a:gdLst>
                <a:gd name="T0" fmla="*/ 667 w 798"/>
                <a:gd name="T1" fmla="*/ 0 h 368"/>
                <a:gd name="T2" fmla="*/ 131 w 798"/>
                <a:gd name="T3" fmla="*/ 0 h 368"/>
                <a:gd name="T4" fmla="*/ 0 w 798"/>
                <a:gd name="T5" fmla="*/ 131 h 368"/>
                <a:gd name="T6" fmla="*/ 0 w 798"/>
                <a:gd name="T7" fmla="*/ 368 h 368"/>
                <a:gd name="T8" fmla="*/ 109 w 798"/>
                <a:gd name="T9" fmla="*/ 368 h 368"/>
                <a:gd name="T10" fmla="*/ 109 w 798"/>
                <a:gd name="T11" fmla="*/ 131 h 368"/>
                <a:gd name="T12" fmla="*/ 131 w 798"/>
                <a:gd name="T13" fmla="*/ 109 h 368"/>
                <a:gd name="T14" fmla="*/ 667 w 798"/>
                <a:gd name="T15" fmla="*/ 109 h 368"/>
                <a:gd name="T16" fmla="*/ 689 w 798"/>
                <a:gd name="T17" fmla="*/ 131 h 368"/>
                <a:gd name="T18" fmla="*/ 689 w 798"/>
                <a:gd name="T19" fmla="*/ 368 h 368"/>
                <a:gd name="T20" fmla="*/ 798 w 798"/>
                <a:gd name="T21" fmla="*/ 368 h 368"/>
                <a:gd name="T22" fmla="*/ 798 w 798"/>
                <a:gd name="T23" fmla="*/ 131 h 368"/>
                <a:gd name="T24" fmla="*/ 667 w 798"/>
                <a:gd name="T25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98" h="368">
                  <a:moveTo>
                    <a:pt x="667" y="0"/>
                  </a:moveTo>
                  <a:cubicBezTo>
                    <a:pt x="131" y="0"/>
                    <a:pt x="131" y="0"/>
                    <a:pt x="131" y="0"/>
                  </a:cubicBezTo>
                  <a:cubicBezTo>
                    <a:pt x="59" y="0"/>
                    <a:pt x="0" y="59"/>
                    <a:pt x="0" y="131"/>
                  </a:cubicBezTo>
                  <a:cubicBezTo>
                    <a:pt x="0" y="368"/>
                    <a:pt x="0" y="368"/>
                    <a:pt x="0" y="368"/>
                  </a:cubicBezTo>
                  <a:cubicBezTo>
                    <a:pt x="109" y="368"/>
                    <a:pt x="109" y="368"/>
                    <a:pt x="109" y="368"/>
                  </a:cubicBezTo>
                  <a:cubicBezTo>
                    <a:pt x="109" y="131"/>
                    <a:pt x="109" y="131"/>
                    <a:pt x="109" y="131"/>
                  </a:cubicBezTo>
                  <a:cubicBezTo>
                    <a:pt x="109" y="119"/>
                    <a:pt x="119" y="109"/>
                    <a:pt x="131" y="109"/>
                  </a:cubicBezTo>
                  <a:cubicBezTo>
                    <a:pt x="667" y="109"/>
                    <a:pt x="667" y="109"/>
                    <a:pt x="667" y="109"/>
                  </a:cubicBezTo>
                  <a:cubicBezTo>
                    <a:pt x="679" y="109"/>
                    <a:pt x="689" y="119"/>
                    <a:pt x="689" y="131"/>
                  </a:cubicBezTo>
                  <a:cubicBezTo>
                    <a:pt x="689" y="368"/>
                    <a:pt x="689" y="368"/>
                    <a:pt x="689" y="368"/>
                  </a:cubicBezTo>
                  <a:cubicBezTo>
                    <a:pt x="798" y="368"/>
                    <a:pt x="798" y="368"/>
                    <a:pt x="798" y="368"/>
                  </a:cubicBezTo>
                  <a:cubicBezTo>
                    <a:pt x="798" y="131"/>
                    <a:pt x="798" y="131"/>
                    <a:pt x="798" y="131"/>
                  </a:cubicBezTo>
                  <a:cubicBezTo>
                    <a:pt x="798" y="59"/>
                    <a:pt x="739" y="0"/>
                    <a:pt x="66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6"/>
            <p:cNvSpPr>
              <a:spLocks/>
            </p:cNvSpPr>
            <p:nvPr/>
          </p:nvSpPr>
          <p:spPr bwMode="auto">
            <a:xfrm>
              <a:off x="-418842" y="2300801"/>
              <a:ext cx="522576" cy="354511"/>
            </a:xfrm>
            <a:custGeom>
              <a:avLst/>
              <a:gdLst>
                <a:gd name="T0" fmla="*/ 1915 w 1990"/>
                <a:gd name="T1" fmla="*/ 1351 h 1351"/>
                <a:gd name="T2" fmla="*/ 75 w 1990"/>
                <a:gd name="T3" fmla="*/ 1351 h 1351"/>
                <a:gd name="T4" fmla="*/ 0 w 1990"/>
                <a:gd name="T5" fmla="*/ 1276 h 1351"/>
                <a:gd name="T6" fmla="*/ 0 w 1990"/>
                <a:gd name="T7" fmla="*/ 75 h 1351"/>
                <a:gd name="T8" fmla="*/ 75 w 1990"/>
                <a:gd name="T9" fmla="*/ 0 h 1351"/>
                <a:gd name="T10" fmla="*/ 1915 w 1990"/>
                <a:gd name="T11" fmla="*/ 0 h 1351"/>
                <a:gd name="T12" fmla="*/ 1990 w 1990"/>
                <a:gd name="T13" fmla="*/ 75 h 1351"/>
                <a:gd name="T14" fmla="*/ 1990 w 1990"/>
                <a:gd name="T15" fmla="*/ 1276 h 1351"/>
                <a:gd name="T16" fmla="*/ 1915 w 1990"/>
                <a:gd name="T17" fmla="*/ 1351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90" h="1351">
                  <a:moveTo>
                    <a:pt x="1915" y="1351"/>
                  </a:moveTo>
                  <a:cubicBezTo>
                    <a:pt x="75" y="1351"/>
                    <a:pt x="75" y="1351"/>
                    <a:pt x="75" y="1351"/>
                  </a:cubicBezTo>
                  <a:cubicBezTo>
                    <a:pt x="34" y="1351"/>
                    <a:pt x="0" y="1317"/>
                    <a:pt x="0" y="1276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34"/>
                    <a:pt x="34" y="0"/>
                    <a:pt x="75" y="0"/>
                  </a:cubicBezTo>
                  <a:cubicBezTo>
                    <a:pt x="1915" y="0"/>
                    <a:pt x="1915" y="0"/>
                    <a:pt x="1915" y="0"/>
                  </a:cubicBezTo>
                  <a:cubicBezTo>
                    <a:pt x="1956" y="0"/>
                    <a:pt x="1990" y="34"/>
                    <a:pt x="1990" y="75"/>
                  </a:cubicBezTo>
                  <a:cubicBezTo>
                    <a:pt x="1990" y="1276"/>
                    <a:pt x="1990" y="1276"/>
                    <a:pt x="1990" y="1276"/>
                  </a:cubicBezTo>
                  <a:cubicBezTo>
                    <a:pt x="1990" y="1317"/>
                    <a:pt x="1956" y="1351"/>
                    <a:pt x="1915" y="135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7"/>
            <p:cNvSpPr>
              <a:spLocks/>
            </p:cNvSpPr>
            <p:nvPr/>
          </p:nvSpPr>
          <p:spPr bwMode="auto">
            <a:xfrm>
              <a:off x="-326932" y="2458361"/>
              <a:ext cx="78780" cy="45955"/>
            </a:xfrm>
            <a:custGeom>
              <a:avLst/>
              <a:gdLst>
                <a:gd name="T0" fmla="*/ 280 w 303"/>
                <a:gd name="T1" fmla="*/ 174 h 174"/>
                <a:gd name="T2" fmla="*/ 22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2 w 303"/>
                <a:gd name="T9" fmla="*/ 0 h 174"/>
                <a:gd name="T10" fmla="*/ 280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0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0" y="174"/>
                  </a:moveTo>
                  <a:cubicBezTo>
                    <a:pt x="22" y="174"/>
                    <a:pt x="22" y="174"/>
                    <a:pt x="22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280" y="0"/>
                    <a:pt x="280" y="0"/>
                    <a:pt x="280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0" y="174"/>
                  </a:cubicBezTo>
                  <a:close/>
                </a:path>
              </a:pathLst>
            </a:custGeom>
            <a:solidFill>
              <a:srgbClr val="FEE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8"/>
            <p:cNvSpPr>
              <a:spLocks/>
            </p:cNvSpPr>
            <p:nvPr/>
          </p:nvSpPr>
          <p:spPr bwMode="auto">
            <a:xfrm>
              <a:off x="-66957" y="2458361"/>
              <a:ext cx="78780" cy="45955"/>
            </a:xfrm>
            <a:custGeom>
              <a:avLst/>
              <a:gdLst>
                <a:gd name="T0" fmla="*/ 281 w 303"/>
                <a:gd name="T1" fmla="*/ 174 h 174"/>
                <a:gd name="T2" fmla="*/ 23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3 w 303"/>
                <a:gd name="T9" fmla="*/ 0 h 174"/>
                <a:gd name="T10" fmla="*/ 281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1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1" y="174"/>
                  </a:moveTo>
                  <a:cubicBezTo>
                    <a:pt x="23" y="174"/>
                    <a:pt x="23" y="174"/>
                    <a:pt x="23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281" y="0"/>
                    <a:pt x="281" y="0"/>
                    <a:pt x="281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1" y="174"/>
                  </a:cubicBezTo>
                  <a:close/>
                </a:path>
              </a:pathLst>
            </a:custGeom>
            <a:solidFill>
              <a:srgbClr val="FEE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9"/>
            <p:cNvSpPr>
              <a:spLocks/>
            </p:cNvSpPr>
            <p:nvPr/>
          </p:nvSpPr>
          <p:spPr bwMode="auto">
            <a:xfrm>
              <a:off x="-418842" y="2300800"/>
              <a:ext cx="522576" cy="354511"/>
            </a:xfrm>
            <a:custGeom>
              <a:avLst/>
              <a:gdLst>
                <a:gd name="T0" fmla="*/ 1915 w 1990"/>
                <a:gd name="T1" fmla="*/ 0 h 1351"/>
                <a:gd name="T2" fmla="*/ 1807 w 1990"/>
                <a:gd name="T3" fmla="*/ 0 h 1351"/>
                <a:gd name="T4" fmla="*/ 1807 w 1990"/>
                <a:gd name="T5" fmla="*/ 1 h 1351"/>
                <a:gd name="T6" fmla="*/ 1807 w 1990"/>
                <a:gd name="T7" fmla="*/ 1202 h 1351"/>
                <a:gd name="T8" fmla="*/ 1733 w 1990"/>
                <a:gd name="T9" fmla="*/ 1277 h 1351"/>
                <a:gd name="T10" fmla="*/ 0 w 1990"/>
                <a:gd name="T11" fmla="*/ 1277 h 1351"/>
                <a:gd name="T12" fmla="*/ 75 w 1990"/>
                <a:gd name="T13" fmla="*/ 1351 h 1351"/>
                <a:gd name="T14" fmla="*/ 1915 w 1990"/>
                <a:gd name="T15" fmla="*/ 1351 h 1351"/>
                <a:gd name="T16" fmla="*/ 1990 w 1990"/>
                <a:gd name="T17" fmla="*/ 1276 h 1351"/>
                <a:gd name="T18" fmla="*/ 1990 w 1990"/>
                <a:gd name="T19" fmla="*/ 75 h 1351"/>
                <a:gd name="T20" fmla="*/ 1915 w 1990"/>
                <a:gd name="T21" fmla="*/ 0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90" h="1351">
                  <a:moveTo>
                    <a:pt x="1915" y="0"/>
                  </a:moveTo>
                  <a:cubicBezTo>
                    <a:pt x="1807" y="0"/>
                    <a:pt x="1807" y="0"/>
                    <a:pt x="1807" y="0"/>
                  </a:cubicBezTo>
                  <a:cubicBezTo>
                    <a:pt x="1807" y="0"/>
                    <a:pt x="1807" y="1"/>
                    <a:pt x="1807" y="1"/>
                  </a:cubicBezTo>
                  <a:cubicBezTo>
                    <a:pt x="1807" y="1202"/>
                    <a:pt x="1807" y="1202"/>
                    <a:pt x="1807" y="1202"/>
                  </a:cubicBezTo>
                  <a:cubicBezTo>
                    <a:pt x="1807" y="1243"/>
                    <a:pt x="1774" y="1277"/>
                    <a:pt x="1733" y="1277"/>
                  </a:cubicBezTo>
                  <a:cubicBezTo>
                    <a:pt x="0" y="1277"/>
                    <a:pt x="0" y="1277"/>
                    <a:pt x="0" y="1277"/>
                  </a:cubicBezTo>
                  <a:cubicBezTo>
                    <a:pt x="1" y="1318"/>
                    <a:pt x="34" y="1351"/>
                    <a:pt x="75" y="1351"/>
                  </a:cubicBezTo>
                  <a:cubicBezTo>
                    <a:pt x="1915" y="1351"/>
                    <a:pt x="1915" y="1351"/>
                    <a:pt x="1915" y="1351"/>
                  </a:cubicBezTo>
                  <a:cubicBezTo>
                    <a:pt x="1956" y="1351"/>
                    <a:pt x="1990" y="1317"/>
                    <a:pt x="1990" y="1276"/>
                  </a:cubicBezTo>
                  <a:cubicBezTo>
                    <a:pt x="1990" y="75"/>
                    <a:pt x="1990" y="75"/>
                    <a:pt x="1990" y="75"/>
                  </a:cubicBezTo>
                  <a:cubicBezTo>
                    <a:pt x="1990" y="34"/>
                    <a:pt x="1956" y="0"/>
                    <a:pt x="1915" y="0"/>
                  </a:cubicBezTo>
                  <a:close/>
                </a:path>
              </a:pathLst>
            </a:custGeom>
            <a:solidFill>
              <a:srgbClr val="9DCAE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10"/>
            <p:cNvSpPr>
              <a:spLocks/>
            </p:cNvSpPr>
            <p:nvPr/>
          </p:nvSpPr>
          <p:spPr bwMode="auto">
            <a:xfrm>
              <a:off x="-418842" y="2300801"/>
              <a:ext cx="522576" cy="183821"/>
            </a:xfrm>
            <a:custGeom>
              <a:avLst/>
              <a:gdLst>
                <a:gd name="T0" fmla="*/ 1915 w 1990"/>
                <a:gd name="T1" fmla="*/ 0 h 699"/>
                <a:gd name="T2" fmla="*/ 75 w 1990"/>
                <a:gd name="T3" fmla="*/ 0 h 699"/>
                <a:gd name="T4" fmla="*/ 0 w 1990"/>
                <a:gd name="T5" fmla="*/ 75 h 699"/>
                <a:gd name="T6" fmla="*/ 0 w 1990"/>
                <a:gd name="T7" fmla="*/ 445 h 699"/>
                <a:gd name="T8" fmla="*/ 254 w 1990"/>
                <a:gd name="T9" fmla="*/ 699 h 699"/>
                <a:gd name="T10" fmla="*/ 1736 w 1990"/>
                <a:gd name="T11" fmla="*/ 699 h 699"/>
                <a:gd name="T12" fmla="*/ 1990 w 1990"/>
                <a:gd name="T13" fmla="*/ 445 h 699"/>
                <a:gd name="T14" fmla="*/ 1990 w 1990"/>
                <a:gd name="T15" fmla="*/ 75 h 699"/>
                <a:gd name="T16" fmla="*/ 1915 w 1990"/>
                <a:gd name="T17" fmla="*/ 0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90" h="699">
                  <a:moveTo>
                    <a:pt x="1915" y="0"/>
                  </a:moveTo>
                  <a:cubicBezTo>
                    <a:pt x="75" y="0"/>
                    <a:pt x="75" y="0"/>
                    <a:pt x="75" y="0"/>
                  </a:cubicBezTo>
                  <a:cubicBezTo>
                    <a:pt x="34" y="0"/>
                    <a:pt x="0" y="34"/>
                    <a:pt x="0" y="7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585"/>
                    <a:pt x="114" y="699"/>
                    <a:pt x="254" y="699"/>
                  </a:cubicBezTo>
                  <a:cubicBezTo>
                    <a:pt x="1736" y="699"/>
                    <a:pt x="1736" y="699"/>
                    <a:pt x="1736" y="699"/>
                  </a:cubicBezTo>
                  <a:cubicBezTo>
                    <a:pt x="1876" y="699"/>
                    <a:pt x="1990" y="585"/>
                    <a:pt x="1990" y="445"/>
                  </a:cubicBezTo>
                  <a:cubicBezTo>
                    <a:pt x="1990" y="75"/>
                    <a:pt x="1990" y="75"/>
                    <a:pt x="1990" y="75"/>
                  </a:cubicBezTo>
                  <a:cubicBezTo>
                    <a:pt x="1990" y="34"/>
                    <a:pt x="1956" y="0"/>
                    <a:pt x="191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11"/>
            <p:cNvSpPr>
              <a:spLocks/>
            </p:cNvSpPr>
            <p:nvPr/>
          </p:nvSpPr>
          <p:spPr bwMode="auto">
            <a:xfrm>
              <a:off x="-418842" y="2300799"/>
              <a:ext cx="522576" cy="183821"/>
            </a:xfrm>
            <a:custGeom>
              <a:avLst/>
              <a:gdLst>
                <a:gd name="T0" fmla="*/ 1986 w 1990"/>
                <a:gd name="T1" fmla="*/ 53 h 699"/>
                <a:gd name="T2" fmla="*/ 1975 w 1990"/>
                <a:gd name="T3" fmla="*/ 31 h 699"/>
                <a:gd name="T4" fmla="*/ 1968 w 1990"/>
                <a:gd name="T5" fmla="*/ 22 h 699"/>
                <a:gd name="T6" fmla="*/ 1959 w 1990"/>
                <a:gd name="T7" fmla="*/ 15 h 699"/>
                <a:gd name="T8" fmla="*/ 1937 w 1990"/>
                <a:gd name="T9" fmla="*/ 4 h 699"/>
                <a:gd name="T10" fmla="*/ 1915 w 1990"/>
                <a:gd name="T11" fmla="*/ 0 h 699"/>
                <a:gd name="T12" fmla="*/ 1807 w 1990"/>
                <a:gd name="T13" fmla="*/ 0 h 699"/>
                <a:gd name="T14" fmla="*/ 1807 w 1990"/>
                <a:gd name="T15" fmla="*/ 1 h 699"/>
                <a:gd name="T16" fmla="*/ 1807 w 1990"/>
                <a:gd name="T17" fmla="*/ 546 h 699"/>
                <a:gd name="T18" fmla="*/ 1737 w 1990"/>
                <a:gd name="T19" fmla="*/ 617 h 699"/>
                <a:gd name="T20" fmla="*/ 1736 w 1990"/>
                <a:gd name="T21" fmla="*/ 617 h 699"/>
                <a:gd name="T22" fmla="*/ 254 w 1990"/>
                <a:gd name="T23" fmla="*/ 617 h 699"/>
                <a:gd name="T24" fmla="*/ 0 w 1990"/>
                <a:gd name="T25" fmla="*/ 364 h 699"/>
                <a:gd name="T26" fmla="*/ 0 w 1990"/>
                <a:gd name="T27" fmla="*/ 445 h 699"/>
                <a:gd name="T28" fmla="*/ 254 w 1990"/>
                <a:gd name="T29" fmla="*/ 699 h 699"/>
                <a:gd name="T30" fmla="*/ 1736 w 1990"/>
                <a:gd name="T31" fmla="*/ 699 h 699"/>
                <a:gd name="T32" fmla="*/ 1807 w 1990"/>
                <a:gd name="T33" fmla="*/ 689 h 699"/>
                <a:gd name="T34" fmla="*/ 1807 w 1990"/>
                <a:gd name="T35" fmla="*/ 689 h 699"/>
                <a:gd name="T36" fmla="*/ 1807 w 1990"/>
                <a:gd name="T37" fmla="*/ 689 h 699"/>
                <a:gd name="T38" fmla="*/ 1817 w 1990"/>
                <a:gd name="T39" fmla="*/ 686 h 699"/>
                <a:gd name="T40" fmla="*/ 1817 w 1990"/>
                <a:gd name="T41" fmla="*/ 686 h 699"/>
                <a:gd name="T42" fmla="*/ 1863 w 1990"/>
                <a:gd name="T43" fmla="*/ 665 h 699"/>
                <a:gd name="T44" fmla="*/ 1863 w 1990"/>
                <a:gd name="T45" fmla="*/ 665 h 699"/>
                <a:gd name="T46" fmla="*/ 1872 w 1990"/>
                <a:gd name="T47" fmla="*/ 660 h 699"/>
                <a:gd name="T48" fmla="*/ 1872 w 1990"/>
                <a:gd name="T49" fmla="*/ 660 h 699"/>
                <a:gd name="T50" fmla="*/ 1903 w 1990"/>
                <a:gd name="T51" fmla="*/ 636 h 699"/>
                <a:gd name="T52" fmla="*/ 1904 w 1990"/>
                <a:gd name="T53" fmla="*/ 635 h 699"/>
                <a:gd name="T54" fmla="*/ 1910 w 1990"/>
                <a:gd name="T55" fmla="*/ 630 h 699"/>
                <a:gd name="T56" fmla="*/ 1912 w 1990"/>
                <a:gd name="T57" fmla="*/ 628 h 699"/>
                <a:gd name="T58" fmla="*/ 1918 w 1990"/>
                <a:gd name="T59" fmla="*/ 622 h 699"/>
                <a:gd name="T60" fmla="*/ 1919 w 1990"/>
                <a:gd name="T61" fmla="*/ 622 h 699"/>
                <a:gd name="T62" fmla="*/ 1936 w 1990"/>
                <a:gd name="T63" fmla="*/ 601 h 699"/>
                <a:gd name="T64" fmla="*/ 1938 w 1990"/>
                <a:gd name="T65" fmla="*/ 599 h 699"/>
                <a:gd name="T66" fmla="*/ 1942 w 1990"/>
                <a:gd name="T67" fmla="*/ 593 h 699"/>
                <a:gd name="T68" fmla="*/ 1945 w 1990"/>
                <a:gd name="T69" fmla="*/ 590 h 699"/>
                <a:gd name="T70" fmla="*/ 1948 w 1990"/>
                <a:gd name="T71" fmla="*/ 584 h 699"/>
                <a:gd name="T72" fmla="*/ 1951 w 1990"/>
                <a:gd name="T73" fmla="*/ 580 h 699"/>
                <a:gd name="T74" fmla="*/ 1954 w 1990"/>
                <a:gd name="T75" fmla="*/ 575 h 699"/>
                <a:gd name="T76" fmla="*/ 1957 w 1990"/>
                <a:gd name="T77" fmla="*/ 570 h 699"/>
                <a:gd name="T78" fmla="*/ 1960 w 1990"/>
                <a:gd name="T79" fmla="*/ 565 h 699"/>
                <a:gd name="T80" fmla="*/ 1964 w 1990"/>
                <a:gd name="T81" fmla="*/ 556 h 699"/>
                <a:gd name="T82" fmla="*/ 1966 w 1990"/>
                <a:gd name="T83" fmla="*/ 552 h 699"/>
                <a:gd name="T84" fmla="*/ 1969 w 1990"/>
                <a:gd name="T85" fmla="*/ 546 h 699"/>
                <a:gd name="T86" fmla="*/ 1971 w 1990"/>
                <a:gd name="T87" fmla="*/ 541 h 699"/>
                <a:gd name="T88" fmla="*/ 1974 w 1990"/>
                <a:gd name="T89" fmla="*/ 535 h 699"/>
                <a:gd name="T90" fmla="*/ 1975 w 1990"/>
                <a:gd name="T91" fmla="*/ 530 h 699"/>
                <a:gd name="T92" fmla="*/ 1977 w 1990"/>
                <a:gd name="T93" fmla="*/ 524 h 699"/>
                <a:gd name="T94" fmla="*/ 1979 w 1990"/>
                <a:gd name="T95" fmla="*/ 519 h 699"/>
                <a:gd name="T96" fmla="*/ 1981 w 1990"/>
                <a:gd name="T97" fmla="*/ 511 h 699"/>
                <a:gd name="T98" fmla="*/ 1982 w 1990"/>
                <a:gd name="T99" fmla="*/ 508 h 699"/>
                <a:gd name="T100" fmla="*/ 1985 w 1990"/>
                <a:gd name="T101" fmla="*/ 497 h 699"/>
                <a:gd name="T102" fmla="*/ 1985 w 1990"/>
                <a:gd name="T103" fmla="*/ 494 h 699"/>
                <a:gd name="T104" fmla="*/ 1987 w 1990"/>
                <a:gd name="T105" fmla="*/ 486 h 699"/>
                <a:gd name="T106" fmla="*/ 1987 w 1990"/>
                <a:gd name="T107" fmla="*/ 481 h 699"/>
                <a:gd name="T108" fmla="*/ 1988 w 1990"/>
                <a:gd name="T109" fmla="*/ 474 h 699"/>
                <a:gd name="T110" fmla="*/ 1989 w 1990"/>
                <a:gd name="T111" fmla="*/ 469 h 699"/>
                <a:gd name="T112" fmla="*/ 1989 w 1990"/>
                <a:gd name="T113" fmla="*/ 461 h 699"/>
                <a:gd name="T114" fmla="*/ 1990 w 1990"/>
                <a:gd name="T115" fmla="*/ 457 h 699"/>
                <a:gd name="T116" fmla="*/ 1990 w 1990"/>
                <a:gd name="T117" fmla="*/ 445 h 699"/>
                <a:gd name="T118" fmla="*/ 1990 w 1990"/>
                <a:gd name="T119" fmla="*/ 364 h 699"/>
                <a:gd name="T120" fmla="*/ 1990 w 1990"/>
                <a:gd name="T121" fmla="*/ 75 h 699"/>
                <a:gd name="T122" fmla="*/ 1986 w 1990"/>
                <a:gd name="T123" fmla="*/ 53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0" h="699">
                  <a:moveTo>
                    <a:pt x="1986" y="53"/>
                  </a:moveTo>
                  <a:cubicBezTo>
                    <a:pt x="1984" y="45"/>
                    <a:pt x="1980" y="37"/>
                    <a:pt x="1975" y="31"/>
                  </a:cubicBezTo>
                  <a:cubicBezTo>
                    <a:pt x="1973" y="28"/>
                    <a:pt x="1971" y="25"/>
                    <a:pt x="1968" y="22"/>
                  </a:cubicBezTo>
                  <a:cubicBezTo>
                    <a:pt x="1965" y="19"/>
                    <a:pt x="1962" y="17"/>
                    <a:pt x="1959" y="15"/>
                  </a:cubicBezTo>
                  <a:cubicBezTo>
                    <a:pt x="1953" y="10"/>
                    <a:pt x="1945" y="6"/>
                    <a:pt x="1937" y="4"/>
                  </a:cubicBezTo>
                  <a:cubicBezTo>
                    <a:pt x="1931" y="1"/>
                    <a:pt x="1923" y="0"/>
                    <a:pt x="1915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7" y="0"/>
                    <a:pt x="1807" y="1"/>
                    <a:pt x="1807" y="1"/>
                  </a:cubicBezTo>
                  <a:cubicBezTo>
                    <a:pt x="1807" y="546"/>
                    <a:pt x="1807" y="546"/>
                    <a:pt x="1807" y="546"/>
                  </a:cubicBezTo>
                  <a:cubicBezTo>
                    <a:pt x="1807" y="585"/>
                    <a:pt x="1776" y="617"/>
                    <a:pt x="1737" y="617"/>
                  </a:cubicBezTo>
                  <a:cubicBezTo>
                    <a:pt x="1737" y="617"/>
                    <a:pt x="1737" y="617"/>
                    <a:pt x="1736" y="617"/>
                  </a:cubicBezTo>
                  <a:cubicBezTo>
                    <a:pt x="254" y="617"/>
                    <a:pt x="254" y="617"/>
                    <a:pt x="254" y="617"/>
                  </a:cubicBezTo>
                  <a:cubicBezTo>
                    <a:pt x="114" y="617"/>
                    <a:pt x="0" y="504"/>
                    <a:pt x="0" y="364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585"/>
                    <a:pt x="114" y="699"/>
                    <a:pt x="254" y="699"/>
                  </a:cubicBezTo>
                  <a:cubicBezTo>
                    <a:pt x="1736" y="699"/>
                    <a:pt x="1736" y="699"/>
                    <a:pt x="1736" y="699"/>
                  </a:cubicBezTo>
                  <a:cubicBezTo>
                    <a:pt x="1761" y="699"/>
                    <a:pt x="1785" y="695"/>
                    <a:pt x="1807" y="689"/>
                  </a:cubicBezTo>
                  <a:cubicBezTo>
                    <a:pt x="1807" y="689"/>
                    <a:pt x="1807" y="689"/>
                    <a:pt x="1807" y="689"/>
                  </a:cubicBezTo>
                  <a:cubicBezTo>
                    <a:pt x="1807" y="689"/>
                    <a:pt x="1807" y="689"/>
                    <a:pt x="1807" y="689"/>
                  </a:cubicBezTo>
                  <a:cubicBezTo>
                    <a:pt x="1810" y="688"/>
                    <a:pt x="1814" y="687"/>
                    <a:pt x="1817" y="686"/>
                  </a:cubicBezTo>
                  <a:cubicBezTo>
                    <a:pt x="1817" y="686"/>
                    <a:pt x="1817" y="686"/>
                    <a:pt x="1817" y="686"/>
                  </a:cubicBezTo>
                  <a:cubicBezTo>
                    <a:pt x="1833" y="680"/>
                    <a:pt x="1848" y="673"/>
                    <a:pt x="1863" y="665"/>
                  </a:cubicBezTo>
                  <a:cubicBezTo>
                    <a:pt x="1863" y="665"/>
                    <a:pt x="1863" y="665"/>
                    <a:pt x="1863" y="665"/>
                  </a:cubicBezTo>
                  <a:cubicBezTo>
                    <a:pt x="1866" y="663"/>
                    <a:pt x="1869" y="662"/>
                    <a:pt x="1872" y="660"/>
                  </a:cubicBezTo>
                  <a:cubicBezTo>
                    <a:pt x="1872" y="660"/>
                    <a:pt x="1872" y="660"/>
                    <a:pt x="1872" y="660"/>
                  </a:cubicBezTo>
                  <a:cubicBezTo>
                    <a:pt x="1883" y="653"/>
                    <a:pt x="1893" y="645"/>
                    <a:pt x="1903" y="636"/>
                  </a:cubicBezTo>
                  <a:cubicBezTo>
                    <a:pt x="1903" y="636"/>
                    <a:pt x="1904" y="636"/>
                    <a:pt x="1904" y="635"/>
                  </a:cubicBezTo>
                  <a:cubicBezTo>
                    <a:pt x="1906" y="633"/>
                    <a:pt x="1908" y="632"/>
                    <a:pt x="1910" y="630"/>
                  </a:cubicBezTo>
                  <a:cubicBezTo>
                    <a:pt x="1911" y="629"/>
                    <a:pt x="1912" y="629"/>
                    <a:pt x="1912" y="628"/>
                  </a:cubicBezTo>
                  <a:cubicBezTo>
                    <a:pt x="1914" y="626"/>
                    <a:pt x="1916" y="624"/>
                    <a:pt x="1918" y="622"/>
                  </a:cubicBezTo>
                  <a:cubicBezTo>
                    <a:pt x="1918" y="622"/>
                    <a:pt x="1918" y="622"/>
                    <a:pt x="1919" y="622"/>
                  </a:cubicBezTo>
                  <a:cubicBezTo>
                    <a:pt x="1925" y="615"/>
                    <a:pt x="1931" y="608"/>
                    <a:pt x="1936" y="601"/>
                  </a:cubicBezTo>
                  <a:cubicBezTo>
                    <a:pt x="1937" y="600"/>
                    <a:pt x="1938" y="599"/>
                    <a:pt x="1938" y="599"/>
                  </a:cubicBezTo>
                  <a:cubicBezTo>
                    <a:pt x="1940" y="597"/>
                    <a:pt x="1941" y="595"/>
                    <a:pt x="1942" y="593"/>
                  </a:cubicBezTo>
                  <a:cubicBezTo>
                    <a:pt x="1943" y="592"/>
                    <a:pt x="1944" y="591"/>
                    <a:pt x="1945" y="590"/>
                  </a:cubicBezTo>
                  <a:cubicBezTo>
                    <a:pt x="1946" y="588"/>
                    <a:pt x="1947" y="586"/>
                    <a:pt x="1948" y="584"/>
                  </a:cubicBezTo>
                  <a:cubicBezTo>
                    <a:pt x="1949" y="583"/>
                    <a:pt x="1950" y="582"/>
                    <a:pt x="1951" y="580"/>
                  </a:cubicBezTo>
                  <a:cubicBezTo>
                    <a:pt x="1952" y="578"/>
                    <a:pt x="1953" y="577"/>
                    <a:pt x="1954" y="575"/>
                  </a:cubicBezTo>
                  <a:cubicBezTo>
                    <a:pt x="1955" y="573"/>
                    <a:pt x="1956" y="572"/>
                    <a:pt x="1957" y="570"/>
                  </a:cubicBezTo>
                  <a:cubicBezTo>
                    <a:pt x="1958" y="569"/>
                    <a:pt x="1959" y="567"/>
                    <a:pt x="1960" y="565"/>
                  </a:cubicBezTo>
                  <a:cubicBezTo>
                    <a:pt x="1961" y="562"/>
                    <a:pt x="1963" y="559"/>
                    <a:pt x="1964" y="556"/>
                  </a:cubicBezTo>
                  <a:cubicBezTo>
                    <a:pt x="1965" y="555"/>
                    <a:pt x="1966" y="553"/>
                    <a:pt x="1966" y="552"/>
                  </a:cubicBezTo>
                  <a:cubicBezTo>
                    <a:pt x="1967" y="550"/>
                    <a:pt x="1968" y="548"/>
                    <a:pt x="1969" y="546"/>
                  </a:cubicBezTo>
                  <a:cubicBezTo>
                    <a:pt x="1970" y="544"/>
                    <a:pt x="1970" y="543"/>
                    <a:pt x="1971" y="541"/>
                  </a:cubicBezTo>
                  <a:cubicBezTo>
                    <a:pt x="1972" y="539"/>
                    <a:pt x="1973" y="537"/>
                    <a:pt x="1974" y="535"/>
                  </a:cubicBezTo>
                  <a:cubicBezTo>
                    <a:pt x="1974" y="533"/>
                    <a:pt x="1975" y="532"/>
                    <a:pt x="1975" y="530"/>
                  </a:cubicBezTo>
                  <a:cubicBezTo>
                    <a:pt x="1976" y="528"/>
                    <a:pt x="1977" y="526"/>
                    <a:pt x="1977" y="524"/>
                  </a:cubicBezTo>
                  <a:cubicBezTo>
                    <a:pt x="1978" y="522"/>
                    <a:pt x="1978" y="521"/>
                    <a:pt x="1979" y="519"/>
                  </a:cubicBezTo>
                  <a:cubicBezTo>
                    <a:pt x="1980" y="517"/>
                    <a:pt x="1980" y="514"/>
                    <a:pt x="1981" y="511"/>
                  </a:cubicBezTo>
                  <a:cubicBezTo>
                    <a:pt x="1981" y="510"/>
                    <a:pt x="1982" y="509"/>
                    <a:pt x="1982" y="508"/>
                  </a:cubicBezTo>
                  <a:cubicBezTo>
                    <a:pt x="1983" y="505"/>
                    <a:pt x="1984" y="501"/>
                    <a:pt x="1985" y="497"/>
                  </a:cubicBezTo>
                  <a:cubicBezTo>
                    <a:pt x="1985" y="496"/>
                    <a:pt x="1985" y="495"/>
                    <a:pt x="1985" y="494"/>
                  </a:cubicBezTo>
                  <a:cubicBezTo>
                    <a:pt x="1986" y="491"/>
                    <a:pt x="1986" y="488"/>
                    <a:pt x="1987" y="486"/>
                  </a:cubicBezTo>
                  <a:cubicBezTo>
                    <a:pt x="1987" y="484"/>
                    <a:pt x="1987" y="483"/>
                    <a:pt x="1987" y="481"/>
                  </a:cubicBezTo>
                  <a:cubicBezTo>
                    <a:pt x="1988" y="479"/>
                    <a:pt x="1988" y="476"/>
                    <a:pt x="1988" y="474"/>
                  </a:cubicBezTo>
                  <a:cubicBezTo>
                    <a:pt x="1988" y="472"/>
                    <a:pt x="1989" y="471"/>
                    <a:pt x="1989" y="469"/>
                  </a:cubicBezTo>
                  <a:cubicBezTo>
                    <a:pt x="1989" y="467"/>
                    <a:pt x="1989" y="464"/>
                    <a:pt x="1989" y="461"/>
                  </a:cubicBezTo>
                  <a:cubicBezTo>
                    <a:pt x="1989" y="460"/>
                    <a:pt x="1989" y="459"/>
                    <a:pt x="1990" y="457"/>
                  </a:cubicBezTo>
                  <a:cubicBezTo>
                    <a:pt x="1990" y="454"/>
                    <a:pt x="1990" y="449"/>
                    <a:pt x="1990" y="445"/>
                  </a:cubicBezTo>
                  <a:cubicBezTo>
                    <a:pt x="1990" y="364"/>
                    <a:pt x="1990" y="364"/>
                    <a:pt x="1990" y="364"/>
                  </a:cubicBezTo>
                  <a:cubicBezTo>
                    <a:pt x="1990" y="75"/>
                    <a:pt x="1990" y="75"/>
                    <a:pt x="1990" y="75"/>
                  </a:cubicBezTo>
                  <a:cubicBezTo>
                    <a:pt x="1990" y="67"/>
                    <a:pt x="1989" y="60"/>
                    <a:pt x="1986" y="53"/>
                  </a:cubicBezTo>
                  <a:close/>
                </a:path>
              </a:pathLst>
            </a:custGeom>
            <a:solidFill>
              <a:srgbClr val="9DCAE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12"/>
            <p:cNvSpPr>
              <a:spLocks/>
            </p:cNvSpPr>
            <p:nvPr/>
          </p:nvSpPr>
          <p:spPr bwMode="auto">
            <a:xfrm>
              <a:off x="-309863" y="2408467"/>
              <a:ext cx="44642" cy="144430"/>
            </a:xfrm>
            <a:custGeom>
              <a:avLst/>
              <a:gdLst>
                <a:gd name="T0" fmla="*/ 83 w 167"/>
                <a:gd name="T1" fmla="*/ 550 h 550"/>
                <a:gd name="T2" fmla="*/ 83 w 167"/>
                <a:gd name="T3" fmla="*/ 550 h 550"/>
                <a:gd name="T4" fmla="*/ 0 w 167"/>
                <a:gd name="T5" fmla="*/ 466 h 550"/>
                <a:gd name="T6" fmla="*/ 0 w 167"/>
                <a:gd name="T7" fmla="*/ 17 h 550"/>
                <a:gd name="T8" fmla="*/ 16 w 167"/>
                <a:gd name="T9" fmla="*/ 0 h 550"/>
                <a:gd name="T10" fmla="*/ 151 w 167"/>
                <a:gd name="T11" fmla="*/ 0 h 550"/>
                <a:gd name="T12" fmla="*/ 167 w 167"/>
                <a:gd name="T13" fmla="*/ 17 h 550"/>
                <a:gd name="T14" fmla="*/ 167 w 167"/>
                <a:gd name="T15" fmla="*/ 466 h 550"/>
                <a:gd name="T16" fmla="*/ 83 w 167"/>
                <a:gd name="T17" fmla="*/ 55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550">
                  <a:moveTo>
                    <a:pt x="83" y="550"/>
                  </a:moveTo>
                  <a:cubicBezTo>
                    <a:pt x="83" y="550"/>
                    <a:pt x="83" y="550"/>
                    <a:pt x="83" y="550"/>
                  </a:cubicBezTo>
                  <a:cubicBezTo>
                    <a:pt x="37" y="550"/>
                    <a:pt x="0" y="512"/>
                    <a:pt x="0" y="46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60" y="0"/>
                    <a:pt x="167" y="8"/>
                    <a:pt x="167" y="17"/>
                  </a:cubicBezTo>
                  <a:cubicBezTo>
                    <a:pt x="167" y="466"/>
                    <a:pt x="167" y="466"/>
                    <a:pt x="167" y="466"/>
                  </a:cubicBezTo>
                  <a:cubicBezTo>
                    <a:pt x="167" y="512"/>
                    <a:pt x="130" y="550"/>
                    <a:pt x="83" y="55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14"/>
            <p:cNvSpPr>
              <a:spLocks/>
            </p:cNvSpPr>
            <p:nvPr/>
          </p:nvSpPr>
          <p:spPr bwMode="auto">
            <a:xfrm>
              <a:off x="-296733" y="2408467"/>
              <a:ext cx="31512" cy="144430"/>
            </a:xfrm>
            <a:custGeom>
              <a:avLst/>
              <a:gdLst>
                <a:gd name="T0" fmla="*/ 104 w 120"/>
                <a:gd name="T1" fmla="*/ 0 h 550"/>
                <a:gd name="T2" fmla="*/ 32 w 120"/>
                <a:gd name="T3" fmla="*/ 0 h 550"/>
                <a:gd name="T4" fmla="*/ 48 w 120"/>
                <a:gd name="T5" fmla="*/ 17 h 550"/>
                <a:gd name="T6" fmla="*/ 48 w 120"/>
                <a:gd name="T7" fmla="*/ 466 h 550"/>
                <a:gd name="T8" fmla="*/ 0 w 120"/>
                <a:gd name="T9" fmla="*/ 542 h 550"/>
                <a:gd name="T10" fmla="*/ 36 w 120"/>
                <a:gd name="T11" fmla="*/ 550 h 550"/>
                <a:gd name="T12" fmla="*/ 36 w 120"/>
                <a:gd name="T13" fmla="*/ 550 h 550"/>
                <a:gd name="T14" fmla="*/ 120 w 120"/>
                <a:gd name="T15" fmla="*/ 466 h 550"/>
                <a:gd name="T16" fmla="*/ 120 w 120"/>
                <a:gd name="T17" fmla="*/ 17 h 550"/>
                <a:gd name="T18" fmla="*/ 104 w 120"/>
                <a:gd name="T19" fmla="*/ 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0" h="550">
                  <a:moveTo>
                    <a:pt x="104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41" y="0"/>
                    <a:pt x="48" y="8"/>
                    <a:pt x="48" y="17"/>
                  </a:cubicBezTo>
                  <a:cubicBezTo>
                    <a:pt x="48" y="466"/>
                    <a:pt x="48" y="466"/>
                    <a:pt x="48" y="466"/>
                  </a:cubicBezTo>
                  <a:cubicBezTo>
                    <a:pt x="48" y="499"/>
                    <a:pt x="29" y="528"/>
                    <a:pt x="0" y="542"/>
                  </a:cubicBezTo>
                  <a:cubicBezTo>
                    <a:pt x="11" y="547"/>
                    <a:pt x="23" y="550"/>
                    <a:pt x="36" y="550"/>
                  </a:cubicBezTo>
                  <a:cubicBezTo>
                    <a:pt x="36" y="550"/>
                    <a:pt x="36" y="550"/>
                    <a:pt x="36" y="550"/>
                  </a:cubicBezTo>
                  <a:cubicBezTo>
                    <a:pt x="83" y="550"/>
                    <a:pt x="120" y="512"/>
                    <a:pt x="120" y="466"/>
                  </a:cubicBezTo>
                  <a:cubicBezTo>
                    <a:pt x="120" y="17"/>
                    <a:pt x="120" y="17"/>
                    <a:pt x="120" y="17"/>
                  </a:cubicBezTo>
                  <a:cubicBezTo>
                    <a:pt x="120" y="8"/>
                    <a:pt x="113" y="0"/>
                    <a:pt x="104" y="0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13"/>
            <p:cNvSpPr>
              <a:spLocks/>
            </p:cNvSpPr>
            <p:nvPr/>
          </p:nvSpPr>
          <p:spPr bwMode="auto">
            <a:xfrm>
              <a:off x="-326932" y="2458361"/>
              <a:ext cx="78780" cy="45955"/>
            </a:xfrm>
            <a:custGeom>
              <a:avLst/>
              <a:gdLst>
                <a:gd name="T0" fmla="*/ 280 w 303"/>
                <a:gd name="T1" fmla="*/ 174 h 174"/>
                <a:gd name="T2" fmla="*/ 22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2 w 303"/>
                <a:gd name="T9" fmla="*/ 0 h 174"/>
                <a:gd name="T10" fmla="*/ 280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0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0" y="174"/>
                  </a:moveTo>
                  <a:cubicBezTo>
                    <a:pt x="22" y="174"/>
                    <a:pt x="22" y="174"/>
                    <a:pt x="22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280" y="0"/>
                    <a:pt x="280" y="0"/>
                    <a:pt x="280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0" y="174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15"/>
            <p:cNvSpPr>
              <a:spLocks/>
            </p:cNvSpPr>
            <p:nvPr/>
          </p:nvSpPr>
          <p:spPr bwMode="auto">
            <a:xfrm>
              <a:off x="-49888" y="2408467"/>
              <a:ext cx="44642" cy="144430"/>
            </a:xfrm>
            <a:custGeom>
              <a:avLst/>
              <a:gdLst>
                <a:gd name="T0" fmla="*/ 84 w 167"/>
                <a:gd name="T1" fmla="*/ 550 h 550"/>
                <a:gd name="T2" fmla="*/ 84 w 167"/>
                <a:gd name="T3" fmla="*/ 550 h 550"/>
                <a:gd name="T4" fmla="*/ 0 w 167"/>
                <a:gd name="T5" fmla="*/ 466 h 550"/>
                <a:gd name="T6" fmla="*/ 0 w 167"/>
                <a:gd name="T7" fmla="*/ 17 h 550"/>
                <a:gd name="T8" fmla="*/ 17 w 167"/>
                <a:gd name="T9" fmla="*/ 0 h 550"/>
                <a:gd name="T10" fmla="*/ 151 w 167"/>
                <a:gd name="T11" fmla="*/ 0 h 550"/>
                <a:gd name="T12" fmla="*/ 167 w 167"/>
                <a:gd name="T13" fmla="*/ 17 h 550"/>
                <a:gd name="T14" fmla="*/ 167 w 167"/>
                <a:gd name="T15" fmla="*/ 466 h 550"/>
                <a:gd name="T16" fmla="*/ 84 w 167"/>
                <a:gd name="T17" fmla="*/ 55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550">
                  <a:moveTo>
                    <a:pt x="84" y="550"/>
                  </a:moveTo>
                  <a:cubicBezTo>
                    <a:pt x="84" y="550"/>
                    <a:pt x="84" y="550"/>
                    <a:pt x="84" y="550"/>
                  </a:cubicBezTo>
                  <a:cubicBezTo>
                    <a:pt x="37" y="550"/>
                    <a:pt x="0" y="512"/>
                    <a:pt x="0" y="46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7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60" y="0"/>
                    <a:pt x="167" y="8"/>
                    <a:pt x="167" y="17"/>
                  </a:cubicBezTo>
                  <a:cubicBezTo>
                    <a:pt x="167" y="466"/>
                    <a:pt x="167" y="466"/>
                    <a:pt x="167" y="466"/>
                  </a:cubicBezTo>
                  <a:cubicBezTo>
                    <a:pt x="167" y="512"/>
                    <a:pt x="130" y="550"/>
                    <a:pt x="84" y="550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16"/>
            <p:cNvSpPr>
              <a:spLocks/>
            </p:cNvSpPr>
            <p:nvPr/>
          </p:nvSpPr>
          <p:spPr bwMode="auto">
            <a:xfrm>
              <a:off x="-36758" y="2408467"/>
              <a:ext cx="31512" cy="144430"/>
            </a:xfrm>
            <a:custGeom>
              <a:avLst/>
              <a:gdLst>
                <a:gd name="T0" fmla="*/ 103 w 119"/>
                <a:gd name="T1" fmla="*/ 0 h 550"/>
                <a:gd name="T2" fmla="*/ 31 w 119"/>
                <a:gd name="T3" fmla="*/ 0 h 550"/>
                <a:gd name="T4" fmla="*/ 47 w 119"/>
                <a:gd name="T5" fmla="*/ 17 h 550"/>
                <a:gd name="T6" fmla="*/ 47 w 119"/>
                <a:gd name="T7" fmla="*/ 466 h 550"/>
                <a:gd name="T8" fmla="*/ 0 w 119"/>
                <a:gd name="T9" fmla="*/ 542 h 550"/>
                <a:gd name="T10" fmla="*/ 36 w 119"/>
                <a:gd name="T11" fmla="*/ 550 h 550"/>
                <a:gd name="T12" fmla="*/ 36 w 119"/>
                <a:gd name="T13" fmla="*/ 550 h 550"/>
                <a:gd name="T14" fmla="*/ 119 w 119"/>
                <a:gd name="T15" fmla="*/ 466 h 550"/>
                <a:gd name="T16" fmla="*/ 119 w 119"/>
                <a:gd name="T17" fmla="*/ 17 h 550"/>
                <a:gd name="T18" fmla="*/ 103 w 119"/>
                <a:gd name="T19" fmla="*/ 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550">
                  <a:moveTo>
                    <a:pt x="103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40" y="0"/>
                    <a:pt x="47" y="8"/>
                    <a:pt x="47" y="17"/>
                  </a:cubicBezTo>
                  <a:cubicBezTo>
                    <a:pt x="47" y="466"/>
                    <a:pt x="47" y="466"/>
                    <a:pt x="47" y="466"/>
                  </a:cubicBezTo>
                  <a:cubicBezTo>
                    <a:pt x="47" y="499"/>
                    <a:pt x="28" y="528"/>
                    <a:pt x="0" y="542"/>
                  </a:cubicBezTo>
                  <a:cubicBezTo>
                    <a:pt x="11" y="547"/>
                    <a:pt x="23" y="550"/>
                    <a:pt x="36" y="550"/>
                  </a:cubicBezTo>
                  <a:cubicBezTo>
                    <a:pt x="36" y="550"/>
                    <a:pt x="36" y="550"/>
                    <a:pt x="36" y="550"/>
                  </a:cubicBezTo>
                  <a:cubicBezTo>
                    <a:pt x="82" y="550"/>
                    <a:pt x="119" y="512"/>
                    <a:pt x="119" y="466"/>
                  </a:cubicBezTo>
                  <a:cubicBezTo>
                    <a:pt x="119" y="17"/>
                    <a:pt x="119" y="17"/>
                    <a:pt x="119" y="17"/>
                  </a:cubicBezTo>
                  <a:cubicBezTo>
                    <a:pt x="119" y="8"/>
                    <a:pt x="112" y="0"/>
                    <a:pt x="103" y="0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17"/>
            <p:cNvSpPr>
              <a:spLocks/>
            </p:cNvSpPr>
            <p:nvPr/>
          </p:nvSpPr>
          <p:spPr bwMode="auto">
            <a:xfrm>
              <a:off x="-66957" y="2458361"/>
              <a:ext cx="78780" cy="45955"/>
            </a:xfrm>
            <a:custGeom>
              <a:avLst/>
              <a:gdLst>
                <a:gd name="T0" fmla="*/ 281 w 303"/>
                <a:gd name="T1" fmla="*/ 174 h 174"/>
                <a:gd name="T2" fmla="*/ 23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3 w 303"/>
                <a:gd name="T9" fmla="*/ 0 h 174"/>
                <a:gd name="T10" fmla="*/ 281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1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1" y="174"/>
                  </a:moveTo>
                  <a:cubicBezTo>
                    <a:pt x="23" y="174"/>
                    <a:pt x="23" y="174"/>
                    <a:pt x="23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281" y="0"/>
                    <a:pt x="281" y="0"/>
                    <a:pt x="281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1" y="174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20"/>
            <p:cNvSpPr>
              <a:spLocks/>
            </p:cNvSpPr>
            <p:nvPr/>
          </p:nvSpPr>
          <p:spPr bwMode="auto">
            <a:xfrm>
              <a:off x="-214013" y="2215456"/>
              <a:ext cx="112918" cy="45955"/>
            </a:xfrm>
            <a:custGeom>
              <a:avLst/>
              <a:gdLst>
                <a:gd name="T0" fmla="*/ 410 w 430"/>
                <a:gd name="T1" fmla="*/ 174 h 174"/>
                <a:gd name="T2" fmla="*/ 20 w 430"/>
                <a:gd name="T3" fmla="*/ 174 h 174"/>
                <a:gd name="T4" fmla="*/ 0 w 430"/>
                <a:gd name="T5" fmla="*/ 153 h 174"/>
                <a:gd name="T6" fmla="*/ 0 w 430"/>
                <a:gd name="T7" fmla="*/ 21 h 174"/>
                <a:gd name="T8" fmla="*/ 20 w 430"/>
                <a:gd name="T9" fmla="*/ 0 h 174"/>
                <a:gd name="T10" fmla="*/ 410 w 430"/>
                <a:gd name="T11" fmla="*/ 0 h 174"/>
                <a:gd name="T12" fmla="*/ 430 w 430"/>
                <a:gd name="T13" fmla="*/ 21 h 174"/>
                <a:gd name="T14" fmla="*/ 430 w 430"/>
                <a:gd name="T15" fmla="*/ 153 h 174"/>
                <a:gd name="T16" fmla="*/ 410 w 430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0" h="174">
                  <a:moveTo>
                    <a:pt x="410" y="174"/>
                  </a:moveTo>
                  <a:cubicBezTo>
                    <a:pt x="20" y="174"/>
                    <a:pt x="20" y="174"/>
                    <a:pt x="20" y="174"/>
                  </a:cubicBezTo>
                  <a:cubicBezTo>
                    <a:pt x="9" y="174"/>
                    <a:pt x="0" y="164"/>
                    <a:pt x="0" y="153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10"/>
                    <a:pt x="9" y="0"/>
                    <a:pt x="20" y="0"/>
                  </a:cubicBezTo>
                  <a:cubicBezTo>
                    <a:pt x="410" y="0"/>
                    <a:pt x="410" y="0"/>
                    <a:pt x="410" y="0"/>
                  </a:cubicBezTo>
                  <a:cubicBezTo>
                    <a:pt x="421" y="0"/>
                    <a:pt x="430" y="10"/>
                    <a:pt x="430" y="21"/>
                  </a:cubicBezTo>
                  <a:cubicBezTo>
                    <a:pt x="430" y="153"/>
                    <a:pt x="430" y="153"/>
                    <a:pt x="430" y="153"/>
                  </a:cubicBezTo>
                  <a:cubicBezTo>
                    <a:pt x="430" y="164"/>
                    <a:pt x="421" y="174"/>
                    <a:pt x="410" y="174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21"/>
            <p:cNvSpPr>
              <a:spLocks/>
            </p:cNvSpPr>
            <p:nvPr/>
          </p:nvSpPr>
          <p:spPr bwMode="auto">
            <a:xfrm>
              <a:off x="-214013" y="2232525"/>
              <a:ext cx="112918" cy="28886"/>
            </a:xfrm>
            <a:custGeom>
              <a:avLst/>
              <a:gdLst>
                <a:gd name="T0" fmla="*/ 410 w 430"/>
                <a:gd name="T1" fmla="*/ 21 h 108"/>
                <a:gd name="T2" fmla="*/ 20 w 430"/>
                <a:gd name="T3" fmla="*/ 21 h 108"/>
                <a:gd name="T4" fmla="*/ 0 w 430"/>
                <a:gd name="T5" fmla="*/ 0 h 108"/>
                <a:gd name="T6" fmla="*/ 0 w 430"/>
                <a:gd name="T7" fmla="*/ 87 h 108"/>
                <a:gd name="T8" fmla="*/ 20 w 430"/>
                <a:gd name="T9" fmla="*/ 108 h 108"/>
                <a:gd name="T10" fmla="*/ 410 w 430"/>
                <a:gd name="T11" fmla="*/ 108 h 108"/>
                <a:gd name="T12" fmla="*/ 430 w 430"/>
                <a:gd name="T13" fmla="*/ 87 h 108"/>
                <a:gd name="T14" fmla="*/ 430 w 430"/>
                <a:gd name="T15" fmla="*/ 0 h 108"/>
                <a:gd name="T16" fmla="*/ 410 w 430"/>
                <a:gd name="T17" fmla="*/ 2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0" h="108">
                  <a:moveTo>
                    <a:pt x="410" y="21"/>
                  </a:moveTo>
                  <a:cubicBezTo>
                    <a:pt x="20" y="21"/>
                    <a:pt x="20" y="21"/>
                    <a:pt x="20" y="21"/>
                  </a:cubicBezTo>
                  <a:cubicBezTo>
                    <a:pt x="9" y="21"/>
                    <a:pt x="0" y="12"/>
                    <a:pt x="0" y="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98"/>
                    <a:pt x="9" y="108"/>
                    <a:pt x="20" y="108"/>
                  </a:cubicBezTo>
                  <a:cubicBezTo>
                    <a:pt x="410" y="108"/>
                    <a:pt x="410" y="108"/>
                    <a:pt x="410" y="108"/>
                  </a:cubicBezTo>
                  <a:cubicBezTo>
                    <a:pt x="421" y="108"/>
                    <a:pt x="430" y="98"/>
                    <a:pt x="430" y="87"/>
                  </a:cubicBezTo>
                  <a:cubicBezTo>
                    <a:pt x="430" y="0"/>
                    <a:pt x="430" y="0"/>
                    <a:pt x="430" y="0"/>
                  </a:cubicBezTo>
                  <a:cubicBezTo>
                    <a:pt x="430" y="12"/>
                    <a:pt x="421" y="21"/>
                    <a:pt x="41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22"/>
            <p:cNvSpPr>
              <a:spLocks noEditPoints="1"/>
            </p:cNvSpPr>
            <p:nvPr/>
          </p:nvSpPr>
          <p:spPr bwMode="auto">
            <a:xfrm>
              <a:off x="-426720" y="2207578"/>
              <a:ext cx="538332" cy="455612"/>
            </a:xfrm>
            <a:custGeom>
              <a:avLst/>
              <a:gdLst>
                <a:gd name="T0" fmla="*/ 1750 w 2048"/>
                <a:gd name="T1" fmla="*/ 352 h 1732"/>
                <a:gd name="T2" fmla="*/ 1990 w 2048"/>
                <a:gd name="T3" fmla="*/ 427 h 1732"/>
                <a:gd name="T4" fmla="*/ 1700 w 2048"/>
                <a:gd name="T5" fmla="*/ 1022 h 1732"/>
                <a:gd name="T6" fmla="*/ 1658 w 2048"/>
                <a:gd name="T7" fmla="*/ 923 h 1732"/>
                <a:gd name="T8" fmla="*/ 1631 w 2048"/>
                <a:gd name="T9" fmla="*/ 780 h 1732"/>
                <a:gd name="T10" fmla="*/ 1406 w 2048"/>
                <a:gd name="T11" fmla="*/ 780 h 1732"/>
                <a:gd name="T12" fmla="*/ 1379 w 2048"/>
                <a:gd name="T13" fmla="*/ 923 h 1732"/>
                <a:gd name="T14" fmla="*/ 1338 w 2048"/>
                <a:gd name="T15" fmla="*/ 1022 h 1732"/>
                <a:gd name="T16" fmla="*/ 710 w 2048"/>
                <a:gd name="T17" fmla="*/ 974 h 1732"/>
                <a:gd name="T18" fmla="*/ 642 w 2048"/>
                <a:gd name="T19" fmla="*/ 922 h 1732"/>
                <a:gd name="T20" fmla="*/ 462 w 2048"/>
                <a:gd name="T21" fmla="*/ 734 h 1732"/>
                <a:gd name="T22" fmla="*/ 400 w 2048"/>
                <a:gd name="T23" fmla="*/ 922 h 1732"/>
                <a:gd name="T24" fmla="*/ 348 w 2048"/>
                <a:gd name="T25" fmla="*/ 974 h 1732"/>
                <a:gd name="T26" fmla="*/ 58 w 2048"/>
                <a:gd name="T27" fmla="*/ 797 h 1732"/>
                <a:gd name="T28" fmla="*/ 1595 w 2048"/>
                <a:gd name="T29" fmla="*/ 381 h 1732"/>
                <a:gd name="T30" fmla="*/ 1453 w 2048"/>
                <a:gd name="T31" fmla="*/ 323 h 1732"/>
                <a:gd name="T32" fmla="*/ 1265 w 2048"/>
                <a:gd name="T33" fmla="*/ 32 h 1732"/>
                <a:gd name="T34" fmla="*/ 783 w 2048"/>
                <a:gd name="T35" fmla="*/ 32 h 1732"/>
                <a:gd name="T36" fmla="*/ 595 w 2048"/>
                <a:gd name="T37" fmla="*/ 323 h 1732"/>
                <a:gd name="T38" fmla="*/ 0 w 2048"/>
                <a:gd name="T39" fmla="*/ 797 h 1732"/>
                <a:gd name="T40" fmla="*/ 58 w 2048"/>
                <a:gd name="T41" fmla="*/ 1248 h 1732"/>
                <a:gd name="T42" fmla="*/ 348 w 2048"/>
                <a:gd name="T43" fmla="*/ 1080 h 1732"/>
                <a:gd name="T44" fmla="*/ 417 w 2048"/>
                <a:gd name="T45" fmla="*/ 1154 h 1732"/>
                <a:gd name="T46" fmla="*/ 642 w 2048"/>
                <a:gd name="T47" fmla="*/ 1229 h 1732"/>
                <a:gd name="T48" fmla="*/ 710 w 2048"/>
                <a:gd name="T49" fmla="*/ 1102 h 1732"/>
                <a:gd name="T50" fmla="*/ 1338 w 2048"/>
                <a:gd name="T51" fmla="*/ 1102 h 1732"/>
                <a:gd name="T52" fmla="*/ 1406 w 2048"/>
                <a:gd name="T53" fmla="*/ 1229 h 1732"/>
                <a:gd name="T54" fmla="*/ 1631 w 2048"/>
                <a:gd name="T55" fmla="*/ 1154 h 1732"/>
                <a:gd name="T56" fmla="*/ 1700 w 2048"/>
                <a:gd name="T57" fmla="*/ 1080 h 1732"/>
                <a:gd name="T58" fmla="*/ 1990 w 2048"/>
                <a:gd name="T59" fmla="*/ 1628 h 1732"/>
                <a:gd name="T60" fmla="*/ 58 w 2048"/>
                <a:gd name="T61" fmla="*/ 1628 h 1732"/>
                <a:gd name="T62" fmla="*/ 0 w 2048"/>
                <a:gd name="T63" fmla="*/ 1433 h 1732"/>
                <a:gd name="T64" fmla="*/ 1944 w 2048"/>
                <a:gd name="T65" fmla="*/ 1732 h 1732"/>
                <a:gd name="T66" fmla="*/ 2048 w 2048"/>
                <a:gd name="T67" fmla="*/ 427 h 1732"/>
                <a:gd name="T68" fmla="*/ 1292 w 2048"/>
                <a:gd name="T69" fmla="*/ 91 h 1732"/>
                <a:gd name="T70" fmla="*/ 1344 w 2048"/>
                <a:gd name="T71" fmla="*/ 323 h 1732"/>
                <a:gd name="T72" fmla="*/ 1269 w 2048"/>
                <a:gd name="T73" fmla="*/ 141 h 1732"/>
                <a:gd name="T74" fmla="*/ 1210 w 2048"/>
                <a:gd name="T75" fmla="*/ 58 h 1732"/>
                <a:gd name="T76" fmla="*/ 838 w 2048"/>
                <a:gd name="T77" fmla="*/ 58 h 1732"/>
                <a:gd name="T78" fmla="*/ 1219 w 2048"/>
                <a:gd name="T79" fmla="*/ 232 h 1732"/>
                <a:gd name="T80" fmla="*/ 1285 w 2048"/>
                <a:gd name="T81" fmla="*/ 323 h 1732"/>
                <a:gd name="T82" fmla="*/ 783 w 2048"/>
                <a:gd name="T83" fmla="*/ 200 h 1732"/>
                <a:gd name="T84" fmla="*/ 779 w 2048"/>
                <a:gd name="T85" fmla="*/ 91 h 1732"/>
                <a:gd name="T86" fmla="*/ 704 w 2048"/>
                <a:gd name="T87" fmla="*/ 193 h 1732"/>
                <a:gd name="T88" fmla="*/ 654 w 2048"/>
                <a:gd name="T89" fmla="*/ 193 h 1732"/>
                <a:gd name="T90" fmla="*/ 584 w 2048"/>
                <a:gd name="T91" fmla="*/ 922 h 1732"/>
                <a:gd name="T92" fmla="*/ 584 w 2048"/>
                <a:gd name="T93" fmla="*/ 1229 h 1732"/>
                <a:gd name="T94" fmla="*/ 475 w 2048"/>
                <a:gd name="T95" fmla="*/ 1154 h 1732"/>
                <a:gd name="T96" fmla="*/ 652 w 2048"/>
                <a:gd name="T97" fmla="*/ 1051 h 1732"/>
                <a:gd name="T98" fmla="*/ 446 w 2048"/>
                <a:gd name="T99" fmla="*/ 1096 h 1732"/>
                <a:gd name="T100" fmla="*/ 407 w 2048"/>
                <a:gd name="T101" fmla="*/ 980 h 1732"/>
                <a:gd name="T102" fmla="*/ 652 w 2048"/>
                <a:gd name="T103" fmla="*/ 980 h 1732"/>
                <a:gd name="T104" fmla="*/ 1573 w 2048"/>
                <a:gd name="T105" fmla="*/ 792 h 1732"/>
                <a:gd name="T106" fmla="*/ 1464 w 2048"/>
                <a:gd name="T107" fmla="*/ 792 h 1732"/>
                <a:gd name="T108" fmla="*/ 1464 w 2048"/>
                <a:gd name="T109" fmla="*/ 1229 h 1732"/>
                <a:gd name="T110" fmla="*/ 1573 w 2048"/>
                <a:gd name="T111" fmla="*/ 1229 h 1732"/>
                <a:gd name="T112" fmla="*/ 1602 w 2048"/>
                <a:gd name="T113" fmla="*/ 1096 h 1732"/>
                <a:gd name="T114" fmla="*/ 1396 w 2048"/>
                <a:gd name="T115" fmla="*/ 1051 h 1732"/>
                <a:gd name="T116" fmla="*/ 1602 w 2048"/>
                <a:gd name="T117" fmla="*/ 980 h 1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48" h="1732">
                  <a:moveTo>
                    <a:pt x="1944" y="323"/>
                  </a:moveTo>
                  <a:cubicBezTo>
                    <a:pt x="1780" y="323"/>
                    <a:pt x="1780" y="323"/>
                    <a:pt x="1780" y="323"/>
                  </a:cubicBezTo>
                  <a:cubicBezTo>
                    <a:pt x="1763" y="323"/>
                    <a:pt x="1750" y="336"/>
                    <a:pt x="1750" y="352"/>
                  </a:cubicBezTo>
                  <a:cubicBezTo>
                    <a:pt x="1750" y="368"/>
                    <a:pt x="1763" y="381"/>
                    <a:pt x="1780" y="381"/>
                  </a:cubicBezTo>
                  <a:cubicBezTo>
                    <a:pt x="1944" y="381"/>
                    <a:pt x="1944" y="381"/>
                    <a:pt x="1944" y="381"/>
                  </a:cubicBezTo>
                  <a:cubicBezTo>
                    <a:pt x="1969" y="381"/>
                    <a:pt x="1990" y="402"/>
                    <a:pt x="1990" y="427"/>
                  </a:cubicBezTo>
                  <a:cubicBezTo>
                    <a:pt x="1990" y="797"/>
                    <a:pt x="1990" y="797"/>
                    <a:pt x="1990" y="797"/>
                  </a:cubicBezTo>
                  <a:cubicBezTo>
                    <a:pt x="1990" y="921"/>
                    <a:pt x="1889" y="1022"/>
                    <a:pt x="1765" y="1022"/>
                  </a:cubicBezTo>
                  <a:cubicBezTo>
                    <a:pt x="1700" y="1022"/>
                    <a:pt x="1700" y="1022"/>
                    <a:pt x="1700" y="1022"/>
                  </a:cubicBezTo>
                  <a:cubicBezTo>
                    <a:pt x="1700" y="974"/>
                    <a:pt x="1700" y="974"/>
                    <a:pt x="1700" y="974"/>
                  </a:cubicBezTo>
                  <a:cubicBezTo>
                    <a:pt x="1700" y="974"/>
                    <a:pt x="1700" y="974"/>
                    <a:pt x="1700" y="974"/>
                  </a:cubicBezTo>
                  <a:cubicBezTo>
                    <a:pt x="1700" y="949"/>
                    <a:pt x="1682" y="928"/>
                    <a:pt x="1658" y="923"/>
                  </a:cubicBezTo>
                  <a:cubicBezTo>
                    <a:pt x="1655" y="922"/>
                    <a:pt x="1651" y="922"/>
                    <a:pt x="1648" y="922"/>
                  </a:cubicBezTo>
                  <a:cubicBezTo>
                    <a:pt x="1631" y="922"/>
                    <a:pt x="1631" y="922"/>
                    <a:pt x="1631" y="922"/>
                  </a:cubicBezTo>
                  <a:cubicBezTo>
                    <a:pt x="1631" y="780"/>
                    <a:pt x="1631" y="780"/>
                    <a:pt x="1631" y="780"/>
                  </a:cubicBezTo>
                  <a:cubicBezTo>
                    <a:pt x="1631" y="754"/>
                    <a:pt x="1611" y="734"/>
                    <a:pt x="1586" y="734"/>
                  </a:cubicBezTo>
                  <a:cubicBezTo>
                    <a:pt x="1452" y="734"/>
                    <a:pt x="1452" y="734"/>
                    <a:pt x="1452" y="734"/>
                  </a:cubicBezTo>
                  <a:cubicBezTo>
                    <a:pt x="1426" y="734"/>
                    <a:pt x="1406" y="754"/>
                    <a:pt x="1406" y="780"/>
                  </a:cubicBezTo>
                  <a:cubicBezTo>
                    <a:pt x="1406" y="922"/>
                    <a:pt x="1406" y="922"/>
                    <a:pt x="1406" y="922"/>
                  </a:cubicBezTo>
                  <a:cubicBezTo>
                    <a:pt x="1390" y="922"/>
                    <a:pt x="1390" y="922"/>
                    <a:pt x="1390" y="922"/>
                  </a:cubicBezTo>
                  <a:cubicBezTo>
                    <a:pt x="1386" y="922"/>
                    <a:pt x="1382" y="922"/>
                    <a:pt x="1379" y="923"/>
                  </a:cubicBezTo>
                  <a:cubicBezTo>
                    <a:pt x="1356" y="928"/>
                    <a:pt x="1338" y="949"/>
                    <a:pt x="1338" y="974"/>
                  </a:cubicBezTo>
                  <a:cubicBezTo>
                    <a:pt x="1338" y="974"/>
                    <a:pt x="1338" y="974"/>
                    <a:pt x="1338" y="974"/>
                  </a:cubicBezTo>
                  <a:cubicBezTo>
                    <a:pt x="1338" y="1022"/>
                    <a:pt x="1338" y="1022"/>
                    <a:pt x="1338" y="1022"/>
                  </a:cubicBezTo>
                  <a:cubicBezTo>
                    <a:pt x="710" y="1022"/>
                    <a:pt x="710" y="1022"/>
                    <a:pt x="710" y="1022"/>
                  </a:cubicBezTo>
                  <a:cubicBezTo>
                    <a:pt x="710" y="974"/>
                    <a:pt x="710" y="974"/>
                    <a:pt x="710" y="974"/>
                  </a:cubicBezTo>
                  <a:cubicBezTo>
                    <a:pt x="710" y="974"/>
                    <a:pt x="710" y="974"/>
                    <a:pt x="710" y="974"/>
                  </a:cubicBezTo>
                  <a:cubicBezTo>
                    <a:pt x="710" y="949"/>
                    <a:pt x="692" y="928"/>
                    <a:pt x="669" y="923"/>
                  </a:cubicBezTo>
                  <a:cubicBezTo>
                    <a:pt x="666" y="922"/>
                    <a:pt x="662" y="922"/>
                    <a:pt x="658" y="922"/>
                  </a:cubicBezTo>
                  <a:cubicBezTo>
                    <a:pt x="642" y="922"/>
                    <a:pt x="642" y="922"/>
                    <a:pt x="642" y="922"/>
                  </a:cubicBezTo>
                  <a:cubicBezTo>
                    <a:pt x="642" y="780"/>
                    <a:pt x="642" y="780"/>
                    <a:pt x="642" y="780"/>
                  </a:cubicBezTo>
                  <a:cubicBezTo>
                    <a:pt x="642" y="754"/>
                    <a:pt x="622" y="734"/>
                    <a:pt x="597" y="734"/>
                  </a:cubicBezTo>
                  <a:cubicBezTo>
                    <a:pt x="462" y="734"/>
                    <a:pt x="462" y="734"/>
                    <a:pt x="462" y="734"/>
                  </a:cubicBezTo>
                  <a:cubicBezTo>
                    <a:pt x="437" y="734"/>
                    <a:pt x="417" y="754"/>
                    <a:pt x="417" y="780"/>
                  </a:cubicBezTo>
                  <a:cubicBezTo>
                    <a:pt x="417" y="922"/>
                    <a:pt x="417" y="922"/>
                    <a:pt x="417" y="922"/>
                  </a:cubicBezTo>
                  <a:cubicBezTo>
                    <a:pt x="400" y="922"/>
                    <a:pt x="400" y="922"/>
                    <a:pt x="400" y="922"/>
                  </a:cubicBezTo>
                  <a:cubicBezTo>
                    <a:pt x="397" y="922"/>
                    <a:pt x="393" y="922"/>
                    <a:pt x="390" y="923"/>
                  </a:cubicBezTo>
                  <a:cubicBezTo>
                    <a:pt x="366" y="928"/>
                    <a:pt x="348" y="949"/>
                    <a:pt x="348" y="974"/>
                  </a:cubicBezTo>
                  <a:cubicBezTo>
                    <a:pt x="348" y="974"/>
                    <a:pt x="348" y="974"/>
                    <a:pt x="348" y="974"/>
                  </a:cubicBezTo>
                  <a:cubicBezTo>
                    <a:pt x="348" y="1022"/>
                    <a:pt x="348" y="1022"/>
                    <a:pt x="348" y="1022"/>
                  </a:cubicBezTo>
                  <a:cubicBezTo>
                    <a:pt x="283" y="1022"/>
                    <a:pt x="283" y="1022"/>
                    <a:pt x="283" y="1022"/>
                  </a:cubicBezTo>
                  <a:cubicBezTo>
                    <a:pt x="159" y="1022"/>
                    <a:pt x="58" y="921"/>
                    <a:pt x="58" y="797"/>
                  </a:cubicBezTo>
                  <a:cubicBezTo>
                    <a:pt x="58" y="427"/>
                    <a:pt x="58" y="427"/>
                    <a:pt x="58" y="427"/>
                  </a:cubicBezTo>
                  <a:cubicBezTo>
                    <a:pt x="58" y="402"/>
                    <a:pt x="79" y="381"/>
                    <a:pt x="104" y="381"/>
                  </a:cubicBezTo>
                  <a:cubicBezTo>
                    <a:pt x="1595" y="381"/>
                    <a:pt x="1595" y="381"/>
                    <a:pt x="1595" y="381"/>
                  </a:cubicBezTo>
                  <a:cubicBezTo>
                    <a:pt x="1611" y="381"/>
                    <a:pt x="1624" y="368"/>
                    <a:pt x="1624" y="352"/>
                  </a:cubicBezTo>
                  <a:cubicBezTo>
                    <a:pt x="1624" y="336"/>
                    <a:pt x="1611" y="323"/>
                    <a:pt x="1595" y="323"/>
                  </a:cubicBezTo>
                  <a:cubicBezTo>
                    <a:pt x="1453" y="323"/>
                    <a:pt x="1453" y="323"/>
                    <a:pt x="1453" y="323"/>
                  </a:cubicBezTo>
                  <a:cubicBezTo>
                    <a:pt x="1453" y="193"/>
                    <a:pt x="1453" y="193"/>
                    <a:pt x="1453" y="193"/>
                  </a:cubicBezTo>
                  <a:cubicBezTo>
                    <a:pt x="1453" y="105"/>
                    <a:pt x="1380" y="32"/>
                    <a:pt x="1292" y="32"/>
                  </a:cubicBezTo>
                  <a:cubicBezTo>
                    <a:pt x="1265" y="32"/>
                    <a:pt x="1265" y="32"/>
                    <a:pt x="1265" y="32"/>
                  </a:cubicBezTo>
                  <a:cubicBezTo>
                    <a:pt x="1258" y="14"/>
                    <a:pt x="1240" y="0"/>
                    <a:pt x="1219" y="0"/>
                  </a:cubicBezTo>
                  <a:cubicBezTo>
                    <a:pt x="829" y="0"/>
                    <a:pt x="829" y="0"/>
                    <a:pt x="829" y="0"/>
                  </a:cubicBezTo>
                  <a:cubicBezTo>
                    <a:pt x="808" y="0"/>
                    <a:pt x="790" y="14"/>
                    <a:pt x="783" y="32"/>
                  </a:cubicBezTo>
                  <a:cubicBezTo>
                    <a:pt x="756" y="32"/>
                    <a:pt x="756" y="32"/>
                    <a:pt x="756" y="32"/>
                  </a:cubicBezTo>
                  <a:cubicBezTo>
                    <a:pt x="668" y="32"/>
                    <a:pt x="595" y="105"/>
                    <a:pt x="595" y="193"/>
                  </a:cubicBezTo>
                  <a:cubicBezTo>
                    <a:pt x="595" y="323"/>
                    <a:pt x="595" y="323"/>
                    <a:pt x="595" y="323"/>
                  </a:cubicBezTo>
                  <a:cubicBezTo>
                    <a:pt x="104" y="323"/>
                    <a:pt x="104" y="323"/>
                    <a:pt x="104" y="323"/>
                  </a:cubicBezTo>
                  <a:cubicBezTo>
                    <a:pt x="47" y="323"/>
                    <a:pt x="0" y="370"/>
                    <a:pt x="0" y="427"/>
                  </a:cubicBezTo>
                  <a:cubicBezTo>
                    <a:pt x="0" y="797"/>
                    <a:pt x="0" y="797"/>
                    <a:pt x="0" y="797"/>
                  </a:cubicBezTo>
                  <a:cubicBezTo>
                    <a:pt x="0" y="1248"/>
                    <a:pt x="0" y="1248"/>
                    <a:pt x="0" y="1248"/>
                  </a:cubicBezTo>
                  <a:cubicBezTo>
                    <a:pt x="0" y="1264"/>
                    <a:pt x="13" y="1277"/>
                    <a:pt x="29" y="1277"/>
                  </a:cubicBezTo>
                  <a:cubicBezTo>
                    <a:pt x="45" y="1277"/>
                    <a:pt x="58" y="1264"/>
                    <a:pt x="58" y="1248"/>
                  </a:cubicBezTo>
                  <a:cubicBezTo>
                    <a:pt x="58" y="969"/>
                    <a:pt x="58" y="969"/>
                    <a:pt x="58" y="969"/>
                  </a:cubicBezTo>
                  <a:cubicBezTo>
                    <a:pt x="110" y="1037"/>
                    <a:pt x="191" y="1080"/>
                    <a:pt x="283" y="1080"/>
                  </a:cubicBezTo>
                  <a:cubicBezTo>
                    <a:pt x="348" y="1080"/>
                    <a:pt x="348" y="1080"/>
                    <a:pt x="348" y="1080"/>
                  </a:cubicBezTo>
                  <a:cubicBezTo>
                    <a:pt x="348" y="1102"/>
                    <a:pt x="348" y="1102"/>
                    <a:pt x="348" y="1102"/>
                  </a:cubicBezTo>
                  <a:cubicBezTo>
                    <a:pt x="348" y="1131"/>
                    <a:pt x="372" y="1154"/>
                    <a:pt x="400" y="1154"/>
                  </a:cubicBezTo>
                  <a:cubicBezTo>
                    <a:pt x="417" y="1154"/>
                    <a:pt x="417" y="1154"/>
                    <a:pt x="417" y="1154"/>
                  </a:cubicBezTo>
                  <a:cubicBezTo>
                    <a:pt x="417" y="1229"/>
                    <a:pt x="417" y="1229"/>
                    <a:pt x="417" y="1229"/>
                  </a:cubicBezTo>
                  <a:cubicBezTo>
                    <a:pt x="417" y="1291"/>
                    <a:pt x="467" y="1342"/>
                    <a:pt x="529" y="1342"/>
                  </a:cubicBezTo>
                  <a:cubicBezTo>
                    <a:pt x="592" y="1342"/>
                    <a:pt x="642" y="1291"/>
                    <a:pt x="642" y="1229"/>
                  </a:cubicBezTo>
                  <a:cubicBezTo>
                    <a:pt x="642" y="1154"/>
                    <a:pt x="642" y="1154"/>
                    <a:pt x="642" y="1154"/>
                  </a:cubicBezTo>
                  <a:cubicBezTo>
                    <a:pt x="658" y="1154"/>
                    <a:pt x="658" y="1154"/>
                    <a:pt x="658" y="1154"/>
                  </a:cubicBezTo>
                  <a:cubicBezTo>
                    <a:pt x="687" y="1154"/>
                    <a:pt x="710" y="1131"/>
                    <a:pt x="710" y="1102"/>
                  </a:cubicBezTo>
                  <a:cubicBezTo>
                    <a:pt x="710" y="1080"/>
                    <a:pt x="710" y="1080"/>
                    <a:pt x="710" y="1080"/>
                  </a:cubicBezTo>
                  <a:cubicBezTo>
                    <a:pt x="1338" y="1080"/>
                    <a:pt x="1338" y="1080"/>
                    <a:pt x="1338" y="1080"/>
                  </a:cubicBezTo>
                  <a:cubicBezTo>
                    <a:pt x="1338" y="1102"/>
                    <a:pt x="1338" y="1102"/>
                    <a:pt x="1338" y="1102"/>
                  </a:cubicBezTo>
                  <a:cubicBezTo>
                    <a:pt x="1338" y="1131"/>
                    <a:pt x="1361" y="1154"/>
                    <a:pt x="1390" y="1154"/>
                  </a:cubicBezTo>
                  <a:cubicBezTo>
                    <a:pt x="1406" y="1154"/>
                    <a:pt x="1406" y="1154"/>
                    <a:pt x="1406" y="1154"/>
                  </a:cubicBezTo>
                  <a:cubicBezTo>
                    <a:pt x="1406" y="1229"/>
                    <a:pt x="1406" y="1229"/>
                    <a:pt x="1406" y="1229"/>
                  </a:cubicBezTo>
                  <a:cubicBezTo>
                    <a:pt x="1406" y="1291"/>
                    <a:pt x="1456" y="1342"/>
                    <a:pt x="1519" y="1342"/>
                  </a:cubicBezTo>
                  <a:cubicBezTo>
                    <a:pt x="1581" y="1342"/>
                    <a:pt x="1631" y="1291"/>
                    <a:pt x="1631" y="1229"/>
                  </a:cubicBezTo>
                  <a:cubicBezTo>
                    <a:pt x="1631" y="1154"/>
                    <a:pt x="1631" y="1154"/>
                    <a:pt x="1631" y="1154"/>
                  </a:cubicBezTo>
                  <a:cubicBezTo>
                    <a:pt x="1648" y="1154"/>
                    <a:pt x="1648" y="1154"/>
                    <a:pt x="1648" y="1154"/>
                  </a:cubicBezTo>
                  <a:cubicBezTo>
                    <a:pt x="1676" y="1154"/>
                    <a:pt x="1700" y="1131"/>
                    <a:pt x="1700" y="1102"/>
                  </a:cubicBezTo>
                  <a:cubicBezTo>
                    <a:pt x="1700" y="1080"/>
                    <a:pt x="1700" y="1080"/>
                    <a:pt x="1700" y="1080"/>
                  </a:cubicBezTo>
                  <a:cubicBezTo>
                    <a:pt x="1765" y="1080"/>
                    <a:pt x="1765" y="1080"/>
                    <a:pt x="1765" y="1080"/>
                  </a:cubicBezTo>
                  <a:cubicBezTo>
                    <a:pt x="1857" y="1080"/>
                    <a:pt x="1938" y="1037"/>
                    <a:pt x="1990" y="969"/>
                  </a:cubicBezTo>
                  <a:cubicBezTo>
                    <a:pt x="1990" y="1628"/>
                    <a:pt x="1990" y="1628"/>
                    <a:pt x="1990" y="1628"/>
                  </a:cubicBezTo>
                  <a:cubicBezTo>
                    <a:pt x="1990" y="1653"/>
                    <a:pt x="1969" y="1674"/>
                    <a:pt x="1944" y="1674"/>
                  </a:cubicBezTo>
                  <a:cubicBezTo>
                    <a:pt x="104" y="1674"/>
                    <a:pt x="104" y="1674"/>
                    <a:pt x="104" y="1674"/>
                  </a:cubicBezTo>
                  <a:cubicBezTo>
                    <a:pt x="79" y="1674"/>
                    <a:pt x="58" y="1653"/>
                    <a:pt x="58" y="1628"/>
                  </a:cubicBezTo>
                  <a:cubicBezTo>
                    <a:pt x="58" y="1433"/>
                    <a:pt x="58" y="1433"/>
                    <a:pt x="58" y="1433"/>
                  </a:cubicBezTo>
                  <a:cubicBezTo>
                    <a:pt x="58" y="1416"/>
                    <a:pt x="45" y="1403"/>
                    <a:pt x="29" y="1403"/>
                  </a:cubicBezTo>
                  <a:cubicBezTo>
                    <a:pt x="13" y="1403"/>
                    <a:pt x="0" y="1416"/>
                    <a:pt x="0" y="1433"/>
                  </a:cubicBezTo>
                  <a:cubicBezTo>
                    <a:pt x="0" y="1628"/>
                    <a:pt x="0" y="1628"/>
                    <a:pt x="0" y="1628"/>
                  </a:cubicBezTo>
                  <a:cubicBezTo>
                    <a:pt x="0" y="1685"/>
                    <a:pt x="47" y="1732"/>
                    <a:pt x="104" y="1732"/>
                  </a:cubicBezTo>
                  <a:cubicBezTo>
                    <a:pt x="1944" y="1732"/>
                    <a:pt x="1944" y="1732"/>
                    <a:pt x="1944" y="1732"/>
                  </a:cubicBezTo>
                  <a:cubicBezTo>
                    <a:pt x="2002" y="1732"/>
                    <a:pt x="2048" y="1685"/>
                    <a:pt x="2048" y="1628"/>
                  </a:cubicBezTo>
                  <a:cubicBezTo>
                    <a:pt x="2048" y="797"/>
                    <a:pt x="2048" y="797"/>
                    <a:pt x="2048" y="797"/>
                  </a:cubicBezTo>
                  <a:cubicBezTo>
                    <a:pt x="2048" y="427"/>
                    <a:pt x="2048" y="427"/>
                    <a:pt x="2048" y="427"/>
                  </a:cubicBezTo>
                  <a:cubicBezTo>
                    <a:pt x="2048" y="370"/>
                    <a:pt x="2002" y="323"/>
                    <a:pt x="1944" y="323"/>
                  </a:cubicBezTo>
                  <a:close/>
                  <a:moveTo>
                    <a:pt x="1269" y="91"/>
                  </a:moveTo>
                  <a:cubicBezTo>
                    <a:pt x="1292" y="91"/>
                    <a:pt x="1292" y="91"/>
                    <a:pt x="1292" y="91"/>
                  </a:cubicBezTo>
                  <a:cubicBezTo>
                    <a:pt x="1348" y="91"/>
                    <a:pt x="1394" y="137"/>
                    <a:pt x="1394" y="193"/>
                  </a:cubicBezTo>
                  <a:cubicBezTo>
                    <a:pt x="1394" y="323"/>
                    <a:pt x="1394" y="323"/>
                    <a:pt x="1394" y="323"/>
                  </a:cubicBezTo>
                  <a:cubicBezTo>
                    <a:pt x="1344" y="323"/>
                    <a:pt x="1344" y="323"/>
                    <a:pt x="1344" y="323"/>
                  </a:cubicBezTo>
                  <a:cubicBezTo>
                    <a:pt x="1344" y="193"/>
                    <a:pt x="1344" y="193"/>
                    <a:pt x="1344" y="193"/>
                  </a:cubicBezTo>
                  <a:cubicBezTo>
                    <a:pt x="1344" y="165"/>
                    <a:pt x="1320" y="141"/>
                    <a:pt x="1292" y="141"/>
                  </a:cubicBezTo>
                  <a:cubicBezTo>
                    <a:pt x="1269" y="141"/>
                    <a:pt x="1269" y="141"/>
                    <a:pt x="1269" y="141"/>
                  </a:cubicBezTo>
                  <a:cubicBezTo>
                    <a:pt x="1269" y="91"/>
                    <a:pt x="1269" y="91"/>
                    <a:pt x="1269" y="91"/>
                  </a:cubicBezTo>
                  <a:close/>
                  <a:moveTo>
                    <a:pt x="838" y="58"/>
                  </a:moveTo>
                  <a:cubicBezTo>
                    <a:pt x="1210" y="58"/>
                    <a:pt x="1210" y="58"/>
                    <a:pt x="1210" y="58"/>
                  </a:cubicBezTo>
                  <a:cubicBezTo>
                    <a:pt x="1210" y="174"/>
                    <a:pt x="1210" y="174"/>
                    <a:pt x="1210" y="174"/>
                  </a:cubicBezTo>
                  <a:cubicBezTo>
                    <a:pt x="838" y="174"/>
                    <a:pt x="838" y="174"/>
                    <a:pt x="838" y="174"/>
                  </a:cubicBezTo>
                  <a:cubicBezTo>
                    <a:pt x="838" y="58"/>
                    <a:pt x="838" y="58"/>
                    <a:pt x="838" y="58"/>
                  </a:cubicBezTo>
                  <a:close/>
                  <a:moveTo>
                    <a:pt x="783" y="200"/>
                  </a:moveTo>
                  <a:cubicBezTo>
                    <a:pt x="790" y="218"/>
                    <a:pt x="808" y="232"/>
                    <a:pt x="829" y="232"/>
                  </a:cubicBezTo>
                  <a:cubicBezTo>
                    <a:pt x="1219" y="232"/>
                    <a:pt x="1219" y="232"/>
                    <a:pt x="1219" y="232"/>
                  </a:cubicBezTo>
                  <a:cubicBezTo>
                    <a:pt x="1240" y="232"/>
                    <a:pt x="1258" y="218"/>
                    <a:pt x="1265" y="200"/>
                  </a:cubicBezTo>
                  <a:cubicBezTo>
                    <a:pt x="1285" y="200"/>
                    <a:pt x="1285" y="200"/>
                    <a:pt x="1285" y="200"/>
                  </a:cubicBezTo>
                  <a:cubicBezTo>
                    <a:pt x="1285" y="323"/>
                    <a:pt x="1285" y="323"/>
                    <a:pt x="1285" y="323"/>
                  </a:cubicBezTo>
                  <a:cubicBezTo>
                    <a:pt x="763" y="323"/>
                    <a:pt x="763" y="323"/>
                    <a:pt x="763" y="323"/>
                  </a:cubicBezTo>
                  <a:cubicBezTo>
                    <a:pt x="763" y="200"/>
                    <a:pt x="763" y="200"/>
                    <a:pt x="763" y="200"/>
                  </a:cubicBezTo>
                  <a:lnTo>
                    <a:pt x="783" y="200"/>
                  </a:lnTo>
                  <a:close/>
                  <a:moveTo>
                    <a:pt x="654" y="193"/>
                  </a:moveTo>
                  <a:cubicBezTo>
                    <a:pt x="654" y="137"/>
                    <a:pt x="700" y="91"/>
                    <a:pt x="756" y="91"/>
                  </a:cubicBezTo>
                  <a:cubicBezTo>
                    <a:pt x="779" y="91"/>
                    <a:pt x="779" y="91"/>
                    <a:pt x="779" y="91"/>
                  </a:cubicBezTo>
                  <a:cubicBezTo>
                    <a:pt x="779" y="141"/>
                    <a:pt x="779" y="141"/>
                    <a:pt x="779" y="141"/>
                  </a:cubicBezTo>
                  <a:cubicBezTo>
                    <a:pt x="756" y="141"/>
                    <a:pt x="756" y="141"/>
                    <a:pt x="756" y="141"/>
                  </a:cubicBezTo>
                  <a:cubicBezTo>
                    <a:pt x="728" y="141"/>
                    <a:pt x="704" y="165"/>
                    <a:pt x="704" y="193"/>
                  </a:cubicBezTo>
                  <a:cubicBezTo>
                    <a:pt x="704" y="323"/>
                    <a:pt x="704" y="323"/>
                    <a:pt x="704" y="323"/>
                  </a:cubicBezTo>
                  <a:cubicBezTo>
                    <a:pt x="654" y="323"/>
                    <a:pt x="654" y="323"/>
                    <a:pt x="654" y="323"/>
                  </a:cubicBezTo>
                  <a:lnTo>
                    <a:pt x="654" y="193"/>
                  </a:lnTo>
                  <a:close/>
                  <a:moveTo>
                    <a:pt x="475" y="792"/>
                  </a:moveTo>
                  <a:cubicBezTo>
                    <a:pt x="584" y="792"/>
                    <a:pt x="584" y="792"/>
                    <a:pt x="584" y="792"/>
                  </a:cubicBezTo>
                  <a:cubicBezTo>
                    <a:pt x="584" y="922"/>
                    <a:pt x="584" y="922"/>
                    <a:pt x="584" y="922"/>
                  </a:cubicBezTo>
                  <a:cubicBezTo>
                    <a:pt x="475" y="922"/>
                    <a:pt x="475" y="922"/>
                    <a:pt x="475" y="922"/>
                  </a:cubicBezTo>
                  <a:lnTo>
                    <a:pt x="475" y="792"/>
                  </a:lnTo>
                  <a:close/>
                  <a:moveTo>
                    <a:pt x="584" y="1229"/>
                  </a:moveTo>
                  <a:cubicBezTo>
                    <a:pt x="584" y="1259"/>
                    <a:pt x="559" y="1284"/>
                    <a:pt x="529" y="1284"/>
                  </a:cubicBezTo>
                  <a:cubicBezTo>
                    <a:pt x="499" y="1284"/>
                    <a:pt x="475" y="1259"/>
                    <a:pt x="475" y="1229"/>
                  </a:cubicBezTo>
                  <a:cubicBezTo>
                    <a:pt x="475" y="1154"/>
                    <a:pt x="475" y="1154"/>
                    <a:pt x="475" y="1154"/>
                  </a:cubicBezTo>
                  <a:cubicBezTo>
                    <a:pt x="584" y="1154"/>
                    <a:pt x="584" y="1154"/>
                    <a:pt x="584" y="1154"/>
                  </a:cubicBezTo>
                  <a:lnTo>
                    <a:pt x="584" y="1229"/>
                  </a:lnTo>
                  <a:close/>
                  <a:moveTo>
                    <a:pt x="652" y="1051"/>
                  </a:moveTo>
                  <a:cubicBezTo>
                    <a:pt x="652" y="1096"/>
                    <a:pt x="652" y="1096"/>
                    <a:pt x="652" y="1096"/>
                  </a:cubicBezTo>
                  <a:cubicBezTo>
                    <a:pt x="613" y="1096"/>
                    <a:pt x="613" y="1096"/>
                    <a:pt x="613" y="1096"/>
                  </a:cubicBezTo>
                  <a:cubicBezTo>
                    <a:pt x="446" y="1096"/>
                    <a:pt x="446" y="1096"/>
                    <a:pt x="446" y="1096"/>
                  </a:cubicBezTo>
                  <a:cubicBezTo>
                    <a:pt x="407" y="1096"/>
                    <a:pt x="407" y="1096"/>
                    <a:pt x="407" y="1096"/>
                  </a:cubicBezTo>
                  <a:cubicBezTo>
                    <a:pt x="407" y="1051"/>
                    <a:pt x="407" y="1051"/>
                    <a:pt x="407" y="1051"/>
                  </a:cubicBezTo>
                  <a:cubicBezTo>
                    <a:pt x="407" y="980"/>
                    <a:pt x="407" y="980"/>
                    <a:pt x="407" y="980"/>
                  </a:cubicBezTo>
                  <a:cubicBezTo>
                    <a:pt x="446" y="980"/>
                    <a:pt x="446" y="980"/>
                    <a:pt x="446" y="980"/>
                  </a:cubicBezTo>
                  <a:cubicBezTo>
                    <a:pt x="613" y="980"/>
                    <a:pt x="613" y="980"/>
                    <a:pt x="613" y="980"/>
                  </a:cubicBezTo>
                  <a:cubicBezTo>
                    <a:pt x="652" y="980"/>
                    <a:pt x="652" y="980"/>
                    <a:pt x="652" y="980"/>
                  </a:cubicBezTo>
                  <a:lnTo>
                    <a:pt x="652" y="1051"/>
                  </a:lnTo>
                  <a:close/>
                  <a:moveTo>
                    <a:pt x="1464" y="792"/>
                  </a:moveTo>
                  <a:cubicBezTo>
                    <a:pt x="1573" y="792"/>
                    <a:pt x="1573" y="792"/>
                    <a:pt x="1573" y="792"/>
                  </a:cubicBezTo>
                  <a:cubicBezTo>
                    <a:pt x="1573" y="922"/>
                    <a:pt x="1573" y="922"/>
                    <a:pt x="1573" y="922"/>
                  </a:cubicBezTo>
                  <a:cubicBezTo>
                    <a:pt x="1464" y="922"/>
                    <a:pt x="1464" y="922"/>
                    <a:pt x="1464" y="922"/>
                  </a:cubicBezTo>
                  <a:lnTo>
                    <a:pt x="1464" y="792"/>
                  </a:lnTo>
                  <a:close/>
                  <a:moveTo>
                    <a:pt x="1573" y="1229"/>
                  </a:moveTo>
                  <a:cubicBezTo>
                    <a:pt x="1573" y="1259"/>
                    <a:pt x="1549" y="1284"/>
                    <a:pt x="1519" y="1284"/>
                  </a:cubicBezTo>
                  <a:cubicBezTo>
                    <a:pt x="1489" y="1284"/>
                    <a:pt x="1464" y="1259"/>
                    <a:pt x="1464" y="1229"/>
                  </a:cubicBezTo>
                  <a:cubicBezTo>
                    <a:pt x="1464" y="1154"/>
                    <a:pt x="1464" y="1154"/>
                    <a:pt x="1464" y="1154"/>
                  </a:cubicBezTo>
                  <a:cubicBezTo>
                    <a:pt x="1573" y="1154"/>
                    <a:pt x="1573" y="1154"/>
                    <a:pt x="1573" y="1154"/>
                  </a:cubicBezTo>
                  <a:cubicBezTo>
                    <a:pt x="1573" y="1229"/>
                    <a:pt x="1573" y="1229"/>
                    <a:pt x="1573" y="1229"/>
                  </a:cubicBezTo>
                  <a:close/>
                  <a:moveTo>
                    <a:pt x="1641" y="1051"/>
                  </a:moveTo>
                  <a:cubicBezTo>
                    <a:pt x="1641" y="1096"/>
                    <a:pt x="1641" y="1096"/>
                    <a:pt x="1641" y="1096"/>
                  </a:cubicBezTo>
                  <a:cubicBezTo>
                    <a:pt x="1602" y="1096"/>
                    <a:pt x="1602" y="1096"/>
                    <a:pt x="1602" y="1096"/>
                  </a:cubicBezTo>
                  <a:cubicBezTo>
                    <a:pt x="1435" y="1096"/>
                    <a:pt x="1435" y="1096"/>
                    <a:pt x="1435" y="1096"/>
                  </a:cubicBezTo>
                  <a:cubicBezTo>
                    <a:pt x="1396" y="1096"/>
                    <a:pt x="1396" y="1096"/>
                    <a:pt x="1396" y="1096"/>
                  </a:cubicBezTo>
                  <a:cubicBezTo>
                    <a:pt x="1396" y="1051"/>
                    <a:pt x="1396" y="1051"/>
                    <a:pt x="1396" y="1051"/>
                  </a:cubicBezTo>
                  <a:cubicBezTo>
                    <a:pt x="1396" y="980"/>
                    <a:pt x="1396" y="980"/>
                    <a:pt x="1396" y="980"/>
                  </a:cubicBezTo>
                  <a:cubicBezTo>
                    <a:pt x="1435" y="980"/>
                    <a:pt x="1435" y="980"/>
                    <a:pt x="1435" y="980"/>
                  </a:cubicBezTo>
                  <a:cubicBezTo>
                    <a:pt x="1602" y="980"/>
                    <a:pt x="1602" y="980"/>
                    <a:pt x="1602" y="980"/>
                  </a:cubicBezTo>
                  <a:cubicBezTo>
                    <a:pt x="1641" y="980"/>
                    <a:pt x="1641" y="980"/>
                    <a:pt x="1641" y="980"/>
                  </a:cubicBezTo>
                  <a:cubicBezTo>
                    <a:pt x="1641" y="1051"/>
                    <a:pt x="1641" y="1051"/>
                    <a:pt x="1641" y="1051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4" name="Группа 73"/>
          <p:cNvGrpSpPr/>
          <p:nvPr/>
        </p:nvGrpSpPr>
        <p:grpSpPr>
          <a:xfrm>
            <a:off x="2493694" y="702338"/>
            <a:ext cx="704711" cy="596425"/>
            <a:chOff x="-426720" y="2207578"/>
            <a:chExt cx="538332" cy="455612"/>
          </a:xfrm>
        </p:grpSpPr>
        <p:sp>
          <p:nvSpPr>
            <p:cNvPr id="75" name="Freeform 5"/>
            <p:cNvSpPr>
              <a:spLocks/>
            </p:cNvSpPr>
            <p:nvPr/>
          </p:nvSpPr>
          <p:spPr bwMode="auto">
            <a:xfrm>
              <a:off x="-262595" y="2224647"/>
              <a:ext cx="210081" cy="95849"/>
            </a:xfrm>
            <a:custGeom>
              <a:avLst/>
              <a:gdLst>
                <a:gd name="T0" fmla="*/ 667 w 798"/>
                <a:gd name="T1" fmla="*/ 0 h 368"/>
                <a:gd name="T2" fmla="*/ 131 w 798"/>
                <a:gd name="T3" fmla="*/ 0 h 368"/>
                <a:gd name="T4" fmla="*/ 0 w 798"/>
                <a:gd name="T5" fmla="*/ 131 h 368"/>
                <a:gd name="T6" fmla="*/ 0 w 798"/>
                <a:gd name="T7" fmla="*/ 368 h 368"/>
                <a:gd name="T8" fmla="*/ 109 w 798"/>
                <a:gd name="T9" fmla="*/ 368 h 368"/>
                <a:gd name="T10" fmla="*/ 109 w 798"/>
                <a:gd name="T11" fmla="*/ 131 h 368"/>
                <a:gd name="T12" fmla="*/ 131 w 798"/>
                <a:gd name="T13" fmla="*/ 109 h 368"/>
                <a:gd name="T14" fmla="*/ 667 w 798"/>
                <a:gd name="T15" fmla="*/ 109 h 368"/>
                <a:gd name="T16" fmla="*/ 689 w 798"/>
                <a:gd name="T17" fmla="*/ 131 h 368"/>
                <a:gd name="T18" fmla="*/ 689 w 798"/>
                <a:gd name="T19" fmla="*/ 368 h 368"/>
                <a:gd name="T20" fmla="*/ 798 w 798"/>
                <a:gd name="T21" fmla="*/ 368 h 368"/>
                <a:gd name="T22" fmla="*/ 798 w 798"/>
                <a:gd name="T23" fmla="*/ 131 h 368"/>
                <a:gd name="T24" fmla="*/ 667 w 798"/>
                <a:gd name="T25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98" h="368">
                  <a:moveTo>
                    <a:pt x="667" y="0"/>
                  </a:moveTo>
                  <a:cubicBezTo>
                    <a:pt x="131" y="0"/>
                    <a:pt x="131" y="0"/>
                    <a:pt x="131" y="0"/>
                  </a:cubicBezTo>
                  <a:cubicBezTo>
                    <a:pt x="59" y="0"/>
                    <a:pt x="0" y="59"/>
                    <a:pt x="0" y="131"/>
                  </a:cubicBezTo>
                  <a:cubicBezTo>
                    <a:pt x="0" y="368"/>
                    <a:pt x="0" y="368"/>
                    <a:pt x="0" y="368"/>
                  </a:cubicBezTo>
                  <a:cubicBezTo>
                    <a:pt x="109" y="368"/>
                    <a:pt x="109" y="368"/>
                    <a:pt x="109" y="368"/>
                  </a:cubicBezTo>
                  <a:cubicBezTo>
                    <a:pt x="109" y="131"/>
                    <a:pt x="109" y="131"/>
                    <a:pt x="109" y="131"/>
                  </a:cubicBezTo>
                  <a:cubicBezTo>
                    <a:pt x="109" y="119"/>
                    <a:pt x="119" y="109"/>
                    <a:pt x="131" y="109"/>
                  </a:cubicBezTo>
                  <a:cubicBezTo>
                    <a:pt x="667" y="109"/>
                    <a:pt x="667" y="109"/>
                    <a:pt x="667" y="109"/>
                  </a:cubicBezTo>
                  <a:cubicBezTo>
                    <a:pt x="679" y="109"/>
                    <a:pt x="689" y="119"/>
                    <a:pt x="689" y="131"/>
                  </a:cubicBezTo>
                  <a:cubicBezTo>
                    <a:pt x="689" y="368"/>
                    <a:pt x="689" y="368"/>
                    <a:pt x="689" y="368"/>
                  </a:cubicBezTo>
                  <a:cubicBezTo>
                    <a:pt x="798" y="368"/>
                    <a:pt x="798" y="368"/>
                    <a:pt x="798" y="368"/>
                  </a:cubicBezTo>
                  <a:cubicBezTo>
                    <a:pt x="798" y="131"/>
                    <a:pt x="798" y="131"/>
                    <a:pt x="798" y="131"/>
                  </a:cubicBezTo>
                  <a:cubicBezTo>
                    <a:pt x="798" y="59"/>
                    <a:pt x="739" y="0"/>
                    <a:pt x="66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6"/>
            <p:cNvSpPr>
              <a:spLocks/>
            </p:cNvSpPr>
            <p:nvPr/>
          </p:nvSpPr>
          <p:spPr bwMode="auto">
            <a:xfrm>
              <a:off x="-418842" y="2300801"/>
              <a:ext cx="522576" cy="354511"/>
            </a:xfrm>
            <a:custGeom>
              <a:avLst/>
              <a:gdLst>
                <a:gd name="T0" fmla="*/ 1915 w 1990"/>
                <a:gd name="T1" fmla="*/ 1351 h 1351"/>
                <a:gd name="T2" fmla="*/ 75 w 1990"/>
                <a:gd name="T3" fmla="*/ 1351 h 1351"/>
                <a:gd name="T4" fmla="*/ 0 w 1990"/>
                <a:gd name="T5" fmla="*/ 1276 h 1351"/>
                <a:gd name="T6" fmla="*/ 0 w 1990"/>
                <a:gd name="T7" fmla="*/ 75 h 1351"/>
                <a:gd name="T8" fmla="*/ 75 w 1990"/>
                <a:gd name="T9" fmla="*/ 0 h 1351"/>
                <a:gd name="T10" fmla="*/ 1915 w 1990"/>
                <a:gd name="T11" fmla="*/ 0 h 1351"/>
                <a:gd name="T12" fmla="*/ 1990 w 1990"/>
                <a:gd name="T13" fmla="*/ 75 h 1351"/>
                <a:gd name="T14" fmla="*/ 1990 w 1990"/>
                <a:gd name="T15" fmla="*/ 1276 h 1351"/>
                <a:gd name="T16" fmla="*/ 1915 w 1990"/>
                <a:gd name="T17" fmla="*/ 1351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90" h="1351">
                  <a:moveTo>
                    <a:pt x="1915" y="1351"/>
                  </a:moveTo>
                  <a:cubicBezTo>
                    <a:pt x="75" y="1351"/>
                    <a:pt x="75" y="1351"/>
                    <a:pt x="75" y="1351"/>
                  </a:cubicBezTo>
                  <a:cubicBezTo>
                    <a:pt x="34" y="1351"/>
                    <a:pt x="0" y="1317"/>
                    <a:pt x="0" y="1276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34"/>
                    <a:pt x="34" y="0"/>
                    <a:pt x="75" y="0"/>
                  </a:cubicBezTo>
                  <a:cubicBezTo>
                    <a:pt x="1915" y="0"/>
                    <a:pt x="1915" y="0"/>
                    <a:pt x="1915" y="0"/>
                  </a:cubicBezTo>
                  <a:cubicBezTo>
                    <a:pt x="1956" y="0"/>
                    <a:pt x="1990" y="34"/>
                    <a:pt x="1990" y="75"/>
                  </a:cubicBezTo>
                  <a:cubicBezTo>
                    <a:pt x="1990" y="1276"/>
                    <a:pt x="1990" y="1276"/>
                    <a:pt x="1990" y="1276"/>
                  </a:cubicBezTo>
                  <a:cubicBezTo>
                    <a:pt x="1990" y="1317"/>
                    <a:pt x="1956" y="1351"/>
                    <a:pt x="1915" y="135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7"/>
            <p:cNvSpPr>
              <a:spLocks/>
            </p:cNvSpPr>
            <p:nvPr/>
          </p:nvSpPr>
          <p:spPr bwMode="auto">
            <a:xfrm>
              <a:off x="-326932" y="2458361"/>
              <a:ext cx="78780" cy="45955"/>
            </a:xfrm>
            <a:custGeom>
              <a:avLst/>
              <a:gdLst>
                <a:gd name="T0" fmla="*/ 280 w 303"/>
                <a:gd name="T1" fmla="*/ 174 h 174"/>
                <a:gd name="T2" fmla="*/ 22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2 w 303"/>
                <a:gd name="T9" fmla="*/ 0 h 174"/>
                <a:gd name="T10" fmla="*/ 280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0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0" y="174"/>
                  </a:moveTo>
                  <a:cubicBezTo>
                    <a:pt x="22" y="174"/>
                    <a:pt x="22" y="174"/>
                    <a:pt x="22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280" y="0"/>
                    <a:pt x="280" y="0"/>
                    <a:pt x="280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0" y="174"/>
                  </a:cubicBezTo>
                  <a:close/>
                </a:path>
              </a:pathLst>
            </a:custGeom>
            <a:solidFill>
              <a:srgbClr val="FEE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8"/>
            <p:cNvSpPr>
              <a:spLocks/>
            </p:cNvSpPr>
            <p:nvPr/>
          </p:nvSpPr>
          <p:spPr bwMode="auto">
            <a:xfrm>
              <a:off x="-66957" y="2458361"/>
              <a:ext cx="78780" cy="45955"/>
            </a:xfrm>
            <a:custGeom>
              <a:avLst/>
              <a:gdLst>
                <a:gd name="T0" fmla="*/ 281 w 303"/>
                <a:gd name="T1" fmla="*/ 174 h 174"/>
                <a:gd name="T2" fmla="*/ 23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3 w 303"/>
                <a:gd name="T9" fmla="*/ 0 h 174"/>
                <a:gd name="T10" fmla="*/ 281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1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1" y="174"/>
                  </a:moveTo>
                  <a:cubicBezTo>
                    <a:pt x="23" y="174"/>
                    <a:pt x="23" y="174"/>
                    <a:pt x="23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281" y="0"/>
                    <a:pt x="281" y="0"/>
                    <a:pt x="281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1" y="174"/>
                  </a:cubicBezTo>
                  <a:close/>
                </a:path>
              </a:pathLst>
            </a:custGeom>
            <a:solidFill>
              <a:srgbClr val="FEE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9" name="Freeform 9"/>
            <p:cNvSpPr>
              <a:spLocks/>
            </p:cNvSpPr>
            <p:nvPr/>
          </p:nvSpPr>
          <p:spPr bwMode="auto">
            <a:xfrm>
              <a:off x="-418842" y="2300800"/>
              <a:ext cx="522576" cy="354511"/>
            </a:xfrm>
            <a:custGeom>
              <a:avLst/>
              <a:gdLst>
                <a:gd name="T0" fmla="*/ 1915 w 1990"/>
                <a:gd name="T1" fmla="*/ 0 h 1351"/>
                <a:gd name="T2" fmla="*/ 1807 w 1990"/>
                <a:gd name="T3" fmla="*/ 0 h 1351"/>
                <a:gd name="T4" fmla="*/ 1807 w 1990"/>
                <a:gd name="T5" fmla="*/ 1 h 1351"/>
                <a:gd name="T6" fmla="*/ 1807 w 1990"/>
                <a:gd name="T7" fmla="*/ 1202 h 1351"/>
                <a:gd name="T8" fmla="*/ 1733 w 1990"/>
                <a:gd name="T9" fmla="*/ 1277 h 1351"/>
                <a:gd name="T10" fmla="*/ 0 w 1990"/>
                <a:gd name="T11" fmla="*/ 1277 h 1351"/>
                <a:gd name="T12" fmla="*/ 75 w 1990"/>
                <a:gd name="T13" fmla="*/ 1351 h 1351"/>
                <a:gd name="T14" fmla="*/ 1915 w 1990"/>
                <a:gd name="T15" fmla="*/ 1351 h 1351"/>
                <a:gd name="T16" fmla="*/ 1990 w 1990"/>
                <a:gd name="T17" fmla="*/ 1276 h 1351"/>
                <a:gd name="T18" fmla="*/ 1990 w 1990"/>
                <a:gd name="T19" fmla="*/ 75 h 1351"/>
                <a:gd name="T20" fmla="*/ 1915 w 1990"/>
                <a:gd name="T21" fmla="*/ 0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90" h="1351">
                  <a:moveTo>
                    <a:pt x="1915" y="0"/>
                  </a:moveTo>
                  <a:cubicBezTo>
                    <a:pt x="1807" y="0"/>
                    <a:pt x="1807" y="0"/>
                    <a:pt x="1807" y="0"/>
                  </a:cubicBezTo>
                  <a:cubicBezTo>
                    <a:pt x="1807" y="0"/>
                    <a:pt x="1807" y="1"/>
                    <a:pt x="1807" y="1"/>
                  </a:cubicBezTo>
                  <a:cubicBezTo>
                    <a:pt x="1807" y="1202"/>
                    <a:pt x="1807" y="1202"/>
                    <a:pt x="1807" y="1202"/>
                  </a:cubicBezTo>
                  <a:cubicBezTo>
                    <a:pt x="1807" y="1243"/>
                    <a:pt x="1774" y="1277"/>
                    <a:pt x="1733" y="1277"/>
                  </a:cubicBezTo>
                  <a:cubicBezTo>
                    <a:pt x="0" y="1277"/>
                    <a:pt x="0" y="1277"/>
                    <a:pt x="0" y="1277"/>
                  </a:cubicBezTo>
                  <a:cubicBezTo>
                    <a:pt x="1" y="1318"/>
                    <a:pt x="34" y="1351"/>
                    <a:pt x="75" y="1351"/>
                  </a:cubicBezTo>
                  <a:cubicBezTo>
                    <a:pt x="1915" y="1351"/>
                    <a:pt x="1915" y="1351"/>
                    <a:pt x="1915" y="1351"/>
                  </a:cubicBezTo>
                  <a:cubicBezTo>
                    <a:pt x="1956" y="1351"/>
                    <a:pt x="1990" y="1317"/>
                    <a:pt x="1990" y="1276"/>
                  </a:cubicBezTo>
                  <a:cubicBezTo>
                    <a:pt x="1990" y="75"/>
                    <a:pt x="1990" y="75"/>
                    <a:pt x="1990" y="75"/>
                  </a:cubicBezTo>
                  <a:cubicBezTo>
                    <a:pt x="1990" y="34"/>
                    <a:pt x="1956" y="0"/>
                    <a:pt x="1915" y="0"/>
                  </a:cubicBezTo>
                  <a:close/>
                </a:path>
              </a:pathLst>
            </a:custGeom>
            <a:solidFill>
              <a:srgbClr val="9DCAE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0" name="Freeform 10"/>
            <p:cNvSpPr>
              <a:spLocks/>
            </p:cNvSpPr>
            <p:nvPr/>
          </p:nvSpPr>
          <p:spPr bwMode="auto">
            <a:xfrm>
              <a:off x="-418842" y="2300801"/>
              <a:ext cx="522576" cy="183821"/>
            </a:xfrm>
            <a:custGeom>
              <a:avLst/>
              <a:gdLst>
                <a:gd name="T0" fmla="*/ 1915 w 1990"/>
                <a:gd name="T1" fmla="*/ 0 h 699"/>
                <a:gd name="T2" fmla="*/ 75 w 1990"/>
                <a:gd name="T3" fmla="*/ 0 h 699"/>
                <a:gd name="T4" fmla="*/ 0 w 1990"/>
                <a:gd name="T5" fmla="*/ 75 h 699"/>
                <a:gd name="T6" fmla="*/ 0 w 1990"/>
                <a:gd name="T7" fmla="*/ 445 h 699"/>
                <a:gd name="T8" fmla="*/ 254 w 1990"/>
                <a:gd name="T9" fmla="*/ 699 h 699"/>
                <a:gd name="T10" fmla="*/ 1736 w 1990"/>
                <a:gd name="T11" fmla="*/ 699 h 699"/>
                <a:gd name="T12" fmla="*/ 1990 w 1990"/>
                <a:gd name="T13" fmla="*/ 445 h 699"/>
                <a:gd name="T14" fmla="*/ 1990 w 1990"/>
                <a:gd name="T15" fmla="*/ 75 h 699"/>
                <a:gd name="T16" fmla="*/ 1915 w 1990"/>
                <a:gd name="T17" fmla="*/ 0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90" h="699">
                  <a:moveTo>
                    <a:pt x="1915" y="0"/>
                  </a:moveTo>
                  <a:cubicBezTo>
                    <a:pt x="75" y="0"/>
                    <a:pt x="75" y="0"/>
                    <a:pt x="75" y="0"/>
                  </a:cubicBezTo>
                  <a:cubicBezTo>
                    <a:pt x="34" y="0"/>
                    <a:pt x="0" y="34"/>
                    <a:pt x="0" y="7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585"/>
                    <a:pt x="114" y="699"/>
                    <a:pt x="254" y="699"/>
                  </a:cubicBezTo>
                  <a:cubicBezTo>
                    <a:pt x="1736" y="699"/>
                    <a:pt x="1736" y="699"/>
                    <a:pt x="1736" y="699"/>
                  </a:cubicBezTo>
                  <a:cubicBezTo>
                    <a:pt x="1876" y="699"/>
                    <a:pt x="1990" y="585"/>
                    <a:pt x="1990" y="445"/>
                  </a:cubicBezTo>
                  <a:cubicBezTo>
                    <a:pt x="1990" y="75"/>
                    <a:pt x="1990" y="75"/>
                    <a:pt x="1990" y="75"/>
                  </a:cubicBezTo>
                  <a:cubicBezTo>
                    <a:pt x="1990" y="34"/>
                    <a:pt x="1956" y="0"/>
                    <a:pt x="191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1" name="Freeform 11"/>
            <p:cNvSpPr>
              <a:spLocks/>
            </p:cNvSpPr>
            <p:nvPr/>
          </p:nvSpPr>
          <p:spPr bwMode="auto">
            <a:xfrm>
              <a:off x="-418842" y="2300799"/>
              <a:ext cx="522576" cy="183821"/>
            </a:xfrm>
            <a:custGeom>
              <a:avLst/>
              <a:gdLst>
                <a:gd name="T0" fmla="*/ 1986 w 1990"/>
                <a:gd name="T1" fmla="*/ 53 h 699"/>
                <a:gd name="T2" fmla="*/ 1975 w 1990"/>
                <a:gd name="T3" fmla="*/ 31 h 699"/>
                <a:gd name="T4" fmla="*/ 1968 w 1990"/>
                <a:gd name="T5" fmla="*/ 22 h 699"/>
                <a:gd name="T6" fmla="*/ 1959 w 1990"/>
                <a:gd name="T7" fmla="*/ 15 h 699"/>
                <a:gd name="T8" fmla="*/ 1937 w 1990"/>
                <a:gd name="T9" fmla="*/ 4 h 699"/>
                <a:gd name="T10" fmla="*/ 1915 w 1990"/>
                <a:gd name="T11" fmla="*/ 0 h 699"/>
                <a:gd name="T12" fmla="*/ 1807 w 1990"/>
                <a:gd name="T13" fmla="*/ 0 h 699"/>
                <a:gd name="T14" fmla="*/ 1807 w 1990"/>
                <a:gd name="T15" fmla="*/ 1 h 699"/>
                <a:gd name="T16" fmla="*/ 1807 w 1990"/>
                <a:gd name="T17" fmla="*/ 546 h 699"/>
                <a:gd name="T18" fmla="*/ 1737 w 1990"/>
                <a:gd name="T19" fmla="*/ 617 h 699"/>
                <a:gd name="T20" fmla="*/ 1736 w 1990"/>
                <a:gd name="T21" fmla="*/ 617 h 699"/>
                <a:gd name="T22" fmla="*/ 254 w 1990"/>
                <a:gd name="T23" fmla="*/ 617 h 699"/>
                <a:gd name="T24" fmla="*/ 0 w 1990"/>
                <a:gd name="T25" fmla="*/ 364 h 699"/>
                <a:gd name="T26" fmla="*/ 0 w 1990"/>
                <a:gd name="T27" fmla="*/ 445 h 699"/>
                <a:gd name="T28" fmla="*/ 254 w 1990"/>
                <a:gd name="T29" fmla="*/ 699 h 699"/>
                <a:gd name="T30" fmla="*/ 1736 w 1990"/>
                <a:gd name="T31" fmla="*/ 699 h 699"/>
                <a:gd name="T32" fmla="*/ 1807 w 1990"/>
                <a:gd name="T33" fmla="*/ 689 h 699"/>
                <a:gd name="T34" fmla="*/ 1807 w 1990"/>
                <a:gd name="T35" fmla="*/ 689 h 699"/>
                <a:gd name="T36" fmla="*/ 1807 w 1990"/>
                <a:gd name="T37" fmla="*/ 689 h 699"/>
                <a:gd name="T38" fmla="*/ 1817 w 1990"/>
                <a:gd name="T39" fmla="*/ 686 h 699"/>
                <a:gd name="T40" fmla="*/ 1817 w 1990"/>
                <a:gd name="T41" fmla="*/ 686 h 699"/>
                <a:gd name="T42" fmla="*/ 1863 w 1990"/>
                <a:gd name="T43" fmla="*/ 665 h 699"/>
                <a:gd name="T44" fmla="*/ 1863 w 1990"/>
                <a:gd name="T45" fmla="*/ 665 h 699"/>
                <a:gd name="T46" fmla="*/ 1872 w 1990"/>
                <a:gd name="T47" fmla="*/ 660 h 699"/>
                <a:gd name="T48" fmla="*/ 1872 w 1990"/>
                <a:gd name="T49" fmla="*/ 660 h 699"/>
                <a:gd name="T50" fmla="*/ 1903 w 1990"/>
                <a:gd name="T51" fmla="*/ 636 h 699"/>
                <a:gd name="T52" fmla="*/ 1904 w 1990"/>
                <a:gd name="T53" fmla="*/ 635 h 699"/>
                <a:gd name="T54" fmla="*/ 1910 w 1990"/>
                <a:gd name="T55" fmla="*/ 630 h 699"/>
                <a:gd name="T56" fmla="*/ 1912 w 1990"/>
                <a:gd name="T57" fmla="*/ 628 h 699"/>
                <a:gd name="T58" fmla="*/ 1918 w 1990"/>
                <a:gd name="T59" fmla="*/ 622 h 699"/>
                <a:gd name="T60" fmla="*/ 1919 w 1990"/>
                <a:gd name="T61" fmla="*/ 622 h 699"/>
                <a:gd name="T62" fmla="*/ 1936 w 1990"/>
                <a:gd name="T63" fmla="*/ 601 h 699"/>
                <a:gd name="T64" fmla="*/ 1938 w 1990"/>
                <a:gd name="T65" fmla="*/ 599 h 699"/>
                <a:gd name="T66" fmla="*/ 1942 w 1990"/>
                <a:gd name="T67" fmla="*/ 593 h 699"/>
                <a:gd name="T68" fmla="*/ 1945 w 1990"/>
                <a:gd name="T69" fmla="*/ 590 h 699"/>
                <a:gd name="T70" fmla="*/ 1948 w 1990"/>
                <a:gd name="T71" fmla="*/ 584 h 699"/>
                <a:gd name="T72" fmla="*/ 1951 w 1990"/>
                <a:gd name="T73" fmla="*/ 580 h 699"/>
                <a:gd name="T74" fmla="*/ 1954 w 1990"/>
                <a:gd name="T75" fmla="*/ 575 h 699"/>
                <a:gd name="T76" fmla="*/ 1957 w 1990"/>
                <a:gd name="T77" fmla="*/ 570 h 699"/>
                <a:gd name="T78" fmla="*/ 1960 w 1990"/>
                <a:gd name="T79" fmla="*/ 565 h 699"/>
                <a:gd name="T80" fmla="*/ 1964 w 1990"/>
                <a:gd name="T81" fmla="*/ 556 h 699"/>
                <a:gd name="T82" fmla="*/ 1966 w 1990"/>
                <a:gd name="T83" fmla="*/ 552 h 699"/>
                <a:gd name="T84" fmla="*/ 1969 w 1990"/>
                <a:gd name="T85" fmla="*/ 546 h 699"/>
                <a:gd name="T86" fmla="*/ 1971 w 1990"/>
                <a:gd name="T87" fmla="*/ 541 h 699"/>
                <a:gd name="T88" fmla="*/ 1974 w 1990"/>
                <a:gd name="T89" fmla="*/ 535 h 699"/>
                <a:gd name="T90" fmla="*/ 1975 w 1990"/>
                <a:gd name="T91" fmla="*/ 530 h 699"/>
                <a:gd name="T92" fmla="*/ 1977 w 1990"/>
                <a:gd name="T93" fmla="*/ 524 h 699"/>
                <a:gd name="T94" fmla="*/ 1979 w 1990"/>
                <a:gd name="T95" fmla="*/ 519 h 699"/>
                <a:gd name="T96" fmla="*/ 1981 w 1990"/>
                <a:gd name="T97" fmla="*/ 511 h 699"/>
                <a:gd name="T98" fmla="*/ 1982 w 1990"/>
                <a:gd name="T99" fmla="*/ 508 h 699"/>
                <a:gd name="T100" fmla="*/ 1985 w 1990"/>
                <a:gd name="T101" fmla="*/ 497 h 699"/>
                <a:gd name="T102" fmla="*/ 1985 w 1990"/>
                <a:gd name="T103" fmla="*/ 494 h 699"/>
                <a:gd name="T104" fmla="*/ 1987 w 1990"/>
                <a:gd name="T105" fmla="*/ 486 h 699"/>
                <a:gd name="T106" fmla="*/ 1987 w 1990"/>
                <a:gd name="T107" fmla="*/ 481 h 699"/>
                <a:gd name="T108" fmla="*/ 1988 w 1990"/>
                <a:gd name="T109" fmla="*/ 474 h 699"/>
                <a:gd name="T110" fmla="*/ 1989 w 1990"/>
                <a:gd name="T111" fmla="*/ 469 h 699"/>
                <a:gd name="T112" fmla="*/ 1989 w 1990"/>
                <a:gd name="T113" fmla="*/ 461 h 699"/>
                <a:gd name="T114" fmla="*/ 1990 w 1990"/>
                <a:gd name="T115" fmla="*/ 457 h 699"/>
                <a:gd name="T116" fmla="*/ 1990 w 1990"/>
                <a:gd name="T117" fmla="*/ 445 h 699"/>
                <a:gd name="T118" fmla="*/ 1990 w 1990"/>
                <a:gd name="T119" fmla="*/ 364 h 699"/>
                <a:gd name="T120" fmla="*/ 1990 w 1990"/>
                <a:gd name="T121" fmla="*/ 75 h 699"/>
                <a:gd name="T122" fmla="*/ 1986 w 1990"/>
                <a:gd name="T123" fmla="*/ 53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0" h="699">
                  <a:moveTo>
                    <a:pt x="1986" y="53"/>
                  </a:moveTo>
                  <a:cubicBezTo>
                    <a:pt x="1984" y="45"/>
                    <a:pt x="1980" y="37"/>
                    <a:pt x="1975" y="31"/>
                  </a:cubicBezTo>
                  <a:cubicBezTo>
                    <a:pt x="1973" y="28"/>
                    <a:pt x="1971" y="25"/>
                    <a:pt x="1968" y="22"/>
                  </a:cubicBezTo>
                  <a:cubicBezTo>
                    <a:pt x="1965" y="19"/>
                    <a:pt x="1962" y="17"/>
                    <a:pt x="1959" y="15"/>
                  </a:cubicBezTo>
                  <a:cubicBezTo>
                    <a:pt x="1953" y="10"/>
                    <a:pt x="1945" y="6"/>
                    <a:pt x="1937" y="4"/>
                  </a:cubicBezTo>
                  <a:cubicBezTo>
                    <a:pt x="1931" y="1"/>
                    <a:pt x="1923" y="0"/>
                    <a:pt x="1915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7" y="0"/>
                    <a:pt x="1807" y="1"/>
                    <a:pt x="1807" y="1"/>
                  </a:cubicBezTo>
                  <a:cubicBezTo>
                    <a:pt x="1807" y="546"/>
                    <a:pt x="1807" y="546"/>
                    <a:pt x="1807" y="546"/>
                  </a:cubicBezTo>
                  <a:cubicBezTo>
                    <a:pt x="1807" y="585"/>
                    <a:pt x="1776" y="617"/>
                    <a:pt x="1737" y="617"/>
                  </a:cubicBezTo>
                  <a:cubicBezTo>
                    <a:pt x="1737" y="617"/>
                    <a:pt x="1737" y="617"/>
                    <a:pt x="1736" y="617"/>
                  </a:cubicBezTo>
                  <a:cubicBezTo>
                    <a:pt x="254" y="617"/>
                    <a:pt x="254" y="617"/>
                    <a:pt x="254" y="617"/>
                  </a:cubicBezTo>
                  <a:cubicBezTo>
                    <a:pt x="114" y="617"/>
                    <a:pt x="0" y="504"/>
                    <a:pt x="0" y="364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585"/>
                    <a:pt x="114" y="699"/>
                    <a:pt x="254" y="699"/>
                  </a:cubicBezTo>
                  <a:cubicBezTo>
                    <a:pt x="1736" y="699"/>
                    <a:pt x="1736" y="699"/>
                    <a:pt x="1736" y="699"/>
                  </a:cubicBezTo>
                  <a:cubicBezTo>
                    <a:pt x="1761" y="699"/>
                    <a:pt x="1785" y="695"/>
                    <a:pt x="1807" y="689"/>
                  </a:cubicBezTo>
                  <a:cubicBezTo>
                    <a:pt x="1807" y="689"/>
                    <a:pt x="1807" y="689"/>
                    <a:pt x="1807" y="689"/>
                  </a:cubicBezTo>
                  <a:cubicBezTo>
                    <a:pt x="1807" y="689"/>
                    <a:pt x="1807" y="689"/>
                    <a:pt x="1807" y="689"/>
                  </a:cubicBezTo>
                  <a:cubicBezTo>
                    <a:pt x="1810" y="688"/>
                    <a:pt x="1814" y="687"/>
                    <a:pt x="1817" y="686"/>
                  </a:cubicBezTo>
                  <a:cubicBezTo>
                    <a:pt x="1817" y="686"/>
                    <a:pt x="1817" y="686"/>
                    <a:pt x="1817" y="686"/>
                  </a:cubicBezTo>
                  <a:cubicBezTo>
                    <a:pt x="1833" y="680"/>
                    <a:pt x="1848" y="673"/>
                    <a:pt x="1863" y="665"/>
                  </a:cubicBezTo>
                  <a:cubicBezTo>
                    <a:pt x="1863" y="665"/>
                    <a:pt x="1863" y="665"/>
                    <a:pt x="1863" y="665"/>
                  </a:cubicBezTo>
                  <a:cubicBezTo>
                    <a:pt x="1866" y="663"/>
                    <a:pt x="1869" y="662"/>
                    <a:pt x="1872" y="660"/>
                  </a:cubicBezTo>
                  <a:cubicBezTo>
                    <a:pt x="1872" y="660"/>
                    <a:pt x="1872" y="660"/>
                    <a:pt x="1872" y="660"/>
                  </a:cubicBezTo>
                  <a:cubicBezTo>
                    <a:pt x="1883" y="653"/>
                    <a:pt x="1893" y="645"/>
                    <a:pt x="1903" y="636"/>
                  </a:cubicBezTo>
                  <a:cubicBezTo>
                    <a:pt x="1903" y="636"/>
                    <a:pt x="1904" y="636"/>
                    <a:pt x="1904" y="635"/>
                  </a:cubicBezTo>
                  <a:cubicBezTo>
                    <a:pt x="1906" y="633"/>
                    <a:pt x="1908" y="632"/>
                    <a:pt x="1910" y="630"/>
                  </a:cubicBezTo>
                  <a:cubicBezTo>
                    <a:pt x="1911" y="629"/>
                    <a:pt x="1912" y="629"/>
                    <a:pt x="1912" y="628"/>
                  </a:cubicBezTo>
                  <a:cubicBezTo>
                    <a:pt x="1914" y="626"/>
                    <a:pt x="1916" y="624"/>
                    <a:pt x="1918" y="622"/>
                  </a:cubicBezTo>
                  <a:cubicBezTo>
                    <a:pt x="1918" y="622"/>
                    <a:pt x="1918" y="622"/>
                    <a:pt x="1919" y="622"/>
                  </a:cubicBezTo>
                  <a:cubicBezTo>
                    <a:pt x="1925" y="615"/>
                    <a:pt x="1931" y="608"/>
                    <a:pt x="1936" y="601"/>
                  </a:cubicBezTo>
                  <a:cubicBezTo>
                    <a:pt x="1937" y="600"/>
                    <a:pt x="1938" y="599"/>
                    <a:pt x="1938" y="599"/>
                  </a:cubicBezTo>
                  <a:cubicBezTo>
                    <a:pt x="1940" y="597"/>
                    <a:pt x="1941" y="595"/>
                    <a:pt x="1942" y="593"/>
                  </a:cubicBezTo>
                  <a:cubicBezTo>
                    <a:pt x="1943" y="592"/>
                    <a:pt x="1944" y="591"/>
                    <a:pt x="1945" y="590"/>
                  </a:cubicBezTo>
                  <a:cubicBezTo>
                    <a:pt x="1946" y="588"/>
                    <a:pt x="1947" y="586"/>
                    <a:pt x="1948" y="584"/>
                  </a:cubicBezTo>
                  <a:cubicBezTo>
                    <a:pt x="1949" y="583"/>
                    <a:pt x="1950" y="582"/>
                    <a:pt x="1951" y="580"/>
                  </a:cubicBezTo>
                  <a:cubicBezTo>
                    <a:pt x="1952" y="578"/>
                    <a:pt x="1953" y="577"/>
                    <a:pt x="1954" y="575"/>
                  </a:cubicBezTo>
                  <a:cubicBezTo>
                    <a:pt x="1955" y="573"/>
                    <a:pt x="1956" y="572"/>
                    <a:pt x="1957" y="570"/>
                  </a:cubicBezTo>
                  <a:cubicBezTo>
                    <a:pt x="1958" y="569"/>
                    <a:pt x="1959" y="567"/>
                    <a:pt x="1960" y="565"/>
                  </a:cubicBezTo>
                  <a:cubicBezTo>
                    <a:pt x="1961" y="562"/>
                    <a:pt x="1963" y="559"/>
                    <a:pt x="1964" y="556"/>
                  </a:cubicBezTo>
                  <a:cubicBezTo>
                    <a:pt x="1965" y="555"/>
                    <a:pt x="1966" y="553"/>
                    <a:pt x="1966" y="552"/>
                  </a:cubicBezTo>
                  <a:cubicBezTo>
                    <a:pt x="1967" y="550"/>
                    <a:pt x="1968" y="548"/>
                    <a:pt x="1969" y="546"/>
                  </a:cubicBezTo>
                  <a:cubicBezTo>
                    <a:pt x="1970" y="544"/>
                    <a:pt x="1970" y="543"/>
                    <a:pt x="1971" y="541"/>
                  </a:cubicBezTo>
                  <a:cubicBezTo>
                    <a:pt x="1972" y="539"/>
                    <a:pt x="1973" y="537"/>
                    <a:pt x="1974" y="535"/>
                  </a:cubicBezTo>
                  <a:cubicBezTo>
                    <a:pt x="1974" y="533"/>
                    <a:pt x="1975" y="532"/>
                    <a:pt x="1975" y="530"/>
                  </a:cubicBezTo>
                  <a:cubicBezTo>
                    <a:pt x="1976" y="528"/>
                    <a:pt x="1977" y="526"/>
                    <a:pt x="1977" y="524"/>
                  </a:cubicBezTo>
                  <a:cubicBezTo>
                    <a:pt x="1978" y="522"/>
                    <a:pt x="1978" y="521"/>
                    <a:pt x="1979" y="519"/>
                  </a:cubicBezTo>
                  <a:cubicBezTo>
                    <a:pt x="1980" y="517"/>
                    <a:pt x="1980" y="514"/>
                    <a:pt x="1981" y="511"/>
                  </a:cubicBezTo>
                  <a:cubicBezTo>
                    <a:pt x="1981" y="510"/>
                    <a:pt x="1982" y="509"/>
                    <a:pt x="1982" y="508"/>
                  </a:cubicBezTo>
                  <a:cubicBezTo>
                    <a:pt x="1983" y="505"/>
                    <a:pt x="1984" y="501"/>
                    <a:pt x="1985" y="497"/>
                  </a:cubicBezTo>
                  <a:cubicBezTo>
                    <a:pt x="1985" y="496"/>
                    <a:pt x="1985" y="495"/>
                    <a:pt x="1985" y="494"/>
                  </a:cubicBezTo>
                  <a:cubicBezTo>
                    <a:pt x="1986" y="491"/>
                    <a:pt x="1986" y="488"/>
                    <a:pt x="1987" y="486"/>
                  </a:cubicBezTo>
                  <a:cubicBezTo>
                    <a:pt x="1987" y="484"/>
                    <a:pt x="1987" y="483"/>
                    <a:pt x="1987" y="481"/>
                  </a:cubicBezTo>
                  <a:cubicBezTo>
                    <a:pt x="1988" y="479"/>
                    <a:pt x="1988" y="476"/>
                    <a:pt x="1988" y="474"/>
                  </a:cubicBezTo>
                  <a:cubicBezTo>
                    <a:pt x="1988" y="472"/>
                    <a:pt x="1989" y="471"/>
                    <a:pt x="1989" y="469"/>
                  </a:cubicBezTo>
                  <a:cubicBezTo>
                    <a:pt x="1989" y="467"/>
                    <a:pt x="1989" y="464"/>
                    <a:pt x="1989" y="461"/>
                  </a:cubicBezTo>
                  <a:cubicBezTo>
                    <a:pt x="1989" y="460"/>
                    <a:pt x="1989" y="459"/>
                    <a:pt x="1990" y="457"/>
                  </a:cubicBezTo>
                  <a:cubicBezTo>
                    <a:pt x="1990" y="454"/>
                    <a:pt x="1990" y="449"/>
                    <a:pt x="1990" y="445"/>
                  </a:cubicBezTo>
                  <a:cubicBezTo>
                    <a:pt x="1990" y="364"/>
                    <a:pt x="1990" y="364"/>
                    <a:pt x="1990" y="364"/>
                  </a:cubicBezTo>
                  <a:cubicBezTo>
                    <a:pt x="1990" y="75"/>
                    <a:pt x="1990" y="75"/>
                    <a:pt x="1990" y="75"/>
                  </a:cubicBezTo>
                  <a:cubicBezTo>
                    <a:pt x="1990" y="67"/>
                    <a:pt x="1989" y="60"/>
                    <a:pt x="1986" y="53"/>
                  </a:cubicBezTo>
                  <a:close/>
                </a:path>
              </a:pathLst>
            </a:custGeom>
            <a:solidFill>
              <a:srgbClr val="9DCAE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" name="Freeform 12"/>
            <p:cNvSpPr>
              <a:spLocks/>
            </p:cNvSpPr>
            <p:nvPr/>
          </p:nvSpPr>
          <p:spPr bwMode="auto">
            <a:xfrm>
              <a:off x="-309863" y="2408467"/>
              <a:ext cx="44642" cy="144430"/>
            </a:xfrm>
            <a:custGeom>
              <a:avLst/>
              <a:gdLst>
                <a:gd name="T0" fmla="*/ 83 w 167"/>
                <a:gd name="T1" fmla="*/ 550 h 550"/>
                <a:gd name="T2" fmla="*/ 83 w 167"/>
                <a:gd name="T3" fmla="*/ 550 h 550"/>
                <a:gd name="T4" fmla="*/ 0 w 167"/>
                <a:gd name="T5" fmla="*/ 466 h 550"/>
                <a:gd name="T6" fmla="*/ 0 w 167"/>
                <a:gd name="T7" fmla="*/ 17 h 550"/>
                <a:gd name="T8" fmla="*/ 16 w 167"/>
                <a:gd name="T9" fmla="*/ 0 h 550"/>
                <a:gd name="T10" fmla="*/ 151 w 167"/>
                <a:gd name="T11" fmla="*/ 0 h 550"/>
                <a:gd name="T12" fmla="*/ 167 w 167"/>
                <a:gd name="T13" fmla="*/ 17 h 550"/>
                <a:gd name="T14" fmla="*/ 167 w 167"/>
                <a:gd name="T15" fmla="*/ 466 h 550"/>
                <a:gd name="T16" fmla="*/ 83 w 167"/>
                <a:gd name="T17" fmla="*/ 55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550">
                  <a:moveTo>
                    <a:pt x="83" y="550"/>
                  </a:moveTo>
                  <a:cubicBezTo>
                    <a:pt x="83" y="550"/>
                    <a:pt x="83" y="550"/>
                    <a:pt x="83" y="550"/>
                  </a:cubicBezTo>
                  <a:cubicBezTo>
                    <a:pt x="37" y="550"/>
                    <a:pt x="0" y="512"/>
                    <a:pt x="0" y="46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60" y="0"/>
                    <a:pt x="167" y="8"/>
                    <a:pt x="167" y="17"/>
                  </a:cubicBezTo>
                  <a:cubicBezTo>
                    <a:pt x="167" y="466"/>
                    <a:pt x="167" y="466"/>
                    <a:pt x="167" y="466"/>
                  </a:cubicBezTo>
                  <a:cubicBezTo>
                    <a:pt x="167" y="512"/>
                    <a:pt x="130" y="550"/>
                    <a:pt x="83" y="55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" name="Freeform 14"/>
            <p:cNvSpPr>
              <a:spLocks/>
            </p:cNvSpPr>
            <p:nvPr/>
          </p:nvSpPr>
          <p:spPr bwMode="auto">
            <a:xfrm>
              <a:off x="-296733" y="2408467"/>
              <a:ext cx="31512" cy="144430"/>
            </a:xfrm>
            <a:custGeom>
              <a:avLst/>
              <a:gdLst>
                <a:gd name="T0" fmla="*/ 104 w 120"/>
                <a:gd name="T1" fmla="*/ 0 h 550"/>
                <a:gd name="T2" fmla="*/ 32 w 120"/>
                <a:gd name="T3" fmla="*/ 0 h 550"/>
                <a:gd name="T4" fmla="*/ 48 w 120"/>
                <a:gd name="T5" fmla="*/ 17 h 550"/>
                <a:gd name="T6" fmla="*/ 48 w 120"/>
                <a:gd name="T7" fmla="*/ 466 h 550"/>
                <a:gd name="T8" fmla="*/ 0 w 120"/>
                <a:gd name="T9" fmla="*/ 542 h 550"/>
                <a:gd name="T10" fmla="*/ 36 w 120"/>
                <a:gd name="T11" fmla="*/ 550 h 550"/>
                <a:gd name="T12" fmla="*/ 36 w 120"/>
                <a:gd name="T13" fmla="*/ 550 h 550"/>
                <a:gd name="T14" fmla="*/ 120 w 120"/>
                <a:gd name="T15" fmla="*/ 466 h 550"/>
                <a:gd name="T16" fmla="*/ 120 w 120"/>
                <a:gd name="T17" fmla="*/ 17 h 550"/>
                <a:gd name="T18" fmla="*/ 104 w 120"/>
                <a:gd name="T19" fmla="*/ 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0" h="550">
                  <a:moveTo>
                    <a:pt x="104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41" y="0"/>
                    <a:pt x="48" y="8"/>
                    <a:pt x="48" y="17"/>
                  </a:cubicBezTo>
                  <a:cubicBezTo>
                    <a:pt x="48" y="466"/>
                    <a:pt x="48" y="466"/>
                    <a:pt x="48" y="466"/>
                  </a:cubicBezTo>
                  <a:cubicBezTo>
                    <a:pt x="48" y="499"/>
                    <a:pt x="29" y="528"/>
                    <a:pt x="0" y="542"/>
                  </a:cubicBezTo>
                  <a:cubicBezTo>
                    <a:pt x="11" y="547"/>
                    <a:pt x="23" y="550"/>
                    <a:pt x="36" y="550"/>
                  </a:cubicBezTo>
                  <a:cubicBezTo>
                    <a:pt x="36" y="550"/>
                    <a:pt x="36" y="550"/>
                    <a:pt x="36" y="550"/>
                  </a:cubicBezTo>
                  <a:cubicBezTo>
                    <a:pt x="83" y="550"/>
                    <a:pt x="120" y="512"/>
                    <a:pt x="120" y="466"/>
                  </a:cubicBezTo>
                  <a:cubicBezTo>
                    <a:pt x="120" y="17"/>
                    <a:pt x="120" y="17"/>
                    <a:pt x="120" y="17"/>
                  </a:cubicBezTo>
                  <a:cubicBezTo>
                    <a:pt x="120" y="8"/>
                    <a:pt x="113" y="0"/>
                    <a:pt x="104" y="0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4" name="Freeform 13"/>
            <p:cNvSpPr>
              <a:spLocks/>
            </p:cNvSpPr>
            <p:nvPr/>
          </p:nvSpPr>
          <p:spPr bwMode="auto">
            <a:xfrm>
              <a:off x="-326932" y="2458361"/>
              <a:ext cx="78780" cy="45955"/>
            </a:xfrm>
            <a:custGeom>
              <a:avLst/>
              <a:gdLst>
                <a:gd name="T0" fmla="*/ 280 w 303"/>
                <a:gd name="T1" fmla="*/ 174 h 174"/>
                <a:gd name="T2" fmla="*/ 22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2 w 303"/>
                <a:gd name="T9" fmla="*/ 0 h 174"/>
                <a:gd name="T10" fmla="*/ 280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0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0" y="174"/>
                  </a:moveTo>
                  <a:cubicBezTo>
                    <a:pt x="22" y="174"/>
                    <a:pt x="22" y="174"/>
                    <a:pt x="22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280" y="0"/>
                    <a:pt x="280" y="0"/>
                    <a:pt x="280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0" y="174"/>
                  </a:cubicBezTo>
                  <a:close/>
                </a:path>
              </a:pathLst>
            </a:custGeom>
            <a:solidFill>
              <a:srgbClr val="95C34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5" name="Freeform 15"/>
            <p:cNvSpPr>
              <a:spLocks/>
            </p:cNvSpPr>
            <p:nvPr/>
          </p:nvSpPr>
          <p:spPr bwMode="auto">
            <a:xfrm>
              <a:off x="-49888" y="2408467"/>
              <a:ext cx="44642" cy="144430"/>
            </a:xfrm>
            <a:custGeom>
              <a:avLst/>
              <a:gdLst>
                <a:gd name="T0" fmla="*/ 84 w 167"/>
                <a:gd name="T1" fmla="*/ 550 h 550"/>
                <a:gd name="T2" fmla="*/ 84 w 167"/>
                <a:gd name="T3" fmla="*/ 550 h 550"/>
                <a:gd name="T4" fmla="*/ 0 w 167"/>
                <a:gd name="T5" fmla="*/ 466 h 550"/>
                <a:gd name="T6" fmla="*/ 0 w 167"/>
                <a:gd name="T7" fmla="*/ 17 h 550"/>
                <a:gd name="T8" fmla="*/ 17 w 167"/>
                <a:gd name="T9" fmla="*/ 0 h 550"/>
                <a:gd name="T10" fmla="*/ 151 w 167"/>
                <a:gd name="T11" fmla="*/ 0 h 550"/>
                <a:gd name="T12" fmla="*/ 167 w 167"/>
                <a:gd name="T13" fmla="*/ 17 h 550"/>
                <a:gd name="T14" fmla="*/ 167 w 167"/>
                <a:gd name="T15" fmla="*/ 466 h 550"/>
                <a:gd name="T16" fmla="*/ 84 w 167"/>
                <a:gd name="T17" fmla="*/ 55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550">
                  <a:moveTo>
                    <a:pt x="84" y="550"/>
                  </a:moveTo>
                  <a:cubicBezTo>
                    <a:pt x="84" y="550"/>
                    <a:pt x="84" y="550"/>
                    <a:pt x="84" y="550"/>
                  </a:cubicBezTo>
                  <a:cubicBezTo>
                    <a:pt x="37" y="550"/>
                    <a:pt x="0" y="512"/>
                    <a:pt x="0" y="46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7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60" y="0"/>
                    <a:pt x="167" y="8"/>
                    <a:pt x="167" y="17"/>
                  </a:cubicBezTo>
                  <a:cubicBezTo>
                    <a:pt x="167" y="466"/>
                    <a:pt x="167" y="466"/>
                    <a:pt x="167" y="466"/>
                  </a:cubicBezTo>
                  <a:cubicBezTo>
                    <a:pt x="167" y="512"/>
                    <a:pt x="130" y="550"/>
                    <a:pt x="84" y="550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6" name="Freeform 16"/>
            <p:cNvSpPr>
              <a:spLocks/>
            </p:cNvSpPr>
            <p:nvPr/>
          </p:nvSpPr>
          <p:spPr bwMode="auto">
            <a:xfrm>
              <a:off x="-36758" y="2408467"/>
              <a:ext cx="31512" cy="144430"/>
            </a:xfrm>
            <a:custGeom>
              <a:avLst/>
              <a:gdLst>
                <a:gd name="T0" fmla="*/ 103 w 119"/>
                <a:gd name="T1" fmla="*/ 0 h 550"/>
                <a:gd name="T2" fmla="*/ 31 w 119"/>
                <a:gd name="T3" fmla="*/ 0 h 550"/>
                <a:gd name="T4" fmla="*/ 47 w 119"/>
                <a:gd name="T5" fmla="*/ 17 h 550"/>
                <a:gd name="T6" fmla="*/ 47 w 119"/>
                <a:gd name="T7" fmla="*/ 466 h 550"/>
                <a:gd name="T8" fmla="*/ 0 w 119"/>
                <a:gd name="T9" fmla="*/ 542 h 550"/>
                <a:gd name="T10" fmla="*/ 36 w 119"/>
                <a:gd name="T11" fmla="*/ 550 h 550"/>
                <a:gd name="T12" fmla="*/ 36 w 119"/>
                <a:gd name="T13" fmla="*/ 550 h 550"/>
                <a:gd name="T14" fmla="*/ 119 w 119"/>
                <a:gd name="T15" fmla="*/ 466 h 550"/>
                <a:gd name="T16" fmla="*/ 119 w 119"/>
                <a:gd name="T17" fmla="*/ 17 h 550"/>
                <a:gd name="T18" fmla="*/ 103 w 119"/>
                <a:gd name="T19" fmla="*/ 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550">
                  <a:moveTo>
                    <a:pt x="103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40" y="0"/>
                    <a:pt x="47" y="8"/>
                    <a:pt x="47" y="17"/>
                  </a:cubicBezTo>
                  <a:cubicBezTo>
                    <a:pt x="47" y="466"/>
                    <a:pt x="47" y="466"/>
                    <a:pt x="47" y="466"/>
                  </a:cubicBezTo>
                  <a:cubicBezTo>
                    <a:pt x="47" y="499"/>
                    <a:pt x="28" y="528"/>
                    <a:pt x="0" y="542"/>
                  </a:cubicBezTo>
                  <a:cubicBezTo>
                    <a:pt x="11" y="547"/>
                    <a:pt x="23" y="550"/>
                    <a:pt x="36" y="550"/>
                  </a:cubicBezTo>
                  <a:cubicBezTo>
                    <a:pt x="36" y="550"/>
                    <a:pt x="36" y="550"/>
                    <a:pt x="36" y="550"/>
                  </a:cubicBezTo>
                  <a:cubicBezTo>
                    <a:pt x="82" y="550"/>
                    <a:pt x="119" y="512"/>
                    <a:pt x="119" y="466"/>
                  </a:cubicBezTo>
                  <a:cubicBezTo>
                    <a:pt x="119" y="17"/>
                    <a:pt x="119" y="17"/>
                    <a:pt x="119" y="17"/>
                  </a:cubicBezTo>
                  <a:cubicBezTo>
                    <a:pt x="119" y="8"/>
                    <a:pt x="112" y="0"/>
                    <a:pt x="103" y="0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7" name="Freeform 17"/>
            <p:cNvSpPr>
              <a:spLocks/>
            </p:cNvSpPr>
            <p:nvPr/>
          </p:nvSpPr>
          <p:spPr bwMode="auto">
            <a:xfrm>
              <a:off x="-66957" y="2458361"/>
              <a:ext cx="78780" cy="45955"/>
            </a:xfrm>
            <a:custGeom>
              <a:avLst/>
              <a:gdLst>
                <a:gd name="T0" fmla="*/ 281 w 303"/>
                <a:gd name="T1" fmla="*/ 174 h 174"/>
                <a:gd name="T2" fmla="*/ 23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3 w 303"/>
                <a:gd name="T9" fmla="*/ 0 h 174"/>
                <a:gd name="T10" fmla="*/ 281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1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1" y="174"/>
                  </a:moveTo>
                  <a:cubicBezTo>
                    <a:pt x="23" y="174"/>
                    <a:pt x="23" y="174"/>
                    <a:pt x="23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281" y="0"/>
                    <a:pt x="281" y="0"/>
                    <a:pt x="281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1" y="174"/>
                  </a:cubicBezTo>
                  <a:close/>
                </a:path>
              </a:pathLst>
            </a:custGeom>
            <a:solidFill>
              <a:srgbClr val="95C34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8" name="Freeform 20"/>
            <p:cNvSpPr>
              <a:spLocks/>
            </p:cNvSpPr>
            <p:nvPr/>
          </p:nvSpPr>
          <p:spPr bwMode="auto">
            <a:xfrm>
              <a:off x="-214013" y="2215456"/>
              <a:ext cx="112918" cy="45955"/>
            </a:xfrm>
            <a:custGeom>
              <a:avLst/>
              <a:gdLst>
                <a:gd name="T0" fmla="*/ 410 w 430"/>
                <a:gd name="T1" fmla="*/ 174 h 174"/>
                <a:gd name="T2" fmla="*/ 20 w 430"/>
                <a:gd name="T3" fmla="*/ 174 h 174"/>
                <a:gd name="T4" fmla="*/ 0 w 430"/>
                <a:gd name="T5" fmla="*/ 153 h 174"/>
                <a:gd name="T6" fmla="*/ 0 w 430"/>
                <a:gd name="T7" fmla="*/ 21 h 174"/>
                <a:gd name="T8" fmla="*/ 20 w 430"/>
                <a:gd name="T9" fmla="*/ 0 h 174"/>
                <a:gd name="T10" fmla="*/ 410 w 430"/>
                <a:gd name="T11" fmla="*/ 0 h 174"/>
                <a:gd name="T12" fmla="*/ 430 w 430"/>
                <a:gd name="T13" fmla="*/ 21 h 174"/>
                <a:gd name="T14" fmla="*/ 430 w 430"/>
                <a:gd name="T15" fmla="*/ 153 h 174"/>
                <a:gd name="T16" fmla="*/ 410 w 430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0" h="174">
                  <a:moveTo>
                    <a:pt x="410" y="174"/>
                  </a:moveTo>
                  <a:cubicBezTo>
                    <a:pt x="20" y="174"/>
                    <a:pt x="20" y="174"/>
                    <a:pt x="20" y="174"/>
                  </a:cubicBezTo>
                  <a:cubicBezTo>
                    <a:pt x="9" y="174"/>
                    <a:pt x="0" y="164"/>
                    <a:pt x="0" y="153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10"/>
                    <a:pt x="9" y="0"/>
                    <a:pt x="20" y="0"/>
                  </a:cubicBezTo>
                  <a:cubicBezTo>
                    <a:pt x="410" y="0"/>
                    <a:pt x="410" y="0"/>
                    <a:pt x="410" y="0"/>
                  </a:cubicBezTo>
                  <a:cubicBezTo>
                    <a:pt x="421" y="0"/>
                    <a:pt x="430" y="10"/>
                    <a:pt x="430" y="21"/>
                  </a:cubicBezTo>
                  <a:cubicBezTo>
                    <a:pt x="430" y="153"/>
                    <a:pt x="430" y="153"/>
                    <a:pt x="430" y="153"/>
                  </a:cubicBezTo>
                  <a:cubicBezTo>
                    <a:pt x="430" y="164"/>
                    <a:pt x="421" y="174"/>
                    <a:pt x="410" y="174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9" name="Freeform 21"/>
            <p:cNvSpPr>
              <a:spLocks/>
            </p:cNvSpPr>
            <p:nvPr/>
          </p:nvSpPr>
          <p:spPr bwMode="auto">
            <a:xfrm>
              <a:off x="-214013" y="2232525"/>
              <a:ext cx="112918" cy="28886"/>
            </a:xfrm>
            <a:custGeom>
              <a:avLst/>
              <a:gdLst>
                <a:gd name="T0" fmla="*/ 410 w 430"/>
                <a:gd name="T1" fmla="*/ 21 h 108"/>
                <a:gd name="T2" fmla="*/ 20 w 430"/>
                <a:gd name="T3" fmla="*/ 21 h 108"/>
                <a:gd name="T4" fmla="*/ 0 w 430"/>
                <a:gd name="T5" fmla="*/ 0 h 108"/>
                <a:gd name="T6" fmla="*/ 0 w 430"/>
                <a:gd name="T7" fmla="*/ 87 h 108"/>
                <a:gd name="T8" fmla="*/ 20 w 430"/>
                <a:gd name="T9" fmla="*/ 108 h 108"/>
                <a:gd name="T10" fmla="*/ 410 w 430"/>
                <a:gd name="T11" fmla="*/ 108 h 108"/>
                <a:gd name="T12" fmla="*/ 430 w 430"/>
                <a:gd name="T13" fmla="*/ 87 h 108"/>
                <a:gd name="T14" fmla="*/ 430 w 430"/>
                <a:gd name="T15" fmla="*/ 0 h 108"/>
                <a:gd name="T16" fmla="*/ 410 w 430"/>
                <a:gd name="T17" fmla="*/ 2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0" h="108">
                  <a:moveTo>
                    <a:pt x="410" y="21"/>
                  </a:moveTo>
                  <a:cubicBezTo>
                    <a:pt x="20" y="21"/>
                    <a:pt x="20" y="21"/>
                    <a:pt x="20" y="21"/>
                  </a:cubicBezTo>
                  <a:cubicBezTo>
                    <a:pt x="9" y="21"/>
                    <a:pt x="0" y="12"/>
                    <a:pt x="0" y="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98"/>
                    <a:pt x="9" y="108"/>
                    <a:pt x="20" y="108"/>
                  </a:cubicBezTo>
                  <a:cubicBezTo>
                    <a:pt x="410" y="108"/>
                    <a:pt x="410" y="108"/>
                    <a:pt x="410" y="108"/>
                  </a:cubicBezTo>
                  <a:cubicBezTo>
                    <a:pt x="421" y="108"/>
                    <a:pt x="430" y="98"/>
                    <a:pt x="430" y="87"/>
                  </a:cubicBezTo>
                  <a:cubicBezTo>
                    <a:pt x="430" y="0"/>
                    <a:pt x="430" y="0"/>
                    <a:pt x="430" y="0"/>
                  </a:cubicBezTo>
                  <a:cubicBezTo>
                    <a:pt x="430" y="12"/>
                    <a:pt x="421" y="21"/>
                    <a:pt x="41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0" name="Freeform 22"/>
            <p:cNvSpPr>
              <a:spLocks noEditPoints="1"/>
            </p:cNvSpPr>
            <p:nvPr/>
          </p:nvSpPr>
          <p:spPr bwMode="auto">
            <a:xfrm>
              <a:off x="-426720" y="2207578"/>
              <a:ext cx="538332" cy="455612"/>
            </a:xfrm>
            <a:custGeom>
              <a:avLst/>
              <a:gdLst>
                <a:gd name="T0" fmla="*/ 1750 w 2048"/>
                <a:gd name="T1" fmla="*/ 352 h 1732"/>
                <a:gd name="T2" fmla="*/ 1990 w 2048"/>
                <a:gd name="T3" fmla="*/ 427 h 1732"/>
                <a:gd name="T4" fmla="*/ 1700 w 2048"/>
                <a:gd name="T5" fmla="*/ 1022 h 1732"/>
                <a:gd name="T6" fmla="*/ 1658 w 2048"/>
                <a:gd name="T7" fmla="*/ 923 h 1732"/>
                <a:gd name="T8" fmla="*/ 1631 w 2048"/>
                <a:gd name="T9" fmla="*/ 780 h 1732"/>
                <a:gd name="T10" fmla="*/ 1406 w 2048"/>
                <a:gd name="T11" fmla="*/ 780 h 1732"/>
                <a:gd name="T12" fmla="*/ 1379 w 2048"/>
                <a:gd name="T13" fmla="*/ 923 h 1732"/>
                <a:gd name="T14" fmla="*/ 1338 w 2048"/>
                <a:gd name="T15" fmla="*/ 1022 h 1732"/>
                <a:gd name="T16" fmla="*/ 710 w 2048"/>
                <a:gd name="T17" fmla="*/ 974 h 1732"/>
                <a:gd name="T18" fmla="*/ 642 w 2048"/>
                <a:gd name="T19" fmla="*/ 922 h 1732"/>
                <a:gd name="T20" fmla="*/ 462 w 2048"/>
                <a:gd name="T21" fmla="*/ 734 h 1732"/>
                <a:gd name="T22" fmla="*/ 400 w 2048"/>
                <a:gd name="T23" fmla="*/ 922 h 1732"/>
                <a:gd name="T24" fmla="*/ 348 w 2048"/>
                <a:gd name="T25" fmla="*/ 974 h 1732"/>
                <a:gd name="T26" fmla="*/ 58 w 2048"/>
                <a:gd name="T27" fmla="*/ 797 h 1732"/>
                <a:gd name="T28" fmla="*/ 1595 w 2048"/>
                <a:gd name="T29" fmla="*/ 381 h 1732"/>
                <a:gd name="T30" fmla="*/ 1453 w 2048"/>
                <a:gd name="T31" fmla="*/ 323 h 1732"/>
                <a:gd name="T32" fmla="*/ 1265 w 2048"/>
                <a:gd name="T33" fmla="*/ 32 h 1732"/>
                <a:gd name="T34" fmla="*/ 783 w 2048"/>
                <a:gd name="T35" fmla="*/ 32 h 1732"/>
                <a:gd name="T36" fmla="*/ 595 w 2048"/>
                <a:gd name="T37" fmla="*/ 323 h 1732"/>
                <a:gd name="T38" fmla="*/ 0 w 2048"/>
                <a:gd name="T39" fmla="*/ 797 h 1732"/>
                <a:gd name="T40" fmla="*/ 58 w 2048"/>
                <a:gd name="T41" fmla="*/ 1248 h 1732"/>
                <a:gd name="T42" fmla="*/ 348 w 2048"/>
                <a:gd name="T43" fmla="*/ 1080 h 1732"/>
                <a:gd name="T44" fmla="*/ 417 w 2048"/>
                <a:gd name="T45" fmla="*/ 1154 h 1732"/>
                <a:gd name="T46" fmla="*/ 642 w 2048"/>
                <a:gd name="T47" fmla="*/ 1229 h 1732"/>
                <a:gd name="T48" fmla="*/ 710 w 2048"/>
                <a:gd name="T49" fmla="*/ 1102 h 1732"/>
                <a:gd name="T50" fmla="*/ 1338 w 2048"/>
                <a:gd name="T51" fmla="*/ 1102 h 1732"/>
                <a:gd name="T52" fmla="*/ 1406 w 2048"/>
                <a:gd name="T53" fmla="*/ 1229 h 1732"/>
                <a:gd name="T54" fmla="*/ 1631 w 2048"/>
                <a:gd name="T55" fmla="*/ 1154 h 1732"/>
                <a:gd name="T56" fmla="*/ 1700 w 2048"/>
                <a:gd name="T57" fmla="*/ 1080 h 1732"/>
                <a:gd name="T58" fmla="*/ 1990 w 2048"/>
                <a:gd name="T59" fmla="*/ 1628 h 1732"/>
                <a:gd name="T60" fmla="*/ 58 w 2048"/>
                <a:gd name="T61" fmla="*/ 1628 h 1732"/>
                <a:gd name="T62" fmla="*/ 0 w 2048"/>
                <a:gd name="T63" fmla="*/ 1433 h 1732"/>
                <a:gd name="T64" fmla="*/ 1944 w 2048"/>
                <a:gd name="T65" fmla="*/ 1732 h 1732"/>
                <a:gd name="T66" fmla="*/ 2048 w 2048"/>
                <a:gd name="T67" fmla="*/ 427 h 1732"/>
                <a:gd name="T68" fmla="*/ 1292 w 2048"/>
                <a:gd name="T69" fmla="*/ 91 h 1732"/>
                <a:gd name="T70" fmla="*/ 1344 w 2048"/>
                <a:gd name="T71" fmla="*/ 323 h 1732"/>
                <a:gd name="T72" fmla="*/ 1269 w 2048"/>
                <a:gd name="T73" fmla="*/ 141 h 1732"/>
                <a:gd name="T74" fmla="*/ 1210 w 2048"/>
                <a:gd name="T75" fmla="*/ 58 h 1732"/>
                <a:gd name="T76" fmla="*/ 838 w 2048"/>
                <a:gd name="T77" fmla="*/ 58 h 1732"/>
                <a:gd name="T78" fmla="*/ 1219 w 2048"/>
                <a:gd name="T79" fmla="*/ 232 h 1732"/>
                <a:gd name="T80" fmla="*/ 1285 w 2048"/>
                <a:gd name="T81" fmla="*/ 323 h 1732"/>
                <a:gd name="T82" fmla="*/ 783 w 2048"/>
                <a:gd name="T83" fmla="*/ 200 h 1732"/>
                <a:gd name="T84" fmla="*/ 779 w 2048"/>
                <a:gd name="T85" fmla="*/ 91 h 1732"/>
                <a:gd name="T86" fmla="*/ 704 w 2048"/>
                <a:gd name="T87" fmla="*/ 193 h 1732"/>
                <a:gd name="T88" fmla="*/ 654 w 2048"/>
                <a:gd name="T89" fmla="*/ 193 h 1732"/>
                <a:gd name="T90" fmla="*/ 584 w 2048"/>
                <a:gd name="T91" fmla="*/ 922 h 1732"/>
                <a:gd name="T92" fmla="*/ 584 w 2048"/>
                <a:gd name="T93" fmla="*/ 1229 h 1732"/>
                <a:gd name="T94" fmla="*/ 475 w 2048"/>
                <a:gd name="T95" fmla="*/ 1154 h 1732"/>
                <a:gd name="T96" fmla="*/ 652 w 2048"/>
                <a:gd name="T97" fmla="*/ 1051 h 1732"/>
                <a:gd name="T98" fmla="*/ 446 w 2048"/>
                <a:gd name="T99" fmla="*/ 1096 h 1732"/>
                <a:gd name="T100" fmla="*/ 407 w 2048"/>
                <a:gd name="T101" fmla="*/ 980 h 1732"/>
                <a:gd name="T102" fmla="*/ 652 w 2048"/>
                <a:gd name="T103" fmla="*/ 980 h 1732"/>
                <a:gd name="T104" fmla="*/ 1573 w 2048"/>
                <a:gd name="T105" fmla="*/ 792 h 1732"/>
                <a:gd name="T106" fmla="*/ 1464 w 2048"/>
                <a:gd name="T107" fmla="*/ 792 h 1732"/>
                <a:gd name="T108" fmla="*/ 1464 w 2048"/>
                <a:gd name="T109" fmla="*/ 1229 h 1732"/>
                <a:gd name="T110" fmla="*/ 1573 w 2048"/>
                <a:gd name="T111" fmla="*/ 1229 h 1732"/>
                <a:gd name="T112" fmla="*/ 1602 w 2048"/>
                <a:gd name="T113" fmla="*/ 1096 h 1732"/>
                <a:gd name="T114" fmla="*/ 1396 w 2048"/>
                <a:gd name="T115" fmla="*/ 1051 h 1732"/>
                <a:gd name="T116" fmla="*/ 1602 w 2048"/>
                <a:gd name="T117" fmla="*/ 980 h 1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48" h="1732">
                  <a:moveTo>
                    <a:pt x="1944" y="323"/>
                  </a:moveTo>
                  <a:cubicBezTo>
                    <a:pt x="1780" y="323"/>
                    <a:pt x="1780" y="323"/>
                    <a:pt x="1780" y="323"/>
                  </a:cubicBezTo>
                  <a:cubicBezTo>
                    <a:pt x="1763" y="323"/>
                    <a:pt x="1750" y="336"/>
                    <a:pt x="1750" y="352"/>
                  </a:cubicBezTo>
                  <a:cubicBezTo>
                    <a:pt x="1750" y="368"/>
                    <a:pt x="1763" y="381"/>
                    <a:pt x="1780" y="381"/>
                  </a:cubicBezTo>
                  <a:cubicBezTo>
                    <a:pt x="1944" y="381"/>
                    <a:pt x="1944" y="381"/>
                    <a:pt x="1944" y="381"/>
                  </a:cubicBezTo>
                  <a:cubicBezTo>
                    <a:pt x="1969" y="381"/>
                    <a:pt x="1990" y="402"/>
                    <a:pt x="1990" y="427"/>
                  </a:cubicBezTo>
                  <a:cubicBezTo>
                    <a:pt x="1990" y="797"/>
                    <a:pt x="1990" y="797"/>
                    <a:pt x="1990" y="797"/>
                  </a:cubicBezTo>
                  <a:cubicBezTo>
                    <a:pt x="1990" y="921"/>
                    <a:pt x="1889" y="1022"/>
                    <a:pt x="1765" y="1022"/>
                  </a:cubicBezTo>
                  <a:cubicBezTo>
                    <a:pt x="1700" y="1022"/>
                    <a:pt x="1700" y="1022"/>
                    <a:pt x="1700" y="1022"/>
                  </a:cubicBezTo>
                  <a:cubicBezTo>
                    <a:pt x="1700" y="974"/>
                    <a:pt x="1700" y="974"/>
                    <a:pt x="1700" y="974"/>
                  </a:cubicBezTo>
                  <a:cubicBezTo>
                    <a:pt x="1700" y="974"/>
                    <a:pt x="1700" y="974"/>
                    <a:pt x="1700" y="974"/>
                  </a:cubicBezTo>
                  <a:cubicBezTo>
                    <a:pt x="1700" y="949"/>
                    <a:pt x="1682" y="928"/>
                    <a:pt x="1658" y="923"/>
                  </a:cubicBezTo>
                  <a:cubicBezTo>
                    <a:pt x="1655" y="922"/>
                    <a:pt x="1651" y="922"/>
                    <a:pt x="1648" y="922"/>
                  </a:cubicBezTo>
                  <a:cubicBezTo>
                    <a:pt x="1631" y="922"/>
                    <a:pt x="1631" y="922"/>
                    <a:pt x="1631" y="922"/>
                  </a:cubicBezTo>
                  <a:cubicBezTo>
                    <a:pt x="1631" y="780"/>
                    <a:pt x="1631" y="780"/>
                    <a:pt x="1631" y="780"/>
                  </a:cubicBezTo>
                  <a:cubicBezTo>
                    <a:pt x="1631" y="754"/>
                    <a:pt x="1611" y="734"/>
                    <a:pt x="1586" y="734"/>
                  </a:cubicBezTo>
                  <a:cubicBezTo>
                    <a:pt x="1452" y="734"/>
                    <a:pt x="1452" y="734"/>
                    <a:pt x="1452" y="734"/>
                  </a:cubicBezTo>
                  <a:cubicBezTo>
                    <a:pt x="1426" y="734"/>
                    <a:pt x="1406" y="754"/>
                    <a:pt x="1406" y="780"/>
                  </a:cubicBezTo>
                  <a:cubicBezTo>
                    <a:pt x="1406" y="922"/>
                    <a:pt x="1406" y="922"/>
                    <a:pt x="1406" y="922"/>
                  </a:cubicBezTo>
                  <a:cubicBezTo>
                    <a:pt x="1390" y="922"/>
                    <a:pt x="1390" y="922"/>
                    <a:pt x="1390" y="922"/>
                  </a:cubicBezTo>
                  <a:cubicBezTo>
                    <a:pt x="1386" y="922"/>
                    <a:pt x="1382" y="922"/>
                    <a:pt x="1379" y="923"/>
                  </a:cubicBezTo>
                  <a:cubicBezTo>
                    <a:pt x="1356" y="928"/>
                    <a:pt x="1338" y="949"/>
                    <a:pt x="1338" y="974"/>
                  </a:cubicBezTo>
                  <a:cubicBezTo>
                    <a:pt x="1338" y="974"/>
                    <a:pt x="1338" y="974"/>
                    <a:pt x="1338" y="974"/>
                  </a:cubicBezTo>
                  <a:cubicBezTo>
                    <a:pt x="1338" y="1022"/>
                    <a:pt x="1338" y="1022"/>
                    <a:pt x="1338" y="1022"/>
                  </a:cubicBezTo>
                  <a:cubicBezTo>
                    <a:pt x="710" y="1022"/>
                    <a:pt x="710" y="1022"/>
                    <a:pt x="710" y="1022"/>
                  </a:cubicBezTo>
                  <a:cubicBezTo>
                    <a:pt x="710" y="974"/>
                    <a:pt x="710" y="974"/>
                    <a:pt x="710" y="974"/>
                  </a:cubicBezTo>
                  <a:cubicBezTo>
                    <a:pt x="710" y="974"/>
                    <a:pt x="710" y="974"/>
                    <a:pt x="710" y="974"/>
                  </a:cubicBezTo>
                  <a:cubicBezTo>
                    <a:pt x="710" y="949"/>
                    <a:pt x="692" y="928"/>
                    <a:pt x="669" y="923"/>
                  </a:cubicBezTo>
                  <a:cubicBezTo>
                    <a:pt x="666" y="922"/>
                    <a:pt x="662" y="922"/>
                    <a:pt x="658" y="922"/>
                  </a:cubicBezTo>
                  <a:cubicBezTo>
                    <a:pt x="642" y="922"/>
                    <a:pt x="642" y="922"/>
                    <a:pt x="642" y="922"/>
                  </a:cubicBezTo>
                  <a:cubicBezTo>
                    <a:pt x="642" y="780"/>
                    <a:pt x="642" y="780"/>
                    <a:pt x="642" y="780"/>
                  </a:cubicBezTo>
                  <a:cubicBezTo>
                    <a:pt x="642" y="754"/>
                    <a:pt x="622" y="734"/>
                    <a:pt x="597" y="734"/>
                  </a:cubicBezTo>
                  <a:cubicBezTo>
                    <a:pt x="462" y="734"/>
                    <a:pt x="462" y="734"/>
                    <a:pt x="462" y="734"/>
                  </a:cubicBezTo>
                  <a:cubicBezTo>
                    <a:pt x="437" y="734"/>
                    <a:pt x="417" y="754"/>
                    <a:pt x="417" y="780"/>
                  </a:cubicBezTo>
                  <a:cubicBezTo>
                    <a:pt x="417" y="922"/>
                    <a:pt x="417" y="922"/>
                    <a:pt x="417" y="922"/>
                  </a:cubicBezTo>
                  <a:cubicBezTo>
                    <a:pt x="400" y="922"/>
                    <a:pt x="400" y="922"/>
                    <a:pt x="400" y="922"/>
                  </a:cubicBezTo>
                  <a:cubicBezTo>
                    <a:pt x="397" y="922"/>
                    <a:pt x="393" y="922"/>
                    <a:pt x="390" y="923"/>
                  </a:cubicBezTo>
                  <a:cubicBezTo>
                    <a:pt x="366" y="928"/>
                    <a:pt x="348" y="949"/>
                    <a:pt x="348" y="974"/>
                  </a:cubicBezTo>
                  <a:cubicBezTo>
                    <a:pt x="348" y="974"/>
                    <a:pt x="348" y="974"/>
                    <a:pt x="348" y="974"/>
                  </a:cubicBezTo>
                  <a:cubicBezTo>
                    <a:pt x="348" y="1022"/>
                    <a:pt x="348" y="1022"/>
                    <a:pt x="348" y="1022"/>
                  </a:cubicBezTo>
                  <a:cubicBezTo>
                    <a:pt x="283" y="1022"/>
                    <a:pt x="283" y="1022"/>
                    <a:pt x="283" y="1022"/>
                  </a:cubicBezTo>
                  <a:cubicBezTo>
                    <a:pt x="159" y="1022"/>
                    <a:pt x="58" y="921"/>
                    <a:pt x="58" y="797"/>
                  </a:cubicBezTo>
                  <a:cubicBezTo>
                    <a:pt x="58" y="427"/>
                    <a:pt x="58" y="427"/>
                    <a:pt x="58" y="427"/>
                  </a:cubicBezTo>
                  <a:cubicBezTo>
                    <a:pt x="58" y="402"/>
                    <a:pt x="79" y="381"/>
                    <a:pt x="104" y="381"/>
                  </a:cubicBezTo>
                  <a:cubicBezTo>
                    <a:pt x="1595" y="381"/>
                    <a:pt x="1595" y="381"/>
                    <a:pt x="1595" y="381"/>
                  </a:cubicBezTo>
                  <a:cubicBezTo>
                    <a:pt x="1611" y="381"/>
                    <a:pt x="1624" y="368"/>
                    <a:pt x="1624" y="352"/>
                  </a:cubicBezTo>
                  <a:cubicBezTo>
                    <a:pt x="1624" y="336"/>
                    <a:pt x="1611" y="323"/>
                    <a:pt x="1595" y="323"/>
                  </a:cubicBezTo>
                  <a:cubicBezTo>
                    <a:pt x="1453" y="323"/>
                    <a:pt x="1453" y="323"/>
                    <a:pt x="1453" y="323"/>
                  </a:cubicBezTo>
                  <a:cubicBezTo>
                    <a:pt x="1453" y="193"/>
                    <a:pt x="1453" y="193"/>
                    <a:pt x="1453" y="193"/>
                  </a:cubicBezTo>
                  <a:cubicBezTo>
                    <a:pt x="1453" y="105"/>
                    <a:pt x="1380" y="32"/>
                    <a:pt x="1292" y="32"/>
                  </a:cubicBezTo>
                  <a:cubicBezTo>
                    <a:pt x="1265" y="32"/>
                    <a:pt x="1265" y="32"/>
                    <a:pt x="1265" y="32"/>
                  </a:cubicBezTo>
                  <a:cubicBezTo>
                    <a:pt x="1258" y="14"/>
                    <a:pt x="1240" y="0"/>
                    <a:pt x="1219" y="0"/>
                  </a:cubicBezTo>
                  <a:cubicBezTo>
                    <a:pt x="829" y="0"/>
                    <a:pt x="829" y="0"/>
                    <a:pt x="829" y="0"/>
                  </a:cubicBezTo>
                  <a:cubicBezTo>
                    <a:pt x="808" y="0"/>
                    <a:pt x="790" y="14"/>
                    <a:pt x="783" y="32"/>
                  </a:cubicBezTo>
                  <a:cubicBezTo>
                    <a:pt x="756" y="32"/>
                    <a:pt x="756" y="32"/>
                    <a:pt x="756" y="32"/>
                  </a:cubicBezTo>
                  <a:cubicBezTo>
                    <a:pt x="668" y="32"/>
                    <a:pt x="595" y="105"/>
                    <a:pt x="595" y="193"/>
                  </a:cubicBezTo>
                  <a:cubicBezTo>
                    <a:pt x="595" y="323"/>
                    <a:pt x="595" y="323"/>
                    <a:pt x="595" y="323"/>
                  </a:cubicBezTo>
                  <a:cubicBezTo>
                    <a:pt x="104" y="323"/>
                    <a:pt x="104" y="323"/>
                    <a:pt x="104" y="323"/>
                  </a:cubicBezTo>
                  <a:cubicBezTo>
                    <a:pt x="47" y="323"/>
                    <a:pt x="0" y="370"/>
                    <a:pt x="0" y="427"/>
                  </a:cubicBezTo>
                  <a:cubicBezTo>
                    <a:pt x="0" y="797"/>
                    <a:pt x="0" y="797"/>
                    <a:pt x="0" y="797"/>
                  </a:cubicBezTo>
                  <a:cubicBezTo>
                    <a:pt x="0" y="1248"/>
                    <a:pt x="0" y="1248"/>
                    <a:pt x="0" y="1248"/>
                  </a:cubicBezTo>
                  <a:cubicBezTo>
                    <a:pt x="0" y="1264"/>
                    <a:pt x="13" y="1277"/>
                    <a:pt x="29" y="1277"/>
                  </a:cubicBezTo>
                  <a:cubicBezTo>
                    <a:pt x="45" y="1277"/>
                    <a:pt x="58" y="1264"/>
                    <a:pt x="58" y="1248"/>
                  </a:cubicBezTo>
                  <a:cubicBezTo>
                    <a:pt x="58" y="969"/>
                    <a:pt x="58" y="969"/>
                    <a:pt x="58" y="969"/>
                  </a:cubicBezTo>
                  <a:cubicBezTo>
                    <a:pt x="110" y="1037"/>
                    <a:pt x="191" y="1080"/>
                    <a:pt x="283" y="1080"/>
                  </a:cubicBezTo>
                  <a:cubicBezTo>
                    <a:pt x="348" y="1080"/>
                    <a:pt x="348" y="1080"/>
                    <a:pt x="348" y="1080"/>
                  </a:cubicBezTo>
                  <a:cubicBezTo>
                    <a:pt x="348" y="1102"/>
                    <a:pt x="348" y="1102"/>
                    <a:pt x="348" y="1102"/>
                  </a:cubicBezTo>
                  <a:cubicBezTo>
                    <a:pt x="348" y="1131"/>
                    <a:pt x="372" y="1154"/>
                    <a:pt x="400" y="1154"/>
                  </a:cubicBezTo>
                  <a:cubicBezTo>
                    <a:pt x="417" y="1154"/>
                    <a:pt x="417" y="1154"/>
                    <a:pt x="417" y="1154"/>
                  </a:cubicBezTo>
                  <a:cubicBezTo>
                    <a:pt x="417" y="1229"/>
                    <a:pt x="417" y="1229"/>
                    <a:pt x="417" y="1229"/>
                  </a:cubicBezTo>
                  <a:cubicBezTo>
                    <a:pt x="417" y="1291"/>
                    <a:pt x="467" y="1342"/>
                    <a:pt x="529" y="1342"/>
                  </a:cubicBezTo>
                  <a:cubicBezTo>
                    <a:pt x="592" y="1342"/>
                    <a:pt x="642" y="1291"/>
                    <a:pt x="642" y="1229"/>
                  </a:cubicBezTo>
                  <a:cubicBezTo>
                    <a:pt x="642" y="1154"/>
                    <a:pt x="642" y="1154"/>
                    <a:pt x="642" y="1154"/>
                  </a:cubicBezTo>
                  <a:cubicBezTo>
                    <a:pt x="658" y="1154"/>
                    <a:pt x="658" y="1154"/>
                    <a:pt x="658" y="1154"/>
                  </a:cubicBezTo>
                  <a:cubicBezTo>
                    <a:pt x="687" y="1154"/>
                    <a:pt x="710" y="1131"/>
                    <a:pt x="710" y="1102"/>
                  </a:cubicBezTo>
                  <a:cubicBezTo>
                    <a:pt x="710" y="1080"/>
                    <a:pt x="710" y="1080"/>
                    <a:pt x="710" y="1080"/>
                  </a:cubicBezTo>
                  <a:cubicBezTo>
                    <a:pt x="1338" y="1080"/>
                    <a:pt x="1338" y="1080"/>
                    <a:pt x="1338" y="1080"/>
                  </a:cubicBezTo>
                  <a:cubicBezTo>
                    <a:pt x="1338" y="1102"/>
                    <a:pt x="1338" y="1102"/>
                    <a:pt x="1338" y="1102"/>
                  </a:cubicBezTo>
                  <a:cubicBezTo>
                    <a:pt x="1338" y="1131"/>
                    <a:pt x="1361" y="1154"/>
                    <a:pt x="1390" y="1154"/>
                  </a:cubicBezTo>
                  <a:cubicBezTo>
                    <a:pt x="1406" y="1154"/>
                    <a:pt x="1406" y="1154"/>
                    <a:pt x="1406" y="1154"/>
                  </a:cubicBezTo>
                  <a:cubicBezTo>
                    <a:pt x="1406" y="1229"/>
                    <a:pt x="1406" y="1229"/>
                    <a:pt x="1406" y="1229"/>
                  </a:cubicBezTo>
                  <a:cubicBezTo>
                    <a:pt x="1406" y="1291"/>
                    <a:pt x="1456" y="1342"/>
                    <a:pt x="1519" y="1342"/>
                  </a:cubicBezTo>
                  <a:cubicBezTo>
                    <a:pt x="1581" y="1342"/>
                    <a:pt x="1631" y="1291"/>
                    <a:pt x="1631" y="1229"/>
                  </a:cubicBezTo>
                  <a:cubicBezTo>
                    <a:pt x="1631" y="1154"/>
                    <a:pt x="1631" y="1154"/>
                    <a:pt x="1631" y="1154"/>
                  </a:cubicBezTo>
                  <a:cubicBezTo>
                    <a:pt x="1648" y="1154"/>
                    <a:pt x="1648" y="1154"/>
                    <a:pt x="1648" y="1154"/>
                  </a:cubicBezTo>
                  <a:cubicBezTo>
                    <a:pt x="1676" y="1154"/>
                    <a:pt x="1700" y="1131"/>
                    <a:pt x="1700" y="1102"/>
                  </a:cubicBezTo>
                  <a:cubicBezTo>
                    <a:pt x="1700" y="1080"/>
                    <a:pt x="1700" y="1080"/>
                    <a:pt x="1700" y="1080"/>
                  </a:cubicBezTo>
                  <a:cubicBezTo>
                    <a:pt x="1765" y="1080"/>
                    <a:pt x="1765" y="1080"/>
                    <a:pt x="1765" y="1080"/>
                  </a:cubicBezTo>
                  <a:cubicBezTo>
                    <a:pt x="1857" y="1080"/>
                    <a:pt x="1938" y="1037"/>
                    <a:pt x="1990" y="969"/>
                  </a:cubicBezTo>
                  <a:cubicBezTo>
                    <a:pt x="1990" y="1628"/>
                    <a:pt x="1990" y="1628"/>
                    <a:pt x="1990" y="1628"/>
                  </a:cubicBezTo>
                  <a:cubicBezTo>
                    <a:pt x="1990" y="1653"/>
                    <a:pt x="1969" y="1674"/>
                    <a:pt x="1944" y="1674"/>
                  </a:cubicBezTo>
                  <a:cubicBezTo>
                    <a:pt x="104" y="1674"/>
                    <a:pt x="104" y="1674"/>
                    <a:pt x="104" y="1674"/>
                  </a:cubicBezTo>
                  <a:cubicBezTo>
                    <a:pt x="79" y="1674"/>
                    <a:pt x="58" y="1653"/>
                    <a:pt x="58" y="1628"/>
                  </a:cubicBezTo>
                  <a:cubicBezTo>
                    <a:pt x="58" y="1433"/>
                    <a:pt x="58" y="1433"/>
                    <a:pt x="58" y="1433"/>
                  </a:cubicBezTo>
                  <a:cubicBezTo>
                    <a:pt x="58" y="1416"/>
                    <a:pt x="45" y="1403"/>
                    <a:pt x="29" y="1403"/>
                  </a:cubicBezTo>
                  <a:cubicBezTo>
                    <a:pt x="13" y="1403"/>
                    <a:pt x="0" y="1416"/>
                    <a:pt x="0" y="1433"/>
                  </a:cubicBezTo>
                  <a:cubicBezTo>
                    <a:pt x="0" y="1628"/>
                    <a:pt x="0" y="1628"/>
                    <a:pt x="0" y="1628"/>
                  </a:cubicBezTo>
                  <a:cubicBezTo>
                    <a:pt x="0" y="1685"/>
                    <a:pt x="47" y="1732"/>
                    <a:pt x="104" y="1732"/>
                  </a:cubicBezTo>
                  <a:cubicBezTo>
                    <a:pt x="1944" y="1732"/>
                    <a:pt x="1944" y="1732"/>
                    <a:pt x="1944" y="1732"/>
                  </a:cubicBezTo>
                  <a:cubicBezTo>
                    <a:pt x="2002" y="1732"/>
                    <a:pt x="2048" y="1685"/>
                    <a:pt x="2048" y="1628"/>
                  </a:cubicBezTo>
                  <a:cubicBezTo>
                    <a:pt x="2048" y="797"/>
                    <a:pt x="2048" y="797"/>
                    <a:pt x="2048" y="797"/>
                  </a:cubicBezTo>
                  <a:cubicBezTo>
                    <a:pt x="2048" y="427"/>
                    <a:pt x="2048" y="427"/>
                    <a:pt x="2048" y="427"/>
                  </a:cubicBezTo>
                  <a:cubicBezTo>
                    <a:pt x="2048" y="370"/>
                    <a:pt x="2002" y="323"/>
                    <a:pt x="1944" y="323"/>
                  </a:cubicBezTo>
                  <a:close/>
                  <a:moveTo>
                    <a:pt x="1269" y="91"/>
                  </a:moveTo>
                  <a:cubicBezTo>
                    <a:pt x="1292" y="91"/>
                    <a:pt x="1292" y="91"/>
                    <a:pt x="1292" y="91"/>
                  </a:cubicBezTo>
                  <a:cubicBezTo>
                    <a:pt x="1348" y="91"/>
                    <a:pt x="1394" y="137"/>
                    <a:pt x="1394" y="193"/>
                  </a:cubicBezTo>
                  <a:cubicBezTo>
                    <a:pt x="1394" y="323"/>
                    <a:pt x="1394" y="323"/>
                    <a:pt x="1394" y="323"/>
                  </a:cubicBezTo>
                  <a:cubicBezTo>
                    <a:pt x="1344" y="323"/>
                    <a:pt x="1344" y="323"/>
                    <a:pt x="1344" y="323"/>
                  </a:cubicBezTo>
                  <a:cubicBezTo>
                    <a:pt x="1344" y="193"/>
                    <a:pt x="1344" y="193"/>
                    <a:pt x="1344" y="193"/>
                  </a:cubicBezTo>
                  <a:cubicBezTo>
                    <a:pt x="1344" y="165"/>
                    <a:pt x="1320" y="141"/>
                    <a:pt x="1292" y="141"/>
                  </a:cubicBezTo>
                  <a:cubicBezTo>
                    <a:pt x="1269" y="141"/>
                    <a:pt x="1269" y="141"/>
                    <a:pt x="1269" y="141"/>
                  </a:cubicBezTo>
                  <a:cubicBezTo>
                    <a:pt x="1269" y="91"/>
                    <a:pt x="1269" y="91"/>
                    <a:pt x="1269" y="91"/>
                  </a:cubicBezTo>
                  <a:close/>
                  <a:moveTo>
                    <a:pt x="838" y="58"/>
                  </a:moveTo>
                  <a:cubicBezTo>
                    <a:pt x="1210" y="58"/>
                    <a:pt x="1210" y="58"/>
                    <a:pt x="1210" y="58"/>
                  </a:cubicBezTo>
                  <a:cubicBezTo>
                    <a:pt x="1210" y="174"/>
                    <a:pt x="1210" y="174"/>
                    <a:pt x="1210" y="174"/>
                  </a:cubicBezTo>
                  <a:cubicBezTo>
                    <a:pt x="838" y="174"/>
                    <a:pt x="838" y="174"/>
                    <a:pt x="838" y="174"/>
                  </a:cubicBezTo>
                  <a:cubicBezTo>
                    <a:pt x="838" y="58"/>
                    <a:pt x="838" y="58"/>
                    <a:pt x="838" y="58"/>
                  </a:cubicBezTo>
                  <a:close/>
                  <a:moveTo>
                    <a:pt x="783" y="200"/>
                  </a:moveTo>
                  <a:cubicBezTo>
                    <a:pt x="790" y="218"/>
                    <a:pt x="808" y="232"/>
                    <a:pt x="829" y="232"/>
                  </a:cubicBezTo>
                  <a:cubicBezTo>
                    <a:pt x="1219" y="232"/>
                    <a:pt x="1219" y="232"/>
                    <a:pt x="1219" y="232"/>
                  </a:cubicBezTo>
                  <a:cubicBezTo>
                    <a:pt x="1240" y="232"/>
                    <a:pt x="1258" y="218"/>
                    <a:pt x="1265" y="200"/>
                  </a:cubicBezTo>
                  <a:cubicBezTo>
                    <a:pt x="1285" y="200"/>
                    <a:pt x="1285" y="200"/>
                    <a:pt x="1285" y="200"/>
                  </a:cubicBezTo>
                  <a:cubicBezTo>
                    <a:pt x="1285" y="323"/>
                    <a:pt x="1285" y="323"/>
                    <a:pt x="1285" y="323"/>
                  </a:cubicBezTo>
                  <a:cubicBezTo>
                    <a:pt x="763" y="323"/>
                    <a:pt x="763" y="323"/>
                    <a:pt x="763" y="323"/>
                  </a:cubicBezTo>
                  <a:cubicBezTo>
                    <a:pt x="763" y="200"/>
                    <a:pt x="763" y="200"/>
                    <a:pt x="763" y="200"/>
                  </a:cubicBezTo>
                  <a:lnTo>
                    <a:pt x="783" y="200"/>
                  </a:lnTo>
                  <a:close/>
                  <a:moveTo>
                    <a:pt x="654" y="193"/>
                  </a:moveTo>
                  <a:cubicBezTo>
                    <a:pt x="654" y="137"/>
                    <a:pt x="700" y="91"/>
                    <a:pt x="756" y="91"/>
                  </a:cubicBezTo>
                  <a:cubicBezTo>
                    <a:pt x="779" y="91"/>
                    <a:pt x="779" y="91"/>
                    <a:pt x="779" y="91"/>
                  </a:cubicBezTo>
                  <a:cubicBezTo>
                    <a:pt x="779" y="141"/>
                    <a:pt x="779" y="141"/>
                    <a:pt x="779" y="141"/>
                  </a:cubicBezTo>
                  <a:cubicBezTo>
                    <a:pt x="756" y="141"/>
                    <a:pt x="756" y="141"/>
                    <a:pt x="756" y="141"/>
                  </a:cubicBezTo>
                  <a:cubicBezTo>
                    <a:pt x="728" y="141"/>
                    <a:pt x="704" y="165"/>
                    <a:pt x="704" y="193"/>
                  </a:cubicBezTo>
                  <a:cubicBezTo>
                    <a:pt x="704" y="323"/>
                    <a:pt x="704" y="323"/>
                    <a:pt x="704" y="323"/>
                  </a:cubicBezTo>
                  <a:cubicBezTo>
                    <a:pt x="654" y="323"/>
                    <a:pt x="654" y="323"/>
                    <a:pt x="654" y="323"/>
                  </a:cubicBezTo>
                  <a:lnTo>
                    <a:pt x="654" y="193"/>
                  </a:lnTo>
                  <a:close/>
                  <a:moveTo>
                    <a:pt x="475" y="792"/>
                  </a:moveTo>
                  <a:cubicBezTo>
                    <a:pt x="584" y="792"/>
                    <a:pt x="584" y="792"/>
                    <a:pt x="584" y="792"/>
                  </a:cubicBezTo>
                  <a:cubicBezTo>
                    <a:pt x="584" y="922"/>
                    <a:pt x="584" y="922"/>
                    <a:pt x="584" y="922"/>
                  </a:cubicBezTo>
                  <a:cubicBezTo>
                    <a:pt x="475" y="922"/>
                    <a:pt x="475" y="922"/>
                    <a:pt x="475" y="922"/>
                  </a:cubicBezTo>
                  <a:lnTo>
                    <a:pt x="475" y="792"/>
                  </a:lnTo>
                  <a:close/>
                  <a:moveTo>
                    <a:pt x="584" y="1229"/>
                  </a:moveTo>
                  <a:cubicBezTo>
                    <a:pt x="584" y="1259"/>
                    <a:pt x="559" y="1284"/>
                    <a:pt x="529" y="1284"/>
                  </a:cubicBezTo>
                  <a:cubicBezTo>
                    <a:pt x="499" y="1284"/>
                    <a:pt x="475" y="1259"/>
                    <a:pt x="475" y="1229"/>
                  </a:cubicBezTo>
                  <a:cubicBezTo>
                    <a:pt x="475" y="1154"/>
                    <a:pt x="475" y="1154"/>
                    <a:pt x="475" y="1154"/>
                  </a:cubicBezTo>
                  <a:cubicBezTo>
                    <a:pt x="584" y="1154"/>
                    <a:pt x="584" y="1154"/>
                    <a:pt x="584" y="1154"/>
                  </a:cubicBezTo>
                  <a:lnTo>
                    <a:pt x="584" y="1229"/>
                  </a:lnTo>
                  <a:close/>
                  <a:moveTo>
                    <a:pt x="652" y="1051"/>
                  </a:moveTo>
                  <a:cubicBezTo>
                    <a:pt x="652" y="1096"/>
                    <a:pt x="652" y="1096"/>
                    <a:pt x="652" y="1096"/>
                  </a:cubicBezTo>
                  <a:cubicBezTo>
                    <a:pt x="613" y="1096"/>
                    <a:pt x="613" y="1096"/>
                    <a:pt x="613" y="1096"/>
                  </a:cubicBezTo>
                  <a:cubicBezTo>
                    <a:pt x="446" y="1096"/>
                    <a:pt x="446" y="1096"/>
                    <a:pt x="446" y="1096"/>
                  </a:cubicBezTo>
                  <a:cubicBezTo>
                    <a:pt x="407" y="1096"/>
                    <a:pt x="407" y="1096"/>
                    <a:pt x="407" y="1096"/>
                  </a:cubicBezTo>
                  <a:cubicBezTo>
                    <a:pt x="407" y="1051"/>
                    <a:pt x="407" y="1051"/>
                    <a:pt x="407" y="1051"/>
                  </a:cubicBezTo>
                  <a:cubicBezTo>
                    <a:pt x="407" y="980"/>
                    <a:pt x="407" y="980"/>
                    <a:pt x="407" y="980"/>
                  </a:cubicBezTo>
                  <a:cubicBezTo>
                    <a:pt x="446" y="980"/>
                    <a:pt x="446" y="980"/>
                    <a:pt x="446" y="980"/>
                  </a:cubicBezTo>
                  <a:cubicBezTo>
                    <a:pt x="613" y="980"/>
                    <a:pt x="613" y="980"/>
                    <a:pt x="613" y="980"/>
                  </a:cubicBezTo>
                  <a:cubicBezTo>
                    <a:pt x="652" y="980"/>
                    <a:pt x="652" y="980"/>
                    <a:pt x="652" y="980"/>
                  </a:cubicBezTo>
                  <a:lnTo>
                    <a:pt x="652" y="1051"/>
                  </a:lnTo>
                  <a:close/>
                  <a:moveTo>
                    <a:pt x="1464" y="792"/>
                  </a:moveTo>
                  <a:cubicBezTo>
                    <a:pt x="1573" y="792"/>
                    <a:pt x="1573" y="792"/>
                    <a:pt x="1573" y="792"/>
                  </a:cubicBezTo>
                  <a:cubicBezTo>
                    <a:pt x="1573" y="922"/>
                    <a:pt x="1573" y="922"/>
                    <a:pt x="1573" y="922"/>
                  </a:cubicBezTo>
                  <a:cubicBezTo>
                    <a:pt x="1464" y="922"/>
                    <a:pt x="1464" y="922"/>
                    <a:pt x="1464" y="922"/>
                  </a:cubicBezTo>
                  <a:lnTo>
                    <a:pt x="1464" y="792"/>
                  </a:lnTo>
                  <a:close/>
                  <a:moveTo>
                    <a:pt x="1573" y="1229"/>
                  </a:moveTo>
                  <a:cubicBezTo>
                    <a:pt x="1573" y="1259"/>
                    <a:pt x="1549" y="1284"/>
                    <a:pt x="1519" y="1284"/>
                  </a:cubicBezTo>
                  <a:cubicBezTo>
                    <a:pt x="1489" y="1284"/>
                    <a:pt x="1464" y="1259"/>
                    <a:pt x="1464" y="1229"/>
                  </a:cubicBezTo>
                  <a:cubicBezTo>
                    <a:pt x="1464" y="1154"/>
                    <a:pt x="1464" y="1154"/>
                    <a:pt x="1464" y="1154"/>
                  </a:cubicBezTo>
                  <a:cubicBezTo>
                    <a:pt x="1573" y="1154"/>
                    <a:pt x="1573" y="1154"/>
                    <a:pt x="1573" y="1154"/>
                  </a:cubicBezTo>
                  <a:cubicBezTo>
                    <a:pt x="1573" y="1229"/>
                    <a:pt x="1573" y="1229"/>
                    <a:pt x="1573" y="1229"/>
                  </a:cubicBezTo>
                  <a:close/>
                  <a:moveTo>
                    <a:pt x="1641" y="1051"/>
                  </a:moveTo>
                  <a:cubicBezTo>
                    <a:pt x="1641" y="1096"/>
                    <a:pt x="1641" y="1096"/>
                    <a:pt x="1641" y="1096"/>
                  </a:cubicBezTo>
                  <a:cubicBezTo>
                    <a:pt x="1602" y="1096"/>
                    <a:pt x="1602" y="1096"/>
                    <a:pt x="1602" y="1096"/>
                  </a:cubicBezTo>
                  <a:cubicBezTo>
                    <a:pt x="1435" y="1096"/>
                    <a:pt x="1435" y="1096"/>
                    <a:pt x="1435" y="1096"/>
                  </a:cubicBezTo>
                  <a:cubicBezTo>
                    <a:pt x="1396" y="1096"/>
                    <a:pt x="1396" y="1096"/>
                    <a:pt x="1396" y="1096"/>
                  </a:cubicBezTo>
                  <a:cubicBezTo>
                    <a:pt x="1396" y="1051"/>
                    <a:pt x="1396" y="1051"/>
                    <a:pt x="1396" y="1051"/>
                  </a:cubicBezTo>
                  <a:cubicBezTo>
                    <a:pt x="1396" y="980"/>
                    <a:pt x="1396" y="980"/>
                    <a:pt x="1396" y="980"/>
                  </a:cubicBezTo>
                  <a:cubicBezTo>
                    <a:pt x="1435" y="980"/>
                    <a:pt x="1435" y="980"/>
                    <a:pt x="1435" y="980"/>
                  </a:cubicBezTo>
                  <a:cubicBezTo>
                    <a:pt x="1602" y="980"/>
                    <a:pt x="1602" y="980"/>
                    <a:pt x="1602" y="980"/>
                  </a:cubicBezTo>
                  <a:cubicBezTo>
                    <a:pt x="1641" y="980"/>
                    <a:pt x="1641" y="980"/>
                    <a:pt x="1641" y="980"/>
                  </a:cubicBezTo>
                  <a:cubicBezTo>
                    <a:pt x="1641" y="1051"/>
                    <a:pt x="1641" y="1051"/>
                    <a:pt x="1641" y="1051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91" name="Группа 90"/>
          <p:cNvGrpSpPr/>
          <p:nvPr/>
        </p:nvGrpSpPr>
        <p:grpSpPr>
          <a:xfrm>
            <a:off x="4117446" y="702338"/>
            <a:ext cx="704711" cy="596425"/>
            <a:chOff x="-426720" y="2207578"/>
            <a:chExt cx="538332" cy="455612"/>
          </a:xfrm>
        </p:grpSpPr>
        <p:sp>
          <p:nvSpPr>
            <p:cNvPr id="92" name="Freeform 5"/>
            <p:cNvSpPr>
              <a:spLocks/>
            </p:cNvSpPr>
            <p:nvPr/>
          </p:nvSpPr>
          <p:spPr bwMode="auto">
            <a:xfrm>
              <a:off x="-262595" y="2224647"/>
              <a:ext cx="210081" cy="95849"/>
            </a:xfrm>
            <a:custGeom>
              <a:avLst/>
              <a:gdLst>
                <a:gd name="T0" fmla="*/ 667 w 798"/>
                <a:gd name="T1" fmla="*/ 0 h 368"/>
                <a:gd name="T2" fmla="*/ 131 w 798"/>
                <a:gd name="T3" fmla="*/ 0 h 368"/>
                <a:gd name="T4" fmla="*/ 0 w 798"/>
                <a:gd name="T5" fmla="*/ 131 h 368"/>
                <a:gd name="T6" fmla="*/ 0 w 798"/>
                <a:gd name="T7" fmla="*/ 368 h 368"/>
                <a:gd name="T8" fmla="*/ 109 w 798"/>
                <a:gd name="T9" fmla="*/ 368 h 368"/>
                <a:gd name="T10" fmla="*/ 109 w 798"/>
                <a:gd name="T11" fmla="*/ 131 h 368"/>
                <a:gd name="T12" fmla="*/ 131 w 798"/>
                <a:gd name="T13" fmla="*/ 109 h 368"/>
                <a:gd name="T14" fmla="*/ 667 w 798"/>
                <a:gd name="T15" fmla="*/ 109 h 368"/>
                <a:gd name="T16" fmla="*/ 689 w 798"/>
                <a:gd name="T17" fmla="*/ 131 h 368"/>
                <a:gd name="T18" fmla="*/ 689 w 798"/>
                <a:gd name="T19" fmla="*/ 368 h 368"/>
                <a:gd name="T20" fmla="*/ 798 w 798"/>
                <a:gd name="T21" fmla="*/ 368 h 368"/>
                <a:gd name="T22" fmla="*/ 798 w 798"/>
                <a:gd name="T23" fmla="*/ 131 h 368"/>
                <a:gd name="T24" fmla="*/ 667 w 798"/>
                <a:gd name="T25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98" h="368">
                  <a:moveTo>
                    <a:pt x="667" y="0"/>
                  </a:moveTo>
                  <a:cubicBezTo>
                    <a:pt x="131" y="0"/>
                    <a:pt x="131" y="0"/>
                    <a:pt x="131" y="0"/>
                  </a:cubicBezTo>
                  <a:cubicBezTo>
                    <a:pt x="59" y="0"/>
                    <a:pt x="0" y="59"/>
                    <a:pt x="0" y="131"/>
                  </a:cubicBezTo>
                  <a:cubicBezTo>
                    <a:pt x="0" y="368"/>
                    <a:pt x="0" y="368"/>
                    <a:pt x="0" y="368"/>
                  </a:cubicBezTo>
                  <a:cubicBezTo>
                    <a:pt x="109" y="368"/>
                    <a:pt x="109" y="368"/>
                    <a:pt x="109" y="368"/>
                  </a:cubicBezTo>
                  <a:cubicBezTo>
                    <a:pt x="109" y="131"/>
                    <a:pt x="109" y="131"/>
                    <a:pt x="109" y="131"/>
                  </a:cubicBezTo>
                  <a:cubicBezTo>
                    <a:pt x="109" y="119"/>
                    <a:pt x="119" y="109"/>
                    <a:pt x="131" y="109"/>
                  </a:cubicBezTo>
                  <a:cubicBezTo>
                    <a:pt x="667" y="109"/>
                    <a:pt x="667" y="109"/>
                    <a:pt x="667" y="109"/>
                  </a:cubicBezTo>
                  <a:cubicBezTo>
                    <a:pt x="679" y="109"/>
                    <a:pt x="689" y="119"/>
                    <a:pt x="689" y="131"/>
                  </a:cubicBezTo>
                  <a:cubicBezTo>
                    <a:pt x="689" y="368"/>
                    <a:pt x="689" y="368"/>
                    <a:pt x="689" y="368"/>
                  </a:cubicBezTo>
                  <a:cubicBezTo>
                    <a:pt x="798" y="368"/>
                    <a:pt x="798" y="368"/>
                    <a:pt x="798" y="368"/>
                  </a:cubicBezTo>
                  <a:cubicBezTo>
                    <a:pt x="798" y="131"/>
                    <a:pt x="798" y="131"/>
                    <a:pt x="798" y="131"/>
                  </a:cubicBezTo>
                  <a:cubicBezTo>
                    <a:pt x="798" y="59"/>
                    <a:pt x="739" y="0"/>
                    <a:pt x="66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3" name="Freeform 6"/>
            <p:cNvSpPr>
              <a:spLocks/>
            </p:cNvSpPr>
            <p:nvPr/>
          </p:nvSpPr>
          <p:spPr bwMode="auto">
            <a:xfrm>
              <a:off x="-418842" y="2300801"/>
              <a:ext cx="522576" cy="354511"/>
            </a:xfrm>
            <a:custGeom>
              <a:avLst/>
              <a:gdLst>
                <a:gd name="T0" fmla="*/ 1915 w 1990"/>
                <a:gd name="T1" fmla="*/ 1351 h 1351"/>
                <a:gd name="T2" fmla="*/ 75 w 1990"/>
                <a:gd name="T3" fmla="*/ 1351 h 1351"/>
                <a:gd name="T4" fmla="*/ 0 w 1990"/>
                <a:gd name="T5" fmla="*/ 1276 h 1351"/>
                <a:gd name="T6" fmla="*/ 0 w 1990"/>
                <a:gd name="T7" fmla="*/ 75 h 1351"/>
                <a:gd name="T8" fmla="*/ 75 w 1990"/>
                <a:gd name="T9" fmla="*/ 0 h 1351"/>
                <a:gd name="T10" fmla="*/ 1915 w 1990"/>
                <a:gd name="T11" fmla="*/ 0 h 1351"/>
                <a:gd name="T12" fmla="*/ 1990 w 1990"/>
                <a:gd name="T13" fmla="*/ 75 h 1351"/>
                <a:gd name="T14" fmla="*/ 1990 w 1990"/>
                <a:gd name="T15" fmla="*/ 1276 h 1351"/>
                <a:gd name="T16" fmla="*/ 1915 w 1990"/>
                <a:gd name="T17" fmla="*/ 1351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90" h="1351">
                  <a:moveTo>
                    <a:pt x="1915" y="1351"/>
                  </a:moveTo>
                  <a:cubicBezTo>
                    <a:pt x="75" y="1351"/>
                    <a:pt x="75" y="1351"/>
                    <a:pt x="75" y="1351"/>
                  </a:cubicBezTo>
                  <a:cubicBezTo>
                    <a:pt x="34" y="1351"/>
                    <a:pt x="0" y="1317"/>
                    <a:pt x="0" y="1276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34"/>
                    <a:pt x="34" y="0"/>
                    <a:pt x="75" y="0"/>
                  </a:cubicBezTo>
                  <a:cubicBezTo>
                    <a:pt x="1915" y="0"/>
                    <a:pt x="1915" y="0"/>
                    <a:pt x="1915" y="0"/>
                  </a:cubicBezTo>
                  <a:cubicBezTo>
                    <a:pt x="1956" y="0"/>
                    <a:pt x="1990" y="34"/>
                    <a:pt x="1990" y="75"/>
                  </a:cubicBezTo>
                  <a:cubicBezTo>
                    <a:pt x="1990" y="1276"/>
                    <a:pt x="1990" y="1276"/>
                    <a:pt x="1990" y="1276"/>
                  </a:cubicBezTo>
                  <a:cubicBezTo>
                    <a:pt x="1990" y="1317"/>
                    <a:pt x="1956" y="1351"/>
                    <a:pt x="1915" y="135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4" name="Freeform 7"/>
            <p:cNvSpPr>
              <a:spLocks/>
            </p:cNvSpPr>
            <p:nvPr/>
          </p:nvSpPr>
          <p:spPr bwMode="auto">
            <a:xfrm>
              <a:off x="-326932" y="2458361"/>
              <a:ext cx="78780" cy="45955"/>
            </a:xfrm>
            <a:custGeom>
              <a:avLst/>
              <a:gdLst>
                <a:gd name="T0" fmla="*/ 280 w 303"/>
                <a:gd name="T1" fmla="*/ 174 h 174"/>
                <a:gd name="T2" fmla="*/ 22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2 w 303"/>
                <a:gd name="T9" fmla="*/ 0 h 174"/>
                <a:gd name="T10" fmla="*/ 280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0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0" y="174"/>
                  </a:moveTo>
                  <a:cubicBezTo>
                    <a:pt x="22" y="174"/>
                    <a:pt x="22" y="174"/>
                    <a:pt x="22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280" y="0"/>
                    <a:pt x="280" y="0"/>
                    <a:pt x="280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0" y="174"/>
                  </a:cubicBezTo>
                  <a:close/>
                </a:path>
              </a:pathLst>
            </a:custGeom>
            <a:solidFill>
              <a:srgbClr val="FEE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5" name="Freeform 8"/>
            <p:cNvSpPr>
              <a:spLocks/>
            </p:cNvSpPr>
            <p:nvPr/>
          </p:nvSpPr>
          <p:spPr bwMode="auto">
            <a:xfrm>
              <a:off x="-66957" y="2458361"/>
              <a:ext cx="78780" cy="45955"/>
            </a:xfrm>
            <a:custGeom>
              <a:avLst/>
              <a:gdLst>
                <a:gd name="T0" fmla="*/ 281 w 303"/>
                <a:gd name="T1" fmla="*/ 174 h 174"/>
                <a:gd name="T2" fmla="*/ 23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3 w 303"/>
                <a:gd name="T9" fmla="*/ 0 h 174"/>
                <a:gd name="T10" fmla="*/ 281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1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1" y="174"/>
                  </a:moveTo>
                  <a:cubicBezTo>
                    <a:pt x="23" y="174"/>
                    <a:pt x="23" y="174"/>
                    <a:pt x="23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281" y="0"/>
                    <a:pt x="281" y="0"/>
                    <a:pt x="281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1" y="174"/>
                  </a:cubicBezTo>
                  <a:close/>
                </a:path>
              </a:pathLst>
            </a:custGeom>
            <a:solidFill>
              <a:srgbClr val="FEE5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6" name="Freeform 9"/>
            <p:cNvSpPr>
              <a:spLocks/>
            </p:cNvSpPr>
            <p:nvPr/>
          </p:nvSpPr>
          <p:spPr bwMode="auto">
            <a:xfrm>
              <a:off x="-418842" y="2300800"/>
              <a:ext cx="522576" cy="354511"/>
            </a:xfrm>
            <a:custGeom>
              <a:avLst/>
              <a:gdLst>
                <a:gd name="T0" fmla="*/ 1915 w 1990"/>
                <a:gd name="T1" fmla="*/ 0 h 1351"/>
                <a:gd name="T2" fmla="*/ 1807 w 1990"/>
                <a:gd name="T3" fmla="*/ 0 h 1351"/>
                <a:gd name="T4" fmla="*/ 1807 w 1990"/>
                <a:gd name="T5" fmla="*/ 1 h 1351"/>
                <a:gd name="T6" fmla="*/ 1807 w 1990"/>
                <a:gd name="T7" fmla="*/ 1202 h 1351"/>
                <a:gd name="T8" fmla="*/ 1733 w 1990"/>
                <a:gd name="T9" fmla="*/ 1277 h 1351"/>
                <a:gd name="T10" fmla="*/ 0 w 1990"/>
                <a:gd name="T11" fmla="*/ 1277 h 1351"/>
                <a:gd name="T12" fmla="*/ 75 w 1990"/>
                <a:gd name="T13" fmla="*/ 1351 h 1351"/>
                <a:gd name="T14" fmla="*/ 1915 w 1990"/>
                <a:gd name="T15" fmla="*/ 1351 h 1351"/>
                <a:gd name="T16" fmla="*/ 1990 w 1990"/>
                <a:gd name="T17" fmla="*/ 1276 h 1351"/>
                <a:gd name="T18" fmla="*/ 1990 w 1990"/>
                <a:gd name="T19" fmla="*/ 75 h 1351"/>
                <a:gd name="T20" fmla="*/ 1915 w 1990"/>
                <a:gd name="T21" fmla="*/ 0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90" h="1351">
                  <a:moveTo>
                    <a:pt x="1915" y="0"/>
                  </a:moveTo>
                  <a:cubicBezTo>
                    <a:pt x="1807" y="0"/>
                    <a:pt x="1807" y="0"/>
                    <a:pt x="1807" y="0"/>
                  </a:cubicBezTo>
                  <a:cubicBezTo>
                    <a:pt x="1807" y="0"/>
                    <a:pt x="1807" y="1"/>
                    <a:pt x="1807" y="1"/>
                  </a:cubicBezTo>
                  <a:cubicBezTo>
                    <a:pt x="1807" y="1202"/>
                    <a:pt x="1807" y="1202"/>
                    <a:pt x="1807" y="1202"/>
                  </a:cubicBezTo>
                  <a:cubicBezTo>
                    <a:pt x="1807" y="1243"/>
                    <a:pt x="1774" y="1277"/>
                    <a:pt x="1733" y="1277"/>
                  </a:cubicBezTo>
                  <a:cubicBezTo>
                    <a:pt x="0" y="1277"/>
                    <a:pt x="0" y="1277"/>
                    <a:pt x="0" y="1277"/>
                  </a:cubicBezTo>
                  <a:cubicBezTo>
                    <a:pt x="1" y="1318"/>
                    <a:pt x="34" y="1351"/>
                    <a:pt x="75" y="1351"/>
                  </a:cubicBezTo>
                  <a:cubicBezTo>
                    <a:pt x="1915" y="1351"/>
                    <a:pt x="1915" y="1351"/>
                    <a:pt x="1915" y="1351"/>
                  </a:cubicBezTo>
                  <a:cubicBezTo>
                    <a:pt x="1956" y="1351"/>
                    <a:pt x="1990" y="1317"/>
                    <a:pt x="1990" y="1276"/>
                  </a:cubicBezTo>
                  <a:cubicBezTo>
                    <a:pt x="1990" y="75"/>
                    <a:pt x="1990" y="75"/>
                    <a:pt x="1990" y="75"/>
                  </a:cubicBezTo>
                  <a:cubicBezTo>
                    <a:pt x="1990" y="34"/>
                    <a:pt x="1956" y="0"/>
                    <a:pt x="1915" y="0"/>
                  </a:cubicBezTo>
                  <a:close/>
                </a:path>
              </a:pathLst>
            </a:custGeom>
            <a:solidFill>
              <a:srgbClr val="9DCAE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7" name="Freeform 10"/>
            <p:cNvSpPr>
              <a:spLocks/>
            </p:cNvSpPr>
            <p:nvPr/>
          </p:nvSpPr>
          <p:spPr bwMode="auto">
            <a:xfrm>
              <a:off x="-418842" y="2300801"/>
              <a:ext cx="522576" cy="183821"/>
            </a:xfrm>
            <a:custGeom>
              <a:avLst/>
              <a:gdLst>
                <a:gd name="T0" fmla="*/ 1915 w 1990"/>
                <a:gd name="T1" fmla="*/ 0 h 699"/>
                <a:gd name="T2" fmla="*/ 75 w 1990"/>
                <a:gd name="T3" fmla="*/ 0 h 699"/>
                <a:gd name="T4" fmla="*/ 0 w 1990"/>
                <a:gd name="T5" fmla="*/ 75 h 699"/>
                <a:gd name="T6" fmla="*/ 0 w 1990"/>
                <a:gd name="T7" fmla="*/ 445 h 699"/>
                <a:gd name="T8" fmla="*/ 254 w 1990"/>
                <a:gd name="T9" fmla="*/ 699 h 699"/>
                <a:gd name="T10" fmla="*/ 1736 w 1990"/>
                <a:gd name="T11" fmla="*/ 699 h 699"/>
                <a:gd name="T12" fmla="*/ 1990 w 1990"/>
                <a:gd name="T13" fmla="*/ 445 h 699"/>
                <a:gd name="T14" fmla="*/ 1990 w 1990"/>
                <a:gd name="T15" fmla="*/ 75 h 699"/>
                <a:gd name="T16" fmla="*/ 1915 w 1990"/>
                <a:gd name="T17" fmla="*/ 0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90" h="699">
                  <a:moveTo>
                    <a:pt x="1915" y="0"/>
                  </a:moveTo>
                  <a:cubicBezTo>
                    <a:pt x="75" y="0"/>
                    <a:pt x="75" y="0"/>
                    <a:pt x="75" y="0"/>
                  </a:cubicBezTo>
                  <a:cubicBezTo>
                    <a:pt x="34" y="0"/>
                    <a:pt x="0" y="34"/>
                    <a:pt x="0" y="7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585"/>
                    <a:pt x="114" y="699"/>
                    <a:pt x="254" y="699"/>
                  </a:cubicBezTo>
                  <a:cubicBezTo>
                    <a:pt x="1736" y="699"/>
                    <a:pt x="1736" y="699"/>
                    <a:pt x="1736" y="699"/>
                  </a:cubicBezTo>
                  <a:cubicBezTo>
                    <a:pt x="1876" y="699"/>
                    <a:pt x="1990" y="585"/>
                    <a:pt x="1990" y="445"/>
                  </a:cubicBezTo>
                  <a:cubicBezTo>
                    <a:pt x="1990" y="75"/>
                    <a:pt x="1990" y="75"/>
                    <a:pt x="1990" y="75"/>
                  </a:cubicBezTo>
                  <a:cubicBezTo>
                    <a:pt x="1990" y="34"/>
                    <a:pt x="1956" y="0"/>
                    <a:pt x="191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8" name="Freeform 11"/>
            <p:cNvSpPr>
              <a:spLocks/>
            </p:cNvSpPr>
            <p:nvPr/>
          </p:nvSpPr>
          <p:spPr bwMode="auto">
            <a:xfrm>
              <a:off x="-418842" y="2300799"/>
              <a:ext cx="522576" cy="183821"/>
            </a:xfrm>
            <a:custGeom>
              <a:avLst/>
              <a:gdLst>
                <a:gd name="T0" fmla="*/ 1986 w 1990"/>
                <a:gd name="T1" fmla="*/ 53 h 699"/>
                <a:gd name="T2" fmla="*/ 1975 w 1990"/>
                <a:gd name="T3" fmla="*/ 31 h 699"/>
                <a:gd name="T4" fmla="*/ 1968 w 1990"/>
                <a:gd name="T5" fmla="*/ 22 h 699"/>
                <a:gd name="T6" fmla="*/ 1959 w 1990"/>
                <a:gd name="T7" fmla="*/ 15 h 699"/>
                <a:gd name="T8" fmla="*/ 1937 w 1990"/>
                <a:gd name="T9" fmla="*/ 4 h 699"/>
                <a:gd name="T10" fmla="*/ 1915 w 1990"/>
                <a:gd name="T11" fmla="*/ 0 h 699"/>
                <a:gd name="T12" fmla="*/ 1807 w 1990"/>
                <a:gd name="T13" fmla="*/ 0 h 699"/>
                <a:gd name="T14" fmla="*/ 1807 w 1990"/>
                <a:gd name="T15" fmla="*/ 1 h 699"/>
                <a:gd name="T16" fmla="*/ 1807 w 1990"/>
                <a:gd name="T17" fmla="*/ 546 h 699"/>
                <a:gd name="T18" fmla="*/ 1737 w 1990"/>
                <a:gd name="T19" fmla="*/ 617 h 699"/>
                <a:gd name="T20" fmla="*/ 1736 w 1990"/>
                <a:gd name="T21" fmla="*/ 617 h 699"/>
                <a:gd name="T22" fmla="*/ 254 w 1990"/>
                <a:gd name="T23" fmla="*/ 617 h 699"/>
                <a:gd name="T24" fmla="*/ 0 w 1990"/>
                <a:gd name="T25" fmla="*/ 364 h 699"/>
                <a:gd name="T26" fmla="*/ 0 w 1990"/>
                <a:gd name="T27" fmla="*/ 445 h 699"/>
                <a:gd name="T28" fmla="*/ 254 w 1990"/>
                <a:gd name="T29" fmla="*/ 699 h 699"/>
                <a:gd name="T30" fmla="*/ 1736 w 1990"/>
                <a:gd name="T31" fmla="*/ 699 h 699"/>
                <a:gd name="T32" fmla="*/ 1807 w 1990"/>
                <a:gd name="T33" fmla="*/ 689 h 699"/>
                <a:gd name="T34" fmla="*/ 1807 w 1990"/>
                <a:gd name="T35" fmla="*/ 689 h 699"/>
                <a:gd name="T36" fmla="*/ 1807 w 1990"/>
                <a:gd name="T37" fmla="*/ 689 h 699"/>
                <a:gd name="T38" fmla="*/ 1817 w 1990"/>
                <a:gd name="T39" fmla="*/ 686 h 699"/>
                <a:gd name="T40" fmla="*/ 1817 w 1990"/>
                <a:gd name="T41" fmla="*/ 686 h 699"/>
                <a:gd name="T42" fmla="*/ 1863 w 1990"/>
                <a:gd name="T43" fmla="*/ 665 h 699"/>
                <a:gd name="T44" fmla="*/ 1863 w 1990"/>
                <a:gd name="T45" fmla="*/ 665 h 699"/>
                <a:gd name="T46" fmla="*/ 1872 w 1990"/>
                <a:gd name="T47" fmla="*/ 660 h 699"/>
                <a:gd name="T48" fmla="*/ 1872 w 1990"/>
                <a:gd name="T49" fmla="*/ 660 h 699"/>
                <a:gd name="T50" fmla="*/ 1903 w 1990"/>
                <a:gd name="T51" fmla="*/ 636 h 699"/>
                <a:gd name="T52" fmla="*/ 1904 w 1990"/>
                <a:gd name="T53" fmla="*/ 635 h 699"/>
                <a:gd name="T54" fmla="*/ 1910 w 1990"/>
                <a:gd name="T55" fmla="*/ 630 h 699"/>
                <a:gd name="T56" fmla="*/ 1912 w 1990"/>
                <a:gd name="T57" fmla="*/ 628 h 699"/>
                <a:gd name="T58" fmla="*/ 1918 w 1990"/>
                <a:gd name="T59" fmla="*/ 622 h 699"/>
                <a:gd name="T60" fmla="*/ 1919 w 1990"/>
                <a:gd name="T61" fmla="*/ 622 h 699"/>
                <a:gd name="T62" fmla="*/ 1936 w 1990"/>
                <a:gd name="T63" fmla="*/ 601 h 699"/>
                <a:gd name="T64" fmla="*/ 1938 w 1990"/>
                <a:gd name="T65" fmla="*/ 599 h 699"/>
                <a:gd name="T66" fmla="*/ 1942 w 1990"/>
                <a:gd name="T67" fmla="*/ 593 h 699"/>
                <a:gd name="T68" fmla="*/ 1945 w 1990"/>
                <a:gd name="T69" fmla="*/ 590 h 699"/>
                <a:gd name="T70" fmla="*/ 1948 w 1990"/>
                <a:gd name="T71" fmla="*/ 584 h 699"/>
                <a:gd name="T72" fmla="*/ 1951 w 1990"/>
                <a:gd name="T73" fmla="*/ 580 h 699"/>
                <a:gd name="T74" fmla="*/ 1954 w 1990"/>
                <a:gd name="T75" fmla="*/ 575 h 699"/>
                <a:gd name="T76" fmla="*/ 1957 w 1990"/>
                <a:gd name="T77" fmla="*/ 570 h 699"/>
                <a:gd name="T78" fmla="*/ 1960 w 1990"/>
                <a:gd name="T79" fmla="*/ 565 h 699"/>
                <a:gd name="T80" fmla="*/ 1964 w 1990"/>
                <a:gd name="T81" fmla="*/ 556 h 699"/>
                <a:gd name="T82" fmla="*/ 1966 w 1990"/>
                <a:gd name="T83" fmla="*/ 552 h 699"/>
                <a:gd name="T84" fmla="*/ 1969 w 1990"/>
                <a:gd name="T85" fmla="*/ 546 h 699"/>
                <a:gd name="T86" fmla="*/ 1971 w 1990"/>
                <a:gd name="T87" fmla="*/ 541 h 699"/>
                <a:gd name="T88" fmla="*/ 1974 w 1990"/>
                <a:gd name="T89" fmla="*/ 535 h 699"/>
                <a:gd name="T90" fmla="*/ 1975 w 1990"/>
                <a:gd name="T91" fmla="*/ 530 h 699"/>
                <a:gd name="T92" fmla="*/ 1977 w 1990"/>
                <a:gd name="T93" fmla="*/ 524 h 699"/>
                <a:gd name="T94" fmla="*/ 1979 w 1990"/>
                <a:gd name="T95" fmla="*/ 519 h 699"/>
                <a:gd name="T96" fmla="*/ 1981 w 1990"/>
                <a:gd name="T97" fmla="*/ 511 h 699"/>
                <a:gd name="T98" fmla="*/ 1982 w 1990"/>
                <a:gd name="T99" fmla="*/ 508 h 699"/>
                <a:gd name="T100" fmla="*/ 1985 w 1990"/>
                <a:gd name="T101" fmla="*/ 497 h 699"/>
                <a:gd name="T102" fmla="*/ 1985 w 1990"/>
                <a:gd name="T103" fmla="*/ 494 h 699"/>
                <a:gd name="T104" fmla="*/ 1987 w 1990"/>
                <a:gd name="T105" fmla="*/ 486 h 699"/>
                <a:gd name="T106" fmla="*/ 1987 w 1990"/>
                <a:gd name="T107" fmla="*/ 481 h 699"/>
                <a:gd name="T108" fmla="*/ 1988 w 1990"/>
                <a:gd name="T109" fmla="*/ 474 h 699"/>
                <a:gd name="T110" fmla="*/ 1989 w 1990"/>
                <a:gd name="T111" fmla="*/ 469 h 699"/>
                <a:gd name="T112" fmla="*/ 1989 w 1990"/>
                <a:gd name="T113" fmla="*/ 461 h 699"/>
                <a:gd name="T114" fmla="*/ 1990 w 1990"/>
                <a:gd name="T115" fmla="*/ 457 h 699"/>
                <a:gd name="T116" fmla="*/ 1990 w 1990"/>
                <a:gd name="T117" fmla="*/ 445 h 699"/>
                <a:gd name="T118" fmla="*/ 1990 w 1990"/>
                <a:gd name="T119" fmla="*/ 364 h 699"/>
                <a:gd name="T120" fmla="*/ 1990 w 1990"/>
                <a:gd name="T121" fmla="*/ 75 h 699"/>
                <a:gd name="T122" fmla="*/ 1986 w 1990"/>
                <a:gd name="T123" fmla="*/ 53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0" h="699">
                  <a:moveTo>
                    <a:pt x="1986" y="53"/>
                  </a:moveTo>
                  <a:cubicBezTo>
                    <a:pt x="1984" y="45"/>
                    <a:pt x="1980" y="37"/>
                    <a:pt x="1975" y="31"/>
                  </a:cubicBezTo>
                  <a:cubicBezTo>
                    <a:pt x="1973" y="28"/>
                    <a:pt x="1971" y="25"/>
                    <a:pt x="1968" y="22"/>
                  </a:cubicBezTo>
                  <a:cubicBezTo>
                    <a:pt x="1965" y="19"/>
                    <a:pt x="1962" y="17"/>
                    <a:pt x="1959" y="15"/>
                  </a:cubicBezTo>
                  <a:cubicBezTo>
                    <a:pt x="1953" y="10"/>
                    <a:pt x="1945" y="6"/>
                    <a:pt x="1937" y="4"/>
                  </a:cubicBezTo>
                  <a:cubicBezTo>
                    <a:pt x="1931" y="1"/>
                    <a:pt x="1923" y="0"/>
                    <a:pt x="1915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7" y="0"/>
                    <a:pt x="1807" y="1"/>
                    <a:pt x="1807" y="1"/>
                  </a:cubicBezTo>
                  <a:cubicBezTo>
                    <a:pt x="1807" y="546"/>
                    <a:pt x="1807" y="546"/>
                    <a:pt x="1807" y="546"/>
                  </a:cubicBezTo>
                  <a:cubicBezTo>
                    <a:pt x="1807" y="585"/>
                    <a:pt x="1776" y="617"/>
                    <a:pt x="1737" y="617"/>
                  </a:cubicBezTo>
                  <a:cubicBezTo>
                    <a:pt x="1737" y="617"/>
                    <a:pt x="1737" y="617"/>
                    <a:pt x="1736" y="617"/>
                  </a:cubicBezTo>
                  <a:cubicBezTo>
                    <a:pt x="254" y="617"/>
                    <a:pt x="254" y="617"/>
                    <a:pt x="254" y="617"/>
                  </a:cubicBezTo>
                  <a:cubicBezTo>
                    <a:pt x="114" y="617"/>
                    <a:pt x="0" y="504"/>
                    <a:pt x="0" y="364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585"/>
                    <a:pt x="114" y="699"/>
                    <a:pt x="254" y="699"/>
                  </a:cubicBezTo>
                  <a:cubicBezTo>
                    <a:pt x="1736" y="699"/>
                    <a:pt x="1736" y="699"/>
                    <a:pt x="1736" y="699"/>
                  </a:cubicBezTo>
                  <a:cubicBezTo>
                    <a:pt x="1761" y="699"/>
                    <a:pt x="1785" y="695"/>
                    <a:pt x="1807" y="689"/>
                  </a:cubicBezTo>
                  <a:cubicBezTo>
                    <a:pt x="1807" y="689"/>
                    <a:pt x="1807" y="689"/>
                    <a:pt x="1807" y="689"/>
                  </a:cubicBezTo>
                  <a:cubicBezTo>
                    <a:pt x="1807" y="689"/>
                    <a:pt x="1807" y="689"/>
                    <a:pt x="1807" y="689"/>
                  </a:cubicBezTo>
                  <a:cubicBezTo>
                    <a:pt x="1810" y="688"/>
                    <a:pt x="1814" y="687"/>
                    <a:pt x="1817" y="686"/>
                  </a:cubicBezTo>
                  <a:cubicBezTo>
                    <a:pt x="1817" y="686"/>
                    <a:pt x="1817" y="686"/>
                    <a:pt x="1817" y="686"/>
                  </a:cubicBezTo>
                  <a:cubicBezTo>
                    <a:pt x="1833" y="680"/>
                    <a:pt x="1848" y="673"/>
                    <a:pt x="1863" y="665"/>
                  </a:cubicBezTo>
                  <a:cubicBezTo>
                    <a:pt x="1863" y="665"/>
                    <a:pt x="1863" y="665"/>
                    <a:pt x="1863" y="665"/>
                  </a:cubicBezTo>
                  <a:cubicBezTo>
                    <a:pt x="1866" y="663"/>
                    <a:pt x="1869" y="662"/>
                    <a:pt x="1872" y="660"/>
                  </a:cubicBezTo>
                  <a:cubicBezTo>
                    <a:pt x="1872" y="660"/>
                    <a:pt x="1872" y="660"/>
                    <a:pt x="1872" y="660"/>
                  </a:cubicBezTo>
                  <a:cubicBezTo>
                    <a:pt x="1883" y="653"/>
                    <a:pt x="1893" y="645"/>
                    <a:pt x="1903" y="636"/>
                  </a:cubicBezTo>
                  <a:cubicBezTo>
                    <a:pt x="1903" y="636"/>
                    <a:pt x="1904" y="636"/>
                    <a:pt x="1904" y="635"/>
                  </a:cubicBezTo>
                  <a:cubicBezTo>
                    <a:pt x="1906" y="633"/>
                    <a:pt x="1908" y="632"/>
                    <a:pt x="1910" y="630"/>
                  </a:cubicBezTo>
                  <a:cubicBezTo>
                    <a:pt x="1911" y="629"/>
                    <a:pt x="1912" y="629"/>
                    <a:pt x="1912" y="628"/>
                  </a:cubicBezTo>
                  <a:cubicBezTo>
                    <a:pt x="1914" y="626"/>
                    <a:pt x="1916" y="624"/>
                    <a:pt x="1918" y="622"/>
                  </a:cubicBezTo>
                  <a:cubicBezTo>
                    <a:pt x="1918" y="622"/>
                    <a:pt x="1918" y="622"/>
                    <a:pt x="1919" y="622"/>
                  </a:cubicBezTo>
                  <a:cubicBezTo>
                    <a:pt x="1925" y="615"/>
                    <a:pt x="1931" y="608"/>
                    <a:pt x="1936" y="601"/>
                  </a:cubicBezTo>
                  <a:cubicBezTo>
                    <a:pt x="1937" y="600"/>
                    <a:pt x="1938" y="599"/>
                    <a:pt x="1938" y="599"/>
                  </a:cubicBezTo>
                  <a:cubicBezTo>
                    <a:pt x="1940" y="597"/>
                    <a:pt x="1941" y="595"/>
                    <a:pt x="1942" y="593"/>
                  </a:cubicBezTo>
                  <a:cubicBezTo>
                    <a:pt x="1943" y="592"/>
                    <a:pt x="1944" y="591"/>
                    <a:pt x="1945" y="590"/>
                  </a:cubicBezTo>
                  <a:cubicBezTo>
                    <a:pt x="1946" y="588"/>
                    <a:pt x="1947" y="586"/>
                    <a:pt x="1948" y="584"/>
                  </a:cubicBezTo>
                  <a:cubicBezTo>
                    <a:pt x="1949" y="583"/>
                    <a:pt x="1950" y="582"/>
                    <a:pt x="1951" y="580"/>
                  </a:cubicBezTo>
                  <a:cubicBezTo>
                    <a:pt x="1952" y="578"/>
                    <a:pt x="1953" y="577"/>
                    <a:pt x="1954" y="575"/>
                  </a:cubicBezTo>
                  <a:cubicBezTo>
                    <a:pt x="1955" y="573"/>
                    <a:pt x="1956" y="572"/>
                    <a:pt x="1957" y="570"/>
                  </a:cubicBezTo>
                  <a:cubicBezTo>
                    <a:pt x="1958" y="569"/>
                    <a:pt x="1959" y="567"/>
                    <a:pt x="1960" y="565"/>
                  </a:cubicBezTo>
                  <a:cubicBezTo>
                    <a:pt x="1961" y="562"/>
                    <a:pt x="1963" y="559"/>
                    <a:pt x="1964" y="556"/>
                  </a:cubicBezTo>
                  <a:cubicBezTo>
                    <a:pt x="1965" y="555"/>
                    <a:pt x="1966" y="553"/>
                    <a:pt x="1966" y="552"/>
                  </a:cubicBezTo>
                  <a:cubicBezTo>
                    <a:pt x="1967" y="550"/>
                    <a:pt x="1968" y="548"/>
                    <a:pt x="1969" y="546"/>
                  </a:cubicBezTo>
                  <a:cubicBezTo>
                    <a:pt x="1970" y="544"/>
                    <a:pt x="1970" y="543"/>
                    <a:pt x="1971" y="541"/>
                  </a:cubicBezTo>
                  <a:cubicBezTo>
                    <a:pt x="1972" y="539"/>
                    <a:pt x="1973" y="537"/>
                    <a:pt x="1974" y="535"/>
                  </a:cubicBezTo>
                  <a:cubicBezTo>
                    <a:pt x="1974" y="533"/>
                    <a:pt x="1975" y="532"/>
                    <a:pt x="1975" y="530"/>
                  </a:cubicBezTo>
                  <a:cubicBezTo>
                    <a:pt x="1976" y="528"/>
                    <a:pt x="1977" y="526"/>
                    <a:pt x="1977" y="524"/>
                  </a:cubicBezTo>
                  <a:cubicBezTo>
                    <a:pt x="1978" y="522"/>
                    <a:pt x="1978" y="521"/>
                    <a:pt x="1979" y="519"/>
                  </a:cubicBezTo>
                  <a:cubicBezTo>
                    <a:pt x="1980" y="517"/>
                    <a:pt x="1980" y="514"/>
                    <a:pt x="1981" y="511"/>
                  </a:cubicBezTo>
                  <a:cubicBezTo>
                    <a:pt x="1981" y="510"/>
                    <a:pt x="1982" y="509"/>
                    <a:pt x="1982" y="508"/>
                  </a:cubicBezTo>
                  <a:cubicBezTo>
                    <a:pt x="1983" y="505"/>
                    <a:pt x="1984" y="501"/>
                    <a:pt x="1985" y="497"/>
                  </a:cubicBezTo>
                  <a:cubicBezTo>
                    <a:pt x="1985" y="496"/>
                    <a:pt x="1985" y="495"/>
                    <a:pt x="1985" y="494"/>
                  </a:cubicBezTo>
                  <a:cubicBezTo>
                    <a:pt x="1986" y="491"/>
                    <a:pt x="1986" y="488"/>
                    <a:pt x="1987" y="486"/>
                  </a:cubicBezTo>
                  <a:cubicBezTo>
                    <a:pt x="1987" y="484"/>
                    <a:pt x="1987" y="483"/>
                    <a:pt x="1987" y="481"/>
                  </a:cubicBezTo>
                  <a:cubicBezTo>
                    <a:pt x="1988" y="479"/>
                    <a:pt x="1988" y="476"/>
                    <a:pt x="1988" y="474"/>
                  </a:cubicBezTo>
                  <a:cubicBezTo>
                    <a:pt x="1988" y="472"/>
                    <a:pt x="1989" y="471"/>
                    <a:pt x="1989" y="469"/>
                  </a:cubicBezTo>
                  <a:cubicBezTo>
                    <a:pt x="1989" y="467"/>
                    <a:pt x="1989" y="464"/>
                    <a:pt x="1989" y="461"/>
                  </a:cubicBezTo>
                  <a:cubicBezTo>
                    <a:pt x="1989" y="460"/>
                    <a:pt x="1989" y="459"/>
                    <a:pt x="1990" y="457"/>
                  </a:cubicBezTo>
                  <a:cubicBezTo>
                    <a:pt x="1990" y="454"/>
                    <a:pt x="1990" y="449"/>
                    <a:pt x="1990" y="445"/>
                  </a:cubicBezTo>
                  <a:cubicBezTo>
                    <a:pt x="1990" y="364"/>
                    <a:pt x="1990" y="364"/>
                    <a:pt x="1990" y="364"/>
                  </a:cubicBezTo>
                  <a:cubicBezTo>
                    <a:pt x="1990" y="75"/>
                    <a:pt x="1990" y="75"/>
                    <a:pt x="1990" y="75"/>
                  </a:cubicBezTo>
                  <a:cubicBezTo>
                    <a:pt x="1990" y="67"/>
                    <a:pt x="1989" y="60"/>
                    <a:pt x="1986" y="53"/>
                  </a:cubicBezTo>
                  <a:close/>
                </a:path>
              </a:pathLst>
            </a:custGeom>
            <a:solidFill>
              <a:srgbClr val="9DCAE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9" name="Freeform 12"/>
            <p:cNvSpPr>
              <a:spLocks/>
            </p:cNvSpPr>
            <p:nvPr/>
          </p:nvSpPr>
          <p:spPr bwMode="auto">
            <a:xfrm>
              <a:off x="-309863" y="2408467"/>
              <a:ext cx="44642" cy="144430"/>
            </a:xfrm>
            <a:custGeom>
              <a:avLst/>
              <a:gdLst>
                <a:gd name="T0" fmla="*/ 83 w 167"/>
                <a:gd name="T1" fmla="*/ 550 h 550"/>
                <a:gd name="T2" fmla="*/ 83 w 167"/>
                <a:gd name="T3" fmla="*/ 550 h 550"/>
                <a:gd name="T4" fmla="*/ 0 w 167"/>
                <a:gd name="T5" fmla="*/ 466 h 550"/>
                <a:gd name="T6" fmla="*/ 0 w 167"/>
                <a:gd name="T7" fmla="*/ 17 h 550"/>
                <a:gd name="T8" fmla="*/ 16 w 167"/>
                <a:gd name="T9" fmla="*/ 0 h 550"/>
                <a:gd name="T10" fmla="*/ 151 w 167"/>
                <a:gd name="T11" fmla="*/ 0 h 550"/>
                <a:gd name="T12" fmla="*/ 167 w 167"/>
                <a:gd name="T13" fmla="*/ 17 h 550"/>
                <a:gd name="T14" fmla="*/ 167 w 167"/>
                <a:gd name="T15" fmla="*/ 466 h 550"/>
                <a:gd name="T16" fmla="*/ 83 w 167"/>
                <a:gd name="T17" fmla="*/ 55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550">
                  <a:moveTo>
                    <a:pt x="83" y="550"/>
                  </a:moveTo>
                  <a:cubicBezTo>
                    <a:pt x="83" y="550"/>
                    <a:pt x="83" y="550"/>
                    <a:pt x="83" y="550"/>
                  </a:cubicBezTo>
                  <a:cubicBezTo>
                    <a:pt x="37" y="550"/>
                    <a:pt x="0" y="512"/>
                    <a:pt x="0" y="46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60" y="0"/>
                    <a:pt x="167" y="8"/>
                    <a:pt x="167" y="17"/>
                  </a:cubicBezTo>
                  <a:cubicBezTo>
                    <a:pt x="167" y="466"/>
                    <a:pt x="167" y="466"/>
                    <a:pt x="167" y="466"/>
                  </a:cubicBezTo>
                  <a:cubicBezTo>
                    <a:pt x="167" y="512"/>
                    <a:pt x="130" y="550"/>
                    <a:pt x="83" y="55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0" name="Freeform 14"/>
            <p:cNvSpPr>
              <a:spLocks/>
            </p:cNvSpPr>
            <p:nvPr/>
          </p:nvSpPr>
          <p:spPr bwMode="auto">
            <a:xfrm>
              <a:off x="-296733" y="2408467"/>
              <a:ext cx="31512" cy="144430"/>
            </a:xfrm>
            <a:custGeom>
              <a:avLst/>
              <a:gdLst>
                <a:gd name="T0" fmla="*/ 104 w 120"/>
                <a:gd name="T1" fmla="*/ 0 h 550"/>
                <a:gd name="T2" fmla="*/ 32 w 120"/>
                <a:gd name="T3" fmla="*/ 0 h 550"/>
                <a:gd name="T4" fmla="*/ 48 w 120"/>
                <a:gd name="T5" fmla="*/ 17 h 550"/>
                <a:gd name="T6" fmla="*/ 48 w 120"/>
                <a:gd name="T7" fmla="*/ 466 h 550"/>
                <a:gd name="T8" fmla="*/ 0 w 120"/>
                <a:gd name="T9" fmla="*/ 542 h 550"/>
                <a:gd name="T10" fmla="*/ 36 w 120"/>
                <a:gd name="T11" fmla="*/ 550 h 550"/>
                <a:gd name="T12" fmla="*/ 36 w 120"/>
                <a:gd name="T13" fmla="*/ 550 h 550"/>
                <a:gd name="T14" fmla="*/ 120 w 120"/>
                <a:gd name="T15" fmla="*/ 466 h 550"/>
                <a:gd name="T16" fmla="*/ 120 w 120"/>
                <a:gd name="T17" fmla="*/ 17 h 550"/>
                <a:gd name="T18" fmla="*/ 104 w 120"/>
                <a:gd name="T19" fmla="*/ 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0" h="550">
                  <a:moveTo>
                    <a:pt x="104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41" y="0"/>
                    <a:pt x="48" y="8"/>
                    <a:pt x="48" y="17"/>
                  </a:cubicBezTo>
                  <a:cubicBezTo>
                    <a:pt x="48" y="466"/>
                    <a:pt x="48" y="466"/>
                    <a:pt x="48" y="466"/>
                  </a:cubicBezTo>
                  <a:cubicBezTo>
                    <a:pt x="48" y="499"/>
                    <a:pt x="29" y="528"/>
                    <a:pt x="0" y="542"/>
                  </a:cubicBezTo>
                  <a:cubicBezTo>
                    <a:pt x="11" y="547"/>
                    <a:pt x="23" y="550"/>
                    <a:pt x="36" y="550"/>
                  </a:cubicBezTo>
                  <a:cubicBezTo>
                    <a:pt x="36" y="550"/>
                    <a:pt x="36" y="550"/>
                    <a:pt x="36" y="550"/>
                  </a:cubicBezTo>
                  <a:cubicBezTo>
                    <a:pt x="83" y="550"/>
                    <a:pt x="120" y="512"/>
                    <a:pt x="120" y="466"/>
                  </a:cubicBezTo>
                  <a:cubicBezTo>
                    <a:pt x="120" y="17"/>
                    <a:pt x="120" y="17"/>
                    <a:pt x="120" y="17"/>
                  </a:cubicBezTo>
                  <a:cubicBezTo>
                    <a:pt x="120" y="8"/>
                    <a:pt x="113" y="0"/>
                    <a:pt x="104" y="0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1" name="Freeform 13"/>
            <p:cNvSpPr>
              <a:spLocks/>
            </p:cNvSpPr>
            <p:nvPr/>
          </p:nvSpPr>
          <p:spPr bwMode="auto">
            <a:xfrm>
              <a:off x="-326932" y="2458361"/>
              <a:ext cx="78780" cy="45955"/>
            </a:xfrm>
            <a:custGeom>
              <a:avLst/>
              <a:gdLst>
                <a:gd name="T0" fmla="*/ 280 w 303"/>
                <a:gd name="T1" fmla="*/ 174 h 174"/>
                <a:gd name="T2" fmla="*/ 22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2 w 303"/>
                <a:gd name="T9" fmla="*/ 0 h 174"/>
                <a:gd name="T10" fmla="*/ 280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0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0" y="174"/>
                  </a:moveTo>
                  <a:cubicBezTo>
                    <a:pt x="22" y="174"/>
                    <a:pt x="22" y="174"/>
                    <a:pt x="22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280" y="0"/>
                    <a:pt x="280" y="0"/>
                    <a:pt x="280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0" y="174"/>
                  </a:cubicBezTo>
                  <a:close/>
                </a:path>
              </a:pathLst>
            </a:custGeom>
            <a:solidFill>
              <a:srgbClr val="E253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" name="Freeform 15"/>
            <p:cNvSpPr>
              <a:spLocks/>
            </p:cNvSpPr>
            <p:nvPr/>
          </p:nvSpPr>
          <p:spPr bwMode="auto">
            <a:xfrm>
              <a:off x="-49888" y="2408467"/>
              <a:ext cx="44642" cy="144430"/>
            </a:xfrm>
            <a:custGeom>
              <a:avLst/>
              <a:gdLst>
                <a:gd name="T0" fmla="*/ 84 w 167"/>
                <a:gd name="T1" fmla="*/ 550 h 550"/>
                <a:gd name="T2" fmla="*/ 84 w 167"/>
                <a:gd name="T3" fmla="*/ 550 h 550"/>
                <a:gd name="T4" fmla="*/ 0 w 167"/>
                <a:gd name="T5" fmla="*/ 466 h 550"/>
                <a:gd name="T6" fmla="*/ 0 w 167"/>
                <a:gd name="T7" fmla="*/ 17 h 550"/>
                <a:gd name="T8" fmla="*/ 17 w 167"/>
                <a:gd name="T9" fmla="*/ 0 h 550"/>
                <a:gd name="T10" fmla="*/ 151 w 167"/>
                <a:gd name="T11" fmla="*/ 0 h 550"/>
                <a:gd name="T12" fmla="*/ 167 w 167"/>
                <a:gd name="T13" fmla="*/ 17 h 550"/>
                <a:gd name="T14" fmla="*/ 167 w 167"/>
                <a:gd name="T15" fmla="*/ 466 h 550"/>
                <a:gd name="T16" fmla="*/ 84 w 167"/>
                <a:gd name="T17" fmla="*/ 55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550">
                  <a:moveTo>
                    <a:pt x="84" y="550"/>
                  </a:moveTo>
                  <a:cubicBezTo>
                    <a:pt x="84" y="550"/>
                    <a:pt x="84" y="550"/>
                    <a:pt x="84" y="550"/>
                  </a:cubicBezTo>
                  <a:cubicBezTo>
                    <a:pt x="37" y="550"/>
                    <a:pt x="0" y="512"/>
                    <a:pt x="0" y="46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7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60" y="0"/>
                    <a:pt x="167" y="8"/>
                    <a:pt x="167" y="17"/>
                  </a:cubicBezTo>
                  <a:cubicBezTo>
                    <a:pt x="167" y="466"/>
                    <a:pt x="167" y="466"/>
                    <a:pt x="167" y="466"/>
                  </a:cubicBezTo>
                  <a:cubicBezTo>
                    <a:pt x="167" y="512"/>
                    <a:pt x="130" y="550"/>
                    <a:pt x="84" y="550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" name="Freeform 16"/>
            <p:cNvSpPr>
              <a:spLocks/>
            </p:cNvSpPr>
            <p:nvPr/>
          </p:nvSpPr>
          <p:spPr bwMode="auto">
            <a:xfrm>
              <a:off x="-36758" y="2408467"/>
              <a:ext cx="31512" cy="144430"/>
            </a:xfrm>
            <a:custGeom>
              <a:avLst/>
              <a:gdLst>
                <a:gd name="T0" fmla="*/ 103 w 119"/>
                <a:gd name="T1" fmla="*/ 0 h 550"/>
                <a:gd name="T2" fmla="*/ 31 w 119"/>
                <a:gd name="T3" fmla="*/ 0 h 550"/>
                <a:gd name="T4" fmla="*/ 47 w 119"/>
                <a:gd name="T5" fmla="*/ 17 h 550"/>
                <a:gd name="T6" fmla="*/ 47 w 119"/>
                <a:gd name="T7" fmla="*/ 466 h 550"/>
                <a:gd name="T8" fmla="*/ 0 w 119"/>
                <a:gd name="T9" fmla="*/ 542 h 550"/>
                <a:gd name="T10" fmla="*/ 36 w 119"/>
                <a:gd name="T11" fmla="*/ 550 h 550"/>
                <a:gd name="T12" fmla="*/ 36 w 119"/>
                <a:gd name="T13" fmla="*/ 550 h 550"/>
                <a:gd name="T14" fmla="*/ 119 w 119"/>
                <a:gd name="T15" fmla="*/ 466 h 550"/>
                <a:gd name="T16" fmla="*/ 119 w 119"/>
                <a:gd name="T17" fmla="*/ 17 h 550"/>
                <a:gd name="T18" fmla="*/ 103 w 119"/>
                <a:gd name="T19" fmla="*/ 0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550">
                  <a:moveTo>
                    <a:pt x="103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40" y="0"/>
                    <a:pt x="47" y="8"/>
                    <a:pt x="47" y="17"/>
                  </a:cubicBezTo>
                  <a:cubicBezTo>
                    <a:pt x="47" y="466"/>
                    <a:pt x="47" y="466"/>
                    <a:pt x="47" y="466"/>
                  </a:cubicBezTo>
                  <a:cubicBezTo>
                    <a:pt x="47" y="499"/>
                    <a:pt x="28" y="528"/>
                    <a:pt x="0" y="542"/>
                  </a:cubicBezTo>
                  <a:cubicBezTo>
                    <a:pt x="11" y="547"/>
                    <a:pt x="23" y="550"/>
                    <a:pt x="36" y="550"/>
                  </a:cubicBezTo>
                  <a:cubicBezTo>
                    <a:pt x="36" y="550"/>
                    <a:pt x="36" y="550"/>
                    <a:pt x="36" y="550"/>
                  </a:cubicBezTo>
                  <a:cubicBezTo>
                    <a:pt x="82" y="550"/>
                    <a:pt x="119" y="512"/>
                    <a:pt x="119" y="466"/>
                  </a:cubicBezTo>
                  <a:cubicBezTo>
                    <a:pt x="119" y="17"/>
                    <a:pt x="119" y="17"/>
                    <a:pt x="119" y="17"/>
                  </a:cubicBezTo>
                  <a:cubicBezTo>
                    <a:pt x="119" y="8"/>
                    <a:pt x="112" y="0"/>
                    <a:pt x="103" y="0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" name="Freeform 17"/>
            <p:cNvSpPr>
              <a:spLocks/>
            </p:cNvSpPr>
            <p:nvPr/>
          </p:nvSpPr>
          <p:spPr bwMode="auto">
            <a:xfrm>
              <a:off x="-66957" y="2458361"/>
              <a:ext cx="78780" cy="45955"/>
            </a:xfrm>
            <a:custGeom>
              <a:avLst/>
              <a:gdLst>
                <a:gd name="T0" fmla="*/ 281 w 303"/>
                <a:gd name="T1" fmla="*/ 174 h 174"/>
                <a:gd name="T2" fmla="*/ 23 w 303"/>
                <a:gd name="T3" fmla="*/ 174 h 174"/>
                <a:gd name="T4" fmla="*/ 0 w 303"/>
                <a:gd name="T5" fmla="*/ 151 h 174"/>
                <a:gd name="T6" fmla="*/ 0 w 303"/>
                <a:gd name="T7" fmla="*/ 23 h 174"/>
                <a:gd name="T8" fmla="*/ 23 w 303"/>
                <a:gd name="T9" fmla="*/ 0 h 174"/>
                <a:gd name="T10" fmla="*/ 281 w 303"/>
                <a:gd name="T11" fmla="*/ 0 h 174"/>
                <a:gd name="T12" fmla="*/ 303 w 303"/>
                <a:gd name="T13" fmla="*/ 23 h 174"/>
                <a:gd name="T14" fmla="*/ 303 w 303"/>
                <a:gd name="T15" fmla="*/ 151 h 174"/>
                <a:gd name="T16" fmla="*/ 281 w 303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" h="174">
                  <a:moveTo>
                    <a:pt x="281" y="174"/>
                  </a:moveTo>
                  <a:cubicBezTo>
                    <a:pt x="23" y="174"/>
                    <a:pt x="23" y="174"/>
                    <a:pt x="23" y="174"/>
                  </a:cubicBezTo>
                  <a:cubicBezTo>
                    <a:pt x="10" y="174"/>
                    <a:pt x="0" y="164"/>
                    <a:pt x="0" y="15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281" y="0"/>
                    <a:pt x="281" y="0"/>
                    <a:pt x="281" y="0"/>
                  </a:cubicBezTo>
                  <a:cubicBezTo>
                    <a:pt x="293" y="0"/>
                    <a:pt x="303" y="10"/>
                    <a:pt x="303" y="23"/>
                  </a:cubicBezTo>
                  <a:cubicBezTo>
                    <a:pt x="303" y="151"/>
                    <a:pt x="303" y="151"/>
                    <a:pt x="303" y="151"/>
                  </a:cubicBezTo>
                  <a:cubicBezTo>
                    <a:pt x="303" y="164"/>
                    <a:pt x="293" y="174"/>
                    <a:pt x="281" y="174"/>
                  </a:cubicBezTo>
                  <a:close/>
                </a:path>
              </a:pathLst>
            </a:custGeom>
            <a:solidFill>
              <a:srgbClr val="E2534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" name="Freeform 20"/>
            <p:cNvSpPr>
              <a:spLocks/>
            </p:cNvSpPr>
            <p:nvPr/>
          </p:nvSpPr>
          <p:spPr bwMode="auto">
            <a:xfrm>
              <a:off x="-214013" y="2215456"/>
              <a:ext cx="112918" cy="45955"/>
            </a:xfrm>
            <a:custGeom>
              <a:avLst/>
              <a:gdLst>
                <a:gd name="T0" fmla="*/ 410 w 430"/>
                <a:gd name="T1" fmla="*/ 174 h 174"/>
                <a:gd name="T2" fmla="*/ 20 w 430"/>
                <a:gd name="T3" fmla="*/ 174 h 174"/>
                <a:gd name="T4" fmla="*/ 0 w 430"/>
                <a:gd name="T5" fmla="*/ 153 h 174"/>
                <a:gd name="T6" fmla="*/ 0 w 430"/>
                <a:gd name="T7" fmla="*/ 21 h 174"/>
                <a:gd name="T8" fmla="*/ 20 w 430"/>
                <a:gd name="T9" fmla="*/ 0 h 174"/>
                <a:gd name="T10" fmla="*/ 410 w 430"/>
                <a:gd name="T11" fmla="*/ 0 h 174"/>
                <a:gd name="T12" fmla="*/ 430 w 430"/>
                <a:gd name="T13" fmla="*/ 21 h 174"/>
                <a:gd name="T14" fmla="*/ 430 w 430"/>
                <a:gd name="T15" fmla="*/ 153 h 174"/>
                <a:gd name="T16" fmla="*/ 410 w 430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0" h="174">
                  <a:moveTo>
                    <a:pt x="410" y="174"/>
                  </a:moveTo>
                  <a:cubicBezTo>
                    <a:pt x="20" y="174"/>
                    <a:pt x="20" y="174"/>
                    <a:pt x="20" y="174"/>
                  </a:cubicBezTo>
                  <a:cubicBezTo>
                    <a:pt x="9" y="174"/>
                    <a:pt x="0" y="164"/>
                    <a:pt x="0" y="153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10"/>
                    <a:pt x="9" y="0"/>
                    <a:pt x="20" y="0"/>
                  </a:cubicBezTo>
                  <a:cubicBezTo>
                    <a:pt x="410" y="0"/>
                    <a:pt x="410" y="0"/>
                    <a:pt x="410" y="0"/>
                  </a:cubicBezTo>
                  <a:cubicBezTo>
                    <a:pt x="421" y="0"/>
                    <a:pt x="430" y="10"/>
                    <a:pt x="430" y="21"/>
                  </a:cubicBezTo>
                  <a:cubicBezTo>
                    <a:pt x="430" y="153"/>
                    <a:pt x="430" y="153"/>
                    <a:pt x="430" y="153"/>
                  </a:cubicBezTo>
                  <a:cubicBezTo>
                    <a:pt x="430" y="164"/>
                    <a:pt x="421" y="174"/>
                    <a:pt x="410" y="174"/>
                  </a:cubicBezTo>
                  <a:close/>
                </a:path>
              </a:pathLst>
            </a:custGeom>
            <a:solidFill>
              <a:srgbClr val="D6EDF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" name="Freeform 21"/>
            <p:cNvSpPr>
              <a:spLocks/>
            </p:cNvSpPr>
            <p:nvPr/>
          </p:nvSpPr>
          <p:spPr bwMode="auto">
            <a:xfrm>
              <a:off x="-214013" y="2232525"/>
              <a:ext cx="112918" cy="28886"/>
            </a:xfrm>
            <a:custGeom>
              <a:avLst/>
              <a:gdLst>
                <a:gd name="T0" fmla="*/ 410 w 430"/>
                <a:gd name="T1" fmla="*/ 21 h 108"/>
                <a:gd name="T2" fmla="*/ 20 w 430"/>
                <a:gd name="T3" fmla="*/ 21 h 108"/>
                <a:gd name="T4" fmla="*/ 0 w 430"/>
                <a:gd name="T5" fmla="*/ 0 h 108"/>
                <a:gd name="T6" fmla="*/ 0 w 430"/>
                <a:gd name="T7" fmla="*/ 87 h 108"/>
                <a:gd name="T8" fmla="*/ 20 w 430"/>
                <a:gd name="T9" fmla="*/ 108 h 108"/>
                <a:gd name="T10" fmla="*/ 410 w 430"/>
                <a:gd name="T11" fmla="*/ 108 h 108"/>
                <a:gd name="T12" fmla="*/ 430 w 430"/>
                <a:gd name="T13" fmla="*/ 87 h 108"/>
                <a:gd name="T14" fmla="*/ 430 w 430"/>
                <a:gd name="T15" fmla="*/ 0 h 108"/>
                <a:gd name="T16" fmla="*/ 410 w 430"/>
                <a:gd name="T17" fmla="*/ 2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0" h="108">
                  <a:moveTo>
                    <a:pt x="410" y="21"/>
                  </a:moveTo>
                  <a:cubicBezTo>
                    <a:pt x="20" y="21"/>
                    <a:pt x="20" y="21"/>
                    <a:pt x="20" y="21"/>
                  </a:cubicBezTo>
                  <a:cubicBezTo>
                    <a:pt x="9" y="21"/>
                    <a:pt x="0" y="12"/>
                    <a:pt x="0" y="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98"/>
                    <a:pt x="9" y="108"/>
                    <a:pt x="20" y="108"/>
                  </a:cubicBezTo>
                  <a:cubicBezTo>
                    <a:pt x="410" y="108"/>
                    <a:pt x="410" y="108"/>
                    <a:pt x="410" y="108"/>
                  </a:cubicBezTo>
                  <a:cubicBezTo>
                    <a:pt x="421" y="108"/>
                    <a:pt x="430" y="98"/>
                    <a:pt x="430" y="87"/>
                  </a:cubicBezTo>
                  <a:cubicBezTo>
                    <a:pt x="430" y="0"/>
                    <a:pt x="430" y="0"/>
                    <a:pt x="430" y="0"/>
                  </a:cubicBezTo>
                  <a:cubicBezTo>
                    <a:pt x="430" y="12"/>
                    <a:pt x="421" y="21"/>
                    <a:pt x="41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Freeform 22"/>
            <p:cNvSpPr>
              <a:spLocks noEditPoints="1"/>
            </p:cNvSpPr>
            <p:nvPr/>
          </p:nvSpPr>
          <p:spPr bwMode="auto">
            <a:xfrm>
              <a:off x="-426720" y="2207578"/>
              <a:ext cx="538332" cy="455612"/>
            </a:xfrm>
            <a:custGeom>
              <a:avLst/>
              <a:gdLst>
                <a:gd name="T0" fmla="*/ 1750 w 2048"/>
                <a:gd name="T1" fmla="*/ 352 h 1732"/>
                <a:gd name="T2" fmla="*/ 1990 w 2048"/>
                <a:gd name="T3" fmla="*/ 427 h 1732"/>
                <a:gd name="T4" fmla="*/ 1700 w 2048"/>
                <a:gd name="T5" fmla="*/ 1022 h 1732"/>
                <a:gd name="T6" fmla="*/ 1658 w 2048"/>
                <a:gd name="T7" fmla="*/ 923 h 1732"/>
                <a:gd name="T8" fmla="*/ 1631 w 2048"/>
                <a:gd name="T9" fmla="*/ 780 h 1732"/>
                <a:gd name="T10" fmla="*/ 1406 w 2048"/>
                <a:gd name="T11" fmla="*/ 780 h 1732"/>
                <a:gd name="T12" fmla="*/ 1379 w 2048"/>
                <a:gd name="T13" fmla="*/ 923 h 1732"/>
                <a:gd name="T14" fmla="*/ 1338 w 2048"/>
                <a:gd name="T15" fmla="*/ 1022 h 1732"/>
                <a:gd name="T16" fmla="*/ 710 w 2048"/>
                <a:gd name="T17" fmla="*/ 974 h 1732"/>
                <a:gd name="T18" fmla="*/ 642 w 2048"/>
                <a:gd name="T19" fmla="*/ 922 h 1732"/>
                <a:gd name="T20" fmla="*/ 462 w 2048"/>
                <a:gd name="T21" fmla="*/ 734 h 1732"/>
                <a:gd name="T22" fmla="*/ 400 w 2048"/>
                <a:gd name="T23" fmla="*/ 922 h 1732"/>
                <a:gd name="T24" fmla="*/ 348 w 2048"/>
                <a:gd name="T25" fmla="*/ 974 h 1732"/>
                <a:gd name="T26" fmla="*/ 58 w 2048"/>
                <a:gd name="T27" fmla="*/ 797 h 1732"/>
                <a:gd name="T28" fmla="*/ 1595 w 2048"/>
                <a:gd name="T29" fmla="*/ 381 h 1732"/>
                <a:gd name="T30" fmla="*/ 1453 w 2048"/>
                <a:gd name="T31" fmla="*/ 323 h 1732"/>
                <a:gd name="T32" fmla="*/ 1265 w 2048"/>
                <a:gd name="T33" fmla="*/ 32 h 1732"/>
                <a:gd name="T34" fmla="*/ 783 w 2048"/>
                <a:gd name="T35" fmla="*/ 32 h 1732"/>
                <a:gd name="T36" fmla="*/ 595 w 2048"/>
                <a:gd name="T37" fmla="*/ 323 h 1732"/>
                <a:gd name="T38" fmla="*/ 0 w 2048"/>
                <a:gd name="T39" fmla="*/ 797 h 1732"/>
                <a:gd name="T40" fmla="*/ 58 w 2048"/>
                <a:gd name="T41" fmla="*/ 1248 h 1732"/>
                <a:gd name="T42" fmla="*/ 348 w 2048"/>
                <a:gd name="T43" fmla="*/ 1080 h 1732"/>
                <a:gd name="T44" fmla="*/ 417 w 2048"/>
                <a:gd name="T45" fmla="*/ 1154 h 1732"/>
                <a:gd name="T46" fmla="*/ 642 w 2048"/>
                <a:gd name="T47" fmla="*/ 1229 h 1732"/>
                <a:gd name="T48" fmla="*/ 710 w 2048"/>
                <a:gd name="T49" fmla="*/ 1102 h 1732"/>
                <a:gd name="T50" fmla="*/ 1338 w 2048"/>
                <a:gd name="T51" fmla="*/ 1102 h 1732"/>
                <a:gd name="T52" fmla="*/ 1406 w 2048"/>
                <a:gd name="T53" fmla="*/ 1229 h 1732"/>
                <a:gd name="T54" fmla="*/ 1631 w 2048"/>
                <a:gd name="T55" fmla="*/ 1154 h 1732"/>
                <a:gd name="T56" fmla="*/ 1700 w 2048"/>
                <a:gd name="T57" fmla="*/ 1080 h 1732"/>
                <a:gd name="T58" fmla="*/ 1990 w 2048"/>
                <a:gd name="T59" fmla="*/ 1628 h 1732"/>
                <a:gd name="T60" fmla="*/ 58 w 2048"/>
                <a:gd name="T61" fmla="*/ 1628 h 1732"/>
                <a:gd name="T62" fmla="*/ 0 w 2048"/>
                <a:gd name="T63" fmla="*/ 1433 h 1732"/>
                <a:gd name="T64" fmla="*/ 1944 w 2048"/>
                <a:gd name="T65" fmla="*/ 1732 h 1732"/>
                <a:gd name="T66" fmla="*/ 2048 w 2048"/>
                <a:gd name="T67" fmla="*/ 427 h 1732"/>
                <a:gd name="T68" fmla="*/ 1292 w 2048"/>
                <a:gd name="T69" fmla="*/ 91 h 1732"/>
                <a:gd name="T70" fmla="*/ 1344 w 2048"/>
                <a:gd name="T71" fmla="*/ 323 h 1732"/>
                <a:gd name="T72" fmla="*/ 1269 w 2048"/>
                <a:gd name="T73" fmla="*/ 141 h 1732"/>
                <a:gd name="T74" fmla="*/ 1210 w 2048"/>
                <a:gd name="T75" fmla="*/ 58 h 1732"/>
                <a:gd name="T76" fmla="*/ 838 w 2048"/>
                <a:gd name="T77" fmla="*/ 58 h 1732"/>
                <a:gd name="T78" fmla="*/ 1219 w 2048"/>
                <a:gd name="T79" fmla="*/ 232 h 1732"/>
                <a:gd name="T80" fmla="*/ 1285 w 2048"/>
                <a:gd name="T81" fmla="*/ 323 h 1732"/>
                <a:gd name="T82" fmla="*/ 783 w 2048"/>
                <a:gd name="T83" fmla="*/ 200 h 1732"/>
                <a:gd name="T84" fmla="*/ 779 w 2048"/>
                <a:gd name="T85" fmla="*/ 91 h 1732"/>
                <a:gd name="T86" fmla="*/ 704 w 2048"/>
                <a:gd name="T87" fmla="*/ 193 h 1732"/>
                <a:gd name="T88" fmla="*/ 654 w 2048"/>
                <a:gd name="T89" fmla="*/ 193 h 1732"/>
                <a:gd name="T90" fmla="*/ 584 w 2048"/>
                <a:gd name="T91" fmla="*/ 922 h 1732"/>
                <a:gd name="T92" fmla="*/ 584 w 2048"/>
                <a:gd name="T93" fmla="*/ 1229 h 1732"/>
                <a:gd name="T94" fmla="*/ 475 w 2048"/>
                <a:gd name="T95" fmla="*/ 1154 h 1732"/>
                <a:gd name="T96" fmla="*/ 652 w 2048"/>
                <a:gd name="T97" fmla="*/ 1051 h 1732"/>
                <a:gd name="T98" fmla="*/ 446 w 2048"/>
                <a:gd name="T99" fmla="*/ 1096 h 1732"/>
                <a:gd name="T100" fmla="*/ 407 w 2048"/>
                <a:gd name="T101" fmla="*/ 980 h 1732"/>
                <a:gd name="T102" fmla="*/ 652 w 2048"/>
                <a:gd name="T103" fmla="*/ 980 h 1732"/>
                <a:gd name="T104" fmla="*/ 1573 w 2048"/>
                <a:gd name="T105" fmla="*/ 792 h 1732"/>
                <a:gd name="T106" fmla="*/ 1464 w 2048"/>
                <a:gd name="T107" fmla="*/ 792 h 1732"/>
                <a:gd name="T108" fmla="*/ 1464 w 2048"/>
                <a:gd name="T109" fmla="*/ 1229 h 1732"/>
                <a:gd name="T110" fmla="*/ 1573 w 2048"/>
                <a:gd name="T111" fmla="*/ 1229 h 1732"/>
                <a:gd name="T112" fmla="*/ 1602 w 2048"/>
                <a:gd name="T113" fmla="*/ 1096 h 1732"/>
                <a:gd name="T114" fmla="*/ 1396 w 2048"/>
                <a:gd name="T115" fmla="*/ 1051 h 1732"/>
                <a:gd name="T116" fmla="*/ 1602 w 2048"/>
                <a:gd name="T117" fmla="*/ 980 h 1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48" h="1732">
                  <a:moveTo>
                    <a:pt x="1944" y="323"/>
                  </a:moveTo>
                  <a:cubicBezTo>
                    <a:pt x="1780" y="323"/>
                    <a:pt x="1780" y="323"/>
                    <a:pt x="1780" y="323"/>
                  </a:cubicBezTo>
                  <a:cubicBezTo>
                    <a:pt x="1763" y="323"/>
                    <a:pt x="1750" y="336"/>
                    <a:pt x="1750" y="352"/>
                  </a:cubicBezTo>
                  <a:cubicBezTo>
                    <a:pt x="1750" y="368"/>
                    <a:pt x="1763" y="381"/>
                    <a:pt x="1780" y="381"/>
                  </a:cubicBezTo>
                  <a:cubicBezTo>
                    <a:pt x="1944" y="381"/>
                    <a:pt x="1944" y="381"/>
                    <a:pt x="1944" y="381"/>
                  </a:cubicBezTo>
                  <a:cubicBezTo>
                    <a:pt x="1969" y="381"/>
                    <a:pt x="1990" y="402"/>
                    <a:pt x="1990" y="427"/>
                  </a:cubicBezTo>
                  <a:cubicBezTo>
                    <a:pt x="1990" y="797"/>
                    <a:pt x="1990" y="797"/>
                    <a:pt x="1990" y="797"/>
                  </a:cubicBezTo>
                  <a:cubicBezTo>
                    <a:pt x="1990" y="921"/>
                    <a:pt x="1889" y="1022"/>
                    <a:pt x="1765" y="1022"/>
                  </a:cubicBezTo>
                  <a:cubicBezTo>
                    <a:pt x="1700" y="1022"/>
                    <a:pt x="1700" y="1022"/>
                    <a:pt x="1700" y="1022"/>
                  </a:cubicBezTo>
                  <a:cubicBezTo>
                    <a:pt x="1700" y="974"/>
                    <a:pt x="1700" y="974"/>
                    <a:pt x="1700" y="974"/>
                  </a:cubicBezTo>
                  <a:cubicBezTo>
                    <a:pt x="1700" y="974"/>
                    <a:pt x="1700" y="974"/>
                    <a:pt x="1700" y="974"/>
                  </a:cubicBezTo>
                  <a:cubicBezTo>
                    <a:pt x="1700" y="949"/>
                    <a:pt x="1682" y="928"/>
                    <a:pt x="1658" y="923"/>
                  </a:cubicBezTo>
                  <a:cubicBezTo>
                    <a:pt x="1655" y="922"/>
                    <a:pt x="1651" y="922"/>
                    <a:pt x="1648" y="922"/>
                  </a:cubicBezTo>
                  <a:cubicBezTo>
                    <a:pt x="1631" y="922"/>
                    <a:pt x="1631" y="922"/>
                    <a:pt x="1631" y="922"/>
                  </a:cubicBezTo>
                  <a:cubicBezTo>
                    <a:pt x="1631" y="780"/>
                    <a:pt x="1631" y="780"/>
                    <a:pt x="1631" y="780"/>
                  </a:cubicBezTo>
                  <a:cubicBezTo>
                    <a:pt x="1631" y="754"/>
                    <a:pt x="1611" y="734"/>
                    <a:pt x="1586" y="734"/>
                  </a:cubicBezTo>
                  <a:cubicBezTo>
                    <a:pt x="1452" y="734"/>
                    <a:pt x="1452" y="734"/>
                    <a:pt x="1452" y="734"/>
                  </a:cubicBezTo>
                  <a:cubicBezTo>
                    <a:pt x="1426" y="734"/>
                    <a:pt x="1406" y="754"/>
                    <a:pt x="1406" y="780"/>
                  </a:cubicBezTo>
                  <a:cubicBezTo>
                    <a:pt x="1406" y="922"/>
                    <a:pt x="1406" y="922"/>
                    <a:pt x="1406" y="922"/>
                  </a:cubicBezTo>
                  <a:cubicBezTo>
                    <a:pt x="1390" y="922"/>
                    <a:pt x="1390" y="922"/>
                    <a:pt x="1390" y="922"/>
                  </a:cubicBezTo>
                  <a:cubicBezTo>
                    <a:pt x="1386" y="922"/>
                    <a:pt x="1382" y="922"/>
                    <a:pt x="1379" y="923"/>
                  </a:cubicBezTo>
                  <a:cubicBezTo>
                    <a:pt x="1356" y="928"/>
                    <a:pt x="1338" y="949"/>
                    <a:pt x="1338" y="974"/>
                  </a:cubicBezTo>
                  <a:cubicBezTo>
                    <a:pt x="1338" y="974"/>
                    <a:pt x="1338" y="974"/>
                    <a:pt x="1338" y="974"/>
                  </a:cubicBezTo>
                  <a:cubicBezTo>
                    <a:pt x="1338" y="1022"/>
                    <a:pt x="1338" y="1022"/>
                    <a:pt x="1338" y="1022"/>
                  </a:cubicBezTo>
                  <a:cubicBezTo>
                    <a:pt x="710" y="1022"/>
                    <a:pt x="710" y="1022"/>
                    <a:pt x="710" y="1022"/>
                  </a:cubicBezTo>
                  <a:cubicBezTo>
                    <a:pt x="710" y="974"/>
                    <a:pt x="710" y="974"/>
                    <a:pt x="710" y="974"/>
                  </a:cubicBezTo>
                  <a:cubicBezTo>
                    <a:pt x="710" y="974"/>
                    <a:pt x="710" y="974"/>
                    <a:pt x="710" y="974"/>
                  </a:cubicBezTo>
                  <a:cubicBezTo>
                    <a:pt x="710" y="949"/>
                    <a:pt x="692" y="928"/>
                    <a:pt x="669" y="923"/>
                  </a:cubicBezTo>
                  <a:cubicBezTo>
                    <a:pt x="666" y="922"/>
                    <a:pt x="662" y="922"/>
                    <a:pt x="658" y="922"/>
                  </a:cubicBezTo>
                  <a:cubicBezTo>
                    <a:pt x="642" y="922"/>
                    <a:pt x="642" y="922"/>
                    <a:pt x="642" y="922"/>
                  </a:cubicBezTo>
                  <a:cubicBezTo>
                    <a:pt x="642" y="780"/>
                    <a:pt x="642" y="780"/>
                    <a:pt x="642" y="780"/>
                  </a:cubicBezTo>
                  <a:cubicBezTo>
                    <a:pt x="642" y="754"/>
                    <a:pt x="622" y="734"/>
                    <a:pt x="597" y="734"/>
                  </a:cubicBezTo>
                  <a:cubicBezTo>
                    <a:pt x="462" y="734"/>
                    <a:pt x="462" y="734"/>
                    <a:pt x="462" y="734"/>
                  </a:cubicBezTo>
                  <a:cubicBezTo>
                    <a:pt x="437" y="734"/>
                    <a:pt x="417" y="754"/>
                    <a:pt x="417" y="780"/>
                  </a:cubicBezTo>
                  <a:cubicBezTo>
                    <a:pt x="417" y="922"/>
                    <a:pt x="417" y="922"/>
                    <a:pt x="417" y="922"/>
                  </a:cubicBezTo>
                  <a:cubicBezTo>
                    <a:pt x="400" y="922"/>
                    <a:pt x="400" y="922"/>
                    <a:pt x="400" y="922"/>
                  </a:cubicBezTo>
                  <a:cubicBezTo>
                    <a:pt x="397" y="922"/>
                    <a:pt x="393" y="922"/>
                    <a:pt x="390" y="923"/>
                  </a:cubicBezTo>
                  <a:cubicBezTo>
                    <a:pt x="366" y="928"/>
                    <a:pt x="348" y="949"/>
                    <a:pt x="348" y="974"/>
                  </a:cubicBezTo>
                  <a:cubicBezTo>
                    <a:pt x="348" y="974"/>
                    <a:pt x="348" y="974"/>
                    <a:pt x="348" y="974"/>
                  </a:cubicBezTo>
                  <a:cubicBezTo>
                    <a:pt x="348" y="1022"/>
                    <a:pt x="348" y="1022"/>
                    <a:pt x="348" y="1022"/>
                  </a:cubicBezTo>
                  <a:cubicBezTo>
                    <a:pt x="283" y="1022"/>
                    <a:pt x="283" y="1022"/>
                    <a:pt x="283" y="1022"/>
                  </a:cubicBezTo>
                  <a:cubicBezTo>
                    <a:pt x="159" y="1022"/>
                    <a:pt x="58" y="921"/>
                    <a:pt x="58" y="797"/>
                  </a:cubicBezTo>
                  <a:cubicBezTo>
                    <a:pt x="58" y="427"/>
                    <a:pt x="58" y="427"/>
                    <a:pt x="58" y="427"/>
                  </a:cubicBezTo>
                  <a:cubicBezTo>
                    <a:pt x="58" y="402"/>
                    <a:pt x="79" y="381"/>
                    <a:pt x="104" y="381"/>
                  </a:cubicBezTo>
                  <a:cubicBezTo>
                    <a:pt x="1595" y="381"/>
                    <a:pt x="1595" y="381"/>
                    <a:pt x="1595" y="381"/>
                  </a:cubicBezTo>
                  <a:cubicBezTo>
                    <a:pt x="1611" y="381"/>
                    <a:pt x="1624" y="368"/>
                    <a:pt x="1624" y="352"/>
                  </a:cubicBezTo>
                  <a:cubicBezTo>
                    <a:pt x="1624" y="336"/>
                    <a:pt x="1611" y="323"/>
                    <a:pt x="1595" y="323"/>
                  </a:cubicBezTo>
                  <a:cubicBezTo>
                    <a:pt x="1453" y="323"/>
                    <a:pt x="1453" y="323"/>
                    <a:pt x="1453" y="323"/>
                  </a:cubicBezTo>
                  <a:cubicBezTo>
                    <a:pt x="1453" y="193"/>
                    <a:pt x="1453" y="193"/>
                    <a:pt x="1453" y="193"/>
                  </a:cubicBezTo>
                  <a:cubicBezTo>
                    <a:pt x="1453" y="105"/>
                    <a:pt x="1380" y="32"/>
                    <a:pt x="1292" y="32"/>
                  </a:cubicBezTo>
                  <a:cubicBezTo>
                    <a:pt x="1265" y="32"/>
                    <a:pt x="1265" y="32"/>
                    <a:pt x="1265" y="32"/>
                  </a:cubicBezTo>
                  <a:cubicBezTo>
                    <a:pt x="1258" y="14"/>
                    <a:pt x="1240" y="0"/>
                    <a:pt x="1219" y="0"/>
                  </a:cubicBezTo>
                  <a:cubicBezTo>
                    <a:pt x="829" y="0"/>
                    <a:pt x="829" y="0"/>
                    <a:pt x="829" y="0"/>
                  </a:cubicBezTo>
                  <a:cubicBezTo>
                    <a:pt x="808" y="0"/>
                    <a:pt x="790" y="14"/>
                    <a:pt x="783" y="32"/>
                  </a:cubicBezTo>
                  <a:cubicBezTo>
                    <a:pt x="756" y="32"/>
                    <a:pt x="756" y="32"/>
                    <a:pt x="756" y="32"/>
                  </a:cubicBezTo>
                  <a:cubicBezTo>
                    <a:pt x="668" y="32"/>
                    <a:pt x="595" y="105"/>
                    <a:pt x="595" y="193"/>
                  </a:cubicBezTo>
                  <a:cubicBezTo>
                    <a:pt x="595" y="323"/>
                    <a:pt x="595" y="323"/>
                    <a:pt x="595" y="323"/>
                  </a:cubicBezTo>
                  <a:cubicBezTo>
                    <a:pt x="104" y="323"/>
                    <a:pt x="104" y="323"/>
                    <a:pt x="104" y="323"/>
                  </a:cubicBezTo>
                  <a:cubicBezTo>
                    <a:pt x="47" y="323"/>
                    <a:pt x="0" y="370"/>
                    <a:pt x="0" y="427"/>
                  </a:cubicBezTo>
                  <a:cubicBezTo>
                    <a:pt x="0" y="797"/>
                    <a:pt x="0" y="797"/>
                    <a:pt x="0" y="797"/>
                  </a:cubicBezTo>
                  <a:cubicBezTo>
                    <a:pt x="0" y="1248"/>
                    <a:pt x="0" y="1248"/>
                    <a:pt x="0" y="1248"/>
                  </a:cubicBezTo>
                  <a:cubicBezTo>
                    <a:pt x="0" y="1264"/>
                    <a:pt x="13" y="1277"/>
                    <a:pt x="29" y="1277"/>
                  </a:cubicBezTo>
                  <a:cubicBezTo>
                    <a:pt x="45" y="1277"/>
                    <a:pt x="58" y="1264"/>
                    <a:pt x="58" y="1248"/>
                  </a:cubicBezTo>
                  <a:cubicBezTo>
                    <a:pt x="58" y="969"/>
                    <a:pt x="58" y="969"/>
                    <a:pt x="58" y="969"/>
                  </a:cubicBezTo>
                  <a:cubicBezTo>
                    <a:pt x="110" y="1037"/>
                    <a:pt x="191" y="1080"/>
                    <a:pt x="283" y="1080"/>
                  </a:cubicBezTo>
                  <a:cubicBezTo>
                    <a:pt x="348" y="1080"/>
                    <a:pt x="348" y="1080"/>
                    <a:pt x="348" y="1080"/>
                  </a:cubicBezTo>
                  <a:cubicBezTo>
                    <a:pt x="348" y="1102"/>
                    <a:pt x="348" y="1102"/>
                    <a:pt x="348" y="1102"/>
                  </a:cubicBezTo>
                  <a:cubicBezTo>
                    <a:pt x="348" y="1131"/>
                    <a:pt x="372" y="1154"/>
                    <a:pt x="400" y="1154"/>
                  </a:cubicBezTo>
                  <a:cubicBezTo>
                    <a:pt x="417" y="1154"/>
                    <a:pt x="417" y="1154"/>
                    <a:pt x="417" y="1154"/>
                  </a:cubicBezTo>
                  <a:cubicBezTo>
                    <a:pt x="417" y="1229"/>
                    <a:pt x="417" y="1229"/>
                    <a:pt x="417" y="1229"/>
                  </a:cubicBezTo>
                  <a:cubicBezTo>
                    <a:pt x="417" y="1291"/>
                    <a:pt x="467" y="1342"/>
                    <a:pt x="529" y="1342"/>
                  </a:cubicBezTo>
                  <a:cubicBezTo>
                    <a:pt x="592" y="1342"/>
                    <a:pt x="642" y="1291"/>
                    <a:pt x="642" y="1229"/>
                  </a:cubicBezTo>
                  <a:cubicBezTo>
                    <a:pt x="642" y="1154"/>
                    <a:pt x="642" y="1154"/>
                    <a:pt x="642" y="1154"/>
                  </a:cubicBezTo>
                  <a:cubicBezTo>
                    <a:pt x="658" y="1154"/>
                    <a:pt x="658" y="1154"/>
                    <a:pt x="658" y="1154"/>
                  </a:cubicBezTo>
                  <a:cubicBezTo>
                    <a:pt x="687" y="1154"/>
                    <a:pt x="710" y="1131"/>
                    <a:pt x="710" y="1102"/>
                  </a:cubicBezTo>
                  <a:cubicBezTo>
                    <a:pt x="710" y="1080"/>
                    <a:pt x="710" y="1080"/>
                    <a:pt x="710" y="1080"/>
                  </a:cubicBezTo>
                  <a:cubicBezTo>
                    <a:pt x="1338" y="1080"/>
                    <a:pt x="1338" y="1080"/>
                    <a:pt x="1338" y="1080"/>
                  </a:cubicBezTo>
                  <a:cubicBezTo>
                    <a:pt x="1338" y="1102"/>
                    <a:pt x="1338" y="1102"/>
                    <a:pt x="1338" y="1102"/>
                  </a:cubicBezTo>
                  <a:cubicBezTo>
                    <a:pt x="1338" y="1131"/>
                    <a:pt x="1361" y="1154"/>
                    <a:pt x="1390" y="1154"/>
                  </a:cubicBezTo>
                  <a:cubicBezTo>
                    <a:pt x="1406" y="1154"/>
                    <a:pt x="1406" y="1154"/>
                    <a:pt x="1406" y="1154"/>
                  </a:cubicBezTo>
                  <a:cubicBezTo>
                    <a:pt x="1406" y="1229"/>
                    <a:pt x="1406" y="1229"/>
                    <a:pt x="1406" y="1229"/>
                  </a:cubicBezTo>
                  <a:cubicBezTo>
                    <a:pt x="1406" y="1291"/>
                    <a:pt x="1456" y="1342"/>
                    <a:pt x="1519" y="1342"/>
                  </a:cubicBezTo>
                  <a:cubicBezTo>
                    <a:pt x="1581" y="1342"/>
                    <a:pt x="1631" y="1291"/>
                    <a:pt x="1631" y="1229"/>
                  </a:cubicBezTo>
                  <a:cubicBezTo>
                    <a:pt x="1631" y="1154"/>
                    <a:pt x="1631" y="1154"/>
                    <a:pt x="1631" y="1154"/>
                  </a:cubicBezTo>
                  <a:cubicBezTo>
                    <a:pt x="1648" y="1154"/>
                    <a:pt x="1648" y="1154"/>
                    <a:pt x="1648" y="1154"/>
                  </a:cubicBezTo>
                  <a:cubicBezTo>
                    <a:pt x="1676" y="1154"/>
                    <a:pt x="1700" y="1131"/>
                    <a:pt x="1700" y="1102"/>
                  </a:cubicBezTo>
                  <a:cubicBezTo>
                    <a:pt x="1700" y="1080"/>
                    <a:pt x="1700" y="1080"/>
                    <a:pt x="1700" y="1080"/>
                  </a:cubicBezTo>
                  <a:cubicBezTo>
                    <a:pt x="1765" y="1080"/>
                    <a:pt x="1765" y="1080"/>
                    <a:pt x="1765" y="1080"/>
                  </a:cubicBezTo>
                  <a:cubicBezTo>
                    <a:pt x="1857" y="1080"/>
                    <a:pt x="1938" y="1037"/>
                    <a:pt x="1990" y="969"/>
                  </a:cubicBezTo>
                  <a:cubicBezTo>
                    <a:pt x="1990" y="1628"/>
                    <a:pt x="1990" y="1628"/>
                    <a:pt x="1990" y="1628"/>
                  </a:cubicBezTo>
                  <a:cubicBezTo>
                    <a:pt x="1990" y="1653"/>
                    <a:pt x="1969" y="1674"/>
                    <a:pt x="1944" y="1674"/>
                  </a:cubicBezTo>
                  <a:cubicBezTo>
                    <a:pt x="104" y="1674"/>
                    <a:pt x="104" y="1674"/>
                    <a:pt x="104" y="1674"/>
                  </a:cubicBezTo>
                  <a:cubicBezTo>
                    <a:pt x="79" y="1674"/>
                    <a:pt x="58" y="1653"/>
                    <a:pt x="58" y="1628"/>
                  </a:cubicBezTo>
                  <a:cubicBezTo>
                    <a:pt x="58" y="1433"/>
                    <a:pt x="58" y="1433"/>
                    <a:pt x="58" y="1433"/>
                  </a:cubicBezTo>
                  <a:cubicBezTo>
                    <a:pt x="58" y="1416"/>
                    <a:pt x="45" y="1403"/>
                    <a:pt x="29" y="1403"/>
                  </a:cubicBezTo>
                  <a:cubicBezTo>
                    <a:pt x="13" y="1403"/>
                    <a:pt x="0" y="1416"/>
                    <a:pt x="0" y="1433"/>
                  </a:cubicBezTo>
                  <a:cubicBezTo>
                    <a:pt x="0" y="1628"/>
                    <a:pt x="0" y="1628"/>
                    <a:pt x="0" y="1628"/>
                  </a:cubicBezTo>
                  <a:cubicBezTo>
                    <a:pt x="0" y="1685"/>
                    <a:pt x="47" y="1732"/>
                    <a:pt x="104" y="1732"/>
                  </a:cubicBezTo>
                  <a:cubicBezTo>
                    <a:pt x="1944" y="1732"/>
                    <a:pt x="1944" y="1732"/>
                    <a:pt x="1944" y="1732"/>
                  </a:cubicBezTo>
                  <a:cubicBezTo>
                    <a:pt x="2002" y="1732"/>
                    <a:pt x="2048" y="1685"/>
                    <a:pt x="2048" y="1628"/>
                  </a:cubicBezTo>
                  <a:cubicBezTo>
                    <a:pt x="2048" y="797"/>
                    <a:pt x="2048" y="797"/>
                    <a:pt x="2048" y="797"/>
                  </a:cubicBezTo>
                  <a:cubicBezTo>
                    <a:pt x="2048" y="427"/>
                    <a:pt x="2048" y="427"/>
                    <a:pt x="2048" y="427"/>
                  </a:cubicBezTo>
                  <a:cubicBezTo>
                    <a:pt x="2048" y="370"/>
                    <a:pt x="2002" y="323"/>
                    <a:pt x="1944" y="323"/>
                  </a:cubicBezTo>
                  <a:close/>
                  <a:moveTo>
                    <a:pt x="1269" y="91"/>
                  </a:moveTo>
                  <a:cubicBezTo>
                    <a:pt x="1292" y="91"/>
                    <a:pt x="1292" y="91"/>
                    <a:pt x="1292" y="91"/>
                  </a:cubicBezTo>
                  <a:cubicBezTo>
                    <a:pt x="1348" y="91"/>
                    <a:pt x="1394" y="137"/>
                    <a:pt x="1394" y="193"/>
                  </a:cubicBezTo>
                  <a:cubicBezTo>
                    <a:pt x="1394" y="323"/>
                    <a:pt x="1394" y="323"/>
                    <a:pt x="1394" y="323"/>
                  </a:cubicBezTo>
                  <a:cubicBezTo>
                    <a:pt x="1344" y="323"/>
                    <a:pt x="1344" y="323"/>
                    <a:pt x="1344" y="323"/>
                  </a:cubicBezTo>
                  <a:cubicBezTo>
                    <a:pt x="1344" y="193"/>
                    <a:pt x="1344" y="193"/>
                    <a:pt x="1344" y="193"/>
                  </a:cubicBezTo>
                  <a:cubicBezTo>
                    <a:pt x="1344" y="165"/>
                    <a:pt x="1320" y="141"/>
                    <a:pt x="1292" y="141"/>
                  </a:cubicBezTo>
                  <a:cubicBezTo>
                    <a:pt x="1269" y="141"/>
                    <a:pt x="1269" y="141"/>
                    <a:pt x="1269" y="141"/>
                  </a:cubicBezTo>
                  <a:cubicBezTo>
                    <a:pt x="1269" y="91"/>
                    <a:pt x="1269" y="91"/>
                    <a:pt x="1269" y="91"/>
                  </a:cubicBezTo>
                  <a:close/>
                  <a:moveTo>
                    <a:pt x="838" y="58"/>
                  </a:moveTo>
                  <a:cubicBezTo>
                    <a:pt x="1210" y="58"/>
                    <a:pt x="1210" y="58"/>
                    <a:pt x="1210" y="58"/>
                  </a:cubicBezTo>
                  <a:cubicBezTo>
                    <a:pt x="1210" y="174"/>
                    <a:pt x="1210" y="174"/>
                    <a:pt x="1210" y="174"/>
                  </a:cubicBezTo>
                  <a:cubicBezTo>
                    <a:pt x="838" y="174"/>
                    <a:pt x="838" y="174"/>
                    <a:pt x="838" y="174"/>
                  </a:cubicBezTo>
                  <a:cubicBezTo>
                    <a:pt x="838" y="58"/>
                    <a:pt x="838" y="58"/>
                    <a:pt x="838" y="58"/>
                  </a:cubicBezTo>
                  <a:close/>
                  <a:moveTo>
                    <a:pt x="783" y="200"/>
                  </a:moveTo>
                  <a:cubicBezTo>
                    <a:pt x="790" y="218"/>
                    <a:pt x="808" y="232"/>
                    <a:pt x="829" y="232"/>
                  </a:cubicBezTo>
                  <a:cubicBezTo>
                    <a:pt x="1219" y="232"/>
                    <a:pt x="1219" y="232"/>
                    <a:pt x="1219" y="232"/>
                  </a:cubicBezTo>
                  <a:cubicBezTo>
                    <a:pt x="1240" y="232"/>
                    <a:pt x="1258" y="218"/>
                    <a:pt x="1265" y="200"/>
                  </a:cubicBezTo>
                  <a:cubicBezTo>
                    <a:pt x="1285" y="200"/>
                    <a:pt x="1285" y="200"/>
                    <a:pt x="1285" y="200"/>
                  </a:cubicBezTo>
                  <a:cubicBezTo>
                    <a:pt x="1285" y="323"/>
                    <a:pt x="1285" y="323"/>
                    <a:pt x="1285" y="323"/>
                  </a:cubicBezTo>
                  <a:cubicBezTo>
                    <a:pt x="763" y="323"/>
                    <a:pt x="763" y="323"/>
                    <a:pt x="763" y="323"/>
                  </a:cubicBezTo>
                  <a:cubicBezTo>
                    <a:pt x="763" y="200"/>
                    <a:pt x="763" y="200"/>
                    <a:pt x="763" y="200"/>
                  </a:cubicBezTo>
                  <a:lnTo>
                    <a:pt x="783" y="200"/>
                  </a:lnTo>
                  <a:close/>
                  <a:moveTo>
                    <a:pt x="654" y="193"/>
                  </a:moveTo>
                  <a:cubicBezTo>
                    <a:pt x="654" y="137"/>
                    <a:pt x="700" y="91"/>
                    <a:pt x="756" y="91"/>
                  </a:cubicBezTo>
                  <a:cubicBezTo>
                    <a:pt x="779" y="91"/>
                    <a:pt x="779" y="91"/>
                    <a:pt x="779" y="91"/>
                  </a:cubicBezTo>
                  <a:cubicBezTo>
                    <a:pt x="779" y="141"/>
                    <a:pt x="779" y="141"/>
                    <a:pt x="779" y="141"/>
                  </a:cubicBezTo>
                  <a:cubicBezTo>
                    <a:pt x="756" y="141"/>
                    <a:pt x="756" y="141"/>
                    <a:pt x="756" y="141"/>
                  </a:cubicBezTo>
                  <a:cubicBezTo>
                    <a:pt x="728" y="141"/>
                    <a:pt x="704" y="165"/>
                    <a:pt x="704" y="193"/>
                  </a:cubicBezTo>
                  <a:cubicBezTo>
                    <a:pt x="704" y="323"/>
                    <a:pt x="704" y="323"/>
                    <a:pt x="704" y="323"/>
                  </a:cubicBezTo>
                  <a:cubicBezTo>
                    <a:pt x="654" y="323"/>
                    <a:pt x="654" y="323"/>
                    <a:pt x="654" y="323"/>
                  </a:cubicBezTo>
                  <a:lnTo>
                    <a:pt x="654" y="193"/>
                  </a:lnTo>
                  <a:close/>
                  <a:moveTo>
                    <a:pt x="475" y="792"/>
                  </a:moveTo>
                  <a:cubicBezTo>
                    <a:pt x="584" y="792"/>
                    <a:pt x="584" y="792"/>
                    <a:pt x="584" y="792"/>
                  </a:cubicBezTo>
                  <a:cubicBezTo>
                    <a:pt x="584" y="922"/>
                    <a:pt x="584" y="922"/>
                    <a:pt x="584" y="922"/>
                  </a:cubicBezTo>
                  <a:cubicBezTo>
                    <a:pt x="475" y="922"/>
                    <a:pt x="475" y="922"/>
                    <a:pt x="475" y="922"/>
                  </a:cubicBezTo>
                  <a:lnTo>
                    <a:pt x="475" y="792"/>
                  </a:lnTo>
                  <a:close/>
                  <a:moveTo>
                    <a:pt x="584" y="1229"/>
                  </a:moveTo>
                  <a:cubicBezTo>
                    <a:pt x="584" y="1259"/>
                    <a:pt x="559" y="1284"/>
                    <a:pt x="529" y="1284"/>
                  </a:cubicBezTo>
                  <a:cubicBezTo>
                    <a:pt x="499" y="1284"/>
                    <a:pt x="475" y="1259"/>
                    <a:pt x="475" y="1229"/>
                  </a:cubicBezTo>
                  <a:cubicBezTo>
                    <a:pt x="475" y="1154"/>
                    <a:pt x="475" y="1154"/>
                    <a:pt x="475" y="1154"/>
                  </a:cubicBezTo>
                  <a:cubicBezTo>
                    <a:pt x="584" y="1154"/>
                    <a:pt x="584" y="1154"/>
                    <a:pt x="584" y="1154"/>
                  </a:cubicBezTo>
                  <a:lnTo>
                    <a:pt x="584" y="1229"/>
                  </a:lnTo>
                  <a:close/>
                  <a:moveTo>
                    <a:pt x="652" y="1051"/>
                  </a:moveTo>
                  <a:cubicBezTo>
                    <a:pt x="652" y="1096"/>
                    <a:pt x="652" y="1096"/>
                    <a:pt x="652" y="1096"/>
                  </a:cubicBezTo>
                  <a:cubicBezTo>
                    <a:pt x="613" y="1096"/>
                    <a:pt x="613" y="1096"/>
                    <a:pt x="613" y="1096"/>
                  </a:cubicBezTo>
                  <a:cubicBezTo>
                    <a:pt x="446" y="1096"/>
                    <a:pt x="446" y="1096"/>
                    <a:pt x="446" y="1096"/>
                  </a:cubicBezTo>
                  <a:cubicBezTo>
                    <a:pt x="407" y="1096"/>
                    <a:pt x="407" y="1096"/>
                    <a:pt x="407" y="1096"/>
                  </a:cubicBezTo>
                  <a:cubicBezTo>
                    <a:pt x="407" y="1051"/>
                    <a:pt x="407" y="1051"/>
                    <a:pt x="407" y="1051"/>
                  </a:cubicBezTo>
                  <a:cubicBezTo>
                    <a:pt x="407" y="980"/>
                    <a:pt x="407" y="980"/>
                    <a:pt x="407" y="980"/>
                  </a:cubicBezTo>
                  <a:cubicBezTo>
                    <a:pt x="446" y="980"/>
                    <a:pt x="446" y="980"/>
                    <a:pt x="446" y="980"/>
                  </a:cubicBezTo>
                  <a:cubicBezTo>
                    <a:pt x="613" y="980"/>
                    <a:pt x="613" y="980"/>
                    <a:pt x="613" y="980"/>
                  </a:cubicBezTo>
                  <a:cubicBezTo>
                    <a:pt x="652" y="980"/>
                    <a:pt x="652" y="980"/>
                    <a:pt x="652" y="980"/>
                  </a:cubicBezTo>
                  <a:lnTo>
                    <a:pt x="652" y="1051"/>
                  </a:lnTo>
                  <a:close/>
                  <a:moveTo>
                    <a:pt x="1464" y="792"/>
                  </a:moveTo>
                  <a:cubicBezTo>
                    <a:pt x="1573" y="792"/>
                    <a:pt x="1573" y="792"/>
                    <a:pt x="1573" y="792"/>
                  </a:cubicBezTo>
                  <a:cubicBezTo>
                    <a:pt x="1573" y="922"/>
                    <a:pt x="1573" y="922"/>
                    <a:pt x="1573" y="922"/>
                  </a:cubicBezTo>
                  <a:cubicBezTo>
                    <a:pt x="1464" y="922"/>
                    <a:pt x="1464" y="922"/>
                    <a:pt x="1464" y="922"/>
                  </a:cubicBezTo>
                  <a:lnTo>
                    <a:pt x="1464" y="792"/>
                  </a:lnTo>
                  <a:close/>
                  <a:moveTo>
                    <a:pt x="1573" y="1229"/>
                  </a:moveTo>
                  <a:cubicBezTo>
                    <a:pt x="1573" y="1259"/>
                    <a:pt x="1549" y="1284"/>
                    <a:pt x="1519" y="1284"/>
                  </a:cubicBezTo>
                  <a:cubicBezTo>
                    <a:pt x="1489" y="1284"/>
                    <a:pt x="1464" y="1259"/>
                    <a:pt x="1464" y="1229"/>
                  </a:cubicBezTo>
                  <a:cubicBezTo>
                    <a:pt x="1464" y="1154"/>
                    <a:pt x="1464" y="1154"/>
                    <a:pt x="1464" y="1154"/>
                  </a:cubicBezTo>
                  <a:cubicBezTo>
                    <a:pt x="1573" y="1154"/>
                    <a:pt x="1573" y="1154"/>
                    <a:pt x="1573" y="1154"/>
                  </a:cubicBezTo>
                  <a:cubicBezTo>
                    <a:pt x="1573" y="1229"/>
                    <a:pt x="1573" y="1229"/>
                    <a:pt x="1573" y="1229"/>
                  </a:cubicBezTo>
                  <a:close/>
                  <a:moveTo>
                    <a:pt x="1641" y="1051"/>
                  </a:moveTo>
                  <a:cubicBezTo>
                    <a:pt x="1641" y="1096"/>
                    <a:pt x="1641" y="1096"/>
                    <a:pt x="1641" y="1096"/>
                  </a:cubicBezTo>
                  <a:cubicBezTo>
                    <a:pt x="1602" y="1096"/>
                    <a:pt x="1602" y="1096"/>
                    <a:pt x="1602" y="1096"/>
                  </a:cubicBezTo>
                  <a:cubicBezTo>
                    <a:pt x="1435" y="1096"/>
                    <a:pt x="1435" y="1096"/>
                    <a:pt x="1435" y="1096"/>
                  </a:cubicBezTo>
                  <a:cubicBezTo>
                    <a:pt x="1396" y="1096"/>
                    <a:pt x="1396" y="1096"/>
                    <a:pt x="1396" y="1096"/>
                  </a:cubicBezTo>
                  <a:cubicBezTo>
                    <a:pt x="1396" y="1051"/>
                    <a:pt x="1396" y="1051"/>
                    <a:pt x="1396" y="1051"/>
                  </a:cubicBezTo>
                  <a:cubicBezTo>
                    <a:pt x="1396" y="980"/>
                    <a:pt x="1396" y="980"/>
                    <a:pt x="1396" y="980"/>
                  </a:cubicBezTo>
                  <a:cubicBezTo>
                    <a:pt x="1435" y="980"/>
                    <a:pt x="1435" y="980"/>
                    <a:pt x="1435" y="980"/>
                  </a:cubicBezTo>
                  <a:cubicBezTo>
                    <a:pt x="1602" y="980"/>
                    <a:pt x="1602" y="980"/>
                    <a:pt x="1602" y="980"/>
                  </a:cubicBezTo>
                  <a:cubicBezTo>
                    <a:pt x="1641" y="980"/>
                    <a:pt x="1641" y="980"/>
                    <a:pt x="1641" y="980"/>
                  </a:cubicBezTo>
                  <a:cubicBezTo>
                    <a:pt x="1641" y="1051"/>
                    <a:pt x="1641" y="1051"/>
                    <a:pt x="1641" y="1051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12488" y="1674283"/>
            <a:ext cx="68481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ФОРМАТ КАЖДОГО КЕЙСА:</a:t>
            </a:r>
            <a:endParaRPr lang="ru-RU" sz="44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Овал 107"/>
          <p:cNvSpPr/>
          <p:nvPr/>
        </p:nvSpPr>
        <p:spPr>
          <a:xfrm>
            <a:off x="946525" y="3210339"/>
            <a:ext cx="586409" cy="586409"/>
          </a:xfrm>
          <a:prstGeom prst="ellipse">
            <a:avLst/>
          </a:prstGeom>
          <a:solidFill>
            <a:srgbClr val="9DCA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Прямоугольник 108"/>
          <p:cNvSpPr/>
          <p:nvPr/>
        </p:nvSpPr>
        <p:spPr>
          <a:xfrm>
            <a:off x="1057653" y="3140618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1</a:t>
            </a:r>
            <a:endParaRPr lang="ru-RU" sz="54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1554179" y="3470842"/>
            <a:ext cx="26757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ea typeface="Open Sans" panose="020B0606030504020204" pitchFamily="34" charset="0"/>
                <a:cs typeface="Calibri" panose="020F0502020204030204" pitchFamily="34" charset="0"/>
              </a:rPr>
              <a:t>Описание проекта</a:t>
            </a:r>
            <a:endParaRPr lang="ru-RU" sz="2400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11" name="Овал 110"/>
          <p:cNvSpPr/>
          <p:nvPr/>
        </p:nvSpPr>
        <p:spPr>
          <a:xfrm>
            <a:off x="946525" y="4556465"/>
            <a:ext cx="586409" cy="586409"/>
          </a:xfrm>
          <a:prstGeom prst="ellipse">
            <a:avLst/>
          </a:prstGeom>
          <a:solidFill>
            <a:srgbClr val="9DCA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Прямоугольник 111"/>
          <p:cNvSpPr/>
          <p:nvPr/>
        </p:nvSpPr>
        <p:spPr>
          <a:xfrm>
            <a:off x="1057653" y="4486744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2</a:t>
            </a:r>
            <a:endParaRPr lang="ru-RU" sz="54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1554180" y="4827684"/>
            <a:ext cx="42785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ea typeface="Open Sans" panose="020B0606030504020204" pitchFamily="34" charset="0"/>
                <a:cs typeface="Calibri" panose="020F0502020204030204" pitchFamily="34" charset="0"/>
              </a:rPr>
              <a:t>Состояние проекта со стороны Заказчика и Исполнителя</a:t>
            </a:r>
            <a:endParaRPr lang="ru-RU" sz="2400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14" name="Овал 113"/>
          <p:cNvSpPr/>
          <p:nvPr/>
        </p:nvSpPr>
        <p:spPr>
          <a:xfrm>
            <a:off x="6703403" y="3210339"/>
            <a:ext cx="586409" cy="586409"/>
          </a:xfrm>
          <a:prstGeom prst="ellipse">
            <a:avLst/>
          </a:prstGeom>
          <a:solidFill>
            <a:srgbClr val="9DCA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Прямоугольник 114"/>
          <p:cNvSpPr/>
          <p:nvPr/>
        </p:nvSpPr>
        <p:spPr>
          <a:xfrm>
            <a:off x="6814531" y="3140618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3</a:t>
            </a:r>
            <a:endParaRPr lang="ru-RU" sz="54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16" name="Овал 115"/>
          <p:cNvSpPr/>
          <p:nvPr/>
        </p:nvSpPr>
        <p:spPr>
          <a:xfrm>
            <a:off x="6703403" y="4556465"/>
            <a:ext cx="586409" cy="586409"/>
          </a:xfrm>
          <a:prstGeom prst="ellipse">
            <a:avLst/>
          </a:prstGeom>
          <a:solidFill>
            <a:srgbClr val="9DCA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7" name="Прямоугольник 116"/>
          <p:cNvSpPr/>
          <p:nvPr/>
        </p:nvSpPr>
        <p:spPr>
          <a:xfrm>
            <a:off x="6814531" y="4486744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4</a:t>
            </a:r>
            <a:endParaRPr lang="ru-RU" sz="54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7313876" y="3442783"/>
            <a:ext cx="385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ea typeface="Open Sans" panose="020B0606030504020204" pitchFamily="34" charset="0"/>
                <a:cs typeface="Calibri" panose="020F0502020204030204" pitchFamily="34" charset="0"/>
              </a:rPr>
              <a:t>Что было сделано, и что </a:t>
            </a:r>
          </a:p>
          <a:p>
            <a:r>
              <a:rPr lang="ru-RU" sz="2400" dirty="0" smtClean="0">
                <a:ea typeface="Open Sans" panose="020B0606030504020204" pitchFamily="34" charset="0"/>
                <a:cs typeface="Calibri" panose="020F0502020204030204" pitchFamily="34" charset="0"/>
              </a:rPr>
              <a:t>из этого вышло</a:t>
            </a:r>
            <a:endParaRPr lang="ru-RU" sz="2400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20" name="Овал 119"/>
          <p:cNvSpPr/>
          <p:nvPr/>
        </p:nvSpPr>
        <p:spPr>
          <a:xfrm flipH="1">
            <a:off x="8965074" y="2189738"/>
            <a:ext cx="145164" cy="145164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/>
          </a:p>
        </p:txBody>
      </p:sp>
      <p:sp>
        <p:nvSpPr>
          <p:cNvPr id="121" name="Freeform 28"/>
          <p:cNvSpPr>
            <a:spLocks/>
          </p:cNvSpPr>
          <p:nvPr/>
        </p:nvSpPr>
        <p:spPr bwMode="auto">
          <a:xfrm>
            <a:off x="11362652" y="1091002"/>
            <a:ext cx="134738" cy="134738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50B7F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22" name="Овал 121"/>
          <p:cNvSpPr/>
          <p:nvPr/>
        </p:nvSpPr>
        <p:spPr>
          <a:xfrm>
            <a:off x="11744323" y="2131949"/>
            <a:ext cx="89753" cy="8975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/>
          </a:p>
        </p:txBody>
      </p:sp>
      <p:sp>
        <p:nvSpPr>
          <p:cNvPr id="123" name="Овал 122"/>
          <p:cNvSpPr/>
          <p:nvPr/>
        </p:nvSpPr>
        <p:spPr>
          <a:xfrm>
            <a:off x="10893190" y="2376585"/>
            <a:ext cx="79253" cy="79253"/>
          </a:xfrm>
          <a:prstGeom prst="ellipse">
            <a:avLst/>
          </a:prstGeom>
          <a:solidFill>
            <a:srgbClr val="DF3A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/>
          </a:p>
        </p:txBody>
      </p:sp>
      <p:sp>
        <p:nvSpPr>
          <p:cNvPr id="124" name="Freeform 18"/>
          <p:cNvSpPr>
            <a:spLocks/>
          </p:cNvSpPr>
          <p:nvPr/>
        </p:nvSpPr>
        <p:spPr bwMode="auto">
          <a:xfrm rot="18900000">
            <a:off x="9270689" y="1166916"/>
            <a:ext cx="109225" cy="10922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99C44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3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5" name="Овал 124"/>
          <p:cNvSpPr/>
          <p:nvPr/>
        </p:nvSpPr>
        <p:spPr>
          <a:xfrm>
            <a:off x="10560002" y="1221526"/>
            <a:ext cx="220467" cy="220467"/>
          </a:xfrm>
          <a:prstGeom prst="ellipse">
            <a:avLst/>
          </a:prstGeom>
          <a:noFill/>
          <a:ln w="28575">
            <a:solidFill>
              <a:srgbClr val="F829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3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26" name="Прямая соединительная линия 125"/>
          <p:cNvCxnSpPr/>
          <p:nvPr/>
        </p:nvCxnSpPr>
        <p:spPr>
          <a:xfrm flipV="1">
            <a:off x="11443004" y="3701674"/>
            <a:ext cx="39621" cy="198333"/>
          </a:xfrm>
          <a:prstGeom prst="line">
            <a:avLst/>
          </a:prstGeom>
          <a:ln w="28575">
            <a:solidFill>
              <a:srgbClr val="50B7F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7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128" name="Группа 127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129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0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1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2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4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5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8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9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0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1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2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5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6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7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8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9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0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1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2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5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6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7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8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9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0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1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2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3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4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5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6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7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8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9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2803237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Группа 55"/>
          <p:cNvGrpSpPr/>
          <p:nvPr/>
        </p:nvGrpSpPr>
        <p:grpSpPr>
          <a:xfrm rot="10800000" flipH="1">
            <a:off x="4645754" y="4801033"/>
            <a:ext cx="7572374" cy="2116225"/>
            <a:chOff x="5194257" y="-1"/>
            <a:chExt cx="6997743" cy="2116225"/>
          </a:xfrm>
        </p:grpSpPr>
        <p:sp>
          <p:nvSpPr>
            <p:cNvPr id="57" name="Полилиния 56"/>
            <p:cNvSpPr>
              <a:spLocks/>
            </p:cNvSpPr>
            <p:nvPr/>
          </p:nvSpPr>
          <p:spPr bwMode="auto">
            <a:xfrm flipH="1">
              <a:off x="6360549" y="-1"/>
              <a:ext cx="5831451" cy="2116225"/>
            </a:xfrm>
            <a:custGeom>
              <a:avLst/>
              <a:gdLst>
                <a:gd name="connsiteX0" fmla="*/ 0 w 4600575"/>
                <a:gd name="connsiteY0" fmla="*/ 0 h 1669542"/>
                <a:gd name="connsiteX1" fmla="*/ 4600575 w 4600575"/>
                <a:gd name="connsiteY1" fmla="*/ 0 h 1669542"/>
                <a:gd name="connsiteX2" fmla="*/ 4600575 w 4600575"/>
                <a:gd name="connsiteY2" fmla="*/ 698 h 1669542"/>
                <a:gd name="connsiteX3" fmla="*/ 4484056 w 4600575"/>
                <a:gd name="connsiteY3" fmla="*/ 130482 h 1669542"/>
                <a:gd name="connsiteX4" fmla="*/ 3448752 w 4600575"/>
                <a:gd name="connsiteY4" fmla="*/ 822042 h 1669542"/>
                <a:gd name="connsiteX5" fmla="*/ 1671344 w 4600575"/>
                <a:gd name="connsiteY5" fmla="*/ 806620 h 1669542"/>
                <a:gd name="connsiteX6" fmla="*/ 1030862 w 4600575"/>
                <a:gd name="connsiteY6" fmla="*/ 1451539 h 1669542"/>
                <a:gd name="connsiteX7" fmla="*/ 90886 w 4600575"/>
                <a:gd name="connsiteY7" fmla="*/ 1604077 h 1669542"/>
                <a:gd name="connsiteX8" fmla="*/ 0 w 4600575"/>
                <a:gd name="connsiteY8" fmla="*/ 1562993 h 166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00575" h="1669542">
                  <a:moveTo>
                    <a:pt x="0" y="0"/>
                  </a:moveTo>
                  <a:lnTo>
                    <a:pt x="4600575" y="0"/>
                  </a:lnTo>
                  <a:lnTo>
                    <a:pt x="4600575" y="698"/>
                  </a:lnTo>
                  <a:lnTo>
                    <a:pt x="4484056" y="130482"/>
                  </a:lnTo>
                  <a:cubicBezTo>
                    <a:pt x="4148056" y="477019"/>
                    <a:pt x="3744870" y="712861"/>
                    <a:pt x="3448752" y="822042"/>
                  </a:cubicBezTo>
                  <a:cubicBezTo>
                    <a:pt x="2632067" y="1123471"/>
                    <a:pt x="2009765" y="634174"/>
                    <a:pt x="1671344" y="806620"/>
                  </a:cubicBezTo>
                  <a:cubicBezTo>
                    <a:pt x="1348306" y="972055"/>
                    <a:pt x="1282580" y="1256661"/>
                    <a:pt x="1030862" y="1451539"/>
                  </a:cubicBezTo>
                  <a:cubicBezTo>
                    <a:pt x="704154" y="1703022"/>
                    <a:pt x="372091" y="1711916"/>
                    <a:pt x="90886" y="1604077"/>
                  </a:cubicBezTo>
                  <a:lnTo>
                    <a:pt x="0" y="1562993"/>
                  </a:lnTo>
                  <a:close/>
                </a:path>
              </a:pathLst>
            </a:custGeom>
            <a:gradFill>
              <a:gsLst>
                <a:gs pos="7000">
                  <a:srgbClr val="C0E8FC">
                    <a:alpha val="82745"/>
                  </a:srgbClr>
                </a:gs>
                <a:gs pos="74000">
                  <a:srgbClr val="D0EDFF">
                    <a:alpha val="4400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40"/>
            <p:cNvSpPr>
              <a:spLocks/>
            </p:cNvSpPr>
            <p:nvPr/>
          </p:nvSpPr>
          <p:spPr bwMode="auto">
            <a:xfrm rot="2854373" flipH="1">
              <a:off x="5077548" y="229395"/>
              <a:ext cx="1426674" cy="1193255"/>
            </a:xfrm>
            <a:custGeom>
              <a:avLst/>
              <a:gdLst>
                <a:gd name="T0" fmla="*/ 259 w 805"/>
                <a:gd name="T1" fmla="*/ 513 h 672"/>
                <a:gd name="T2" fmla="*/ 41 w 805"/>
                <a:gd name="T3" fmla="*/ 255 h 672"/>
                <a:gd name="T4" fmla="*/ 37 w 805"/>
                <a:gd name="T5" fmla="*/ 57 h 672"/>
                <a:gd name="T6" fmla="*/ 228 w 805"/>
                <a:gd name="T7" fmla="*/ 0 h 672"/>
                <a:gd name="T8" fmla="*/ 505 w 805"/>
                <a:gd name="T9" fmla="*/ 46 h 672"/>
                <a:gd name="T10" fmla="*/ 756 w 805"/>
                <a:gd name="T11" fmla="*/ 449 h 672"/>
                <a:gd name="T12" fmla="*/ 259 w 805"/>
                <a:gd name="T13" fmla="*/ 513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5" h="672">
                  <a:moveTo>
                    <a:pt x="259" y="513"/>
                  </a:moveTo>
                  <a:cubicBezTo>
                    <a:pt x="154" y="437"/>
                    <a:pt x="79" y="338"/>
                    <a:pt x="41" y="255"/>
                  </a:cubicBezTo>
                  <a:cubicBezTo>
                    <a:pt x="3" y="170"/>
                    <a:pt x="0" y="100"/>
                    <a:pt x="37" y="57"/>
                  </a:cubicBezTo>
                  <a:cubicBezTo>
                    <a:pt x="73" y="13"/>
                    <a:pt x="143" y="0"/>
                    <a:pt x="228" y="0"/>
                  </a:cubicBezTo>
                  <a:cubicBezTo>
                    <a:pt x="312" y="0"/>
                    <a:pt x="411" y="13"/>
                    <a:pt x="505" y="46"/>
                  </a:cubicBezTo>
                  <a:cubicBezTo>
                    <a:pt x="691" y="106"/>
                    <a:pt x="805" y="271"/>
                    <a:pt x="756" y="449"/>
                  </a:cubicBezTo>
                  <a:cubicBezTo>
                    <a:pt x="708" y="628"/>
                    <a:pt x="472" y="672"/>
                    <a:pt x="259" y="513"/>
                  </a:cubicBezTo>
                  <a:close/>
                </a:path>
              </a:pathLst>
            </a:custGeom>
            <a:solidFill>
              <a:srgbClr val="E5F5FF">
                <a:alpha val="66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53420" y="1010241"/>
            <a:ext cx="4846397" cy="5272542"/>
          </a:xfrm>
        </p:spPr>
        <p:txBody>
          <a:bodyPr>
            <a:normAutofit/>
          </a:bodyPr>
          <a:lstStyle/>
          <a:p>
            <a:pPr algn="l">
              <a:spcBef>
                <a:spcPts val="1800"/>
              </a:spcBef>
            </a:pP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Работающих с государственным заказчиком</a:t>
            </a:r>
          </a:p>
          <a:p>
            <a:pPr algn="l">
              <a:spcBef>
                <a:spcPts val="1800"/>
              </a:spcBef>
            </a:pP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Работающих с проектами, которые хотелось бы переделать</a:t>
            </a:r>
          </a:p>
          <a:p>
            <a:pPr algn="l">
              <a:spcBef>
                <a:spcPts val="1800"/>
              </a:spcBef>
            </a:pP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Кто хочет выстроить работу                с заказчиком более эффективно</a:t>
            </a:r>
          </a:p>
          <a:p>
            <a:pPr algn="l">
              <a:spcBef>
                <a:spcPts val="1800"/>
              </a:spcBef>
            </a:pP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Кому интересен опыт других проектов, чужие «шишки»                 и выводы</a:t>
            </a:r>
          </a:p>
          <a:p>
            <a:pPr algn="l">
              <a:spcBef>
                <a:spcPts val="1800"/>
              </a:spcBef>
            </a:pP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Кто считает, что в госсекторе нет интересных и полезных задач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26357" y="2161941"/>
            <a:ext cx="486875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40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ВЫСТУПЛЕНИЕ ПОЛЕЗНО ДЛЯ АНАЛИТИКОВ:</a:t>
            </a:r>
            <a:endParaRPr lang="ru-RU" sz="40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Freeform 28"/>
          <p:cNvSpPr>
            <a:spLocks/>
          </p:cNvSpPr>
          <p:nvPr/>
        </p:nvSpPr>
        <p:spPr bwMode="auto">
          <a:xfrm>
            <a:off x="6410739" y="1064776"/>
            <a:ext cx="264252" cy="264252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50B7F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7" name="Freeform 28"/>
          <p:cNvSpPr>
            <a:spLocks/>
          </p:cNvSpPr>
          <p:nvPr/>
        </p:nvSpPr>
        <p:spPr bwMode="auto">
          <a:xfrm>
            <a:off x="6410739" y="1969236"/>
            <a:ext cx="264252" cy="264252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50B7F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8" name="Freeform 28"/>
          <p:cNvSpPr>
            <a:spLocks/>
          </p:cNvSpPr>
          <p:nvPr/>
        </p:nvSpPr>
        <p:spPr bwMode="auto">
          <a:xfrm>
            <a:off x="6410739" y="2873696"/>
            <a:ext cx="264252" cy="264252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50B7F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9" name="Freeform 28"/>
          <p:cNvSpPr>
            <a:spLocks/>
          </p:cNvSpPr>
          <p:nvPr/>
        </p:nvSpPr>
        <p:spPr bwMode="auto">
          <a:xfrm>
            <a:off x="6410739" y="3746296"/>
            <a:ext cx="264252" cy="264252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50B7F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0" name="Freeform 28"/>
          <p:cNvSpPr>
            <a:spLocks/>
          </p:cNvSpPr>
          <p:nvPr/>
        </p:nvSpPr>
        <p:spPr bwMode="auto">
          <a:xfrm>
            <a:off x="6410739" y="4977614"/>
            <a:ext cx="264252" cy="264252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50B7F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2" name="Прямоугольник 11"/>
          <p:cNvSpPr/>
          <p:nvPr/>
        </p:nvSpPr>
        <p:spPr>
          <a:xfrm>
            <a:off x="745437" y="4303646"/>
            <a:ext cx="1580322" cy="12920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14" name="Группа 13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15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1641375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830078"/>
              </p:ext>
            </p:extLst>
          </p:nvPr>
        </p:nvGraphicFramePr>
        <p:xfrm>
          <a:off x="785663" y="1945944"/>
          <a:ext cx="10763607" cy="3994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233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5402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Проект</a:t>
                      </a:r>
                      <a:endParaRPr lang="ru-RU" b="0" dirty="0">
                        <a:solidFill>
                          <a:schemeClr val="tx1"/>
                        </a:solidFill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В сфере ЖКХ</a:t>
                      </a:r>
                    </a:p>
                    <a:p>
                      <a:pPr algn="l"/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Региональный уровень. Заказчики: Министерство ЖКХ  и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Госжилинспекция</a:t>
                      </a:r>
                      <a:endParaRPr lang="ru-RU" b="0" dirty="0">
                        <a:solidFill>
                          <a:schemeClr val="tx1"/>
                        </a:solidFill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Суть проекта</a:t>
                      </a:r>
                      <a:endParaRPr lang="ru-RU" b="0" dirty="0"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Управление </a:t>
                      </a:r>
                      <a:r>
                        <a:rPr lang="ru-RU" sz="1800" dirty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капитальными ремонтами, </a:t>
                      </a:r>
                      <a:r>
                        <a:rPr lang="ru-RU" sz="1800" strike="noStrike" dirty="0" smtClean="0">
                          <a:solidFill>
                            <a:schemeClr val="tx1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деятельность</a:t>
                      </a:r>
                      <a:r>
                        <a:rPr lang="ru-RU" sz="1800" strike="noStrike" dirty="0" smtClean="0">
                          <a:solidFill>
                            <a:srgbClr val="FF0000"/>
                          </a:solidFill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dirty="0" err="1" smtClean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Госжилинспекции</a:t>
                      </a:r>
                      <a:r>
                        <a:rPr lang="ru-RU" sz="1800" dirty="0" smtClean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800" dirty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в части </a:t>
                      </a:r>
                      <a:r>
                        <a:rPr lang="ru-RU" sz="1800" dirty="0" smtClean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проверок </a:t>
                      </a:r>
                      <a:r>
                        <a:rPr lang="ru-RU" sz="1800" dirty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управляющих организаций, раскрытие информации управляющими организациями</a:t>
                      </a: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Старт проекта</a:t>
                      </a:r>
                      <a:endParaRPr lang="ru-RU" b="0" dirty="0" smtClean="0"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С 2008 года в промышленной эксплуатации</a:t>
                      </a:r>
                      <a:endParaRPr lang="ru-RU" b="0" dirty="0" smtClean="0"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Переделка проекта</a:t>
                      </a:r>
                      <a:endParaRPr lang="ru-RU" b="0" dirty="0"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2012 год</a:t>
                      </a:r>
                      <a:endParaRPr lang="ru-RU" b="0" dirty="0"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Исполнитель</a:t>
                      </a:r>
                      <a:endParaRPr lang="ru-RU" b="0" dirty="0"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+mn-lt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Не менялся с момента создания</a:t>
                      </a:r>
                      <a:endParaRPr lang="ru-RU" b="0" dirty="0">
                        <a:latin typeface="+mn-lt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marT="180000" marB="180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85663" y="1194092"/>
            <a:ext cx="16250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>
                <a:ea typeface="Open Sans" panose="020B0606030504020204" pitchFamily="34" charset="0"/>
                <a:cs typeface="Calibri" panose="020F0502020204030204" pitchFamily="34" charset="0"/>
              </a:rPr>
              <a:t>О проекте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0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11" name="Группа 10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12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3" name="Прямоугольник 52"/>
          <p:cNvSpPr/>
          <p:nvPr/>
        </p:nvSpPr>
        <p:spPr>
          <a:xfrm>
            <a:off x="1223456" y="145661"/>
            <a:ext cx="75775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«А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85663" y="428086"/>
            <a:ext cx="284899" cy="2848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1147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Прямоугольник с двумя скругленными противолежащими углами 106"/>
          <p:cNvSpPr/>
          <p:nvPr/>
        </p:nvSpPr>
        <p:spPr>
          <a:xfrm rot="10800000">
            <a:off x="6763597" y="3091609"/>
            <a:ext cx="4535128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Прямоугольник с двумя скругленными противолежащими углами 107"/>
          <p:cNvSpPr/>
          <p:nvPr/>
        </p:nvSpPr>
        <p:spPr>
          <a:xfrm rot="10800000">
            <a:off x="882494" y="3091612"/>
            <a:ext cx="4826930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85663" y="1247008"/>
            <a:ext cx="45570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Состояние </a:t>
            </a:r>
            <a:r>
              <a:rPr lang="ru-RU" sz="2400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проекта: </a:t>
            </a:r>
            <a:r>
              <a:rPr lang="ru-RU" sz="24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Заказчик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85662" y="2027713"/>
            <a:ext cx="104309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ea typeface="Open Sans" panose="020B0606030504020204" pitchFamily="34" charset="0"/>
                <a:cs typeface="Calibri" panose="020F0502020204030204" pitchFamily="34" charset="0"/>
              </a:rPr>
              <a:t>Ожидалось </a:t>
            </a:r>
            <a:r>
              <a:rPr lang="ru-RU" sz="20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значительное изменение </a:t>
            </a:r>
            <a:r>
              <a:rPr lang="ru-RU" sz="2000" b="1" dirty="0">
                <a:ea typeface="Open Sans" panose="020B0606030504020204" pitchFamily="34" charset="0"/>
                <a:cs typeface="Calibri" panose="020F0502020204030204" pitchFamily="34" charset="0"/>
              </a:rPr>
              <a:t>федерального законодательства, </a:t>
            </a:r>
            <a:r>
              <a:rPr lang="ru-RU" sz="20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которое требовало </a:t>
            </a:r>
            <a:r>
              <a:rPr lang="ru-RU" sz="2000" b="1" dirty="0">
                <a:ea typeface="Open Sans" panose="020B0606030504020204" pitchFamily="34" charset="0"/>
                <a:cs typeface="Calibri" panose="020F0502020204030204" pitchFamily="34" charset="0"/>
              </a:rPr>
              <a:t>много </a:t>
            </a:r>
            <a:r>
              <a:rPr lang="ru-RU" sz="2000" b="1" dirty="0" err="1" smtClean="0">
                <a:ea typeface="Open Sans" panose="020B0606030504020204" pitchFamily="34" charset="0"/>
                <a:cs typeface="Calibri" panose="020F0502020204030204" pitchFamily="34" charset="0"/>
              </a:rPr>
              <a:t>трудозатраных</a:t>
            </a:r>
            <a:r>
              <a:rPr lang="ru-RU" sz="20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 изменений </a:t>
            </a:r>
            <a:r>
              <a:rPr lang="ru-RU" sz="2000" b="1" dirty="0">
                <a:ea typeface="Open Sans" panose="020B0606030504020204" pitchFamily="34" charset="0"/>
                <a:cs typeface="Calibri" panose="020F0502020204030204" pitchFamily="34" charset="0"/>
              </a:rPr>
              <a:t>в </a:t>
            </a:r>
            <a:r>
              <a:rPr lang="ru-RU" sz="20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Системе</a:t>
            </a:r>
            <a:endParaRPr lang="ru-RU" sz="20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012572" y="3084677"/>
            <a:ext cx="440179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Замечания к Системе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152022" y="3653163"/>
            <a:ext cx="4557402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Лоскутная автоматизация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процессов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8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Неудобный интерфейс для раскрытия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информации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8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Значительное время формирование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отчетов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800"/>
              </a:spcBef>
              <a:defRPr/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Отсутствие «личных кабинетов» инспектора и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руководителя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Freeform 28"/>
          <p:cNvSpPr>
            <a:spLocks/>
          </p:cNvSpPr>
          <p:nvPr/>
        </p:nvSpPr>
        <p:spPr bwMode="auto">
          <a:xfrm rot="18900000">
            <a:off x="961570" y="3758941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4" name="Freeform 28"/>
          <p:cNvSpPr>
            <a:spLocks/>
          </p:cNvSpPr>
          <p:nvPr/>
        </p:nvSpPr>
        <p:spPr bwMode="auto">
          <a:xfrm rot="18900000">
            <a:off x="961570" y="4245272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5" name="Freeform 28"/>
          <p:cNvSpPr>
            <a:spLocks/>
          </p:cNvSpPr>
          <p:nvPr/>
        </p:nvSpPr>
        <p:spPr bwMode="auto">
          <a:xfrm rot="18900000">
            <a:off x="961570" y="5055359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6" name="Freeform 28"/>
          <p:cNvSpPr>
            <a:spLocks/>
          </p:cNvSpPr>
          <p:nvPr/>
        </p:nvSpPr>
        <p:spPr bwMode="auto">
          <a:xfrm rot="18900000">
            <a:off x="961571" y="5557767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17" name="Прямоугольник 16"/>
          <p:cNvSpPr/>
          <p:nvPr/>
        </p:nvSpPr>
        <p:spPr>
          <a:xfrm>
            <a:off x="7011472" y="3084677"/>
            <a:ext cx="46233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Замечания к Исполнителю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191610" y="3654128"/>
            <a:ext cx="4421086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  <a:defRPr/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Длительная реализация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требований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8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Невозможность реализации некоторых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требований</a:t>
            </a:r>
            <a:endParaRPr lang="ru-RU" dirty="0">
              <a:solidFill>
                <a:schemeClr val="dk1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Freeform 28"/>
          <p:cNvSpPr>
            <a:spLocks/>
          </p:cNvSpPr>
          <p:nvPr/>
        </p:nvSpPr>
        <p:spPr bwMode="auto">
          <a:xfrm rot="18900000">
            <a:off x="6955773" y="3802487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2F559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20" name="Freeform 28"/>
          <p:cNvSpPr>
            <a:spLocks/>
          </p:cNvSpPr>
          <p:nvPr/>
        </p:nvSpPr>
        <p:spPr bwMode="auto">
          <a:xfrm rot="18900000">
            <a:off x="6955773" y="4306236"/>
            <a:ext cx="157775" cy="157775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rgbClr val="2F559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pic>
        <p:nvPicPr>
          <p:cNvPr id="21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22" name="Группа 21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23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5" name="Прямоугольник 64"/>
          <p:cNvSpPr/>
          <p:nvPr/>
        </p:nvSpPr>
        <p:spPr>
          <a:xfrm>
            <a:off x="1223456" y="145661"/>
            <a:ext cx="75775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«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А»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785663" y="428086"/>
            <a:ext cx="284899" cy="2848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621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Прямоугольник с двумя скругленными противолежащими углами 75"/>
          <p:cNvSpPr/>
          <p:nvPr/>
        </p:nvSpPr>
        <p:spPr>
          <a:xfrm rot="10800000">
            <a:off x="6335068" y="2023655"/>
            <a:ext cx="5316741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с двумя скругленными противолежащими углами 76"/>
          <p:cNvSpPr/>
          <p:nvPr/>
        </p:nvSpPr>
        <p:spPr>
          <a:xfrm rot="10800000">
            <a:off x="879599" y="2023657"/>
            <a:ext cx="4153784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85663" y="1162554"/>
            <a:ext cx="5143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Состояние </a:t>
            </a:r>
            <a:r>
              <a:rPr lang="ru-RU" sz="2400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проекта: Исполнитель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000623" y="2023524"/>
            <a:ext cx="40788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Внутри Исполнителя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524419" y="2023524"/>
            <a:ext cx="45336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 работе с Заказчиком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85663" y="2629108"/>
            <a:ext cx="17235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8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МИНУСЫ:</a:t>
            </a:r>
            <a:endParaRPr lang="ru-RU" sz="28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82930" y="3357419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120728" y="3184103"/>
            <a:ext cx="6096000" cy="166199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Технологии с 2008 года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устаревали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Ресурсоемкая поддержка и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развитие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Отсутствие целостной базы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знаний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Отсутствие архитекторов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системы</a:t>
            </a:r>
            <a:endParaRPr lang="ru-RU" dirty="0"/>
          </a:p>
        </p:txBody>
      </p:sp>
      <p:sp>
        <p:nvSpPr>
          <p:cNvPr id="18" name="Freeform 5"/>
          <p:cNvSpPr>
            <a:spLocks/>
          </p:cNvSpPr>
          <p:nvPr/>
        </p:nvSpPr>
        <p:spPr bwMode="auto">
          <a:xfrm>
            <a:off x="882930" y="3790776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Freeform 5"/>
          <p:cNvSpPr>
            <a:spLocks/>
          </p:cNvSpPr>
          <p:nvPr/>
        </p:nvSpPr>
        <p:spPr bwMode="auto">
          <a:xfrm>
            <a:off x="882930" y="4201273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Freeform 5"/>
          <p:cNvSpPr>
            <a:spLocks/>
          </p:cNvSpPr>
          <p:nvPr/>
        </p:nvSpPr>
        <p:spPr bwMode="auto">
          <a:xfrm>
            <a:off x="882930" y="4626362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85663" y="5279871"/>
            <a:ext cx="1542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8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ПЛЮСЫ:</a:t>
            </a:r>
            <a:endParaRPr lang="ru-RU" sz="28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125779" y="5920140"/>
            <a:ext cx="3042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Компетенция в отрасли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ЖКХ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Freeform 28"/>
          <p:cNvSpPr>
            <a:spLocks/>
          </p:cNvSpPr>
          <p:nvPr/>
        </p:nvSpPr>
        <p:spPr bwMode="auto">
          <a:xfrm rot="16200000">
            <a:off x="879599" y="6010953"/>
            <a:ext cx="223729" cy="223729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24" name="Прямоугольник 23"/>
          <p:cNvSpPr/>
          <p:nvPr/>
        </p:nvSpPr>
        <p:spPr>
          <a:xfrm>
            <a:off x="6335070" y="2629108"/>
            <a:ext cx="17235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8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МИНУСЫ:</a:t>
            </a:r>
            <a:endParaRPr lang="ru-RU" sz="28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Freeform 5"/>
          <p:cNvSpPr>
            <a:spLocks/>
          </p:cNvSpPr>
          <p:nvPr/>
        </p:nvSpPr>
        <p:spPr bwMode="auto">
          <a:xfrm>
            <a:off x="6432337" y="3357419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Freeform 5"/>
          <p:cNvSpPr>
            <a:spLocks/>
          </p:cNvSpPr>
          <p:nvPr/>
        </p:nvSpPr>
        <p:spPr bwMode="auto">
          <a:xfrm>
            <a:off x="6432337" y="3790776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Freeform 5"/>
          <p:cNvSpPr>
            <a:spLocks/>
          </p:cNvSpPr>
          <p:nvPr/>
        </p:nvSpPr>
        <p:spPr bwMode="auto">
          <a:xfrm>
            <a:off x="6432337" y="4201273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Freeform 5"/>
          <p:cNvSpPr>
            <a:spLocks/>
          </p:cNvSpPr>
          <p:nvPr/>
        </p:nvSpPr>
        <p:spPr bwMode="auto">
          <a:xfrm>
            <a:off x="6432337" y="4626362"/>
            <a:ext cx="220398" cy="45719"/>
          </a:xfrm>
          <a:custGeom>
            <a:avLst/>
            <a:gdLst>
              <a:gd name="T0" fmla="*/ 312 w 3048"/>
              <a:gd name="T1" fmla="*/ 0 h 624"/>
              <a:gd name="T2" fmla="*/ 2736 w 3048"/>
              <a:gd name="T3" fmla="*/ 0 h 624"/>
              <a:gd name="T4" fmla="*/ 3048 w 3048"/>
              <a:gd name="T5" fmla="*/ 312 h 624"/>
              <a:gd name="T6" fmla="*/ 3048 w 3048"/>
              <a:gd name="T7" fmla="*/ 312 h 624"/>
              <a:gd name="T8" fmla="*/ 2736 w 3048"/>
              <a:gd name="T9" fmla="*/ 624 h 624"/>
              <a:gd name="T10" fmla="*/ 312 w 3048"/>
              <a:gd name="T11" fmla="*/ 624 h 624"/>
              <a:gd name="T12" fmla="*/ 0 w 3048"/>
              <a:gd name="T13" fmla="*/ 312 h 624"/>
              <a:gd name="T14" fmla="*/ 0 w 3048"/>
              <a:gd name="T15" fmla="*/ 312 h 624"/>
              <a:gd name="T16" fmla="*/ 312 w 3048"/>
              <a:gd name="T17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8" h="624">
                <a:moveTo>
                  <a:pt x="312" y="0"/>
                </a:moveTo>
                <a:lnTo>
                  <a:pt x="2736" y="0"/>
                </a:lnTo>
                <a:cubicBezTo>
                  <a:pt x="2908" y="0"/>
                  <a:pt x="3048" y="140"/>
                  <a:pt x="3048" y="312"/>
                </a:cubicBezTo>
                <a:lnTo>
                  <a:pt x="3048" y="312"/>
                </a:lnTo>
                <a:cubicBezTo>
                  <a:pt x="3048" y="483"/>
                  <a:pt x="2908" y="624"/>
                  <a:pt x="2736" y="624"/>
                </a:cubicBezTo>
                <a:lnTo>
                  <a:pt x="312" y="624"/>
                </a:lnTo>
                <a:cubicBezTo>
                  <a:pt x="140" y="624"/>
                  <a:pt x="0" y="483"/>
                  <a:pt x="0" y="312"/>
                </a:cubicBezTo>
                <a:lnTo>
                  <a:pt x="0" y="312"/>
                </a:lnTo>
                <a:cubicBezTo>
                  <a:pt x="0" y="140"/>
                  <a:pt x="140" y="0"/>
                  <a:pt x="312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335070" y="5279871"/>
            <a:ext cx="1542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800" b="1" dirty="0" smtClean="0">
                <a:ea typeface="Open Sans" panose="020B0606030504020204" pitchFamily="34" charset="0"/>
                <a:cs typeface="Calibri" panose="020F0502020204030204" pitchFamily="34" charset="0"/>
              </a:rPr>
              <a:t>ПЛЮСЫ:</a:t>
            </a:r>
            <a:endParaRPr lang="ru-RU" sz="2800" b="1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Freeform 28"/>
          <p:cNvSpPr>
            <a:spLocks/>
          </p:cNvSpPr>
          <p:nvPr/>
        </p:nvSpPr>
        <p:spPr bwMode="auto">
          <a:xfrm rot="16200000">
            <a:off x="6429006" y="6010953"/>
            <a:ext cx="223729" cy="223729"/>
          </a:xfrm>
          <a:custGeom>
            <a:avLst/>
            <a:gdLst>
              <a:gd name="T0" fmla="*/ 121 w 134"/>
              <a:gd name="T1" fmla="*/ 54 h 134"/>
              <a:gd name="T2" fmla="*/ 134 w 134"/>
              <a:gd name="T3" fmla="*/ 67 h 134"/>
              <a:gd name="T4" fmla="*/ 121 w 134"/>
              <a:gd name="T5" fmla="*/ 80 h 134"/>
              <a:gd name="T6" fmla="*/ 80 w 134"/>
              <a:gd name="T7" fmla="*/ 80 h 134"/>
              <a:gd name="T8" fmla="*/ 80 w 134"/>
              <a:gd name="T9" fmla="*/ 121 h 134"/>
              <a:gd name="T10" fmla="*/ 67 w 134"/>
              <a:gd name="T11" fmla="*/ 134 h 134"/>
              <a:gd name="T12" fmla="*/ 54 w 134"/>
              <a:gd name="T13" fmla="*/ 121 h 134"/>
              <a:gd name="T14" fmla="*/ 54 w 134"/>
              <a:gd name="T15" fmla="*/ 80 h 134"/>
              <a:gd name="T16" fmla="*/ 13 w 134"/>
              <a:gd name="T17" fmla="*/ 80 h 134"/>
              <a:gd name="T18" fmla="*/ 0 w 134"/>
              <a:gd name="T19" fmla="*/ 67 h 134"/>
              <a:gd name="T20" fmla="*/ 13 w 134"/>
              <a:gd name="T21" fmla="*/ 54 h 134"/>
              <a:gd name="T22" fmla="*/ 54 w 134"/>
              <a:gd name="T23" fmla="*/ 54 h 134"/>
              <a:gd name="T24" fmla="*/ 54 w 134"/>
              <a:gd name="T25" fmla="*/ 13 h 134"/>
              <a:gd name="T26" fmla="*/ 67 w 134"/>
              <a:gd name="T27" fmla="*/ 0 h 134"/>
              <a:gd name="T28" fmla="*/ 80 w 134"/>
              <a:gd name="T29" fmla="*/ 13 h 134"/>
              <a:gd name="T30" fmla="*/ 80 w 134"/>
              <a:gd name="T31" fmla="*/ 54 h 134"/>
              <a:gd name="T32" fmla="*/ 121 w 134"/>
              <a:gd name="T33" fmla="*/ 5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34">
                <a:moveTo>
                  <a:pt x="121" y="54"/>
                </a:moveTo>
                <a:cubicBezTo>
                  <a:pt x="128" y="54"/>
                  <a:pt x="134" y="60"/>
                  <a:pt x="134" y="67"/>
                </a:cubicBezTo>
                <a:cubicBezTo>
                  <a:pt x="134" y="74"/>
                  <a:pt x="128" y="80"/>
                  <a:pt x="121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80" y="121"/>
                  <a:pt x="80" y="121"/>
                  <a:pt x="80" y="121"/>
                </a:cubicBezTo>
                <a:cubicBezTo>
                  <a:pt x="80" y="128"/>
                  <a:pt x="74" y="134"/>
                  <a:pt x="67" y="134"/>
                </a:cubicBezTo>
                <a:cubicBezTo>
                  <a:pt x="60" y="134"/>
                  <a:pt x="54" y="128"/>
                  <a:pt x="54" y="121"/>
                </a:cubicBezTo>
                <a:cubicBezTo>
                  <a:pt x="54" y="80"/>
                  <a:pt x="54" y="80"/>
                  <a:pt x="54" y="80"/>
                </a:cubicBezTo>
                <a:cubicBezTo>
                  <a:pt x="13" y="80"/>
                  <a:pt x="13" y="80"/>
                  <a:pt x="13" y="80"/>
                </a:cubicBezTo>
                <a:cubicBezTo>
                  <a:pt x="6" y="80"/>
                  <a:pt x="0" y="74"/>
                  <a:pt x="0" y="67"/>
                </a:cubicBezTo>
                <a:cubicBezTo>
                  <a:pt x="0" y="60"/>
                  <a:pt x="6" y="54"/>
                  <a:pt x="13" y="54"/>
                </a:cubicBezTo>
                <a:cubicBezTo>
                  <a:pt x="54" y="54"/>
                  <a:pt x="54" y="54"/>
                  <a:pt x="54" y="54"/>
                </a:cubicBezTo>
                <a:cubicBezTo>
                  <a:pt x="54" y="13"/>
                  <a:pt x="54" y="13"/>
                  <a:pt x="54" y="13"/>
                </a:cubicBezTo>
                <a:cubicBezTo>
                  <a:pt x="54" y="6"/>
                  <a:pt x="60" y="0"/>
                  <a:pt x="67" y="0"/>
                </a:cubicBezTo>
                <a:cubicBezTo>
                  <a:pt x="74" y="0"/>
                  <a:pt x="80" y="6"/>
                  <a:pt x="80" y="13"/>
                </a:cubicBezTo>
                <a:cubicBezTo>
                  <a:pt x="80" y="54"/>
                  <a:pt x="80" y="54"/>
                  <a:pt x="80" y="54"/>
                </a:cubicBezTo>
                <a:lnTo>
                  <a:pt x="121" y="5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 sz="1350"/>
          </a:p>
        </p:txBody>
      </p:sp>
      <p:sp>
        <p:nvSpPr>
          <p:cNvPr id="31" name="Прямоугольник 30"/>
          <p:cNvSpPr/>
          <p:nvPr/>
        </p:nvSpPr>
        <p:spPr>
          <a:xfrm>
            <a:off x="6718877" y="3186088"/>
            <a:ext cx="54910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Противоречивость требований между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ведомствами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Инертность Министерства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ЖКХ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Текучка кадров без передачи знаний о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системе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Требования с позиции «мы без этого работать не сможем», «нужно срочно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»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782136" y="5920735"/>
            <a:ext cx="4738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Лояльность </a:t>
            </a:r>
            <a:r>
              <a:rPr lang="ru-RU" dirty="0" err="1">
                <a:ea typeface="Open Sans" panose="020B0606030504020204" pitchFamily="34" charset="0"/>
                <a:cs typeface="Calibri" panose="020F0502020204030204" pitchFamily="34" charset="0"/>
              </a:rPr>
              <a:t>Госжилинспекции</a:t>
            </a: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 к Исполнителю.</a:t>
            </a:r>
          </a:p>
        </p:txBody>
      </p:sp>
      <p:pic>
        <p:nvPicPr>
          <p:cNvPr id="33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34" name="Группа 33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35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8" name="Прямоугольник 77"/>
          <p:cNvSpPr/>
          <p:nvPr/>
        </p:nvSpPr>
        <p:spPr>
          <a:xfrm>
            <a:off x="1223456" y="145661"/>
            <a:ext cx="75775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«А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785663" y="428086"/>
            <a:ext cx="284899" cy="2848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8516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23456" y="145661"/>
            <a:ext cx="75775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«А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5663" y="428086"/>
            <a:ext cx="284899" cy="2848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85663" y="1012645"/>
            <a:ext cx="29021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что было сделано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161329" y="2028676"/>
            <a:ext cx="5733043" cy="13992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ятиугольник 13"/>
          <p:cNvSpPr/>
          <p:nvPr/>
        </p:nvSpPr>
        <p:spPr>
          <a:xfrm>
            <a:off x="785663" y="2028676"/>
            <a:ext cx="5830291" cy="1399260"/>
          </a:xfrm>
          <a:prstGeom prst="homePlate">
            <a:avLst>
              <a:gd name="adj" fmla="val 22411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12506" y="2054397"/>
            <a:ext cx="5348957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Выделены </a:t>
            </a:r>
            <a:r>
              <a:rPr lang="ru-RU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архитекторы со </a:t>
            </a:r>
            <a:r>
              <a:rPr lang="ru-RU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стороны </a:t>
            </a:r>
            <a:r>
              <a:rPr lang="ru-RU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разработки </a:t>
            </a:r>
            <a:r>
              <a:rPr lang="ru-RU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и </a:t>
            </a:r>
            <a:r>
              <a:rPr lang="ru-RU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аналитики </a:t>
            </a:r>
          </a:p>
          <a:p>
            <a:pPr>
              <a:spcBef>
                <a:spcPts val="600"/>
              </a:spcBef>
              <a:defRPr/>
            </a:pPr>
            <a:r>
              <a:rPr lang="ru-RU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Проведены </a:t>
            </a:r>
            <a:r>
              <a:rPr lang="ru-RU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внутренние обучения </a:t>
            </a:r>
            <a:r>
              <a:rPr lang="ru-RU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аналитиков</a:t>
            </a:r>
            <a:endParaRPr lang="ru-RU" dirty="0">
              <a:solidFill>
                <a:schemeClr val="bg1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Сформирована </a:t>
            </a:r>
            <a:r>
              <a:rPr lang="ru-RU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базы знаний </a:t>
            </a:r>
            <a:r>
              <a:rPr lang="ru-RU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проекта</a:t>
            </a:r>
            <a:endParaRPr lang="ru-RU" dirty="0">
              <a:solidFill>
                <a:schemeClr val="bg1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96421" y="1605233"/>
            <a:ext cx="13708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ysClr val="windowText" lastClr="000000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ДЕЙСТВИЯ</a:t>
            </a:r>
            <a:endParaRPr lang="ru-RU" sz="2000" b="1" dirty="0">
              <a:solidFill>
                <a:sysClr val="windowText" lastClr="000000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704973" y="1621069"/>
            <a:ext cx="15537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ysClr val="windowText" lastClr="000000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РЕЗУЛЬТАТЫ</a:t>
            </a:r>
            <a:endParaRPr lang="ru-RU" sz="2000" b="1" dirty="0">
              <a:solidFill>
                <a:sysClr val="windowText" lastClr="000000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17596" y="2377328"/>
            <a:ext cx="39427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dirty="0">
                <a:ea typeface="Open Sans" panose="020B0606030504020204" pitchFamily="34" charset="0"/>
                <a:cs typeface="Calibri" panose="020F0502020204030204" pitchFamily="34" charset="0"/>
              </a:rPr>
              <a:t>Увеличилась скорость и качество </a:t>
            </a:r>
            <a:r>
              <a:rPr lang="ru-RU" dirty="0" smtClean="0">
                <a:ea typeface="Open Sans" panose="020B0606030504020204" pitchFamily="34" charset="0"/>
                <a:cs typeface="Calibri" panose="020F0502020204030204" pitchFamily="34" charset="0"/>
              </a:rPr>
              <a:t>разработки</a:t>
            </a:r>
            <a:endParaRPr lang="ru-RU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620871" y="3587542"/>
            <a:ext cx="6273501" cy="21662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ятиугольник 19"/>
          <p:cNvSpPr/>
          <p:nvPr/>
        </p:nvSpPr>
        <p:spPr>
          <a:xfrm>
            <a:off x="785663" y="3587542"/>
            <a:ext cx="5830291" cy="2166284"/>
          </a:xfrm>
          <a:prstGeom prst="homePlate">
            <a:avLst>
              <a:gd name="adj" fmla="val 14341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12506" y="4202933"/>
            <a:ext cx="43950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Создание новой Системы с нуля, пересмотр всех интерфейсов и функций, миграция данных в новую </a:t>
            </a:r>
            <a:r>
              <a:rPr lang="ru-RU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СУБД</a:t>
            </a:r>
            <a:endParaRPr lang="ru-RU" dirty="0">
              <a:solidFill>
                <a:schemeClr val="bg1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690598" y="3653324"/>
            <a:ext cx="5075577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ea typeface="Open Sans" panose="020B0606030504020204" pitchFamily="34" charset="0"/>
                <a:cs typeface="Calibri" panose="020F0502020204030204" pitchFamily="34" charset="0"/>
              </a:rPr>
              <a:t>Работа в Системе визуализирована как дерево бизнес-процесса. Инициатива </a:t>
            </a:r>
            <a:r>
              <a:rPr lang="ru-RU" sz="1600" dirty="0" smtClean="0">
                <a:ea typeface="Open Sans" panose="020B0606030504020204" pitchFamily="34" charset="0"/>
                <a:cs typeface="Calibri" panose="020F0502020204030204" pitchFamily="34" charset="0"/>
              </a:rPr>
              <a:t>Исполнителя</a:t>
            </a:r>
            <a:endParaRPr lang="ru-RU" sz="1600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ea typeface="Open Sans" panose="020B0606030504020204" pitchFamily="34" charset="0"/>
                <a:cs typeface="Calibri" panose="020F0502020204030204" pitchFamily="34" charset="0"/>
              </a:rPr>
              <a:t>Выделены «Личные кабинеты» инспектора и </a:t>
            </a:r>
            <a:r>
              <a:rPr lang="ru-RU" sz="1600" dirty="0" smtClean="0">
                <a:ea typeface="Open Sans" panose="020B0606030504020204" pitchFamily="34" charset="0"/>
                <a:cs typeface="Calibri" panose="020F0502020204030204" pitchFamily="34" charset="0"/>
              </a:rPr>
              <a:t>руководителя</a:t>
            </a:r>
            <a:endParaRPr lang="ru-RU" sz="1600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ea typeface="Open Sans" panose="020B0606030504020204" pitchFamily="34" charset="0"/>
                <a:cs typeface="Calibri" panose="020F0502020204030204" pitchFamily="34" charset="0"/>
              </a:rPr>
              <a:t>Руководство </a:t>
            </a:r>
            <a:r>
              <a:rPr lang="ru-RU" sz="1600" dirty="0" err="1" smtClean="0">
                <a:ea typeface="Open Sans" panose="020B0606030504020204" pitchFamily="34" charset="0"/>
                <a:cs typeface="Calibri" panose="020F0502020204030204" pitchFamily="34" charset="0"/>
              </a:rPr>
              <a:t>Госжилинспекции</a:t>
            </a:r>
            <a:r>
              <a:rPr lang="ru-RU" sz="1600" dirty="0" smtClean="0"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ru-RU" sz="1600" dirty="0">
                <a:ea typeface="Open Sans" panose="020B0606030504020204" pitchFamily="34" charset="0"/>
                <a:cs typeface="Calibri" panose="020F0502020204030204" pitchFamily="34" charset="0"/>
              </a:rPr>
              <a:t>начало работать в Системе для контроля </a:t>
            </a:r>
            <a:r>
              <a:rPr lang="ru-RU" sz="1600" dirty="0" smtClean="0">
                <a:ea typeface="Open Sans" panose="020B0606030504020204" pitchFamily="34" charset="0"/>
                <a:cs typeface="Calibri" panose="020F0502020204030204" pitchFamily="34" charset="0"/>
              </a:rPr>
              <a:t>инспекторов</a:t>
            </a:r>
            <a:endParaRPr lang="ru-RU" sz="1600" dirty="0"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ea typeface="Open Sans" panose="020B0606030504020204" pitchFamily="34" charset="0"/>
                <a:cs typeface="Calibri" panose="020F0502020204030204" pitchFamily="34" charset="0"/>
              </a:rPr>
              <a:t>Увеличился процент раскрытия </a:t>
            </a:r>
            <a:r>
              <a:rPr lang="ru-RU" sz="1600" dirty="0" smtClean="0">
                <a:ea typeface="Open Sans" panose="020B0606030504020204" pitchFamily="34" charset="0"/>
                <a:cs typeface="Calibri" panose="020F0502020204030204" pitchFamily="34" charset="0"/>
              </a:rPr>
              <a:t>информации</a:t>
            </a:r>
            <a:endParaRPr lang="ru-RU" sz="1600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161329" y="5905187"/>
            <a:ext cx="5733043" cy="8538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ятиугольник 23"/>
          <p:cNvSpPr/>
          <p:nvPr/>
        </p:nvSpPr>
        <p:spPr>
          <a:xfrm>
            <a:off x="785663" y="5905187"/>
            <a:ext cx="5830291" cy="853896"/>
          </a:xfrm>
          <a:prstGeom prst="homePlate">
            <a:avLst>
              <a:gd name="adj" fmla="val 34649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912506" y="6011333"/>
            <a:ext cx="41542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Налажена работа аналитиков с федеральными </a:t>
            </a:r>
            <a:r>
              <a:rPr lang="ru-RU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экспертами</a:t>
            </a:r>
            <a:endParaRPr lang="ru-RU" dirty="0">
              <a:solidFill>
                <a:schemeClr val="bg1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690599" y="5909248"/>
            <a:ext cx="48469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1600" dirty="0">
                <a:ea typeface="Open Sans" panose="020B0606030504020204" pitchFamily="34" charset="0"/>
                <a:cs typeface="Calibri" panose="020F0502020204030204" pitchFamily="34" charset="0"/>
              </a:rPr>
              <a:t>Вступили в силу изменения в законодательстве, Министерство активизировалось, и результат получился в </a:t>
            </a:r>
            <a:r>
              <a:rPr lang="ru-RU" sz="1600" dirty="0" smtClean="0">
                <a:ea typeface="Open Sans" panose="020B0606030504020204" pitchFamily="34" charset="0"/>
                <a:cs typeface="Calibri" panose="020F0502020204030204" pitchFamily="34" charset="0"/>
              </a:rPr>
              <a:t>срок</a:t>
            </a:r>
            <a:endParaRPr lang="ru-RU" sz="1600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27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28" name="Группа 27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29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915306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с двумя скругленными противолежащими углами 63"/>
          <p:cNvSpPr/>
          <p:nvPr/>
        </p:nvSpPr>
        <p:spPr>
          <a:xfrm rot="10800000">
            <a:off x="6404588" y="2014951"/>
            <a:ext cx="4982279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с двумя скругленными противолежащими углами 64"/>
          <p:cNvSpPr/>
          <p:nvPr/>
        </p:nvSpPr>
        <p:spPr>
          <a:xfrm rot="10800000">
            <a:off x="785662" y="2014952"/>
            <a:ext cx="5028541" cy="405015"/>
          </a:xfrm>
          <a:prstGeom prst="round2DiagRect">
            <a:avLst>
              <a:gd name="adj1" fmla="val 0"/>
              <a:gd name="adj2" fmla="val 5000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0" y="2409670"/>
            <a:ext cx="69574" cy="2713382"/>
            <a:chOff x="0" y="0"/>
            <a:chExt cx="69574" cy="381662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0"/>
              <a:ext cx="69574" cy="1035215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0" y="1390705"/>
              <a:ext cx="69574" cy="103521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0" y="2781410"/>
              <a:ext cx="69574" cy="103521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85663" y="1187228"/>
            <a:ext cx="30752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cap="all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ВЫВОДЫ АНАЛИТИКА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915740" y="2014818"/>
            <a:ext cx="445989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 работе </a:t>
            </a:r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а</a:t>
            </a:r>
            <a:r>
              <a:rPr lang="ru-RU" sz="2000" b="1" dirty="0" smtClean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налитика</a:t>
            </a:r>
            <a:endParaRPr lang="ru-RU" sz="2000" b="1" dirty="0">
              <a:solidFill>
                <a:schemeClr val="bg1"/>
              </a:solidFill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18893" y="2014819"/>
            <a:ext cx="45336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a typeface="Open Sans" panose="020B0606030504020204" pitchFamily="34" charset="0"/>
                <a:cs typeface="Calibri" panose="020F0502020204030204" pitchFamily="34" charset="0"/>
              </a:rPr>
              <a:t>В работе с Заказчиком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0562" y="2659194"/>
            <a:ext cx="4851267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Получать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информацию из первоисточника:</a:t>
            </a:r>
          </a:p>
          <a:p>
            <a:pPr>
              <a:spcBef>
                <a:spcPts val="600"/>
              </a:spcBef>
            </a:pP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Требования должен выяснять аналитик, который будет отвечать за постановку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задач</a:t>
            </a:r>
          </a:p>
          <a:p>
            <a:pPr>
              <a:spcBef>
                <a:spcPts val="600"/>
              </a:spcBef>
            </a:pPr>
            <a:endParaRPr lang="ru-RU" sz="10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Повышать компетенцию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 предметной области у аналитиков, по возможности у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разработчиков</a:t>
            </a:r>
          </a:p>
          <a:p>
            <a:pPr>
              <a:spcBef>
                <a:spcPts val="600"/>
              </a:spcBef>
            </a:pPr>
            <a:endParaRPr lang="ru-RU" sz="1000" b="1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Развивать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универсальную компетенцию: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Бизнес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 системный анализ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одновременно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08967" y="2694431"/>
            <a:ext cx="4962571" cy="2639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Необходимо выяснять ожидания от Системы в целом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и</a:t>
            </a:r>
            <a:r>
              <a:rPr lang="ru-RU" b="1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формировать единую концепцию с Заказчиком</a:t>
            </a:r>
            <a:r>
              <a:rPr lang="en-US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(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 ТЗ часто пишут общими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словами</a:t>
            </a:r>
            <a:r>
              <a:rPr lang="en-US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)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endParaRPr lang="ru-RU" sz="900" b="1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Работать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с позиции, что проблема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Заказчика – это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моя проблема.</a:t>
            </a:r>
          </a:p>
          <a:p>
            <a:pPr>
              <a:spcBef>
                <a:spcPts val="600"/>
              </a:spcBef>
            </a:pPr>
            <a:endParaRPr lang="ru-RU" sz="105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Давать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больше ценности, даже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выходя за </a:t>
            </a:r>
            <a:r>
              <a:rPr lang="ru-RU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рамки </a:t>
            </a:r>
            <a:r>
              <a:rPr lang="ru-RU" dirty="0" smtClean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ТЗ</a:t>
            </a:r>
            <a:endParaRPr lang="ru-RU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0767" y="278599"/>
            <a:ext cx="1058913" cy="438298"/>
          </a:xfrm>
          <a:prstGeom prst="rect">
            <a:avLst/>
          </a:prstGeom>
        </p:spPr>
      </p:pic>
      <p:grpSp>
        <p:nvGrpSpPr>
          <p:cNvPr id="22" name="Группа 21"/>
          <p:cNvGrpSpPr/>
          <p:nvPr/>
        </p:nvGrpSpPr>
        <p:grpSpPr>
          <a:xfrm>
            <a:off x="9716033" y="286810"/>
            <a:ext cx="863243" cy="435138"/>
            <a:chOff x="-2108201" y="2416176"/>
            <a:chExt cx="1558925" cy="785813"/>
          </a:xfrm>
        </p:grpSpPr>
        <p:sp>
          <p:nvSpPr>
            <p:cNvPr id="23" name="Freeform 46"/>
            <p:cNvSpPr>
              <a:spLocks noEditPoints="1"/>
            </p:cNvSpPr>
            <p:nvPr/>
          </p:nvSpPr>
          <p:spPr bwMode="auto">
            <a:xfrm>
              <a:off x="-1250951" y="3087689"/>
              <a:ext cx="38100" cy="47625"/>
            </a:xfrm>
            <a:custGeom>
              <a:avLst/>
              <a:gdLst>
                <a:gd name="T0" fmla="*/ 44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3 w 105"/>
                <a:gd name="T13" fmla="*/ 93 h 131"/>
                <a:gd name="T14" fmla="*/ 28 w 105"/>
                <a:gd name="T15" fmla="*/ 107 h 131"/>
                <a:gd name="T16" fmla="*/ 44 w 105"/>
                <a:gd name="T17" fmla="*/ 112 h 131"/>
                <a:gd name="T18" fmla="*/ 82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5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5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3 w 105"/>
                <a:gd name="T63" fmla="*/ 116 h 131"/>
                <a:gd name="T64" fmla="*/ 105 w 105"/>
                <a:gd name="T65" fmla="*/ 128 h 131"/>
                <a:gd name="T66" fmla="*/ 82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4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2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8" y="4"/>
                    <a:pt x="40" y="0"/>
                    <a:pt x="55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3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47"/>
            <p:cNvSpPr>
              <a:spLocks/>
            </p:cNvSpPr>
            <p:nvPr/>
          </p:nvSpPr>
          <p:spPr bwMode="auto">
            <a:xfrm>
              <a:off x="-1200151" y="3087689"/>
              <a:ext cx="36513" cy="46038"/>
            </a:xfrm>
            <a:custGeom>
              <a:avLst/>
              <a:gdLst>
                <a:gd name="T0" fmla="*/ 20 w 102"/>
                <a:gd name="T1" fmla="*/ 2 h 128"/>
                <a:gd name="T2" fmla="*/ 22 w 102"/>
                <a:gd name="T3" fmla="*/ 21 h 128"/>
                <a:gd name="T4" fmla="*/ 38 w 102"/>
                <a:gd name="T5" fmla="*/ 6 h 128"/>
                <a:gd name="T6" fmla="*/ 59 w 102"/>
                <a:gd name="T7" fmla="*/ 0 h 128"/>
                <a:gd name="T8" fmla="*/ 91 w 102"/>
                <a:gd name="T9" fmla="*/ 12 h 128"/>
                <a:gd name="T10" fmla="*/ 102 w 102"/>
                <a:gd name="T11" fmla="*/ 49 h 128"/>
                <a:gd name="T12" fmla="*/ 102 w 102"/>
                <a:gd name="T13" fmla="*/ 128 h 128"/>
                <a:gd name="T14" fmla="*/ 79 w 102"/>
                <a:gd name="T15" fmla="*/ 128 h 128"/>
                <a:gd name="T16" fmla="*/ 79 w 102"/>
                <a:gd name="T17" fmla="*/ 49 h 128"/>
                <a:gd name="T18" fmla="*/ 73 w 102"/>
                <a:gd name="T19" fmla="*/ 26 h 128"/>
                <a:gd name="T20" fmla="*/ 53 w 102"/>
                <a:gd name="T21" fmla="*/ 19 h 128"/>
                <a:gd name="T22" fmla="*/ 35 w 102"/>
                <a:gd name="T23" fmla="*/ 23 h 128"/>
                <a:gd name="T24" fmla="*/ 23 w 102"/>
                <a:gd name="T25" fmla="*/ 36 h 128"/>
                <a:gd name="T26" fmla="*/ 23 w 102"/>
                <a:gd name="T27" fmla="*/ 128 h 128"/>
                <a:gd name="T28" fmla="*/ 0 w 102"/>
                <a:gd name="T29" fmla="*/ 128 h 128"/>
                <a:gd name="T30" fmla="*/ 0 w 102"/>
                <a:gd name="T31" fmla="*/ 2 h 128"/>
                <a:gd name="T32" fmla="*/ 20 w 102"/>
                <a:gd name="T33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" h="128">
                  <a:moveTo>
                    <a:pt x="20" y="2"/>
                  </a:moveTo>
                  <a:lnTo>
                    <a:pt x="22" y="21"/>
                  </a:lnTo>
                  <a:cubicBezTo>
                    <a:pt x="26" y="14"/>
                    <a:pt x="31" y="9"/>
                    <a:pt x="38" y="6"/>
                  </a:cubicBezTo>
                  <a:cubicBezTo>
                    <a:pt x="44" y="2"/>
                    <a:pt x="51" y="0"/>
                    <a:pt x="59" y="0"/>
                  </a:cubicBezTo>
                  <a:cubicBezTo>
                    <a:pt x="73" y="0"/>
                    <a:pt x="84" y="4"/>
                    <a:pt x="91" y="12"/>
                  </a:cubicBezTo>
                  <a:cubicBezTo>
                    <a:pt x="98" y="20"/>
                    <a:pt x="102" y="32"/>
                    <a:pt x="102" y="49"/>
                  </a:cubicBezTo>
                  <a:lnTo>
                    <a:pt x="102" y="128"/>
                  </a:lnTo>
                  <a:lnTo>
                    <a:pt x="79" y="128"/>
                  </a:lnTo>
                  <a:lnTo>
                    <a:pt x="79" y="49"/>
                  </a:lnTo>
                  <a:cubicBezTo>
                    <a:pt x="79" y="38"/>
                    <a:pt x="77" y="30"/>
                    <a:pt x="73" y="26"/>
                  </a:cubicBezTo>
                  <a:cubicBezTo>
                    <a:pt x="68" y="21"/>
                    <a:pt x="62" y="19"/>
                    <a:pt x="53" y="19"/>
                  </a:cubicBezTo>
                  <a:cubicBezTo>
                    <a:pt x="46" y="19"/>
                    <a:pt x="40" y="20"/>
                    <a:pt x="35" y="23"/>
                  </a:cubicBezTo>
                  <a:cubicBezTo>
                    <a:pt x="30" y="27"/>
                    <a:pt x="26" y="31"/>
                    <a:pt x="23" y="36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48"/>
            <p:cNvSpPr>
              <a:spLocks noEditPoints="1"/>
            </p:cNvSpPr>
            <p:nvPr/>
          </p:nvSpPr>
          <p:spPr bwMode="auto">
            <a:xfrm>
              <a:off x="-1150938" y="3087689"/>
              <a:ext cx="38100" cy="47625"/>
            </a:xfrm>
            <a:custGeom>
              <a:avLst/>
              <a:gdLst>
                <a:gd name="T0" fmla="*/ 43 w 105"/>
                <a:gd name="T1" fmla="*/ 112 h 131"/>
                <a:gd name="T2" fmla="*/ 66 w 105"/>
                <a:gd name="T3" fmla="*/ 105 h 131"/>
                <a:gd name="T4" fmla="*/ 79 w 105"/>
                <a:gd name="T5" fmla="*/ 91 h 131"/>
                <a:gd name="T6" fmla="*/ 79 w 105"/>
                <a:gd name="T7" fmla="*/ 70 h 131"/>
                <a:gd name="T8" fmla="*/ 53 w 105"/>
                <a:gd name="T9" fmla="*/ 70 h 131"/>
                <a:gd name="T10" fmla="*/ 31 w 105"/>
                <a:gd name="T11" fmla="*/ 77 h 131"/>
                <a:gd name="T12" fmla="*/ 22 w 105"/>
                <a:gd name="T13" fmla="*/ 93 h 131"/>
                <a:gd name="T14" fmla="*/ 28 w 105"/>
                <a:gd name="T15" fmla="*/ 107 h 131"/>
                <a:gd name="T16" fmla="*/ 43 w 105"/>
                <a:gd name="T17" fmla="*/ 112 h 131"/>
                <a:gd name="T18" fmla="*/ 81 w 105"/>
                <a:gd name="T19" fmla="*/ 128 h 131"/>
                <a:gd name="T20" fmla="*/ 80 w 105"/>
                <a:gd name="T21" fmla="*/ 118 h 131"/>
                <a:gd name="T22" fmla="*/ 79 w 105"/>
                <a:gd name="T23" fmla="*/ 110 h 131"/>
                <a:gd name="T24" fmla="*/ 62 w 105"/>
                <a:gd name="T25" fmla="*/ 125 h 131"/>
                <a:gd name="T26" fmla="*/ 40 w 105"/>
                <a:gd name="T27" fmla="*/ 131 h 131"/>
                <a:gd name="T28" fmla="*/ 10 w 105"/>
                <a:gd name="T29" fmla="*/ 121 h 131"/>
                <a:gd name="T30" fmla="*/ 0 w 105"/>
                <a:gd name="T31" fmla="*/ 93 h 131"/>
                <a:gd name="T32" fmla="*/ 14 w 105"/>
                <a:gd name="T33" fmla="*/ 65 h 131"/>
                <a:gd name="T34" fmla="*/ 54 w 105"/>
                <a:gd name="T35" fmla="*/ 55 h 131"/>
                <a:gd name="T36" fmla="*/ 79 w 105"/>
                <a:gd name="T37" fmla="*/ 55 h 131"/>
                <a:gd name="T38" fmla="*/ 79 w 105"/>
                <a:gd name="T39" fmla="*/ 42 h 131"/>
                <a:gd name="T40" fmla="*/ 72 w 105"/>
                <a:gd name="T41" fmla="*/ 25 h 131"/>
                <a:gd name="T42" fmla="*/ 53 w 105"/>
                <a:gd name="T43" fmla="*/ 18 h 131"/>
                <a:gd name="T44" fmla="*/ 35 w 105"/>
                <a:gd name="T45" fmla="*/ 24 h 131"/>
                <a:gd name="T46" fmla="*/ 28 w 105"/>
                <a:gd name="T47" fmla="*/ 37 h 131"/>
                <a:gd name="T48" fmla="*/ 6 w 105"/>
                <a:gd name="T49" fmla="*/ 37 h 131"/>
                <a:gd name="T50" fmla="*/ 6 w 105"/>
                <a:gd name="T51" fmla="*/ 37 h 131"/>
                <a:gd name="T52" fmla="*/ 19 w 105"/>
                <a:gd name="T53" fmla="*/ 11 h 131"/>
                <a:gd name="T54" fmla="*/ 54 w 105"/>
                <a:gd name="T55" fmla="*/ 0 h 131"/>
                <a:gd name="T56" fmla="*/ 89 w 105"/>
                <a:gd name="T57" fmla="*/ 11 h 131"/>
                <a:gd name="T58" fmla="*/ 102 w 105"/>
                <a:gd name="T59" fmla="*/ 42 h 131"/>
                <a:gd name="T60" fmla="*/ 102 w 105"/>
                <a:gd name="T61" fmla="*/ 103 h 131"/>
                <a:gd name="T62" fmla="*/ 102 w 105"/>
                <a:gd name="T63" fmla="*/ 116 h 131"/>
                <a:gd name="T64" fmla="*/ 105 w 105"/>
                <a:gd name="T65" fmla="*/ 128 h 131"/>
                <a:gd name="T66" fmla="*/ 81 w 105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5" h="131">
                  <a:moveTo>
                    <a:pt x="43" y="112"/>
                  </a:moveTo>
                  <a:cubicBezTo>
                    <a:pt x="52" y="112"/>
                    <a:pt x="59" y="109"/>
                    <a:pt x="66" y="105"/>
                  </a:cubicBezTo>
                  <a:cubicBezTo>
                    <a:pt x="72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3" y="70"/>
                  </a:lnTo>
                  <a:cubicBezTo>
                    <a:pt x="44" y="70"/>
                    <a:pt x="36" y="72"/>
                    <a:pt x="31" y="77"/>
                  </a:cubicBezTo>
                  <a:cubicBezTo>
                    <a:pt x="25" y="82"/>
                    <a:pt x="22" y="87"/>
                    <a:pt x="22" y="93"/>
                  </a:cubicBezTo>
                  <a:cubicBezTo>
                    <a:pt x="22" y="99"/>
                    <a:pt x="24" y="103"/>
                    <a:pt x="28" y="107"/>
                  </a:cubicBezTo>
                  <a:cubicBezTo>
                    <a:pt x="31" y="110"/>
                    <a:pt x="36" y="112"/>
                    <a:pt x="43" y="112"/>
                  </a:cubicBezTo>
                  <a:close/>
                  <a:moveTo>
                    <a:pt x="81" y="128"/>
                  </a:moveTo>
                  <a:cubicBezTo>
                    <a:pt x="81" y="125"/>
                    <a:pt x="80" y="121"/>
                    <a:pt x="80" y="118"/>
                  </a:cubicBezTo>
                  <a:cubicBezTo>
                    <a:pt x="79" y="115"/>
                    <a:pt x="79" y="113"/>
                    <a:pt x="79" y="110"/>
                  </a:cubicBezTo>
                  <a:cubicBezTo>
                    <a:pt x="75" y="116"/>
                    <a:pt x="69" y="121"/>
                    <a:pt x="62" y="125"/>
                  </a:cubicBezTo>
                  <a:cubicBezTo>
                    <a:pt x="55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3" y="114"/>
                    <a:pt x="0" y="105"/>
                    <a:pt x="0" y="93"/>
                  </a:cubicBezTo>
                  <a:cubicBezTo>
                    <a:pt x="0" y="81"/>
                    <a:pt x="4" y="72"/>
                    <a:pt x="14" y="65"/>
                  </a:cubicBezTo>
                  <a:cubicBezTo>
                    <a:pt x="24" y="58"/>
                    <a:pt x="37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2" y="25"/>
                  </a:cubicBezTo>
                  <a:cubicBezTo>
                    <a:pt x="68" y="20"/>
                    <a:pt x="61" y="18"/>
                    <a:pt x="53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0" y="27"/>
                    <a:pt x="28" y="32"/>
                    <a:pt x="28" y="37"/>
                  </a:cubicBezTo>
                  <a:lnTo>
                    <a:pt x="6" y="37"/>
                  </a:lnTo>
                  <a:lnTo>
                    <a:pt x="6" y="37"/>
                  </a:lnTo>
                  <a:cubicBezTo>
                    <a:pt x="5" y="27"/>
                    <a:pt x="10" y="19"/>
                    <a:pt x="19" y="11"/>
                  </a:cubicBezTo>
                  <a:cubicBezTo>
                    <a:pt x="28" y="4"/>
                    <a:pt x="40" y="0"/>
                    <a:pt x="54" y="0"/>
                  </a:cubicBezTo>
                  <a:cubicBezTo>
                    <a:pt x="69" y="0"/>
                    <a:pt x="80" y="4"/>
                    <a:pt x="89" y="11"/>
                  </a:cubicBezTo>
                  <a:cubicBezTo>
                    <a:pt x="97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2" y="112"/>
                    <a:pt x="102" y="116"/>
                  </a:cubicBezTo>
                  <a:cubicBezTo>
                    <a:pt x="103" y="120"/>
                    <a:pt x="104" y="124"/>
                    <a:pt x="105" y="128"/>
                  </a:cubicBezTo>
                  <a:lnTo>
                    <a:pt x="81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Rectangle 49"/>
            <p:cNvSpPr>
              <a:spLocks noChangeArrowheads="1"/>
            </p:cNvSpPr>
            <p:nvPr/>
          </p:nvSpPr>
          <p:spPr bwMode="auto">
            <a:xfrm>
              <a:off x="-1100138" y="3068639"/>
              <a:ext cx="7938" cy="6508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50"/>
            <p:cNvSpPr>
              <a:spLocks/>
            </p:cNvSpPr>
            <p:nvPr/>
          </p:nvSpPr>
          <p:spPr bwMode="auto">
            <a:xfrm>
              <a:off x="-1082676" y="3087689"/>
              <a:ext cx="41275" cy="65088"/>
            </a:xfrm>
            <a:custGeom>
              <a:avLst/>
              <a:gdLst>
                <a:gd name="T0" fmla="*/ 53 w 114"/>
                <a:gd name="T1" fmla="*/ 80 h 177"/>
                <a:gd name="T2" fmla="*/ 57 w 114"/>
                <a:gd name="T3" fmla="*/ 96 h 177"/>
                <a:gd name="T4" fmla="*/ 57 w 114"/>
                <a:gd name="T5" fmla="*/ 96 h 177"/>
                <a:gd name="T6" fmla="*/ 88 w 114"/>
                <a:gd name="T7" fmla="*/ 0 h 177"/>
                <a:gd name="T8" fmla="*/ 114 w 114"/>
                <a:gd name="T9" fmla="*/ 0 h 177"/>
                <a:gd name="T10" fmla="*/ 61 w 114"/>
                <a:gd name="T11" fmla="*/ 146 h 177"/>
                <a:gd name="T12" fmla="*/ 47 w 114"/>
                <a:gd name="T13" fmla="*/ 168 h 177"/>
                <a:gd name="T14" fmla="*/ 23 w 114"/>
                <a:gd name="T15" fmla="*/ 177 h 177"/>
                <a:gd name="T16" fmla="*/ 16 w 114"/>
                <a:gd name="T17" fmla="*/ 177 h 177"/>
                <a:gd name="T18" fmla="*/ 9 w 114"/>
                <a:gd name="T19" fmla="*/ 176 h 177"/>
                <a:gd name="T20" fmla="*/ 12 w 114"/>
                <a:gd name="T21" fmla="*/ 158 h 177"/>
                <a:gd name="T22" fmla="*/ 16 w 114"/>
                <a:gd name="T23" fmla="*/ 158 h 177"/>
                <a:gd name="T24" fmla="*/ 22 w 114"/>
                <a:gd name="T25" fmla="*/ 158 h 177"/>
                <a:gd name="T26" fmla="*/ 34 w 114"/>
                <a:gd name="T27" fmla="*/ 152 h 177"/>
                <a:gd name="T28" fmla="*/ 42 w 114"/>
                <a:gd name="T29" fmla="*/ 137 h 177"/>
                <a:gd name="T30" fmla="*/ 47 w 114"/>
                <a:gd name="T31" fmla="*/ 124 h 177"/>
                <a:gd name="T32" fmla="*/ 0 w 114"/>
                <a:gd name="T33" fmla="*/ 0 h 177"/>
                <a:gd name="T34" fmla="*/ 26 w 114"/>
                <a:gd name="T35" fmla="*/ 0 h 177"/>
                <a:gd name="T36" fmla="*/ 53 w 114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4" h="177">
                  <a:moveTo>
                    <a:pt x="53" y="80"/>
                  </a:moveTo>
                  <a:lnTo>
                    <a:pt x="57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4" y="0"/>
                  </a:lnTo>
                  <a:lnTo>
                    <a:pt x="61" y="146"/>
                  </a:lnTo>
                  <a:cubicBezTo>
                    <a:pt x="58" y="154"/>
                    <a:pt x="53" y="162"/>
                    <a:pt x="47" y="168"/>
                  </a:cubicBezTo>
                  <a:cubicBezTo>
                    <a:pt x="41" y="174"/>
                    <a:pt x="33" y="177"/>
                    <a:pt x="23" y="177"/>
                  </a:cubicBezTo>
                  <a:cubicBezTo>
                    <a:pt x="21" y="177"/>
                    <a:pt x="19" y="177"/>
                    <a:pt x="16" y="177"/>
                  </a:cubicBezTo>
                  <a:cubicBezTo>
                    <a:pt x="13" y="176"/>
                    <a:pt x="11" y="176"/>
                    <a:pt x="9" y="176"/>
                  </a:cubicBezTo>
                  <a:lnTo>
                    <a:pt x="12" y="158"/>
                  </a:lnTo>
                  <a:cubicBezTo>
                    <a:pt x="11" y="157"/>
                    <a:pt x="12" y="158"/>
                    <a:pt x="16" y="158"/>
                  </a:cubicBezTo>
                  <a:cubicBezTo>
                    <a:pt x="19" y="158"/>
                    <a:pt x="21" y="158"/>
                    <a:pt x="22" y="158"/>
                  </a:cubicBezTo>
                  <a:cubicBezTo>
                    <a:pt x="27" y="158"/>
                    <a:pt x="31" y="156"/>
                    <a:pt x="34" y="152"/>
                  </a:cubicBezTo>
                  <a:cubicBezTo>
                    <a:pt x="37" y="147"/>
                    <a:pt x="40" y="142"/>
                    <a:pt x="42" y="137"/>
                  </a:cubicBezTo>
                  <a:lnTo>
                    <a:pt x="47" y="124"/>
                  </a:lnTo>
                  <a:lnTo>
                    <a:pt x="0" y="0"/>
                  </a:lnTo>
                  <a:lnTo>
                    <a:pt x="26" y="0"/>
                  </a:lnTo>
                  <a:lnTo>
                    <a:pt x="53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51"/>
            <p:cNvSpPr>
              <a:spLocks/>
            </p:cNvSpPr>
            <p:nvPr/>
          </p:nvSpPr>
          <p:spPr bwMode="auto">
            <a:xfrm>
              <a:off x="-103505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5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8 w 101"/>
                <a:gd name="T17" fmla="*/ 39 h 131"/>
                <a:gd name="T18" fmla="*/ 98 w 101"/>
                <a:gd name="T19" fmla="*/ 40 h 131"/>
                <a:gd name="T20" fmla="*/ 76 w 101"/>
                <a:gd name="T21" fmla="*/ 40 h 131"/>
                <a:gd name="T22" fmla="*/ 69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3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0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3" y="66"/>
                    <a:pt x="15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8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7" y="4"/>
                    <a:pt x="86" y="11"/>
                  </a:cubicBezTo>
                  <a:cubicBezTo>
                    <a:pt x="95" y="19"/>
                    <a:pt x="99" y="28"/>
                    <a:pt x="98" y="39"/>
                  </a:cubicBezTo>
                  <a:lnTo>
                    <a:pt x="98" y="40"/>
                  </a:lnTo>
                  <a:lnTo>
                    <a:pt x="76" y="40"/>
                  </a:lnTo>
                  <a:cubicBezTo>
                    <a:pt x="76" y="34"/>
                    <a:pt x="74" y="29"/>
                    <a:pt x="69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3" y="56"/>
                  </a:cubicBezTo>
                  <a:cubicBezTo>
                    <a:pt x="69" y="59"/>
                    <a:pt x="81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6" y="131"/>
                    <a:pt x="52" y="131"/>
                  </a:cubicBezTo>
                  <a:cubicBezTo>
                    <a:pt x="35" y="131"/>
                    <a:pt x="23" y="127"/>
                    <a:pt x="14" y="119"/>
                  </a:cubicBezTo>
                  <a:cubicBezTo>
                    <a:pt x="4" y="111"/>
                    <a:pt x="0" y="101"/>
                    <a:pt x="0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7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5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52"/>
            <p:cNvSpPr>
              <a:spLocks/>
            </p:cNvSpPr>
            <p:nvPr/>
          </p:nvSpPr>
          <p:spPr bwMode="auto">
            <a:xfrm>
              <a:off x="-990601" y="3076576"/>
              <a:ext cx="23813" cy="58738"/>
            </a:xfrm>
            <a:custGeom>
              <a:avLst/>
              <a:gdLst>
                <a:gd name="T0" fmla="*/ 43 w 68"/>
                <a:gd name="T1" fmla="*/ 0 h 159"/>
                <a:gd name="T2" fmla="*/ 43 w 68"/>
                <a:gd name="T3" fmla="*/ 30 h 159"/>
                <a:gd name="T4" fmla="*/ 67 w 68"/>
                <a:gd name="T5" fmla="*/ 30 h 159"/>
                <a:gd name="T6" fmla="*/ 67 w 68"/>
                <a:gd name="T7" fmla="*/ 47 h 159"/>
                <a:gd name="T8" fmla="*/ 43 w 68"/>
                <a:gd name="T9" fmla="*/ 47 h 159"/>
                <a:gd name="T10" fmla="*/ 43 w 68"/>
                <a:gd name="T11" fmla="*/ 124 h 159"/>
                <a:gd name="T12" fmla="*/ 47 w 68"/>
                <a:gd name="T13" fmla="*/ 136 h 159"/>
                <a:gd name="T14" fmla="*/ 56 w 68"/>
                <a:gd name="T15" fmla="*/ 140 h 159"/>
                <a:gd name="T16" fmla="*/ 61 w 68"/>
                <a:gd name="T17" fmla="*/ 140 h 159"/>
                <a:gd name="T18" fmla="*/ 65 w 68"/>
                <a:gd name="T19" fmla="*/ 138 h 159"/>
                <a:gd name="T20" fmla="*/ 68 w 68"/>
                <a:gd name="T21" fmla="*/ 154 h 159"/>
                <a:gd name="T22" fmla="*/ 60 w 68"/>
                <a:gd name="T23" fmla="*/ 158 h 159"/>
                <a:gd name="T24" fmla="*/ 50 w 68"/>
                <a:gd name="T25" fmla="*/ 159 h 159"/>
                <a:gd name="T26" fmla="*/ 28 w 68"/>
                <a:gd name="T27" fmla="*/ 150 h 159"/>
                <a:gd name="T28" fmla="*/ 20 w 68"/>
                <a:gd name="T29" fmla="*/ 124 h 159"/>
                <a:gd name="T30" fmla="*/ 20 w 68"/>
                <a:gd name="T31" fmla="*/ 47 h 159"/>
                <a:gd name="T32" fmla="*/ 0 w 68"/>
                <a:gd name="T33" fmla="*/ 47 h 159"/>
                <a:gd name="T34" fmla="*/ 0 w 68"/>
                <a:gd name="T35" fmla="*/ 30 h 159"/>
                <a:gd name="T36" fmla="*/ 20 w 68"/>
                <a:gd name="T37" fmla="*/ 30 h 159"/>
                <a:gd name="T38" fmla="*/ 20 w 68"/>
                <a:gd name="T39" fmla="*/ 0 h 159"/>
                <a:gd name="T40" fmla="*/ 43 w 68"/>
                <a:gd name="T41" fmla="*/ 0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8" h="159">
                  <a:moveTo>
                    <a:pt x="43" y="0"/>
                  </a:moveTo>
                  <a:lnTo>
                    <a:pt x="43" y="30"/>
                  </a:lnTo>
                  <a:lnTo>
                    <a:pt x="67" y="30"/>
                  </a:lnTo>
                  <a:lnTo>
                    <a:pt x="67" y="47"/>
                  </a:lnTo>
                  <a:lnTo>
                    <a:pt x="43" y="47"/>
                  </a:lnTo>
                  <a:lnTo>
                    <a:pt x="43" y="124"/>
                  </a:lnTo>
                  <a:cubicBezTo>
                    <a:pt x="43" y="130"/>
                    <a:pt x="44" y="134"/>
                    <a:pt x="47" y="136"/>
                  </a:cubicBezTo>
                  <a:cubicBezTo>
                    <a:pt x="49" y="139"/>
                    <a:pt x="52" y="140"/>
                    <a:pt x="56" y="140"/>
                  </a:cubicBezTo>
                  <a:cubicBezTo>
                    <a:pt x="58" y="140"/>
                    <a:pt x="59" y="140"/>
                    <a:pt x="61" y="140"/>
                  </a:cubicBezTo>
                  <a:cubicBezTo>
                    <a:pt x="62" y="139"/>
                    <a:pt x="64" y="139"/>
                    <a:pt x="65" y="138"/>
                  </a:cubicBezTo>
                  <a:lnTo>
                    <a:pt x="68" y="154"/>
                  </a:lnTo>
                  <a:cubicBezTo>
                    <a:pt x="66" y="156"/>
                    <a:pt x="64" y="157"/>
                    <a:pt x="60" y="158"/>
                  </a:cubicBezTo>
                  <a:cubicBezTo>
                    <a:pt x="57" y="158"/>
                    <a:pt x="54" y="159"/>
                    <a:pt x="50" y="159"/>
                  </a:cubicBezTo>
                  <a:cubicBezTo>
                    <a:pt x="41" y="159"/>
                    <a:pt x="34" y="156"/>
                    <a:pt x="28" y="150"/>
                  </a:cubicBezTo>
                  <a:cubicBezTo>
                    <a:pt x="23" y="145"/>
                    <a:pt x="20" y="136"/>
                    <a:pt x="20" y="124"/>
                  </a:cubicBezTo>
                  <a:lnTo>
                    <a:pt x="20" y="47"/>
                  </a:lnTo>
                  <a:lnTo>
                    <a:pt x="0" y="47"/>
                  </a:lnTo>
                  <a:lnTo>
                    <a:pt x="0" y="30"/>
                  </a:lnTo>
                  <a:lnTo>
                    <a:pt x="20" y="30"/>
                  </a:lnTo>
                  <a:lnTo>
                    <a:pt x="20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53"/>
            <p:cNvSpPr>
              <a:spLocks noEditPoints="1"/>
            </p:cNvSpPr>
            <p:nvPr/>
          </p:nvSpPr>
          <p:spPr bwMode="auto">
            <a:xfrm>
              <a:off x="-957263" y="3068639"/>
              <a:ext cx="39688" cy="66675"/>
            </a:xfrm>
            <a:custGeom>
              <a:avLst/>
              <a:gdLst>
                <a:gd name="T0" fmla="*/ 23 w 107"/>
                <a:gd name="T1" fmla="*/ 123 h 184"/>
                <a:gd name="T2" fmla="*/ 31 w 107"/>
                <a:gd name="T3" fmla="*/ 154 h 184"/>
                <a:gd name="T4" fmla="*/ 55 w 107"/>
                <a:gd name="T5" fmla="*/ 165 h 184"/>
                <a:gd name="T6" fmla="*/ 72 w 107"/>
                <a:gd name="T7" fmla="*/ 161 h 184"/>
                <a:gd name="T8" fmla="*/ 84 w 107"/>
                <a:gd name="T9" fmla="*/ 148 h 184"/>
                <a:gd name="T10" fmla="*/ 84 w 107"/>
                <a:gd name="T11" fmla="*/ 89 h 184"/>
                <a:gd name="T12" fmla="*/ 72 w 107"/>
                <a:gd name="T13" fmla="*/ 76 h 184"/>
                <a:gd name="T14" fmla="*/ 55 w 107"/>
                <a:gd name="T15" fmla="*/ 72 h 184"/>
                <a:gd name="T16" fmla="*/ 31 w 107"/>
                <a:gd name="T17" fmla="*/ 85 h 184"/>
                <a:gd name="T18" fmla="*/ 23 w 107"/>
                <a:gd name="T19" fmla="*/ 121 h 184"/>
                <a:gd name="T20" fmla="*/ 23 w 107"/>
                <a:gd name="T21" fmla="*/ 123 h 184"/>
                <a:gd name="T22" fmla="*/ 0 w 107"/>
                <a:gd name="T23" fmla="*/ 121 h 184"/>
                <a:gd name="T24" fmla="*/ 13 w 107"/>
                <a:gd name="T25" fmla="*/ 72 h 184"/>
                <a:gd name="T26" fmla="*/ 50 w 107"/>
                <a:gd name="T27" fmla="*/ 53 h 184"/>
                <a:gd name="T28" fmla="*/ 69 w 107"/>
                <a:gd name="T29" fmla="*/ 57 h 184"/>
                <a:gd name="T30" fmla="*/ 84 w 107"/>
                <a:gd name="T31" fmla="*/ 69 h 184"/>
                <a:gd name="T32" fmla="*/ 84 w 107"/>
                <a:gd name="T33" fmla="*/ 0 h 184"/>
                <a:gd name="T34" fmla="*/ 107 w 107"/>
                <a:gd name="T35" fmla="*/ 0 h 184"/>
                <a:gd name="T36" fmla="*/ 107 w 107"/>
                <a:gd name="T37" fmla="*/ 181 h 184"/>
                <a:gd name="T38" fmla="*/ 88 w 107"/>
                <a:gd name="T39" fmla="*/ 181 h 184"/>
                <a:gd name="T40" fmla="*/ 85 w 107"/>
                <a:gd name="T41" fmla="*/ 166 h 184"/>
                <a:gd name="T42" fmla="*/ 70 w 107"/>
                <a:gd name="T43" fmla="*/ 179 h 184"/>
                <a:gd name="T44" fmla="*/ 49 w 107"/>
                <a:gd name="T45" fmla="*/ 184 h 184"/>
                <a:gd name="T46" fmla="*/ 13 w 107"/>
                <a:gd name="T47" fmla="*/ 167 h 184"/>
                <a:gd name="T48" fmla="*/ 0 w 107"/>
                <a:gd name="T49" fmla="*/ 123 h 184"/>
                <a:gd name="T50" fmla="*/ 0 w 107"/>
                <a:gd name="T51" fmla="*/ 121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7" h="184">
                  <a:moveTo>
                    <a:pt x="23" y="123"/>
                  </a:moveTo>
                  <a:cubicBezTo>
                    <a:pt x="23" y="136"/>
                    <a:pt x="26" y="146"/>
                    <a:pt x="31" y="154"/>
                  </a:cubicBezTo>
                  <a:cubicBezTo>
                    <a:pt x="36" y="161"/>
                    <a:pt x="44" y="165"/>
                    <a:pt x="55" y="165"/>
                  </a:cubicBezTo>
                  <a:cubicBezTo>
                    <a:pt x="62" y="165"/>
                    <a:pt x="68" y="164"/>
                    <a:pt x="72" y="161"/>
                  </a:cubicBezTo>
                  <a:cubicBezTo>
                    <a:pt x="77" y="157"/>
                    <a:pt x="81" y="153"/>
                    <a:pt x="84" y="148"/>
                  </a:cubicBezTo>
                  <a:lnTo>
                    <a:pt x="84" y="89"/>
                  </a:lnTo>
                  <a:cubicBezTo>
                    <a:pt x="81" y="83"/>
                    <a:pt x="77" y="79"/>
                    <a:pt x="72" y="76"/>
                  </a:cubicBezTo>
                  <a:cubicBezTo>
                    <a:pt x="68" y="73"/>
                    <a:pt x="62" y="72"/>
                    <a:pt x="55" y="72"/>
                  </a:cubicBezTo>
                  <a:cubicBezTo>
                    <a:pt x="44" y="72"/>
                    <a:pt x="36" y="76"/>
                    <a:pt x="31" y="85"/>
                  </a:cubicBezTo>
                  <a:cubicBezTo>
                    <a:pt x="26" y="94"/>
                    <a:pt x="23" y="106"/>
                    <a:pt x="23" y="121"/>
                  </a:cubicBezTo>
                  <a:lnTo>
                    <a:pt x="23" y="123"/>
                  </a:lnTo>
                  <a:close/>
                  <a:moveTo>
                    <a:pt x="0" y="121"/>
                  </a:moveTo>
                  <a:cubicBezTo>
                    <a:pt x="0" y="100"/>
                    <a:pt x="4" y="84"/>
                    <a:pt x="13" y="72"/>
                  </a:cubicBezTo>
                  <a:cubicBezTo>
                    <a:pt x="22" y="59"/>
                    <a:pt x="34" y="53"/>
                    <a:pt x="50" y="53"/>
                  </a:cubicBezTo>
                  <a:cubicBezTo>
                    <a:pt x="57" y="53"/>
                    <a:pt x="63" y="54"/>
                    <a:pt x="69" y="57"/>
                  </a:cubicBezTo>
                  <a:cubicBezTo>
                    <a:pt x="75" y="60"/>
                    <a:pt x="80" y="64"/>
                    <a:pt x="84" y="69"/>
                  </a:cubicBezTo>
                  <a:lnTo>
                    <a:pt x="84" y="0"/>
                  </a:lnTo>
                  <a:lnTo>
                    <a:pt x="107" y="0"/>
                  </a:lnTo>
                  <a:lnTo>
                    <a:pt x="107" y="181"/>
                  </a:lnTo>
                  <a:lnTo>
                    <a:pt x="88" y="181"/>
                  </a:lnTo>
                  <a:lnTo>
                    <a:pt x="85" y="166"/>
                  </a:lnTo>
                  <a:cubicBezTo>
                    <a:pt x="81" y="172"/>
                    <a:pt x="76" y="176"/>
                    <a:pt x="70" y="179"/>
                  </a:cubicBezTo>
                  <a:cubicBezTo>
                    <a:pt x="64" y="182"/>
                    <a:pt x="57" y="184"/>
                    <a:pt x="49" y="184"/>
                  </a:cubicBezTo>
                  <a:cubicBezTo>
                    <a:pt x="34" y="184"/>
                    <a:pt x="22" y="178"/>
                    <a:pt x="13" y="167"/>
                  </a:cubicBezTo>
                  <a:cubicBezTo>
                    <a:pt x="4" y="156"/>
                    <a:pt x="0" y="141"/>
                    <a:pt x="0" y="123"/>
                  </a:cubicBezTo>
                  <a:lnTo>
                    <a:pt x="0" y="121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54"/>
            <p:cNvSpPr>
              <a:spLocks noEditPoints="1"/>
            </p:cNvSpPr>
            <p:nvPr/>
          </p:nvSpPr>
          <p:spPr bwMode="auto">
            <a:xfrm>
              <a:off x="-906463" y="3087689"/>
              <a:ext cx="38100" cy="47625"/>
            </a:xfrm>
            <a:custGeom>
              <a:avLst/>
              <a:gdLst>
                <a:gd name="T0" fmla="*/ 44 w 106"/>
                <a:gd name="T1" fmla="*/ 112 h 131"/>
                <a:gd name="T2" fmla="*/ 66 w 106"/>
                <a:gd name="T3" fmla="*/ 105 h 131"/>
                <a:gd name="T4" fmla="*/ 79 w 106"/>
                <a:gd name="T5" fmla="*/ 91 h 131"/>
                <a:gd name="T6" fmla="*/ 79 w 106"/>
                <a:gd name="T7" fmla="*/ 70 h 131"/>
                <a:gd name="T8" fmla="*/ 54 w 106"/>
                <a:gd name="T9" fmla="*/ 70 h 131"/>
                <a:gd name="T10" fmla="*/ 31 w 106"/>
                <a:gd name="T11" fmla="*/ 77 h 131"/>
                <a:gd name="T12" fmla="*/ 23 w 106"/>
                <a:gd name="T13" fmla="*/ 93 h 131"/>
                <a:gd name="T14" fmla="*/ 28 w 106"/>
                <a:gd name="T15" fmla="*/ 107 h 131"/>
                <a:gd name="T16" fmla="*/ 44 w 106"/>
                <a:gd name="T17" fmla="*/ 112 h 131"/>
                <a:gd name="T18" fmla="*/ 82 w 106"/>
                <a:gd name="T19" fmla="*/ 128 h 131"/>
                <a:gd name="T20" fmla="*/ 80 w 106"/>
                <a:gd name="T21" fmla="*/ 118 h 131"/>
                <a:gd name="T22" fmla="*/ 79 w 106"/>
                <a:gd name="T23" fmla="*/ 110 h 131"/>
                <a:gd name="T24" fmla="*/ 63 w 106"/>
                <a:gd name="T25" fmla="*/ 125 h 131"/>
                <a:gd name="T26" fmla="*/ 40 w 106"/>
                <a:gd name="T27" fmla="*/ 131 h 131"/>
                <a:gd name="T28" fmla="*/ 10 w 106"/>
                <a:gd name="T29" fmla="*/ 121 h 131"/>
                <a:gd name="T30" fmla="*/ 0 w 106"/>
                <a:gd name="T31" fmla="*/ 93 h 131"/>
                <a:gd name="T32" fmla="*/ 15 w 106"/>
                <a:gd name="T33" fmla="*/ 65 h 131"/>
                <a:gd name="T34" fmla="*/ 54 w 106"/>
                <a:gd name="T35" fmla="*/ 55 h 131"/>
                <a:gd name="T36" fmla="*/ 79 w 106"/>
                <a:gd name="T37" fmla="*/ 55 h 131"/>
                <a:gd name="T38" fmla="*/ 79 w 106"/>
                <a:gd name="T39" fmla="*/ 42 h 131"/>
                <a:gd name="T40" fmla="*/ 73 w 106"/>
                <a:gd name="T41" fmla="*/ 25 h 131"/>
                <a:gd name="T42" fmla="*/ 54 w 106"/>
                <a:gd name="T43" fmla="*/ 18 h 131"/>
                <a:gd name="T44" fmla="*/ 35 w 106"/>
                <a:gd name="T45" fmla="*/ 24 h 131"/>
                <a:gd name="T46" fmla="*/ 29 w 106"/>
                <a:gd name="T47" fmla="*/ 37 h 131"/>
                <a:gd name="T48" fmla="*/ 7 w 106"/>
                <a:gd name="T49" fmla="*/ 37 h 131"/>
                <a:gd name="T50" fmla="*/ 6 w 106"/>
                <a:gd name="T51" fmla="*/ 37 h 131"/>
                <a:gd name="T52" fmla="*/ 19 w 106"/>
                <a:gd name="T53" fmla="*/ 11 h 131"/>
                <a:gd name="T54" fmla="*/ 55 w 106"/>
                <a:gd name="T55" fmla="*/ 0 h 131"/>
                <a:gd name="T56" fmla="*/ 89 w 106"/>
                <a:gd name="T57" fmla="*/ 11 h 131"/>
                <a:gd name="T58" fmla="*/ 102 w 106"/>
                <a:gd name="T59" fmla="*/ 42 h 131"/>
                <a:gd name="T60" fmla="*/ 102 w 106"/>
                <a:gd name="T61" fmla="*/ 103 h 131"/>
                <a:gd name="T62" fmla="*/ 103 w 106"/>
                <a:gd name="T63" fmla="*/ 116 h 131"/>
                <a:gd name="T64" fmla="*/ 106 w 106"/>
                <a:gd name="T65" fmla="*/ 128 h 131"/>
                <a:gd name="T66" fmla="*/ 82 w 106"/>
                <a:gd name="T67" fmla="*/ 12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31">
                  <a:moveTo>
                    <a:pt x="44" y="112"/>
                  </a:moveTo>
                  <a:cubicBezTo>
                    <a:pt x="52" y="112"/>
                    <a:pt x="60" y="109"/>
                    <a:pt x="66" y="105"/>
                  </a:cubicBezTo>
                  <a:cubicBezTo>
                    <a:pt x="73" y="101"/>
                    <a:pt x="77" y="96"/>
                    <a:pt x="79" y="91"/>
                  </a:cubicBezTo>
                  <a:lnTo>
                    <a:pt x="79" y="70"/>
                  </a:lnTo>
                  <a:lnTo>
                    <a:pt x="54" y="70"/>
                  </a:lnTo>
                  <a:cubicBezTo>
                    <a:pt x="44" y="70"/>
                    <a:pt x="37" y="72"/>
                    <a:pt x="31" y="77"/>
                  </a:cubicBezTo>
                  <a:cubicBezTo>
                    <a:pt x="26" y="82"/>
                    <a:pt x="23" y="87"/>
                    <a:pt x="23" y="93"/>
                  </a:cubicBezTo>
                  <a:cubicBezTo>
                    <a:pt x="23" y="99"/>
                    <a:pt x="25" y="103"/>
                    <a:pt x="28" y="107"/>
                  </a:cubicBezTo>
                  <a:cubicBezTo>
                    <a:pt x="32" y="110"/>
                    <a:pt x="37" y="112"/>
                    <a:pt x="44" y="112"/>
                  </a:cubicBezTo>
                  <a:close/>
                  <a:moveTo>
                    <a:pt x="82" y="128"/>
                  </a:moveTo>
                  <a:cubicBezTo>
                    <a:pt x="81" y="125"/>
                    <a:pt x="81" y="121"/>
                    <a:pt x="80" y="118"/>
                  </a:cubicBezTo>
                  <a:cubicBezTo>
                    <a:pt x="80" y="115"/>
                    <a:pt x="79" y="113"/>
                    <a:pt x="79" y="110"/>
                  </a:cubicBezTo>
                  <a:cubicBezTo>
                    <a:pt x="75" y="116"/>
                    <a:pt x="70" y="121"/>
                    <a:pt x="63" y="125"/>
                  </a:cubicBezTo>
                  <a:cubicBezTo>
                    <a:pt x="56" y="129"/>
                    <a:pt x="48" y="131"/>
                    <a:pt x="40" y="131"/>
                  </a:cubicBezTo>
                  <a:cubicBezTo>
                    <a:pt x="27" y="131"/>
                    <a:pt x="17" y="128"/>
                    <a:pt x="10" y="121"/>
                  </a:cubicBezTo>
                  <a:cubicBezTo>
                    <a:pt x="4" y="114"/>
                    <a:pt x="0" y="105"/>
                    <a:pt x="0" y="93"/>
                  </a:cubicBezTo>
                  <a:cubicBezTo>
                    <a:pt x="0" y="81"/>
                    <a:pt x="5" y="72"/>
                    <a:pt x="15" y="65"/>
                  </a:cubicBezTo>
                  <a:cubicBezTo>
                    <a:pt x="24" y="58"/>
                    <a:pt x="38" y="55"/>
                    <a:pt x="54" y="55"/>
                  </a:cubicBezTo>
                  <a:lnTo>
                    <a:pt x="79" y="55"/>
                  </a:lnTo>
                  <a:lnTo>
                    <a:pt x="79" y="42"/>
                  </a:lnTo>
                  <a:cubicBezTo>
                    <a:pt x="79" y="35"/>
                    <a:pt x="77" y="29"/>
                    <a:pt x="73" y="25"/>
                  </a:cubicBezTo>
                  <a:cubicBezTo>
                    <a:pt x="68" y="20"/>
                    <a:pt x="62" y="18"/>
                    <a:pt x="54" y="18"/>
                  </a:cubicBezTo>
                  <a:cubicBezTo>
                    <a:pt x="46" y="18"/>
                    <a:pt x="40" y="20"/>
                    <a:pt x="35" y="24"/>
                  </a:cubicBezTo>
                  <a:cubicBezTo>
                    <a:pt x="31" y="27"/>
                    <a:pt x="29" y="32"/>
                    <a:pt x="29" y="37"/>
                  </a:cubicBezTo>
                  <a:lnTo>
                    <a:pt x="7" y="37"/>
                  </a:lnTo>
                  <a:lnTo>
                    <a:pt x="6" y="37"/>
                  </a:lnTo>
                  <a:cubicBezTo>
                    <a:pt x="6" y="27"/>
                    <a:pt x="10" y="19"/>
                    <a:pt x="19" y="11"/>
                  </a:cubicBezTo>
                  <a:cubicBezTo>
                    <a:pt x="29" y="4"/>
                    <a:pt x="40" y="0"/>
                    <a:pt x="55" y="0"/>
                  </a:cubicBezTo>
                  <a:cubicBezTo>
                    <a:pt x="69" y="0"/>
                    <a:pt x="81" y="4"/>
                    <a:pt x="89" y="11"/>
                  </a:cubicBezTo>
                  <a:cubicBezTo>
                    <a:pt x="98" y="18"/>
                    <a:pt x="102" y="29"/>
                    <a:pt x="102" y="42"/>
                  </a:cubicBezTo>
                  <a:lnTo>
                    <a:pt x="102" y="103"/>
                  </a:lnTo>
                  <a:cubicBezTo>
                    <a:pt x="102" y="108"/>
                    <a:pt x="103" y="112"/>
                    <a:pt x="103" y="116"/>
                  </a:cubicBezTo>
                  <a:cubicBezTo>
                    <a:pt x="104" y="120"/>
                    <a:pt x="104" y="124"/>
                    <a:pt x="106" y="128"/>
                  </a:cubicBezTo>
                  <a:lnTo>
                    <a:pt x="82" y="12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55"/>
            <p:cNvSpPr>
              <a:spLocks/>
            </p:cNvSpPr>
            <p:nvPr/>
          </p:nvSpPr>
          <p:spPr bwMode="auto">
            <a:xfrm>
              <a:off x="-860426" y="3087689"/>
              <a:ext cx="41275" cy="65088"/>
            </a:xfrm>
            <a:custGeom>
              <a:avLst/>
              <a:gdLst>
                <a:gd name="T0" fmla="*/ 52 w 113"/>
                <a:gd name="T1" fmla="*/ 80 h 177"/>
                <a:gd name="T2" fmla="*/ 56 w 113"/>
                <a:gd name="T3" fmla="*/ 96 h 177"/>
                <a:gd name="T4" fmla="*/ 57 w 113"/>
                <a:gd name="T5" fmla="*/ 96 h 177"/>
                <a:gd name="T6" fmla="*/ 88 w 113"/>
                <a:gd name="T7" fmla="*/ 0 h 177"/>
                <a:gd name="T8" fmla="*/ 113 w 113"/>
                <a:gd name="T9" fmla="*/ 0 h 177"/>
                <a:gd name="T10" fmla="*/ 60 w 113"/>
                <a:gd name="T11" fmla="*/ 146 h 177"/>
                <a:gd name="T12" fmla="*/ 46 w 113"/>
                <a:gd name="T13" fmla="*/ 168 h 177"/>
                <a:gd name="T14" fmla="*/ 22 w 113"/>
                <a:gd name="T15" fmla="*/ 177 h 177"/>
                <a:gd name="T16" fmla="*/ 15 w 113"/>
                <a:gd name="T17" fmla="*/ 177 h 177"/>
                <a:gd name="T18" fmla="*/ 9 w 113"/>
                <a:gd name="T19" fmla="*/ 176 h 177"/>
                <a:gd name="T20" fmla="*/ 11 w 113"/>
                <a:gd name="T21" fmla="*/ 158 h 177"/>
                <a:gd name="T22" fmla="*/ 15 w 113"/>
                <a:gd name="T23" fmla="*/ 158 h 177"/>
                <a:gd name="T24" fmla="*/ 21 w 113"/>
                <a:gd name="T25" fmla="*/ 158 h 177"/>
                <a:gd name="T26" fmla="*/ 33 w 113"/>
                <a:gd name="T27" fmla="*/ 152 h 177"/>
                <a:gd name="T28" fmla="*/ 41 w 113"/>
                <a:gd name="T29" fmla="*/ 137 h 177"/>
                <a:gd name="T30" fmla="*/ 46 w 113"/>
                <a:gd name="T31" fmla="*/ 124 h 177"/>
                <a:gd name="T32" fmla="*/ 0 w 113"/>
                <a:gd name="T33" fmla="*/ 0 h 177"/>
                <a:gd name="T34" fmla="*/ 25 w 113"/>
                <a:gd name="T35" fmla="*/ 0 h 177"/>
                <a:gd name="T36" fmla="*/ 52 w 113"/>
                <a:gd name="T37" fmla="*/ 8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177">
                  <a:moveTo>
                    <a:pt x="52" y="80"/>
                  </a:moveTo>
                  <a:lnTo>
                    <a:pt x="56" y="96"/>
                  </a:lnTo>
                  <a:lnTo>
                    <a:pt x="57" y="96"/>
                  </a:lnTo>
                  <a:lnTo>
                    <a:pt x="88" y="0"/>
                  </a:lnTo>
                  <a:lnTo>
                    <a:pt x="113" y="0"/>
                  </a:lnTo>
                  <a:lnTo>
                    <a:pt x="60" y="146"/>
                  </a:lnTo>
                  <a:cubicBezTo>
                    <a:pt x="57" y="154"/>
                    <a:pt x="52" y="162"/>
                    <a:pt x="46" y="168"/>
                  </a:cubicBezTo>
                  <a:cubicBezTo>
                    <a:pt x="40" y="174"/>
                    <a:pt x="32" y="177"/>
                    <a:pt x="22" y="177"/>
                  </a:cubicBezTo>
                  <a:cubicBezTo>
                    <a:pt x="20" y="177"/>
                    <a:pt x="18" y="177"/>
                    <a:pt x="15" y="177"/>
                  </a:cubicBezTo>
                  <a:cubicBezTo>
                    <a:pt x="12" y="176"/>
                    <a:pt x="10" y="176"/>
                    <a:pt x="9" y="176"/>
                  </a:cubicBezTo>
                  <a:lnTo>
                    <a:pt x="11" y="158"/>
                  </a:lnTo>
                  <a:cubicBezTo>
                    <a:pt x="10" y="157"/>
                    <a:pt x="12" y="158"/>
                    <a:pt x="15" y="158"/>
                  </a:cubicBezTo>
                  <a:cubicBezTo>
                    <a:pt x="18" y="158"/>
                    <a:pt x="20" y="158"/>
                    <a:pt x="21" y="158"/>
                  </a:cubicBezTo>
                  <a:cubicBezTo>
                    <a:pt x="26" y="158"/>
                    <a:pt x="30" y="156"/>
                    <a:pt x="33" y="152"/>
                  </a:cubicBezTo>
                  <a:cubicBezTo>
                    <a:pt x="36" y="147"/>
                    <a:pt x="39" y="142"/>
                    <a:pt x="41" y="137"/>
                  </a:cubicBezTo>
                  <a:lnTo>
                    <a:pt x="46" y="124"/>
                  </a:lnTo>
                  <a:lnTo>
                    <a:pt x="0" y="0"/>
                  </a:lnTo>
                  <a:lnTo>
                    <a:pt x="25" y="0"/>
                  </a:lnTo>
                  <a:lnTo>
                    <a:pt x="52" y="80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56"/>
            <p:cNvSpPr>
              <a:spLocks/>
            </p:cNvSpPr>
            <p:nvPr/>
          </p:nvSpPr>
          <p:spPr bwMode="auto">
            <a:xfrm>
              <a:off x="-812801" y="3087689"/>
              <a:ext cx="36513" cy="47625"/>
            </a:xfrm>
            <a:custGeom>
              <a:avLst/>
              <a:gdLst>
                <a:gd name="T0" fmla="*/ 78 w 101"/>
                <a:gd name="T1" fmla="*/ 95 h 131"/>
                <a:gd name="T2" fmla="*/ 72 w 101"/>
                <a:gd name="T3" fmla="*/ 82 h 131"/>
                <a:gd name="T4" fmla="*/ 50 w 101"/>
                <a:gd name="T5" fmla="*/ 74 h 131"/>
                <a:gd name="T6" fmla="*/ 16 w 101"/>
                <a:gd name="T7" fmla="*/ 60 h 131"/>
                <a:gd name="T8" fmla="*/ 4 w 101"/>
                <a:gd name="T9" fmla="*/ 37 h 131"/>
                <a:gd name="T10" fmla="*/ 17 w 101"/>
                <a:gd name="T11" fmla="*/ 11 h 131"/>
                <a:gd name="T12" fmla="*/ 51 w 101"/>
                <a:gd name="T13" fmla="*/ 0 h 131"/>
                <a:gd name="T14" fmla="*/ 86 w 101"/>
                <a:gd name="T15" fmla="*/ 11 h 131"/>
                <a:gd name="T16" fmla="*/ 99 w 101"/>
                <a:gd name="T17" fmla="*/ 39 h 131"/>
                <a:gd name="T18" fmla="*/ 99 w 101"/>
                <a:gd name="T19" fmla="*/ 40 h 131"/>
                <a:gd name="T20" fmla="*/ 77 w 101"/>
                <a:gd name="T21" fmla="*/ 40 h 131"/>
                <a:gd name="T22" fmla="*/ 70 w 101"/>
                <a:gd name="T23" fmla="*/ 25 h 131"/>
                <a:gd name="T24" fmla="*/ 51 w 101"/>
                <a:gd name="T25" fmla="*/ 18 h 131"/>
                <a:gd name="T26" fmla="*/ 33 w 101"/>
                <a:gd name="T27" fmla="*/ 23 h 131"/>
                <a:gd name="T28" fmla="*/ 27 w 101"/>
                <a:gd name="T29" fmla="*/ 36 h 131"/>
                <a:gd name="T30" fmla="*/ 32 w 101"/>
                <a:gd name="T31" fmla="*/ 48 h 131"/>
                <a:gd name="T32" fmla="*/ 54 w 101"/>
                <a:gd name="T33" fmla="*/ 56 h 131"/>
                <a:gd name="T34" fmla="*/ 89 w 101"/>
                <a:gd name="T35" fmla="*/ 70 h 131"/>
                <a:gd name="T36" fmla="*/ 101 w 101"/>
                <a:gd name="T37" fmla="*/ 93 h 131"/>
                <a:gd name="T38" fmla="*/ 87 w 101"/>
                <a:gd name="T39" fmla="*/ 121 h 131"/>
                <a:gd name="T40" fmla="*/ 52 w 101"/>
                <a:gd name="T41" fmla="*/ 131 h 131"/>
                <a:gd name="T42" fmla="*/ 14 w 101"/>
                <a:gd name="T43" fmla="*/ 119 h 131"/>
                <a:gd name="T44" fmla="*/ 1 w 101"/>
                <a:gd name="T45" fmla="*/ 90 h 131"/>
                <a:gd name="T46" fmla="*/ 1 w 101"/>
                <a:gd name="T47" fmla="*/ 89 h 131"/>
                <a:gd name="T48" fmla="*/ 23 w 101"/>
                <a:gd name="T49" fmla="*/ 89 h 131"/>
                <a:gd name="T50" fmla="*/ 32 w 101"/>
                <a:gd name="T51" fmla="*/ 107 h 131"/>
                <a:gd name="T52" fmla="*/ 52 w 101"/>
                <a:gd name="T53" fmla="*/ 113 h 131"/>
                <a:gd name="T54" fmla="*/ 71 w 101"/>
                <a:gd name="T55" fmla="*/ 108 h 131"/>
                <a:gd name="T56" fmla="*/ 78 w 101"/>
                <a:gd name="T57" fmla="*/ 9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1" h="131">
                  <a:moveTo>
                    <a:pt x="78" y="95"/>
                  </a:moveTo>
                  <a:cubicBezTo>
                    <a:pt x="78" y="90"/>
                    <a:pt x="76" y="86"/>
                    <a:pt x="72" y="82"/>
                  </a:cubicBezTo>
                  <a:cubicBezTo>
                    <a:pt x="68" y="79"/>
                    <a:pt x="61" y="76"/>
                    <a:pt x="50" y="74"/>
                  </a:cubicBezTo>
                  <a:cubicBezTo>
                    <a:pt x="35" y="71"/>
                    <a:pt x="24" y="66"/>
                    <a:pt x="16" y="60"/>
                  </a:cubicBezTo>
                  <a:cubicBezTo>
                    <a:pt x="8" y="55"/>
                    <a:pt x="4" y="47"/>
                    <a:pt x="4" y="37"/>
                  </a:cubicBezTo>
                  <a:cubicBezTo>
                    <a:pt x="4" y="27"/>
                    <a:pt x="9" y="18"/>
                    <a:pt x="17" y="11"/>
                  </a:cubicBezTo>
                  <a:cubicBezTo>
                    <a:pt x="26" y="4"/>
                    <a:pt x="37" y="0"/>
                    <a:pt x="51" y="0"/>
                  </a:cubicBezTo>
                  <a:cubicBezTo>
                    <a:pt x="66" y="0"/>
                    <a:pt x="78" y="4"/>
                    <a:pt x="86" y="11"/>
                  </a:cubicBezTo>
                  <a:cubicBezTo>
                    <a:pt x="95" y="19"/>
                    <a:pt x="99" y="28"/>
                    <a:pt x="99" y="39"/>
                  </a:cubicBezTo>
                  <a:lnTo>
                    <a:pt x="99" y="40"/>
                  </a:lnTo>
                  <a:lnTo>
                    <a:pt x="77" y="40"/>
                  </a:lnTo>
                  <a:cubicBezTo>
                    <a:pt x="77" y="34"/>
                    <a:pt x="74" y="29"/>
                    <a:pt x="70" y="25"/>
                  </a:cubicBezTo>
                  <a:cubicBezTo>
                    <a:pt x="65" y="20"/>
                    <a:pt x="59" y="18"/>
                    <a:pt x="51" y="18"/>
                  </a:cubicBezTo>
                  <a:cubicBezTo>
                    <a:pt x="43" y="18"/>
                    <a:pt x="37" y="20"/>
                    <a:pt x="33" y="23"/>
                  </a:cubicBezTo>
                  <a:cubicBezTo>
                    <a:pt x="29" y="27"/>
                    <a:pt x="27" y="31"/>
                    <a:pt x="27" y="36"/>
                  </a:cubicBezTo>
                  <a:cubicBezTo>
                    <a:pt x="27" y="41"/>
                    <a:pt x="29" y="45"/>
                    <a:pt x="32" y="48"/>
                  </a:cubicBezTo>
                  <a:cubicBezTo>
                    <a:pt x="36" y="51"/>
                    <a:pt x="43" y="54"/>
                    <a:pt x="54" y="56"/>
                  </a:cubicBezTo>
                  <a:cubicBezTo>
                    <a:pt x="70" y="59"/>
                    <a:pt x="82" y="64"/>
                    <a:pt x="89" y="70"/>
                  </a:cubicBezTo>
                  <a:cubicBezTo>
                    <a:pt x="97" y="76"/>
                    <a:pt x="101" y="84"/>
                    <a:pt x="101" y="93"/>
                  </a:cubicBezTo>
                  <a:cubicBezTo>
                    <a:pt x="101" y="105"/>
                    <a:pt x="96" y="114"/>
                    <a:pt x="87" y="121"/>
                  </a:cubicBezTo>
                  <a:cubicBezTo>
                    <a:pt x="78" y="127"/>
                    <a:pt x="67" y="131"/>
                    <a:pt x="52" y="131"/>
                  </a:cubicBezTo>
                  <a:cubicBezTo>
                    <a:pt x="36" y="131"/>
                    <a:pt x="23" y="127"/>
                    <a:pt x="14" y="119"/>
                  </a:cubicBezTo>
                  <a:cubicBezTo>
                    <a:pt x="5" y="111"/>
                    <a:pt x="0" y="101"/>
                    <a:pt x="1" y="90"/>
                  </a:cubicBezTo>
                  <a:lnTo>
                    <a:pt x="1" y="89"/>
                  </a:lnTo>
                  <a:lnTo>
                    <a:pt x="23" y="89"/>
                  </a:lnTo>
                  <a:cubicBezTo>
                    <a:pt x="23" y="98"/>
                    <a:pt x="26" y="103"/>
                    <a:pt x="32" y="107"/>
                  </a:cubicBezTo>
                  <a:cubicBezTo>
                    <a:pt x="38" y="111"/>
                    <a:pt x="44" y="113"/>
                    <a:pt x="52" y="113"/>
                  </a:cubicBezTo>
                  <a:cubicBezTo>
                    <a:pt x="60" y="113"/>
                    <a:pt x="66" y="111"/>
                    <a:pt x="71" y="108"/>
                  </a:cubicBezTo>
                  <a:cubicBezTo>
                    <a:pt x="76" y="105"/>
                    <a:pt x="78" y="100"/>
                    <a:pt x="78" y="95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Rectangle 57"/>
            <p:cNvSpPr>
              <a:spLocks noChangeArrowheads="1"/>
            </p:cNvSpPr>
            <p:nvPr/>
          </p:nvSpPr>
          <p:spPr bwMode="auto">
            <a:xfrm>
              <a:off x="-763588" y="3125789"/>
              <a:ext cx="7938" cy="7938"/>
            </a:xfrm>
            <a:prstGeom prst="rect">
              <a:avLst/>
            </a:pr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58"/>
            <p:cNvSpPr>
              <a:spLocks/>
            </p:cNvSpPr>
            <p:nvPr/>
          </p:nvSpPr>
          <p:spPr bwMode="auto">
            <a:xfrm>
              <a:off x="-741363" y="3087689"/>
              <a:ext cx="38100" cy="47625"/>
            </a:xfrm>
            <a:custGeom>
              <a:avLst/>
              <a:gdLst>
                <a:gd name="T0" fmla="*/ 56 w 106"/>
                <a:gd name="T1" fmla="*/ 113 h 131"/>
                <a:gd name="T2" fmla="*/ 76 w 106"/>
                <a:gd name="T3" fmla="*/ 106 h 131"/>
                <a:gd name="T4" fmla="*/ 85 w 106"/>
                <a:gd name="T5" fmla="*/ 88 h 131"/>
                <a:gd name="T6" fmla="*/ 106 w 106"/>
                <a:gd name="T7" fmla="*/ 88 h 131"/>
                <a:gd name="T8" fmla="*/ 106 w 106"/>
                <a:gd name="T9" fmla="*/ 89 h 131"/>
                <a:gd name="T10" fmla="*/ 92 w 106"/>
                <a:gd name="T11" fmla="*/ 118 h 131"/>
                <a:gd name="T12" fmla="*/ 56 w 106"/>
                <a:gd name="T13" fmla="*/ 131 h 131"/>
                <a:gd name="T14" fmla="*/ 14 w 106"/>
                <a:gd name="T15" fmla="*/ 113 h 131"/>
                <a:gd name="T16" fmla="*/ 0 w 106"/>
                <a:gd name="T17" fmla="*/ 68 h 131"/>
                <a:gd name="T18" fmla="*/ 0 w 106"/>
                <a:gd name="T19" fmla="*/ 63 h 131"/>
                <a:gd name="T20" fmla="*/ 14 w 106"/>
                <a:gd name="T21" fmla="*/ 18 h 131"/>
                <a:gd name="T22" fmla="*/ 56 w 106"/>
                <a:gd name="T23" fmla="*/ 0 h 131"/>
                <a:gd name="T24" fmla="*/ 93 w 106"/>
                <a:gd name="T25" fmla="*/ 13 h 131"/>
                <a:gd name="T26" fmla="*/ 106 w 106"/>
                <a:gd name="T27" fmla="*/ 45 h 131"/>
                <a:gd name="T28" fmla="*/ 106 w 106"/>
                <a:gd name="T29" fmla="*/ 46 h 131"/>
                <a:gd name="T30" fmla="*/ 85 w 106"/>
                <a:gd name="T31" fmla="*/ 46 h 131"/>
                <a:gd name="T32" fmla="*/ 77 w 106"/>
                <a:gd name="T33" fmla="*/ 26 h 131"/>
                <a:gd name="T34" fmla="*/ 56 w 106"/>
                <a:gd name="T35" fmla="*/ 18 h 131"/>
                <a:gd name="T36" fmla="*/ 31 w 106"/>
                <a:gd name="T37" fmla="*/ 31 h 131"/>
                <a:gd name="T38" fmla="*/ 23 w 106"/>
                <a:gd name="T39" fmla="*/ 63 h 131"/>
                <a:gd name="T40" fmla="*/ 23 w 106"/>
                <a:gd name="T41" fmla="*/ 68 h 131"/>
                <a:gd name="T42" fmla="*/ 30 w 106"/>
                <a:gd name="T43" fmla="*/ 100 h 131"/>
                <a:gd name="T44" fmla="*/ 56 w 106"/>
                <a:gd name="T45" fmla="*/ 11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6" h="131">
                  <a:moveTo>
                    <a:pt x="56" y="113"/>
                  </a:moveTo>
                  <a:cubicBezTo>
                    <a:pt x="64" y="113"/>
                    <a:pt x="71" y="110"/>
                    <a:pt x="76" y="106"/>
                  </a:cubicBezTo>
                  <a:cubicBezTo>
                    <a:pt x="82" y="101"/>
                    <a:pt x="85" y="95"/>
                    <a:pt x="85" y="88"/>
                  </a:cubicBezTo>
                  <a:lnTo>
                    <a:pt x="106" y="88"/>
                  </a:lnTo>
                  <a:lnTo>
                    <a:pt x="106" y="89"/>
                  </a:lnTo>
                  <a:cubicBezTo>
                    <a:pt x="106" y="100"/>
                    <a:pt x="102" y="110"/>
                    <a:pt x="92" y="118"/>
                  </a:cubicBezTo>
                  <a:cubicBezTo>
                    <a:pt x="81" y="127"/>
                    <a:pt x="70" y="131"/>
                    <a:pt x="56" y="131"/>
                  </a:cubicBezTo>
                  <a:cubicBezTo>
                    <a:pt x="38" y="131"/>
                    <a:pt x="24" y="125"/>
                    <a:pt x="14" y="113"/>
                  </a:cubicBezTo>
                  <a:cubicBezTo>
                    <a:pt x="5" y="101"/>
                    <a:pt x="0" y="86"/>
                    <a:pt x="0" y="68"/>
                  </a:cubicBezTo>
                  <a:lnTo>
                    <a:pt x="0" y="63"/>
                  </a:lnTo>
                  <a:cubicBezTo>
                    <a:pt x="0" y="45"/>
                    <a:pt x="5" y="30"/>
                    <a:pt x="14" y="18"/>
                  </a:cubicBezTo>
                  <a:cubicBezTo>
                    <a:pt x="24" y="6"/>
                    <a:pt x="38" y="0"/>
                    <a:pt x="56" y="0"/>
                  </a:cubicBezTo>
                  <a:cubicBezTo>
                    <a:pt x="71" y="0"/>
                    <a:pt x="83" y="4"/>
                    <a:pt x="93" y="13"/>
                  </a:cubicBezTo>
                  <a:cubicBezTo>
                    <a:pt x="102" y="22"/>
                    <a:pt x="106" y="32"/>
                    <a:pt x="106" y="45"/>
                  </a:cubicBezTo>
                  <a:lnTo>
                    <a:pt x="106" y="46"/>
                  </a:lnTo>
                  <a:lnTo>
                    <a:pt x="85" y="46"/>
                  </a:lnTo>
                  <a:cubicBezTo>
                    <a:pt x="85" y="38"/>
                    <a:pt x="82" y="32"/>
                    <a:pt x="77" y="26"/>
                  </a:cubicBezTo>
                  <a:cubicBezTo>
                    <a:pt x="72" y="21"/>
                    <a:pt x="65" y="18"/>
                    <a:pt x="56" y="18"/>
                  </a:cubicBezTo>
                  <a:cubicBezTo>
                    <a:pt x="44" y="18"/>
                    <a:pt x="36" y="22"/>
                    <a:pt x="31" y="31"/>
                  </a:cubicBezTo>
                  <a:cubicBezTo>
                    <a:pt x="25" y="40"/>
                    <a:pt x="23" y="50"/>
                    <a:pt x="23" y="63"/>
                  </a:cubicBezTo>
                  <a:lnTo>
                    <a:pt x="23" y="68"/>
                  </a:lnTo>
                  <a:cubicBezTo>
                    <a:pt x="23" y="81"/>
                    <a:pt x="25" y="91"/>
                    <a:pt x="30" y="100"/>
                  </a:cubicBezTo>
                  <a:cubicBezTo>
                    <a:pt x="36" y="109"/>
                    <a:pt x="44" y="113"/>
                    <a:pt x="56" y="113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59"/>
            <p:cNvSpPr>
              <a:spLocks noEditPoints="1"/>
            </p:cNvSpPr>
            <p:nvPr/>
          </p:nvSpPr>
          <p:spPr bwMode="auto">
            <a:xfrm>
              <a:off x="-693738" y="3087689"/>
              <a:ext cx="39688" cy="47625"/>
            </a:xfrm>
            <a:custGeom>
              <a:avLst/>
              <a:gdLst>
                <a:gd name="T0" fmla="*/ 23 w 113"/>
                <a:gd name="T1" fmla="*/ 67 h 131"/>
                <a:gd name="T2" fmla="*/ 31 w 113"/>
                <a:gd name="T3" fmla="*/ 100 h 131"/>
                <a:gd name="T4" fmla="*/ 56 w 113"/>
                <a:gd name="T5" fmla="*/ 113 h 131"/>
                <a:gd name="T6" fmla="*/ 81 w 113"/>
                <a:gd name="T7" fmla="*/ 100 h 131"/>
                <a:gd name="T8" fmla="*/ 90 w 113"/>
                <a:gd name="T9" fmla="*/ 67 h 131"/>
                <a:gd name="T10" fmla="*/ 90 w 113"/>
                <a:gd name="T11" fmla="*/ 64 h 131"/>
                <a:gd name="T12" fmla="*/ 81 w 113"/>
                <a:gd name="T13" fmla="*/ 31 h 131"/>
                <a:gd name="T14" fmla="*/ 56 w 113"/>
                <a:gd name="T15" fmla="*/ 18 h 131"/>
                <a:gd name="T16" fmla="*/ 31 w 113"/>
                <a:gd name="T17" fmla="*/ 31 h 131"/>
                <a:gd name="T18" fmla="*/ 23 w 113"/>
                <a:gd name="T19" fmla="*/ 64 h 131"/>
                <a:gd name="T20" fmla="*/ 23 w 113"/>
                <a:gd name="T21" fmla="*/ 67 h 131"/>
                <a:gd name="T22" fmla="*/ 0 w 113"/>
                <a:gd name="T23" fmla="*/ 64 h 131"/>
                <a:gd name="T24" fmla="*/ 15 w 113"/>
                <a:gd name="T25" fmla="*/ 18 h 131"/>
                <a:gd name="T26" fmla="*/ 56 w 113"/>
                <a:gd name="T27" fmla="*/ 0 h 131"/>
                <a:gd name="T28" fmla="*/ 98 w 113"/>
                <a:gd name="T29" fmla="*/ 18 h 131"/>
                <a:gd name="T30" fmla="*/ 113 w 113"/>
                <a:gd name="T31" fmla="*/ 64 h 131"/>
                <a:gd name="T32" fmla="*/ 113 w 113"/>
                <a:gd name="T33" fmla="*/ 67 h 131"/>
                <a:gd name="T34" fmla="*/ 98 w 113"/>
                <a:gd name="T35" fmla="*/ 113 h 131"/>
                <a:gd name="T36" fmla="*/ 56 w 113"/>
                <a:gd name="T37" fmla="*/ 131 h 131"/>
                <a:gd name="T38" fmla="*/ 15 w 113"/>
                <a:gd name="T39" fmla="*/ 113 h 131"/>
                <a:gd name="T40" fmla="*/ 0 w 113"/>
                <a:gd name="T41" fmla="*/ 67 h 131"/>
                <a:gd name="T42" fmla="*/ 0 w 113"/>
                <a:gd name="T43" fmla="*/ 6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" h="131">
                  <a:moveTo>
                    <a:pt x="23" y="67"/>
                  </a:moveTo>
                  <a:cubicBezTo>
                    <a:pt x="23" y="80"/>
                    <a:pt x="26" y="91"/>
                    <a:pt x="31" y="100"/>
                  </a:cubicBezTo>
                  <a:cubicBezTo>
                    <a:pt x="37" y="108"/>
                    <a:pt x="45" y="113"/>
                    <a:pt x="56" y="113"/>
                  </a:cubicBezTo>
                  <a:cubicBezTo>
                    <a:pt x="67" y="113"/>
                    <a:pt x="76" y="108"/>
                    <a:pt x="81" y="100"/>
                  </a:cubicBezTo>
                  <a:cubicBezTo>
                    <a:pt x="87" y="91"/>
                    <a:pt x="90" y="80"/>
                    <a:pt x="90" y="67"/>
                  </a:cubicBezTo>
                  <a:lnTo>
                    <a:pt x="90" y="64"/>
                  </a:lnTo>
                  <a:cubicBezTo>
                    <a:pt x="90" y="51"/>
                    <a:pt x="87" y="40"/>
                    <a:pt x="81" y="31"/>
                  </a:cubicBezTo>
                  <a:cubicBezTo>
                    <a:pt x="76" y="22"/>
                    <a:pt x="67" y="18"/>
                    <a:pt x="56" y="18"/>
                  </a:cubicBezTo>
                  <a:cubicBezTo>
                    <a:pt x="45" y="18"/>
                    <a:pt x="37" y="22"/>
                    <a:pt x="31" y="31"/>
                  </a:cubicBezTo>
                  <a:cubicBezTo>
                    <a:pt x="26" y="40"/>
                    <a:pt x="23" y="51"/>
                    <a:pt x="23" y="64"/>
                  </a:cubicBezTo>
                  <a:lnTo>
                    <a:pt x="23" y="67"/>
                  </a:lnTo>
                  <a:close/>
                  <a:moveTo>
                    <a:pt x="0" y="64"/>
                  </a:moveTo>
                  <a:cubicBezTo>
                    <a:pt x="0" y="46"/>
                    <a:pt x="5" y="30"/>
                    <a:pt x="15" y="18"/>
                  </a:cubicBezTo>
                  <a:cubicBezTo>
                    <a:pt x="25" y="6"/>
                    <a:pt x="39" y="0"/>
                    <a:pt x="56" y="0"/>
                  </a:cubicBezTo>
                  <a:cubicBezTo>
                    <a:pt x="74" y="0"/>
                    <a:pt x="87" y="6"/>
                    <a:pt x="98" y="18"/>
                  </a:cubicBezTo>
                  <a:cubicBezTo>
                    <a:pt x="108" y="30"/>
                    <a:pt x="113" y="46"/>
                    <a:pt x="113" y="64"/>
                  </a:cubicBezTo>
                  <a:lnTo>
                    <a:pt x="113" y="67"/>
                  </a:lnTo>
                  <a:cubicBezTo>
                    <a:pt x="113" y="86"/>
                    <a:pt x="108" y="101"/>
                    <a:pt x="98" y="113"/>
                  </a:cubicBezTo>
                  <a:cubicBezTo>
                    <a:pt x="87" y="125"/>
                    <a:pt x="74" y="131"/>
                    <a:pt x="56" y="131"/>
                  </a:cubicBezTo>
                  <a:cubicBezTo>
                    <a:pt x="39" y="131"/>
                    <a:pt x="25" y="125"/>
                    <a:pt x="15" y="113"/>
                  </a:cubicBezTo>
                  <a:cubicBezTo>
                    <a:pt x="5" y="101"/>
                    <a:pt x="0" y="86"/>
                    <a:pt x="0" y="67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60"/>
            <p:cNvSpPr>
              <a:spLocks/>
            </p:cNvSpPr>
            <p:nvPr/>
          </p:nvSpPr>
          <p:spPr bwMode="auto">
            <a:xfrm>
              <a:off x="-641351" y="3087689"/>
              <a:ext cx="63500" cy="46038"/>
            </a:xfrm>
            <a:custGeom>
              <a:avLst/>
              <a:gdLst>
                <a:gd name="T0" fmla="*/ 21 w 176"/>
                <a:gd name="T1" fmla="*/ 2 h 128"/>
                <a:gd name="T2" fmla="*/ 22 w 176"/>
                <a:gd name="T3" fmla="*/ 19 h 128"/>
                <a:gd name="T4" fmla="*/ 38 w 176"/>
                <a:gd name="T5" fmla="*/ 5 h 128"/>
                <a:gd name="T6" fmla="*/ 60 w 176"/>
                <a:gd name="T7" fmla="*/ 0 h 128"/>
                <a:gd name="T8" fmla="*/ 82 w 176"/>
                <a:gd name="T9" fmla="*/ 6 h 128"/>
                <a:gd name="T10" fmla="*/ 95 w 176"/>
                <a:gd name="T11" fmla="*/ 23 h 128"/>
                <a:gd name="T12" fmla="*/ 111 w 176"/>
                <a:gd name="T13" fmla="*/ 6 h 128"/>
                <a:gd name="T14" fmla="*/ 134 w 176"/>
                <a:gd name="T15" fmla="*/ 0 h 128"/>
                <a:gd name="T16" fmla="*/ 164 w 176"/>
                <a:gd name="T17" fmla="*/ 13 h 128"/>
                <a:gd name="T18" fmla="*/ 176 w 176"/>
                <a:gd name="T19" fmla="*/ 53 h 128"/>
                <a:gd name="T20" fmla="*/ 176 w 176"/>
                <a:gd name="T21" fmla="*/ 128 h 128"/>
                <a:gd name="T22" fmla="*/ 153 w 176"/>
                <a:gd name="T23" fmla="*/ 128 h 128"/>
                <a:gd name="T24" fmla="*/ 153 w 176"/>
                <a:gd name="T25" fmla="*/ 53 h 128"/>
                <a:gd name="T26" fmla="*/ 146 w 176"/>
                <a:gd name="T27" fmla="*/ 26 h 128"/>
                <a:gd name="T28" fmla="*/ 127 w 176"/>
                <a:gd name="T29" fmla="*/ 19 h 128"/>
                <a:gd name="T30" fmla="*/ 108 w 176"/>
                <a:gd name="T31" fmla="*/ 27 h 128"/>
                <a:gd name="T32" fmla="*/ 99 w 176"/>
                <a:gd name="T33" fmla="*/ 47 h 128"/>
                <a:gd name="T34" fmla="*/ 99 w 176"/>
                <a:gd name="T35" fmla="*/ 48 h 128"/>
                <a:gd name="T36" fmla="*/ 99 w 176"/>
                <a:gd name="T37" fmla="*/ 128 h 128"/>
                <a:gd name="T38" fmla="*/ 76 w 176"/>
                <a:gd name="T39" fmla="*/ 128 h 128"/>
                <a:gd name="T40" fmla="*/ 76 w 176"/>
                <a:gd name="T41" fmla="*/ 53 h 128"/>
                <a:gd name="T42" fmla="*/ 70 w 176"/>
                <a:gd name="T43" fmla="*/ 27 h 128"/>
                <a:gd name="T44" fmla="*/ 51 w 176"/>
                <a:gd name="T45" fmla="*/ 19 h 128"/>
                <a:gd name="T46" fmla="*/ 33 w 176"/>
                <a:gd name="T47" fmla="*/ 23 h 128"/>
                <a:gd name="T48" fmla="*/ 23 w 176"/>
                <a:gd name="T49" fmla="*/ 35 h 128"/>
                <a:gd name="T50" fmla="*/ 23 w 176"/>
                <a:gd name="T51" fmla="*/ 128 h 128"/>
                <a:gd name="T52" fmla="*/ 0 w 176"/>
                <a:gd name="T53" fmla="*/ 128 h 128"/>
                <a:gd name="T54" fmla="*/ 0 w 176"/>
                <a:gd name="T55" fmla="*/ 2 h 128"/>
                <a:gd name="T56" fmla="*/ 21 w 176"/>
                <a:gd name="T57" fmla="*/ 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6" h="128">
                  <a:moveTo>
                    <a:pt x="21" y="2"/>
                  </a:moveTo>
                  <a:lnTo>
                    <a:pt x="22" y="19"/>
                  </a:lnTo>
                  <a:cubicBezTo>
                    <a:pt x="26" y="13"/>
                    <a:pt x="32" y="8"/>
                    <a:pt x="38" y="5"/>
                  </a:cubicBezTo>
                  <a:cubicBezTo>
                    <a:pt x="44" y="2"/>
                    <a:pt x="52" y="0"/>
                    <a:pt x="60" y="0"/>
                  </a:cubicBezTo>
                  <a:cubicBezTo>
                    <a:pt x="68" y="0"/>
                    <a:pt x="76" y="2"/>
                    <a:pt x="82" y="6"/>
                  </a:cubicBezTo>
                  <a:cubicBezTo>
                    <a:pt x="88" y="10"/>
                    <a:pt x="92" y="16"/>
                    <a:pt x="95" y="23"/>
                  </a:cubicBezTo>
                  <a:cubicBezTo>
                    <a:pt x="99" y="16"/>
                    <a:pt x="105" y="10"/>
                    <a:pt x="111" y="6"/>
                  </a:cubicBezTo>
                  <a:cubicBezTo>
                    <a:pt x="118" y="2"/>
                    <a:pt x="125" y="0"/>
                    <a:pt x="134" y="0"/>
                  </a:cubicBezTo>
                  <a:cubicBezTo>
                    <a:pt x="147" y="0"/>
                    <a:pt x="157" y="4"/>
                    <a:pt x="164" y="13"/>
                  </a:cubicBezTo>
                  <a:cubicBezTo>
                    <a:pt x="172" y="22"/>
                    <a:pt x="176" y="35"/>
                    <a:pt x="176" y="53"/>
                  </a:cubicBezTo>
                  <a:lnTo>
                    <a:pt x="176" y="128"/>
                  </a:lnTo>
                  <a:lnTo>
                    <a:pt x="153" y="128"/>
                  </a:lnTo>
                  <a:lnTo>
                    <a:pt x="153" y="53"/>
                  </a:lnTo>
                  <a:cubicBezTo>
                    <a:pt x="153" y="40"/>
                    <a:pt x="150" y="32"/>
                    <a:pt x="146" y="26"/>
                  </a:cubicBezTo>
                  <a:cubicBezTo>
                    <a:pt x="142" y="21"/>
                    <a:pt x="136" y="19"/>
                    <a:pt x="127" y="19"/>
                  </a:cubicBezTo>
                  <a:cubicBezTo>
                    <a:pt x="119" y="19"/>
                    <a:pt x="113" y="21"/>
                    <a:pt x="108" y="27"/>
                  </a:cubicBezTo>
                  <a:cubicBezTo>
                    <a:pt x="103" y="32"/>
                    <a:pt x="100" y="39"/>
                    <a:pt x="99" y="47"/>
                  </a:cubicBezTo>
                  <a:lnTo>
                    <a:pt x="99" y="48"/>
                  </a:lnTo>
                  <a:lnTo>
                    <a:pt x="99" y="128"/>
                  </a:lnTo>
                  <a:lnTo>
                    <a:pt x="76" y="128"/>
                  </a:lnTo>
                  <a:lnTo>
                    <a:pt x="76" y="53"/>
                  </a:lnTo>
                  <a:cubicBezTo>
                    <a:pt x="76" y="41"/>
                    <a:pt x="74" y="32"/>
                    <a:pt x="70" y="27"/>
                  </a:cubicBezTo>
                  <a:cubicBezTo>
                    <a:pt x="65" y="21"/>
                    <a:pt x="59" y="19"/>
                    <a:pt x="51" y="19"/>
                  </a:cubicBezTo>
                  <a:cubicBezTo>
                    <a:pt x="44" y="19"/>
                    <a:pt x="38" y="20"/>
                    <a:pt x="33" y="23"/>
                  </a:cubicBezTo>
                  <a:cubicBezTo>
                    <a:pt x="29" y="26"/>
                    <a:pt x="26" y="30"/>
                    <a:pt x="23" y="35"/>
                  </a:cubicBezTo>
                  <a:lnTo>
                    <a:pt x="23" y="128"/>
                  </a:lnTo>
                  <a:lnTo>
                    <a:pt x="0" y="128"/>
                  </a:lnTo>
                  <a:lnTo>
                    <a:pt x="0" y="2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61"/>
            <p:cNvSpPr>
              <a:spLocks/>
            </p:cNvSpPr>
            <p:nvPr/>
          </p:nvSpPr>
          <p:spPr bwMode="auto">
            <a:xfrm>
              <a:off x="-2108201" y="2955926"/>
              <a:ext cx="230188" cy="227013"/>
            </a:xfrm>
            <a:custGeom>
              <a:avLst/>
              <a:gdLst>
                <a:gd name="T0" fmla="*/ 548 w 636"/>
                <a:gd name="T1" fmla="*/ 614 h 628"/>
                <a:gd name="T2" fmla="*/ 385 w 636"/>
                <a:gd name="T3" fmla="*/ 518 h 628"/>
                <a:gd name="T4" fmla="*/ 14 w 636"/>
                <a:gd name="T5" fmla="*/ 89 h 628"/>
                <a:gd name="T6" fmla="*/ 39 w 636"/>
                <a:gd name="T7" fmla="*/ 14 h 628"/>
                <a:gd name="T8" fmla="*/ 114 w 636"/>
                <a:gd name="T9" fmla="*/ 38 h 628"/>
                <a:gd name="T10" fmla="*/ 449 w 636"/>
                <a:gd name="T11" fmla="*/ 426 h 628"/>
                <a:gd name="T12" fmla="*/ 597 w 636"/>
                <a:gd name="T13" fmla="*/ 514 h 628"/>
                <a:gd name="T14" fmla="*/ 623 w 636"/>
                <a:gd name="T15" fmla="*/ 589 h 628"/>
                <a:gd name="T16" fmla="*/ 548 w 636"/>
                <a:gd name="T17" fmla="*/ 614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628">
                  <a:moveTo>
                    <a:pt x="548" y="614"/>
                  </a:moveTo>
                  <a:cubicBezTo>
                    <a:pt x="492" y="587"/>
                    <a:pt x="437" y="555"/>
                    <a:pt x="385" y="518"/>
                  </a:cubicBezTo>
                  <a:cubicBezTo>
                    <a:pt x="223" y="403"/>
                    <a:pt x="98" y="255"/>
                    <a:pt x="14" y="89"/>
                  </a:cubicBezTo>
                  <a:cubicBezTo>
                    <a:pt x="0" y="61"/>
                    <a:pt x="11" y="28"/>
                    <a:pt x="39" y="14"/>
                  </a:cubicBezTo>
                  <a:cubicBezTo>
                    <a:pt x="66" y="0"/>
                    <a:pt x="100" y="11"/>
                    <a:pt x="114" y="38"/>
                  </a:cubicBezTo>
                  <a:cubicBezTo>
                    <a:pt x="190" y="188"/>
                    <a:pt x="302" y="323"/>
                    <a:pt x="449" y="426"/>
                  </a:cubicBezTo>
                  <a:cubicBezTo>
                    <a:pt x="497" y="460"/>
                    <a:pt x="546" y="489"/>
                    <a:pt x="597" y="514"/>
                  </a:cubicBezTo>
                  <a:cubicBezTo>
                    <a:pt x="625" y="528"/>
                    <a:pt x="636" y="561"/>
                    <a:pt x="623" y="589"/>
                  </a:cubicBezTo>
                  <a:cubicBezTo>
                    <a:pt x="609" y="616"/>
                    <a:pt x="576" y="628"/>
                    <a:pt x="548" y="614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62"/>
            <p:cNvSpPr>
              <a:spLocks/>
            </p:cNvSpPr>
            <p:nvPr/>
          </p:nvSpPr>
          <p:spPr bwMode="auto">
            <a:xfrm>
              <a:off x="-2108201" y="3082926"/>
              <a:ext cx="100013" cy="100013"/>
            </a:xfrm>
            <a:custGeom>
              <a:avLst/>
              <a:gdLst>
                <a:gd name="T0" fmla="*/ 178 w 276"/>
                <a:gd name="T1" fmla="*/ 255 h 275"/>
                <a:gd name="T2" fmla="*/ 20 w 276"/>
                <a:gd name="T3" fmla="*/ 98 h 275"/>
                <a:gd name="T4" fmla="*/ 26 w 276"/>
                <a:gd name="T5" fmla="*/ 20 h 275"/>
                <a:gd name="T6" fmla="*/ 104 w 276"/>
                <a:gd name="T7" fmla="*/ 26 h 275"/>
                <a:gd name="T8" fmla="*/ 250 w 276"/>
                <a:gd name="T9" fmla="*/ 169 h 275"/>
                <a:gd name="T10" fmla="*/ 256 w 276"/>
                <a:gd name="T11" fmla="*/ 248 h 275"/>
                <a:gd name="T12" fmla="*/ 178 w 276"/>
                <a:gd name="T13" fmla="*/ 25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6" h="275">
                  <a:moveTo>
                    <a:pt x="178" y="255"/>
                  </a:moveTo>
                  <a:cubicBezTo>
                    <a:pt x="120" y="207"/>
                    <a:pt x="67" y="154"/>
                    <a:pt x="20" y="98"/>
                  </a:cubicBezTo>
                  <a:cubicBezTo>
                    <a:pt x="0" y="75"/>
                    <a:pt x="2" y="40"/>
                    <a:pt x="26" y="20"/>
                  </a:cubicBezTo>
                  <a:cubicBezTo>
                    <a:pt x="49" y="0"/>
                    <a:pt x="84" y="2"/>
                    <a:pt x="104" y="26"/>
                  </a:cubicBezTo>
                  <a:cubicBezTo>
                    <a:pt x="148" y="77"/>
                    <a:pt x="197" y="125"/>
                    <a:pt x="250" y="169"/>
                  </a:cubicBezTo>
                  <a:cubicBezTo>
                    <a:pt x="273" y="189"/>
                    <a:pt x="276" y="224"/>
                    <a:pt x="256" y="248"/>
                  </a:cubicBezTo>
                  <a:cubicBezTo>
                    <a:pt x="237" y="272"/>
                    <a:pt x="201" y="275"/>
                    <a:pt x="178" y="255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63"/>
            <p:cNvSpPr>
              <a:spLocks/>
            </p:cNvSpPr>
            <p:nvPr/>
          </p:nvSpPr>
          <p:spPr bwMode="auto">
            <a:xfrm>
              <a:off x="-1722438" y="2439989"/>
              <a:ext cx="349250" cy="354013"/>
            </a:xfrm>
            <a:custGeom>
              <a:avLst/>
              <a:gdLst>
                <a:gd name="T0" fmla="*/ 0 w 969"/>
                <a:gd name="T1" fmla="*/ 973 h 973"/>
                <a:gd name="T2" fmla="*/ 175 w 969"/>
                <a:gd name="T3" fmla="*/ 0 h 973"/>
                <a:gd name="T4" fmla="*/ 570 w 969"/>
                <a:gd name="T5" fmla="*/ 166 h 973"/>
                <a:gd name="T6" fmla="*/ 969 w 969"/>
                <a:gd name="T7" fmla="*/ 778 h 973"/>
                <a:gd name="T8" fmla="*/ 0 w 969"/>
                <a:gd name="T9" fmla="*/ 973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9" h="973">
                  <a:moveTo>
                    <a:pt x="0" y="973"/>
                  </a:moveTo>
                  <a:lnTo>
                    <a:pt x="175" y="0"/>
                  </a:lnTo>
                  <a:cubicBezTo>
                    <a:pt x="313" y="25"/>
                    <a:pt x="448" y="79"/>
                    <a:pt x="570" y="166"/>
                  </a:cubicBezTo>
                  <a:cubicBezTo>
                    <a:pt x="785" y="317"/>
                    <a:pt x="920" y="539"/>
                    <a:pt x="969" y="778"/>
                  </a:cubicBezTo>
                  <a:lnTo>
                    <a:pt x="0" y="973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64"/>
            <p:cNvSpPr>
              <a:spLocks/>
            </p:cNvSpPr>
            <p:nvPr/>
          </p:nvSpPr>
          <p:spPr bwMode="auto">
            <a:xfrm>
              <a:off x="-2078038" y="2416176"/>
              <a:ext cx="417513" cy="377825"/>
            </a:xfrm>
            <a:custGeom>
              <a:avLst/>
              <a:gdLst>
                <a:gd name="T0" fmla="*/ 980 w 1156"/>
                <a:gd name="T1" fmla="*/ 1039 h 1039"/>
                <a:gd name="T2" fmla="*/ 0 w 1156"/>
                <a:gd name="T3" fmla="*/ 906 h 1039"/>
                <a:gd name="T4" fmla="*/ 172 w 1156"/>
                <a:gd name="T5" fmla="*/ 469 h 1039"/>
                <a:gd name="T6" fmla="*/ 1156 w 1156"/>
                <a:gd name="T7" fmla="*/ 66 h 1039"/>
                <a:gd name="T8" fmla="*/ 980 w 1156"/>
                <a:gd name="T9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6" h="1039">
                  <a:moveTo>
                    <a:pt x="980" y="1039"/>
                  </a:moveTo>
                  <a:lnTo>
                    <a:pt x="0" y="906"/>
                  </a:lnTo>
                  <a:cubicBezTo>
                    <a:pt x="20" y="754"/>
                    <a:pt x="77" y="603"/>
                    <a:pt x="172" y="469"/>
                  </a:cubicBezTo>
                  <a:cubicBezTo>
                    <a:pt x="401" y="145"/>
                    <a:pt x="789" y="0"/>
                    <a:pt x="1156" y="66"/>
                  </a:cubicBezTo>
                  <a:lnTo>
                    <a:pt x="980" y="1039"/>
                  </a:ln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65"/>
            <p:cNvSpPr>
              <a:spLocks/>
            </p:cNvSpPr>
            <p:nvPr/>
          </p:nvSpPr>
          <p:spPr bwMode="auto">
            <a:xfrm>
              <a:off x="-1722438" y="2722564"/>
              <a:ext cx="358775" cy="119063"/>
            </a:xfrm>
            <a:custGeom>
              <a:avLst/>
              <a:gdLst>
                <a:gd name="T0" fmla="*/ 977 w 991"/>
                <a:gd name="T1" fmla="*/ 328 h 328"/>
                <a:gd name="T2" fmla="*/ 0 w 991"/>
                <a:gd name="T3" fmla="*/ 195 h 328"/>
                <a:gd name="T4" fmla="*/ 966 w 991"/>
                <a:gd name="T5" fmla="*/ 0 h 328"/>
                <a:gd name="T6" fmla="*/ 977 w 991"/>
                <a:gd name="T7" fmla="*/ 328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1" h="328">
                  <a:moveTo>
                    <a:pt x="977" y="328"/>
                  </a:moveTo>
                  <a:lnTo>
                    <a:pt x="0" y="195"/>
                  </a:lnTo>
                  <a:lnTo>
                    <a:pt x="966" y="0"/>
                  </a:lnTo>
                  <a:cubicBezTo>
                    <a:pt x="988" y="108"/>
                    <a:pt x="991" y="218"/>
                    <a:pt x="977" y="328"/>
                  </a:cubicBezTo>
                  <a:close/>
                </a:path>
              </a:pathLst>
            </a:custGeom>
            <a:solidFill>
              <a:srgbClr val="6C6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66"/>
            <p:cNvSpPr>
              <a:spLocks/>
            </p:cNvSpPr>
            <p:nvPr/>
          </p:nvSpPr>
          <p:spPr bwMode="auto">
            <a:xfrm>
              <a:off x="-2089151" y="2746376"/>
              <a:ext cx="363538" cy="244475"/>
            </a:xfrm>
            <a:custGeom>
              <a:avLst/>
              <a:gdLst>
                <a:gd name="T0" fmla="*/ 31 w 1009"/>
                <a:gd name="T1" fmla="*/ 0 h 674"/>
                <a:gd name="T2" fmla="*/ 1008 w 1009"/>
                <a:gd name="T3" fmla="*/ 132 h 674"/>
                <a:gd name="T4" fmla="*/ 709 w 1009"/>
                <a:gd name="T5" fmla="*/ 193 h 674"/>
                <a:gd name="T6" fmla="*/ 709 w 1009"/>
                <a:gd name="T7" fmla="*/ 194 h 674"/>
                <a:gd name="T8" fmla="*/ 1009 w 1009"/>
                <a:gd name="T9" fmla="*/ 134 h 674"/>
                <a:gd name="T10" fmla="*/ 184 w 1009"/>
                <a:gd name="T11" fmla="*/ 674 h 674"/>
                <a:gd name="T12" fmla="*/ 31 w 1009"/>
                <a:gd name="T13" fmla="*/ 0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9" h="674">
                  <a:moveTo>
                    <a:pt x="31" y="0"/>
                  </a:moveTo>
                  <a:lnTo>
                    <a:pt x="1008" y="132"/>
                  </a:lnTo>
                  <a:lnTo>
                    <a:pt x="709" y="193"/>
                  </a:lnTo>
                  <a:lnTo>
                    <a:pt x="709" y="194"/>
                  </a:lnTo>
                  <a:lnTo>
                    <a:pt x="1009" y="134"/>
                  </a:lnTo>
                  <a:lnTo>
                    <a:pt x="184" y="674"/>
                  </a:lnTo>
                  <a:cubicBezTo>
                    <a:pt x="54" y="475"/>
                    <a:pt x="0" y="234"/>
                    <a:pt x="31" y="0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67"/>
            <p:cNvSpPr>
              <a:spLocks/>
            </p:cNvSpPr>
            <p:nvPr/>
          </p:nvSpPr>
          <p:spPr bwMode="auto">
            <a:xfrm>
              <a:off x="-2022476" y="2794001"/>
              <a:ext cx="654050" cy="407988"/>
            </a:xfrm>
            <a:custGeom>
              <a:avLst/>
              <a:gdLst>
                <a:gd name="T0" fmla="*/ 256 w 1809"/>
                <a:gd name="T1" fmla="*/ 808 h 1123"/>
                <a:gd name="T2" fmla="*/ 0 w 1809"/>
                <a:gd name="T3" fmla="*/ 543 h 1123"/>
                <a:gd name="T4" fmla="*/ 826 w 1809"/>
                <a:gd name="T5" fmla="*/ 1 h 1123"/>
                <a:gd name="T6" fmla="*/ 749 w 1809"/>
                <a:gd name="T7" fmla="*/ 429 h 1123"/>
                <a:gd name="T8" fmla="*/ 751 w 1809"/>
                <a:gd name="T9" fmla="*/ 429 h 1123"/>
                <a:gd name="T10" fmla="*/ 828 w 1809"/>
                <a:gd name="T11" fmla="*/ 0 h 1123"/>
                <a:gd name="T12" fmla="*/ 1809 w 1809"/>
                <a:gd name="T13" fmla="*/ 133 h 1123"/>
                <a:gd name="T14" fmla="*/ 1636 w 1809"/>
                <a:gd name="T15" fmla="*/ 571 h 1123"/>
                <a:gd name="T16" fmla="*/ 256 w 1809"/>
                <a:gd name="T17" fmla="*/ 80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09" h="1123">
                  <a:moveTo>
                    <a:pt x="256" y="808"/>
                  </a:moveTo>
                  <a:cubicBezTo>
                    <a:pt x="152" y="734"/>
                    <a:pt x="66" y="644"/>
                    <a:pt x="0" y="543"/>
                  </a:cubicBezTo>
                  <a:lnTo>
                    <a:pt x="826" y="1"/>
                  </a:lnTo>
                  <a:lnTo>
                    <a:pt x="749" y="429"/>
                  </a:lnTo>
                  <a:lnTo>
                    <a:pt x="751" y="429"/>
                  </a:lnTo>
                  <a:lnTo>
                    <a:pt x="828" y="0"/>
                  </a:lnTo>
                  <a:lnTo>
                    <a:pt x="1809" y="133"/>
                  </a:lnTo>
                  <a:cubicBezTo>
                    <a:pt x="1788" y="286"/>
                    <a:pt x="1731" y="436"/>
                    <a:pt x="1636" y="571"/>
                  </a:cubicBezTo>
                  <a:cubicBezTo>
                    <a:pt x="1321" y="1017"/>
                    <a:pt x="703" y="1123"/>
                    <a:pt x="256" y="808"/>
                  </a:cubicBezTo>
                  <a:close/>
                </a:path>
              </a:pathLst>
            </a:custGeom>
            <a:solidFill>
              <a:srgbClr val="918A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68"/>
            <p:cNvSpPr>
              <a:spLocks/>
            </p:cNvSpPr>
            <p:nvPr/>
          </p:nvSpPr>
          <p:spPr bwMode="auto">
            <a:xfrm>
              <a:off x="-1893888" y="2622551"/>
              <a:ext cx="341313" cy="342900"/>
            </a:xfrm>
            <a:custGeom>
              <a:avLst/>
              <a:gdLst>
                <a:gd name="T0" fmla="*/ 713 w 945"/>
                <a:gd name="T1" fmla="*/ 133 h 944"/>
                <a:gd name="T2" fmla="*/ 133 w 945"/>
                <a:gd name="T3" fmla="*/ 232 h 944"/>
                <a:gd name="T4" fmla="*/ 233 w 945"/>
                <a:gd name="T5" fmla="*/ 812 h 944"/>
                <a:gd name="T6" fmla="*/ 812 w 945"/>
                <a:gd name="T7" fmla="*/ 712 h 944"/>
                <a:gd name="T8" fmla="*/ 713 w 945"/>
                <a:gd name="T9" fmla="*/ 133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5" h="944">
                  <a:moveTo>
                    <a:pt x="713" y="133"/>
                  </a:moveTo>
                  <a:cubicBezTo>
                    <a:pt x="525" y="0"/>
                    <a:pt x="265" y="45"/>
                    <a:pt x="133" y="232"/>
                  </a:cubicBezTo>
                  <a:cubicBezTo>
                    <a:pt x="0" y="420"/>
                    <a:pt x="45" y="679"/>
                    <a:pt x="233" y="812"/>
                  </a:cubicBezTo>
                  <a:cubicBezTo>
                    <a:pt x="420" y="944"/>
                    <a:pt x="680" y="900"/>
                    <a:pt x="812" y="712"/>
                  </a:cubicBezTo>
                  <a:cubicBezTo>
                    <a:pt x="945" y="525"/>
                    <a:pt x="900" y="265"/>
                    <a:pt x="713" y="133"/>
                  </a:cubicBezTo>
                  <a:close/>
                </a:path>
              </a:pathLst>
            </a:custGeom>
            <a:solidFill>
              <a:srgbClr val="989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69"/>
            <p:cNvSpPr>
              <a:spLocks/>
            </p:cNvSpPr>
            <p:nvPr/>
          </p:nvSpPr>
          <p:spPr bwMode="auto">
            <a:xfrm>
              <a:off x="-1865313" y="2473326"/>
              <a:ext cx="147638" cy="141288"/>
            </a:xfrm>
            <a:custGeom>
              <a:avLst/>
              <a:gdLst>
                <a:gd name="T0" fmla="*/ 78 w 408"/>
                <a:gd name="T1" fmla="*/ 389 h 389"/>
                <a:gd name="T2" fmla="*/ 102 w 408"/>
                <a:gd name="T3" fmla="*/ 248 h 389"/>
                <a:gd name="T4" fmla="*/ 0 w 408"/>
                <a:gd name="T5" fmla="*/ 149 h 389"/>
                <a:gd name="T6" fmla="*/ 141 w 408"/>
                <a:gd name="T7" fmla="*/ 128 h 389"/>
                <a:gd name="T8" fmla="*/ 204 w 408"/>
                <a:gd name="T9" fmla="*/ 0 h 389"/>
                <a:gd name="T10" fmla="*/ 267 w 408"/>
                <a:gd name="T11" fmla="*/ 128 h 389"/>
                <a:gd name="T12" fmla="*/ 408 w 408"/>
                <a:gd name="T13" fmla="*/ 149 h 389"/>
                <a:gd name="T14" fmla="*/ 306 w 408"/>
                <a:gd name="T15" fmla="*/ 248 h 389"/>
                <a:gd name="T16" fmla="*/ 330 w 408"/>
                <a:gd name="T17" fmla="*/ 389 h 389"/>
                <a:gd name="T18" fmla="*/ 204 w 408"/>
                <a:gd name="T19" fmla="*/ 322 h 389"/>
                <a:gd name="T20" fmla="*/ 78 w 408"/>
                <a:gd name="T21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8" h="389">
                  <a:moveTo>
                    <a:pt x="78" y="389"/>
                  </a:moveTo>
                  <a:lnTo>
                    <a:pt x="102" y="248"/>
                  </a:lnTo>
                  <a:lnTo>
                    <a:pt x="0" y="149"/>
                  </a:lnTo>
                  <a:lnTo>
                    <a:pt x="141" y="128"/>
                  </a:lnTo>
                  <a:lnTo>
                    <a:pt x="204" y="0"/>
                  </a:lnTo>
                  <a:lnTo>
                    <a:pt x="267" y="128"/>
                  </a:lnTo>
                  <a:lnTo>
                    <a:pt x="408" y="149"/>
                  </a:lnTo>
                  <a:lnTo>
                    <a:pt x="306" y="248"/>
                  </a:lnTo>
                  <a:lnTo>
                    <a:pt x="330" y="389"/>
                  </a:lnTo>
                  <a:lnTo>
                    <a:pt x="204" y="322"/>
                  </a:lnTo>
                  <a:lnTo>
                    <a:pt x="78" y="389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70"/>
            <p:cNvSpPr>
              <a:spLocks/>
            </p:cNvSpPr>
            <p:nvPr/>
          </p:nvSpPr>
          <p:spPr bwMode="auto">
            <a:xfrm>
              <a:off x="-2012951" y="2606676"/>
              <a:ext cx="577850" cy="577850"/>
            </a:xfrm>
            <a:custGeom>
              <a:avLst/>
              <a:gdLst>
                <a:gd name="T0" fmla="*/ 253 w 1599"/>
                <a:gd name="T1" fmla="*/ 1291 h 1592"/>
                <a:gd name="T2" fmla="*/ 0 w 1599"/>
                <a:gd name="T3" fmla="*/ 1025 h 1592"/>
                <a:gd name="T4" fmla="*/ 31 w 1599"/>
                <a:gd name="T5" fmla="*/ 1025 h 1592"/>
                <a:gd name="T6" fmla="*/ 31 w 1599"/>
                <a:gd name="T7" fmla="*/ 788 h 1592"/>
                <a:gd name="T8" fmla="*/ 116 w 1599"/>
                <a:gd name="T9" fmla="*/ 848 h 1592"/>
                <a:gd name="T10" fmla="*/ 116 w 1599"/>
                <a:gd name="T11" fmla="*/ 921 h 1592"/>
                <a:gd name="T12" fmla="*/ 137 w 1599"/>
                <a:gd name="T13" fmla="*/ 921 h 1592"/>
                <a:gd name="T14" fmla="*/ 137 w 1599"/>
                <a:gd name="T15" fmla="*/ 848 h 1592"/>
                <a:gd name="T16" fmla="*/ 222 w 1599"/>
                <a:gd name="T17" fmla="*/ 788 h 1592"/>
                <a:gd name="T18" fmla="*/ 222 w 1599"/>
                <a:gd name="T19" fmla="*/ 1025 h 1592"/>
                <a:gd name="T20" fmla="*/ 389 w 1599"/>
                <a:gd name="T21" fmla="*/ 1025 h 1592"/>
                <a:gd name="T22" fmla="*/ 389 w 1599"/>
                <a:gd name="T23" fmla="*/ 644 h 1592"/>
                <a:gd name="T24" fmla="*/ 445 w 1599"/>
                <a:gd name="T25" fmla="*/ 667 h 1592"/>
                <a:gd name="T26" fmla="*/ 445 w 1599"/>
                <a:gd name="T27" fmla="*/ 375 h 1592"/>
                <a:gd name="T28" fmla="*/ 503 w 1599"/>
                <a:gd name="T29" fmla="*/ 413 h 1592"/>
                <a:gd name="T30" fmla="*/ 608 w 1599"/>
                <a:gd name="T31" fmla="*/ 0 h 1592"/>
                <a:gd name="T32" fmla="*/ 713 w 1599"/>
                <a:gd name="T33" fmla="*/ 413 h 1592"/>
                <a:gd name="T34" fmla="*/ 771 w 1599"/>
                <a:gd name="T35" fmla="*/ 375 h 1592"/>
                <a:gd name="T36" fmla="*/ 771 w 1599"/>
                <a:gd name="T37" fmla="*/ 667 h 1592"/>
                <a:gd name="T38" fmla="*/ 826 w 1599"/>
                <a:gd name="T39" fmla="*/ 644 h 1592"/>
                <a:gd name="T40" fmla="*/ 826 w 1599"/>
                <a:gd name="T41" fmla="*/ 1025 h 1592"/>
                <a:gd name="T42" fmla="*/ 993 w 1599"/>
                <a:gd name="T43" fmla="*/ 1025 h 1592"/>
                <a:gd name="T44" fmla="*/ 993 w 1599"/>
                <a:gd name="T45" fmla="*/ 788 h 1592"/>
                <a:gd name="T46" fmla="*/ 1079 w 1599"/>
                <a:gd name="T47" fmla="*/ 848 h 1592"/>
                <a:gd name="T48" fmla="*/ 1079 w 1599"/>
                <a:gd name="T49" fmla="*/ 921 h 1592"/>
                <a:gd name="T50" fmla="*/ 1099 w 1599"/>
                <a:gd name="T51" fmla="*/ 921 h 1592"/>
                <a:gd name="T52" fmla="*/ 1099 w 1599"/>
                <a:gd name="T53" fmla="*/ 848 h 1592"/>
                <a:gd name="T54" fmla="*/ 1185 w 1599"/>
                <a:gd name="T55" fmla="*/ 788 h 1592"/>
                <a:gd name="T56" fmla="*/ 1185 w 1599"/>
                <a:gd name="T57" fmla="*/ 1025 h 1592"/>
                <a:gd name="T58" fmla="*/ 1346 w 1599"/>
                <a:gd name="T59" fmla="*/ 1025 h 1592"/>
                <a:gd name="T60" fmla="*/ 1346 w 1599"/>
                <a:gd name="T61" fmla="*/ 788 h 1592"/>
                <a:gd name="T62" fmla="*/ 1431 w 1599"/>
                <a:gd name="T63" fmla="*/ 848 h 1592"/>
                <a:gd name="T64" fmla="*/ 1431 w 1599"/>
                <a:gd name="T65" fmla="*/ 921 h 1592"/>
                <a:gd name="T66" fmla="*/ 1452 w 1599"/>
                <a:gd name="T67" fmla="*/ 921 h 1592"/>
                <a:gd name="T68" fmla="*/ 1452 w 1599"/>
                <a:gd name="T69" fmla="*/ 848 h 1592"/>
                <a:gd name="T70" fmla="*/ 1537 w 1599"/>
                <a:gd name="T71" fmla="*/ 788 h 1592"/>
                <a:gd name="T72" fmla="*/ 1537 w 1599"/>
                <a:gd name="T73" fmla="*/ 1025 h 1592"/>
                <a:gd name="T74" fmla="*/ 1599 w 1599"/>
                <a:gd name="T75" fmla="*/ 1025 h 1592"/>
                <a:gd name="T76" fmla="*/ 1573 w 1599"/>
                <a:gd name="T77" fmla="*/ 1064 h 1592"/>
                <a:gd name="T78" fmla="*/ 253 w 1599"/>
                <a:gd name="T79" fmla="*/ 1291 h 1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599" h="1592">
                  <a:moveTo>
                    <a:pt x="253" y="1291"/>
                  </a:moveTo>
                  <a:cubicBezTo>
                    <a:pt x="149" y="1217"/>
                    <a:pt x="64" y="1126"/>
                    <a:pt x="0" y="1025"/>
                  </a:cubicBezTo>
                  <a:lnTo>
                    <a:pt x="31" y="1025"/>
                  </a:lnTo>
                  <a:lnTo>
                    <a:pt x="31" y="788"/>
                  </a:lnTo>
                  <a:lnTo>
                    <a:pt x="116" y="848"/>
                  </a:lnTo>
                  <a:lnTo>
                    <a:pt x="116" y="921"/>
                  </a:lnTo>
                  <a:cubicBezTo>
                    <a:pt x="116" y="928"/>
                    <a:pt x="137" y="928"/>
                    <a:pt x="137" y="921"/>
                  </a:cubicBezTo>
                  <a:lnTo>
                    <a:pt x="137" y="848"/>
                  </a:lnTo>
                  <a:lnTo>
                    <a:pt x="222" y="788"/>
                  </a:lnTo>
                  <a:lnTo>
                    <a:pt x="222" y="1025"/>
                  </a:lnTo>
                  <a:lnTo>
                    <a:pt x="389" y="1025"/>
                  </a:lnTo>
                  <a:lnTo>
                    <a:pt x="389" y="644"/>
                  </a:lnTo>
                  <a:lnTo>
                    <a:pt x="445" y="667"/>
                  </a:lnTo>
                  <a:lnTo>
                    <a:pt x="445" y="375"/>
                  </a:lnTo>
                  <a:lnTo>
                    <a:pt x="503" y="413"/>
                  </a:lnTo>
                  <a:lnTo>
                    <a:pt x="608" y="0"/>
                  </a:lnTo>
                  <a:lnTo>
                    <a:pt x="713" y="413"/>
                  </a:lnTo>
                  <a:lnTo>
                    <a:pt x="771" y="375"/>
                  </a:lnTo>
                  <a:lnTo>
                    <a:pt x="771" y="667"/>
                  </a:lnTo>
                  <a:lnTo>
                    <a:pt x="826" y="644"/>
                  </a:lnTo>
                  <a:lnTo>
                    <a:pt x="826" y="1025"/>
                  </a:lnTo>
                  <a:lnTo>
                    <a:pt x="993" y="1025"/>
                  </a:lnTo>
                  <a:lnTo>
                    <a:pt x="993" y="788"/>
                  </a:lnTo>
                  <a:lnTo>
                    <a:pt x="1079" y="848"/>
                  </a:lnTo>
                  <a:lnTo>
                    <a:pt x="1079" y="921"/>
                  </a:lnTo>
                  <a:cubicBezTo>
                    <a:pt x="1079" y="928"/>
                    <a:pt x="1099" y="928"/>
                    <a:pt x="1099" y="921"/>
                  </a:cubicBezTo>
                  <a:lnTo>
                    <a:pt x="1099" y="848"/>
                  </a:lnTo>
                  <a:lnTo>
                    <a:pt x="1185" y="788"/>
                  </a:lnTo>
                  <a:lnTo>
                    <a:pt x="1185" y="1025"/>
                  </a:lnTo>
                  <a:lnTo>
                    <a:pt x="1346" y="1025"/>
                  </a:lnTo>
                  <a:lnTo>
                    <a:pt x="1346" y="788"/>
                  </a:lnTo>
                  <a:lnTo>
                    <a:pt x="1431" y="848"/>
                  </a:lnTo>
                  <a:lnTo>
                    <a:pt x="1431" y="921"/>
                  </a:lnTo>
                  <a:cubicBezTo>
                    <a:pt x="1431" y="928"/>
                    <a:pt x="1452" y="928"/>
                    <a:pt x="1452" y="921"/>
                  </a:cubicBezTo>
                  <a:lnTo>
                    <a:pt x="1452" y="848"/>
                  </a:lnTo>
                  <a:lnTo>
                    <a:pt x="1537" y="788"/>
                  </a:lnTo>
                  <a:lnTo>
                    <a:pt x="1537" y="1025"/>
                  </a:lnTo>
                  <a:lnTo>
                    <a:pt x="1599" y="1025"/>
                  </a:lnTo>
                  <a:cubicBezTo>
                    <a:pt x="1591" y="1038"/>
                    <a:pt x="1582" y="1051"/>
                    <a:pt x="1573" y="1064"/>
                  </a:cubicBezTo>
                  <a:cubicBezTo>
                    <a:pt x="1271" y="1491"/>
                    <a:pt x="680" y="1592"/>
                    <a:pt x="253" y="1291"/>
                  </a:cubicBez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71"/>
            <p:cNvSpPr>
              <a:spLocks noEditPoints="1"/>
            </p:cNvSpPr>
            <p:nvPr/>
          </p:nvSpPr>
          <p:spPr bwMode="auto">
            <a:xfrm>
              <a:off x="-1244601" y="2543176"/>
              <a:ext cx="100013" cy="200025"/>
            </a:xfrm>
            <a:custGeom>
              <a:avLst/>
              <a:gdLst>
                <a:gd name="T0" fmla="*/ 100 w 280"/>
                <a:gd name="T1" fmla="*/ 362 h 548"/>
                <a:gd name="T2" fmla="*/ 180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4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80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72"/>
            <p:cNvSpPr>
              <a:spLocks/>
            </p:cNvSpPr>
            <p:nvPr/>
          </p:nvSpPr>
          <p:spPr bwMode="auto">
            <a:xfrm>
              <a:off x="-1120776" y="2544764"/>
              <a:ext cx="88900" cy="198438"/>
            </a:xfrm>
            <a:custGeom>
              <a:avLst/>
              <a:gdLst>
                <a:gd name="T0" fmla="*/ 0 w 246"/>
                <a:gd name="T1" fmla="*/ 545 h 545"/>
                <a:gd name="T2" fmla="*/ 0 w 246"/>
                <a:gd name="T3" fmla="*/ 0 h 545"/>
                <a:gd name="T4" fmla="*/ 57 w 246"/>
                <a:gd name="T5" fmla="*/ 0 h 545"/>
                <a:gd name="T6" fmla="*/ 179 w 246"/>
                <a:gd name="T7" fmla="*/ 336 h 545"/>
                <a:gd name="T8" fmla="*/ 181 w 246"/>
                <a:gd name="T9" fmla="*/ 336 h 545"/>
                <a:gd name="T10" fmla="*/ 181 w 246"/>
                <a:gd name="T11" fmla="*/ 0 h 545"/>
                <a:gd name="T12" fmla="*/ 246 w 246"/>
                <a:gd name="T13" fmla="*/ 0 h 545"/>
                <a:gd name="T14" fmla="*/ 246 w 246"/>
                <a:gd name="T15" fmla="*/ 545 h 545"/>
                <a:gd name="T16" fmla="*/ 188 w 246"/>
                <a:gd name="T17" fmla="*/ 545 h 545"/>
                <a:gd name="T18" fmla="*/ 67 w 246"/>
                <a:gd name="T19" fmla="*/ 205 h 545"/>
                <a:gd name="T20" fmla="*/ 65 w 246"/>
                <a:gd name="T21" fmla="*/ 205 h 545"/>
                <a:gd name="T22" fmla="*/ 65 w 246"/>
                <a:gd name="T23" fmla="*/ 545 h 545"/>
                <a:gd name="T24" fmla="*/ 0 w 246"/>
                <a:gd name="T25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6" h="545">
                  <a:moveTo>
                    <a:pt x="0" y="545"/>
                  </a:moveTo>
                  <a:lnTo>
                    <a:pt x="0" y="0"/>
                  </a:lnTo>
                  <a:lnTo>
                    <a:pt x="57" y="0"/>
                  </a:lnTo>
                  <a:lnTo>
                    <a:pt x="179" y="336"/>
                  </a:lnTo>
                  <a:lnTo>
                    <a:pt x="181" y="336"/>
                  </a:lnTo>
                  <a:lnTo>
                    <a:pt x="181" y="0"/>
                  </a:lnTo>
                  <a:lnTo>
                    <a:pt x="246" y="0"/>
                  </a:lnTo>
                  <a:lnTo>
                    <a:pt x="246" y="545"/>
                  </a:lnTo>
                  <a:lnTo>
                    <a:pt x="188" y="545"/>
                  </a:lnTo>
                  <a:lnTo>
                    <a:pt x="67" y="205"/>
                  </a:lnTo>
                  <a:lnTo>
                    <a:pt x="65" y="205"/>
                  </a:lnTo>
                  <a:lnTo>
                    <a:pt x="65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73"/>
            <p:cNvSpPr>
              <a:spLocks noEditPoints="1"/>
            </p:cNvSpPr>
            <p:nvPr/>
          </p:nvSpPr>
          <p:spPr bwMode="auto">
            <a:xfrm>
              <a:off x="-1009651" y="2543176"/>
              <a:ext cx="101600" cy="200025"/>
            </a:xfrm>
            <a:custGeom>
              <a:avLst/>
              <a:gdLst>
                <a:gd name="T0" fmla="*/ 100 w 280"/>
                <a:gd name="T1" fmla="*/ 362 h 548"/>
                <a:gd name="T2" fmla="*/ 179 w 280"/>
                <a:gd name="T3" fmla="*/ 362 h 548"/>
                <a:gd name="T4" fmla="*/ 141 w 280"/>
                <a:gd name="T5" fmla="*/ 134 h 548"/>
                <a:gd name="T6" fmla="*/ 139 w 280"/>
                <a:gd name="T7" fmla="*/ 134 h 548"/>
                <a:gd name="T8" fmla="*/ 100 w 280"/>
                <a:gd name="T9" fmla="*/ 362 h 548"/>
                <a:gd name="T10" fmla="*/ 0 w 280"/>
                <a:gd name="T11" fmla="*/ 548 h 548"/>
                <a:gd name="T12" fmla="*/ 103 w 280"/>
                <a:gd name="T13" fmla="*/ 0 h 548"/>
                <a:gd name="T14" fmla="*/ 177 w 280"/>
                <a:gd name="T15" fmla="*/ 0 h 548"/>
                <a:gd name="T16" fmla="*/ 280 w 280"/>
                <a:gd name="T17" fmla="*/ 548 h 548"/>
                <a:gd name="T18" fmla="*/ 212 w 280"/>
                <a:gd name="T19" fmla="*/ 548 h 548"/>
                <a:gd name="T20" fmla="*/ 192 w 280"/>
                <a:gd name="T21" fmla="*/ 427 h 548"/>
                <a:gd name="T22" fmla="*/ 90 w 280"/>
                <a:gd name="T23" fmla="*/ 427 h 548"/>
                <a:gd name="T24" fmla="*/ 68 w 280"/>
                <a:gd name="T25" fmla="*/ 548 h 548"/>
                <a:gd name="T26" fmla="*/ 0 w 280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0" h="548">
                  <a:moveTo>
                    <a:pt x="100" y="362"/>
                  </a:moveTo>
                  <a:lnTo>
                    <a:pt x="179" y="362"/>
                  </a:lnTo>
                  <a:lnTo>
                    <a:pt x="141" y="134"/>
                  </a:lnTo>
                  <a:lnTo>
                    <a:pt x="139" y="134"/>
                  </a:lnTo>
                  <a:lnTo>
                    <a:pt x="100" y="362"/>
                  </a:lnTo>
                  <a:close/>
                  <a:moveTo>
                    <a:pt x="0" y="548"/>
                  </a:moveTo>
                  <a:lnTo>
                    <a:pt x="103" y="0"/>
                  </a:lnTo>
                  <a:lnTo>
                    <a:pt x="177" y="0"/>
                  </a:lnTo>
                  <a:lnTo>
                    <a:pt x="280" y="548"/>
                  </a:lnTo>
                  <a:lnTo>
                    <a:pt x="212" y="548"/>
                  </a:lnTo>
                  <a:lnTo>
                    <a:pt x="192" y="427"/>
                  </a:lnTo>
                  <a:lnTo>
                    <a:pt x="90" y="427"/>
                  </a:lnTo>
                  <a:lnTo>
                    <a:pt x="68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74"/>
            <p:cNvSpPr>
              <a:spLocks/>
            </p:cNvSpPr>
            <p:nvPr/>
          </p:nvSpPr>
          <p:spPr bwMode="auto">
            <a:xfrm>
              <a:off x="-887413" y="2544764"/>
              <a:ext cx="74613" cy="198438"/>
            </a:xfrm>
            <a:custGeom>
              <a:avLst/>
              <a:gdLst>
                <a:gd name="T0" fmla="*/ 0 w 206"/>
                <a:gd name="T1" fmla="*/ 545 h 545"/>
                <a:gd name="T2" fmla="*/ 0 w 206"/>
                <a:gd name="T3" fmla="*/ 0 h 545"/>
                <a:gd name="T4" fmla="*/ 70 w 206"/>
                <a:gd name="T5" fmla="*/ 0 h 545"/>
                <a:gd name="T6" fmla="*/ 70 w 206"/>
                <a:gd name="T7" fmla="*/ 479 h 545"/>
                <a:gd name="T8" fmla="*/ 206 w 206"/>
                <a:gd name="T9" fmla="*/ 479 h 545"/>
                <a:gd name="T10" fmla="*/ 206 w 206"/>
                <a:gd name="T11" fmla="*/ 545 h 545"/>
                <a:gd name="T12" fmla="*/ 0 w 206"/>
                <a:gd name="T13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6" h="545">
                  <a:moveTo>
                    <a:pt x="0" y="545"/>
                  </a:moveTo>
                  <a:lnTo>
                    <a:pt x="0" y="0"/>
                  </a:lnTo>
                  <a:lnTo>
                    <a:pt x="70" y="0"/>
                  </a:lnTo>
                  <a:lnTo>
                    <a:pt x="70" y="479"/>
                  </a:lnTo>
                  <a:lnTo>
                    <a:pt x="206" y="479"/>
                  </a:lnTo>
                  <a:lnTo>
                    <a:pt x="206" y="545"/>
                  </a:ln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75"/>
            <p:cNvSpPr>
              <a:spLocks/>
            </p:cNvSpPr>
            <p:nvPr/>
          </p:nvSpPr>
          <p:spPr bwMode="auto">
            <a:xfrm>
              <a:off x="-815976" y="2544764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0 w 246"/>
                <a:gd name="T9" fmla="*/ 214 h 545"/>
                <a:gd name="T10" fmla="*/ 122 w 246"/>
                <a:gd name="T11" fmla="*/ 214 h 545"/>
                <a:gd name="T12" fmla="*/ 172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0" y="214"/>
                  </a:lnTo>
                  <a:lnTo>
                    <a:pt x="122" y="214"/>
                  </a:lnTo>
                  <a:lnTo>
                    <a:pt x="172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76"/>
            <p:cNvSpPr>
              <a:spLocks/>
            </p:cNvSpPr>
            <p:nvPr/>
          </p:nvSpPr>
          <p:spPr bwMode="auto">
            <a:xfrm>
              <a:off x="-714376" y="2543176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5 h 559"/>
                <a:gd name="T4" fmla="*/ 65 w 187"/>
                <a:gd name="T5" fmla="*/ 496 h 559"/>
                <a:gd name="T6" fmla="*/ 103 w 187"/>
                <a:gd name="T7" fmla="*/ 480 h 559"/>
                <a:gd name="T8" fmla="*/ 119 w 187"/>
                <a:gd name="T9" fmla="*/ 443 h 559"/>
                <a:gd name="T10" fmla="*/ 110 w 187"/>
                <a:gd name="T11" fmla="*/ 397 h 559"/>
                <a:gd name="T12" fmla="*/ 63 w 187"/>
                <a:gd name="T13" fmla="*/ 299 h 559"/>
                <a:gd name="T14" fmla="*/ 12 w 187"/>
                <a:gd name="T15" fmla="*/ 190 h 559"/>
                <a:gd name="T16" fmla="*/ 0 w 187"/>
                <a:gd name="T17" fmla="*/ 124 h 559"/>
                <a:gd name="T18" fmla="*/ 32 w 187"/>
                <a:gd name="T19" fmla="*/ 35 h 559"/>
                <a:gd name="T20" fmla="*/ 113 w 187"/>
                <a:gd name="T21" fmla="*/ 0 h 559"/>
                <a:gd name="T22" fmla="*/ 172 w 187"/>
                <a:gd name="T23" fmla="*/ 14 h 559"/>
                <a:gd name="T24" fmla="*/ 172 w 187"/>
                <a:gd name="T25" fmla="*/ 80 h 559"/>
                <a:gd name="T26" fmla="*/ 122 w 187"/>
                <a:gd name="T27" fmla="*/ 63 h 559"/>
                <a:gd name="T28" fmla="*/ 69 w 187"/>
                <a:gd name="T29" fmla="*/ 115 h 559"/>
                <a:gd name="T30" fmla="*/ 78 w 187"/>
                <a:gd name="T31" fmla="*/ 161 h 559"/>
                <a:gd name="T32" fmla="*/ 126 w 187"/>
                <a:gd name="T33" fmla="*/ 259 h 559"/>
                <a:gd name="T34" fmla="*/ 176 w 187"/>
                <a:gd name="T35" fmla="*/ 368 h 559"/>
                <a:gd name="T36" fmla="*/ 187 w 187"/>
                <a:gd name="T37" fmla="*/ 434 h 559"/>
                <a:gd name="T38" fmla="*/ 156 w 187"/>
                <a:gd name="T39" fmla="*/ 524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5"/>
                  </a:lnTo>
                  <a:cubicBezTo>
                    <a:pt x="25" y="486"/>
                    <a:pt x="46" y="496"/>
                    <a:pt x="65" y="496"/>
                  </a:cubicBezTo>
                  <a:cubicBezTo>
                    <a:pt x="80" y="496"/>
                    <a:pt x="93" y="491"/>
                    <a:pt x="103" y="480"/>
                  </a:cubicBezTo>
                  <a:cubicBezTo>
                    <a:pt x="114" y="470"/>
                    <a:pt x="119" y="457"/>
                    <a:pt x="119" y="443"/>
                  </a:cubicBezTo>
                  <a:cubicBezTo>
                    <a:pt x="119" y="430"/>
                    <a:pt x="116" y="415"/>
                    <a:pt x="110" y="397"/>
                  </a:cubicBezTo>
                  <a:cubicBezTo>
                    <a:pt x="104" y="380"/>
                    <a:pt x="88" y="347"/>
                    <a:pt x="63" y="299"/>
                  </a:cubicBezTo>
                  <a:cubicBezTo>
                    <a:pt x="36" y="251"/>
                    <a:pt x="20" y="214"/>
                    <a:pt x="12" y="190"/>
                  </a:cubicBezTo>
                  <a:cubicBezTo>
                    <a:pt x="4" y="165"/>
                    <a:pt x="0" y="143"/>
                    <a:pt x="0" y="124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1"/>
                    <a:pt x="80" y="0"/>
                    <a:pt x="113" y="0"/>
                  </a:cubicBezTo>
                  <a:cubicBezTo>
                    <a:pt x="131" y="0"/>
                    <a:pt x="151" y="5"/>
                    <a:pt x="172" y="14"/>
                  </a:cubicBezTo>
                  <a:lnTo>
                    <a:pt x="172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7" y="63"/>
                    <a:pt x="69" y="80"/>
                    <a:pt x="69" y="115"/>
                  </a:cubicBezTo>
                  <a:cubicBezTo>
                    <a:pt x="69" y="128"/>
                    <a:pt x="72" y="143"/>
                    <a:pt x="78" y="161"/>
                  </a:cubicBezTo>
                  <a:cubicBezTo>
                    <a:pt x="84" y="179"/>
                    <a:pt x="100" y="212"/>
                    <a:pt x="126" y="259"/>
                  </a:cubicBezTo>
                  <a:cubicBezTo>
                    <a:pt x="152" y="307"/>
                    <a:pt x="168" y="343"/>
                    <a:pt x="176" y="368"/>
                  </a:cubicBezTo>
                  <a:cubicBezTo>
                    <a:pt x="183" y="393"/>
                    <a:pt x="187" y="414"/>
                    <a:pt x="187" y="434"/>
                  </a:cubicBezTo>
                  <a:cubicBezTo>
                    <a:pt x="187" y="471"/>
                    <a:pt x="177" y="501"/>
                    <a:pt x="156" y="524"/>
                  </a:cubicBezTo>
                  <a:cubicBezTo>
                    <a:pt x="135" y="547"/>
                    <a:pt x="108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77"/>
            <p:cNvSpPr>
              <a:spLocks/>
            </p:cNvSpPr>
            <p:nvPr/>
          </p:nvSpPr>
          <p:spPr bwMode="auto">
            <a:xfrm>
              <a:off x="-635001" y="2544764"/>
              <a:ext cx="85725" cy="198438"/>
            </a:xfrm>
            <a:custGeom>
              <a:avLst/>
              <a:gdLst>
                <a:gd name="T0" fmla="*/ 85 w 240"/>
                <a:gd name="T1" fmla="*/ 545 h 545"/>
                <a:gd name="T2" fmla="*/ 85 w 240"/>
                <a:gd name="T3" fmla="*/ 65 h 545"/>
                <a:gd name="T4" fmla="*/ 0 w 240"/>
                <a:gd name="T5" fmla="*/ 65 h 545"/>
                <a:gd name="T6" fmla="*/ 0 w 240"/>
                <a:gd name="T7" fmla="*/ 0 h 545"/>
                <a:gd name="T8" fmla="*/ 240 w 240"/>
                <a:gd name="T9" fmla="*/ 0 h 545"/>
                <a:gd name="T10" fmla="*/ 240 w 240"/>
                <a:gd name="T11" fmla="*/ 65 h 545"/>
                <a:gd name="T12" fmla="*/ 156 w 240"/>
                <a:gd name="T13" fmla="*/ 65 h 545"/>
                <a:gd name="T14" fmla="*/ 156 w 240"/>
                <a:gd name="T15" fmla="*/ 545 h 545"/>
                <a:gd name="T16" fmla="*/ 85 w 240"/>
                <a:gd name="T17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0" h="545">
                  <a:moveTo>
                    <a:pt x="85" y="545"/>
                  </a:moveTo>
                  <a:lnTo>
                    <a:pt x="85" y="65"/>
                  </a:lnTo>
                  <a:lnTo>
                    <a:pt x="0" y="65"/>
                  </a:lnTo>
                  <a:lnTo>
                    <a:pt x="0" y="0"/>
                  </a:lnTo>
                  <a:lnTo>
                    <a:pt x="240" y="0"/>
                  </a:lnTo>
                  <a:lnTo>
                    <a:pt x="240" y="65"/>
                  </a:lnTo>
                  <a:lnTo>
                    <a:pt x="156" y="65"/>
                  </a:lnTo>
                  <a:lnTo>
                    <a:pt x="156" y="545"/>
                  </a:lnTo>
                  <a:lnTo>
                    <a:pt x="85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78"/>
            <p:cNvSpPr>
              <a:spLocks noEditPoints="1"/>
            </p:cNvSpPr>
            <p:nvPr/>
          </p:nvSpPr>
          <p:spPr bwMode="auto">
            <a:xfrm>
              <a:off x="-1243013" y="2825751"/>
              <a:ext cx="95250" cy="198438"/>
            </a:xfrm>
            <a:custGeom>
              <a:avLst/>
              <a:gdLst>
                <a:gd name="T0" fmla="*/ 70 w 266"/>
                <a:gd name="T1" fmla="*/ 480 h 545"/>
                <a:gd name="T2" fmla="*/ 81 w 266"/>
                <a:gd name="T3" fmla="*/ 480 h 545"/>
                <a:gd name="T4" fmla="*/ 169 w 266"/>
                <a:gd name="T5" fmla="*/ 432 h 545"/>
                <a:gd name="T6" fmla="*/ 195 w 266"/>
                <a:gd name="T7" fmla="*/ 275 h 545"/>
                <a:gd name="T8" fmla="*/ 171 w 266"/>
                <a:gd name="T9" fmla="*/ 113 h 545"/>
                <a:gd name="T10" fmla="*/ 82 w 266"/>
                <a:gd name="T11" fmla="*/ 65 h 545"/>
                <a:gd name="T12" fmla="*/ 70 w 266"/>
                <a:gd name="T13" fmla="*/ 65 h 545"/>
                <a:gd name="T14" fmla="*/ 70 w 266"/>
                <a:gd name="T15" fmla="*/ 480 h 545"/>
                <a:gd name="T16" fmla="*/ 0 w 266"/>
                <a:gd name="T17" fmla="*/ 545 h 545"/>
                <a:gd name="T18" fmla="*/ 0 w 266"/>
                <a:gd name="T19" fmla="*/ 0 h 545"/>
                <a:gd name="T20" fmla="*/ 77 w 266"/>
                <a:gd name="T21" fmla="*/ 0 h 545"/>
                <a:gd name="T22" fmla="*/ 266 w 266"/>
                <a:gd name="T23" fmla="*/ 272 h 545"/>
                <a:gd name="T24" fmla="*/ 219 w 266"/>
                <a:gd name="T25" fmla="*/ 476 h 545"/>
                <a:gd name="T26" fmla="*/ 88 w 266"/>
                <a:gd name="T27" fmla="*/ 545 h 545"/>
                <a:gd name="T28" fmla="*/ 0 w 266"/>
                <a:gd name="T2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6" h="545">
                  <a:moveTo>
                    <a:pt x="70" y="480"/>
                  </a:moveTo>
                  <a:lnTo>
                    <a:pt x="81" y="480"/>
                  </a:lnTo>
                  <a:cubicBezTo>
                    <a:pt x="123" y="480"/>
                    <a:pt x="152" y="464"/>
                    <a:pt x="169" y="432"/>
                  </a:cubicBezTo>
                  <a:cubicBezTo>
                    <a:pt x="187" y="401"/>
                    <a:pt x="195" y="348"/>
                    <a:pt x="195" y="275"/>
                  </a:cubicBezTo>
                  <a:cubicBezTo>
                    <a:pt x="195" y="199"/>
                    <a:pt x="187" y="145"/>
                    <a:pt x="171" y="113"/>
                  </a:cubicBezTo>
                  <a:cubicBezTo>
                    <a:pt x="154" y="81"/>
                    <a:pt x="125" y="65"/>
                    <a:pt x="82" y="65"/>
                  </a:cubicBezTo>
                  <a:lnTo>
                    <a:pt x="70" y="65"/>
                  </a:lnTo>
                  <a:lnTo>
                    <a:pt x="70" y="480"/>
                  </a:lnTo>
                  <a:close/>
                  <a:moveTo>
                    <a:pt x="0" y="545"/>
                  </a:moveTo>
                  <a:lnTo>
                    <a:pt x="0" y="0"/>
                  </a:lnTo>
                  <a:lnTo>
                    <a:pt x="77" y="0"/>
                  </a:lnTo>
                  <a:cubicBezTo>
                    <a:pt x="203" y="0"/>
                    <a:pt x="266" y="91"/>
                    <a:pt x="266" y="272"/>
                  </a:cubicBezTo>
                  <a:cubicBezTo>
                    <a:pt x="266" y="362"/>
                    <a:pt x="250" y="431"/>
                    <a:pt x="219" y="476"/>
                  </a:cubicBezTo>
                  <a:cubicBezTo>
                    <a:pt x="188" y="522"/>
                    <a:pt x="144" y="545"/>
                    <a:pt x="88" y="545"/>
                  </a:cubicBezTo>
                  <a:lnTo>
                    <a:pt x="0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79"/>
            <p:cNvSpPr>
              <a:spLocks noEditPoints="1"/>
            </p:cNvSpPr>
            <p:nvPr/>
          </p:nvSpPr>
          <p:spPr bwMode="auto">
            <a:xfrm>
              <a:off x="-1146176" y="2825751"/>
              <a:ext cx="101600" cy="198438"/>
            </a:xfrm>
            <a:custGeom>
              <a:avLst/>
              <a:gdLst>
                <a:gd name="T0" fmla="*/ 101 w 281"/>
                <a:gd name="T1" fmla="*/ 362 h 548"/>
                <a:gd name="T2" fmla="*/ 180 w 281"/>
                <a:gd name="T3" fmla="*/ 362 h 548"/>
                <a:gd name="T4" fmla="*/ 142 w 281"/>
                <a:gd name="T5" fmla="*/ 134 h 548"/>
                <a:gd name="T6" fmla="*/ 140 w 281"/>
                <a:gd name="T7" fmla="*/ 134 h 548"/>
                <a:gd name="T8" fmla="*/ 101 w 281"/>
                <a:gd name="T9" fmla="*/ 362 h 548"/>
                <a:gd name="T10" fmla="*/ 0 w 281"/>
                <a:gd name="T11" fmla="*/ 548 h 548"/>
                <a:gd name="T12" fmla="*/ 104 w 281"/>
                <a:gd name="T13" fmla="*/ 0 h 548"/>
                <a:gd name="T14" fmla="*/ 178 w 281"/>
                <a:gd name="T15" fmla="*/ 0 h 548"/>
                <a:gd name="T16" fmla="*/ 281 w 281"/>
                <a:gd name="T17" fmla="*/ 548 h 548"/>
                <a:gd name="T18" fmla="*/ 212 w 281"/>
                <a:gd name="T19" fmla="*/ 548 h 548"/>
                <a:gd name="T20" fmla="*/ 193 w 281"/>
                <a:gd name="T21" fmla="*/ 427 h 548"/>
                <a:gd name="T22" fmla="*/ 91 w 281"/>
                <a:gd name="T23" fmla="*/ 427 h 548"/>
                <a:gd name="T24" fmla="*/ 69 w 281"/>
                <a:gd name="T25" fmla="*/ 548 h 548"/>
                <a:gd name="T26" fmla="*/ 0 w 281"/>
                <a:gd name="T27" fmla="*/ 548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1" h="548">
                  <a:moveTo>
                    <a:pt x="101" y="362"/>
                  </a:moveTo>
                  <a:lnTo>
                    <a:pt x="180" y="362"/>
                  </a:lnTo>
                  <a:lnTo>
                    <a:pt x="142" y="134"/>
                  </a:lnTo>
                  <a:lnTo>
                    <a:pt x="140" y="134"/>
                  </a:lnTo>
                  <a:lnTo>
                    <a:pt x="101" y="362"/>
                  </a:lnTo>
                  <a:close/>
                  <a:moveTo>
                    <a:pt x="0" y="548"/>
                  </a:moveTo>
                  <a:lnTo>
                    <a:pt x="104" y="0"/>
                  </a:lnTo>
                  <a:lnTo>
                    <a:pt x="178" y="0"/>
                  </a:lnTo>
                  <a:lnTo>
                    <a:pt x="281" y="548"/>
                  </a:lnTo>
                  <a:lnTo>
                    <a:pt x="212" y="548"/>
                  </a:lnTo>
                  <a:lnTo>
                    <a:pt x="193" y="427"/>
                  </a:lnTo>
                  <a:lnTo>
                    <a:pt x="91" y="427"/>
                  </a:lnTo>
                  <a:lnTo>
                    <a:pt x="69" y="548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Freeform 80"/>
            <p:cNvSpPr>
              <a:spLocks/>
            </p:cNvSpPr>
            <p:nvPr/>
          </p:nvSpPr>
          <p:spPr bwMode="auto">
            <a:xfrm>
              <a:off x="-1054101" y="2825751"/>
              <a:ext cx="88900" cy="198438"/>
            </a:xfrm>
            <a:custGeom>
              <a:avLst/>
              <a:gdLst>
                <a:gd name="T0" fmla="*/ 87 w 246"/>
                <a:gd name="T1" fmla="*/ 545 h 545"/>
                <a:gd name="T2" fmla="*/ 87 w 246"/>
                <a:gd name="T3" fmla="*/ 296 h 545"/>
                <a:gd name="T4" fmla="*/ 0 w 246"/>
                <a:gd name="T5" fmla="*/ 0 h 545"/>
                <a:gd name="T6" fmla="*/ 73 w 246"/>
                <a:gd name="T7" fmla="*/ 0 h 545"/>
                <a:gd name="T8" fmla="*/ 121 w 246"/>
                <a:gd name="T9" fmla="*/ 214 h 545"/>
                <a:gd name="T10" fmla="*/ 122 w 246"/>
                <a:gd name="T11" fmla="*/ 214 h 545"/>
                <a:gd name="T12" fmla="*/ 173 w 246"/>
                <a:gd name="T13" fmla="*/ 0 h 545"/>
                <a:gd name="T14" fmla="*/ 246 w 246"/>
                <a:gd name="T15" fmla="*/ 0 h 545"/>
                <a:gd name="T16" fmla="*/ 158 w 246"/>
                <a:gd name="T17" fmla="*/ 296 h 545"/>
                <a:gd name="T18" fmla="*/ 158 w 246"/>
                <a:gd name="T19" fmla="*/ 545 h 545"/>
                <a:gd name="T20" fmla="*/ 87 w 246"/>
                <a:gd name="T21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6" h="545">
                  <a:moveTo>
                    <a:pt x="87" y="545"/>
                  </a:moveTo>
                  <a:lnTo>
                    <a:pt x="87" y="296"/>
                  </a:lnTo>
                  <a:lnTo>
                    <a:pt x="0" y="0"/>
                  </a:lnTo>
                  <a:lnTo>
                    <a:pt x="73" y="0"/>
                  </a:lnTo>
                  <a:lnTo>
                    <a:pt x="121" y="214"/>
                  </a:lnTo>
                  <a:lnTo>
                    <a:pt x="122" y="214"/>
                  </a:lnTo>
                  <a:lnTo>
                    <a:pt x="173" y="0"/>
                  </a:lnTo>
                  <a:lnTo>
                    <a:pt x="246" y="0"/>
                  </a:lnTo>
                  <a:lnTo>
                    <a:pt x="158" y="296"/>
                  </a:lnTo>
                  <a:lnTo>
                    <a:pt x="158" y="545"/>
                  </a:lnTo>
                  <a:lnTo>
                    <a:pt x="87" y="545"/>
                  </a:ln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81"/>
            <p:cNvSpPr>
              <a:spLocks/>
            </p:cNvSpPr>
            <p:nvPr/>
          </p:nvSpPr>
          <p:spPr bwMode="auto">
            <a:xfrm>
              <a:off x="-957263" y="2824164"/>
              <a:ext cx="68263" cy="201613"/>
            </a:xfrm>
            <a:custGeom>
              <a:avLst/>
              <a:gdLst>
                <a:gd name="T0" fmla="*/ 4 w 187"/>
                <a:gd name="T1" fmla="*/ 538 h 559"/>
                <a:gd name="T2" fmla="*/ 4 w 187"/>
                <a:gd name="T3" fmla="*/ 466 h 559"/>
                <a:gd name="T4" fmla="*/ 65 w 187"/>
                <a:gd name="T5" fmla="*/ 496 h 559"/>
                <a:gd name="T6" fmla="*/ 103 w 187"/>
                <a:gd name="T7" fmla="*/ 481 h 559"/>
                <a:gd name="T8" fmla="*/ 119 w 187"/>
                <a:gd name="T9" fmla="*/ 443 h 559"/>
                <a:gd name="T10" fmla="*/ 110 w 187"/>
                <a:gd name="T11" fmla="*/ 398 h 559"/>
                <a:gd name="T12" fmla="*/ 62 w 187"/>
                <a:gd name="T13" fmla="*/ 299 h 559"/>
                <a:gd name="T14" fmla="*/ 12 w 187"/>
                <a:gd name="T15" fmla="*/ 190 h 559"/>
                <a:gd name="T16" fmla="*/ 0 w 187"/>
                <a:gd name="T17" fmla="*/ 125 h 559"/>
                <a:gd name="T18" fmla="*/ 32 w 187"/>
                <a:gd name="T19" fmla="*/ 35 h 559"/>
                <a:gd name="T20" fmla="*/ 112 w 187"/>
                <a:gd name="T21" fmla="*/ 0 h 559"/>
                <a:gd name="T22" fmla="*/ 171 w 187"/>
                <a:gd name="T23" fmla="*/ 14 h 559"/>
                <a:gd name="T24" fmla="*/ 171 w 187"/>
                <a:gd name="T25" fmla="*/ 80 h 559"/>
                <a:gd name="T26" fmla="*/ 122 w 187"/>
                <a:gd name="T27" fmla="*/ 63 h 559"/>
                <a:gd name="T28" fmla="*/ 68 w 187"/>
                <a:gd name="T29" fmla="*/ 115 h 559"/>
                <a:gd name="T30" fmla="*/ 77 w 187"/>
                <a:gd name="T31" fmla="*/ 162 h 559"/>
                <a:gd name="T32" fmla="*/ 125 w 187"/>
                <a:gd name="T33" fmla="*/ 260 h 559"/>
                <a:gd name="T34" fmla="*/ 176 w 187"/>
                <a:gd name="T35" fmla="*/ 368 h 559"/>
                <a:gd name="T36" fmla="*/ 187 w 187"/>
                <a:gd name="T37" fmla="*/ 434 h 559"/>
                <a:gd name="T38" fmla="*/ 155 w 187"/>
                <a:gd name="T39" fmla="*/ 525 h 559"/>
                <a:gd name="T40" fmla="*/ 74 w 187"/>
                <a:gd name="T41" fmla="*/ 559 h 559"/>
                <a:gd name="T42" fmla="*/ 4 w 187"/>
                <a:gd name="T43" fmla="*/ 538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7" h="559">
                  <a:moveTo>
                    <a:pt x="4" y="538"/>
                  </a:moveTo>
                  <a:lnTo>
                    <a:pt x="4" y="466"/>
                  </a:lnTo>
                  <a:cubicBezTo>
                    <a:pt x="25" y="486"/>
                    <a:pt x="45" y="496"/>
                    <a:pt x="65" y="496"/>
                  </a:cubicBezTo>
                  <a:cubicBezTo>
                    <a:pt x="80" y="496"/>
                    <a:pt x="93" y="491"/>
                    <a:pt x="103" y="481"/>
                  </a:cubicBezTo>
                  <a:cubicBezTo>
                    <a:pt x="114" y="470"/>
                    <a:pt x="119" y="458"/>
                    <a:pt x="119" y="443"/>
                  </a:cubicBezTo>
                  <a:cubicBezTo>
                    <a:pt x="119" y="430"/>
                    <a:pt x="116" y="415"/>
                    <a:pt x="110" y="398"/>
                  </a:cubicBezTo>
                  <a:cubicBezTo>
                    <a:pt x="104" y="380"/>
                    <a:pt x="88" y="347"/>
                    <a:pt x="62" y="299"/>
                  </a:cubicBezTo>
                  <a:cubicBezTo>
                    <a:pt x="36" y="251"/>
                    <a:pt x="19" y="215"/>
                    <a:pt x="12" y="190"/>
                  </a:cubicBezTo>
                  <a:cubicBezTo>
                    <a:pt x="4" y="165"/>
                    <a:pt x="0" y="144"/>
                    <a:pt x="0" y="125"/>
                  </a:cubicBezTo>
                  <a:cubicBezTo>
                    <a:pt x="0" y="88"/>
                    <a:pt x="11" y="58"/>
                    <a:pt x="32" y="35"/>
                  </a:cubicBezTo>
                  <a:cubicBezTo>
                    <a:pt x="53" y="12"/>
                    <a:pt x="80" y="0"/>
                    <a:pt x="112" y="0"/>
                  </a:cubicBezTo>
                  <a:cubicBezTo>
                    <a:pt x="131" y="0"/>
                    <a:pt x="150" y="5"/>
                    <a:pt x="171" y="14"/>
                  </a:cubicBezTo>
                  <a:lnTo>
                    <a:pt x="171" y="80"/>
                  </a:lnTo>
                  <a:cubicBezTo>
                    <a:pt x="152" y="69"/>
                    <a:pt x="136" y="63"/>
                    <a:pt x="122" y="63"/>
                  </a:cubicBezTo>
                  <a:cubicBezTo>
                    <a:pt x="86" y="63"/>
                    <a:pt x="68" y="81"/>
                    <a:pt x="68" y="115"/>
                  </a:cubicBezTo>
                  <a:cubicBezTo>
                    <a:pt x="68" y="128"/>
                    <a:pt x="71" y="144"/>
                    <a:pt x="77" y="162"/>
                  </a:cubicBezTo>
                  <a:cubicBezTo>
                    <a:pt x="84" y="179"/>
                    <a:pt x="100" y="212"/>
                    <a:pt x="125" y="260"/>
                  </a:cubicBezTo>
                  <a:cubicBezTo>
                    <a:pt x="151" y="307"/>
                    <a:pt x="168" y="343"/>
                    <a:pt x="176" y="368"/>
                  </a:cubicBezTo>
                  <a:cubicBezTo>
                    <a:pt x="183" y="393"/>
                    <a:pt x="187" y="415"/>
                    <a:pt x="187" y="434"/>
                  </a:cubicBezTo>
                  <a:cubicBezTo>
                    <a:pt x="187" y="471"/>
                    <a:pt x="176" y="501"/>
                    <a:pt x="155" y="525"/>
                  </a:cubicBezTo>
                  <a:cubicBezTo>
                    <a:pt x="135" y="548"/>
                    <a:pt x="107" y="559"/>
                    <a:pt x="74" y="559"/>
                  </a:cubicBezTo>
                  <a:cubicBezTo>
                    <a:pt x="50" y="559"/>
                    <a:pt x="26" y="552"/>
                    <a:pt x="4" y="538"/>
                  </a:cubicBezTo>
                  <a:close/>
                </a:path>
              </a:pathLst>
            </a:custGeom>
            <a:solidFill>
              <a:srgbClr val="7D7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82"/>
            <p:cNvSpPr>
              <a:spLocks noEditPoints="1"/>
            </p:cNvSpPr>
            <p:nvPr/>
          </p:nvSpPr>
          <p:spPr bwMode="auto">
            <a:xfrm>
              <a:off x="-854076" y="2808289"/>
              <a:ext cx="157163" cy="219075"/>
            </a:xfrm>
            <a:custGeom>
              <a:avLst/>
              <a:gdLst>
                <a:gd name="T0" fmla="*/ 169 w 437"/>
                <a:gd name="T1" fmla="*/ 232 h 604"/>
                <a:gd name="T2" fmla="*/ 141 w 437"/>
                <a:gd name="T3" fmla="*/ 372 h 604"/>
                <a:gd name="T4" fmla="*/ 268 w 437"/>
                <a:gd name="T5" fmla="*/ 372 h 604"/>
                <a:gd name="T6" fmla="*/ 296 w 437"/>
                <a:gd name="T7" fmla="*/ 232 h 604"/>
                <a:gd name="T8" fmla="*/ 169 w 437"/>
                <a:gd name="T9" fmla="*/ 232 h 604"/>
                <a:gd name="T10" fmla="*/ 0 w 437"/>
                <a:gd name="T11" fmla="*/ 172 h 604"/>
                <a:gd name="T12" fmla="*/ 121 w 437"/>
                <a:gd name="T13" fmla="*/ 172 h 604"/>
                <a:gd name="T14" fmla="*/ 156 w 437"/>
                <a:gd name="T15" fmla="*/ 0 h 604"/>
                <a:gd name="T16" fmla="*/ 217 w 437"/>
                <a:gd name="T17" fmla="*/ 0 h 604"/>
                <a:gd name="T18" fmla="*/ 181 w 437"/>
                <a:gd name="T19" fmla="*/ 172 h 604"/>
                <a:gd name="T20" fmla="*/ 308 w 437"/>
                <a:gd name="T21" fmla="*/ 172 h 604"/>
                <a:gd name="T22" fmla="*/ 343 w 437"/>
                <a:gd name="T23" fmla="*/ 0 h 604"/>
                <a:gd name="T24" fmla="*/ 404 w 437"/>
                <a:gd name="T25" fmla="*/ 0 h 604"/>
                <a:gd name="T26" fmla="*/ 368 w 437"/>
                <a:gd name="T27" fmla="*/ 172 h 604"/>
                <a:gd name="T28" fmla="*/ 437 w 437"/>
                <a:gd name="T29" fmla="*/ 172 h 604"/>
                <a:gd name="T30" fmla="*/ 437 w 437"/>
                <a:gd name="T31" fmla="*/ 232 h 604"/>
                <a:gd name="T32" fmla="*/ 356 w 437"/>
                <a:gd name="T33" fmla="*/ 232 h 604"/>
                <a:gd name="T34" fmla="*/ 328 w 437"/>
                <a:gd name="T35" fmla="*/ 372 h 604"/>
                <a:gd name="T36" fmla="*/ 437 w 437"/>
                <a:gd name="T37" fmla="*/ 372 h 604"/>
                <a:gd name="T38" fmla="*/ 437 w 437"/>
                <a:gd name="T39" fmla="*/ 431 h 604"/>
                <a:gd name="T40" fmla="*/ 316 w 437"/>
                <a:gd name="T41" fmla="*/ 431 h 604"/>
                <a:gd name="T42" fmla="*/ 280 w 437"/>
                <a:gd name="T43" fmla="*/ 604 h 604"/>
                <a:gd name="T44" fmla="*/ 220 w 437"/>
                <a:gd name="T45" fmla="*/ 604 h 604"/>
                <a:gd name="T46" fmla="*/ 255 w 437"/>
                <a:gd name="T47" fmla="*/ 431 h 604"/>
                <a:gd name="T48" fmla="*/ 129 w 437"/>
                <a:gd name="T49" fmla="*/ 431 h 604"/>
                <a:gd name="T50" fmla="*/ 93 w 437"/>
                <a:gd name="T51" fmla="*/ 604 h 604"/>
                <a:gd name="T52" fmla="*/ 33 w 437"/>
                <a:gd name="T53" fmla="*/ 604 h 604"/>
                <a:gd name="T54" fmla="*/ 68 w 437"/>
                <a:gd name="T55" fmla="*/ 431 h 604"/>
                <a:gd name="T56" fmla="*/ 0 w 437"/>
                <a:gd name="T57" fmla="*/ 431 h 604"/>
                <a:gd name="T58" fmla="*/ 0 w 437"/>
                <a:gd name="T59" fmla="*/ 372 h 604"/>
                <a:gd name="T60" fmla="*/ 81 w 437"/>
                <a:gd name="T61" fmla="*/ 372 h 604"/>
                <a:gd name="T62" fmla="*/ 109 w 437"/>
                <a:gd name="T63" fmla="*/ 232 h 604"/>
                <a:gd name="T64" fmla="*/ 0 w 437"/>
                <a:gd name="T65" fmla="*/ 232 h 604"/>
                <a:gd name="T66" fmla="*/ 0 w 437"/>
                <a:gd name="T67" fmla="*/ 172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37" h="604">
                  <a:moveTo>
                    <a:pt x="169" y="232"/>
                  </a:moveTo>
                  <a:lnTo>
                    <a:pt x="141" y="372"/>
                  </a:lnTo>
                  <a:lnTo>
                    <a:pt x="268" y="372"/>
                  </a:lnTo>
                  <a:lnTo>
                    <a:pt x="296" y="232"/>
                  </a:lnTo>
                  <a:lnTo>
                    <a:pt x="169" y="232"/>
                  </a:lnTo>
                  <a:close/>
                  <a:moveTo>
                    <a:pt x="0" y="172"/>
                  </a:moveTo>
                  <a:lnTo>
                    <a:pt x="121" y="172"/>
                  </a:lnTo>
                  <a:lnTo>
                    <a:pt x="156" y="0"/>
                  </a:lnTo>
                  <a:lnTo>
                    <a:pt x="217" y="0"/>
                  </a:lnTo>
                  <a:lnTo>
                    <a:pt x="181" y="172"/>
                  </a:lnTo>
                  <a:lnTo>
                    <a:pt x="308" y="172"/>
                  </a:lnTo>
                  <a:lnTo>
                    <a:pt x="343" y="0"/>
                  </a:lnTo>
                  <a:lnTo>
                    <a:pt x="404" y="0"/>
                  </a:lnTo>
                  <a:lnTo>
                    <a:pt x="368" y="172"/>
                  </a:lnTo>
                  <a:lnTo>
                    <a:pt x="437" y="172"/>
                  </a:lnTo>
                  <a:lnTo>
                    <a:pt x="437" y="232"/>
                  </a:lnTo>
                  <a:lnTo>
                    <a:pt x="356" y="232"/>
                  </a:lnTo>
                  <a:lnTo>
                    <a:pt x="328" y="372"/>
                  </a:lnTo>
                  <a:lnTo>
                    <a:pt x="437" y="372"/>
                  </a:lnTo>
                  <a:lnTo>
                    <a:pt x="437" y="431"/>
                  </a:lnTo>
                  <a:lnTo>
                    <a:pt x="316" y="431"/>
                  </a:lnTo>
                  <a:lnTo>
                    <a:pt x="280" y="604"/>
                  </a:lnTo>
                  <a:lnTo>
                    <a:pt x="220" y="604"/>
                  </a:lnTo>
                  <a:lnTo>
                    <a:pt x="255" y="431"/>
                  </a:lnTo>
                  <a:lnTo>
                    <a:pt x="129" y="431"/>
                  </a:lnTo>
                  <a:lnTo>
                    <a:pt x="93" y="604"/>
                  </a:lnTo>
                  <a:lnTo>
                    <a:pt x="33" y="604"/>
                  </a:lnTo>
                  <a:lnTo>
                    <a:pt x="68" y="431"/>
                  </a:lnTo>
                  <a:lnTo>
                    <a:pt x="0" y="431"/>
                  </a:lnTo>
                  <a:lnTo>
                    <a:pt x="0" y="372"/>
                  </a:lnTo>
                  <a:lnTo>
                    <a:pt x="81" y="372"/>
                  </a:lnTo>
                  <a:lnTo>
                    <a:pt x="109" y="232"/>
                  </a:lnTo>
                  <a:lnTo>
                    <a:pt x="0" y="232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Rectangle 83"/>
            <p:cNvSpPr>
              <a:spLocks noChangeArrowheads="1"/>
            </p:cNvSpPr>
            <p:nvPr/>
          </p:nvSpPr>
          <p:spPr bwMode="auto">
            <a:xfrm>
              <a:off x="-663576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84"/>
            <p:cNvSpPr>
              <a:spLocks/>
            </p:cNvSpPr>
            <p:nvPr/>
          </p:nvSpPr>
          <p:spPr bwMode="auto">
            <a:xfrm>
              <a:off x="-673101" y="2825751"/>
              <a:ext cx="23813" cy="23813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27 w 65"/>
                <a:gd name="T5" fmla="*/ 0 h 66"/>
                <a:gd name="T6" fmla="*/ 0 w 65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27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Rectangle 85"/>
            <p:cNvSpPr>
              <a:spLocks noChangeArrowheads="1"/>
            </p:cNvSpPr>
            <p:nvPr/>
          </p:nvSpPr>
          <p:spPr bwMode="auto">
            <a:xfrm>
              <a:off x="-604838" y="2825751"/>
              <a:ext cx="25400" cy="198438"/>
            </a:xfrm>
            <a:prstGeom prst="rect">
              <a:avLst/>
            </a:pr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86"/>
            <p:cNvSpPr>
              <a:spLocks/>
            </p:cNvSpPr>
            <p:nvPr/>
          </p:nvSpPr>
          <p:spPr bwMode="auto">
            <a:xfrm>
              <a:off x="-614363" y="2825751"/>
              <a:ext cx="23813" cy="23813"/>
            </a:xfrm>
            <a:custGeom>
              <a:avLst/>
              <a:gdLst>
                <a:gd name="T0" fmla="*/ 0 w 66"/>
                <a:gd name="T1" fmla="*/ 66 h 66"/>
                <a:gd name="T2" fmla="*/ 66 w 66"/>
                <a:gd name="T3" fmla="*/ 66 h 66"/>
                <a:gd name="T4" fmla="*/ 28 w 66"/>
                <a:gd name="T5" fmla="*/ 0 h 66"/>
                <a:gd name="T6" fmla="*/ 0 w 66"/>
                <a:gd name="T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66">
                  <a:moveTo>
                    <a:pt x="0" y="66"/>
                  </a:moveTo>
                  <a:lnTo>
                    <a:pt x="66" y="66"/>
                  </a:lnTo>
                  <a:lnTo>
                    <a:pt x="28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A5D20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6" name="Прямоугольник 65"/>
          <p:cNvSpPr/>
          <p:nvPr/>
        </p:nvSpPr>
        <p:spPr>
          <a:xfrm>
            <a:off x="1223456" y="145661"/>
            <a:ext cx="75775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cap="all" dirty="0">
                <a:ea typeface="Open Sans" panose="020B0606030504020204" pitchFamily="34" charset="0"/>
                <a:cs typeface="Calibri" panose="020F0502020204030204" pitchFamily="34" charset="0"/>
              </a:rPr>
              <a:t>Проект «А</a:t>
            </a:r>
            <a:r>
              <a:rPr lang="ru-RU" sz="4800" b="1" cap="all" dirty="0" smtClean="0">
                <a:ea typeface="Open Sans" panose="020B0606030504020204" pitchFamily="34" charset="0"/>
                <a:cs typeface="Calibri" panose="020F0502020204030204" pitchFamily="34" charset="0"/>
              </a:rPr>
              <a:t>»</a:t>
            </a:r>
            <a:endParaRPr lang="ru-RU" sz="4800" b="1" cap="all" dirty="0"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785663" y="428086"/>
            <a:ext cx="284899" cy="2848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116" y="2735385"/>
            <a:ext cx="261248" cy="347460"/>
          </a:xfrm>
          <a:prstGeom prst="rect">
            <a:avLst/>
          </a:prstGeom>
        </p:spPr>
      </p:pic>
      <p:pic>
        <p:nvPicPr>
          <p:cNvPr id="68" name="Рисунок 67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116" y="3940931"/>
            <a:ext cx="261248" cy="347460"/>
          </a:xfrm>
          <a:prstGeom prst="rect">
            <a:avLst/>
          </a:prstGeom>
        </p:spPr>
      </p:pic>
      <p:pic>
        <p:nvPicPr>
          <p:cNvPr id="69" name="Рисунок 68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02" y="4837958"/>
            <a:ext cx="261248" cy="347460"/>
          </a:xfrm>
          <a:prstGeom prst="rect">
            <a:avLst/>
          </a:prstGeom>
        </p:spPr>
      </p:pic>
      <p:pic>
        <p:nvPicPr>
          <p:cNvPr id="70" name="Рисунок 69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589" y="2770221"/>
            <a:ext cx="261248" cy="347460"/>
          </a:xfrm>
          <a:prstGeom prst="rect">
            <a:avLst/>
          </a:prstGeom>
        </p:spPr>
      </p:pic>
      <p:pic>
        <p:nvPicPr>
          <p:cNvPr id="71" name="Рисунок 70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589" y="3913817"/>
            <a:ext cx="261248" cy="347460"/>
          </a:xfrm>
          <a:prstGeom prst="rect">
            <a:avLst/>
          </a:prstGeom>
        </p:spPr>
      </p:pic>
      <p:pic>
        <p:nvPicPr>
          <p:cNvPr id="72" name="Рисунок 71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589" y="4773141"/>
            <a:ext cx="261248" cy="34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3978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20412</TotalTime>
  <Words>1529</Words>
  <Application>Microsoft Office PowerPoint</Application>
  <PresentationFormat>Широкоэкранный</PresentationFormat>
  <Paragraphs>237</Paragraphs>
  <Slides>20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Helvetica</vt:lpstr>
      <vt:lpstr>Helvetica Neue</vt:lpstr>
      <vt:lpstr>Open Sans</vt:lpstr>
      <vt:lpstr>Тема Office</vt:lpstr>
      <vt:lpstr>3 ПРАКТИЧЕСКИХ КЕЙСА  В РАБОТЕ С ГОСЗАКАЗЧИКОМ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мы сделали Системы, которые удовлетворили гос. заказчика</dc:title>
  <dc:creator>Адель Ахмадиев</dc:creator>
  <cp:lastModifiedBy>Адель Ахмадиев</cp:lastModifiedBy>
  <cp:revision>383</cp:revision>
  <cp:lastPrinted>2020-10-09T04:47:00Z</cp:lastPrinted>
  <dcterms:created xsi:type="dcterms:W3CDTF">2019-12-02T12:32:15Z</dcterms:created>
  <dcterms:modified xsi:type="dcterms:W3CDTF">2020-10-09T16:11:32Z</dcterms:modified>
</cp:coreProperties>
</file>