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8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en.wikipedia.org/wiki/Logical_schema" TargetMode="External"/><Relationship Id="rId3" Type="http://schemas.openxmlformats.org/officeDocument/2006/relationships/hyperlink" Target="https://en.wikipedia.org/wiki/ANSI-SPARC_Architecture" TargetMode="External"/><Relationship Id="rId4" Type="http://schemas.openxmlformats.org/officeDocument/2006/relationships/hyperlink" Target="https://www.studmed.ru/konnolli-tomas-begg-karolin-bazy-dannyh-proektirovanie-realizaciya-i-soprovozhdenie-teoriya-i-praktika_431d6424e6b.html" TargetMode="Externa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en.wikipedia.org/wiki/Logical_schema" TargetMode="External"/><Relationship Id="rId3" Type="http://schemas.openxmlformats.org/officeDocument/2006/relationships/hyperlink" Target="https://en.wikipedia.org/wiki/ANSI-SPARC_Architecture" TargetMode="External"/><Relationship Id="rId4" Type="http://schemas.openxmlformats.org/officeDocument/2006/relationships/hyperlink" Target="https://www.studmed.ru/konnolli-tomas-begg-karolin-bazy-dannyh-proektirovanie-realizaciya-i-soprovozhdenie-teoriya-i-praktika_431d6424e6b.html" TargetMode="Externa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en.wikipedia.org/wiki/Logical_schema" TargetMode="External"/><Relationship Id="rId3" Type="http://schemas.openxmlformats.org/officeDocument/2006/relationships/hyperlink" Target="https://en.wikipedia.org/wiki/ANSI-SPARC_Architecture" TargetMode="External"/><Relationship Id="rId4" Type="http://schemas.openxmlformats.org/officeDocument/2006/relationships/hyperlink" Target="https://www.studmed.ru/konnolli-tomas-begg-karolin-bazy-dannyh-proektirovanie-realizaciya-i-soprovozhdenie-teoriya-i-praktika_431d6424e6b.html" TargetMode="Externa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en.wikipedia.org/wiki/Logical_schema" TargetMode="External"/><Relationship Id="rId3" Type="http://schemas.openxmlformats.org/officeDocument/2006/relationships/hyperlink" Target="https://en.wikipedia.org/wiki/ANSI-SPARC_Architecture" TargetMode="External"/><Relationship Id="rId4" Type="http://schemas.openxmlformats.org/officeDocument/2006/relationships/hyperlink" Target="https://www.studmed.ru/konnolli-tomas-begg-karolin-bazy-dannyh-proektirovanie-realizaciya-i-soprovozhdenie-teoriya-i-praktika_431d6424e6b.html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9a3e16fd1f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9a3e16fd1f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Написать ФИО, компания, должность солюшн-архитектор, сказать что это мой опыт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смежный доклад - Максим Цепков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9a3e16fd1f_1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9a3e16fd1f_1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Написать ФИО, компания, должность солюшн-архитектор, сказать что это мой опыт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смежный доклад - Максим Цепков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92304df5a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92304df5a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222222"/>
                </a:solidFill>
              </a:rPr>
              <a:t>описать почему это моя боль</a:t>
            </a:r>
            <a:endParaRPr sz="95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50">
              <a:solidFill>
                <a:srgbClr val="222222"/>
              </a:solidFill>
              <a:highlight>
                <a:srgbClr val="F8F9FA"/>
              </a:highlight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93578c7d2a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93578c7d2a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9a3e16fd1f_1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9a3e16fd1f_1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Написать ФИО, компания, должность солюшн-архитектор, сказать что это мой опыт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смежный доклад - Максим Цепков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7eec4ea99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7eec4ea99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7eec4ea993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7eec4ea993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7eec4ea993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7eec4ea993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7eec4ea993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7eec4ea993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7eec4ea993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7eec4ea993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c7159568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c7159568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Написать ФИО, компания, должность солюшн-архитектор, сказать что это мой опыт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смежный доклад - Максим Цепков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7eec4ea993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7eec4ea993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7eec4ea993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7eec4ea993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7eec4ea993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7eec4ea993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9a0422aed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9a0422aed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9a3e16fd1f_1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9a3e16fd1f_1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6c71595689_0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6c71595689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9a3e16fd1f_1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9a3e16fd1f_1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6c71595689_0_2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6c71595689_0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6c71595689_0_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6c71595689_0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6c71595689_0_2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6c71595689_0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9a9654f4ca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9a9654f4ca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Написать ФИО, компания, должность солюшн-архитектор, сказать что это мой опыт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смежный доклад - Максим Цепков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92304df5a6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92304df5a6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93578c7d2a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93578c7d2a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6c71595689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6c71595689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на собеседованиях на аналитика (статистика по дошедшим до собеседования)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1 70% хорошо описывают процессы  2 </a:t>
            </a:r>
            <a:r>
              <a:rPr lang="ru">
                <a:solidFill>
                  <a:schemeClr val="dk1"/>
                </a:solidFill>
              </a:rPr>
              <a:t>только  </a:t>
            </a:r>
            <a:r>
              <a:rPr lang="ru"/>
              <a:t>40% хорошо описывают структуры данных  3 из бизнес-аналитиков это меньше 5% Все плохо?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Указать что это моя личная статистика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9e1a90742f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9e1a90742f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chemeClr val="hlink"/>
                </a:solidFill>
                <a:hlinkClick r:id="rId2"/>
              </a:rPr>
              <a:t>https://en.wikipedia.org/wiki/Logical_schema</a:t>
            </a:r>
            <a:r>
              <a:rPr lang="ru"/>
              <a:t>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50">
                <a:solidFill>
                  <a:srgbClr val="222222"/>
                </a:solidFill>
                <a:highlight>
                  <a:srgbClr val="F8F9FA"/>
                </a:highlight>
              </a:rPr>
              <a:t>The notion of a three-schema model was first introduced in 1975 by the </a:t>
            </a:r>
            <a:r>
              <a:rPr lang="ru" sz="950">
                <a:solidFill>
                  <a:srgbClr val="0B0080"/>
                </a:solidFill>
                <a:highlight>
                  <a:srgbClr val="F8F9FA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ANSI/X3/SPARC three level architecture</a:t>
            </a:r>
            <a:r>
              <a:rPr lang="ru" sz="950">
                <a:solidFill>
                  <a:srgbClr val="222222"/>
                </a:solidFill>
                <a:highlight>
                  <a:srgbClr val="F8F9FA"/>
                </a:highlight>
              </a:rPr>
              <a:t>, which determined three levels to model data.</a:t>
            </a:r>
            <a:endParaRPr sz="95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50">
                <a:solidFill>
                  <a:srgbClr val="222222"/>
                </a:solidFill>
                <a:highlight>
                  <a:srgbClr val="F8F9FA"/>
                </a:highlight>
              </a:rPr>
              <a:t>Схема предметной области - LDM - Физическая модель (добавить ссылку на книгу) </a:t>
            </a:r>
            <a:r>
              <a:rPr lang="ru" u="sng">
                <a:solidFill>
                  <a:schemeClr val="hlink"/>
                </a:solidFill>
                <a:hlinkClick r:id="rId4"/>
              </a:rPr>
              <a:t>https://www.studmed.ru/konnolli-tomas-begg-karolin-bazy-dannyh-proektirovanie-realizaciya-i-soprovozhdenie-teoriya-i-praktika_431d6424e6b.html</a:t>
            </a:r>
            <a:endParaRPr sz="95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50">
              <a:solidFill>
                <a:srgbClr val="222222"/>
              </a:solidFill>
              <a:highlight>
                <a:srgbClr val="F8F9FA"/>
              </a:highlight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93578c7d2a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93578c7d2a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У разработчика узкий фокус внимания, он сконцентрирован на конкретной задаче Часто он не понимает бизнес-смысл стоящий за данными В итоге он принимает неверные решения Архитектор который закроет эту проблему есть не всегда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93578c7d2a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93578c7d2a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93578c7d2a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93578c7d2a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6e76952e17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6e76952e17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93578c7d2a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93578c7d2a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93578c7d2a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93578c7d2a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9a9654f4ca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9a9654f4ca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Написать ФИО, компания, должность солюшн-архитектор, сказать что это мой опыт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смежный доклад - Максим Цепков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93578c7d2a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93578c7d2a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93578c7d2a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93578c7d2a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93578c7d2a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93578c7d2a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6c71595689_0_3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6c71595689_0_3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93578c7d2a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93578c7d2a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6c71595689_0_3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6c71595689_0_3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6c71595689_0_3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6c71595689_0_3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93578c7d2a_0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93578c7d2a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6ea8f286b0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6ea8f286b0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7ed41111d8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7ed41111d8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chemeClr val="hlink"/>
                </a:solidFill>
                <a:hlinkClick r:id="rId2"/>
              </a:rPr>
              <a:t>https://en.wikipedia.org/wiki/Logical_schema</a:t>
            </a:r>
            <a:r>
              <a:rPr lang="ru"/>
              <a:t>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50">
                <a:solidFill>
                  <a:srgbClr val="222222"/>
                </a:solidFill>
                <a:highlight>
                  <a:srgbClr val="F8F9FA"/>
                </a:highlight>
              </a:rPr>
              <a:t>The notion of a three-schema model was first introduced in 1975 by the </a:t>
            </a:r>
            <a:r>
              <a:rPr lang="ru" sz="950">
                <a:solidFill>
                  <a:srgbClr val="0B0080"/>
                </a:solidFill>
                <a:highlight>
                  <a:srgbClr val="F8F9FA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ANSI/X3/SPARC three level architecture</a:t>
            </a:r>
            <a:r>
              <a:rPr lang="ru" sz="950">
                <a:solidFill>
                  <a:srgbClr val="222222"/>
                </a:solidFill>
                <a:highlight>
                  <a:srgbClr val="F8F9FA"/>
                </a:highlight>
              </a:rPr>
              <a:t>, which determined three levels to model data.</a:t>
            </a:r>
            <a:endParaRPr sz="95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50">
                <a:solidFill>
                  <a:srgbClr val="222222"/>
                </a:solidFill>
                <a:highlight>
                  <a:srgbClr val="F8F9FA"/>
                </a:highlight>
              </a:rPr>
              <a:t>Схема предметной области - LDM - Физическая модель (добавить ссылку на книгу) </a:t>
            </a:r>
            <a:r>
              <a:rPr lang="ru" u="sng">
                <a:solidFill>
                  <a:schemeClr val="hlink"/>
                </a:solidFill>
                <a:hlinkClick r:id="rId4"/>
              </a:rPr>
              <a:t>https://www.studmed.ru/konnolli-tomas-begg-karolin-bazy-dannyh-proektirovanie-realizaciya-i-soprovozhdenie-teoriya-i-praktika_431d6424e6b.html</a:t>
            </a:r>
            <a:endParaRPr sz="95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50">
              <a:solidFill>
                <a:srgbClr val="222222"/>
              </a:solidFill>
              <a:highlight>
                <a:srgbClr val="F8F9FA"/>
              </a:highlight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93578c7d2a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93578c7d2a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chemeClr val="hlink"/>
                </a:solidFill>
                <a:hlinkClick r:id="rId2"/>
              </a:rPr>
              <a:t>https://en.wikipedia.org/wiki/Logical_schema</a:t>
            </a:r>
            <a:r>
              <a:rPr lang="ru"/>
              <a:t>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50">
                <a:solidFill>
                  <a:srgbClr val="222222"/>
                </a:solidFill>
                <a:highlight>
                  <a:srgbClr val="F8F9FA"/>
                </a:highlight>
              </a:rPr>
              <a:t>The notion of a three-schema model was first introduced in 1975 by the </a:t>
            </a:r>
            <a:r>
              <a:rPr lang="ru" sz="950">
                <a:solidFill>
                  <a:srgbClr val="0B0080"/>
                </a:solidFill>
                <a:highlight>
                  <a:srgbClr val="F8F9FA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ANSI/X3/SPARC three level architecture</a:t>
            </a:r>
            <a:r>
              <a:rPr lang="ru" sz="950">
                <a:solidFill>
                  <a:srgbClr val="222222"/>
                </a:solidFill>
                <a:highlight>
                  <a:srgbClr val="F8F9FA"/>
                </a:highlight>
              </a:rPr>
              <a:t>, which determined three levels to model data.</a:t>
            </a:r>
            <a:endParaRPr sz="95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50">
                <a:solidFill>
                  <a:srgbClr val="222222"/>
                </a:solidFill>
                <a:highlight>
                  <a:srgbClr val="F8F9FA"/>
                </a:highlight>
              </a:rPr>
              <a:t>Схема предметной области - LDM - Физическая модель (добавить ссылку на книгу) </a:t>
            </a:r>
            <a:r>
              <a:rPr lang="ru" u="sng">
                <a:solidFill>
                  <a:schemeClr val="hlink"/>
                </a:solidFill>
                <a:hlinkClick r:id="rId4"/>
              </a:rPr>
              <a:t>https://www.studmed.ru/konnolli-tomas-begg-karolin-bazy-dannyh-proektirovanie-realizaciya-i-soprovozhdenie-teoriya-i-praktika_431d6424e6b.html</a:t>
            </a:r>
            <a:endParaRPr sz="95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50">
              <a:solidFill>
                <a:srgbClr val="222222"/>
              </a:solidFill>
              <a:highlight>
                <a:srgbClr val="F8F9FA"/>
              </a:highlight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92c483245f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92c483245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Написать ФИО, компания, должность солюшн-архитектор, сказать что это мой опыт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смежный доклад - Максим Цепков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9a3e16fd1f_1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9a3e16fd1f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Написать ФИО, компания, должность солюшн-архитектор, сказать что это мой опыт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смежный доклад - Максим Цепков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7eec4ea993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7eec4ea993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chemeClr val="hlink"/>
                </a:solidFill>
                <a:hlinkClick r:id="rId2"/>
              </a:rPr>
              <a:t>https://en.wikipedia.org/wiki/Logical_schema</a:t>
            </a:r>
            <a:r>
              <a:rPr lang="ru"/>
              <a:t>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50">
                <a:solidFill>
                  <a:srgbClr val="222222"/>
                </a:solidFill>
                <a:highlight>
                  <a:srgbClr val="F8F9FA"/>
                </a:highlight>
              </a:rPr>
              <a:t>The notion of a three-schema model was first introduced in 1975 by the </a:t>
            </a:r>
            <a:r>
              <a:rPr lang="ru" sz="950">
                <a:solidFill>
                  <a:srgbClr val="0B0080"/>
                </a:solidFill>
                <a:highlight>
                  <a:srgbClr val="F8F9FA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ANSI/X3/SPARC three level architecture</a:t>
            </a:r>
            <a:r>
              <a:rPr lang="ru" sz="950">
                <a:solidFill>
                  <a:srgbClr val="222222"/>
                </a:solidFill>
                <a:highlight>
                  <a:srgbClr val="F8F9FA"/>
                </a:highlight>
              </a:rPr>
              <a:t>, which determined three levels to model data.</a:t>
            </a:r>
            <a:endParaRPr sz="95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50">
                <a:solidFill>
                  <a:srgbClr val="222222"/>
                </a:solidFill>
                <a:highlight>
                  <a:srgbClr val="F8F9FA"/>
                </a:highlight>
              </a:rPr>
              <a:t>Схема предметной области - LDM - Физическая модель (добавить ссылку на книгу) </a:t>
            </a:r>
            <a:r>
              <a:rPr lang="ru" u="sng">
                <a:solidFill>
                  <a:schemeClr val="hlink"/>
                </a:solidFill>
                <a:hlinkClick r:id="rId4"/>
              </a:rPr>
              <a:t>https://www.studmed.ru/konnolli-tomas-begg-karolin-bazy-dannyh-proektirovanie-realizaciya-i-soprovozhdenie-teoriya-i-praktika_431d6424e6b.html</a:t>
            </a:r>
            <a:endParaRPr sz="95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50">
              <a:solidFill>
                <a:srgbClr val="222222"/>
              </a:solidFill>
              <a:highlight>
                <a:srgbClr val="F8F9FA"/>
              </a:highlight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image" Target="../media/image10.png"/><Relationship Id="rId5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Relationship Id="rId4" Type="http://schemas.openxmlformats.org/officeDocument/2006/relationships/image" Target="../media/image31.png"/><Relationship Id="rId5" Type="http://schemas.openxmlformats.org/officeDocument/2006/relationships/image" Target="../media/image14.png"/><Relationship Id="rId6" Type="http://schemas.openxmlformats.org/officeDocument/2006/relationships/image" Target="../media/image44.png"/><Relationship Id="rId7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Relationship Id="rId4" Type="http://schemas.openxmlformats.org/officeDocument/2006/relationships/image" Target="../media/image17.png"/><Relationship Id="rId5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www.draw.io/?page-id=f1b7ffb7-ca1e-a977-7cf5-a751b3c06c05&amp;scale=auto#G1j7e80nB2j1TVEvSyDRKIPohCYK_EJJTt" TargetMode="External"/><Relationship Id="rId4" Type="http://schemas.openxmlformats.org/officeDocument/2006/relationships/image" Target="../media/image18.png"/><Relationship Id="rId5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www.draw.io/?page-id=f1b7ffb7-ca1e-a977-7cf5-a751b3c06c05&amp;scale=auto#G1j7e80nB2j1TVEvSyDRKIPohCYK_EJJTt" TargetMode="External"/><Relationship Id="rId4" Type="http://schemas.openxmlformats.org/officeDocument/2006/relationships/image" Target="../media/image18.png"/><Relationship Id="rId5" Type="http://schemas.openxmlformats.org/officeDocument/2006/relationships/hyperlink" Target="https://www.draw.io/?page-id=f1b7ffb7-ca1e-a977-7cf5-a751b3c06c05&amp;scale=auto#G1j7e80nB2j1TVEvSyDRKIPohCYK_EJJTt" TargetMode="External"/><Relationship Id="rId6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www.draw.io/?page-id=f1b7ffb7-ca1e-a977-7cf5-a751b3c06c05&amp;scale=auto#G1j7e80nB2j1TVEvSyDRKIPohCYK_EJJTt" TargetMode="External"/><Relationship Id="rId4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www.draw.io/?page-id=f1b7ffb7-ca1e-a977-7cf5-a751b3c06c05&amp;scale=auto#G1j7e80nB2j1TVEvSyDRKIPohCYK_EJJTt" TargetMode="External"/><Relationship Id="rId4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www.draw.io/?page-id=f1b7ffb7-ca1e-a977-7cf5-a751b3c06c05&amp;scale=auto#G1j7e80nB2j1TVEvSyDRKIPohCYK_EJJTt" TargetMode="External"/><Relationship Id="rId4" Type="http://schemas.openxmlformats.org/officeDocument/2006/relationships/image" Target="../media/image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www.draw.io/?page-id=f1b7ffb7-ca1e-a977-7cf5-a751b3c06c05&amp;scale=auto#G1j7e80nB2j1TVEvSyDRKIPohCYK_EJJTt" TargetMode="External"/><Relationship Id="rId4" Type="http://schemas.openxmlformats.org/officeDocument/2006/relationships/image" Target="../media/image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3.png"/><Relationship Id="rId4" Type="http://schemas.openxmlformats.org/officeDocument/2006/relationships/image" Target="../media/image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3.png"/><Relationship Id="rId4" Type="http://schemas.openxmlformats.org/officeDocument/2006/relationships/image" Target="../media/image17.png"/><Relationship Id="rId5" Type="http://schemas.openxmlformats.org/officeDocument/2006/relationships/image" Target="../media/image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3.png"/><Relationship Id="rId4" Type="http://schemas.openxmlformats.org/officeDocument/2006/relationships/image" Target="../media/image17.png"/><Relationship Id="rId5" Type="http://schemas.openxmlformats.org/officeDocument/2006/relationships/image" Target="../media/image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4.png"/><Relationship Id="rId4" Type="http://schemas.openxmlformats.org/officeDocument/2006/relationships/image" Target="../media/image10.png"/><Relationship Id="rId5" Type="http://schemas.openxmlformats.org/officeDocument/2006/relationships/image" Target="../media/image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3.png"/><Relationship Id="rId4" Type="http://schemas.openxmlformats.org/officeDocument/2006/relationships/image" Target="../media/image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9.png"/><Relationship Id="rId4" Type="http://schemas.openxmlformats.org/officeDocument/2006/relationships/image" Target="../media/image38.png"/><Relationship Id="rId10" Type="http://schemas.openxmlformats.org/officeDocument/2006/relationships/image" Target="../media/image1.png"/><Relationship Id="rId9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5.png"/><Relationship Id="rId7" Type="http://schemas.openxmlformats.org/officeDocument/2006/relationships/image" Target="../media/image30.png"/><Relationship Id="rId8" Type="http://schemas.openxmlformats.org/officeDocument/2006/relationships/image" Target="../media/image2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2.png"/><Relationship Id="rId4" Type="http://schemas.openxmlformats.org/officeDocument/2006/relationships/image" Target="../media/image1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4.png"/><Relationship Id="rId4" Type="http://schemas.openxmlformats.org/officeDocument/2006/relationships/image" Target="../media/image36.png"/><Relationship Id="rId9" Type="http://schemas.openxmlformats.org/officeDocument/2006/relationships/image" Target="../media/image1.png"/><Relationship Id="rId5" Type="http://schemas.openxmlformats.org/officeDocument/2006/relationships/image" Target="../media/image35.png"/><Relationship Id="rId6" Type="http://schemas.openxmlformats.org/officeDocument/2006/relationships/image" Target="../media/image32.png"/><Relationship Id="rId7" Type="http://schemas.openxmlformats.org/officeDocument/2006/relationships/image" Target="../media/image39.png"/><Relationship Id="rId8" Type="http://schemas.openxmlformats.org/officeDocument/2006/relationships/image" Target="../media/image37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2.png"/><Relationship Id="rId4" Type="http://schemas.openxmlformats.org/officeDocument/2006/relationships/image" Target="../media/image39.png"/><Relationship Id="rId5" Type="http://schemas.openxmlformats.org/officeDocument/2006/relationships/image" Target="../media/image35.png"/><Relationship Id="rId6" Type="http://schemas.openxmlformats.org/officeDocument/2006/relationships/image" Target="../media/image37.png"/><Relationship Id="rId7" Type="http://schemas.openxmlformats.org/officeDocument/2006/relationships/image" Target="../media/image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1.png"/><Relationship Id="rId4" Type="http://schemas.openxmlformats.org/officeDocument/2006/relationships/image" Target="../media/image1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hyperlink" Target="https://github.com/Casper0nn/LDM-generator" TargetMode="External"/><Relationship Id="rId4" Type="http://schemas.openxmlformats.org/officeDocument/2006/relationships/image" Target="../media/image42.png"/><Relationship Id="rId5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12.png"/><Relationship Id="rId10" Type="http://schemas.openxmlformats.org/officeDocument/2006/relationships/image" Target="../media/image1.png"/><Relationship Id="rId9" Type="http://schemas.openxmlformats.org/officeDocument/2006/relationships/image" Target="../media/image3.png"/><Relationship Id="rId5" Type="http://schemas.openxmlformats.org/officeDocument/2006/relationships/image" Target="../media/image11.png"/><Relationship Id="rId6" Type="http://schemas.openxmlformats.org/officeDocument/2006/relationships/image" Target="../media/image16.png"/><Relationship Id="rId7" Type="http://schemas.openxmlformats.org/officeDocument/2006/relationships/image" Target="../media/image7.png"/><Relationship Id="rId8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0.png"/><Relationship Id="rId4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24.png"/><Relationship Id="rId6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744575"/>
            <a:ext cx="8520600" cy="27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Как проектирование модели данных помогает вытащить сложный проект</a:t>
            </a: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4100" y="53575"/>
            <a:ext cx="1076325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2"/>
          <p:cNvSpPr txBox="1"/>
          <p:nvPr>
            <p:ph type="title"/>
          </p:nvPr>
        </p:nvSpPr>
        <p:spPr>
          <a:xfrm>
            <a:off x="311700" y="111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Обычный проект</a:t>
            </a:r>
            <a:r>
              <a:rPr lang="ru"/>
              <a:t>                                    </a:t>
            </a:r>
            <a:endParaRPr/>
          </a:p>
        </p:txBody>
      </p:sp>
      <p:pic>
        <p:nvPicPr>
          <p:cNvPr id="136" name="Google Shape;13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7928" y="1148953"/>
            <a:ext cx="3735000" cy="3505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148950"/>
            <a:ext cx="4261086" cy="3505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14100" y="53575"/>
            <a:ext cx="1076325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3"/>
          <p:cNvSpPr txBox="1"/>
          <p:nvPr>
            <p:ph type="title"/>
          </p:nvPr>
        </p:nvSpPr>
        <p:spPr>
          <a:xfrm>
            <a:off x="311700" y="111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T</a:t>
            </a:r>
            <a:r>
              <a:rPr lang="ru"/>
              <a:t>his is SPARTA!</a:t>
            </a:r>
            <a:r>
              <a:rPr lang="ru"/>
              <a:t>                            </a:t>
            </a:r>
            <a:endParaRPr/>
          </a:p>
        </p:txBody>
      </p:sp>
      <p:pic>
        <p:nvPicPr>
          <p:cNvPr id="144" name="Google Shape;14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7928" y="1148953"/>
            <a:ext cx="3735000" cy="3505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11270">
            <a:off x="2234201" y="2451374"/>
            <a:ext cx="869148" cy="40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42976">
            <a:off x="0" y="604821"/>
            <a:ext cx="4031949" cy="186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78600" y="615350"/>
            <a:ext cx="4114938" cy="403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14100" y="53575"/>
            <a:ext cx="1076325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 txBox="1"/>
          <p:nvPr>
            <p:ph type="title"/>
          </p:nvPr>
        </p:nvSpPr>
        <p:spPr>
          <a:xfrm>
            <a:off x="311700" y="111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У нас тут новое ТЗ</a:t>
            </a:r>
            <a:endParaRPr/>
          </a:p>
        </p:txBody>
      </p:sp>
      <p:sp>
        <p:nvSpPr>
          <p:cNvPr id="154" name="Google Shape;154;p24"/>
          <p:cNvSpPr txBox="1"/>
          <p:nvPr/>
        </p:nvSpPr>
        <p:spPr>
          <a:xfrm>
            <a:off x="3524250" y="1012025"/>
            <a:ext cx="1619100" cy="17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0"/>
          </a:p>
        </p:txBody>
      </p:sp>
      <p:pic>
        <p:nvPicPr>
          <p:cNvPr id="155" name="Google Shape;155;p24"/>
          <p:cNvPicPr preferRelativeResize="0"/>
          <p:nvPr/>
        </p:nvPicPr>
        <p:blipFill rotWithShape="1">
          <a:blip r:embed="rId3">
            <a:alphaModFix/>
          </a:blip>
          <a:srcRect b="65310" l="54938" r="27226" t="14311"/>
          <a:stretch/>
        </p:blipFill>
        <p:spPr>
          <a:xfrm>
            <a:off x="4298150" y="932925"/>
            <a:ext cx="3905251" cy="3277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2725" y="1917350"/>
            <a:ext cx="1359126" cy="127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14100" y="53575"/>
            <a:ext cx="1076325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5"/>
          <p:cNvSpPr txBox="1"/>
          <p:nvPr>
            <p:ph type="title"/>
          </p:nvPr>
        </p:nvSpPr>
        <p:spPr>
          <a:xfrm>
            <a:off x="311700" y="207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Простота не делает жизнь проще</a:t>
            </a:r>
            <a:endParaRPr/>
          </a:p>
        </p:txBody>
      </p:sp>
      <p:pic>
        <p:nvPicPr>
          <p:cNvPr id="163" name="Google Shape;16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0925" y="861550"/>
            <a:ext cx="4860647" cy="405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4100" y="53575"/>
            <a:ext cx="1076325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6"/>
          <p:cNvSpPr txBox="1"/>
          <p:nvPr>
            <p:ph type="title"/>
          </p:nvPr>
        </p:nvSpPr>
        <p:spPr>
          <a:xfrm>
            <a:off x="311700" y="111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Другой вид сложности</a:t>
            </a:r>
            <a:r>
              <a:rPr lang="ru"/>
              <a:t>                                  </a:t>
            </a:r>
            <a:endParaRPr/>
          </a:p>
        </p:txBody>
      </p:sp>
      <p:pic>
        <p:nvPicPr>
          <p:cNvPr id="170" name="Google Shape;17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0213" y="996538"/>
            <a:ext cx="3068274" cy="288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8800" y="1061500"/>
            <a:ext cx="2403107" cy="302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14100" y="53575"/>
            <a:ext cx="1076325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7"/>
          <p:cNvSpPr txBox="1"/>
          <p:nvPr>
            <p:ph type="title"/>
          </p:nvPr>
        </p:nvSpPr>
        <p:spPr>
          <a:xfrm>
            <a:off x="311700" y="111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Пример из жизни - личный кабинет                                     </a:t>
            </a:r>
            <a:endParaRPr/>
          </a:p>
        </p:txBody>
      </p:sp>
      <p:sp>
        <p:nvSpPr>
          <p:cNvPr id="178" name="Google Shape;178;p27"/>
          <p:cNvSpPr/>
          <p:nvPr/>
        </p:nvSpPr>
        <p:spPr>
          <a:xfrm>
            <a:off x="1585825" y="1199925"/>
            <a:ext cx="1712100" cy="996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Договор</a:t>
            </a:r>
            <a:endParaRPr/>
          </a:p>
        </p:txBody>
      </p:sp>
      <p:sp>
        <p:nvSpPr>
          <p:cNvPr id="179" name="Google Shape;179;p27"/>
          <p:cNvSpPr/>
          <p:nvPr/>
        </p:nvSpPr>
        <p:spPr>
          <a:xfrm>
            <a:off x="5380100" y="1199925"/>
            <a:ext cx="1712100" cy="996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Объект</a:t>
            </a:r>
            <a:endParaRPr/>
          </a:p>
        </p:txBody>
      </p:sp>
      <p:cxnSp>
        <p:nvCxnSpPr>
          <p:cNvPr id="180" name="Google Shape;180;p27"/>
          <p:cNvCxnSpPr>
            <a:stCxn id="178" idx="3"/>
            <a:endCxn id="179" idx="1"/>
          </p:cNvCxnSpPr>
          <p:nvPr/>
        </p:nvCxnSpPr>
        <p:spPr>
          <a:xfrm>
            <a:off x="3297925" y="1698075"/>
            <a:ext cx="208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1" name="Google Shape;181;p27"/>
          <p:cNvSpPr txBox="1"/>
          <p:nvPr/>
        </p:nvSpPr>
        <p:spPr>
          <a:xfrm>
            <a:off x="3297925" y="1326225"/>
            <a:ext cx="1045500" cy="3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Один</a:t>
            </a:r>
            <a:endParaRPr/>
          </a:p>
        </p:txBody>
      </p:sp>
      <p:sp>
        <p:nvSpPr>
          <p:cNvPr id="182" name="Google Shape;182;p27"/>
          <p:cNvSpPr txBox="1"/>
          <p:nvPr/>
        </p:nvSpPr>
        <p:spPr>
          <a:xfrm>
            <a:off x="4669325" y="1326225"/>
            <a:ext cx="825000" cy="3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Много</a:t>
            </a:r>
            <a:endParaRPr/>
          </a:p>
        </p:txBody>
      </p:sp>
      <p:sp>
        <p:nvSpPr>
          <p:cNvPr id="183" name="Google Shape;183;p27"/>
          <p:cNvSpPr txBox="1"/>
          <p:nvPr/>
        </p:nvSpPr>
        <p:spPr>
          <a:xfrm>
            <a:off x="1557775" y="2385800"/>
            <a:ext cx="1740000" cy="14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4" name="Google Shape;18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4100" y="53575"/>
            <a:ext cx="1076325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8"/>
          <p:cNvSpPr txBox="1"/>
          <p:nvPr>
            <p:ph type="title"/>
          </p:nvPr>
        </p:nvSpPr>
        <p:spPr>
          <a:xfrm>
            <a:off x="311700" y="111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Пример из жизни - личный кабинет                                     </a:t>
            </a:r>
            <a:endParaRPr/>
          </a:p>
        </p:txBody>
      </p:sp>
      <p:pic>
        <p:nvPicPr>
          <p:cNvPr id="190" name="Google Shape;190;p28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89000" y="757478"/>
            <a:ext cx="5668400" cy="4020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14100" y="53575"/>
            <a:ext cx="1076325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9"/>
          <p:cNvSpPr txBox="1"/>
          <p:nvPr>
            <p:ph type="title"/>
          </p:nvPr>
        </p:nvSpPr>
        <p:spPr>
          <a:xfrm>
            <a:off x="311700" y="111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Пример из жизни - личный кабинет </a:t>
            </a:r>
            <a:r>
              <a:rPr lang="ru"/>
              <a:t>                                  </a:t>
            </a:r>
            <a:endParaRPr/>
          </a:p>
        </p:txBody>
      </p:sp>
      <p:pic>
        <p:nvPicPr>
          <p:cNvPr id="197" name="Google Shape;197;p29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89000" y="757478"/>
            <a:ext cx="5668400" cy="4020626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9">
            <a:hlinkClick r:id="rId5"/>
          </p:cNvPr>
          <p:cNvSpPr/>
          <p:nvPr/>
        </p:nvSpPr>
        <p:spPr>
          <a:xfrm>
            <a:off x="3866400" y="2034950"/>
            <a:ext cx="287700" cy="2526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4A86E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9" name="Google Shape;199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14100" y="53575"/>
            <a:ext cx="1076325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0"/>
          <p:cNvSpPr txBox="1"/>
          <p:nvPr>
            <p:ph type="title"/>
          </p:nvPr>
        </p:nvSpPr>
        <p:spPr>
          <a:xfrm>
            <a:off x="311700" y="111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Пример из жизни - личный кабинет                                     </a:t>
            </a:r>
            <a:endParaRPr/>
          </a:p>
        </p:txBody>
      </p:sp>
      <p:sp>
        <p:nvSpPr>
          <p:cNvPr id="205" name="Google Shape;205;p30"/>
          <p:cNvSpPr/>
          <p:nvPr/>
        </p:nvSpPr>
        <p:spPr>
          <a:xfrm>
            <a:off x="1585825" y="1199925"/>
            <a:ext cx="1712100" cy="996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Договор</a:t>
            </a:r>
            <a:endParaRPr/>
          </a:p>
        </p:txBody>
      </p:sp>
      <p:sp>
        <p:nvSpPr>
          <p:cNvPr id="206" name="Google Shape;206;p30"/>
          <p:cNvSpPr/>
          <p:nvPr/>
        </p:nvSpPr>
        <p:spPr>
          <a:xfrm>
            <a:off x="5380100" y="1199925"/>
            <a:ext cx="1712100" cy="996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Объект</a:t>
            </a:r>
            <a:endParaRPr/>
          </a:p>
        </p:txBody>
      </p:sp>
      <p:cxnSp>
        <p:nvCxnSpPr>
          <p:cNvPr id="207" name="Google Shape;207;p30"/>
          <p:cNvCxnSpPr>
            <a:stCxn id="205" idx="3"/>
            <a:endCxn id="206" idx="1"/>
          </p:cNvCxnSpPr>
          <p:nvPr/>
        </p:nvCxnSpPr>
        <p:spPr>
          <a:xfrm>
            <a:off x="3297925" y="1698075"/>
            <a:ext cx="208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8" name="Google Shape;208;p30"/>
          <p:cNvSpPr txBox="1"/>
          <p:nvPr/>
        </p:nvSpPr>
        <p:spPr>
          <a:xfrm>
            <a:off x="3297925" y="1326225"/>
            <a:ext cx="1045500" cy="3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Один</a:t>
            </a:r>
            <a:endParaRPr/>
          </a:p>
        </p:txBody>
      </p:sp>
      <p:sp>
        <p:nvSpPr>
          <p:cNvPr id="209" name="Google Shape;209;p30"/>
          <p:cNvSpPr txBox="1"/>
          <p:nvPr/>
        </p:nvSpPr>
        <p:spPr>
          <a:xfrm>
            <a:off x="4669325" y="1326225"/>
            <a:ext cx="825000" cy="3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Много</a:t>
            </a:r>
            <a:endParaRPr/>
          </a:p>
        </p:txBody>
      </p:sp>
      <p:sp>
        <p:nvSpPr>
          <p:cNvPr id="210" name="Google Shape;210;p30"/>
          <p:cNvSpPr txBox="1"/>
          <p:nvPr/>
        </p:nvSpPr>
        <p:spPr>
          <a:xfrm>
            <a:off x="1557775" y="2385800"/>
            <a:ext cx="1740000" cy="14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30">
            <a:hlinkClick r:id="rId3"/>
          </p:cNvPr>
          <p:cNvSpPr/>
          <p:nvPr/>
        </p:nvSpPr>
        <p:spPr>
          <a:xfrm>
            <a:off x="6722350" y="1824450"/>
            <a:ext cx="287700" cy="2526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4A86E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2" name="Google Shape;21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4100" y="53575"/>
            <a:ext cx="1076325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1"/>
          <p:cNvSpPr txBox="1"/>
          <p:nvPr>
            <p:ph type="title"/>
          </p:nvPr>
        </p:nvSpPr>
        <p:spPr>
          <a:xfrm>
            <a:off x="311700" y="111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Пример из жизни - личный кабинет                                     </a:t>
            </a:r>
            <a:endParaRPr/>
          </a:p>
        </p:txBody>
      </p:sp>
      <p:sp>
        <p:nvSpPr>
          <p:cNvPr id="218" name="Google Shape;218;p31"/>
          <p:cNvSpPr/>
          <p:nvPr/>
        </p:nvSpPr>
        <p:spPr>
          <a:xfrm>
            <a:off x="1585825" y="1199925"/>
            <a:ext cx="1712100" cy="996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Договор</a:t>
            </a:r>
            <a:endParaRPr/>
          </a:p>
        </p:txBody>
      </p:sp>
      <p:sp>
        <p:nvSpPr>
          <p:cNvPr id="219" name="Google Shape;219;p31"/>
          <p:cNvSpPr/>
          <p:nvPr/>
        </p:nvSpPr>
        <p:spPr>
          <a:xfrm>
            <a:off x="5380100" y="1199925"/>
            <a:ext cx="1712100" cy="996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Объект</a:t>
            </a:r>
            <a:endParaRPr/>
          </a:p>
        </p:txBody>
      </p:sp>
      <p:cxnSp>
        <p:nvCxnSpPr>
          <p:cNvPr id="220" name="Google Shape;220;p31"/>
          <p:cNvCxnSpPr>
            <a:stCxn id="218" idx="3"/>
          </p:cNvCxnSpPr>
          <p:nvPr/>
        </p:nvCxnSpPr>
        <p:spPr>
          <a:xfrm>
            <a:off x="3297925" y="1698075"/>
            <a:ext cx="610500" cy="1291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1" name="Google Shape;221;p31"/>
          <p:cNvSpPr txBox="1"/>
          <p:nvPr/>
        </p:nvSpPr>
        <p:spPr>
          <a:xfrm>
            <a:off x="3297925" y="1326225"/>
            <a:ext cx="1045500" cy="3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Один</a:t>
            </a:r>
            <a:endParaRPr/>
          </a:p>
        </p:txBody>
      </p:sp>
      <p:sp>
        <p:nvSpPr>
          <p:cNvPr id="222" name="Google Shape;222;p31"/>
          <p:cNvSpPr txBox="1"/>
          <p:nvPr/>
        </p:nvSpPr>
        <p:spPr>
          <a:xfrm>
            <a:off x="3908425" y="2355825"/>
            <a:ext cx="825000" cy="3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Много</a:t>
            </a:r>
            <a:endParaRPr/>
          </a:p>
        </p:txBody>
      </p:sp>
      <p:sp>
        <p:nvSpPr>
          <p:cNvPr id="223" name="Google Shape;223;p31"/>
          <p:cNvSpPr/>
          <p:nvPr/>
        </p:nvSpPr>
        <p:spPr>
          <a:xfrm>
            <a:off x="3520550" y="2664525"/>
            <a:ext cx="1712100" cy="996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Услуга</a:t>
            </a:r>
            <a:endParaRPr/>
          </a:p>
        </p:txBody>
      </p:sp>
      <p:cxnSp>
        <p:nvCxnSpPr>
          <p:cNvPr id="224" name="Google Shape;224;p31"/>
          <p:cNvCxnSpPr/>
          <p:nvPr/>
        </p:nvCxnSpPr>
        <p:spPr>
          <a:xfrm flipH="1" rot="10800000">
            <a:off x="4862825" y="1634975"/>
            <a:ext cx="517200" cy="1024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5" name="Google Shape;225;p31"/>
          <p:cNvSpPr txBox="1"/>
          <p:nvPr/>
        </p:nvSpPr>
        <p:spPr>
          <a:xfrm>
            <a:off x="4733425" y="1321213"/>
            <a:ext cx="1045500" cy="3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Один</a:t>
            </a:r>
            <a:endParaRPr/>
          </a:p>
        </p:txBody>
      </p:sp>
      <p:sp>
        <p:nvSpPr>
          <p:cNvPr id="226" name="Google Shape;226;p31">
            <a:hlinkClick r:id="rId3"/>
          </p:cNvPr>
          <p:cNvSpPr/>
          <p:nvPr/>
        </p:nvSpPr>
        <p:spPr>
          <a:xfrm>
            <a:off x="4862825" y="3333100"/>
            <a:ext cx="287700" cy="2526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4A86E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7" name="Google Shape;22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4100" y="53575"/>
            <a:ext cx="1076325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111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Знакомимся                                                </a:t>
            </a:r>
            <a:endParaRPr/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795400"/>
            <a:ext cx="4499700" cy="3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Михаил Поздняков 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Архитектор,  сейчас работаю в ВТБ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В прошлом работал руководителем департамента аналити</a:t>
            </a:r>
            <a:r>
              <a:rPr lang="ru"/>
              <a:t>ки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19 лет в IT</a:t>
            </a: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1500" y="748550"/>
            <a:ext cx="2913308" cy="415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4100" y="53575"/>
            <a:ext cx="1076325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2"/>
          <p:cNvSpPr txBox="1"/>
          <p:nvPr>
            <p:ph type="title"/>
          </p:nvPr>
        </p:nvSpPr>
        <p:spPr>
          <a:xfrm>
            <a:off x="311700" y="111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Пример из жизни - личный кабинет                                     </a:t>
            </a:r>
            <a:endParaRPr/>
          </a:p>
        </p:txBody>
      </p:sp>
      <p:sp>
        <p:nvSpPr>
          <p:cNvPr id="233" name="Google Shape;233;p32"/>
          <p:cNvSpPr/>
          <p:nvPr/>
        </p:nvSpPr>
        <p:spPr>
          <a:xfrm>
            <a:off x="1585825" y="1199925"/>
            <a:ext cx="1712100" cy="996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Договор</a:t>
            </a:r>
            <a:endParaRPr/>
          </a:p>
        </p:txBody>
      </p:sp>
      <p:sp>
        <p:nvSpPr>
          <p:cNvPr id="234" name="Google Shape;234;p32"/>
          <p:cNvSpPr/>
          <p:nvPr/>
        </p:nvSpPr>
        <p:spPr>
          <a:xfrm>
            <a:off x="5380100" y="1199925"/>
            <a:ext cx="1712100" cy="996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Объект</a:t>
            </a:r>
            <a:endParaRPr/>
          </a:p>
        </p:txBody>
      </p:sp>
      <p:cxnSp>
        <p:nvCxnSpPr>
          <p:cNvPr id="235" name="Google Shape;235;p32"/>
          <p:cNvCxnSpPr>
            <a:stCxn id="233" idx="3"/>
          </p:cNvCxnSpPr>
          <p:nvPr/>
        </p:nvCxnSpPr>
        <p:spPr>
          <a:xfrm>
            <a:off x="3297925" y="1698075"/>
            <a:ext cx="610500" cy="1291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6" name="Google Shape;236;p32"/>
          <p:cNvSpPr txBox="1"/>
          <p:nvPr/>
        </p:nvSpPr>
        <p:spPr>
          <a:xfrm>
            <a:off x="3297925" y="1326225"/>
            <a:ext cx="1045500" cy="3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Один</a:t>
            </a:r>
            <a:endParaRPr/>
          </a:p>
        </p:txBody>
      </p:sp>
      <p:sp>
        <p:nvSpPr>
          <p:cNvPr id="237" name="Google Shape;237;p32"/>
          <p:cNvSpPr txBox="1"/>
          <p:nvPr/>
        </p:nvSpPr>
        <p:spPr>
          <a:xfrm>
            <a:off x="3908425" y="2355825"/>
            <a:ext cx="825000" cy="3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Много</a:t>
            </a:r>
            <a:endParaRPr/>
          </a:p>
        </p:txBody>
      </p:sp>
      <p:sp>
        <p:nvSpPr>
          <p:cNvPr id="238" name="Google Shape;238;p32"/>
          <p:cNvSpPr/>
          <p:nvPr/>
        </p:nvSpPr>
        <p:spPr>
          <a:xfrm>
            <a:off x="3520550" y="2664525"/>
            <a:ext cx="1712100" cy="996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Услуга</a:t>
            </a:r>
            <a:endParaRPr/>
          </a:p>
        </p:txBody>
      </p:sp>
      <p:cxnSp>
        <p:nvCxnSpPr>
          <p:cNvPr id="239" name="Google Shape;239;p32"/>
          <p:cNvCxnSpPr/>
          <p:nvPr/>
        </p:nvCxnSpPr>
        <p:spPr>
          <a:xfrm flipH="1" rot="10800000">
            <a:off x="4862825" y="1634975"/>
            <a:ext cx="517200" cy="1024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0" name="Google Shape;240;p32"/>
          <p:cNvSpPr txBox="1"/>
          <p:nvPr/>
        </p:nvSpPr>
        <p:spPr>
          <a:xfrm>
            <a:off x="4733425" y="1321213"/>
            <a:ext cx="1045500" cy="3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Один</a:t>
            </a:r>
            <a:endParaRPr/>
          </a:p>
        </p:txBody>
      </p:sp>
      <p:sp>
        <p:nvSpPr>
          <p:cNvPr id="241" name="Google Shape;241;p32">
            <a:hlinkClick r:id="rId3"/>
          </p:cNvPr>
          <p:cNvSpPr/>
          <p:nvPr/>
        </p:nvSpPr>
        <p:spPr>
          <a:xfrm>
            <a:off x="4862825" y="3333100"/>
            <a:ext cx="287700" cy="2526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4A86E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32"/>
          <p:cNvSpPr txBox="1"/>
          <p:nvPr/>
        </p:nvSpPr>
        <p:spPr>
          <a:xfrm>
            <a:off x="2926525" y="3780225"/>
            <a:ext cx="35085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/>
              <a:t>Добавить справочник услуг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32"/>
          <p:cNvSpPr txBox="1"/>
          <p:nvPr/>
        </p:nvSpPr>
        <p:spPr>
          <a:xfrm>
            <a:off x="5509425" y="2266900"/>
            <a:ext cx="34443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/>
              <a:t>Добавить услуги в карточку объекта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32"/>
          <p:cNvSpPr txBox="1"/>
          <p:nvPr/>
        </p:nvSpPr>
        <p:spPr>
          <a:xfrm>
            <a:off x="204925" y="2258550"/>
            <a:ext cx="30930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/>
              <a:t>Добавить услуги в карточку договора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5" name="Google Shape;24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4100" y="53575"/>
            <a:ext cx="1076325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3"/>
          <p:cNvSpPr txBox="1"/>
          <p:nvPr>
            <p:ph type="title"/>
          </p:nvPr>
        </p:nvSpPr>
        <p:spPr>
          <a:xfrm>
            <a:off x="311700" y="111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Пример из жизни - личный кабинет                                     </a:t>
            </a:r>
            <a:endParaRPr/>
          </a:p>
        </p:txBody>
      </p:sp>
      <p:sp>
        <p:nvSpPr>
          <p:cNvPr id="251" name="Google Shape;251;p33"/>
          <p:cNvSpPr/>
          <p:nvPr/>
        </p:nvSpPr>
        <p:spPr>
          <a:xfrm>
            <a:off x="1585825" y="1199925"/>
            <a:ext cx="1712100" cy="996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Договор</a:t>
            </a:r>
            <a:endParaRPr/>
          </a:p>
        </p:txBody>
      </p:sp>
      <p:sp>
        <p:nvSpPr>
          <p:cNvPr id="252" name="Google Shape;252;p33"/>
          <p:cNvSpPr/>
          <p:nvPr/>
        </p:nvSpPr>
        <p:spPr>
          <a:xfrm>
            <a:off x="5380100" y="1199925"/>
            <a:ext cx="1712100" cy="996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Объект</a:t>
            </a:r>
            <a:endParaRPr/>
          </a:p>
        </p:txBody>
      </p:sp>
      <p:cxnSp>
        <p:nvCxnSpPr>
          <p:cNvPr id="253" name="Google Shape;253;p33"/>
          <p:cNvCxnSpPr>
            <a:stCxn id="251" idx="3"/>
          </p:cNvCxnSpPr>
          <p:nvPr/>
        </p:nvCxnSpPr>
        <p:spPr>
          <a:xfrm>
            <a:off x="3297925" y="1698075"/>
            <a:ext cx="610500" cy="1291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4" name="Google Shape;254;p33"/>
          <p:cNvSpPr txBox="1"/>
          <p:nvPr/>
        </p:nvSpPr>
        <p:spPr>
          <a:xfrm>
            <a:off x="3297925" y="1326225"/>
            <a:ext cx="1045500" cy="3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Один</a:t>
            </a:r>
            <a:endParaRPr/>
          </a:p>
        </p:txBody>
      </p:sp>
      <p:sp>
        <p:nvSpPr>
          <p:cNvPr id="255" name="Google Shape;255;p33"/>
          <p:cNvSpPr txBox="1"/>
          <p:nvPr/>
        </p:nvSpPr>
        <p:spPr>
          <a:xfrm>
            <a:off x="3908425" y="2355825"/>
            <a:ext cx="825000" cy="3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Много</a:t>
            </a:r>
            <a:endParaRPr/>
          </a:p>
        </p:txBody>
      </p:sp>
      <p:sp>
        <p:nvSpPr>
          <p:cNvPr id="256" name="Google Shape;256;p33"/>
          <p:cNvSpPr/>
          <p:nvPr/>
        </p:nvSpPr>
        <p:spPr>
          <a:xfrm>
            <a:off x="3520550" y="2664525"/>
            <a:ext cx="1712100" cy="996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Услуга</a:t>
            </a:r>
            <a:endParaRPr/>
          </a:p>
        </p:txBody>
      </p:sp>
      <p:cxnSp>
        <p:nvCxnSpPr>
          <p:cNvPr id="257" name="Google Shape;257;p33"/>
          <p:cNvCxnSpPr/>
          <p:nvPr/>
        </p:nvCxnSpPr>
        <p:spPr>
          <a:xfrm flipH="1" rot="10800000">
            <a:off x="4862825" y="1634975"/>
            <a:ext cx="517200" cy="1024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8" name="Google Shape;258;p33"/>
          <p:cNvSpPr txBox="1"/>
          <p:nvPr/>
        </p:nvSpPr>
        <p:spPr>
          <a:xfrm>
            <a:off x="4733425" y="1321213"/>
            <a:ext cx="1045500" cy="3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Один</a:t>
            </a:r>
            <a:endParaRPr/>
          </a:p>
        </p:txBody>
      </p:sp>
      <p:sp>
        <p:nvSpPr>
          <p:cNvPr id="259" name="Google Shape;259;p33">
            <a:hlinkClick r:id="rId3"/>
          </p:cNvPr>
          <p:cNvSpPr/>
          <p:nvPr/>
        </p:nvSpPr>
        <p:spPr>
          <a:xfrm>
            <a:off x="4862825" y="3333100"/>
            <a:ext cx="287700" cy="2526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4A86E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33"/>
          <p:cNvSpPr txBox="1"/>
          <p:nvPr/>
        </p:nvSpPr>
        <p:spPr>
          <a:xfrm>
            <a:off x="2926525" y="3780225"/>
            <a:ext cx="3508500" cy="9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/>
              <a:t>Добавить справочник услуг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/>
              <a:t>Интеграция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/>
              <a:t>Сведение разнородных справочников разных филиалов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33"/>
          <p:cNvSpPr txBox="1"/>
          <p:nvPr/>
        </p:nvSpPr>
        <p:spPr>
          <a:xfrm>
            <a:off x="5509425" y="2266900"/>
            <a:ext cx="3444300" cy="13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/>
              <a:t>Добавить услуги в карточку объекта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/>
              <a:t>Изменить всю логику подбора данных договора по объекту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33"/>
          <p:cNvSpPr txBox="1"/>
          <p:nvPr/>
        </p:nvSpPr>
        <p:spPr>
          <a:xfrm>
            <a:off x="204925" y="2258550"/>
            <a:ext cx="3093000" cy="11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/>
              <a:t>Добавить услуги в карточку договора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/>
              <a:t>Изменить процесс заведения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/>
              <a:t>Изменить логику подбора объектов по договору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33"/>
          <p:cNvSpPr txBox="1"/>
          <p:nvPr/>
        </p:nvSpPr>
        <p:spPr>
          <a:xfrm>
            <a:off x="6435025" y="3438450"/>
            <a:ext cx="2596200" cy="10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/>
              <a:t>Поправить схемы в смежных системах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/>
              <a:t>Поправить отчеты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/>
              <a:t>Поправить дашборды руководителей</a:t>
            </a:r>
            <a:endParaRPr/>
          </a:p>
        </p:txBody>
      </p:sp>
      <p:pic>
        <p:nvPicPr>
          <p:cNvPr id="264" name="Google Shape;26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4100" y="53575"/>
            <a:ext cx="1076325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4"/>
          <p:cNvSpPr txBox="1"/>
          <p:nvPr>
            <p:ph type="title"/>
          </p:nvPr>
        </p:nvSpPr>
        <p:spPr>
          <a:xfrm>
            <a:off x="311700" y="111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Пример из жизни - личный кабинет                                     </a:t>
            </a:r>
            <a:endParaRPr/>
          </a:p>
        </p:txBody>
      </p:sp>
      <p:pic>
        <p:nvPicPr>
          <p:cNvPr id="270" name="Google Shape;27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8450" y="766475"/>
            <a:ext cx="6087105" cy="4154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4100" y="53575"/>
            <a:ext cx="1076325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5"/>
          <p:cNvSpPr txBox="1"/>
          <p:nvPr>
            <p:ph type="title"/>
          </p:nvPr>
        </p:nvSpPr>
        <p:spPr>
          <a:xfrm>
            <a:off x="311700" y="111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Модель данных поможет?</a:t>
            </a:r>
            <a:endParaRPr/>
          </a:p>
        </p:txBody>
      </p:sp>
      <p:pic>
        <p:nvPicPr>
          <p:cNvPr id="277" name="Google Shape;27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2725" y="1975299"/>
            <a:ext cx="2379750" cy="2233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1101" y="1975301"/>
            <a:ext cx="1895376" cy="2382325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5"/>
          <p:cNvSpPr txBox="1"/>
          <p:nvPr/>
        </p:nvSpPr>
        <p:spPr>
          <a:xfrm>
            <a:off x="1332767" y="1554637"/>
            <a:ext cx="309300" cy="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35"/>
          <p:cNvSpPr txBox="1"/>
          <p:nvPr/>
        </p:nvSpPr>
        <p:spPr>
          <a:xfrm>
            <a:off x="1513363" y="1859209"/>
            <a:ext cx="243900" cy="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35"/>
          <p:cNvSpPr txBox="1"/>
          <p:nvPr/>
        </p:nvSpPr>
        <p:spPr>
          <a:xfrm>
            <a:off x="1757411" y="1553154"/>
            <a:ext cx="309300" cy="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2" name="Google Shape;282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14100" y="53575"/>
            <a:ext cx="1076325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6"/>
          <p:cNvSpPr txBox="1"/>
          <p:nvPr>
            <p:ph type="title"/>
          </p:nvPr>
        </p:nvSpPr>
        <p:spPr>
          <a:xfrm>
            <a:off x="311700" y="111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Хорошая модель </a:t>
            </a:r>
            <a:r>
              <a:rPr b="1" lang="ru"/>
              <a:t>может </a:t>
            </a:r>
            <a:r>
              <a:rPr lang="ru"/>
              <a:t>остановить лавину!</a:t>
            </a:r>
            <a:endParaRPr/>
          </a:p>
        </p:txBody>
      </p:sp>
      <p:pic>
        <p:nvPicPr>
          <p:cNvPr id="288" name="Google Shape;28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2725" y="1975299"/>
            <a:ext cx="2379750" cy="2233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1101" y="1975301"/>
            <a:ext cx="1895376" cy="2382325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6"/>
          <p:cNvSpPr/>
          <p:nvPr/>
        </p:nvSpPr>
        <p:spPr>
          <a:xfrm>
            <a:off x="6274600" y="976325"/>
            <a:ext cx="2238408" cy="1809756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36"/>
          <p:cNvSpPr/>
          <p:nvPr/>
        </p:nvSpPr>
        <p:spPr>
          <a:xfrm>
            <a:off x="521500" y="976325"/>
            <a:ext cx="2238408" cy="1809756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36"/>
          <p:cNvSpPr/>
          <p:nvPr/>
        </p:nvSpPr>
        <p:spPr>
          <a:xfrm>
            <a:off x="826300" y="1517275"/>
            <a:ext cx="506400" cy="294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36"/>
          <p:cNvSpPr/>
          <p:nvPr/>
        </p:nvSpPr>
        <p:spPr>
          <a:xfrm>
            <a:off x="1948708" y="1517275"/>
            <a:ext cx="506400" cy="294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94" name="Google Shape;294;p36"/>
          <p:cNvCxnSpPr>
            <a:stCxn id="292" idx="3"/>
          </p:cNvCxnSpPr>
          <p:nvPr/>
        </p:nvCxnSpPr>
        <p:spPr>
          <a:xfrm>
            <a:off x="1332700" y="1664575"/>
            <a:ext cx="180600" cy="381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95" name="Google Shape;295;p36"/>
          <p:cNvSpPr txBox="1"/>
          <p:nvPr/>
        </p:nvSpPr>
        <p:spPr>
          <a:xfrm>
            <a:off x="1332767" y="1554637"/>
            <a:ext cx="309300" cy="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36"/>
          <p:cNvSpPr txBox="1"/>
          <p:nvPr/>
        </p:nvSpPr>
        <p:spPr>
          <a:xfrm>
            <a:off x="1513363" y="1859209"/>
            <a:ext cx="243900" cy="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36"/>
          <p:cNvSpPr/>
          <p:nvPr/>
        </p:nvSpPr>
        <p:spPr>
          <a:xfrm>
            <a:off x="1398623" y="1950528"/>
            <a:ext cx="506400" cy="294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98" name="Google Shape;298;p36"/>
          <p:cNvCxnSpPr/>
          <p:nvPr/>
        </p:nvCxnSpPr>
        <p:spPr>
          <a:xfrm flipH="1" rot="10800000">
            <a:off x="1795690" y="1646034"/>
            <a:ext cx="153000" cy="303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99" name="Google Shape;299;p36"/>
          <p:cNvSpPr txBox="1"/>
          <p:nvPr/>
        </p:nvSpPr>
        <p:spPr>
          <a:xfrm>
            <a:off x="1757411" y="1553154"/>
            <a:ext cx="309300" cy="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36"/>
          <p:cNvSpPr/>
          <p:nvPr/>
        </p:nvSpPr>
        <p:spPr>
          <a:xfrm>
            <a:off x="6579400" y="1491650"/>
            <a:ext cx="506400" cy="294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36"/>
          <p:cNvSpPr/>
          <p:nvPr/>
        </p:nvSpPr>
        <p:spPr>
          <a:xfrm>
            <a:off x="7701808" y="1491650"/>
            <a:ext cx="506400" cy="294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02" name="Google Shape;302;p36"/>
          <p:cNvCxnSpPr>
            <a:stCxn id="300" idx="3"/>
          </p:cNvCxnSpPr>
          <p:nvPr/>
        </p:nvCxnSpPr>
        <p:spPr>
          <a:xfrm>
            <a:off x="7085800" y="1638950"/>
            <a:ext cx="180600" cy="381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3" name="Google Shape;303;p36"/>
          <p:cNvSpPr/>
          <p:nvPr/>
        </p:nvSpPr>
        <p:spPr>
          <a:xfrm>
            <a:off x="7151723" y="1924903"/>
            <a:ext cx="506400" cy="294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04" name="Google Shape;304;p36"/>
          <p:cNvCxnSpPr/>
          <p:nvPr/>
        </p:nvCxnSpPr>
        <p:spPr>
          <a:xfrm flipH="1" rot="10800000">
            <a:off x="7548790" y="1620409"/>
            <a:ext cx="153000" cy="303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05" name="Google Shape;305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14100" y="53575"/>
            <a:ext cx="1076325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7"/>
          <p:cNvSpPr txBox="1"/>
          <p:nvPr>
            <p:ph type="title"/>
          </p:nvPr>
        </p:nvSpPr>
        <p:spPr>
          <a:xfrm>
            <a:off x="311700" y="111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Модели помогут и тут</a:t>
            </a:r>
            <a:endParaRPr/>
          </a:p>
        </p:txBody>
      </p:sp>
      <p:pic>
        <p:nvPicPr>
          <p:cNvPr id="311" name="Google Shape;31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8650" y="1268513"/>
            <a:ext cx="2502351" cy="245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7"/>
          <p:cNvPicPr preferRelativeResize="0"/>
          <p:nvPr/>
        </p:nvPicPr>
        <p:blipFill rotWithShape="1">
          <a:blip r:embed="rId4">
            <a:alphaModFix/>
          </a:blip>
          <a:srcRect b="65310" l="54938" r="27226" t="14311"/>
          <a:stretch/>
        </p:blipFill>
        <p:spPr>
          <a:xfrm>
            <a:off x="932250" y="1135600"/>
            <a:ext cx="3243563" cy="2722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14100" y="53575"/>
            <a:ext cx="1076325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8"/>
          <p:cNvSpPr txBox="1"/>
          <p:nvPr>
            <p:ph type="title"/>
          </p:nvPr>
        </p:nvSpPr>
        <p:spPr>
          <a:xfrm>
            <a:off x="311700" y="111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Эмпирическое наблюдение</a:t>
            </a:r>
            <a:endParaRPr/>
          </a:p>
        </p:txBody>
      </p:sp>
      <p:cxnSp>
        <p:nvCxnSpPr>
          <p:cNvPr id="319" name="Google Shape;319;p38"/>
          <p:cNvCxnSpPr/>
          <p:nvPr/>
        </p:nvCxnSpPr>
        <p:spPr>
          <a:xfrm>
            <a:off x="1006475" y="3489450"/>
            <a:ext cx="5790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20" name="Google Shape;320;p38"/>
          <p:cNvSpPr txBox="1"/>
          <p:nvPr/>
        </p:nvSpPr>
        <p:spPr>
          <a:xfrm>
            <a:off x="5462800" y="3489450"/>
            <a:ext cx="2496000" cy="6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Сложность модели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данных</a:t>
            </a:r>
            <a:endParaRPr/>
          </a:p>
        </p:txBody>
      </p:sp>
      <p:grpSp>
        <p:nvGrpSpPr>
          <p:cNvPr id="321" name="Google Shape;321;p38"/>
          <p:cNvGrpSpPr/>
          <p:nvPr/>
        </p:nvGrpSpPr>
        <p:grpSpPr>
          <a:xfrm>
            <a:off x="885200" y="781250"/>
            <a:ext cx="6820800" cy="2597101"/>
            <a:chOff x="889250" y="2101850"/>
            <a:chExt cx="6820800" cy="2597101"/>
          </a:xfrm>
        </p:grpSpPr>
        <p:pic>
          <p:nvPicPr>
            <p:cNvPr id="322" name="Google Shape;322;p3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93750" y="2129201"/>
              <a:ext cx="6729999" cy="256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3" name="Google Shape;323;p38"/>
            <p:cNvSpPr/>
            <p:nvPr/>
          </p:nvSpPr>
          <p:spPr>
            <a:xfrm>
              <a:off x="889250" y="2101850"/>
              <a:ext cx="6820800" cy="1141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24" name="Google Shape;324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4100" y="53575"/>
            <a:ext cx="1076325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9"/>
          <p:cNvSpPr txBox="1"/>
          <p:nvPr>
            <p:ph type="title"/>
          </p:nvPr>
        </p:nvSpPr>
        <p:spPr>
          <a:xfrm>
            <a:off x="311700" y="111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Формальное доказательство</a:t>
            </a:r>
            <a:endParaRPr/>
          </a:p>
        </p:txBody>
      </p:sp>
      <p:pic>
        <p:nvPicPr>
          <p:cNvPr id="330" name="Google Shape;33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2550" y="684250"/>
            <a:ext cx="2942246" cy="4154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4100" y="53575"/>
            <a:ext cx="1076325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0"/>
          <p:cNvSpPr txBox="1"/>
          <p:nvPr>
            <p:ph type="title"/>
          </p:nvPr>
        </p:nvSpPr>
        <p:spPr>
          <a:xfrm>
            <a:off x="311700" y="111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Как можно померить систему</a:t>
            </a:r>
            <a:endParaRPr/>
          </a:p>
        </p:txBody>
      </p:sp>
      <p:sp>
        <p:nvSpPr>
          <p:cNvPr id="337" name="Google Shape;337;p40"/>
          <p:cNvSpPr txBox="1"/>
          <p:nvPr>
            <p:ph idx="1" type="body"/>
          </p:nvPr>
        </p:nvSpPr>
        <p:spPr>
          <a:xfrm>
            <a:off x="311700" y="805500"/>
            <a:ext cx="8520600" cy="3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Метрика устойчивости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Метрика абстрактности 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40"/>
          <p:cNvSpPr/>
          <p:nvPr/>
        </p:nvSpPr>
        <p:spPr>
          <a:xfrm>
            <a:off x="565900" y="2021050"/>
            <a:ext cx="1546200" cy="96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Мобильное приложение</a:t>
            </a:r>
            <a:endParaRPr/>
          </a:p>
        </p:txBody>
      </p:sp>
      <p:sp>
        <p:nvSpPr>
          <p:cNvPr id="339" name="Google Shape;339;p40"/>
          <p:cNvSpPr/>
          <p:nvPr/>
        </p:nvSpPr>
        <p:spPr>
          <a:xfrm>
            <a:off x="3477000" y="2021050"/>
            <a:ext cx="1546200" cy="96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Сервер</a:t>
            </a:r>
            <a:endParaRPr/>
          </a:p>
        </p:txBody>
      </p:sp>
      <p:sp>
        <p:nvSpPr>
          <p:cNvPr id="340" name="Google Shape;340;p40"/>
          <p:cNvSpPr/>
          <p:nvPr/>
        </p:nvSpPr>
        <p:spPr>
          <a:xfrm>
            <a:off x="6347650" y="2021050"/>
            <a:ext cx="1546200" cy="96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Учетная система</a:t>
            </a:r>
            <a:endParaRPr/>
          </a:p>
        </p:txBody>
      </p:sp>
      <p:cxnSp>
        <p:nvCxnSpPr>
          <p:cNvPr id="341" name="Google Shape;341;p40"/>
          <p:cNvCxnSpPr>
            <a:stCxn id="338" idx="3"/>
            <a:endCxn id="339" idx="1"/>
          </p:cNvCxnSpPr>
          <p:nvPr/>
        </p:nvCxnSpPr>
        <p:spPr>
          <a:xfrm>
            <a:off x="2112100" y="2501050"/>
            <a:ext cx="13650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42" name="Google Shape;342;p40"/>
          <p:cNvCxnSpPr>
            <a:stCxn id="339" idx="3"/>
            <a:endCxn id="340" idx="1"/>
          </p:cNvCxnSpPr>
          <p:nvPr/>
        </p:nvCxnSpPr>
        <p:spPr>
          <a:xfrm>
            <a:off x="5023200" y="2501050"/>
            <a:ext cx="13245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43" name="Google Shape;343;p40"/>
          <p:cNvSpPr/>
          <p:nvPr/>
        </p:nvSpPr>
        <p:spPr>
          <a:xfrm>
            <a:off x="4972800" y="3365875"/>
            <a:ext cx="1546200" cy="96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Транспорт</a:t>
            </a:r>
            <a:endParaRPr/>
          </a:p>
        </p:txBody>
      </p:sp>
      <p:cxnSp>
        <p:nvCxnSpPr>
          <p:cNvPr id="344" name="Google Shape;344;p40"/>
          <p:cNvCxnSpPr>
            <a:stCxn id="339" idx="2"/>
            <a:endCxn id="343" idx="1"/>
          </p:cNvCxnSpPr>
          <p:nvPr/>
        </p:nvCxnSpPr>
        <p:spPr>
          <a:xfrm>
            <a:off x="4250100" y="2981050"/>
            <a:ext cx="722700" cy="8649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45" name="Google Shape;345;p40"/>
          <p:cNvCxnSpPr>
            <a:stCxn id="340" idx="2"/>
            <a:endCxn id="343" idx="3"/>
          </p:cNvCxnSpPr>
          <p:nvPr/>
        </p:nvCxnSpPr>
        <p:spPr>
          <a:xfrm flipH="1">
            <a:off x="6518950" y="2981050"/>
            <a:ext cx="601800" cy="8649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46" name="Google Shape;34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4100" y="53575"/>
            <a:ext cx="1076325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1"/>
          <p:cNvSpPr txBox="1"/>
          <p:nvPr>
            <p:ph type="title"/>
          </p:nvPr>
        </p:nvSpPr>
        <p:spPr>
          <a:xfrm>
            <a:off x="311700" y="111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Принцип устойчивости абстракций</a:t>
            </a:r>
            <a:endParaRPr/>
          </a:p>
        </p:txBody>
      </p:sp>
      <p:cxnSp>
        <p:nvCxnSpPr>
          <p:cNvPr id="352" name="Google Shape;352;p41"/>
          <p:cNvCxnSpPr/>
          <p:nvPr/>
        </p:nvCxnSpPr>
        <p:spPr>
          <a:xfrm>
            <a:off x="2576800" y="3991525"/>
            <a:ext cx="3607500" cy="40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53" name="Google Shape;353;p41"/>
          <p:cNvCxnSpPr/>
          <p:nvPr/>
        </p:nvCxnSpPr>
        <p:spPr>
          <a:xfrm rot="10800000">
            <a:off x="2607125" y="980325"/>
            <a:ext cx="0" cy="30213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54" name="Google Shape;354;p41"/>
          <p:cNvSpPr/>
          <p:nvPr/>
        </p:nvSpPr>
        <p:spPr>
          <a:xfrm rot="5400000">
            <a:off x="2596279" y="1445531"/>
            <a:ext cx="1347327" cy="1361315"/>
          </a:xfrm>
          <a:custGeom>
            <a:rect b="b" l="l" r="r" t="t"/>
            <a:pathLst>
              <a:path extrusionOk="0" h="44462" w="46888">
                <a:moveTo>
                  <a:pt x="0" y="0"/>
                </a:moveTo>
                <a:cubicBezTo>
                  <a:pt x="5120" y="1954"/>
                  <a:pt x="22905" y="4312"/>
                  <a:pt x="30720" y="11722"/>
                </a:cubicBezTo>
                <a:cubicBezTo>
                  <a:pt x="38535" y="19132"/>
                  <a:pt x="44193" y="39005"/>
                  <a:pt x="46888" y="44462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355" name="Google Shape;355;p41"/>
          <p:cNvCxnSpPr/>
          <p:nvPr/>
        </p:nvCxnSpPr>
        <p:spPr>
          <a:xfrm>
            <a:off x="2637425" y="1465250"/>
            <a:ext cx="2607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6" name="Google Shape;356;p41"/>
          <p:cNvCxnSpPr/>
          <p:nvPr/>
        </p:nvCxnSpPr>
        <p:spPr>
          <a:xfrm rot="10800000">
            <a:off x="5234450" y="1475350"/>
            <a:ext cx="0" cy="255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7" name="Google Shape;357;p41"/>
          <p:cNvSpPr/>
          <p:nvPr/>
        </p:nvSpPr>
        <p:spPr>
          <a:xfrm rot="6299835">
            <a:off x="3793146" y="2898467"/>
            <a:ext cx="1430677" cy="1164029"/>
          </a:xfrm>
          <a:custGeom>
            <a:rect b="b" l="l" r="r" t="t"/>
            <a:pathLst>
              <a:path extrusionOk="0" h="33145" w="43250">
                <a:moveTo>
                  <a:pt x="0" y="0"/>
                </a:moveTo>
                <a:cubicBezTo>
                  <a:pt x="2830" y="4109"/>
                  <a:pt x="9769" y="19132"/>
                  <a:pt x="16977" y="24656"/>
                </a:cubicBezTo>
                <a:cubicBezTo>
                  <a:pt x="24185" y="30180"/>
                  <a:pt x="38871" y="31730"/>
                  <a:pt x="43250" y="33145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58" name="Google Shape;358;p41"/>
          <p:cNvSpPr txBox="1"/>
          <p:nvPr/>
        </p:nvSpPr>
        <p:spPr>
          <a:xfrm>
            <a:off x="4162775" y="3262650"/>
            <a:ext cx="1485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Зона бесполезности</a:t>
            </a:r>
            <a:endParaRPr/>
          </a:p>
        </p:txBody>
      </p:sp>
      <p:sp>
        <p:nvSpPr>
          <p:cNvPr id="359" name="Google Shape;359;p41"/>
          <p:cNvSpPr txBox="1"/>
          <p:nvPr/>
        </p:nvSpPr>
        <p:spPr>
          <a:xfrm>
            <a:off x="2607125" y="1642200"/>
            <a:ext cx="1081200" cy="4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Зона боли</a:t>
            </a:r>
            <a:endParaRPr/>
          </a:p>
        </p:txBody>
      </p:sp>
      <p:sp>
        <p:nvSpPr>
          <p:cNvPr id="360" name="Google Shape;360;p41"/>
          <p:cNvSpPr txBox="1"/>
          <p:nvPr/>
        </p:nvSpPr>
        <p:spPr>
          <a:xfrm>
            <a:off x="5229325" y="4160725"/>
            <a:ext cx="1485300" cy="4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Абстрактность</a:t>
            </a:r>
            <a:endParaRPr/>
          </a:p>
        </p:txBody>
      </p:sp>
      <p:sp>
        <p:nvSpPr>
          <p:cNvPr id="361" name="Google Shape;361;p41"/>
          <p:cNvSpPr txBox="1"/>
          <p:nvPr/>
        </p:nvSpPr>
        <p:spPr>
          <a:xfrm>
            <a:off x="1108700" y="980325"/>
            <a:ext cx="1336500" cy="4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Устойчивость</a:t>
            </a:r>
            <a:endParaRPr/>
          </a:p>
        </p:txBody>
      </p:sp>
      <p:sp>
        <p:nvSpPr>
          <p:cNvPr id="362" name="Google Shape;362;p41"/>
          <p:cNvSpPr txBox="1"/>
          <p:nvPr/>
        </p:nvSpPr>
        <p:spPr>
          <a:xfrm>
            <a:off x="3531613" y="2529575"/>
            <a:ext cx="1485300" cy="4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Норма</a:t>
            </a:r>
            <a:endParaRPr/>
          </a:p>
        </p:txBody>
      </p:sp>
      <p:pic>
        <p:nvPicPr>
          <p:cNvPr id="363" name="Google Shape;36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4100" y="53575"/>
            <a:ext cx="1076325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111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Модель</a:t>
            </a:r>
            <a:r>
              <a:rPr lang="ru"/>
              <a:t>                                     </a:t>
            </a:r>
            <a:endParaRPr/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2352" y="470350"/>
            <a:ext cx="6157950" cy="420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4100" y="53575"/>
            <a:ext cx="1076325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2"/>
          <p:cNvSpPr txBox="1"/>
          <p:nvPr>
            <p:ph type="title"/>
          </p:nvPr>
        </p:nvSpPr>
        <p:spPr>
          <a:xfrm>
            <a:off x="311700" y="111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Ваши данные тут</a:t>
            </a:r>
            <a:endParaRPr/>
          </a:p>
        </p:txBody>
      </p:sp>
      <p:cxnSp>
        <p:nvCxnSpPr>
          <p:cNvPr id="369" name="Google Shape;369;p42"/>
          <p:cNvCxnSpPr/>
          <p:nvPr/>
        </p:nvCxnSpPr>
        <p:spPr>
          <a:xfrm>
            <a:off x="2576800" y="3991525"/>
            <a:ext cx="3607500" cy="40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70" name="Google Shape;370;p42"/>
          <p:cNvCxnSpPr/>
          <p:nvPr/>
        </p:nvCxnSpPr>
        <p:spPr>
          <a:xfrm rot="10800000">
            <a:off x="2607125" y="980325"/>
            <a:ext cx="0" cy="30213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71" name="Google Shape;371;p42"/>
          <p:cNvSpPr/>
          <p:nvPr/>
        </p:nvSpPr>
        <p:spPr>
          <a:xfrm rot="5400000">
            <a:off x="2596279" y="1445531"/>
            <a:ext cx="1347327" cy="1361315"/>
          </a:xfrm>
          <a:custGeom>
            <a:rect b="b" l="l" r="r" t="t"/>
            <a:pathLst>
              <a:path extrusionOk="0" h="44462" w="46888">
                <a:moveTo>
                  <a:pt x="0" y="0"/>
                </a:moveTo>
                <a:cubicBezTo>
                  <a:pt x="5120" y="1954"/>
                  <a:pt x="22905" y="4312"/>
                  <a:pt x="30720" y="11722"/>
                </a:cubicBezTo>
                <a:cubicBezTo>
                  <a:pt x="38535" y="19132"/>
                  <a:pt x="44193" y="39005"/>
                  <a:pt x="46888" y="44462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372" name="Google Shape;372;p42"/>
          <p:cNvCxnSpPr/>
          <p:nvPr/>
        </p:nvCxnSpPr>
        <p:spPr>
          <a:xfrm>
            <a:off x="2637425" y="1465250"/>
            <a:ext cx="2607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3" name="Google Shape;373;p42"/>
          <p:cNvCxnSpPr/>
          <p:nvPr/>
        </p:nvCxnSpPr>
        <p:spPr>
          <a:xfrm rot="10800000">
            <a:off x="5234450" y="1475350"/>
            <a:ext cx="0" cy="255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74" name="Google Shape;374;p42"/>
          <p:cNvSpPr/>
          <p:nvPr/>
        </p:nvSpPr>
        <p:spPr>
          <a:xfrm rot="6299835">
            <a:off x="3793146" y="2898467"/>
            <a:ext cx="1430677" cy="1164029"/>
          </a:xfrm>
          <a:custGeom>
            <a:rect b="b" l="l" r="r" t="t"/>
            <a:pathLst>
              <a:path extrusionOk="0" h="33145" w="43250">
                <a:moveTo>
                  <a:pt x="0" y="0"/>
                </a:moveTo>
                <a:cubicBezTo>
                  <a:pt x="2830" y="4109"/>
                  <a:pt x="9769" y="19132"/>
                  <a:pt x="16977" y="24656"/>
                </a:cubicBezTo>
                <a:cubicBezTo>
                  <a:pt x="24185" y="30180"/>
                  <a:pt x="38871" y="31730"/>
                  <a:pt x="43250" y="33145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75" name="Google Shape;375;p42"/>
          <p:cNvSpPr txBox="1"/>
          <p:nvPr/>
        </p:nvSpPr>
        <p:spPr>
          <a:xfrm>
            <a:off x="4162775" y="3262650"/>
            <a:ext cx="1485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Зона бесполезности</a:t>
            </a:r>
            <a:endParaRPr/>
          </a:p>
        </p:txBody>
      </p:sp>
      <p:sp>
        <p:nvSpPr>
          <p:cNvPr id="376" name="Google Shape;376;p42"/>
          <p:cNvSpPr txBox="1"/>
          <p:nvPr/>
        </p:nvSpPr>
        <p:spPr>
          <a:xfrm>
            <a:off x="5229325" y="4160725"/>
            <a:ext cx="1485300" cy="4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Абстрактность</a:t>
            </a:r>
            <a:endParaRPr/>
          </a:p>
        </p:txBody>
      </p:sp>
      <p:sp>
        <p:nvSpPr>
          <p:cNvPr id="377" name="Google Shape;377;p42"/>
          <p:cNvSpPr txBox="1"/>
          <p:nvPr/>
        </p:nvSpPr>
        <p:spPr>
          <a:xfrm>
            <a:off x="1108700" y="980325"/>
            <a:ext cx="1336500" cy="4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Устойчивость</a:t>
            </a:r>
            <a:endParaRPr/>
          </a:p>
        </p:txBody>
      </p:sp>
      <p:sp>
        <p:nvSpPr>
          <p:cNvPr id="378" name="Google Shape;378;p42"/>
          <p:cNvSpPr txBox="1"/>
          <p:nvPr/>
        </p:nvSpPr>
        <p:spPr>
          <a:xfrm>
            <a:off x="3531613" y="2529575"/>
            <a:ext cx="1485300" cy="4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Норма</a:t>
            </a:r>
            <a:endParaRPr/>
          </a:p>
        </p:txBody>
      </p:sp>
      <p:sp>
        <p:nvSpPr>
          <p:cNvPr id="379" name="Google Shape;379;p42"/>
          <p:cNvSpPr/>
          <p:nvPr/>
        </p:nvSpPr>
        <p:spPr>
          <a:xfrm>
            <a:off x="1970075" y="901850"/>
            <a:ext cx="1274100" cy="1126800"/>
          </a:xfrm>
          <a:prstGeom prst="pie">
            <a:avLst>
              <a:gd fmla="val 47249" name="adj1"/>
              <a:gd fmla="val 5363507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42"/>
          <p:cNvSpPr txBox="1"/>
          <p:nvPr/>
        </p:nvSpPr>
        <p:spPr>
          <a:xfrm>
            <a:off x="2607125" y="1642200"/>
            <a:ext cx="1081200" cy="4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Зона боли</a:t>
            </a:r>
            <a:endParaRPr/>
          </a:p>
        </p:txBody>
      </p:sp>
      <p:pic>
        <p:nvPicPr>
          <p:cNvPr id="381" name="Google Shape;38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4100" y="53575"/>
            <a:ext cx="1076325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50" y="66675"/>
            <a:ext cx="9025466" cy="5076824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43"/>
          <p:cNvSpPr txBox="1"/>
          <p:nvPr/>
        </p:nvSpPr>
        <p:spPr>
          <a:xfrm>
            <a:off x="923850" y="1810950"/>
            <a:ext cx="7296300" cy="208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800">
                <a:highlight>
                  <a:srgbClr val="FFFF00"/>
                </a:highlight>
              </a:rPr>
              <a:t>Хорошее описание данных</a:t>
            </a:r>
            <a:endParaRPr sz="3800">
              <a:highlight>
                <a:srgbClr val="FFFF00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800">
                <a:highlight>
                  <a:srgbClr val="FFFF00"/>
                </a:highlight>
              </a:rPr>
              <a:t>ВАЖНЕЕ</a:t>
            </a:r>
            <a:endParaRPr sz="3800">
              <a:highlight>
                <a:srgbClr val="FFFF00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800">
                <a:highlight>
                  <a:srgbClr val="FFFF00"/>
                </a:highlight>
              </a:rPr>
              <a:t>хорошего описания поведения!</a:t>
            </a:r>
            <a:endParaRPr sz="3800">
              <a:highlight>
                <a:srgbClr val="FFFF00"/>
              </a:highlight>
            </a:endParaRPr>
          </a:p>
        </p:txBody>
      </p:sp>
      <p:pic>
        <p:nvPicPr>
          <p:cNvPr id="388" name="Google Shape;388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4100" y="53575"/>
            <a:ext cx="1076325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4"/>
          <p:cNvSpPr txBox="1"/>
          <p:nvPr>
            <p:ph type="title"/>
          </p:nvPr>
        </p:nvSpPr>
        <p:spPr>
          <a:xfrm>
            <a:off x="311700" y="157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Навыки аналитиков</a:t>
            </a:r>
            <a:endParaRPr/>
          </a:p>
        </p:txBody>
      </p:sp>
      <p:pic>
        <p:nvPicPr>
          <p:cNvPr id="394" name="Google Shape;394;p44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8553" y="1273473"/>
            <a:ext cx="3151677" cy="2955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44" title="Points scored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7788" y="1273475"/>
            <a:ext cx="2796690" cy="2984524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44"/>
          <p:cNvSpPr txBox="1"/>
          <p:nvPr/>
        </p:nvSpPr>
        <p:spPr>
          <a:xfrm>
            <a:off x="912850" y="857475"/>
            <a:ext cx="3360000" cy="4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Процессы и поведение</a:t>
            </a:r>
            <a:endParaRPr sz="1800"/>
          </a:p>
        </p:txBody>
      </p:sp>
      <p:sp>
        <p:nvSpPr>
          <p:cNvPr id="397" name="Google Shape;397;p44"/>
          <p:cNvSpPr txBox="1"/>
          <p:nvPr/>
        </p:nvSpPr>
        <p:spPr>
          <a:xfrm>
            <a:off x="5795305" y="857475"/>
            <a:ext cx="2489400" cy="4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Модели данных</a:t>
            </a:r>
            <a:endParaRPr sz="1800"/>
          </a:p>
        </p:txBody>
      </p:sp>
      <p:pic>
        <p:nvPicPr>
          <p:cNvPr id="398" name="Google Shape;398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14100" y="53575"/>
            <a:ext cx="1076325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5"/>
          <p:cNvSpPr/>
          <p:nvPr/>
        </p:nvSpPr>
        <p:spPr>
          <a:xfrm>
            <a:off x="5983575" y="785900"/>
            <a:ext cx="1931700" cy="2811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45"/>
          <p:cNvSpPr/>
          <p:nvPr/>
        </p:nvSpPr>
        <p:spPr>
          <a:xfrm>
            <a:off x="348900" y="785900"/>
            <a:ext cx="1380300" cy="2710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45"/>
          <p:cNvSpPr/>
          <p:nvPr/>
        </p:nvSpPr>
        <p:spPr>
          <a:xfrm>
            <a:off x="2413875" y="1042475"/>
            <a:ext cx="3115500" cy="2049000"/>
          </a:xfrm>
          <a:prstGeom prst="rect">
            <a:avLst/>
          </a:prstGeom>
          <a:solidFill>
            <a:schemeClr val="lt2"/>
          </a:solidFill>
          <a:ln cap="flat" cmpd="sng" w="1143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45"/>
          <p:cNvSpPr txBox="1"/>
          <p:nvPr>
            <p:ph type="title"/>
          </p:nvPr>
        </p:nvSpPr>
        <p:spPr>
          <a:xfrm>
            <a:off x="311700" y="111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Тут провал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                                       </a:t>
            </a:r>
            <a:endParaRPr/>
          </a:p>
        </p:txBody>
      </p:sp>
      <p:sp>
        <p:nvSpPr>
          <p:cNvPr id="407" name="Google Shape;407;p45"/>
          <p:cNvSpPr/>
          <p:nvPr/>
        </p:nvSpPr>
        <p:spPr>
          <a:xfrm rot="-5400000">
            <a:off x="899875" y="1892424"/>
            <a:ext cx="266700" cy="158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8" name="Google Shape;40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263" y="1085563"/>
            <a:ext cx="909767" cy="69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1688" y="2179590"/>
            <a:ext cx="603070" cy="354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3704" y="2968274"/>
            <a:ext cx="779072" cy="438224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45"/>
          <p:cNvSpPr/>
          <p:nvPr/>
        </p:nvSpPr>
        <p:spPr>
          <a:xfrm rot="5400000">
            <a:off x="914600" y="2642628"/>
            <a:ext cx="237300" cy="158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2" name="Google Shape;412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36975" y="1384662"/>
            <a:ext cx="2387776" cy="14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63383" y="985588"/>
            <a:ext cx="1415080" cy="101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30000" y="2179600"/>
            <a:ext cx="1638826" cy="48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4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214047" y="2773424"/>
            <a:ext cx="1380216" cy="687577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45"/>
          <p:cNvSpPr/>
          <p:nvPr/>
        </p:nvSpPr>
        <p:spPr>
          <a:xfrm>
            <a:off x="168124" y="3712025"/>
            <a:ext cx="2884200" cy="804000"/>
          </a:xfrm>
          <a:prstGeom prst="chevron">
            <a:avLst>
              <a:gd fmla="val 50000" name="adj"/>
            </a:avLst>
          </a:prstGeom>
          <a:solidFill>
            <a:srgbClr val="F3F3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222222"/>
                </a:solidFill>
                <a:highlight>
                  <a:srgbClr val="EAECF0"/>
                </a:highlight>
              </a:rPr>
              <a:t>Conceptual Data Model (CDM)</a:t>
            </a:r>
            <a:endParaRPr sz="1800"/>
          </a:p>
        </p:txBody>
      </p:sp>
      <p:sp>
        <p:nvSpPr>
          <p:cNvPr id="417" name="Google Shape;417;p45"/>
          <p:cNvSpPr/>
          <p:nvPr/>
        </p:nvSpPr>
        <p:spPr>
          <a:xfrm>
            <a:off x="2807149" y="3712025"/>
            <a:ext cx="3046500" cy="804000"/>
          </a:xfrm>
          <a:prstGeom prst="chevron">
            <a:avLst>
              <a:gd fmla="val 50000" name="adj"/>
            </a:avLst>
          </a:prstGeom>
          <a:solidFill>
            <a:srgbClr val="F3F3F3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222222"/>
                </a:solidFill>
              </a:rPr>
              <a:t>Logical Data Model (LDM)</a:t>
            </a:r>
            <a:endParaRPr sz="1800"/>
          </a:p>
        </p:txBody>
      </p:sp>
      <p:sp>
        <p:nvSpPr>
          <p:cNvPr id="418" name="Google Shape;418;p45"/>
          <p:cNvSpPr/>
          <p:nvPr/>
        </p:nvSpPr>
        <p:spPr>
          <a:xfrm>
            <a:off x="5529387" y="3712025"/>
            <a:ext cx="3046500" cy="804000"/>
          </a:xfrm>
          <a:prstGeom prst="chevron">
            <a:avLst>
              <a:gd fmla="val 50000" name="adj"/>
            </a:avLst>
          </a:prstGeom>
          <a:solidFill>
            <a:srgbClr val="F3F3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222222"/>
                </a:solidFill>
                <a:highlight>
                  <a:srgbClr val="EAECF0"/>
                </a:highlight>
              </a:rPr>
              <a:t>Physical Data Model (PDM)</a:t>
            </a:r>
            <a:endParaRPr sz="1800"/>
          </a:p>
        </p:txBody>
      </p:sp>
      <p:pic>
        <p:nvPicPr>
          <p:cNvPr id="419" name="Google Shape;419;p4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014100" y="53575"/>
            <a:ext cx="1076325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6"/>
          <p:cNvSpPr txBox="1"/>
          <p:nvPr>
            <p:ph type="title"/>
          </p:nvPr>
        </p:nvSpPr>
        <p:spPr>
          <a:xfrm>
            <a:off x="311700" y="111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Блокеры</a:t>
            </a:r>
            <a:endParaRPr/>
          </a:p>
        </p:txBody>
      </p:sp>
      <p:sp>
        <p:nvSpPr>
          <p:cNvPr id="425" name="Google Shape;425;p46"/>
          <p:cNvSpPr/>
          <p:nvPr/>
        </p:nvSpPr>
        <p:spPr>
          <a:xfrm>
            <a:off x="2522812" y="1023298"/>
            <a:ext cx="2059034" cy="2198171"/>
          </a:xfrm>
          <a:prstGeom prst="flowChartOffpage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/>
              <a:t>Нет навыков</a:t>
            </a:r>
            <a:endParaRPr sz="2200"/>
          </a:p>
        </p:txBody>
      </p:sp>
      <p:sp>
        <p:nvSpPr>
          <p:cNvPr id="426" name="Google Shape;426;p46"/>
          <p:cNvSpPr/>
          <p:nvPr/>
        </p:nvSpPr>
        <p:spPr>
          <a:xfrm>
            <a:off x="4684901" y="1023298"/>
            <a:ext cx="2059034" cy="2198171"/>
          </a:xfrm>
          <a:prstGeom prst="flowChartOffpage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/>
              <a:t>Плохие коммуникации</a:t>
            </a:r>
            <a:endParaRPr sz="2200"/>
          </a:p>
        </p:txBody>
      </p:sp>
      <p:sp>
        <p:nvSpPr>
          <p:cNvPr id="427" name="Google Shape;427;p46"/>
          <p:cNvSpPr/>
          <p:nvPr/>
        </p:nvSpPr>
        <p:spPr>
          <a:xfrm>
            <a:off x="360723" y="1023298"/>
            <a:ext cx="2059034" cy="2198171"/>
          </a:xfrm>
          <a:prstGeom prst="flowChartOffpage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/>
              <a:t>На это нет времени</a:t>
            </a:r>
            <a:endParaRPr sz="2200"/>
          </a:p>
        </p:txBody>
      </p:sp>
      <p:sp>
        <p:nvSpPr>
          <p:cNvPr id="428" name="Google Shape;428;p46"/>
          <p:cNvSpPr/>
          <p:nvPr/>
        </p:nvSpPr>
        <p:spPr>
          <a:xfrm>
            <a:off x="6822289" y="1023298"/>
            <a:ext cx="2059034" cy="2198171"/>
          </a:xfrm>
          <a:prstGeom prst="flowChartOffpage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/>
              <a:t>Без актуализации нет смысла</a:t>
            </a:r>
            <a:endParaRPr sz="2200"/>
          </a:p>
        </p:txBody>
      </p:sp>
      <p:pic>
        <p:nvPicPr>
          <p:cNvPr id="429" name="Google Shape;42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4100" y="53575"/>
            <a:ext cx="1076325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7"/>
          <p:cNvSpPr txBox="1"/>
          <p:nvPr>
            <p:ph type="title"/>
          </p:nvPr>
        </p:nvSpPr>
        <p:spPr>
          <a:xfrm>
            <a:off x="311700" y="111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Что мешает</a:t>
            </a:r>
            <a:endParaRPr/>
          </a:p>
        </p:txBody>
      </p:sp>
      <p:sp>
        <p:nvSpPr>
          <p:cNvPr id="435" name="Google Shape;435;p47"/>
          <p:cNvSpPr/>
          <p:nvPr/>
        </p:nvSpPr>
        <p:spPr>
          <a:xfrm>
            <a:off x="3382563" y="1355513"/>
            <a:ext cx="2378875" cy="2539625"/>
          </a:xfrm>
          <a:prstGeom prst="flowChartOffpage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На это нет времени</a:t>
            </a:r>
            <a:endParaRPr sz="2400"/>
          </a:p>
        </p:txBody>
      </p:sp>
      <p:pic>
        <p:nvPicPr>
          <p:cNvPr id="436" name="Google Shape;43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4100" y="53575"/>
            <a:ext cx="1076325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8"/>
          <p:cNvSpPr txBox="1"/>
          <p:nvPr>
            <p:ph type="title"/>
          </p:nvPr>
        </p:nvSpPr>
        <p:spPr>
          <a:xfrm>
            <a:off x="311700" y="111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Идеи</a:t>
            </a:r>
            <a:endParaRPr/>
          </a:p>
        </p:txBody>
      </p:sp>
      <p:sp>
        <p:nvSpPr>
          <p:cNvPr id="442" name="Google Shape;442;p48"/>
          <p:cNvSpPr/>
          <p:nvPr/>
        </p:nvSpPr>
        <p:spPr>
          <a:xfrm>
            <a:off x="1189450" y="1301938"/>
            <a:ext cx="2378875" cy="2539625"/>
          </a:xfrm>
          <a:prstGeom prst="flowChartOffpage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chemeClr val="dk1"/>
                </a:solidFill>
              </a:rPr>
              <a:t>На это нет времени</a:t>
            </a:r>
            <a:endParaRPr sz="2400"/>
          </a:p>
        </p:txBody>
      </p:sp>
      <p:sp>
        <p:nvSpPr>
          <p:cNvPr id="443" name="Google Shape;443;p48"/>
          <p:cNvSpPr/>
          <p:nvPr/>
        </p:nvSpPr>
        <p:spPr>
          <a:xfrm>
            <a:off x="3943350" y="684250"/>
            <a:ext cx="4374648" cy="3516264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ru" sz="2400"/>
              <a:t>Окупаемость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ru" sz="2400"/>
              <a:t>Легализация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44" name="Google Shape;44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4100" y="53575"/>
            <a:ext cx="1076325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49"/>
          <p:cNvSpPr txBox="1"/>
          <p:nvPr>
            <p:ph type="title"/>
          </p:nvPr>
        </p:nvSpPr>
        <p:spPr>
          <a:xfrm>
            <a:off x="311700" y="111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Что мешает</a:t>
            </a:r>
            <a:endParaRPr/>
          </a:p>
        </p:txBody>
      </p:sp>
      <p:sp>
        <p:nvSpPr>
          <p:cNvPr id="450" name="Google Shape;450;p49"/>
          <p:cNvSpPr/>
          <p:nvPr/>
        </p:nvSpPr>
        <p:spPr>
          <a:xfrm>
            <a:off x="3382563" y="1355513"/>
            <a:ext cx="2378875" cy="2539625"/>
          </a:xfrm>
          <a:prstGeom prst="flowChartOffpage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Нет навыков</a:t>
            </a:r>
            <a:endParaRPr sz="2400"/>
          </a:p>
        </p:txBody>
      </p:sp>
      <p:pic>
        <p:nvPicPr>
          <p:cNvPr id="451" name="Google Shape;45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4100" y="53575"/>
            <a:ext cx="1076325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0"/>
          <p:cNvSpPr txBox="1"/>
          <p:nvPr>
            <p:ph type="title"/>
          </p:nvPr>
        </p:nvSpPr>
        <p:spPr>
          <a:xfrm>
            <a:off x="311700" y="111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Идеи</a:t>
            </a:r>
            <a:endParaRPr/>
          </a:p>
        </p:txBody>
      </p:sp>
      <p:sp>
        <p:nvSpPr>
          <p:cNvPr id="457" name="Google Shape;457;p50"/>
          <p:cNvSpPr/>
          <p:nvPr/>
        </p:nvSpPr>
        <p:spPr>
          <a:xfrm>
            <a:off x="1189450" y="1301938"/>
            <a:ext cx="2378875" cy="2539625"/>
          </a:xfrm>
          <a:prstGeom prst="flowChartOffpage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Нет навыков</a:t>
            </a:r>
            <a:endParaRPr sz="2400"/>
          </a:p>
        </p:txBody>
      </p:sp>
      <p:sp>
        <p:nvSpPr>
          <p:cNvPr id="458" name="Google Shape;458;p50"/>
          <p:cNvSpPr/>
          <p:nvPr/>
        </p:nvSpPr>
        <p:spPr>
          <a:xfrm>
            <a:off x="3943350" y="684250"/>
            <a:ext cx="4374648" cy="3516264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ru" sz="2400"/>
              <a:t>Обучение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ru" sz="2400"/>
              <a:t>Личный опыт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ru" sz="2400"/>
              <a:t>Спросить друга</a:t>
            </a:r>
            <a:endParaRPr/>
          </a:p>
        </p:txBody>
      </p:sp>
      <p:pic>
        <p:nvPicPr>
          <p:cNvPr id="459" name="Google Shape;45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4100" y="53575"/>
            <a:ext cx="1076325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1"/>
          <p:cNvSpPr txBox="1"/>
          <p:nvPr>
            <p:ph type="title"/>
          </p:nvPr>
        </p:nvSpPr>
        <p:spPr>
          <a:xfrm>
            <a:off x="311700" y="111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Что мешает</a:t>
            </a:r>
            <a:endParaRPr/>
          </a:p>
        </p:txBody>
      </p:sp>
      <p:sp>
        <p:nvSpPr>
          <p:cNvPr id="465" name="Google Shape;465;p51"/>
          <p:cNvSpPr/>
          <p:nvPr/>
        </p:nvSpPr>
        <p:spPr>
          <a:xfrm>
            <a:off x="3382563" y="1355513"/>
            <a:ext cx="2378875" cy="2539625"/>
          </a:xfrm>
          <a:prstGeom prst="flowChartOffpage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Плохие коммуникации</a:t>
            </a:r>
            <a:endParaRPr sz="2400"/>
          </a:p>
        </p:txBody>
      </p:sp>
      <p:pic>
        <p:nvPicPr>
          <p:cNvPr id="466" name="Google Shape;46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4100" y="53575"/>
            <a:ext cx="1076325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311700" y="111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Модель                                     </a:t>
            </a:r>
            <a:endParaRPr/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4775" y="516725"/>
            <a:ext cx="4626776" cy="4626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4100" y="53575"/>
            <a:ext cx="1076325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52"/>
          <p:cNvSpPr txBox="1"/>
          <p:nvPr>
            <p:ph type="title"/>
          </p:nvPr>
        </p:nvSpPr>
        <p:spPr>
          <a:xfrm>
            <a:off x="311700" y="111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Идеи</a:t>
            </a:r>
            <a:endParaRPr/>
          </a:p>
        </p:txBody>
      </p:sp>
      <p:sp>
        <p:nvSpPr>
          <p:cNvPr id="472" name="Google Shape;472;p52"/>
          <p:cNvSpPr/>
          <p:nvPr/>
        </p:nvSpPr>
        <p:spPr>
          <a:xfrm>
            <a:off x="1189450" y="1301938"/>
            <a:ext cx="2378875" cy="2539625"/>
          </a:xfrm>
          <a:prstGeom prst="flowChartOffpage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chemeClr val="dk1"/>
                </a:solidFill>
              </a:rPr>
              <a:t>Плохие коммуникации</a:t>
            </a:r>
            <a:endParaRPr sz="2400"/>
          </a:p>
        </p:txBody>
      </p:sp>
      <p:sp>
        <p:nvSpPr>
          <p:cNvPr id="473" name="Google Shape;473;p52"/>
          <p:cNvSpPr/>
          <p:nvPr/>
        </p:nvSpPr>
        <p:spPr>
          <a:xfrm>
            <a:off x="3943350" y="684250"/>
            <a:ext cx="4374648" cy="3516264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ru" sz="2400">
                <a:solidFill>
                  <a:schemeClr val="dk1"/>
                </a:solidFill>
              </a:rPr>
              <a:t>Это серьезно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ru" sz="2400">
                <a:solidFill>
                  <a:schemeClr val="dk1"/>
                </a:solidFill>
              </a:rPr>
              <a:t>Инициатива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ru" sz="2400"/>
              <a:t>Завоевать уважение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74" name="Google Shape;47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4100" y="53575"/>
            <a:ext cx="1076325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53"/>
          <p:cNvSpPr txBox="1"/>
          <p:nvPr>
            <p:ph type="title"/>
          </p:nvPr>
        </p:nvSpPr>
        <p:spPr>
          <a:xfrm>
            <a:off x="311700" y="111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Что мешает</a:t>
            </a:r>
            <a:endParaRPr/>
          </a:p>
        </p:txBody>
      </p:sp>
      <p:sp>
        <p:nvSpPr>
          <p:cNvPr id="480" name="Google Shape;480;p53"/>
          <p:cNvSpPr/>
          <p:nvPr/>
        </p:nvSpPr>
        <p:spPr>
          <a:xfrm>
            <a:off x="3382563" y="1355513"/>
            <a:ext cx="2378875" cy="2539625"/>
          </a:xfrm>
          <a:prstGeom prst="flowChartOffpage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400">
                <a:solidFill>
                  <a:schemeClr val="dk1"/>
                </a:solidFill>
              </a:rPr>
              <a:t>Без актуализации нет смысла</a:t>
            </a:r>
            <a:endParaRPr sz="2400"/>
          </a:p>
        </p:txBody>
      </p:sp>
      <p:pic>
        <p:nvPicPr>
          <p:cNvPr id="481" name="Google Shape;48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4100" y="53575"/>
            <a:ext cx="1076325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54"/>
          <p:cNvSpPr txBox="1"/>
          <p:nvPr>
            <p:ph type="title"/>
          </p:nvPr>
        </p:nvSpPr>
        <p:spPr>
          <a:xfrm>
            <a:off x="311700" y="111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Идеи</a:t>
            </a:r>
            <a:endParaRPr/>
          </a:p>
        </p:txBody>
      </p:sp>
      <p:sp>
        <p:nvSpPr>
          <p:cNvPr id="487" name="Google Shape;487;p54"/>
          <p:cNvSpPr/>
          <p:nvPr/>
        </p:nvSpPr>
        <p:spPr>
          <a:xfrm>
            <a:off x="1189450" y="1301938"/>
            <a:ext cx="2378875" cy="2539625"/>
          </a:xfrm>
          <a:prstGeom prst="flowChartOffpage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chemeClr val="dk1"/>
                </a:solidFill>
              </a:rPr>
              <a:t>Без актуализации нет смысла</a:t>
            </a:r>
            <a:endParaRPr sz="2400"/>
          </a:p>
        </p:txBody>
      </p:sp>
      <p:sp>
        <p:nvSpPr>
          <p:cNvPr id="488" name="Google Shape;488;p54"/>
          <p:cNvSpPr/>
          <p:nvPr/>
        </p:nvSpPr>
        <p:spPr>
          <a:xfrm>
            <a:off x="3943350" y="684250"/>
            <a:ext cx="4374648" cy="3516264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ru" sz="2400"/>
              <a:t>Автоматизация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89" name="Google Shape;489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4100" y="53575"/>
            <a:ext cx="1076325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55"/>
          <p:cNvSpPr txBox="1"/>
          <p:nvPr>
            <p:ph type="title"/>
          </p:nvPr>
        </p:nvSpPr>
        <p:spPr>
          <a:xfrm>
            <a:off x="311700" y="111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yEd</a:t>
            </a:r>
            <a:endParaRPr/>
          </a:p>
        </p:txBody>
      </p:sp>
      <p:pic>
        <p:nvPicPr>
          <p:cNvPr id="495" name="Google Shape;495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5100" y="684250"/>
            <a:ext cx="6860000" cy="422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4100" y="53575"/>
            <a:ext cx="1076325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56"/>
          <p:cNvSpPr txBox="1"/>
          <p:nvPr>
            <p:ph type="title"/>
          </p:nvPr>
        </p:nvSpPr>
        <p:spPr>
          <a:xfrm>
            <a:off x="311700" y="111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Как мы проводим архитектурный надзор</a:t>
            </a:r>
            <a:endParaRPr/>
          </a:p>
        </p:txBody>
      </p:sp>
      <p:pic>
        <p:nvPicPr>
          <p:cNvPr id="502" name="Google Shape;502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2188" y="3482550"/>
            <a:ext cx="2119324" cy="1075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9125" y="1037787"/>
            <a:ext cx="2065453" cy="145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39276" y="1634325"/>
            <a:ext cx="2065450" cy="2065478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56"/>
          <p:cNvSpPr/>
          <p:nvPr/>
        </p:nvSpPr>
        <p:spPr>
          <a:xfrm rot="-2068588">
            <a:off x="3014531" y="3266177"/>
            <a:ext cx="994227" cy="321701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56"/>
          <p:cNvSpPr/>
          <p:nvPr/>
        </p:nvSpPr>
        <p:spPr>
          <a:xfrm rot="1091990">
            <a:off x="3014587" y="1922560"/>
            <a:ext cx="994134" cy="321703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56"/>
          <p:cNvSpPr/>
          <p:nvPr/>
        </p:nvSpPr>
        <p:spPr>
          <a:xfrm rot="-1288623">
            <a:off x="5117203" y="1922652"/>
            <a:ext cx="993913" cy="321498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p56"/>
          <p:cNvSpPr/>
          <p:nvPr/>
        </p:nvSpPr>
        <p:spPr>
          <a:xfrm rot="838400">
            <a:off x="5183901" y="2813895"/>
            <a:ext cx="993912" cy="321457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09" name="Google Shape;509;p5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20575" y="2712425"/>
            <a:ext cx="2018875" cy="124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54376" y="1050550"/>
            <a:ext cx="1431775" cy="143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5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41825" y="2078837"/>
            <a:ext cx="1347801" cy="1498524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56"/>
          <p:cNvSpPr/>
          <p:nvPr/>
        </p:nvSpPr>
        <p:spPr>
          <a:xfrm rot="3112">
            <a:off x="3018312" y="2545232"/>
            <a:ext cx="994200" cy="32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13" name="Google Shape;513;p5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014100" y="53575"/>
            <a:ext cx="1076325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57"/>
          <p:cNvSpPr txBox="1"/>
          <p:nvPr>
            <p:ph type="title"/>
          </p:nvPr>
        </p:nvSpPr>
        <p:spPr>
          <a:xfrm>
            <a:off x="311700" y="111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Логическая модель данных</a:t>
            </a:r>
            <a:endParaRPr/>
          </a:p>
        </p:txBody>
      </p:sp>
      <p:pic>
        <p:nvPicPr>
          <p:cNvPr id="519" name="Google Shape;519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85825" y="2835950"/>
            <a:ext cx="2018875" cy="124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8625" y="1201939"/>
            <a:ext cx="1582350" cy="158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05825" y="1655725"/>
            <a:ext cx="1916150" cy="191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6750" y="1864537"/>
            <a:ext cx="1347801" cy="1498524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57"/>
          <p:cNvSpPr/>
          <p:nvPr/>
        </p:nvSpPr>
        <p:spPr>
          <a:xfrm rot="-1288623">
            <a:off x="4688553" y="2035190"/>
            <a:ext cx="993913" cy="321498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57"/>
          <p:cNvSpPr/>
          <p:nvPr/>
        </p:nvSpPr>
        <p:spPr>
          <a:xfrm rot="838400">
            <a:off x="4688551" y="2808557"/>
            <a:ext cx="993912" cy="321457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p57"/>
          <p:cNvSpPr/>
          <p:nvPr/>
        </p:nvSpPr>
        <p:spPr>
          <a:xfrm rot="3112">
            <a:off x="1864562" y="2319032"/>
            <a:ext cx="994200" cy="32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26" name="Google Shape;526;p5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14100" y="53575"/>
            <a:ext cx="1076325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58"/>
          <p:cNvSpPr txBox="1"/>
          <p:nvPr>
            <p:ph type="title"/>
          </p:nvPr>
        </p:nvSpPr>
        <p:spPr>
          <a:xfrm>
            <a:off x="311700" y="111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Итоговый процесс</a:t>
            </a:r>
            <a:endParaRPr/>
          </a:p>
        </p:txBody>
      </p:sp>
      <p:sp>
        <p:nvSpPr>
          <p:cNvPr id="532" name="Google Shape;532;p58"/>
          <p:cNvSpPr/>
          <p:nvPr/>
        </p:nvSpPr>
        <p:spPr>
          <a:xfrm>
            <a:off x="6053750" y="890075"/>
            <a:ext cx="2132100" cy="949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Обсуждаем концепт логической и физической модели данных</a:t>
            </a:r>
            <a:endParaRPr/>
          </a:p>
        </p:txBody>
      </p:sp>
      <p:sp>
        <p:nvSpPr>
          <p:cNvPr id="533" name="Google Shape;533;p58"/>
          <p:cNvSpPr/>
          <p:nvPr/>
        </p:nvSpPr>
        <p:spPr>
          <a:xfrm>
            <a:off x="6053750" y="3102400"/>
            <a:ext cx="2132100" cy="949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Описываем детали в виде работающих на тестовом стенде моделей</a:t>
            </a:r>
            <a:endParaRPr/>
          </a:p>
        </p:txBody>
      </p:sp>
      <p:sp>
        <p:nvSpPr>
          <p:cNvPr id="534" name="Google Shape;534;p58"/>
          <p:cNvSpPr/>
          <p:nvPr/>
        </p:nvSpPr>
        <p:spPr>
          <a:xfrm>
            <a:off x="667750" y="840425"/>
            <a:ext cx="2132100" cy="949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Уточняем требования</a:t>
            </a:r>
            <a:endParaRPr/>
          </a:p>
        </p:txBody>
      </p:sp>
      <p:cxnSp>
        <p:nvCxnSpPr>
          <p:cNvPr id="535" name="Google Shape;535;p58"/>
          <p:cNvCxnSpPr>
            <a:stCxn id="534" idx="3"/>
            <a:endCxn id="532" idx="1"/>
          </p:cNvCxnSpPr>
          <p:nvPr/>
        </p:nvCxnSpPr>
        <p:spPr>
          <a:xfrm>
            <a:off x="2799850" y="1315325"/>
            <a:ext cx="3253800" cy="498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36" name="Google Shape;536;p58"/>
          <p:cNvSpPr/>
          <p:nvPr/>
        </p:nvSpPr>
        <p:spPr>
          <a:xfrm>
            <a:off x="667750" y="3102400"/>
            <a:ext cx="2132100" cy="949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Генерируем документацию</a:t>
            </a:r>
            <a:endParaRPr/>
          </a:p>
        </p:txBody>
      </p:sp>
      <p:cxnSp>
        <p:nvCxnSpPr>
          <p:cNvPr id="537" name="Google Shape;537;p58"/>
          <p:cNvCxnSpPr>
            <a:stCxn id="532" idx="2"/>
            <a:endCxn id="533" idx="0"/>
          </p:cNvCxnSpPr>
          <p:nvPr/>
        </p:nvCxnSpPr>
        <p:spPr>
          <a:xfrm>
            <a:off x="7119800" y="1839875"/>
            <a:ext cx="0" cy="1262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38" name="Google Shape;538;p58"/>
          <p:cNvCxnSpPr>
            <a:stCxn id="533" idx="1"/>
            <a:endCxn id="536" idx="3"/>
          </p:cNvCxnSpPr>
          <p:nvPr/>
        </p:nvCxnSpPr>
        <p:spPr>
          <a:xfrm rot="10800000">
            <a:off x="2799950" y="3577300"/>
            <a:ext cx="32538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39" name="Google Shape;539;p58"/>
          <p:cNvCxnSpPr>
            <a:stCxn id="536" idx="0"/>
            <a:endCxn id="534" idx="2"/>
          </p:cNvCxnSpPr>
          <p:nvPr/>
        </p:nvCxnSpPr>
        <p:spPr>
          <a:xfrm rot="10800000">
            <a:off x="1733800" y="1790200"/>
            <a:ext cx="0" cy="13122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540" name="Google Shape;540;p58"/>
          <p:cNvPicPr preferRelativeResize="0"/>
          <p:nvPr/>
        </p:nvPicPr>
        <p:blipFill rotWithShape="1">
          <a:blip r:embed="rId3">
            <a:alphaModFix/>
          </a:blip>
          <a:srcRect b="0" l="-5080" r="5079" t="0"/>
          <a:stretch/>
        </p:blipFill>
        <p:spPr>
          <a:xfrm>
            <a:off x="3436225" y="1533950"/>
            <a:ext cx="1687525" cy="168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4100" y="53575"/>
            <a:ext cx="1076325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59"/>
          <p:cNvSpPr txBox="1"/>
          <p:nvPr>
            <p:ph type="title"/>
          </p:nvPr>
        </p:nvSpPr>
        <p:spPr>
          <a:xfrm>
            <a:off x="311700" y="111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От идеала вас отделяет</a:t>
            </a:r>
            <a:r>
              <a:rPr lang="ru"/>
              <a:t>                                </a:t>
            </a:r>
            <a:endParaRPr/>
          </a:p>
        </p:txBody>
      </p:sp>
      <p:sp>
        <p:nvSpPr>
          <p:cNvPr id="547" name="Google Shape;547;p59"/>
          <p:cNvSpPr txBox="1"/>
          <p:nvPr/>
        </p:nvSpPr>
        <p:spPr>
          <a:xfrm>
            <a:off x="450050" y="782250"/>
            <a:ext cx="7608300" cy="31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ru" sz="2100"/>
              <a:t>Легализация методики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ru" sz="2100"/>
              <a:t>Навыки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ru" sz="2100"/>
              <a:t>Коммуникации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ru" sz="2100"/>
              <a:t>Автоматизация</a:t>
            </a:r>
            <a:endParaRPr sz="2100"/>
          </a:p>
        </p:txBody>
      </p:sp>
      <p:pic>
        <p:nvPicPr>
          <p:cNvPr id="548" name="Google Shape;548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4100" y="53575"/>
            <a:ext cx="1076325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60"/>
          <p:cNvSpPr txBox="1"/>
          <p:nvPr>
            <p:ph idx="1" type="body"/>
          </p:nvPr>
        </p:nvSpPr>
        <p:spPr>
          <a:xfrm>
            <a:off x="3321850" y="464350"/>
            <a:ext cx="5510100" cy="432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/>
              <a:t>Telegram:</a:t>
            </a:r>
            <a:r>
              <a:rPr lang="ru" sz="2000"/>
              <a:t> @casper_nn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2000" u="sng">
                <a:solidFill>
                  <a:schemeClr val="hlink"/>
                </a:solidFill>
                <a:hlinkClick r:id="rId3"/>
              </a:rPr>
              <a:t>https://github.com/Casper0nn/LDM-generator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554" name="Google Shape;554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950" y="1425500"/>
            <a:ext cx="2516825" cy="184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14100" y="53575"/>
            <a:ext cx="1076325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311700" y="111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Проектирование модели данных</a:t>
            </a:r>
            <a:r>
              <a:rPr lang="ru"/>
              <a:t>                                    </a:t>
            </a:r>
            <a:endParaRPr/>
          </a:p>
        </p:txBody>
      </p:sp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232025" y="2158725"/>
            <a:ext cx="8520600" cy="148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ANSI (American national standards institute) “ANSI/X3/SPARC Study Group on Data Base Management Systems; Interim Report”, 1975.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Коннолли Томас, Бегг Каролин. “Базы данных. Проектирование, реализация и сопровождение. Теория и практика”, 2003 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7"/>
          <p:cNvSpPr/>
          <p:nvPr/>
        </p:nvSpPr>
        <p:spPr>
          <a:xfrm>
            <a:off x="311700" y="1049925"/>
            <a:ext cx="2838900" cy="804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222222"/>
                </a:solidFill>
                <a:highlight>
                  <a:srgbClr val="EAECF0"/>
                </a:highlight>
              </a:rPr>
              <a:t>Conceptual Data Model (CDM)</a:t>
            </a:r>
            <a:endParaRPr sz="1800"/>
          </a:p>
        </p:txBody>
      </p:sp>
      <p:sp>
        <p:nvSpPr>
          <p:cNvPr id="85" name="Google Shape;85;p17"/>
          <p:cNvSpPr/>
          <p:nvPr/>
        </p:nvSpPr>
        <p:spPr>
          <a:xfrm>
            <a:off x="2824426" y="1049925"/>
            <a:ext cx="2873400" cy="804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222222"/>
                </a:solidFill>
                <a:highlight>
                  <a:srgbClr val="EAECF0"/>
                </a:highlight>
              </a:rPr>
              <a:t>Logical Data Model (LDM)</a:t>
            </a:r>
            <a:endParaRPr sz="1800"/>
          </a:p>
        </p:txBody>
      </p:sp>
      <p:sp>
        <p:nvSpPr>
          <p:cNvPr id="86" name="Google Shape;86;p17"/>
          <p:cNvSpPr/>
          <p:nvPr/>
        </p:nvSpPr>
        <p:spPr>
          <a:xfrm>
            <a:off x="5347525" y="1049925"/>
            <a:ext cx="3046500" cy="804000"/>
          </a:xfrm>
          <a:prstGeom prst="chevron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222222"/>
                </a:solidFill>
                <a:highlight>
                  <a:srgbClr val="EAECF0"/>
                </a:highlight>
              </a:rPr>
              <a:t>Physical Data Model (PDM)</a:t>
            </a:r>
            <a:endParaRPr sz="1800"/>
          </a:p>
        </p:txBody>
      </p:sp>
      <p:pic>
        <p:nvPicPr>
          <p:cNvPr id="87" name="Google Shape;8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4100" y="53575"/>
            <a:ext cx="1076325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/>
          <p:nvPr/>
        </p:nvSpPr>
        <p:spPr>
          <a:xfrm>
            <a:off x="5983575" y="785900"/>
            <a:ext cx="1931700" cy="2811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8"/>
          <p:cNvSpPr/>
          <p:nvPr/>
        </p:nvSpPr>
        <p:spPr>
          <a:xfrm>
            <a:off x="348900" y="785900"/>
            <a:ext cx="1380300" cy="2710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8"/>
          <p:cNvSpPr txBox="1"/>
          <p:nvPr>
            <p:ph type="title"/>
          </p:nvPr>
        </p:nvSpPr>
        <p:spPr>
          <a:xfrm>
            <a:off x="311700" y="111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Как это обычно бывает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                                       </a:t>
            </a:r>
            <a:endParaRPr/>
          </a:p>
        </p:txBody>
      </p:sp>
      <p:sp>
        <p:nvSpPr>
          <p:cNvPr id="95" name="Google Shape;95;p18"/>
          <p:cNvSpPr/>
          <p:nvPr/>
        </p:nvSpPr>
        <p:spPr>
          <a:xfrm rot="-5400000">
            <a:off x="899875" y="1892424"/>
            <a:ext cx="266700" cy="158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6" name="Google Shape;9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263" y="1085563"/>
            <a:ext cx="909767" cy="69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1688" y="2179590"/>
            <a:ext cx="603070" cy="354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3704" y="2968274"/>
            <a:ext cx="779072" cy="438224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8"/>
          <p:cNvSpPr/>
          <p:nvPr/>
        </p:nvSpPr>
        <p:spPr>
          <a:xfrm rot="5400000">
            <a:off x="914600" y="2642628"/>
            <a:ext cx="237300" cy="158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0" name="Google Shape;100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78100" y="1065159"/>
            <a:ext cx="3755663" cy="2239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63383" y="985588"/>
            <a:ext cx="1415080" cy="101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30000" y="2179600"/>
            <a:ext cx="1638826" cy="48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214047" y="2773424"/>
            <a:ext cx="1380216" cy="687577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8"/>
          <p:cNvSpPr/>
          <p:nvPr/>
        </p:nvSpPr>
        <p:spPr>
          <a:xfrm>
            <a:off x="168124" y="3712025"/>
            <a:ext cx="2884200" cy="804000"/>
          </a:xfrm>
          <a:prstGeom prst="chevron">
            <a:avLst>
              <a:gd fmla="val 50000" name="adj"/>
            </a:avLst>
          </a:prstGeom>
          <a:solidFill>
            <a:srgbClr val="F3F3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222222"/>
                </a:solidFill>
                <a:highlight>
                  <a:srgbClr val="EAECF0"/>
                </a:highlight>
              </a:rPr>
              <a:t>Conceptual Data Model (CDM)</a:t>
            </a:r>
            <a:endParaRPr sz="1800"/>
          </a:p>
        </p:txBody>
      </p:sp>
      <p:sp>
        <p:nvSpPr>
          <p:cNvPr id="105" name="Google Shape;105;p18"/>
          <p:cNvSpPr/>
          <p:nvPr/>
        </p:nvSpPr>
        <p:spPr>
          <a:xfrm>
            <a:off x="2807149" y="3712025"/>
            <a:ext cx="3046500" cy="804000"/>
          </a:xfrm>
          <a:prstGeom prst="chevron">
            <a:avLst>
              <a:gd fmla="val 50000" name="adj"/>
            </a:avLst>
          </a:prstGeom>
          <a:solidFill>
            <a:srgbClr val="F3F3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222222"/>
                </a:solidFill>
              </a:rPr>
              <a:t>Logical Data Model (LDM)</a:t>
            </a:r>
            <a:endParaRPr sz="1800"/>
          </a:p>
        </p:txBody>
      </p:sp>
      <p:sp>
        <p:nvSpPr>
          <p:cNvPr id="106" name="Google Shape;106;p18"/>
          <p:cNvSpPr/>
          <p:nvPr/>
        </p:nvSpPr>
        <p:spPr>
          <a:xfrm>
            <a:off x="5529387" y="3712025"/>
            <a:ext cx="3046500" cy="804000"/>
          </a:xfrm>
          <a:prstGeom prst="chevron">
            <a:avLst>
              <a:gd fmla="val 50000" name="adj"/>
            </a:avLst>
          </a:prstGeom>
          <a:solidFill>
            <a:srgbClr val="F3F3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222222"/>
                </a:solidFill>
                <a:highlight>
                  <a:srgbClr val="EAECF0"/>
                </a:highlight>
              </a:rPr>
              <a:t>Physical Data Model (PDM)</a:t>
            </a:r>
            <a:endParaRPr sz="1800"/>
          </a:p>
        </p:txBody>
      </p:sp>
      <p:pic>
        <p:nvPicPr>
          <p:cNvPr id="107" name="Google Shape;107;p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014100" y="53575"/>
            <a:ext cx="1076325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/>
          <p:nvPr>
            <p:ph type="title"/>
          </p:nvPr>
        </p:nvSpPr>
        <p:spPr>
          <a:xfrm>
            <a:off x="311700" y="111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Эмоции аналитика</a:t>
            </a:r>
            <a:r>
              <a:rPr lang="ru"/>
              <a:t>                                       </a:t>
            </a:r>
            <a:endParaRPr/>
          </a:p>
        </p:txBody>
      </p:sp>
      <p:pic>
        <p:nvPicPr>
          <p:cNvPr id="113" name="Google Shape;11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9638" y="789025"/>
            <a:ext cx="6239984" cy="415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4100" y="53575"/>
            <a:ext cx="1076325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0"/>
          <p:cNvSpPr txBox="1"/>
          <p:nvPr>
            <p:ph type="title"/>
          </p:nvPr>
        </p:nvSpPr>
        <p:spPr>
          <a:xfrm>
            <a:off x="311700" y="111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Структурная и поведенческая сложность</a:t>
            </a:r>
            <a:r>
              <a:rPr lang="ru"/>
              <a:t>                                 </a:t>
            </a:r>
            <a:endParaRPr/>
          </a:p>
        </p:txBody>
      </p:sp>
      <p:pic>
        <p:nvPicPr>
          <p:cNvPr id="120" name="Google Shape;12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0650" y="1284740"/>
            <a:ext cx="2411250" cy="2574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51975" y="1321599"/>
            <a:ext cx="1960125" cy="265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9600" y="1452575"/>
            <a:ext cx="2520973" cy="2520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14100" y="53575"/>
            <a:ext cx="1076325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1"/>
          <p:cNvSpPr txBox="1"/>
          <p:nvPr>
            <p:ph type="title"/>
          </p:nvPr>
        </p:nvSpPr>
        <p:spPr>
          <a:xfrm>
            <a:off x="311700" y="111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Сложная система</a:t>
            </a:r>
            <a:r>
              <a:rPr lang="ru"/>
              <a:t>                                    </a:t>
            </a:r>
            <a:endParaRPr/>
          </a:p>
        </p:txBody>
      </p:sp>
      <p:pic>
        <p:nvPicPr>
          <p:cNvPr id="129" name="Google Shape;12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250" y="767575"/>
            <a:ext cx="5571506" cy="4092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4100" y="53575"/>
            <a:ext cx="1076325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