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</p:sldMasterIdLst>
  <p:notesMasterIdLst>
    <p:notesMasterId r:id="rId21"/>
  </p:notesMasterIdLst>
  <p:handoutMasterIdLst>
    <p:handoutMasterId r:id="rId22"/>
  </p:handoutMasterIdLst>
  <p:sldIdLst>
    <p:sldId id="553" r:id="rId2"/>
    <p:sldId id="2801" r:id="rId3"/>
    <p:sldId id="2806" r:id="rId4"/>
    <p:sldId id="2800" r:id="rId5"/>
    <p:sldId id="2776" r:id="rId6"/>
    <p:sldId id="2777" r:id="rId7"/>
    <p:sldId id="2778" r:id="rId8"/>
    <p:sldId id="2804" r:id="rId9"/>
    <p:sldId id="2782" r:id="rId10"/>
    <p:sldId id="2783" r:id="rId11"/>
    <p:sldId id="2784" r:id="rId12"/>
    <p:sldId id="2803" r:id="rId13"/>
    <p:sldId id="2788" r:id="rId14"/>
    <p:sldId id="2789" r:id="rId15"/>
    <p:sldId id="2790" r:id="rId16"/>
    <p:sldId id="2805" r:id="rId17"/>
    <p:sldId id="2791" r:id="rId18"/>
    <p:sldId id="2798" r:id="rId19"/>
    <p:sldId id="2799" r:id="rId20"/>
  </p:sldIdLst>
  <p:sldSz cx="24382413" cy="13716000"/>
  <p:notesSz cx="6858000" cy="9144000"/>
  <p:defaultTextStyle>
    <a:defPPr>
      <a:defRPr lang="ru-RU"/>
    </a:defPPr>
    <a:lvl1pPr marL="0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021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039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05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076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09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4113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8134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2152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99DAFF"/>
    <a:srgbClr val="99BDFF"/>
    <a:srgbClr val="F91155"/>
    <a:srgbClr val="FADC00"/>
    <a:srgbClr val="A3BFFC"/>
    <a:srgbClr val="005BFF"/>
    <a:srgbClr val="0038D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7"/>
    <p:restoredTop sz="94643"/>
  </p:normalViewPr>
  <p:slideViewPr>
    <p:cSldViewPr snapToGrid="0" snapToObjects="1" showGuides="1">
      <p:cViewPr varScale="1">
        <p:scale>
          <a:sx n="32" d="100"/>
          <a:sy n="32" d="100"/>
        </p:scale>
        <p:origin x="3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3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7C427B-F772-9345-95F8-7477B9E78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B2D207-607D-3F45-AE22-266B3FC2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8D60-6706-1142-803B-9DCFF825FB7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185744-2A69-164E-943D-1EC105601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CCD012-B1F6-114F-B3EF-B2437C0B0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9814E-01A1-604C-AF02-454C470B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9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D56FB6-65F2-3649-84D3-26727DF64DA2}" type="datetimeFigureOut">
              <a:rPr lang="ru-RU" smtClean="0"/>
              <a:pPr/>
              <a:t>20.05.2021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E5D75E-72D6-CD44-994A-C15A26A843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7" rtl="0" eaLnBrk="1" latinLnBrk="0" hangingPunct="1">
      <a:defRPr sz="239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9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437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656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875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1094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5312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9531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3750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/>
              <a:t>Развитие зарубежных рынков - это пошаговая смена бизнес-моделей, каждая из которых отлична от бизнес-модели домашнего рынка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78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Отчет</a:t>
            </a:r>
            <a:r>
              <a:rPr lang="ru-RU" baseline="0" dirty="0" smtClean="0"/>
              <a:t> о клиентских обращениях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56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(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400" y="3986214"/>
            <a:ext cx="19421378" cy="4420800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7162" y="8855076"/>
            <a:ext cx="19421375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00" y="1748567"/>
            <a:ext cx="4241143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фон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7234B99-BF2E-8E4D-838D-9846D6A0A8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8126727" cy="13716000"/>
          </a:xfrm>
          <a:solidFill>
            <a:schemeClr val="tx2"/>
          </a:solidFill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6725" cy="6200775"/>
          </a:xfrm>
          <a:prstGeom prst="rect">
            <a:avLst/>
          </a:prstGeom>
          <a:gradFill>
            <a:gsLst>
              <a:gs pos="0">
                <a:schemeClr val="tx2">
                  <a:alpha val="90000"/>
                </a:schemeClr>
              </a:gs>
              <a:gs pos="34000">
                <a:schemeClr val="tx2">
                  <a:alpha val="27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3592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931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фон и 2 разных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529951-B20F-924D-91A3-07BF37C91C23}"/>
              </a:ext>
            </a:extLst>
          </p:cNvPr>
          <p:cNvSpPr/>
          <p:nvPr userDrawn="1"/>
        </p:nvSpPr>
        <p:spPr>
          <a:xfrm>
            <a:off x="2" y="0"/>
            <a:ext cx="8126725" cy="13716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5"/>
            <a:ext cx="8126725" cy="4425946"/>
          </a:xfrm>
          <a:prstGeom prst="rect">
            <a:avLst/>
          </a:prstGeom>
          <a:noFill/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1EC56E-9E15-F547-A8E0-5A0BA967F2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0963" y="7091363"/>
            <a:ext cx="6351587" cy="4414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4000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5E60632A-722D-F140-97D5-525ECD2ED43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66030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55826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3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361" y="7092000"/>
            <a:ext cx="6326233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9682" y="7092000"/>
            <a:ext cx="632603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97683" y="7092000"/>
            <a:ext cx="6317986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246839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469681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6697684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508004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7" y="7092000"/>
            <a:ext cx="452056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6614" y="7092000"/>
            <a:ext cx="4552950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72789" y="7092000"/>
            <a:ext cx="406334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2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42525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8972786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E4B3EA87-6CD3-3D43-B688-58E3609A913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105733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754909FF-3555-D944-93AE-CF575F47B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937" y="7092000"/>
            <a:ext cx="4523311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252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жная цифр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14103" y="7526822"/>
            <a:ext cx="13558683" cy="442229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algn="l">
              <a:defRPr sz="88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887" y="3542401"/>
            <a:ext cx="13554217" cy="3537850"/>
          </a:xfrm>
        </p:spPr>
        <p:txBody>
          <a:bodyPr tIns="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0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3437947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 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54690" y="3542400"/>
            <a:ext cx="8144292" cy="3528000"/>
          </a:xfrm>
        </p:spPr>
        <p:txBody>
          <a:bodyPr tIns="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E8DE2DCB-47EF-8A4F-9D3A-0DD7B2C8D7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9498" y="3542400"/>
            <a:ext cx="8144292" cy="3528000"/>
          </a:xfrm>
        </p:spPr>
        <p:txBody>
          <a:bodyPr tIns="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589C69C2-BAB0-5C46-A92F-284A5A7A66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5871" y="7080250"/>
            <a:ext cx="8133111" cy="4433594"/>
          </a:xfrm>
          <a:noFill/>
        </p:spPr>
        <p:txBody>
          <a:bodyPr tIns="162000"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43CC6C4-FBE2-1449-8BC4-BAEF0C01C3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50826" y="7080250"/>
            <a:ext cx="8133111" cy="4433594"/>
          </a:xfrm>
          <a:noFill/>
        </p:spPr>
        <p:txBody>
          <a:bodyPr tIns="162000"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475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8704" y="2"/>
            <a:ext cx="15353709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400" y="450643"/>
            <a:ext cx="6780446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6780446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678044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557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1206" y="2"/>
            <a:ext cx="12191207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0392828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1039282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039282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2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04445" y="2"/>
            <a:ext cx="7677971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490494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4" y="12834000"/>
            <a:ext cx="1490494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490494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51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E75F1E-AEE8-D34B-AAEA-885A786F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980" y="2336668"/>
            <a:ext cx="5233764" cy="1041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44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2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92868" y="2985072"/>
            <a:ext cx="4192500" cy="9094048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2167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(сини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00" y="1749600"/>
            <a:ext cx="4241143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5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3C461-E5B2-5740-8762-04651CBA44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98" y="374762"/>
            <a:ext cx="7635621" cy="15230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73639" y="1346735"/>
            <a:ext cx="6123347" cy="13282290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739451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78AC9-D977-3E42-A306-1079D1B4F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965" y="2252880"/>
            <a:ext cx="5534495" cy="10580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0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3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3448" y="2907008"/>
            <a:ext cx="4325566" cy="9202614"/>
          </a:xfrm>
          <a:prstGeom prst="roundRect">
            <a:avLst>
              <a:gd name="adj" fmla="val 8381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98203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96692-1A56-A741-AD1B-9CCEF57E5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17" y="450645"/>
            <a:ext cx="7660072" cy="15243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8850" y="1190498"/>
            <a:ext cx="6355405" cy="13443056"/>
          </a:xfrm>
          <a:prstGeom prst="roundRect">
            <a:avLst>
              <a:gd name="adj" fmla="val 8740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52737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ноутбу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171203-4702-B149-B5DF-AF0702095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3" y="2951030"/>
            <a:ext cx="15962212" cy="9572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0" y="450645"/>
            <a:ext cx="21669782" cy="2197533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3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04442" y="3542400"/>
            <a:ext cx="6311608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15721" y="3704520"/>
            <a:ext cx="12158780" cy="7602255"/>
          </a:xfrm>
          <a:prstGeom prst="roundRect">
            <a:avLst>
              <a:gd name="adj" fmla="val 0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948622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0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9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DD15F3D-58B4-E549-98C6-E7C4C43AE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3375" y="8855075"/>
            <a:ext cx="16705263" cy="1364079"/>
          </a:xfrm>
        </p:spPr>
        <p:txBody>
          <a:bodyPr tIns="324000"/>
          <a:lstStyle>
            <a:lvl1pPr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Имя и фамилия спикера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FADB7AC-1D40-AA41-AD44-99D4969D29A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413375" y="10360682"/>
            <a:ext cx="925200" cy="707317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ru-RU" dirty="0"/>
              <a:t>Вставка рисунка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DA27D-DF9C-FA47-B44B-68350E0CC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75" y="1749600"/>
            <a:ext cx="4241143" cy="92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EE7E0B-7B78-BB42-A2D4-DF877800C0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75" y="3986212"/>
            <a:ext cx="16705166" cy="353695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418A95-F4CF-6648-AA8C-CDB9153E0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4842" y="10302281"/>
            <a:ext cx="15354300" cy="1207094"/>
          </a:xfrm>
        </p:spPr>
        <p:txBody>
          <a:bodyPr tIns="108000"/>
          <a:lstStyle>
            <a:lvl1pPr marL="0" marR="0" indent="0" algn="l" defTabSz="1828347" rtl="0" eaLnBrk="1" fontAlgn="auto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ClrTx/>
              <a:buSzTx/>
              <a:buFontTx/>
              <a:buNone/>
              <a:tabLst/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Почта@</a:t>
            </a:r>
            <a:r>
              <a:rPr lang="en-US" dirty="0" err="1"/>
              <a:t>ozon.ru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бор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6" y="361239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2032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0631026" y="371085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3A6867E1-C8BE-794A-AC1E-C2B12A0C02C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06017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id="{D7E907FF-35DB-B847-B2BD-6EA21AEA4AE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29171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29352905-2118-7940-A187-98066724C6B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74076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DAB75994-B5DD-4848-95AB-824315D02CB3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346276" y="660117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AC7D8342-FCAA-6B49-B745-670FAD6952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32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5">
            <a:extLst>
              <a:ext uri="{FF2B5EF4-FFF2-40B4-BE49-F238E27FC236}">
                <a16:creationId xmlns:a16="http://schemas.microsoft.com/office/drawing/2014/main" id="{0CCCC4DF-77FB-884A-872E-BF2E5A2531E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0631026" y="669963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2CB736E-A9E9-AB44-A24F-FD19C96D720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906017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E6EEE026-E1B4-6846-907C-1C789C75C0C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29171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Рисунок 5">
            <a:extLst>
              <a:ext uri="{FF2B5EF4-FFF2-40B4-BE49-F238E27FC236}">
                <a16:creationId xmlns:a16="http://schemas.microsoft.com/office/drawing/2014/main" id="{E3C75B1D-6A59-AF42-9F41-4F697B4116F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16774076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5">
            <a:extLst>
              <a:ext uri="{FF2B5EF4-FFF2-40B4-BE49-F238E27FC236}">
                <a16:creationId xmlns:a16="http://schemas.microsoft.com/office/drawing/2014/main" id="{597A612D-7BB0-4B47-8815-98B04ED9D974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346276" y="965572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51CE1CAB-42F0-EC4B-B32A-DE3F6DF9A3D4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2032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Рисунок 5">
            <a:extLst>
              <a:ext uri="{FF2B5EF4-FFF2-40B4-BE49-F238E27FC236}">
                <a16:creationId xmlns:a16="http://schemas.microsoft.com/office/drawing/2014/main" id="{489F76A0-63BF-6742-B099-78620DB4690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20631026" y="975418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AAF22B8E-D4F5-D14A-AFCB-3EF56356B9C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06017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5">
            <a:extLst>
              <a:ext uri="{FF2B5EF4-FFF2-40B4-BE49-F238E27FC236}">
                <a16:creationId xmlns:a16="http://schemas.microsoft.com/office/drawing/2014/main" id="{BBBC3B5B-8E0F-464B-8495-604DDCEE7F4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29171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546D0A67-E0CE-5645-A94B-5F90EED99D86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16774076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1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0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ной 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4771" y="3986212"/>
            <a:ext cx="2257175" cy="4868864"/>
          </a:xfrm>
        </p:spPr>
        <p:txBody>
          <a:bodyPr tIns="18000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0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8C4D79-DC83-054E-A858-6E376A1E7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75" y="3986211"/>
            <a:ext cx="16705166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04B6BDA-C13E-DF4F-9DF8-A43E4CF7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1145" y="8855076"/>
            <a:ext cx="16705164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0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Цитата или 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7163" y="1766888"/>
            <a:ext cx="18968154" cy="8415338"/>
          </a:xfrm>
          <a:prstGeom prst="rect">
            <a:avLst/>
          </a:prstGeom>
        </p:spPr>
        <p:txBody>
          <a:bodyPr tIns="0" bIns="36000" anchor="ctr">
            <a:noAutofit/>
          </a:bodyPr>
          <a:lstStyle>
            <a:lvl1pPr algn="l">
              <a:defRPr sz="11400" b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Текст тезиса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4770" y="10621964"/>
            <a:ext cx="18970546" cy="1327149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3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41426"/>
            <a:ext cx="18073031" cy="442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75" y="3542400"/>
            <a:ext cx="1807470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100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400" y="3542399"/>
            <a:ext cx="10379034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192323" y="3542400"/>
            <a:ext cx="10823728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218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зных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400"/>
            <a:ext cx="678044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89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3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3" y="3542400"/>
            <a:ext cx="6328679" cy="8856000"/>
          </a:xfrm>
          <a:noFill/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113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1289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271306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202650" y="12841426"/>
            <a:ext cx="1815639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79D26DF-754D-9F43-9AED-8751096E45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89D77A0-8C85-CF4C-9AF0-9BCF1207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45" y="450645"/>
            <a:ext cx="21668400" cy="2197022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587647A-6151-A94A-9B85-1DB20E38E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270" y="12841426"/>
            <a:ext cx="18074748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200" y="3542400"/>
            <a:ext cx="18074824" cy="8854523"/>
          </a:xfrm>
          <a:prstGeom prst="rect">
            <a:avLst/>
          </a:prstGeom>
        </p:spPr>
        <p:txBody>
          <a:bodyPr vert="horz" lIns="0" tIns="162000" rIns="0" bIns="0" rtlCol="0" anchor="t">
            <a:noAutofit/>
          </a:bodyPr>
          <a:lstStyle/>
          <a:p>
            <a:pPr lvl="0"/>
            <a:r>
              <a:rPr lang="en-US" dirty="0"/>
              <a:t>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  <a:r>
              <a:rPr lang="ru-RU" dirty="0"/>
              <a:t> </a:t>
            </a:r>
            <a:r>
              <a:rPr lang="en-US" dirty="0"/>
              <a:t> level</a:t>
            </a:r>
          </a:p>
          <a:p>
            <a:pPr lvl="7"/>
            <a:r>
              <a:rPr lang="en-US" dirty="0" err="1"/>
              <a:t>Eigth</a:t>
            </a:r>
            <a:r>
              <a:rPr lang="en-US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3705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3" r:id="rId5"/>
    <p:sldLayoutId id="2147483724" r:id="rId6"/>
    <p:sldLayoutId id="2147483725" r:id="rId7"/>
    <p:sldLayoutId id="2147483726" r:id="rId8"/>
    <p:sldLayoutId id="2147483737" r:id="rId9"/>
    <p:sldLayoutId id="2147483728" r:id="rId10"/>
    <p:sldLayoutId id="2147483746" r:id="rId11"/>
    <p:sldLayoutId id="2147483730" r:id="rId12"/>
    <p:sldLayoutId id="2147483732" r:id="rId13"/>
    <p:sldLayoutId id="2147483722" r:id="rId14"/>
    <p:sldLayoutId id="2147483744" r:id="rId15"/>
    <p:sldLayoutId id="2147483733" r:id="rId16"/>
    <p:sldLayoutId id="2147483734" r:id="rId17"/>
    <p:sldLayoutId id="2147483735" r:id="rId18"/>
    <p:sldLayoutId id="2147483742" r:id="rId19"/>
    <p:sldLayoutId id="2147483741" r:id="rId20"/>
    <p:sldLayoutId id="2147483743" r:id="rId21"/>
    <p:sldLayoutId id="2147483736" r:id="rId22"/>
    <p:sldLayoutId id="2147483745" r:id="rId23"/>
    <p:sldLayoutId id="2147483738" r:id="rId24"/>
    <p:sldLayoutId id="2147483739" r:id="rId25"/>
    <p:sldLayoutId id="2147483740" r:id="rId26"/>
    <p:sldLayoutId id="2147483731" r:id="rId27"/>
  </p:sldLayoutIdLst>
  <p:hf hdr="0" dt="0"/>
  <p:txStyles>
    <p:titleStyle>
      <a:lvl1pPr algn="l" defTabSz="1828347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Tx/>
        <a:buNone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.Lucida Grande UI Regular"/>
        <a:buChar char="―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+mj-lt"/>
        <a:buAutoNum type="arabicPeriod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708755" indent="-708755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Системный шрифт"/>
        <a:buChar char="—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708686" indent="-708686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+mj-lt"/>
        <a:buAutoNum type="arabicPeriod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1828347" rtl="0" eaLnBrk="1" latinLnBrk="0" hangingPunct="1">
        <a:lnSpc>
          <a:spcPts val="5738"/>
        </a:lnSpc>
        <a:spcBef>
          <a:spcPts val="1773"/>
        </a:spcBef>
        <a:spcAft>
          <a:spcPts val="1773"/>
        </a:spcAft>
        <a:buFontTx/>
        <a:buNone/>
        <a:defRPr sz="478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7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93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68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4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1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85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31" userDrawn="1">
          <p15:clr>
            <a:srgbClr val="F26B43"/>
          </p15:clr>
        </p15:guide>
        <p15:guide id="5" pos="1416" userDrawn="1">
          <p15:clr>
            <a:srgbClr val="F26B43"/>
          </p15:clr>
        </p15:guide>
        <p15:guide id="6" pos="1987" userDrawn="1">
          <p15:clr>
            <a:srgbClr val="F26B43"/>
          </p15:clr>
        </p15:guide>
        <p15:guide id="7" pos="2839" userDrawn="1">
          <p15:clr>
            <a:srgbClr val="F26B43"/>
          </p15:clr>
        </p15:guide>
        <p15:guide id="8" pos="3119" userDrawn="1">
          <p15:clr>
            <a:srgbClr val="F26B43"/>
          </p15:clr>
        </p15:guide>
        <p15:guide id="9" pos="3410" userDrawn="1">
          <p15:clr>
            <a:srgbClr val="F26B43"/>
          </p15:clr>
        </p15:guide>
        <p15:guide id="10" pos="4261" userDrawn="1">
          <p15:clr>
            <a:srgbClr val="F26B43"/>
          </p15:clr>
        </p15:guide>
        <p15:guide id="11" pos="4527" userDrawn="1">
          <p15:clr>
            <a:srgbClr val="F26B43"/>
          </p15:clr>
        </p15:guide>
        <p15:guide id="12" pos="7116" userDrawn="1">
          <p15:clr>
            <a:srgbClr val="F26B43"/>
          </p15:clr>
        </p15:guide>
        <p15:guide id="15" pos="7395" userDrawn="1">
          <p15:clr>
            <a:srgbClr val="F26B43"/>
          </p15:clr>
        </p15:guide>
        <p15:guide id="17" pos="8527" userDrawn="1">
          <p15:clr>
            <a:srgbClr val="F26B43"/>
          </p15:clr>
        </p15:guide>
        <p15:guide id="22" pos="8812" userDrawn="1">
          <p15:clr>
            <a:srgbClr val="F26B43"/>
          </p15:clr>
        </p15:guide>
        <p15:guide id="24" pos="11663" userDrawn="1">
          <p15:clr>
            <a:srgbClr val="F26B43"/>
          </p15:clr>
        </p15:guide>
        <p15:guide id="26" pos="11951" userDrawn="1">
          <p15:clr>
            <a:srgbClr val="F26B43"/>
          </p15:clr>
        </p15:guide>
        <p15:guide id="27" orient="horz" pos="554" userDrawn="1">
          <p15:clr>
            <a:srgbClr val="F26B43"/>
          </p15:clr>
        </p15:guide>
        <p15:guide id="28" orient="horz" pos="1113" userDrawn="1">
          <p15:clr>
            <a:srgbClr val="F26B43"/>
          </p15:clr>
        </p15:guide>
        <p15:guide id="29" orient="horz" pos="1672" userDrawn="1">
          <p15:clr>
            <a:srgbClr val="F26B43"/>
          </p15:clr>
        </p15:guide>
        <p15:guide id="30" orient="horz" pos="7250" userDrawn="1">
          <p15:clr>
            <a:srgbClr val="F26B43"/>
          </p15:clr>
        </p15:guide>
        <p15:guide id="31" orient="horz" pos="7806" userDrawn="1">
          <p15:clr>
            <a:srgbClr val="F26B43"/>
          </p15:clr>
        </p15:guide>
        <p15:guide id="33" pos="4839" userDrawn="1">
          <p15:clr>
            <a:srgbClr val="F26B43"/>
          </p15:clr>
        </p15:guide>
        <p15:guide id="34" pos="5402" userDrawn="1">
          <p15:clr>
            <a:srgbClr val="F26B43"/>
          </p15:clr>
        </p15:guide>
        <p15:guide id="35" pos="5973" userDrawn="1">
          <p15:clr>
            <a:srgbClr val="F26B43"/>
          </p15:clr>
        </p15:guide>
        <p15:guide id="36" pos="7960" userDrawn="1">
          <p15:clr>
            <a:srgbClr val="F26B43"/>
          </p15:clr>
        </p15:guide>
        <p15:guide id="37" pos="6541" userDrawn="1">
          <p15:clr>
            <a:srgbClr val="F26B43"/>
          </p15:clr>
        </p15:guide>
        <p15:guide id="38" pos="9386" userDrawn="1">
          <p15:clr>
            <a:srgbClr val="F26B43"/>
          </p15:clr>
        </p15:guide>
        <p15:guide id="39" pos="9666" userDrawn="1">
          <p15:clr>
            <a:srgbClr val="F26B43"/>
          </p15:clr>
        </p15:guide>
        <p15:guide id="40" pos="9957" userDrawn="1">
          <p15:clr>
            <a:srgbClr val="F26B43"/>
          </p15:clr>
        </p15:guide>
        <p15:guide id="41" pos="10237" userDrawn="1">
          <p15:clr>
            <a:srgbClr val="F26B43"/>
          </p15:clr>
        </p15:guide>
        <p15:guide id="42" pos="10522" userDrawn="1">
          <p15:clr>
            <a:srgbClr val="F26B43"/>
          </p15:clr>
        </p15:guide>
        <p15:guide id="43" pos="10805" userDrawn="1">
          <p15:clr>
            <a:srgbClr val="F26B43"/>
          </p15:clr>
        </p15:guide>
        <p15:guide id="44" pos="11089" userDrawn="1">
          <p15:clr>
            <a:srgbClr val="F26B43"/>
          </p15:clr>
        </p15:guide>
        <p15:guide id="45" pos="11375" userDrawn="1">
          <p15:clr>
            <a:srgbClr val="F26B43"/>
          </p15:clr>
        </p15:guide>
        <p15:guide id="46" pos="12234" userDrawn="1">
          <p15:clr>
            <a:srgbClr val="F26B43"/>
          </p15:clr>
        </p15:guide>
        <p15:guide id="47" pos="14500" userDrawn="1">
          <p15:clr>
            <a:srgbClr val="F26B43"/>
          </p15:clr>
        </p15:guide>
        <p15:guide id="48" orient="horz" pos="6691" userDrawn="1">
          <p15:clr>
            <a:srgbClr val="F26B43"/>
          </p15:clr>
        </p15:guide>
        <p15:guide id="49" orient="horz" pos="6134" userDrawn="1">
          <p15:clr>
            <a:srgbClr val="F26B43"/>
          </p15:clr>
        </p15:guide>
        <p15:guide id="50" orient="horz" pos="5578" userDrawn="1">
          <p15:clr>
            <a:srgbClr val="F26B43"/>
          </p15:clr>
        </p15:guide>
        <p15:guide id="51" orient="horz" pos="5295" userDrawn="1">
          <p15:clr>
            <a:srgbClr val="F26B43"/>
          </p15:clr>
        </p15:guide>
        <p15:guide id="52" orient="horz" pos="4460" userDrawn="1">
          <p15:clr>
            <a:srgbClr val="F26B43"/>
          </p15:clr>
        </p15:guide>
        <p15:guide id="53" orient="horz" pos="3347" userDrawn="1">
          <p15:clr>
            <a:srgbClr val="F26B43"/>
          </p15:clr>
        </p15:guide>
        <p15:guide id="54" orient="horz" pos="2788" userDrawn="1">
          <p15:clr>
            <a:srgbClr val="F26B43"/>
          </p15:clr>
        </p15:guide>
        <p15:guide id="55" orient="horz" pos="2231" userDrawn="1">
          <p15:clr>
            <a:srgbClr val="F26B43"/>
          </p15:clr>
        </p15:guide>
        <p15:guide id="56" pos="557" userDrawn="1">
          <p15:clr>
            <a:srgbClr val="F26B43"/>
          </p15:clr>
        </p15:guide>
        <p15:guide id="57" orient="horz" pos="278" userDrawn="1">
          <p15:clr>
            <a:srgbClr val="F26B43"/>
          </p15:clr>
        </p15:guide>
        <p15:guide id="58" orient="horz" pos="834" userDrawn="1">
          <p15:clr>
            <a:srgbClr val="F26B43"/>
          </p15:clr>
        </p15:guide>
        <p15:guide id="59" orient="horz" pos="1394" userDrawn="1">
          <p15:clr>
            <a:srgbClr val="F26B43"/>
          </p15:clr>
        </p15:guide>
        <p15:guide id="60" orient="horz" pos="1952" userDrawn="1">
          <p15:clr>
            <a:srgbClr val="F26B43"/>
          </p15:clr>
        </p15:guide>
        <p15:guide id="61" orient="horz" pos="2511" userDrawn="1">
          <p15:clr>
            <a:srgbClr val="F26B43"/>
          </p15:clr>
        </p15:guide>
        <p15:guide id="62" orient="horz" pos="3070" userDrawn="1">
          <p15:clr>
            <a:srgbClr val="F26B43"/>
          </p15:clr>
        </p15:guide>
        <p15:guide id="63" orient="horz" pos="3624" userDrawn="1">
          <p15:clr>
            <a:srgbClr val="F26B43"/>
          </p15:clr>
        </p15:guide>
        <p15:guide id="64" orient="horz" pos="4185" userDrawn="1">
          <p15:clr>
            <a:srgbClr val="F26B43"/>
          </p15:clr>
        </p15:guide>
        <p15:guide id="65" orient="horz" pos="4739" userDrawn="1">
          <p15:clr>
            <a:srgbClr val="F26B43"/>
          </p15:clr>
        </p15:guide>
        <p15:guide id="66" orient="horz" pos="5019" userDrawn="1">
          <p15:clr>
            <a:srgbClr val="F26B43"/>
          </p15:clr>
        </p15:guide>
        <p15:guide id="67" orient="horz" pos="5855" userDrawn="1">
          <p15:clr>
            <a:srgbClr val="F26B43"/>
          </p15:clr>
        </p15:guide>
        <p15:guide id="68" orient="horz" pos="6414" userDrawn="1">
          <p15:clr>
            <a:srgbClr val="F26B43"/>
          </p15:clr>
        </p15:guide>
        <p15:guide id="69" orient="horz" pos="6970" userDrawn="1">
          <p15:clr>
            <a:srgbClr val="F26B43"/>
          </p15:clr>
        </p15:guide>
        <p15:guide id="70" orient="horz" pos="7527" userDrawn="1">
          <p15:clr>
            <a:srgbClr val="F26B43"/>
          </p15:clr>
        </p15:guide>
        <p15:guide id="71" orient="horz" pos="8086" userDrawn="1">
          <p15:clr>
            <a:srgbClr val="F26B43"/>
          </p15:clr>
        </p15:guide>
        <p15:guide id="72" pos="8243" userDrawn="1">
          <p15:clr>
            <a:srgbClr val="F26B43"/>
          </p15:clr>
        </p15:guide>
        <p15:guide id="73" pos="9092" userDrawn="1">
          <p15:clr>
            <a:srgbClr val="F26B43"/>
          </p15:clr>
        </p15:guide>
        <p15:guide id="74" pos="12514" userDrawn="1">
          <p15:clr>
            <a:srgbClr val="F26B43"/>
          </p15:clr>
        </p15:guide>
        <p15:guide id="75" pos="12797" userDrawn="1">
          <p15:clr>
            <a:srgbClr val="F26B43"/>
          </p15:clr>
        </p15:guide>
        <p15:guide id="76" pos="13076" userDrawn="1">
          <p15:clr>
            <a:srgbClr val="F26B43"/>
          </p15:clr>
        </p15:guide>
        <p15:guide id="77" pos="13356" userDrawn="1">
          <p15:clr>
            <a:srgbClr val="F26B43"/>
          </p15:clr>
        </p15:guide>
        <p15:guide id="78" pos="13647" userDrawn="1">
          <p15:clr>
            <a:srgbClr val="F26B43"/>
          </p15:clr>
        </p15:guide>
        <p15:guide id="79" pos="13933" userDrawn="1">
          <p15:clr>
            <a:srgbClr val="F26B43"/>
          </p15:clr>
        </p15:guide>
        <p15:guide id="80" pos="14218" userDrawn="1">
          <p15:clr>
            <a:srgbClr val="F26B43"/>
          </p15:clr>
        </p15:guide>
        <p15:guide id="81" pos="14785" userDrawn="1">
          <p15:clr>
            <a:srgbClr val="F26B43"/>
          </p15:clr>
        </p15:guide>
        <p15:guide id="82" pos="15071" userDrawn="1">
          <p15:clr>
            <a:srgbClr val="F26B43"/>
          </p15:clr>
        </p15:guide>
        <p15:guide id="83" pos="6827" userDrawn="1">
          <p15:clr>
            <a:srgbClr val="F26B43"/>
          </p15:clr>
        </p15:guide>
        <p15:guide id="84" pos="6253" userDrawn="1">
          <p15:clr>
            <a:srgbClr val="F26B43"/>
          </p15:clr>
        </p15:guide>
        <p15:guide id="85" pos="5687" userDrawn="1">
          <p15:clr>
            <a:srgbClr val="F26B43"/>
          </p15:clr>
        </p15:guide>
        <p15:guide id="86" pos="5119" userDrawn="1">
          <p15:clr>
            <a:srgbClr val="F26B43"/>
          </p15:clr>
        </p15:guide>
        <p15:guide id="87" pos="3696" userDrawn="1">
          <p15:clr>
            <a:srgbClr val="F26B43"/>
          </p15:clr>
        </p15:guide>
        <p15:guide id="88" pos="3979" userDrawn="1">
          <p15:clr>
            <a:srgbClr val="F26B43"/>
          </p15:clr>
        </p15:guide>
        <p15:guide id="89" pos="2557" userDrawn="1">
          <p15:clr>
            <a:srgbClr val="F26B43"/>
          </p15:clr>
        </p15:guide>
        <p15:guide id="90" pos="2271" userDrawn="1">
          <p15:clr>
            <a:srgbClr val="F26B43"/>
          </p15:clr>
        </p15:guide>
        <p15:guide id="91" pos="1699" userDrawn="1">
          <p15:clr>
            <a:srgbClr val="F26B43"/>
          </p15:clr>
        </p15:guide>
        <p15:guide id="92" pos="848" userDrawn="1">
          <p15:clr>
            <a:srgbClr val="F26B43"/>
          </p15:clr>
        </p15:guide>
        <p15:guide id="93" pos="271" userDrawn="1">
          <p15:clr>
            <a:srgbClr val="F26B43"/>
          </p15:clr>
        </p15:guide>
        <p15:guide id="94" orient="horz" pos="8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em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3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0" y="0"/>
            <a:ext cx="24389302" cy="1371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69" y="0"/>
            <a:ext cx="24379243" cy="13716000"/>
          </a:xfrm>
          <a:prstGeom prst="rect">
            <a:avLst/>
          </a:prstGeom>
          <a:solidFill>
            <a:schemeClr val="tx2">
              <a:alpha val="86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C5458-7F96-C24F-934F-F8FE2902E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Эволюция подходов к организации аналитики на примере Ozon</a:t>
            </a:r>
          </a:p>
        </p:txBody>
      </p:sp>
    </p:spTree>
    <p:extLst>
      <p:ext uri="{BB962C8B-B14F-4D97-AF65-F5344CB8AC3E}">
        <p14:creationId xmlns:p14="http://schemas.microsoft.com/office/powerpoint/2010/main" val="420105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9"/>
            <a:ext cx="24382413" cy="13713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Отдел международной аналитики занимается кросс-функциональным анализом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4769" y="10621964"/>
            <a:ext cx="19370101" cy="1327149"/>
          </a:xfrm>
        </p:spPr>
        <p:txBody>
          <a:bodyPr/>
          <a:lstStyle/>
          <a:p>
            <a:r>
              <a:rPr lang="ru-RU" dirty="0" smtClean="0"/>
              <a:t>Делает то же, что и все остальные 54 аналитических подразделений, но с фокусом на развитие международных рынков.</a:t>
            </a:r>
          </a:p>
        </p:txBody>
      </p:sp>
    </p:spTree>
    <p:extLst>
      <p:ext uri="{BB962C8B-B14F-4D97-AF65-F5344CB8AC3E}">
        <p14:creationId xmlns:p14="http://schemas.microsoft.com/office/powerpoint/2010/main" val="30150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" y="0"/>
            <a:ext cx="24381954" cy="1371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0"/>
            <a:ext cx="24382182" cy="13716000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Области международной аналитики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11</a:t>
            </a:fld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Динамика продаж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Сроки доставки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/>
              <a:t>Продавцы на </a:t>
            </a:r>
            <a:r>
              <a:rPr lang="ru-RU" dirty="0" err="1" smtClean="0"/>
              <a:t>маркетплейсе</a:t>
            </a:r>
            <a:endParaRPr lang="ru-RU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Логистические объекты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Поведение </a:t>
            </a:r>
            <a:r>
              <a:rPr lang="ru-RU" dirty="0"/>
              <a:t>покупателей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/>
              <a:t>Поведение на </a:t>
            </a:r>
            <a:r>
              <a:rPr lang="ru-RU" dirty="0" smtClean="0"/>
              <a:t>сайте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Клиентские обращения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/>
              <a:t>Гео-аналитика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Ассортимент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Цены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Промо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Реклама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dirty="0" smtClean="0"/>
              <a:t>Финансы</a:t>
            </a:r>
            <a:endParaRPr lang="ru-RU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0" y="0"/>
            <a:ext cx="24389302" cy="13716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69" y="0"/>
            <a:ext cx="24379243" cy="13716000"/>
          </a:xfrm>
          <a:prstGeom prst="rect">
            <a:avLst/>
          </a:prstGeom>
          <a:solidFill>
            <a:schemeClr val="tx2">
              <a:alpha val="8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Вызовы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 способы с ними справиться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4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Локальная терминология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13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B50F24D-C101-664E-BB90-4F16210FD599}"/>
              </a:ext>
            </a:extLst>
          </p:cNvPr>
          <p:cNvGrpSpPr/>
          <p:nvPr/>
        </p:nvGrpSpPr>
        <p:grpSpPr>
          <a:xfrm>
            <a:off x="3089123" y="2124953"/>
            <a:ext cx="17097510" cy="10739477"/>
            <a:chOff x="189230" y="1521617"/>
            <a:chExt cx="12157166" cy="763629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ECA8AD3-900C-5A46-BBF4-A69657F5A938}"/>
                </a:ext>
              </a:extLst>
            </p:cNvPr>
            <p:cNvGrpSpPr/>
            <p:nvPr/>
          </p:nvGrpSpPr>
          <p:grpSpPr>
            <a:xfrm>
              <a:off x="189230" y="1521617"/>
              <a:ext cx="12157166" cy="7636293"/>
              <a:chOff x="189230" y="1521617"/>
              <a:chExt cx="12157166" cy="7636293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08769E35-74FC-D842-94A4-FF641283112D}"/>
                  </a:ext>
                </a:extLst>
              </p:cNvPr>
              <p:cNvGrpSpPr/>
              <p:nvPr/>
            </p:nvGrpSpPr>
            <p:grpSpPr>
              <a:xfrm>
                <a:off x="189230" y="1521617"/>
                <a:ext cx="12157166" cy="7636293"/>
                <a:chOff x="189230" y="1521617"/>
                <a:chExt cx="12157166" cy="7636293"/>
              </a:xfrm>
            </p:grpSpPr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E0A5E7C6-363D-6A48-827A-C7A6A176EF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230" y="1521617"/>
                  <a:ext cx="12157166" cy="7636293"/>
                </a:xfrm>
                <a:prstGeom prst="rect">
                  <a:avLst/>
                </a:prstGeom>
              </p:spPr>
            </p:pic>
            <p:pic>
              <p:nvPicPr>
                <p:cNvPr id="16" name="Рисунок 15">
                  <a:extLst>
                    <a:ext uri="{FF2B5EF4-FFF2-40B4-BE49-F238E27FC236}">
                      <a16:creationId xmlns:a16="http://schemas.microsoft.com/office/drawing/2014/main" id="{52B8BCDF-DCF4-AA40-ABE7-7E53EDC4A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4859" y="1521617"/>
                  <a:ext cx="5029200" cy="571500"/>
                </a:xfrm>
                <a:prstGeom prst="rect">
                  <a:avLst/>
                </a:prstGeom>
              </p:spPr>
            </p:pic>
          </p:grp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606D5EB-53D1-FF43-B18B-BC8E69B2D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74873" y="2314395"/>
                <a:ext cx="4000500" cy="546100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8765686-A24A-1744-ABDF-17F594E86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03354" y="2272564"/>
                <a:ext cx="4000500" cy="5461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BF5B6B-E2FA-F24E-9E3A-AEAF2A65B1C9}"/>
                </a:ext>
              </a:extLst>
            </p:cNvPr>
            <p:cNvSpPr txBox="1"/>
            <p:nvPr/>
          </p:nvSpPr>
          <p:spPr>
            <a:xfrm>
              <a:off x="4655689" y="2262474"/>
              <a:ext cx="1302807" cy="587409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>
                  <a:solidFill>
                    <a:schemeClr val="bg1"/>
                  </a:solidFill>
                </a:rPr>
                <a:t>Страна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1B9FC9-3692-EA46-B7BD-DCBAE48938FE}"/>
                </a:ext>
              </a:extLst>
            </p:cNvPr>
            <p:cNvSpPr txBox="1"/>
            <p:nvPr/>
          </p:nvSpPr>
          <p:spPr>
            <a:xfrm>
              <a:off x="6396569" y="2262474"/>
              <a:ext cx="1302807" cy="587409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>
                  <a:solidFill>
                    <a:schemeClr val="bg1"/>
                  </a:solidFill>
                </a:rPr>
                <a:t>Страна 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91B73-7EFC-984C-AAD7-E8A467FC655D}"/>
                </a:ext>
              </a:extLst>
            </p:cNvPr>
            <p:cNvSpPr txBox="1"/>
            <p:nvPr/>
          </p:nvSpPr>
          <p:spPr>
            <a:xfrm>
              <a:off x="7860812" y="2262474"/>
              <a:ext cx="1302807" cy="587409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>
                  <a:solidFill>
                    <a:schemeClr val="bg1"/>
                  </a:solidFill>
                </a:rPr>
                <a:t>Страна 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DCB67A-AF75-1044-BECB-2FF4EDA59CA2}"/>
                </a:ext>
              </a:extLst>
            </p:cNvPr>
            <p:cNvSpPr txBox="1"/>
            <p:nvPr/>
          </p:nvSpPr>
          <p:spPr>
            <a:xfrm>
              <a:off x="9408198" y="2262474"/>
              <a:ext cx="1302807" cy="587409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>
                  <a:solidFill>
                    <a:schemeClr val="bg1"/>
                  </a:solidFill>
                </a:rPr>
                <a:t>Страна 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9B32BA-CDAF-FA48-A8DF-C09E8EB5883D}"/>
                </a:ext>
              </a:extLst>
            </p:cNvPr>
            <p:cNvSpPr txBox="1"/>
            <p:nvPr/>
          </p:nvSpPr>
          <p:spPr>
            <a:xfrm>
              <a:off x="11041552" y="2262474"/>
              <a:ext cx="1302807" cy="587409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>
                  <a:solidFill>
                    <a:schemeClr val="bg1"/>
                  </a:solidFill>
                </a:rPr>
                <a:t>Страна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5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14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14F98C-C854-6549-94CA-FA5460DF2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607" y="1795608"/>
            <a:ext cx="19966114" cy="11725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553" y="450645"/>
            <a:ext cx="21669394" cy="2196000"/>
          </a:xfrm>
        </p:spPr>
        <p:txBody>
          <a:bodyPr/>
          <a:lstStyle/>
          <a:p>
            <a:r>
              <a:rPr lang="ru-RU" dirty="0"/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14094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553" y="450645"/>
            <a:ext cx="21669394" cy="2196000"/>
          </a:xfrm>
        </p:spPr>
        <p:txBody>
          <a:bodyPr/>
          <a:lstStyle/>
          <a:p>
            <a:r>
              <a:rPr lang="ru-RU" dirty="0" smtClean="0"/>
              <a:t>2. Недостаточные коммуникации между аналитиками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15</a:t>
            </a:fld>
            <a:endParaRPr lang="ru-RU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1346278" y="3542400"/>
            <a:ext cx="18074706" cy="5708132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800" dirty="0" smtClean="0"/>
              <a:t>Пример: отчет </a:t>
            </a:r>
            <a:r>
              <a:rPr lang="en-US" sz="4800" dirty="0" smtClean="0"/>
              <a:t>On-Time </a:t>
            </a:r>
            <a:r>
              <a:rPr lang="ru-RU" sz="4800" dirty="0" smtClean="0"/>
              <a:t>показывает: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4800" dirty="0" smtClean="0"/>
              <a:t>какая доля посылок пришла в конечный пункт в выбранный клиентом временной интервал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4800" dirty="0" smtClean="0"/>
              <a:t>на какой части маршрута произошла критическая задержка</a:t>
            </a:r>
          </a:p>
          <a:p>
            <a:endParaRPr lang="ru-RU" sz="600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1043974" y="992599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5B16DB76-C20C-2143-93FE-B1CF0BDDE56E}"/>
              </a:ext>
            </a:extLst>
          </p:cNvPr>
          <p:cNvSpPr txBox="1">
            <a:spLocks/>
          </p:cNvSpPr>
          <p:nvPr/>
        </p:nvSpPr>
        <p:spPr>
          <a:xfrm>
            <a:off x="6940582" y="992599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598EB59F-8533-D742-958A-7D36697716C1}"/>
              </a:ext>
            </a:extLst>
          </p:cNvPr>
          <p:cNvSpPr txBox="1">
            <a:spLocks/>
          </p:cNvSpPr>
          <p:nvPr/>
        </p:nvSpPr>
        <p:spPr>
          <a:xfrm>
            <a:off x="12837190" y="992599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947F9601-CEA3-5746-AE76-6DBA83CD843F}"/>
              </a:ext>
            </a:extLst>
          </p:cNvPr>
          <p:cNvSpPr txBox="1">
            <a:spLocks/>
          </p:cNvSpPr>
          <p:nvPr/>
        </p:nvSpPr>
        <p:spPr>
          <a:xfrm>
            <a:off x="18657390" y="992599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2059521" y="9984867"/>
            <a:ext cx="4520567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Отдел аналитики качества сервиса (Дирекция логистики)</a:t>
            </a:r>
            <a:endParaRPr lang="ru-RU" sz="4000" dirty="0"/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8149143" y="9984867"/>
            <a:ext cx="4520567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Ozon Express</a:t>
            </a:r>
            <a:endParaRPr lang="ru-RU" sz="4000" dirty="0"/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14064552" y="9984867"/>
            <a:ext cx="4520567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Отдел аналитики кросс-</a:t>
            </a:r>
            <a:r>
              <a:rPr lang="ru-RU" sz="4000" dirty="0" err="1" smtClean="0"/>
              <a:t>бордера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17" name="Текст 4"/>
          <p:cNvSpPr txBox="1">
            <a:spLocks/>
          </p:cNvSpPr>
          <p:nvPr/>
        </p:nvSpPr>
        <p:spPr>
          <a:xfrm>
            <a:off x="19992870" y="9984867"/>
            <a:ext cx="4520567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Отдел международной аналитики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765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553" y="450645"/>
            <a:ext cx="21669394" cy="2196000"/>
          </a:xfrm>
        </p:spPr>
        <p:txBody>
          <a:bodyPr/>
          <a:lstStyle/>
          <a:p>
            <a:r>
              <a:rPr lang="ru-RU" dirty="0" smtClean="0"/>
              <a:t>Сотрудничество подразделений аналитики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16</a:t>
            </a:fld>
            <a:endParaRPr lang="ru-RU"/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1346277" y="7092000"/>
            <a:ext cx="4520567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600" dirty="0"/>
              <a:t>Владельцы метрик</a:t>
            </a: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7186614" y="7092000"/>
            <a:ext cx="4552950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600" dirty="0" smtClean="0"/>
              <a:t>Методики расчета</a:t>
            </a:r>
            <a:endParaRPr lang="ru-RU" sz="4600" dirty="0"/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18972789" y="7092000"/>
            <a:ext cx="4423924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600" dirty="0" smtClean="0"/>
              <a:t>Каждый сотрудник международной отчетности – эксперт в определенном направлении</a:t>
            </a:r>
            <a:endParaRPr lang="ru-RU" sz="4600" dirty="0"/>
          </a:p>
        </p:txBody>
      </p:sp>
      <p:sp>
        <p:nvSpPr>
          <p:cNvPr id="10" name="Текст 11"/>
          <p:cNvSpPr txBox="1">
            <a:spLocks/>
          </p:cNvSpPr>
          <p:nvPr/>
        </p:nvSpPr>
        <p:spPr>
          <a:xfrm>
            <a:off x="13081937" y="7092000"/>
            <a:ext cx="4523311" cy="3529963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4600" dirty="0" smtClean="0"/>
              <a:t>Регулярный обмен опытом и идеями с аналитиками из смежных подразделений</a:t>
            </a:r>
            <a:endParaRPr lang="ru-RU" sz="4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AA7C83-8246-F842-9237-7D66736E2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081" y="4834450"/>
            <a:ext cx="2317143" cy="1771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A3C92-FBDF-A64B-8CEB-95EB6829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4588" y="4834450"/>
            <a:ext cx="2317143" cy="1771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1357E1-5E40-A34D-92C4-7DBA4DDD6B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05733" y="4834450"/>
            <a:ext cx="2317143" cy="1771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295CE8-050D-2C48-93E1-0AA8B705C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2786" y="4834450"/>
            <a:ext cx="2317143" cy="17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02" y="2431769"/>
            <a:ext cx="23540081" cy="110865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24379243" cy="13716000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552" y="450645"/>
            <a:ext cx="22838988" cy="2196000"/>
          </a:xfrm>
        </p:spPr>
        <p:txBody>
          <a:bodyPr/>
          <a:lstStyle/>
          <a:p>
            <a:r>
              <a:rPr lang="ru-RU" dirty="0" smtClean="0"/>
              <a:t>3. Удобство использования отчетов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17</a:t>
            </a:fld>
            <a:endParaRPr lang="ru-RU"/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766925" y="3542399"/>
            <a:ext cx="9930667" cy="8856000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dirty="0" smtClean="0"/>
              <a:t>Стремиться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sz="4800" dirty="0"/>
              <a:t>Схемы, </a:t>
            </a:r>
            <a:r>
              <a:rPr lang="ru-RU" sz="4800" dirty="0" smtClean="0"/>
              <a:t>деревья</a:t>
            </a:r>
            <a:endParaRPr lang="ru-RU" sz="4800" dirty="0"/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sz="4800" dirty="0" smtClean="0"/>
              <a:t>Отчеты для принятия решений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sz="4800" dirty="0" smtClean="0"/>
              <a:t>Знать кто пользуется отчетом и для чего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sz="4800" dirty="0" smtClean="0"/>
              <a:t>Сокращать и упрощать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12430996" y="3542400"/>
            <a:ext cx="10251451" cy="8856000"/>
          </a:xfrm>
          <a:prstGeom prst="rect">
            <a:avLst/>
          </a:prstGeom>
        </p:spPr>
        <p:txBody>
          <a:bodyPr/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dirty="0" smtClean="0"/>
              <a:t>Избегать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sz="4800" dirty="0"/>
              <a:t>Табличные отчеты </a:t>
            </a:r>
            <a:endParaRPr lang="ru-RU" sz="4800" dirty="0" smtClean="0"/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sz="4800" dirty="0" smtClean="0"/>
              <a:t>Отчеты «данные под рукой»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sz="4800" dirty="0" smtClean="0"/>
              <a:t>Неопределенный круг пользователей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sz="4800" dirty="0" smtClean="0"/>
              <a:t>«Пусть будет на всякий случай»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endParaRPr lang="ru-RU" dirty="0" smtClean="0"/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endParaRPr lang="ru-RU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446" y="6388679"/>
            <a:ext cx="10093374" cy="549744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-13303611" y="7034853"/>
            <a:ext cx="12344761" cy="3966983"/>
            <a:chOff x="281760" y="7286672"/>
            <a:chExt cx="12344761" cy="396698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760" y="7393350"/>
              <a:ext cx="12344761" cy="386030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733" y="7286672"/>
              <a:ext cx="1571117" cy="683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338E-6 2.03704E-6 L -0.5124 -0.00128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52E-6 2.59259E-6 L 0.55193 0.00382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9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Не существует единых правил организации аналитической функции в компании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Меняйте подходы в зависимости от потребностей бизнеса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6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487F4-5330-EC42-84D1-69C9FA5094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3375" y="8020188"/>
            <a:ext cx="16705263" cy="136407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Антон Лазарев,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dirty="0" smtClean="0"/>
              <a:t>Руководитель отдела международной аналитики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4AF49-84C5-5244-93CD-B16D349AC2E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D7159F-A573-5C42-9655-EFCF82616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630605-F41E-0F4A-9B37-88C3199069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err="1" smtClean="0"/>
              <a:t>antolazarev</a:t>
            </a:r>
            <a:r>
              <a:rPr lang="ru-RU" dirty="0" smtClean="0"/>
              <a:t>@</a:t>
            </a:r>
            <a:r>
              <a:rPr lang="en-US" dirty="0" err="1"/>
              <a:t>ozon.ru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1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 мне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9454724" y="3542400"/>
            <a:ext cx="11661898" cy="8856000"/>
          </a:xfrm>
        </p:spPr>
        <p:txBody>
          <a:bodyPr/>
          <a:lstStyle/>
          <a:p>
            <a:r>
              <a:rPr lang="ru-RU" dirty="0" smtClean="0"/>
              <a:t>Лазарев Антон</a:t>
            </a:r>
          </a:p>
          <a:p>
            <a:endParaRPr lang="ru-RU" dirty="0"/>
          </a:p>
          <a:p>
            <a:r>
              <a:rPr lang="ru-RU" dirty="0"/>
              <a:t>Руководитель отдела международной аналитики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F738CC2-29F7-45FA-9261-9140F1A49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9528" y="3223551"/>
            <a:ext cx="6538940" cy="791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3288" y="-301876"/>
            <a:ext cx="8417579" cy="37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82413" cy="137407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26893"/>
            <a:ext cx="24392398" cy="13742893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доклада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143000" indent="-1143000">
              <a:spcBef>
                <a:spcPts val="4200"/>
              </a:spcBef>
              <a:spcAft>
                <a:spcPts val="4200"/>
              </a:spcAft>
              <a:buAutoNum type="arabicPeriod"/>
            </a:pPr>
            <a:r>
              <a:rPr lang="ru-RU" sz="6600" dirty="0" smtClean="0"/>
              <a:t>Аналитика в </a:t>
            </a:r>
            <a:r>
              <a:rPr lang="en-US" sz="6600" dirty="0" smtClean="0"/>
              <a:t>Ozon</a:t>
            </a:r>
          </a:p>
          <a:p>
            <a:pPr marL="1143000" indent="-1143000">
              <a:spcBef>
                <a:spcPts val="4200"/>
              </a:spcBef>
              <a:spcAft>
                <a:spcPts val="4200"/>
              </a:spcAft>
              <a:buAutoNum type="arabicPeriod"/>
            </a:pPr>
            <a:r>
              <a:rPr lang="ru-RU" sz="6600" dirty="0" smtClean="0"/>
              <a:t>Международная аналитика</a:t>
            </a:r>
          </a:p>
          <a:p>
            <a:pPr marL="1143000" indent="-1143000">
              <a:spcBef>
                <a:spcPts val="4200"/>
              </a:spcBef>
              <a:spcAft>
                <a:spcPts val="4200"/>
              </a:spcAft>
              <a:buAutoNum type="arabicPeriod"/>
            </a:pPr>
            <a:r>
              <a:rPr lang="ru-RU" sz="6600" dirty="0" smtClean="0"/>
              <a:t>Вызовы и способы с ними справиться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5621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893"/>
            <a:ext cx="24392398" cy="13742894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0" y="-26893"/>
            <a:ext cx="24392398" cy="13742893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E-commerce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4</a:t>
            </a:fld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411A49-C1BF-8344-AD0A-E09BC6C1A5B6}"/>
              </a:ext>
            </a:extLst>
          </p:cNvPr>
          <p:cNvSpPr txBox="1"/>
          <p:nvPr/>
        </p:nvSpPr>
        <p:spPr>
          <a:xfrm>
            <a:off x="15707424" y="9409682"/>
            <a:ext cx="2616229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err="1"/>
              <a:t>Фулфилмент</a:t>
            </a:r>
            <a:endParaRPr lang="ru-RU" sz="3375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507F73-6A5D-E941-9786-101F4D791FF8}"/>
              </a:ext>
            </a:extLst>
          </p:cNvPr>
          <p:cNvSpPr txBox="1"/>
          <p:nvPr/>
        </p:nvSpPr>
        <p:spPr>
          <a:xfrm>
            <a:off x="11511894" y="975388"/>
            <a:ext cx="1425070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/>
              <a:t>Клиент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4E7A64-F6BB-2144-9F12-212C99A3DE0F}"/>
              </a:ext>
            </a:extLst>
          </p:cNvPr>
          <p:cNvSpPr txBox="1"/>
          <p:nvPr/>
        </p:nvSpPr>
        <p:spPr>
          <a:xfrm>
            <a:off x="12761047" y="10528292"/>
            <a:ext cx="1388201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/>
              <a:t>1 миля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F6D958-8277-9F44-B382-C9071F938FDC}"/>
              </a:ext>
            </a:extLst>
          </p:cNvPr>
          <p:cNvSpPr txBox="1"/>
          <p:nvPr/>
        </p:nvSpPr>
        <p:spPr>
          <a:xfrm>
            <a:off x="16159044" y="1490883"/>
            <a:ext cx="1647823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smtClean="0"/>
              <a:t>Корзина</a:t>
            </a:r>
            <a:endParaRPr lang="ru-RU" sz="3375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AD22EC-9F5D-4347-8CD7-A34424C23950}"/>
              </a:ext>
            </a:extLst>
          </p:cNvPr>
          <p:cNvSpPr txBox="1"/>
          <p:nvPr/>
        </p:nvSpPr>
        <p:spPr>
          <a:xfrm>
            <a:off x="21112012" y="3649230"/>
            <a:ext cx="1495409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smtClean="0"/>
              <a:t>Заказ 2</a:t>
            </a:r>
            <a:endParaRPr lang="ru-RU" sz="3375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D5DAD8-07A4-4B47-877A-AB5F395F9619}"/>
              </a:ext>
            </a:extLst>
          </p:cNvPr>
          <p:cNvSpPr txBox="1"/>
          <p:nvPr/>
        </p:nvSpPr>
        <p:spPr>
          <a:xfrm>
            <a:off x="20858992" y="9262584"/>
            <a:ext cx="1526123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err="1"/>
              <a:t>Селлер</a:t>
            </a:r>
            <a:endParaRPr lang="ru-RU" sz="3375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0877B6-368F-7F43-AE2F-F1C972F916BF}"/>
              </a:ext>
            </a:extLst>
          </p:cNvPr>
          <p:cNvSpPr txBox="1"/>
          <p:nvPr/>
        </p:nvSpPr>
        <p:spPr>
          <a:xfrm>
            <a:off x="8048409" y="12056047"/>
            <a:ext cx="3178947" cy="1345488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pPr algn="ctr"/>
            <a:r>
              <a:rPr lang="ru-RU" sz="3375" dirty="0"/>
              <a:t>Сортировочный</a:t>
            </a:r>
          </a:p>
          <a:p>
            <a:pPr algn="ctr"/>
            <a:r>
              <a:rPr lang="ru-RU" sz="3375" dirty="0"/>
              <a:t>центр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31B959-A314-484B-B766-A58ED4E3A583}"/>
              </a:ext>
            </a:extLst>
          </p:cNvPr>
          <p:cNvSpPr txBox="1"/>
          <p:nvPr/>
        </p:nvSpPr>
        <p:spPr>
          <a:xfrm>
            <a:off x="3775420" y="7121368"/>
            <a:ext cx="3360022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/>
              <a:t>Последняя миля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06365B-62A8-3B44-944D-24700856CCD8}"/>
              </a:ext>
            </a:extLst>
          </p:cNvPr>
          <p:cNvSpPr txBox="1"/>
          <p:nvPr/>
        </p:nvSpPr>
        <p:spPr>
          <a:xfrm>
            <a:off x="1818550" y="2738238"/>
            <a:ext cx="1410579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smtClean="0"/>
              <a:t>Курьер</a:t>
            </a:r>
            <a:endParaRPr lang="ru-RU" sz="3375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46CE2D-CB56-E64A-96C6-B6CEB4BDB753}"/>
              </a:ext>
            </a:extLst>
          </p:cNvPr>
          <p:cNvSpPr txBox="1"/>
          <p:nvPr/>
        </p:nvSpPr>
        <p:spPr>
          <a:xfrm>
            <a:off x="17873377" y="12208456"/>
            <a:ext cx="1388201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/>
              <a:t>1 миля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9D98497-3782-8F45-872F-1D3FE2719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943" y="8710663"/>
            <a:ext cx="2317143" cy="17712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C6B512D-BD29-EA43-B635-F08394C18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2400" y="1761045"/>
            <a:ext cx="2317143" cy="17712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724FBBA-182A-CF4F-BF44-D8D388440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5866" y="9015804"/>
            <a:ext cx="2317143" cy="177120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99B466A-0EA6-2941-86F6-C971FE9B3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63483" y="7638482"/>
            <a:ext cx="2317143" cy="1771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42FD76B-9F28-8940-9B2B-999AE6230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0461" y="3477626"/>
            <a:ext cx="2317143" cy="1771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EEF7B99-2FD6-FD4A-92A3-6868B491AF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91662" y="5166604"/>
            <a:ext cx="2317143" cy="1771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E68405F-317C-0349-92CB-7C6F03A082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01146" y="4426346"/>
            <a:ext cx="2317143" cy="17712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2CBF4F1-25C7-E540-A639-7F334C6E95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9312" y="10502450"/>
            <a:ext cx="2317143" cy="17712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69E4029-C1C1-D949-9CF0-F4E850B3D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9268" y="4830143"/>
            <a:ext cx="2317143" cy="17712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AE7564E-4E72-434A-94AF-28EEF4447E1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01722" y="2212297"/>
            <a:ext cx="2317143" cy="17712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577DBF1-BDB5-BE43-A827-39E36DFAEC9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69132" y="7701201"/>
            <a:ext cx="2317143" cy="17712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8FD29FC-AD67-824C-91B7-A5A2265046B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5325" y="5570947"/>
            <a:ext cx="2317143" cy="17712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A975DE1-F533-0548-972C-AAF3375874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" r="558"/>
          <a:stretch/>
        </p:blipFill>
        <p:spPr>
          <a:xfrm>
            <a:off x="6875921" y="8178236"/>
            <a:ext cx="2317143" cy="17712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7CE89DB-9AE9-6243-8237-EFA5575F9D5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6183" y="8375158"/>
            <a:ext cx="2317143" cy="17712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724FBBA-182A-CF4F-BF44-D8D388440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17616" y="10687061"/>
            <a:ext cx="2317143" cy="177120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F06365B-62A8-3B44-944D-24700856CCD8}"/>
              </a:ext>
            </a:extLst>
          </p:cNvPr>
          <p:cNvSpPr txBox="1"/>
          <p:nvPr/>
        </p:nvSpPr>
        <p:spPr>
          <a:xfrm>
            <a:off x="17178735" y="4426346"/>
            <a:ext cx="1495409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smtClean="0"/>
              <a:t>Заказ 1</a:t>
            </a:r>
            <a:endParaRPr lang="ru-RU" sz="3375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06365B-62A8-3B44-944D-24700856CCD8}"/>
              </a:ext>
            </a:extLst>
          </p:cNvPr>
          <p:cNvSpPr txBox="1"/>
          <p:nvPr/>
        </p:nvSpPr>
        <p:spPr>
          <a:xfrm>
            <a:off x="4629105" y="4054435"/>
            <a:ext cx="1930208" cy="826116"/>
          </a:xfrm>
          <a:prstGeom prst="rect">
            <a:avLst/>
          </a:prstGeom>
          <a:noFill/>
        </p:spPr>
        <p:txBody>
          <a:bodyPr wrap="none" lIns="0" tIns="151888" rIns="0" bIns="151888" rtlCol="0">
            <a:spAutoFit/>
          </a:bodyPr>
          <a:lstStyle/>
          <a:p>
            <a:r>
              <a:rPr lang="ru-RU" sz="3375" dirty="0" err="1" smtClean="0"/>
              <a:t>Почтомат</a:t>
            </a:r>
            <a:endParaRPr lang="ru-RU" sz="3375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F06365B-62A8-3B44-944D-24700856CCD8}"/>
              </a:ext>
            </a:extLst>
          </p:cNvPr>
          <p:cNvSpPr txBox="1"/>
          <p:nvPr/>
        </p:nvSpPr>
        <p:spPr>
          <a:xfrm>
            <a:off x="7903639" y="4308603"/>
            <a:ext cx="1655803" cy="1345488"/>
          </a:xfrm>
          <a:prstGeom prst="rect">
            <a:avLst/>
          </a:prstGeom>
          <a:noFill/>
        </p:spPr>
        <p:txBody>
          <a:bodyPr wrap="square" lIns="0" tIns="151888" rIns="0" bIns="151888" rtlCol="0">
            <a:spAutoFit/>
          </a:bodyPr>
          <a:lstStyle/>
          <a:p>
            <a:pPr algn="ctr"/>
            <a:r>
              <a:rPr lang="ru-RU" sz="3375" dirty="0" smtClean="0"/>
              <a:t>Пункт выдачи</a:t>
            </a:r>
            <a:endParaRPr lang="ru-RU" sz="3375" dirty="0"/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>
            <a:off x="13207508" y="2810524"/>
            <a:ext cx="2267844" cy="222043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>
            <a:off x="16265951" y="4141780"/>
            <a:ext cx="717004" cy="773013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>
            <a:off x="18291801" y="3016546"/>
            <a:ext cx="2256276" cy="1292491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>
            <a:off x="17705703" y="7095445"/>
            <a:ext cx="220736" cy="637972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>
            <a:off x="21859717" y="6456547"/>
            <a:ext cx="132182" cy="1043168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>
            <a:off x="14736162" y="9092695"/>
            <a:ext cx="971262" cy="399356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>
            <a:off x="19850582" y="10146358"/>
            <a:ext cx="1494041" cy="1119027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>
            <a:off x="11162497" y="10317554"/>
            <a:ext cx="971262" cy="399356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 flipV="1">
            <a:off x="11648128" y="11572661"/>
            <a:ext cx="5482178" cy="16422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 flipV="1">
            <a:off x="7927628" y="10115107"/>
            <a:ext cx="671273" cy="426887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 flipV="1">
            <a:off x="5509889" y="10400526"/>
            <a:ext cx="2693582" cy="908153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H="1" flipV="1">
            <a:off x="2856086" y="10705871"/>
            <a:ext cx="5290025" cy="1266332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V="1">
            <a:off x="1921882" y="5412703"/>
            <a:ext cx="487150" cy="3101587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>
            <a:endCxn id="62" idx="2"/>
          </p:cNvCxnSpPr>
          <p:nvPr/>
        </p:nvCxnSpPr>
        <p:spPr>
          <a:xfrm flipV="1">
            <a:off x="5006836" y="6601343"/>
            <a:ext cx="511004" cy="1621143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V="1">
            <a:off x="8053495" y="7411551"/>
            <a:ext cx="209769" cy="576974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V="1">
            <a:off x="3518126" y="2636599"/>
            <a:ext cx="6829169" cy="1112491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V="1">
            <a:off x="6856680" y="3419911"/>
            <a:ext cx="3654434" cy="1201328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CB5CB543-52C2-274E-81DF-86E9AE1E2529}"/>
              </a:ext>
            </a:extLst>
          </p:cNvPr>
          <p:cNvCxnSpPr/>
          <p:nvPr/>
        </p:nvCxnSpPr>
        <p:spPr>
          <a:xfrm flipV="1">
            <a:off x="9713239" y="3832934"/>
            <a:ext cx="1208741" cy="1762714"/>
          </a:xfrm>
          <a:prstGeom prst="straightConnector1">
            <a:avLst/>
          </a:prstGeom>
          <a:ln w="762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2" grpId="0"/>
      <p:bldP spid="47" grpId="0"/>
      <p:bldP spid="67" grpId="0"/>
      <p:bldP spid="70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6"/>
          </p:nvPr>
        </p:nvSpPr>
        <p:spPr>
          <a:solidFill>
            <a:schemeClr val="tx2"/>
          </a:solidFill>
        </p:spPr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Интенсивный рост </a:t>
            </a:r>
            <a:r>
              <a:rPr lang="en-US" dirty="0" smtClean="0"/>
              <a:t>Ozon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17031677" y="837700"/>
            <a:ext cx="7046947" cy="124135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 курс на развитие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7293" y="3424547"/>
            <a:ext cx="7262490" cy="9199816"/>
          </a:xfrm>
          <a:prstGeom prst="rect">
            <a:avLst/>
          </a:prstGeom>
        </p:spPr>
      </p:pic>
      <p:pic>
        <p:nvPicPr>
          <p:cNvPr id="7" name="Picture 2" descr="https://cdn.bcs-express.ru/article-image/14523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58"/>
          <a:stretch/>
        </p:blipFill>
        <p:spPr bwMode="auto">
          <a:xfrm>
            <a:off x="440167" y="4740529"/>
            <a:ext cx="16037664" cy="57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73"/>
            <a:ext cx="24382413" cy="1364905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2476251" cy="2196000"/>
          </a:xfrm>
        </p:spPr>
        <p:txBody>
          <a:bodyPr/>
          <a:lstStyle/>
          <a:p>
            <a:r>
              <a:rPr lang="ru-RU" dirty="0" smtClean="0"/>
              <a:t>Децентрализация аналитиков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6</a:t>
            </a:fld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1346275" y="2298343"/>
            <a:ext cx="15956304" cy="1410190"/>
          </a:xfrm>
        </p:spPr>
        <p:txBody>
          <a:bodyPr/>
          <a:lstStyle/>
          <a:p>
            <a:r>
              <a:rPr lang="ru-RU" dirty="0" smtClean="0"/>
              <a:t>300 аналитиков данных в 55 подразделениях</a:t>
            </a:r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346595" y="6676837"/>
            <a:ext cx="2821285" cy="2735463"/>
            <a:chOff x="3949375" y="6898743"/>
            <a:chExt cx="2821285" cy="273546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507F73-6A5D-E941-9786-101F4D791FF8}"/>
                </a:ext>
              </a:extLst>
            </p:cNvPr>
            <p:cNvSpPr txBox="1"/>
            <p:nvPr/>
          </p:nvSpPr>
          <p:spPr>
            <a:xfrm>
              <a:off x="3949375" y="6898743"/>
              <a:ext cx="2821285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/>
                <a:t>Производство</a:t>
              </a: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74D2CB7-E43C-1449-A27E-CC2D8688B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1183" y="7716538"/>
              <a:ext cx="1917668" cy="191766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938157" y="8140088"/>
            <a:ext cx="2099386" cy="2893200"/>
            <a:chOff x="7353329" y="8140088"/>
            <a:chExt cx="2099386" cy="28932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F6D958-8277-9F44-B382-C9071F938FDC}"/>
                </a:ext>
              </a:extLst>
            </p:cNvPr>
            <p:cNvSpPr txBox="1"/>
            <p:nvPr/>
          </p:nvSpPr>
          <p:spPr>
            <a:xfrm>
              <a:off x="7393195" y="8140088"/>
              <a:ext cx="2019655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/>
                <a:t>Логистика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6A020B2-5BCC-284F-A7C4-0D28975F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3329" y="8933902"/>
              <a:ext cx="2099386" cy="2099386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24758" y="5139847"/>
            <a:ext cx="2651560" cy="2787038"/>
            <a:chOff x="818883" y="5139847"/>
            <a:chExt cx="2651560" cy="278703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A3D356-F236-224F-8206-59551EDE8A88}"/>
                </a:ext>
              </a:extLst>
            </p:cNvPr>
            <p:cNvSpPr txBox="1"/>
            <p:nvPr/>
          </p:nvSpPr>
          <p:spPr>
            <a:xfrm>
              <a:off x="818883" y="5139847"/>
              <a:ext cx="2651560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 err="1"/>
                <a:t>Маркетплейс</a:t>
              </a:r>
              <a:endParaRPr lang="ru-RU" sz="3375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B4531D4-A464-164B-B067-A4F8C6989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140" y="5725839"/>
              <a:ext cx="2201046" cy="2201046"/>
            </a:xfrm>
            <a:prstGeom prst="rect">
              <a:avLst/>
            </a:prstGeom>
          </p:spPr>
        </p:pic>
      </p:grpSp>
      <p:grpSp>
        <p:nvGrpSpPr>
          <p:cNvPr id="55" name="Группа 54"/>
          <p:cNvGrpSpPr/>
          <p:nvPr/>
        </p:nvGrpSpPr>
        <p:grpSpPr>
          <a:xfrm>
            <a:off x="13871995" y="8140088"/>
            <a:ext cx="2135050" cy="2759715"/>
            <a:chOff x="13914037" y="8341539"/>
            <a:chExt cx="2135050" cy="275971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411A49-C1BF-8344-AD0A-E09BC6C1A5B6}"/>
                </a:ext>
              </a:extLst>
            </p:cNvPr>
            <p:cNvSpPr txBox="1"/>
            <p:nvPr/>
          </p:nvSpPr>
          <p:spPr>
            <a:xfrm>
              <a:off x="13929896" y="8341539"/>
              <a:ext cx="2103333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/>
                <a:t>Маркетинг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4810C42-EB86-DA43-978E-408C773C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14037" y="8966204"/>
              <a:ext cx="2135050" cy="2135050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807820" y="9039171"/>
            <a:ext cx="2293898" cy="2571122"/>
            <a:chOff x="10615812" y="9039171"/>
            <a:chExt cx="2293898" cy="257112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AD22EC-9F5D-4347-8CD7-A34424C23950}"/>
                </a:ext>
              </a:extLst>
            </p:cNvPr>
            <p:cNvSpPr txBox="1"/>
            <p:nvPr/>
          </p:nvSpPr>
          <p:spPr>
            <a:xfrm>
              <a:off x="10615812" y="9039171"/>
              <a:ext cx="2293898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/>
                <a:t>Коммерция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3D6A4E5-5F48-9648-AC4F-5C98AA433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7480" y="9859731"/>
              <a:ext cx="1750562" cy="1750562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6777322" y="6676837"/>
            <a:ext cx="2430089" cy="3226468"/>
            <a:chOff x="17024612" y="6676837"/>
            <a:chExt cx="2430089" cy="322646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5DAD8-07A4-4B47-877A-AB5F395F9619}"/>
                </a:ext>
              </a:extLst>
            </p:cNvPr>
            <p:cNvSpPr txBox="1"/>
            <p:nvPr/>
          </p:nvSpPr>
          <p:spPr>
            <a:xfrm>
              <a:off x="17024612" y="6676837"/>
              <a:ext cx="2430089" cy="1345488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pPr algn="ctr"/>
              <a:r>
                <a:rPr lang="ru-RU" sz="3375" dirty="0"/>
                <a:t>Клиентский </a:t>
              </a:r>
            </a:p>
            <a:p>
              <a:pPr algn="ctr"/>
              <a:r>
                <a:rPr lang="ru-RU" sz="3375" dirty="0"/>
                <a:t>сервис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0B07E2-B686-B94D-A2F5-1183906A7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9587" y="8003166"/>
              <a:ext cx="1900139" cy="1900139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19977688" y="5139847"/>
            <a:ext cx="1966160" cy="2776583"/>
            <a:chOff x="19871813" y="5534181"/>
            <a:chExt cx="1966160" cy="2776583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4EE0B0B5-5BF6-0E49-988A-77C48AB8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71813" y="6344604"/>
              <a:ext cx="1966160" cy="196616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411A49-C1BF-8344-AD0A-E09BC6C1A5B6}"/>
                </a:ext>
              </a:extLst>
            </p:cNvPr>
            <p:cNvSpPr txBox="1"/>
            <p:nvPr/>
          </p:nvSpPr>
          <p:spPr>
            <a:xfrm>
              <a:off x="20567154" y="5534181"/>
              <a:ext cx="575479" cy="826116"/>
            </a:xfrm>
            <a:prstGeom prst="rect">
              <a:avLst/>
            </a:prstGeom>
            <a:noFill/>
          </p:spPr>
          <p:txBody>
            <a:bodyPr wrap="none" lIns="0" tIns="151888" rIns="0" bIns="151888" rtlCol="0">
              <a:spAutoFit/>
            </a:bodyPr>
            <a:lstStyle/>
            <a:p>
              <a:r>
                <a:rPr lang="ru-RU" sz="3375" dirty="0" smtClean="0"/>
                <a:t>ИТ</a:t>
              </a:r>
              <a:endParaRPr lang="ru-RU" sz="3375" dirty="0"/>
            </a:p>
          </p:txBody>
        </p:sp>
      </p:grpSp>
    </p:spTree>
    <p:extLst>
      <p:ext uri="{BB962C8B-B14F-4D97-AF65-F5344CB8AC3E}">
        <p14:creationId xmlns:p14="http://schemas.microsoft.com/office/powerpoint/2010/main" val="26016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24406412" cy="137428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24406412" cy="13742894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Децентрализация </a:t>
            </a:r>
            <a:r>
              <a:rPr lang="ru-RU" dirty="0" smtClean="0"/>
              <a:t>аналитиков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766925" y="3542399"/>
            <a:ext cx="10379034" cy="8856000"/>
          </a:xfrm>
        </p:spPr>
        <p:txBody>
          <a:bodyPr/>
          <a:lstStyle/>
          <a:p>
            <a:r>
              <a:rPr lang="ru-RU" dirty="0" smtClean="0"/>
              <a:t>Плюсы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dirty="0" smtClean="0"/>
              <a:t>Эксперты в своей области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dirty="0" smtClean="0"/>
              <a:t>Скорость изменений</a:t>
            </a:r>
          </a:p>
          <a:p>
            <a:pPr marL="857250" indent="-857250">
              <a:buClr>
                <a:schemeClr val="tx2"/>
              </a:buClr>
              <a:buFont typeface="Arial" panose="020B0604020202020204" pitchFamily="34" charset="0"/>
              <a:buChar char="+"/>
            </a:pPr>
            <a:r>
              <a:rPr lang="ru-RU" dirty="0" smtClean="0"/>
              <a:t>Минимальная зависимость друг от друга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5"/>
          </p:nvPr>
        </p:nvSpPr>
        <p:spPr>
          <a:xfrm>
            <a:off x="12430996" y="3542400"/>
            <a:ext cx="11148939" cy="8856000"/>
          </a:xfrm>
        </p:spPr>
        <p:txBody>
          <a:bodyPr/>
          <a:lstStyle/>
          <a:p>
            <a:r>
              <a:rPr lang="ru-RU" dirty="0" smtClean="0"/>
              <a:t>Минусы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dirty="0" smtClean="0"/>
              <a:t>Нет знаний в других областях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dirty="0" smtClean="0"/>
              <a:t>Хаотические изменения</a:t>
            </a:r>
          </a:p>
          <a:p>
            <a:pPr marL="857250" indent="-857250">
              <a:buClr>
                <a:schemeClr val="accent3"/>
              </a:buClr>
              <a:buFont typeface="Arial" panose="020B0604020202020204" pitchFamily="34" charset="0"/>
              <a:buChar char="-"/>
            </a:pPr>
            <a:r>
              <a:rPr lang="ru-RU" dirty="0" smtClean="0"/>
              <a:t>«Зоопарк» в системах визуализации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3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4382413" cy="137160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9" y="0"/>
            <a:ext cx="24379243" cy="13716000"/>
          </a:xfrm>
          <a:prstGeom prst="rect">
            <a:avLst/>
          </a:prstGeom>
          <a:solidFill>
            <a:schemeClr val="tx2">
              <a:alpha val="9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Департамента </a:t>
            </a:r>
            <a:r>
              <a:rPr lang="ru-RU" dirty="0"/>
              <a:t>развития международного бизнеса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Развитие </a:t>
            </a:r>
            <a:r>
              <a:rPr lang="en-US" dirty="0" smtClean="0"/>
              <a:t>OZON </a:t>
            </a:r>
            <a:r>
              <a:rPr lang="ru-RU" dirty="0" smtClean="0"/>
              <a:t>на зарубежных рынках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4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multiurok.ru/img/1088744/image_5f977c260725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94171" y="2117623"/>
            <a:ext cx="4483725" cy="56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multiurok.ru/img/1088744/image_5f977c260725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3385" y="2117623"/>
            <a:ext cx="3287207" cy="56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multiurok.ru/img/1088744/image_5f977c260725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4473" y="2117623"/>
            <a:ext cx="3328827" cy="56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multiurok.ru/img/1088744/image_5f977c260725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9919" y="2117623"/>
            <a:ext cx="3606229" cy="56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CF079-36C2-CF4B-8261-C28FFE4A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развития зарубежного рынка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0C5773-26D6-7848-A388-589A2739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9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E22B03-C0E9-8E46-8F2E-5657232B3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8168" y="8982446"/>
            <a:ext cx="4520567" cy="3529963"/>
          </a:xfrm>
        </p:spPr>
        <p:txBody>
          <a:bodyPr/>
          <a:lstStyle/>
          <a:p>
            <a:r>
              <a:rPr lang="ru-RU" sz="4600" dirty="0" smtClean="0"/>
              <a:t>Доставка почтовой службой</a:t>
            </a:r>
            <a:endParaRPr lang="ru-RU" sz="46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47C5FC5-3163-B54B-8CC9-1FED3AE34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8505" y="8982446"/>
            <a:ext cx="4552950" cy="3529963"/>
          </a:xfrm>
        </p:spPr>
        <p:txBody>
          <a:bodyPr/>
          <a:lstStyle/>
          <a:p>
            <a:r>
              <a:rPr lang="ru-RU" sz="4600" dirty="0" smtClean="0"/>
              <a:t>Интеграция зарубежных 3</a:t>
            </a:r>
            <a:r>
              <a:rPr lang="en-US" sz="4600" dirty="0" smtClean="0"/>
              <a:t>PL-</a:t>
            </a:r>
            <a:r>
              <a:rPr lang="ru-RU" sz="4600" dirty="0" smtClean="0"/>
              <a:t>операторов в логистическую сеть </a:t>
            </a:r>
            <a:endParaRPr lang="ru-RU" sz="4600" dirty="0"/>
          </a:p>
          <a:p>
            <a:endParaRPr lang="ru-RU" sz="46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087A955-8976-A44F-BCCC-70AB63B309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64680" y="8982446"/>
            <a:ext cx="5409624" cy="3529963"/>
          </a:xfrm>
        </p:spPr>
        <p:txBody>
          <a:bodyPr/>
          <a:lstStyle/>
          <a:p>
            <a:r>
              <a:rPr lang="ru-RU" sz="4600" dirty="0" smtClean="0"/>
              <a:t>Отказ от 3</a:t>
            </a:r>
            <a:r>
              <a:rPr lang="en-US" sz="4600" dirty="0" smtClean="0"/>
              <a:t>PL-</a:t>
            </a:r>
            <a:r>
              <a:rPr lang="ru-RU" sz="4600" dirty="0" smtClean="0"/>
              <a:t>логистики, переход к стандартным бизнес-процессам</a:t>
            </a:r>
            <a:endParaRPr lang="ru-RU" sz="4600" dirty="0"/>
          </a:p>
          <a:p>
            <a:endParaRPr lang="ru-RU" sz="460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0492685-8BAF-0246-BAC1-C1B4B3F52C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773828" y="8982446"/>
            <a:ext cx="4523311" cy="3529963"/>
          </a:xfrm>
        </p:spPr>
        <p:txBody>
          <a:bodyPr/>
          <a:lstStyle/>
          <a:p>
            <a:r>
              <a:rPr lang="ru-RU" sz="4600" dirty="0" smtClean="0"/>
              <a:t>Развитие собственной логистической сети за рубежом</a:t>
            </a:r>
            <a:endParaRPr lang="ru-RU" sz="4600" dirty="0"/>
          </a:p>
          <a:p>
            <a:endParaRPr lang="ru-RU" sz="4600" dirty="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1043974" y="696084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B16DB76-C20C-2143-93FE-B1CF0BDDE56E}"/>
              </a:ext>
            </a:extLst>
          </p:cNvPr>
          <p:cNvSpPr txBox="1">
            <a:spLocks/>
          </p:cNvSpPr>
          <p:nvPr/>
        </p:nvSpPr>
        <p:spPr>
          <a:xfrm>
            <a:off x="6940582" y="696084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598EB59F-8533-D742-958A-7D36697716C1}"/>
              </a:ext>
            </a:extLst>
          </p:cNvPr>
          <p:cNvSpPr txBox="1">
            <a:spLocks/>
          </p:cNvSpPr>
          <p:nvPr/>
        </p:nvSpPr>
        <p:spPr>
          <a:xfrm>
            <a:off x="12837190" y="696084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947F9601-CEA3-5746-AE76-6DBA83CD843F}"/>
              </a:ext>
            </a:extLst>
          </p:cNvPr>
          <p:cNvSpPr txBox="1">
            <a:spLocks/>
          </p:cNvSpPr>
          <p:nvPr/>
        </p:nvSpPr>
        <p:spPr>
          <a:xfrm>
            <a:off x="18657390" y="6960841"/>
            <a:ext cx="2259409" cy="1822661"/>
          </a:xfrm>
          <a:prstGeom prst="rect">
            <a:avLst/>
          </a:prstGeom>
          <a:noFill/>
        </p:spPr>
        <p:txBody>
          <a:bodyPr vert="horz" lIns="0" tIns="151888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6800" b="1" dirty="0">
                <a:solidFill>
                  <a:schemeClr val="tx2"/>
                </a:solidFill>
              </a:rPr>
              <a:t>4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A080E26-5573-2443-81FE-3EFD936ED9A8}"/>
              </a:ext>
            </a:extLst>
          </p:cNvPr>
          <p:cNvCxnSpPr>
            <a:cxnSpLocks/>
          </p:cNvCxnSpPr>
          <p:nvPr/>
        </p:nvCxnSpPr>
        <p:spPr>
          <a:xfrm>
            <a:off x="3298451" y="7891843"/>
            <a:ext cx="270922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51C9B4F-DD9D-7E4F-B9E9-55458F105CA3}"/>
              </a:ext>
            </a:extLst>
          </p:cNvPr>
          <p:cNvCxnSpPr>
            <a:cxnSpLocks/>
          </p:cNvCxnSpPr>
          <p:nvPr/>
        </p:nvCxnSpPr>
        <p:spPr>
          <a:xfrm>
            <a:off x="9173816" y="7891843"/>
            <a:ext cx="27347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4EEA3A0-FB5B-8F4D-92EA-EB71B4346838}"/>
              </a:ext>
            </a:extLst>
          </p:cNvPr>
          <p:cNvCxnSpPr>
            <a:cxnSpLocks/>
          </p:cNvCxnSpPr>
          <p:nvPr/>
        </p:nvCxnSpPr>
        <p:spPr>
          <a:xfrm>
            <a:off x="15096599" y="7891843"/>
            <a:ext cx="27347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695937" y="4961020"/>
            <a:ext cx="3369276" cy="2671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113236" y="4961020"/>
            <a:ext cx="3369276" cy="2671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304023" y="4951213"/>
            <a:ext cx="3369276" cy="2671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318876" y="4971325"/>
            <a:ext cx="2087084" cy="2671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600" dirty="0" err="1" smtClean="0">
              <a:solidFill>
                <a:schemeClr val="bg1"/>
              </a:solidFill>
            </a:endParaRPr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3087A955-8976-A44F-BCCC-70AB63B30922}"/>
              </a:ext>
            </a:extLst>
          </p:cNvPr>
          <p:cNvSpPr txBox="1">
            <a:spLocks/>
          </p:cNvSpPr>
          <p:nvPr/>
        </p:nvSpPr>
        <p:spPr>
          <a:xfrm>
            <a:off x="1160980" y="12753554"/>
            <a:ext cx="20323713" cy="843999"/>
          </a:xfrm>
          <a:prstGeom prst="rect">
            <a:avLst/>
          </a:prstGeom>
          <a:noFill/>
        </p:spPr>
        <p:txBody>
          <a:bodyPr vert="horz" lIns="0" tIns="162000" rIns="0" bIns="0" rtlCol="0" anchor="t">
            <a:noAutofit/>
          </a:bodyPr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3000" dirty="0" smtClean="0"/>
              <a:t>* 3</a:t>
            </a:r>
            <a:r>
              <a:rPr lang="en-US" sz="3000" dirty="0" smtClean="0"/>
              <a:t>PL</a:t>
            </a:r>
            <a:r>
              <a:rPr lang="ru-RU" sz="3000" dirty="0" smtClean="0"/>
              <a:t> </a:t>
            </a:r>
            <a:r>
              <a:rPr lang="ru-RU" sz="3000" dirty="0"/>
              <a:t>- </a:t>
            </a:r>
            <a:r>
              <a:rPr lang="en-US" sz="3000" dirty="0"/>
              <a:t>Third Party Logistics - </a:t>
            </a:r>
            <a:r>
              <a:rPr lang="ru-RU" sz="3000" dirty="0"/>
              <a:t>это комплекс логистических услуг</a:t>
            </a:r>
            <a:r>
              <a:rPr lang="en-US" sz="3000" dirty="0"/>
              <a:t>,</a:t>
            </a:r>
            <a:r>
              <a:rPr lang="ru-RU" sz="3000" dirty="0"/>
              <a:t> предоставляемых сторонней компанией</a:t>
            </a:r>
          </a:p>
        </p:txBody>
      </p:sp>
    </p:spTree>
    <p:extLst>
      <p:ext uri="{BB962C8B-B14F-4D97-AF65-F5344CB8AC3E}">
        <p14:creationId xmlns:p14="http://schemas.microsoft.com/office/powerpoint/2010/main" val="10100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12" grpId="0" build="p"/>
      <p:bldP spid="13" grpId="0"/>
      <p:bldP spid="14" grpId="0"/>
      <p:bldP spid="15" grpId="0"/>
      <p:bldP spid="16" grpId="0"/>
      <p:bldP spid="34" grpId="0" build="p"/>
    </p:bldLst>
  </p:timing>
</p:sld>
</file>

<file path=ppt/theme/theme1.xml><?xml version="1.0" encoding="utf-8"?>
<a:theme xmlns:a="http://schemas.openxmlformats.org/drawingml/2006/main" name="Ozon-1">
  <a:themeElements>
    <a:clrScheme name="Ozon_Show 1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06CA99"/>
      </a:accent1>
      <a:accent2>
        <a:srgbClr val="FFDC00"/>
      </a:accent2>
      <a:accent3>
        <a:srgbClr val="F91155"/>
      </a:accent3>
      <a:accent4>
        <a:srgbClr val="FFA83B"/>
      </a:accent4>
      <a:accent5>
        <a:srgbClr val="0000B7"/>
      </a:accent5>
      <a:accent6>
        <a:srgbClr val="974DFF"/>
      </a:accent6>
      <a:hlink>
        <a:srgbClr val="000000"/>
      </a:hlink>
      <a:folHlink>
        <a:srgbClr val="000000"/>
      </a:folHlink>
    </a:clrScheme>
    <a:fontScheme name="O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4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162000" rIns="0" bIns="0" rtlCol="0" anchor="t">
        <a:spAutoFit/>
      </a:bodyPr>
      <a:lstStyle>
        <a:defPPr algn="l">
          <a:lnSpc>
            <a:spcPct val="100000"/>
          </a:lnSpc>
          <a:defRPr sz="5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zon-1" id="{9BA4FC8C-4356-7247-9C9F-2C46D5AF29F9}" vid="{C55456AA-5821-C945-B3EE-E5EB9215A9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26599</TotalTime>
  <Words>422</Words>
  <Application>Microsoft Office PowerPoint</Application>
  <PresentationFormat>Custom</PresentationFormat>
  <Paragraphs>136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.Lucida Grande UI Regular</vt:lpstr>
      <vt:lpstr>Arial</vt:lpstr>
      <vt:lpstr>Calibri</vt:lpstr>
      <vt:lpstr>Системный шрифт</vt:lpstr>
      <vt:lpstr>Ozon-1</vt:lpstr>
      <vt:lpstr>Эволюция подходов к организации аналитики на примере Ozon</vt:lpstr>
      <vt:lpstr>Обо мне</vt:lpstr>
      <vt:lpstr>Содержание доклада</vt:lpstr>
      <vt:lpstr>E-commerce </vt:lpstr>
      <vt:lpstr>Интенсивный рост Ozon </vt:lpstr>
      <vt:lpstr>Децентрализация аналитиков</vt:lpstr>
      <vt:lpstr>Децентрализация аналитиков</vt:lpstr>
      <vt:lpstr>Департамента развития международного бизнеса </vt:lpstr>
      <vt:lpstr>Этапы развития зарубежного рынка</vt:lpstr>
      <vt:lpstr>Отдел международной аналитики занимается кросс-функциональным анализом</vt:lpstr>
      <vt:lpstr>Области международной аналитики</vt:lpstr>
      <vt:lpstr>Вызовы</vt:lpstr>
      <vt:lpstr>1. Локальная терминология</vt:lpstr>
      <vt:lpstr>Глоссарий</vt:lpstr>
      <vt:lpstr>2. Недостаточные коммуникации между аналитиками </vt:lpstr>
      <vt:lpstr>Сотрудничество подразделений аналитики</vt:lpstr>
      <vt:lpstr>3. Удобство использования отчетов</vt:lpstr>
      <vt:lpstr>Не существует единых правил организации аналитической функции в компании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Natalia Leonova</cp:lastModifiedBy>
  <cp:revision>571</cp:revision>
  <dcterms:created xsi:type="dcterms:W3CDTF">2020-01-20T10:09:26Z</dcterms:created>
  <dcterms:modified xsi:type="dcterms:W3CDTF">2021-05-20T17:59:48Z</dcterms:modified>
</cp:coreProperties>
</file>