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Arial"/>
      </a:defRPr>
    </a:lvl1pPr>
    <a:lvl2pPr indent="228600" defTabSz="457200" latinLnBrk="0">
      <a:defRPr sz="1200">
        <a:latin typeface="+mn-lt"/>
        <a:ea typeface="+mn-ea"/>
        <a:cs typeface="+mn-cs"/>
        <a:sym typeface="Arial"/>
      </a:defRPr>
    </a:lvl2pPr>
    <a:lvl3pPr indent="457200" defTabSz="457200" latinLnBrk="0">
      <a:defRPr sz="1200">
        <a:latin typeface="+mn-lt"/>
        <a:ea typeface="+mn-ea"/>
        <a:cs typeface="+mn-cs"/>
        <a:sym typeface="Arial"/>
      </a:defRPr>
    </a:lvl3pPr>
    <a:lvl4pPr indent="685800" defTabSz="457200" latinLnBrk="0">
      <a:defRPr sz="1200">
        <a:latin typeface="+mn-lt"/>
        <a:ea typeface="+mn-ea"/>
        <a:cs typeface="+mn-cs"/>
        <a:sym typeface="Arial"/>
      </a:defRPr>
    </a:lvl4pPr>
    <a:lvl5pPr indent="914400" defTabSz="457200" latinLnBrk="0">
      <a:defRPr sz="1200">
        <a:latin typeface="+mn-lt"/>
        <a:ea typeface="+mn-ea"/>
        <a:cs typeface="+mn-cs"/>
        <a:sym typeface="Arial"/>
      </a:defRPr>
    </a:lvl5pPr>
    <a:lvl6pPr indent="1143000" defTabSz="457200" latinLnBrk="0">
      <a:defRPr sz="1200">
        <a:latin typeface="+mn-lt"/>
        <a:ea typeface="+mn-ea"/>
        <a:cs typeface="+mn-cs"/>
        <a:sym typeface="Arial"/>
      </a:defRPr>
    </a:lvl6pPr>
    <a:lvl7pPr indent="1371600" defTabSz="457200" latinLnBrk="0">
      <a:defRPr sz="1200">
        <a:latin typeface="+mn-lt"/>
        <a:ea typeface="+mn-ea"/>
        <a:cs typeface="+mn-cs"/>
        <a:sym typeface="Arial"/>
      </a:defRPr>
    </a:lvl7pPr>
    <a:lvl8pPr indent="1600200" defTabSz="457200" latinLnBrk="0">
      <a:defRPr sz="1200">
        <a:latin typeface="+mn-lt"/>
        <a:ea typeface="+mn-ea"/>
        <a:cs typeface="+mn-cs"/>
        <a:sym typeface="Arial"/>
      </a:defRPr>
    </a:lvl8pPr>
    <a:lvl9pPr indent="1828800" defTabSz="4572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/>
          <p:nvPr>
            <p:ph type="title"/>
          </p:nvPr>
        </p:nvSpPr>
        <p:spPr>
          <a:xfrm>
            <a:off x="311708" y="992765"/>
            <a:ext cx="8520601" cy="2736901"/>
          </a:xfrm>
          <a:prstGeom prst="rect">
            <a:avLst/>
          </a:prstGeom>
        </p:spPr>
        <p:txBody>
          <a:bodyPr anchor="b"/>
          <a:lstStyle>
            <a:lvl1pPr algn="ctr">
              <a:defRPr sz="5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/>
          <p:nvPr>
            <p:ph type="body" sz="quarter" idx="1"/>
          </p:nvPr>
        </p:nvSpPr>
        <p:spPr>
          <a:xfrm>
            <a:off x="311699" y="3778832"/>
            <a:ext cx="8520602" cy="10569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latin typeface="+mn-lt"/>
                <a:ea typeface="+mn-ea"/>
                <a:cs typeface="+mn-cs"/>
                <a:sym typeface="Arial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800">
                <a:latin typeface="+mn-lt"/>
                <a:ea typeface="+mn-ea"/>
                <a:cs typeface="+mn-cs"/>
                <a:sym typeface="Arial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800">
                <a:latin typeface="+mn-lt"/>
                <a:ea typeface="+mn-ea"/>
                <a:cs typeface="+mn-cs"/>
                <a:sym typeface="Arial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800">
                <a:latin typeface="+mn-lt"/>
                <a:ea typeface="+mn-ea"/>
                <a:cs typeface="+mn-cs"/>
                <a:sym typeface="Arial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800"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Текст заголовка"/>
          <p:cNvSpPr/>
          <p:nvPr>
            <p:ph type="title"/>
          </p:nvPr>
        </p:nvSpPr>
        <p:spPr>
          <a:xfrm>
            <a:off x="311699" y="1474833"/>
            <a:ext cx="8520602" cy="2618101"/>
          </a:xfrm>
          <a:prstGeom prst="rect">
            <a:avLst/>
          </a:prstGeom>
        </p:spPr>
        <p:txBody>
          <a:bodyPr anchor="b"/>
          <a:lstStyle>
            <a:lvl1pPr algn="ctr">
              <a:defRPr sz="120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92" name="Уровень текста 1…"/>
          <p:cNvSpPr/>
          <p:nvPr>
            <p:ph type="body" sz="half" idx="1"/>
          </p:nvPr>
        </p:nvSpPr>
        <p:spPr>
          <a:xfrm>
            <a:off x="311699" y="4202965"/>
            <a:ext cx="8520602" cy="1734301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+mn-lt"/>
                <a:ea typeface="+mn-ea"/>
                <a:cs typeface="+mn-cs"/>
                <a:sym typeface="Arial"/>
              </a:defRPr>
            </a:lvl1pPr>
            <a:lvl2pPr algn="ctr">
              <a:defRPr>
                <a:latin typeface="+mn-lt"/>
                <a:ea typeface="+mn-ea"/>
                <a:cs typeface="+mn-cs"/>
                <a:sym typeface="Arial"/>
              </a:defRPr>
            </a:lvl2pPr>
            <a:lvl3pPr algn="ctr">
              <a:defRPr>
                <a:latin typeface="+mn-lt"/>
                <a:ea typeface="+mn-ea"/>
                <a:cs typeface="+mn-cs"/>
                <a:sym typeface="Arial"/>
              </a:defRPr>
            </a:lvl3pPr>
            <a:lvl4pPr algn="ctr">
              <a:defRPr>
                <a:latin typeface="+mn-lt"/>
                <a:ea typeface="+mn-ea"/>
                <a:cs typeface="+mn-cs"/>
                <a:sym typeface="Arial"/>
              </a:defRPr>
            </a:lvl4pPr>
            <a:lvl5pPr algn="ctr">
              <a:defRPr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3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/>
          <p:nvPr>
            <p:ph type="title"/>
          </p:nvPr>
        </p:nvSpPr>
        <p:spPr>
          <a:xfrm>
            <a:off x="311699" y="2867799"/>
            <a:ext cx="8520602" cy="1122301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1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заголовка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9" name="Уровень текста 1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Текст заголовка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8" name="Уровень текста 1…"/>
          <p:cNvSpPr/>
          <p:nvPr>
            <p:ph type="body" sz="half" idx="1"/>
          </p:nvPr>
        </p:nvSpPr>
        <p:spPr>
          <a:xfrm>
            <a:off x="311699" y="1536633"/>
            <a:ext cx="3999902" cy="45552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ea typeface="+mn-ea"/>
                <a:cs typeface="+mn-cs"/>
                <a:sym typeface="Arial"/>
              </a:defRPr>
            </a:lvl1pPr>
            <a:lvl2pPr>
              <a:defRPr sz="1400">
                <a:latin typeface="+mn-lt"/>
                <a:ea typeface="+mn-ea"/>
                <a:cs typeface="+mn-cs"/>
                <a:sym typeface="Arial"/>
              </a:defRPr>
            </a:lvl2pPr>
            <a:lvl3pPr>
              <a:defRPr sz="1400">
                <a:latin typeface="+mn-lt"/>
                <a:ea typeface="+mn-ea"/>
                <a:cs typeface="+mn-cs"/>
                <a:sym typeface="Arial"/>
              </a:defRPr>
            </a:lvl3pPr>
            <a:lvl4pPr>
              <a:defRPr sz="1400">
                <a:latin typeface="+mn-lt"/>
                <a:ea typeface="+mn-ea"/>
                <a:cs typeface="+mn-cs"/>
                <a:sym typeface="Arial"/>
              </a:defRPr>
            </a:lvl4pPr>
            <a:lvl5pPr>
              <a:defRPr sz="1400"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" name="Shape 23"/>
          <p:cNvSpPr/>
          <p:nvPr>
            <p:ph type="body" sz="half" idx="13"/>
          </p:nvPr>
        </p:nvSpPr>
        <p:spPr>
          <a:xfrm>
            <a:off x="4832399" y="1536632"/>
            <a:ext cx="3999902" cy="4555202"/>
          </a:xfrm>
          <a:prstGeom prst="rect">
            <a:avLst/>
          </a:prstGeom>
        </p:spPr>
        <p:txBody>
          <a:bodyPr/>
          <a:lstStyle/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0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8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Текст заголовка"/>
          <p:cNvSpPr/>
          <p:nvPr>
            <p:ph type="title"/>
          </p:nvPr>
        </p:nvSpPr>
        <p:spPr>
          <a:xfrm>
            <a:off x="311699" y="740799"/>
            <a:ext cx="2808001" cy="1007702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56" name="Уровень текста 1…"/>
          <p:cNvSpPr/>
          <p:nvPr>
            <p:ph type="body" sz="quarter" idx="1"/>
          </p:nvPr>
        </p:nvSpPr>
        <p:spPr>
          <a:xfrm>
            <a:off x="311699" y="1852800"/>
            <a:ext cx="2808001" cy="42393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Arial"/>
              </a:defRPr>
            </a:lvl1pPr>
            <a:lvl2pPr>
              <a:defRPr sz="1200">
                <a:latin typeface="+mn-lt"/>
                <a:ea typeface="+mn-ea"/>
                <a:cs typeface="+mn-cs"/>
                <a:sym typeface="Arial"/>
              </a:defRPr>
            </a:lvl2pPr>
            <a:lvl3pPr>
              <a:defRPr sz="1200">
                <a:latin typeface="+mn-lt"/>
                <a:ea typeface="+mn-ea"/>
                <a:cs typeface="+mn-cs"/>
                <a:sym typeface="Arial"/>
              </a:defRPr>
            </a:lvl3pPr>
            <a:lvl4pPr>
              <a:defRPr sz="1200">
                <a:latin typeface="+mn-lt"/>
                <a:ea typeface="+mn-ea"/>
                <a:cs typeface="+mn-cs"/>
                <a:sym typeface="Arial"/>
              </a:defRPr>
            </a:lvl4pPr>
            <a:lvl5pPr>
              <a:defRPr sz="1200"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7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Текст заголовка"/>
          <p:cNvSpPr/>
          <p:nvPr>
            <p:ph type="title"/>
          </p:nvPr>
        </p:nvSpPr>
        <p:spPr>
          <a:xfrm>
            <a:off x="490250" y="600199"/>
            <a:ext cx="6367801" cy="545430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65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36"/>
          <p:cNvSpPr/>
          <p:nvPr/>
        </p:nvSpPr>
        <p:spPr>
          <a:xfrm>
            <a:off x="4572000" y="-167"/>
            <a:ext cx="4572000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" name="Текст заголовка"/>
          <p:cNvSpPr/>
          <p:nvPr>
            <p:ph type="title"/>
          </p:nvPr>
        </p:nvSpPr>
        <p:spPr>
          <a:xfrm>
            <a:off x="265500" y="1644232"/>
            <a:ext cx="4045200" cy="1976401"/>
          </a:xfrm>
          <a:prstGeom prst="rect">
            <a:avLst/>
          </a:prstGeom>
        </p:spPr>
        <p:txBody>
          <a:bodyPr anchor="b"/>
          <a:lstStyle>
            <a:lvl1pPr algn="ctr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4" name="Уровень текста 1…"/>
          <p:cNvSpPr/>
          <p:nvPr>
            <p:ph type="body" sz="quarter" idx="1"/>
          </p:nvPr>
        </p:nvSpPr>
        <p:spPr>
          <a:xfrm>
            <a:off x="265500" y="3737433"/>
            <a:ext cx="4045200" cy="16467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100">
                <a:latin typeface="+mn-lt"/>
                <a:ea typeface="+mn-ea"/>
                <a:cs typeface="+mn-cs"/>
                <a:sym typeface="Arial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100">
                <a:latin typeface="+mn-lt"/>
                <a:ea typeface="+mn-ea"/>
                <a:cs typeface="+mn-cs"/>
                <a:sym typeface="Arial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100">
                <a:latin typeface="+mn-lt"/>
                <a:ea typeface="+mn-ea"/>
                <a:cs typeface="+mn-cs"/>
                <a:sym typeface="Arial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100">
                <a:latin typeface="+mn-lt"/>
                <a:ea typeface="+mn-ea"/>
                <a:cs typeface="+mn-cs"/>
                <a:sym typeface="Arial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100"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5" name="Shape 39"/>
          <p:cNvSpPr/>
          <p:nvPr>
            <p:ph type="body" sz="half" idx="13"/>
          </p:nvPr>
        </p:nvSpPr>
        <p:spPr>
          <a:xfrm>
            <a:off x="4939500" y="965433"/>
            <a:ext cx="3837000" cy="4926901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6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Уровень текста 1…"/>
          <p:cNvSpPr/>
          <p:nvPr>
            <p:ph type="body" sz="quarter" idx="1"/>
          </p:nvPr>
        </p:nvSpPr>
        <p:spPr>
          <a:xfrm>
            <a:off x="311699" y="5640766"/>
            <a:ext cx="5998802" cy="8067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>
                <a:latin typeface="+mn-lt"/>
                <a:ea typeface="+mn-ea"/>
                <a:cs typeface="+mn-cs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latin typeface="+mn-lt"/>
                <a:ea typeface="+mn-ea"/>
                <a:cs typeface="+mn-cs"/>
                <a:sym typeface="Arial"/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latin typeface="+mn-lt"/>
                <a:ea typeface="+mn-ea"/>
                <a:cs typeface="+mn-cs"/>
                <a:sym typeface="Arial"/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latin typeface="+mn-lt"/>
                <a:ea typeface="+mn-ea"/>
                <a:cs typeface="+mn-cs"/>
                <a:sym typeface="Arial"/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4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/>
          <p:nvPr>
            <p:ph type="title"/>
          </p:nvPr>
        </p:nvSpPr>
        <p:spPr>
          <a:xfrm>
            <a:off x="311699" y="593366"/>
            <a:ext cx="8520602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/>
          <p:nvPr>
            <p:ph type="body" idx="1"/>
          </p:nvPr>
        </p:nvSpPr>
        <p:spPr>
          <a:xfrm>
            <a:off x="311699" y="1536633"/>
            <a:ext cx="8520602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/>
          <p:nvPr>
            <p:ph type="sldNum" sz="quarter" idx="2"/>
          </p:nvPr>
        </p:nvSpPr>
        <p:spPr>
          <a:xfrm>
            <a:off x="8684344" y="6320774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9pPr>
    </p:titleStyle>
    <p:bodyStyle>
      <a:lvl1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Roboto"/>
          <a:ea typeface="Roboto"/>
          <a:cs typeface="Roboto"/>
          <a:sym typeface="Roboto"/>
        </a:defRPr>
      </a:lvl1pPr>
      <a:lvl2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Roboto"/>
          <a:ea typeface="Roboto"/>
          <a:cs typeface="Roboto"/>
          <a:sym typeface="Roboto"/>
        </a:defRPr>
      </a:lvl2pPr>
      <a:lvl3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Roboto"/>
          <a:ea typeface="Roboto"/>
          <a:cs typeface="Roboto"/>
          <a:sym typeface="Roboto"/>
        </a:defRPr>
      </a:lvl3pPr>
      <a:lvl4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Roboto"/>
          <a:ea typeface="Roboto"/>
          <a:cs typeface="Roboto"/>
          <a:sym typeface="Roboto"/>
        </a:defRPr>
      </a:lvl4pPr>
      <a:lvl5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Roboto"/>
          <a:ea typeface="Roboto"/>
          <a:cs typeface="Roboto"/>
          <a:sym typeface="Roboto"/>
        </a:defRPr>
      </a:lvl5pPr>
      <a:lvl6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Roboto"/>
          <a:ea typeface="Roboto"/>
          <a:cs typeface="Roboto"/>
          <a:sym typeface="Roboto"/>
        </a:defRPr>
      </a:lvl6pPr>
      <a:lvl7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Roboto"/>
          <a:ea typeface="Roboto"/>
          <a:cs typeface="Roboto"/>
          <a:sym typeface="Roboto"/>
        </a:defRPr>
      </a:lvl7pPr>
      <a:lvl8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Roboto"/>
          <a:ea typeface="Roboto"/>
          <a:cs typeface="Roboto"/>
          <a:sym typeface="Roboto"/>
        </a:defRPr>
      </a:lvl8pPr>
      <a:lvl9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Roboto"/>
          <a:ea typeface="Roboto"/>
          <a:cs typeface="Roboto"/>
          <a:sym typeface="Robo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t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tif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tif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powerbranding.ru/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11.tif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alena.samruk@gmail.com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54"/>
          <p:cNvSpPr/>
          <p:nvPr>
            <p:ph type="ctrTitle"/>
          </p:nvPr>
        </p:nvSpPr>
        <p:spPr>
          <a:xfrm>
            <a:off x="644525" y="3212975"/>
            <a:ext cx="7343210" cy="3098925"/>
          </a:xfrm>
          <a:prstGeom prst="rect">
            <a:avLst/>
          </a:prstGeom>
        </p:spPr>
        <p:txBody>
          <a:bodyPr anchor="ctr"/>
          <a:lstStyle/>
          <a:p>
            <a:pPr indent="452627" algn="l" defTabSz="905255">
              <a:defRPr sz="4356">
                <a:latin typeface="Roboto"/>
                <a:ea typeface="Roboto"/>
                <a:cs typeface="Roboto"/>
                <a:sym typeface="Roboto"/>
              </a:defRPr>
            </a:pPr>
          </a:p>
          <a:p>
            <a:pPr indent="452627" algn="l" defTabSz="905255">
              <a:defRPr sz="4356">
                <a:latin typeface="Roboto"/>
                <a:ea typeface="Roboto"/>
                <a:cs typeface="Roboto"/>
                <a:sym typeface="Roboto"/>
              </a:defRPr>
            </a:pPr>
          </a:p>
          <a:p>
            <a:pPr algn="l" defTabSz="905255">
              <a:defRPr sz="4356">
                <a:latin typeface="Roboto"/>
                <a:ea typeface="Roboto"/>
                <a:cs typeface="Roboto"/>
                <a:sym typeface="Roboto"/>
              </a:defRPr>
            </a:pPr>
            <a:r>
              <a:t>Как делать</a:t>
            </a:r>
            <a:br/>
            <a:r>
              <a:t>нужные продукты?</a:t>
            </a:r>
            <a:br/>
            <a:r>
              <a:rPr sz="2178">
                <a:solidFill>
                  <a:srgbClr val="434343"/>
                </a:solidFill>
              </a:rPr>
              <a:t>Опыт изменения подхода к оценке идей</a:t>
            </a:r>
          </a:p>
        </p:txBody>
      </p:sp>
      <p:pic>
        <p:nvPicPr>
          <p:cNvPr id="110" name="Shape 55" descr="Shape 5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6900" y="590088"/>
            <a:ext cx="1609251" cy="656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66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34"/>
          <p:cNvSpPr/>
          <p:nvPr>
            <p:ph type="ctrTitle"/>
          </p:nvPr>
        </p:nvSpPr>
        <p:spPr>
          <a:xfrm>
            <a:off x="644524" y="4351177"/>
            <a:ext cx="8326951" cy="1889286"/>
          </a:xfrm>
          <a:prstGeom prst="rect">
            <a:avLst/>
          </a:prstGeom>
        </p:spPr>
        <p:txBody>
          <a:bodyPr/>
          <a:lstStyle/>
          <a:p>
            <a:pPr algn="l" defTabSz="585215">
              <a:defRPr sz="281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 algn="l" defTabSz="585215">
              <a:defRPr sz="281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 algn="l" defTabSz="585215">
              <a:defRPr sz="281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Изменение</a:t>
            </a:r>
          </a:p>
          <a:p>
            <a:pPr algn="l" defTabSz="585215">
              <a:defRPr sz="281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подхода к оценке </a:t>
            </a:r>
          </a:p>
        </p:txBody>
      </p:sp>
      <p:pic>
        <p:nvPicPr>
          <p:cNvPr id="142" name="Shape 239" descr="Shape 2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9950" y="623887"/>
            <a:ext cx="1973175" cy="804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0" descr="Shape 14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212" y="2348880"/>
            <a:ext cx="8549649" cy="2803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1"/>
          <p:cNvSpPr/>
          <p:nvPr>
            <p:ph type="ctrTitle"/>
          </p:nvPr>
        </p:nvSpPr>
        <p:spPr>
          <a:xfrm>
            <a:off x="0" y="0"/>
            <a:ext cx="9144000" cy="1270001"/>
          </a:xfrm>
          <a:prstGeom prst="rect">
            <a:avLst/>
          </a:prstGeom>
          <a:solidFill>
            <a:srgbClr val="0066CC"/>
          </a:solidFill>
        </p:spPr>
        <p:txBody>
          <a:bodyPr/>
          <a:lstStyle>
            <a:lvl1pPr indent="717550" algn="l"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План изменения подхода</a:t>
            </a:r>
          </a:p>
        </p:txBody>
      </p:sp>
      <p:pic>
        <p:nvPicPr>
          <p:cNvPr id="146" name="Shape 296" descr="Shape 29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20051" y="261938"/>
            <a:ext cx="1192150" cy="486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ctrTitle"/>
          </p:nvPr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0066CC"/>
          </a:solidFill>
        </p:spPr>
        <p:txBody>
          <a:bodyPr/>
          <a:lstStyle>
            <a:lvl1pPr indent="719137" algn="l"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Как было</a:t>
            </a:r>
          </a:p>
        </p:txBody>
      </p:sp>
      <p:pic>
        <p:nvPicPr>
          <p:cNvPr id="149" name="Shape 296" descr="Shape 29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0051" y="261938"/>
            <a:ext cx="1192150" cy="48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2400" y="2381250"/>
            <a:ext cx="6299200" cy="2654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4"/>
          <p:cNvSpPr/>
          <p:nvPr>
            <p:ph type="ctr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66CC"/>
          </a:solidFill>
        </p:spPr>
        <p:txBody>
          <a:bodyPr/>
          <a:lstStyle>
            <a:lvl1pPr indent="717550" algn="l"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Как стало через 6 месяцев</a:t>
            </a:r>
          </a:p>
        </p:txBody>
      </p:sp>
      <p:pic>
        <p:nvPicPr>
          <p:cNvPr id="153" name="Shape 296" descr="Shape 29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0051" y="261938"/>
            <a:ext cx="1192150" cy="48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859243"/>
            <a:ext cx="9144000" cy="3571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61"/>
          <p:cNvSpPr/>
          <p:nvPr>
            <p:ph type="ctrTitle"/>
          </p:nvPr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0066CC"/>
          </a:solidFill>
        </p:spPr>
        <p:txBody>
          <a:bodyPr/>
          <a:lstStyle>
            <a:lvl1pPr indent="719137" algn="l"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Алгоритм решения</a:t>
            </a:r>
          </a:p>
        </p:txBody>
      </p:sp>
      <p:pic>
        <p:nvPicPr>
          <p:cNvPr id="157" name="Shape 296" descr="Shape 29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0051" y="261938"/>
            <a:ext cx="1192150" cy="48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503162"/>
            <a:ext cx="9144000" cy="4740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66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8"/>
          <p:cNvSpPr/>
          <p:nvPr>
            <p:ph type="ctrTitle"/>
          </p:nvPr>
        </p:nvSpPr>
        <p:spPr>
          <a:xfrm>
            <a:off x="644524" y="4326201"/>
            <a:ext cx="8033289" cy="1914261"/>
          </a:xfrm>
          <a:prstGeom prst="rect">
            <a:avLst/>
          </a:prstGeom>
        </p:spPr>
        <p:txBody>
          <a:bodyPr/>
          <a:lstStyle/>
          <a:p>
            <a:pPr algn="l">
              <a:defRPr sz="4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Новый подход</a:t>
            </a:r>
          </a:p>
          <a:p>
            <a:pPr algn="l">
              <a:defRPr sz="4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к оценке по шагам</a:t>
            </a:r>
          </a:p>
        </p:txBody>
      </p:sp>
      <p:pic>
        <p:nvPicPr>
          <p:cNvPr id="161" name="Shape 239" descr="Shape 2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9950" y="623887"/>
            <a:ext cx="1973175" cy="804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74"/>
          <p:cNvSpPr/>
          <p:nvPr>
            <p:ph type="ctrTitle"/>
          </p:nvPr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0066CC"/>
          </a:solidFill>
        </p:spPr>
        <p:txBody>
          <a:bodyPr/>
          <a:lstStyle>
            <a:lvl1pPr indent="719137" algn="l">
              <a:defRPr sz="3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1. Концепция</a:t>
            </a:r>
          </a:p>
        </p:txBody>
      </p:sp>
      <p:pic>
        <p:nvPicPr>
          <p:cNvPr id="164" name="Shape 114" descr="Shape 1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8532" y="261938"/>
            <a:ext cx="544651" cy="222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539733"/>
            <a:ext cx="9144000" cy="4997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81"/>
          <p:cNvSpPr/>
          <p:nvPr>
            <p:ph type="ctrTitle"/>
          </p:nvPr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0066CC"/>
          </a:solidFill>
        </p:spPr>
        <p:txBody>
          <a:bodyPr/>
          <a:lstStyle>
            <a:lvl1pPr indent="719137" algn="l">
              <a:defRPr sz="3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2. Анализ конкурентов</a:t>
            </a:r>
          </a:p>
        </p:txBody>
      </p:sp>
      <p:pic>
        <p:nvPicPr>
          <p:cNvPr id="168" name="Shape 114" descr="Shape 1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8532" y="261938"/>
            <a:ext cx="544651" cy="222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875016"/>
            <a:ext cx="9144000" cy="3107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88"/>
          <p:cNvSpPr/>
          <p:nvPr>
            <p:ph type="ctrTitle"/>
          </p:nvPr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0066CC"/>
          </a:solidFill>
        </p:spPr>
        <p:txBody>
          <a:bodyPr/>
          <a:lstStyle>
            <a:lvl1pPr indent="719137" algn="l">
              <a:tabLst>
                <a:tab pos="711200" algn="l"/>
              </a:tabLst>
              <a:defRPr sz="3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3. Оценка стоимости</a:t>
            </a:r>
          </a:p>
        </p:txBody>
      </p:sp>
      <p:pic>
        <p:nvPicPr>
          <p:cNvPr id="172" name="Shape 114" descr="Shape 1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8532" y="261938"/>
            <a:ext cx="544651" cy="222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407160"/>
            <a:ext cx="9144000" cy="4958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95"/>
          <p:cNvSpPr/>
          <p:nvPr>
            <p:ph type="ctrTitle"/>
          </p:nvPr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0066CC"/>
          </a:solidFill>
        </p:spPr>
        <p:txBody>
          <a:bodyPr/>
          <a:lstStyle>
            <a:lvl1pPr indent="717550" algn="l">
              <a:defRPr sz="3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4. Размер рынка</a:t>
            </a:r>
          </a:p>
        </p:txBody>
      </p:sp>
      <p:pic>
        <p:nvPicPr>
          <p:cNvPr id="176" name="Shape 114" descr="Shape 1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8532" y="261938"/>
            <a:ext cx="544651" cy="222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892310"/>
            <a:ext cx="9144000" cy="3479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60" descr="Shape 60"/>
          <p:cNvPicPr>
            <a:picLocks noChangeAspect="1"/>
          </p:cNvPicPr>
          <p:nvPr/>
        </p:nvPicPr>
        <p:blipFill>
          <a:blip r:embed="rId2">
            <a:extLst/>
          </a:blip>
          <a:srcRect l="12535" t="0" r="12534" b="0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202"/>
          <p:cNvSpPr/>
          <p:nvPr>
            <p:ph type="ctrTitle"/>
          </p:nvPr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0066CC"/>
          </a:solidFill>
        </p:spPr>
        <p:txBody>
          <a:bodyPr/>
          <a:lstStyle>
            <a:lvl1pPr indent="719137" algn="l">
              <a:defRPr sz="3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5. Функциональность</a:t>
            </a:r>
          </a:p>
        </p:txBody>
      </p:sp>
      <p:pic>
        <p:nvPicPr>
          <p:cNvPr id="180" name="Shape 114" descr="Shape 1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8532" y="261938"/>
            <a:ext cx="544651" cy="222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65100" y="1900655"/>
            <a:ext cx="9144000" cy="30566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209"/>
          <p:cNvSpPr/>
          <p:nvPr>
            <p:ph type="ctrTitle"/>
          </p:nvPr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0066CC"/>
          </a:solidFill>
        </p:spPr>
        <p:txBody>
          <a:bodyPr/>
          <a:lstStyle>
            <a:lvl1pPr indent="717550" algn="l">
              <a:defRPr sz="3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6. Оценка трудоемкости</a:t>
            </a:r>
          </a:p>
        </p:txBody>
      </p:sp>
      <p:pic>
        <p:nvPicPr>
          <p:cNvPr id="184" name="Shape 114" descr="Shape 1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8532" y="261938"/>
            <a:ext cx="544651" cy="222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320535"/>
            <a:ext cx="9144000" cy="28519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216" descr="Shape 2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15574" y="159932"/>
            <a:ext cx="544651" cy="222127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217"/>
          <p:cNvSpPr/>
          <p:nvPr>
            <p:ph type="ctrTitle"/>
          </p:nvPr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0066CC"/>
          </a:solidFill>
        </p:spPr>
        <p:txBody>
          <a:bodyPr/>
          <a:lstStyle>
            <a:lvl1pPr indent="717550" algn="l">
              <a:defRPr sz="3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7. Решение</a:t>
            </a:r>
          </a:p>
        </p:txBody>
      </p:sp>
      <p:pic>
        <p:nvPicPr>
          <p:cNvPr id="189" name="Shape 114" descr="Shape 1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8532" y="261938"/>
            <a:ext cx="544651" cy="222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107612"/>
            <a:ext cx="9144000" cy="2642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224"/>
          <p:cNvSpPr/>
          <p:nvPr>
            <p:ph type="ctrTitle"/>
          </p:nvPr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0066CC"/>
          </a:solidFill>
        </p:spPr>
        <p:txBody>
          <a:bodyPr/>
          <a:lstStyle>
            <a:lvl1pPr indent="719137" algn="l">
              <a:defRPr sz="3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8. Взаимосвязь шагов</a:t>
            </a:r>
          </a:p>
        </p:txBody>
      </p:sp>
      <p:pic>
        <p:nvPicPr>
          <p:cNvPr id="193" name="Shape 114" descr="Shape 1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8532" y="261938"/>
            <a:ext cx="544651" cy="222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004060"/>
            <a:ext cx="9144000" cy="2849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231"/>
          <p:cNvSpPr/>
          <p:nvPr>
            <p:ph type="ctrTitle"/>
          </p:nvPr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0066CC"/>
          </a:solidFill>
        </p:spPr>
        <p:txBody>
          <a:bodyPr/>
          <a:lstStyle>
            <a:lvl1pPr indent="717550" algn="l"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Все просто</a:t>
            </a:r>
          </a:p>
        </p:txBody>
      </p:sp>
      <p:pic>
        <p:nvPicPr>
          <p:cNvPr id="197" name="Shape 233" descr="Shape 233"/>
          <p:cNvPicPr>
            <a:picLocks noChangeAspect="1"/>
          </p:cNvPicPr>
          <p:nvPr/>
        </p:nvPicPr>
        <p:blipFill>
          <a:blip r:embed="rId2">
            <a:extLst/>
          </a:blip>
          <a:srcRect l="26537" t="8064" r="14280" b="33198"/>
          <a:stretch>
            <a:fillRect/>
          </a:stretch>
        </p:blipFill>
        <p:spPr>
          <a:xfrm>
            <a:off x="179512" y="1412776"/>
            <a:ext cx="4240750" cy="4823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Shape 296" descr="Shape 29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20051" y="261938"/>
            <a:ext cx="1192150" cy="48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rcRect l="0" t="0" r="20074" b="0"/>
          <a:stretch>
            <a:fillRect/>
          </a:stretch>
        </p:blipFill>
        <p:spPr>
          <a:xfrm>
            <a:off x="4832698" y="1540953"/>
            <a:ext cx="3904831" cy="48230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66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38"/>
          <p:cNvSpPr/>
          <p:nvPr>
            <p:ph type="title"/>
          </p:nvPr>
        </p:nvSpPr>
        <p:spPr>
          <a:xfrm>
            <a:off x="644524" y="4697233"/>
            <a:ext cx="8026329" cy="1543230"/>
          </a:xfrm>
          <a:prstGeom prst="rect">
            <a:avLst/>
          </a:prstGeom>
        </p:spPr>
        <p:txBody>
          <a:bodyPr anchor="t"/>
          <a:lstStyle/>
          <a:p>
            <a:pPr algn="l">
              <a:defRPr sz="4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В результате </a:t>
            </a:r>
            <a:endParaRPr sz="2800"/>
          </a:p>
          <a:p>
            <a:pPr algn="l">
              <a:defRPr sz="4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изменения подхода</a:t>
            </a:r>
          </a:p>
        </p:txBody>
      </p:sp>
      <p:pic>
        <p:nvPicPr>
          <p:cNvPr id="202" name="Shape 239" descr="Shape 2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9950" y="623887"/>
            <a:ext cx="1973175" cy="804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45"/>
          <p:cNvSpPr/>
          <p:nvPr>
            <p:ph type="title"/>
          </p:nvPr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0066CC"/>
          </a:solidFill>
        </p:spPr>
        <p:txBody>
          <a:bodyPr anchor="b"/>
          <a:lstStyle>
            <a:lvl1pPr indent="719137" algn="l"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В результате нового подхода</a:t>
            </a:r>
          </a:p>
        </p:txBody>
      </p:sp>
      <p:pic>
        <p:nvPicPr>
          <p:cNvPr id="205" name="Shape 296" descr="Shape 29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0051" y="261938"/>
            <a:ext cx="1192150" cy="48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412" y="1627176"/>
            <a:ext cx="8547176" cy="41745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45"/>
          <p:cNvSpPr/>
          <p:nvPr>
            <p:ph type="title"/>
          </p:nvPr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0066CC"/>
          </a:solidFill>
        </p:spPr>
        <p:txBody>
          <a:bodyPr anchor="b"/>
          <a:lstStyle>
            <a:lvl1pPr indent="719137" algn="l"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Бостонская матрица</a:t>
            </a:r>
          </a:p>
        </p:txBody>
      </p:sp>
      <p:pic>
        <p:nvPicPr>
          <p:cNvPr id="209" name="Shape 296" descr="Shape 29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0051" y="261938"/>
            <a:ext cx="1192150" cy="48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трудный фреди.png" descr="трудный фреди.png"/>
          <p:cNvPicPr>
            <a:picLocks noChangeAspect="1"/>
          </p:cNvPicPr>
          <p:nvPr/>
        </p:nvPicPr>
        <p:blipFill>
          <a:blip r:embed="rId3">
            <a:extLst/>
          </a:blip>
          <a:srcRect l="11529" t="0" r="11529" b="36111"/>
          <a:stretch>
            <a:fillRect/>
          </a:stretch>
        </p:blipFill>
        <p:spPr>
          <a:xfrm>
            <a:off x="168395" y="1854200"/>
            <a:ext cx="3498610" cy="438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1 Трудный Фредди"/>
          <p:cNvSpPr/>
          <p:nvPr/>
        </p:nvSpPr>
        <p:spPr>
          <a:xfrm>
            <a:off x="1629117" y="1538338"/>
            <a:ext cx="2915504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50000"/>
              </a:lnSpc>
              <a:defRPr sz="2400"/>
            </a:pPr>
            <a:r>
              <a:rPr sz="4800"/>
              <a:t>1</a:t>
            </a:r>
            <a:r>
              <a:t> Трудный Фредди</a:t>
            </a:r>
          </a:p>
        </p:txBody>
      </p:sp>
      <p:pic>
        <p:nvPicPr>
          <p:cNvPr id="212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rcRect l="28639" t="11755" r="35358" b="11755"/>
          <a:stretch>
            <a:fillRect/>
          </a:stretch>
        </p:blipFill>
        <p:spPr>
          <a:xfrm>
            <a:off x="6268938" y="3633390"/>
            <a:ext cx="2212976" cy="248682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0 Неудачников"/>
          <p:cNvSpPr/>
          <p:nvPr/>
        </p:nvSpPr>
        <p:spPr>
          <a:xfrm>
            <a:off x="6194122" y="2395588"/>
            <a:ext cx="2362608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rPr sz="4800"/>
              <a:t>0</a:t>
            </a:r>
            <a:r>
              <a:t> Неудачников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" name="Shape 272"/>
          <p:cNvGraphicFramePr/>
          <p:nvPr/>
        </p:nvGraphicFramePr>
        <p:xfrm>
          <a:off x="422712" y="2179464"/>
          <a:ext cx="8298576" cy="3829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149287"/>
                <a:gridCol w="4149287"/>
              </a:tblGrid>
              <a:tr h="12189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u="sng">
                          <a:latin typeface="Roboto"/>
                          <a:ea typeface="Roboto"/>
                          <a:cs typeface="Roboto"/>
                          <a:sym typeface="Roboto"/>
                        </a:rPr>
                        <a:t>Достоинства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>
                      <a:solidFill>
                        <a:srgbClr val="000000">
                          <a:alpha val="0"/>
                        </a:srgbClr>
                      </a:solidFill>
                    </a:lnT>
                    <a:lnB>
                      <a:solidFill>
                        <a:srgbClr val="000000">
                          <a:alpha val="0"/>
                        </a:srgb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u="sng"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Недостатки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>
                      <a:solidFill>
                        <a:srgbClr val="000000">
                          <a:alpha val="0"/>
                        </a:srgbClr>
                      </a:solidFill>
                    </a:lnT>
                    <a:lnB>
                      <a:solidFill>
                        <a:srgbClr val="000000">
                          <a:alpha val="0"/>
                        </a:srgbClr>
                      </a:solidFill>
                    </a:lnB>
                  </a:tcPr>
                </a:tc>
              </a:tr>
              <a:tr h="2610700">
                <a:tc>
                  <a:txBody>
                    <a:bodyPr/>
                    <a:lstStyle/>
                    <a:p>
                      <a:pPr marL="609600" indent="-444500" algn="l">
                        <a:lnSpc>
                          <a:spcPct val="150000"/>
                        </a:lnSpc>
                        <a:buSzPct val="100000"/>
                        <a:buFont typeface="Helvetica"/>
                        <a:buChar char="●"/>
                        <a:defRPr sz="2000">
                          <a:latin typeface="Roboto"/>
                          <a:ea typeface="Roboto"/>
                          <a:cs typeface="Roboto"/>
                          <a:sym typeface="Roboto"/>
                        </a:defRPr>
                      </a:pPr>
                      <a:r>
                        <a:t>делаем нужные продукты</a:t>
                      </a:r>
                    </a:p>
                    <a:p>
                      <a:pPr marL="609600" indent="-444500" algn="l">
                        <a:lnSpc>
                          <a:spcPct val="150000"/>
                        </a:lnSpc>
                        <a:buSzPct val="100000"/>
                        <a:buFont typeface="Helvetica"/>
                        <a:buChar char="●"/>
                        <a:defRPr sz="2000">
                          <a:latin typeface="Roboto"/>
                          <a:ea typeface="Roboto"/>
                          <a:cs typeface="Roboto"/>
                          <a:sym typeface="Roboto"/>
                        </a:defRPr>
                      </a:pPr>
                      <a:r>
                        <a:t>готовимся к конкуренции</a:t>
                      </a:r>
                    </a:p>
                    <a:p>
                      <a:pPr marL="609600" indent="-444500" algn="l">
                        <a:lnSpc>
                          <a:spcPct val="150000"/>
                        </a:lnSpc>
                        <a:buSzPct val="100000"/>
                        <a:buFont typeface="Helvetica"/>
                        <a:buChar char="●"/>
                        <a:defRPr sz="2000">
                          <a:latin typeface="Roboto"/>
                          <a:ea typeface="Roboto"/>
                          <a:cs typeface="Roboto"/>
                          <a:sym typeface="Roboto"/>
                        </a:defRPr>
                      </a:pPr>
                      <a:r>
                        <a:t>прогнозируем прибыль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>
                      <a:solidFill>
                        <a:srgbClr val="000000">
                          <a:alpha val="0"/>
                        </a:srgbClr>
                      </a:solidFill>
                    </a:lnT>
                    <a:lnB>
                      <a:solidFill>
                        <a:srgbClr val="000000">
                          <a:alpha val="0"/>
                        </a:srgb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09600" indent="-444500" algn="l">
                        <a:lnSpc>
                          <a:spcPct val="150000"/>
                        </a:lnSpc>
                        <a:buSzPct val="100000"/>
                        <a:buFont typeface="Helvetica"/>
                        <a:buChar char="●"/>
                        <a:defRPr sz="2000">
                          <a:latin typeface="Roboto"/>
                          <a:ea typeface="Roboto"/>
                          <a:cs typeface="Roboto"/>
                          <a:sym typeface="Roboto"/>
                        </a:defRPr>
                      </a:pPr>
                      <a:r>
                        <a:t>много времени</a:t>
                      </a:r>
                    </a:p>
                    <a:p>
                      <a:pPr marL="609600" indent="-444500" algn="l">
                        <a:lnSpc>
                          <a:spcPct val="150000"/>
                        </a:lnSpc>
                        <a:buSzPct val="100000"/>
                        <a:buFont typeface="Helvetica"/>
                        <a:buChar char="●"/>
                        <a:defRPr sz="2000">
                          <a:latin typeface="Roboto"/>
                          <a:ea typeface="Roboto"/>
                          <a:cs typeface="Roboto"/>
                          <a:sym typeface="Roboto"/>
                        </a:defRPr>
                      </a:pPr>
                      <a:r>
                        <a:t>экспертные знания</a:t>
                      </a:r>
                    </a:p>
                    <a:p>
                      <a:pPr marL="609600" indent="-444500" algn="l">
                        <a:lnSpc>
                          <a:spcPct val="150000"/>
                        </a:lnSpc>
                        <a:buSzPct val="100000"/>
                        <a:buFont typeface="Helvetica"/>
                        <a:buChar char="●"/>
                        <a:defRPr sz="2000">
                          <a:latin typeface="Roboto"/>
                          <a:ea typeface="Roboto"/>
                          <a:cs typeface="Roboto"/>
                          <a:sym typeface="Roboto"/>
                        </a:defRPr>
                      </a:pPr>
                      <a:r>
                        <a:t>результат  —  гипотезы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>
                      <a:solidFill>
                        <a:srgbClr val="000000">
                          <a:alpha val="0"/>
                        </a:srgbClr>
                      </a:solidFill>
                    </a:lnT>
                    <a:lnB>
                      <a:solidFill>
                        <a:srgbClr val="000000">
                          <a:alpha val="0"/>
                        </a:srgbClr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216" name="Shape 273"/>
          <p:cNvSpPr/>
          <p:nvPr>
            <p:ph type="title"/>
          </p:nvPr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0066CC"/>
          </a:solidFill>
        </p:spPr>
        <p:txBody>
          <a:bodyPr anchor="b"/>
          <a:lstStyle>
            <a:lvl1pPr indent="717550"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Достоинства и недостатки</a:t>
            </a:r>
          </a:p>
        </p:txBody>
      </p:sp>
      <p:pic>
        <p:nvPicPr>
          <p:cNvPr id="217" name="Shape 296" descr="Shape 29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0051" y="261938"/>
            <a:ext cx="1192150" cy="486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79"/>
          <p:cNvSpPr/>
          <p:nvPr>
            <p:ph type="body" sz="half" idx="1"/>
          </p:nvPr>
        </p:nvSpPr>
        <p:spPr>
          <a:xfrm>
            <a:off x="33266" y="2176496"/>
            <a:ext cx="8304209" cy="2065909"/>
          </a:xfrm>
          <a:prstGeom prst="rect">
            <a:avLst/>
          </a:prstGeom>
        </p:spPr>
        <p:txBody>
          <a:bodyPr/>
          <a:lstStyle/>
          <a:p>
            <a:pPr indent="546100">
              <a:lnSpc>
                <a:spcPct val="150000"/>
              </a:lnSpc>
              <a:buClr>
                <a:srgbClr val="000000"/>
              </a:buClr>
              <a:defRPr sz="2200">
                <a:solidFill>
                  <a:srgbClr val="000000"/>
                </a:solidFill>
              </a:defRPr>
            </a:pPr>
            <a:r>
              <a:t>1. Решение во время, а не после оценки</a:t>
            </a:r>
          </a:p>
          <a:p>
            <a:pPr indent="546100">
              <a:lnSpc>
                <a:spcPct val="150000"/>
              </a:lnSpc>
              <a:buClr>
                <a:srgbClr val="000000"/>
              </a:buClr>
              <a:defRPr sz="2200">
                <a:solidFill>
                  <a:srgbClr val="000000"/>
                </a:solidFill>
              </a:defRPr>
            </a:pPr>
            <a:r>
              <a:t>2. </a:t>
            </a:r>
            <a:r>
              <a:t>Все трудозатраты, а не только разработка</a:t>
            </a:r>
          </a:p>
          <a:p>
            <a:pPr indent="546100">
              <a:lnSpc>
                <a:spcPct val="150000"/>
              </a:lnSpc>
              <a:buClr>
                <a:srgbClr val="000000"/>
              </a:buClr>
              <a:defRPr sz="2200">
                <a:solidFill>
                  <a:srgbClr val="000000"/>
                </a:solidFill>
              </a:defRPr>
            </a:pPr>
            <a:r>
              <a:t>3. Стратегия выхода на рынок</a:t>
            </a:r>
          </a:p>
        </p:txBody>
      </p:sp>
      <p:sp>
        <p:nvSpPr>
          <p:cNvPr id="220" name="Shape 280"/>
          <p:cNvSpPr/>
          <p:nvPr>
            <p:ph type="title"/>
          </p:nvPr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0066CC"/>
          </a:solidFill>
        </p:spPr>
        <p:txBody>
          <a:bodyPr anchor="b"/>
          <a:lstStyle>
            <a:lvl1pPr indent="719137"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Планы по улучшению подхода</a:t>
            </a:r>
          </a:p>
        </p:txBody>
      </p:sp>
      <p:pic>
        <p:nvPicPr>
          <p:cNvPr id="221" name="Shape 296" descr="Shape 29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0051" y="261938"/>
            <a:ext cx="1192150" cy="486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65"/>
          <p:cNvSpPr/>
          <p:nvPr>
            <p:ph type="ctrTitle"/>
          </p:nvPr>
        </p:nvSpPr>
        <p:spPr>
          <a:xfrm>
            <a:off x="15832" y="2408188"/>
            <a:ext cx="8870400" cy="3157501"/>
          </a:xfrm>
          <a:prstGeom prst="rect">
            <a:avLst/>
          </a:prstGeom>
        </p:spPr>
        <p:txBody>
          <a:bodyPr anchor="t"/>
          <a:lstStyle/>
          <a:p>
            <a:pPr indent="546100" algn="l">
              <a:lnSpc>
                <a:spcPct val="150000"/>
              </a:lnSpc>
              <a:buClr>
                <a:srgbClr val="000000"/>
              </a:buClr>
              <a:defRPr sz="2200">
                <a:latin typeface="Roboto"/>
                <a:ea typeface="Roboto"/>
                <a:cs typeface="Roboto"/>
                <a:sym typeface="Roboto"/>
              </a:defRPr>
            </a:pPr>
            <a:r>
              <a:t>1. Анализ портфеля продуктов</a:t>
            </a:r>
          </a:p>
          <a:p>
            <a:pPr indent="546100" algn="l">
              <a:lnSpc>
                <a:spcPct val="150000"/>
              </a:lnSpc>
              <a:buClr>
                <a:srgbClr val="000000"/>
              </a:buClr>
              <a:defRPr sz="2200">
                <a:latin typeface="Roboto"/>
                <a:ea typeface="Roboto"/>
                <a:cs typeface="Roboto"/>
                <a:sym typeface="Roboto"/>
              </a:defRPr>
            </a:pPr>
            <a:r>
              <a:t>2. Изменение подхода к оценке идей</a:t>
            </a:r>
          </a:p>
          <a:p>
            <a:pPr indent="546100" algn="l">
              <a:lnSpc>
                <a:spcPct val="150000"/>
              </a:lnSpc>
              <a:buClr>
                <a:srgbClr val="000000"/>
              </a:buClr>
              <a:defRPr sz="2200">
                <a:latin typeface="Roboto"/>
                <a:ea typeface="Roboto"/>
                <a:cs typeface="Roboto"/>
                <a:sym typeface="Roboto"/>
              </a:defRPr>
            </a:pPr>
            <a:r>
              <a:t>3. Новый подход по шагам</a:t>
            </a:r>
          </a:p>
          <a:p>
            <a:pPr indent="546100" algn="l">
              <a:lnSpc>
                <a:spcPct val="150000"/>
              </a:lnSpc>
              <a:buClr>
                <a:srgbClr val="000000"/>
              </a:buClr>
              <a:defRPr sz="2200">
                <a:latin typeface="Roboto"/>
                <a:ea typeface="Roboto"/>
                <a:cs typeface="Roboto"/>
                <a:sym typeface="Roboto"/>
              </a:defRPr>
            </a:pPr>
            <a:r>
              <a:t>4. Результаты</a:t>
            </a:r>
          </a:p>
        </p:txBody>
      </p:sp>
      <p:sp>
        <p:nvSpPr>
          <p:cNvPr id="115" name="Shape 66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0066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>
            <a:lvl1pPr indent="719137"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О чем доклад</a:t>
            </a:r>
          </a:p>
        </p:txBody>
      </p:sp>
      <p:pic>
        <p:nvPicPr>
          <p:cNvPr id="116" name="Shape 296" descr="Shape 29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0051" y="261938"/>
            <a:ext cx="1192150" cy="486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86"/>
          <p:cNvSpPr/>
          <p:nvPr>
            <p:ph type="body" idx="1"/>
          </p:nvPr>
        </p:nvSpPr>
        <p:spPr>
          <a:xfrm>
            <a:off x="124519" y="1784031"/>
            <a:ext cx="8666582" cy="350296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 sz="2200">
                <a:solidFill>
                  <a:srgbClr val="000000"/>
                </a:solidFill>
              </a:defRPr>
            </a:pPr>
          </a:p>
          <a:p>
            <a:pPr marL="368300" indent="177800">
              <a:lnSpc>
                <a:spcPct val="200000"/>
              </a:lnSpc>
              <a:spcBef>
                <a:spcPts val="0"/>
              </a:spcBef>
              <a:defRPr sz="2200">
                <a:solidFill>
                  <a:srgbClr val="000000"/>
                </a:solidFill>
              </a:defRPr>
            </a:pPr>
            <a:r>
              <a:t>«На крючке. Как создавать продукты-хиты» Марти Кэган</a:t>
            </a:r>
            <a:r>
              <a:rPr>
                <a:solidFill>
                  <a:schemeClr val="accent2">
                    <a:lumOff val="21764"/>
                  </a:schemeClr>
                </a:solidFill>
              </a:rPr>
              <a:t> 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  <a:p>
            <a:pPr marL="368300" indent="177800">
              <a:lnSpc>
                <a:spcPct val="200000"/>
              </a:lnSpc>
              <a:spcBef>
                <a:spcPts val="0"/>
              </a:spcBef>
              <a:defRPr sz="2200">
                <a:solidFill>
                  <a:srgbClr val="000000"/>
                </a:solidFill>
              </a:defRPr>
            </a:pPr>
            <a:endParaRPr>
              <a:solidFill>
                <a:schemeClr val="accent2">
                  <a:lumOff val="21764"/>
                </a:schemeClr>
              </a:solidFill>
            </a:endParaRPr>
          </a:p>
          <a:p>
            <a:pPr marL="368300" indent="177800">
              <a:lnSpc>
                <a:spcPct val="200000"/>
              </a:lnSpc>
              <a:defRPr sz="2200" u="sng">
                <a:solidFill>
                  <a:srgbClr val="0066CC"/>
                </a:solidFill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Powerbranding.ru</a:t>
            </a:r>
          </a:p>
        </p:txBody>
      </p:sp>
      <p:sp>
        <p:nvSpPr>
          <p:cNvPr id="224" name="Shape 288"/>
          <p:cNvSpPr/>
          <p:nvPr>
            <p:ph type="title"/>
          </p:nvPr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0066CC"/>
          </a:solidFill>
        </p:spPr>
        <p:txBody>
          <a:bodyPr anchor="b"/>
          <a:lstStyle>
            <a:lvl1pPr indent="719137"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Ссылки</a:t>
            </a:r>
          </a:p>
        </p:txBody>
      </p:sp>
      <p:pic>
        <p:nvPicPr>
          <p:cNvPr id="225" name="Shape 296" descr="Shape 29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20051" y="261938"/>
            <a:ext cx="1192150" cy="48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19393" y="2927200"/>
            <a:ext cx="2036560" cy="310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94"/>
          <p:cNvSpPr/>
          <p:nvPr/>
        </p:nvSpPr>
        <p:spPr>
          <a:xfrm>
            <a:off x="807729" y="2425456"/>
            <a:ext cx="4176466" cy="2583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spcBef>
                <a:spcPts val="1600"/>
              </a:spcBef>
              <a:defRPr sz="2200">
                <a:latin typeface="Roboto"/>
                <a:ea typeface="Roboto"/>
                <a:cs typeface="Roboto"/>
                <a:sym typeface="Roboto"/>
              </a:defRPr>
            </a:pPr>
            <a:r>
              <a:t>email: </a:t>
            </a:r>
          </a:p>
          <a:p>
            <a:pPr>
              <a:spcBef>
                <a:spcPts val="1600"/>
              </a:spcBef>
              <a:defRPr sz="2200" u="sng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alena.samruk@gmail.com</a:t>
            </a:r>
          </a:p>
          <a:p>
            <a:pPr indent="457200">
              <a:spcBef>
                <a:spcPts val="1600"/>
              </a:spcBef>
              <a:defRPr sz="2200">
                <a:solidFill>
                  <a:schemeClr val="accent2">
                    <a:lumOff val="21764"/>
                  </a:schemeClr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>
              <a:spcBef>
                <a:spcPts val="1600"/>
              </a:spcBef>
              <a:defRPr sz="2200">
                <a:latin typeface="Roboto"/>
                <a:ea typeface="Roboto"/>
                <a:cs typeface="Roboto"/>
                <a:sym typeface="Roboto"/>
              </a:defRPr>
            </a:pPr>
            <a:r>
              <a:t>skype:</a:t>
            </a:r>
          </a:p>
          <a:p>
            <a:pPr>
              <a:spcBef>
                <a:spcPts val="1600"/>
              </a:spcBef>
              <a:defRPr sz="2200">
                <a:latin typeface="Roboto"/>
                <a:ea typeface="Roboto"/>
                <a:cs typeface="Roboto"/>
                <a:sym typeface="Roboto"/>
              </a:defRPr>
            </a:pPr>
            <a:r>
              <a:t>alena.samruk</a:t>
            </a:r>
          </a:p>
        </p:txBody>
      </p:sp>
      <p:sp>
        <p:nvSpPr>
          <p:cNvPr id="229" name="Shape 295"/>
          <p:cNvSpPr/>
          <p:nvPr>
            <p:ph type="title"/>
          </p:nvPr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0066CC"/>
          </a:solidFill>
        </p:spPr>
        <p:txBody>
          <a:bodyPr anchor="b"/>
          <a:lstStyle>
            <a:lvl1pPr indent="719137"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  Контакты </a:t>
            </a:r>
          </a:p>
        </p:txBody>
      </p:sp>
      <p:pic>
        <p:nvPicPr>
          <p:cNvPr id="230" name="Shape 296" descr="Shape 29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20051" y="261938"/>
            <a:ext cx="1192150" cy="48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Shape 287" descr="Shape 28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6376" y="5332000"/>
            <a:ext cx="617498" cy="617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66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72"/>
          <p:cNvSpPr/>
          <p:nvPr>
            <p:ph type="ctrTitle"/>
          </p:nvPr>
        </p:nvSpPr>
        <p:spPr>
          <a:xfrm>
            <a:off x="644524" y="4437286"/>
            <a:ext cx="8192153" cy="1803178"/>
          </a:xfrm>
          <a:prstGeom prst="rect">
            <a:avLst/>
          </a:prstGeom>
        </p:spPr>
        <p:txBody>
          <a:bodyPr/>
          <a:lstStyle/>
          <a:p>
            <a:pPr algn="l" defTabSz="749808">
              <a:defRPr sz="360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 algn="l" defTabSz="749808">
              <a:defRPr sz="360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Анализ </a:t>
            </a:r>
          </a:p>
          <a:p>
            <a:pPr algn="l" defTabSz="749808">
              <a:defRPr sz="360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портфеля продуктов</a:t>
            </a:r>
          </a:p>
        </p:txBody>
      </p:sp>
      <p:pic>
        <p:nvPicPr>
          <p:cNvPr id="119" name="Shape 239" descr="Shape 2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9950" y="623887"/>
            <a:ext cx="1973175" cy="804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86"/>
          <p:cNvSpPr/>
          <p:nvPr>
            <p:ph type="ctrTitle"/>
          </p:nvPr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0066CC"/>
          </a:solidFill>
        </p:spPr>
        <p:txBody>
          <a:bodyPr/>
          <a:lstStyle>
            <a:lvl1pPr indent="719137" algn="l"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Бостонская матрица</a:t>
            </a:r>
          </a:p>
        </p:txBody>
      </p:sp>
      <p:pic>
        <p:nvPicPr>
          <p:cNvPr id="122" name="Shape 114" descr="Shape 1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8532" y="261938"/>
            <a:ext cx="544651" cy="222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636851"/>
            <a:ext cx="9144000" cy="4752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92"/>
          <p:cNvSpPr/>
          <p:nvPr>
            <p:ph type="ctrTitle"/>
          </p:nvPr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0066CC"/>
          </a:solidFill>
        </p:spPr>
        <p:txBody>
          <a:bodyPr/>
          <a:lstStyle>
            <a:lvl1pPr indent="719137" algn="l"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Соотношение продуктов</a:t>
            </a:r>
          </a:p>
        </p:txBody>
      </p:sp>
      <p:pic>
        <p:nvPicPr>
          <p:cNvPr id="126" name="Shape 114" descr="Shape 1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8532" y="261938"/>
            <a:ext cx="544651" cy="222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509851"/>
            <a:ext cx="9144000" cy="4752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92"/>
          <p:cNvSpPr/>
          <p:nvPr>
            <p:ph type="ctrTitle"/>
          </p:nvPr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0066CC"/>
          </a:solidFill>
        </p:spPr>
        <p:txBody>
          <a:bodyPr/>
          <a:lstStyle>
            <a:lvl1pPr indent="719137" algn="l"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Проблемы</a:t>
            </a:r>
          </a:p>
        </p:txBody>
      </p:sp>
      <p:pic>
        <p:nvPicPr>
          <p:cNvPr id="130" name="Shape 114" descr="Shape 1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8532" y="261938"/>
            <a:ext cx="544651" cy="222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648988"/>
            <a:ext cx="9144000" cy="4677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92"/>
          <p:cNvSpPr/>
          <p:nvPr>
            <p:ph type="ctrTitle"/>
          </p:nvPr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0066CC"/>
          </a:solidFill>
        </p:spPr>
        <p:txBody>
          <a:bodyPr/>
          <a:lstStyle>
            <a:lvl1pPr indent="719137" algn="l"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Поиск первопричин</a:t>
            </a:r>
          </a:p>
        </p:txBody>
      </p:sp>
      <p:pic>
        <p:nvPicPr>
          <p:cNvPr id="134" name="Shape 114" descr="Shape 1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8532" y="261938"/>
            <a:ext cx="544651" cy="222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802985"/>
            <a:ext cx="9144000" cy="4115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92"/>
          <p:cNvSpPr/>
          <p:nvPr>
            <p:ph type="ctrTitle"/>
          </p:nvPr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0066CC"/>
          </a:solidFill>
        </p:spPr>
        <p:txBody>
          <a:bodyPr/>
          <a:lstStyle>
            <a:lvl1pPr indent="719137" algn="l"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Выход</a:t>
            </a:r>
          </a:p>
        </p:txBody>
      </p:sp>
      <p:pic>
        <p:nvPicPr>
          <p:cNvPr id="138" name="Shape 296" descr="Shape 29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0051" y="261938"/>
            <a:ext cx="1192150" cy="48620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Выход: изменить подход к оценке идей…"/>
          <p:cNvSpPr/>
          <p:nvPr/>
        </p:nvSpPr>
        <p:spPr>
          <a:xfrm>
            <a:off x="981417" y="1965865"/>
            <a:ext cx="7980125" cy="2926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</a:p>
          <a:p>
            <a:pPr>
              <a:defRPr sz="2400"/>
            </a:pPr>
            <a:r>
              <a:t>Выход: изменить подход к оценке идей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Ожидание: делаем только нужные продукты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Цель: до разработки понимать какие продукты нужные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Успех: нет новых Неудачников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-light-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-light-2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-light-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-light-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-light-2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-light-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