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0" r:id="rId2"/>
    <p:sldId id="272" r:id="rId3"/>
    <p:sldId id="261" r:id="rId4"/>
    <p:sldId id="263" r:id="rId5"/>
    <p:sldId id="262" r:id="rId6"/>
    <p:sldId id="264" r:id="rId7"/>
    <p:sldId id="265" r:id="rId8"/>
    <p:sldId id="273" r:id="rId9"/>
    <p:sldId id="275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3333"/>
  </p:normalViewPr>
  <p:slideViewPr>
    <p:cSldViewPr snapToGrid="0" snapToObjects="1">
      <p:cViewPr varScale="1">
        <p:scale>
          <a:sx n="86" d="100"/>
          <a:sy n="86" d="100"/>
        </p:scale>
        <p:origin x="12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B8485-92B6-8646-8196-3A793DBCDDF1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A55AE-A07E-1048-A560-5805017FB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416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ГФ не является «революционным методом проведения встреч». ГФ метод решения конкретных сложностей в групповой (командной) работе. Нахождение в VUCA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требует от нас применения новых инструментов. Когда-то перешли от пересылки спецификаций к регулярным совещаниям, сейчас пора добавлять на такие совещания визуализации. Очень много информации и контекста, которые влияют на форму, в которой мы выдаём коллегам информацию, которой владеем.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A55AE-A07E-1048-A560-5805017FB79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036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Принято выделять два основных направления по видам техник:</a:t>
            </a:r>
          </a:p>
          <a:p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«Без подготовки» - создание визуальных объектов в процессе встречи</a:t>
            </a:r>
          </a:p>
          <a:p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«С подготовкой» - использование визуальных шаблонов</a:t>
            </a:r>
          </a:p>
          <a:p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И по цели:</a:t>
            </a:r>
          </a:p>
          <a:p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Сократить длительность встречи, когда у участников очень разные контексты</a:t>
            </a:r>
          </a:p>
          <a:p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Оптимизировать ход встречи</a:t>
            </a:r>
          </a:p>
          <a:p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Обеспечить лучшее «запоминание» результатов встречи (обычно для серии встреч)</a:t>
            </a:r>
          </a:p>
        </p:txBody>
      </p:sp>
    </p:spTree>
    <p:extLst>
      <p:ext uri="{BB962C8B-B14F-4D97-AF65-F5344CB8AC3E}">
        <p14:creationId xmlns:p14="http://schemas.microsoft.com/office/powerpoint/2010/main" val="289566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600"/>
              <a:t>В контексте обсужденных моментов</a:t>
            </a:r>
          </a:p>
        </p:txBody>
      </p:sp>
    </p:spTree>
    <p:extLst>
      <p:ext uri="{BB962C8B-B14F-4D97-AF65-F5344CB8AC3E}">
        <p14:creationId xmlns:p14="http://schemas.microsoft.com/office/powerpoint/2010/main" val="881677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600"/>
              <a:t>В контексте обсужденных моментов</a:t>
            </a:r>
          </a:p>
        </p:txBody>
      </p:sp>
    </p:spTree>
    <p:extLst>
      <p:ext uri="{BB962C8B-B14F-4D97-AF65-F5344CB8AC3E}">
        <p14:creationId xmlns:p14="http://schemas.microsoft.com/office/powerpoint/2010/main" val="1163938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lang="ru-RU" sz="1600" dirty="0" err="1" smtClean="0"/>
              <a:t>Чеклист</a:t>
            </a:r>
            <a:r>
              <a:rPr lang="ru-RU" sz="1600" dirty="0" smtClean="0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есть основной заинтересованный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есть ведущий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приглашены все необходимые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Не приглашены люди «на всякий случай»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есть цель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есть понимание, как должен выглядеть результат встречи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Последние два пункта (цель и понимание формы результата) одинаковы у всех приглашённых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719065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600"/>
              <a:t>В контексте обсужденных моментов</a:t>
            </a:r>
          </a:p>
        </p:txBody>
      </p:sp>
    </p:spTree>
    <p:extLst>
      <p:ext uri="{BB962C8B-B14F-4D97-AF65-F5344CB8AC3E}">
        <p14:creationId xmlns:p14="http://schemas.microsoft.com/office/powerpoint/2010/main" val="1445662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600"/>
              <a:t>В контексте обсужденных моментов</a:t>
            </a:r>
          </a:p>
        </p:txBody>
      </p:sp>
    </p:spTree>
    <p:extLst>
      <p:ext uri="{BB962C8B-B14F-4D97-AF65-F5344CB8AC3E}">
        <p14:creationId xmlns:p14="http://schemas.microsoft.com/office/powerpoint/2010/main" val="315713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Я буду говорить об очень простых инструментах. Начните с них. Если встречи у вас совсем «поломались», то возможно стоить начать с инструментов классической </a:t>
            </a:r>
            <a:r>
              <a:rPr lang="ru-RU" sz="1600" b="0" i="0" u="none" strike="noStrike" kern="1200" dirty="0" err="1" smtClean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фасилитацию</a:t>
            </a:r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Обычно, людям нужно дать время привыкнуть к визуализации, как к инструменту.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61058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C923-3DDC-504E-B083-A726539AB466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DDA4-4677-D14C-AC8A-340E3C47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19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C923-3DDC-504E-B083-A726539AB466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DDA4-4677-D14C-AC8A-340E3C47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20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C923-3DDC-504E-B083-A726539AB466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DDA4-4677-D14C-AC8A-340E3C47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556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Текст заголовка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Уровень текста 1</a:t>
            </a:r>
          </a:p>
          <a:p>
            <a:pPr lvl="1">
              <a:defRPr sz="1800"/>
            </a:pPr>
            <a:r>
              <a:rPr sz="2500"/>
              <a:t>Уровень текста 2</a:t>
            </a:r>
          </a:p>
          <a:p>
            <a:pPr lvl="2">
              <a:defRPr sz="1800"/>
            </a:pPr>
            <a:r>
              <a:rPr sz="2500"/>
              <a:t>Уровень текста 3</a:t>
            </a:r>
          </a:p>
          <a:p>
            <a:pPr lvl="3">
              <a:defRPr sz="1800"/>
            </a:pPr>
            <a:r>
              <a:rPr sz="2500"/>
              <a:t>Уровень текста 4</a:t>
            </a:r>
          </a:p>
          <a:p>
            <a:pPr lvl="4">
              <a:defRPr sz="1800"/>
            </a:pPr>
            <a:r>
              <a:rPr sz="2500"/>
              <a:t>Уровень текста 5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621838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C923-3DDC-504E-B083-A726539AB466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DDA4-4677-D14C-AC8A-340E3C47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90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C923-3DDC-504E-B083-A726539AB466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DDA4-4677-D14C-AC8A-340E3C47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9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C923-3DDC-504E-B083-A726539AB466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DDA4-4677-D14C-AC8A-340E3C47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95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C923-3DDC-504E-B083-A726539AB466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DDA4-4677-D14C-AC8A-340E3C47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70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C923-3DDC-504E-B083-A726539AB466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DDA4-4677-D14C-AC8A-340E3C47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76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C923-3DDC-504E-B083-A726539AB466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DDA4-4677-D14C-AC8A-340E3C47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9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C923-3DDC-504E-B083-A726539AB466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DDA4-4677-D14C-AC8A-340E3C47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57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C923-3DDC-504E-B083-A726539AB466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DDA4-4677-D14C-AC8A-340E3C47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36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0C923-3DDC-504E-B083-A726539AB466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9DDA4-4677-D14C-AC8A-340E3C47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35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kalenov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ingrp.ru/materials/graficheskaya-fasilitaciya/" TargetMode="External"/><Relationship Id="rId5" Type="http://schemas.openxmlformats.org/officeDocument/2006/relationships/hyperlink" Target="https://medium.com/@yuramalishenko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1"/>
          <p:cNvSpPr txBox="1">
            <a:spLocks/>
          </p:cNvSpPr>
          <p:nvPr/>
        </p:nvSpPr>
        <p:spPr>
          <a:xfrm>
            <a:off x="843845" y="204846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Графическая </a:t>
            </a:r>
            <a:r>
              <a:rPr lang="ru-RU" b="1" dirty="0" err="1" smtClean="0"/>
              <a:t>фасилитация</a:t>
            </a:r>
            <a:endParaRPr lang="ru-RU" b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29645" y="309626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Владимир </a:t>
            </a:r>
            <a:r>
              <a:rPr lang="ru-RU" dirty="0" err="1" smtClean="0"/>
              <a:t>Калёнов</a:t>
            </a:r>
            <a:endParaRPr lang="ru-RU" dirty="0" smtClean="0"/>
          </a:p>
          <a:p>
            <a:pPr marL="0" indent="0" algn="ctr">
              <a:buNone/>
            </a:pPr>
            <a:r>
              <a:rPr lang="en-US" sz="2000" dirty="0">
                <a:hlinkClick r:id="rId3"/>
              </a:rPr>
              <a:t>https://www.kalenov.com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768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3_Фасилитатор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" y="1480388"/>
            <a:ext cx="3200400" cy="3340100"/>
          </a:xfrm>
          <a:prstGeom prst="rect">
            <a:avLst/>
          </a:prstGeom>
        </p:spPr>
      </p:pic>
      <p:sp>
        <p:nvSpPr>
          <p:cNvPr id="5" name="Shape 139"/>
          <p:cNvSpPr txBox="1">
            <a:spLocks/>
          </p:cNvSpPr>
          <p:nvPr/>
        </p:nvSpPr>
        <p:spPr>
          <a:xfrm>
            <a:off x="2819346" y="1058429"/>
            <a:ext cx="6324654" cy="1382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ts val="500"/>
              </a:spcBef>
              <a:buSzTx/>
              <a:buFont typeface="Arial"/>
              <a:buNone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rPr lang="ru-RU" sz="4400" dirty="0" smtClean="0"/>
              <a:t>Не теряйтесь, и успеха!</a:t>
            </a:r>
            <a:endParaRPr lang="ru-RU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3443111" y="1986844"/>
            <a:ext cx="4955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Полезные ссылки:</a:t>
            </a:r>
            <a:endParaRPr lang="ru-RU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://ingrp.ru/materials/graficheskaya-fasilitaciya/</a:t>
            </a:r>
            <a:endParaRPr lang="en-US" dirty="0"/>
          </a:p>
          <a:p>
            <a:r>
              <a:rPr lang="en-US" dirty="0">
                <a:hlinkClick r:id="rId5"/>
              </a:rPr>
              <a:t>https://medium.com/@yuramalishenko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40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Встреча и ФМ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04" y="615088"/>
            <a:ext cx="6032074" cy="4008473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530578" y="4736447"/>
            <a:ext cx="8071556" cy="1088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/>
              <a:t>Графическая </a:t>
            </a:r>
            <a:r>
              <a:rPr lang="ru-RU" sz="2400" dirty="0" err="1" smtClean="0"/>
              <a:t>фасилитация</a:t>
            </a:r>
            <a:r>
              <a:rPr lang="ru-RU" sz="2400" dirty="0" smtClean="0"/>
              <a:t> - методика </a:t>
            </a:r>
            <a:r>
              <a:rPr lang="ru-RU" sz="2400" dirty="0"/>
              <a:t>организации работы группы на встречах (групповых сессиях - так говорить точнее), основанная на взаимодействии группы с опорой на визуальные элементы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1508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1158952" y="0"/>
            <a:ext cx="6826095" cy="994151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 lvl="0">
              <a:defRPr sz="1800"/>
            </a:pPr>
            <a:r>
              <a:rPr lang="ru-RU" sz="3200" dirty="0" smtClean="0"/>
              <a:t>Зачем это вообще?</a:t>
            </a:r>
            <a:endParaRPr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46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786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 lvl="0">
              <a:defRPr sz="1800"/>
            </a:pPr>
            <a:r>
              <a:rPr lang="ru-RU" sz="3200" dirty="0" err="1" smtClean="0"/>
              <a:t>Чартрайтинг</a:t>
            </a:r>
            <a:endParaRPr sz="3200" dirty="0"/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764976" y="1326059"/>
            <a:ext cx="7804548" cy="4420195"/>
          </a:xfrm>
          <a:prstGeom prst="rect">
            <a:avLst/>
          </a:prstGeom>
        </p:spPr>
        <p:txBody>
          <a:bodyPr/>
          <a:lstStyle/>
          <a:p>
            <a:r>
              <a:rPr lang="ru-RU" sz="2000" dirty="0"/>
              <a:t>Выводить на экран озвученные тезисы и решения </a:t>
            </a:r>
            <a:r>
              <a:rPr lang="ru-RU" sz="2000" dirty="0" err="1"/>
              <a:t>online</a:t>
            </a:r>
            <a:r>
              <a:rPr lang="ru-RU" sz="2000" dirty="0"/>
              <a:t> это тоже </a:t>
            </a:r>
            <a:r>
              <a:rPr lang="ru-RU" sz="2000" dirty="0" err="1"/>
              <a:t>чартрайтинг</a:t>
            </a:r>
            <a:endParaRPr lang="ru-RU" sz="2000" dirty="0"/>
          </a:p>
          <a:p>
            <a:r>
              <a:rPr lang="ru-RU" sz="2000" dirty="0"/>
              <a:t>Вы пишете для того, чтобы это можно было </a:t>
            </a:r>
            <a:r>
              <a:rPr lang="ru-RU" sz="2000" dirty="0" smtClean="0"/>
              <a:t>прочитать</a:t>
            </a:r>
          </a:p>
          <a:p>
            <a:pPr marL="0" indent="0">
              <a:buNone/>
            </a:pPr>
            <a:r>
              <a:rPr lang="ru-RU" sz="2000" dirty="0" smtClean="0"/>
              <a:t>Алгоритм:</a:t>
            </a: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Подумайте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Либо писать, либо говорить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Подумайте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Возьмите маркер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Обнимите </a:t>
            </a:r>
            <a:r>
              <a:rPr lang="ru-RU" sz="2000" dirty="0" err="1"/>
              <a:t>флипчарт</a:t>
            </a: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Используйте карандаш и </a:t>
            </a:r>
            <a:r>
              <a:rPr lang="ru-RU" sz="2000" dirty="0" smtClean="0"/>
              <a:t>зоны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Пишите печатными буквами</a:t>
            </a: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Сейчас нужны </a:t>
            </a:r>
            <a:r>
              <a:rPr lang="ru-RU" sz="2000" dirty="0" err="1" smtClean="0"/>
              <a:t>стикеры</a:t>
            </a:r>
            <a:r>
              <a:rPr lang="ru-RU" sz="2000" dirty="0"/>
              <a:t> </a:t>
            </a:r>
            <a:r>
              <a:rPr lang="ru-RU" sz="2000" dirty="0" smtClean="0"/>
              <a:t>или </a:t>
            </a:r>
            <a:r>
              <a:rPr lang="ru-RU" sz="2000" dirty="0" err="1" smtClean="0"/>
              <a:t>флипчарт</a:t>
            </a:r>
            <a:r>
              <a:rPr lang="ru-RU" sz="2000" dirty="0" smtClean="0"/>
              <a:t>?</a:t>
            </a:r>
            <a:endParaRPr lang="ru-RU" sz="2000" dirty="0"/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82838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407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 lvl="0">
              <a:defRPr sz="1800"/>
            </a:pPr>
            <a:r>
              <a:rPr lang="ru-RU" sz="3200" dirty="0"/>
              <a:t>А правда ли, что не хватало именно рисунков?</a:t>
            </a:r>
            <a:endParaRPr sz="3200" dirty="0"/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6</a:t>
            </a:fld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417638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r>
              <a:rPr lang="ru-RU" sz="2800" dirty="0" err="1"/>
              <a:t>Чеклист</a:t>
            </a:r>
            <a:r>
              <a:rPr lang="ru-RU" sz="2800" dirty="0" smtClean="0"/>
              <a:t>:</a:t>
            </a:r>
          </a:p>
          <a:p>
            <a:pPr lvl="0">
              <a:defRPr sz="1800"/>
            </a:pPr>
            <a:endParaRPr lang="ru-RU" sz="2800" dirty="0"/>
          </a:p>
          <a:p>
            <a:pPr marL="457200" indent="-457200">
              <a:buFont typeface="Wingdings" charset="2"/>
              <a:buChar char="ü"/>
            </a:pPr>
            <a:r>
              <a:rPr lang="ru-RU" sz="2800" dirty="0">
                <a:ea typeface="Calibri"/>
                <a:cs typeface="Calibri"/>
                <a:sym typeface="Calibri"/>
              </a:rPr>
              <a:t>есть основной заинтересованный</a:t>
            </a:r>
          </a:p>
          <a:p>
            <a:pPr marL="457200" indent="-457200">
              <a:buFont typeface="Wingdings" charset="2"/>
              <a:buChar char="ü"/>
            </a:pPr>
            <a:r>
              <a:rPr lang="ru-RU" sz="2800" dirty="0">
                <a:ea typeface="Calibri"/>
                <a:cs typeface="Calibri"/>
                <a:sym typeface="Calibri"/>
              </a:rPr>
              <a:t>есть ведущий</a:t>
            </a:r>
          </a:p>
          <a:p>
            <a:pPr marL="457200" indent="-457200">
              <a:buFont typeface="Wingdings" charset="2"/>
              <a:buChar char="ü"/>
            </a:pPr>
            <a:r>
              <a:rPr lang="ru-RU" sz="2800" dirty="0">
                <a:ea typeface="Calibri"/>
                <a:cs typeface="Calibri"/>
                <a:sym typeface="Calibri"/>
              </a:rPr>
              <a:t>приглашены все необходимые</a:t>
            </a:r>
          </a:p>
          <a:p>
            <a:pPr marL="457200" indent="-457200">
              <a:buFont typeface="Wingdings" charset="2"/>
              <a:buChar char="ü"/>
            </a:pPr>
            <a:r>
              <a:rPr lang="ru-RU" sz="2800" dirty="0">
                <a:ea typeface="Calibri"/>
                <a:cs typeface="Calibri"/>
                <a:sym typeface="Calibri"/>
              </a:rPr>
              <a:t>Не приглашены люди «на всякий случай»</a:t>
            </a:r>
          </a:p>
          <a:p>
            <a:pPr marL="457200" indent="-457200">
              <a:buFont typeface="Wingdings" charset="2"/>
              <a:buChar char="ü"/>
            </a:pPr>
            <a:r>
              <a:rPr lang="ru-RU" sz="2800" dirty="0">
                <a:ea typeface="Calibri"/>
                <a:cs typeface="Calibri"/>
                <a:sym typeface="Calibri"/>
              </a:rPr>
              <a:t>есть цель</a:t>
            </a:r>
          </a:p>
          <a:p>
            <a:pPr marL="457200" indent="-457200">
              <a:buFont typeface="Wingdings" charset="2"/>
              <a:buChar char="ü"/>
            </a:pPr>
            <a:r>
              <a:rPr lang="ru-RU" sz="2800" dirty="0">
                <a:ea typeface="Calibri"/>
                <a:cs typeface="Calibri"/>
                <a:sym typeface="Calibri"/>
              </a:rPr>
              <a:t>есть понимание, как должен выглядеть результат встречи</a:t>
            </a:r>
          </a:p>
          <a:p>
            <a:pPr marL="457200" indent="-457200">
              <a:buFont typeface="Wingdings" charset="2"/>
              <a:buChar char="ü"/>
            </a:pPr>
            <a:r>
              <a:rPr lang="ru-RU" sz="2800" dirty="0">
                <a:ea typeface="Calibri"/>
                <a:cs typeface="Calibri"/>
                <a:sym typeface="Calibri"/>
              </a:rPr>
              <a:t>Последние два пункта (цель и понимание формы результата) одинаковы у всех приглашённых</a:t>
            </a:r>
          </a:p>
        </p:txBody>
      </p:sp>
    </p:spTree>
    <p:extLst>
      <p:ext uri="{BB962C8B-B14F-4D97-AF65-F5344CB8AC3E}">
        <p14:creationId xmlns:p14="http://schemas.microsoft.com/office/powerpoint/2010/main" val="28941334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 lvl="0">
              <a:defRPr sz="1800"/>
            </a:pPr>
            <a:r>
              <a:rPr lang="ru-RU" sz="3200" dirty="0" smtClean="0"/>
              <a:t>Визуальные образы</a:t>
            </a:r>
            <a:endParaRPr sz="3200" dirty="0"/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7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7" y="1195466"/>
            <a:ext cx="7550046" cy="566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83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 lvl="0">
              <a:defRPr sz="1800"/>
            </a:pPr>
            <a:r>
              <a:rPr lang="ru-RU" sz="3200" dirty="0" smtClean="0"/>
              <a:t>Визуальные образы</a:t>
            </a:r>
            <a:endParaRPr sz="3200" dirty="0"/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764976" y="1326059"/>
            <a:ext cx="7804548" cy="44201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dirty="0"/>
              <a:t>Использование образов это не рисование</a:t>
            </a:r>
          </a:p>
          <a:p>
            <a:r>
              <a:rPr lang="ru-RU" sz="2400" dirty="0"/>
              <a:t>В рисунке главное, чтобы </a:t>
            </a:r>
            <a:r>
              <a:rPr lang="ru-RU" sz="2400" dirty="0" smtClean="0"/>
              <a:t>похоже и впечатление, </a:t>
            </a:r>
            <a:r>
              <a:rPr lang="ru-RU" sz="2400" dirty="0"/>
              <a:t>в образе узнаваемость</a:t>
            </a:r>
          </a:p>
          <a:p>
            <a:r>
              <a:rPr lang="ru-RU" sz="2400" dirty="0"/>
              <a:t>Узнаваемость = Форма + То, что отличает</a:t>
            </a:r>
          </a:p>
          <a:p>
            <a:r>
              <a:rPr lang="ru-RU" sz="2400" dirty="0"/>
              <a:t>Тащите всё в дом</a:t>
            </a:r>
          </a:p>
          <a:p>
            <a:r>
              <a:rPr lang="ru-RU" sz="2400" dirty="0"/>
              <a:t>Собирайте библиотеку</a:t>
            </a:r>
          </a:p>
          <a:p>
            <a:r>
              <a:rPr lang="ru-RU" sz="2400" dirty="0"/>
              <a:t>Используйте понятные участникам аналогии</a:t>
            </a: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4276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 lvl="0">
              <a:defRPr sz="1800"/>
            </a:pPr>
            <a:r>
              <a:rPr lang="ru-RU" sz="3200" dirty="0" smtClean="0"/>
              <a:t>Каждой конфетке свой визуальный образ</a:t>
            </a:r>
            <a:endParaRPr sz="3200" dirty="0"/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9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2" y="854439"/>
            <a:ext cx="8004748" cy="600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3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7011</TotalTime>
  <Words>435</Words>
  <Application>Microsoft Macintosh PowerPoint</Application>
  <PresentationFormat>Экран (4:3)</PresentationFormat>
  <Paragraphs>70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Wingdings</vt:lpstr>
      <vt:lpstr>Arial</vt:lpstr>
      <vt:lpstr>Тема Office</vt:lpstr>
      <vt:lpstr>Презентация PowerPoint</vt:lpstr>
      <vt:lpstr>Презентация PowerPoint</vt:lpstr>
      <vt:lpstr>Зачем это вообще?</vt:lpstr>
      <vt:lpstr>Чартрайтинг</vt:lpstr>
      <vt:lpstr>Презентация PowerPoint</vt:lpstr>
      <vt:lpstr>А правда ли, что не хватало именно рисунков?</vt:lpstr>
      <vt:lpstr>Визуальные образы</vt:lpstr>
      <vt:lpstr>Визуальные образы</vt:lpstr>
      <vt:lpstr>Каждой конфетке свой визуальный образ</vt:lpstr>
      <vt:lpstr>Презентация PowerPoint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фасилитации</dc:title>
  <dc:creator>Vladimir Kalenov</dc:creator>
  <cp:lastModifiedBy>пользователь Microsoft Office</cp:lastModifiedBy>
  <cp:revision>14</cp:revision>
  <dcterms:created xsi:type="dcterms:W3CDTF">2016-04-15T13:53:31Z</dcterms:created>
  <dcterms:modified xsi:type="dcterms:W3CDTF">2018-04-27T08:30:59Z</dcterms:modified>
</cp:coreProperties>
</file>