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1" r:id="rId1"/>
    <p:sldMasterId id="2147483675" r:id="rId2"/>
  </p:sldMasterIdLst>
  <p:notesMasterIdLst>
    <p:notesMasterId r:id="rId21"/>
  </p:notesMasterIdLst>
  <p:sldIdLst>
    <p:sldId id="334" r:id="rId3"/>
    <p:sldId id="465" r:id="rId4"/>
    <p:sldId id="447" r:id="rId5"/>
    <p:sldId id="470" r:id="rId6"/>
    <p:sldId id="467" r:id="rId7"/>
    <p:sldId id="469" r:id="rId8"/>
    <p:sldId id="471" r:id="rId9"/>
    <p:sldId id="468" r:id="rId10"/>
    <p:sldId id="472" r:id="rId11"/>
    <p:sldId id="473" r:id="rId12"/>
    <p:sldId id="474" r:id="rId13"/>
    <p:sldId id="475" r:id="rId14"/>
    <p:sldId id="477" r:id="rId15"/>
    <p:sldId id="478" r:id="rId16"/>
    <p:sldId id="476" r:id="rId17"/>
    <p:sldId id="480" r:id="rId18"/>
    <p:sldId id="466" r:id="rId19"/>
    <p:sldId id="481" r:id="rId20"/>
  </p:sldIdLst>
  <p:sldSz cx="9144000" cy="5143500" type="screen16x9"/>
  <p:notesSz cx="7023100" cy="9309100"/>
  <p:embeddedFontLst>
    <p:embeddedFont>
      <p:font typeface="Cambria" panose="02040503050406030204" pitchFamily="18" charset="0"/>
      <p:regular r:id="rId22"/>
      <p:bold r:id="rId23"/>
      <p:italic r:id="rId24"/>
      <p:boldItalic r:id="rId25"/>
    </p:embeddedFont>
    <p:embeddedFont>
      <p:font typeface="Montserrat" panose="020B0604020202020204" charset="0"/>
      <p:regular r:id="rId26"/>
      <p:bold r:id="rId27"/>
      <p:italic r:id="rId28"/>
      <p:boldItalic r:id="rId29"/>
    </p:embeddedFont>
    <p:embeddedFont>
      <p:font typeface="Nunito Sans" panose="020B060402020202020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9C2F6BF2-6006-440F-965C-347871555D94}">
          <p14:sldIdLst>
            <p14:sldId id="334"/>
            <p14:sldId id="465"/>
            <p14:sldId id="447"/>
            <p14:sldId id="470"/>
            <p14:sldId id="467"/>
            <p14:sldId id="469"/>
            <p14:sldId id="471"/>
            <p14:sldId id="468"/>
            <p14:sldId id="472"/>
            <p14:sldId id="473"/>
            <p14:sldId id="474"/>
            <p14:sldId id="475"/>
            <p14:sldId id="477"/>
            <p14:sldId id="478"/>
            <p14:sldId id="476"/>
            <p14:sldId id="480"/>
            <p14:sldId id="466"/>
            <p14:sldId id="481"/>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E52"/>
    <a:srgbClr val="FF8300"/>
    <a:srgbClr val="66696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622DFB58-6E68-4AEA-91AA-F84696A26A0A}">
  <a:tblStyle styleId="{622DFB58-6E68-4AEA-91AA-F84696A26A0A}"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18" autoAdjust="0"/>
    <p:restoredTop sz="92874" autoAdjust="0"/>
  </p:normalViewPr>
  <p:slideViewPr>
    <p:cSldViewPr snapToGrid="0">
      <p:cViewPr>
        <p:scale>
          <a:sx n="100" d="100"/>
          <a:sy n="100" d="100"/>
        </p:scale>
        <p:origin x="-426" y="-6"/>
      </p:cViewPr>
      <p:guideLst>
        <p:guide orient="horz" pos="1620"/>
        <p:guide pos="2880"/>
      </p:guideLst>
    </p:cSldViewPr>
  </p:slideViewPr>
  <p:notesTextViewPr>
    <p:cViewPr>
      <p:scale>
        <a:sx n="1" d="1"/>
        <a:sy n="1" d="1"/>
      </p:scale>
      <p:origin x="0" y="0"/>
    </p:cViewPr>
  </p:notesTextViewPr>
  <p:sorterViewPr>
    <p:cViewPr>
      <p:scale>
        <a:sx n="125" d="100"/>
        <a:sy n="12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notesMaster" Target="notesMasters/notesMaster1.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4.fntdata"/><Relationship Id="rId33" Type="http://schemas.openxmlformats.org/officeDocument/2006/relationships/font" Target="fonts/font1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32" Type="http://schemas.openxmlformats.org/officeDocument/2006/relationships/font" Target="fonts/font11.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10.fntdata"/><Relationship Id="rId122"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407988" y="698500"/>
            <a:ext cx="6207125"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2311" y="4421823"/>
            <a:ext cx="5618479" cy="4189095"/>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73866446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17024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7273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Train employees to have the mindset for knowledge sharing</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Knowledge repository intuitive and searchable </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Tools for sharing the knowledge</a:t>
            </a:r>
          </a:p>
          <a:p>
            <a:r>
              <a:rPr lang="en-US" dirty="0" smtClean="0">
                <a:solidFill>
                  <a:srgbClr val="003E52"/>
                </a:solidFill>
                <a:latin typeface="Cambria" panose="02040503050406030204" pitchFamily="18" charset="0"/>
                <a:ea typeface="Cambria" panose="02040503050406030204" pitchFamily="18" charset="0"/>
                <a:cs typeface="Nunito Sans"/>
                <a:sym typeface="Nunito Sans"/>
              </a:rPr>
              <a:t>                   information radiators (white boards in common places) – informal (tacit) </a:t>
            </a:r>
            <a:r>
              <a:rPr lang="en-US" dirty="0" smtClean="0">
                <a:solidFill>
                  <a:srgbClr val="003E52"/>
                </a:solidFill>
                <a:latin typeface="Cambria" panose="02040503050406030204" pitchFamily="18" charset="0"/>
                <a:ea typeface="Cambria" panose="02040503050406030204" pitchFamily="18" charset="0"/>
                <a:cs typeface="Nunito Sans"/>
                <a:sym typeface="Wingdings" panose="05000000000000000000" pitchFamily="2" charset="2"/>
              </a:rPr>
              <a:t>start conversation</a:t>
            </a:r>
            <a:endParaRPr lang="en-US" dirty="0" smtClean="0">
              <a:solidFill>
                <a:srgbClr val="003E52"/>
              </a:solidFill>
              <a:latin typeface="Cambria" panose="02040503050406030204" pitchFamily="18" charset="0"/>
              <a:ea typeface="Cambria" panose="02040503050406030204" pitchFamily="18" charset="0"/>
              <a:cs typeface="Nunito Sans"/>
              <a:sym typeface="Nunito Sans"/>
            </a:endParaRPr>
          </a:p>
          <a:p>
            <a:r>
              <a:rPr lang="en-US" dirty="0" smtClean="0">
                <a:solidFill>
                  <a:srgbClr val="003E52"/>
                </a:solidFill>
                <a:latin typeface="Cambria" panose="02040503050406030204" pitchFamily="18" charset="0"/>
                <a:ea typeface="Cambria" panose="02040503050406030204" pitchFamily="18" charset="0"/>
                <a:cs typeface="Nunito Sans"/>
                <a:sym typeface="Nunito Sans"/>
              </a:rPr>
              <a:t>                   software tools (wiki) – formal (explicit)</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Know who the tacit knowledge holders are; encourage them to share</a:t>
            </a:r>
          </a:p>
          <a:p>
            <a:r>
              <a:rPr lang="en-US" dirty="0" smtClean="0">
                <a:solidFill>
                  <a:srgbClr val="003E52"/>
                </a:solidFill>
                <a:latin typeface="Cambria" panose="02040503050406030204" pitchFamily="18" charset="0"/>
                <a:ea typeface="Cambria" panose="02040503050406030204" pitchFamily="18" charset="0"/>
                <a:cs typeface="Nunito Sans"/>
                <a:sym typeface="Nunito Sans"/>
              </a:rPr>
              <a:t>                  What processes aren’t easy to replicate</a:t>
            </a:r>
          </a:p>
          <a:p>
            <a:r>
              <a:rPr lang="en-US" dirty="0" smtClean="0">
                <a:solidFill>
                  <a:srgbClr val="003E52"/>
                </a:solidFill>
                <a:latin typeface="Cambria" panose="02040503050406030204" pitchFamily="18" charset="0"/>
                <a:ea typeface="Cambria" panose="02040503050406030204" pitchFamily="18" charset="0"/>
                <a:cs typeface="Nunito Sans"/>
                <a:sym typeface="Nunito Sans"/>
              </a:rPr>
              <a:t>                  What kinds of knowledge do your employees use daily? (SME to contact)</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Holding back information - What concerns employees? </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Prioritize the knowledge, skills to be transferred</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Keep the knowledge transfer simple</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Cost of the knowledge </a:t>
            </a:r>
            <a:r>
              <a:rPr lang="en-US" dirty="0" err="1" smtClean="0">
                <a:solidFill>
                  <a:srgbClr val="003E52"/>
                </a:solidFill>
                <a:latin typeface="Cambria" panose="02040503050406030204" pitchFamily="18" charset="0"/>
                <a:ea typeface="Cambria" panose="02040503050406030204" pitchFamily="18" charset="0"/>
                <a:cs typeface="Nunito Sans"/>
                <a:sym typeface="Nunito Sans"/>
              </a:rPr>
              <a:t>transfeer</a:t>
            </a:r>
            <a:endParaRPr lang="en-US" dirty="0" smtClean="0">
              <a:solidFill>
                <a:srgbClr val="003E52"/>
              </a:solidFill>
              <a:latin typeface="Cambria" panose="02040503050406030204" pitchFamily="18" charset="0"/>
              <a:ea typeface="Cambria" panose="02040503050406030204" pitchFamily="18" charset="0"/>
              <a:cs typeface="Nunito Sans"/>
              <a:sym typeface="Nunito Sans"/>
            </a:endParaRP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Do not blame the employees for poor knowledge transfer when there is nothing in place</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Continuous prepare for knowledge transfer: Allow team time for knowledge formalizing </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XP – redundancy for the knowledge</a:t>
            </a:r>
          </a:p>
          <a:p>
            <a:pPr marL="285750" indent="-285750">
              <a:buFont typeface="Arial" panose="020B0604020202020204" pitchFamily="34" charset="0"/>
              <a:buChar char="•"/>
            </a:pPr>
            <a:r>
              <a:rPr lang="en-US" dirty="0" smtClean="0">
                <a:solidFill>
                  <a:srgbClr val="003E52"/>
                </a:solidFill>
                <a:latin typeface="Cambria" panose="02040503050406030204" pitchFamily="18" charset="0"/>
                <a:ea typeface="Cambria" panose="02040503050406030204" pitchFamily="18" charset="0"/>
                <a:cs typeface="Nunito Sans"/>
                <a:sym typeface="Nunito Sans"/>
              </a:rPr>
              <a:t>Manage knowledge risk = only one person knows and keep the info – set process in place</a:t>
            </a:r>
            <a:endParaRPr lang="en-US" dirty="0">
              <a:solidFill>
                <a:srgbClr val="003E52"/>
              </a:solidFill>
              <a:latin typeface="Cambria" panose="02040503050406030204" pitchFamily="18" charset="0"/>
              <a:ea typeface="Cambria" panose="02040503050406030204" pitchFamily="18" charset="0"/>
              <a:cs typeface="Nunito Sans"/>
              <a:sym typeface="Nunito Sans"/>
            </a:endParaRPr>
          </a:p>
        </p:txBody>
      </p:sp>
    </p:spTree>
    <p:extLst>
      <p:ext uri="{BB962C8B-B14F-4D97-AF65-F5344CB8AC3E}">
        <p14:creationId xmlns:p14="http://schemas.microsoft.com/office/powerpoint/2010/main" val="2336266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79998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3637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1060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defTabSz="622300">
              <a:lnSpc>
                <a:spcPct val="90000"/>
              </a:lnSpc>
              <a:spcBef>
                <a:spcPct val="0"/>
              </a:spcBef>
              <a:spcAft>
                <a:spcPct val="35000"/>
              </a:spcAft>
              <a:buFontTx/>
              <a:buChar char="-"/>
            </a:pPr>
            <a:r>
              <a:rPr lang="en-US" sz="1100" kern="1200" dirty="0" smtClean="0"/>
              <a:t>– (multiple trainers, topics, order of topics)</a:t>
            </a:r>
          </a:p>
          <a:p>
            <a:pPr marL="285750" indent="-285750" defTabSz="622300">
              <a:lnSpc>
                <a:spcPct val="90000"/>
              </a:lnSpc>
              <a:spcBef>
                <a:spcPct val="0"/>
              </a:spcBef>
              <a:spcAft>
                <a:spcPct val="35000"/>
              </a:spcAft>
              <a:buFontTx/>
              <a:buChar char="-"/>
            </a:pPr>
            <a:r>
              <a:rPr lang="en-US" sz="1100" kern="1200" dirty="0" smtClean="0"/>
              <a:t>Agenda element: when, with whom, objective, type of info transmitted…</a:t>
            </a:r>
          </a:p>
          <a:p>
            <a:pPr marL="285750" indent="-285750" defTabSz="622300">
              <a:lnSpc>
                <a:spcPct val="90000"/>
              </a:lnSpc>
              <a:spcBef>
                <a:spcPct val="0"/>
              </a:spcBef>
              <a:spcAft>
                <a:spcPct val="35000"/>
              </a:spcAft>
              <a:buFontTx/>
              <a:buChar char="-"/>
            </a:pPr>
            <a:r>
              <a:rPr lang="en-US" sz="1100" kern="1200" dirty="0" smtClean="0"/>
              <a:t>(tech/organizational; level of seniority)</a:t>
            </a:r>
          </a:p>
          <a:p>
            <a:endParaRPr lang="en-US" dirty="0"/>
          </a:p>
        </p:txBody>
      </p:sp>
    </p:spTree>
    <p:extLst>
      <p:ext uri="{BB962C8B-B14F-4D97-AF65-F5344CB8AC3E}">
        <p14:creationId xmlns:p14="http://schemas.microsoft.com/office/powerpoint/2010/main" val="1035909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kern="1200" dirty="0" smtClean="0"/>
              <a:t>: would you understand? Id the context sufficient enough in order to pass the info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t>: “how would you have passed the info? What was not clear, with missing info? What have you done to find that info? What would you do for others not to have to look for the info”</a:t>
            </a:r>
          </a:p>
          <a:p>
            <a:endParaRPr lang="en-US" dirty="0"/>
          </a:p>
        </p:txBody>
      </p:sp>
    </p:spTree>
    <p:extLst>
      <p:ext uri="{BB962C8B-B14F-4D97-AF65-F5344CB8AC3E}">
        <p14:creationId xmlns:p14="http://schemas.microsoft.com/office/powerpoint/2010/main" val="1982253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The same as a teams  practices for  passing the baton in a relay race you have to practice the knowledge transfer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Passing the knowledge is prepared from the first moment of an endeavor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Old days are prepared from the moment you are born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rgbClr val="003E52"/>
              </a:solidFill>
              <a:latin typeface="Cambria" panose="02040503050406030204" pitchFamily="18" charset="0"/>
              <a:ea typeface="Cambria" panose="02040503050406030204" pitchFamily="18" charset="0"/>
              <a:cs typeface="Nunito Sans"/>
              <a:sym typeface="Nunito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rgbClr val="003E52"/>
              </a:solidFill>
              <a:latin typeface="Cambria" panose="02040503050406030204" pitchFamily="18" charset="0"/>
              <a:ea typeface="Cambria" panose="02040503050406030204" pitchFamily="18" charset="0"/>
              <a:cs typeface="Nunito Sans"/>
              <a:sym typeface="Nunito Sans"/>
            </a:endParaRPr>
          </a:p>
          <a:p>
            <a:endParaRPr lang="en-US" dirty="0"/>
          </a:p>
        </p:txBody>
      </p:sp>
    </p:spTree>
    <p:extLst>
      <p:ext uri="{BB962C8B-B14F-4D97-AF65-F5344CB8AC3E}">
        <p14:creationId xmlns:p14="http://schemas.microsoft.com/office/powerpoint/2010/main" val="38314429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kern="1200" dirty="0" smtClean="0"/>
              <a:t>: would you understand? Id the context sufficient enough in order to pass the info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smtClean="0"/>
              <a:t>: “how would you have passed the info? What was not clear, with missing info? What have you done to find that info? What would you do for others not to have to look for the info”</a:t>
            </a:r>
          </a:p>
          <a:p>
            <a:endParaRPr lang="en-US" dirty="0"/>
          </a:p>
        </p:txBody>
      </p:sp>
    </p:spTree>
    <p:extLst>
      <p:ext uri="{BB962C8B-B14F-4D97-AF65-F5344CB8AC3E}">
        <p14:creationId xmlns:p14="http://schemas.microsoft.com/office/powerpoint/2010/main" val="1410472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28401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What we know come not only from reading. It comes also from interacting with the environment </a:t>
            </a:r>
            <a:r>
              <a:rPr lang="en-US" sz="1100" dirty="0" smtClean="0">
                <a:solidFill>
                  <a:srgbClr val="003E52"/>
                </a:solidFill>
                <a:latin typeface="Cambria" panose="02040503050406030204" pitchFamily="18" charset="0"/>
                <a:ea typeface="Cambria" panose="02040503050406030204" pitchFamily="18" charset="0"/>
                <a:cs typeface="Nunito Sans"/>
                <a:sym typeface="Wingdings" panose="05000000000000000000" pitchFamily="2" charset="2"/>
              </a:rPr>
              <a:t> there is more that “document analysis” in knowledge transfer </a:t>
            </a:r>
            <a:endParaRPr lang="en-US" sz="1100" dirty="0" smtClean="0">
              <a:solidFill>
                <a:srgbClr val="003E52"/>
              </a:solidFill>
              <a:latin typeface="Cambria" panose="02040503050406030204" pitchFamily="18" charset="0"/>
              <a:ea typeface="Cambria" panose="02040503050406030204" pitchFamily="18" charset="0"/>
              <a:cs typeface="Nunito Sans"/>
              <a:sym typeface="Nunito Sans"/>
            </a:endParaRPr>
          </a:p>
          <a:p>
            <a:endParaRPr lang="en-US" dirty="0"/>
          </a:p>
        </p:txBody>
      </p:sp>
    </p:spTree>
    <p:extLst>
      <p:ext uri="{BB962C8B-B14F-4D97-AF65-F5344CB8AC3E}">
        <p14:creationId xmlns:p14="http://schemas.microsoft.com/office/powerpoint/2010/main" val="368446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093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61472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95769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40833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8053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2233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p:bg>
      <p:bgPr>
        <a:solidFill>
          <a:srgbClr val="FF8300"/>
        </a:solidFill>
        <a:effectLst/>
      </p:bgPr>
    </p:bg>
    <p:spTree>
      <p:nvGrpSpPr>
        <p:cNvPr id="1" name="Shape 9"/>
        <p:cNvGrpSpPr/>
        <p:nvPr/>
      </p:nvGrpSpPr>
      <p:grpSpPr>
        <a:xfrm>
          <a:off x="0" y="0"/>
          <a:ext cx="0" cy="0"/>
          <a:chOff x="0" y="0"/>
          <a:chExt cx="0" cy="0"/>
        </a:xfrm>
      </p:grpSpPr>
      <p:sp>
        <p:nvSpPr>
          <p:cNvPr id="10" name="Shape 10"/>
          <p:cNvSpPr/>
          <p:nvPr/>
        </p:nvSpPr>
        <p:spPr>
          <a:xfrm flipH="1">
            <a:off x="-688" y="0"/>
            <a:ext cx="9144688" cy="51435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11" name="Shape 11"/>
          <p:cNvSpPr txBox="1">
            <a:spLocks noGrp="1"/>
          </p:cNvSpPr>
          <p:nvPr>
            <p:ph type="ctrTitle"/>
          </p:nvPr>
        </p:nvSpPr>
        <p:spPr>
          <a:xfrm>
            <a:off x="468925" y="2387250"/>
            <a:ext cx="3636600" cy="2259000"/>
          </a:xfrm>
          <a:prstGeom prst="rect">
            <a:avLst/>
          </a:prstGeom>
        </p:spPr>
        <p:txBody>
          <a:bodyPr lIns="91425" tIns="91425" rIns="91425" bIns="91425" anchor="t" anchorCtr="0"/>
          <a:lstStyle>
            <a:lvl1pPr lvl="0">
              <a:spcBef>
                <a:spcPts val="0"/>
              </a:spcBef>
              <a:buClr>
                <a:srgbClr val="F67031"/>
              </a:buClr>
              <a:buSzPct val="100000"/>
              <a:defRPr sz="3000" b="0" i="0">
                <a:solidFill>
                  <a:srgbClr val="FF8300"/>
                </a:solidFill>
                <a:latin typeface="Cambria" panose="02040503050406030204" pitchFamily="18" charset="0"/>
                <a:ea typeface="Cambria" panose="02040503050406030204" pitchFamily="18" charset="0"/>
              </a:defRPr>
            </a:lvl1pPr>
            <a:lvl2pPr lvl="1">
              <a:spcBef>
                <a:spcPts val="0"/>
              </a:spcBef>
              <a:buClr>
                <a:srgbClr val="F67031"/>
              </a:buClr>
              <a:buSzPct val="100000"/>
              <a:defRPr sz="3000" b="1">
                <a:solidFill>
                  <a:srgbClr val="F67031"/>
                </a:solidFill>
              </a:defRPr>
            </a:lvl2pPr>
            <a:lvl3pPr lvl="2">
              <a:spcBef>
                <a:spcPts val="0"/>
              </a:spcBef>
              <a:buClr>
                <a:srgbClr val="F67031"/>
              </a:buClr>
              <a:buSzPct val="100000"/>
              <a:defRPr sz="3000" b="1">
                <a:solidFill>
                  <a:srgbClr val="F67031"/>
                </a:solidFill>
              </a:defRPr>
            </a:lvl3pPr>
            <a:lvl4pPr lvl="3">
              <a:spcBef>
                <a:spcPts val="0"/>
              </a:spcBef>
              <a:buClr>
                <a:srgbClr val="F67031"/>
              </a:buClr>
              <a:buSzPct val="100000"/>
              <a:defRPr sz="3000" b="1">
                <a:solidFill>
                  <a:srgbClr val="F67031"/>
                </a:solidFill>
              </a:defRPr>
            </a:lvl4pPr>
            <a:lvl5pPr lvl="4">
              <a:spcBef>
                <a:spcPts val="0"/>
              </a:spcBef>
              <a:buClr>
                <a:srgbClr val="F67031"/>
              </a:buClr>
              <a:buSzPct val="100000"/>
              <a:defRPr sz="3000" b="1">
                <a:solidFill>
                  <a:srgbClr val="F67031"/>
                </a:solidFill>
              </a:defRPr>
            </a:lvl5pPr>
            <a:lvl6pPr lvl="5">
              <a:spcBef>
                <a:spcPts val="0"/>
              </a:spcBef>
              <a:buClr>
                <a:srgbClr val="F67031"/>
              </a:buClr>
              <a:buSzPct val="100000"/>
              <a:defRPr sz="3000" b="1">
                <a:solidFill>
                  <a:srgbClr val="F67031"/>
                </a:solidFill>
              </a:defRPr>
            </a:lvl6pPr>
            <a:lvl7pPr lvl="6">
              <a:spcBef>
                <a:spcPts val="0"/>
              </a:spcBef>
              <a:buClr>
                <a:srgbClr val="F67031"/>
              </a:buClr>
              <a:buSzPct val="100000"/>
              <a:defRPr sz="3000" b="1">
                <a:solidFill>
                  <a:srgbClr val="F67031"/>
                </a:solidFill>
              </a:defRPr>
            </a:lvl7pPr>
            <a:lvl8pPr lvl="7">
              <a:spcBef>
                <a:spcPts val="0"/>
              </a:spcBef>
              <a:buClr>
                <a:srgbClr val="F67031"/>
              </a:buClr>
              <a:buSzPct val="100000"/>
              <a:defRPr sz="3000" b="1">
                <a:solidFill>
                  <a:srgbClr val="F67031"/>
                </a:solidFill>
              </a:defRPr>
            </a:lvl8pPr>
            <a:lvl9pPr lvl="8">
              <a:spcBef>
                <a:spcPts val="0"/>
              </a:spcBef>
              <a:buClr>
                <a:srgbClr val="F67031"/>
              </a:buClr>
              <a:buSzPct val="100000"/>
              <a:defRPr sz="3000" b="1">
                <a:solidFill>
                  <a:srgbClr val="F67031"/>
                </a:solidFill>
              </a:defRPr>
            </a:lvl9pPr>
          </a:lstStyle>
          <a:p>
            <a:r>
              <a:rPr lang="en-US" dirty="0"/>
              <a:t>Click to edit Master title style</a:t>
            </a:r>
            <a:endParaRPr dirty="0"/>
          </a:p>
        </p:txBody>
      </p:sp>
      <p:pic>
        <p:nvPicPr>
          <p:cNvPr id="5" name="Picture 4"/>
          <p:cNvPicPr>
            <a:picLocks noChangeAspect="1"/>
          </p:cNvPicPr>
          <p:nvPr userDrawn="1"/>
        </p:nvPicPr>
        <p:blipFill>
          <a:blip r:embed="rId2"/>
          <a:stretch>
            <a:fillRect/>
          </a:stretch>
        </p:blipFill>
        <p:spPr>
          <a:xfrm>
            <a:off x="604584" y="583363"/>
            <a:ext cx="2719293" cy="460051"/>
          </a:xfrm>
          <a:prstGeom prst="rect">
            <a:avLst/>
          </a:prstGeom>
        </p:spPr>
      </p:pic>
      <p:sp>
        <p:nvSpPr>
          <p:cNvPr id="6" name="Shape 8"/>
          <p:cNvSpPr txBox="1">
            <a:spLocks/>
          </p:cNvSpPr>
          <p:nvPr userDrawn="1"/>
        </p:nvSpPr>
        <p:spPr>
          <a:xfrm>
            <a:off x="-84248" y="5023446"/>
            <a:ext cx="805521" cy="138538"/>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1" i="0" u="none" strike="noStrike" cap="none">
                <a:solidFill>
                  <a:schemeClr val="bg2"/>
                </a:solidFill>
                <a:latin typeface="+mj-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l"/>
            <a:r>
              <a:rPr lang="en" sz="800" dirty="0" smtClean="0">
                <a:solidFill>
                  <a:schemeClr val="bg2"/>
                </a:solidFill>
                <a:ea typeface="Nunito Sans"/>
                <a:cs typeface="Nunito Sans"/>
                <a:sym typeface="Nunito Sans"/>
              </a:rPr>
              <a:t>Irina MINOIU</a:t>
            </a:r>
            <a:endParaRPr lang="en" sz="800" dirty="0">
              <a:solidFill>
                <a:schemeClr val="bg2"/>
              </a:solidFill>
              <a:latin typeface="Nunito Sans"/>
              <a:ea typeface="Nunito Sans"/>
              <a:cs typeface="Nunito Sans"/>
              <a:sym typeface="Nunito Sans"/>
            </a:endParaRPr>
          </a:p>
        </p:txBody>
      </p:sp>
    </p:spTree>
    <p:extLst>
      <p:ext uri="{BB962C8B-B14F-4D97-AF65-F5344CB8AC3E}">
        <p14:creationId xmlns:p14="http://schemas.microsoft.com/office/powerpoint/2010/main" val="33056028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96A60258-79D9-464D-ACE9-120A64C16964}" type="datetimeFigureOut">
              <a:rPr lang="en-US" smtClean="0"/>
              <a:pPr/>
              <a:t>5/24/2019</a:t>
            </a:fld>
            <a:endParaRPr lang="en-US"/>
          </a:p>
        </p:txBody>
      </p:sp>
      <p:sp>
        <p:nvSpPr>
          <p:cNvPr id="5" name="Footer Placeholder 4"/>
          <p:cNvSpPr>
            <a:spLocks noGrp="1"/>
          </p:cNvSpPr>
          <p:nvPr>
            <p:ph type="ftr" sz="quarter" idx="11"/>
          </p:nvPr>
        </p:nvSpPr>
        <p:spPr/>
        <p:txBody>
          <a:bodyPr/>
          <a:lstStyle/>
          <a:p>
            <a:r>
              <a:rPr lang="en-US" smtClean="0"/>
              <a:t>IIBA Romania Chapter</a:t>
            </a:r>
            <a:endParaRPr lang="en-US"/>
          </a:p>
        </p:txBody>
      </p:sp>
      <p:sp>
        <p:nvSpPr>
          <p:cNvPr id="6" name="Slide Number Placeholder 5"/>
          <p:cNvSpPr>
            <a:spLocks noGrp="1"/>
          </p:cNvSpPr>
          <p:nvPr>
            <p:ph type="sldNum" sz="quarter" idx="12"/>
          </p:nvPr>
        </p:nvSpPr>
        <p:spPr/>
        <p:txBody>
          <a:bodyPr/>
          <a:lstStyle/>
          <a:p>
            <a:fld id="{CB60A298-FCA2-4FEC-8764-1FFB7524D2A1}" type="slidenum">
              <a:rPr lang="en-US" smtClean="0"/>
              <a:pPr/>
              <a:t>‹#›</a:t>
            </a:fld>
            <a:endParaRPr lang="en-US"/>
          </a:p>
        </p:txBody>
      </p:sp>
    </p:spTree>
    <p:extLst>
      <p:ext uri="{BB962C8B-B14F-4D97-AF65-F5344CB8AC3E}">
        <p14:creationId xmlns:p14="http://schemas.microsoft.com/office/powerpoint/2010/main" val="3383334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p:bg>
      <p:bgPr>
        <a:solidFill>
          <a:srgbClr val="FF8300"/>
        </a:solidFill>
        <a:effectLst/>
      </p:bgPr>
    </p:bg>
    <p:spTree>
      <p:nvGrpSpPr>
        <p:cNvPr id="1" name="Shape 9"/>
        <p:cNvGrpSpPr/>
        <p:nvPr/>
      </p:nvGrpSpPr>
      <p:grpSpPr>
        <a:xfrm>
          <a:off x="0" y="0"/>
          <a:ext cx="0" cy="0"/>
          <a:chOff x="0" y="0"/>
          <a:chExt cx="0" cy="0"/>
        </a:xfrm>
      </p:grpSpPr>
      <p:sp>
        <p:nvSpPr>
          <p:cNvPr id="10" name="Shape 10"/>
          <p:cNvSpPr/>
          <p:nvPr/>
        </p:nvSpPr>
        <p:spPr>
          <a:xfrm flipH="1">
            <a:off x="-688" y="0"/>
            <a:ext cx="4496488" cy="51435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6" name="Shape 8"/>
          <p:cNvSpPr txBox="1">
            <a:spLocks noGrp="1"/>
          </p:cNvSpPr>
          <p:nvPr>
            <p:ph type="sldNum" idx="12"/>
          </p:nvPr>
        </p:nvSpPr>
        <p:spPr>
          <a:xfrm>
            <a:off x="8556783" y="4749850"/>
            <a:ext cx="548700" cy="393600"/>
          </a:xfrm>
          <a:prstGeom prst="rect">
            <a:avLst/>
          </a:prstGeom>
          <a:noFill/>
          <a:ln>
            <a:noFill/>
          </a:ln>
        </p:spPr>
        <p:txBody>
          <a:bodyPr lIns="91425" tIns="91425" rIns="91425" bIns="91425" anchor="ctr" anchorCtr="0">
            <a:noAutofit/>
          </a:bodyPr>
          <a:lstStyle>
            <a:lvl1pPr>
              <a:defRPr>
                <a:solidFill>
                  <a:schemeClr val="bg1"/>
                </a:solidFill>
              </a:defRPr>
            </a:lvl1pPr>
          </a:lstStyle>
          <a:p>
            <a:pPr algn="r"/>
            <a:fld id="{00000000-1234-1234-1234-123412341234}" type="slidenum">
              <a:rPr lang="en" sz="1000" smtClean="0">
                <a:ea typeface="Nunito Sans"/>
                <a:cs typeface="Nunito Sans"/>
                <a:sym typeface="Nunito Sans"/>
              </a:rPr>
              <a:pPr algn="r"/>
              <a:t>‹#›</a:t>
            </a:fld>
            <a:endParaRPr lang="en" sz="1000" dirty="0">
              <a:latin typeface="Nunito Sans"/>
              <a:ea typeface="Nunito Sans"/>
              <a:cs typeface="Nunito Sans"/>
              <a:sym typeface="Nunito Sans"/>
            </a:endParaRPr>
          </a:p>
        </p:txBody>
      </p:sp>
      <p:pic>
        <p:nvPicPr>
          <p:cNvPr id="7" name="Picture 6"/>
          <p:cNvPicPr>
            <a:picLocks noChangeAspect="1"/>
          </p:cNvPicPr>
          <p:nvPr userDrawn="1"/>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390059" y="4749850"/>
            <a:ext cx="545822" cy="251078"/>
          </a:xfrm>
          <a:prstGeom prst="rect">
            <a:avLst/>
          </a:prstGeom>
        </p:spPr>
      </p:pic>
    </p:spTree>
    <p:extLst>
      <p:ext uri="{BB962C8B-B14F-4D97-AF65-F5344CB8AC3E}">
        <p14:creationId xmlns:p14="http://schemas.microsoft.com/office/powerpoint/2010/main" val="3818890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Shape 80"/>
        <p:cNvGrpSpPr/>
        <p:nvPr/>
      </p:nvGrpSpPr>
      <p:grpSpPr>
        <a:xfrm>
          <a:off x="0" y="0"/>
          <a:ext cx="0" cy="0"/>
          <a:chOff x="0" y="0"/>
          <a:chExt cx="0" cy="0"/>
        </a:xfrm>
      </p:grpSpPr>
      <p:sp>
        <p:nvSpPr>
          <p:cNvPr id="82" name="Shape 82"/>
          <p:cNvSpPr/>
          <p:nvPr userDrawn="1"/>
        </p:nvSpPr>
        <p:spPr>
          <a:xfrm>
            <a:off x="0" y="0"/>
            <a:ext cx="9144000" cy="5143500"/>
          </a:xfrm>
          <a:prstGeom prst="rect">
            <a:avLst/>
          </a:prstGeom>
          <a:solidFill>
            <a:srgbClr val="FFFFFF"/>
          </a:solidFill>
          <a:ln>
            <a:noFill/>
          </a:ln>
        </p:spPr>
        <p:txBody>
          <a:bodyPr lIns="91425" tIns="91425" rIns="91425" bIns="91425" anchor="ctr" anchorCtr="0">
            <a:noAutofit/>
          </a:bodyPr>
          <a:lstStyle/>
          <a:p>
            <a:pPr lvl="0">
              <a:spcBef>
                <a:spcPts val="0"/>
              </a:spcBef>
              <a:buNone/>
            </a:pPr>
            <a:endParaRPr/>
          </a:p>
        </p:txBody>
      </p:sp>
      <p:sp>
        <p:nvSpPr>
          <p:cNvPr id="6" name="Shape 8"/>
          <p:cNvSpPr txBox="1">
            <a:spLocks noGrp="1"/>
          </p:cNvSpPr>
          <p:nvPr>
            <p:ph type="sldNum" idx="12"/>
          </p:nvPr>
        </p:nvSpPr>
        <p:spPr>
          <a:xfrm>
            <a:off x="8556783" y="4749850"/>
            <a:ext cx="548700" cy="393600"/>
          </a:xfrm>
          <a:prstGeom prst="rect">
            <a:avLst/>
          </a:prstGeom>
          <a:noFill/>
          <a:ln>
            <a:noFill/>
          </a:ln>
        </p:spPr>
        <p:txBody>
          <a:bodyPr lIns="91425" tIns="91425" rIns="91425" bIns="91425" anchor="ctr" anchorCtr="0">
            <a:noAutofit/>
          </a:bodyPr>
          <a:lstStyle>
            <a:lvl1pPr>
              <a:defRPr>
                <a:solidFill>
                  <a:schemeClr val="bg2"/>
                </a:solidFill>
              </a:defRPr>
            </a:lvl1pPr>
          </a:lstStyle>
          <a:p>
            <a:pPr algn="r"/>
            <a:fld id="{00000000-1234-1234-1234-123412341234}" type="slidenum">
              <a:rPr lang="en" sz="1000" smtClean="0">
                <a:ea typeface="Nunito Sans"/>
                <a:cs typeface="Nunito Sans"/>
                <a:sym typeface="Nunito Sans"/>
              </a:rPr>
              <a:pPr algn="r"/>
              <a:t>‹#›</a:t>
            </a:fld>
            <a:endParaRPr lang="en" sz="1000" dirty="0">
              <a:latin typeface="Nunito Sans"/>
              <a:ea typeface="Nunito Sans"/>
              <a:cs typeface="Nunito Sans"/>
              <a:sym typeface="Nunito Sans"/>
            </a:endParaRPr>
          </a:p>
        </p:txBody>
      </p:sp>
      <p:pic>
        <p:nvPicPr>
          <p:cNvPr id="5" name="Picture 4"/>
          <p:cNvPicPr>
            <a:picLocks noChangeAspect="1"/>
          </p:cNvPicPr>
          <p:nvPr userDrawn="1"/>
        </p:nvPicPr>
        <p:blipFill>
          <a:blip r:embed="rId2">
            <a:duotone>
              <a:prstClr val="black"/>
              <a:schemeClr val="accent6">
                <a:tint val="45000"/>
                <a:satMod val="400000"/>
              </a:schemeClr>
            </a:duotone>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390059" y="4749850"/>
            <a:ext cx="545822" cy="251078"/>
          </a:xfrm>
          <a:prstGeom prst="rect">
            <a:avLst/>
          </a:prstGeom>
        </p:spPr>
      </p:pic>
      <p:sp>
        <p:nvSpPr>
          <p:cNvPr id="7" name="Shape 8"/>
          <p:cNvSpPr txBox="1">
            <a:spLocks/>
          </p:cNvSpPr>
          <p:nvPr userDrawn="1"/>
        </p:nvSpPr>
        <p:spPr>
          <a:xfrm>
            <a:off x="8428372" y="5004962"/>
            <a:ext cx="805521" cy="138538"/>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1" i="0" u="none" strike="noStrike" cap="none">
                <a:solidFill>
                  <a:schemeClr val="bg2"/>
                </a:solidFill>
                <a:latin typeface="+mj-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l"/>
            <a:r>
              <a:rPr lang="en" sz="800" dirty="0" smtClean="0">
                <a:solidFill>
                  <a:schemeClr val="bg2"/>
                </a:solidFill>
                <a:ea typeface="Nunito Sans"/>
                <a:cs typeface="Nunito Sans"/>
                <a:sym typeface="Nunito Sans"/>
              </a:rPr>
              <a:t>Irina MINOIU</a:t>
            </a:r>
            <a:endParaRPr lang="en" sz="800" dirty="0">
              <a:solidFill>
                <a:schemeClr val="bg2"/>
              </a:solidFill>
              <a:latin typeface="Nunito Sans"/>
              <a:ea typeface="Nunito Sans"/>
              <a:cs typeface="Nunito Sans"/>
              <a:sym typeface="Nunito Sans"/>
            </a:endParaRPr>
          </a:p>
        </p:txBody>
      </p:sp>
    </p:spTree>
    <p:extLst>
      <p:ext uri="{BB962C8B-B14F-4D97-AF65-F5344CB8AC3E}">
        <p14:creationId xmlns:p14="http://schemas.microsoft.com/office/powerpoint/2010/main" val="13233401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96A60258-79D9-464D-ACE9-120A64C16964}" type="datetimeFigureOut">
              <a:rPr lang="en-US" smtClean="0"/>
              <a:pPr/>
              <a:t>5/24/2019</a:t>
            </a:fld>
            <a:endParaRPr lang="en-US"/>
          </a:p>
        </p:txBody>
      </p:sp>
      <p:sp>
        <p:nvSpPr>
          <p:cNvPr id="5" name="Footer Placeholder 4"/>
          <p:cNvSpPr>
            <a:spLocks noGrp="1"/>
          </p:cNvSpPr>
          <p:nvPr>
            <p:ph type="ftr" sz="quarter" idx="11"/>
          </p:nvPr>
        </p:nvSpPr>
        <p:spPr/>
        <p:txBody>
          <a:bodyPr/>
          <a:lstStyle/>
          <a:p>
            <a:r>
              <a:rPr lang="en-US" smtClean="0"/>
              <a:t>IIBA Romania Chapter</a:t>
            </a:r>
            <a:endParaRPr lang="en-US"/>
          </a:p>
        </p:txBody>
      </p:sp>
      <p:sp>
        <p:nvSpPr>
          <p:cNvPr id="6" name="Slide Number Placeholder 5"/>
          <p:cNvSpPr>
            <a:spLocks noGrp="1"/>
          </p:cNvSpPr>
          <p:nvPr>
            <p:ph type="sldNum" sz="quarter" idx="12"/>
          </p:nvPr>
        </p:nvSpPr>
        <p:spPr/>
        <p:txBody>
          <a:bodyPr/>
          <a:lstStyle/>
          <a:p>
            <a:fld id="{CB60A298-FCA2-4FEC-8764-1FFB7524D2A1}" type="slidenum">
              <a:rPr lang="en-US" smtClean="0"/>
              <a:pPr/>
              <a:t>‹#›</a:t>
            </a:fld>
            <a:endParaRPr lang="en-US"/>
          </a:p>
        </p:txBody>
      </p:sp>
    </p:spTree>
    <p:extLst>
      <p:ext uri="{BB962C8B-B14F-4D97-AF65-F5344CB8AC3E}">
        <p14:creationId xmlns:p14="http://schemas.microsoft.com/office/powerpoint/2010/main" val="1478920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8300"/>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34450" y="575500"/>
            <a:ext cx="2046300" cy="3981000"/>
          </a:xfrm>
          <a:prstGeom prst="rect">
            <a:avLst/>
          </a:prstGeom>
          <a:noFill/>
          <a:ln>
            <a:noFill/>
          </a:ln>
        </p:spPr>
        <p:txBody>
          <a:bodyPr lIns="91425" tIns="91425" rIns="91425" bIns="91425" anchor="t" anchorCtr="0"/>
          <a:lstStyle>
            <a:lvl1pPr lvl="0">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1pPr>
            <a:lvl2pPr lvl="1">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2pPr>
            <a:lvl3pPr lvl="2">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3pPr>
            <a:lvl4pPr lvl="3">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4pPr>
            <a:lvl5pPr lvl="4">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5pPr>
            <a:lvl6pPr lvl="5">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6pPr>
            <a:lvl7pPr lvl="6">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7pPr>
            <a:lvl8pPr lvl="7">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8pPr>
            <a:lvl9pPr lvl="8">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9pPr>
          </a:lstStyle>
          <a:p>
            <a:endParaRPr dirty="0"/>
          </a:p>
        </p:txBody>
      </p:sp>
      <p:sp>
        <p:nvSpPr>
          <p:cNvPr id="7" name="Shape 7"/>
          <p:cNvSpPr txBox="1">
            <a:spLocks noGrp="1"/>
          </p:cNvSpPr>
          <p:nvPr>
            <p:ph type="body" idx="1"/>
          </p:nvPr>
        </p:nvSpPr>
        <p:spPr>
          <a:xfrm>
            <a:off x="3090625" y="575500"/>
            <a:ext cx="5596200" cy="3981000"/>
          </a:xfrm>
          <a:prstGeom prst="rect">
            <a:avLst/>
          </a:prstGeom>
          <a:noFill/>
          <a:ln>
            <a:noFill/>
          </a:ln>
        </p:spPr>
        <p:txBody>
          <a:bodyPr lIns="91425" tIns="91425" rIns="91425" bIns="91425" anchor="t" anchorCtr="0"/>
          <a:lstStyle>
            <a:lvl1pPr lvl="0">
              <a:lnSpc>
                <a:spcPct val="115000"/>
              </a:lnSpc>
              <a:spcBef>
                <a:spcPts val="600"/>
              </a:spcBef>
              <a:buClr>
                <a:srgbClr val="CCCCCC"/>
              </a:buClr>
              <a:buFont typeface="Nunito Sans"/>
              <a:buChar char="▪"/>
              <a:defRPr>
                <a:solidFill>
                  <a:srgbClr val="666666"/>
                </a:solidFill>
                <a:latin typeface="Nunito Sans"/>
                <a:ea typeface="Nunito Sans"/>
                <a:cs typeface="Nunito Sans"/>
                <a:sym typeface="Nunito Sans"/>
              </a:defRPr>
            </a:lvl1pPr>
            <a:lvl2pPr lvl="1">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2pPr>
            <a:lvl3pPr lvl="2">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3pPr>
            <a:lvl4pPr lvl="3">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4pPr>
            <a:lvl5pPr lvl="4">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5pPr>
            <a:lvl6pPr lvl="5">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6pPr>
            <a:lvl7pPr lvl="6">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7pPr>
            <a:lvl8pPr lvl="7">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8pPr>
            <a:lvl9pPr lvl="8">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9pPr>
          </a:lstStyle>
          <a:p>
            <a:endParaRPr dirty="0"/>
          </a:p>
        </p:txBody>
      </p:sp>
      <p:sp>
        <p:nvSpPr>
          <p:cNvPr id="8" name="Shape 8"/>
          <p:cNvSpPr txBox="1">
            <a:spLocks noGrp="1"/>
          </p:cNvSpPr>
          <p:nvPr>
            <p:ph type="sldNum" idx="12"/>
          </p:nvPr>
        </p:nvSpPr>
        <p:spPr>
          <a:xfrm>
            <a:off x="8556783" y="4749850"/>
            <a:ext cx="548700" cy="393600"/>
          </a:xfrm>
          <a:prstGeom prst="rect">
            <a:avLst/>
          </a:prstGeom>
          <a:noFill/>
          <a:ln>
            <a:noFill/>
          </a:ln>
        </p:spPr>
        <p:txBody>
          <a:bodyPr lIns="91425" tIns="91425" rIns="91425" bIns="91425" anchor="ctr" anchorCtr="0">
            <a:noAutofit/>
          </a:bodyPr>
          <a:lstStyle>
            <a:lvl1pPr>
              <a:defRPr b="1" i="0">
                <a:solidFill>
                  <a:schemeClr val="bg2"/>
                </a:solidFill>
                <a:latin typeface="+mj-lt"/>
              </a:defRPr>
            </a:lvl1pPr>
          </a:lstStyle>
          <a:p>
            <a:pPr algn="r"/>
            <a:fld id="{00000000-1234-1234-1234-123412341234}" type="slidenum">
              <a:rPr lang="en" sz="1000" smtClean="0">
                <a:ea typeface="Nunito Sans"/>
                <a:cs typeface="Nunito Sans"/>
                <a:sym typeface="Nunito Sans"/>
              </a:rPr>
              <a:pPr algn="r"/>
              <a:t>‹#›</a:t>
            </a:fld>
            <a:endParaRPr lang="en" sz="1000" dirty="0">
              <a:ea typeface="Nunito Sans"/>
              <a:cs typeface="Nunito Sans"/>
              <a:sym typeface="Nunito Sans"/>
            </a:endParaRPr>
          </a:p>
        </p:txBody>
      </p:sp>
      <p:sp>
        <p:nvSpPr>
          <p:cNvPr id="9" name="Shape 8"/>
          <p:cNvSpPr txBox="1">
            <a:spLocks/>
          </p:cNvSpPr>
          <p:nvPr userDrawn="1"/>
        </p:nvSpPr>
        <p:spPr>
          <a:xfrm>
            <a:off x="-84248" y="5023446"/>
            <a:ext cx="805521" cy="138538"/>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1" i="0" u="none" strike="noStrike" cap="none">
                <a:solidFill>
                  <a:schemeClr val="bg2"/>
                </a:solidFill>
                <a:latin typeface="+mj-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l"/>
            <a:r>
              <a:rPr lang="en" sz="800" dirty="0" smtClean="0">
                <a:solidFill>
                  <a:schemeClr val="bg1"/>
                </a:solidFill>
                <a:ea typeface="Nunito Sans"/>
                <a:cs typeface="Nunito Sans"/>
                <a:sym typeface="Nunito Sans"/>
              </a:rPr>
              <a:t>Irina MINOIU</a:t>
            </a:r>
            <a:endParaRPr lang="en" sz="800" dirty="0">
              <a:solidFill>
                <a:schemeClr val="bg1"/>
              </a:solidFill>
              <a:latin typeface="Nunito Sans"/>
              <a:ea typeface="Nunito Sans"/>
              <a:cs typeface="Nunito Sans"/>
              <a:sym typeface="Nunito Sans"/>
            </a:endParaRPr>
          </a:p>
        </p:txBody>
      </p:sp>
    </p:spTree>
  </p:cSld>
  <p:clrMap bg1="lt1" tx1="dk1" bg2="dk2" tx2="lt2" accent1="accent1" accent2="accent2" accent3="accent3" accent4="accent4" accent5="accent5" accent6="accent6" hlink="hlink" folHlink="folHlink"/>
  <p:sldLayoutIdLst>
    <p:sldLayoutId id="2147483682" r:id="rId1"/>
    <p:sldLayoutId id="2147483674" r:id="rId2"/>
  </p:sldLayoutIdLst>
  <p:timing>
    <p:tnLst>
      <p:par>
        <p:cTn id="1" dur="indefinite" restart="never" nodeType="tmRoot"/>
      </p:par>
    </p:tnLst>
  </p:timing>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85750" marR="0" lvl="0" indent="-285750" algn="l" rtl="0" eaLnBrk="1" hangingPunct="1">
        <a:lnSpc>
          <a:spcPct val="100000"/>
        </a:lnSpc>
        <a:spcBef>
          <a:spcPts val="0"/>
        </a:spcBef>
        <a:spcAft>
          <a:spcPts val="0"/>
        </a:spcAft>
        <a:buClr>
          <a:schemeClr val="tx1"/>
        </a:buClr>
        <a:buFont typeface="Arial" panose="020B0604020202020204" pitchFamily="34" charset="0"/>
        <a:buChar char="•"/>
        <a:defRPr sz="1400" b="0" i="0" u="none" strike="noStrike" cap="none">
          <a:solidFill>
            <a:srgbClr val="000000"/>
          </a:solidFill>
          <a:latin typeface="Montserrat" panose="00000500000000000000" pitchFamily="2" charset="0"/>
          <a:ea typeface="Montserrat" panose="00000500000000000000" pitchFamily="2" charset="0"/>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8300"/>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234450" y="575500"/>
            <a:ext cx="2046300" cy="3981000"/>
          </a:xfrm>
          <a:prstGeom prst="rect">
            <a:avLst/>
          </a:prstGeom>
          <a:noFill/>
          <a:ln>
            <a:noFill/>
          </a:ln>
        </p:spPr>
        <p:txBody>
          <a:bodyPr lIns="91425" tIns="91425" rIns="91425" bIns="91425" anchor="t" anchorCtr="0"/>
          <a:lstStyle>
            <a:lvl1pPr lvl="0">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1pPr>
            <a:lvl2pPr lvl="1">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2pPr>
            <a:lvl3pPr lvl="2">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3pPr>
            <a:lvl4pPr lvl="3">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4pPr>
            <a:lvl5pPr lvl="4">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5pPr>
            <a:lvl6pPr lvl="5">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6pPr>
            <a:lvl7pPr lvl="6">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7pPr>
            <a:lvl8pPr lvl="7">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8pPr>
            <a:lvl9pPr lvl="8">
              <a:spcBef>
                <a:spcPts val="0"/>
              </a:spcBef>
              <a:buClr>
                <a:srgbClr val="FFFFFF"/>
              </a:buClr>
              <a:buSzPct val="100000"/>
              <a:buFont typeface="Nunito Sans"/>
              <a:buNone/>
              <a:defRPr sz="2400">
                <a:solidFill>
                  <a:srgbClr val="FFFFFF"/>
                </a:solidFill>
                <a:latin typeface="Nunito Sans"/>
                <a:ea typeface="Nunito Sans"/>
                <a:cs typeface="Nunito Sans"/>
                <a:sym typeface="Nunito Sans"/>
              </a:defRPr>
            </a:lvl9pPr>
          </a:lstStyle>
          <a:p>
            <a:endParaRPr dirty="0"/>
          </a:p>
        </p:txBody>
      </p:sp>
      <p:sp>
        <p:nvSpPr>
          <p:cNvPr id="7" name="Shape 7"/>
          <p:cNvSpPr txBox="1">
            <a:spLocks noGrp="1"/>
          </p:cNvSpPr>
          <p:nvPr>
            <p:ph type="body" idx="1"/>
          </p:nvPr>
        </p:nvSpPr>
        <p:spPr>
          <a:xfrm>
            <a:off x="3090625" y="575500"/>
            <a:ext cx="5596200" cy="3981000"/>
          </a:xfrm>
          <a:prstGeom prst="rect">
            <a:avLst/>
          </a:prstGeom>
          <a:noFill/>
          <a:ln>
            <a:noFill/>
          </a:ln>
        </p:spPr>
        <p:txBody>
          <a:bodyPr lIns="91425" tIns="91425" rIns="91425" bIns="91425" anchor="t" anchorCtr="0"/>
          <a:lstStyle>
            <a:lvl1pPr lvl="0">
              <a:lnSpc>
                <a:spcPct val="115000"/>
              </a:lnSpc>
              <a:spcBef>
                <a:spcPts val="600"/>
              </a:spcBef>
              <a:buClr>
                <a:srgbClr val="CCCCCC"/>
              </a:buClr>
              <a:buFont typeface="Nunito Sans"/>
              <a:buChar char="▪"/>
              <a:defRPr>
                <a:solidFill>
                  <a:srgbClr val="666666"/>
                </a:solidFill>
                <a:latin typeface="Nunito Sans"/>
                <a:ea typeface="Nunito Sans"/>
                <a:cs typeface="Nunito Sans"/>
                <a:sym typeface="Nunito Sans"/>
              </a:defRPr>
            </a:lvl1pPr>
            <a:lvl2pPr lvl="1">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2pPr>
            <a:lvl3pPr lvl="2">
              <a:lnSpc>
                <a:spcPct val="115000"/>
              </a:lnSpc>
              <a:spcBef>
                <a:spcPts val="480"/>
              </a:spcBef>
              <a:buClr>
                <a:srgbClr val="CCCCCC"/>
              </a:buClr>
              <a:buFont typeface="Nunito Sans"/>
              <a:buChar char="-"/>
              <a:defRPr>
                <a:solidFill>
                  <a:srgbClr val="666666"/>
                </a:solidFill>
                <a:latin typeface="Nunito Sans"/>
                <a:ea typeface="Nunito Sans"/>
                <a:cs typeface="Nunito Sans"/>
                <a:sym typeface="Nunito Sans"/>
              </a:defRPr>
            </a:lvl3pPr>
            <a:lvl4pPr lvl="3">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4pPr>
            <a:lvl5pPr lvl="4">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5pPr>
            <a:lvl6pPr lvl="5">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6pPr>
            <a:lvl7pPr lvl="6">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7pPr>
            <a:lvl8pPr lvl="7">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8pPr>
            <a:lvl9pPr lvl="8">
              <a:lnSpc>
                <a:spcPct val="115000"/>
              </a:lnSpc>
              <a:spcBef>
                <a:spcPts val="360"/>
              </a:spcBef>
              <a:buClr>
                <a:srgbClr val="CCCCCC"/>
              </a:buClr>
              <a:buFont typeface="Nunito Sans"/>
              <a:buChar char="-"/>
              <a:defRPr>
                <a:solidFill>
                  <a:srgbClr val="666666"/>
                </a:solidFill>
                <a:latin typeface="Nunito Sans"/>
                <a:ea typeface="Nunito Sans"/>
                <a:cs typeface="Nunito Sans"/>
                <a:sym typeface="Nunito Sans"/>
              </a:defRPr>
            </a:lvl9pPr>
          </a:lstStyle>
          <a:p>
            <a:endParaRPr dirty="0"/>
          </a:p>
        </p:txBody>
      </p:sp>
      <p:sp>
        <p:nvSpPr>
          <p:cNvPr id="8" name="Shape 8"/>
          <p:cNvSpPr txBox="1">
            <a:spLocks noGrp="1"/>
          </p:cNvSpPr>
          <p:nvPr>
            <p:ph type="sldNum" idx="12"/>
          </p:nvPr>
        </p:nvSpPr>
        <p:spPr>
          <a:xfrm>
            <a:off x="8556783" y="4749850"/>
            <a:ext cx="548700" cy="393600"/>
          </a:xfrm>
          <a:prstGeom prst="rect">
            <a:avLst/>
          </a:prstGeom>
          <a:noFill/>
          <a:ln>
            <a:noFill/>
          </a:ln>
        </p:spPr>
        <p:txBody>
          <a:bodyPr lIns="91425" tIns="91425" rIns="91425" bIns="91425" anchor="ctr" anchorCtr="0">
            <a:noAutofit/>
          </a:bodyPr>
          <a:lstStyle>
            <a:lvl1pPr>
              <a:defRPr b="1" i="0">
                <a:solidFill>
                  <a:schemeClr val="bg2"/>
                </a:solidFill>
                <a:latin typeface="+mj-lt"/>
              </a:defRPr>
            </a:lvl1pPr>
          </a:lstStyle>
          <a:p>
            <a:pPr algn="r"/>
            <a:fld id="{00000000-1234-1234-1234-123412341234}" type="slidenum">
              <a:rPr lang="en" sz="1000" smtClean="0">
                <a:ea typeface="Nunito Sans"/>
                <a:cs typeface="Nunito Sans"/>
                <a:sym typeface="Nunito Sans"/>
              </a:rPr>
              <a:pPr algn="r"/>
              <a:t>‹#›</a:t>
            </a:fld>
            <a:endParaRPr lang="en" sz="1000" dirty="0">
              <a:ea typeface="Nunito Sans"/>
              <a:cs typeface="Nunito Sans"/>
              <a:sym typeface="Nunito Sans"/>
            </a:endParaRPr>
          </a:p>
        </p:txBody>
      </p:sp>
      <p:sp>
        <p:nvSpPr>
          <p:cNvPr id="9" name="Shape 8"/>
          <p:cNvSpPr txBox="1">
            <a:spLocks/>
          </p:cNvSpPr>
          <p:nvPr userDrawn="1"/>
        </p:nvSpPr>
        <p:spPr>
          <a:xfrm>
            <a:off x="8428372" y="5004962"/>
            <a:ext cx="805521" cy="138538"/>
          </a:xfrm>
          <a:prstGeom prst="rect">
            <a:avLst/>
          </a:prstGeom>
          <a:noFill/>
          <a:ln>
            <a:noFill/>
          </a:ln>
        </p:spPr>
        <p:txBody>
          <a:bodyPr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1" i="0" u="none" strike="noStrike" cap="none">
                <a:solidFill>
                  <a:schemeClr val="bg2"/>
                </a:solidFill>
                <a:latin typeface="+mj-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l"/>
            <a:r>
              <a:rPr lang="en" sz="800" dirty="0" smtClean="0">
                <a:solidFill>
                  <a:schemeClr val="bg1"/>
                </a:solidFill>
                <a:ea typeface="Nunito Sans"/>
                <a:cs typeface="Nunito Sans"/>
                <a:sym typeface="Nunito Sans"/>
              </a:rPr>
              <a:t>Irina MINOIU</a:t>
            </a:r>
            <a:endParaRPr lang="en" sz="800" dirty="0">
              <a:solidFill>
                <a:schemeClr val="bg1"/>
              </a:solidFill>
              <a:latin typeface="Nunito Sans"/>
              <a:ea typeface="Nunito Sans"/>
              <a:cs typeface="Nunito Sans"/>
              <a:sym typeface="Nunito Sans"/>
            </a:endParaRPr>
          </a:p>
        </p:txBody>
      </p:sp>
    </p:spTree>
    <p:extLst>
      <p:ext uri="{BB962C8B-B14F-4D97-AF65-F5344CB8AC3E}">
        <p14:creationId xmlns:p14="http://schemas.microsoft.com/office/powerpoint/2010/main" val="2660371926"/>
      </p:ext>
    </p:extLst>
  </p:cSld>
  <p:clrMap bg1="lt1" tx1="dk1" bg2="dk2" tx2="lt2" accent1="accent1" accent2="accent2" accent3="accent3" accent4="accent4" accent5="accent5" accent6="accent6" hlink="hlink" folHlink="folHlink"/>
  <p:sldLayoutIdLst>
    <p:sldLayoutId id="2147483677" r:id="rId1"/>
    <p:sldLayoutId id="2147483680" r:id="rId2"/>
    <p:sldLayoutId id="2147483681" r:id="rId3"/>
  </p:sldLayoutIdLst>
  <p:timing>
    <p:tnLst>
      <p:par>
        <p:cTn id="1" dur="indefinite" restart="never" nodeType="tmRoot"/>
      </p:par>
    </p:tnLst>
  </p:timing>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85750" marR="0" lvl="0" indent="-285750" algn="l" rtl="0" eaLnBrk="1" hangingPunct="1">
        <a:lnSpc>
          <a:spcPct val="100000"/>
        </a:lnSpc>
        <a:spcBef>
          <a:spcPts val="0"/>
        </a:spcBef>
        <a:spcAft>
          <a:spcPts val="0"/>
        </a:spcAft>
        <a:buClr>
          <a:schemeClr val="tx1"/>
        </a:buClr>
        <a:buFont typeface="Arial" panose="020B0604020202020204" pitchFamily="34" charset="0"/>
        <a:buChar char="•"/>
        <a:defRPr sz="1400" b="0" i="0" u="none" strike="noStrike" cap="none">
          <a:solidFill>
            <a:srgbClr val="000000"/>
          </a:solidFill>
          <a:latin typeface="Montserrat" panose="00000500000000000000" pitchFamily="2" charset="0"/>
          <a:ea typeface="Montserrat" panose="00000500000000000000" pitchFamily="2" charset="0"/>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13.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71146" y="1342262"/>
            <a:ext cx="5929045" cy="918036"/>
          </a:xfrm>
        </p:spPr>
        <p:txBody>
          <a:bodyPr/>
          <a:lstStyle/>
          <a:p>
            <a:r>
              <a:rPr lang="en-US" sz="4400" dirty="0" smtClean="0"/>
              <a:t>Passing the knowledge</a:t>
            </a:r>
            <a:endParaRPr lang="en-US" sz="2800" dirty="0">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idx="4294967295"/>
          </p:nvPr>
        </p:nvSpPr>
        <p:spPr>
          <a:xfrm>
            <a:off x="8594725" y="4749800"/>
            <a:ext cx="549275" cy="393700"/>
          </a:xfrm>
        </p:spPr>
        <p:txBody>
          <a:bodyPr/>
          <a:lstStyle/>
          <a:p>
            <a:pPr algn="r"/>
            <a:fld id="{00000000-1234-1234-1234-123412341234}" type="slidenum">
              <a:rPr lang="en" sz="1000" smtClean="0">
                <a:ea typeface="Nunito Sans"/>
                <a:cs typeface="Nunito Sans"/>
                <a:sym typeface="Nunito Sans"/>
              </a:rPr>
              <a:pPr algn="r"/>
              <a:t>1</a:t>
            </a:fld>
            <a:endParaRPr lang="en" sz="1000" dirty="0">
              <a:latin typeface="Nunito Sans"/>
              <a:ea typeface="Nunito Sans"/>
              <a:cs typeface="Nunito Sans"/>
              <a:sym typeface="Nunito Sans"/>
            </a:endParaRPr>
          </a:p>
        </p:txBody>
      </p:sp>
      <p:sp>
        <p:nvSpPr>
          <p:cNvPr id="5" name="Shape 91"/>
          <p:cNvSpPr txBox="1">
            <a:spLocks/>
          </p:cNvSpPr>
          <p:nvPr/>
        </p:nvSpPr>
        <p:spPr>
          <a:xfrm>
            <a:off x="5186384" y="4246563"/>
            <a:ext cx="3957616" cy="586695"/>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F67031"/>
              </a:buClr>
              <a:buSzPct val="100000"/>
              <a:buFont typeface="Nunito Sans"/>
              <a:buNone/>
              <a:defRPr sz="3000" b="0" i="0" u="none" strike="noStrike" cap="none">
                <a:solidFill>
                  <a:srgbClr val="FF8300"/>
                </a:solidFill>
                <a:latin typeface="+mj-lt"/>
                <a:ea typeface="Nunito Sans"/>
                <a:cs typeface="Nunito Sans"/>
                <a:sym typeface="Nunito Sans"/>
              </a:defRPr>
            </a:lvl1pPr>
            <a:lvl2pPr lvl="1">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2pPr>
            <a:lvl3pPr lvl="2">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3pPr>
            <a:lvl4pPr lvl="3">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4pPr>
            <a:lvl5pPr lvl="4">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5pPr>
            <a:lvl6pPr lvl="5">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6pPr>
            <a:lvl7pPr lvl="6">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7pPr>
            <a:lvl8pPr lvl="7">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8pPr>
            <a:lvl9pPr lvl="8">
              <a:spcBef>
                <a:spcPts val="0"/>
              </a:spcBef>
              <a:buClr>
                <a:srgbClr val="F67031"/>
              </a:buClr>
              <a:buSzPct val="100000"/>
              <a:buFont typeface="Nunito Sans"/>
              <a:buNone/>
              <a:defRPr sz="3000" b="1">
                <a:solidFill>
                  <a:srgbClr val="F67031"/>
                </a:solidFill>
                <a:latin typeface="Nunito Sans"/>
                <a:ea typeface="Nunito Sans"/>
                <a:cs typeface="Nunito Sans"/>
                <a:sym typeface="Nunito Sans"/>
              </a:defRPr>
            </a:lvl9pPr>
          </a:lstStyle>
          <a:p>
            <a:pPr marL="0" marR="0" lvl="0" indent="0" algn="r" defTabSz="914400" rtl="0" eaLnBrk="1" fontAlgn="auto" latinLnBrk="0" hangingPunct="1">
              <a:lnSpc>
                <a:spcPct val="100000"/>
              </a:lnSpc>
              <a:spcBef>
                <a:spcPts val="0"/>
              </a:spcBef>
              <a:spcAft>
                <a:spcPts val="0"/>
              </a:spcAft>
              <a:buClr>
                <a:srgbClr val="F67031"/>
              </a:buClr>
              <a:buSzPct val="100000"/>
              <a:buFont typeface="Nunito Sans"/>
              <a:buNone/>
              <a:tabLst/>
              <a:defRPr/>
            </a:pPr>
            <a:r>
              <a:rPr kumimoji="0" lang="en" sz="1800" b="1" i="0" u="none" strike="noStrike" kern="0" cap="none" spc="0" normalizeH="0" baseline="0" noProof="0" dirty="0" smtClean="0">
                <a:ln>
                  <a:noFill/>
                </a:ln>
                <a:solidFill>
                  <a:srgbClr val="666969"/>
                </a:solidFill>
                <a:effectLst/>
                <a:uLnTx/>
                <a:uFillTx/>
                <a:latin typeface="Roboto Cn"/>
                <a:sym typeface="Nunito Sans"/>
              </a:rPr>
              <a:t>Irina MINOIU, </a:t>
            </a:r>
            <a:r>
              <a:rPr kumimoji="0" lang="en" sz="1800" i="0" u="none" strike="noStrike" kern="0" cap="none" spc="0" normalizeH="0" baseline="0" noProof="0" dirty="0" smtClean="0">
                <a:ln>
                  <a:noFill/>
                </a:ln>
                <a:solidFill>
                  <a:srgbClr val="666969"/>
                </a:solidFill>
                <a:effectLst/>
                <a:uLnTx/>
                <a:uFillTx/>
                <a:latin typeface="Roboto Cn"/>
                <a:sym typeface="Nunito Sans"/>
              </a:rPr>
              <a:t>CBAP, PMP, MBA</a:t>
            </a:r>
          </a:p>
          <a:p>
            <a:pPr marL="0" marR="0" lvl="0" indent="0" algn="r" defTabSz="914400" rtl="0" eaLnBrk="1" fontAlgn="auto" latinLnBrk="0" hangingPunct="1">
              <a:lnSpc>
                <a:spcPct val="100000"/>
              </a:lnSpc>
              <a:spcBef>
                <a:spcPts val="0"/>
              </a:spcBef>
              <a:spcAft>
                <a:spcPts val="0"/>
              </a:spcAft>
              <a:buClr>
                <a:srgbClr val="F67031"/>
              </a:buClr>
              <a:buSzPct val="100000"/>
              <a:buFont typeface="Nunito Sans"/>
              <a:buNone/>
              <a:tabLst/>
              <a:defRPr/>
            </a:pPr>
            <a:r>
              <a:rPr kumimoji="0" lang="en" sz="1800" b="0" i="0" u="none" strike="noStrike" kern="0" cap="none" spc="0" normalizeH="0" baseline="0" noProof="0" dirty="0" smtClean="0">
                <a:ln>
                  <a:noFill/>
                </a:ln>
                <a:solidFill>
                  <a:srgbClr val="666969"/>
                </a:solidFill>
                <a:effectLst/>
                <a:uLnTx/>
                <a:uFillTx/>
                <a:latin typeface="Roboto Cn"/>
                <a:sym typeface="Nunito Sans"/>
              </a:rPr>
              <a:t>President IIBA Romania Chapter</a:t>
            </a:r>
            <a:endParaRPr kumimoji="0" lang="en" sz="1800" b="0" i="0" u="none" strike="noStrike" kern="0" cap="none" spc="0" normalizeH="0" baseline="0" noProof="0" dirty="0">
              <a:ln>
                <a:noFill/>
              </a:ln>
              <a:solidFill>
                <a:srgbClr val="666969"/>
              </a:solidFill>
              <a:effectLst/>
              <a:uLnTx/>
              <a:uFillTx/>
              <a:latin typeface="Roboto Cn"/>
              <a:sym typeface="Nunito Sans"/>
            </a:endParaRPr>
          </a:p>
        </p:txBody>
      </p:sp>
      <p:pic>
        <p:nvPicPr>
          <p:cNvPr id="3074" name="Picture 2" descr="https://static.thenounproject.com/png/643811-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12692" y="2215997"/>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97943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10</a:t>
            </a:fld>
            <a:endParaRPr lang="en-US"/>
          </a:p>
        </p:txBody>
      </p:sp>
      <p:sp>
        <p:nvSpPr>
          <p:cNvPr id="8" name="Rectangle 7"/>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42" name="Rounded Rectangle 4"/>
          <p:cNvSpPr txBox="1"/>
          <p:nvPr/>
        </p:nvSpPr>
        <p:spPr>
          <a:xfrm>
            <a:off x="361043" y="567260"/>
            <a:ext cx="2900772" cy="619658"/>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WHAT Knowledge?</a:t>
            </a:r>
            <a:endParaRPr lang="en-US" sz="2400" kern="1200" dirty="0">
              <a:solidFill>
                <a:schemeClr val="bg2"/>
              </a:solidFill>
              <a:latin typeface="Cambria" panose="02040503050406030204" pitchFamily="18" charset="0"/>
              <a:ea typeface="Cambria" panose="02040503050406030204" pitchFamily="18" charset="0"/>
            </a:endParaRPr>
          </a:p>
        </p:txBody>
      </p:sp>
      <p:sp>
        <p:nvSpPr>
          <p:cNvPr id="19" name="Rectangle 18"/>
          <p:cNvSpPr/>
          <p:nvPr/>
        </p:nvSpPr>
        <p:spPr>
          <a:xfrm>
            <a:off x="451395" y="3544380"/>
            <a:ext cx="3980441" cy="830997"/>
          </a:xfrm>
          <a:prstGeom prst="rect">
            <a:avLst/>
          </a:prstGeom>
        </p:spPr>
        <p:txBody>
          <a:bodyPr wrap="squar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Embedded: </a:t>
            </a: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 </a:t>
            </a:r>
            <a:r>
              <a:rPr lang="en-US" sz="2400" dirty="0">
                <a:solidFill>
                  <a:srgbClr val="003E52"/>
                </a:solidFill>
                <a:latin typeface="Cambria" panose="02040503050406030204" pitchFamily="18" charset="0"/>
                <a:ea typeface="Cambria" panose="02040503050406030204" pitchFamily="18" charset="0"/>
                <a:cs typeface="Nunito Sans"/>
                <a:sym typeface="Nunito Sans"/>
              </a:rPr>
              <a:t>tacit knowledge existing within </a:t>
            </a: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processes</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2" name="Rectangle 1"/>
          <p:cNvSpPr/>
          <p:nvPr/>
        </p:nvSpPr>
        <p:spPr>
          <a:xfrm>
            <a:off x="511168" y="1515541"/>
            <a:ext cx="3759005" cy="830997"/>
          </a:xfrm>
          <a:prstGeom prst="rect">
            <a:avLst/>
          </a:prstGeom>
        </p:spPr>
        <p:txBody>
          <a:bodyPr wrap="squar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Explicit: </a:t>
            </a: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formalized “know-what knowledge”</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 name="Rectangle 2"/>
          <p:cNvSpPr/>
          <p:nvPr/>
        </p:nvSpPr>
        <p:spPr>
          <a:xfrm>
            <a:off x="498820" y="2351219"/>
            <a:ext cx="3885592" cy="1200329"/>
          </a:xfrm>
          <a:prstGeom prst="rect">
            <a:avLst/>
          </a:prstGeom>
        </p:spPr>
        <p:txBody>
          <a:bodyPr wrap="squar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Tacit: </a:t>
            </a: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personal </a:t>
            </a:r>
            <a:r>
              <a:rPr lang="en-US" sz="2400" dirty="0">
                <a:solidFill>
                  <a:srgbClr val="003E52"/>
                </a:solidFill>
                <a:latin typeface="Cambria" panose="02040503050406030204" pitchFamily="18" charset="0"/>
                <a:ea typeface="Cambria" panose="02040503050406030204" pitchFamily="18" charset="0"/>
                <a:cs typeface="Nunito Sans"/>
                <a:sym typeface="Nunito Sans"/>
              </a:rPr>
              <a:t>knowledge, </a:t>
            </a: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based </a:t>
            </a:r>
            <a:r>
              <a:rPr lang="en-US" sz="2400" dirty="0">
                <a:solidFill>
                  <a:srgbClr val="003E52"/>
                </a:solidFill>
                <a:latin typeface="Cambria" panose="02040503050406030204" pitchFamily="18" charset="0"/>
                <a:ea typeface="Cambria" panose="02040503050406030204" pitchFamily="18" charset="0"/>
                <a:cs typeface="Nunito Sans"/>
                <a:sym typeface="Nunito Sans"/>
              </a:rPr>
              <a:t>on the </a:t>
            </a:r>
            <a:r>
              <a:rPr lang="en-US" sz="2400" dirty="0" err="1">
                <a:solidFill>
                  <a:srgbClr val="003E52"/>
                </a:solidFill>
                <a:latin typeface="Cambria" panose="02040503050406030204" pitchFamily="18" charset="0"/>
                <a:ea typeface="Cambria" panose="02040503050406030204" pitchFamily="18" charset="0"/>
                <a:cs typeface="Nunito Sans"/>
                <a:sym typeface="Nunito Sans"/>
              </a:rPr>
              <a:t>pers</a:t>
            </a:r>
            <a:r>
              <a:rPr lang="en-US" sz="2400" dirty="0">
                <a:solidFill>
                  <a:srgbClr val="003E52"/>
                </a:solidFill>
                <a:latin typeface="Cambria" panose="02040503050406030204" pitchFamily="18" charset="0"/>
                <a:ea typeface="Cambria" panose="02040503050406030204" pitchFamily="18" charset="0"/>
                <a:cs typeface="Nunito Sans"/>
                <a:sym typeface="Nunito Sans"/>
              </a:rPr>
              <a:t> experience</a:t>
            </a:r>
          </a:p>
        </p:txBody>
      </p:sp>
      <p:grpSp>
        <p:nvGrpSpPr>
          <p:cNvPr id="5" name="Group 4"/>
          <p:cNvGrpSpPr/>
          <p:nvPr/>
        </p:nvGrpSpPr>
        <p:grpSpPr>
          <a:xfrm>
            <a:off x="4726255" y="1591318"/>
            <a:ext cx="4375668" cy="3151818"/>
            <a:chOff x="4726255" y="1591318"/>
            <a:chExt cx="4375668" cy="3151818"/>
          </a:xfrm>
        </p:grpSpPr>
        <p:grpSp>
          <p:nvGrpSpPr>
            <p:cNvPr id="12" name="Group 11"/>
            <p:cNvGrpSpPr/>
            <p:nvPr/>
          </p:nvGrpSpPr>
          <p:grpSpPr>
            <a:xfrm>
              <a:off x="5325933" y="1654968"/>
              <a:ext cx="3605317" cy="2608432"/>
              <a:chOff x="5845708" y="1402627"/>
              <a:chExt cx="3085542" cy="2254973"/>
            </a:xfrm>
          </p:grpSpPr>
          <p:cxnSp>
            <p:nvCxnSpPr>
              <p:cNvPr id="9" name="Straight Arrow Connector 8"/>
              <p:cNvCxnSpPr/>
              <p:nvPr/>
            </p:nvCxnSpPr>
            <p:spPr>
              <a:xfrm flipH="1" flipV="1">
                <a:off x="5845708" y="1402627"/>
                <a:ext cx="13349" cy="22549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869625" y="3657600"/>
                <a:ext cx="30616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9" name="Rectangle 28"/>
            <p:cNvSpPr/>
            <p:nvPr/>
          </p:nvSpPr>
          <p:spPr>
            <a:xfrm>
              <a:off x="6596581" y="4343026"/>
              <a:ext cx="1191352" cy="400110"/>
            </a:xfrm>
            <a:prstGeom prst="rect">
              <a:avLst/>
            </a:prstGeom>
          </p:spPr>
          <p:txBody>
            <a:bodyPr wrap="non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Transmit</a:t>
              </a:r>
              <a:endParaRPr lang="en-US" sz="20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0" name="Rectangle 29"/>
            <p:cNvSpPr/>
            <p:nvPr/>
          </p:nvSpPr>
          <p:spPr>
            <a:xfrm rot="16200000">
              <a:off x="4284147" y="2759128"/>
              <a:ext cx="1284326" cy="400110"/>
            </a:xfrm>
            <a:prstGeom prst="rect">
              <a:avLst/>
            </a:prstGeom>
          </p:spPr>
          <p:txBody>
            <a:bodyPr wrap="non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Formalize</a:t>
              </a:r>
              <a:endParaRPr lang="en-US" sz="20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1" name="Rectangle 30"/>
            <p:cNvSpPr/>
            <p:nvPr/>
          </p:nvSpPr>
          <p:spPr>
            <a:xfrm>
              <a:off x="5396434" y="4375377"/>
              <a:ext cx="466794" cy="261610"/>
            </a:xfrm>
            <a:prstGeom prst="rect">
              <a:avLst/>
            </a:prstGeom>
          </p:spPr>
          <p:txBody>
            <a:bodyPr wrap="none">
              <a:spAutoFit/>
            </a:bodyPr>
            <a:lstStyle/>
            <a:p>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Easy</a:t>
              </a:r>
              <a:endParaRPr lang="en-US" sz="11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2" name="Rectangle 31"/>
            <p:cNvSpPr/>
            <p:nvPr/>
          </p:nvSpPr>
          <p:spPr>
            <a:xfrm>
              <a:off x="8322513" y="4375377"/>
              <a:ext cx="668773" cy="261610"/>
            </a:xfrm>
            <a:prstGeom prst="rect">
              <a:avLst/>
            </a:prstGeom>
          </p:spPr>
          <p:txBody>
            <a:bodyPr wrap="none">
              <a:spAutoFit/>
            </a:bodyPr>
            <a:lstStyle/>
            <a:p>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Difficult</a:t>
              </a:r>
              <a:endParaRPr lang="en-US" sz="11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3" name="Rectangle 32"/>
            <p:cNvSpPr/>
            <p:nvPr/>
          </p:nvSpPr>
          <p:spPr>
            <a:xfrm rot="16200000">
              <a:off x="4862190" y="3978824"/>
              <a:ext cx="466794" cy="261610"/>
            </a:xfrm>
            <a:prstGeom prst="rect">
              <a:avLst/>
            </a:prstGeom>
          </p:spPr>
          <p:txBody>
            <a:bodyPr wrap="none">
              <a:spAutoFit/>
            </a:bodyPr>
            <a:lstStyle/>
            <a:p>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Easy</a:t>
              </a:r>
              <a:endParaRPr lang="en-US" sz="11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4" name="Rectangle 33"/>
            <p:cNvSpPr/>
            <p:nvPr/>
          </p:nvSpPr>
          <p:spPr>
            <a:xfrm rot="16200000">
              <a:off x="4761201" y="1794900"/>
              <a:ext cx="668773" cy="261610"/>
            </a:xfrm>
            <a:prstGeom prst="rect">
              <a:avLst/>
            </a:prstGeom>
          </p:spPr>
          <p:txBody>
            <a:bodyPr wrap="none">
              <a:spAutoFit/>
            </a:bodyPr>
            <a:lstStyle/>
            <a:p>
              <a:r>
                <a:rPr lang="en-US" sz="1100" dirty="0" smtClean="0">
                  <a:solidFill>
                    <a:srgbClr val="003E52"/>
                  </a:solidFill>
                  <a:latin typeface="Cambria" panose="02040503050406030204" pitchFamily="18" charset="0"/>
                  <a:ea typeface="Cambria" panose="02040503050406030204" pitchFamily="18" charset="0"/>
                  <a:cs typeface="Nunito Sans"/>
                  <a:sym typeface="Nunito Sans"/>
                </a:rPr>
                <a:t>Difficult</a:t>
              </a:r>
              <a:endParaRPr lang="en-US" sz="11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5" name="Rectangle 34"/>
            <p:cNvSpPr/>
            <p:nvPr/>
          </p:nvSpPr>
          <p:spPr>
            <a:xfrm>
              <a:off x="5441071" y="3771074"/>
              <a:ext cx="1175322" cy="461665"/>
            </a:xfrm>
            <a:prstGeom prst="rect">
              <a:avLst/>
            </a:prstGeom>
          </p:spPr>
          <p:txBody>
            <a:bodyPr wrap="non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Explicit</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6" name="Rectangle 35"/>
            <p:cNvSpPr/>
            <p:nvPr/>
          </p:nvSpPr>
          <p:spPr>
            <a:xfrm>
              <a:off x="6487847" y="2789906"/>
              <a:ext cx="843501" cy="461665"/>
            </a:xfrm>
            <a:prstGeom prst="rect">
              <a:avLst/>
            </a:prstGeom>
          </p:spPr>
          <p:txBody>
            <a:bodyPr wrap="non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Tacit</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37" name="Rectangle 36"/>
            <p:cNvSpPr/>
            <p:nvPr/>
          </p:nvSpPr>
          <p:spPr>
            <a:xfrm>
              <a:off x="7500202" y="1925705"/>
              <a:ext cx="1601721" cy="461665"/>
            </a:xfrm>
            <a:prstGeom prst="rect">
              <a:avLst/>
            </a:prstGeom>
          </p:spPr>
          <p:txBody>
            <a:bodyPr wrap="none">
              <a:spAutoFit/>
            </a:bodyPr>
            <a:lstStyle/>
            <a:p>
              <a:r>
                <a:rPr lang="en-US" sz="2400" dirty="0" smtClean="0">
                  <a:solidFill>
                    <a:schemeClr val="bg2"/>
                  </a:solidFill>
                  <a:latin typeface="Cambria" panose="02040503050406030204" pitchFamily="18" charset="0"/>
                  <a:ea typeface="Cambria" panose="02040503050406030204" pitchFamily="18" charset="0"/>
                  <a:cs typeface="Nunito Sans"/>
                  <a:sym typeface="Nunito Sans"/>
                </a:rPr>
                <a:t>Embedded</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grpSp>
      <p:pic>
        <p:nvPicPr>
          <p:cNvPr id="38"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09100" y="202992"/>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636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11</a:t>
            </a:fld>
            <a:endParaRPr lang="en" sz="1000" dirty="0">
              <a:latin typeface="Nunito Sans"/>
              <a:ea typeface="Nunito Sans"/>
              <a:cs typeface="Nunito Sans"/>
              <a:sym typeface="Nunito Sans"/>
            </a:endParaRPr>
          </a:p>
        </p:txBody>
      </p:sp>
      <p:cxnSp>
        <p:nvCxnSpPr>
          <p:cNvPr id="10" name="Straight Arrow Connector 9"/>
          <p:cNvCxnSpPr/>
          <p:nvPr/>
        </p:nvCxnSpPr>
        <p:spPr>
          <a:xfrm flipH="1" flipV="1">
            <a:off x="650445" y="946335"/>
            <a:ext cx="4306" cy="347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50445" y="4425162"/>
            <a:ext cx="84550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rot="16200000">
            <a:off x="-21508" y="1709403"/>
            <a:ext cx="785630" cy="369332"/>
          </a:xfrm>
          <a:prstGeom prst="rect">
            <a:avLst/>
          </a:prstGeom>
        </p:spPr>
        <p:txBody>
          <a:bodyPr wrap="square">
            <a:spAutoFit/>
          </a:bodyPr>
          <a:lstStyle/>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Tacit</a:t>
            </a:r>
            <a:endParaRPr lang="en-US" sz="18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19" name="Rectangle 18"/>
          <p:cNvSpPr/>
          <p:nvPr/>
        </p:nvSpPr>
        <p:spPr>
          <a:xfrm rot="16200000">
            <a:off x="-135489" y="3273056"/>
            <a:ext cx="1003487" cy="369332"/>
          </a:xfrm>
          <a:prstGeom prst="rect">
            <a:avLst/>
          </a:prstGeom>
        </p:spPr>
        <p:txBody>
          <a:bodyPr wrap="square">
            <a:spAutoFit/>
          </a:bodyPr>
          <a:lstStyle/>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Explicit</a:t>
            </a:r>
            <a:endParaRPr lang="en-US" sz="18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0" name="Rectangle 19"/>
          <p:cNvSpPr/>
          <p:nvPr/>
        </p:nvSpPr>
        <p:spPr>
          <a:xfrm>
            <a:off x="6374843" y="4527557"/>
            <a:ext cx="1127117" cy="369332"/>
          </a:xfrm>
          <a:prstGeom prst="rect">
            <a:avLst/>
          </a:prstGeom>
        </p:spPr>
        <p:txBody>
          <a:bodyPr wrap="square">
            <a:spAutoFit/>
          </a:bodyPr>
          <a:lstStyle/>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Technical</a:t>
            </a:r>
            <a:endParaRPr lang="en-US" sz="18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1" name="Rectangle 20"/>
          <p:cNvSpPr/>
          <p:nvPr/>
        </p:nvSpPr>
        <p:spPr>
          <a:xfrm>
            <a:off x="1695256" y="4527557"/>
            <a:ext cx="1723508" cy="369332"/>
          </a:xfrm>
          <a:prstGeom prst="rect">
            <a:avLst/>
          </a:prstGeom>
        </p:spPr>
        <p:txBody>
          <a:bodyPr wrap="square">
            <a:spAutoFit/>
          </a:bodyPr>
          <a:lstStyle/>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Organizational</a:t>
            </a:r>
            <a:endParaRPr lang="en-US" sz="18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2" name="Rectangle 21"/>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23" name="Rounded Rectangle 4"/>
          <p:cNvSpPr txBox="1"/>
          <p:nvPr/>
        </p:nvSpPr>
        <p:spPr>
          <a:xfrm>
            <a:off x="451395" y="483465"/>
            <a:ext cx="5702450" cy="472314"/>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How to CAPTURE existing knowledge? </a:t>
            </a:r>
            <a:endParaRPr lang="en-US" sz="2400" kern="1200" dirty="0">
              <a:solidFill>
                <a:schemeClr val="bg2"/>
              </a:solidFill>
              <a:latin typeface="Cambria" panose="02040503050406030204" pitchFamily="18" charset="0"/>
              <a:ea typeface="Cambria" panose="02040503050406030204" pitchFamily="18" charset="0"/>
            </a:endParaRPr>
          </a:p>
        </p:txBody>
      </p:sp>
      <p:sp>
        <p:nvSpPr>
          <p:cNvPr id="27" name="Rectangle 26"/>
          <p:cNvSpPr/>
          <p:nvPr/>
        </p:nvSpPr>
        <p:spPr>
          <a:xfrm>
            <a:off x="726422" y="2778557"/>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600" dirty="0">
                <a:solidFill>
                  <a:srgbClr val="003E52"/>
                </a:solidFill>
              </a:rPr>
              <a:t>Functional </a:t>
            </a:r>
            <a:r>
              <a:rPr lang="en-US" sz="1600" dirty="0" smtClean="0">
                <a:solidFill>
                  <a:srgbClr val="003E52"/>
                </a:solidFill>
              </a:rPr>
              <a:t>decomposition</a:t>
            </a:r>
          </a:p>
          <a:p>
            <a:pPr marL="171450" indent="-171450">
              <a:buFontTx/>
              <a:buChar char="-"/>
            </a:pPr>
            <a:r>
              <a:rPr lang="en-US" sz="1600" dirty="0" smtClean="0">
                <a:solidFill>
                  <a:srgbClr val="003E52"/>
                </a:solidFill>
              </a:rPr>
              <a:t>Organization</a:t>
            </a:r>
          </a:p>
          <a:p>
            <a:pPr marL="171450" indent="-171450">
              <a:buFontTx/>
              <a:buChar char="-"/>
            </a:pPr>
            <a:r>
              <a:rPr lang="en-US" sz="1600" dirty="0" smtClean="0">
                <a:solidFill>
                  <a:srgbClr val="003E52"/>
                </a:solidFill>
              </a:rPr>
              <a:t>Stakeholders list, roles, permissions</a:t>
            </a:r>
          </a:p>
          <a:p>
            <a:pPr marL="171450" indent="-171450">
              <a:buFontTx/>
              <a:buChar char="-"/>
            </a:pPr>
            <a:r>
              <a:rPr lang="en-US" sz="1600" dirty="0" smtClean="0">
                <a:solidFill>
                  <a:srgbClr val="003E52"/>
                </a:solidFill>
              </a:rPr>
              <a:t>Metrics, KPIs</a:t>
            </a:r>
            <a:endParaRPr lang="en-US" sz="1600" dirty="0">
              <a:solidFill>
                <a:srgbClr val="003E52"/>
              </a:solidFill>
            </a:endParaRPr>
          </a:p>
        </p:txBody>
      </p:sp>
      <p:sp>
        <p:nvSpPr>
          <p:cNvPr id="30" name="Rectangle 29"/>
          <p:cNvSpPr/>
          <p:nvPr/>
        </p:nvSpPr>
        <p:spPr>
          <a:xfrm>
            <a:off x="726422" y="1131952"/>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600" dirty="0" smtClean="0">
                <a:solidFill>
                  <a:srgbClr val="003E52"/>
                </a:solidFill>
              </a:rPr>
              <a:t>Mind map</a:t>
            </a:r>
          </a:p>
          <a:p>
            <a:pPr marL="171450" indent="-171450">
              <a:buFontTx/>
              <a:buChar char="-"/>
            </a:pPr>
            <a:r>
              <a:rPr lang="en-US" sz="1600" dirty="0" smtClean="0">
                <a:solidFill>
                  <a:srgbClr val="003E52"/>
                </a:solidFill>
              </a:rPr>
              <a:t>Process modeling</a:t>
            </a:r>
            <a:endParaRPr lang="en-US" sz="1600" dirty="0">
              <a:solidFill>
                <a:srgbClr val="003E52"/>
              </a:solidFill>
            </a:endParaRPr>
          </a:p>
          <a:p>
            <a:pPr marL="171450" indent="-171450">
              <a:buFontTx/>
              <a:buChar char="-"/>
            </a:pPr>
            <a:r>
              <a:rPr lang="en-US" sz="1600" dirty="0">
                <a:solidFill>
                  <a:srgbClr val="003E52"/>
                </a:solidFill>
              </a:rPr>
              <a:t>Business rules </a:t>
            </a:r>
            <a:r>
              <a:rPr lang="en-US" sz="1600" dirty="0" smtClean="0">
                <a:solidFill>
                  <a:srgbClr val="003E52"/>
                </a:solidFill>
              </a:rPr>
              <a:t>analysis</a:t>
            </a:r>
          </a:p>
          <a:p>
            <a:pPr marL="171450" indent="-171450">
              <a:buFontTx/>
              <a:buChar char="-"/>
            </a:pPr>
            <a:r>
              <a:rPr lang="en-US" sz="1600" dirty="0" smtClean="0">
                <a:solidFill>
                  <a:srgbClr val="003E52"/>
                </a:solidFill>
              </a:rPr>
              <a:t>Business model canvas </a:t>
            </a:r>
            <a:endParaRPr lang="en-US" sz="1600" dirty="0">
              <a:solidFill>
                <a:srgbClr val="003E52"/>
              </a:solidFill>
            </a:endParaRPr>
          </a:p>
        </p:txBody>
      </p:sp>
      <p:sp>
        <p:nvSpPr>
          <p:cNvPr id="31" name="Rectangle 30"/>
          <p:cNvSpPr/>
          <p:nvPr/>
        </p:nvSpPr>
        <p:spPr>
          <a:xfrm>
            <a:off x="4844222" y="2778557"/>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600" dirty="0" smtClean="0">
                <a:solidFill>
                  <a:srgbClr val="003E52"/>
                </a:solidFill>
              </a:rPr>
              <a:t>Document analysis</a:t>
            </a:r>
          </a:p>
          <a:p>
            <a:pPr marL="171450" indent="-171450">
              <a:buFontTx/>
              <a:buChar char="-"/>
            </a:pPr>
            <a:r>
              <a:rPr lang="en-US" sz="1600" dirty="0" smtClean="0">
                <a:solidFill>
                  <a:srgbClr val="003E52"/>
                </a:solidFill>
              </a:rPr>
              <a:t>Interface analysis</a:t>
            </a:r>
          </a:p>
          <a:p>
            <a:pPr marL="171450" indent="-171450">
              <a:buFontTx/>
              <a:buChar char="-"/>
            </a:pPr>
            <a:r>
              <a:rPr lang="en-US" sz="1600" dirty="0" smtClean="0">
                <a:solidFill>
                  <a:srgbClr val="003E52"/>
                </a:solidFill>
              </a:rPr>
              <a:t>Functional decomposition</a:t>
            </a:r>
          </a:p>
          <a:p>
            <a:pPr marL="171450" indent="-171450">
              <a:buFontTx/>
              <a:buChar char="-"/>
            </a:pPr>
            <a:r>
              <a:rPr lang="en-US" sz="1600" dirty="0" smtClean="0">
                <a:solidFill>
                  <a:srgbClr val="003E52"/>
                </a:solidFill>
              </a:rPr>
              <a:t>Glossary, data dictionary</a:t>
            </a:r>
          </a:p>
          <a:p>
            <a:pPr marL="171450" indent="-171450">
              <a:buFontTx/>
              <a:buChar char="-"/>
            </a:pPr>
            <a:r>
              <a:rPr lang="en-US" sz="1600" dirty="0">
                <a:solidFill>
                  <a:srgbClr val="003E52"/>
                </a:solidFill>
              </a:rPr>
              <a:t>M</a:t>
            </a:r>
            <a:r>
              <a:rPr lang="en-US" sz="1600" dirty="0" smtClean="0">
                <a:solidFill>
                  <a:srgbClr val="003E52"/>
                </a:solidFill>
              </a:rPr>
              <a:t>etrics, KPIs</a:t>
            </a:r>
          </a:p>
        </p:txBody>
      </p:sp>
      <p:sp>
        <p:nvSpPr>
          <p:cNvPr id="32" name="Rectangle 31"/>
          <p:cNvSpPr/>
          <p:nvPr/>
        </p:nvSpPr>
        <p:spPr>
          <a:xfrm>
            <a:off x="4850896" y="1131952"/>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600" dirty="0" smtClean="0">
                <a:solidFill>
                  <a:srgbClr val="003E52"/>
                </a:solidFill>
              </a:rPr>
              <a:t>Mind map</a:t>
            </a:r>
          </a:p>
          <a:p>
            <a:pPr marL="171450" indent="-171450">
              <a:buFontTx/>
              <a:buChar char="-"/>
            </a:pPr>
            <a:r>
              <a:rPr lang="en-US" sz="1600" dirty="0" smtClean="0">
                <a:solidFill>
                  <a:srgbClr val="003E52"/>
                </a:solidFill>
              </a:rPr>
              <a:t>Observation / shadowing</a:t>
            </a:r>
          </a:p>
          <a:p>
            <a:pPr marL="171450" indent="-171450">
              <a:buFontTx/>
              <a:buChar char="-"/>
            </a:pPr>
            <a:r>
              <a:rPr lang="en-US" sz="1600" dirty="0" smtClean="0">
                <a:solidFill>
                  <a:srgbClr val="003E52"/>
                </a:solidFill>
              </a:rPr>
              <a:t>Sequence diagrams</a:t>
            </a:r>
          </a:p>
          <a:p>
            <a:pPr marL="171450" indent="-171450">
              <a:buFontTx/>
              <a:buChar char="-"/>
            </a:pPr>
            <a:r>
              <a:rPr lang="en-US" sz="1600" dirty="0" smtClean="0">
                <a:solidFill>
                  <a:srgbClr val="003E52"/>
                </a:solidFill>
              </a:rPr>
              <a:t>State modeling</a:t>
            </a:r>
          </a:p>
          <a:p>
            <a:pPr marL="171450" indent="-171450">
              <a:buFontTx/>
              <a:buChar char="-"/>
            </a:pPr>
            <a:r>
              <a:rPr lang="en-US" sz="1600" dirty="0">
                <a:solidFill>
                  <a:srgbClr val="003E52"/>
                </a:solidFill>
              </a:rPr>
              <a:t>Data flow </a:t>
            </a:r>
            <a:r>
              <a:rPr lang="en-US" sz="1600" dirty="0" smtClean="0">
                <a:solidFill>
                  <a:srgbClr val="003E52"/>
                </a:solidFill>
              </a:rPr>
              <a:t>diagrams</a:t>
            </a:r>
          </a:p>
          <a:p>
            <a:pPr marL="171450" indent="-171450">
              <a:buFontTx/>
              <a:buChar char="-"/>
            </a:pPr>
            <a:r>
              <a:rPr lang="en-US" sz="1600" dirty="0" smtClean="0">
                <a:solidFill>
                  <a:srgbClr val="003E52"/>
                </a:solidFill>
              </a:rPr>
              <a:t>Cause effect diagrams</a:t>
            </a:r>
          </a:p>
        </p:txBody>
      </p:sp>
      <p:pic>
        <p:nvPicPr>
          <p:cNvPr id="15"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52056" y="72359"/>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877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0" grpId="0" animBg="1"/>
      <p:bldP spid="31" grpId="0" animBg="1"/>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12</a:t>
            </a:fld>
            <a:endParaRPr lang="en" sz="1000" dirty="0">
              <a:latin typeface="Nunito Sans"/>
              <a:ea typeface="Nunito Sans"/>
              <a:cs typeface="Nunito Sans"/>
              <a:sym typeface="Nunito Sans"/>
            </a:endParaRPr>
          </a:p>
        </p:txBody>
      </p:sp>
      <p:cxnSp>
        <p:nvCxnSpPr>
          <p:cNvPr id="10" name="Straight Arrow Connector 9"/>
          <p:cNvCxnSpPr/>
          <p:nvPr/>
        </p:nvCxnSpPr>
        <p:spPr>
          <a:xfrm flipH="1" flipV="1">
            <a:off x="650445" y="946335"/>
            <a:ext cx="4306" cy="34788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50445" y="4425162"/>
            <a:ext cx="84550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rot="16200000">
            <a:off x="-102951" y="1662390"/>
            <a:ext cx="841371" cy="400110"/>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Tacit</a:t>
            </a:r>
            <a:endParaRPr lang="en-US" sz="20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19" name="Rectangle 18"/>
          <p:cNvSpPr/>
          <p:nvPr/>
        </p:nvSpPr>
        <p:spPr>
          <a:xfrm rot="16200000">
            <a:off x="-184009" y="3265527"/>
            <a:ext cx="1003488" cy="400110"/>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Explicit</a:t>
            </a:r>
            <a:endParaRPr lang="en-US" sz="20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0" name="Rectangle 19"/>
          <p:cNvSpPr/>
          <p:nvPr/>
        </p:nvSpPr>
        <p:spPr>
          <a:xfrm>
            <a:off x="6155142" y="4527557"/>
            <a:ext cx="1248769" cy="400110"/>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Technical</a:t>
            </a:r>
            <a:endParaRPr lang="en-US" sz="20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1" name="Rectangle 20"/>
          <p:cNvSpPr/>
          <p:nvPr/>
        </p:nvSpPr>
        <p:spPr>
          <a:xfrm>
            <a:off x="1695256" y="4527557"/>
            <a:ext cx="1812219" cy="400110"/>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Organizational</a:t>
            </a:r>
            <a:endParaRPr lang="en-US" sz="2000" dirty="0">
              <a:solidFill>
                <a:schemeClr val="bg2"/>
              </a:solidFill>
              <a:latin typeface="Cambria" panose="02040503050406030204" pitchFamily="18" charset="0"/>
              <a:ea typeface="Cambria" panose="02040503050406030204" pitchFamily="18" charset="0"/>
              <a:cs typeface="Nunito Sans"/>
              <a:sym typeface="Nunito Sans"/>
            </a:endParaRPr>
          </a:p>
        </p:txBody>
      </p:sp>
      <p:sp>
        <p:nvSpPr>
          <p:cNvPr id="22" name="Rectangle 21"/>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23" name="Rounded Rectangle 4"/>
          <p:cNvSpPr txBox="1"/>
          <p:nvPr/>
        </p:nvSpPr>
        <p:spPr>
          <a:xfrm>
            <a:off x="385134" y="474021"/>
            <a:ext cx="5001633" cy="472314"/>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How to PASS the knowledge?</a:t>
            </a:r>
            <a:endParaRPr lang="en-US" sz="2400" kern="1200" dirty="0">
              <a:solidFill>
                <a:schemeClr val="bg2"/>
              </a:solidFill>
              <a:latin typeface="Cambria" panose="02040503050406030204" pitchFamily="18" charset="0"/>
              <a:ea typeface="Cambria" panose="02040503050406030204" pitchFamily="18" charset="0"/>
            </a:endParaRPr>
          </a:p>
        </p:txBody>
      </p:sp>
      <p:sp>
        <p:nvSpPr>
          <p:cNvPr id="27" name="Rectangle 26"/>
          <p:cNvSpPr/>
          <p:nvPr/>
        </p:nvSpPr>
        <p:spPr>
          <a:xfrm>
            <a:off x="726422" y="2778557"/>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2000" dirty="0">
                <a:solidFill>
                  <a:srgbClr val="003E52"/>
                </a:solidFill>
              </a:rPr>
              <a:t>Exploring: document </a:t>
            </a:r>
            <a:r>
              <a:rPr lang="en-US" sz="2000" dirty="0" smtClean="0">
                <a:solidFill>
                  <a:srgbClr val="003E52"/>
                </a:solidFill>
              </a:rPr>
              <a:t>analysis</a:t>
            </a:r>
          </a:p>
          <a:p>
            <a:pPr marL="171450" indent="-171450">
              <a:buFontTx/>
              <a:buChar char="-"/>
            </a:pPr>
            <a:r>
              <a:rPr lang="en-US" sz="2000" dirty="0">
                <a:solidFill>
                  <a:srgbClr val="003E52"/>
                </a:solidFill>
                <a:sym typeface="Nunito Sans"/>
              </a:rPr>
              <a:t>Narration by </a:t>
            </a:r>
            <a:r>
              <a:rPr lang="en-US" sz="2000" dirty="0" smtClean="0">
                <a:solidFill>
                  <a:srgbClr val="003E52"/>
                </a:solidFill>
                <a:sym typeface="Nunito Sans"/>
              </a:rPr>
              <a:t>storyboards</a:t>
            </a:r>
            <a:endParaRPr lang="en-US" sz="2000" dirty="0">
              <a:solidFill>
                <a:srgbClr val="003E52"/>
              </a:solidFill>
            </a:endParaRPr>
          </a:p>
        </p:txBody>
      </p:sp>
      <p:sp>
        <p:nvSpPr>
          <p:cNvPr id="30" name="Rectangle 29"/>
          <p:cNvSpPr/>
          <p:nvPr/>
        </p:nvSpPr>
        <p:spPr>
          <a:xfrm>
            <a:off x="726422" y="1131952"/>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600" dirty="0">
                <a:solidFill>
                  <a:srgbClr val="003E52"/>
                </a:solidFill>
              </a:rPr>
              <a:t>Coaching: mentoring, shadowing and assessing the progress of the learner, guiding,; </a:t>
            </a:r>
            <a:endParaRPr lang="en-US" sz="1600" dirty="0" smtClean="0">
              <a:solidFill>
                <a:srgbClr val="003E52"/>
              </a:solidFill>
            </a:endParaRPr>
          </a:p>
          <a:p>
            <a:pPr marL="171450" indent="-171450">
              <a:buFontTx/>
              <a:buChar char="-"/>
            </a:pPr>
            <a:r>
              <a:rPr lang="en-US" sz="1600" dirty="0">
                <a:solidFill>
                  <a:srgbClr val="003E52"/>
                </a:solidFill>
                <a:sym typeface="Nunito Sans"/>
              </a:rPr>
              <a:t>Community of practice</a:t>
            </a:r>
          </a:p>
          <a:p>
            <a:pPr marL="171450" indent="-171450">
              <a:buFontTx/>
              <a:buChar char="-"/>
            </a:pPr>
            <a:endParaRPr lang="en-US" sz="1200" dirty="0">
              <a:solidFill>
                <a:srgbClr val="003E52"/>
              </a:solidFill>
            </a:endParaRPr>
          </a:p>
        </p:txBody>
      </p:sp>
      <p:sp>
        <p:nvSpPr>
          <p:cNvPr id="31" name="Rectangle 30"/>
          <p:cNvSpPr/>
          <p:nvPr/>
        </p:nvSpPr>
        <p:spPr>
          <a:xfrm>
            <a:off x="4844222" y="2778557"/>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1800" dirty="0">
                <a:solidFill>
                  <a:srgbClr val="003E52"/>
                </a:solidFill>
              </a:rPr>
              <a:t>Replication </a:t>
            </a:r>
            <a:r>
              <a:rPr lang="en-US" sz="1800" dirty="0" smtClean="0">
                <a:solidFill>
                  <a:srgbClr val="003E52"/>
                </a:solidFill>
              </a:rPr>
              <a:t>: </a:t>
            </a:r>
            <a:r>
              <a:rPr lang="en-US" sz="1800" dirty="0">
                <a:solidFill>
                  <a:srgbClr val="003E52"/>
                </a:solidFill>
              </a:rPr>
              <a:t>fallow the written </a:t>
            </a:r>
            <a:r>
              <a:rPr lang="en-US" sz="1800" dirty="0" smtClean="0">
                <a:solidFill>
                  <a:srgbClr val="003E52"/>
                </a:solidFill>
              </a:rPr>
              <a:t>steps</a:t>
            </a:r>
          </a:p>
          <a:p>
            <a:pPr marL="171450" indent="-171450">
              <a:buFontTx/>
              <a:buChar char="-"/>
            </a:pPr>
            <a:r>
              <a:rPr lang="en-US" sz="1800" dirty="0">
                <a:solidFill>
                  <a:srgbClr val="003E52"/>
                </a:solidFill>
                <a:sym typeface="Nunito Sans"/>
              </a:rPr>
              <a:t>Job assistance </a:t>
            </a:r>
          </a:p>
        </p:txBody>
      </p:sp>
      <p:sp>
        <p:nvSpPr>
          <p:cNvPr id="32" name="Rectangle 31"/>
          <p:cNvSpPr/>
          <p:nvPr/>
        </p:nvSpPr>
        <p:spPr>
          <a:xfrm>
            <a:off x="4850896" y="1131952"/>
            <a:ext cx="4065839" cy="1570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171450" indent="-171450">
              <a:buFontTx/>
              <a:buChar char="-"/>
            </a:pPr>
            <a:r>
              <a:rPr lang="en-US" sz="2000" dirty="0" smtClean="0">
                <a:solidFill>
                  <a:srgbClr val="003E52"/>
                </a:solidFill>
                <a:sym typeface="Nunito Sans"/>
              </a:rPr>
              <a:t>Lecturing: </a:t>
            </a:r>
            <a:r>
              <a:rPr lang="en-US" sz="2000" dirty="0">
                <a:solidFill>
                  <a:srgbClr val="003E52"/>
                </a:solidFill>
                <a:sym typeface="Nunito Sans"/>
              </a:rPr>
              <a:t>teaching </a:t>
            </a:r>
            <a:endParaRPr lang="en-US" sz="2000" dirty="0" smtClean="0">
              <a:solidFill>
                <a:srgbClr val="003E52"/>
              </a:solidFill>
              <a:sym typeface="Nunito Sans"/>
            </a:endParaRPr>
          </a:p>
          <a:p>
            <a:pPr marL="171450" indent="-171450">
              <a:buFontTx/>
              <a:buChar char="-"/>
            </a:pPr>
            <a:r>
              <a:rPr lang="en-US" sz="2000" dirty="0" smtClean="0">
                <a:solidFill>
                  <a:srgbClr val="003E52"/>
                </a:solidFill>
                <a:sym typeface="Nunito Sans"/>
              </a:rPr>
              <a:t>Shadowing</a:t>
            </a:r>
            <a:endParaRPr lang="en-US" sz="2000" dirty="0">
              <a:solidFill>
                <a:srgbClr val="003E52"/>
              </a:solidFill>
              <a:sym typeface="Nunito Sans"/>
            </a:endParaRPr>
          </a:p>
          <a:p>
            <a:pPr marL="171450" indent="-171450">
              <a:buFontTx/>
              <a:buChar char="-"/>
            </a:pPr>
            <a:endParaRPr lang="en-US" sz="1200" dirty="0">
              <a:solidFill>
                <a:srgbClr val="003E52"/>
              </a:solidFill>
              <a:sym typeface="Nunito Sans"/>
            </a:endParaRPr>
          </a:p>
        </p:txBody>
      </p:sp>
      <p:pic>
        <p:nvPicPr>
          <p:cNvPr id="15"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52056" y="72494"/>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644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0" grpId="0" animBg="1"/>
      <p:bldP spid="31" grpId="0" animBg="1"/>
      <p:bldP spid="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13</a:t>
            </a:fld>
            <a:endParaRPr lang="en-US"/>
          </a:p>
        </p:txBody>
      </p:sp>
      <p:sp>
        <p:nvSpPr>
          <p:cNvPr id="8" name="Rectangle 7"/>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42" name="Rounded Rectangle 4"/>
          <p:cNvSpPr txBox="1"/>
          <p:nvPr/>
        </p:nvSpPr>
        <p:spPr>
          <a:xfrm>
            <a:off x="451395" y="544169"/>
            <a:ext cx="2718970" cy="465795"/>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Definition of DONE</a:t>
            </a:r>
            <a:endParaRPr lang="en-US" sz="2400" kern="1200" dirty="0">
              <a:solidFill>
                <a:schemeClr val="bg2"/>
              </a:solidFill>
              <a:latin typeface="Cambria" panose="02040503050406030204" pitchFamily="18" charset="0"/>
              <a:ea typeface="Cambria" panose="02040503050406030204" pitchFamily="18" charset="0"/>
            </a:endParaRPr>
          </a:p>
        </p:txBody>
      </p:sp>
      <p:sp>
        <p:nvSpPr>
          <p:cNvPr id="56" name="Rounded Rectangle 8"/>
          <p:cNvSpPr txBox="1"/>
          <p:nvPr/>
        </p:nvSpPr>
        <p:spPr>
          <a:xfrm>
            <a:off x="591557" y="1203328"/>
            <a:ext cx="6763690" cy="2240689"/>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marL="285750" indent="-285750" defTabSz="622300">
              <a:lnSpc>
                <a:spcPct val="90000"/>
              </a:lnSpc>
              <a:spcBef>
                <a:spcPct val="0"/>
              </a:spcBef>
              <a:spcAft>
                <a:spcPct val="35000"/>
              </a:spcAft>
              <a:buFontTx/>
              <a:buChar char="-"/>
            </a:pPr>
            <a:r>
              <a:rPr lang="en-US" sz="1800" kern="1200" dirty="0" smtClean="0"/>
              <a:t>Measurable </a:t>
            </a:r>
            <a:r>
              <a:rPr lang="en-US" sz="1800" kern="1200" dirty="0"/>
              <a:t>and </a:t>
            </a:r>
            <a:r>
              <a:rPr lang="en-US" sz="1800" kern="1200" dirty="0" smtClean="0"/>
              <a:t>quantifiable </a:t>
            </a:r>
          </a:p>
          <a:p>
            <a:pPr marL="285750" indent="-285750" defTabSz="622300">
              <a:lnSpc>
                <a:spcPct val="90000"/>
              </a:lnSpc>
              <a:spcBef>
                <a:spcPct val="0"/>
              </a:spcBef>
              <a:spcAft>
                <a:spcPct val="35000"/>
              </a:spcAft>
              <a:buFontTx/>
              <a:buChar char="-"/>
            </a:pPr>
            <a:r>
              <a:rPr lang="en-US" sz="1800" kern="1200" dirty="0" smtClean="0"/>
              <a:t>Related to the context/domain</a:t>
            </a:r>
          </a:p>
          <a:p>
            <a:pPr marL="285750" lvl="0" indent="-285750" defTabSz="622300">
              <a:lnSpc>
                <a:spcPct val="90000"/>
              </a:lnSpc>
              <a:spcBef>
                <a:spcPct val="0"/>
              </a:spcBef>
              <a:spcAft>
                <a:spcPct val="35000"/>
              </a:spcAft>
              <a:buFontTx/>
              <a:buChar char="-"/>
            </a:pPr>
            <a:r>
              <a:rPr lang="en-US" sz="1800" kern="1200" dirty="0" smtClean="0"/>
              <a:t>Examples:</a:t>
            </a:r>
          </a:p>
          <a:p>
            <a:pPr lvl="0" defTabSz="622300">
              <a:lnSpc>
                <a:spcPct val="90000"/>
              </a:lnSpc>
              <a:spcBef>
                <a:spcPct val="0"/>
              </a:spcBef>
              <a:spcAft>
                <a:spcPct val="35000"/>
              </a:spcAft>
            </a:pPr>
            <a:r>
              <a:rPr lang="en-US" sz="1800" kern="1200" dirty="0"/>
              <a:t>	</a:t>
            </a:r>
            <a:r>
              <a:rPr lang="en-US" sz="1800" kern="1200" dirty="0" smtClean="0"/>
              <a:t>IT: “after 2 weeks training implement successfully 2 tasks of 	the sprint, in the  3 weeks time of the sprint”</a:t>
            </a:r>
          </a:p>
          <a:p>
            <a:pPr lvl="0" defTabSz="622300">
              <a:lnSpc>
                <a:spcPct val="90000"/>
              </a:lnSpc>
              <a:spcBef>
                <a:spcPct val="0"/>
              </a:spcBef>
              <a:spcAft>
                <a:spcPct val="35000"/>
              </a:spcAft>
            </a:pPr>
            <a:r>
              <a:rPr lang="en-US" sz="1800" kern="1200" dirty="0"/>
              <a:t> </a:t>
            </a:r>
            <a:r>
              <a:rPr lang="en-US" sz="1800" kern="1200" dirty="0" smtClean="0"/>
              <a:t>	BA: “User stories for next sprint” / “Conduct workshop”</a:t>
            </a:r>
          </a:p>
        </p:txBody>
      </p:sp>
      <p:pic>
        <p:nvPicPr>
          <p:cNvPr id="17"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95985" y="151992"/>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15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14</a:t>
            </a:fld>
            <a:endParaRPr lang="en-US"/>
          </a:p>
        </p:txBody>
      </p:sp>
      <p:sp>
        <p:nvSpPr>
          <p:cNvPr id="8" name="Rectangle 7"/>
          <p:cNvSpPr/>
          <p:nvPr/>
        </p:nvSpPr>
        <p:spPr>
          <a:xfrm>
            <a:off x="451395" y="59180"/>
            <a:ext cx="7787586"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2. Practice Knowledge Transfer</a:t>
            </a:r>
          </a:p>
        </p:txBody>
      </p:sp>
      <p:sp>
        <p:nvSpPr>
          <p:cNvPr id="56" name="Rounded Rectangle 8"/>
          <p:cNvSpPr txBox="1"/>
          <p:nvPr/>
        </p:nvSpPr>
        <p:spPr>
          <a:xfrm>
            <a:off x="372346" y="758051"/>
            <a:ext cx="7303274" cy="3365005"/>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2400" kern="1200" dirty="0" smtClean="0">
                <a:solidFill>
                  <a:schemeClr val="bg2"/>
                </a:solidFill>
              </a:rPr>
              <a:t>Train to </a:t>
            </a:r>
            <a:r>
              <a:rPr lang="en-US" sz="2400" kern="1200" dirty="0">
                <a:solidFill>
                  <a:schemeClr val="bg2"/>
                </a:solidFill>
              </a:rPr>
              <a:t>have the </a:t>
            </a:r>
            <a:r>
              <a:rPr lang="en-US" sz="2400" b="1" kern="1200" dirty="0">
                <a:solidFill>
                  <a:schemeClr val="bg2"/>
                </a:solidFill>
              </a:rPr>
              <a:t>mindset</a:t>
            </a:r>
            <a:r>
              <a:rPr lang="en-US" sz="2400" kern="1200" dirty="0">
                <a:solidFill>
                  <a:schemeClr val="bg2"/>
                </a:solidFill>
              </a:rPr>
              <a:t> for knowledge sharing</a:t>
            </a:r>
          </a:p>
          <a:p>
            <a:pPr marL="285750" indent="-285750" defTabSz="622300">
              <a:lnSpc>
                <a:spcPct val="90000"/>
              </a:lnSpc>
              <a:spcBef>
                <a:spcPct val="0"/>
              </a:spcBef>
              <a:spcAft>
                <a:spcPct val="35000"/>
              </a:spcAft>
              <a:buFontTx/>
              <a:buChar char="-"/>
            </a:pPr>
            <a:r>
              <a:rPr lang="en-US" sz="1800" kern="1200" dirty="0"/>
              <a:t>Role </a:t>
            </a:r>
            <a:r>
              <a:rPr lang="en-US" sz="1800" kern="1200" dirty="0" smtClean="0"/>
              <a:t>rotations</a:t>
            </a:r>
          </a:p>
          <a:p>
            <a:pPr marL="285750" indent="-285750" defTabSz="622300">
              <a:lnSpc>
                <a:spcPct val="90000"/>
              </a:lnSpc>
              <a:spcBef>
                <a:spcPct val="0"/>
              </a:spcBef>
              <a:spcAft>
                <a:spcPct val="35000"/>
              </a:spcAft>
              <a:buFontTx/>
              <a:buChar char="-"/>
            </a:pPr>
            <a:r>
              <a:rPr lang="en-US" sz="1800" kern="1200" dirty="0" smtClean="0"/>
              <a:t>Encourage the communities of practice</a:t>
            </a:r>
          </a:p>
          <a:p>
            <a:pPr marL="285750" indent="-285750" defTabSz="622300">
              <a:lnSpc>
                <a:spcPct val="90000"/>
              </a:lnSpc>
              <a:spcBef>
                <a:spcPct val="0"/>
              </a:spcBef>
              <a:spcAft>
                <a:spcPct val="35000"/>
              </a:spcAft>
              <a:buFontTx/>
              <a:buChar char="-"/>
            </a:pPr>
            <a:r>
              <a:rPr lang="en-US" sz="1800" kern="1200" dirty="0" smtClean="0"/>
              <a:t>Brown bag lunch</a:t>
            </a:r>
          </a:p>
          <a:p>
            <a:pPr marL="285750" indent="-285750" defTabSz="622300">
              <a:lnSpc>
                <a:spcPct val="90000"/>
              </a:lnSpc>
              <a:spcBef>
                <a:spcPct val="0"/>
              </a:spcBef>
              <a:spcAft>
                <a:spcPct val="35000"/>
              </a:spcAft>
              <a:buFontTx/>
              <a:buChar char="-"/>
            </a:pPr>
            <a:r>
              <a:rPr lang="en-US" sz="1800" kern="1200" dirty="0" smtClean="0"/>
              <a:t>Peer review</a:t>
            </a:r>
          </a:p>
          <a:p>
            <a:pPr marL="285750" indent="-285750" defTabSz="622300">
              <a:lnSpc>
                <a:spcPct val="90000"/>
              </a:lnSpc>
              <a:spcBef>
                <a:spcPct val="0"/>
              </a:spcBef>
              <a:spcAft>
                <a:spcPct val="35000"/>
              </a:spcAft>
              <a:buFontTx/>
              <a:buChar char="-"/>
            </a:pPr>
            <a:r>
              <a:rPr lang="en-US" sz="1800" kern="1200" dirty="0" smtClean="0"/>
              <a:t>Information radiators</a:t>
            </a:r>
          </a:p>
          <a:p>
            <a:pPr marL="285750" indent="-285750" defTabSz="622300">
              <a:lnSpc>
                <a:spcPct val="90000"/>
              </a:lnSpc>
              <a:spcBef>
                <a:spcPct val="0"/>
              </a:spcBef>
              <a:spcAft>
                <a:spcPct val="35000"/>
              </a:spcAft>
              <a:buFontTx/>
              <a:buChar char="-"/>
            </a:pPr>
            <a:r>
              <a:rPr lang="en-US" sz="1800" kern="1200" dirty="0" smtClean="0"/>
              <a:t>Show and tell</a:t>
            </a:r>
          </a:p>
          <a:p>
            <a:pPr marL="285750" indent="-285750" defTabSz="622300">
              <a:lnSpc>
                <a:spcPct val="90000"/>
              </a:lnSpc>
              <a:spcBef>
                <a:spcPct val="0"/>
              </a:spcBef>
              <a:spcAft>
                <a:spcPct val="35000"/>
              </a:spcAft>
              <a:buFontTx/>
              <a:buChar char="-"/>
            </a:pPr>
            <a:r>
              <a:rPr lang="en-US" sz="1800" kern="1200" dirty="0" smtClean="0"/>
              <a:t>Train your colleagues</a:t>
            </a:r>
          </a:p>
          <a:p>
            <a:pPr lvl="0" defTabSz="622300">
              <a:lnSpc>
                <a:spcPct val="90000"/>
              </a:lnSpc>
              <a:spcBef>
                <a:spcPct val="0"/>
              </a:spcBef>
              <a:spcAft>
                <a:spcPct val="35000"/>
              </a:spcAft>
            </a:pPr>
            <a:endParaRPr lang="en-US" sz="1800" kern="1200" dirty="0" smtClean="0"/>
          </a:p>
        </p:txBody>
      </p:sp>
      <p:pic>
        <p:nvPicPr>
          <p:cNvPr id="17" name="Picture 6" descr="https://static.thenounproject.com/png/2139537-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86321" y="172988"/>
            <a:ext cx="941933" cy="941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6718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15</a:t>
            </a:fld>
            <a:endParaRPr lang="en-US"/>
          </a:p>
        </p:txBody>
      </p:sp>
      <p:sp>
        <p:nvSpPr>
          <p:cNvPr id="8" name="Rectangle 7"/>
          <p:cNvSpPr/>
          <p:nvPr/>
        </p:nvSpPr>
        <p:spPr>
          <a:xfrm>
            <a:off x="451395" y="59180"/>
            <a:ext cx="7787586"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3. Do Knowledge Transfer</a:t>
            </a:r>
          </a:p>
        </p:txBody>
      </p:sp>
      <p:sp>
        <p:nvSpPr>
          <p:cNvPr id="56" name="Rounded Rectangle 8"/>
          <p:cNvSpPr txBox="1"/>
          <p:nvPr/>
        </p:nvSpPr>
        <p:spPr>
          <a:xfrm>
            <a:off x="844301" y="960039"/>
            <a:ext cx="7001774" cy="3365005"/>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2400" b="1" kern="1200" dirty="0" smtClean="0">
                <a:solidFill>
                  <a:schemeClr val="bg2"/>
                </a:solidFill>
              </a:rPr>
              <a:t>Mentor </a:t>
            </a:r>
            <a:r>
              <a:rPr lang="en-US" sz="2400" kern="1200" dirty="0">
                <a:solidFill>
                  <a:schemeClr val="bg2"/>
                </a:solidFill>
              </a:rPr>
              <a:t>= “owner” of </a:t>
            </a:r>
            <a:r>
              <a:rPr lang="en-US" sz="2400" kern="1200" dirty="0" smtClean="0">
                <a:solidFill>
                  <a:schemeClr val="bg2"/>
                </a:solidFill>
              </a:rPr>
              <a:t>knowledge passing</a:t>
            </a:r>
          </a:p>
          <a:p>
            <a:pPr marL="285750" indent="-285750" defTabSz="622300">
              <a:lnSpc>
                <a:spcPct val="90000"/>
              </a:lnSpc>
              <a:spcBef>
                <a:spcPct val="0"/>
              </a:spcBef>
              <a:spcAft>
                <a:spcPct val="35000"/>
              </a:spcAft>
              <a:buFontTx/>
              <a:buChar char="-"/>
            </a:pPr>
            <a:r>
              <a:rPr lang="en-US" sz="1800" kern="1200" dirty="0" smtClean="0"/>
              <a:t>Time bounded</a:t>
            </a:r>
          </a:p>
          <a:p>
            <a:pPr marL="285750" indent="-285750" defTabSz="622300">
              <a:lnSpc>
                <a:spcPct val="90000"/>
              </a:lnSpc>
              <a:spcBef>
                <a:spcPct val="0"/>
              </a:spcBef>
              <a:spcAft>
                <a:spcPct val="35000"/>
              </a:spcAft>
              <a:buFontTx/>
              <a:buChar char="-"/>
            </a:pPr>
            <a:r>
              <a:rPr lang="en-US" sz="1800" kern="1200" dirty="0" smtClean="0"/>
              <a:t>Agenda </a:t>
            </a:r>
          </a:p>
          <a:p>
            <a:pPr marL="285750" indent="-285750" defTabSz="622300">
              <a:lnSpc>
                <a:spcPct val="90000"/>
              </a:lnSpc>
              <a:spcBef>
                <a:spcPct val="0"/>
              </a:spcBef>
              <a:spcAft>
                <a:spcPct val="35000"/>
              </a:spcAft>
              <a:buFontTx/>
              <a:buChar char="-"/>
            </a:pPr>
            <a:r>
              <a:rPr lang="en-US" sz="1800" kern="1200" dirty="0" smtClean="0"/>
              <a:t>Select &amp; Adapt information to the receiver</a:t>
            </a:r>
          </a:p>
          <a:p>
            <a:pPr marL="285750" indent="-285750" defTabSz="622300">
              <a:lnSpc>
                <a:spcPct val="90000"/>
              </a:lnSpc>
              <a:spcBef>
                <a:spcPct val="0"/>
              </a:spcBef>
              <a:spcAft>
                <a:spcPct val="35000"/>
              </a:spcAft>
              <a:buFontTx/>
              <a:buChar char="-"/>
            </a:pPr>
            <a:r>
              <a:rPr lang="en-US" sz="1800" kern="1200" dirty="0" smtClean="0"/>
              <a:t>Build a relation (storming, forming, norming, performing)</a:t>
            </a:r>
          </a:p>
          <a:p>
            <a:pPr marL="285750" indent="-285750" defTabSz="622300">
              <a:lnSpc>
                <a:spcPct val="90000"/>
              </a:lnSpc>
              <a:spcBef>
                <a:spcPct val="0"/>
              </a:spcBef>
              <a:spcAft>
                <a:spcPct val="35000"/>
              </a:spcAft>
              <a:buFontTx/>
              <a:buChar char="-"/>
            </a:pPr>
            <a:endParaRPr lang="en-US" sz="1800" kern="1200" dirty="0" smtClean="0"/>
          </a:p>
          <a:p>
            <a:pPr lvl="0" defTabSz="622300">
              <a:lnSpc>
                <a:spcPct val="90000"/>
              </a:lnSpc>
              <a:spcBef>
                <a:spcPct val="0"/>
              </a:spcBef>
              <a:spcAft>
                <a:spcPct val="35000"/>
              </a:spcAft>
            </a:pPr>
            <a:endParaRPr lang="en-US" sz="1800" kern="1200" dirty="0" smtClean="0"/>
          </a:p>
        </p:txBody>
      </p:sp>
      <p:pic>
        <p:nvPicPr>
          <p:cNvPr id="19" name="Picture 2" descr="https://static.thenounproject.com/png/643811-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83659" y="-67446"/>
            <a:ext cx="1147591" cy="1147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11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16</a:t>
            </a:fld>
            <a:endParaRPr lang="en-US"/>
          </a:p>
        </p:txBody>
      </p:sp>
      <p:sp>
        <p:nvSpPr>
          <p:cNvPr id="8" name="Rectangle 7"/>
          <p:cNvSpPr/>
          <p:nvPr/>
        </p:nvSpPr>
        <p:spPr>
          <a:xfrm>
            <a:off x="451395" y="59180"/>
            <a:ext cx="7787586"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4. Improve Knowledge Transfer</a:t>
            </a:r>
          </a:p>
        </p:txBody>
      </p:sp>
      <p:sp>
        <p:nvSpPr>
          <p:cNvPr id="56" name="Rounded Rectangle 8"/>
          <p:cNvSpPr txBox="1"/>
          <p:nvPr/>
        </p:nvSpPr>
        <p:spPr>
          <a:xfrm>
            <a:off x="557299" y="1066831"/>
            <a:ext cx="6277340" cy="2250371"/>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2400" kern="1200" dirty="0">
                <a:solidFill>
                  <a:schemeClr val="bg2"/>
                </a:solidFill>
              </a:rPr>
              <a:t>Listen to </a:t>
            </a:r>
            <a:r>
              <a:rPr lang="en-US" sz="2400" kern="1200" dirty="0" smtClean="0">
                <a:solidFill>
                  <a:schemeClr val="bg2"/>
                </a:solidFill>
              </a:rPr>
              <a:t>the story </a:t>
            </a:r>
            <a:r>
              <a:rPr lang="en-US" sz="2400" kern="1200" dirty="0">
                <a:solidFill>
                  <a:schemeClr val="bg2"/>
                </a:solidFill>
              </a:rPr>
              <a:t>from </a:t>
            </a:r>
            <a:r>
              <a:rPr lang="en-US" sz="2400" kern="1200" dirty="0" smtClean="0">
                <a:solidFill>
                  <a:schemeClr val="bg2"/>
                </a:solidFill>
              </a:rPr>
              <a:t>outside</a:t>
            </a:r>
          </a:p>
          <a:p>
            <a:pPr marL="285750" indent="-285750" defTabSz="622300">
              <a:lnSpc>
                <a:spcPct val="90000"/>
              </a:lnSpc>
              <a:spcBef>
                <a:spcPct val="0"/>
              </a:spcBef>
              <a:spcAft>
                <a:spcPct val="35000"/>
              </a:spcAft>
              <a:buFontTx/>
              <a:buChar char="-"/>
            </a:pPr>
            <a:r>
              <a:rPr lang="en-US" sz="1800" kern="1200" dirty="0" smtClean="0"/>
              <a:t>Observation: how well was the info received / assimilated</a:t>
            </a:r>
          </a:p>
          <a:p>
            <a:pPr marL="285750" indent="-285750" defTabSz="622300">
              <a:lnSpc>
                <a:spcPct val="90000"/>
              </a:lnSpc>
              <a:spcBef>
                <a:spcPct val="0"/>
              </a:spcBef>
              <a:spcAft>
                <a:spcPct val="35000"/>
              </a:spcAft>
              <a:buFontTx/>
              <a:buChar char="-"/>
            </a:pPr>
            <a:r>
              <a:rPr lang="en-US" sz="1800" kern="1200" dirty="0" smtClean="0"/>
              <a:t>Ask input from the trainee </a:t>
            </a:r>
          </a:p>
          <a:p>
            <a:pPr marL="285750" indent="-285750" defTabSz="622300">
              <a:lnSpc>
                <a:spcPct val="90000"/>
              </a:lnSpc>
              <a:spcBef>
                <a:spcPct val="0"/>
              </a:spcBef>
              <a:spcAft>
                <a:spcPct val="35000"/>
              </a:spcAft>
              <a:buFontTx/>
              <a:buChar char="-"/>
            </a:pPr>
            <a:r>
              <a:rPr lang="en-US" sz="1800" kern="1200" dirty="0" smtClean="0"/>
              <a:t>Adjust as knowledge is passed</a:t>
            </a:r>
          </a:p>
          <a:p>
            <a:pPr marL="285750" indent="-285750" defTabSz="622300">
              <a:lnSpc>
                <a:spcPct val="90000"/>
              </a:lnSpc>
              <a:spcBef>
                <a:spcPct val="0"/>
              </a:spcBef>
              <a:spcAft>
                <a:spcPct val="35000"/>
              </a:spcAft>
              <a:buFontTx/>
              <a:buChar char="-"/>
            </a:pPr>
            <a:r>
              <a:rPr lang="en-US" sz="1800" kern="1200" dirty="0" smtClean="0"/>
              <a:t>Update the written knowledge as you pass it</a:t>
            </a:r>
          </a:p>
          <a:p>
            <a:pPr marL="285750" indent="-285750" defTabSz="622300">
              <a:lnSpc>
                <a:spcPct val="90000"/>
              </a:lnSpc>
              <a:spcBef>
                <a:spcPct val="0"/>
              </a:spcBef>
              <a:spcAft>
                <a:spcPct val="35000"/>
              </a:spcAft>
              <a:buFontTx/>
              <a:buChar char="-"/>
            </a:pPr>
            <a:r>
              <a:rPr lang="en-US" sz="1800" kern="1200" dirty="0" smtClean="0"/>
              <a:t>Knowledge transfer by design</a:t>
            </a:r>
          </a:p>
        </p:txBody>
      </p:sp>
      <p:pic>
        <p:nvPicPr>
          <p:cNvPr id="7" name="Picture 8" descr="https://static.thenounproject.com/png/2040766-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70740" y="155329"/>
            <a:ext cx="977251" cy="977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591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17</a:t>
            </a:fld>
            <a:endParaRPr lang="en" sz="1000" dirty="0">
              <a:latin typeface="Nunito Sans"/>
              <a:ea typeface="Nunito Sans"/>
              <a:cs typeface="Nunito Sans"/>
              <a:sym typeface="Nunito Sans"/>
            </a:endParaRPr>
          </a:p>
        </p:txBody>
      </p:sp>
      <p:sp>
        <p:nvSpPr>
          <p:cNvPr id="3" name="Rectangle 2"/>
          <p:cNvSpPr/>
          <p:nvPr/>
        </p:nvSpPr>
        <p:spPr>
          <a:xfrm>
            <a:off x="847457" y="467723"/>
            <a:ext cx="7321827"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…smooth, effective knowledge transfer…</a:t>
            </a:r>
          </a:p>
        </p:txBody>
      </p:sp>
      <p:sp>
        <p:nvSpPr>
          <p:cNvPr id="4" name="Rectangle 3"/>
          <p:cNvSpPr/>
          <p:nvPr/>
        </p:nvSpPr>
        <p:spPr>
          <a:xfrm>
            <a:off x="517933" y="3986178"/>
            <a:ext cx="7980876" cy="646331"/>
          </a:xfrm>
          <a:prstGeom prst="rect">
            <a:avLst/>
          </a:prstGeom>
        </p:spPr>
        <p:txBody>
          <a:bodyPr wrap="square">
            <a:spAutoFit/>
          </a:bodyPr>
          <a:lstStyle/>
          <a:p>
            <a:pPr algn="ctr"/>
            <a:r>
              <a:rPr lang="en-US" sz="3600" b="1" dirty="0" smtClean="0">
                <a:solidFill>
                  <a:schemeClr val="bg2"/>
                </a:solidFill>
                <a:latin typeface="Cambria" panose="02040503050406030204" pitchFamily="18" charset="0"/>
                <a:ea typeface="Cambria" panose="02040503050406030204" pitchFamily="18" charset="0"/>
                <a:cs typeface="Nunito Sans"/>
                <a:sym typeface="Nunito Sans"/>
              </a:rPr>
              <a:t>…PLAN…PRACTICE…DO…IMPROVE…</a:t>
            </a:r>
          </a:p>
        </p:txBody>
      </p:sp>
      <p:pic>
        <p:nvPicPr>
          <p:cNvPr id="2050" name="Picture 2" descr="https://static.thenounproject.com/png/643811-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67598" y="1374732"/>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2082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18</a:t>
            </a:fld>
            <a:endParaRPr lang="en-US"/>
          </a:p>
        </p:txBody>
      </p:sp>
      <p:pic>
        <p:nvPicPr>
          <p:cNvPr id="1028" name="Picture 4" descr="https://static.thenounproject.com/png/1508599-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793152" y="1308193"/>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362057" y="3553823"/>
            <a:ext cx="3667393" cy="646331"/>
          </a:xfrm>
          <a:prstGeom prst="rect">
            <a:avLst/>
          </a:prstGeom>
        </p:spPr>
        <p:txBody>
          <a:bodyPr wrap="square">
            <a:spAutoFit/>
          </a:bodyPr>
          <a:lstStyle/>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irina.minoiu@gmail.com</a:t>
            </a:r>
          </a:p>
          <a:p>
            <a:r>
              <a:rPr lang="en-US" sz="1800" dirty="0" smtClean="0">
                <a:solidFill>
                  <a:schemeClr val="bg2"/>
                </a:solidFill>
                <a:latin typeface="Cambria" panose="02040503050406030204" pitchFamily="18" charset="0"/>
                <a:ea typeface="Cambria" panose="02040503050406030204" pitchFamily="18" charset="0"/>
                <a:cs typeface="Nunito Sans"/>
                <a:sym typeface="Nunito Sans"/>
              </a:rPr>
              <a:t>irina.minoiu@romania.iiba.org </a:t>
            </a:r>
          </a:p>
        </p:txBody>
      </p:sp>
    </p:spTree>
    <p:extLst>
      <p:ext uri="{BB962C8B-B14F-4D97-AF65-F5344CB8AC3E}">
        <p14:creationId xmlns:p14="http://schemas.microsoft.com/office/powerpoint/2010/main" val="2262349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p:txBody>
          <a:bodyPr/>
          <a:lstStyle/>
          <a:p>
            <a:fld id="{CB60A298-FCA2-4FEC-8764-1FFB7524D2A1}" type="slidenum">
              <a:rPr lang="en-US" smtClean="0"/>
              <a:pPr/>
              <a:t>2</a:t>
            </a:fld>
            <a:endParaRPr lang="en-US"/>
          </a:p>
        </p:txBody>
      </p:sp>
      <p:sp>
        <p:nvSpPr>
          <p:cNvPr id="5" name="Rectangle 4"/>
          <p:cNvSpPr/>
          <p:nvPr/>
        </p:nvSpPr>
        <p:spPr>
          <a:xfrm>
            <a:off x="3612521" y="356921"/>
            <a:ext cx="4544192"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…organization merger…</a:t>
            </a:r>
          </a:p>
        </p:txBody>
      </p:sp>
      <p:sp>
        <p:nvSpPr>
          <p:cNvPr id="6" name="Rectangle 5"/>
          <p:cNvSpPr/>
          <p:nvPr/>
        </p:nvSpPr>
        <p:spPr>
          <a:xfrm>
            <a:off x="1201980" y="1232891"/>
            <a:ext cx="6839361"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…changing position in organization…</a:t>
            </a:r>
          </a:p>
        </p:txBody>
      </p:sp>
      <p:sp>
        <p:nvSpPr>
          <p:cNvPr id="7" name="Rectangle 6"/>
          <p:cNvSpPr/>
          <p:nvPr/>
        </p:nvSpPr>
        <p:spPr>
          <a:xfrm>
            <a:off x="3527622" y="2012853"/>
            <a:ext cx="4842277"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…regulatory body audit…</a:t>
            </a:r>
          </a:p>
        </p:txBody>
      </p:sp>
      <p:sp>
        <p:nvSpPr>
          <p:cNvPr id="8" name="Rectangle 7"/>
          <p:cNvSpPr/>
          <p:nvPr/>
        </p:nvSpPr>
        <p:spPr>
          <a:xfrm>
            <a:off x="1730459" y="3323272"/>
            <a:ext cx="6274905"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…employee leaving organization…</a:t>
            </a:r>
          </a:p>
        </p:txBody>
      </p:sp>
      <p:pic>
        <p:nvPicPr>
          <p:cNvPr id="1026" name="Picture 2" descr="https://static.thenounproject.com/png/970048-200.png"/>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6139" y="340390"/>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038639" y="4020742"/>
            <a:ext cx="7658546"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…consultant (BA) leaving/joining project…</a:t>
            </a:r>
          </a:p>
        </p:txBody>
      </p:sp>
      <p:sp>
        <p:nvSpPr>
          <p:cNvPr id="11" name="Rectangle 10"/>
          <p:cNvSpPr/>
          <p:nvPr/>
        </p:nvSpPr>
        <p:spPr>
          <a:xfrm>
            <a:off x="404566" y="2705805"/>
            <a:ext cx="4326835" cy="584775"/>
          </a:xfrm>
          <a:prstGeom prst="rect">
            <a:avLst/>
          </a:prstGeom>
        </p:spPr>
        <p:txBody>
          <a:bodyPr wrap="squar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…new team member…</a:t>
            </a:r>
          </a:p>
        </p:txBody>
      </p:sp>
    </p:spTree>
    <p:extLst>
      <p:ext uri="{BB962C8B-B14F-4D97-AF65-F5344CB8AC3E}">
        <p14:creationId xmlns:p14="http://schemas.microsoft.com/office/powerpoint/2010/main" val="238107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3</a:t>
            </a:fld>
            <a:endParaRPr lang="en" sz="1000" dirty="0">
              <a:latin typeface="Nunito Sans"/>
              <a:ea typeface="Nunito Sans"/>
              <a:cs typeface="Nunito Sans"/>
              <a:sym typeface="Nunito Sans"/>
            </a:endParaRPr>
          </a:p>
        </p:txBody>
      </p:sp>
      <p:sp>
        <p:nvSpPr>
          <p:cNvPr id="9" name="Rectangle 8"/>
          <p:cNvSpPr/>
          <p:nvPr/>
        </p:nvSpPr>
        <p:spPr>
          <a:xfrm>
            <a:off x="384935" y="2120349"/>
            <a:ext cx="4278934" cy="461665"/>
          </a:xfrm>
          <a:prstGeom prst="rect">
            <a:avLst/>
          </a:prstGeom>
        </p:spPr>
        <p:txBody>
          <a:bodyPr wrap="square">
            <a:spAutoFit/>
          </a:bodyPr>
          <a:lstStyle/>
          <a:p>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grpSp>
        <p:nvGrpSpPr>
          <p:cNvPr id="3" name="Group 2"/>
          <p:cNvGrpSpPr/>
          <p:nvPr/>
        </p:nvGrpSpPr>
        <p:grpSpPr>
          <a:xfrm>
            <a:off x="469260" y="190751"/>
            <a:ext cx="3100415" cy="4462340"/>
            <a:chOff x="2338914" y="210629"/>
            <a:chExt cx="3100415" cy="4462340"/>
          </a:xfrm>
        </p:grpSpPr>
        <p:pic>
          <p:nvPicPr>
            <p:cNvPr id="1026" name="Picture 2" descr="https://static.thenounproject.com/png/2209440-200.png"/>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338914" y="1586493"/>
              <a:ext cx="1418934" cy="141893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static.thenounproject.com/png/2211029-200.pn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327803" y="2311753"/>
              <a:ext cx="1111526" cy="1111526"/>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s://static.thenounproject.com/png/2228511-200.png"/>
            <p:cNvPicPr>
              <a:picLocks noChangeAspect="1" noChangeArrowheads="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48381" y="210629"/>
              <a:ext cx="1076739" cy="107673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static.thenounproject.com/png/1681092-200.png"/>
            <p:cNvPicPr>
              <a:picLocks noChangeAspect="1" noChangeArrowheads="1"/>
            </p:cNvPicPr>
            <p:nvPr/>
          </p:nvPicPr>
          <p:blipFill>
            <a:blip r:embed="rId6">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2475" y="1023527"/>
              <a:ext cx="1125933" cy="112593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s://static.thenounproject.com/png/2027927-200.pn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32299" y="3364067"/>
              <a:ext cx="1308902" cy="1308902"/>
            </a:xfrm>
            <a:prstGeom prst="rect">
              <a:avLst/>
            </a:prstGeom>
            <a:noFill/>
            <a:extLst>
              <a:ext uri="{909E8E84-426E-40DD-AFC4-6F175D3DCCD1}">
                <a14:hiddenFill xmlns:a14="http://schemas.microsoft.com/office/drawing/2010/main">
                  <a:solidFill>
                    <a:srgbClr val="FFFFFF"/>
                  </a:solidFill>
                </a14:hiddenFill>
              </a:ext>
            </a:extLst>
          </p:spPr>
        </p:pic>
      </p:grpSp>
      <p:pic>
        <p:nvPicPr>
          <p:cNvPr id="4108" name="Picture 12" descr="https://static.thenounproject.com/png/234908-200.png"/>
          <p:cNvPicPr>
            <a:picLocks noChangeAspect="1" noChangeArrowheads="1"/>
          </p:cNvPicPr>
          <p:nvPr/>
        </p:nvPicPr>
        <p:blipFill>
          <a:blip r:embed="rId8">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flipH="1">
            <a:off x="701710" y="1510913"/>
            <a:ext cx="987863" cy="98786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4361266" y="1335519"/>
            <a:ext cx="3967723" cy="1692771"/>
          </a:xfrm>
          <a:prstGeom prst="rect">
            <a:avLst/>
          </a:prstGeom>
        </p:spPr>
        <p:txBody>
          <a:bodyPr wrap="square">
            <a:spAutoFit/>
          </a:bodyPr>
          <a:lstStyle/>
          <a:p>
            <a:pPr algn="ct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Knowledge transfer</a:t>
            </a:r>
          </a:p>
          <a:p>
            <a:pPr algn="ctr"/>
            <a:r>
              <a:rPr lang="en-US" sz="4000" b="1" dirty="0" smtClean="0">
                <a:solidFill>
                  <a:srgbClr val="003E52"/>
                </a:solidFill>
                <a:latin typeface="Cambria" panose="02040503050406030204" pitchFamily="18" charset="0"/>
                <a:ea typeface="Cambria" panose="02040503050406030204" pitchFamily="18" charset="0"/>
                <a:cs typeface="Nunito Sans"/>
                <a:sym typeface="Nunito Sans"/>
              </a:rPr>
              <a:t>!=</a:t>
            </a:r>
          </a:p>
          <a:p>
            <a:pPr algn="ct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Read documents</a:t>
            </a:r>
          </a:p>
        </p:txBody>
      </p:sp>
    </p:spTree>
    <p:extLst>
      <p:ext uri="{BB962C8B-B14F-4D97-AF65-F5344CB8AC3E}">
        <p14:creationId xmlns:p14="http://schemas.microsoft.com/office/powerpoint/2010/main" val="1357768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4</a:t>
            </a:fld>
            <a:endParaRPr lang="en" sz="1000" dirty="0">
              <a:latin typeface="Nunito Sans"/>
              <a:ea typeface="Nunito Sans"/>
              <a:cs typeface="Nunito Sans"/>
              <a:sym typeface="Nunito Sans"/>
            </a:endParaRPr>
          </a:p>
        </p:txBody>
      </p:sp>
      <p:grpSp>
        <p:nvGrpSpPr>
          <p:cNvPr id="9" name="Group 8"/>
          <p:cNvGrpSpPr/>
          <p:nvPr/>
        </p:nvGrpSpPr>
        <p:grpSpPr>
          <a:xfrm>
            <a:off x="1649841" y="1481401"/>
            <a:ext cx="5740004" cy="3268449"/>
            <a:chOff x="1042516" y="1379580"/>
            <a:chExt cx="5740004" cy="3268449"/>
          </a:xfrm>
        </p:grpSpPr>
        <p:sp>
          <p:nvSpPr>
            <p:cNvPr id="3" name="Rectangle 2"/>
            <p:cNvSpPr/>
            <p:nvPr/>
          </p:nvSpPr>
          <p:spPr>
            <a:xfrm>
              <a:off x="1771087" y="1379580"/>
              <a:ext cx="4392823" cy="646331"/>
            </a:xfrm>
            <a:prstGeom prst="rect">
              <a:avLst/>
            </a:prstGeom>
          </p:spPr>
          <p:txBody>
            <a:bodyPr wrap="square">
              <a:spAutoFit/>
            </a:bodyPr>
            <a:lstStyle/>
            <a:p>
              <a:pPr algn="ctr"/>
              <a:r>
                <a:rPr lang="en-US" sz="3600" dirty="0">
                  <a:solidFill>
                    <a:srgbClr val="003E52"/>
                  </a:solidFill>
                  <a:latin typeface="Cambria" panose="02040503050406030204" pitchFamily="18" charset="0"/>
                  <a:ea typeface="Cambria" panose="02040503050406030204" pitchFamily="18" charset="0"/>
                  <a:cs typeface="Nunito Sans"/>
                  <a:sym typeface="Nunito Sans"/>
                </a:rPr>
                <a:t>Knowledge transfer</a:t>
              </a:r>
            </a:p>
          </p:txBody>
        </p:sp>
        <p:pic>
          <p:nvPicPr>
            <p:cNvPr id="11266" name="Picture 2" descr="https://static.thenounproject.com/png/1677705-200.png"/>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32938" y="3513100"/>
              <a:ext cx="1000395" cy="1000395"/>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https://static.thenounproject.com/png/1907188-200.png"/>
            <p:cNvPicPr>
              <a:picLocks noChangeAspect="1" noChangeArrowheads="1"/>
            </p:cNvPicPr>
            <p:nvPr/>
          </p:nvPicPr>
          <p:blipFill>
            <a:blip r:embed="rId4">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27152" y="3334993"/>
              <a:ext cx="1313036" cy="131303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42516" y="2134665"/>
              <a:ext cx="2494944" cy="1200329"/>
            </a:xfrm>
            <a:prstGeom prst="rect">
              <a:avLst/>
            </a:prstGeom>
          </p:spPr>
          <p:txBody>
            <a:bodyPr wrap="square">
              <a:spAutoFit/>
            </a:bodyPr>
            <a:lstStyle/>
            <a:p>
              <a:pPr algn="ctr"/>
              <a:r>
                <a:rPr lang="en-US" sz="2400" dirty="0">
                  <a:solidFill>
                    <a:srgbClr val="003E52"/>
                  </a:solidFill>
                  <a:latin typeface="Cambria" panose="02040503050406030204" pitchFamily="18" charset="0"/>
                  <a:ea typeface="Cambria" panose="02040503050406030204" pitchFamily="18" charset="0"/>
                  <a:cs typeface="Nunito Sans"/>
                  <a:sym typeface="Nunito Sans"/>
                </a:rPr>
                <a:t>Extract and transfer </a:t>
              </a:r>
              <a:r>
                <a:rPr lang="en-US" sz="2400" dirty="0">
                  <a:solidFill>
                    <a:schemeClr val="bg2"/>
                  </a:solidFill>
                  <a:latin typeface="Cambria" panose="02040503050406030204" pitchFamily="18" charset="0"/>
                  <a:ea typeface="Cambria" panose="02040503050406030204" pitchFamily="18" charset="0"/>
                  <a:cs typeface="Nunito Sans"/>
                  <a:sym typeface="Nunito Sans"/>
                </a:rPr>
                <a:t>TACIT</a:t>
              </a:r>
              <a:r>
                <a:rPr lang="en-US" sz="2400" dirty="0">
                  <a:solidFill>
                    <a:srgbClr val="003E52"/>
                  </a:solidFill>
                  <a:latin typeface="Cambria" panose="02040503050406030204" pitchFamily="18" charset="0"/>
                  <a:ea typeface="Cambria" panose="02040503050406030204" pitchFamily="18" charset="0"/>
                  <a:cs typeface="Nunito Sans"/>
                  <a:sym typeface="Nunito Sans"/>
                </a:rPr>
                <a:t> knowledge</a:t>
              </a:r>
            </a:p>
          </p:txBody>
        </p:sp>
        <p:sp>
          <p:nvSpPr>
            <p:cNvPr id="5" name="Rectangle 4"/>
            <p:cNvSpPr/>
            <p:nvPr/>
          </p:nvSpPr>
          <p:spPr>
            <a:xfrm>
              <a:off x="4083753" y="2134664"/>
              <a:ext cx="2698767" cy="1200329"/>
            </a:xfrm>
            <a:prstGeom prst="rect">
              <a:avLst/>
            </a:prstGeom>
          </p:spPr>
          <p:txBody>
            <a:bodyPr wrap="square">
              <a:spAutoFit/>
            </a:bodyPr>
            <a:lstStyle/>
            <a:p>
              <a:pPr algn="ctr"/>
              <a:r>
                <a:rPr lang="en-US" sz="2400" dirty="0">
                  <a:solidFill>
                    <a:srgbClr val="003E52"/>
                  </a:solidFill>
                  <a:latin typeface="Cambria" panose="02040503050406030204" pitchFamily="18" charset="0"/>
                  <a:ea typeface="Cambria" panose="02040503050406030204" pitchFamily="18" charset="0"/>
                  <a:cs typeface="Nunito Sans"/>
                  <a:sym typeface="Nunito Sans"/>
                </a:rPr>
                <a:t>Facilitate learning </a:t>
              </a:r>
              <a:r>
                <a:rPr lang="en-US" sz="2400" dirty="0">
                  <a:solidFill>
                    <a:schemeClr val="bg2"/>
                  </a:solidFill>
                  <a:latin typeface="Cambria" panose="02040503050406030204" pitchFamily="18" charset="0"/>
                  <a:ea typeface="Cambria" panose="02040503050406030204" pitchFamily="18" charset="0"/>
                  <a:cs typeface="Nunito Sans"/>
                  <a:sym typeface="Nunito Sans"/>
                </a:rPr>
                <a:t>EXPLICIT </a:t>
              </a:r>
              <a:r>
                <a:rPr lang="en-US" sz="2400" dirty="0">
                  <a:solidFill>
                    <a:srgbClr val="003E52"/>
                  </a:solidFill>
                  <a:latin typeface="Cambria" panose="02040503050406030204" pitchFamily="18" charset="0"/>
                  <a:ea typeface="Cambria" panose="02040503050406030204" pitchFamily="18" charset="0"/>
                  <a:cs typeface="Nunito Sans"/>
                  <a:sym typeface="Nunito Sans"/>
                </a:rPr>
                <a:t>knowledge </a:t>
              </a:r>
            </a:p>
          </p:txBody>
        </p:sp>
      </p:grpSp>
      <p:sp>
        <p:nvSpPr>
          <p:cNvPr id="6" name="Rectangle 5"/>
          <p:cNvSpPr/>
          <p:nvPr/>
        </p:nvSpPr>
        <p:spPr>
          <a:xfrm>
            <a:off x="2449525" y="516635"/>
            <a:ext cx="6593332" cy="646331"/>
          </a:xfrm>
          <a:prstGeom prst="rect">
            <a:avLst/>
          </a:prstGeom>
        </p:spPr>
        <p:txBody>
          <a:bodyPr wrap="square">
            <a:spAutoFit/>
          </a:bodyPr>
          <a:lstStyle/>
          <a:p>
            <a:r>
              <a:rPr lang="en-US" sz="1800" dirty="0">
                <a:solidFill>
                  <a:srgbClr val="003E52"/>
                </a:solidFill>
                <a:latin typeface="Cambria" panose="02040503050406030204" pitchFamily="18" charset="0"/>
                <a:ea typeface="Cambria" panose="02040503050406030204" pitchFamily="18" charset="0"/>
                <a:cs typeface="Nunito Sans"/>
              </a:rPr>
              <a:t>facts, information, and skills acquired through experience or education; the theoretical or practical understanding of a subject.</a:t>
            </a:r>
          </a:p>
        </p:txBody>
      </p:sp>
      <p:sp>
        <p:nvSpPr>
          <p:cNvPr id="7" name="Rectangle 6"/>
          <p:cNvSpPr/>
          <p:nvPr/>
        </p:nvSpPr>
        <p:spPr>
          <a:xfrm>
            <a:off x="55921" y="461647"/>
            <a:ext cx="2393604" cy="646331"/>
          </a:xfrm>
          <a:prstGeom prst="rect">
            <a:avLst/>
          </a:prstGeom>
        </p:spPr>
        <p:txBody>
          <a:bodyPr wrap="none">
            <a:spAutoFit/>
          </a:bodyPr>
          <a:lstStyle/>
          <a:p>
            <a:r>
              <a:rPr lang="en-US" sz="3600" dirty="0">
                <a:solidFill>
                  <a:srgbClr val="003E52"/>
                </a:solidFill>
                <a:latin typeface="Cambria" panose="02040503050406030204" pitchFamily="18" charset="0"/>
                <a:ea typeface="Cambria" panose="02040503050406030204" pitchFamily="18" charset="0"/>
                <a:cs typeface="Nunito Sans"/>
                <a:sym typeface="Nunito Sans"/>
              </a:rPr>
              <a:t>Knowledge</a:t>
            </a:r>
            <a:endParaRPr lang="en-US" sz="3600" dirty="0">
              <a:solidFill>
                <a:srgbClr val="003E52"/>
              </a:solidFill>
              <a:latin typeface="Cambria" panose="02040503050406030204" pitchFamily="18" charset="0"/>
              <a:ea typeface="Cambria" panose="02040503050406030204" pitchFamily="18" charset="0"/>
              <a:cs typeface="Nunito Sans"/>
            </a:endParaRPr>
          </a:p>
        </p:txBody>
      </p:sp>
      <p:sp>
        <p:nvSpPr>
          <p:cNvPr id="8" name="Rectangle 7"/>
          <p:cNvSpPr/>
          <p:nvPr/>
        </p:nvSpPr>
        <p:spPr>
          <a:xfrm>
            <a:off x="106791" y="447507"/>
            <a:ext cx="8936066" cy="715459"/>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2" name="Rectangle 11"/>
          <p:cNvSpPr/>
          <p:nvPr/>
        </p:nvSpPr>
        <p:spPr>
          <a:xfrm>
            <a:off x="1842448" y="2146098"/>
            <a:ext cx="2224586" cy="2712505"/>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3" name="Rectangle 12"/>
          <p:cNvSpPr/>
          <p:nvPr/>
        </p:nvSpPr>
        <p:spPr>
          <a:xfrm>
            <a:off x="4768828" y="2146098"/>
            <a:ext cx="2582515" cy="2712505"/>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640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5</a:t>
            </a:fld>
            <a:endParaRPr lang="en" sz="1000" dirty="0">
              <a:latin typeface="Nunito Sans"/>
              <a:ea typeface="Nunito Sans"/>
              <a:cs typeface="Nunito Sans"/>
              <a:sym typeface="Nunito Sans"/>
            </a:endParaRPr>
          </a:p>
        </p:txBody>
      </p:sp>
      <p:sp>
        <p:nvSpPr>
          <p:cNvPr id="4" name="Rectangle 3"/>
          <p:cNvSpPr/>
          <p:nvPr/>
        </p:nvSpPr>
        <p:spPr>
          <a:xfrm>
            <a:off x="2701213" y="1403218"/>
            <a:ext cx="5968653" cy="1938992"/>
          </a:xfrm>
          <a:prstGeom prst="rect">
            <a:avLst/>
          </a:prstGeom>
        </p:spPr>
        <p:txBody>
          <a:bodyPr wrap="square">
            <a:spAutoFit/>
          </a:bodyPr>
          <a:lstStyle/>
          <a:p>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Words of wisdom from the BA about the KT</a:t>
            </a:r>
            <a:r>
              <a:rPr lang="en-US" sz="2400" dirty="0">
                <a:solidFill>
                  <a:srgbClr val="003E52"/>
                </a:solidFill>
                <a:latin typeface="Cambria" panose="02040503050406030204" pitchFamily="18" charset="0"/>
                <a:ea typeface="Cambria" panose="02040503050406030204" pitchFamily="18" charset="0"/>
                <a:cs typeface="Nunito Sans"/>
                <a:sym typeface="Nunito Sans"/>
              </a:rPr>
              <a:t>:</a:t>
            </a:r>
            <a:endParaRPr lang="en-US" sz="2400" dirty="0" smtClean="0">
              <a:solidFill>
                <a:srgbClr val="003E52"/>
              </a:solidFill>
              <a:latin typeface="Cambria" panose="02040503050406030204" pitchFamily="18" charset="0"/>
              <a:ea typeface="Cambria" panose="02040503050406030204" pitchFamily="18" charset="0"/>
              <a:cs typeface="Nunito Sans"/>
              <a:sym typeface="Nunito Sans"/>
            </a:endParaRPr>
          </a:p>
          <a:p>
            <a:pPr marL="342900" indent="-342900">
              <a:buFont typeface="Arial" panose="020B0604020202020204" pitchFamily="34" charset="0"/>
              <a:buChar char="•"/>
            </a:pP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Context</a:t>
            </a:r>
          </a:p>
          <a:p>
            <a:pPr marL="342900" indent="-342900">
              <a:buFont typeface="Arial" panose="020B0604020202020204" pitchFamily="34" charset="0"/>
              <a:buChar char="•"/>
            </a:pP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Adapt to knowledge receiver </a:t>
            </a:r>
          </a:p>
          <a:p>
            <a:pPr marL="342900" indent="-342900">
              <a:buFont typeface="Arial" panose="020B0604020202020204" pitchFamily="34" charset="0"/>
              <a:buChar char="•"/>
            </a:pP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Build trust</a:t>
            </a:r>
          </a:p>
          <a:p>
            <a:pPr marL="342900" indent="-342900">
              <a:buFont typeface="Arial" panose="020B0604020202020204" pitchFamily="34" charset="0"/>
              <a:buChar char="•"/>
            </a:pPr>
            <a:r>
              <a:rPr lang="en-US" sz="2400" dirty="0" smtClean="0">
                <a:solidFill>
                  <a:srgbClr val="003E52"/>
                </a:solidFill>
                <a:latin typeface="Cambria" panose="02040503050406030204" pitchFamily="18" charset="0"/>
                <a:ea typeface="Cambria" panose="02040503050406030204" pitchFamily="18" charset="0"/>
                <a:cs typeface="Nunito Sans"/>
                <a:sym typeface="Nunito Sans"/>
              </a:rPr>
              <a:t>Forming Storming Norming Performing</a:t>
            </a:r>
            <a:endParaRPr lang="en-US" sz="2400" dirty="0">
              <a:solidFill>
                <a:srgbClr val="003E52"/>
              </a:solidFill>
              <a:latin typeface="Cambria" panose="02040503050406030204" pitchFamily="18" charset="0"/>
              <a:ea typeface="Cambria" panose="02040503050406030204" pitchFamily="18" charset="0"/>
              <a:cs typeface="Nunito Sans"/>
              <a:sym typeface="Nunito Sans"/>
            </a:endParaRPr>
          </a:p>
        </p:txBody>
      </p:sp>
      <p:pic>
        <p:nvPicPr>
          <p:cNvPr id="5124" name="Picture 4" descr="https://static.thenounproject.com/png/327119-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99414" y="1334978"/>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685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algn="r"/>
            <a:fld id="{00000000-1234-1234-1234-123412341234}" type="slidenum">
              <a:rPr lang="en" sz="1000" smtClean="0">
                <a:ea typeface="Nunito Sans"/>
                <a:cs typeface="Nunito Sans"/>
                <a:sym typeface="Nunito Sans"/>
              </a:rPr>
              <a:pPr algn="r"/>
              <a:t>6</a:t>
            </a:fld>
            <a:endParaRPr lang="en" sz="1000" dirty="0">
              <a:latin typeface="Nunito Sans"/>
              <a:ea typeface="Nunito Sans"/>
              <a:cs typeface="Nunito Sans"/>
              <a:sym typeface="Nunito Sans"/>
            </a:endParaRPr>
          </a:p>
        </p:txBody>
      </p:sp>
      <p:pic>
        <p:nvPicPr>
          <p:cNvPr id="9218"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482886" y="1896582"/>
            <a:ext cx="983926" cy="98392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s://static.thenounproject.com/png/643811-200.pn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31186" y="1814749"/>
            <a:ext cx="1147591" cy="1147591"/>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https://static.thenounproject.com/png/2139537-200.png"/>
          <p:cNvPicPr>
            <a:picLocks noChangeAspect="1" noChangeArrowheads="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75092" y="766571"/>
            <a:ext cx="941933" cy="941933"/>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https://static.thenounproject.com/png/2040766-200.png"/>
          <p:cNvPicPr>
            <a:picLocks noChangeAspect="1" noChangeArrowheads="1"/>
          </p:cNvPicPr>
          <p:nvPr/>
        </p:nvPicPr>
        <p:blipFill>
          <a:blip r:embed="rId6">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26022" y="3190874"/>
            <a:ext cx="977251" cy="977251"/>
          </a:xfrm>
          <a:prstGeom prst="rect">
            <a:avLst/>
          </a:prstGeom>
          <a:noFill/>
          <a:extLst>
            <a:ext uri="{909E8E84-426E-40DD-AFC4-6F175D3DCCD1}">
              <a14:hiddenFill xmlns:a14="http://schemas.microsoft.com/office/drawing/2010/main">
                <a:solidFill>
                  <a:srgbClr val="FFFFFF"/>
                </a:solidFill>
              </a14:hiddenFill>
            </a:ext>
          </a:extLst>
        </p:spPr>
      </p:pic>
      <p:pic>
        <p:nvPicPr>
          <p:cNvPr id="9232" name="Picture 16" descr="https://static.thenounproject.com/png/603174-200.pn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2078403">
            <a:off x="5236488" y="1003962"/>
            <a:ext cx="913087" cy="91308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6" descr="https://static.thenounproject.com/png/603174-200.pn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9928233">
            <a:off x="2952494" y="963290"/>
            <a:ext cx="913087" cy="91308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6" descr="https://static.thenounproject.com/png/603174-200.pn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8477785">
            <a:off x="5325386" y="2916457"/>
            <a:ext cx="913087" cy="91308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6" descr="https://static.thenounproject.com/png/603174-200.png"/>
          <p:cNvPicPr>
            <a:picLocks noChangeAspect="1" noChangeArrowheads="1"/>
          </p:cNvPicPr>
          <p:nvPr/>
        </p:nvPicPr>
        <p:blipFill>
          <a:blip r:embed="rId7">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13240269">
            <a:off x="2794372" y="2996231"/>
            <a:ext cx="913087" cy="913087"/>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p:cNvSpPr/>
          <p:nvPr/>
        </p:nvSpPr>
        <p:spPr>
          <a:xfrm>
            <a:off x="816313" y="1880712"/>
            <a:ext cx="1459797" cy="1015663"/>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1. Plan Knowledge Transfer</a:t>
            </a:r>
          </a:p>
        </p:txBody>
      </p:sp>
      <p:sp>
        <p:nvSpPr>
          <p:cNvPr id="19" name="Rectangle 18"/>
          <p:cNvSpPr/>
          <p:nvPr/>
        </p:nvSpPr>
        <p:spPr>
          <a:xfrm>
            <a:off x="2521016" y="172675"/>
            <a:ext cx="1459797" cy="1015663"/>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2. Practice Knowledge Transfer</a:t>
            </a:r>
          </a:p>
        </p:txBody>
      </p:sp>
      <p:sp>
        <p:nvSpPr>
          <p:cNvPr id="20" name="Rectangle 19"/>
          <p:cNvSpPr/>
          <p:nvPr/>
        </p:nvSpPr>
        <p:spPr>
          <a:xfrm>
            <a:off x="6784551" y="1914342"/>
            <a:ext cx="1459797" cy="1015663"/>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3. DO Knowledge Transfer</a:t>
            </a:r>
          </a:p>
        </p:txBody>
      </p:sp>
      <p:sp>
        <p:nvSpPr>
          <p:cNvPr id="21" name="Rectangle 20"/>
          <p:cNvSpPr/>
          <p:nvPr/>
        </p:nvSpPr>
        <p:spPr>
          <a:xfrm>
            <a:off x="5134571" y="3892037"/>
            <a:ext cx="1459797" cy="1015663"/>
          </a:xfrm>
          <a:prstGeom prst="rect">
            <a:avLst/>
          </a:prstGeom>
        </p:spPr>
        <p:txBody>
          <a:bodyPr wrap="square">
            <a:spAutoFit/>
          </a:bodyPr>
          <a:lstStyle/>
          <a:p>
            <a:r>
              <a:rPr lang="en-US" sz="2000" dirty="0" smtClean="0">
                <a:solidFill>
                  <a:schemeClr val="bg2"/>
                </a:solidFill>
                <a:latin typeface="Cambria" panose="02040503050406030204" pitchFamily="18" charset="0"/>
                <a:ea typeface="Cambria" panose="02040503050406030204" pitchFamily="18" charset="0"/>
                <a:cs typeface="Nunito Sans"/>
                <a:sym typeface="Nunito Sans"/>
              </a:rPr>
              <a:t>4. Improve Knowledge Transfer</a:t>
            </a:r>
          </a:p>
        </p:txBody>
      </p:sp>
    </p:spTree>
    <p:extLst>
      <p:ext uri="{BB962C8B-B14F-4D97-AF65-F5344CB8AC3E}">
        <p14:creationId xmlns:p14="http://schemas.microsoft.com/office/powerpoint/2010/main" val="1266003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7</a:t>
            </a:fld>
            <a:endParaRPr lang="en-US"/>
          </a:p>
        </p:txBody>
      </p:sp>
      <p:sp>
        <p:nvSpPr>
          <p:cNvPr id="8" name="Rectangle 7"/>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9" name="Rectangle 8"/>
          <p:cNvSpPr/>
          <p:nvPr/>
        </p:nvSpPr>
        <p:spPr>
          <a:xfrm>
            <a:off x="3567756" y="1783279"/>
            <a:ext cx="3358612" cy="584775"/>
          </a:xfrm>
          <a:prstGeom prst="rect">
            <a:avLst/>
          </a:prstGeom>
        </p:spPr>
        <p:txBody>
          <a:bodyPr wrap="non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What Knowledge?</a:t>
            </a:r>
            <a:endParaRPr lang="en-US" sz="32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11" name="Rectangle 10"/>
          <p:cNvSpPr/>
          <p:nvPr/>
        </p:nvSpPr>
        <p:spPr>
          <a:xfrm>
            <a:off x="3567756" y="1054479"/>
            <a:ext cx="2073003" cy="584775"/>
          </a:xfrm>
          <a:prstGeom prst="rect">
            <a:avLst/>
          </a:prstGeom>
        </p:spPr>
        <p:txBody>
          <a:bodyPr wrap="none">
            <a:spAutoFit/>
          </a:bodyPr>
          <a:lstStyle/>
          <a:p>
            <a:r>
              <a:rPr lang="en-US" sz="3200" dirty="0">
                <a:solidFill>
                  <a:srgbClr val="003E52"/>
                </a:solidFill>
                <a:latin typeface="Cambria" panose="02040503050406030204" pitchFamily="18" charset="0"/>
                <a:ea typeface="Cambria" panose="02040503050406030204" pitchFamily="18" charset="0"/>
                <a:cs typeface="Nunito Sans"/>
                <a:sym typeface="Nunito Sans"/>
              </a:rPr>
              <a:t>To </a:t>
            </a: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Whom?</a:t>
            </a:r>
            <a:endParaRPr lang="en-US" sz="32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13" name="Rectangle 12"/>
          <p:cNvSpPr/>
          <p:nvPr/>
        </p:nvSpPr>
        <p:spPr>
          <a:xfrm>
            <a:off x="3567755" y="3795900"/>
            <a:ext cx="3514104" cy="584775"/>
          </a:xfrm>
          <a:prstGeom prst="rect">
            <a:avLst/>
          </a:prstGeom>
        </p:spPr>
        <p:txBody>
          <a:bodyPr wrap="none">
            <a:spAutoFit/>
          </a:bodyPr>
          <a:lstStyle/>
          <a:p>
            <a:r>
              <a:rPr lang="en-US" sz="3200" dirty="0">
                <a:solidFill>
                  <a:srgbClr val="003E52"/>
                </a:solidFill>
                <a:latin typeface="Cambria" panose="02040503050406030204" pitchFamily="18" charset="0"/>
                <a:ea typeface="Cambria" panose="02040503050406030204" pitchFamily="18" charset="0"/>
                <a:cs typeface="Nunito Sans"/>
                <a:sym typeface="Nunito Sans"/>
              </a:rPr>
              <a:t>Definition of DONE</a:t>
            </a:r>
          </a:p>
        </p:txBody>
      </p:sp>
      <p:pic>
        <p:nvPicPr>
          <p:cNvPr id="14338" name="Picture 2" descr="https://static.thenounproject.com/png/823975-200.png"/>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flipH="1">
            <a:off x="1234696" y="1491395"/>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static.thenounproject.com/png/476602-200.pn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09100" y="202992"/>
            <a:ext cx="983926" cy="98392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s://static.thenounproject.com/png/327119-200.png"/>
          <p:cNvPicPr>
            <a:picLocks noChangeAspect="1" noChangeArrowheads="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6543" y="1564363"/>
            <a:ext cx="1759063" cy="1759063"/>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3567756" y="2512081"/>
            <a:ext cx="5489003" cy="584775"/>
          </a:xfrm>
          <a:prstGeom prst="rect">
            <a:avLst/>
          </a:prstGeom>
        </p:spPr>
        <p:txBody>
          <a:bodyPr wrap="non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How to CAPTURE Knowledge?</a:t>
            </a:r>
            <a:endParaRPr lang="en-US" sz="3200" dirty="0">
              <a:solidFill>
                <a:srgbClr val="003E52"/>
              </a:solidFill>
              <a:latin typeface="Cambria" panose="02040503050406030204" pitchFamily="18" charset="0"/>
              <a:ea typeface="Cambria" panose="02040503050406030204" pitchFamily="18" charset="0"/>
              <a:cs typeface="Nunito Sans"/>
              <a:sym typeface="Nunito Sans"/>
            </a:endParaRPr>
          </a:p>
        </p:txBody>
      </p:sp>
      <p:sp>
        <p:nvSpPr>
          <p:cNvPr id="16" name="Rectangle 15"/>
          <p:cNvSpPr/>
          <p:nvPr/>
        </p:nvSpPr>
        <p:spPr>
          <a:xfrm>
            <a:off x="3567755" y="3175347"/>
            <a:ext cx="4665060" cy="584775"/>
          </a:xfrm>
          <a:prstGeom prst="rect">
            <a:avLst/>
          </a:prstGeom>
        </p:spPr>
        <p:txBody>
          <a:bodyPr wrap="none">
            <a:spAutoFit/>
          </a:bodyPr>
          <a:lstStyle/>
          <a:p>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How to PASS Knowledge?</a:t>
            </a:r>
            <a:endParaRPr lang="en-US" sz="3200" dirty="0">
              <a:solidFill>
                <a:srgbClr val="003E52"/>
              </a:solidFill>
              <a:latin typeface="Cambria" panose="02040503050406030204" pitchFamily="18" charset="0"/>
              <a:ea typeface="Cambria" panose="02040503050406030204" pitchFamily="18" charset="0"/>
              <a:cs typeface="Nunito Sans"/>
              <a:sym typeface="Nunito Sans"/>
            </a:endParaRPr>
          </a:p>
        </p:txBody>
      </p:sp>
    </p:spTree>
    <p:extLst>
      <p:ext uri="{BB962C8B-B14F-4D97-AF65-F5344CB8AC3E}">
        <p14:creationId xmlns:p14="http://schemas.microsoft.com/office/powerpoint/2010/main" val="3691966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2"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8</a:t>
            </a:fld>
            <a:endParaRPr lang="en-US"/>
          </a:p>
        </p:txBody>
      </p:sp>
      <p:sp>
        <p:nvSpPr>
          <p:cNvPr id="8" name="Rectangle 7"/>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42" name="Rounded Rectangle 4"/>
          <p:cNvSpPr txBox="1"/>
          <p:nvPr/>
        </p:nvSpPr>
        <p:spPr>
          <a:xfrm>
            <a:off x="451395" y="544169"/>
            <a:ext cx="1689460" cy="465795"/>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To WHOM?</a:t>
            </a:r>
            <a:endParaRPr lang="en-US" sz="2400" kern="1200" dirty="0">
              <a:solidFill>
                <a:schemeClr val="bg2"/>
              </a:solidFill>
              <a:latin typeface="Cambria" panose="02040503050406030204" pitchFamily="18" charset="0"/>
              <a:ea typeface="Cambria" panose="02040503050406030204" pitchFamily="18" charset="0"/>
            </a:endParaRPr>
          </a:p>
        </p:txBody>
      </p:sp>
      <p:grpSp>
        <p:nvGrpSpPr>
          <p:cNvPr id="2" name="Group 1"/>
          <p:cNvGrpSpPr/>
          <p:nvPr/>
        </p:nvGrpSpPr>
        <p:grpSpPr>
          <a:xfrm>
            <a:off x="140164" y="1523357"/>
            <a:ext cx="4005531" cy="2227685"/>
            <a:chOff x="140164" y="1523357"/>
            <a:chExt cx="4005531" cy="2227685"/>
          </a:xfrm>
        </p:grpSpPr>
        <p:sp>
          <p:nvSpPr>
            <p:cNvPr id="53" name="Rounded Rectangle 8"/>
            <p:cNvSpPr txBox="1"/>
            <p:nvPr/>
          </p:nvSpPr>
          <p:spPr>
            <a:xfrm>
              <a:off x="140164" y="2451372"/>
              <a:ext cx="1396037" cy="363931"/>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b="1" kern="1200" dirty="0" smtClean="0"/>
                <a:t>By position  </a:t>
              </a:r>
            </a:p>
          </p:txBody>
        </p:sp>
        <p:sp>
          <p:nvSpPr>
            <p:cNvPr id="55" name="Left Bracket 54"/>
            <p:cNvSpPr/>
            <p:nvPr/>
          </p:nvSpPr>
          <p:spPr>
            <a:xfrm>
              <a:off x="1661572" y="1523357"/>
              <a:ext cx="153513" cy="2227685"/>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sp>
          <p:nvSpPr>
            <p:cNvPr id="56" name="Rounded Rectangle 8"/>
            <p:cNvSpPr txBox="1"/>
            <p:nvPr/>
          </p:nvSpPr>
          <p:spPr>
            <a:xfrm>
              <a:off x="1775131" y="1634160"/>
              <a:ext cx="1595560"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Manager</a:t>
              </a:r>
            </a:p>
          </p:txBody>
        </p:sp>
        <p:sp>
          <p:nvSpPr>
            <p:cNvPr id="57" name="Rounded Rectangle 8"/>
            <p:cNvSpPr txBox="1"/>
            <p:nvPr/>
          </p:nvSpPr>
          <p:spPr>
            <a:xfrm>
              <a:off x="1775131" y="2072245"/>
              <a:ext cx="1172498"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Peer</a:t>
              </a:r>
            </a:p>
          </p:txBody>
        </p:sp>
        <p:sp>
          <p:nvSpPr>
            <p:cNvPr id="58" name="Rounded Rectangle 8"/>
            <p:cNvSpPr txBox="1"/>
            <p:nvPr/>
          </p:nvSpPr>
          <p:spPr>
            <a:xfrm>
              <a:off x="1775131" y="2510330"/>
              <a:ext cx="2037007"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Team member</a:t>
              </a:r>
            </a:p>
          </p:txBody>
        </p:sp>
        <p:sp>
          <p:nvSpPr>
            <p:cNvPr id="59" name="Rounded Rectangle 8"/>
            <p:cNvSpPr txBox="1"/>
            <p:nvPr/>
          </p:nvSpPr>
          <p:spPr>
            <a:xfrm>
              <a:off x="1775131" y="2948415"/>
              <a:ext cx="1748884"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Consultant</a:t>
              </a:r>
            </a:p>
          </p:txBody>
        </p:sp>
        <p:sp>
          <p:nvSpPr>
            <p:cNvPr id="60" name="Rounded Rectangle 8"/>
            <p:cNvSpPr txBox="1"/>
            <p:nvPr/>
          </p:nvSpPr>
          <p:spPr>
            <a:xfrm>
              <a:off x="1775131" y="3386500"/>
              <a:ext cx="2370564"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Regulatory body</a:t>
              </a:r>
            </a:p>
          </p:txBody>
        </p:sp>
      </p:grpSp>
      <p:grpSp>
        <p:nvGrpSpPr>
          <p:cNvPr id="3" name="Group 2"/>
          <p:cNvGrpSpPr/>
          <p:nvPr/>
        </p:nvGrpSpPr>
        <p:grpSpPr>
          <a:xfrm>
            <a:off x="4500672" y="1548973"/>
            <a:ext cx="3381441" cy="2227685"/>
            <a:chOff x="4500672" y="1548973"/>
            <a:chExt cx="3381441" cy="2227685"/>
          </a:xfrm>
        </p:grpSpPr>
        <p:sp>
          <p:nvSpPr>
            <p:cNvPr id="61" name="Rounded Rectangle 8"/>
            <p:cNvSpPr txBox="1"/>
            <p:nvPr/>
          </p:nvSpPr>
          <p:spPr>
            <a:xfrm>
              <a:off x="4500672" y="2371601"/>
              <a:ext cx="1523585" cy="363931"/>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b="1" kern="1200" dirty="0" smtClean="0"/>
                <a:t>By seniority  </a:t>
              </a:r>
            </a:p>
          </p:txBody>
        </p:sp>
        <p:sp>
          <p:nvSpPr>
            <p:cNvPr id="63" name="Rounded Rectangle 8"/>
            <p:cNvSpPr txBox="1"/>
            <p:nvPr/>
          </p:nvSpPr>
          <p:spPr>
            <a:xfrm>
              <a:off x="6079284" y="1992474"/>
              <a:ext cx="1748884"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Expert</a:t>
              </a:r>
            </a:p>
          </p:txBody>
        </p:sp>
        <p:sp>
          <p:nvSpPr>
            <p:cNvPr id="64" name="Rounded Rectangle 8"/>
            <p:cNvSpPr txBox="1"/>
            <p:nvPr/>
          </p:nvSpPr>
          <p:spPr>
            <a:xfrm>
              <a:off x="6079284" y="2430559"/>
              <a:ext cx="1740359"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Practitioner</a:t>
              </a:r>
            </a:p>
          </p:txBody>
        </p:sp>
        <p:sp>
          <p:nvSpPr>
            <p:cNvPr id="65" name="Rounded Rectangle 8"/>
            <p:cNvSpPr txBox="1"/>
            <p:nvPr/>
          </p:nvSpPr>
          <p:spPr>
            <a:xfrm>
              <a:off x="6079284" y="2868644"/>
              <a:ext cx="1802829" cy="304973"/>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a:t> </a:t>
              </a:r>
              <a:r>
                <a:rPr lang="en-US" sz="1800" kern="1200" dirty="0" smtClean="0"/>
                <a:t>- Beginner</a:t>
              </a:r>
            </a:p>
          </p:txBody>
        </p:sp>
        <p:sp>
          <p:nvSpPr>
            <p:cNvPr id="68" name="Left Bracket 67"/>
            <p:cNvSpPr/>
            <p:nvPr/>
          </p:nvSpPr>
          <p:spPr>
            <a:xfrm>
              <a:off x="6042481" y="1548973"/>
              <a:ext cx="153513" cy="2227685"/>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0"/>
            </a:p>
          </p:txBody>
        </p:sp>
      </p:grpSp>
      <p:pic>
        <p:nvPicPr>
          <p:cNvPr id="71"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09100" y="202992"/>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47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idx="12"/>
          </p:nvPr>
        </p:nvSpPr>
        <p:spPr>
          <a:xfrm>
            <a:off x="8656900" y="4749900"/>
            <a:ext cx="548700" cy="393600"/>
          </a:xfrm>
        </p:spPr>
        <p:txBody>
          <a:bodyPr/>
          <a:lstStyle/>
          <a:p>
            <a:fld id="{CB60A298-FCA2-4FEC-8764-1FFB7524D2A1}" type="slidenum">
              <a:rPr lang="en-US" smtClean="0"/>
              <a:pPr/>
              <a:t>9</a:t>
            </a:fld>
            <a:endParaRPr lang="en-US"/>
          </a:p>
        </p:txBody>
      </p:sp>
      <p:sp>
        <p:nvSpPr>
          <p:cNvPr id="8" name="Rectangle 7"/>
          <p:cNvSpPr/>
          <p:nvPr/>
        </p:nvSpPr>
        <p:spPr>
          <a:xfrm>
            <a:off x="451395" y="59180"/>
            <a:ext cx="7787586" cy="584775"/>
          </a:xfrm>
          <a:prstGeom prst="rect">
            <a:avLst/>
          </a:prstGeom>
        </p:spPr>
        <p:txBody>
          <a:bodyPr wrap="square">
            <a:spAutoFit/>
          </a:bodyPr>
          <a:lstStyle/>
          <a:p>
            <a:pPr marL="514350" indent="-514350">
              <a:buAutoNum type="arabicPeriod"/>
            </a:pPr>
            <a:r>
              <a:rPr lang="en-US" sz="3200" dirty="0" smtClean="0">
                <a:solidFill>
                  <a:srgbClr val="003E52"/>
                </a:solidFill>
                <a:latin typeface="Cambria" panose="02040503050406030204" pitchFamily="18" charset="0"/>
                <a:ea typeface="Cambria" panose="02040503050406030204" pitchFamily="18" charset="0"/>
                <a:cs typeface="Nunito Sans"/>
                <a:sym typeface="Nunito Sans"/>
              </a:rPr>
              <a:t>Plan Knowledge Transfer</a:t>
            </a:r>
          </a:p>
        </p:txBody>
      </p:sp>
      <p:sp>
        <p:nvSpPr>
          <p:cNvPr id="39" name="Rounded Rectangle 8"/>
          <p:cNvSpPr txBox="1"/>
          <p:nvPr/>
        </p:nvSpPr>
        <p:spPr>
          <a:xfrm>
            <a:off x="2147426" y="4529925"/>
            <a:ext cx="4664666" cy="597148"/>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800" kern="1200" dirty="0" smtClean="0">
                <a:solidFill>
                  <a:srgbClr val="003E52"/>
                </a:solidFill>
              </a:rPr>
              <a:t>Know the whole context and the interactions</a:t>
            </a:r>
          </a:p>
        </p:txBody>
      </p:sp>
      <p:sp>
        <p:nvSpPr>
          <p:cNvPr id="42" name="Rounded Rectangle 4"/>
          <p:cNvSpPr txBox="1"/>
          <p:nvPr/>
        </p:nvSpPr>
        <p:spPr>
          <a:xfrm>
            <a:off x="397999" y="495763"/>
            <a:ext cx="2765691" cy="530913"/>
          </a:xfrm>
          <a:prstGeom prst="rect">
            <a:avLst/>
          </a:prstGeom>
          <a:noFill/>
          <a:ln>
            <a:noFill/>
          </a:ln>
        </p:spPr>
        <p:style>
          <a:lnRef idx="0">
            <a:scrgbClr r="0" g="0" b="0"/>
          </a:lnRef>
          <a:fillRef idx="0">
            <a:scrgbClr r="0" g="0" b="0"/>
          </a:fillRef>
          <a:effectRef idx="0">
            <a:scrgbClr r="0" g="0" b="0"/>
          </a:effectRef>
          <a:fontRef idx="minor">
            <a:schemeClr val="accent4"/>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400" kern="1200" dirty="0" smtClean="0">
                <a:solidFill>
                  <a:schemeClr val="bg2"/>
                </a:solidFill>
                <a:latin typeface="Cambria" panose="02040503050406030204" pitchFamily="18" charset="0"/>
                <a:ea typeface="Cambria" panose="02040503050406030204" pitchFamily="18" charset="0"/>
              </a:rPr>
              <a:t>WHAT Knowledge?</a:t>
            </a:r>
            <a:endParaRPr lang="en-US" sz="2400" kern="1200" dirty="0">
              <a:solidFill>
                <a:schemeClr val="bg2"/>
              </a:solidFill>
              <a:latin typeface="Cambria" panose="02040503050406030204" pitchFamily="18" charset="0"/>
              <a:ea typeface="Cambria" panose="02040503050406030204" pitchFamily="18" charset="0"/>
            </a:endParaRPr>
          </a:p>
        </p:txBody>
      </p:sp>
      <p:grpSp>
        <p:nvGrpSpPr>
          <p:cNvPr id="2" name="Group 1"/>
          <p:cNvGrpSpPr/>
          <p:nvPr/>
        </p:nvGrpSpPr>
        <p:grpSpPr>
          <a:xfrm>
            <a:off x="533422" y="1183269"/>
            <a:ext cx="3734507" cy="2708930"/>
            <a:chOff x="533422" y="1183269"/>
            <a:chExt cx="3734507" cy="2708930"/>
          </a:xfrm>
        </p:grpSpPr>
        <p:sp>
          <p:nvSpPr>
            <p:cNvPr id="40" name="Rounded Rectangle 6"/>
            <p:cNvSpPr txBox="1"/>
            <p:nvPr/>
          </p:nvSpPr>
          <p:spPr>
            <a:xfrm>
              <a:off x="1235948" y="1183269"/>
              <a:ext cx="1653716" cy="424900"/>
            </a:xfrm>
            <a:prstGeom prst="rect">
              <a:avLst/>
            </a:prstGeom>
            <a:noFill/>
            <a:ln>
              <a:noFill/>
            </a:ln>
          </p:spPr>
          <p:style>
            <a:lnRef idx="0">
              <a:scrgbClr r="0" g="0" b="0"/>
            </a:lnRef>
            <a:fillRef idx="0">
              <a:scrgbClr r="0" g="0" b="0"/>
            </a:fillRef>
            <a:effectRef idx="0">
              <a:scrgbClr r="0" g="0" b="0"/>
            </a:effectRef>
            <a:fontRef idx="minor">
              <a:schemeClr val="accent6"/>
            </a:fontRef>
          </p:style>
          <p:txBody>
            <a:bodyPr spcFirstLastPara="0" vert="horz" wrap="square" lIns="102870" tIns="102870" rIns="102870" bIns="102870" numCol="1" spcCol="1270" anchor="ctr" anchorCtr="0">
              <a:noAutofit/>
            </a:bodyPr>
            <a:lstStyle/>
            <a:p>
              <a:pPr algn="ctr" defTabSz="1200150">
                <a:lnSpc>
                  <a:spcPct val="90000"/>
                </a:lnSpc>
                <a:spcBef>
                  <a:spcPct val="0"/>
                </a:spcBef>
                <a:spcAft>
                  <a:spcPct val="35000"/>
                </a:spcAft>
              </a:pPr>
              <a:r>
                <a:rPr lang="en-US" sz="2800" kern="1200" dirty="0">
                  <a:solidFill>
                    <a:srgbClr val="003E52"/>
                  </a:solidFill>
                  <a:latin typeface="Cambria" panose="02040503050406030204" pitchFamily="18" charset="0"/>
                  <a:ea typeface="Cambria" panose="02040503050406030204" pitchFamily="18" charset="0"/>
                </a:rPr>
                <a:t>Global</a:t>
              </a:r>
            </a:p>
          </p:txBody>
        </p:sp>
        <p:sp>
          <p:nvSpPr>
            <p:cNvPr id="43" name="Rounded Rectangle 10"/>
            <p:cNvSpPr txBox="1"/>
            <p:nvPr/>
          </p:nvSpPr>
          <p:spPr>
            <a:xfrm>
              <a:off x="533422" y="1594658"/>
              <a:ext cx="1452766" cy="18401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1600" b="1" kern="1200" dirty="0">
                  <a:solidFill>
                    <a:schemeClr val="bg2"/>
                  </a:solidFill>
                </a:rPr>
                <a:t>External:</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Competition</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Regulatory </a:t>
              </a:r>
              <a:r>
                <a:rPr lang="en-US" kern="1200" dirty="0">
                  <a:solidFill>
                    <a:schemeClr val="accent1"/>
                  </a:solidFill>
                </a:rPr>
                <a:t>bodies </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Partners </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Vendors </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Market</a:t>
              </a:r>
              <a:endParaRPr lang="en-US" kern="1200" dirty="0">
                <a:solidFill>
                  <a:schemeClr val="accent1"/>
                </a:solidFill>
              </a:endParaRPr>
            </a:p>
          </p:txBody>
        </p:sp>
        <p:sp>
          <p:nvSpPr>
            <p:cNvPr id="17" name="Rounded Rectangle 8"/>
            <p:cNvSpPr txBox="1"/>
            <p:nvPr/>
          </p:nvSpPr>
          <p:spPr>
            <a:xfrm>
              <a:off x="2081864" y="1624395"/>
              <a:ext cx="2186065" cy="1826678"/>
            </a:xfrm>
            <a:prstGeom prst="rect">
              <a:avLst/>
            </a:prstGeom>
            <a:noFill/>
            <a:ln>
              <a:noFill/>
            </a:ln>
          </p:spPr>
          <p:style>
            <a:lnRef idx="0">
              <a:scrgbClr r="0" g="0" b="0"/>
            </a:lnRef>
            <a:fillRef idx="0">
              <a:scrgbClr r="0" g="0" b="0"/>
            </a:fillRef>
            <a:effectRef idx="0">
              <a:scrgbClr r="0" g="0" b="0"/>
            </a:effectRef>
            <a:fontRef idx="minor">
              <a:schemeClr val="accent1"/>
            </a:fontRef>
          </p:style>
          <p:txBody>
            <a:bodyPr spcFirstLastPara="0" vert="horz" wrap="square" lIns="53340" tIns="53340" rIns="53340" bIns="53340" numCol="1" spcCol="1270" anchor="ctr" anchorCtr="0">
              <a:noAutofit/>
            </a:bodyPr>
            <a:lstStyle/>
            <a:p>
              <a:pPr lvl="0" defTabSz="622300">
                <a:lnSpc>
                  <a:spcPct val="90000"/>
                </a:lnSpc>
                <a:spcBef>
                  <a:spcPct val="0"/>
                </a:spcBef>
                <a:spcAft>
                  <a:spcPct val="35000"/>
                </a:spcAft>
              </a:pPr>
              <a:r>
                <a:rPr lang="en-US" sz="1600" b="1" kern="1200" dirty="0" smtClean="0">
                  <a:solidFill>
                    <a:schemeClr val="bg2"/>
                  </a:solidFill>
                </a:rPr>
                <a:t>Internal:</a:t>
              </a:r>
            </a:p>
            <a:p>
              <a:pPr marL="285750" lvl="0" indent="-285750" defTabSz="622300">
                <a:lnSpc>
                  <a:spcPct val="90000"/>
                </a:lnSpc>
                <a:spcBef>
                  <a:spcPct val="0"/>
                </a:spcBef>
                <a:spcAft>
                  <a:spcPct val="35000"/>
                </a:spcAft>
                <a:buFont typeface="Arial" panose="020B0604020202020204" pitchFamily="34" charset="0"/>
                <a:buChar char="•"/>
              </a:pPr>
              <a:r>
                <a:rPr lang="en-US" sz="1400" kern="1200" dirty="0" smtClean="0"/>
                <a:t>Strategy, vision</a:t>
              </a:r>
            </a:p>
            <a:p>
              <a:pPr marL="285750" lvl="0" indent="-285750" defTabSz="622300">
                <a:lnSpc>
                  <a:spcPct val="90000"/>
                </a:lnSpc>
                <a:spcBef>
                  <a:spcPct val="0"/>
                </a:spcBef>
                <a:spcAft>
                  <a:spcPct val="35000"/>
                </a:spcAft>
                <a:buFont typeface="Arial" panose="020B0604020202020204" pitchFamily="34" charset="0"/>
                <a:buChar char="•"/>
              </a:pPr>
              <a:r>
                <a:rPr lang="en-US" sz="1400" kern="1200" dirty="0" smtClean="0"/>
                <a:t>Departments / units</a:t>
              </a:r>
            </a:p>
            <a:p>
              <a:pPr marL="285750" lvl="0" indent="-285750" defTabSz="622300">
                <a:lnSpc>
                  <a:spcPct val="90000"/>
                </a:lnSpc>
                <a:spcBef>
                  <a:spcPct val="0"/>
                </a:spcBef>
                <a:spcAft>
                  <a:spcPct val="35000"/>
                </a:spcAft>
                <a:buFont typeface="Arial" panose="020B0604020202020204" pitchFamily="34" charset="0"/>
                <a:buChar char="•"/>
              </a:pPr>
              <a:r>
                <a:rPr lang="en-US" sz="1400" kern="1200" dirty="0" smtClean="0"/>
                <a:t>Organization structure</a:t>
              </a:r>
            </a:p>
            <a:p>
              <a:pPr marL="285750" lvl="0" indent="-285750" defTabSz="622300">
                <a:lnSpc>
                  <a:spcPct val="90000"/>
                </a:lnSpc>
                <a:spcBef>
                  <a:spcPct val="0"/>
                </a:spcBef>
                <a:spcAft>
                  <a:spcPct val="35000"/>
                </a:spcAft>
                <a:buFont typeface="Arial" panose="020B0604020202020204" pitchFamily="34" charset="0"/>
                <a:buChar char="•"/>
              </a:pPr>
              <a:r>
                <a:rPr lang="en-US" sz="1400" kern="1200" dirty="0" smtClean="0"/>
                <a:t>Main products</a:t>
              </a:r>
            </a:p>
            <a:p>
              <a:pPr marL="285750" lvl="0" indent="-285750" defTabSz="622300">
                <a:lnSpc>
                  <a:spcPct val="90000"/>
                </a:lnSpc>
                <a:spcBef>
                  <a:spcPct val="0"/>
                </a:spcBef>
                <a:spcAft>
                  <a:spcPct val="35000"/>
                </a:spcAft>
                <a:buFont typeface="Arial" panose="020B0604020202020204" pitchFamily="34" charset="0"/>
                <a:buChar char="•"/>
              </a:pPr>
              <a:r>
                <a:rPr lang="en-US" sz="1400" kern="1200" dirty="0" smtClean="0"/>
                <a:t>Flow of value</a:t>
              </a:r>
            </a:p>
            <a:p>
              <a:pPr marL="285750" lvl="0" indent="-285750" defTabSz="622300">
                <a:lnSpc>
                  <a:spcPct val="90000"/>
                </a:lnSpc>
                <a:spcBef>
                  <a:spcPct val="0"/>
                </a:spcBef>
                <a:spcAft>
                  <a:spcPct val="35000"/>
                </a:spcAft>
                <a:buFont typeface="Arial" panose="020B0604020202020204" pitchFamily="34" charset="0"/>
                <a:buChar char="•"/>
              </a:pPr>
              <a:r>
                <a:rPr lang="en-US" kern="1200" dirty="0" smtClean="0"/>
                <a:t>Tools of the trade</a:t>
              </a:r>
              <a:endParaRPr lang="en-US" sz="1400" kern="1200" dirty="0" smtClean="0"/>
            </a:p>
          </p:txBody>
        </p:sp>
        <p:sp>
          <p:nvSpPr>
            <p:cNvPr id="18" name="Rounded Rectangle 6"/>
            <p:cNvSpPr txBox="1"/>
            <p:nvPr/>
          </p:nvSpPr>
          <p:spPr>
            <a:xfrm>
              <a:off x="542808" y="3467299"/>
              <a:ext cx="3209237" cy="424900"/>
            </a:xfrm>
            <a:prstGeom prst="rect">
              <a:avLst/>
            </a:prstGeom>
            <a:noFill/>
            <a:ln>
              <a:noFill/>
            </a:ln>
          </p:spPr>
          <p:style>
            <a:lnRef idx="0">
              <a:scrgbClr r="0" g="0" b="0"/>
            </a:lnRef>
            <a:fillRef idx="0">
              <a:scrgbClr r="0" g="0" b="0"/>
            </a:fillRef>
            <a:effectRef idx="0">
              <a:scrgbClr r="0" g="0" b="0"/>
            </a:effectRef>
            <a:fontRef idx="minor">
              <a:schemeClr val="accent6"/>
            </a:fontRef>
          </p:style>
          <p:txBody>
            <a:bodyPr spcFirstLastPara="0" vert="horz" wrap="square" lIns="102870" tIns="102870" rIns="102870" bIns="102870" numCol="1" spcCol="1270" anchor="ctr" anchorCtr="0">
              <a:noAutofit/>
            </a:bodyPr>
            <a:lstStyle/>
            <a:p>
              <a:pPr algn="ctr" defTabSz="1200150">
                <a:lnSpc>
                  <a:spcPct val="90000"/>
                </a:lnSpc>
                <a:spcBef>
                  <a:spcPct val="0"/>
                </a:spcBef>
                <a:spcAft>
                  <a:spcPct val="35000"/>
                </a:spcAft>
              </a:pPr>
              <a:r>
                <a:rPr lang="en-US" sz="2000" kern="1200" dirty="0" smtClean="0">
                  <a:solidFill>
                    <a:schemeClr val="bg2"/>
                  </a:solidFill>
                  <a:latin typeface="Cambria" panose="02040503050406030204" pitchFamily="18" charset="0"/>
                  <a:ea typeface="Cambria" panose="02040503050406030204" pitchFamily="18" charset="0"/>
                </a:rPr>
                <a:t>Organizational knowledge</a:t>
              </a:r>
              <a:endParaRPr lang="en-US" sz="2000" kern="1200" dirty="0">
                <a:solidFill>
                  <a:schemeClr val="bg2"/>
                </a:solidFill>
                <a:latin typeface="Cambria" panose="02040503050406030204" pitchFamily="18" charset="0"/>
                <a:ea typeface="Cambria" panose="02040503050406030204" pitchFamily="18" charset="0"/>
              </a:endParaRPr>
            </a:p>
          </p:txBody>
        </p:sp>
      </p:grpSp>
      <p:grpSp>
        <p:nvGrpSpPr>
          <p:cNvPr id="6" name="Group 5"/>
          <p:cNvGrpSpPr/>
          <p:nvPr/>
        </p:nvGrpSpPr>
        <p:grpSpPr>
          <a:xfrm>
            <a:off x="4465209" y="1026676"/>
            <a:ext cx="4552377" cy="3398370"/>
            <a:chOff x="4465209" y="1026676"/>
            <a:chExt cx="4552377" cy="3398370"/>
          </a:xfrm>
        </p:grpSpPr>
        <p:sp>
          <p:nvSpPr>
            <p:cNvPr id="19" name="Rounded Rectangle 6"/>
            <p:cNvSpPr txBox="1"/>
            <p:nvPr/>
          </p:nvSpPr>
          <p:spPr>
            <a:xfrm>
              <a:off x="4915378" y="4000146"/>
              <a:ext cx="3209237" cy="424900"/>
            </a:xfrm>
            <a:prstGeom prst="rect">
              <a:avLst/>
            </a:prstGeom>
            <a:noFill/>
            <a:ln>
              <a:noFill/>
            </a:ln>
          </p:spPr>
          <p:style>
            <a:lnRef idx="0">
              <a:scrgbClr r="0" g="0" b="0"/>
            </a:lnRef>
            <a:fillRef idx="0">
              <a:scrgbClr r="0" g="0" b="0"/>
            </a:fillRef>
            <a:effectRef idx="0">
              <a:scrgbClr r="0" g="0" b="0"/>
            </a:effectRef>
            <a:fontRef idx="minor">
              <a:schemeClr val="accent6"/>
            </a:fontRef>
          </p:style>
          <p:txBody>
            <a:bodyPr spcFirstLastPara="0" vert="horz" wrap="square" lIns="102870" tIns="102870" rIns="102870" bIns="102870" numCol="1" spcCol="1270" anchor="ctr" anchorCtr="0">
              <a:noAutofit/>
            </a:bodyPr>
            <a:lstStyle/>
            <a:p>
              <a:pPr algn="ctr" defTabSz="1200150">
                <a:lnSpc>
                  <a:spcPct val="90000"/>
                </a:lnSpc>
                <a:spcBef>
                  <a:spcPct val="0"/>
                </a:spcBef>
                <a:spcAft>
                  <a:spcPct val="35000"/>
                </a:spcAft>
              </a:pPr>
              <a:r>
                <a:rPr lang="en-US" sz="2000" kern="1200" dirty="0" smtClean="0">
                  <a:solidFill>
                    <a:schemeClr val="bg2"/>
                  </a:solidFill>
                  <a:latin typeface="Cambria" panose="02040503050406030204" pitchFamily="18" charset="0"/>
                  <a:ea typeface="Cambria" panose="02040503050406030204" pitchFamily="18" charset="0"/>
                </a:rPr>
                <a:t>Technical knowledge</a:t>
              </a:r>
              <a:endParaRPr lang="en-US" sz="2000" kern="1200" dirty="0">
                <a:solidFill>
                  <a:schemeClr val="bg2"/>
                </a:solidFill>
                <a:latin typeface="Cambria" panose="02040503050406030204" pitchFamily="18" charset="0"/>
                <a:ea typeface="Cambria" panose="02040503050406030204" pitchFamily="18" charset="0"/>
              </a:endParaRPr>
            </a:p>
          </p:txBody>
        </p:sp>
        <p:grpSp>
          <p:nvGrpSpPr>
            <p:cNvPr id="5" name="Group 4"/>
            <p:cNvGrpSpPr/>
            <p:nvPr/>
          </p:nvGrpSpPr>
          <p:grpSpPr>
            <a:xfrm>
              <a:off x="4465209" y="1026676"/>
              <a:ext cx="4552377" cy="3305044"/>
              <a:chOff x="4465209" y="1026676"/>
              <a:chExt cx="4552377" cy="3305044"/>
            </a:xfrm>
          </p:grpSpPr>
          <p:sp>
            <p:nvSpPr>
              <p:cNvPr id="26" name="Rounded Rectangle 16"/>
              <p:cNvSpPr txBox="1"/>
              <p:nvPr/>
            </p:nvSpPr>
            <p:spPr>
              <a:xfrm>
                <a:off x="6266909" y="1691975"/>
                <a:ext cx="2750677" cy="21199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1600" b="1" kern="1200" dirty="0">
                    <a:solidFill>
                      <a:schemeClr val="bg2"/>
                    </a:solidFill>
                  </a:rPr>
                  <a:t>Project:</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Objective</a:t>
                </a:r>
                <a:r>
                  <a:rPr lang="en-US" kern="1200" dirty="0">
                    <a:solidFill>
                      <a:schemeClr val="accent1"/>
                    </a:solidFill>
                  </a:rPr>
                  <a:t>, Value (tech/prod)</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Plan, backlog, timeline, status</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Team</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Key </a:t>
                </a:r>
                <a:r>
                  <a:rPr lang="en-US" kern="1200" dirty="0">
                    <a:solidFill>
                      <a:schemeClr val="accent1"/>
                    </a:solidFill>
                  </a:rPr>
                  <a:t>resources</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Governance</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Charter</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Technology</a:t>
                </a:r>
                <a:endParaRPr lang="en-US" kern="1200" dirty="0">
                  <a:solidFill>
                    <a:schemeClr val="accent1"/>
                  </a:solidFill>
                </a:endParaRPr>
              </a:p>
            </p:txBody>
          </p:sp>
          <p:sp>
            <p:nvSpPr>
              <p:cNvPr id="41" name="Rounded Rectangle 12"/>
              <p:cNvSpPr txBox="1"/>
              <p:nvPr/>
            </p:nvSpPr>
            <p:spPr>
              <a:xfrm>
                <a:off x="5505590" y="1187866"/>
                <a:ext cx="1904271" cy="436529"/>
              </a:xfrm>
              <a:prstGeom prst="rect">
                <a:avLst/>
              </a:prstGeom>
              <a:noFill/>
              <a:ln>
                <a:noFill/>
              </a:ln>
            </p:spPr>
            <p:style>
              <a:lnRef idx="0">
                <a:scrgbClr r="0" g="0" b="0"/>
              </a:lnRef>
              <a:fillRef idx="0">
                <a:scrgbClr r="0" g="0" b="0"/>
              </a:fillRef>
              <a:effectRef idx="0">
                <a:scrgbClr r="0" g="0" b="0"/>
              </a:effectRef>
              <a:fontRef idx="minor">
                <a:schemeClr val="accent6"/>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800" kern="1200" dirty="0" smtClean="0">
                    <a:solidFill>
                      <a:srgbClr val="003E52"/>
                    </a:solidFill>
                    <a:latin typeface="Cambria" panose="02040503050406030204" pitchFamily="18" charset="0"/>
                    <a:ea typeface="Cambria" panose="02040503050406030204" pitchFamily="18" charset="0"/>
                  </a:rPr>
                  <a:t>Specific</a:t>
                </a:r>
                <a:endParaRPr lang="en-US" sz="2800" kern="1200" dirty="0">
                  <a:solidFill>
                    <a:srgbClr val="003E52"/>
                  </a:solidFill>
                  <a:latin typeface="Cambria" panose="02040503050406030204" pitchFamily="18" charset="0"/>
                  <a:ea typeface="Cambria" panose="02040503050406030204" pitchFamily="18" charset="0"/>
                </a:endParaRPr>
              </a:p>
            </p:txBody>
          </p:sp>
          <p:sp>
            <p:nvSpPr>
              <p:cNvPr id="44" name="Rounded Rectangle 14"/>
              <p:cNvSpPr txBox="1"/>
              <p:nvPr/>
            </p:nvSpPr>
            <p:spPr>
              <a:xfrm>
                <a:off x="4805204" y="1608169"/>
                <a:ext cx="1554605" cy="24708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defTabSz="622300">
                  <a:lnSpc>
                    <a:spcPct val="90000"/>
                  </a:lnSpc>
                  <a:spcBef>
                    <a:spcPct val="0"/>
                  </a:spcBef>
                  <a:spcAft>
                    <a:spcPct val="35000"/>
                  </a:spcAft>
                </a:pPr>
                <a:r>
                  <a:rPr lang="en-US" sz="1600" b="1" kern="1200" dirty="0">
                    <a:solidFill>
                      <a:schemeClr val="bg2"/>
                    </a:solidFill>
                  </a:rPr>
                  <a:t>Department:</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Colleagues</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Functions</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Processes</a:t>
                </a:r>
                <a:endParaRPr lang="en-US" kern="1200" dirty="0">
                  <a:solidFill>
                    <a:schemeClr val="accent1"/>
                  </a:solidFill>
                </a:endParaRP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Road map</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KPIs</a:t>
                </a:r>
              </a:p>
              <a:p>
                <a:pPr marL="285750" indent="-285750" defTabSz="622300">
                  <a:lnSpc>
                    <a:spcPct val="90000"/>
                  </a:lnSpc>
                  <a:spcBef>
                    <a:spcPct val="0"/>
                  </a:spcBef>
                  <a:spcAft>
                    <a:spcPct val="35000"/>
                  </a:spcAft>
                  <a:buFont typeface="Arial" panose="020B0604020202020204" pitchFamily="34" charset="0"/>
                  <a:buChar char="•"/>
                </a:pPr>
                <a:r>
                  <a:rPr lang="en-US" kern="1200" dirty="0" smtClean="0">
                    <a:solidFill>
                      <a:schemeClr val="accent1"/>
                    </a:solidFill>
                  </a:rPr>
                  <a:t>Specific technologies</a:t>
                </a:r>
              </a:p>
              <a:p>
                <a:pPr marL="285750" indent="-285750" defTabSz="622300">
                  <a:lnSpc>
                    <a:spcPct val="90000"/>
                  </a:lnSpc>
                  <a:spcBef>
                    <a:spcPct val="0"/>
                  </a:spcBef>
                  <a:spcAft>
                    <a:spcPct val="35000"/>
                  </a:spcAft>
                  <a:buFont typeface="Arial" panose="020B0604020202020204" pitchFamily="34" charset="0"/>
                  <a:buChar char="•"/>
                </a:pPr>
                <a:r>
                  <a:rPr lang="en-US" kern="1200" dirty="0">
                    <a:solidFill>
                      <a:schemeClr val="accent1"/>
                    </a:solidFill>
                  </a:rPr>
                  <a:t>P</a:t>
                </a:r>
                <a:r>
                  <a:rPr lang="en-US" kern="1200" dirty="0" smtClean="0">
                    <a:solidFill>
                      <a:schemeClr val="accent1"/>
                    </a:solidFill>
                  </a:rPr>
                  <a:t>rocedures</a:t>
                </a:r>
                <a:endParaRPr lang="en-US" kern="1200" dirty="0">
                  <a:solidFill>
                    <a:schemeClr val="accent1"/>
                  </a:solidFill>
                </a:endParaRPr>
              </a:p>
            </p:txBody>
          </p:sp>
          <p:cxnSp>
            <p:nvCxnSpPr>
              <p:cNvPr id="3" name="Straight Connector 2"/>
              <p:cNvCxnSpPr/>
              <p:nvPr/>
            </p:nvCxnSpPr>
            <p:spPr>
              <a:xfrm>
                <a:off x="4465209" y="1026676"/>
                <a:ext cx="13349" cy="3305044"/>
              </a:xfrm>
              <a:prstGeom prst="line">
                <a:avLst/>
              </a:prstGeom>
            </p:spPr>
            <p:style>
              <a:lnRef idx="1">
                <a:schemeClr val="accent1"/>
              </a:lnRef>
              <a:fillRef idx="0">
                <a:schemeClr val="accent1"/>
              </a:fillRef>
              <a:effectRef idx="0">
                <a:schemeClr val="accent1"/>
              </a:effectRef>
              <a:fontRef idx="minor">
                <a:schemeClr val="tx1"/>
              </a:fontRef>
            </p:style>
          </p:cxnSp>
        </p:grpSp>
      </p:grpSp>
      <p:pic>
        <p:nvPicPr>
          <p:cNvPr id="22" name="Picture 2" descr="https://static.thenounproject.com/png/476602-200.png"/>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09100" y="202992"/>
            <a:ext cx="983926" cy="983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75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theme/theme1.xml><?xml version="1.0" encoding="utf-8"?>
<a:theme xmlns:a="http://schemas.openxmlformats.org/drawingml/2006/main" name="Ulysses template">
  <a:themeElements>
    <a:clrScheme name="IIBA Colors">
      <a:dk1>
        <a:srgbClr val="FFFFFF"/>
      </a:dk1>
      <a:lt1>
        <a:srgbClr val="FFFFFF"/>
      </a:lt1>
      <a:dk2>
        <a:srgbClr val="FF8300"/>
      </a:dk2>
      <a:lt2>
        <a:srgbClr val="666969"/>
      </a:lt2>
      <a:accent1>
        <a:srgbClr val="003E52"/>
      </a:accent1>
      <a:accent2>
        <a:srgbClr val="746358"/>
      </a:accent2>
      <a:accent3>
        <a:srgbClr val="FFFFFF"/>
      </a:accent3>
      <a:accent4>
        <a:srgbClr val="172D37"/>
      </a:accent4>
      <a:accent5>
        <a:srgbClr val="B2B2B4"/>
      </a:accent5>
      <a:accent6>
        <a:srgbClr val="FF8300"/>
      </a:accent6>
      <a:hlink>
        <a:srgbClr val="003E52"/>
      </a:hlink>
      <a:folHlink>
        <a:srgbClr val="B2B2B4"/>
      </a:folHlink>
    </a:clrScheme>
    <a:fontScheme name="IIBA Fonts">
      <a:majorFont>
        <a:latin typeface="Roboto Cn"/>
        <a:ea typeface=""/>
        <a:cs typeface=""/>
      </a:majorFont>
      <a:minorFont>
        <a:latin typeface="Montserra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IBA-Powerpoint-Template" id="{A560A45D-D555-4494-A319-A5495F395AAA}" vid="{B9EEF312-4721-40E7-AEA1-528090234BEC}"/>
    </a:ext>
  </a:extLst>
</a:theme>
</file>

<file path=ppt/theme/theme2.xml><?xml version="1.0" encoding="utf-8"?>
<a:theme xmlns:a="http://schemas.openxmlformats.org/drawingml/2006/main" name="2_Ulysses template">
  <a:themeElements>
    <a:clrScheme name="IIBA Colors">
      <a:dk1>
        <a:srgbClr val="FFFFFF"/>
      </a:dk1>
      <a:lt1>
        <a:srgbClr val="FFFFFF"/>
      </a:lt1>
      <a:dk2>
        <a:srgbClr val="FF8300"/>
      </a:dk2>
      <a:lt2>
        <a:srgbClr val="666969"/>
      </a:lt2>
      <a:accent1>
        <a:srgbClr val="003E52"/>
      </a:accent1>
      <a:accent2>
        <a:srgbClr val="746358"/>
      </a:accent2>
      <a:accent3>
        <a:srgbClr val="FFFFFF"/>
      </a:accent3>
      <a:accent4>
        <a:srgbClr val="172D37"/>
      </a:accent4>
      <a:accent5>
        <a:srgbClr val="B2B2B4"/>
      </a:accent5>
      <a:accent6>
        <a:srgbClr val="FF8300"/>
      </a:accent6>
      <a:hlink>
        <a:srgbClr val="003E52"/>
      </a:hlink>
      <a:folHlink>
        <a:srgbClr val="B2B2B4"/>
      </a:folHlink>
    </a:clrScheme>
    <a:fontScheme name="IIBA Fonts">
      <a:majorFont>
        <a:latin typeface="Roboto Cn"/>
        <a:ea typeface=""/>
        <a:cs typeface=""/>
      </a:majorFont>
      <a:minorFont>
        <a:latin typeface="Montserra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IBA-Powerpoint-Template" id="{A560A45D-D555-4494-A319-A5495F395AAA}" vid="{B9EEF312-4721-40E7-AEA1-528090234BEC}"/>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10506</TotalTime>
  <Words>953</Words>
  <Application>Microsoft Office PowerPoint</Application>
  <PresentationFormat>Экран (16:9)</PresentationFormat>
  <Paragraphs>212</Paragraphs>
  <Slides>18</Slides>
  <Notes>18</Notes>
  <HiddenSlides>0</HiddenSlides>
  <MMClips>0</MMClips>
  <ScaleCrop>false</ScaleCrop>
  <HeadingPairs>
    <vt:vector size="6" baseType="variant">
      <vt:variant>
        <vt:lpstr>Использованные шрифты</vt:lpstr>
      </vt:variant>
      <vt:variant>
        <vt:i4>7</vt:i4>
      </vt:variant>
      <vt:variant>
        <vt:lpstr>Тема</vt:lpstr>
      </vt:variant>
      <vt:variant>
        <vt:i4>2</vt:i4>
      </vt:variant>
      <vt:variant>
        <vt:lpstr>Заголовки слайдов</vt:lpstr>
      </vt:variant>
      <vt:variant>
        <vt:i4>18</vt:i4>
      </vt:variant>
    </vt:vector>
  </HeadingPairs>
  <TitlesOfParts>
    <vt:vector size="27" baseType="lpstr">
      <vt:lpstr>Arial</vt:lpstr>
      <vt:lpstr>Roboto Cn</vt:lpstr>
      <vt:lpstr>Cambria</vt:lpstr>
      <vt:lpstr>Montserrat Light</vt:lpstr>
      <vt:lpstr>Wingdings</vt:lpstr>
      <vt:lpstr>Montserrat</vt:lpstr>
      <vt:lpstr>Nunito Sans</vt:lpstr>
      <vt:lpstr>Ulysses template</vt:lpstr>
      <vt:lpstr>2_Ulysses template</vt:lpstr>
      <vt:lpstr>Passing the knowledge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MINOIU Irina</dc:creator>
  <cp:lastModifiedBy>Vladislav Orlikov</cp:lastModifiedBy>
  <cp:revision>907</cp:revision>
  <cp:lastPrinted>2018-11-28T15:22:05Z</cp:lastPrinted>
  <dcterms:created xsi:type="dcterms:W3CDTF">2017-06-01T14:43:56Z</dcterms:created>
  <dcterms:modified xsi:type="dcterms:W3CDTF">2019-05-24T15:18:43Z</dcterms:modified>
</cp:coreProperties>
</file>