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6"/>
  </p:notesMasterIdLst>
  <p:sldIdLst>
    <p:sldId id="256" r:id="rId2"/>
    <p:sldId id="284" r:id="rId3"/>
    <p:sldId id="357" r:id="rId4"/>
    <p:sldId id="356" r:id="rId5"/>
    <p:sldId id="260" r:id="rId6"/>
    <p:sldId id="359" r:id="rId7"/>
    <p:sldId id="358" r:id="rId8"/>
    <p:sldId id="363" r:id="rId9"/>
    <p:sldId id="361" r:id="rId10"/>
    <p:sldId id="365" r:id="rId11"/>
    <p:sldId id="364" r:id="rId12"/>
    <p:sldId id="261" r:id="rId13"/>
    <p:sldId id="262" r:id="rId14"/>
    <p:sldId id="263" r:id="rId15"/>
    <p:sldId id="264" r:id="rId16"/>
    <p:sldId id="265" r:id="rId17"/>
    <p:sldId id="266" r:id="rId18"/>
    <p:sldId id="267" r:id="rId19"/>
    <p:sldId id="268" r:id="rId20"/>
    <p:sldId id="269" r:id="rId21"/>
    <p:sldId id="271" r:id="rId22"/>
    <p:sldId id="270" r:id="rId23"/>
    <p:sldId id="274" r:id="rId24"/>
    <p:sldId id="275" r:id="rId25"/>
    <p:sldId id="276" r:id="rId26"/>
    <p:sldId id="272" r:id="rId27"/>
    <p:sldId id="273" r:id="rId28"/>
    <p:sldId id="277" r:id="rId29"/>
    <p:sldId id="278" r:id="rId30"/>
    <p:sldId id="279" r:id="rId31"/>
    <p:sldId id="280" r:id="rId32"/>
    <p:sldId id="281" r:id="rId33"/>
    <p:sldId id="282" r:id="rId34"/>
    <p:sldId id="355" r:id="rId3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7" userDrawn="1">
          <p15:clr>
            <a:srgbClr val="A4A3A4"/>
          </p15:clr>
        </p15:guide>
        <p15:guide id="2" pos="574" userDrawn="1">
          <p15:clr>
            <a:srgbClr val="A4A3A4"/>
          </p15:clr>
        </p15:guide>
        <p15:guide id="3" pos="3885" userDrawn="1">
          <p15:clr>
            <a:srgbClr val="A4A3A4"/>
          </p15:clr>
        </p15:guide>
        <p15:guide id="4" pos="1186" userDrawn="1">
          <p15:clr>
            <a:srgbClr val="A4A3A4"/>
          </p15:clr>
        </p15:guide>
        <p15:guide id="5" pos="6131" userDrawn="1">
          <p15:clr>
            <a:srgbClr val="A4A3A4"/>
          </p15:clr>
        </p15:guide>
        <p15:guide id="6" orient="horz" pos="2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2973" autoAdjust="0"/>
  </p:normalViewPr>
  <p:slideViewPr>
    <p:cSldViewPr snapToGrid="0" showGuides="1">
      <p:cViewPr varScale="1">
        <p:scale>
          <a:sx n="60" d="100"/>
          <a:sy n="60" d="100"/>
        </p:scale>
        <p:origin x="1478" y="58"/>
      </p:cViewPr>
      <p:guideLst>
        <p:guide orient="horz" pos="527"/>
        <p:guide pos="574"/>
        <p:guide pos="3885"/>
        <p:guide pos="1186"/>
        <p:guide pos="6131"/>
        <p:guide orient="horz" pos="2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4C70E2-CC6C-40A0-A978-0359ED6FEA8A}" type="datetimeFigureOut">
              <a:rPr lang="ru-RU" smtClean="0"/>
              <a:t>09.10.2020</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C2C942-9871-45DF-ABD9-10DC51E5E615}" type="slidenum">
              <a:rPr lang="ru-RU" smtClean="0"/>
              <a:t>‹#›</a:t>
            </a:fld>
            <a:endParaRPr lang="ru-RU"/>
          </a:p>
        </p:txBody>
      </p:sp>
    </p:spTree>
    <p:extLst>
      <p:ext uri="{BB962C8B-B14F-4D97-AF65-F5344CB8AC3E}">
        <p14:creationId xmlns:p14="http://schemas.microsoft.com/office/powerpoint/2010/main" val="982490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ПРИМЕЧАНИЕ: Можно перенести в выводы. Типа – в чем</a:t>
            </a:r>
            <a:r>
              <a:rPr lang="ru-RU" baseline="0" dirty="0"/>
              <a:t> проблема и что делать</a:t>
            </a:r>
          </a:p>
          <a:p>
            <a:endParaRPr lang="ru-RU" baseline="0" dirty="0"/>
          </a:p>
          <a:p>
            <a:r>
              <a:rPr lang="ru-RU" baseline="0" dirty="0"/>
              <a:t>Почему мы вообще решили в очередной раз говорить о требованиях с аналитиками? </a:t>
            </a:r>
          </a:p>
          <a:p>
            <a:r>
              <a:rPr lang="ru-RU" baseline="0" dirty="0"/>
              <a:t>Накопив изрядный опыт сложных проектов (в широком смысле слова) всегда пытаешься разобраться, почему что-то пошло не так, и как сделать это лучше, чем получилось. </a:t>
            </a:r>
          </a:p>
          <a:p>
            <a:r>
              <a:rPr lang="ru-RU" baseline="0" dirty="0"/>
              <a:t>Из статистики, умных книг и опыта мы знаем несколько фактов.</a:t>
            </a:r>
          </a:p>
          <a:p>
            <a:pPr marL="228600" indent="-228600">
              <a:buAutoNum type="arabicPeriod"/>
            </a:pPr>
            <a:r>
              <a:rPr lang="ru-RU" baseline="0" dirty="0"/>
              <a:t>Причина почти всех неуправляемых проектов – это изменчивые требования. При этом требования меняются всегда, в современном мире это вообще норма, и различные методологии проектного управления в ИТ нас к этому готовят и учат этим управлять. При этом неуправляемые изменения требований приводят к неуправляемым проектам. Планы устаревают быстрее, чем закрывается окно </a:t>
            </a:r>
            <a:r>
              <a:rPr lang="ru-RU" baseline="0" dirty="0" err="1"/>
              <a:t>проджекта</a:t>
            </a:r>
            <a:r>
              <a:rPr lang="ru-RU" baseline="0" dirty="0"/>
              <a:t>, люди работают без выходных, чтобы уложиться в сроки, результаты работ выкидываются и пересматриваются.</a:t>
            </a:r>
          </a:p>
          <a:p>
            <a:pPr marL="228600" indent="-228600">
              <a:buAutoNum type="arabicPeriod"/>
            </a:pPr>
            <a:r>
              <a:rPr lang="ru-RU" baseline="0" dirty="0"/>
              <a:t>Исправление ошибок в требованиях дороже всего на этапе эксплуатации, а дешевле всего на этапе сбора или проектирования. Так называемая экспоненциальная кривая удорожания ошибок в требовании, которую когда-то как будто бы сделали менее экспоненциальной те же </a:t>
            </a:r>
            <a:r>
              <a:rPr lang="en-US" baseline="0" dirty="0"/>
              <a:t>agile</a:t>
            </a:r>
            <a:r>
              <a:rPr lang="ru-RU" baseline="0" dirty="0"/>
              <a:t>-методологии. На практике это получается не совсем так, ошибочные требования по прежнему стоят дорого, если их «чинить» слишком поздно, просто те, кто за это платит, становятся к этому более лояльны.</a:t>
            </a:r>
          </a:p>
          <a:p>
            <a:pPr marL="228600" indent="-228600">
              <a:buAutoNum type="arabicPeriod"/>
            </a:pPr>
            <a:r>
              <a:rPr lang="ru-RU" baseline="0" dirty="0"/>
              <a:t>Требования, которых нет – ошибка, которую исправить дороже всего. Конечно, если они потом появляются </a:t>
            </a:r>
            <a:r>
              <a:rPr lang="ru-RU" baseline="0" dirty="0">
                <a:sym typeface="Wingdings" panose="05000000000000000000" pitchFamily="2" charset="2"/>
              </a:rPr>
              <a:t> </a:t>
            </a:r>
            <a:r>
              <a:rPr lang="ru-RU" baseline="0" dirty="0"/>
              <a:t>Пропущенные требования – это пропущенная логика (в лучшем случае) или пропущенный кусок архитектуры (в худшем).</a:t>
            </a:r>
          </a:p>
          <a:p>
            <a:pPr marL="228600" indent="-228600">
              <a:buAutoNum type="arabicPeriod"/>
            </a:pPr>
            <a:r>
              <a:rPr lang="ru-RU" baseline="0" dirty="0"/>
              <a:t>Ну и одна из самых, на наш взгляд, правдивых фраз на эту тему, сказанная Бруксом в его книге «</a:t>
            </a:r>
            <a:r>
              <a:rPr lang="en-US" baseline="0" dirty="0"/>
              <a:t>Design of Design</a:t>
            </a:r>
            <a:r>
              <a:rPr lang="ru-RU" baseline="0" dirty="0"/>
              <a:t>» – самая сложная задача проектирования – предмет проектирования. То есть потребитель, поняв варианты реализации своих первоначальных желаний, начинает менять свои желания, искать новые возможности – и это тоже приводит к изменениям требований.</a:t>
            </a:r>
            <a:endParaRPr lang="ru-RU" dirty="0"/>
          </a:p>
        </p:txBody>
      </p:sp>
      <p:sp>
        <p:nvSpPr>
          <p:cNvPr id="4" name="Номер слайда 3"/>
          <p:cNvSpPr>
            <a:spLocks noGrp="1"/>
          </p:cNvSpPr>
          <p:nvPr>
            <p:ph type="sldNum" sz="quarter" idx="10"/>
          </p:nvPr>
        </p:nvSpPr>
        <p:spPr/>
        <p:txBody>
          <a:bodyPr/>
          <a:lstStyle/>
          <a:p>
            <a:fld id="{0CC2C942-9871-45DF-ABD9-10DC51E5E615}" type="slidenum">
              <a:rPr lang="ru-RU" smtClean="0"/>
              <a:t>3</a:t>
            </a:fld>
            <a:endParaRPr lang="ru-RU"/>
          </a:p>
        </p:txBody>
      </p:sp>
    </p:spTree>
    <p:extLst>
      <p:ext uri="{BB962C8B-B14F-4D97-AF65-F5344CB8AC3E}">
        <p14:creationId xmlns:p14="http://schemas.microsoft.com/office/powerpoint/2010/main" val="929751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Б –</a:t>
            </a:r>
            <a:r>
              <a:rPr lang="ru-RU" baseline="0" dirty="0"/>
              <a:t> целевое состояние бизнес/ ландшафта/ чего угодно (определяется требованиями)</a:t>
            </a:r>
          </a:p>
          <a:p>
            <a:r>
              <a:rPr lang="ru-RU" baseline="0" dirty="0"/>
              <a:t>А – текущее состояние</a:t>
            </a:r>
          </a:p>
          <a:p>
            <a:r>
              <a:rPr lang="ru-RU" baseline="0" dirty="0"/>
              <a:t>Машина – это систем/ ПО/ автоматизация, которая нас к целевому состоянию приведет в соответствии с требованиями</a:t>
            </a:r>
            <a:endParaRPr lang="ru-RU" dirty="0"/>
          </a:p>
          <a:p>
            <a:endParaRPr lang="ru-RU" baseline="0" dirty="0"/>
          </a:p>
          <a:p>
            <a:r>
              <a:rPr lang="ru-RU" baseline="0" dirty="0"/>
              <a:t>Пассажиры – это заинтересованные лица. Те самые люди, которым надо нанести непоправимую пользу, доставив их в пункт Б.</a:t>
            </a:r>
          </a:p>
          <a:p>
            <a:r>
              <a:rPr lang="ru-RU" baseline="0" dirty="0"/>
              <a:t>Водитель – это техническая команда, </a:t>
            </a:r>
            <a:r>
              <a:rPr lang="ru-RU" baseline="0" dirty="0" err="1"/>
              <a:t>лид</a:t>
            </a:r>
            <a:r>
              <a:rPr lang="ru-RU" baseline="0" dirty="0"/>
              <a:t>, архитектор, кто-то – человек или группа – отвечающая за реализацию конечного результата. Он умеет вести автомобиль – разрабатывать ПО – может его, если что, немного починить – эксплуатировать – и ожидает основных инструкций, куда ехать, возможно, к какому времени и что-то типа «чтоб не очень трясло по дороге».</a:t>
            </a:r>
          </a:p>
          <a:p>
            <a:r>
              <a:rPr lang="ru-RU" baseline="0" dirty="0"/>
              <a:t>Штурман – это аналитик. Ему самому в принципе никуда не надо, но надо пассажирам, а он с удовольствием им поможет. Узнает цели их маршрута, какие-то детали предложит сам, какие-то запишет слово в слово – проложит маршрут и будет его говорить водителю</a:t>
            </a:r>
          </a:p>
          <a:p>
            <a:r>
              <a:rPr lang="ru-RU" baseline="0" dirty="0"/>
              <a:t>Важный момент – достичь точки Б можно разными способами. Это в моем мире и называется архитектурой решения – маршрут, который должен привести к изменению. И таких маршрутов может быть несколько, в зависимости от разной интерпретации требований и других обстоятельств, которые этими требованиями не регулируются. Архитектура решения – задача всей команды, не только технической, но именно техническая команда может формировать варианты решений, исходя из возможностей реализации, технических навыков и прочего. И, как мы говорили в начале, варианты реализации очень часто (почти всегда) влияют на требования к реализации.</a:t>
            </a:r>
            <a:endParaRPr lang="ru-RU" dirty="0"/>
          </a:p>
        </p:txBody>
      </p:sp>
      <p:sp>
        <p:nvSpPr>
          <p:cNvPr id="4" name="Номер слайда 3"/>
          <p:cNvSpPr>
            <a:spLocks noGrp="1"/>
          </p:cNvSpPr>
          <p:nvPr>
            <p:ph type="sldNum" sz="quarter" idx="10"/>
          </p:nvPr>
        </p:nvSpPr>
        <p:spPr/>
        <p:txBody>
          <a:bodyPr/>
          <a:lstStyle/>
          <a:p>
            <a:fld id="{0CC2C942-9871-45DF-ABD9-10DC51E5E615}" type="slidenum">
              <a:rPr lang="ru-RU" smtClean="0"/>
              <a:t>12</a:t>
            </a:fld>
            <a:endParaRPr lang="ru-RU"/>
          </a:p>
        </p:txBody>
      </p:sp>
    </p:spTree>
    <p:extLst>
      <p:ext uri="{BB962C8B-B14F-4D97-AF65-F5344CB8AC3E}">
        <p14:creationId xmlns:p14="http://schemas.microsoft.com/office/powerpoint/2010/main" val="4254963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После</a:t>
            </a:r>
            <a:r>
              <a:rPr lang="ru-RU" baseline="0" dirty="0"/>
              <a:t> обсуждения с заинтересованными лицами маршрут получается такой.</a:t>
            </a:r>
          </a:p>
          <a:p>
            <a:r>
              <a:rPr lang="ru-RU" baseline="0" dirty="0"/>
              <a:t>У штурмана есть карта, какие-то знания и опыт предыдущих поездок. Вот, решил свозить пассажиров по шоссе вдоль реки, чтобы подышали свежим воздухом, например.</a:t>
            </a:r>
          </a:p>
          <a:p>
            <a:r>
              <a:rPr lang="ru-RU" baseline="0" dirty="0"/>
              <a:t>Штурман берет карту, берет получившийся маршрут и начинает рассказывать водителю, куда ехать. </a:t>
            </a:r>
            <a:endParaRPr lang="en-US" baseline="0" dirty="0"/>
          </a:p>
          <a:p>
            <a:endParaRPr lang="ru-RU" dirty="0"/>
          </a:p>
        </p:txBody>
      </p:sp>
      <p:sp>
        <p:nvSpPr>
          <p:cNvPr id="4" name="Номер слайда 3"/>
          <p:cNvSpPr>
            <a:spLocks noGrp="1"/>
          </p:cNvSpPr>
          <p:nvPr>
            <p:ph type="sldNum" sz="quarter" idx="10"/>
          </p:nvPr>
        </p:nvSpPr>
        <p:spPr/>
        <p:txBody>
          <a:bodyPr/>
          <a:lstStyle/>
          <a:p>
            <a:fld id="{0CC2C942-9871-45DF-ABD9-10DC51E5E615}" type="slidenum">
              <a:rPr lang="ru-RU" smtClean="0"/>
              <a:t>13</a:t>
            </a:fld>
            <a:endParaRPr lang="ru-RU"/>
          </a:p>
        </p:txBody>
      </p:sp>
    </p:spTree>
    <p:extLst>
      <p:ext uri="{BB962C8B-B14F-4D97-AF65-F5344CB8AC3E}">
        <p14:creationId xmlns:p14="http://schemas.microsoft.com/office/powerpoint/2010/main" val="2128215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Сперва</a:t>
            </a:r>
            <a:r>
              <a:rPr lang="ru-RU" baseline="0" dirty="0"/>
              <a:t> все было хорошо, водитель ехал четко по маршруту, который ему показывал штурман, с нужной скоростью и даже качеством поездки (пассажиров не тошнило).</a:t>
            </a:r>
          </a:p>
          <a:p>
            <a:r>
              <a:rPr lang="ru-RU" baseline="0" dirty="0"/>
              <a:t>Но тут, недалеко от парка случилась первая неприятность. Оказалось, что наша машина не может проехать по этому участку на юг из-за ограничений на габариты автомобиля. Штурман об этом не знал, так как это, строго говоря, его обычно не особо интересует. Мы столкнулись с первыми «ограничениями»</a:t>
            </a:r>
            <a:endParaRPr lang="en-US" baseline="0" dirty="0"/>
          </a:p>
          <a:p>
            <a:endParaRPr lang="en-US" baseline="0" dirty="0"/>
          </a:p>
          <a:p>
            <a:endParaRPr lang="en-US" baseline="0" dirty="0"/>
          </a:p>
          <a:p>
            <a:r>
              <a:rPr lang="ru-RU" baseline="0" dirty="0" err="1"/>
              <a:t>Невыявленное</a:t>
            </a:r>
            <a:r>
              <a:rPr lang="ru-RU" baseline="0" dirty="0"/>
              <a:t> ограничение</a:t>
            </a:r>
          </a:p>
          <a:p>
            <a:endParaRPr lang="ru-RU" baseline="0" dirty="0"/>
          </a:p>
        </p:txBody>
      </p:sp>
      <p:sp>
        <p:nvSpPr>
          <p:cNvPr id="4" name="Номер слайда 3"/>
          <p:cNvSpPr>
            <a:spLocks noGrp="1"/>
          </p:cNvSpPr>
          <p:nvPr>
            <p:ph type="sldNum" sz="quarter" idx="10"/>
          </p:nvPr>
        </p:nvSpPr>
        <p:spPr/>
        <p:txBody>
          <a:bodyPr/>
          <a:lstStyle/>
          <a:p>
            <a:fld id="{0CC2C942-9871-45DF-ABD9-10DC51E5E615}" type="slidenum">
              <a:rPr lang="ru-RU" smtClean="0"/>
              <a:t>14</a:t>
            </a:fld>
            <a:endParaRPr lang="ru-RU"/>
          </a:p>
        </p:txBody>
      </p:sp>
    </p:spTree>
    <p:extLst>
      <p:ext uri="{BB962C8B-B14F-4D97-AF65-F5344CB8AC3E}">
        <p14:creationId xmlns:p14="http://schemas.microsoft.com/office/powerpoint/2010/main" val="1509707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Существует</a:t>
            </a:r>
            <a:r>
              <a:rPr lang="ru-RU" baseline="0" dirty="0"/>
              <a:t> множество классификаций требований, по </a:t>
            </a:r>
            <a:r>
              <a:rPr lang="ru-RU" baseline="0" dirty="0" err="1"/>
              <a:t>Вигерсу</a:t>
            </a:r>
            <a:r>
              <a:rPr lang="ru-RU" baseline="0" dirty="0"/>
              <a:t>, по стандарту </a:t>
            </a:r>
            <a:r>
              <a:rPr lang="en-US" baseline="0" dirty="0"/>
              <a:t>IREB</a:t>
            </a:r>
            <a:r>
              <a:rPr lang="ru-RU" baseline="0" dirty="0"/>
              <a:t>, по </a:t>
            </a:r>
            <a:r>
              <a:rPr lang="en-US" baseline="0" dirty="0"/>
              <a:t>CMU SEI </a:t>
            </a:r>
            <a:r>
              <a:rPr lang="ru-RU" baseline="0" dirty="0"/>
              <a:t>и вообще их много, и на споры о том, какая правильнее, можно потратить много времени.</a:t>
            </a:r>
          </a:p>
          <a:p>
            <a:r>
              <a:rPr lang="ru-RU" baseline="0" dirty="0"/>
              <a:t>У нас (в рамках решения задач архитектуры, а также для упрощения жизни техническим командам) выработалась такая классификация.</a:t>
            </a:r>
          </a:p>
          <a:p>
            <a:r>
              <a:rPr lang="ru-RU" baseline="0" dirty="0"/>
              <a:t>Требования к поведению (обычно под функциональными требованиями подразумевают их). Описывают, что именно должно делать ПО/ система, чтобы достигнуть целей заинтересованных лиц. Именно эти требования на практике превратились в юз кейсы, то есть в варианты использования (оставим за скобками спор о их применимости в «современной разработке»).</a:t>
            </a:r>
          </a:p>
          <a:p>
            <a:r>
              <a:rPr lang="ru-RU" baseline="0" dirty="0"/>
              <a:t>Требования качества – это требования к тому, как именно должна работать система/ ПО с точки зрения потребительских характеристик – как быстро, как надежно. То, что обычно принято называть нефункциональными требованиями. Свою проблему с этим названием я расскажу чуть позже, когда мы дойдем до этих требований.</a:t>
            </a:r>
          </a:p>
          <a:p>
            <a:r>
              <a:rPr lang="ru-RU" baseline="0" dirty="0"/>
              <a:t>Ограничения – это такие требования, которые ограничивают пространство решений. </a:t>
            </a:r>
            <a:endParaRPr lang="ru-RU" dirty="0"/>
          </a:p>
        </p:txBody>
      </p:sp>
      <p:sp>
        <p:nvSpPr>
          <p:cNvPr id="4" name="Номер слайда 3"/>
          <p:cNvSpPr>
            <a:spLocks noGrp="1"/>
          </p:cNvSpPr>
          <p:nvPr>
            <p:ph type="sldNum" sz="quarter" idx="10"/>
          </p:nvPr>
        </p:nvSpPr>
        <p:spPr/>
        <p:txBody>
          <a:bodyPr/>
          <a:lstStyle/>
          <a:p>
            <a:fld id="{0CC2C942-9871-45DF-ABD9-10DC51E5E615}" type="slidenum">
              <a:rPr lang="ru-RU" smtClean="0"/>
              <a:t>15</a:t>
            </a:fld>
            <a:endParaRPr lang="ru-RU"/>
          </a:p>
        </p:txBody>
      </p:sp>
    </p:spTree>
    <p:extLst>
      <p:ext uri="{BB962C8B-B14F-4D97-AF65-F5344CB8AC3E}">
        <p14:creationId xmlns:p14="http://schemas.microsoft.com/office/powerpoint/2010/main" val="2457894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Ограничения как правило базируются на ранее принятых решениях, либо в</a:t>
            </a:r>
            <a:r>
              <a:rPr lang="ru-RU" baseline="0" dirty="0"/>
              <a:t> организации, либо в стране (если речь о регуляторе), либо в отдельно взятой системе. Эти ранее принятые решения часто кажутся очевидными, особенно для заинтересованных сторон, которые о них знают, но они очень важны для нас, чтобы отсечь те варианты решений, которые этим ограничениям не удовлетворяют.</a:t>
            </a:r>
          </a:p>
          <a:p>
            <a:r>
              <a:rPr lang="ru-RU" baseline="0" dirty="0"/>
              <a:t>СЮДА МОЖНО ВСТАВИТЬ ПРИМЕР ПРО </a:t>
            </a:r>
            <a:r>
              <a:rPr lang="en-US" baseline="0" dirty="0"/>
              <a:t>CI/CD</a:t>
            </a:r>
            <a:endParaRPr lang="ru-RU" dirty="0"/>
          </a:p>
        </p:txBody>
      </p:sp>
      <p:sp>
        <p:nvSpPr>
          <p:cNvPr id="4" name="Номер слайда 3"/>
          <p:cNvSpPr>
            <a:spLocks noGrp="1"/>
          </p:cNvSpPr>
          <p:nvPr>
            <p:ph type="sldNum" sz="quarter" idx="10"/>
          </p:nvPr>
        </p:nvSpPr>
        <p:spPr/>
        <p:txBody>
          <a:bodyPr/>
          <a:lstStyle/>
          <a:p>
            <a:fld id="{0CC2C942-9871-45DF-ABD9-10DC51E5E615}" type="slidenum">
              <a:rPr lang="ru-RU" smtClean="0"/>
              <a:t>16</a:t>
            </a:fld>
            <a:endParaRPr lang="ru-RU"/>
          </a:p>
        </p:txBody>
      </p:sp>
    </p:spTree>
    <p:extLst>
      <p:ext uri="{BB962C8B-B14F-4D97-AF65-F5344CB8AC3E}">
        <p14:creationId xmlns:p14="http://schemas.microsoft.com/office/powerpoint/2010/main" val="34991203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См слайд</a:t>
            </a:r>
          </a:p>
        </p:txBody>
      </p:sp>
      <p:sp>
        <p:nvSpPr>
          <p:cNvPr id="4" name="Номер слайда 3"/>
          <p:cNvSpPr>
            <a:spLocks noGrp="1"/>
          </p:cNvSpPr>
          <p:nvPr>
            <p:ph type="sldNum" sz="quarter" idx="10"/>
          </p:nvPr>
        </p:nvSpPr>
        <p:spPr/>
        <p:txBody>
          <a:bodyPr/>
          <a:lstStyle/>
          <a:p>
            <a:fld id="{0CC2C942-9871-45DF-ABD9-10DC51E5E615}" type="slidenum">
              <a:rPr lang="ru-RU" smtClean="0"/>
              <a:t>17</a:t>
            </a:fld>
            <a:endParaRPr lang="ru-RU"/>
          </a:p>
        </p:txBody>
      </p:sp>
    </p:spTree>
    <p:extLst>
      <p:ext uri="{BB962C8B-B14F-4D97-AF65-F5344CB8AC3E}">
        <p14:creationId xmlns:p14="http://schemas.microsoft.com/office/powerpoint/2010/main" val="3065628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Итак, штурман</a:t>
            </a:r>
            <a:r>
              <a:rPr lang="ru-RU" baseline="0" dirty="0"/>
              <a:t> скорректировал маршрут («ладно, тут можно чуть </a:t>
            </a:r>
            <a:r>
              <a:rPr lang="ru-RU" baseline="0" dirty="0" err="1"/>
              <a:t>чуть</a:t>
            </a:r>
            <a:r>
              <a:rPr lang="ru-RU" baseline="0" dirty="0"/>
              <a:t> через </a:t>
            </a:r>
            <a:r>
              <a:rPr lang="ru-RU" baseline="0" dirty="0" err="1"/>
              <a:t>северо</a:t>
            </a:r>
            <a:r>
              <a:rPr lang="ru-RU" baseline="0" dirty="0"/>
              <a:t> запад проехать»), и мы едем дальше. Но неожиданно</a:t>
            </a:r>
          </a:p>
          <a:p>
            <a:endParaRPr lang="ru-RU"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ru-RU"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baseline="0" dirty="0"/>
              <a:t>Про атрибут качества – производительность – 5 пассажиров</a:t>
            </a:r>
          </a:p>
          <a:p>
            <a:endParaRPr lang="ru-RU" baseline="0" dirty="0"/>
          </a:p>
        </p:txBody>
      </p:sp>
      <p:sp>
        <p:nvSpPr>
          <p:cNvPr id="4" name="Номер слайда 3"/>
          <p:cNvSpPr>
            <a:spLocks noGrp="1"/>
          </p:cNvSpPr>
          <p:nvPr>
            <p:ph type="sldNum" sz="quarter" idx="10"/>
          </p:nvPr>
        </p:nvSpPr>
        <p:spPr/>
        <p:txBody>
          <a:bodyPr/>
          <a:lstStyle/>
          <a:p>
            <a:fld id="{0CC2C942-9871-45DF-ABD9-10DC51E5E615}" type="slidenum">
              <a:rPr lang="ru-RU" smtClean="0"/>
              <a:t>18</a:t>
            </a:fld>
            <a:endParaRPr lang="ru-RU"/>
          </a:p>
        </p:txBody>
      </p:sp>
    </p:spTree>
    <p:extLst>
      <p:ext uri="{BB962C8B-B14F-4D97-AF65-F5344CB8AC3E}">
        <p14:creationId xmlns:p14="http://schemas.microsoft.com/office/powerpoint/2010/main" val="40189430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На этом участке</a:t>
            </a:r>
            <a:r>
              <a:rPr lang="ru-RU" baseline="0" dirty="0"/>
              <a:t> оказывает ограничение в 20 км/ ч.</a:t>
            </a:r>
          </a:p>
          <a:p>
            <a:r>
              <a:rPr lang="ru-RU" baseline="0" dirty="0"/>
              <a:t>«Ну да», говорит штурман, «там есть ограничение но лучше медленно ехать, чем никак?»</a:t>
            </a:r>
          </a:p>
          <a:p>
            <a:r>
              <a:rPr lang="ru-RU" dirty="0"/>
              <a:t>Для штурмана (в нашем случае) не очень</a:t>
            </a:r>
            <a:r>
              <a:rPr lang="ru-RU" baseline="0" dirty="0"/>
              <a:t> важны ограничения скорости, потому что в итоге в точку Б машина все равно доберется.</a:t>
            </a:r>
            <a:r>
              <a:rPr lang="en-US" baseline="0" dirty="0"/>
              <a:t> </a:t>
            </a:r>
            <a:r>
              <a:rPr lang="ru-RU" baseline="0" dirty="0"/>
              <a:t>«Что надо» не изменилось. Но появилось «Как именно надо». Требования качества.</a:t>
            </a:r>
            <a:endParaRPr lang="ru-RU" dirty="0"/>
          </a:p>
        </p:txBody>
      </p:sp>
      <p:sp>
        <p:nvSpPr>
          <p:cNvPr id="4" name="Номер слайда 3"/>
          <p:cNvSpPr>
            <a:spLocks noGrp="1"/>
          </p:cNvSpPr>
          <p:nvPr>
            <p:ph type="sldNum" sz="quarter" idx="10"/>
          </p:nvPr>
        </p:nvSpPr>
        <p:spPr/>
        <p:txBody>
          <a:bodyPr/>
          <a:lstStyle/>
          <a:p>
            <a:fld id="{0CC2C942-9871-45DF-ABD9-10DC51E5E615}" type="slidenum">
              <a:rPr lang="ru-RU" smtClean="0"/>
              <a:t>19</a:t>
            </a:fld>
            <a:endParaRPr lang="ru-RU"/>
          </a:p>
        </p:txBody>
      </p:sp>
    </p:spTree>
    <p:extLst>
      <p:ext uri="{BB962C8B-B14F-4D97-AF65-F5344CB8AC3E}">
        <p14:creationId xmlns:p14="http://schemas.microsoft.com/office/powerpoint/2010/main" val="42359306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Требования</a:t>
            </a:r>
            <a:r>
              <a:rPr lang="ru-RU" baseline="0" dirty="0"/>
              <a:t> к качеству часто называют нефункциональными требованиями, и это мне не нравится по нескольким причинам. Во-первых, у участников процесса создается ложное впечатление, что раз эти требования НЕ к функциям, значит они не важны, так как не приносят бизнес-ценности. Во-вторых, классификационные споры, что считать функциональными, а что – нефункциональными требованиями, и, соответственно, в чьей зоне ответственности они находятся – бизнес-специалистов или технических специалистов – могут отнять немало времени и сил.</a:t>
            </a:r>
          </a:p>
          <a:p>
            <a:r>
              <a:rPr lang="ru-RU" baseline="0" dirty="0"/>
              <a:t>На самом деле требования к качеству – это требования к тому, как именно (с какой производительностью, надежностью и т.д.) должны выполняться ФУНКЦИИ. Потому что без функций эти требования в целом довольно бессмысленны. Например, требование «время отклика должно быть не больше секунды» выглядит довольно бессмысленным для какой-нибудь функции, от которой по бизнесу никто не ждет такой скорости, например, выдача отчета за месяц. Ну и реализация таких требований обычно бывает довольно дорогой, если их не ограничивать какими-то понятными функциональными рамками. Например, сделать для всей системы 99,999 гораздо дороже, чем сделать 99,999 для отдельного ее элемента, реализующего самые критичные функции.</a:t>
            </a:r>
          </a:p>
          <a:p>
            <a:endParaRPr lang="ru-RU" dirty="0"/>
          </a:p>
        </p:txBody>
      </p:sp>
      <p:sp>
        <p:nvSpPr>
          <p:cNvPr id="4" name="Номер слайда 3"/>
          <p:cNvSpPr>
            <a:spLocks noGrp="1"/>
          </p:cNvSpPr>
          <p:nvPr>
            <p:ph type="sldNum" sz="quarter" idx="10"/>
          </p:nvPr>
        </p:nvSpPr>
        <p:spPr/>
        <p:txBody>
          <a:bodyPr/>
          <a:lstStyle/>
          <a:p>
            <a:fld id="{0CC2C942-9871-45DF-ABD9-10DC51E5E615}" type="slidenum">
              <a:rPr lang="ru-RU" smtClean="0"/>
              <a:t>20</a:t>
            </a:fld>
            <a:endParaRPr lang="ru-RU"/>
          </a:p>
        </p:txBody>
      </p:sp>
    </p:spTree>
    <p:extLst>
      <p:ext uri="{BB962C8B-B14F-4D97-AF65-F5344CB8AC3E}">
        <p14:creationId xmlns:p14="http://schemas.microsoft.com/office/powerpoint/2010/main" val="24609478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См слайд.</a:t>
            </a:r>
          </a:p>
          <a:p>
            <a:r>
              <a:rPr lang="ru-RU" dirty="0"/>
              <a:t>Сделать</a:t>
            </a:r>
            <a:r>
              <a:rPr lang="ru-RU" baseline="0" dirty="0"/>
              <a:t> как надо проще, чем ответить на вопрос – как мы можем.</a:t>
            </a:r>
          </a:p>
          <a:p>
            <a:r>
              <a:rPr lang="ru-RU" baseline="0" dirty="0"/>
              <a:t>Часто заказчик не говорит, какие показатели качества ему нужны, а просит сказать, какие мы можем обеспечить, и говорит, устраивает его это или нет. В целом это более сложный вариант, так как технические специалисты скорее всего без тестирования ответ на этот вопрос вам не дадут. Поэтому так важно выявить эти требования, если они есть.</a:t>
            </a:r>
          </a:p>
          <a:p>
            <a:r>
              <a:rPr lang="ru-RU" baseline="0" dirty="0"/>
              <a:t>С другой стороны, даже если этих требований нет, заинтересованные лица все равно в итоге будут недовольны, если качество будет ниже некоторого «психологического порога». Но это уже другая история</a:t>
            </a:r>
            <a:endParaRPr lang="ru-RU" dirty="0"/>
          </a:p>
        </p:txBody>
      </p:sp>
      <p:sp>
        <p:nvSpPr>
          <p:cNvPr id="4" name="Номер слайда 3"/>
          <p:cNvSpPr>
            <a:spLocks noGrp="1"/>
          </p:cNvSpPr>
          <p:nvPr>
            <p:ph type="sldNum" sz="quarter" idx="10"/>
          </p:nvPr>
        </p:nvSpPr>
        <p:spPr/>
        <p:txBody>
          <a:bodyPr/>
          <a:lstStyle/>
          <a:p>
            <a:fld id="{0CC2C942-9871-45DF-ABD9-10DC51E5E615}" type="slidenum">
              <a:rPr lang="ru-RU" smtClean="0"/>
              <a:t>21</a:t>
            </a:fld>
            <a:endParaRPr lang="ru-RU"/>
          </a:p>
        </p:txBody>
      </p:sp>
    </p:spTree>
    <p:extLst>
      <p:ext uri="{BB962C8B-B14F-4D97-AF65-F5344CB8AC3E}">
        <p14:creationId xmlns:p14="http://schemas.microsoft.com/office/powerpoint/2010/main" val="3645500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 результате получается, вот так (МОЖНО ОБЫГРАТЬ ТЕКСТ СЛАЙДА</a:t>
            </a:r>
            <a:r>
              <a:rPr lang="ru-RU" baseline="0" dirty="0"/>
              <a:t>)</a:t>
            </a:r>
            <a:r>
              <a:rPr lang="ru-RU" dirty="0"/>
              <a:t>.</a:t>
            </a:r>
          </a:p>
          <a:p>
            <a:endParaRPr lang="ru-RU" dirty="0"/>
          </a:p>
          <a:p>
            <a:r>
              <a:rPr lang="ru-RU" dirty="0"/>
              <a:t>Ка</a:t>
            </a:r>
            <a:r>
              <a:rPr lang="ru-RU" baseline="0" dirty="0"/>
              <a:t>к удовлетворить заказчика и сэкономить бюджет, все знают и без нас, а вот как сделать техническую команду чуть более счастливой – об этом и поговорим, и разберем на небольшом примере.</a:t>
            </a:r>
            <a:endParaRPr lang="ru-RU" dirty="0"/>
          </a:p>
          <a:p>
            <a:endParaRPr lang="ru-RU" dirty="0"/>
          </a:p>
        </p:txBody>
      </p:sp>
      <p:sp>
        <p:nvSpPr>
          <p:cNvPr id="4" name="Номер слайда 3"/>
          <p:cNvSpPr>
            <a:spLocks noGrp="1"/>
          </p:cNvSpPr>
          <p:nvPr>
            <p:ph type="sldNum" sz="quarter" idx="10"/>
          </p:nvPr>
        </p:nvSpPr>
        <p:spPr/>
        <p:txBody>
          <a:bodyPr/>
          <a:lstStyle/>
          <a:p>
            <a:fld id="{0CC2C942-9871-45DF-ABD9-10DC51E5E615}" type="slidenum">
              <a:rPr lang="ru-RU" smtClean="0"/>
              <a:t>4</a:t>
            </a:fld>
            <a:endParaRPr lang="ru-RU"/>
          </a:p>
        </p:txBody>
      </p:sp>
    </p:spTree>
    <p:extLst>
      <p:ext uri="{BB962C8B-B14F-4D97-AF65-F5344CB8AC3E}">
        <p14:creationId xmlns:p14="http://schemas.microsoft.com/office/powerpoint/2010/main" val="16289858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aseline="0" dirty="0"/>
              <a:t> Итак, ограничение скорости и такое сильное, довольно серьезно увеличивает время поездки. Но мы едем. И тут пассажир вспоминает, что ему надо еще заехать в точку А2. И все бы ничего, требования меняются, мы к этому готовы. Но А2 находится не по пути, на другой стороне реки. Это, казалось бы, небольшое изменение требования («а что, точка Б-то осталась!»</a:t>
            </a:r>
            <a:r>
              <a:rPr lang="en-US" baseline="0" dirty="0"/>
              <a:t>)</a:t>
            </a:r>
            <a:r>
              <a:rPr lang="ru-RU" baseline="0" dirty="0"/>
              <a:t>, ну и мы ожидали, что требования могут поменяться. Попробуем туда проехать.</a:t>
            </a:r>
          </a:p>
        </p:txBody>
      </p:sp>
      <p:sp>
        <p:nvSpPr>
          <p:cNvPr id="4" name="Номер слайда 3"/>
          <p:cNvSpPr>
            <a:spLocks noGrp="1"/>
          </p:cNvSpPr>
          <p:nvPr>
            <p:ph type="sldNum" sz="quarter" idx="10"/>
          </p:nvPr>
        </p:nvSpPr>
        <p:spPr/>
        <p:txBody>
          <a:bodyPr/>
          <a:lstStyle/>
          <a:p>
            <a:fld id="{0CC2C942-9871-45DF-ABD9-10DC51E5E615}" type="slidenum">
              <a:rPr lang="ru-RU" smtClean="0"/>
              <a:t>22</a:t>
            </a:fld>
            <a:endParaRPr lang="ru-RU"/>
          </a:p>
        </p:txBody>
      </p:sp>
    </p:spTree>
    <p:extLst>
      <p:ext uri="{BB962C8B-B14F-4D97-AF65-F5344CB8AC3E}">
        <p14:creationId xmlns:p14="http://schemas.microsoft.com/office/powerpoint/2010/main" val="19533049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Итак,</a:t>
            </a:r>
            <a:r>
              <a:rPr lang="ru-RU" baseline="0" dirty="0"/>
              <a:t> мы поехали в точку А2, сильно поменяв изначальный маршрут. При этом, нам же надо потом добраться в точку Б, поэтому штурман прокладывает новый кусок маршрута к точке Б</a:t>
            </a:r>
            <a:endParaRPr lang="ru-RU" dirty="0"/>
          </a:p>
        </p:txBody>
      </p:sp>
      <p:sp>
        <p:nvSpPr>
          <p:cNvPr id="4" name="Номер слайда 3"/>
          <p:cNvSpPr>
            <a:spLocks noGrp="1"/>
          </p:cNvSpPr>
          <p:nvPr>
            <p:ph type="sldNum" sz="quarter" idx="10"/>
          </p:nvPr>
        </p:nvSpPr>
        <p:spPr/>
        <p:txBody>
          <a:bodyPr/>
          <a:lstStyle/>
          <a:p>
            <a:fld id="{0CC2C942-9871-45DF-ABD9-10DC51E5E615}" type="slidenum">
              <a:rPr lang="ru-RU" smtClean="0"/>
              <a:t>23</a:t>
            </a:fld>
            <a:endParaRPr lang="ru-RU"/>
          </a:p>
        </p:txBody>
      </p:sp>
    </p:spTree>
    <p:extLst>
      <p:ext uri="{BB962C8B-B14F-4D97-AF65-F5344CB8AC3E}">
        <p14:creationId xmlns:p14="http://schemas.microsoft.com/office/powerpoint/2010/main" val="35594069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Но</a:t>
            </a:r>
            <a:r>
              <a:rPr lang="ru-RU" baseline="0" dirty="0"/>
              <a:t> на этом участке дороги грунт (да, в городе, вот так бывает). А наша машина, водитель и пассажиры не готовы ехать по грунту. Последствия изменения важного куска маршрута приводят к тому, что наш маршрут (система) становится сложнее, и к этой сложности мы все не готовы.</a:t>
            </a:r>
          </a:p>
          <a:p>
            <a:endParaRPr lang="ru-RU" dirty="0"/>
          </a:p>
        </p:txBody>
      </p:sp>
      <p:sp>
        <p:nvSpPr>
          <p:cNvPr id="4" name="Номер слайда 3"/>
          <p:cNvSpPr>
            <a:spLocks noGrp="1"/>
          </p:cNvSpPr>
          <p:nvPr>
            <p:ph type="sldNum" sz="quarter" idx="10"/>
          </p:nvPr>
        </p:nvSpPr>
        <p:spPr/>
        <p:txBody>
          <a:bodyPr/>
          <a:lstStyle/>
          <a:p>
            <a:fld id="{0CC2C942-9871-45DF-ABD9-10DC51E5E615}" type="slidenum">
              <a:rPr lang="ru-RU" smtClean="0"/>
              <a:t>24</a:t>
            </a:fld>
            <a:endParaRPr lang="ru-RU"/>
          </a:p>
        </p:txBody>
      </p:sp>
    </p:spTree>
    <p:extLst>
      <p:ext uri="{BB962C8B-B14F-4D97-AF65-F5344CB8AC3E}">
        <p14:creationId xmlns:p14="http://schemas.microsoft.com/office/powerpoint/2010/main" val="2409891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aseline="0" dirty="0"/>
              <a:t>Водитель как-то выруливает по ужасной дороге, пассажиры ругаются матом.</a:t>
            </a:r>
          </a:p>
          <a:p>
            <a:r>
              <a:rPr lang="ru-RU" b="0" baseline="0" dirty="0"/>
              <a:t>Мы столкнулись с изменением архитектурно-значимого функционального требования</a:t>
            </a:r>
          </a:p>
          <a:p>
            <a:endParaRPr lang="ru-RU" b="0" baseline="0" dirty="0"/>
          </a:p>
          <a:p>
            <a:r>
              <a:rPr lang="ru-RU" b="0" baseline="0" dirty="0"/>
              <a:t>Трясёт – неудобно выпивать, так как трясёт.</a:t>
            </a:r>
          </a:p>
          <a:p>
            <a:endParaRPr lang="ru-RU" b="0" baseline="0" dirty="0"/>
          </a:p>
          <a:p>
            <a:endParaRPr lang="ru-RU" dirty="0"/>
          </a:p>
        </p:txBody>
      </p:sp>
      <p:sp>
        <p:nvSpPr>
          <p:cNvPr id="4" name="Номер слайда 3"/>
          <p:cNvSpPr>
            <a:spLocks noGrp="1"/>
          </p:cNvSpPr>
          <p:nvPr>
            <p:ph type="sldNum" sz="quarter" idx="10"/>
          </p:nvPr>
        </p:nvSpPr>
        <p:spPr/>
        <p:txBody>
          <a:bodyPr/>
          <a:lstStyle/>
          <a:p>
            <a:fld id="{0CC2C942-9871-45DF-ABD9-10DC51E5E615}" type="slidenum">
              <a:rPr lang="ru-RU" smtClean="0"/>
              <a:t>25</a:t>
            </a:fld>
            <a:endParaRPr lang="ru-RU"/>
          </a:p>
        </p:txBody>
      </p:sp>
    </p:spTree>
    <p:extLst>
      <p:ext uri="{BB962C8B-B14F-4D97-AF65-F5344CB8AC3E}">
        <p14:creationId xmlns:p14="http://schemas.microsoft.com/office/powerpoint/2010/main" val="31393427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Архитектурно</a:t>
            </a:r>
            <a:r>
              <a:rPr lang="ru-RU" baseline="0" dirty="0"/>
              <a:t> значимые требования к поведению или бизнес-требования или функциональные требования – самая сложная для обсуждения категория, так как понять, что они влияют на архитектуру, с ходу довольно сложно.</a:t>
            </a:r>
          </a:p>
          <a:p>
            <a:r>
              <a:rPr lang="ru-RU" baseline="0" dirty="0"/>
              <a:t>Обычно это функции, которые собственно и определяют суть системы, ее структуру, основные связи и взаимодействия. Изменение этих требований меняет саму суть системы, это становится другая система. Добавление каких-то требований такого рода также меняет систему, добавляет в нее новые нетиповые элементы и решения.</a:t>
            </a:r>
          </a:p>
          <a:p>
            <a:r>
              <a:rPr lang="ru-RU" baseline="0" dirty="0"/>
              <a:t>Условно, с точки зрения разработки – это не разработка нового типового компонента по аналогии с предыдущим, а решение новой задачи, которых раньше не возникло бы.</a:t>
            </a:r>
          </a:p>
          <a:p>
            <a:r>
              <a:rPr lang="ru-RU" baseline="0" dirty="0"/>
              <a:t>Типичные примеры таких требований:</a:t>
            </a:r>
          </a:p>
          <a:p>
            <a:r>
              <a:rPr lang="ru-RU" baseline="0" dirty="0"/>
              <a:t>Функции поиска</a:t>
            </a:r>
          </a:p>
          <a:p>
            <a:r>
              <a:rPr lang="ru-RU" baseline="0" dirty="0"/>
              <a:t>Функции, связанные с историчность</a:t>
            </a:r>
          </a:p>
          <a:p>
            <a:r>
              <a:rPr lang="ru-RU" baseline="0" dirty="0"/>
              <a:t>Функции, связанные с интеграцией</a:t>
            </a:r>
          </a:p>
          <a:p>
            <a:r>
              <a:rPr lang="ru-RU" baseline="0" dirty="0"/>
              <a:t>Функции, связанные с характеристиками функций (обычно относятся к требованиям качества, но часто попадают в функциональные)</a:t>
            </a:r>
          </a:p>
          <a:p>
            <a:r>
              <a:rPr lang="ru-RU" baseline="0" dirty="0"/>
              <a:t>Функции с намеками на сложные технические процессы (контроль дублирования, идемпотентность и т.д.)</a:t>
            </a:r>
          </a:p>
          <a:p>
            <a:r>
              <a:rPr lang="ru-RU" baseline="0" dirty="0"/>
              <a:t>И много их.</a:t>
            </a:r>
          </a:p>
          <a:p>
            <a:r>
              <a:rPr lang="ru-RU" baseline="0" dirty="0"/>
              <a:t>Часто их выявление базируется на опыте архитектора, </a:t>
            </a:r>
            <a:r>
              <a:rPr lang="ru-RU" baseline="0" dirty="0" err="1"/>
              <a:t>лида</a:t>
            </a:r>
            <a:r>
              <a:rPr lang="ru-RU" baseline="0" dirty="0"/>
              <a:t>, менеджера, фантомных болях с других проектов и т.д. Поэтому единственный совет, который реально работает</a:t>
            </a:r>
          </a:p>
        </p:txBody>
      </p:sp>
      <p:sp>
        <p:nvSpPr>
          <p:cNvPr id="4" name="Номер слайда 3"/>
          <p:cNvSpPr>
            <a:spLocks noGrp="1"/>
          </p:cNvSpPr>
          <p:nvPr>
            <p:ph type="sldNum" sz="quarter" idx="10"/>
          </p:nvPr>
        </p:nvSpPr>
        <p:spPr/>
        <p:txBody>
          <a:bodyPr/>
          <a:lstStyle/>
          <a:p>
            <a:fld id="{0CC2C942-9871-45DF-ABD9-10DC51E5E615}" type="slidenum">
              <a:rPr lang="ru-RU" smtClean="0"/>
              <a:t>26</a:t>
            </a:fld>
            <a:endParaRPr lang="ru-RU"/>
          </a:p>
        </p:txBody>
      </p:sp>
    </p:spTree>
    <p:extLst>
      <p:ext uri="{BB962C8B-B14F-4D97-AF65-F5344CB8AC3E}">
        <p14:creationId xmlns:p14="http://schemas.microsoft.com/office/powerpoint/2010/main" val="29729800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См слайд</a:t>
            </a:r>
          </a:p>
        </p:txBody>
      </p:sp>
      <p:sp>
        <p:nvSpPr>
          <p:cNvPr id="4" name="Номер слайда 3"/>
          <p:cNvSpPr>
            <a:spLocks noGrp="1"/>
          </p:cNvSpPr>
          <p:nvPr>
            <p:ph type="sldNum" sz="quarter" idx="10"/>
          </p:nvPr>
        </p:nvSpPr>
        <p:spPr/>
        <p:txBody>
          <a:bodyPr/>
          <a:lstStyle/>
          <a:p>
            <a:fld id="{0CC2C942-9871-45DF-ABD9-10DC51E5E615}" type="slidenum">
              <a:rPr lang="ru-RU" smtClean="0"/>
              <a:t>27</a:t>
            </a:fld>
            <a:endParaRPr lang="ru-RU"/>
          </a:p>
        </p:txBody>
      </p:sp>
    </p:spTree>
    <p:extLst>
      <p:ext uri="{BB962C8B-B14F-4D97-AF65-F5344CB8AC3E}">
        <p14:creationId xmlns:p14="http://schemas.microsoft.com/office/powerpoint/2010/main" val="40152196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Ну и как следствие, неготовая к таким потрясениям машина</a:t>
            </a:r>
            <a:r>
              <a:rPr lang="ru-RU" baseline="0" dirty="0"/>
              <a:t> немного ломается.</a:t>
            </a:r>
          </a:p>
          <a:p>
            <a:r>
              <a:rPr lang="ru-RU" baseline="0" dirty="0"/>
              <a:t>Пришлось заезжать в ремонт (хорошо он недалеко)</a:t>
            </a:r>
            <a:endParaRPr lang="ru-RU" dirty="0"/>
          </a:p>
        </p:txBody>
      </p:sp>
      <p:sp>
        <p:nvSpPr>
          <p:cNvPr id="4" name="Номер слайда 3"/>
          <p:cNvSpPr>
            <a:spLocks noGrp="1"/>
          </p:cNvSpPr>
          <p:nvPr>
            <p:ph type="sldNum" sz="quarter" idx="10"/>
          </p:nvPr>
        </p:nvSpPr>
        <p:spPr/>
        <p:txBody>
          <a:bodyPr/>
          <a:lstStyle/>
          <a:p>
            <a:fld id="{0CC2C942-9871-45DF-ABD9-10DC51E5E615}" type="slidenum">
              <a:rPr lang="ru-RU" smtClean="0"/>
              <a:t>28</a:t>
            </a:fld>
            <a:endParaRPr lang="ru-RU"/>
          </a:p>
        </p:txBody>
      </p:sp>
    </p:spTree>
    <p:extLst>
      <p:ext uri="{BB962C8B-B14F-4D97-AF65-F5344CB8AC3E}">
        <p14:creationId xmlns:p14="http://schemas.microsoft.com/office/powerpoint/2010/main" val="16984513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А потом возвращаться</a:t>
            </a:r>
            <a:r>
              <a:rPr lang="ru-RU" baseline="0" dirty="0"/>
              <a:t> на маршрут, чтобы уже доехать до точки Б</a:t>
            </a:r>
            <a:endParaRPr lang="ru-RU" dirty="0"/>
          </a:p>
        </p:txBody>
      </p:sp>
      <p:sp>
        <p:nvSpPr>
          <p:cNvPr id="4" name="Номер слайда 3"/>
          <p:cNvSpPr>
            <a:spLocks noGrp="1"/>
          </p:cNvSpPr>
          <p:nvPr>
            <p:ph type="sldNum" sz="quarter" idx="10"/>
          </p:nvPr>
        </p:nvSpPr>
        <p:spPr/>
        <p:txBody>
          <a:bodyPr/>
          <a:lstStyle/>
          <a:p>
            <a:fld id="{0CC2C942-9871-45DF-ABD9-10DC51E5E615}" type="slidenum">
              <a:rPr lang="ru-RU" smtClean="0"/>
              <a:t>29</a:t>
            </a:fld>
            <a:endParaRPr lang="ru-RU"/>
          </a:p>
        </p:txBody>
      </p:sp>
    </p:spTree>
    <p:extLst>
      <p:ext uri="{BB962C8B-B14F-4D97-AF65-F5344CB8AC3E}">
        <p14:creationId xmlns:p14="http://schemas.microsoft.com/office/powerpoint/2010/main" val="38503654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Ну и поскольку</a:t>
            </a:r>
            <a:r>
              <a:rPr lang="ru-RU" baseline="0" dirty="0"/>
              <a:t> мы не собирались так долго ездить (маршрут должен был быть покороче) – у нас кончился бензин (ресурсы). </a:t>
            </a:r>
          </a:p>
        </p:txBody>
      </p:sp>
      <p:sp>
        <p:nvSpPr>
          <p:cNvPr id="4" name="Номер слайда 3"/>
          <p:cNvSpPr>
            <a:spLocks noGrp="1"/>
          </p:cNvSpPr>
          <p:nvPr>
            <p:ph type="sldNum" sz="quarter" idx="10"/>
          </p:nvPr>
        </p:nvSpPr>
        <p:spPr/>
        <p:txBody>
          <a:bodyPr/>
          <a:lstStyle/>
          <a:p>
            <a:fld id="{0CC2C942-9871-45DF-ABD9-10DC51E5E615}" type="slidenum">
              <a:rPr lang="ru-RU" smtClean="0"/>
              <a:t>30</a:t>
            </a:fld>
            <a:endParaRPr lang="ru-RU"/>
          </a:p>
        </p:txBody>
      </p:sp>
    </p:spTree>
    <p:extLst>
      <p:ext uri="{BB962C8B-B14F-4D97-AF65-F5344CB8AC3E}">
        <p14:creationId xmlns:p14="http://schemas.microsoft.com/office/powerpoint/2010/main" val="7418201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 итоге наш планируемый маршрут и фактически немного</a:t>
            </a:r>
            <a:r>
              <a:rPr lang="ru-RU" baseline="0" dirty="0"/>
              <a:t> отличаются </a:t>
            </a:r>
            <a:r>
              <a:rPr lang="ru-RU" baseline="0" dirty="0">
                <a:sym typeface="Wingdings" panose="05000000000000000000" pitchFamily="2" charset="2"/>
              </a:rPr>
              <a:t></a:t>
            </a:r>
            <a:endParaRPr lang="ru-RU" dirty="0"/>
          </a:p>
        </p:txBody>
      </p:sp>
      <p:sp>
        <p:nvSpPr>
          <p:cNvPr id="4" name="Номер слайда 3"/>
          <p:cNvSpPr>
            <a:spLocks noGrp="1"/>
          </p:cNvSpPr>
          <p:nvPr>
            <p:ph type="sldNum" sz="quarter" idx="10"/>
          </p:nvPr>
        </p:nvSpPr>
        <p:spPr/>
        <p:txBody>
          <a:bodyPr/>
          <a:lstStyle/>
          <a:p>
            <a:fld id="{0CC2C942-9871-45DF-ABD9-10DC51E5E615}" type="slidenum">
              <a:rPr lang="ru-RU" smtClean="0"/>
              <a:t>31</a:t>
            </a:fld>
            <a:endParaRPr lang="ru-RU"/>
          </a:p>
        </p:txBody>
      </p:sp>
    </p:spTree>
    <p:extLst>
      <p:ext uri="{BB962C8B-B14F-4D97-AF65-F5344CB8AC3E}">
        <p14:creationId xmlns:p14="http://schemas.microsoft.com/office/powerpoint/2010/main" val="2196390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Итак, отвлечемся от мира сурового ИТ-</a:t>
            </a:r>
            <a:r>
              <a:rPr lang="ru-RU" dirty="0" err="1"/>
              <a:t>энтерпрайза</a:t>
            </a:r>
            <a:r>
              <a:rPr lang="ru-RU" baseline="0" dirty="0"/>
              <a:t> или молодежных </a:t>
            </a:r>
            <a:r>
              <a:rPr lang="ru-RU" baseline="0" dirty="0" err="1"/>
              <a:t>стартапов</a:t>
            </a:r>
            <a:r>
              <a:rPr lang="ru-RU" baseline="0" dirty="0"/>
              <a:t>, и зайдем с другой стороны. </a:t>
            </a:r>
          </a:p>
          <a:p>
            <a:r>
              <a:rPr lang="ru-RU" baseline="0" dirty="0"/>
              <a:t>НУЖНА ПОДВОДКА К МЕТАФОРЕ ПРО ПОЕЗДКУ</a:t>
            </a:r>
            <a:endParaRPr lang="ru-RU" dirty="0"/>
          </a:p>
        </p:txBody>
      </p:sp>
      <p:sp>
        <p:nvSpPr>
          <p:cNvPr id="4" name="Номер слайда 3"/>
          <p:cNvSpPr>
            <a:spLocks noGrp="1"/>
          </p:cNvSpPr>
          <p:nvPr>
            <p:ph type="sldNum" sz="quarter" idx="10"/>
          </p:nvPr>
        </p:nvSpPr>
        <p:spPr/>
        <p:txBody>
          <a:bodyPr/>
          <a:lstStyle/>
          <a:p>
            <a:fld id="{0CC2C942-9871-45DF-ABD9-10DC51E5E615}" type="slidenum">
              <a:rPr lang="ru-RU" smtClean="0"/>
              <a:t>5</a:t>
            </a:fld>
            <a:endParaRPr lang="ru-RU"/>
          </a:p>
        </p:txBody>
      </p:sp>
    </p:spTree>
    <p:extLst>
      <p:ext uri="{BB962C8B-B14F-4D97-AF65-F5344CB8AC3E}">
        <p14:creationId xmlns:p14="http://schemas.microsoft.com/office/powerpoint/2010/main" val="4305515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a:t>
            </a:r>
            <a:r>
              <a:rPr lang="ru-RU" baseline="0" dirty="0"/>
              <a:t> итоге</a:t>
            </a:r>
          </a:p>
          <a:p>
            <a:r>
              <a:rPr lang="ru-RU" baseline="0" dirty="0"/>
              <a:t>Пассажиров трясло полдороги, пришлось заезжать на заправку и в ремонт, они устали и сильно недовольны.</a:t>
            </a:r>
          </a:p>
          <a:p>
            <a:r>
              <a:rPr lang="ru-RU" baseline="0" dirty="0"/>
              <a:t>Водитель и штурман потратили кучу лишнего времени на всю эту активность, а также лишних денег (на починку машины и бензин)</a:t>
            </a:r>
          </a:p>
          <a:p>
            <a:r>
              <a:rPr lang="ru-RU" baseline="0" dirty="0"/>
              <a:t>Дорога заняла существенно больше времени, чем планировалось</a:t>
            </a:r>
          </a:p>
          <a:p>
            <a:r>
              <a:rPr lang="ru-RU" baseline="0" dirty="0"/>
              <a:t>Пассажиры все равно заплатили фикс</a:t>
            </a:r>
          </a:p>
          <a:p>
            <a:r>
              <a:rPr lang="ru-RU" baseline="0" dirty="0"/>
              <a:t>Выполнена ли задача, несмотря на то, что мы доехали в пункт Б?</a:t>
            </a:r>
            <a:endParaRPr lang="ru-RU" dirty="0"/>
          </a:p>
        </p:txBody>
      </p:sp>
      <p:sp>
        <p:nvSpPr>
          <p:cNvPr id="4" name="Номер слайда 3"/>
          <p:cNvSpPr>
            <a:spLocks noGrp="1"/>
          </p:cNvSpPr>
          <p:nvPr>
            <p:ph type="sldNum" sz="quarter" idx="10"/>
          </p:nvPr>
        </p:nvSpPr>
        <p:spPr/>
        <p:txBody>
          <a:bodyPr/>
          <a:lstStyle/>
          <a:p>
            <a:fld id="{0CC2C942-9871-45DF-ABD9-10DC51E5E615}" type="slidenum">
              <a:rPr lang="ru-RU" smtClean="0"/>
              <a:t>32</a:t>
            </a:fld>
            <a:endParaRPr lang="ru-RU"/>
          </a:p>
        </p:txBody>
      </p:sp>
    </p:spTree>
    <p:extLst>
      <p:ext uri="{BB962C8B-B14F-4D97-AF65-F5344CB8AC3E}">
        <p14:creationId xmlns:p14="http://schemas.microsoft.com/office/powerpoint/2010/main" val="28070066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400" dirty="0"/>
              <a:t>Сделать </a:t>
            </a:r>
            <a:r>
              <a:rPr lang="en-US" sz="1400" dirty="0"/>
              <a:t>summary</a:t>
            </a:r>
          </a:p>
          <a:p>
            <a:endParaRPr lang="ru-RU" sz="1400" dirty="0"/>
          </a:p>
          <a:p>
            <a:r>
              <a:rPr lang="ru-RU" sz="1400" dirty="0"/>
              <a:t>Несколько банальных мыслей, которые у вас в голове всегда крутятся</a:t>
            </a:r>
            <a:r>
              <a:rPr lang="ru-RU" sz="1400" baseline="0" dirty="0"/>
              <a:t>, и вы скажете «ну это же очевидно!» и будете правы на 100%.</a:t>
            </a:r>
          </a:p>
          <a:p>
            <a:r>
              <a:rPr lang="ru-RU" sz="1400" baseline="0" dirty="0" err="1"/>
              <a:t>Невыявленные</a:t>
            </a:r>
            <a:r>
              <a:rPr lang="ru-RU" sz="1400" baseline="0" dirty="0"/>
              <a:t> требования – это не способ сократить затраты, потому что «в ТЗ этого не было». Помните, удовлетворенность клиента важнее формальных договоренностей, так или иначе мы все равно проиграем, если клиент не получит то, чего хочет. Выявлять разные требования надо по-разному, тут вас учить не будем. Дали несколько советов по ходу доклада, плюс еще есть доклады в архиве конференции за прошлые годы, да и вообще много материала. Мы здесь говорили в первую очередь про те требования, которые позволяют сделать жизнь технической команде проще. Не забывайте о нефункциональных (</a:t>
            </a:r>
            <a:r>
              <a:rPr lang="ru-RU" sz="1400" baseline="0" dirty="0" err="1"/>
              <a:t>простихоспади</a:t>
            </a:r>
            <a:r>
              <a:rPr lang="ru-RU" sz="1400" baseline="0" dirty="0"/>
              <a:t>) требованиях</a:t>
            </a:r>
          </a:p>
          <a:p>
            <a:r>
              <a:rPr lang="ru-RU" sz="1400" baseline="0" dirty="0"/>
              <a:t>Изменение требований неизбежно. Требования всегда меняются, но меняться они должны управляемо. Соответственно, это наша общая задача, а не то, что аналитик сказал «</a:t>
            </a:r>
            <a:r>
              <a:rPr lang="ru-RU" sz="1400" baseline="0" dirty="0" err="1"/>
              <a:t>по-любому</a:t>
            </a:r>
            <a:r>
              <a:rPr lang="ru-RU" sz="1400" baseline="0" dirty="0"/>
              <a:t> это надо сделать так», а разработчик сказал «мы так не можем!». И отсюда третья банальная мысль:</a:t>
            </a:r>
          </a:p>
          <a:p>
            <a:r>
              <a:rPr lang="ru-RU" sz="1400" baseline="0" dirty="0"/>
              <a:t>Надо работать вместе. Разделение ответственности (аналитик работает с бизнесом, архитектор – с техническими специалистами или аналитик пишет требования, архитектор – реализацию) имеет смысл, чтобы масштабировать процесс, а не спихнуть ответственность с одного на другого («я требования написал, как реализовывать – не моя проблема»).</a:t>
            </a:r>
            <a:endParaRPr lang="ru-RU" sz="1400" dirty="0"/>
          </a:p>
        </p:txBody>
      </p:sp>
      <p:sp>
        <p:nvSpPr>
          <p:cNvPr id="4" name="Номер слайда 3"/>
          <p:cNvSpPr>
            <a:spLocks noGrp="1"/>
          </p:cNvSpPr>
          <p:nvPr>
            <p:ph type="sldNum" sz="quarter" idx="10"/>
          </p:nvPr>
        </p:nvSpPr>
        <p:spPr/>
        <p:txBody>
          <a:bodyPr/>
          <a:lstStyle/>
          <a:p>
            <a:fld id="{0CC2C942-9871-45DF-ABD9-10DC51E5E615}" type="slidenum">
              <a:rPr lang="ru-RU" smtClean="0"/>
              <a:t>33</a:t>
            </a:fld>
            <a:endParaRPr lang="ru-RU"/>
          </a:p>
        </p:txBody>
      </p:sp>
    </p:spTree>
    <p:extLst>
      <p:ext uri="{BB962C8B-B14F-4D97-AF65-F5344CB8AC3E}">
        <p14:creationId xmlns:p14="http://schemas.microsoft.com/office/powerpoint/2010/main" val="39833239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D3AEE732-D709-5A41-802F-0CEC07167534}" type="slidenum">
              <a:rPr lang="ru-RU" smtClean="0"/>
              <a:pPr>
                <a:defRPr/>
              </a:pPr>
              <a:t>34</a:t>
            </a:fld>
            <a:endParaRPr lang="ru-RU"/>
          </a:p>
        </p:txBody>
      </p:sp>
    </p:spTree>
    <p:extLst>
      <p:ext uri="{BB962C8B-B14F-4D97-AF65-F5344CB8AC3E}">
        <p14:creationId xmlns:p14="http://schemas.microsoft.com/office/powerpoint/2010/main" val="1511660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Итак, отвлечемся от мира сурового ИТ-</a:t>
            </a:r>
            <a:r>
              <a:rPr lang="ru-RU" dirty="0" err="1"/>
              <a:t>энтерпрайза</a:t>
            </a:r>
            <a:r>
              <a:rPr lang="ru-RU" baseline="0" dirty="0"/>
              <a:t> или молодежных </a:t>
            </a:r>
            <a:r>
              <a:rPr lang="ru-RU" baseline="0" dirty="0" err="1"/>
              <a:t>стартапов</a:t>
            </a:r>
            <a:r>
              <a:rPr lang="ru-RU" baseline="0" dirty="0"/>
              <a:t>, и зайдем с другой стороны. </a:t>
            </a:r>
          </a:p>
          <a:p>
            <a:r>
              <a:rPr lang="ru-RU" baseline="0" dirty="0"/>
              <a:t>НУЖНА ПОДВОДКА К МЕТАФОРЕ ПРО ПОЕЗДКУ</a:t>
            </a:r>
            <a:endParaRPr lang="ru-RU" dirty="0"/>
          </a:p>
        </p:txBody>
      </p:sp>
      <p:sp>
        <p:nvSpPr>
          <p:cNvPr id="4" name="Номер слайда 3"/>
          <p:cNvSpPr>
            <a:spLocks noGrp="1"/>
          </p:cNvSpPr>
          <p:nvPr>
            <p:ph type="sldNum" sz="quarter" idx="10"/>
          </p:nvPr>
        </p:nvSpPr>
        <p:spPr/>
        <p:txBody>
          <a:bodyPr/>
          <a:lstStyle/>
          <a:p>
            <a:fld id="{0CC2C942-9871-45DF-ABD9-10DC51E5E615}" type="slidenum">
              <a:rPr lang="ru-RU" smtClean="0"/>
              <a:t>6</a:t>
            </a:fld>
            <a:endParaRPr lang="ru-RU"/>
          </a:p>
        </p:txBody>
      </p:sp>
    </p:spTree>
    <p:extLst>
      <p:ext uri="{BB962C8B-B14F-4D97-AF65-F5344CB8AC3E}">
        <p14:creationId xmlns:p14="http://schemas.microsoft.com/office/powerpoint/2010/main" val="1385391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Итак, отвлечемся от мира сурового ИТ-</a:t>
            </a:r>
            <a:r>
              <a:rPr lang="ru-RU" dirty="0" err="1"/>
              <a:t>энтерпрайза</a:t>
            </a:r>
            <a:r>
              <a:rPr lang="ru-RU" baseline="0" dirty="0"/>
              <a:t> или молодежных </a:t>
            </a:r>
            <a:r>
              <a:rPr lang="ru-RU" baseline="0" dirty="0" err="1"/>
              <a:t>стартапов</a:t>
            </a:r>
            <a:r>
              <a:rPr lang="ru-RU" baseline="0" dirty="0"/>
              <a:t>, и зайдем с другой стороны. </a:t>
            </a:r>
          </a:p>
          <a:p>
            <a:r>
              <a:rPr lang="ru-RU" baseline="0" dirty="0"/>
              <a:t>НУЖНА ПОДВОДКА К МЕТАФОРЕ ПРО ПОЕЗДКУ</a:t>
            </a:r>
            <a:endParaRPr lang="ru-RU" dirty="0"/>
          </a:p>
        </p:txBody>
      </p:sp>
      <p:sp>
        <p:nvSpPr>
          <p:cNvPr id="4" name="Номер слайда 3"/>
          <p:cNvSpPr>
            <a:spLocks noGrp="1"/>
          </p:cNvSpPr>
          <p:nvPr>
            <p:ph type="sldNum" sz="quarter" idx="10"/>
          </p:nvPr>
        </p:nvSpPr>
        <p:spPr/>
        <p:txBody>
          <a:bodyPr/>
          <a:lstStyle/>
          <a:p>
            <a:fld id="{0CC2C942-9871-45DF-ABD9-10DC51E5E615}" type="slidenum">
              <a:rPr lang="ru-RU" smtClean="0"/>
              <a:t>7</a:t>
            </a:fld>
            <a:endParaRPr lang="ru-RU"/>
          </a:p>
        </p:txBody>
      </p:sp>
    </p:spTree>
    <p:extLst>
      <p:ext uri="{BB962C8B-B14F-4D97-AF65-F5344CB8AC3E}">
        <p14:creationId xmlns:p14="http://schemas.microsoft.com/office/powerpoint/2010/main" val="3322231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Итак, отвлечемся от мира сурового ИТ-</a:t>
            </a:r>
            <a:r>
              <a:rPr lang="ru-RU" dirty="0" err="1"/>
              <a:t>энтерпрайза</a:t>
            </a:r>
            <a:r>
              <a:rPr lang="ru-RU" baseline="0" dirty="0"/>
              <a:t> или молодежных </a:t>
            </a:r>
            <a:r>
              <a:rPr lang="ru-RU" baseline="0" dirty="0" err="1"/>
              <a:t>стартапов</a:t>
            </a:r>
            <a:r>
              <a:rPr lang="ru-RU" baseline="0" dirty="0"/>
              <a:t>, и зайдем с другой стороны. </a:t>
            </a:r>
          </a:p>
          <a:p>
            <a:r>
              <a:rPr lang="ru-RU" baseline="0" dirty="0"/>
              <a:t>НУЖНА ПОДВОДКА К МЕТАФОРЕ ПРО ПОЕЗДКУ</a:t>
            </a:r>
            <a:endParaRPr lang="ru-RU" dirty="0"/>
          </a:p>
        </p:txBody>
      </p:sp>
      <p:sp>
        <p:nvSpPr>
          <p:cNvPr id="4" name="Номер слайда 3"/>
          <p:cNvSpPr>
            <a:spLocks noGrp="1"/>
          </p:cNvSpPr>
          <p:nvPr>
            <p:ph type="sldNum" sz="quarter" idx="10"/>
          </p:nvPr>
        </p:nvSpPr>
        <p:spPr/>
        <p:txBody>
          <a:bodyPr/>
          <a:lstStyle/>
          <a:p>
            <a:fld id="{0CC2C942-9871-45DF-ABD9-10DC51E5E615}" type="slidenum">
              <a:rPr lang="ru-RU" smtClean="0"/>
              <a:t>8</a:t>
            </a:fld>
            <a:endParaRPr lang="ru-RU"/>
          </a:p>
        </p:txBody>
      </p:sp>
    </p:spTree>
    <p:extLst>
      <p:ext uri="{BB962C8B-B14F-4D97-AF65-F5344CB8AC3E}">
        <p14:creationId xmlns:p14="http://schemas.microsoft.com/office/powerpoint/2010/main" val="1481037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Итак, отвлечемся от мира сурового ИТ-</a:t>
            </a:r>
            <a:r>
              <a:rPr lang="ru-RU" dirty="0" err="1"/>
              <a:t>энтерпрайза</a:t>
            </a:r>
            <a:r>
              <a:rPr lang="ru-RU" baseline="0" dirty="0"/>
              <a:t> или молодежных </a:t>
            </a:r>
            <a:r>
              <a:rPr lang="ru-RU" baseline="0" dirty="0" err="1"/>
              <a:t>стартапов</a:t>
            </a:r>
            <a:r>
              <a:rPr lang="ru-RU" baseline="0" dirty="0"/>
              <a:t>, и зайдем с другой стороны. </a:t>
            </a:r>
          </a:p>
          <a:p>
            <a:r>
              <a:rPr lang="ru-RU" baseline="0" dirty="0"/>
              <a:t>НУЖНА ПОДВОДКА К МЕТАФОРЕ ПРО ПОЕЗДКУ</a:t>
            </a:r>
            <a:endParaRPr lang="ru-RU" dirty="0"/>
          </a:p>
        </p:txBody>
      </p:sp>
      <p:sp>
        <p:nvSpPr>
          <p:cNvPr id="4" name="Номер слайда 3"/>
          <p:cNvSpPr>
            <a:spLocks noGrp="1"/>
          </p:cNvSpPr>
          <p:nvPr>
            <p:ph type="sldNum" sz="quarter" idx="10"/>
          </p:nvPr>
        </p:nvSpPr>
        <p:spPr/>
        <p:txBody>
          <a:bodyPr/>
          <a:lstStyle/>
          <a:p>
            <a:fld id="{0CC2C942-9871-45DF-ABD9-10DC51E5E615}" type="slidenum">
              <a:rPr lang="ru-RU" smtClean="0"/>
              <a:t>9</a:t>
            </a:fld>
            <a:endParaRPr lang="ru-RU"/>
          </a:p>
        </p:txBody>
      </p:sp>
    </p:spTree>
    <p:extLst>
      <p:ext uri="{BB962C8B-B14F-4D97-AF65-F5344CB8AC3E}">
        <p14:creationId xmlns:p14="http://schemas.microsoft.com/office/powerpoint/2010/main" val="51564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Итак, отвлечемся от мира сурового ИТ-</a:t>
            </a:r>
            <a:r>
              <a:rPr lang="ru-RU" dirty="0" err="1"/>
              <a:t>энтерпрайза</a:t>
            </a:r>
            <a:r>
              <a:rPr lang="ru-RU" baseline="0" dirty="0"/>
              <a:t> или молодежных </a:t>
            </a:r>
            <a:r>
              <a:rPr lang="ru-RU" baseline="0" dirty="0" err="1"/>
              <a:t>стартапов</a:t>
            </a:r>
            <a:r>
              <a:rPr lang="ru-RU" baseline="0" dirty="0"/>
              <a:t>, и зайдем с другой стороны. </a:t>
            </a:r>
          </a:p>
          <a:p>
            <a:r>
              <a:rPr lang="ru-RU" baseline="0" dirty="0"/>
              <a:t>НУЖНА ПОДВОДКА К МЕТАФОРЕ ПРО ПОЕЗДКУ</a:t>
            </a:r>
            <a:endParaRPr lang="ru-RU" dirty="0"/>
          </a:p>
        </p:txBody>
      </p:sp>
      <p:sp>
        <p:nvSpPr>
          <p:cNvPr id="4" name="Номер слайда 3"/>
          <p:cNvSpPr>
            <a:spLocks noGrp="1"/>
          </p:cNvSpPr>
          <p:nvPr>
            <p:ph type="sldNum" sz="quarter" idx="10"/>
          </p:nvPr>
        </p:nvSpPr>
        <p:spPr/>
        <p:txBody>
          <a:bodyPr/>
          <a:lstStyle/>
          <a:p>
            <a:fld id="{0CC2C942-9871-45DF-ABD9-10DC51E5E615}" type="slidenum">
              <a:rPr lang="ru-RU" smtClean="0"/>
              <a:t>10</a:t>
            </a:fld>
            <a:endParaRPr lang="ru-RU"/>
          </a:p>
        </p:txBody>
      </p:sp>
    </p:spTree>
    <p:extLst>
      <p:ext uri="{BB962C8B-B14F-4D97-AF65-F5344CB8AC3E}">
        <p14:creationId xmlns:p14="http://schemas.microsoft.com/office/powerpoint/2010/main" val="31107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Итак, отвлечемся от мира сурового ИТ-</a:t>
            </a:r>
            <a:r>
              <a:rPr lang="ru-RU" dirty="0" err="1"/>
              <a:t>энтерпрайза</a:t>
            </a:r>
            <a:r>
              <a:rPr lang="ru-RU" baseline="0" dirty="0"/>
              <a:t> или молодежных </a:t>
            </a:r>
            <a:r>
              <a:rPr lang="ru-RU" baseline="0" dirty="0" err="1"/>
              <a:t>стартапов</a:t>
            </a:r>
            <a:r>
              <a:rPr lang="ru-RU" baseline="0" dirty="0"/>
              <a:t>, и зайдем с другой стороны. </a:t>
            </a:r>
          </a:p>
          <a:p>
            <a:r>
              <a:rPr lang="ru-RU" baseline="0" dirty="0"/>
              <a:t>НУЖНА ПОДВОДКА К МЕТАФОРЕ ПРО ПОЕЗДКУ</a:t>
            </a:r>
            <a:endParaRPr lang="ru-RU" dirty="0"/>
          </a:p>
        </p:txBody>
      </p:sp>
      <p:sp>
        <p:nvSpPr>
          <p:cNvPr id="4" name="Номер слайда 3"/>
          <p:cNvSpPr>
            <a:spLocks noGrp="1"/>
          </p:cNvSpPr>
          <p:nvPr>
            <p:ph type="sldNum" sz="quarter" idx="10"/>
          </p:nvPr>
        </p:nvSpPr>
        <p:spPr/>
        <p:txBody>
          <a:bodyPr/>
          <a:lstStyle/>
          <a:p>
            <a:fld id="{0CC2C942-9871-45DF-ABD9-10DC51E5E615}" type="slidenum">
              <a:rPr lang="ru-RU" smtClean="0"/>
              <a:t>11</a:t>
            </a:fld>
            <a:endParaRPr lang="ru-RU"/>
          </a:p>
        </p:txBody>
      </p:sp>
    </p:spTree>
    <p:extLst>
      <p:ext uri="{BB962C8B-B14F-4D97-AF65-F5344CB8AC3E}">
        <p14:creationId xmlns:p14="http://schemas.microsoft.com/office/powerpoint/2010/main" val="1352762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r>
              <a:rPr lang="ru-RU"/>
              <a:t>09.10.2020</a:t>
            </a:r>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A9B1E62-1571-4839-9B2B-8BC5205F2132}" type="slidenum">
              <a:rPr lang="ru-RU" smtClean="0"/>
              <a:t>‹#›</a:t>
            </a:fld>
            <a:endParaRPr lang="ru-RU" dirty="0"/>
          </a:p>
        </p:txBody>
      </p:sp>
    </p:spTree>
    <p:extLst>
      <p:ext uri="{BB962C8B-B14F-4D97-AF65-F5344CB8AC3E}">
        <p14:creationId xmlns:p14="http://schemas.microsoft.com/office/powerpoint/2010/main" val="3889482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r>
              <a:rPr lang="ru-RU"/>
              <a:t>09.10.2020</a:t>
            </a:r>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A9B1E62-1571-4839-9B2B-8BC5205F2132}" type="slidenum">
              <a:rPr lang="ru-RU" smtClean="0"/>
              <a:t>‹#›</a:t>
            </a:fld>
            <a:endParaRPr lang="ru-RU"/>
          </a:p>
        </p:txBody>
      </p:sp>
    </p:spTree>
    <p:extLst>
      <p:ext uri="{BB962C8B-B14F-4D97-AF65-F5344CB8AC3E}">
        <p14:creationId xmlns:p14="http://schemas.microsoft.com/office/powerpoint/2010/main" val="3116544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r>
              <a:rPr lang="ru-RU"/>
              <a:t>09.10.2020</a:t>
            </a:r>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A9B1E62-1571-4839-9B2B-8BC5205F2132}" type="slidenum">
              <a:rPr lang="ru-RU" smtClean="0"/>
              <a:t>‹#›</a:t>
            </a:fld>
            <a:endParaRPr lang="ru-RU"/>
          </a:p>
        </p:txBody>
      </p:sp>
    </p:spTree>
    <p:extLst>
      <p:ext uri="{BB962C8B-B14F-4D97-AF65-F5344CB8AC3E}">
        <p14:creationId xmlns:p14="http://schemas.microsoft.com/office/powerpoint/2010/main" val="3893765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r>
              <a:rPr lang="ru-RU"/>
              <a:t>09.10.2020</a:t>
            </a:r>
            <a:endParaRPr lang="ru-RU" dirty="0"/>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A9B1E62-1571-4839-9B2B-8BC5205F2132}" type="slidenum">
              <a:rPr lang="ru-RU" smtClean="0"/>
              <a:t>‹#›</a:t>
            </a:fld>
            <a:endParaRPr lang="ru-RU"/>
          </a:p>
        </p:txBody>
      </p:sp>
      <p:pic>
        <p:nvPicPr>
          <p:cNvPr id="7" name="Рисунок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6083" y="36836"/>
            <a:ext cx="1375434" cy="656577"/>
          </a:xfrm>
          <a:prstGeom prst="rect">
            <a:avLst/>
          </a:prstGeom>
        </p:spPr>
      </p:pic>
    </p:spTree>
    <p:extLst>
      <p:ext uri="{BB962C8B-B14F-4D97-AF65-F5344CB8AC3E}">
        <p14:creationId xmlns:p14="http://schemas.microsoft.com/office/powerpoint/2010/main" val="1798115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r>
              <a:rPr lang="ru-RU"/>
              <a:t>09.10.2020</a:t>
            </a:r>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A9B1E62-1571-4839-9B2B-8BC5205F2132}" type="slidenum">
              <a:rPr lang="ru-RU" smtClean="0"/>
              <a:t>‹#›</a:t>
            </a:fld>
            <a:endParaRPr lang="ru-RU"/>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6083" y="36836"/>
            <a:ext cx="1375434" cy="656577"/>
          </a:xfrm>
          <a:prstGeom prst="rect">
            <a:avLst/>
          </a:prstGeom>
        </p:spPr>
      </p:pic>
    </p:spTree>
    <p:extLst>
      <p:ext uri="{BB962C8B-B14F-4D97-AF65-F5344CB8AC3E}">
        <p14:creationId xmlns:p14="http://schemas.microsoft.com/office/powerpoint/2010/main" val="2397840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r>
              <a:rPr lang="ru-RU"/>
              <a:t>09.10.2020</a:t>
            </a:r>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A9B1E62-1571-4839-9B2B-8BC5205F2132}" type="slidenum">
              <a:rPr lang="ru-RU" smtClean="0"/>
              <a:t>‹#›</a:t>
            </a:fld>
            <a:endParaRPr lang="ru-RU"/>
          </a:p>
        </p:txBody>
      </p:sp>
      <p:pic>
        <p:nvPicPr>
          <p:cNvPr id="9" name="Рисунок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6083" y="36836"/>
            <a:ext cx="1375434" cy="656577"/>
          </a:xfrm>
          <a:prstGeom prst="rect">
            <a:avLst/>
          </a:prstGeom>
        </p:spPr>
      </p:pic>
    </p:spTree>
    <p:extLst>
      <p:ext uri="{BB962C8B-B14F-4D97-AF65-F5344CB8AC3E}">
        <p14:creationId xmlns:p14="http://schemas.microsoft.com/office/powerpoint/2010/main" val="1474219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r>
              <a:rPr lang="ru-RU"/>
              <a:t>09.10.2020</a:t>
            </a:r>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3A9B1E62-1571-4839-9B2B-8BC5205F2132}" type="slidenum">
              <a:rPr lang="ru-RU" smtClean="0"/>
              <a:t>‹#›</a:t>
            </a:fld>
            <a:endParaRPr lang="ru-RU"/>
          </a:p>
        </p:txBody>
      </p:sp>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6083" y="36836"/>
            <a:ext cx="1375434" cy="656577"/>
          </a:xfrm>
          <a:prstGeom prst="rect">
            <a:avLst/>
          </a:prstGeom>
        </p:spPr>
      </p:pic>
    </p:spTree>
    <p:extLst>
      <p:ext uri="{BB962C8B-B14F-4D97-AF65-F5344CB8AC3E}">
        <p14:creationId xmlns:p14="http://schemas.microsoft.com/office/powerpoint/2010/main" val="377899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r>
              <a:rPr lang="ru-RU"/>
              <a:t>09.10.2020</a:t>
            </a:r>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A9B1E62-1571-4839-9B2B-8BC5205F2132}" type="slidenum">
              <a:rPr lang="ru-RU" smtClean="0"/>
              <a:t>‹#›</a:t>
            </a:fld>
            <a:endParaRPr lang="ru-RU"/>
          </a:p>
        </p:txBody>
      </p:sp>
      <p:pic>
        <p:nvPicPr>
          <p:cNvPr id="7" name="Рисунок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6083" y="36836"/>
            <a:ext cx="1375434" cy="656577"/>
          </a:xfrm>
          <a:prstGeom prst="rect">
            <a:avLst/>
          </a:prstGeom>
        </p:spPr>
      </p:pic>
    </p:spTree>
    <p:extLst>
      <p:ext uri="{BB962C8B-B14F-4D97-AF65-F5344CB8AC3E}">
        <p14:creationId xmlns:p14="http://schemas.microsoft.com/office/powerpoint/2010/main" val="2798697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r>
              <a:rPr lang="ru-RU"/>
              <a:t>09.10.2020</a:t>
            </a:r>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3A9B1E62-1571-4839-9B2B-8BC5205F2132}" type="slidenum">
              <a:rPr lang="ru-RU" smtClean="0"/>
              <a:t>‹#›</a:t>
            </a:fld>
            <a:endParaRPr lang="ru-RU"/>
          </a:p>
        </p:txBody>
      </p:sp>
      <p:pic>
        <p:nvPicPr>
          <p:cNvPr id="6" name="Рисунок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6083" y="36836"/>
            <a:ext cx="1375434" cy="656577"/>
          </a:xfrm>
          <a:prstGeom prst="rect">
            <a:avLst/>
          </a:prstGeom>
        </p:spPr>
      </p:pic>
    </p:spTree>
    <p:extLst>
      <p:ext uri="{BB962C8B-B14F-4D97-AF65-F5344CB8AC3E}">
        <p14:creationId xmlns:p14="http://schemas.microsoft.com/office/powerpoint/2010/main" val="353452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r>
              <a:rPr lang="ru-RU"/>
              <a:t>09.10.2020</a:t>
            </a:r>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A9B1E62-1571-4839-9B2B-8BC5205F2132}" type="slidenum">
              <a:rPr lang="ru-RU" smtClean="0"/>
              <a:t>‹#›</a:t>
            </a:fld>
            <a:endParaRPr lang="ru-RU"/>
          </a:p>
        </p:txBody>
      </p:sp>
      <p:pic>
        <p:nvPicPr>
          <p:cNvPr id="9" name="Рисунок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6083" y="36836"/>
            <a:ext cx="1375434" cy="656577"/>
          </a:xfrm>
          <a:prstGeom prst="rect">
            <a:avLst/>
          </a:prstGeom>
        </p:spPr>
      </p:pic>
    </p:spTree>
    <p:extLst>
      <p:ext uri="{BB962C8B-B14F-4D97-AF65-F5344CB8AC3E}">
        <p14:creationId xmlns:p14="http://schemas.microsoft.com/office/powerpoint/2010/main" val="1802446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r>
              <a:rPr lang="ru-RU"/>
              <a:t>09.10.2020</a:t>
            </a:r>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A9B1E62-1571-4839-9B2B-8BC5205F2132}" type="slidenum">
              <a:rPr lang="ru-RU" smtClean="0"/>
              <a:t>‹#›</a:t>
            </a:fld>
            <a:endParaRPr lang="ru-RU"/>
          </a:p>
        </p:txBody>
      </p:sp>
      <p:pic>
        <p:nvPicPr>
          <p:cNvPr id="9" name="Рисунок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6083" y="36836"/>
            <a:ext cx="1375434" cy="656577"/>
          </a:xfrm>
          <a:prstGeom prst="rect">
            <a:avLst/>
          </a:prstGeom>
        </p:spPr>
      </p:pic>
    </p:spTree>
    <p:extLst>
      <p:ext uri="{BB962C8B-B14F-4D97-AF65-F5344CB8AC3E}">
        <p14:creationId xmlns:p14="http://schemas.microsoft.com/office/powerpoint/2010/main" val="1328198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ru-RU"/>
              <a:t>09.10.2020</a:t>
            </a:r>
            <a:endParaRPr lang="ru-RU" dirty="0"/>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618072-F2E9-4F67-BC27-F5C0E1B55C0F}" type="slidenum">
              <a:rPr lang="ru-RU" smtClean="0"/>
              <a:pPr/>
              <a:t>‹#›</a:t>
            </a:fld>
            <a:endParaRPr lang="ru-RU" dirty="0"/>
          </a:p>
        </p:txBody>
      </p:sp>
    </p:spTree>
    <p:extLst>
      <p:ext uri="{BB962C8B-B14F-4D97-AF65-F5344CB8AC3E}">
        <p14:creationId xmlns:p14="http://schemas.microsoft.com/office/powerpoint/2010/main" val="4041167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6.png"/><Relationship Id="rId4" Type="http://schemas.openxmlformats.org/officeDocument/2006/relationships/image" Target="../media/image40.gif"/></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0.jpe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266825" y="1466849"/>
            <a:ext cx="9896475" cy="2043113"/>
          </a:xfrm>
        </p:spPr>
        <p:txBody>
          <a:bodyPr/>
          <a:lstStyle/>
          <a:p>
            <a:r>
              <a:rPr lang="ru-RU" dirty="0">
                <a:solidFill>
                  <a:srgbClr val="F2F2F2"/>
                </a:solidFill>
                <a:latin typeface="+mn-lt"/>
              </a:rPr>
              <a:t>Немного о требованиях</a:t>
            </a:r>
          </a:p>
        </p:txBody>
      </p:sp>
      <p:sp>
        <p:nvSpPr>
          <p:cNvPr id="3" name="Подзаголовок 2"/>
          <p:cNvSpPr>
            <a:spLocks noGrp="1"/>
          </p:cNvSpPr>
          <p:nvPr>
            <p:ph type="subTitle" idx="1"/>
          </p:nvPr>
        </p:nvSpPr>
        <p:spPr>
          <a:xfrm rot="21404535">
            <a:off x="1524000" y="3602038"/>
            <a:ext cx="9144000" cy="1655762"/>
          </a:xfrm>
        </p:spPr>
        <p:txBody>
          <a:bodyPr/>
          <a:lstStyle/>
          <a:p>
            <a:r>
              <a:rPr lang="ru-RU" dirty="0">
                <a:solidFill>
                  <a:srgbClr val="F2F2F2"/>
                </a:solidFill>
                <a:latin typeface="Segoe Print" panose="02000600000000000000" pitchFamily="2" charset="0"/>
              </a:rPr>
              <a:t>которые всё меняют</a:t>
            </a:r>
          </a:p>
        </p:txBody>
      </p:sp>
    </p:spTree>
    <p:extLst>
      <p:ext uri="{BB962C8B-B14F-4D97-AF65-F5344CB8AC3E}">
        <p14:creationId xmlns:p14="http://schemas.microsoft.com/office/powerpoint/2010/main" val="1682445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18" name="Заголовок 17"/>
          <p:cNvSpPr>
            <a:spLocks noGrp="1"/>
          </p:cNvSpPr>
          <p:nvPr>
            <p:ph type="title"/>
          </p:nvPr>
        </p:nvSpPr>
        <p:spPr>
          <a:xfrm>
            <a:off x="839788" y="836613"/>
            <a:ext cx="6672182" cy="504508"/>
          </a:xfrm>
        </p:spPr>
        <p:txBody>
          <a:bodyPr>
            <a:normAutofit fontScale="90000"/>
          </a:bodyPr>
          <a:lstStyle/>
          <a:p>
            <a:r>
              <a:rPr lang="ru-RU" sz="4400" dirty="0">
                <a:solidFill>
                  <a:srgbClr val="F2F2F2"/>
                </a:solidFill>
                <a:latin typeface="+mn-lt"/>
              </a:rPr>
              <a:t>Трое в автомобиле</a:t>
            </a:r>
          </a:p>
        </p:txBody>
      </p:sp>
      <p:sp>
        <p:nvSpPr>
          <p:cNvPr id="8" name="Текст 7"/>
          <p:cNvSpPr>
            <a:spLocks noGrp="1"/>
          </p:cNvSpPr>
          <p:nvPr>
            <p:ph type="body" sz="half" idx="2"/>
          </p:nvPr>
        </p:nvSpPr>
        <p:spPr>
          <a:xfrm>
            <a:off x="2870522" y="1692274"/>
            <a:ext cx="8483278" cy="3845689"/>
          </a:xfrm>
        </p:spPr>
        <p:txBody>
          <a:bodyPr>
            <a:noAutofit/>
          </a:bodyPr>
          <a:lstStyle/>
          <a:p>
            <a:pPr algn="just">
              <a:lnSpc>
                <a:spcPct val="200000"/>
              </a:lnSpc>
            </a:pPr>
            <a:r>
              <a:rPr lang="ru-RU" sz="2400" dirty="0">
                <a:solidFill>
                  <a:srgbClr val="F2F2F2"/>
                </a:solidFill>
              </a:rPr>
              <a:t>Штурман прокладывает маршрут ориентируясь на желания </a:t>
            </a:r>
            <a:r>
              <a:rPr lang="ru-RU" sz="2400" dirty="0" err="1">
                <a:solidFill>
                  <a:srgbClr val="F2F2F2"/>
                </a:solidFill>
              </a:rPr>
              <a:t>пасажира</a:t>
            </a:r>
            <a:r>
              <a:rPr lang="ru-RU" sz="2400" dirty="0">
                <a:solidFill>
                  <a:srgbClr val="F2F2F2"/>
                </a:solidFill>
              </a:rPr>
              <a:t> и говорит механику-водителю, что пассажир ожидает от автомобиля и куда ехать. Про автомобили знает всё. Но всё из журналов. Сам водить не умеет и пользуется общественным транспортом</a:t>
            </a:r>
          </a:p>
          <a:p>
            <a:pPr algn="just">
              <a:lnSpc>
                <a:spcPct val="200000"/>
              </a:lnSpc>
            </a:pPr>
            <a:endParaRPr lang="ru-RU" sz="2400" dirty="0">
              <a:solidFill>
                <a:srgbClr val="F2F2F2"/>
              </a:solidFill>
            </a:endParaRPr>
          </a:p>
        </p:txBody>
      </p:sp>
      <p:sp>
        <p:nvSpPr>
          <p:cNvPr id="5" name="Номер слайда 4"/>
          <p:cNvSpPr>
            <a:spLocks noGrp="1"/>
          </p:cNvSpPr>
          <p:nvPr>
            <p:ph type="sldNum" sz="quarter" idx="12"/>
          </p:nvPr>
        </p:nvSpPr>
        <p:spPr>
          <a:xfrm>
            <a:off x="8610600" y="6356350"/>
            <a:ext cx="2743200" cy="365125"/>
          </a:xfrm>
        </p:spPr>
        <p:txBody>
          <a:bodyPr/>
          <a:lstStyle/>
          <a:p>
            <a:fld id="{3A9B1E62-1571-4839-9B2B-8BC5205F2132}" type="slidenum">
              <a:rPr lang="ru-RU" smtClean="0">
                <a:solidFill>
                  <a:srgbClr val="F2F2F2"/>
                </a:solidFill>
              </a:rPr>
              <a:t>10</a:t>
            </a:fld>
            <a:endParaRPr lang="ru-RU" dirty="0">
              <a:solidFill>
                <a:srgbClr val="F2F2F2"/>
              </a:solidFill>
            </a:endParaRPr>
          </a:p>
        </p:txBody>
      </p:sp>
      <p:pic>
        <p:nvPicPr>
          <p:cNvPr id="7" name="Рисунок 6">
            <a:extLst>
              <a:ext uri="{FF2B5EF4-FFF2-40B4-BE49-F238E27FC236}">
                <a16:creationId xmlns:a16="http://schemas.microsoft.com/office/drawing/2014/main" id="{741FCA3E-1801-4E91-B639-12DFC34DD5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43" y="6199981"/>
            <a:ext cx="677862" cy="677862"/>
          </a:xfrm>
          <a:prstGeom prst="rect">
            <a:avLst/>
          </a:prstGeom>
        </p:spPr>
      </p:pic>
      <p:pic>
        <p:nvPicPr>
          <p:cNvPr id="5122" name="Picture 2" descr="Current artwork - Старинные навигационные инструменты и механизмы. Гравюра  № T3.">
            <a:extLst>
              <a:ext uri="{FF2B5EF4-FFF2-40B4-BE49-F238E27FC236}">
                <a16:creationId xmlns:a16="http://schemas.microsoft.com/office/drawing/2014/main" id="{BF72E30B-3F75-4A91-99B1-25209AEC12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324" y="1908492"/>
            <a:ext cx="2047875" cy="3472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2621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18" name="Заголовок 17"/>
          <p:cNvSpPr>
            <a:spLocks noGrp="1"/>
          </p:cNvSpPr>
          <p:nvPr>
            <p:ph type="title"/>
          </p:nvPr>
        </p:nvSpPr>
        <p:spPr>
          <a:xfrm>
            <a:off x="839788" y="836613"/>
            <a:ext cx="6672182" cy="504508"/>
          </a:xfrm>
        </p:spPr>
        <p:txBody>
          <a:bodyPr>
            <a:normAutofit fontScale="90000"/>
          </a:bodyPr>
          <a:lstStyle/>
          <a:p>
            <a:r>
              <a:rPr lang="ru-RU" sz="4400" dirty="0">
                <a:solidFill>
                  <a:srgbClr val="F2F2F2"/>
                </a:solidFill>
                <a:latin typeface="+mn-lt"/>
              </a:rPr>
              <a:t>Трое в автомобиле</a:t>
            </a:r>
          </a:p>
        </p:txBody>
      </p:sp>
      <p:sp>
        <p:nvSpPr>
          <p:cNvPr id="8" name="Текст 7"/>
          <p:cNvSpPr>
            <a:spLocks noGrp="1"/>
          </p:cNvSpPr>
          <p:nvPr>
            <p:ph type="body" sz="half" idx="2"/>
          </p:nvPr>
        </p:nvSpPr>
        <p:spPr>
          <a:xfrm>
            <a:off x="2870522" y="1819274"/>
            <a:ext cx="8483278" cy="3845689"/>
          </a:xfrm>
        </p:spPr>
        <p:txBody>
          <a:bodyPr>
            <a:noAutofit/>
          </a:bodyPr>
          <a:lstStyle/>
          <a:p>
            <a:pPr algn="just">
              <a:lnSpc>
                <a:spcPct val="200000"/>
              </a:lnSpc>
            </a:pPr>
            <a:r>
              <a:rPr lang="ru-RU" sz="2400" dirty="0">
                <a:solidFill>
                  <a:srgbClr val="F2F2F2"/>
                </a:solidFill>
              </a:rPr>
              <a:t>Механик водитель – ничего не хочет знать, кроме автомобиля. Зато может его починить в пути – исправит практически любую поломку и довезти клиента и штурмана, так как ответственный. Из-за этого регулярно не спит ночами.</a:t>
            </a:r>
          </a:p>
          <a:p>
            <a:pPr algn="just">
              <a:lnSpc>
                <a:spcPct val="200000"/>
              </a:lnSpc>
            </a:pPr>
            <a:endParaRPr lang="ru-RU" sz="2400" dirty="0">
              <a:solidFill>
                <a:srgbClr val="F2F2F2"/>
              </a:solidFill>
            </a:endParaRPr>
          </a:p>
        </p:txBody>
      </p:sp>
      <p:sp>
        <p:nvSpPr>
          <p:cNvPr id="5" name="Номер слайда 4"/>
          <p:cNvSpPr>
            <a:spLocks noGrp="1"/>
          </p:cNvSpPr>
          <p:nvPr>
            <p:ph type="sldNum" sz="quarter" idx="12"/>
          </p:nvPr>
        </p:nvSpPr>
        <p:spPr>
          <a:xfrm>
            <a:off x="8610600" y="6356350"/>
            <a:ext cx="2743200" cy="365125"/>
          </a:xfrm>
        </p:spPr>
        <p:txBody>
          <a:bodyPr/>
          <a:lstStyle/>
          <a:p>
            <a:fld id="{3A9B1E62-1571-4839-9B2B-8BC5205F2132}" type="slidenum">
              <a:rPr lang="ru-RU" smtClean="0">
                <a:solidFill>
                  <a:srgbClr val="F2F2F2"/>
                </a:solidFill>
              </a:rPr>
              <a:t>11</a:t>
            </a:fld>
            <a:endParaRPr lang="ru-RU" dirty="0">
              <a:solidFill>
                <a:srgbClr val="F2F2F2"/>
              </a:solidFill>
            </a:endParaRPr>
          </a:p>
        </p:txBody>
      </p:sp>
      <p:pic>
        <p:nvPicPr>
          <p:cNvPr id="7" name="Рисунок 6">
            <a:extLst>
              <a:ext uri="{FF2B5EF4-FFF2-40B4-BE49-F238E27FC236}">
                <a16:creationId xmlns:a16="http://schemas.microsoft.com/office/drawing/2014/main" id="{741FCA3E-1801-4E91-B639-12DFC34DD5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43" y="6199981"/>
            <a:ext cx="677862" cy="677862"/>
          </a:xfrm>
          <a:prstGeom prst="rect">
            <a:avLst/>
          </a:prstGeom>
        </p:spPr>
      </p:pic>
      <p:pic>
        <p:nvPicPr>
          <p:cNvPr id="3" name="Рисунок 2">
            <a:extLst>
              <a:ext uri="{FF2B5EF4-FFF2-40B4-BE49-F238E27FC236}">
                <a16:creationId xmlns:a16="http://schemas.microsoft.com/office/drawing/2014/main" id="{25360864-A281-4714-B0CE-A1ADDC33995A}"/>
              </a:ext>
            </a:extLst>
          </p:cNvPr>
          <p:cNvPicPr>
            <a:picLocks noChangeAspect="1"/>
          </p:cNvPicPr>
          <p:nvPr/>
        </p:nvPicPr>
        <p:blipFill>
          <a:blip r:embed="rId4"/>
          <a:stretch>
            <a:fillRect/>
          </a:stretch>
        </p:blipFill>
        <p:spPr>
          <a:xfrm>
            <a:off x="342901" y="2159000"/>
            <a:ext cx="2305406" cy="3190874"/>
          </a:xfrm>
          <a:prstGeom prst="rect">
            <a:avLst/>
          </a:prstGeom>
        </p:spPr>
      </p:pic>
    </p:spTree>
    <p:extLst>
      <p:ext uri="{BB962C8B-B14F-4D97-AF65-F5344CB8AC3E}">
        <p14:creationId xmlns:p14="http://schemas.microsoft.com/office/powerpoint/2010/main" val="2849891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6" name="Номер слайда 5"/>
          <p:cNvSpPr>
            <a:spLocks noGrp="1"/>
          </p:cNvSpPr>
          <p:nvPr>
            <p:ph type="sldNum" sz="quarter" idx="12"/>
          </p:nvPr>
        </p:nvSpPr>
        <p:spPr/>
        <p:txBody>
          <a:bodyPr/>
          <a:lstStyle/>
          <a:p>
            <a:fld id="{3A9B1E62-1571-4839-9B2B-8BC5205F2132}" type="slidenum">
              <a:rPr lang="ru-RU" smtClean="0">
                <a:solidFill>
                  <a:srgbClr val="F2F2F2"/>
                </a:solidFill>
              </a:rPr>
              <a:t>12</a:t>
            </a:fld>
            <a:endParaRPr lang="ru-RU" dirty="0">
              <a:solidFill>
                <a:srgbClr val="F2F2F2"/>
              </a:solidFill>
            </a:endParaRPr>
          </a:p>
        </p:txBody>
      </p:sp>
      <p:pic>
        <p:nvPicPr>
          <p:cNvPr id="11" name="Рисунок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9605" y="836613"/>
            <a:ext cx="8339349" cy="5069912"/>
          </a:xfrm>
          <a:prstGeom prst="rect">
            <a:avLst/>
          </a:prstGeom>
        </p:spPr>
      </p:pic>
      <p:pic>
        <p:nvPicPr>
          <p:cNvPr id="7" name="Рисунок 6">
            <a:extLst>
              <a:ext uri="{FF2B5EF4-FFF2-40B4-BE49-F238E27FC236}">
                <a16:creationId xmlns:a16="http://schemas.microsoft.com/office/drawing/2014/main" id="{18D87E6B-D902-4E8B-9216-428F87B462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43" y="6199981"/>
            <a:ext cx="677862" cy="677862"/>
          </a:xfrm>
          <a:prstGeom prst="rect">
            <a:avLst/>
          </a:prstGeom>
        </p:spPr>
      </p:pic>
    </p:spTree>
    <p:extLst>
      <p:ext uri="{BB962C8B-B14F-4D97-AF65-F5344CB8AC3E}">
        <p14:creationId xmlns:p14="http://schemas.microsoft.com/office/powerpoint/2010/main" val="2569048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3A9B1E62-1571-4839-9B2B-8BC5205F2132}" type="slidenum">
              <a:rPr lang="ru-RU" smtClean="0">
                <a:solidFill>
                  <a:srgbClr val="F2F2F2"/>
                </a:solidFill>
              </a:rPr>
              <a:t>13</a:t>
            </a:fld>
            <a:endParaRPr lang="ru-RU" dirty="0">
              <a:solidFill>
                <a:srgbClr val="F2F2F2"/>
              </a:solidFill>
            </a:endParaRP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2775" y="836613"/>
            <a:ext cx="8339349" cy="5069912"/>
          </a:xfrm>
          <a:prstGeom prst="rect">
            <a:avLst/>
          </a:prstGeom>
        </p:spPr>
      </p:pic>
      <p:pic>
        <p:nvPicPr>
          <p:cNvPr id="5" name="Рисунок 4">
            <a:extLst>
              <a:ext uri="{FF2B5EF4-FFF2-40B4-BE49-F238E27FC236}">
                <a16:creationId xmlns:a16="http://schemas.microsoft.com/office/drawing/2014/main" id="{D0048361-206D-424C-A9B4-06D276BC6D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43" y="6199981"/>
            <a:ext cx="677862" cy="677862"/>
          </a:xfrm>
          <a:prstGeom prst="rect">
            <a:avLst/>
          </a:prstGeom>
        </p:spPr>
      </p:pic>
    </p:spTree>
    <p:extLst>
      <p:ext uri="{BB962C8B-B14F-4D97-AF65-F5344CB8AC3E}">
        <p14:creationId xmlns:p14="http://schemas.microsoft.com/office/powerpoint/2010/main" val="2963551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3A9B1E62-1571-4839-9B2B-8BC5205F2132}" type="slidenum">
              <a:rPr lang="ru-RU" smtClean="0">
                <a:solidFill>
                  <a:srgbClr val="F2F2F2"/>
                </a:solidFill>
              </a:rPr>
              <a:t>14</a:t>
            </a:fld>
            <a:endParaRPr lang="ru-RU" dirty="0">
              <a:solidFill>
                <a:srgbClr val="F2F2F2"/>
              </a:solidFill>
            </a:endParaRP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2775" y="836613"/>
            <a:ext cx="8339349" cy="5069912"/>
          </a:xfrm>
          <a:prstGeom prst="rect">
            <a:avLst/>
          </a:prstGeom>
        </p:spPr>
      </p:pic>
      <p:pic>
        <p:nvPicPr>
          <p:cNvPr id="5" name="Рисунок 4">
            <a:extLst>
              <a:ext uri="{FF2B5EF4-FFF2-40B4-BE49-F238E27FC236}">
                <a16:creationId xmlns:a16="http://schemas.microsoft.com/office/drawing/2014/main" id="{09C034CD-5770-401F-9B53-0A91F320EB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43" y="6199981"/>
            <a:ext cx="677862" cy="677862"/>
          </a:xfrm>
          <a:prstGeom prst="rect">
            <a:avLst/>
          </a:prstGeom>
        </p:spPr>
      </p:pic>
    </p:spTree>
    <p:extLst>
      <p:ext uri="{BB962C8B-B14F-4D97-AF65-F5344CB8AC3E}">
        <p14:creationId xmlns:p14="http://schemas.microsoft.com/office/powerpoint/2010/main" val="3733326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838200" y="659765"/>
            <a:ext cx="10515600" cy="1325563"/>
          </a:xfrm>
        </p:spPr>
        <p:txBody>
          <a:bodyPr/>
          <a:lstStyle/>
          <a:p>
            <a:r>
              <a:rPr lang="ru-RU" dirty="0">
                <a:solidFill>
                  <a:srgbClr val="F2F2F2"/>
                </a:solidFill>
                <a:latin typeface="+mn-lt"/>
              </a:rPr>
              <a:t>Виды требований (с нашей точки зрения)</a:t>
            </a:r>
          </a:p>
        </p:txBody>
      </p:sp>
      <p:sp>
        <p:nvSpPr>
          <p:cNvPr id="5" name="Объект 4"/>
          <p:cNvSpPr>
            <a:spLocks noGrp="1"/>
          </p:cNvSpPr>
          <p:nvPr>
            <p:ph idx="1"/>
          </p:nvPr>
        </p:nvSpPr>
        <p:spPr>
          <a:xfrm>
            <a:off x="838200" y="2418079"/>
            <a:ext cx="10515600" cy="3758883"/>
          </a:xfrm>
        </p:spPr>
        <p:txBody>
          <a:bodyPr/>
          <a:lstStyle/>
          <a:p>
            <a:pPr>
              <a:lnSpc>
                <a:spcPct val="200000"/>
              </a:lnSpc>
            </a:pPr>
            <a:r>
              <a:rPr lang="ru-RU" dirty="0">
                <a:solidFill>
                  <a:srgbClr val="F2F2F2"/>
                </a:solidFill>
              </a:rPr>
              <a:t>Требования к поведению («Что именно?»)</a:t>
            </a:r>
          </a:p>
          <a:p>
            <a:pPr>
              <a:lnSpc>
                <a:spcPct val="200000"/>
              </a:lnSpc>
            </a:pPr>
            <a:r>
              <a:rPr lang="ru-RU" dirty="0">
                <a:solidFill>
                  <a:srgbClr val="F2F2F2"/>
                </a:solidFill>
              </a:rPr>
              <a:t>Требования к качеству («Как именно? Насколько хорошо?»)</a:t>
            </a:r>
          </a:p>
          <a:p>
            <a:pPr>
              <a:lnSpc>
                <a:spcPct val="200000"/>
              </a:lnSpc>
            </a:pPr>
            <a:r>
              <a:rPr lang="ru-RU" dirty="0">
                <a:solidFill>
                  <a:srgbClr val="F2F2F2"/>
                </a:solidFill>
              </a:rPr>
              <a:t>Ограничения («А вот этого не надо, пожалуйста!»)</a:t>
            </a:r>
          </a:p>
        </p:txBody>
      </p:sp>
      <p:sp>
        <p:nvSpPr>
          <p:cNvPr id="3" name="Номер слайда 2"/>
          <p:cNvSpPr>
            <a:spLocks noGrp="1"/>
          </p:cNvSpPr>
          <p:nvPr>
            <p:ph type="sldNum" sz="quarter" idx="12"/>
          </p:nvPr>
        </p:nvSpPr>
        <p:spPr/>
        <p:txBody>
          <a:bodyPr/>
          <a:lstStyle/>
          <a:p>
            <a:fld id="{3A9B1E62-1571-4839-9B2B-8BC5205F2132}" type="slidenum">
              <a:rPr lang="ru-RU" smtClean="0">
                <a:solidFill>
                  <a:srgbClr val="F2F2F2"/>
                </a:solidFill>
              </a:rPr>
              <a:t>15</a:t>
            </a:fld>
            <a:endParaRPr lang="ru-RU" dirty="0">
              <a:solidFill>
                <a:srgbClr val="F2F2F2"/>
              </a:solidFill>
            </a:endParaRPr>
          </a:p>
        </p:txBody>
      </p:sp>
      <p:pic>
        <p:nvPicPr>
          <p:cNvPr id="7" name="Рисунок 6">
            <a:extLst>
              <a:ext uri="{FF2B5EF4-FFF2-40B4-BE49-F238E27FC236}">
                <a16:creationId xmlns:a16="http://schemas.microsoft.com/office/drawing/2014/main" id="{7D03BD01-7037-4DB7-9C83-F64A61D107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65" y="6221891"/>
            <a:ext cx="586820" cy="634041"/>
          </a:xfrm>
          <a:prstGeom prst="rect">
            <a:avLst/>
          </a:prstGeom>
        </p:spPr>
      </p:pic>
    </p:spTree>
    <p:extLst>
      <p:ext uri="{BB962C8B-B14F-4D97-AF65-F5344CB8AC3E}">
        <p14:creationId xmlns:p14="http://schemas.microsoft.com/office/powerpoint/2010/main" val="158657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solidFill>
                  <a:srgbClr val="F2F2F2"/>
                </a:solidFill>
                <a:latin typeface="+mn-lt"/>
              </a:rPr>
              <a:t>Ограничения:</a:t>
            </a:r>
          </a:p>
        </p:txBody>
      </p:sp>
      <p:sp>
        <p:nvSpPr>
          <p:cNvPr id="3" name="Объект 2"/>
          <p:cNvSpPr>
            <a:spLocks noGrp="1"/>
          </p:cNvSpPr>
          <p:nvPr>
            <p:ph idx="1"/>
          </p:nvPr>
        </p:nvSpPr>
        <p:spPr>
          <a:xfrm>
            <a:off x="838200" y="1825625"/>
            <a:ext cx="7073900" cy="1479666"/>
          </a:xfrm>
        </p:spPr>
        <p:txBody>
          <a:bodyPr>
            <a:normAutofit/>
          </a:bodyPr>
          <a:lstStyle/>
          <a:p>
            <a:pPr>
              <a:lnSpc>
                <a:spcPct val="150000"/>
              </a:lnSpc>
            </a:pPr>
            <a:r>
              <a:rPr lang="ru-RU" sz="2600" dirty="0">
                <a:solidFill>
                  <a:srgbClr val="F2F2F2"/>
                </a:solidFill>
              </a:rPr>
              <a:t>Базируются на ранее принятых решениях</a:t>
            </a:r>
          </a:p>
          <a:p>
            <a:pPr>
              <a:lnSpc>
                <a:spcPct val="150000"/>
              </a:lnSpc>
            </a:pPr>
            <a:r>
              <a:rPr lang="ru-RU" sz="2600" dirty="0">
                <a:solidFill>
                  <a:srgbClr val="F2F2F2"/>
                </a:solidFill>
              </a:rPr>
              <a:t>Не должны меняться в ходе разработки</a:t>
            </a:r>
          </a:p>
        </p:txBody>
      </p:sp>
      <p:sp>
        <p:nvSpPr>
          <p:cNvPr id="5" name="Номер слайда 4"/>
          <p:cNvSpPr>
            <a:spLocks noGrp="1"/>
          </p:cNvSpPr>
          <p:nvPr>
            <p:ph type="sldNum" sz="quarter" idx="12"/>
          </p:nvPr>
        </p:nvSpPr>
        <p:spPr/>
        <p:txBody>
          <a:bodyPr/>
          <a:lstStyle/>
          <a:p>
            <a:fld id="{3A9B1E62-1571-4839-9B2B-8BC5205F2132}" type="slidenum">
              <a:rPr lang="ru-RU" smtClean="0">
                <a:solidFill>
                  <a:srgbClr val="F2F2F2"/>
                </a:solidFill>
              </a:rPr>
              <a:t>16</a:t>
            </a:fld>
            <a:endParaRPr lang="ru-RU" dirty="0">
              <a:solidFill>
                <a:srgbClr val="F2F2F2"/>
              </a:solidFill>
            </a:endParaRPr>
          </a:p>
        </p:txBody>
      </p:sp>
      <p:pic>
        <p:nvPicPr>
          <p:cNvPr id="7" name="Рисунок 6">
            <a:extLst>
              <a:ext uri="{FF2B5EF4-FFF2-40B4-BE49-F238E27FC236}">
                <a16:creationId xmlns:a16="http://schemas.microsoft.com/office/drawing/2014/main" id="{17F588C1-F241-4FA5-987D-D03947BE66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65" y="6221891"/>
            <a:ext cx="586820" cy="634041"/>
          </a:xfrm>
          <a:prstGeom prst="rect">
            <a:avLst/>
          </a:prstGeom>
        </p:spPr>
      </p:pic>
      <p:pic>
        <p:nvPicPr>
          <p:cNvPr id="8" name="Picture 15" descr="Ð½Ð°ÐºÐ¸ Ð´Ð¾ÑÐ¾Ð¶Ð½Ð¾Ð³Ð¾ Ð´Ð²Ð¸Ð¶ÐµÐ½Ð¸Ñ 2017">
            <a:extLst>
              <a:ext uri="{FF2B5EF4-FFF2-40B4-BE49-F238E27FC236}">
                <a16:creationId xmlns:a16="http://schemas.microsoft.com/office/drawing/2014/main" id="{F19F547B-2648-443F-B5D9-FB7217263E1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2532" y="3357919"/>
            <a:ext cx="1912544"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7" descr="inni pooh">
            <a:extLst>
              <a:ext uri="{FF2B5EF4-FFF2-40B4-BE49-F238E27FC236}">
                <a16:creationId xmlns:a16="http://schemas.microsoft.com/office/drawing/2014/main" id="{B97AAA16-11FF-462D-B78F-96BF51F598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489308" y="1936151"/>
            <a:ext cx="2743200" cy="2598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Прямоугольник 9">
            <a:extLst>
              <a:ext uri="{FF2B5EF4-FFF2-40B4-BE49-F238E27FC236}">
                <a16:creationId xmlns:a16="http://schemas.microsoft.com/office/drawing/2014/main" id="{339B7581-6CEE-4534-B91D-AF5251D14F1B}"/>
              </a:ext>
            </a:extLst>
          </p:cNvPr>
          <p:cNvSpPr/>
          <p:nvPr/>
        </p:nvSpPr>
        <p:spPr>
          <a:xfrm>
            <a:off x="863797" y="3698264"/>
            <a:ext cx="7785100" cy="2803588"/>
          </a:xfrm>
          <a:prstGeom prst="rect">
            <a:avLst/>
          </a:prstGeom>
        </p:spPr>
        <p:txBody>
          <a:bodyPr wrap="square">
            <a:spAutoFit/>
          </a:bodyPr>
          <a:lstStyle/>
          <a:p>
            <a:pPr marL="228600" indent="-228600">
              <a:lnSpc>
                <a:spcPct val="150000"/>
              </a:lnSpc>
              <a:spcBef>
                <a:spcPts val="1000"/>
              </a:spcBef>
              <a:buFont typeface="Arial" panose="020B0604020202020204" pitchFamily="34" charset="0"/>
              <a:buChar char="•"/>
            </a:pPr>
            <a:r>
              <a:rPr lang="ru-RU" sz="2600" dirty="0">
                <a:solidFill>
                  <a:srgbClr val="F2F2F2"/>
                </a:solidFill>
              </a:rPr>
              <a:t>Организационная структура</a:t>
            </a:r>
          </a:p>
          <a:p>
            <a:pPr marL="228600" indent="-228600">
              <a:lnSpc>
                <a:spcPct val="150000"/>
              </a:lnSpc>
              <a:spcBef>
                <a:spcPts val="1000"/>
              </a:spcBef>
              <a:buFont typeface="Arial" panose="020B0604020202020204" pitchFamily="34" charset="0"/>
              <a:buChar char="•"/>
            </a:pPr>
            <a:r>
              <a:rPr lang="ru-RU" sz="2600" dirty="0">
                <a:solidFill>
                  <a:srgbClr val="F2F2F2"/>
                </a:solidFill>
              </a:rPr>
              <a:t>Стандарты и НПА</a:t>
            </a:r>
          </a:p>
          <a:p>
            <a:pPr marL="228600" indent="-228600">
              <a:lnSpc>
                <a:spcPct val="150000"/>
              </a:lnSpc>
              <a:spcBef>
                <a:spcPts val="1000"/>
              </a:spcBef>
              <a:buFont typeface="Arial" panose="020B0604020202020204" pitchFamily="34" charset="0"/>
              <a:buChar char="•"/>
            </a:pPr>
            <a:r>
              <a:rPr lang="ru-RU" sz="2600" dirty="0">
                <a:solidFill>
                  <a:srgbClr val="F2F2F2"/>
                </a:solidFill>
              </a:rPr>
              <a:t>Стек технологий</a:t>
            </a:r>
          </a:p>
          <a:p>
            <a:pPr marL="228600" indent="-228600">
              <a:lnSpc>
                <a:spcPct val="150000"/>
              </a:lnSpc>
              <a:spcBef>
                <a:spcPts val="1000"/>
              </a:spcBef>
              <a:buFont typeface="Arial" panose="020B0604020202020204" pitchFamily="34" charset="0"/>
              <a:buChar char="•"/>
            </a:pPr>
            <a:r>
              <a:rPr lang="ru-RU" sz="2600" dirty="0">
                <a:solidFill>
                  <a:srgbClr val="F2F2F2"/>
                </a:solidFill>
              </a:rPr>
              <a:t> </a:t>
            </a:r>
          </a:p>
        </p:txBody>
      </p:sp>
    </p:spTree>
    <p:extLst>
      <p:ext uri="{BB962C8B-B14F-4D97-AF65-F5344CB8AC3E}">
        <p14:creationId xmlns:p14="http://schemas.microsoft.com/office/powerpoint/2010/main" val="1961515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solidFill>
                  <a:srgbClr val="F2F2F2"/>
                </a:solidFill>
              </a:rPr>
              <a:t>Что делать?</a:t>
            </a:r>
          </a:p>
        </p:txBody>
      </p:sp>
      <p:sp>
        <p:nvSpPr>
          <p:cNvPr id="3" name="Объект 2"/>
          <p:cNvSpPr>
            <a:spLocks noGrp="1"/>
          </p:cNvSpPr>
          <p:nvPr>
            <p:ph idx="1"/>
          </p:nvPr>
        </p:nvSpPr>
        <p:spPr>
          <a:xfrm>
            <a:off x="3392669" y="2005012"/>
            <a:ext cx="8215774" cy="4351338"/>
          </a:xfrm>
        </p:spPr>
        <p:txBody>
          <a:bodyPr/>
          <a:lstStyle/>
          <a:p>
            <a:pPr>
              <a:lnSpc>
                <a:spcPct val="200000"/>
              </a:lnSpc>
            </a:pPr>
            <a:r>
              <a:rPr lang="ru-RU" dirty="0">
                <a:solidFill>
                  <a:srgbClr val="F2F2F2"/>
                </a:solidFill>
              </a:rPr>
              <a:t>Явно выявлять ограничения, которые существуют у заказчика (у «правильных» представителей)</a:t>
            </a:r>
          </a:p>
          <a:p>
            <a:pPr>
              <a:lnSpc>
                <a:spcPct val="200000"/>
              </a:lnSpc>
            </a:pPr>
            <a:r>
              <a:rPr lang="ru-RU" dirty="0">
                <a:solidFill>
                  <a:srgbClr val="F2F2F2"/>
                </a:solidFill>
              </a:rPr>
              <a:t>Изучать стандарты предметной области</a:t>
            </a:r>
          </a:p>
        </p:txBody>
      </p:sp>
      <p:sp>
        <p:nvSpPr>
          <p:cNvPr id="5" name="Номер слайда 4"/>
          <p:cNvSpPr>
            <a:spLocks noGrp="1"/>
          </p:cNvSpPr>
          <p:nvPr>
            <p:ph type="sldNum" sz="quarter" idx="12"/>
          </p:nvPr>
        </p:nvSpPr>
        <p:spPr/>
        <p:txBody>
          <a:bodyPr/>
          <a:lstStyle/>
          <a:p>
            <a:fld id="{3A9B1E62-1571-4839-9B2B-8BC5205F2132}" type="slidenum">
              <a:rPr lang="ru-RU" smtClean="0">
                <a:solidFill>
                  <a:srgbClr val="F2F2F2"/>
                </a:solidFill>
              </a:rPr>
              <a:t>17</a:t>
            </a:fld>
            <a:endParaRPr lang="ru-RU" dirty="0">
              <a:solidFill>
                <a:srgbClr val="F2F2F2"/>
              </a:solidFill>
            </a:endParaRPr>
          </a:p>
        </p:txBody>
      </p:sp>
      <p:pic>
        <p:nvPicPr>
          <p:cNvPr id="8" name="Рисунок 7">
            <a:extLst>
              <a:ext uri="{FF2B5EF4-FFF2-40B4-BE49-F238E27FC236}">
                <a16:creationId xmlns:a16="http://schemas.microsoft.com/office/drawing/2014/main" id="{657F4EF2-F77C-45DE-B3C9-D039963678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65" y="6221891"/>
            <a:ext cx="586820" cy="634041"/>
          </a:xfrm>
          <a:prstGeom prst="rect">
            <a:avLst/>
          </a:prstGeom>
        </p:spPr>
      </p:pic>
      <p:pic>
        <p:nvPicPr>
          <p:cNvPr id="1028" name="Picture 4" descr="chernyshevsky">
            <a:extLst>
              <a:ext uri="{FF2B5EF4-FFF2-40B4-BE49-F238E27FC236}">
                <a16:creationId xmlns:a16="http://schemas.microsoft.com/office/drawing/2014/main" id="{78ACC09A-0B9F-4FD0-92F8-13DD555B24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557" y="2310341"/>
            <a:ext cx="2200983" cy="3226684"/>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a:extLst>
              <a:ext uri="{FF2B5EF4-FFF2-40B4-BE49-F238E27FC236}">
                <a16:creationId xmlns:a16="http://schemas.microsoft.com/office/drawing/2014/main" id="{8F6ADBC8-C0B7-4EBD-B5F6-59BEB643B9F9}"/>
              </a:ext>
            </a:extLst>
          </p:cNvPr>
          <p:cNvSpPr/>
          <p:nvPr/>
        </p:nvSpPr>
        <p:spPr>
          <a:xfrm>
            <a:off x="838200" y="5260026"/>
            <a:ext cx="1720343" cy="276999"/>
          </a:xfrm>
          <a:prstGeom prst="rect">
            <a:avLst/>
          </a:prstGeom>
        </p:spPr>
        <p:txBody>
          <a:bodyPr wrap="none">
            <a:spAutoFit/>
          </a:bodyPr>
          <a:lstStyle/>
          <a:p>
            <a:r>
              <a:rPr lang="ru-RU" sz="1200" dirty="0">
                <a:solidFill>
                  <a:schemeClr val="tx1">
                    <a:lumMod val="50000"/>
                    <a:lumOff val="50000"/>
                  </a:schemeClr>
                </a:solidFill>
                <a:latin typeface="Segoe Print" panose="02000600000000000000" pitchFamily="2" charset="0"/>
              </a:rPr>
              <a:t>Н.Г. Чернышевский</a:t>
            </a:r>
          </a:p>
        </p:txBody>
      </p:sp>
    </p:spTree>
    <p:extLst>
      <p:ext uri="{BB962C8B-B14F-4D97-AF65-F5344CB8AC3E}">
        <p14:creationId xmlns:p14="http://schemas.microsoft.com/office/powerpoint/2010/main" val="36502268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3A9B1E62-1571-4839-9B2B-8BC5205F2132}" type="slidenum">
              <a:rPr lang="ru-RU" smtClean="0">
                <a:solidFill>
                  <a:srgbClr val="F2F2F2"/>
                </a:solidFill>
              </a:rPr>
              <a:t>18</a:t>
            </a:fld>
            <a:endParaRPr lang="ru-RU" dirty="0">
              <a:solidFill>
                <a:srgbClr val="F2F2F2"/>
              </a:solidFill>
            </a:endParaRP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2775" y="836613"/>
            <a:ext cx="8339349" cy="5069912"/>
          </a:xfrm>
          <a:prstGeom prst="rect">
            <a:avLst/>
          </a:prstGeom>
        </p:spPr>
      </p:pic>
      <p:pic>
        <p:nvPicPr>
          <p:cNvPr id="5" name="Рисунок 4">
            <a:extLst>
              <a:ext uri="{FF2B5EF4-FFF2-40B4-BE49-F238E27FC236}">
                <a16:creationId xmlns:a16="http://schemas.microsoft.com/office/drawing/2014/main" id="{8785DE5C-A342-45D9-B8A2-1CEDDB419B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43" y="6199981"/>
            <a:ext cx="677862" cy="677862"/>
          </a:xfrm>
          <a:prstGeom prst="rect">
            <a:avLst/>
          </a:prstGeom>
        </p:spPr>
      </p:pic>
    </p:spTree>
    <p:extLst>
      <p:ext uri="{BB962C8B-B14F-4D97-AF65-F5344CB8AC3E}">
        <p14:creationId xmlns:p14="http://schemas.microsoft.com/office/powerpoint/2010/main" val="41128582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3A9B1E62-1571-4839-9B2B-8BC5205F2132}" type="slidenum">
              <a:rPr lang="ru-RU" smtClean="0">
                <a:solidFill>
                  <a:srgbClr val="F2F2F2"/>
                </a:solidFill>
              </a:rPr>
              <a:t>19</a:t>
            </a:fld>
            <a:endParaRPr lang="ru-RU" dirty="0">
              <a:solidFill>
                <a:srgbClr val="F2F2F2"/>
              </a:solidFill>
            </a:endParaRP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2775" y="836613"/>
            <a:ext cx="8339349" cy="5069912"/>
          </a:xfrm>
          <a:prstGeom prst="rect">
            <a:avLst/>
          </a:prstGeom>
        </p:spPr>
      </p:pic>
      <p:pic>
        <p:nvPicPr>
          <p:cNvPr id="5" name="Рисунок 4">
            <a:extLst>
              <a:ext uri="{FF2B5EF4-FFF2-40B4-BE49-F238E27FC236}">
                <a16:creationId xmlns:a16="http://schemas.microsoft.com/office/drawing/2014/main" id="{052A3693-CB14-45C2-8685-4E367D64C4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43" y="6199981"/>
            <a:ext cx="677862" cy="677862"/>
          </a:xfrm>
          <a:prstGeom prst="rect">
            <a:avLst/>
          </a:prstGeom>
        </p:spPr>
      </p:pic>
      <p:pic>
        <p:nvPicPr>
          <p:cNvPr id="6152" name="Picture 8">
            <a:extLst>
              <a:ext uri="{FF2B5EF4-FFF2-40B4-BE49-F238E27FC236}">
                <a16:creationId xmlns:a16="http://schemas.microsoft.com/office/drawing/2014/main" id="{9624AC0F-F92E-432E-BD5B-CAA850E4E3F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10646" y="709288"/>
            <a:ext cx="2495671" cy="1352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8610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4E3A464-DF1C-4B62-B4D9-D090E03ED916}"/>
              </a:ext>
            </a:extLst>
          </p:cNvPr>
          <p:cNvSpPr>
            <a:spLocks noGrp="1"/>
          </p:cNvSpPr>
          <p:nvPr>
            <p:ph type="title"/>
          </p:nvPr>
        </p:nvSpPr>
        <p:spPr/>
        <p:txBody>
          <a:bodyPr/>
          <a:lstStyle/>
          <a:p>
            <a:r>
              <a:rPr lang="ru-RU" dirty="0">
                <a:solidFill>
                  <a:srgbClr val="F2F2F2"/>
                </a:solidFill>
                <a:latin typeface="Helvetica Neue"/>
                <a:cs typeface="Calibri Light"/>
              </a:rPr>
              <a:t>О нас</a:t>
            </a:r>
            <a:endParaRPr lang="ru-RU" dirty="0">
              <a:solidFill>
                <a:srgbClr val="F2F2F2"/>
              </a:solidFill>
              <a:latin typeface="Helvetica Neue"/>
            </a:endParaRPr>
          </a:p>
        </p:txBody>
      </p:sp>
      <p:sp>
        <p:nvSpPr>
          <p:cNvPr id="6" name="TextBox 5">
            <a:extLst>
              <a:ext uri="{FF2B5EF4-FFF2-40B4-BE49-F238E27FC236}">
                <a16:creationId xmlns:a16="http://schemas.microsoft.com/office/drawing/2014/main" id="{C65686A2-3FE3-40BE-B771-B2EF74DD30A6}"/>
              </a:ext>
            </a:extLst>
          </p:cNvPr>
          <p:cNvSpPr txBox="1"/>
          <p:nvPr/>
        </p:nvSpPr>
        <p:spPr>
          <a:xfrm>
            <a:off x="6610710" y="1816601"/>
            <a:ext cx="5791199"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ru-RU" dirty="0">
                <a:solidFill>
                  <a:srgbClr val="F2F2F2"/>
                </a:solidFill>
                <a:latin typeface="Helvetica Neue"/>
              </a:rPr>
              <a:t>Евгений </a:t>
            </a:r>
            <a:r>
              <a:rPr lang="ru-RU" dirty="0" err="1">
                <a:solidFill>
                  <a:srgbClr val="F2F2F2"/>
                </a:solidFill>
                <a:latin typeface="Helvetica Neue"/>
              </a:rPr>
              <a:t>Асламов</a:t>
            </a:r>
            <a:endParaRPr lang="ru-RU" dirty="0">
              <a:solidFill>
                <a:srgbClr val="F2F2F2"/>
              </a:solidFill>
              <a:latin typeface="Helvetica Neue"/>
              <a:cs typeface="Calibri" panose="020F0502020204030204"/>
            </a:endParaRPr>
          </a:p>
          <a:p>
            <a:pPr marL="285750" indent="-285750">
              <a:buFont typeface="Arial"/>
              <a:buChar char="•"/>
            </a:pPr>
            <a:r>
              <a:rPr lang="ru-RU" dirty="0">
                <a:solidFill>
                  <a:srgbClr val="F2F2F2"/>
                </a:solidFill>
                <a:latin typeface="Helvetica Neue"/>
              </a:rPr>
              <a:t>Характер общительный</a:t>
            </a:r>
            <a:endParaRPr lang="ru-RU" dirty="0">
              <a:solidFill>
                <a:srgbClr val="F2F2F2"/>
              </a:solidFill>
              <a:latin typeface="Helvetica Neue"/>
              <a:cs typeface="Calibri" panose="020F0502020204030204"/>
            </a:endParaRPr>
          </a:p>
          <a:p>
            <a:pPr marL="285750" indent="-285750">
              <a:buFont typeface="Arial"/>
              <a:buChar char="•"/>
            </a:pPr>
            <a:r>
              <a:rPr lang="ru-RU" dirty="0">
                <a:solidFill>
                  <a:srgbClr val="F2F2F2"/>
                </a:solidFill>
                <a:latin typeface="Helvetica Neue"/>
              </a:rPr>
              <a:t>Сейчас </a:t>
            </a:r>
            <a:r>
              <a:rPr lang="mr-IN" dirty="0">
                <a:solidFill>
                  <a:srgbClr val="F2F2F2"/>
                </a:solidFill>
                <a:latin typeface="Helvetica Neue"/>
                <a:cs typeface="Mangal"/>
              </a:rPr>
              <a:t>–</a:t>
            </a:r>
            <a:r>
              <a:rPr lang="ru-RU" dirty="0">
                <a:solidFill>
                  <a:srgbClr val="F2F2F2"/>
                </a:solidFill>
                <a:latin typeface="Helvetica Neue"/>
              </a:rPr>
              <a:t> ведущий архитектор </a:t>
            </a:r>
          </a:p>
          <a:p>
            <a:pPr marL="285750" indent="-285750">
              <a:buFont typeface="Arial"/>
              <a:buChar char="•"/>
            </a:pPr>
            <a:r>
              <a:rPr lang="ru-RU" dirty="0">
                <a:solidFill>
                  <a:srgbClr val="F2F2F2"/>
                </a:solidFill>
                <a:latin typeface="Helvetica Neue"/>
              </a:rPr>
              <a:t>В прошлом </a:t>
            </a:r>
            <a:r>
              <a:rPr lang="mr-IN" dirty="0">
                <a:solidFill>
                  <a:srgbClr val="F2F2F2"/>
                </a:solidFill>
                <a:latin typeface="Helvetica Neue"/>
                <a:cs typeface="Mangal"/>
              </a:rPr>
              <a:t>–</a:t>
            </a:r>
            <a:r>
              <a:rPr lang="ru-RU" dirty="0">
                <a:solidFill>
                  <a:srgbClr val="F2F2F2"/>
                </a:solidFill>
                <a:latin typeface="Helvetica Neue"/>
              </a:rPr>
              <a:t> разработчик, аналитик, РП</a:t>
            </a:r>
          </a:p>
          <a:p>
            <a:pPr marL="285750" indent="-285750">
              <a:buFont typeface="Arial"/>
              <a:buChar char="•"/>
            </a:pPr>
            <a:r>
              <a:rPr lang="ru-RU" dirty="0">
                <a:solidFill>
                  <a:srgbClr val="F2F2F2"/>
                </a:solidFill>
                <a:latin typeface="Helvetica Neue"/>
              </a:rPr>
              <a:t>Стаж в ИТ </a:t>
            </a:r>
            <a:r>
              <a:rPr lang="mr-IN" dirty="0">
                <a:solidFill>
                  <a:srgbClr val="F2F2F2"/>
                </a:solidFill>
                <a:latin typeface="Helvetica Neue"/>
                <a:cs typeface="Mangal"/>
              </a:rPr>
              <a:t>–</a:t>
            </a:r>
            <a:r>
              <a:rPr lang="ru-RU" dirty="0">
                <a:solidFill>
                  <a:srgbClr val="F2F2F2"/>
                </a:solidFill>
                <a:latin typeface="Helvetica Neue"/>
              </a:rPr>
              <a:t> более 17 лет</a:t>
            </a:r>
          </a:p>
          <a:p>
            <a:pPr marL="285750" indent="-285750">
              <a:buFont typeface="Arial"/>
              <a:buChar char="•"/>
            </a:pPr>
            <a:r>
              <a:rPr lang="ru-RU" dirty="0">
                <a:solidFill>
                  <a:srgbClr val="F2F2F2"/>
                </a:solidFill>
                <a:latin typeface="Helvetica Neue"/>
              </a:rPr>
              <a:t>В качестве архитектора </a:t>
            </a:r>
            <a:r>
              <a:rPr lang="mr-IN" dirty="0">
                <a:solidFill>
                  <a:srgbClr val="F2F2F2"/>
                </a:solidFill>
                <a:latin typeface="Helvetica Neue"/>
                <a:cs typeface="Mangal"/>
              </a:rPr>
              <a:t>–</a:t>
            </a:r>
            <a:r>
              <a:rPr lang="ru-RU" dirty="0">
                <a:solidFill>
                  <a:srgbClr val="F2F2F2"/>
                </a:solidFill>
                <a:latin typeface="Helvetica Neue"/>
              </a:rPr>
              <a:t> 10 лет</a:t>
            </a:r>
          </a:p>
        </p:txBody>
      </p:sp>
      <p:sp>
        <p:nvSpPr>
          <p:cNvPr id="9" name="TextBox 8">
            <a:extLst>
              <a:ext uri="{FF2B5EF4-FFF2-40B4-BE49-F238E27FC236}">
                <a16:creationId xmlns:a16="http://schemas.microsoft.com/office/drawing/2014/main" id="{DE348C42-BEC1-43F5-A7AE-370C3A6BB5D5}"/>
              </a:ext>
            </a:extLst>
          </p:cNvPr>
          <p:cNvSpPr txBox="1"/>
          <p:nvPr/>
        </p:nvSpPr>
        <p:spPr>
          <a:xfrm>
            <a:off x="6613860" y="4086475"/>
            <a:ext cx="5589678"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ru-RU" dirty="0">
                <a:solidFill>
                  <a:srgbClr val="F2F2F2"/>
                </a:solidFill>
                <a:latin typeface="Helvetica Neue"/>
              </a:rPr>
              <a:t>Максим </a:t>
            </a:r>
            <a:r>
              <a:rPr lang="ru-RU" dirty="0" err="1">
                <a:solidFill>
                  <a:srgbClr val="F2F2F2"/>
                </a:solidFill>
                <a:latin typeface="Helvetica Neue"/>
              </a:rPr>
              <a:t>Шаломович</a:t>
            </a:r>
            <a:endParaRPr lang="ru-RU" dirty="0">
              <a:solidFill>
                <a:srgbClr val="F2F2F2"/>
              </a:solidFill>
              <a:latin typeface="Helvetica Neue"/>
            </a:endParaRPr>
          </a:p>
          <a:p>
            <a:pPr marL="285750" indent="-285750">
              <a:buFont typeface="Arial"/>
              <a:buChar char="•"/>
            </a:pPr>
            <a:r>
              <a:rPr lang="ru-RU" dirty="0">
                <a:solidFill>
                  <a:srgbClr val="F2F2F2"/>
                </a:solidFill>
                <a:latin typeface="Helvetica Neue"/>
              </a:rPr>
              <a:t>ИТ-архитектор</a:t>
            </a:r>
          </a:p>
          <a:p>
            <a:pPr marL="285750" indent="-285750">
              <a:buFont typeface="Arial"/>
              <a:buChar char="•"/>
            </a:pPr>
            <a:r>
              <a:rPr lang="ru-RU" dirty="0">
                <a:solidFill>
                  <a:srgbClr val="F2F2F2"/>
                </a:solidFill>
                <a:latin typeface="Helvetica Neue"/>
              </a:rPr>
              <a:t>Проектирую системы и решения</a:t>
            </a:r>
          </a:p>
          <a:p>
            <a:pPr marL="285750" indent="-285750">
              <a:buFont typeface="Arial"/>
              <a:buChar char="•"/>
            </a:pPr>
            <a:r>
              <a:rPr lang="ru-RU" dirty="0">
                <a:solidFill>
                  <a:srgbClr val="F2F2F2"/>
                </a:solidFill>
                <a:latin typeface="Helvetica Neue"/>
              </a:rPr>
              <a:t>Интересуюсь ИТ-проектами и ИТ-процессами</a:t>
            </a:r>
          </a:p>
          <a:p>
            <a:pPr marL="285750" indent="-285750">
              <a:buFont typeface="Arial"/>
              <a:buChar char="•"/>
            </a:pPr>
            <a:r>
              <a:rPr lang="ru-RU" dirty="0">
                <a:solidFill>
                  <a:srgbClr val="F2F2F2"/>
                </a:solidFill>
                <a:latin typeface="Helvetica Neue"/>
              </a:rPr>
              <a:t>Выступаю на конференциях, делюсь опытом</a:t>
            </a:r>
          </a:p>
          <a:p>
            <a:pPr marL="285750" indent="-285750">
              <a:buFont typeface="Arial"/>
              <a:buChar char="•"/>
            </a:pPr>
            <a:r>
              <a:rPr lang="ru-RU" strike="sngStrike" dirty="0">
                <a:solidFill>
                  <a:srgbClr val="F2F2F2"/>
                </a:solidFill>
                <a:latin typeface="Helvetica Neue"/>
              </a:rPr>
              <a:t>Пою, пляшу, крестиком вышиваю</a:t>
            </a:r>
          </a:p>
        </p:txBody>
      </p:sp>
      <p:pic>
        <p:nvPicPr>
          <p:cNvPr id="3" name="Рисунок 4" descr="Изображение выглядит как человек, держит, женщина, стоит&#10;&#10;Описание создано с очень высокой степенью достоверности">
            <a:extLst>
              <a:ext uri="{FF2B5EF4-FFF2-40B4-BE49-F238E27FC236}">
                <a16:creationId xmlns:a16="http://schemas.microsoft.com/office/drawing/2014/main" id="{AFD895FC-9EE4-4BD6-AC72-43371209576B}"/>
              </a:ext>
            </a:extLst>
          </p:cNvPr>
          <p:cNvPicPr>
            <a:picLocks noChangeAspect="1"/>
          </p:cNvPicPr>
          <p:nvPr/>
        </p:nvPicPr>
        <p:blipFill>
          <a:blip r:embed="rId2"/>
          <a:stretch>
            <a:fillRect/>
          </a:stretch>
        </p:blipFill>
        <p:spPr>
          <a:xfrm>
            <a:off x="371475" y="1808163"/>
            <a:ext cx="5983624" cy="3999345"/>
          </a:xfrm>
          <a:prstGeom prst="rect">
            <a:avLst/>
          </a:prstGeom>
        </p:spPr>
      </p:pic>
      <p:sp>
        <p:nvSpPr>
          <p:cNvPr id="4" name="Номер слайда 3"/>
          <p:cNvSpPr>
            <a:spLocks noGrp="1"/>
          </p:cNvSpPr>
          <p:nvPr>
            <p:ph type="sldNum" sz="quarter" idx="12"/>
          </p:nvPr>
        </p:nvSpPr>
        <p:spPr/>
        <p:txBody>
          <a:bodyPr/>
          <a:lstStyle/>
          <a:p>
            <a:fld id="{D7900FF3-9691-4144-ADBE-747DD9807AEC}" type="slidenum">
              <a:rPr lang="ru-RU" smtClean="0">
                <a:solidFill>
                  <a:schemeClr val="bg1">
                    <a:lumMod val="95000"/>
                  </a:schemeClr>
                </a:solidFill>
              </a:rPr>
              <a:t>2</a:t>
            </a:fld>
            <a:endParaRPr lang="ru-RU" dirty="0">
              <a:solidFill>
                <a:schemeClr val="bg1">
                  <a:lumMod val="95000"/>
                </a:schemeClr>
              </a:solidFill>
            </a:endParaRPr>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65" y="6221891"/>
            <a:ext cx="586820" cy="634041"/>
          </a:xfrm>
          <a:prstGeom prst="rect">
            <a:avLst/>
          </a:prstGeom>
        </p:spPr>
      </p:pic>
    </p:spTree>
    <p:extLst>
      <p:ext uri="{BB962C8B-B14F-4D97-AF65-F5344CB8AC3E}">
        <p14:creationId xmlns:p14="http://schemas.microsoft.com/office/powerpoint/2010/main" val="7017717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ru-RU" dirty="0">
                <a:solidFill>
                  <a:srgbClr val="F2F2F2"/>
                </a:solidFill>
              </a:rPr>
              <a:t>Требования к качеству</a:t>
            </a:r>
          </a:p>
        </p:txBody>
      </p:sp>
      <p:sp>
        <p:nvSpPr>
          <p:cNvPr id="5" name="Объект 4"/>
          <p:cNvSpPr>
            <a:spLocks noGrp="1"/>
          </p:cNvSpPr>
          <p:nvPr>
            <p:ph idx="1"/>
          </p:nvPr>
        </p:nvSpPr>
        <p:spPr>
          <a:xfrm>
            <a:off x="838200" y="1825625"/>
            <a:ext cx="11353800" cy="4351338"/>
          </a:xfrm>
        </p:spPr>
        <p:txBody>
          <a:bodyPr>
            <a:normAutofit fontScale="92500" lnSpcReduction="20000"/>
          </a:bodyPr>
          <a:lstStyle/>
          <a:p>
            <a:pPr>
              <a:lnSpc>
                <a:spcPct val="150000"/>
              </a:lnSpc>
            </a:pPr>
            <a:r>
              <a:rPr lang="ru-RU" dirty="0">
                <a:solidFill>
                  <a:srgbClr val="F2F2F2"/>
                </a:solidFill>
              </a:rPr>
              <a:t>Наблюдаемые свойства системы (ПО) и ожидания от ее использования и (или) эксплуатации и развития</a:t>
            </a:r>
          </a:p>
          <a:p>
            <a:pPr>
              <a:lnSpc>
                <a:spcPct val="150000"/>
              </a:lnSpc>
            </a:pPr>
            <a:r>
              <a:rPr lang="ru-RU" dirty="0">
                <a:solidFill>
                  <a:srgbClr val="F2F2F2"/>
                </a:solidFill>
              </a:rPr>
              <a:t>*</a:t>
            </a:r>
            <a:r>
              <a:rPr lang="en-US" dirty="0" err="1">
                <a:solidFill>
                  <a:srgbClr val="F2F2F2"/>
                </a:solidFill>
              </a:rPr>
              <a:t>ilities</a:t>
            </a:r>
            <a:endParaRPr lang="ru-RU" dirty="0">
              <a:solidFill>
                <a:srgbClr val="F2F2F2"/>
              </a:solidFill>
            </a:endParaRPr>
          </a:p>
          <a:p>
            <a:endParaRPr lang="ru-RU" dirty="0">
              <a:solidFill>
                <a:srgbClr val="F2F2F2"/>
              </a:solidFill>
            </a:endParaRPr>
          </a:p>
          <a:p>
            <a:pPr>
              <a:lnSpc>
                <a:spcPct val="160000"/>
              </a:lnSpc>
            </a:pPr>
            <a:r>
              <a:rPr lang="ru-RU" dirty="0">
                <a:solidFill>
                  <a:srgbClr val="F2F2F2"/>
                </a:solidFill>
              </a:rPr>
              <a:t>Производительность, надежность, доступность</a:t>
            </a:r>
          </a:p>
          <a:p>
            <a:pPr>
              <a:lnSpc>
                <a:spcPct val="160000"/>
              </a:lnSpc>
            </a:pPr>
            <a:r>
              <a:rPr lang="ru-RU" dirty="0">
                <a:solidFill>
                  <a:srgbClr val="F2F2F2"/>
                </a:solidFill>
              </a:rPr>
              <a:t>Удобство использования (</a:t>
            </a:r>
            <a:r>
              <a:rPr lang="en-US" dirty="0">
                <a:solidFill>
                  <a:srgbClr val="F2F2F2"/>
                </a:solidFill>
              </a:rPr>
              <a:t>UI/UX)</a:t>
            </a:r>
            <a:endParaRPr lang="ru-RU" dirty="0">
              <a:solidFill>
                <a:srgbClr val="F2F2F2"/>
              </a:solidFill>
            </a:endParaRPr>
          </a:p>
          <a:p>
            <a:pPr>
              <a:lnSpc>
                <a:spcPct val="160000"/>
              </a:lnSpc>
            </a:pPr>
            <a:r>
              <a:rPr lang="ru-RU" dirty="0">
                <a:solidFill>
                  <a:srgbClr val="F2F2F2"/>
                </a:solidFill>
              </a:rPr>
              <a:t>Модифицируемость</a:t>
            </a:r>
          </a:p>
        </p:txBody>
      </p:sp>
      <p:sp>
        <p:nvSpPr>
          <p:cNvPr id="3" name="Номер слайда 2"/>
          <p:cNvSpPr>
            <a:spLocks noGrp="1"/>
          </p:cNvSpPr>
          <p:nvPr>
            <p:ph type="sldNum" sz="quarter" idx="12"/>
          </p:nvPr>
        </p:nvSpPr>
        <p:spPr/>
        <p:txBody>
          <a:bodyPr/>
          <a:lstStyle/>
          <a:p>
            <a:fld id="{3A9B1E62-1571-4839-9B2B-8BC5205F2132}" type="slidenum">
              <a:rPr lang="ru-RU" smtClean="0">
                <a:solidFill>
                  <a:srgbClr val="F2F2F2"/>
                </a:solidFill>
              </a:rPr>
              <a:t>20</a:t>
            </a:fld>
            <a:endParaRPr lang="ru-RU" dirty="0">
              <a:solidFill>
                <a:srgbClr val="F2F2F2"/>
              </a:solidFill>
            </a:endParaRPr>
          </a:p>
        </p:txBody>
      </p:sp>
      <p:pic>
        <p:nvPicPr>
          <p:cNvPr id="7" name="Рисунок 6">
            <a:extLst>
              <a:ext uri="{FF2B5EF4-FFF2-40B4-BE49-F238E27FC236}">
                <a16:creationId xmlns:a16="http://schemas.microsoft.com/office/drawing/2014/main" id="{C31B460B-586E-4341-B613-235956D08E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65" y="6221891"/>
            <a:ext cx="586820" cy="634041"/>
          </a:xfrm>
          <a:prstGeom prst="rect">
            <a:avLst/>
          </a:prstGeom>
        </p:spPr>
      </p:pic>
      <p:pic>
        <p:nvPicPr>
          <p:cNvPr id="2" name="Рисунок 1">
            <a:extLst>
              <a:ext uri="{FF2B5EF4-FFF2-40B4-BE49-F238E27FC236}">
                <a16:creationId xmlns:a16="http://schemas.microsoft.com/office/drawing/2014/main" id="{240FC7D7-38DF-41AB-BB32-2BC71DA915BC}"/>
              </a:ext>
            </a:extLst>
          </p:cNvPr>
          <p:cNvPicPr>
            <a:picLocks noChangeAspect="1"/>
          </p:cNvPicPr>
          <p:nvPr/>
        </p:nvPicPr>
        <p:blipFill>
          <a:blip r:embed="rId4"/>
          <a:stretch>
            <a:fillRect/>
          </a:stretch>
        </p:blipFill>
        <p:spPr>
          <a:xfrm rot="18470999">
            <a:off x="8023475" y="3661714"/>
            <a:ext cx="4347578" cy="1212408"/>
          </a:xfrm>
          <a:prstGeom prst="rect">
            <a:avLst/>
          </a:prstGeom>
        </p:spPr>
      </p:pic>
      <p:sp>
        <p:nvSpPr>
          <p:cNvPr id="8" name="Прямоугольник 7">
            <a:extLst>
              <a:ext uri="{FF2B5EF4-FFF2-40B4-BE49-F238E27FC236}">
                <a16:creationId xmlns:a16="http://schemas.microsoft.com/office/drawing/2014/main" id="{F5D1B8AF-EADC-4ED2-9359-6569948960C9}"/>
              </a:ext>
            </a:extLst>
          </p:cNvPr>
          <p:cNvSpPr/>
          <p:nvPr/>
        </p:nvSpPr>
        <p:spPr>
          <a:xfrm rot="18480851">
            <a:off x="9778320" y="4382282"/>
            <a:ext cx="1766830" cy="184666"/>
          </a:xfrm>
          <a:prstGeom prst="rect">
            <a:avLst/>
          </a:prstGeom>
        </p:spPr>
        <p:txBody>
          <a:bodyPr wrap="none">
            <a:spAutoFit/>
          </a:bodyPr>
          <a:lstStyle/>
          <a:p>
            <a:r>
              <a:rPr lang="ru-RU" sz="600" dirty="0"/>
              <a:t>https://www.lstmed.ac.uk/study/quality-manual</a:t>
            </a:r>
          </a:p>
        </p:txBody>
      </p:sp>
    </p:spTree>
    <p:extLst>
      <p:ext uri="{BB962C8B-B14F-4D97-AF65-F5344CB8AC3E}">
        <p14:creationId xmlns:p14="http://schemas.microsoft.com/office/powerpoint/2010/main" val="25524305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solidFill>
                  <a:srgbClr val="F2F2F2"/>
                </a:solidFill>
              </a:rPr>
              <a:t>Что делать?</a:t>
            </a:r>
          </a:p>
        </p:txBody>
      </p:sp>
      <p:sp>
        <p:nvSpPr>
          <p:cNvPr id="3" name="Объект 2"/>
          <p:cNvSpPr>
            <a:spLocks noGrp="1"/>
          </p:cNvSpPr>
          <p:nvPr>
            <p:ph idx="1"/>
          </p:nvPr>
        </p:nvSpPr>
        <p:spPr>
          <a:xfrm>
            <a:off x="3086100" y="1825625"/>
            <a:ext cx="8585200" cy="1998671"/>
          </a:xfrm>
        </p:spPr>
        <p:txBody>
          <a:bodyPr/>
          <a:lstStyle/>
          <a:p>
            <a:pPr>
              <a:lnSpc>
                <a:spcPct val="200000"/>
              </a:lnSpc>
            </a:pPr>
            <a:r>
              <a:rPr lang="ru-RU" dirty="0">
                <a:solidFill>
                  <a:srgbClr val="F2F2F2"/>
                </a:solidFill>
              </a:rPr>
              <a:t>Выявлять через </a:t>
            </a:r>
            <a:r>
              <a:rPr lang="en-US" dirty="0">
                <a:solidFill>
                  <a:srgbClr val="F2F2F2"/>
                </a:solidFill>
              </a:rPr>
              <a:t>quality scenario</a:t>
            </a:r>
            <a:r>
              <a:rPr lang="ru-RU" dirty="0">
                <a:solidFill>
                  <a:srgbClr val="F2F2F2"/>
                </a:solidFill>
              </a:rPr>
              <a:t> (гуглим </a:t>
            </a:r>
            <a:r>
              <a:rPr lang="en-US" dirty="0">
                <a:solidFill>
                  <a:srgbClr val="F2F2F2"/>
                </a:solidFill>
              </a:rPr>
              <a:t>“CMU SEI ADD”</a:t>
            </a:r>
            <a:r>
              <a:rPr lang="ru-RU" dirty="0">
                <a:solidFill>
                  <a:srgbClr val="F2F2F2"/>
                </a:solidFill>
              </a:rPr>
              <a:t>, </a:t>
            </a:r>
            <a:r>
              <a:rPr lang="en-US" dirty="0">
                <a:solidFill>
                  <a:srgbClr val="F2F2F2"/>
                </a:solidFill>
              </a:rPr>
              <a:t>“quality attribute scenarios”)</a:t>
            </a:r>
          </a:p>
        </p:txBody>
      </p:sp>
      <p:sp>
        <p:nvSpPr>
          <p:cNvPr id="5" name="Номер слайда 4"/>
          <p:cNvSpPr>
            <a:spLocks noGrp="1"/>
          </p:cNvSpPr>
          <p:nvPr>
            <p:ph type="sldNum" sz="quarter" idx="12"/>
          </p:nvPr>
        </p:nvSpPr>
        <p:spPr/>
        <p:txBody>
          <a:bodyPr/>
          <a:lstStyle/>
          <a:p>
            <a:fld id="{3A9B1E62-1571-4839-9B2B-8BC5205F2132}" type="slidenum">
              <a:rPr lang="ru-RU" smtClean="0">
                <a:solidFill>
                  <a:srgbClr val="F2F2F2"/>
                </a:solidFill>
              </a:rPr>
              <a:t>21</a:t>
            </a:fld>
            <a:endParaRPr lang="ru-RU" dirty="0">
              <a:solidFill>
                <a:srgbClr val="F2F2F2"/>
              </a:solidFill>
            </a:endParaRPr>
          </a:p>
        </p:txBody>
      </p:sp>
      <p:pic>
        <p:nvPicPr>
          <p:cNvPr id="8" name="Рисунок 7">
            <a:extLst>
              <a:ext uri="{FF2B5EF4-FFF2-40B4-BE49-F238E27FC236}">
                <a16:creationId xmlns:a16="http://schemas.microsoft.com/office/drawing/2014/main" id="{5766E791-E132-4CEB-B03F-2C8C6AA07E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65" y="6221891"/>
            <a:ext cx="586820" cy="634041"/>
          </a:xfrm>
          <a:prstGeom prst="rect">
            <a:avLst/>
          </a:prstGeom>
        </p:spPr>
      </p:pic>
      <p:pic>
        <p:nvPicPr>
          <p:cNvPr id="3074" name="Picture 2" descr="Software Engineering Institute | Carnegie Mellon University">
            <a:extLst>
              <a:ext uri="{FF2B5EF4-FFF2-40B4-BE49-F238E27FC236}">
                <a16:creationId xmlns:a16="http://schemas.microsoft.com/office/drawing/2014/main" id="{985EDAEE-7648-4FEF-9FCA-B7727D7730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093119"/>
            <a:ext cx="1627981" cy="1627981"/>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a:extLst>
              <a:ext uri="{FF2B5EF4-FFF2-40B4-BE49-F238E27FC236}">
                <a16:creationId xmlns:a16="http://schemas.microsoft.com/office/drawing/2014/main" id="{5ED5EEC1-4E59-412A-AFB8-284E793D401D}"/>
              </a:ext>
            </a:extLst>
          </p:cNvPr>
          <p:cNvSpPr/>
          <p:nvPr/>
        </p:nvSpPr>
        <p:spPr>
          <a:xfrm>
            <a:off x="3086100" y="4052896"/>
            <a:ext cx="8343900" cy="1682192"/>
          </a:xfrm>
          <a:prstGeom prst="rect">
            <a:avLst/>
          </a:prstGeom>
        </p:spPr>
        <p:txBody>
          <a:bodyPr wrap="square">
            <a:spAutoFit/>
          </a:bodyPr>
          <a:lstStyle/>
          <a:p>
            <a:pPr marL="228600" indent="-228600">
              <a:lnSpc>
                <a:spcPct val="200000"/>
              </a:lnSpc>
              <a:spcBef>
                <a:spcPts val="1000"/>
              </a:spcBef>
              <a:buFont typeface="Arial" panose="020B0604020202020204" pitchFamily="34" charset="0"/>
              <a:buChar char="•"/>
            </a:pPr>
            <a:r>
              <a:rPr lang="ru-RU" sz="2800" dirty="0">
                <a:solidFill>
                  <a:srgbClr val="F2F2F2"/>
                </a:solidFill>
              </a:rPr>
              <a:t>Если есть возможность - «дробить» (ограничивать </a:t>
            </a:r>
            <a:r>
              <a:rPr lang="ru-RU" sz="2800" dirty="0" err="1">
                <a:solidFill>
                  <a:srgbClr val="F2F2F2"/>
                </a:solidFill>
              </a:rPr>
              <a:t>скоуп</a:t>
            </a:r>
            <a:r>
              <a:rPr lang="ru-RU" sz="2800" dirty="0">
                <a:solidFill>
                  <a:srgbClr val="F2F2F2"/>
                </a:solidFill>
              </a:rPr>
              <a:t> через функции)</a:t>
            </a:r>
          </a:p>
        </p:txBody>
      </p:sp>
      <p:pic>
        <p:nvPicPr>
          <p:cNvPr id="3076" name="Picture 4" descr="Пазлы для сублимации, А3, 300 элементов - купить по лучшей цене в Казани от  компании &quot;Первая Полиграфическая Компания&quot; - 6105949">
            <a:extLst>
              <a:ext uri="{FF2B5EF4-FFF2-40B4-BE49-F238E27FC236}">
                <a16:creationId xmlns:a16="http://schemas.microsoft.com/office/drawing/2014/main" id="{49AB3ADF-6C37-4B0E-B6C4-76CF2096CF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958" y="4342362"/>
            <a:ext cx="1606223" cy="1529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9446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3A9B1E62-1571-4839-9B2B-8BC5205F2132}" type="slidenum">
              <a:rPr lang="ru-RU" smtClean="0">
                <a:solidFill>
                  <a:srgbClr val="F2F2F2"/>
                </a:solidFill>
              </a:rPr>
              <a:t>22</a:t>
            </a:fld>
            <a:endParaRPr lang="ru-RU" dirty="0">
              <a:solidFill>
                <a:srgbClr val="F2F2F2"/>
              </a:solidFill>
            </a:endParaRP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2775" y="836613"/>
            <a:ext cx="8339349" cy="5069912"/>
          </a:xfrm>
          <a:prstGeom prst="rect">
            <a:avLst/>
          </a:prstGeom>
        </p:spPr>
      </p:pic>
      <p:pic>
        <p:nvPicPr>
          <p:cNvPr id="5" name="Рисунок 4">
            <a:extLst>
              <a:ext uri="{FF2B5EF4-FFF2-40B4-BE49-F238E27FC236}">
                <a16:creationId xmlns:a16="http://schemas.microsoft.com/office/drawing/2014/main" id="{5D13FF2F-54E6-4430-B031-0E02FB09B0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43" y="6199981"/>
            <a:ext cx="677862" cy="677862"/>
          </a:xfrm>
          <a:prstGeom prst="rect">
            <a:avLst/>
          </a:prstGeom>
        </p:spPr>
      </p:pic>
      <p:pic>
        <p:nvPicPr>
          <p:cNvPr id="6" name="Picture 8">
            <a:extLst>
              <a:ext uri="{FF2B5EF4-FFF2-40B4-BE49-F238E27FC236}">
                <a16:creationId xmlns:a16="http://schemas.microsoft.com/office/drawing/2014/main" id="{E3AE5700-C818-468F-A3DD-CE5232747CF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10646" y="709288"/>
            <a:ext cx="2495671" cy="1352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79480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3A9B1E62-1571-4839-9B2B-8BC5205F2132}" type="slidenum">
              <a:rPr lang="ru-RU" smtClean="0">
                <a:solidFill>
                  <a:srgbClr val="F2F2F2"/>
                </a:solidFill>
              </a:rPr>
              <a:t>23</a:t>
            </a:fld>
            <a:endParaRPr lang="ru-RU" dirty="0">
              <a:solidFill>
                <a:srgbClr val="F2F2F2"/>
              </a:solidFill>
            </a:endParaRP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2775" y="836613"/>
            <a:ext cx="8339349" cy="5069912"/>
          </a:xfrm>
          <a:prstGeom prst="rect">
            <a:avLst/>
          </a:prstGeom>
        </p:spPr>
      </p:pic>
      <p:pic>
        <p:nvPicPr>
          <p:cNvPr id="5" name="Рисунок 4">
            <a:extLst>
              <a:ext uri="{FF2B5EF4-FFF2-40B4-BE49-F238E27FC236}">
                <a16:creationId xmlns:a16="http://schemas.microsoft.com/office/drawing/2014/main" id="{A4501172-BEFF-44FC-AA0A-9A5F4B1C67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43" y="6199981"/>
            <a:ext cx="677862" cy="677862"/>
          </a:xfrm>
          <a:prstGeom prst="rect">
            <a:avLst/>
          </a:prstGeom>
        </p:spPr>
      </p:pic>
      <p:pic>
        <p:nvPicPr>
          <p:cNvPr id="6" name="Picture 8">
            <a:extLst>
              <a:ext uri="{FF2B5EF4-FFF2-40B4-BE49-F238E27FC236}">
                <a16:creationId xmlns:a16="http://schemas.microsoft.com/office/drawing/2014/main" id="{65D414AE-E73F-4899-A1A1-C831EDD3D35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10646" y="709288"/>
            <a:ext cx="2495671" cy="1352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1837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3A9B1E62-1571-4839-9B2B-8BC5205F2132}" type="slidenum">
              <a:rPr lang="ru-RU" smtClean="0">
                <a:solidFill>
                  <a:srgbClr val="F2F2F2"/>
                </a:solidFill>
              </a:rPr>
              <a:t>24</a:t>
            </a:fld>
            <a:endParaRPr lang="ru-RU" dirty="0">
              <a:solidFill>
                <a:srgbClr val="F2F2F2"/>
              </a:solidFill>
            </a:endParaRP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2775" y="836613"/>
            <a:ext cx="8339349" cy="5069912"/>
          </a:xfrm>
          <a:prstGeom prst="rect">
            <a:avLst/>
          </a:prstGeom>
        </p:spPr>
      </p:pic>
      <p:pic>
        <p:nvPicPr>
          <p:cNvPr id="5" name="Рисунок 4">
            <a:extLst>
              <a:ext uri="{FF2B5EF4-FFF2-40B4-BE49-F238E27FC236}">
                <a16:creationId xmlns:a16="http://schemas.microsoft.com/office/drawing/2014/main" id="{E978123F-B8E8-48A2-81DE-3D89E870F7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43" y="6199981"/>
            <a:ext cx="677862" cy="677862"/>
          </a:xfrm>
          <a:prstGeom prst="rect">
            <a:avLst/>
          </a:prstGeom>
        </p:spPr>
      </p:pic>
      <p:pic>
        <p:nvPicPr>
          <p:cNvPr id="6" name="Picture 8">
            <a:extLst>
              <a:ext uri="{FF2B5EF4-FFF2-40B4-BE49-F238E27FC236}">
                <a16:creationId xmlns:a16="http://schemas.microsoft.com/office/drawing/2014/main" id="{8E16CF03-88E4-4D54-9B7E-79A8DE07F5F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10646" y="709288"/>
            <a:ext cx="2495671" cy="1352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9162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3A9B1E62-1571-4839-9B2B-8BC5205F2132}" type="slidenum">
              <a:rPr lang="ru-RU" smtClean="0">
                <a:solidFill>
                  <a:srgbClr val="F2F2F2"/>
                </a:solidFill>
              </a:rPr>
              <a:t>25</a:t>
            </a:fld>
            <a:endParaRPr lang="ru-RU" dirty="0">
              <a:solidFill>
                <a:srgbClr val="F2F2F2"/>
              </a:solidFill>
            </a:endParaRP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2775" y="836613"/>
            <a:ext cx="8339349" cy="5069912"/>
          </a:xfrm>
          <a:prstGeom prst="rect">
            <a:avLst/>
          </a:prstGeom>
        </p:spPr>
      </p:pic>
      <p:pic>
        <p:nvPicPr>
          <p:cNvPr id="5" name="Рисунок 4">
            <a:extLst>
              <a:ext uri="{FF2B5EF4-FFF2-40B4-BE49-F238E27FC236}">
                <a16:creationId xmlns:a16="http://schemas.microsoft.com/office/drawing/2014/main" id="{F8D2F31C-4229-4F1A-B4BF-634631CA30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43" y="6199981"/>
            <a:ext cx="677862" cy="677862"/>
          </a:xfrm>
          <a:prstGeom prst="rect">
            <a:avLst/>
          </a:prstGeom>
        </p:spPr>
      </p:pic>
      <p:pic>
        <p:nvPicPr>
          <p:cNvPr id="6" name="Picture 8">
            <a:extLst>
              <a:ext uri="{FF2B5EF4-FFF2-40B4-BE49-F238E27FC236}">
                <a16:creationId xmlns:a16="http://schemas.microsoft.com/office/drawing/2014/main" id="{20528985-AD9B-4F1F-84E0-80E681ED88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10646" y="709288"/>
            <a:ext cx="2495671" cy="1352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2844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1201400" cy="1325563"/>
          </a:xfrm>
        </p:spPr>
        <p:txBody>
          <a:bodyPr/>
          <a:lstStyle/>
          <a:p>
            <a:r>
              <a:rPr lang="ru-RU" dirty="0">
                <a:solidFill>
                  <a:srgbClr val="F2F2F2"/>
                </a:solidFill>
              </a:rPr>
              <a:t>Архитектурно-значимые требования</a:t>
            </a:r>
          </a:p>
        </p:txBody>
      </p:sp>
      <p:sp>
        <p:nvSpPr>
          <p:cNvPr id="3" name="Объект 2"/>
          <p:cNvSpPr>
            <a:spLocks noGrp="1"/>
          </p:cNvSpPr>
          <p:nvPr>
            <p:ph idx="1"/>
          </p:nvPr>
        </p:nvSpPr>
        <p:spPr>
          <a:xfrm>
            <a:off x="838200" y="1825625"/>
            <a:ext cx="7772400" cy="4351338"/>
          </a:xfrm>
        </p:spPr>
        <p:txBody>
          <a:bodyPr>
            <a:noAutofit/>
          </a:bodyPr>
          <a:lstStyle/>
          <a:p>
            <a:r>
              <a:rPr lang="ru-RU" sz="2600" dirty="0">
                <a:solidFill>
                  <a:srgbClr val="F2F2F2"/>
                </a:solidFill>
              </a:rPr>
              <a:t>Требования к поведению (функции), реализация которых влияет на архитектуру системы/ ПО</a:t>
            </a:r>
          </a:p>
          <a:p>
            <a:r>
              <a:rPr lang="ru-RU" sz="2600" dirty="0">
                <a:solidFill>
                  <a:srgbClr val="F2F2F2"/>
                </a:solidFill>
              </a:rPr>
              <a:t>«То, ради чего создается ПО»</a:t>
            </a:r>
          </a:p>
          <a:p>
            <a:endParaRPr lang="ru-RU" sz="2600" dirty="0">
              <a:solidFill>
                <a:srgbClr val="F2F2F2"/>
              </a:solidFill>
            </a:endParaRPr>
          </a:p>
          <a:p>
            <a:r>
              <a:rPr lang="ru-RU" sz="2600" dirty="0">
                <a:solidFill>
                  <a:srgbClr val="F2F2F2"/>
                </a:solidFill>
              </a:rPr>
              <a:t>Интеграция</a:t>
            </a:r>
          </a:p>
          <a:p>
            <a:r>
              <a:rPr lang="ru-RU" sz="2600" dirty="0">
                <a:solidFill>
                  <a:srgbClr val="F2F2F2"/>
                </a:solidFill>
              </a:rPr>
              <a:t>Функции поиска</a:t>
            </a:r>
          </a:p>
          <a:p>
            <a:r>
              <a:rPr lang="ru-RU" sz="2600" dirty="0">
                <a:solidFill>
                  <a:srgbClr val="F2F2F2"/>
                </a:solidFill>
              </a:rPr>
              <a:t>Критические бизнес-функции</a:t>
            </a:r>
          </a:p>
          <a:p>
            <a:r>
              <a:rPr lang="ru-RU" sz="2600" dirty="0">
                <a:solidFill>
                  <a:srgbClr val="F2F2F2"/>
                </a:solidFill>
              </a:rPr>
              <a:t>Функции, связанные с историчностью данных</a:t>
            </a:r>
          </a:p>
        </p:txBody>
      </p:sp>
      <p:sp>
        <p:nvSpPr>
          <p:cNvPr id="5" name="Номер слайда 4"/>
          <p:cNvSpPr>
            <a:spLocks noGrp="1"/>
          </p:cNvSpPr>
          <p:nvPr>
            <p:ph type="sldNum" sz="quarter" idx="12"/>
          </p:nvPr>
        </p:nvSpPr>
        <p:spPr/>
        <p:txBody>
          <a:bodyPr/>
          <a:lstStyle/>
          <a:p>
            <a:fld id="{3A9B1E62-1571-4839-9B2B-8BC5205F2132}" type="slidenum">
              <a:rPr lang="ru-RU" smtClean="0">
                <a:solidFill>
                  <a:srgbClr val="F2F2F2"/>
                </a:solidFill>
              </a:rPr>
              <a:t>26</a:t>
            </a:fld>
            <a:endParaRPr lang="ru-RU" dirty="0">
              <a:solidFill>
                <a:srgbClr val="F2F2F2"/>
              </a:solidFill>
            </a:endParaRPr>
          </a:p>
        </p:txBody>
      </p:sp>
      <p:pic>
        <p:nvPicPr>
          <p:cNvPr id="7" name="Рисунок 6">
            <a:extLst>
              <a:ext uri="{FF2B5EF4-FFF2-40B4-BE49-F238E27FC236}">
                <a16:creationId xmlns:a16="http://schemas.microsoft.com/office/drawing/2014/main" id="{D51F0183-221B-4591-A51D-59595469E3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65" y="6221891"/>
            <a:ext cx="586820" cy="634041"/>
          </a:xfrm>
          <a:prstGeom prst="rect">
            <a:avLst/>
          </a:prstGeom>
        </p:spPr>
      </p:pic>
      <p:pic>
        <p:nvPicPr>
          <p:cNvPr id="6" name="Picture 2" descr="¢ÐµÐ¼Ð½Ð°Ñ ÑÑÐ¾ÑÐ¾Ð½Ð° ÐºÐ¾Ð´Ð° Ð¸Ð»Ð¸ Ð¿Ð¾ÑÐ¾Ð±Ð¸Ðµ Ð¿Ð¾ ÑÐ¾Ð·Ð´Ð°Ð½Ð¸Ñ Ð¿ÑÐ¸Ð»Ð¾Ð¶ÐµÐ½Ð¸Ð¹ =) ">
            <a:extLst>
              <a:ext uri="{FF2B5EF4-FFF2-40B4-BE49-F238E27FC236}">
                <a16:creationId xmlns:a16="http://schemas.microsoft.com/office/drawing/2014/main" id="{A9462CA1-23A1-4AA3-B27A-EDC428E7D0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4725" y="1825625"/>
            <a:ext cx="3016250"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4">
            <a:extLst>
              <a:ext uri="{FF2B5EF4-FFF2-40B4-BE49-F238E27FC236}">
                <a16:creationId xmlns:a16="http://schemas.microsoft.com/office/drawing/2014/main" id="{D52923F4-33F4-4472-B9FD-E343678FC05B}"/>
              </a:ext>
            </a:extLst>
          </p:cNvPr>
          <p:cNvSpPr txBox="1">
            <a:spLocks noChangeArrowheads="1"/>
          </p:cNvSpPr>
          <p:nvPr/>
        </p:nvSpPr>
        <p:spPr bwMode="auto">
          <a:xfrm>
            <a:off x="9023350" y="3949700"/>
            <a:ext cx="1143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ru-RU" altLang="ru-RU" sz="4000" b="1"/>
              <a:t>  **</a:t>
            </a:r>
          </a:p>
        </p:txBody>
      </p:sp>
      <p:sp>
        <p:nvSpPr>
          <p:cNvPr id="9" name="TextBox 7">
            <a:extLst>
              <a:ext uri="{FF2B5EF4-FFF2-40B4-BE49-F238E27FC236}">
                <a16:creationId xmlns:a16="http://schemas.microsoft.com/office/drawing/2014/main" id="{79F79C23-80EB-4B43-B87B-64BCEA2A44D2}"/>
              </a:ext>
            </a:extLst>
          </p:cNvPr>
          <p:cNvSpPr txBox="1">
            <a:spLocks noChangeArrowheads="1"/>
          </p:cNvSpPr>
          <p:nvPr/>
        </p:nvSpPr>
        <p:spPr bwMode="auto">
          <a:xfrm>
            <a:off x="10102850" y="3908425"/>
            <a:ext cx="1143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ru-RU" altLang="ru-RU" sz="4600" b="1"/>
              <a:t> </a:t>
            </a:r>
            <a:r>
              <a:rPr lang="ru-RU" altLang="ru-RU" sz="4000" b="1"/>
              <a:t>**</a:t>
            </a:r>
          </a:p>
        </p:txBody>
      </p:sp>
      <p:sp>
        <p:nvSpPr>
          <p:cNvPr id="10" name="Прямоугольник 6">
            <a:extLst>
              <a:ext uri="{FF2B5EF4-FFF2-40B4-BE49-F238E27FC236}">
                <a16:creationId xmlns:a16="http://schemas.microsoft.com/office/drawing/2014/main" id="{564EE296-14C9-410C-BAED-57B2A623677A}"/>
              </a:ext>
            </a:extLst>
          </p:cNvPr>
          <p:cNvSpPr>
            <a:spLocks noChangeArrowheads="1"/>
          </p:cNvSpPr>
          <p:nvPr/>
        </p:nvSpPr>
        <p:spPr bwMode="auto">
          <a:xfrm rot="16200000">
            <a:off x="9428957" y="3680619"/>
            <a:ext cx="41798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ru-RU" altLang="ru-RU" sz="700"/>
              <a:t>https://pikabu.ru/story/temnaya_storona_koda_ili_posobie_po_sozdaniyu_prilozheniy__2397039</a:t>
            </a:r>
          </a:p>
        </p:txBody>
      </p:sp>
    </p:spTree>
    <p:extLst>
      <p:ext uri="{BB962C8B-B14F-4D97-AF65-F5344CB8AC3E}">
        <p14:creationId xmlns:p14="http://schemas.microsoft.com/office/powerpoint/2010/main" val="18785263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solidFill>
                  <a:srgbClr val="F2F2F2"/>
                </a:solidFill>
              </a:rPr>
              <a:t>Что делать?</a:t>
            </a:r>
          </a:p>
        </p:txBody>
      </p:sp>
      <p:sp>
        <p:nvSpPr>
          <p:cNvPr id="3" name="Объект 2"/>
          <p:cNvSpPr>
            <a:spLocks noGrp="1"/>
          </p:cNvSpPr>
          <p:nvPr>
            <p:ph idx="1"/>
          </p:nvPr>
        </p:nvSpPr>
        <p:spPr>
          <a:xfrm>
            <a:off x="2826657" y="1825625"/>
            <a:ext cx="7260771" cy="4351338"/>
          </a:xfrm>
        </p:spPr>
        <p:txBody>
          <a:bodyPr/>
          <a:lstStyle/>
          <a:p>
            <a:pPr algn="just">
              <a:lnSpc>
                <a:spcPct val="150000"/>
              </a:lnSpc>
            </a:pPr>
            <a:r>
              <a:rPr lang="ru-RU" dirty="0">
                <a:solidFill>
                  <a:srgbClr val="F2F2F2"/>
                </a:solidFill>
              </a:rPr>
              <a:t>Привлекать техническую команду (архитектора/ </a:t>
            </a:r>
            <a:r>
              <a:rPr lang="ru-RU" dirty="0" err="1">
                <a:solidFill>
                  <a:srgbClr val="F2F2F2"/>
                </a:solidFill>
              </a:rPr>
              <a:t>лида</a:t>
            </a:r>
            <a:r>
              <a:rPr lang="ru-RU" dirty="0">
                <a:solidFill>
                  <a:srgbClr val="F2F2F2"/>
                </a:solidFill>
              </a:rPr>
              <a:t>/ эксперта/ экстрасенса) к анализу требований</a:t>
            </a:r>
          </a:p>
          <a:p>
            <a:pPr algn="just">
              <a:lnSpc>
                <a:spcPct val="150000"/>
              </a:lnSpc>
            </a:pPr>
            <a:r>
              <a:rPr lang="ru-RU" dirty="0">
                <a:solidFill>
                  <a:srgbClr val="F2F2F2"/>
                </a:solidFill>
              </a:rPr>
              <a:t>Привлекать другие команды для экспертизы</a:t>
            </a:r>
            <a:endParaRPr lang="en-US" dirty="0">
              <a:solidFill>
                <a:srgbClr val="F2F2F2"/>
              </a:solidFill>
            </a:endParaRPr>
          </a:p>
        </p:txBody>
      </p:sp>
      <p:sp>
        <p:nvSpPr>
          <p:cNvPr id="5" name="Номер слайда 4"/>
          <p:cNvSpPr>
            <a:spLocks noGrp="1"/>
          </p:cNvSpPr>
          <p:nvPr>
            <p:ph type="sldNum" sz="quarter" idx="12"/>
          </p:nvPr>
        </p:nvSpPr>
        <p:spPr/>
        <p:txBody>
          <a:bodyPr/>
          <a:lstStyle/>
          <a:p>
            <a:fld id="{3A9B1E62-1571-4839-9B2B-8BC5205F2132}" type="slidenum">
              <a:rPr lang="ru-RU" smtClean="0">
                <a:solidFill>
                  <a:srgbClr val="F2F2F2"/>
                </a:solidFill>
              </a:rPr>
              <a:t>27</a:t>
            </a:fld>
            <a:endParaRPr lang="ru-RU" dirty="0">
              <a:solidFill>
                <a:srgbClr val="F2F2F2"/>
              </a:solidFill>
            </a:endParaRPr>
          </a:p>
        </p:txBody>
      </p:sp>
      <p:pic>
        <p:nvPicPr>
          <p:cNvPr id="8" name="Рисунок 7">
            <a:extLst>
              <a:ext uri="{FF2B5EF4-FFF2-40B4-BE49-F238E27FC236}">
                <a16:creationId xmlns:a16="http://schemas.microsoft.com/office/drawing/2014/main" id="{FB463526-E6AC-4BDC-8E94-C4E69B4C80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65" y="6221891"/>
            <a:ext cx="586820" cy="634041"/>
          </a:xfrm>
          <a:prstGeom prst="rect">
            <a:avLst/>
          </a:prstGeom>
        </p:spPr>
      </p:pic>
      <p:pic>
        <p:nvPicPr>
          <p:cNvPr id="7" name="Picture 2" descr="Ð°ÑÑÐ¸Ð½ÐºÐ¸ Ð¿Ð¾ Ð·Ð°Ð¿ÑÐ¾ÑÑ Ð¼Ð½Ð¾Ð³Ð¾ Ð²ÑÐµÐ³Ð¾">
            <a:extLst>
              <a:ext uri="{FF2B5EF4-FFF2-40B4-BE49-F238E27FC236}">
                <a16:creationId xmlns:a16="http://schemas.microsoft.com/office/drawing/2014/main" id="{D7BC50C4-06A9-428F-AE57-F788696326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825625"/>
            <a:ext cx="1703388"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60047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3A9B1E62-1571-4839-9B2B-8BC5205F2132}" type="slidenum">
              <a:rPr lang="ru-RU" smtClean="0">
                <a:solidFill>
                  <a:srgbClr val="F2F2F2"/>
                </a:solidFill>
              </a:rPr>
              <a:t>28</a:t>
            </a:fld>
            <a:endParaRPr lang="ru-RU" dirty="0">
              <a:solidFill>
                <a:srgbClr val="F2F2F2"/>
              </a:solidFill>
            </a:endParaRP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2775" y="836613"/>
            <a:ext cx="8339349" cy="5069912"/>
          </a:xfrm>
          <a:prstGeom prst="rect">
            <a:avLst/>
          </a:prstGeom>
        </p:spPr>
      </p:pic>
      <p:pic>
        <p:nvPicPr>
          <p:cNvPr id="5" name="Рисунок 4">
            <a:extLst>
              <a:ext uri="{FF2B5EF4-FFF2-40B4-BE49-F238E27FC236}">
                <a16:creationId xmlns:a16="http://schemas.microsoft.com/office/drawing/2014/main" id="{A5D9D48C-FCB5-47E4-B2E2-F22A680C85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43" y="6199981"/>
            <a:ext cx="677862" cy="677862"/>
          </a:xfrm>
          <a:prstGeom prst="rect">
            <a:avLst/>
          </a:prstGeom>
        </p:spPr>
      </p:pic>
      <p:pic>
        <p:nvPicPr>
          <p:cNvPr id="6" name="Picture 8">
            <a:extLst>
              <a:ext uri="{FF2B5EF4-FFF2-40B4-BE49-F238E27FC236}">
                <a16:creationId xmlns:a16="http://schemas.microsoft.com/office/drawing/2014/main" id="{372CE748-4339-4DF8-AEEB-A31C18742D1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10646" y="709288"/>
            <a:ext cx="2495671" cy="1352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8142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3A9B1E62-1571-4839-9B2B-8BC5205F2132}" type="slidenum">
              <a:rPr lang="ru-RU" smtClean="0">
                <a:solidFill>
                  <a:srgbClr val="F2F2F2"/>
                </a:solidFill>
              </a:rPr>
              <a:t>29</a:t>
            </a:fld>
            <a:endParaRPr lang="ru-RU" dirty="0">
              <a:solidFill>
                <a:srgbClr val="F2F2F2"/>
              </a:solidFill>
            </a:endParaRP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2775" y="836613"/>
            <a:ext cx="8339349" cy="5069912"/>
          </a:xfrm>
          <a:prstGeom prst="rect">
            <a:avLst/>
          </a:prstGeom>
        </p:spPr>
      </p:pic>
      <p:pic>
        <p:nvPicPr>
          <p:cNvPr id="6" name="Рисунок 5">
            <a:extLst>
              <a:ext uri="{FF2B5EF4-FFF2-40B4-BE49-F238E27FC236}">
                <a16:creationId xmlns:a16="http://schemas.microsoft.com/office/drawing/2014/main" id="{21AFAE24-4021-4083-AD8B-898D2CB647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43" y="6199981"/>
            <a:ext cx="677862" cy="677862"/>
          </a:xfrm>
          <a:prstGeom prst="rect">
            <a:avLst/>
          </a:prstGeom>
        </p:spPr>
      </p:pic>
      <p:pic>
        <p:nvPicPr>
          <p:cNvPr id="7" name="Picture 8">
            <a:extLst>
              <a:ext uri="{FF2B5EF4-FFF2-40B4-BE49-F238E27FC236}">
                <a16:creationId xmlns:a16="http://schemas.microsoft.com/office/drawing/2014/main" id="{D1C8F614-ED26-4034-90D4-96470400C15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10646" y="709288"/>
            <a:ext cx="2495671" cy="1352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401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solidFill>
                  <a:srgbClr val="F2F2F2"/>
                </a:solidFill>
                <a:latin typeface="+mn-lt"/>
              </a:rPr>
              <a:t>О ч</a:t>
            </a:r>
            <a:r>
              <a:rPr lang="en-US" dirty="0">
                <a:solidFill>
                  <a:srgbClr val="F2F2F2"/>
                </a:solidFill>
                <a:latin typeface="+mn-lt"/>
              </a:rPr>
              <a:t>	</a:t>
            </a:r>
            <a:r>
              <a:rPr lang="ru-RU" dirty="0">
                <a:solidFill>
                  <a:srgbClr val="F2F2F2"/>
                </a:solidFill>
                <a:latin typeface="+mn-lt"/>
              </a:rPr>
              <a:t>ем вообще разговор?</a:t>
            </a:r>
          </a:p>
        </p:txBody>
      </p:sp>
      <p:sp>
        <p:nvSpPr>
          <p:cNvPr id="3" name="Объект 2"/>
          <p:cNvSpPr>
            <a:spLocks noGrp="1"/>
          </p:cNvSpPr>
          <p:nvPr>
            <p:ph idx="1"/>
          </p:nvPr>
        </p:nvSpPr>
        <p:spPr>
          <a:xfrm>
            <a:off x="3581401" y="2370137"/>
            <a:ext cx="7176304" cy="4351338"/>
          </a:xfrm>
        </p:spPr>
        <p:txBody>
          <a:bodyPr/>
          <a:lstStyle/>
          <a:p>
            <a:pPr>
              <a:lnSpc>
                <a:spcPct val="150000"/>
              </a:lnSpc>
            </a:pPr>
            <a:r>
              <a:rPr lang="ru-RU" dirty="0">
                <a:solidFill>
                  <a:srgbClr val="F2F2F2"/>
                </a:solidFill>
              </a:rPr>
              <a:t>Требования меняются и это факт</a:t>
            </a:r>
          </a:p>
          <a:p>
            <a:pPr>
              <a:lnSpc>
                <a:spcPct val="150000"/>
              </a:lnSpc>
            </a:pPr>
            <a:r>
              <a:rPr lang="ru-RU" dirty="0">
                <a:solidFill>
                  <a:srgbClr val="F2F2F2"/>
                </a:solidFill>
              </a:rPr>
              <a:t>Самые дорогие ошибки находят в </a:t>
            </a:r>
            <a:r>
              <a:rPr lang="ru-RU" dirty="0" err="1">
                <a:solidFill>
                  <a:srgbClr val="F2F2F2"/>
                </a:solidFill>
              </a:rPr>
              <a:t>проде</a:t>
            </a:r>
            <a:endParaRPr lang="ru-RU" dirty="0">
              <a:solidFill>
                <a:srgbClr val="F2F2F2"/>
              </a:solidFill>
            </a:endParaRPr>
          </a:p>
          <a:p>
            <a:pPr>
              <a:lnSpc>
                <a:spcPct val="150000"/>
              </a:lnSpc>
            </a:pPr>
            <a:r>
              <a:rPr lang="ru-RU" dirty="0">
                <a:solidFill>
                  <a:srgbClr val="F2F2F2"/>
                </a:solidFill>
              </a:rPr>
              <a:t>Предмет проектирования и есть самая сложная задача проектирование</a:t>
            </a:r>
          </a:p>
        </p:txBody>
      </p:sp>
      <p:sp>
        <p:nvSpPr>
          <p:cNvPr id="5" name="Номер слайда 4"/>
          <p:cNvSpPr>
            <a:spLocks noGrp="1"/>
          </p:cNvSpPr>
          <p:nvPr>
            <p:ph type="sldNum" sz="quarter" idx="12"/>
          </p:nvPr>
        </p:nvSpPr>
        <p:spPr/>
        <p:txBody>
          <a:bodyPr/>
          <a:lstStyle/>
          <a:p>
            <a:fld id="{3A9B1E62-1571-4839-9B2B-8BC5205F2132}" type="slidenum">
              <a:rPr lang="ru-RU" smtClean="0">
                <a:solidFill>
                  <a:srgbClr val="F2F2F2"/>
                </a:solidFill>
              </a:rPr>
              <a:t>3</a:t>
            </a:fld>
            <a:endParaRPr lang="ru-RU" dirty="0">
              <a:solidFill>
                <a:srgbClr val="F2F2F2"/>
              </a:solidFill>
            </a:endParaRPr>
          </a:p>
        </p:txBody>
      </p:sp>
      <p:pic>
        <p:nvPicPr>
          <p:cNvPr id="7" name="Рисунок 6">
            <a:extLst>
              <a:ext uri="{FF2B5EF4-FFF2-40B4-BE49-F238E27FC236}">
                <a16:creationId xmlns:a16="http://schemas.microsoft.com/office/drawing/2014/main" id="{4A1C905F-3A51-4740-95AE-9F793E7C56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65" y="6221891"/>
            <a:ext cx="586820" cy="634041"/>
          </a:xfrm>
          <a:prstGeom prst="rect">
            <a:avLst/>
          </a:prstGeom>
        </p:spPr>
      </p:pic>
      <p:pic>
        <p:nvPicPr>
          <p:cNvPr id="8" name="Рисунок 7">
            <a:extLst>
              <a:ext uri="{FF2B5EF4-FFF2-40B4-BE49-F238E27FC236}">
                <a16:creationId xmlns:a16="http://schemas.microsoft.com/office/drawing/2014/main" id="{9D675D14-5496-4C0F-AD0B-7D6AE4EC52DB}"/>
              </a:ext>
            </a:extLst>
          </p:cNvPr>
          <p:cNvPicPr/>
          <p:nvPr/>
        </p:nvPicPr>
        <p:blipFill>
          <a:blip r:embed="rId4"/>
          <a:stretch>
            <a:fillRect/>
          </a:stretch>
        </p:blipFill>
        <p:spPr>
          <a:xfrm>
            <a:off x="918566" y="2451161"/>
            <a:ext cx="2066740" cy="2734298"/>
          </a:xfrm>
          <a:prstGeom prst="rect">
            <a:avLst/>
          </a:prstGeom>
        </p:spPr>
      </p:pic>
    </p:spTree>
    <p:extLst>
      <p:ext uri="{BB962C8B-B14F-4D97-AF65-F5344CB8AC3E}">
        <p14:creationId xmlns:p14="http://schemas.microsoft.com/office/powerpoint/2010/main" val="950868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3A9B1E62-1571-4839-9B2B-8BC5205F2132}" type="slidenum">
              <a:rPr lang="ru-RU" smtClean="0">
                <a:solidFill>
                  <a:srgbClr val="F2F2F2"/>
                </a:solidFill>
              </a:rPr>
              <a:t>30</a:t>
            </a:fld>
            <a:endParaRPr lang="ru-RU" dirty="0">
              <a:solidFill>
                <a:srgbClr val="F2F2F2"/>
              </a:solidFill>
            </a:endParaRP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2775" y="836613"/>
            <a:ext cx="8339349" cy="5069912"/>
          </a:xfrm>
          <a:prstGeom prst="rect">
            <a:avLst/>
          </a:prstGeom>
        </p:spPr>
      </p:pic>
      <p:pic>
        <p:nvPicPr>
          <p:cNvPr id="5" name="Рисунок 4">
            <a:extLst>
              <a:ext uri="{FF2B5EF4-FFF2-40B4-BE49-F238E27FC236}">
                <a16:creationId xmlns:a16="http://schemas.microsoft.com/office/drawing/2014/main" id="{DAF550D6-33FB-4A3D-9977-65765F5B0C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43" y="6199981"/>
            <a:ext cx="677862" cy="677862"/>
          </a:xfrm>
          <a:prstGeom prst="rect">
            <a:avLst/>
          </a:prstGeom>
        </p:spPr>
      </p:pic>
      <p:pic>
        <p:nvPicPr>
          <p:cNvPr id="6" name="Picture 8">
            <a:extLst>
              <a:ext uri="{FF2B5EF4-FFF2-40B4-BE49-F238E27FC236}">
                <a16:creationId xmlns:a16="http://schemas.microsoft.com/office/drawing/2014/main" id="{CD72E3F7-2862-40AC-AFB8-A7B9395894A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10646" y="709288"/>
            <a:ext cx="2495671" cy="1352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7099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3A9B1E62-1571-4839-9B2B-8BC5205F2132}" type="slidenum">
              <a:rPr lang="ru-RU" smtClean="0">
                <a:solidFill>
                  <a:srgbClr val="F2F2F2"/>
                </a:solidFill>
              </a:rPr>
              <a:t>31</a:t>
            </a:fld>
            <a:endParaRPr lang="ru-RU" dirty="0">
              <a:solidFill>
                <a:srgbClr val="F2F2F2"/>
              </a:solidFill>
            </a:endParaRPr>
          </a:p>
        </p:txBody>
      </p:sp>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2775" y="836613"/>
            <a:ext cx="8339349" cy="5069912"/>
          </a:xfrm>
          <a:prstGeom prst="rect">
            <a:avLst/>
          </a:prstGeom>
        </p:spPr>
      </p:pic>
      <p:pic>
        <p:nvPicPr>
          <p:cNvPr id="5" name="Рисунок 4">
            <a:extLst>
              <a:ext uri="{FF2B5EF4-FFF2-40B4-BE49-F238E27FC236}">
                <a16:creationId xmlns:a16="http://schemas.microsoft.com/office/drawing/2014/main" id="{5EA669E8-3729-4629-B43D-E0385DC804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43" y="6199981"/>
            <a:ext cx="677862" cy="677862"/>
          </a:xfrm>
          <a:prstGeom prst="rect">
            <a:avLst/>
          </a:prstGeom>
        </p:spPr>
      </p:pic>
      <p:pic>
        <p:nvPicPr>
          <p:cNvPr id="6" name="Picture 8">
            <a:extLst>
              <a:ext uri="{FF2B5EF4-FFF2-40B4-BE49-F238E27FC236}">
                <a16:creationId xmlns:a16="http://schemas.microsoft.com/office/drawing/2014/main" id="{8E0612D1-CB50-4DE7-B721-FE3CEDE4FA2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10646" y="709288"/>
            <a:ext cx="2495671" cy="1352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0601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18" name="Заголовок 17"/>
          <p:cNvSpPr>
            <a:spLocks noGrp="1"/>
          </p:cNvSpPr>
          <p:nvPr>
            <p:ph type="title"/>
          </p:nvPr>
        </p:nvSpPr>
        <p:spPr>
          <a:xfrm>
            <a:off x="839788" y="836613"/>
            <a:ext cx="3932237" cy="504508"/>
          </a:xfrm>
        </p:spPr>
        <p:txBody>
          <a:bodyPr>
            <a:normAutofit fontScale="90000"/>
          </a:bodyPr>
          <a:lstStyle/>
          <a:p>
            <a:r>
              <a:rPr lang="ru-RU" sz="4000" dirty="0">
                <a:solidFill>
                  <a:srgbClr val="F2F2F2"/>
                </a:solidFill>
              </a:rPr>
              <a:t>В итоге</a:t>
            </a:r>
          </a:p>
        </p:txBody>
      </p:sp>
      <p:sp>
        <p:nvSpPr>
          <p:cNvPr id="8" name="Текст 7"/>
          <p:cNvSpPr>
            <a:spLocks noGrp="1"/>
          </p:cNvSpPr>
          <p:nvPr>
            <p:ph type="body" sz="half" idx="2"/>
          </p:nvPr>
        </p:nvSpPr>
        <p:spPr>
          <a:xfrm>
            <a:off x="839788" y="2057400"/>
            <a:ext cx="4896369" cy="3811588"/>
          </a:xfrm>
        </p:spPr>
        <p:txBody>
          <a:bodyPr>
            <a:noAutofit/>
          </a:bodyPr>
          <a:lstStyle/>
          <a:p>
            <a:pPr marL="285750" indent="-285750">
              <a:buFont typeface="Arial" panose="020B0604020202020204" pitchFamily="34" charset="0"/>
              <a:buChar char="•"/>
            </a:pPr>
            <a:r>
              <a:rPr lang="ru-RU" sz="2400" dirty="0">
                <a:solidFill>
                  <a:srgbClr val="F2F2F2"/>
                </a:solidFill>
              </a:rPr>
              <a:t>пассажиры устали и недовольны</a:t>
            </a:r>
          </a:p>
          <a:p>
            <a:pPr marL="285750" indent="-285750">
              <a:lnSpc>
                <a:spcPct val="150000"/>
              </a:lnSpc>
              <a:buFont typeface="Arial" panose="020B0604020202020204" pitchFamily="34" charset="0"/>
              <a:buChar char="•"/>
            </a:pPr>
            <a:r>
              <a:rPr lang="ru-RU" sz="2400" dirty="0">
                <a:solidFill>
                  <a:srgbClr val="F2F2F2"/>
                </a:solidFill>
              </a:rPr>
              <a:t>водитель-механик и штурман потратили кучу лишнего времени и ресурсов</a:t>
            </a:r>
          </a:p>
          <a:p>
            <a:pPr marL="285750" indent="-285750">
              <a:buFont typeface="Arial" panose="020B0604020202020204" pitchFamily="34" charset="0"/>
              <a:buChar char="•"/>
            </a:pPr>
            <a:r>
              <a:rPr lang="ru-RU" sz="2400" dirty="0">
                <a:solidFill>
                  <a:srgbClr val="F2F2F2"/>
                </a:solidFill>
              </a:rPr>
              <a:t>…задача в целом решена?</a:t>
            </a:r>
          </a:p>
        </p:txBody>
      </p:sp>
      <p:sp>
        <p:nvSpPr>
          <p:cNvPr id="5" name="Номер слайда 4"/>
          <p:cNvSpPr>
            <a:spLocks noGrp="1"/>
          </p:cNvSpPr>
          <p:nvPr>
            <p:ph type="sldNum" sz="quarter" idx="12"/>
          </p:nvPr>
        </p:nvSpPr>
        <p:spPr/>
        <p:txBody>
          <a:bodyPr/>
          <a:lstStyle/>
          <a:p>
            <a:fld id="{3A9B1E62-1571-4839-9B2B-8BC5205F2132}" type="slidenum">
              <a:rPr lang="ru-RU" smtClean="0">
                <a:solidFill>
                  <a:srgbClr val="F2F2F2"/>
                </a:solidFill>
              </a:rPr>
              <a:t>32</a:t>
            </a:fld>
            <a:endParaRPr lang="ru-RU" dirty="0">
              <a:solidFill>
                <a:srgbClr val="F2F2F2"/>
              </a:solidFill>
            </a:endParaRPr>
          </a:p>
        </p:txBody>
      </p:sp>
      <p:pic>
        <p:nvPicPr>
          <p:cNvPr id="7" name="Рисунок 6">
            <a:extLst>
              <a:ext uri="{FF2B5EF4-FFF2-40B4-BE49-F238E27FC236}">
                <a16:creationId xmlns:a16="http://schemas.microsoft.com/office/drawing/2014/main" id="{2B5DFF27-C819-48C9-80C8-408DCD5B7B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43" y="6199981"/>
            <a:ext cx="677862" cy="677862"/>
          </a:xfrm>
          <a:prstGeom prst="rect">
            <a:avLst/>
          </a:prstGeom>
        </p:spPr>
      </p:pic>
      <p:pic>
        <p:nvPicPr>
          <p:cNvPr id="2052" name="Picture 4" descr="Такси 3. Фото и кадры. Беседка.ТВ">
            <a:extLst>
              <a:ext uri="{FF2B5EF4-FFF2-40B4-BE49-F238E27FC236}">
                <a16:creationId xmlns:a16="http://schemas.microsoft.com/office/drawing/2014/main" id="{28888C29-C263-4B2C-BD98-29187E0467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905005">
            <a:off x="6181293" y="836613"/>
            <a:ext cx="3800907" cy="189880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ilmz.ru: Такси 2 Фотогалерея кадры из фильма Фредерик Дифенталь, (id  197563 большой раземер) кадры из фильма Фредерик Дифенталь">
            <a:extLst>
              <a:ext uri="{FF2B5EF4-FFF2-40B4-BE49-F238E27FC236}">
                <a16:creationId xmlns:a16="http://schemas.microsoft.com/office/drawing/2014/main" id="{C2B4F04A-6221-4066-84F1-B851E13AC5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865445">
            <a:off x="6311130" y="2691182"/>
            <a:ext cx="3248025" cy="213828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A939C55A-55DE-4029-8918-6F01CFFF58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61234">
            <a:off x="7251910" y="4454340"/>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1047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solidFill>
                  <a:srgbClr val="F2F2F2"/>
                </a:solidFill>
                <a:latin typeface="+mn-lt"/>
              </a:rPr>
              <a:t>Три правила штурмана</a:t>
            </a:r>
          </a:p>
        </p:txBody>
      </p:sp>
      <p:sp>
        <p:nvSpPr>
          <p:cNvPr id="9" name="Объект 8"/>
          <p:cNvSpPr>
            <a:spLocks noGrp="1"/>
          </p:cNvSpPr>
          <p:nvPr>
            <p:ph idx="1"/>
          </p:nvPr>
        </p:nvSpPr>
        <p:spPr>
          <a:xfrm>
            <a:off x="3719332" y="1825625"/>
            <a:ext cx="7634468" cy="4351338"/>
          </a:xfrm>
        </p:spPr>
        <p:txBody>
          <a:bodyPr>
            <a:normAutofit/>
          </a:bodyPr>
          <a:lstStyle/>
          <a:p>
            <a:pPr algn="just">
              <a:lnSpc>
                <a:spcPct val="150000"/>
              </a:lnSpc>
            </a:pPr>
            <a:r>
              <a:rPr lang="ru-RU" sz="2000" dirty="0">
                <a:solidFill>
                  <a:srgbClr val="F2F2F2"/>
                </a:solidFill>
              </a:rPr>
              <a:t>Не забывай об ограничениях  - вежливо терзай заказчика, пока не сдастся </a:t>
            </a:r>
            <a:r>
              <a:rPr lang="en-US" sz="2000" dirty="0">
                <a:solidFill>
                  <a:srgbClr val="F2F2F2"/>
                </a:solidFill>
              </a:rPr>
              <a:t>(</a:t>
            </a:r>
            <a:r>
              <a:rPr lang="ru-RU" sz="2000" dirty="0">
                <a:solidFill>
                  <a:srgbClr val="F2F2F2"/>
                </a:solidFill>
              </a:rPr>
              <a:t>стек технологий, ИБ, стандарты и НПА)</a:t>
            </a:r>
          </a:p>
          <a:p>
            <a:pPr algn="just">
              <a:lnSpc>
                <a:spcPct val="150000"/>
              </a:lnSpc>
            </a:pPr>
            <a:r>
              <a:rPr lang="ru-RU" sz="2000" dirty="0">
                <a:solidFill>
                  <a:srgbClr val="F2F2F2"/>
                </a:solidFill>
              </a:rPr>
              <a:t>Помни об </a:t>
            </a:r>
            <a:r>
              <a:rPr lang="en-US" sz="2000" dirty="0">
                <a:solidFill>
                  <a:srgbClr val="F2F2F2"/>
                </a:solidFill>
              </a:rPr>
              <a:t>*</a:t>
            </a:r>
            <a:r>
              <a:rPr lang="en-US" sz="2000" dirty="0" err="1">
                <a:solidFill>
                  <a:srgbClr val="F2F2F2"/>
                </a:solidFill>
              </a:rPr>
              <a:t>ilities</a:t>
            </a:r>
            <a:r>
              <a:rPr lang="en-US" sz="2000" dirty="0">
                <a:solidFill>
                  <a:srgbClr val="F2F2F2"/>
                </a:solidFill>
              </a:rPr>
              <a:t> </a:t>
            </a:r>
            <a:r>
              <a:rPr lang="ru-RU" sz="2000" dirty="0">
                <a:solidFill>
                  <a:srgbClr val="F2F2F2"/>
                </a:solidFill>
              </a:rPr>
              <a:t>– поможет сделать поездку комфортной</a:t>
            </a:r>
            <a:r>
              <a:rPr lang="en-US" sz="2000" dirty="0">
                <a:solidFill>
                  <a:srgbClr val="F2F2F2"/>
                </a:solidFill>
              </a:rPr>
              <a:t> (https://en.wikipedia.org/wiki/List_of_system_quality_attributes)</a:t>
            </a:r>
            <a:endParaRPr lang="ru-RU" sz="2000" dirty="0">
              <a:solidFill>
                <a:srgbClr val="F2F2F2"/>
              </a:solidFill>
            </a:endParaRPr>
          </a:p>
          <a:p>
            <a:pPr algn="just">
              <a:lnSpc>
                <a:spcPct val="150000"/>
              </a:lnSpc>
            </a:pPr>
            <a:r>
              <a:rPr lang="ru-RU" sz="2000" dirty="0">
                <a:solidFill>
                  <a:srgbClr val="F2F2F2"/>
                </a:solidFill>
              </a:rPr>
              <a:t>Дружи с механиком-водителем – вместе вы сила – привлекай техническую команду к выявлению требований и </a:t>
            </a:r>
            <a:r>
              <a:rPr lang="ru-RU" sz="2000" dirty="0" err="1">
                <a:solidFill>
                  <a:srgbClr val="F2F2F2"/>
                </a:solidFill>
              </a:rPr>
              <a:t>ревью</a:t>
            </a:r>
            <a:r>
              <a:rPr lang="ru-RU" sz="2000" dirty="0">
                <a:solidFill>
                  <a:srgbClr val="F2F2F2"/>
                </a:solidFill>
              </a:rPr>
              <a:t> требований. </a:t>
            </a:r>
            <a:r>
              <a:rPr lang="en-US" sz="2000" dirty="0">
                <a:solidFill>
                  <a:srgbClr val="F2F2F2"/>
                </a:solidFill>
              </a:rPr>
              <a:t> </a:t>
            </a:r>
            <a:endParaRPr lang="ru-RU" sz="1800" dirty="0">
              <a:solidFill>
                <a:srgbClr val="F2F2F2"/>
              </a:solidFill>
            </a:endParaRPr>
          </a:p>
          <a:p>
            <a:pPr algn="just"/>
            <a:endParaRPr lang="ru-RU" sz="2000" dirty="0">
              <a:solidFill>
                <a:srgbClr val="F2F2F2"/>
              </a:solidFill>
            </a:endParaRPr>
          </a:p>
        </p:txBody>
      </p:sp>
      <p:sp>
        <p:nvSpPr>
          <p:cNvPr id="8" name="Номер слайда 7"/>
          <p:cNvSpPr>
            <a:spLocks noGrp="1"/>
          </p:cNvSpPr>
          <p:nvPr>
            <p:ph type="sldNum" sz="quarter" idx="12"/>
          </p:nvPr>
        </p:nvSpPr>
        <p:spPr/>
        <p:txBody>
          <a:bodyPr/>
          <a:lstStyle/>
          <a:p>
            <a:fld id="{3A9B1E62-1571-4839-9B2B-8BC5205F2132}" type="slidenum">
              <a:rPr lang="ru-RU" smtClean="0">
                <a:solidFill>
                  <a:srgbClr val="F2F2F2"/>
                </a:solidFill>
              </a:rPr>
              <a:t>33</a:t>
            </a:fld>
            <a:endParaRPr lang="ru-RU" dirty="0">
              <a:solidFill>
                <a:srgbClr val="F2F2F2"/>
              </a:solidFill>
            </a:endParaRPr>
          </a:p>
        </p:txBody>
      </p:sp>
      <p:pic>
        <p:nvPicPr>
          <p:cNvPr id="10" name="Рисунок 9">
            <a:extLst>
              <a:ext uri="{FF2B5EF4-FFF2-40B4-BE49-F238E27FC236}">
                <a16:creationId xmlns:a16="http://schemas.microsoft.com/office/drawing/2014/main" id="{D7C43284-1906-48F1-8A79-2982D5669E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65" y="6221891"/>
            <a:ext cx="586820" cy="634041"/>
          </a:xfrm>
          <a:prstGeom prst="rect">
            <a:avLst/>
          </a:prstGeom>
        </p:spPr>
      </p:pic>
      <p:pic>
        <p:nvPicPr>
          <p:cNvPr id="13" name="Рисунок 12">
            <a:extLst>
              <a:ext uri="{FF2B5EF4-FFF2-40B4-BE49-F238E27FC236}">
                <a16:creationId xmlns:a16="http://schemas.microsoft.com/office/drawing/2014/main" id="{5FA2B6F3-00B5-428E-BADC-4A53546B7636}"/>
              </a:ext>
            </a:extLst>
          </p:cNvPr>
          <p:cNvPicPr>
            <a:picLocks noChangeAspect="1"/>
          </p:cNvPicPr>
          <p:nvPr/>
        </p:nvPicPr>
        <p:blipFill>
          <a:blip r:embed="rId4">
            <a:extLst>
              <a:ext uri="{BEBA8EAE-BF5A-486C-A8C5-ECC9F3942E4B}">
                <a14:imgProps xmlns:a14="http://schemas.microsoft.com/office/drawing/2010/main">
                  <a14:imgLayer r:embed="rId5">
                    <a14:imgEffect>
                      <a14:artisticPhotocopy trans="11000" detail="7"/>
                    </a14:imgEffect>
                  </a14:imgLayer>
                </a14:imgProps>
              </a:ext>
              <a:ext uri="{28A0092B-C50C-407E-A947-70E740481C1C}">
                <a14:useLocalDpi xmlns:a14="http://schemas.microsoft.com/office/drawing/2010/main" val="0"/>
              </a:ext>
            </a:extLst>
          </a:blip>
          <a:stretch>
            <a:fillRect/>
          </a:stretch>
        </p:blipFill>
        <p:spPr>
          <a:xfrm>
            <a:off x="664885" y="1825625"/>
            <a:ext cx="2743200" cy="3243323"/>
          </a:xfrm>
          <a:prstGeom prst="rect">
            <a:avLst/>
          </a:prstGeom>
        </p:spPr>
      </p:pic>
    </p:spTree>
    <p:extLst>
      <p:ext uri="{BB962C8B-B14F-4D97-AF65-F5344CB8AC3E}">
        <p14:creationId xmlns:p14="http://schemas.microsoft.com/office/powerpoint/2010/main" val="42212896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11" name="Объект 2"/>
          <p:cNvSpPr>
            <a:spLocks noGrp="1"/>
          </p:cNvSpPr>
          <p:nvPr>
            <p:ph idx="1"/>
          </p:nvPr>
        </p:nvSpPr>
        <p:spPr>
          <a:xfrm>
            <a:off x="1857520" y="771079"/>
            <a:ext cx="8560904" cy="3077765"/>
          </a:xfrm>
        </p:spPr>
        <p:txBody>
          <a:bodyPr>
            <a:normAutofit/>
          </a:bodyPr>
          <a:lstStyle/>
          <a:p>
            <a:pPr marL="0" indent="0" algn="ctr">
              <a:lnSpc>
                <a:spcPct val="150000"/>
              </a:lnSpc>
              <a:buNone/>
            </a:pPr>
            <a:r>
              <a:rPr lang="ru-RU" altLang="x-none" sz="3600" b="1" dirty="0">
                <a:solidFill>
                  <a:srgbClr val="F2F2F2"/>
                </a:solidFill>
                <a:latin typeface="Helvetica Neue" charset="0"/>
                <a:ea typeface="Helvetica Neue" charset="0"/>
                <a:cs typeface="Helvetica Neue" charset="0"/>
                <a:sym typeface="Wingdings" charset="2"/>
              </a:rPr>
              <a:t>Помни, штурман – ты лучший, но в  одиночку не справиться</a:t>
            </a:r>
          </a:p>
          <a:p>
            <a:pPr marL="0" indent="0" algn="ctr">
              <a:buNone/>
              <a:defRPr/>
            </a:pPr>
            <a:endParaRPr lang="ru-RU" altLang="x-none" sz="3200" b="1" dirty="0">
              <a:solidFill>
                <a:schemeClr val="bg1">
                  <a:lumMod val="95000"/>
                </a:schemeClr>
              </a:solidFill>
              <a:latin typeface="Helvetica Neue" charset="0"/>
              <a:ea typeface="Helvetica Neue" charset="0"/>
              <a:cs typeface="Helvetica Neue" charset="0"/>
              <a:sym typeface="Wingdings" charset="2"/>
            </a:endParaRPr>
          </a:p>
          <a:p>
            <a:pPr marL="0" indent="0" algn="ctr">
              <a:buNone/>
              <a:defRPr/>
            </a:pPr>
            <a:endParaRPr lang="ru-RU" altLang="x-none" sz="3200" b="1" dirty="0">
              <a:solidFill>
                <a:schemeClr val="bg1">
                  <a:lumMod val="95000"/>
                </a:schemeClr>
              </a:solidFill>
              <a:latin typeface="Helvetica Neue" charset="0"/>
              <a:ea typeface="Helvetica Neue" charset="0"/>
              <a:cs typeface="Helvetica Neue" charset="0"/>
              <a:sym typeface="Wingdings" charset="2"/>
            </a:endParaRPr>
          </a:p>
          <a:p>
            <a:pPr marL="0" indent="0" algn="ctr">
              <a:buNone/>
              <a:defRPr/>
            </a:pPr>
            <a:endParaRPr lang="en-US" altLang="x-none" b="1" dirty="0">
              <a:solidFill>
                <a:schemeClr val="bg1">
                  <a:lumMod val="95000"/>
                </a:schemeClr>
              </a:solidFill>
              <a:latin typeface="Helvetica Neue" charset="0"/>
              <a:ea typeface="Helvetica Neue" charset="0"/>
              <a:cs typeface="Helvetica Neue" charset="0"/>
              <a:sym typeface="Wingdings" charset="2"/>
            </a:endParaRPr>
          </a:p>
        </p:txBody>
      </p:sp>
      <p:sp>
        <p:nvSpPr>
          <p:cNvPr id="5" name="Прямоугольник 4"/>
          <p:cNvSpPr/>
          <p:nvPr/>
        </p:nvSpPr>
        <p:spPr>
          <a:xfrm>
            <a:off x="4614884" y="3034235"/>
            <a:ext cx="2863412" cy="646331"/>
          </a:xfrm>
          <a:prstGeom prst="rect">
            <a:avLst/>
          </a:prstGeom>
        </p:spPr>
        <p:txBody>
          <a:bodyPr wrap="square">
            <a:spAutoFit/>
          </a:bodyPr>
          <a:lstStyle/>
          <a:p>
            <a:pPr algn="ctr">
              <a:defRPr/>
            </a:pPr>
            <a:r>
              <a:rPr lang="ru-RU" altLang="x-none" dirty="0">
                <a:solidFill>
                  <a:schemeClr val="bg1">
                    <a:lumMod val="95000"/>
                  </a:schemeClr>
                </a:solidFill>
                <a:latin typeface="Segoe Print" charset="0"/>
                <a:ea typeface="Segoe Print" charset="0"/>
                <a:cs typeface="Segoe Print" charset="0"/>
                <a:sym typeface="Wingdings" charset="2"/>
              </a:rPr>
              <a:t>Чат для поболтать по теме и рядом</a:t>
            </a:r>
            <a:endParaRPr lang="ru-RU" altLang="x-none" sz="2400" dirty="0">
              <a:solidFill>
                <a:schemeClr val="bg1">
                  <a:lumMod val="95000"/>
                </a:schemeClr>
              </a:solidFill>
              <a:latin typeface="Helvetica Neue" charset="0"/>
              <a:ea typeface="Helvetica Neue" charset="0"/>
              <a:cs typeface="Helvetica Neue" charset="0"/>
            </a:endParaRPr>
          </a:p>
        </p:txBody>
      </p:sp>
      <p:sp>
        <p:nvSpPr>
          <p:cNvPr id="2" name="Прямоугольник 1"/>
          <p:cNvSpPr/>
          <p:nvPr/>
        </p:nvSpPr>
        <p:spPr>
          <a:xfrm>
            <a:off x="168165" y="2925514"/>
            <a:ext cx="3784600" cy="923330"/>
          </a:xfrm>
          <a:prstGeom prst="rect">
            <a:avLst/>
          </a:prstGeom>
        </p:spPr>
        <p:txBody>
          <a:bodyPr wrap="square">
            <a:spAutoFit/>
          </a:bodyPr>
          <a:lstStyle/>
          <a:p>
            <a:pPr algn="ctr">
              <a:defRPr/>
            </a:pPr>
            <a:r>
              <a:rPr lang="en-US" altLang="x-none" dirty="0" err="1">
                <a:solidFill>
                  <a:schemeClr val="bg1">
                    <a:lumMod val="95000"/>
                  </a:schemeClr>
                </a:solidFill>
                <a:latin typeface="Segoe Print" charset="0"/>
                <a:ea typeface="Segoe Print" charset="0"/>
                <a:cs typeface="Segoe Print" charset="0"/>
              </a:rPr>
              <a:t>e.aslamov@gmail.com</a:t>
            </a:r>
            <a:r>
              <a:rPr lang="en-US" altLang="x-none" dirty="0">
                <a:solidFill>
                  <a:schemeClr val="bg1">
                    <a:lumMod val="95000"/>
                  </a:schemeClr>
                </a:solidFill>
                <a:latin typeface="Segoe Print" charset="0"/>
                <a:ea typeface="Segoe Print" charset="0"/>
                <a:cs typeface="Segoe Print" charset="0"/>
              </a:rPr>
              <a:t>, </a:t>
            </a:r>
            <a:r>
              <a:rPr lang="en-US" dirty="0">
                <a:solidFill>
                  <a:schemeClr val="bg1">
                    <a:lumMod val="95000"/>
                  </a:schemeClr>
                </a:solidFill>
                <a:latin typeface="Segoe Print" charset="0"/>
                <a:ea typeface="Segoe Print" charset="0"/>
                <a:cs typeface="Segoe Print" charset="0"/>
              </a:rPr>
              <a:t>https://</a:t>
            </a:r>
            <a:r>
              <a:rPr lang="en-US" dirty="0" err="1">
                <a:solidFill>
                  <a:schemeClr val="bg1">
                    <a:lumMod val="95000"/>
                  </a:schemeClr>
                </a:solidFill>
                <a:latin typeface="Segoe Print" charset="0"/>
                <a:ea typeface="Segoe Print" charset="0"/>
                <a:cs typeface="Segoe Print" charset="0"/>
              </a:rPr>
              <a:t>t.me</a:t>
            </a:r>
            <a:r>
              <a:rPr lang="en-US" dirty="0">
                <a:solidFill>
                  <a:schemeClr val="bg1">
                    <a:lumMod val="95000"/>
                  </a:schemeClr>
                </a:solidFill>
                <a:latin typeface="Segoe Print" charset="0"/>
                <a:ea typeface="Segoe Print" charset="0"/>
                <a:cs typeface="Segoe Print" charset="0"/>
              </a:rPr>
              <a:t>/</a:t>
            </a:r>
            <a:r>
              <a:rPr lang="en-US" dirty="0" err="1">
                <a:solidFill>
                  <a:schemeClr val="bg1">
                    <a:lumMod val="95000"/>
                  </a:schemeClr>
                </a:solidFill>
                <a:latin typeface="Segoe Print" charset="0"/>
                <a:ea typeface="Segoe Print" charset="0"/>
                <a:cs typeface="Segoe Print" charset="0"/>
              </a:rPr>
              <a:t>easlamov</a:t>
            </a:r>
            <a:endParaRPr lang="ru-RU" altLang="x-none" dirty="0">
              <a:solidFill>
                <a:schemeClr val="bg1">
                  <a:lumMod val="95000"/>
                </a:schemeClr>
              </a:solidFill>
              <a:latin typeface="Segoe Print" charset="0"/>
              <a:ea typeface="Segoe Print" charset="0"/>
              <a:cs typeface="Segoe Print" charset="0"/>
            </a:endParaRPr>
          </a:p>
          <a:p>
            <a:pPr algn="ctr">
              <a:defRPr/>
            </a:pPr>
            <a:r>
              <a:rPr lang="ru-RU" altLang="x-none" dirty="0">
                <a:solidFill>
                  <a:schemeClr val="bg1">
                    <a:lumMod val="95000"/>
                  </a:schemeClr>
                </a:solidFill>
                <a:latin typeface="Segoe Print" charset="0"/>
                <a:ea typeface="Segoe Print" charset="0"/>
                <a:cs typeface="Segoe Print" charset="0"/>
              </a:rPr>
              <a:t>Евгений </a:t>
            </a:r>
            <a:r>
              <a:rPr lang="ru-RU" altLang="x-none" dirty="0" err="1">
                <a:solidFill>
                  <a:schemeClr val="bg1">
                    <a:lumMod val="95000"/>
                  </a:schemeClr>
                </a:solidFill>
                <a:latin typeface="Segoe Print" charset="0"/>
                <a:ea typeface="Segoe Print" charset="0"/>
                <a:cs typeface="Segoe Print" charset="0"/>
              </a:rPr>
              <a:t>Асламов</a:t>
            </a:r>
            <a:endParaRPr lang="en-US" altLang="x-none" b="1" dirty="0">
              <a:solidFill>
                <a:schemeClr val="bg1">
                  <a:lumMod val="95000"/>
                </a:schemeClr>
              </a:solidFill>
              <a:latin typeface="Segoe Print" charset="0"/>
              <a:ea typeface="Segoe Print" charset="0"/>
              <a:cs typeface="Segoe Print" charset="0"/>
              <a:sym typeface="Wingdings" charset="2"/>
            </a:endParaRPr>
          </a:p>
        </p:txBody>
      </p:sp>
      <p:sp>
        <p:nvSpPr>
          <p:cNvPr id="3" name="Прямоугольник 2"/>
          <p:cNvSpPr/>
          <p:nvPr/>
        </p:nvSpPr>
        <p:spPr>
          <a:xfrm>
            <a:off x="4270313" y="6388998"/>
            <a:ext cx="3735318" cy="369332"/>
          </a:xfrm>
          <a:prstGeom prst="rect">
            <a:avLst/>
          </a:prstGeom>
        </p:spPr>
        <p:txBody>
          <a:bodyPr wrap="none">
            <a:spAutoFit/>
          </a:bodyPr>
          <a:lstStyle/>
          <a:p>
            <a:pPr algn="ctr">
              <a:defRPr/>
            </a:pPr>
            <a:r>
              <a:rPr lang="mr-IN" altLang="x-none" b="1" dirty="0">
                <a:solidFill>
                  <a:schemeClr val="bg1">
                    <a:lumMod val="95000"/>
                  </a:schemeClr>
                </a:solidFill>
                <a:latin typeface="Helvetica Neue" charset="0"/>
                <a:ea typeface="Helvetica Neue" charset="0"/>
                <a:cs typeface="Helvetica Neue" charset="0"/>
                <a:sym typeface="Wingdings" charset="2"/>
              </a:rPr>
              <a:t>…</a:t>
            </a:r>
            <a:r>
              <a:rPr lang="en-US" altLang="x-none" b="1" dirty="0">
                <a:solidFill>
                  <a:schemeClr val="bg1">
                    <a:lumMod val="95000"/>
                  </a:schemeClr>
                </a:solidFill>
                <a:latin typeface="Helvetica Neue" charset="0"/>
                <a:ea typeface="Helvetica Neue" charset="0"/>
                <a:cs typeface="Helvetica Neue" charset="0"/>
                <a:sym typeface="Wingdings" charset="2"/>
              </a:rPr>
              <a:t> </a:t>
            </a:r>
            <a:r>
              <a:rPr lang="ru-RU" altLang="x-none" b="1" dirty="0">
                <a:solidFill>
                  <a:schemeClr val="bg1">
                    <a:lumMod val="95000"/>
                  </a:schemeClr>
                </a:solidFill>
                <a:latin typeface="Helvetica Neue" charset="0"/>
                <a:ea typeface="Helvetica Neue" charset="0"/>
                <a:cs typeface="Helvetica Neue" charset="0"/>
                <a:sym typeface="Wingdings" charset="2"/>
              </a:rPr>
              <a:t>и спасибо, что не скучали </a:t>
            </a:r>
            <a:endParaRPr lang="en-US" altLang="x-none" b="1" dirty="0">
              <a:solidFill>
                <a:schemeClr val="bg1">
                  <a:lumMod val="95000"/>
                </a:schemeClr>
              </a:solidFill>
              <a:latin typeface="Helvetica Neue" charset="0"/>
              <a:ea typeface="Helvetica Neue" charset="0"/>
              <a:cs typeface="Helvetica Neue" charset="0"/>
              <a:sym typeface="Wingdings" charset="2"/>
            </a:endParaRPr>
          </a:p>
        </p:txBody>
      </p:sp>
      <p:sp>
        <p:nvSpPr>
          <p:cNvPr id="12" name="Прямоугольник 11"/>
          <p:cNvSpPr/>
          <p:nvPr/>
        </p:nvSpPr>
        <p:spPr>
          <a:xfrm>
            <a:off x="8005631" y="2895735"/>
            <a:ext cx="3784600" cy="923330"/>
          </a:xfrm>
          <a:prstGeom prst="rect">
            <a:avLst/>
          </a:prstGeom>
        </p:spPr>
        <p:txBody>
          <a:bodyPr wrap="square">
            <a:spAutoFit/>
          </a:bodyPr>
          <a:lstStyle/>
          <a:p>
            <a:pPr algn="ctr">
              <a:defRPr/>
            </a:pPr>
            <a:r>
              <a:rPr lang="en-US" altLang="x-none" dirty="0" err="1">
                <a:solidFill>
                  <a:schemeClr val="bg1">
                    <a:lumMod val="95000"/>
                  </a:schemeClr>
                </a:solidFill>
                <a:latin typeface="Segoe Print" charset="0"/>
                <a:ea typeface="Segoe Print" charset="0"/>
                <a:cs typeface="Segoe Print" charset="0"/>
              </a:rPr>
              <a:t>shlmaxm@gmail.com</a:t>
            </a:r>
            <a:r>
              <a:rPr lang="en-US" altLang="x-none" dirty="0">
                <a:solidFill>
                  <a:schemeClr val="bg1">
                    <a:lumMod val="95000"/>
                  </a:schemeClr>
                </a:solidFill>
                <a:latin typeface="Segoe Print" charset="0"/>
                <a:ea typeface="Segoe Print" charset="0"/>
                <a:cs typeface="Segoe Print" charset="0"/>
              </a:rPr>
              <a:t>, </a:t>
            </a:r>
            <a:r>
              <a:rPr lang="en-US" dirty="0">
                <a:solidFill>
                  <a:schemeClr val="bg1">
                    <a:lumMod val="95000"/>
                  </a:schemeClr>
                </a:solidFill>
                <a:latin typeface="Segoe Print" charset="0"/>
                <a:ea typeface="Segoe Print" charset="0"/>
                <a:cs typeface="Segoe Print" charset="0"/>
              </a:rPr>
              <a:t>https://</a:t>
            </a:r>
            <a:r>
              <a:rPr lang="en-US" dirty="0" err="1">
                <a:solidFill>
                  <a:schemeClr val="bg1">
                    <a:lumMod val="95000"/>
                  </a:schemeClr>
                </a:solidFill>
                <a:latin typeface="Segoe Print" charset="0"/>
                <a:ea typeface="Segoe Print" charset="0"/>
                <a:cs typeface="Segoe Print" charset="0"/>
              </a:rPr>
              <a:t>t.me</a:t>
            </a:r>
            <a:r>
              <a:rPr lang="en-US" dirty="0">
                <a:solidFill>
                  <a:schemeClr val="bg1">
                    <a:lumMod val="95000"/>
                  </a:schemeClr>
                </a:solidFill>
                <a:latin typeface="Segoe Print" charset="0"/>
                <a:ea typeface="Segoe Print" charset="0"/>
                <a:cs typeface="Segoe Print" charset="0"/>
              </a:rPr>
              <a:t>/</a:t>
            </a:r>
            <a:r>
              <a:rPr lang="en-US" dirty="0" err="1">
                <a:solidFill>
                  <a:schemeClr val="bg1">
                    <a:lumMod val="95000"/>
                  </a:schemeClr>
                </a:solidFill>
                <a:latin typeface="Segoe Print" charset="0"/>
                <a:ea typeface="Segoe Print" charset="0"/>
                <a:cs typeface="Segoe Print" charset="0"/>
              </a:rPr>
              <a:t>slmaxim</a:t>
            </a:r>
            <a:endParaRPr lang="ru-RU" altLang="x-none" dirty="0">
              <a:solidFill>
                <a:schemeClr val="bg1">
                  <a:lumMod val="95000"/>
                </a:schemeClr>
              </a:solidFill>
              <a:latin typeface="Segoe Print" charset="0"/>
              <a:ea typeface="Segoe Print" charset="0"/>
              <a:cs typeface="Segoe Print" charset="0"/>
            </a:endParaRPr>
          </a:p>
          <a:p>
            <a:pPr algn="ctr">
              <a:defRPr/>
            </a:pPr>
            <a:r>
              <a:rPr lang="ru-RU" altLang="x-none" dirty="0">
                <a:solidFill>
                  <a:schemeClr val="bg1">
                    <a:lumMod val="95000"/>
                  </a:schemeClr>
                </a:solidFill>
                <a:latin typeface="Segoe Print" charset="0"/>
                <a:ea typeface="Segoe Print" charset="0"/>
                <a:cs typeface="Segoe Print" charset="0"/>
                <a:sym typeface="Wingdings" charset="2"/>
              </a:rPr>
              <a:t>Максим </a:t>
            </a:r>
            <a:r>
              <a:rPr lang="ru-RU" altLang="x-none" dirty="0" err="1">
                <a:solidFill>
                  <a:schemeClr val="bg1">
                    <a:lumMod val="95000"/>
                  </a:schemeClr>
                </a:solidFill>
                <a:latin typeface="Segoe Print" charset="0"/>
                <a:ea typeface="Segoe Print" charset="0"/>
                <a:cs typeface="Segoe Print" charset="0"/>
                <a:sym typeface="Wingdings" charset="2"/>
              </a:rPr>
              <a:t>Шаломович</a:t>
            </a:r>
            <a:endParaRPr lang="en-US" altLang="x-none" b="1" dirty="0">
              <a:solidFill>
                <a:schemeClr val="bg1">
                  <a:lumMod val="95000"/>
                </a:schemeClr>
              </a:solidFill>
              <a:latin typeface="Segoe Print" charset="0"/>
              <a:ea typeface="Segoe Print" charset="0"/>
              <a:cs typeface="Segoe Print" charset="0"/>
              <a:sym typeface="Wingdings" charset="2"/>
            </a:endParaRPr>
          </a:p>
        </p:txBody>
      </p:sp>
      <p:pic>
        <p:nvPicPr>
          <p:cNvPr id="1028" name="Picture 4" descr="http://qrcoder.ru/code/?BEGIN%3AVCARD%0AN%3AAslamov%3BEvgeny%0ATEL%3A%2B79032809127%0AEMAIL%3Ae.aslamov%40gmail.com%0ANOTE%3Atg%3A+http%3A%2F%2Ft.me%2Feaslamov%0AEND%3AVCARD&amp;4&amp;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6550" y="3918976"/>
            <a:ext cx="2084304" cy="208430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qrcoder.ru/code/?BEGIN%3AVCARD%0AN%3AShalomovich%3BMaxim%0ATEL%3A%2B79672254347%0AEMAIL%3Ashlmaxm%40gmail.com%0ANOTE%3Atg%3A+http%3A%2F%2Ft.me%2Fslmaxim%0AEND%3AVCARD&amp;4&amp;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5779" y="3889197"/>
            <a:ext cx="2084303" cy="2084303"/>
          </a:xfrm>
          <a:prstGeom prst="rect">
            <a:avLst/>
          </a:prstGeom>
          <a:noFill/>
          <a:extLst>
            <a:ext uri="{909E8E84-426E-40DD-AFC4-6F175D3DCCD1}">
              <a14:hiddenFill xmlns:a14="http://schemas.microsoft.com/office/drawing/2010/main">
                <a:solidFill>
                  <a:srgbClr val="FFFFFF"/>
                </a:solidFill>
              </a14:hiddenFill>
            </a:ext>
          </a:extLst>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43" y="6199981"/>
            <a:ext cx="677862" cy="677862"/>
          </a:xfrm>
          <a:prstGeom prst="rect">
            <a:avLst/>
          </a:prstGeom>
        </p:spPr>
      </p:pic>
      <p:pic>
        <p:nvPicPr>
          <p:cNvPr id="8" name="Рисунок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18086" y="3893111"/>
            <a:ext cx="2136034" cy="2136034"/>
          </a:xfrm>
          <a:prstGeom prst="rect">
            <a:avLst/>
          </a:prstGeom>
        </p:spPr>
      </p:pic>
    </p:spTree>
    <p:extLst>
      <p:ext uri="{BB962C8B-B14F-4D97-AF65-F5344CB8AC3E}">
        <p14:creationId xmlns:p14="http://schemas.microsoft.com/office/powerpoint/2010/main" val="1274243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solidFill>
                  <a:srgbClr val="F2F2F2"/>
                </a:solidFill>
                <a:latin typeface="+mn-lt"/>
              </a:rPr>
              <a:t>О ч</a:t>
            </a:r>
            <a:r>
              <a:rPr lang="en-US">
                <a:solidFill>
                  <a:srgbClr val="F2F2F2"/>
                </a:solidFill>
                <a:latin typeface="+mn-lt"/>
              </a:rPr>
              <a:t>	</a:t>
            </a:r>
            <a:r>
              <a:rPr lang="ru-RU">
                <a:solidFill>
                  <a:srgbClr val="F2F2F2"/>
                </a:solidFill>
                <a:latin typeface="+mn-lt"/>
              </a:rPr>
              <a:t>ем вообще разговор?</a:t>
            </a:r>
            <a:endParaRPr lang="ru-RU" dirty="0">
              <a:solidFill>
                <a:srgbClr val="F2F2F2"/>
              </a:solidFill>
              <a:latin typeface="+mn-lt"/>
            </a:endParaRPr>
          </a:p>
        </p:txBody>
      </p:sp>
      <p:sp>
        <p:nvSpPr>
          <p:cNvPr id="3" name="Объект 2"/>
          <p:cNvSpPr>
            <a:spLocks noGrp="1"/>
          </p:cNvSpPr>
          <p:nvPr>
            <p:ph idx="1"/>
          </p:nvPr>
        </p:nvSpPr>
        <p:spPr>
          <a:xfrm>
            <a:off x="664885" y="2370137"/>
            <a:ext cx="7176304" cy="4351338"/>
          </a:xfrm>
        </p:spPr>
        <p:txBody>
          <a:bodyPr/>
          <a:lstStyle/>
          <a:p>
            <a:pPr>
              <a:lnSpc>
                <a:spcPct val="150000"/>
              </a:lnSpc>
            </a:pPr>
            <a:r>
              <a:rPr lang="ru-RU">
                <a:solidFill>
                  <a:srgbClr val="F2F2F2"/>
                </a:solidFill>
              </a:rPr>
              <a:t>Техническая команда не спит и негодует</a:t>
            </a:r>
          </a:p>
          <a:p>
            <a:pPr>
              <a:lnSpc>
                <a:spcPct val="150000"/>
              </a:lnSpc>
            </a:pPr>
            <a:r>
              <a:rPr lang="ru-RU">
                <a:solidFill>
                  <a:srgbClr val="F2F2F2"/>
                </a:solidFill>
              </a:rPr>
              <a:t>Бюджет потрачен/ перерасходован/ уничтожен инопланетянами</a:t>
            </a:r>
          </a:p>
          <a:p>
            <a:pPr>
              <a:lnSpc>
                <a:spcPct val="150000"/>
              </a:lnSpc>
            </a:pPr>
            <a:r>
              <a:rPr lang="ru-RU">
                <a:solidFill>
                  <a:srgbClr val="F2F2F2"/>
                </a:solidFill>
              </a:rPr>
              <a:t>Заказчик не удовлетворен</a:t>
            </a:r>
          </a:p>
          <a:p>
            <a:pPr>
              <a:lnSpc>
                <a:spcPct val="150000"/>
              </a:lnSpc>
            </a:pPr>
            <a:endParaRPr lang="ru-RU" dirty="0">
              <a:solidFill>
                <a:srgbClr val="F2F2F2"/>
              </a:solidFill>
            </a:endParaRPr>
          </a:p>
        </p:txBody>
      </p:sp>
      <p:sp>
        <p:nvSpPr>
          <p:cNvPr id="5" name="Номер слайда 4"/>
          <p:cNvSpPr>
            <a:spLocks noGrp="1"/>
          </p:cNvSpPr>
          <p:nvPr>
            <p:ph type="sldNum" sz="quarter" idx="12"/>
          </p:nvPr>
        </p:nvSpPr>
        <p:spPr/>
        <p:txBody>
          <a:bodyPr/>
          <a:lstStyle/>
          <a:p>
            <a:fld id="{3A9B1E62-1571-4839-9B2B-8BC5205F2132}" type="slidenum">
              <a:rPr lang="ru-RU" smtClean="0">
                <a:solidFill>
                  <a:srgbClr val="F2F2F2"/>
                </a:solidFill>
              </a:rPr>
              <a:t>4</a:t>
            </a:fld>
            <a:endParaRPr lang="ru-RU" dirty="0">
              <a:solidFill>
                <a:srgbClr val="F2F2F2"/>
              </a:solidFill>
            </a:endParaRPr>
          </a:p>
        </p:txBody>
      </p:sp>
      <p:pic>
        <p:nvPicPr>
          <p:cNvPr id="7" name="Рисунок 6">
            <a:extLst>
              <a:ext uri="{FF2B5EF4-FFF2-40B4-BE49-F238E27FC236}">
                <a16:creationId xmlns:a16="http://schemas.microsoft.com/office/drawing/2014/main" id="{4A1C905F-3A51-4740-95AE-9F793E7C56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65" y="6221891"/>
            <a:ext cx="586820" cy="634041"/>
          </a:xfrm>
          <a:prstGeom prst="rect">
            <a:avLst/>
          </a:prstGeom>
        </p:spPr>
      </p:pic>
      <p:pic>
        <p:nvPicPr>
          <p:cNvPr id="6" name="Рисунок 5">
            <a:extLst>
              <a:ext uri="{FF2B5EF4-FFF2-40B4-BE49-F238E27FC236}">
                <a16:creationId xmlns:a16="http://schemas.microsoft.com/office/drawing/2014/main" id="{CC294621-D74C-4F3D-8EF2-ADA4BEB0C57B}"/>
              </a:ext>
            </a:extLst>
          </p:cNvPr>
          <p:cNvPicPr>
            <a:picLocks noChangeAspect="1"/>
          </p:cNvPicPr>
          <p:nvPr/>
        </p:nvPicPr>
        <p:blipFill>
          <a:blip r:embed="rId4"/>
          <a:stretch>
            <a:fillRect/>
          </a:stretch>
        </p:blipFill>
        <p:spPr>
          <a:xfrm>
            <a:off x="8752100" y="2633340"/>
            <a:ext cx="2274594" cy="2714164"/>
          </a:xfrm>
          <a:prstGeom prst="rect">
            <a:avLst/>
          </a:prstGeom>
        </p:spPr>
      </p:pic>
    </p:spTree>
    <p:extLst>
      <p:ext uri="{BB962C8B-B14F-4D97-AF65-F5344CB8AC3E}">
        <p14:creationId xmlns:p14="http://schemas.microsoft.com/office/powerpoint/2010/main" val="345665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18" name="Заголовок 17"/>
          <p:cNvSpPr>
            <a:spLocks noGrp="1"/>
          </p:cNvSpPr>
          <p:nvPr>
            <p:ph type="title"/>
          </p:nvPr>
        </p:nvSpPr>
        <p:spPr>
          <a:xfrm>
            <a:off x="2759909" y="2924492"/>
            <a:ext cx="6672182" cy="504508"/>
          </a:xfrm>
        </p:spPr>
        <p:txBody>
          <a:bodyPr>
            <a:normAutofit fontScale="90000"/>
          </a:bodyPr>
          <a:lstStyle/>
          <a:p>
            <a:r>
              <a:rPr lang="ru-RU" sz="4400" dirty="0">
                <a:solidFill>
                  <a:srgbClr val="F2F2F2"/>
                </a:solidFill>
                <a:latin typeface="+mn-lt"/>
              </a:rPr>
              <a:t>У вас бывало похожее?</a:t>
            </a:r>
          </a:p>
        </p:txBody>
      </p:sp>
      <p:sp>
        <p:nvSpPr>
          <p:cNvPr id="5" name="Номер слайда 4"/>
          <p:cNvSpPr>
            <a:spLocks noGrp="1"/>
          </p:cNvSpPr>
          <p:nvPr>
            <p:ph type="sldNum" sz="quarter" idx="12"/>
          </p:nvPr>
        </p:nvSpPr>
        <p:spPr/>
        <p:txBody>
          <a:bodyPr/>
          <a:lstStyle/>
          <a:p>
            <a:fld id="{3A9B1E62-1571-4839-9B2B-8BC5205F2132}" type="slidenum">
              <a:rPr lang="ru-RU" smtClean="0">
                <a:solidFill>
                  <a:srgbClr val="F2F2F2"/>
                </a:solidFill>
              </a:rPr>
              <a:t>5</a:t>
            </a:fld>
            <a:endParaRPr lang="ru-RU" dirty="0">
              <a:solidFill>
                <a:srgbClr val="F2F2F2"/>
              </a:solidFill>
            </a:endParaRPr>
          </a:p>
        </p:txBody>
      </p:sp>
      <p:pic>
        <p:nvPicPr>
          <p:cNvPr id="16" name="Рисунок 15">
            <a:extLst>
              <a:ext uri="{FF2B5EF4-FFF2-40B4-BE49-F238E27FC236}">
                <a16:creationId xmlns:a16="http://schemas.microsoft.com/office/drawing/2014/main" id="{DA750F56-26E8-4F48-BB8B-07BE7E848B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65" y="6221891"/>
            <a:ext cx="586820" cy="634041"/>
          </a:xfrm>
          <a:prstGeom prst="rect">
            <a:avLst/>
          </a:prstGeom>
        </p:spPr>
      </p:pic>
    </p:spTree>
    <p:extLst>
      <p:ext uri="{BB962C8B-B14F-4D97-AF65-F5344CB8AC3E}">
        <p14:creationId xmlns:p14="http://schemas.microsoft.com/office/powerpoint/2010/main" val="2792376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18" name="Заголовок 17"/>
          <p:cNvSpPr>
            <a:spLocks noGrp="1"/>
          </p:cNvSpPr>
          <p:nvPr>
            <p:ph type="title"/>
          </p:nvPr>
        </p:nvSpPr>
        <p:spPr>
          <a:xfrm>
            <a:off x="2759909" y="2924492"/>
            <a:ext cx="6672182" cy="504508"/>
          </a:xfrm>
        </p:spPr>
        <p:txBody>
          <a:bodyPr>
            <a:normAutofit fontScale="90000"/>
          </a:bodyPr>
          <a:lstStyle/>
          <a:p>
            <a:r>
              <a:rPr lang="ru-RU" sz="4400" dirty="0">
                <a:solidFill>
                  <a:srgbClr val="F2F2F2"/>
                </a:solidFill>
                <a:latin typeface="+mn-lt"/>
              </a:rPr>
              <a:t>У вас бывало похожее?</a:t>
            </a:r>
          </a:p>
        </p:txBody>
      </p:sp>
      <p:sp>
        <p:nvSpPr>
          <p:cNvPr id="5" name="Номер слайда 4"/>
          <p:cNvSpPr>
            <a:spLocks noGrp="1"/>
          </p:cNvSpPr>
          <p:nvPr>
            <p:ph type="sldNum" sz="quarter" idx="12"/>
          </p:nvPr>
        </p:nvSpPr>
        <p:spPr/>
        <p:txBody>
          <a:bodyPr/>
          <a:lstStyle/>
          <a:p>
            <a:fld id="{3A9B1E62-1571-4839-9B2B-8BC5205F2132}" type="slidenum">
              <a:rPr lang="ru-RU" smtClean="0">
                <a:solidFill>
                  <a:srgbClr val="F2F2F2"/>
                </a:solidFill>
              </a:rPr>
              <a:t>6</a:t>
            </a:fld>
            <a:endParaRPr lang="ru-RU" dirty="0">
              <a:solidFill>
                <a:srgbClr val="F2F2F2"/>
              </a:solidFill>
            </a:endParaRPr>
          </a:p>
        </p:txBody>
      </p:sp>
      <p:sp>
        <p:nvSpPr>
          <p:cNvPr id="2" name="Прямоугольник 1">
            <a:extLst>
              <a:ext uri="{FF2B5EF4-FFF2-40B4-BE49-F238E27FC236}">
                <a16:creationId xmlns:a16="http://schemas.microsoft.com/office/drawing/2014/main" id="{7E102ABC-BAFD-42E9-BAE2-A272F859FB18}"/>
              </a:ext>
            </a:extLst>
          </p:cNvPr>
          <p:cNvSpPr/>
          <p:nvPr/>
        </p:nvSpPr>
        <p:spPr>
          <a:xfrm>
            <a:off x="5692703" y="4019290"/>
            <a:ext cx="3371436" cy="369332"/>
          </a:xfrm>
          <a:prstGeom prst="rect">
            <a:avLst/>
          </a:prstGeom>
        </p:spPr>
        <p:txBody>
          <a:bodyPr wrap="none">
            <a:spAutoFit/>
          </a:bodyPr>
          <a:lstStyle/>
          <a:p>
            <a:r>
              <a:rPr lang="ru-RU" dirty="0">
                <a:solidFill>
                  <a:srgbClr val="F2F2F2"/>
                </a:solidFill>
                <a:latin typeface="Segoe Print" panose="02000600000000000000" pitchFamily="2" charset="0"/>
              </a:rPr>
              <a:t>У нас – да (только тсс…)</a:t>
            </a:r>
            <a:endParaRPr lang="ru-RU" dirty="0">
              <a:latin typeface="Segoe Print" panose="02000600000000000000" pitchFamily="2" charset="0"/>
            </a:endParaRPr>
          </a:p>
        </p:txBody>
      </p:sp>
      <p:pic>
        <p:nvPicPr>
          <p:cNvPr id="8" name="Рисунок 7">
            <a:extLst>
              <a:ext uri="{FF2B5EF4-FFF2-40B4-BE49-F238E27FC236}">
                <a16:creationId xmlns:a16="http://schemas.microsoft.com/office/drawing/2014/main" id="{0127F844-39BB-485B-8D9F-FCAA43D087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65" y="6221891"/>
            <a:ext cx="586820" cy="634041"/>
          </a:xfrm>
          <a:prstGeom prst="rect">
            <a:avLst/>
          </a:prstGeom>
        </p:spPr>
      </p:pic>
    </p:spTree>
    <p:extLst>
      <p:ext uri="{BB962C8B-B14F-4D97-AF65-F5344CB8AC3E}">
        <p14:creationId xmlns:p14="http://schemas.microsoft.com/office/powerpoint/2010/main" val="1149471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3A9B1E62-1571-4839-9B2B-8BC5205F2132}" type="slidenum">
              <a:rPr lang="ru-RU" smtClean="0">
                <a:solidFill>
                  <a:srgbClr val="F2F2F2"/>
                </a:solidFill>
              </a:rPr>
              <a:t>7</a:t>
            </a:fld>
            <a:endParaRPr lang="ru-RU" dirty="0">
              <a:solidFill>
                <a:srgbClr val="F2F2F2"/>
              </a:solidFill>
            </a:endParaRPr>
          </a:p>
        </p:txBody>
      </p:sp>
      <p:pic>
        <p:nvPicPr>
          <p:cNvPr id="7" name="Рисунок 6">
            <a:extLst>
              <a:ext uri="{FF2B5EF4-FFF2-40B4-BE49-F238E27FC236}">
                <a16:creationId xmlns:a16="http://schemas.microsoft.com/office/drawing/2014/main" id="{741FCA3E-1801-4E91-B639-12DFC34DD5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43" y="6199981"/>
            <a:ext cx="677862" cy="677862"/>
          </a:xfrm>
          <a:prstGeom prst="rect">
            <a:avLst/>
          </a:prstGeom>
        </p:spPr>
      </p:pic>
      <p:pic>
        <p:nvPicPr>
          <p:cNvPr id="5122" name="Picture 2" descr="Необычный микроавтобус VW Transporter, созданный специально для Woodstock Festival">
            <a:extLst>
              <a:ext uri="{FF2B5EF4-FFF2-40B4-BE49-F238E27FC236}">
                <a16:creationId xmlns:a16="http://schemas.microsoft.com/office/drawing/2014/main" id="{17569FFB-353E-4686-951E-368CAB8412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2016" y="914928"/>
            <a:ext cx="8967968" cy="5192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550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3A9B1E62-1571-4839-9B2B-8BC5205F2132}" type="slidenum">
              <a:rPr lang="ru-RU" smtClean="0">
                <a:solidFill>
                  <a:srgbClr val="F2F2F2"/>
                </a:solidFill>
              </a:rPr>
              <a:t>8</a:t>
            </a:fld>
            <a:endParaRPr lang="ru-RU" dirty="0">
              <a:solidFill>
                <a:srgbClr val="F2F2F2"/>
              </a:solidFill>
            </a:endParaRPr>
          </a:p>
        </p:txBody>
      </p:sp>
      <p:pic>
        <p:nvPicPr>
          <p:cNvPr id="7" name="Рисунок 6">
            <a:extLst>
              <a:ext uri="{FF2B5EF4-FFF2-40B4-BE49-F238E27FC236}">
                <a16:creationId xmlns:a16="http://schemas.microsoft.com/office/drawing/2014/main" id="{741FCA3E-1801-4E91-B639-12DFC34DD5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43" y="6199981"/>
            <a:ext cx="677862" cy="677862"/>
          </a:xfrm>
          <a:prstGeom prst="rect">
            <a:avLst/>
          </a:prstGeom>
        </p:spPr>
      </p:pic>
      <p:pic>
        <p:nvPicPr>
          <p:cNvPr id="3074" name="Picture 2">
            <a:extLst>
              <a:ext uri="{FF2B5EF4-FFF2-40B4-BE49-F238E27FC236}">
                <a16:creationId xmlns:a16="http://schemas.microsoft.com/office/drawing/2014/main" id="{3BC6C8F9-6581-4521-AC2A-0C1FB8E6FB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2250" y="1209675"/>
            <a:ext cx="6667500" cy="4438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809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18" name="Заголовок 17"/>
          <p:cNvSpPr>
            <a:spLocks noGrp="1"/>
          </p:cNvSpPr>
          <p:nvPr>
            <p:ph type="title"/>
          </p:nvPr>
        </p:nvSpPr>
        <p:spPr>
          <a:xfrm>
            <a:off x="839788" y="836613"/>
            <a:ext cx="6672182" cy="504508"/>
          </a:xfrm>
        </p:spPr>
        <p:txBody>
          <a:bodyPr>
            <a:normAutofit fontScale="90000"/>
          </a:bodyPr>
          <a:lstStyle/>
          <a:p>
            <a:r>
              <a:rPr lang="ru-RU" sz="4400" dirty="0">
                <a:solidFill>
                  <a:srgbClr val="F2F2F2"/>
                </a:solidFill>
                <a:latin typeface="+mn-lt"/>
              </a:rPr>
              <a:t>Трое в автомобиле</a:t>
            </a:r>
          </a:p>
        </p:txBody>
      </p:sp>
      <p:sp>
        <p:nvSpPr>
          <p:cNvPr id="8" name="Текст 7"/>
          <p:cNvSpPr>
            <a:spLocks noGrp="1"/>
          </p:cNvSpPr>
          <p:nvPr>
            <p:ph type="body" sz="half" idx="2"/>
          </p:nvPr>
        </p:nvSpPr>
        <p:spPr>
          <a:xfrm>
            <a:off x="2870522" y="2263774"/>
            <a:ext cx="8483278" cy="3845689"/>
          </a:xfrm>
        </p:spPr>
        <p:txBody>
          <a:bodyPr>
            <a:noAutofit/>
          </a:bodyPr>
          <a:lstStyle/>
          <a:p>
            <a:pPr algn="just">
              <a:lnSpc>
                <a:spcPct val="200000"/>
              </a:lnSpc>
            </a:pPr>
            <a:r>
              <a:rPr lang="ru-RU" sz="2400" dirty="0">
                <a:solidFill>
                  <a:srgbClr val="F2F2F2"/>
                </a:solidFill>
              </a:rPr>
              <a:t>Пассажир хочет доехать из пункта А в пункт Б с максимальным комфортом (приятная прохлада, хорошая музыка, удобное кресло), попивая смузи из бара в авто. Ничего не знает про автомобили.</a:t>
            </a:r>
          </a:p>
          <a:p>
            <a:pPr algn="just">
              <a:lnSpc>
                <a:spcPct val="200000"/>
              </a:lnSpc>
            </a:pPr>
            <a:endParaRPr lang="ru-RU" sz="2400" dirty="0">
              <a:solidFill>
                <a:srgbClr val="F2F2F2"/>
              </a:solidFill>
            </a:endParaRPr>
          </a:p>
        </p:txBody>
      </p:sp>
      <p:sp>
        <p:nvSpPr>
          <p:cNvPr id="5" name="Номер слайда 4"/>
          <p:cNvSpPr>
            <a:spLocks noGrp="1"/>
          </p:cNvSpPr>
          <p:nvPr>
            <p:ph type="sldNum" sz="quarter" idx="12"/>
          </p:nvPr>
        </p:nvSpPr>
        <p:spPr>
          <a:xfrm>
            <a:off x="8610600" y="6356350"/>
            <a:ext cx="2743200" cy="365125"/>
          </a:xfrm>
        </p:spPr>
        <p:txBody>
          <a:bodyPr/>
          <a:lstStyle/>
          <a:p>
            <a:fld id="{3A9B1E62-1571-4839-9B2B-8BC5205F2132}" type="slidenum">
              <a:rPr lang="ru-RU" smtClean="0">
                <a:solidFill>
                  <a:srgbClr val="F2F2F2"/>
                </a:solidFill>
              </a:rPr>
              <a:t>9</a:t>
            </a:fld>
            <a:endParaRPr lang="ru-RU" dirty="0">
              <a:solidFill>
                <a:srgbClr val="F2F2F2"/>
              </a:solidFill>
            </a:endParaRPr>
          </a:p>
        </p:txBody>
      </p:sp>
      <p:pic>
        <p:nvPicPr>
          <p:cNvPr id="7" name="Рисунок 6">
            <a:extLst>
              <a:ext uri="{FF2B5EF4-FFF2-40B4-BE49-F238E27FC236}">
                <a16:creationId xmlns:a16="http://schemas.microsoft.com/office/drawing/2014/main" id="{741FCA3E-1801-4E91-B639-12DFC34DD5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43" y="6199981"/>
            <a:ext cx="677862" cy="677862"/>
          </a:xfrm>
          <a:prstGeom prst="rect">
            <a:avLst/>
          </a:prstGeom>
        </p:spPr>
      </p:pic>
      <p:pic>
        <p:nvPicPr>
          <p:cNvPr id="12" name="Picture 2" descr="Серый костюм в темно-серую клетку">
            <a:extLst>
              <a:ext uri="{FF2B5EF4-FFF2-40B4-BE49-F238E27FC236}">
                <a16:creationId xmlns:a16="http://schemas.microsoft.com/office/drawing/2014/main" id="{2D9FC2D8-BFD1-4A55-8D46-F96C6C81D0F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36232" y="2606992"/>
            <a:ext cx="1625967" cy="2438951"/>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a:extLst>
              <a:ext uri="{FF2B5EF4-FFF2-40B4-BE49-F238E27FC236}">
                <a16:creationId xmlns:a16="http://schemas.microsoft.com/office/drawing/2014/main" id="{A9962D7F-8CAA-4801-BAD4-A3E98F6C290C}"/>
              </a:ext>
            </a:extLst>
          </p:cNvPr>
          <p:cNvSpPr/>
          <p:nvPr/>
        </p:nvSpPr>
        <p:spPr>
          <a:xfrm rot="5400000">
            <a:off x="1172660" y="3630810"/>
            <a:ext cx="2209800" cy="169277"/>
          </a:xfrm>
          <a:prstGeom prst="rect">
            <a:avLst/>
          </a:prstGeom>
        </p:spPr>
        <p:txBody>
          <a:bodyPr wrap="square">
            <a:spAutoFit/>
          </a:bodyPr>
          <a:lstStyle/>
          <a:p>
            <a:r>
              <a:rPr lang="ru-RU" sz="500" dirty="0"/>
              <a:t>https://albione.ru/catalog/suits/seryy_kostyum_v_temno-seryuy-kletku/</a:t>
            </a:r>
          </a:p>
        </p:txBody>
      </p:sp>
      <p:pic>
        <p:nvPicPr>
          <p:cNvPr id="14" name="Picture 4" descr="Смузи с киви - пошаговый рецепт с фото на Повар.ру">
            <a:extLst>
              <a:ext uri="{FF2B5EF4-FFF2-40B4-BE49-F238E27FC236}">
                <a16:creationId xmlns:a16="http://schemas.microsoft.com/office/drawing/2014/main" id="{277C4BC8-0DD4-40AA-B06F-035857C8083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7163" y="4410190"/>
            <a:ext cx="797245" cy="738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443947"/>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Презентация">
      <a:majorFont>
        <a:latin typeface="Lucida Console"/>
        <a:ea typeface=""/>
        <a:cs typeface=""/>
      </a:majorFont>
      <a:minorFont>
        <a:latin typeface="Helvetica"/>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999</TotalTime>
  <Words>3036</Words>
  <Application>Microsoft Office PowerPoint</Application>
  <PresentationFormat>Широкоэкранный</PresentationFormat>
  <Paragraphs>252</Paragraphs>
  <Slides>34</Slides>
  <Notes>32</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34</vt:i4>
      </vt:variant>
    </vt:vector>
  </HeadingPairs>
  <TitlesOfParts>
    <vt:vector size="44" baseType="lpstr">
      <vt:lpstr>Arial</vt:lpstr>
      <vt:lpstr>Calibri</vt:lpstr>
      <vt:lpstr>Calibri Light</vt:lpstr>
      <vt:lpstr>Helvetica</vt:lpstr>
      <vt:lpstr>Helvetica Neue</vt:lpstr>
      <vt:lpstr>Lucida Console</vt:lpstr>
      <vt:lpstr>Mangal</vt:lpstr>
      <vt:lpstr>Segoe Print</vt:lpstr>
      <vt:lpstr>Wingdings</vt:lpstr>
      <vt:lpstr>Тема Office</vt:lpstr>
      <vt:lpstr>Немного о требованиях</vt:lpstr>
      <vt:lpstr>О нас</vt:lpstr>
      <vt:lpstr>О ч ем вообще разговор?</vt:lpstr>
      <vt:lpstr>О ч ем вообще разговор?</vt:lpstr>
      <vt:lpstr>У вас бывало похожее?</vt:lpstr>
      <vt:lpstr>У вас бывало похожее?</vt:lpstr>
      <vt:lpstr>Презентация PowerPoint</vt:lpstr>
      <vt:lpstr>Презентация PowerPoint</vt:lpstr>
      <vt:lpstr>Трое в автомобиле</vt:lpstr>
      <vt:lpstr>Трое в автомобиле</vt:lpstr>
      <vt:lpstr>Трое в автомобиле</vt:lpstr>
      <vt:lpstr>Презентация PowerPoint</vt:lpstr>
      <vt:lpstr>Презентация PowerPoint</vt:lpstr>
      <vt:lpstr>Презентация PowerPoint</vt:lpstr>
      <vt:lpstr>Виды требований (с нашей точки зрения)</vt:lpstr>
      <vt:lpstr>Ограничения:</vt:lpstr>
      <vt:lpstr>Что делать?</vt:lpstr>
      <vt:lpstr>Презентация PowerPoint</vt:lpstr>
      <vt:lpstr>Презентация PowerPoint</vt:lpstr>
      <vt:lpstr>Требования к качеству</vt:lpstr>
      <vt:lpstr>Что делать?</vt:lpstr>
      <vt:lpstr>Презентация PowerPoint</vt:lpstr>
      <vt:lpstr>Презентация PowerPoint</vt:lpstr>
      <vt:lpstr>Презентация PowerPoint</vt:lpstr>
      <vt:lpstr>Презентация PowerPoint</vt:lpstr>
      <vt:lpstr>Архитектурно-значимые требования</vt:lpstr>
      <vt:lpstr>Что делать?</vt:lpstr>
      <vt:lpstr>Презентация PowerPoint</vt:lpstr>
      <vt:lpstr>Презентация PowerPoint</vt:lpstr>
      <vt:lpstr>Презентация PowerPoint</vt:lpstr>
      <vt:lpstr>Презентация PowerPoint</vt:lpstr>
      <vt:lpstr>В итоге</vt:lpstr>
      <vt:lpstr>Три правила штурмана</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dc:title>
  <dc:creator>Maxim Shalomovich</dc:creator>
  <cp:lastModifiedBy>Maxim Shalomovich</cp:lastModifiedBy>
  <cp:revision>59</cp:revision>
  <dcterms:created xsi:type="dcterms:W3CDTF">2020-10-08T07:02:31Z</dcterms:created>
  <dcterms:modified xsi:type="dcterms:W3CDTF">2020-10-09T14:04:16Z</dcterms:modified>
</cp:coreProperties>
</file>