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74" r:id="rId3"/>
    <p:sldId id="282" r:id="rId4"/>
    <p:sldId id="258" r:id="rId5"/>
    <p:sldId id="259" r:id="rId6"/>
    <p:sldId id="276" r:id="rId7"/>
    <p:sldId id="286" r:id="rId8"/>
    <p:sldId id="284" r:id="rId9"/>
    <p:sldId id="262" r:id="rId10"/>
    <p:sldId id="263" r:id="rId11"/>
    <p:sldId id="264" r:id="rId12"/>
    <p:sldId id="265" r:id="rId13"/>
    <p:sldId id="266" r:id="rId14"/>
    <p:sldId id="267" r:id="rId15"/>
    <p:sldId id="268" r:id="rId16"/>
    <p:sldId id="269" r:id="rId17"/>
    <p:sldId id="287"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67D"/>
    <a:srgbClr val="FF4519"/>
    <a:srgbClr val="B4DE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73250" autoAdjust="0"/>
  </p:normalViewPr>
  <p:slideViewPr>
    <p:cSldViewPr snapToGrid="0">
      <p:cViewPr varScale="1">
        <p:scale>
          <a:sx n="54" d="100"/>
          <a:sy n="54" d="100"/>
        </p:scale>
        <p:origin x="1386" y="78"/>
      </p:cViewPr>
      <p:guideLst>
        <p:guide orient="horz" pos="2160"/>
        <p:guide pos="3840"/>
      </p:guideLst>
    </p:cSldViewPr>
  </p:slideViewPr>
  <p:notesTextViewPr>
    <p:cViewPr>
      <p:scale>
        <a:sx n="100" d="100"/>
        <a:sy n="100" d="100"/>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4793E3-3016-472E-8BF5-22429247B867}" type="datetimeFigureOut">
              <a:rPr lang="ru-RU" smtClean="0"/>
              <a:pPr/>
              <a:t>20.04.2016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23EE6-214C-4679-839F-6DC7F976C210}" type="slidenum">
              <a:rPr lang="ru-RU" smtClean="0"/>
              <a:pPr/>
              <a:t>‹#›</a:t>
            </a:fld>
            <a:endParaRPr lang="ru-RU"/>
          </a:p>
        </p:txBody>
      </p:sp>
    </p:spTree>
    <p:extLst>
      <p:ext uri="{BB962C8B-B14F-4D97-AF65-F5344CB8AC3E}">
        <p14:creationId xmlns:p14="http://schemas.microsoft.com/office/powerpoint/2010/main" val="1384297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Мы сегодня будем говорить об</a:t>
            </a:r>
            <a:r>
              <a:rPr lang="ru-RU" baseline="0" dirty="0" smtClean="0"/>
              <a:t> аналитиках-рекрутерах.</a:t>
            </a:r>
          </a:p>
          <a:p>
            <a:pPr marL="0" marR="0" indent="0" algn="l" defTabSz="914400" rtl="0" eaLnBrk="1" fontAlgn="auto" latinLnBrk="0" hangingPunct="1">
              <a:lnSpc>
                <a:spcPct val="100000"/>
              </a:lnSpc>
              <a:spcBef>
                <a:spcPts val="0"/>
              </a:spcBef>
              <a:spcAft>
                <a:spcPts val="0"/>
              </a:spcAft>
              <a:buClrTx/>
              <a:buSzTx/>
              <a:buFontTx/>
              <a:buNone/>
              <a:tabLst/>
              <a:defRPr/>
            </a:pPr>
            <a:endParaRPr lang="ru-RU" baseline="0" dirty="0" smtClean="0"/>
          </a:p>
          <a:p>
            <a:r>
              <a:rPr lang="ru-RU" sz="1200" b="1" kern="1200" dirty="0" smtClean="0">
                <a:solidFill>
                  <a:schemeClr val="tx1"/>
                </a:solidFill>
                <a:effectLst/>
                <a:latin typeface="+mn-lt"/>
                <a:ea typeface="+mn-ea"/>
                <a:cs typeface="+mn-cs"/>
              </a:rPr>
              <a:t>Картина</a:t>
            </a:r>
            <a:r>
              <a:rPr lang="ru-RU" sz="1200" b="1" kern="1200" baseline="0" dirty="0" smtClean="0">
                <a:solidFill>
                  <a:schemeClr val="tx1"/>
                </a:solidFill>
                <a:effectLst/>
                <a:latin typeface="+mn-lt"/>
                <a:ea typeface="+mn-ea"/>
                <a:cs typeface="+mn-cs"/>
              </a:rPr>
              <a:t> мира</a:t>
            </a:r>
            <a:endParaRPr lang="ru-RU" sz="1200" b="0" kern="1200" baseline="0" dirty="0" smtClean="0">
              <a:solidFill>
                <a:schemeClr val="tx1"/>
              </a:solidFill>
              <a:effectLst/>
              <a:latin typeface="+mn-lt"/>
              <a:ea typeface="+mn-ea"/>
              <a:cs typeface="+mn-cs"/>
            </a:endParaRPr>
          </a:p>
          <a:p>
            <a:r>
              <a:rPr lang="ru-RU" sz="1200" kern="1200" baseline="0" dirty="0" smtClean="0">
                <a:solidFill>
                  <a:schemeClr val="tx1"/>
                </a:solidFill>
                <a:effectLst/>
                <a:latin typeface="+mn-lt"/>
                <a:ea typeface="+mn-ea"/>
                <a:cs typeface="+mn-cs"/>
              </a:rPr>
              <a:t>Я рассказываю про совмещенные собеседования, когда на интервью сразу присутствуют и аналитик и </a:t>
            </a:r>
            <a:r>
              <a:rPr lang="en-US" sz="1200" kern="1200" baseline="0" dirty="0" smtClean="0">
                <a:solidFill>
                  <a:schemeClr val="tx1"/>
                </a:solidFill>
                <a:effectLst/>
                <a:latin typeface="+mn-lt"/>
                <a:ea typeface="+mn-ea"/>
                <a:cs typeface="+mn-cs"/>
              </a:rPr>
              <a:t>HR</a:t>
            </a:r>
            <a:r>
              <a:rPr lang="ru-RU" sz="1200" kern="1200" baseline="0" dirty="0" smtClean="0">
                <a:solidFill>
                  <a:schemeClr val="tx1"/>
                </a:solidFill>
                <a:effectLst/>
                <a:latin typeface="+mn-lt"/>
                <a:ea typeface="+mn-ea"/>
                <a:cs typeface="+mn-cs"/>
              </a:rPr>
              <a:t> и</a:t>
            </a:r>
            <a:r>
              <a:rPr lang="en-US" sz="1200" kern="1200" baseline="0" dirty="0" smtClean="0">
                <a:solidFill>
                  <a:schemeClr val="tx1"/>
                </a:solidFill>
                <a:effectLst/>
                <a:latin typeface="+mn-lt"/>
                <a:ea typeface="+mn-ea"/>
                <a:cs typeface="+mn-cs"/>
              </a:rPr>
              <a:t> PM. </a:t>
            </a:r>
            <a:endParaRPr lang="ru-RU" sz="1200" kern="1200" baseline="0" dirty="0" smtClean="0">
              <a:solidFill>
                <a:schemeClr val="tx1"/>
              </a:solidFill>
              <a:effectLst/>
              <a:latin typeface="+mn-lt"/>
              <a:ea typeface="+mn-ea"/>
              <a:cs typeface="+mn-cs"/>
            </a:endParaRPr>
          </a:p>
          <a:p>
            <a:endParaRPr lang="ru-RU" sz="1200" kern="1200" baseline="0" dirty="0" smtClean="0">
              <a:solidFill>
                <a:schemeClr val="tx1"/>
              </a:solidFill>
              <a:effectLst/>
              <a:latin typeface="+mn-lt"/>
              <a:ea typeface="+mn-ea"/>
              <a:cs typeface="+mn-cs"/>
            </a:endParaRPr>
          </a:p>
          <a:p>
            <a:r>
              <a:rPr lang="ru-RU" dirty="0" smtClean="0"/>
              <a:t>В моем случае аналитик-рекрутер – это аналитик,</a:t>
            </a:r>
            <a:r>
              <a:rPr lang="ru-RU" baseline="0" dirty="0" smtClean="0"/>
              <a:t> участвующие в собеседовании при отборе аналитиков-кандидатов.</a:t>
            </a:r>
          </a:p>
          <a:p>
            <a:r>
              <a:rPr lang="ru-RU" baseline="0" dirty="0" smtClean="0"/>
              <a:t>У нас в компании, как правило, аналитика-рекрутера зовут на собеседование тогда, когда будущий кандидат будет пересекаться с ним (рекрутером) по работе.</a:t>
            </a:r>
          </a:p>
          <a:p>
            <a:pPr marL="0" marR="0" indent="0" algn="l" defTabSz="914400" rtl="0" eaLnBrk="1" fontAlgn="auto" latinLnBrk="0" hangingPunct="1">
              <a:lnSpc>
                <a:spcPct val="100000"/>
              </a:lnSpc>
              <a:spcBef>
                <a:spcPts val="0"/>
              </a:spcBef>
              <a:spcAft>
                <a:spcPts val="0"/>
              </a:spcAft>
              <a:buClrTx/>
              <a:buSzTx/>
              <a:buFontTx/>
              <a:buNone/>
              <a:tabLst/>
              <a:defRPr/>
            </a:pPr>
            <a:endParaRPr lang="ru-RU" dirty="0" smtClean="0"/>
          </a:p>
          <a:p>
            <a:r>
              <a:rPr lang="ru-RU" sz="1200" b="0" kern="1200" dirty="0" smtClean="0">
                <a:solidFill>
                  <a:schemeClr val="tx1"/>
                </a:solidFill>
                <a:effectLst/>
                <a:latin typeface="+mn-lt"/>
                <a:ea typeface="+mn-ea"/>
                <a:cs typeface="+mn-cs"/>
              </a:rPr>
              <a:t>Почему появились мысли по поводу собеседования с аналитиком</a:t>
            </a:r>
            <a:r>
              <a:rPr lang="en-US" sz="1200" b="0" kern="1200" dirty="0" smtClean="0">
                <a:solidFill>
                  <a:schemeClr val="tx1"/>
                </a:solidFill>
                <a:effectLst/>
                <a:latin typeface="+mn-lt"/>
                <a:ea typeface="+mn-ea"/>
                <a:cs typeface="+mn-cs"/>
              </a:rPr>
              <a:t> </a:t>
            </a:r>
            <a:r>
              <a:rPr lang="ru-RU" sz="1200" b="0" kern="1200" dirty="0" smtClean="0">
                <a:solidFill>
                  <a:schemeClr val="tx1"/>
                </a:solidFill>
                <a:effectLst/>
                <a:latin typeface="+mn-lt"/>
                <a:ea typeface="+mn-ea"/>
                <a:cs typeface="+mn-cs"/>
              </a:rPr>
              <a:t>и</a:t>
            </a:r>
            <a:r>
              <a:rPr lang="ru-RU" sz="1200" b="0" kern="1200" baseline="0" dirty="0" smtClean="0">
                <a:solidFill>
                  <a:schemeClr val="tx1"/>
                </a:solidFill>
                <a:effectLst/>
                <a:latin typeface="+mn-lt"/>
                <a:ea typeface="+mn-ea"/>
                <a:cs typeface="+mn-cs"/>
              </a:rPr>
              <a:t> </a:t>
            </a:r>
            <a:r>
              <a:rPr lang="ru-RU" sz="1200" b="0" kern="1200" dirty="0" smtClean="0">
                <a:solidFill>
                  <a:schemeClr val="tx1"/>
                </a:solidFill>
                <a:effectLst/>
                <a:latin typeface="+mn-lt"/>
                <a:ea typeface="+mn-ea"/>
                <a:cs typeface="+mn-cs"/>
              </a:rPr>
              <a:t>по поводу поведения аналитика на собеседовании.</a:t>
            </a:r>
          </a:p>
          <a:p>
            <a:r>
              <a:rPr lang="ru-RU" sz="1200" kern="1200" dirty="0" smtClean="0">
                <a:solidFill>
                  <a:schemeClr val="tx1"/>
                </a:solidFill>
                <a:effectLst/>
                <a:latin typeface="+mn-lt"/>
                <a:ea typeface="+mn-ea"/>
                <a:cs typeface="+mn-cs"/>
              </a:rPr>
              <a:t>Не потому что я какой-то супер-рекрутер</a:t>
            </a:r>
            <a:r>
              <a:rPr lang="ru-RU" sz="1200" kern="1200" baseline="0" dirty="0" smtClean="0">
                <a:solidFill>
                  <a:schemeClr val="tx1"/>
                </a:solidFill>
                <a:effectLst/>
                <a:latin typeface="+mn-lt"/>
                <a:ea typeface="+mn-ea"/>
                <a:cs typeface="+mn-cs"/>
              </a:rPr>
              <a:t> или прошла много собеседований как кандидат. Нет.</a:t>
            </a:r>
          </a:p>
          <a:p>
            <a:endParaRPr lang="ru-RU" sz="1200" kern="1200" baseline="0" dirty="0" smtClean="0">
              <a:solidFill>
                <a:schemeClr val="tx1"/>
              </a:solidFill>
              <a:effectLst/>
              <a:latin typeface="+mn-lt"/>
              <a:ea typeface="+mn-ea"/>
              <a:cs typeface="+mn-cs"/>
            </a:endParaRPr>
          </a:p>
          <a:p>
            <a:r>
              <a:rPr lang="ru-RU" sz="1200" kern="1200" baseline="0" dirty="0" smtClean="0">
                <a:solidFill>
                  <a:schemeClr val="tx1"/>
                </a:solidFill>
                <a:effectLst/>
                <a:latin typeface="+mn-lt"/>
                <a:ea typeface="+mn-ea"/>
                <a:cs typeface="+mn-cs"/>
              </a:rPr>
              <a:t>Опыт как рекрутера позволил мне по другому оценивать коллег-рекрутеров, перенимать их хороший опыт и отмечать для себе те ошибки, которые влияют на решение кандидата относительно компании.</a:t>
            </a:r>
          </a:p>
          <a:p>
            <a:endParaRPr lang="ru-RU" sz="1200" kern="1200" baseline="0" dirty="0" smtClean="0">
              <a:solidFill>
                <a:schemeClr val="tx1"/>
              </a:solidFill>
              <a:effectLst/>
              <a:latin typeface="+mn-lt"/>
              <a:ea typeface="+mn-ea"/>
              <a:cs typeface="+mn-cs"/>
            </a:endParaRPr>
          </a:p>
          <a:p>
            <a:r>
              <a:rPr lang="ru-RU" sz="1200" kern="1200" baseline="0" dirty="0" smtClean="0">
                <a:solidFill>
                  <a:schemeClr val="tx1"/>
                </a:solidFill>
                <a:effectLst/>
                <a:latin typeface="+mn-lt"/>
                <a:ea typeface="+mn-ea"/>
                <a:cs typeface="+mn-cs"/>
              </a:rPr>
              <a:t>Этими наблюдениями я хочу поделиться с вами.</a:t>
            </a:r>
            <a:endParaRPr lang="ru-RU" sz="1200" kern="1200" dirty="0" smtClean="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a:t>
            </a:fld>
            <a:endParaRPr lang="ru-RU"/>
          </a:p>
        </p:txBody>
      </p:sp>
    </p:spTree>
    <p:extLst>
      <p:ext uri="{BB962C8B-B14F-4D97-AF65-F5344CB8AC3E}">
        <p14:creationId xmlns:p14="http://schemas.microsoft.com/office/powerpoint/2010/main" val="3276080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Если вы не учитываете опыт кандидата, бескомпромиссно ожидаете и требуете канонических знаний.</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i="0" kern="1200" dirty="0" smtClean="0">
                <a:solidFill>
                  <a:schemeClr val="tx1"/>
                </a:solidFill>
                <a:effectLst/>
                <a:latin typeface="+mn-lt"/>
                <a:ea typeface="+mn-ea"/>
                <a:cs typeface="+mn-cs"/>
              </a:rPr>
              <a:t>Если вы выбиваете и </a:t>
            </a:r>
            <a:r>
              <a:rPr lang="ru-RU" sz="1200" kern="1200" dirty="0" smtClean="0">
                <a:solidFill>
                  <a:schemeClr val="tx1"/>
                </a:solidFill>
                <a:latin typeface="+mn-lt"/>
                <a:ea typeface="+mn-ea"/>
                <a:cs typeface="+mn-cs"/>
              </a:rPr>
              <a:t>требуете ответа в соответствии со своими шаблонами и знаниями,</a:t>
            </a:r>
            <a:r>
              <a:rPr lang="ru-RU" sz="1200" kern="1200" baseline="0" dirty="0" smtClean="0">
                <a:solidFill>
                  <a:schemeClr val="tx1"/>
                </a:solidFill>
                <a:latin typeface="+mn-lt"/>
                <a:ea typeface="+mn-ea"/>
                <a:cs typeface="+mn-cs"/>
              </a:rPr>
              <a:t> при этом </a:t>
            </a:r>
            <a:r>
              <a:rPr lang="ru-RU" sz="1200" kern="1200" dirty="0" smtClean="0">
                <a:solidFill>
                  <a:schemeClr val="tx1"/>
                </a:solidFill>
                <a:latin typeface="+mn-lt"/>
                <a:ea typeface="+mn-ea"/>
                <a:cs typeface="+mn-cs"/>
              </a:rPr>
              <a:t>интонацией и реакцией на ответы занижаете знания и опыт кандидата,</a:t>
            </a:r>
            <a:r>
              <a:rPr lang="ru-RU" sz="1200" kern="1200" baseline="0" dirty="0" smtClean="0">
                <a:solidFill>
                  <a:schemeClr val="tx1"/>
                </a:solidFill>
                <a:latin typeface="+mn-lt"/>
                <a:ea typeface="+mn-ea"/>
                <a:cs typeface="+mn-cs"/>
              </a:rPr>
              <a:t> то все, тушите свет:</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kern="1200" dirty="0" smtClean="0">
                <a:solidFill>
                  <a:schemeClr val="tx1"/>
                </a:solidFill>
                <a:latin typeface="+mn-lt"/>
                <a:ea typeface="+mn-ea"/>
                <a:cs typeface="+mn-cs"/>
              </a:rPr>
              <a:t> Опытный аналитик-кандидат может воспринять ваш настойчивый интерес к его теоретическим знаниям как не уважение к его опыту. Еще и оскорбится.</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kern="1200" dirty="0" smtClean="0">
                <a:solidFill>
                  <a:schemeClr val="tx1"/>
                </a:solidFill>
                <a:latin typeface="+mn-lt"/>
                <a:ea typeface="+mn-ea"/>
                <a:cs typeface="+mn-cs"/>
              </a:rPr>
              <a:t> Начинающий аналитик-кандидат может растеряться и уйти в себя.</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latin typeface="+mn-lt"/>
              <a:ea typeface="+mn-ea"/>
              <a:cs typeface="+mn-cs"/>
            </a:endParaRPr>
          </a:p>
          <a:p>
            <a:pPr lvl="0"/>
            <a:r>
              <a:rPr lang="ru-RU" sz="1200" i="0" kern="1200" dirty="0" smtClean="0">
                <a:solidFill>
                  <a:schemeClr val="tx1"/>
                </a:solidFill>
                <a:effectLst/>
                <a:latin typeface="+mn-lt"/>
                <a:ea typeface="+mn-ea"/>
                <a:cs typeface="+mn-cs"/>
              </a:rPr>
              <a:t>Корректно формулируйте вопрос. Вопросы по существу рождают ощущение у кандидата, что его опыт уважают.</a:t>
            </a:r>
          </a:p>
          <a:p>
            <a:r>
              <a:rPr lang="ru-RU" sz="1200" i="0" kern="1200" dirty="0" smtClean="0">
                <a:solidFill>
                  <a:schemeClr val="tx1"/>
                </a:solidFill>
                <a:effectLst/>
                <a:latin typeface="+mn-lt"/>
                <a:ea typeface="+mn-ea"/>
                <a:cs typeface="+mn-cs"/>
              </a:rPr>
              <a:t>Задавая вопросы режиме «вы говорили, что... расскажите нам об этом», вы уже можете составить мнение о специалисте. Не обязательно спрашивать скучными шаблонами.</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latin typeface="+mn-lt"/>
              <a:ea typeface="+mn-ea"/>
              <a:cs typeface="+mn-cs"/>
            </a:endParaRPr>
          </a:p>
          <a:p>
            <a:pPr lvl="0"/>
            <a:r>
              <a:rPr lang="ru-RU" sz="1200" i="0" kern="1200" dirty="0" smtClean="0">
                <a:solidFill>
                  <a:schemeClr val="tx1"/>
                </a:solidFill>
                <a:effectLst/>
                <a:latin typeface="+mn-lt"/>
                <a:ea typeface="+mn-ea"/>
                <a:cs typeface="+mn-cs"/>
              </a:rPr>
              <a:t>Услышьте </a:t>
            </a:r>
            <a:r>
              <a:rPr lang="ru-RU" sz="1200" i="0" kern="1200" dirty="0">
                <a:solidFill>
                  <a:schemeClr val="tx1"/>
                </a:solidFill>
                <a:effectLst/>
                <a:latin typeface="+mn-lt"/>
                <a:ea typeface="+mn-ea"/>
                <a:cs typeface="+mn-cs"/>
              </a:rPr>
              <a:t>ответ в первых фразах, если кандидат назвал 5 каких-либо методов из 8, не дожимайте до победного, перейдите к следующему </a:t>
            </a:r>
            <a:r>
              <a:rPr lang="ru-RU" sz="1200" i="0" kern="1200" dirty="0" smtClean="0">
                <a:solidFill>
                  <a:schemeClr val="tx1"/>
                </a:solidFill>
                <a:effectLst/>
                <a:latin typeface="+mn-lt"/>
                <a:ea typeface="+mn-ea"/>
                <a:cs typeface="+mn-cs"/>
              </a:rPr>
              <a:t>вопросу. «</a:t>
            </a:r>
            <a:r>
              <a:rPr lang="ru-RU" dirty="0" smtClean="0"/>
              <a:t>Хорошо</a:t>
            </a:r>
            <a:r>
              <a:rPr lang="ru-RU" sz="1200" i="0" kern="1200" dirty="0" smtClean="0">
                <a:solidFill>
                  <a:schemeClr val="tx1"/>
                </a:solidFill>
                <a:effectLst/>
                <a:latin typeface="+mn-lt"/>
                <a:ea typeface="+mn-ea"/>
                <a:cs typeface="+mn-cs"/>
              </a:rPr>
              <a:t>, идемте дальше». </a:t>
            </a:r>
            <a:r>
              <a:rPr lang="ru-RU" sz="1200" i="0" kern="1200" dirty="0">
                <a:solidFill>
                  <a:schemeClr val="tx1"/>
                </a:solidFill>
                <a:effectLst/>
                <a:latin typeface="+mn-lt"/>
                <a:ea typeface="+mn-ea"/>
                <a:cs typeface="+mn-cs"/>
              </a:rPr>
              <a:t>Или ищите того, кто назовет все 8, или решите для себя достаточно ли вам этих знаний на проекте. </a:t>
            </a:r>
            <a:endParaRPr lang="ru-RU" sz="1200" i="0" kern="1200" dirty="0" smtClean="0">
              <a:solidFill>
                <a:schemeClr val="tx1"/>
              </a:solidFill>
              <a:effectLst/>
              <a:latin typeface="+mn-lt"/>
              <a:ea typeface="+mn-ea"/>
              <a:cs typeface="+mn-cs"/>
            </a:endParaRPr>
          </a:p>
          <a:p>
            <a:pPr lvl="0"/>
            <a:endParaRPr lang="ru-RU" sz="1200" i="0" kern="1200" dirty="0" smtClean="0">
              <a:solidFill>
                <a:schemeClr val="tx1"/>
              </a:solidFill>
              <a:effectLst/>
              <a:latin typeface="+mn-lt"/>
              <a:ea typeface="+mn-ea"/>
              <a:cs typeface="+mn-cs"/>
            </a:endParaRPr>
          </a:p>
          <a:p>
            <a:r>
              <a:rPr lang="ru-RU" sz="1200" i="0" kern="1200" dirty="0" smtClean="0">
                <a:solidFill>
                  <a:schemeClr val="tx1"/>
                </a:solidFill>
                <a:effectLst/>
                <a:latin typeface="+mn-lt"/>
                <a:ea typeface="+mn-ea"/>
                <a:cs typeface="+mn-cs"/>
              </a:rPr>
              <a:t>Если </a:t>
            </a:r>
            <a:r>
              <a:rPr lang="ru-RU" sz="1200" i="0" kern="1200" dirty="0">
                <a:solidFill>
                  <a:schemeClr val="tx1"/>
                </a:solidFill>
                <a:effectLst/>
                <a:latin typeface="+mn-lt"/>
                <a:ea typeface="+mn-ea"/>
                <a:cs typeface="+mn-cs"/>
              </a:rPr>
              <a:t>вас угнетает, что кандидат не отвечает, как по написанному, абстрагируйтесь. Кого вы предпочтете: практикующего врача или врача-теоретика при прочих равных?</a:t>
            </a:r>
            <a:endParaRPr lang="ru-RU" i="0"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10</a:t>
            </a:fld>
            <a:endParaRPr lang="ru-RU"/>
          </a:p>
        </p:txBody>
      </p:sp>
    </p:spTree>
    <p:extLst>
      <p:ext uri="{BB962C8B-B14F-4D97-AF65-F5344CB8AC3E}">
        <p14:creationId xmlns:p14="http://schemas.microsoft.com/office/powerpoint/2010/main" val="1181445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Этот слайд –</a:t>
            </a:r>
            <a:r>
              <a:rPr lang="ru-RU" sz="1200" b="1" kern="1200" baseline="0" dirty="0" smtClean="0">
                <a:solidFill>
                  <a:schemeClr val="tx1"/>
                </a:solidFill>
                <a:effectLst/>
                <a:latin typeface="+mn-lt"/>
                <a:ea typeface="+mn-ea"/>
                <a:cs typeface="+mn-cs"/>
              </a:rPr>
              <a:t> </a:t>
            </a:r>
            <a:r>
              <a:rPr lang="ru-RU" sz="1200" b="1" kern="1200" dirty="0" smtClean="0">
                <a:solidFill>
                  <a:schemeClr val="tx1"/>
                </a:solidFill>
                <a:effectLst/>
                <a:latin typeface="+mn-lt"/>
                <a:ea typeface="+mn-ea"/>
                <a:cs typeface="+mn-cs"/>
              </a:rPr>
              <a:t>субъективное мнение и опыт.</a:t>
            </a:r>
          </a:p>
          <a:p>
            <a:r>
              <a:rPr lang="ru-RU" sz="1200" b="0" kern="1200" baseline="0" dirty="0" smtClean="0">
                <a:solidFill>
                  <a:schemeClr val="tx1"/>
                </a:solidFill>
                <a:effectLst/>
                <a:latin typeface="+mn-lt"/>
                <a:ea typeface="+mn-ea"/>
                <a:cs typeface="+mn-cs"/>
                <a:sym typeface="Wingdings" panose="05000000000000000000" pitchFamily="2" charset="2"/>
              </a:rPr>
              <a:t>Где-то в параллельных вселенных есть удачные примеры .</a:t>
            </a:r>
          </a:p>
          <a:p>
            <a:endParaRPr lang="ru-RU" sz="1200" kern="1200" dirty="0" smtClean="0">
              <a:solidFill>
                <a:schemeClr val="tx1"/>
              </a:solidFill>
              <a:effectLst/>
              <a:latin typeface="+mn-lt"/>
              <a:ea typeface="+mn-ea"/>
              <a:cs typeface="+mn-cs"/>
            </a:endParaRPr>
          </a:p>
          <a:p>
            <a:r>
              <a:rPr lang="ru-RU" sz="1200" i="1" kern="1200" dirty="0" smtClean="0">
                <a:solidFill>
                  <a:schemeClr val="tx1"/>
                </a:solidFill>
                <a:effectLst/>
                <a:latin typeface="+mn-lt"/>
                <a:ea typeface="+mn-ea"/>
                <a:cs typeface="+mn-cs"/>
              </a:rPr>
              <a:t>История №3 </a:t>
            </a:r>
            <a:r>
              <a:rPr lang="ru-RU" sz="1200" i="1" kern="1200" dirty="0">
                <a:solidFill>
                  <a:schemeClr val="tx1"/>
                </a:solidFill>
                <a:effectLst/>
                <a:latin typeface="+mn-lt"/>
                <a:ea typeface="+mn-ea"/>
                <a:cs typeface="+mn-cs"/>
              </a:rPr>
              <a:t>про хождение по </a:t>
            </a:r>
            <a:r>
              <a:rPr lang="ru-RU" sz="1200" i="1" kern="1200" dirty="0" smtClean="0">
                <a:solidFill>
                  <a:schemeClr val="tx1"/>
                </a:solidFill>
                <a:effectLst/>
                <a:latin typeface="+mn-lt"/>
                <a:ea typeface="+mn-ea"/>
                <a:cs typeface="+mn-cs"/>
              </a:rPr>
              <a:t>мукам</a:t>
            </a:r>
          </a:p>
          <a:p>
            <a:endParaRPr lang="ru-RU" sz="1200" i="1" kern="1200" dirty="0" smtClean="0">
              <a:solidFill>
                <a:schemeClr val="tx1"/>
              </a:solidFill>
              <a:effectLst/>
              <a:latin typeface="+mn-lt"/>
              <a:ea typeface="+mn-ea"/>
              <a:cs typeface="+mn-cs"/>
            </a:endParaRPr>
          </a:p>
          <a:p>
            <a:r>
              <a:rPr lang="ru-RU" sz="1200" i="0" kern="1200" dirty="0" smtClean="0">
                <a:solidFill>
                  <a:schemeClr val="tx1"/>
                </a:solidFill>
                <a:effectLst/>
                <a:latin typeface="+mn-lt"/>
                <a:ea typeface="+mn-ea"/>
                <a:cs typeface="+mn-cs"/>
              </a:rPr>
              <a:t>Эксперт в предметной области без</a:t>
            </a:r>
            <a:r>
              <a:rPr lang="ru-RU" sz="1200" i="0" kern="1200" baseline="0" dirty="0" smtClean="0">
                <a:solidFill>
                  <a:schemeClr val="tx1"/>
                </a:solidFill>
                <a:effectLst/>
                <a:latin typeface="+mn-lt"/>
                <a:ea typeface="+mn-ea"/>
                <a:cs typeface="+mn-cs"/>
              </a:rPr>
              <a:t> </a:t>
            </a:r>
            <a:r>
              <a:rPr lang="ru-RU" sz="1200" i="0" kern="1200" baseline="0" dirty="0" err="1" smtClean="0">
                <a:solidFill>
                  <a:schemeClr val="tx1"/>
                </a:solidFill>
                <a:effectLst/>
                <a:latin typeface="+mn-lt"/>
                <a:ea typeface="+mn-ea"/>
                <a:cs typeface="+mn-cs"/>
              </a:rPr>
              <a:t>скилла</a:t>
            </a:r>
            <a:r>
              <a:rPr lang="ru-RU" sz="1200" i="0" kern="1200" baseline="0" dirty="0" smtClean="0">
                <a:solidFill>
                  <a:schemeClr val="tx1"/>
                </a:solidFill>
                <a:effectLst/>
                <a:latin typeface="+mn-lt"/>
                <a:ea typeface="+mn-ea"/>
                <a:cs typeface="+mn-cs"/>
              </a:rPr>
              <a:t> в ИТ-области  или </a:t>
            </a:r>
            <a:r>
              <a:rPr lang="ru-RU" sz="1200" i="0" kern="1200" baseline="0" dirty="0" smtClean="0">
                <a:solidFill>
                  <a:schemeClr val="tx1"/>
                </a:solidFill>
                <a:effectLst/>
                <a:latin typeface="+mn-lt"/>
                <a:ea typeface="+mn-ea"/>
                <a:cs typeface="+mn-cs"/>
              </a:rPr>
              <a:t>наоборот. На </a:t>
            </a:r>
            <a:r>
              <a:rPr lang="ru-RU" sz="1200" i="0" kern="1200" baseline="0" dirty="0" smtClean="0">
                <a:solidFill>
                  <a:schemeClr val="tx1"/>
                </a:solidFill>
                <a:effectLst/>
                <a:latin typeface="+mn-lt"/>
                <a:ea typeface="+mn-ea"/>
                <a:cs typeface="+mn-cs"/>
              </a:rPr>
              <a:t>своем опыте склоняюсь к последнему</a:t>
            </a:r>
            <a:r>
              <a:rPr lang="ru-RU" sz="1200" i="0" kern="1200" baseline="0" dirty="0" smtClean="0">
                <a:solidFill>
                  <a:schemeClr val="tx1"/>
                </a:solidFill>
                <a:effectLst/>
                <a:latin typeface="+mn-lt"/>
                <a:ea typeface="+mn-ea"/>
                <a:cs typeface="+mn-cs"/>
              </a:rPr>
              <a:t>. </a:t>
            </a:r>
            <a:endParaRPr lang="ru-RU" sz="1200" i="0" kern="1200" baseline="0" dirty="0" smtClean="0">
              <a:solidFill>
                <a:schemeClr val="tx1"/>
              </a:solidFill>
              <a:effectLst/>
              <a:latin typeface="+mn-lt"/>
              <a:ea typeface="+mn-ea"/>
              <a:cs typeface="+mn-cs"/>
            </a:endParaRPr>
          </a:p>
          <a:p>
            <a:r>
              <a:rPr lang="ru-RU" sz="1200" i="0" kern="1200" baseline="0" dirty="0" smtClean="0">
                <a:solidFill>
                  <a:schemeClr val="tx1"/>
                </a:solidFill>
                <a:effectLst/>
                <a:latin typeface="+mn-lt"/>
                <a:ea typeface="+mn-ea"/>
                <a:cs typeface="+mn-cs"/>
              </a:rPr>
              <a:t>Когда </a:t>
            </a:r>
            <a:r>
              <a:rPr lang="ru-RU" sz="1200" i="0" kern="1200" baseline="0" dirty="0" smtClean="0">
                <a:solidFill>
                  <a:schemeClr val="tx1"/>
                </a:solidFill>
                <a:effectLst/>
                <a:latin typeface="+mn-lt"/>
                <a:ea typeface="+mn-ea"/>
                <a:cs typeface="+mn-cs"/>
              </a:rPr>
              <a:t>эксперт в предметной области это благо? Когда </a:t>
            </a:r>
            <a:r>
              <a:rPr lang="ru-RU" sz="1200" i="0" kern="1200" baseline="0" dirty="0" smtClean="0">
                <a:solidFill>
                  <a:schemeClr val="tx1"/>
                </a:solidFill>
                <a:effectLst/>
                <a:latin typeface="+mn-lt"/>
                <a:ea typeface="+mn-ea"/>
                <a:cs typeface="+mn-cs"/>
              </a:rPr>
              <a:t>есть человек отвечающий за ИТ.</a:t>
            </a:r>
            <a:endParaRPr lang="ru-RU" i="0"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11</a:t>
            </a:fld>
            <a:endParaRPr lang="ru-RU"/>
          </a:p>
        </p:txBody>
      </p:sp>
    </p:spTree>
    <p:extLst>
      <p:ext uri="{BB962C8B-B14F-4D97-AF65-F5344CB8AC3E}">
        <p14:creationId xmlns:p14="http://schemas.microsoft.com/office/powerpoint/2010/main" val="3042572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smtClean="0">
                <a:solidFill>
                  <a:schemeClr val="tx1"/>
                </a:solidFill>
                <a:effectLst/>
                <a:latin typeface="+mn-lt"/>
                <a:ea typeface="+mn-ea"/>
                <a:cs typeface="+mn-cs"/>
              </a:rPr>
              <a:t>Никто </a:t>
            </a:r>
            <a:r>
              <a:rPr lang="ru-RU" sz="1200" kern="1200" dirty="0">
                <a:solidFill>
                  <a:schemeClr val="tx1"/>
                </a:solidFill>
                <a:effectLst/>
                <a:latin typeface="+mn-lt"/>
                <a:ea typeface="+mn-ea"/>
                <a:cs typeface="+mn-cs"/>
              </a:rPr>
              <a:t>не любит </a:t>
            </a:r>
            <a:r>
              <a:rPr lang="ru-RU" sz="1200" kern="1200" dirty="0" smtClean="0">
                <a:solidFill>
                  <a:schemeClr val="tx1"/>
                </a:solidFill>
                <a:effectLst/>
                <a:latin typeface="+mn-lt"/>
                <a:ea typeface="+mn-ea"/>
                <a:cs typeface="+mn-cs"/>
              </a:rPr>
              <a:t>шаблонные вопросы</a:t>
            </a:r>
            <a:r>
              <a:rPr lang="ru-RU" sz="1200" kern="1200" dirty="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Какой самый известный шаблонный</a:t>
            </a:r>
            <a:r>
              <a:rPr lang="ru-RU" sz="1200" kern="1200" baseline="0" dirty="0" smtClean="0">
                <a:solidFill>
                  <a:schemeClr val="tx1"/>
                </a:solidFill>
                <a:effectLst/>
                <a:latin typeface="+mn-lt"/>
                <a:ea typeface="+mn-ea"/>
                <a:cs typeface="+mn-cs"/>
              </a:rPr>
              <a:t> вопрос?</a:t>
            </a:r>
            <a:endParaRPr lang="ru-R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i="1" kern="1200" dirty="0" smtClean="0">
                <a:solidFill>
                  <a:schemeClr val="tx1"/>
                </a:solidFill>
                <a:effectLst/>
                <a:latin typeface="+mn-lt"/>
                <a:ea typeface="+mn-ea"/>
                <a:cs typeface="+mn-cs"/>
              </a:rPr>
              <a:t>Почему вы хотите уйти? Что бы вы хотели изменить на текущем месте работы?</a:t>
            </a:r>
          </a:p>
          <a:p>
            <a:pPr lvl="0"/>
            <a:r>
              <a:rPr lang="ru-RU" sz="1200" kern="1200" dirty="0" smtClean="0">
                <a:solidFill>
                  <a:schemeClr val="tx1"/>
                </a:solidFill>
                <a:effectLst/>
                <a:latin typeface="+mn-lt"/>
                <a:ea typeface="+mn-ea"/>
                <a:cs typeface="+mn-cs"/>
              </a:rPr>
              <a:t>Я не психолог ни разу, все что ниже, на основании источников: Светлана Иванова</a:t>
            </a:r>
            <a:r>
              <a:rPr lang="ru-RU" sz="1200" kern="1200" baseline="0" dirty="0" smtClean="0">
                <a:solidFill>
                  <a:schemeClr val="tx1"/>
                </a:solidFill>
                <a:effectLst/>
                <a:latin typeface="+mn-lt"/>
                <a:ea typeface="+mn-ea"/>
                <a:cs typeface="+mn-cs"/>
              </a:rPr>
              <a:t> «</a:t>
            </a:r>
            <a:r>
              <a:rPr lang="ru-RU" sz="1200" kern="1200" dirty="0" smtClean="0">
                <a:solidFill>
                  <a:schemeClr val="tx1"/>
                </a:solidFill>
                <a:latin typeface="+mn-lt"/>
                <a:ea typeface="+mn-ea"/>
                <a:cs typeface="+mn-cs"/>
              </a:rPr>
              <a:t>Искусство подбора персонала</a:t>
            </a:r>
            <a:r>
              <a:rPr lang="ru-RU" sz="1200" kern="1200" baseline="0" dirty="0" smtClean="0">
                <a:solidFill>
                  <a:schemeClr val="tx1"/>
                </a:solidFill>
                <a:effectLst/>
                <a:latin typeface="+mn-lt"/>
                <a:ea typeface="+mn-ea"/>
                <a:cs typeface="+mn-cs"/>
              </a:rPr>
              <a:t>» и Слава Панкратов «Как пробудить ответственность в сотрудниках»</a:t>
            </a:r>
          </a:p>
          <a:p>
            <a:pPr lvl="0"/>
            <a:endParaRPr lang="ru-RU" sz="1200" kern="1200" baseline="0" dirty="0" smtClean="0">
              <a:solidFill>
                <a:schemeClr val="tx1"/>
              </a:solidFill>
              <a:effectLst/>
              <a:latin typeface="+mn-lt"/>
              <a:ea typeface="+mn-ea"/>
              <a:cs typeface="+mn-cs"/>
            </a:endParaRPr>
          </a:p>
          <a:p>
            <a:pPr lvl="0"/>
            <a:r>
              <a:rPr lang="ru-RU" sz="1200" kern="1200" dirty="0" smtClean="0">
                <a:solidFill>
                  <a:schemeClr val="tx1"/>
                </a:solidFill>
                <a:effectLst/>
                <a:latin typeface="+mn-lt"/>
                <a:ea typeface="+mn-ea"/>
                <a:cs typeface="+mn-cs"/>
              </a:rPr>
              <a:t>Стремление – избегание.</a:t>
            </a:r>
          </a:p>
          <a:p>
            <a:pPr lvl="0"/>
            <a:r>
              <a:rPr lang="ru-RU" sz="1200" kern="1200" dirty="0" smtClean="0">
                <a:solidFill>
                  <a:schemeClr val="tx1"/>
                </a:solidFill>
                <a:effectLst/>
                <a:latin typeface="+mn-lt"/>
                <a:ea typeface="+mn-ea"/>
                <a:cs typeface="+mn-cs"/>
              </a:rPr>
              <a:t>Помогает</a:t>
            </a:r>
            <a:r>
              <a:rPr lang="ru-RU" sz="1200" kern="1200" baseline="0" dirty="0" smtClean="0">
                <a:solidFill>
                  <a:schemeClr val="tx1"/>
                </a:solidFill>
                <a:effectLst/>
                <a:latin typeface="+mn-lt"/>
                <a:ea typeface="+mn-ea"/>
                <a:cs typeface="+mn-cs"/>
              </a:rPr>
              <a:t> прощупать возможные проблемы. </a:t>
            </a:r>
            <a:endParaRPr lang="ru-RU" sz="1200" kern="1200" dirty="0" smtClean="0">
              <a:solidFill>
                <a:schemeClr val="tx1"/>
              </a:solidFill>
              <a:effectLst/>
              <a:latin typeface="+mn-lt"/>
              <a:ea typeface="+mn-ea"/>
              <a:cs typeface="+mn-cs"/>
            </a:endParaRPr>
          </a:p>
          <a:p>
            <a:pPr lvl="1">
              <a:buFont typeface="Arial" pitchFamily="34" charset="0"/>
              <a:buChar char="•"/>
            </a:pPr>
            <a:r>
              <a:rPr lang="ru-RU" sz="1200" kern="1200" dirty="0" smtClean="0">
                <a:solidFill>
                  <a:schemeClr val="tx1"/>
                </a:solidFill>
                <a:effectLst/>
                <a:latin typeface="+mn-lt"/>
                <a:ea typeface="+mn-ea"/>
                <a:cs typeface="+mn-cs"/>
              </a:rPr>
              <a:t> Оптимальный для Вас руководитель, он какой?</a:t>
            </a:r>
          </a:p>
          <a:p>
            <a:pPr lvl="0">
              <a:buFont typeface="Arial" pitchFamily="34" charset="0"/>
              <a:buNone/>
            </a:pPr>
            <a:r>
              <a:rPr lang="ru-RU" sz="1200" i="1" kern="1200" dirty="0" smtClean="0">
                <a:solidFill>
                  <a:schemeClr val="tx1"/>
                </a:solidFill>
                <a:effectLst/>
                <a:latin typeface="+mn-lt"/>
                <a:ea typeface="+mn-ea"/>
                <a:cs typeface="+mn-cs"/>
              </a:rPr>
              <a:t>Мне</a:t>
            </a:r>
            <a:r>
              <a:rPr lang="ru-RU" sz="1200" i="1" kern="1200" baseline="0" dirty="0" smtClean="0">
                <a:solidFill>
                  <a:schemeClr val="tx1"/>
                </a:solidFill>
                <a:effectLst/>
                <a:latin typeface="+mn-lt"/>
                <a:ea typeface="+mn-ea"/>
                <a:cs typeface="+mn-cs"/>
              </a:rPr>
              <a:t> важно, чтобы он был профессионалом, умел вдохновить команду, стремился развивать своих подчиненных и достигал успехов.</a:t>
            </a:r>
            <a:r>
              <a:rPr lang="ru-RU" sz="1200" i="0" kern="1200" baseline="0" dirty="0" smtClean="0">
                <a:solidFill>
                  <a:schemeClr val="tx1"/>
                </a:solidFill>
                <a:effectLst/>
                <a:latin typeface="+mn-lt"/>
                <a:ea typeface="+mn-ea"/>
                <a:cs typeface="+mn-cs"/>
              </a:rPr>
              <a:t> Стремление «был», «умел», «стремился», «достигал», «развивать», «успех». Амбициозный, мотивировать успехом и развитием.</a:t>
            </a:r>
          </a:p>
          <a:p>
            <a:pPr lvl="0">
              <a:buFont typeface="Arial" pitchFamily="34" charset="0"/>
              <a:buNone/>
            </a:pPr>
            <a:r>
              <a:rPr lang="ru-RU" sz="1200" i="1" kern="1200" baseline="0" dirty="0" smtClean="0">
                <a:solidFill>
                  <a:schemeClr val="tx1"/>
                </a:solidFill>
                <a:effectLst/>
                <a:latin typeface="+mn-lt"/>
                <a:ea typeface="+mn-ea"/>
                <a:cs typeface="+mn-cs"/>
              </a:rPr>
              <a:t>Мне важно, чтобы он не был </a:t>
            </a:r>
            <a:r>
              <a:rPr lang="ru-RU" sz="1200" i="1" kern="1200" baseline="0" dirty="0" err="1" smtClean="0">
                <a:solidFill>
                  <a:schemeClr val="tx1"/>
                </a:solidFill>
                <a:effectLst/>
                <a:latin typeface="+mn-lt"/>
                <a:ea typeface="+mn-ea"/>
                <a:cs typeface="+mn-cs"/>
              </a:rPr>
              <a:t>трудоголиком</a:t>
            </a:r>
            <a:r>
              <a:rPr lang="ru-RU" sz="1200" i="1" kern="1200" baseline="0" dirty="0" smtClean="0">
                <a:solidFill>
                  <a:schemeClr val="tx1"/>
                </a:solidFill>
                <a:effectLst/>
                <a:latin typeface="+mn-lt"/>
                <a:ea typeface="+mn-ea"/>
                <a:cs typeface="+mn-cs"/>
              </a:rPr>
              <a:t>, не орал по пустякам и мог защитить нас от агрессивных заказчиков. </a:t>
            </a:r>
            <a:r>
              <a:rPr lang="ru-RU" sz="1200" i="0" kern="1200" baseline="0" dirty="0" smtClean="0">
                <a:solidFill>
                  <a:schemeClr val="tx1"/>
                </a:solidFill>
                <a:effectLst/>
                <a:latin typeface="+mn-lt"/>
                <a:ea typeface="+mn-ea"/>
                <a:cs typeface="+mn-cs"/>
              </a:rPr>
              <a:t>– Избегание, «не был», «не орал», «пустяки», «защитить», «агрессивный». Могут быть проблемы с деспотичным руководителем и агрессивным заказчиком.</a:t>
            </a:r>
            <a:endParaRPr lang="ru-RU" sz="1200" i="0" kern="1200" dirty="0" smtClean="0">
              <a:solidFill>
                <a:schemeClr val="tx1"/>
              </a:solidFill>
              <a:effectLst/>
              <a:latin typeface="+mn-lt"/>
              <a:ea typeface="+mn-ea"/>
              <a:cs typeface="+mn-cs"/>
            </a:endParaRPr>
          </a:p>
          <a:p>
            <a:pPr lvl="0"/>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Локус контроля или «Кто виноват?». </a:t>
            </a:r>
          </a:p>
          <a:p>
            <a:r>
              <a:rPr lang="ru-RU" sz="1200" kern="1200" dirty="0" smtClean="0">
                <a:solidFill>
                  <a:schemeClr val="tx1"/>
                </a:solidFill>
                <a:effectLst/>
                <a:latin typeface="+mn-lt"/>
                <a:ea typeface="+mn-ea"/>
                <a:cs typeface="+mn-cs"/>
              </a:rPr>
              <a:t>«Я виноват …», «Обстоятельства виноваты…».Можно определить готов ли кандидат брать на себя ответственность.</a:t>
            </a:r>
          </a:p>
          <a:p>
            <a:endParaRPr lang="ru-RU" sz="1200" kern="1200" dirty="0">
              <a:solidFill>
                <a:schemeClr val="tx1"/>
              </a:solidFill>
              <a:effectLst/>
              <a:latin typeface="+mn-lt"/>
              <a:ea typeface="+mn-ea"/>
              <a:cs typeface="+mn-cs"/>
            </a:endParaRPr>
          </a:p>
          <a:p>
            <a:pPr lvl="0"/>
            <a:r>
              <a:rPr lang="ru-RU" sz="1200" kern="1200" dirty="0" err="1">
                <a:solidFill>
                  <a:schemeClr val="tx1"/>
                </a:solidFill>
                <a:effectLst/>
                <a:latin typeface="+mn-lt"/>
                <a:ea typeface="+mn-ea"/>
                <a:cs typeface="+mn-cs"/>
              </a:rPr>
              <a:t>Внутренняя\внешняя</a:t>
            </a:r>
            <a:r>
              <a:rPr lang="ru-RU" sz="1200" kern="1200" dirty="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референция.</a:t>
            </a:r>
          </a:p>
          <a:p>
            <a:pPr lvl="0"/>
            <a:r>
              <a:rPr lang="ru-RU" sz="1200" kern="1200" dirty="0" smtClean="0">
                <a:solidFill>
                  <a:schemeClr val="tx1"/>
                </a:solidFill>
                <a:effectLst/>
                <a:latin typeface="+mn-lt"/>
                <a:ea typeface="+mn-ea"/>
                <a:cs typeface="+mn-cs"/>
              </a:rPr>
              <a:t>Как</a:t>
            </a:r>
            <a:r>
              <a:rPr lang="ru-RU" sz="1200" kern="1200" baseline="0" dirty="0" smtClean="0">
                <a:solidFill>
                  <a:schemeClr val="tx1"/>
                </a:solidFill>
                <a:effectLst/>
                <a:latin typeface="+mn-lt"/>
                <a:ea typeface="+mn-ea"/>
                <a:cs typeface="+mn-cs"/>
              </a:rPr>
              <a:t> он отвечает на вопросы ниже. «Я считаю …» или «</a:t>
            </a:r>
            <a:r>
              <a:rPr lang="ru-RU" sz="1200" kern="1200" baseline="0" dirty="0" err="1" smtClean="0">
                <a:solidFill>
                  <a:schemeClr val="tx1"/>
                </a:solidFill>
                <a:effectLst/>
                <a:latin typeface="+mn-lt"/>
                <a:ea typeface="+mn-ea"/>
                <a:cs typeface="+mn-cs"/>
              </a:rPr>
              <a:t>Коллеги\Руководитель</a:t>
            </a:r>
            <a:r>
              <a:rPr lang="ru-RU" sz="1200" kern="1200" baseline="0" dirty="0" smtClean="0">
                <a:solidFill>
                  <a:schemeClr val="tx1"/>
                </a:solidFill>
                <a:effectLst/>
                <a:latin typeface="+mn-lt"/>
                <a:ea typeface="+mn-ea"/>
                <a:cs typeface="+mn-cs"/>
              </a:rPr>
              <a:t> считают …».</a:t>
            </a:r>
          </a:p>
          <a:p>
            <a:pPr lvl="0"/>
            <a:r>
              <a:rPr lang="ru-RU" sz="1200" kern="1200" baseline="0" dirty="0" smtClean="0">
                <a:solidFill>
                  <a:schemeClr val="tx1"/>
                </a:solidFill>
                <a:effectLst/>
                <a:latin typeface="+mn-lt"/>
                <a:ea typeface="+mn-ea"/>
                <a:cs typeface="+mn-cs"/>
              </a:rPr>
              <a:t>И то и другое – хорошо, просто по разному можно мотивировать. Просто инструмент.</a:t>
            </a:r>
            <a:endParaRPr lang="ru-RU" sz="1200" kern="1200" dirty="0">
              <a:solidFill>
                <a:schemeClr val="tx1"/>
              </a:solidFill>
              <a:effectLst/>
              <a:latin typeface="+mn-lt"/>
              <a:ea typeface="+mn-ea"/>
              <a:cs typeface="+mn-cs"/>
            </a:endParaRPr>
          </a:p>
          <a:p>
            <a:pPr lvl="1">
              <a:buFont typeface="Arial" pitchFamily="34" charset="0"/>
              <a:buChar char="•"/>
            </a:pPr>
            <a:r>
              <a:rPr lang="ru-RU" sz="1200" kern="1200" dirty="0" smtClean="0">
                <a:solidFill>
                  <a:schemeClr val="tx1"/>
                </a:solidFill>
                <a:effectLst/>
                <a:latin typeface="+mn-lt"/>
                <a:ea typeface="+mn-ea"/>
                <a:cs typeface="+mn-cs"/>
              </a:rPr>
              <a:t> Вы </a:t>
            </a:r>
            <a:r>
              <a:rPr lang="ru-RU" sz="1200" kern="1200" dirty="0">
                <a:solidFill>
                  <a:schemeClr val="tx1"/>
                </a:solidFill>
                <a:effectLst/>
                <a:latin typeface="+mn-lt"/>
                <a:ea typeface="+mn-ea"/>
                <a:cs typeface="+mn-cs"/>
              </a:rPr>
              <a:t>считаете свою карьеру успешной? Почему?</a:t>
            </a:r>
          </a:p>
          <a:p>
            <a:pPr lvl="1">
              <a:buFont typeface="Arial" pitchFamily="34" charset="0"/>
              <a:buChar char="•"/>
            </a:pPr>
            <a:r>
              <a:rPr lang="ru-RU" sz="1200" kern="1200" dirty="0" smtClean="0">
                <a:solidFill>
                  <a:schemeClr val="tx1"/>
                </a:solidFill>
                <a:effectLst/>
                <a:latin typeface="+mn-lt"/>
                <a:ea typeface="+mn-ea"/>
                <a:cs typeface="+mn-cs"/>
              </a:rPr>
              <a:t> Вы </a:t>
            </a:r>
            <a:r>
              <a:rPr lang="ru-RU" sz="1200" kern="1200" dirty="0">
                <a:solidFill>
                  <a:schemeClr val="tx1"/>
                </a:solidFill>
                <a:effectLst/>
                <a:latin typeface="+mn-lt"/>
                <a:ea typeface="+mn-ea"/>
                <a:cs typeface="+mn-cs"/>
              </a:rPr>
              <a:t>хороший партнер в команде? Почему Вы так думаете?</a:t>
            </a:r>
          </a:p>
          <a:p>
            <a:pPr lvl="1">
              <a:buFont typeface="Arial" pitchFamily="34" charset="0"/>
              <a:buChar char="•"/>
            </a:pPr>
            <a:r>
              <a:rPr lang="ru-RU" sz="1200" kern="1200" dirty="0" smtClean="0">
                <a:solidFill>
                  <a:schemeClr val="tx1"/>
                </a:solidFill>
                <a:effectLst/>
                <a:latin typeface="+mn-lt"/>
                <a:ea typeface="+mn-ea"/>
                <a:cs typeface="+mn-cs"/>
              </a:rPr>
              <a:t> Как </a:t>
            </a:r>
            <a:r>
              <a:rPr lang="ru-RU" sz="1200" kern="1200" dirty="0">
                <a:solidFill>
                  <a:schemeClr val="tx1"/>
                </a:solidFill>
                <a:effectLst/>
                <a:latin typeface="+mn-lt"/>
                <a:ea typeface="+mn-ea"/>
                <a:cs typeface="+mn-cs"/>
              </a:rPr>
              <a:t>Вы определяете, успешно ли идет проект</a:t>
            </a:r>
            <a:r>
              <a:rPr lang="ru-RU" sz="1200" kern="1200" dirty="0" smtClean="0">
                <a:solidFill>
                  <a:schemeClr val="tx1"/>
                </a:solidFill>
                <a:effectLst/>
                <a:latin typeface="+mn-lt"/>
                <a:ea typeface="+mn-ea"/>
                <a:cs typeface="+mn-cs"/>
              </a:rPr>
              <a:t>?</a:t>
            </a:r>
          </a:p>
          <a:p>
            <a:pPr lvl="1">
              <a:buFont typeface="Arial" pitchFamily="34" charset="0"/>
              <a:buChar char="•"/>
            </a:pPr>
            <a:endParaRPr lang="ru-RU" sz="1200" kern="1200" dirty="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12</a:t>
            </a:fld>
            <a:endParaRPr lang="ru-RU"/>
          </a:p>
        </p:txBody>
      </p:sp>
    </p:spTree>
    <p:extLst>
      <p:ext uri="{BB962C8B-B14F-4D97-AF65-F5344CB8AC3E}">
        <p14:creationId xmlns:p14="http://schemas.microsoft.com/office/powerpoint/2010/main" val="3807725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smtClean="0">
                <a:solidFill>
                  <a:schemeClr val="tx1"/>
                </a:solidFill>
                <a:latin typeface="+mn-lt"/>
                <a:ea typeface="+mn-ea"/>
                <a:cs typeface="+mn-cs"/>
              </a:rPr>
              <a:t>Иногда задачки на логику и сообразительность бывают настолько нелепы…</a:t>
            </a:r>
          </a:p>
          <a:p>
            <a:endParaRPr lang="ru-RU" sz="1200" kern="1200" baseline="0" dirty="0" smtClean="0">
              <a:solidFill>
                <a:schemeClr val="tx1"/>
              </a:solidFill>
              <a:effectLst/>
              <a:latin typeface="+mn-lt"/>
              <a:ea typeface="+mn-ea"/>
              <a:cs typeface="+mn-cs"/>
            </a:endParaRPr>
          </a:p>
          <a:p>
            <a:r>
              <a:rPr lang="ru-RU" sz="1200" kern="1200" dirty="0" smtClean="0">
                <a:solidFill>
                  <a:schemeClr val="tx1"/>
                </a:solidFill>
                <a:latin typeface="+mn-lt"/>
                <a:ea typeface="+mn-ea"/>
                <a:cs typeface="+mn-cs"/>
              </a:rPr>
              <a:t>Зачем? Зачем спрашивать про то, как разделить бутылки водки и деньги между тремя, собирающимися выпить мужчинами? Даже про газель с мячиками еще туда-сюда… У меня один знакомый любит спрашивать на собеседовании что-нибудь из высшей математики:  логарифмы, дифференциалы.. Зачем?</a:t>
            </a:r>
          </a:p>
          <a:p>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Да, скорее всего вы хотите оценить подход и реакцию. Предлагайте ситуации.</a:t>
            </a:r>
          </a:p>
          <a:p>
            <a:r>
              <a:rPr lang="ru-RU" sz="1200" kern="1200" dirty="0" smtClean="0">
                <a:solidFill>
                  <a:schemeClr val="tx1"/>
                </a:solidFill>
                <a:effectLst/>
                <a:latin typeface="+mn-lt"/>
                <a:ea typeface="+mn-ea"/>
                <a:cs typeface="+mn-cs"/>
              </a:rPr>
              <a:t>Ситуации работают лучше. Даже самый простой пример.</a:t>
            </a:r>
            <a:r>
              <a:rPr lang="ru-RU" sz="1200" kern="1200" baseline="0" dirty="0" smtClean="0">
                <a:solidFill>
                  <a:schemeClr val="tx1"/>
                </a:solidFill>
                <a:effectLst/>
                <a:latin typeface="+mn-lt"/>
                <a:ea typeface="+mn-ea"/>
                <a:cs typeface="+mn-cs"/>
              </a:rPr>
              <a:t> «Заказчик хочет зеленую кнопку, а мы можем только красную. Какие варианты развития ситуации могут быть дальше?». </a:t>
            </a:r>
            <a:endParaRPr lang="ru-RU" sz="120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32623EE6-214C-4679-839F-6DC7F976C210}" type="slidenum">
              <a:rPr lang="ru-RU" smtClean="0"/>
              <a:pPr/>
              <a:t>13</a:t>
            </a:fld>
            <a:endParaRPr lang="ru-RU"/>
          </a:p>
        </p:txBody>
      </p:sp>
    </p:spTree>
    <p:extLst>
      <p:ext uri="{BB962C8B-B14F-4D97-AF65-F5344CB8AC3E}">
        <p14:creationId xmlns:p14="http://schemas.microsoft.com/office/powerpoint/2010/main" val="37867528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Когда собеседование подходит</a:t>
            </a:r>
            <a:r>
              <a:rPr lang="ru-RU" baseline="0" dirty="0"/>
              <a:t> к концу у нас уже сложилось впечатление.</a:t>
            </a:r>
          </a:p>
          <a:p>
            <a:endParaRPr lang="ru-RU" baseline="0" dirty="0" smtClean="0"/>
          </a:p>
          <a:p>
            <a:r>
              <a:rPr lang="ru-RU" baseline="0" dirty="0" smtClean="0"/>
              <a:t>Иногда </a:t>
            </a:r>
            <a:r>
              <a:rPr lang="ru-RU" baseline="0" dirty="0"/>
              <a:t>единственное, что не нравится в кандидате, это его манера говорить, его черты характера, которые не нравятся лично вам</a:t>
            </a:r>
            <a:r>
              <a:rPr lang="ru-RU" baseline="0" dirty="0" smtClean="0"/>
              <a:t>.</a:t>
            </a:r>
          </a:p>
          <a:p>
            <a:r>
              <a:rPr lang="ru-RU" baseline="0" dirty="0" smtClean="0"/>
              <a:t>Сомневаетесь, не берите. </a:t>
            </a:r>
          </a:p>
          <a:p>
            <a:endParaRPr lang="ru-RU" baseline="0" dirty="0"/>
          </a:p>
          <a:p>
            <a:r>
              <a:rPr lang="ru-RU" baseline="0" dirty="0" smtClean="0"/>
              <a:t>Иногда наоборот, кандидат так понравился, что не замечаешь его недостатки.</a:t>
            </a:r>
          </a:p>
          <a:p>
            <a:endParaRPr lang="ru-RU" baseline="0" dirty="0" smtClean="0"/>
          </a:p>
        </p:txBody>
      </p:sp>
      <p:sp>
        <p:nvSpPr>
          <p:cNvPr id="4" name="Номер слайда 3"/>
          <p:cNvSpPr>
            <a:spLocks noGrp="1"/>
          </p:cNvSpPr>
          <p:nvPr>
            <p:ph type="sldNum" sz="quarter" idx="10"/>
          </p:nvPr>
        </p:nvSpPr>
        <p:spPr/>
        <p:txBody>
          <a:bodyPr/>
          <a:lstStyle/>
          <a:p>
            <a:fld id="{32623EE6-214C-4679-839F-6DC7F976C210}" type="slidenum">
              <a:rPr lang="ru-RU" smtClean="0"/>
              <a:pPr/>
              <a:t>14</a:t>
            </a:fld>
            <a:endParaRPr lang="ru-RU"/>
          </a:p>
        </p:txBody>
      </p:sp>
    </p:spTree>
    <p:extLst>
      <p:ext uri="{BB962C8B-B14F-4D97-AF65-F5344CB8AC3E}">
        <p14:creationId xmlns:p14="http://schemas.microsoft.com/office/powerpoint/2010/main" val="2876903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i="0" u="none" dirty="0" smtClean="0"/>
              <a:t>Дайте грамотную обратную связь</a:t>
            </a:r>
            <a:r>
              <a:rPr lang="ru-RU" i="0" u="none" baseline="0" dirty="0" smtClean="0"/>
              <a:t> своему руководителю по результатам собеседования. </a:t>
            </a:r>
          </a:p>
          <a:p>
            <a:r>
              <a:rPr lang="ru-RU" i="0" u="none" baseline="0" dirty="0" smtClean="0"/>
              <a:t>«Мне понравился, потому что </a:t>
            </a:r>
            <a:r>
              <a:rPr lang="en-US" i="0" u="none" baseline="0" dirty="0" smtClean="0"/>
              <a:t>&lt;</a:t>
            </a:r>
            <a:r>
              <a:rPr lang="ru-RU" i="0" u="none" baseline="0" dirty="0" smtClean="0"/>
              <a:t>…</a:t>
            </a:r>
            <a:r>
              <a:rPr lang="en-US" i="0" u="none" baseline="0" dirty="0" smtClean="0"/>
              <a:t>&gt;</a:t>
            </a:r>
            <a:r>
              <a:rPr lang="ru-RU" i="0" u="none" baseline="0" dirty="0" smtClean="0"/>
              <a:t> и это критично для нашего проекта. Вот это </a:t>
            </a:r>
            <a:r>
              <a:rPr lang="en-US" i="0" u="none" baseline="0" dirty="0" smtClean="0"/>
              <a:t>&lt;</a:t>
            </a:r>
            <a:r>
              <a:rPr lang="ru-RU" i="0" u="none" baseline="0" dirty="0" smtClean="0"/>
              <a:t>…</a:t>
            </a:r>
            <a:r>
              <a:rPr lang="en-US" i="0" u="none" baseline="0" dirty="0" smtClean="0"/>
              <a:t>&gt;</a:t>
            </a:r>
            <a:r>
              <a:rPr lang="ru-RU" i="0" u="none" baseline="0" dirty="0" smtClean="0"/>
              <a:t> он не знает, но это не критично для нашего проекта.»</a:t>
            </a:r>
          </a:p>
          <a:p>
            <a:r>
              <a:rPr lang="ru-RU" i="0" u="none" baseline="0" dirty="0" smtClean="0"/>
              <a:t>Вспоминаем, что на этапе подготовки мы определились с тем, что важно, а что нет. Это должно помочь.</a:t>
            </a:r>
          </a:p>
          <a:p>
            <a:endParaRPr lang="ru-RU" i="0" u="none" baseline="0" dirty="0" smtClean="0"/>
          </a:p>
          <a:p>
            <a:r>
              <a:rPr lang="ru-RU" b="1" i="0" u="none" baseline="0" dirty="0" smtClean="0"/>
              <a:t>Это субъективный опыт. </a:t>
            </a:r>
            <a:r>
              <a:rPr lang="ru-RU" b="0" i="0" u="none" baseline="0" dirty="0" smtClean="0"/>
              <a:t>Аналитик не принимает решение о приеме на работу. Но иногда он может донести решение о результатах собеседования (мы, к сожалению не можем предложить вам проект, но вы молодец </a:t>
            </a:r>
            <a:r>
              <a:rPr lang="ru-RU" b="0" i="0" u="none" baseline="0" dirty="0" smtClean="0">
                <a:sym typeface="Wingdings" pitchFamily="2" charset="2"/>
              </a:rPr>
              <a:t>, хорошо себя показали, было интересно</a:t>
            </a:r>
            <a:r>
              <a:rPr lang="ru-RU" b="0" i="0" u="none" baseline="0" dirty="0" smtClean="0"/>
              <a:t>). </a:t>
            </a:r>
            <a:r>
              <a:rPr lang="ru-RU" i="0" u="none" baseline="0" dirty="0" smtClean="0"/>
              <a:t>Мне безумно приятно, когда мне перезванивает аналитик (тут даже не важно скажет он мне да или нет). Это всего лишь штрих. Признание. Нестандартный человеческий подход. Иногда именно это приятное воспоминание кандидат проносит через года.</a:t>
            </a:r>
          </a:p>
          <a:p>
            <a:endParaRPr lang="ru-RU" i="0" u="none" baseline="0" dirty="0" smtClean="0"/>
          </a:p>
          <a:p>
            <a:endParaRPr lang="ru-RU" i="0" u="none"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15</a:t>
            </a:fld>
            <a:endParaRPr lang="ru-RU"/>
          </a:p>
        </p:txBody>
      </p:sp>
    </p:spTree>
    <p:extLst>
      <p:ext uri="{BB962C8B-B14F-4D97-AF65-F5344CB8AC3E}">
        <p14:creationId xmlns:p14="http://schemas.microsoft.com/office/powerpoint/2010/main" val="2479852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Готовьтесь к собеседованию. </a:t>
            </a:r>
            <a:r>
              <a:rPr lang="ru-RU" sz="1200" kern="1200" baseline="0" dirty="0" smtClean="0">
                <a:solidFill>
                  <a:schemeClr val="tx1"/>
                </a:solidFill>
                <a:effectLst/>
                <a:latin typeface="+mn-lt"/>
                <a:ea typeface="+mn-ea"/>
                <a:cs typeface="+mn-cs"/>
              </a:rPr>
              <a:t>Подумайте где можно (если нужно) подвинуться в требованиях.</a:t>
            </a:r>
          </a:p>
          <a:p>
            <a:r>
              <a:rPr lang="ru-RU" sz="1200" kern="1200" dirty="0" smtClean="0">
                <a:solidFill>
                  <a:schemeClr val="tx1"/>
                </a:solidFill>
                <a:effectLst/>
                <a:latin typeface="+mn-lt"/>
                <a:ea typeface="+mn-ea"/>
                <a:cs typeface="+mn-cs"/>
              </a:rPr>
              <a:t>Продавайте себя</a:t>
            </a:r>
            <a:r>
              <a:rPr lang="ru-RU" sz="1200" kern="1200" baseline="0" dirty="0" smtClean="0">
                <a:solidFill>
                  <a:schemeClr val="tx1"/>
                </a:solidFill>
                <a:effectLst/>
                <a:latin typeface="+mn-lt"/>
                <a:ea typeface="+mn-ea"/>
                <a:cs typeface="+mn-cs"/>
              </a:rPr>
              <a:t> </a:t>
            </a:r>
            <a:r>
              <a:rPr lang="ru-RU" sz="1200" kern="1200" baseline="0" dirty="0" smtClean="0">
                <a:solidFill>
                  <a:schemeClr val="tx1"/>
                </a:solidFill>
                <a:effectLst/>
                <a:latin typeface="+mn-lt"/>
                <a:ea typeface="+mn-ea"/>
                <a:cs typeface="+mn-cs"/>
              </a:rPr>
              <a:t>кандидату, честно и без перегибов.</a:t>
            </a:r>
            <a:endParaRPr lang="ru-RU" sz="1200" kern="1200" baseline="0" dirty="0" smtClean="0">
              <a:solidFill>
                <a:schemeClr val="tx1"/>
              </a:solidFill>
              <a:effectLst/>
              <a:latin typeface="+mn-lt"/>
              <a:ea typeface="+mn-ea"/>
              <a:cs typeface="+mn-cs"/>
            </a:endParaRPr>
          </a:p>
          <a:p>
            <a:r>
              <a:rPr lang="ru-RU" sz="1200" kern="1200" baseline="0" dirty="0" smtClean="0">
                <a:solidFill>
                  <a:schemeClr val="tx1"/>
                </a:solidFill>
                <a:effectLst/>
                <a:latin typeface="+mn-lt"/>
                <a:ea typeface="+mn-ea"/>
                <a:cs typeface="+mn-cs"/>
              </a:rPr>
              <a:t>Задавая вопросы, думайте о том, как кандидат их воспринимает.</a:t>
            </a:r>
          </a:p>
          <a:p>
            <a:r>
              <a:rPr lang="ru-RU" sz="1200" kern="1200" baseline="0" dirty="0" smtClean="0">
                <a:solidFill>
                  <a:schemeClr val="tx1"/>
                </a:solidFill>
                <a:effectLst/>
                <a:latin typeface="+mn-lt"/>
                <a:ea typeface="+mn-ea"/>
                <a:cs typeface="+mn-cs"/>
              </a:rPr>
              <a:t>Дайте качественную обратную связь своему руководителю.</a:t>
            </a:r>
          </a:p>
          <a:p>
            <a:endParaRPr lang="ru-RU" sz="1200" kern="1200" baseline="0" dirty="0" smtClean="0">
              <a:solidFill>
                <a:schemeClr val="tx1"/>
              </a:solidFill>
              <a:effectLst/>
              <a:latin typeface="+mn-lt"/>
              <a:ea typeface="+mn-ea"/>
              <a:cs typeface="+mn-cs"/>
            </a:endParaRPr>
          </a:p>
          <a:p>
            <a:r>
              <a:rPr lang="ru-RU" sz="1200" kern="1200" dirty="0" smtClean="0">
                <a:solidFill>
                  <a:schemeClr val="tx1"/>
                </a:solidFill>
                <a:latin typeface="+mn-lt"/>
                <a:ea typeface="+mn-ea"/>
                <a:cs typeface="+mn-cs"/>
              </a:rPr>
              <a:t>Помните о том, что кандидат должен уйти от нас с ощущением того, какие мы классные. </a:t>
            </a:r>
          </a:p>
          <a:p>
            <a:r>
              <a:rPr lang="ru-RU" sz="1200" kern="1200" dirty="0" smtClean="0">
                <a:solidFill>
                  <a:schemeClr val="tx1"/>
                </a:solidFill>
                <a:latin typeface="+mn-lt"/>
                <a:ea typeface="+mn-ea"/>
                <a:cs typeface="+mn-cs"/>
              </a:rPr>
              <a:t>Даже если мы его мучили и в хвост и в гриву полтора часа. Даже если мы ему откажем. </a:t>
            </a:r>
          </a:p>
          <a:p>
            <a:r>
              <a:rPr lang="ru-RU" sz="1200" kern="1200" dirty="0" smtClean="0">
                <a:solidFill>
                  <a:schemeClr val="tx1"/>
                </a:solidFill>
                <a:latin typeface="+mn-lt"/>
                <a:ea typeface="+mn-ea"/>
                <a:cs typeface="+mn-cs"/>
              </a:rPr>
              <a:t>Если мы все сделаем правильно, он будет вспоминать нас с теплыми чувствами </a:t>
            </a:r>
            <a:r>
              <a:rPr lang="ru-RU" sz="1200" kern="1200" dirty="0" smtClean="0">
                <a:solidFill>
                  <a:schemeClr val="tx1"/>
                </a:solidFill>
                <a:latin typeface="+mn-lt"/>
                <a:ea typeface="+mn-ea"/>
                <a:cs typeface="+mn-cs"/>
                <a:sym typeface="Wingdings"/>
              </a:rPr>
              <a:t></a:t>
            </a:r>
            <a:r>
              <a:rPr lang="ru-RU" sz="1200" kern="1200" dirty="0" smtClean="0">
                <a:solidFill>
                  <a:schemeClr val="tx1"/>
                </a:solidFill>
                <a:latin typeface="+mn-lt"/>
                <a:ea typeface="+mn-ea"/>
                <a:cs typeface="+mn-cs"/>
              </a:rPr>
              <a:t>.</a:t>
            </a:r>
            <a:endParaRPr lang="ru-RU" sz="1200" kern="1200" dirty="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16</a:t>
            </a:fld>
            <a:endParaRPr lang="ru-RU"/>
          </a:p>
        </p:txBody>
      </p:sp>
    </p:spTree>
    <p:extLst>
      <p:ext uri="{BB962C8B-B14F-4D97-AF65-F5344CB8AC3E}">
        <p14:creationId xmlns:p14="http://schemas.microsoft.com/office/powerpoint/2010/main" val="92391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17</a:t>
            </a:fld>
            <a:endParaRPr lang="ru-RU"/>
          </a:p>
        </p:txBody>
      </p:sp>
    </p:spTree>
    <p:extLst>
      <p:ext uri="{BB962C8B-B14F-4D97-AF65-F5344CB8AC3E}">
        <p14:creationId xmlns:p14="http://schemas.microsoft.com/office/powerpoint/2010/main" val="1483755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baseline="0" dirty="0" smtClean="0">
                <a:solidFill>
                  <a:srgbClr val="FFFF00"/>
                </a:solidFill>
                <a:effectLst/>
                <a:latin typeface="+mn-lt"/>
                <a:ea typeface="+mn-ea"/>
                <a:cs typeface="+mn-cs"/>
              </a:rPr>
              <a:t>Про целевую аудиторию, чем полезен доклад.</a:t>
            </a:r>
            <a:endParaRPr lang="ru-RU" sz="1200" kern="1200" baseline="0" dirty="0" smtClean="0">
              <a:solidFill>
                <a:srgbClr val="FFFF00"/>
              </a:solidFill>
              <a:effectLst/>
              <a:latin typeface="+mn-lt"/>
              <a:ea typeface="+mn-ea"/>
              <a:cs typeface="+mn-cs"/>
            </a:endParaRPr>
          </a:p>
          <a:p>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Если</a:t>
            </a:r>
            <a:r>
              <a:rPr lang="ru-RU" sz="1200" kern="1200" baseline="0" dirty="0" smtClean="0">
                <a:solidFill>
                  <a:schemeClr val="tx1"/>
                </a:solidFill>
                <a:effectLst/>
                <a:latin typeface="+mn-lt"/>
                <a:ea typeface="+mn-ea"/>
                <a:cs typeface="+mn-cs"/>
              </a:rPr>
              <a:t> вы узнаете, что вас будет собеседовать аналитик, то что вы чувствуете?</a:t>
            </a:r>
          </a:p>
          <a:p>
            <a:endParaRPr lang="ru-RU" sz="1200" kern="1200" baseline="0" dirty="0" smtClean="0">
              <a:solidFill>
                <a:schemeClr val="tx1"/>
              </a:solidFill>
              <a:effectLst/>
              <a:latin typeface="+mn-lt"/>
              <a:ea typeface="+mn-ea"/>
              <a:cs typeface="+mn-cs"/>
            </a:endParaRPr>
          </a:p>
          <a:p>
            <a:r>
              <a:rPr lang="ru-RU" sz="1200" kern="1200" baseline="0" dirty="0" smtClean="0">
                <a:solidFill>
                  <a:schemeClr val="tx1"/>
                </a:solidFill>
                <a:effectLst/>
                <a:latin typeface="+mn-lt"/>
                <a:ea typeface="+mn-ea"/>
                <a:cs typeface="+mn-cs"/>
              </a:rPr>
              <a:t>Я внутренне собираюсь. Потому что с </a:t>
            </a:r>
            <a:r>
              <a:rPr lang="en-US" sz="1200" kern="1200" baseline="0" dirty="0" smtClean="0">
                <a:solidFill>
                  <a:schemeClr val="tx1"/>
                </a:solidFill>
                <a:effectLst/>
                <a:latin typeface="+mn-lt"/>
                <a:ea typeface="+mn-ea"/>
                <a:cs typeface="+mn-cs"/>
              </a:rPr>
              <a:t>PM </a:t>
            </a:r>
            <a:r>
              <a:rPr lang="ru-RU" sz="1200" kern="1200" baseline="0" dirty="0" smtClean="0">
                <a:solidFill>
                  <a:schemeClr val="tx1"/>
                </a:solidFill>
                <a:effectLst/>
                <a:latin typeface="+mn-lt"/>
                <a:ea typeface="+mn-ea"/>
                <a:cs typeface="+mn-cs"/>
              </a:rPr>
              <a:t>можно договорится </a:t>
            </a:r>
            <a:r>
              <a:rPr lang="ru-RU" sz="1200" kern="1200" baseline="0" dirty="0" smtClean="0">
                <a:solidFill>
                  <a:schemeClr val="tx1"/>
                </a:solidFill>
                <a:effectLst/>
                <a:latin typeface="+mn-lt"/>
                <a:ea typeface="+mn-ea"/>
                <a:cs typeface="+mn-cs"/>
                <a:sym typeface="Wingdings" panose="05000000000000000000" pitchFamily="2" charset="2"/>
              </a:rPr>
              <a:t></a:t>
            </a:r>
            <a:r>
              <a:rPr lang="ru-RU" sz="1200" kern="1200" baseline="0" dirty="0" smtClean="0">
                <a:solidFill>
                  <a:schemeClr val="tx1"/>
                </a:solidFill>
                <a:effectLst/>
                <a:latin typeface="+mn-lt"/>
                <a:ea typeface="+mn-ea"/>
                <a:cs typeface="+mn-cs"/>
              </a:rPr>
              <a:t>.</a:t>
            </a:r>
          </a:p>
          <a:p>
            <a:r>
              <a:rPr lang="ru-RU" sz="1200" kern="1200" baseline="0" dirty="0" smtClean="0">
                <a:solidFill>
                  <a:schemeClr val="tx1"/>
                </a:solidFill>
                <a:effectLst/>
                <a:latin typeface="+mn-lt"/>
                <a:ea typeface="+mn-ea"/>
                <a:cs typeface="+mn-cs"/>
              </a:rPr>
              <a:t>Аналитик-рекрутер видит вас насквозь и выдержать достойно собеседование с аналитиком-рекрутером это не просто.</a:t>
            </a:r>
          </a:p>
          <a:p>
            <a:endParaRPr lang="ru-RU" sz="1200" kern="1200" baseline="0" dirty="0" smtClean="0">
              <a:solidFill>
                <a:schemeClr val="tx1"/>
              </a:solidFill>
              <a:effectLst/>
              <a:latin typeface="+mn-lt"/>
              <a:ea typeface="+mn-ea"/>
              <a:cs typeface="+mn-cs"/>
            </a:endParaRPr>
          </a:p>
          <a:p>
            <a:endParaRPr lang="ru-RU" sz="1200" kern="1200" baseline="0" dirty="0" smtClean="0">
              <a:solidFill>
                <a:schemeClr val="tx1"/>
              </a:solidFill>
              <a:effectLst/>
              <a:latin typeface="+mn-lt"/>
              <a:ea typeface="+mn-ea"/>
              <a:cs typeface="+mn-cs"/>
            </a:endParaRPr>
          </a:p>
          <a:p>
            <a:endParaRPr lang="ru-RU" sz="1200" kern="1200" baseline="0" dirty="0" smtClean="0">
              <a:solidFill>
                <a:schemeClr val="tx1"/>
              </a:solidFill>
              <a:effectLst/>
              <a:latin typeface="+mn-lt"/>
              <a:ea typeface="+mn-ea"/>
              <a:cs typeface="+mn-cs"/>
            </a:endParaRPr>
          </a:p>
          <a:p>
            <a:endParaRPr lang="ru-RU" sz="120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32623EE6-214C-4679-839F-6DC7F976C210}" type="slidenum">
              <a:rPr lang="ru-RU" smtClean="0"/>
              <a:pPr/>
              <a:t>2</a:t>
            </a:fld>
            <a:endParaRPr lang="ru-RU"/>
          </a:p>
        </p:txBody>
      </p:sp>
    </p:spTree>
    <p:extLst>
      <p:ext uri="{BB962C8B-B14F-4D97-AF65-F5344CB8AC3E}">
        <p14:creationId xmlns:p14="http://schemas.microsoft.com/office/powerpoint/2010/main" val="420792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latin typeface="Calibri"/>
              </a:rPr>
              <a:t>Мы будем говорить об аналитиках от младших позиций до ведущих.</a:t>
            </a:r>
          </a:p>
          <a:p>
            <a:r>
              <a:rPr lang="ru-RU" dirty="0" smtClean="0">
                <a:latin typeface="Calibri"/>
              </a:rPr>
              <a:t>Это</a:t>
            </a:r>
            <a:r>
              <a:rPr lang="ru-RU" baseline="0" dirty="0" smtClean="0">
                <a:latin typeface="Calibri"/>
              </a:rPr>
              <a:t> как раз те люди, которые чаще всего приходят на собеседование.</a:t>
            </a:r>
          </a:p>
          <a:p>
            <a:endParaRPr lang="ru-RU" baseline="0" dirty="0" smtClean="0">
              <a:latin typeface="Calibri"/>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Мы не будем говорить о «суперзвездах», </a:t>
            </a:r>
            <a:r>
              <a:rPr lang="en-US" baseline="0" dirty="0" smtClean="0"/>
              <a:t>HR</a:t>
            </a:r>
            <a:r>
              <a:rPr lang="ru-RU" baseline="0" dirty="0" smtClean="0"/>
              <a:t>, </a:t>
            </a:r>
            <a:r>
              <a:rPr lang="en-US" baseline="0" dirty="0" smtClean="0"/>
              <a:t>PM.</a:t>
            </a:r>
            <a:endParaRPr lang="ru-R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Об </a:t>
            </a:r>
            <a:r>
              <a:rPr lang="en-US" baseline="0" dirty="0" smtClean="0"/>
              <a:t>HR</a:t>
            </a:r>
            <a:r>
              <a:rPr lang="ru-RU" baseline="0" dirty="0" smtClean="0"/>
              <a:t> и </a:t>
            </a:r>
            <a:r>
              <a:rPr lang="en-US" baseline="0" dirty="0" smtClean="0"/>
              <a:t>PM</a:t>
            </a:r>
            <a:r>
              <a:rPr lang="ru-RU" baseline="0" dirty="0" smtClean="0"/>
              <a:t> должны говорить </a:t>
            </a:r>
            <a:r>
              <a:rPr lang="en-US" baseline="0" dirty="0" smtClean="0"/>
              <a:t>HR</a:t>
            </a:r>
            <a:r>
              <a:rPr lang="ru-RU" baseline="0" dirty="0" smtClean="0"/>
              <a:t> и </a:t>
            </a:r>
            <a:r>
              <a:rPr lang="en-US" baseline="0" dirty="0" smtClean="0"/>
              <a:t>PM</a:t>
            </a:r>
            <a:r>
              <a:rPr lang="ru-RU"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ru-R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Мы не будем говорить о </a:t>
            </a:r>
            <a:r>
              <a:rPr lang="ru-RU" baseline="0" dirty="0" err="1" smtClean="0"/>
              <a:t>лидах</a:t>
            </a:r>
            <a:r>
              <a:rPr lang="ru-RU" baseline="0" dirty="0" smtClean="0"/>
              <a:t> и экспертах. </a:t>
            </a:r>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Я с ними на собеседовании, как рекрутер, не сталкивалась, ничего не могу сказать </a:t>
            </a:r>
            <a:r>
              <a:rPr lang="ru-RU" baseline="0" dirty="0" smtClean="0">
                <a:sym typeface="Wingdings" pitchFamily="2" charset="2"/>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ru-RU" baseline="0" dirty="0" smtClean="0">
              <a:latin typeface="Calibri"/>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dirty="0">
              <a:latin typeface="Calibri"/>
            </a:endParaRPr>
          </a:p>
        </p:txBody>
      </p:sp>
      <p:sp>
        <p:nvSpPr>
          <p:cNvPr id="4" name="Номер слайда 3"/>
          <p:cNvSpPr>
            <a:spLocks noGrp="1"/>
          </p:cNvSpPr>
          <p:nvPr>
            <p:ph type="sldNum" sz="quarter" idx="10"/>
          </p:nvPr>
        </p:nvSpPr>
        <p:spPr/>
        <p:txBody>
          <a:bodyPr/>
          <a:lstStyle/>
          <a:p>
            <a:fld id="{32623EE6-214C-4679-839F-6DC7F976C210}" type="slidenum">
              <a:rPr lang="ru-RU" smtClean="0"/>
              <a:pPr/>
              <a:t>3</a:t>
            </a:fld>
            <a:endParaRPr lang="ru-RU"/>
          </a:p>
        </p:txBody>
      </p:sp>
    </p:spTree>
    <p:extLst>
      <p:ext uri="{BB962C8B-B14F-4D97-AF65-F5344CB8AC3E}">
        <p14:creationId xmlns:p14="http://schemas.microsoft.com/office/powerpoint/2010/main" val="754709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smtClean="0">
                <a:solidFill>
                  <a:schemeClr val="tx1"/>
                </a:solidFill>
                <a:effectLst/>
                <a:latin typeface="+mn-lt"/>
                <a:ea typeface="+mn-ea"/>
                <a:cs typeface="+mn-cs"/>
              </a:rPr>
              <a:t>Мы </a:t>
            </a:r>
            <a:r>
              <a:rPr lang="ru-RU" sz="1200" kern="1200" dirty="0">
                <a:solidFill>
                  <a:schemeClr val="tx1"/>
                </a:solidFill>
                <a:effectLst/>
                <a:latin typeface="+mn-lt"/>
                <a:ea typeface="+mn-ea"/>
                <a:cs typeface="+mn-cs"/>
              </a:rPr>
              <a:t>должны не только найти хорошего аналитика, но и не оттолкнуть его.</a:t>
            </a:r>
          </a:p>
          <a:p>
            <a:r>
              <a:rPr lang="ru-RU" sz="1200" b="1" kern="1200" dirty="0" smtClean="0">
                <a:solidFill>
                  <a:schemeClr val="tx1"/>
                </a:solidFill>
                <a:effectLst/>
                <a:latin typeface="+mn-lt"/>
                <a:ea typeface="+mn-ea"/>
                <a:cs typeface="+mn-cs"/>
              </a:rPr>
              <a:t>Понравится </a:t>
            </a:r>
            <a:r>
              <a:rPr lang="ru-RU" sz="1200" kern="1200" dirty="0" smtClean="0">
                <a:solidFill>
                  <a:schemeClr val="tx1"/>
                </a:solidFill>
                <a:effectLst/>
                <a:latin typeface="+mn-lt"/>
                <a:ea typeface="+mn-ea"/>
                <a:cs typeface="+mn-cs"/>
              </a:rPr>
              <a:t>ему как команда,</a:t>
            </a:r>
            <a:r>
              <a:rPr lang="ru-RU" sz="1200" kern="1200" baseline="0" dirty="0" smtClean="0">
                <a:solidFill>
                  <a:schemeClr val="tx1"/>
                </a:solidFill>
                <a:effectLst/>
                <a:latin typeface="+mn-lt"/>
                <a:ea typeface="+mn-ea"/>
                <a:cs typeface="+mn-cs"/>
              </a:rPr>
              <a:t> </a:t>
            </a:r>
            <a:r>
              <a:rPr lang="ru-RU" sz="1200" kern="1200" baseline="0" dirty="0">
                <a:solidFill>
                  <a:schemeClr val="tx1"/>
                </a:solidFill>
                <a:effectLst/>
                <a:latin typeface="+mn-lt"/>
                <a:ea typeface="+mn-ea"/>
                <a:cs typeface="+mn-cs"/>
              </a:rPr>
              <a:t>как </a:t>
            </a:r>
            <a:r>
              <a:rPr lang="ru-RU" sz="1200" kern="1200" baseline="0" dirty="0" smtClean="0">
                <a:solidFill>
                  <a:schemeClr val="tx1"/>
                </a:solidFill>
                <a:effectLst/>
                <a:latin typeface="+mn-lt"/>
                <a:ea typeface="+mn-ea"/>
                <a:cs typeface="+mn-cs"/>
              </a:rPr>
              <a:t>компания.</a:t>
            </a:r>
            <a:endParaRPr lang="ru-RU" sz="1200" kern="1200" baseline="0" dirty="0">
              <a:solidFill>
                <a:schemeClr val="tx1"/>
              </a:solidFill>
              <a:effectLst/>
              <a:latin typeface="+mn-lt"/>
              <a:ea typeface="+mn-ea"/>
              <a:cs typeface="+mn-cs"/>
            </a:endParaRPr>
          </a:p>
          <a:p>
            <a:endParaRPr lang="ru-RU" sz="1200" kern="1200" baseline="0" dirty="0">
              <a:solidFill>
                <a:schemeClr val="tx1"/>
              </a:solidFill>
              <a:effectLst/>
              <a:latin typeface="+mn-lt"/>
              <a:ea typeface="+mn-ea"/>
              <a:cs typeface="+mn-cs"/>
            </a:endParaRPr>
          </a:p>
          <a:p>
            <a:endParaRPr lang="ru-RU" sz="1200" kern="1200" baseline="0" dirty="0">
              <a:solidFill>
                <a:schemeClr val="tx1"/>
              </a:solidFill>
              <a:effectLst/>
              <a:latin typeface="+mn-lt"/>
              <a:ea typeface="+mn-ea"/>
              <a:cs typeface="+mn-cs"/>
            </a:endParaRPr>
          </a:p>
          <a:p>
            <a:endParaRPr lang="ru-RU" sz="1200" kern="1200" baseline="0" dirty="0">
              <a:solidFill>
                <a:schemeClr val="tx1"/>
              </a:solidFill>
              <a:effectLst/>
              <a:latin typeface="+mn-lt"/>
              <a:ea typeface="+mn-ea"/>
              <a:cs typeface="+mn-cs"/>
            </a:endParaRPr>
          </a:p>
          <a:p>
            <a:endParaRPr lang="ru-RU" sz="120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32623EE6-214C-4679-839F-6DC7F976C210}" type="slidenum">
              <a:rPr lang="ru-RU" smtClean="0"/>
              <a:pPr/>
              <a:t>4</a:t>
            </a:fld>
            <a:endParaRPr lang="ru-RU"/>
          </a:p>
        </p:txBody>
      </p:sp>
    </p:spTree>
    <p:extLst>
      <p:ext uri="{BB962C8B-B14F-4D97-AF65-F5344CB8AC3E}">
        <p14:creationId xmlns:p14="http://schemas.microsoft.com/office/powerpoint/2010/main" val="3631609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r>
              <a:rPr lang="ru-RU" sz="1200" b="1" kern="1200" dirty="0">
                <a:solidFill>
                  <a:schemeClr val="tx1"/>
                </a:solidFill>
                <a:effectLst/>
                <a:latin typeface="+mn-lt"/>
                <a:ea typeface="+mn-ea"/>
                <a:cs typeface="+mn-cs"/>
              </a:rPr>
              <a:t>Хорошие</a:t>
            </a:r>
            <a:r>
              <a:rPr lang="ru-RU" sz="1200" kern="1200" dirty="0">
                <a:solidFill>
                  <a:schemeClr val="tx1"/>
                </a:solidFill>
                <a:effectLst/>
                <a:latin typeface="+mn-lt"/>
                <a:ea typeface="+mn-ea"/>
                <a:cs typeface="+mn-cs"/>
              </a:rPr>
              <a:t> специалисты к вам </a:t>
            </a:r>
            <a:r>
              <a:rPr lang="ru-RU" sz="1200" b="1" kern="1200" dirty="0">
                <a:solidFill>
                  <a:schemeClr val="tx1"/>
                </a:solidFill>
                <a:effectLst/>
                <a:latin typeface="+mn-lt"/>
                <a:ea typeface="+mn-ea"/>
                <a:cs typeface="+mn-cs"/>
              </a:rPr>
              <a:t>могут больше не </a:t>
            </a:r>
            <a:r>
              <a:rPr lang="ru-RU" sz="1200" b="1" kern="1200" dirty="0" smtClean="0">
                <a:solidFill>
                  <a:schemeClr val="tx1"/>
                </a:solidFill>
                <a:effectLst/>
                <a:latin typeface="+mn-lt"/>
                <a:ea typeface="+mn-ea"/>
                <a:cs typeface="+mn-cs"/>
              </a:rPr>
              <a:t>прийти</a:t>
            </a:r>
          </a:p>
          <a:p>
            <a:pPr lvl="0"/>
            <a:r>
              <a:rPr lang="ru-RU" sz="1200" kern="1200" dirty="0" smtClean="0">
                <a:solidFill>
                  <a:schemeClr val="tx1"/>
                </a:solidFill>
                <a:effectLst/>
                <a:latin typeface="+mn-lt"/>
                <a:ea typeface="+mn-ea"/>
                <a:cs typeface="+mn-cs"/>
              </a:rPr>
              <a:t>Вы</a:t>
            </a:r>
            <a:r>
              <a:rPr lang="ru-RU" sz="1200" kern="1200" baseline="0" dirty="0" smtClean="0">
                <a:solidFill>
                  <a:schemeClr val="tx1"/>
                </a:solidFill>
                <a:effectLst/>
                <a:latin typeface="+mn-lt"/>
                <a:ea typeface="+mn-ea"/>
                <a:cs typeface="+mn-cs"/>
              </a:rPr>
              <a:t> ему не понравились, и все, он вас разлюбил.</a:t>
            </a:r>
          </a:p>
          <a:p>
            <a:pPr lvl="0"/>
            <a:endParaRPr lang="ru-RU" sz="1200" kern="1200" dirty="0" smtClean="0">
              <a:solidFill>
                <a:schemeClr val="tx1"/>
              </a:solidFill>
              <a:effectLst/>
              <a:latin typeface="+mn-lt"/>
              <a:ea typeface="+mn-ea"/>
              <a:cs typeface="+mn-cs"/>
            </a:endParaRPr>
          </a:p>
          <a:p>
            <a:r>
              <a:rPr lang="ru-RU" sz="1200" i="0" kern="1200" dirty="0" smtClean="0">
                <a:solidFill>
                  <a:schemeClr val="tx1"/>
                </a:solidFill>
                <a:effectLst/>
                <a:latin typeface="+mn-lt"/>
                <a:ea typeface="+mn-ea"/>
                <a:cs typeface="+mn-cs"/>
              </a:rPr>
              <a:t>Там, где человек не пройдет собеседование, но с ним вели себя корректно и доброжелательно скажет тем, кто спросит «они классные». </a:t>
            </a:r>
          </a:p>
          <a:p>
            <a:r>
              <a:rPr lang="ru-RU" sz="1200" i="0" kern="1200" dirty="0" smtClean="0">
                <a:solidFill>
                  <a:schemeClr val="tx1"/>
                </a:solidFill>
                <a:effectLst/>
                <a:latin typeface="+mn-lt"/>
                <a:ea typeface="+mn-ea"/>
                <a:cs typeface="+mn-cs"/>
              </a:rPr>
              <a:t>Соответственно и наоборот. Т.е. это рекомендации,</a:t>
            </a:r>
            <a:r>
              <a:rPr lang="ru-RU" sz="1200" i="0" kern="1200" baseline="0" dirty="0" smtClean="0">
                <a:solidFill>
                  <a:schemeClr val="tx1"/>
                </a:solidFill>
                <a:effectLst/>
                <a:latin typeface="+mn-lt"/>
                <a:ea typeface="+mn-ea"/>
                <a:cs typeface="+mn-cs"/>
              </a:rPr>
              <a:t> плюс ваше имя либо первое в личном рейтинге компаний для кандидата, либо последнее.</a:t>
            </a:r>
            <a:endParaRPr lang="ru-RU" sz="1200" i="0" kern="1200" dirty="0" smtClean="0">
              <a:solidFill>
                <a:schemeClr val="tx1"/>
              </a:solidFill>
              <a:effectLst/>
              <a:latin typeface="+mn-lt"/>
              <a:ea typeface="+mn-ea"/>
              <a:cs typeface="+mn-cs"/>
            </a:endParaRPr>
          </a:p>
          <a:p>
            <a:pPr lvl="0"/>
            <a:endParaRPr lang="ru-RU" sz="1200" kern="1200" dirty="0">
              <a:solidFill>
                <a:schemeClr val="tx1"/>
              </a:solidFill>
              <a:effectLst/>
              <a:latin typeface="+mn-lt"/>
              <a:ea typeface="+mn-ea"/>
              <a:cs typeface="+mn-cs"/>
            </a:endParaRPr>
          </a:p>
          <a:p>
            <a:r>
              <a:rPr lang="ru-RU" sz="1200" i="1" kern="1200" dirty="0">
                <a:solidFill>
                  <a:schemeClr val="tx1"/>
                </a:solidFill>
                <a:effectLst/>
                <a:latin typeface="+mn-lt"/>
                <a:ea typeface="+mn-ea"/>
                <a:cs typeface="+mn-cs"/>
              </a:rPr>
              <a:t>История №1 про хождение </a:t>
            </a:r>
            <a:r>
              <a:rPr lang="ru-RU" sz="1200" i="1" kern="1200" dirty="0" smtClean="0">
                <a:solidFill>
                  <a:schemeClr val="tx1"/>
                </a:solidFill>
                <a:effectLst/>
                <a:latin typeface="+mn-lt"/>
                <a:ea typeface="+mn-ea"/>
                <a:cs typeface="+mn-cs"/>
              </a:rPr>
              <a:t>по мукам.</a:t>
            </a:r>
          </a:p>
          <a:p>
            <a:r>
              <a:rPr lang="ru-RU" sz="1200" i="1" kern="1200" dirty="0" smtClean="0">
                <a:solidFill>
                  <a:schemeClr val="tx1"/>
                </a:solidFill>
                <a:effectLst/>
                <a:latin typeface="+mn-lt"/>
                <a:ea typeface="+mn-ea"/>
                <a:cs typeface="+mn-cs"/>
              </a:rPr>
              <a:t>История №2 про человечное</a:t>
            </a:r>
            <a:r>
              <a:rPr lang="ru-RU" sz="1200" i="1" kern="1200" baseline="0" dirty="0" smtClean="0">
                <a:solidFill>
                  <a:schemeClr val="tx1"/>
                </a:solidFill>
                <a:effectLst/>
                <a:latin typeface="+mn-lt"/>
                <a:ea typeface="+mn-ea"/>
                <a:cs typeface="+mn-cs"/>
              </a:rPr>
              <a:t> собеседование.</a:t>
            </a:r>
            <a:r>
              <a:rPr lang="ru-RU" sz="1200" i="1"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i="1" kern="1200" dirty="0" smtClean="0">
                <a:solidFill>
                  <a:schemeClr val="tx1"/>
                </a:solidFill>
                <a:effectLst/>
                <a:latin typeface="+mn-lt"/>
                <a:ea typeface="+mn-ea"/>
                <a:cs typeface="+mn-cs"/>
              </a:rPr>
              <a:t>Эмоциональный фон, чем отличались, что дальше будет рассказано.</a:t>
            </a:r>
          </a:p>
          <a:p>
            <a:endParaRPr lang="ru-RU" sz="1200" i="1" kern="1200" dirty="0" smtClean="0">
              <a:solidFill>
                <a:schemeClr val="tx1"/>
              </a:solidFill>
              <a:effectLst/>
              <a:latin typeface="+mn-lt"/>
              <a:ea typeface="+mn-ea"/>
              <a:cs typeface="+mn-cs"/>
            </a:endParaRPr>
          </a:p>
          <a:p>
            <a:endParaRPr lang="ru-RU" sz="1200" i="0" kern="1200" dirty="0" smtClean="0">
              <a:solidFill>
                <a:schemeClr val="tx1"/>
              </a:solidFill>
              <a:effectLst/>
              <a:latin typeface="+mn-lt"/>
              <a:ea typeface="+mn-ea"/>
              <a:cs typeface="+mn-cs"/>
            </a:endParaRPr>
          </a:p>
          <a:p>
            <a:endParaRPr lang="ru-RU" sz="1200" i="0" kern="1200" dirty="0" smtClean="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32623EE6-214C-4679-839F-6DC7F976C210}" type="slidenum">
              <a:rPr lang="ru-RU" smtClean="0"/>
              <a:pPr/>
              <a:t>5</a:t>
            </a:fld>
            <a:endParaRPr lang="ru-RU"/>
          </a:p>
        </p:txBody>
      </p:sp>
    </p:spTree>
    <p:extLst>
      <p:ext uri="{BB962C8B-B14F-4D97-AF65-F5344CB8AC3E}">
        <p14:creationId xmlns:p14="http://schemas.microsoft.com/office/powerpoint/2010/main" val="470728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У </a:t>
            </a:r>
            <a:r>
              <a:rPr lang="ru-RU" sz="1200" b="1" kern="1200" dirty="0" smtClean="0">
                <a:solidFill>
                  <a:schemeClr val="tx1"/>
                </a:solidFill>
                <a:effectLst/>
                <a:latin typeface="+mn-lt"/>
                <a:ea typeface="+mn-ea"/>
                <a:cs typeface="+mn-cs"/>
              </a:rPr>
              <a:t>начинающих рекрутеров</a:t>
            </a:r>
            <a:r>
              <a:rPr lang="ru-RU" sz="1200" kern="1200" dirty="0" smtClean="0">
                <a:solidFill>
                  <a:schemeClr val="tx1"/>
                </a:solidFill>
                <a:effectLst/>
                <a:latin typeface="+mn-lt"/>
                <a:ea typeface="+mn-ea"/>
                <a:cs typeface="+mn-cs"/>
              </a:rPr>
              <a:t>, несколько проблем, и все они связаны с угрозо</a:t>
            </a:r>
            <a:r>
              <a:rPr lang="ru-RU" sz="1200" kern="1200" baseline="0" dirty="0" smtClean="0">
                <a:solidFill>
                  <a:schemeClr val="tx1"/>
                </a:solidFill>
                <a:effectLst/>
                <a:latin typeface="+mn-lt"/>
                <a:ea typeface="+mn-ea"/>
                <a:cs typeface="+mn-cs"/>
              </a:rPr>
              <a:t>й статусу</a:t>
            </a:r>
            <a:r>
              <a:rPr lang="ru-RU"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ru-RU" sz="1200" kern="1200" dirty="0" smtClean="0">
                <a:solidFill>
                  <a:schemeClr val="tx1"/>
                </a:solidFill>
                <a:effectLst/>
                <a:latin typeface="+mn-lt"/>
                <a:ea typeface="+mn-ea"/>
                <a:cs typeface="+mn-cs"/>
              </a:rPr>
              <a:t>Рекрутеру</a:t>
            </a:r>
            <a:r>
              <a:rPr lang="ru-RU" sz="1200" kern="1200" baseline="0" dirty="0" smtClean="0">
                <a:solidFill>
                  <a:schemeClr val="tx1"/>
                </a:solidFill>
                <a:effectLst/>
                <a:latin typeface="+mn-lt"/>
                <a:ea typeface="+mn-ea"/>
                <a:cs typeface="+mn-cs"/>
              </a:rPr>
              <a:t> кажется, что его </a:t>
            </a:r>
            <a:r>
              <a:rPr lang="ru-RU" sz="1200" kern="1200" dirty="0" smtClean="0">
                <a:solidFill>
                  <a:schemeClr val="tx1"/>
                </a:solidFill>
                <a:effectLst/>
                <a:latin typeface="+mn-lt"/>
                <a:ea typeface="+mn-ea"/>
                <a:cs typeface="+mn-cs"/>
              </a:rPr>
              <a:t>оценивают.</a:t>
            </a:r>
            <a:r>
              <a:rPr lang="ru-RU" sz="1200" kern="1200" baseline="0" dirty="0" smtClean="0">
                <a:solidFill>
                  <a:schemeClr val="tx1"/>
                </a:solidFill>
                <a:effectLst/>
                <a:latin typeface="+mn-lt"/>
                <a:ea typeface="+mn-ea"/>
                <a:cs typeface="+mn-cs"/>
              </a:rPr>
              <a:t> Проще всего выигрышно смотреться на фоне провалившегося кандидата.</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ru-RU" sz="1200" kern="1200" baseline="0" dirty="0" smtClean="0">
                <a:solidFill>
                  <a:schemeClr val="tx1"/>
                </a:solidFill>
                <a:effectLst/>
                <a:latin typeface="+mn-lt"/>
                <a:ea typeface="+mn-ea"/>
                <a:cs typeface="+mn-cs"/>
              </a:rPr>
              <a:t>Завышенные требования к кандидату. Если требования завышены, то опять же кандидата проще «завалить».</a:t>
            </a:r>
            <a:endParaRPr lang="ru-RU" dirty="0" smtClean="0"/>
          </a:p>
          <a:p>
            <a:r>
              <a:rPr lang="ru-RU" dirty="0" smtClean="0"/>
              <a:t>Кратко, самоутвердиться – это не самоцель.</a:t>
            </a:r>
            <a:r>
              <a:rPr lang="ru-RU" baseline="0" dirty="0" smtClean="0"/>
              <a:t> </a:t>
            </a:r>
            <a:endParaRPr lang="ru-RU" dirty="0" smtClean="0"/>
          </a:p>
          <a:p>
            <a:r>
              <a:rPr lang="ru-RU" dirty="0" smtClean="0"/>
              <a:t>Интервью превращается в жесткий поединок</a:t>
            </a:r>
            <a:r>
              <a:rPr lang="ru-RU" baseline="0" dirty="0" smtClean="0"/>
              <a:t> с кандидатом. Сама через этот этап прошла. Поняла, что так нельзя.</a:t>
            </a:r>
          </a:p>
          <a:p>
            <a:endParaRPr lang="ru-RU" dirty="0" smtClean="0"/>
          </a:p>
          <a:p>
            <a:pPr algn="l"/>
            <a:r>
              <a:rPr lang="ru-RU" sz="1200" b="1" kern="1200" dirty="0" smtClean="0">
                <a:solidFill>
                  <a:schemeClr val="tx1"/>
                </a:solidFill>
                <a:effectLst/>
                <a:latin typeface="+mn-lt"/>
                <a:ea typeface="+mn-ea"/>
                <a:cs typeface="+mn-cs"/>
              </a:rPr>
              <a:t>Опытные рекрутеры</a:t>
            </a:r>
            <a:r>
              <a:rPr lang="ru-RU" sz="1200" b="0" kern="1200" dirty="0" smtClean="0">
                <a:solidFill>
                  <a:schemeClr val="tx1"/>
                </a:solidFill>
                <a:effectLst/>
                <a:latin typeface="+mn-lt"/>
                <a:ea typeface="+mn-ea"/>
                <a:cs typeface="+mn-cs"/>
              </a:rPr>
              <a:t>, сталкиваются с проблемами реже. Но бывает.</a:t>
            </a:r>
          </a:p>
          <a:p>
            <a:pPr algn="l"/>
            <a:r>
              <a:rPr lang="ru-RU" sz="1200" b="0" kern="1200" dirty="0" smtClean="0">
                <a:solidFill>
                  <a:schemeClr val="tx1"/>
                </a:solidFill>
                <a:effectLst/>
                <a:latin typeface="+mn-lt"/>
                <a:ea typeface="+mn-ea"/>
                <a:cs typeface="+mn-cs"/>
              </a:rPr>
              <a:t>Через определенное время вырабатывается свой</a:t>
            </a:r>
            <a:r>
              <a:rPr lang="ru-RU" sz="1200" b="0" kern="1200" baseline="0" dirty="0" smtClean="0">
                <a:solidFill>
                  <a:schemeClr val="tx1"/>
                </a:solidFill>
                <a:effectLst/>
                <a:latin typeface="+mn-lt"/>
                <a:ea typeface="+mn-ea"/>
                <a:cs typeface="+mn-cs"/>
              </a:rPr>
              <a:t> шаблонные </a:t>
            </a:r>
            <a:r>
              <a:rPr lang="ru-RU" sz="1200" b="0" i="1" kern="1200" baseline="0" dirty="0" smtClean="0">
                <a:solidFill>
                  <a:schemeClr val="tx1"/>
                </a:solidFill>
                <a:effectLst/>
                <a:latin typeface="+mn-lt"/>
                <a:ea typeface="+mn-ea"/>
                <a:cs typeface="+mn-cs"/>
              </a:rPr>
              <a:t>критерии оценки </a:t>
            </a:r>
            <a:r>
              <a:rPr lang="ru-RU" sz="1200" b="0" kern="1200" baseline="0" dirty="0" smtClean="0">
                <a:solidFill>
                  <a:schemeClr val="tx1"/>
                </a:solidFill>
                <a:effectLst/>
                <a:latin typeface="+mn-lt"/>
                <a:ea typeface="+mn-ea"/>
                <a:cs typeface="+mn-cs"/>
              </a:rPr>
              <a:t>к кандидату, уже не раз сработавший список вопросов, взгляд </a:t>
            </a:r>
            <a:r>
              <a:rPr lang="ru-RU" sz="1200" b="0" kern="1200" baseline="0" dirty="0" err="1" smtClean="0">
                <a:solidFill>
                  <a:schemeClr val="tx1"/>
                </a:solidFill>
                <a:effectLst/>
                <a:latin typeface="+mn-lt"/>
                <a:ea typeface="+mn-ea"/>
                <a:cs typeface="+mn-cs"/>
              </a:rPr>
              <a:t>замыливается</a:t>
            </a:r>
            <a:r>
              <a:rPr lang="ru-RU" sz="1200" kern="1200" dirty="0" smtClean="0">
                <a:solidFill>
                  <a:schemeClr val="tx1"/>
                </a:solidFill>
                <a:effectLst/>
                <a:latin typeface="+mn-lt"/>
                <a:ea typeface="+mn-ea"/>
                <a:cs typeface="+mn-cs"/>
              </a:rPr>
              <a:t>. </a:t>
            </a:r>
          </a:p>
          <a:p>
            <a:pPr algn="l"/>
            <a:r>
              <a:rPr lang="ru-RU" baseline="0" dirty="0" smtClean="0"/>
              <a:t>В результате можно не заметить или пропустить хорошего кандидата.</a:t>
            </a:r>
            <a:endParaRPr lang="ru-RU" dirty="0" smtClean="0"/>
          </a:p>
          <a:p>
            <a:endParaRPr lang="ru-RU"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6</a:t>
            </a:fld>
            <a:endParaRPr lang="ru-RU"/>
          </a:p>
        </p:txBody>
      </p:sp>
    </p:spTree>
    <p:extLst>
      <p:ext uri="{BB962C8B-B14F-4D97-AF65-F5344CB8AC3E}">
        <p14:creationId xmlns:p14="http://schemas.microsoft.com/office/powerpoint/2010/main" val="1110394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Еще составляя требования по вакансии</a:t>
            </a:r>
            <a:r>
              <a:rPr lang="ru-RU" baseline="0" dirty="0" smtClean="0"/>
              <a:t> важно представить себе кандидата и понять по каким требованиям можно подвинуться.</a:t>
            </a:r>
          </a:p>
          <a:p>
            <a:endParaRPr lang="ru-RU" baseline="0" dirty="0" smtClean="0"/>
          </a:p>
          <a:p>
            <a:r>
              <a:rPr lang="ru-RU" baseline="0" dirty="0" smtClean="0"/>
              <a:t>Про психологический портрет. </a:t>
            </a:r>
          </a:p>
          <a:p>
            <a:r>
              <a:rPr lang="ru-RU" baseline="0" dirty="0" smtClean="0"/>
              <a:t>Все зависит от проекта. У вас какой проект? </a:t>
            </a:r>
          </a:p>
          <a:p>
            <a:r>
              <a:rPr lang="ru-RU" baseline="0" dirty="0" smtClean="0"/>
              <a:t>У вас есть возможность роста? Если нет, амбициозный аналитик вам скорее всего не подойдет.</a:t>
            </a:r>
          </a:p>
          <a:p>
            <a:r>
              <a:rPr lang="ru-RU" baseline="0" dirty="0" smtClean="0"/>
              <a:t>Может быть вам нужен человек, выполняющий рутинную работу? </a:t>
            </a:r>
          </a:p>
          <a:p>
            <a:endParaRPr lang="ru-RU" baseline="0" dirty="0" smtClean="0"/>
          </a:p>
          <a:p>
            <a:r>
              <a:rPr lang="ru-RU" i="1" baseline="0" dirty="0" smtClean="0"/>
              <a:t>Пример про критичные требования.</a:t>
            </a:r>
          </a:p>
          <a:p>
            <a:r>
              <a:rPr lang="ru-RU" i="1" baseline="0" dirty="0" smtClean="0"/>
              <a:t>Пример про некритичные требования.</a:t>
            </a:r>
          </a:p>
          <a:p>
            <a:endParaRPr lang="ru-RU" baseline="0" dirty="0" smtClean="0"/>
          </a:p>
        </p:txBody>
      </p:sp>
      <p:sp>
        <p:nvSpPr>
          <p:cNvPr id="4" name="Номер слайда 3"/>
          <p:cNvSpPr>
            <a:spLocks noGrp="1"/>
          </p:cNvSpPr>
          <p:nvPr>
            <p:ph type="sldNum" sz="quarter" idx="10"/>
          </p:nvPr>
        </p:nvSpPr>
        <p:spPr/>
        <p:txBody>
          <a:bodyPr/>
          <a:lstStyle/>
          <a:p>
            <a:fld id="{32623EE6-214C-4679-839F-6DC7F976C210}" type="slidenum">
              <a:rPr lang="ru-RU" smtClean="0"/>
              <a:pPr/>
              <a:t>7</a:t>
            </a:fld>
            <a:endParaRPr lang="ru-RU"/>
          </a:p>
        </p:txBody>
      </p:sp>
    </p:spTree>
    <p:extLst>
      <p:ext uri="{BB962C8B-B14F-4D97-AF65-F5344CB8AC3E}">
        <p14:creationId xmlns:p14="http://schemas.microsoft.com/office/powerpoint/2010/main" val="2274414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Готовиться важно.</a:t>
            </a:r>
          </a:p>
          <a:p>
            <a:endParaRPr lang="ru-RU" dirty="0" smtClean="0"/>
          </a:p>
          <a:p>
            <a:r>
              <a:rPr lang="ru-RU" dirty="0" smtClean="0"/>
              <a:t>Важно уметь рассказать о компании, команде</a:t>
            </a:r>
            <a:r>
              <a:rPr lang="ru-RU" baseline="0" dirty="0" smtClean="0"/>
              <a:t> проекте.</a:t>
            </a:r>
          </a:p>
          <a:p>
            <a:pPr marL="0" marR="0" indent="0" algn="l" defTabSz="914400" rtl="0" eaLnBrk="1" fontAlgn="auto" latinLnBrk="0" hangingPunct="1">
              <a:lnSpc>
                <a:spcPct val="100000"/>
              </a:lnSpc>
              <a:spcBef>
                <a:spcPts val="0"/>
              </a:spcBef>
              <a:spcAft>
                <a:spcPts val="0"/>
              </a:spcAft>
              <a:buClrTx/>
              <a:buSzTx/>
              <a:buFontTx/>
              <a:buNone/>
              <a:tabLst/>
              <a:defRPr/>
            </a:pPr>
            <a:r>
              <a:rPr lang="ru-RU" b="0" baseline="0" dirty="0" smtClean="0"/>
              <a:t>Иногда бывает так, что ни </a:t>
            </a:r>
            <a:r>
              <a:rPr lang="en-US" b="0" baseline="0" dirty="0" smtClean="0"/>
              <a:t>HR</a:t>
            </a:r>
            <a:r>
              <a:rPr lang="ru-RU" b="0" baseline="0" dirty="0" smtClean="0"/>
              <a:t>, ни </a:t>
            </a:r>
            <a:r>
              <a:rPr lang="en-US" b="0" baseline="0" dirty="0" smtClean="0"/>
              <a:t>PM</a:t>
            </a:r>
            <a:r>
              <a:rPr lang="ru-RU" b="0" baseline="0" dirty="0" smtClean="0"/>
              <a:t> рядом нет, форс-мажор. Вы должны уметь и знать, что говорить кандидату, как продавать</a:t>
            </a:r>
            <a:r>
              <a:rPr lang="ru-RU" b="0" baseline="0" dirty="0" smtClean="0"/>
              <a:t>. </a:t>
            </a:r>
            <a:r>
              <a:rPr lang="ru-RU" b="0" dirty="0" smtClean="0"/>
              <a:t>Не продавайте неправду.</a:t>
            </a:r>
          </a:p>
          <a:p>
            <a:endParaRPr lang="ru-RU" b="0" dirty="0" smtClean="0"/>
          </a:p>
          <a:p>
            <a:r>
              <a:rPr lang="ru-RU" b="0" dirty="0" smtClean="0"/>
              <a:t>Даже если есть </a:t>
            </a:r>
            <a:r>
              <a:rPr lang="en-US" b="0" baseline="0" dirty="0" smtClean="0"/>
              <a:t>HR</a:t>
            </a:r>
            <a:r>
              <a:rPr lang="ru-RU" b="0" baseline="0" dirty="0" smtClean="0"/>
              <a:t> и </a:t>
            </a:r>
            <a:r>
              <a:rPr lang="en-US" b="0" baseline="0" dirty="0" smtClean="0"/>
              <a:t>PM</a:t>
            </a:r>
            <a:r>
              <a:rPr lang="ru-RU" b="0" baseline="0" dirty="0" smtClean="0"/>
              <a:t> рядом, важно уметь продать роль аналитика на проекте.</a:t>
            </a:r>
          </a:p>
          <a:p>
            <a:r>
              <a:rPr lang="ru-RU" b="0" dirty="0" smtClean="0"/>
              <a:t>Продаем корректно, не </a:t>
            </a:r>
            <a:r>
              <a:rPr lang="ru-RU" b="0" dirty="0" smtClean="0"/>
              <a:t>врём! </a:t>
            </a:r>
            <a:r>
              <a:rPr lang="ru-RU" b="0" dirty="0" smtClean="0"/>
              <a:t>Без перегибов. </a:t>
            </a:r>
          </a:p>
          <a:p>
            <a:r>
              <a:rPr lang="ru-RU" dirty="0" smtClean="0"/>
              <a:t>Также перед </a:t>
            </a:r>
            <a:r>
              <a:rPr lang="ru-RU" dirty="0"/>
              <a:t>собеседованием я обычно набрасываю план вопросов</a:t>
            </a:r>
            <a:r>
              <a:rPr lang="ru-RU" baseline="0" dirty="0"/>
              <a:t> на основании резюме</a:t>
            </a:r>
            <a:r>
              <a:rPr lang="ru-RU" baseline="0" dirty="0" smtClean="0"/>
              <a:t>.</a:t>
            </a:r>
          </a:p>
          <a:p>
            <a:r>
              <a:rPr lang="ru-RU" baseline="0" dirty="0" smtClean="0"/>
              <a:t>Если нужно распечатайте тестовые задания.</a:t>
            </a:r>
          </a:p>
        </p:txBody>
      </p:sp>
      <p:sp>
        <p:nvSpPr>
          <p:cNvPr id="4" name="Номер слайда 3"/>
          <p:cNvSpPr>
            <a:spLocks noGrp="1"/>
          </p:cNvSpPr>
          <p:nvPr>
            <p:ph type="sldNum" sz="quarter" idx="10"/>
          </p:nvPr>
        </p:nvSpPr>
        <p:spPr/>
        <p:txBody>
          <a:bodyPr/>
          <a:lstStyle/>
          <a:p>
            <a:fld id="{32623EE6-214C-4679-839F-6DC7F976C210}" type="slidenum">
              <a:rPr lang="ru-RU" smtClean="0"/>
              <a:pPr/>
              <a:t>8</a:t>
            </a:fld>
            <a:endParaRPr lang="ru-RU"/>
          </a:p>
        </p:txBody>
      </p:sp>
    </p:spTree>
    <p:extLst>
      <p:ext uri="{BB962C8B-B14F-4D97-AF65-F5344CB8AC3E}">
        <p14:creationId xmlns:p14="http://schemas.microsoft.com/office/powerpoint/2010/main" val="1339479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i="0" kern="1200" baseline="0" dirty="0" smtClean="0">
                <a:solidFill>
                  <a:schemeClr val="tx1"/>
                </a:solidFill>
                <a:effectLst/>
                <a:latin typeface="+mn-lt"/>
                <a:ea typeface="+mn-ea"/>
                <a:cs typeface="+mn-cs"/>
              </a:rPr>
              <a:t>Кто </a:t>
            </a:r>
            <a:r>
              <a:rPr lang="ru-RU" sz="1200" i="0" kern="1200" baseline="0" dirty="0" smtClean="0">
                <a:solidFill>
                  <a:schemeClr val="tx1"/>
                </a:solidFill>
                <a:effectLst/>
                <a:latin typeface="+mn-lt"/>
                <a:ea typeface="+mn-ea"/>
                <a:cs typeface="+mn-cs"/>
              </a:rPr>
              <a:t>начинает? Договоритесь заранее.</a:t>
            </a:r>
            <a:endParaRPr lang="ru-RU" sz="1200" i="0" kern="1200" dirty="0" smtClean="0">
              <a:solidFill>
                <a:schemeClr val="tx1"/>
              </a:solidFill>
              <a:effectLst/>
              <a:latin typeface="+mn-lt"/>
              <a:ea typeface="+mn-ea"/>
              <a:cs typeface="+mn-cs"/>
            </a:endParaRPr>
          </a:p>
          <a:p>
            <a:endParaRPr lang="ru-RU" sz="1200" i="0" kern="1200" dirty="0" smtClean="0">
              <a:solidFill>
                <a:schemeClr val="tx1"/>
              </a:solidFill>
              <a:effectLst/>
              <a:latin typeface="+mn-lt"/>
              <a:ea typeface="+mn-ea"/>
              <a:cs typeface="+mn-cs"/>
            </a:endParaRPr>
          </a:p>
          <a:p>
            <a:r>
              <a:rPr lang="ru-RU" sz="1200" i="0" kern="1200" dirty="0" smtClean="0">
                <a:solidFill>
                  <a:schemeClr val="tx1"/>
                </a:solidFill>
                <a:effectLst/>
                <a:latin typeface="+mn-lt"/>
                <a:ea typeface="+mn-ea"/>
                <a:cs typeface="+mn-cs"/>
              </a:rPr>
              <a:t>На этом этапе всегда очевидны слабые места кандидата с точки зрения теории, навыков, знаний предметной области.</a:t>
            </a:r>
          </a:p>
          <a:p>
            <a:r>
              <a:rPr lang="ru-RU" sz="1200" i="0" kern="1200" dirty="0" smtClean="0">
                <a:solidFill>
                  <a:schemeClr val="tx1"/>
                </a:solidFill>
                <a:effectLst/>
                <a:latin typeface="+mn-lt"/>
                <a:ea typeface="+mn-ea"/>
                <a:cs typeface="+mn-cs"/>
              </a:rPr>
              <a:t>И </a:t>
            </a:r>
            <a:r>
              <a:rPr lang="ru-RU" sz="1200" i="0" kern="1200" baseline="0" dirty="0" smtClean="0">
                <a:solidFill>
                  <a:schemeClr val="tx1"/>
                </a:solidFill>
                <a:effectLst/>
                <a:latin typeface="+mn-lt"/>
                <a:ea typeface="+mn-ea"/>
                <a:cs typeface="+mn-cs"/>
              </a:rPr>
              <a:t>если есть цель завалить кандидата (вспоминаем о жестком поединке), то это самый удачный момент. Перебивать, перетягивать на себя одеяло, углубляться в темы, в которых кандидат явно слаб. Все. Кандидат растерялся, нить разговора потеряна, </a:t>
            </a:r>
            <a:r>
              <a:rPr lang="en-US" sz="1200" i="0" kern="1200" baseline="0" dirty="0" smtClean="0">
                <a:solidFill>
                  <a:schemeClr val="tx1"/>
                </a:solidFill>
                <a:effectLst/>
                <a:latin typeface="+mn-lt"/>
                <a:ea typeface="+mn-ea"/>
                <a:cs typeface="+mn-cs"/>
              </a:rPr>
              <a:t>HR</a:t>
            </a:r>
            <a:r>
              <a:rPr lang="ru-RU" sz="1200" i="0" kern="1200" baseline="0" dirty="0" smtClean="0">
                <a:solidFill>
                  <a:schemeClr val="tx1"/>
                </a:solidFill>
                <a:effectLst/>
                <a:latin typeface="+mn-lt"/>
                <a:ea typeface="+mn-ea"/>
                <a:cs typeface="+mn-cs"/>
              </a:rPr>
              <a:t> судорожно пытается спасти положение. </a:t>
            </a:r>
            <a:endParaRPr lang="ru-RU" sz="1200" i="0" kern="1200" dirty="0">
              <a:solidFill>
                <a:schemeClr val="tx1"/>
              </a:solidFill>
              <a:effectLst/>
              <a:latin typeface="+mn-lt"/>
              <a:ea typeface="+mn-ea"/>
              <a:cs typeface="+mn-cs"/>
            </a:endParaRPr>
          </a:p>
          <a:p>
            <a:endParaRPr lang="ru-RU" i="0" dirty="0"/>
          </a:p>
        </p:txBody>
      </p:sp>
      <p:sp>
        <p:nvSpPr>
          <p:cNvPr id="4" name="Номер слайда 3"/>
          <p:cNvSpPr>
            <a:spLocks noGrp="1"/>
          </p:cNvSpPr>
          <p:nvPr>
            <p:ph type="sldNum" sz="quarter" idx="10"/>
          </p:nvPr>
        </p:nvSpPr>
        <p:spPr/>
        <p:txBody>
          <a:bodyPr/>
          <a:lstStyle/>
          <a:p>
            <a:fld id="{32623EE6-214C-4679-839F-6DC7F976C210}" type="slidenum">
              <a:rPr lang="ru-RU" smtClean="0"/>
              <a:pPr/>
              <a:t>9</a:t>
            </a:fld>
            <a:endParaRPr lang="ru-RU"/>
          </a:p>
        </p:txBody>
      </p:sp>
    </p:spTree>
    <p:extLst>
      <p:ext uri="{BB962C8B-B14F-4D97-AF65-F5344CB8AC3E}">
        <p14:creationId xmlns:p14="http://schemas.microsoft.com/office/powerpoint/2010/main" val="2007351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690F9A80-5BDF-49F6-88CE-22E97150D0CB}" type="datetime1">
              <a:rPr lang="ru-RU" smtClean="0"/>
              <a:pPr/>
              <a:t>20.04.2016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3710021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06FB847-5DEA-4F09-9450-63BCDA78B4C6}" type="datetime1">
              <a:rPr lang="ru-RU" smtClean="0"/>
              <a:pPr/>
              <a:t>20.04.2016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1110701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438F733-22E0-4CCA-8350-FC95D356A8B4}" type="datetime1">
              <a:rPr lang="ru-RU" smtClean="0"/>
              <a:pPr/>
              <a:t>20.04.2016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3316030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BB4C961-05D8-4DCB-B69D-E89FF0C72C34}" type="datetime1">
              <a:rPr lang="ru-RU" smtClean="0"/>
              <a:pPr/>
              <a:t>20.04.2016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2821143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78C2E63-8CEF-4DAC-A663-76018BAE651C}" type="datetime1">
              <a:rPr lang="ru-RU" smtClean="0"/>
              <a:pPr/>
              <a:t>20.04.2016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184410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076C191-1945-459A-92AD-844F77E2C571}" type="datetime1">
              <a:rPr lang="ru-RU" smtClean="0"/>
              <a:pPr/>
              <a:t>20.04.2016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4054131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B250B4D-2B42-4A04-ADB6-2D0B736A78B9}" type="datetime1">
              <a:rPr lang="ru-RU" smtClean="0"/>
              <a:pPr/>
              <a:t>20.04.2016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1643481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1C90548-FB8F-4154-ACFF-D4430B5D8E4E}" type="datetime1">
              <a:rPr lang="ru-RU" smtClean="0"/>
              <a:pPr/>
              <a:t>20.04.2016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3825048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1C9200A-3708-4595-8C29-546EF2F6AC11}" type="datetime1">
              <a:rPr lang="ru-RU" smtClean="0"/>
              <a:pPr/>
              <a:t>20.04.2016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2898894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BA78339B-7A10-4D8B-91C0-010CF22B71F8}" type="datetime1">
              <a:rPr lang="ru-RU" smtClean="0"/>
              <a:pPr/>
              <a:t>20.04.2016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125843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FA94C79-EC0F-4A07-B195-E107F356638B}" type="datetime1">
              <a:rPr lang="ru-RU" smtClean="0"/>
              <a:pPr/>
              <a:t>20.04.2016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FD2A12-9ED4-4FD8-B077-031B5FDE1C4F}" type="slidenum">
              <a:rPr lang="ru-RU" smtClean="0"/>
              <a:pPr/>
              <a:t>‹#›</a:t>
            </a:fld>
            <a:endParaRPr lang="ru-RU"/>
          </a:p>
        </p:txBody>
      </p:sp>
    </p:spTree>
    <p:extLst>
      <p:ext uri="{BB962C8B-B14F-4D97-AF65-F5344CB8AC3E}">
        <p14:creationId xmlns:p14="http://schemas.microsoft.com/office/powerpoint/2010/main" val="34742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48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016AFB-4C52-4BA6-9D24-4B89CB232574}" type="datetime1">
              <a:rPr lang="ru-RU" smtClean="0"/>
              <a:pPr/>
              <a:t>20.04.2016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D2A12-9ED4-4FD8-B077-031B5FDE1C4F}" type="slidenum">
              <a:rPr lang="ru-RU" smtClean="0"/>
              <a:pPr/>
              <a:t>‹#›</a:t>
            </a:fld>
            <a:endParaRPr lang="ru-RU"/>
          </a:p>
        </p:txBody>
      </p:sp>
    </p:spTree>
    <p:extLst>
      <p:ext uri="{BB962C8B-B14F-4D97-AF65-F5344CB8AC3E}">
        <p14:creationId xmlns:p14="http://schemas.microsoft.com/office/powerpoint/2010/main" val="1826328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8.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9.gi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17.xml.rels><?xml version="1.0" encoding="UTF-8" standalone="yes"?>
<Relationships xmlns="http://schemas.openxmlformats.org/package/2006/relationships"><Relationship Id="rId3" Type="http://schemas.openxmlformats.org/officeDocument/2006/relationships/hyperlink" Target="mailto:t.gudkova@i-sys.ru"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1.jpg"/><Relationship Id="rId5" Type="http://schemas.openxmlformats.org/officeDocument/2006/relationships/image" Target="../media/image2.png"/><Relationship Id="rId4" Type="http://schemas.openxmlformats.org/officeDocument/2006/relationships/hyperlink" Target="mailto:tatyana.nik.gudkova@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5400" dirty="0">
                <a:solidFill>
                  <a:srgbClr val="002060"/>
                </a:solidFill>
                <a:latin typeface="Arial" panose="020B0604020202020204" pitchFamily="34" charset="0"/>
                <a:cs typeface="Arial" panose="020B0604020202020204" pitchFamily="34" charset="0"/>
              </a:rPr>
              <a:t>Казнить нельзя помиловать</a:t>
            </a:r>
          </a:p>
        </p:txBody>
      </p:sp>
      <p:sp>
        <p:nvSpPr>
          <p:cNvPr id="3" name="Подзаголовок 2"/>
          <p:cNvSpPr>
            <a:spLocks noGrp="1"/>
          </p:cNvSpPr>
          <p:nvPr>
            <p:ph type="subTitle" idx="1"/>
          </p:nvPr>
        </p:nvSpPr>
        <p:spPr/>
        <p:txBody>
          <a:bodyPr>
            <a:normAutofit/>
          </a:bodyPr>
          <a:lstStyle/>
          <a:p>
            <a:r>
              <a:rPr lang="ru-RU" sz="3200" dirty="0">
                <a:solidFill>
                  <a:srgbClr val="002060"/>
                </a:solidFill>
                <a:latin typeface="Arial" panose="020B0604020202020204" pitchFamily="34" charset="0"/>
                <a:cs typeface="Arial" panose="020B0604020202020204" pitchFamily="34" charset="0"/>
              </a:rPr>
              <a:t>Откровенно </a:t>
            </a:r>
            <a:r>
              <a:rPr lang="ru-RU" sz="3200" dirty="0" smtClean="0">
                <a:solidFill>
                  <a:srgbClr val="002060"/>
                </a:solidFill>
                <a:latin typeface="Arial" panose="020B0604020202020204" pitchFamily="34" charset="0"/>
                <a:cs typeface="Arial" panose="020B0604020202020204" pitchFamily="34" charset="0"/>
              </a:rPr>
              <a:t>об аналитиках-рекрутерах</a:t>
            </a:r>
            <a:endParaRPr lang="ru-RU" sz="3200" dirty="0">
              <a:solidFill>
                <a:srgbClr val="002060"/>
              </a:solidFill>
              <a:latin typeface="Arial" panose="020B0604020202020204" pitchFamily="34" charset="0"/>
              <a:cs typeface="Arial" panose="020B0604020202020204" pitchFamily="34" charset="0"/>
            </a:endParaRPr>
          </a:p>
        </p:txBody>
      </p:sp>
      <p:sp>
        <p:nvSpPr>
          <p:cNvPr id="6" name="TextBox 5"/>
          <p:cNvSpPr txBox="1"/>
          <p:nvPr/>
        </p:nvSpPr>
        <p:spPr>
          <a:xfrm>
            <a:off x="4291788" y="5692587"/>
            <a:ext cx="3608425" cy="923330"/>
          </a:xfrm>
          <a:prstGeom prst="rect">
            <a:avLst/>
          </a:prstGeom>
          <a:noFill/>
        </p:spPr>
        <p:txBody>
          <a:bodyPr wrap="none" rtlCol="0">
            <a:spAutoFit/>
          </a:bodyPr>
          <a:lstStyle/>
          <a:p>
            <a:pPr algn="ctr"/>
            <a:r>
              <a:rPr lang="ru-RU" dirty="0" smtClean="0">
                <a:solidFill>
                  <a:srgbClr val="002060"/>
                </a:solidFill>
                <a:latin typeface="Arial" panose="020B0604020202020204" pitchFamily="34" charset="0"/>
                <a:cs typeface="Arial" panose="020B0604020202020204" pitchFamily="34" charset="0"/>
              </a:rPr>
              <a:t>Татьяна Гудкова</a:t>
            </a:r>
          </a:p>
          <a:p>
            <a:pPr algn="ctr"/>
            <a:r>
              <a:rPr lang="ru-RU" dirty="0">
                <a:solidFill>
                  <a:srgbClr val="002060"/>
                </a:solidFill>
                <a:latin typeface="Arial" panose="020B0604020202020204" pitchFamily="34" charset="0"/>
                <a:cs typeface="Arial" panose="020B0604020202020204" pitchFamily="34" charset="0"/>
              </a:rPr>
              <a:t>Ведущий </a:t>
            </a:r>
            <a:r>
              <a:rPr lang="ru-RU" dirty="0" smtClean="0">
                <a:solidFill>
                  <a:srgbClr val="002060"/>
                </a:solidFill>
                <a:latin typeface="Arial" panose="020B0604020202020204" pitchFamily="34" charset="0"/>
                <a:cs typeface="Arial" panose="020B0604020202020204" pitchFamily="34" charset="0"/>
              </a:rPr>
              <a:t>бизнес-аналитик </a:t>
            </a:r>
            <a:r>
              <a:rPr lang="en-US" dirty="0" smtClean="0">
                <a:solidFill>
                  <a:srgbClr val="002060"/>
                </a:solidFill>
                <a:latin typeface="Arial" panose="020B0604020202020204" pitchFamily="34" charset="0"/>
                <a:cs typeface="Arial" panose="020B0604020202020204" pitchFamily="34" charset="0"/>
              </a:rPr>
              <a:t>I-Sys</a:t>
            </a:r>
            <a:endParaRPr lang="ru-RU" dirty="0">
              <a:solidFill>
                <a:srgbClr val="002060"/>
              </a:solidFill>
              <a:latin typeface="Arial" panose="020B0604020202020204" pitchFamily="34" charset="0"/>
              <a:cs typeface="Arial" panose="020B0604020202020204" pitchFamily="34" charset="0"/>
            </a:endParaRPr>
          </a:p>
          <a:p>
            <a:pPr algn="ctr"/>
            <a:r>
              <a:rPr lang="ru-RU" dirty="0" smtClean="0">
                <a:solidFill>
                  <a:srgbClr val="002060"/>
                </a:solidFill>
                <a:latin typeface="Arial" panose="020B0604020202020204" pitchFamily="34" charset="0"/>
                <a:cs typeface="Arial" panose="020B0604020202020204" pitchFamily="34" charset="0"/>
              </a:rPr>
              <a:t>г.</a:t>
            </a:r>
            <a:r>
              <a:rPr lang="en-US" dirty="0" smtClean="0">
                <a:solidFill>
                  <a:srgbClr val="002060"/>
                </a:solidFill>
                <a:latin typeface="Arial" panose="020B0604020202020204" pitchFamily="34" charset="0"/>
                <a:cs typeface="Arial" panose="020B0604020202020204" pitchFamily="34" charset="0"/>
              </a:rPr>
              <a:t> </a:t>
            </a:r>
            <a:r>
              <a:rPr lang="ru-RU" dirty="0" smtClean="0">
                <a:solidFill>
                  <a:srgbClr val="002060"/>
                </a:solidFill>
                <a:latin typeface="Arial" panose="020B0604020202020204" pitchFamily="34" charset="0"/>
                <a:cs typeface="Arial" panose="020B0604020202020204" pitchFamily="34" charset="0"/>
              </a:rPr>
              <a:t>Самара</a:t>
            </a:r>
            <a:endParaRPr lang="ru-RU" dirty="0">
              <a:solidFill>
                <a:srgbClr val="002060"/>
              </a:solidFill>
              <a:latin typeface="Arial" panose="020B0604020202020204" pitchFamily="34" charset="0"/>
              <a:cs typeface="Arial" panose="020B0604020202020204" pitchFamily="34" charset="0"/>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792163"/>
            <a:ext cx="3810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5016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866171" y="1447238"/>
            <a:ext cx="1829328" cy="1556875"/>
          </a:xfrm>
          <a:prstGeom prst="rect">
            <a:avLst/>
          </a:prstGeom>
        </p:spPr>
      </p:pic>
      <p:sp>
        <p:nvSpPr>
          <p:cNvPr id="5" name="Заголовок 4"/>
          <p:cNvSpPr>
            <a:spLocks noGrp="1"/>
          </p:cNvSpPr>
          <p:nvPr>
            <p:ph type="title"/>
          </p:nvPr>
        </p:nvSpPr>
        <p:spPr>
          <a:xfrm>
            <a:off x="838200" y="620712"/>
            <a:ext cx="10515600" cy="1325563"/>
          </a:xfrm>
        </p:spPr>
        <p:txBody>
          <a:bodyPr/>
          <a:lstStyle/>
          <a:p>
            <a:r>
              <a:rPr lang="ru-RU" dirty="0">
                <a:solidFill>
                  <a:srgbClr val="002060"/>
                </a:solidFill>
                <a:latin typeface="Arial" panose="020B0604020202020204" pitchFamily="34" charset="0"/>
                <a:cs typeface="Arial" panose="020B0604020202020204" pitchFamily="34" charset="0"/>
              </a:rPr>
              <a:t>Теоретические вопросы</a:t>
            </a:r>
          </a:p>
        </p:txBody>
      </p:sp>
      <p:sp>
        <p:nvSpPr>
          <p:cNvPr id="6" name="Текст 5"/>
          <p:cNvSpPr>
            <a:spLocks noGrp="1"/>
          </p:cNvSpPr>
          <p:nvPr>
            <p:ph type="body" idx="1"/>
          </p:nvPr>
        </p:nvSpPr>
        <p:spPr/>
        <p:txBody>
          <a:bodyPr/>
          <a:lstStyle/>
          <a:p>
            <a:r>
              <a:rPr lang="ru-RU" sz="2800" b="0" dirty="0" smtClean="0">
                <a:solidFill>
                  <a:srgbClr val="FF4519"/>
                </a:solidFill>
                <a:latin typeface="Arial" panose="020B0604020202020204" pitchFamily="34" charset="0"/>
                <a:cs typeface="Arial" panose="020B0604020202020204" pitchFamily="34" charset="0"/>
              </a:rPr>
              <a:t>Хуже</a:t>
            </a:r>
            <a:endParaRPr lang="ru-RU" sz="2800" b="0" dirty="0">
              <a:solidFill>
                <a:srgbClr val="FF4519"/>
              </a:solidFill>
              <a:latin typeface="Arial" panose="020B0604020202020204" pitchFamily="34" charset="0"/>
              <a:cs typeface="Arial" panose="020B0604020202020204" pitchFamily="34" charset="0"/>
            </a:endParaRPr>
          </a:p>
        </p:txBody>
      </p:sp>
      <p:sp>
        <p:nvSpPr>
          <p:cNvPr id="7" name="Объект 6"/>
          <p:cNvSpPr>
            <a:spLocks noGrp="1"/>
          </p:cNvSpPr>
          <p:nvPr>
            <p:ph sz="half" idx="2"/>
          </p:nvPr>
        </p:nvSpPr>
        <p:spPr>
          <a:noFill/>
        </p:spPr>
        <p:txBody>
          <a:bodyPr>
            <a:normAutofit/>
          </a:bodyPr>
          <a:lstStyle/>
          <a:p>
            <a:pPr lvl="0"/>
            <a:r>
              <a:rPr lang="ru-RU" sz="2800" dirty="0" smtClean="0">
                <a:solidFill>
                  <a:srgbClr val="002060"/>
                </a:solidFill>
                <a:latin typeface="Arial" panose="020B0604020202020204" pitchFamily="34" charset="0"/>
                <a:cs typeface="Arial" panose="020B0604020202020204" pitchFamily="34" charset="0"/>
              </a:rPr>
              <a:t>Не учитываем опыт</a:t>
            </a:r>
          </a:p>
          <a:p>
            <a:pPr lvl="0"/>
            <a:r>
              <a:rPr lang="ru-RU" sz="2800" dirty="0" smtClean="0">
                <a:solidFill>
                  <a:srgbClr val="002060"/>
                </a:solidFill>
                <a:latin typeface="Arial" panose="020B0604020202020204" pitchFamily="34" charset="0"/>
                <a:cs typeface="Arial" panose="020B0604020202020204" pitchFamily="34" charset="0"/>
              </a:rPr>
              <a:t>Ждем </a:t>
            </a:r>
            <a:r>
              <a:rPr lang="ru-RU" sz="2800" dirty="0">
                <a:solidFill>
                  <a:srgbClr val="002060"/>
                </a:solidFill>
                <a:latin typeface="Arial" panose="020B0604020202020204" pitchFamily="34" charset="0"/>
                <a:cs typeface="Arial" panose="020B0604020202020204" pitchFamily="34" charset="0"/>
              </a:rPr>
              <a:t>безупречных знаний</a:t>
            </a:r>
          </a:p>
          <a:p>
            <a:pPr lvl="0"/>
            <a:r>
              <a:rPr lang="ru-RU" sz="2800" dirty="0" smtClean="0">
                <a:solidFill>
                  <a:srgbClr val="002060"/>
                </a:solidFill>
                <a:latin typeface="Arial" panose="020B0604020202020204" pitchFamily="34" charset="0"/>
                <a:cs typeface="Arial" panose="020B0604020202020204" pitchFamily="34" charset="0"/>
              </a:rPr>
              <a:t>Выбиваем ответ «до последнего»</a:t>
            </a:r>
            <a:endParaRPr lang="ru-RU" sz="2800" dirty="0">
              <a:solidFill>
                <a:srgbClr val="002060"/>
              </a:solidFill>
              <a:latin typeface="Arial" panose="020B0604020202020204" pitchFamily="34" charset="0"/>
              <a:cs typeface="Arial" panose="020B0604020202020204" pitchFamily="34" charset="0"/>
            </a:endParaRPr>
          </a:p>
          <a:p>
            <a:pPr lvl="0"/>
            <a:r>
              <a:rPr lang="ru-RU" sz="2800" dirty="0" smtClean="0">
                <a:solidFill>
                  <a:srgbClr val="002060"/>
                </a:solidFill>
                <a:latin typeface="Arial" panose="020B0604020202020204" pitchFamily="34" charset="0"/>
                <a:cs typeface="Arial" panose="020B0604020202020204" pitchFamily="34" charset="0"/>
              </a:rPr>
              <a:t>Интонация и реакция </a:t>
            </a:r>
            <a:r>
              <a:rPr lang="ru-RU" sz="2800" dirty="0">
                <a:solidFill>
                  <a:srgbClr val="002060"/>
                </a:solidFill>
                <a:latin typeface="Arial" panose="020B0604020202020204" pitchFamily="34" charset="0"/>
                <a:cs typeface="Arial" panose="020B0604020202020204" pitchFamily="34" charset="0"/>
              </a:rPr>
              <a:t>на ответы кандидата  оставляет желать лучшего</a:t>
            </a:r>
          </a:p>
        </p:txBody>
      </p:sp>
      <p:sp>
        <p:nvSpPr>
          <p:cNvPr id="8" name="Текст 7"/>
          <p:cNvSpPr>
            <a:spLocks noGrp="1"/>
          </p:cNvSpPr>
          <p:nvPr>
            <p:ph type="body" sz="quarter" idx="3"/>
          </p:nvPr>
        </p:nvSpPr>
        <p:spPr/>
        <p:txBody>
          <a:bodyPr/>
          <a:lstStyle/>
          <a:p>
            <a:r>
              <a:rPr lang="ru-RU" sz="2800" b="0" dirty="0" smtClean="0">
                <a:solidFill>
                  <a:srgbClr val="00B050"/>
                </a:solidFill>
                <a:latin typeface="Arial" panose="020B0604020202020204" pitchFamily="34" charset="0"/>
                <a:cs typeface="Arial" panose="020B0604020202020204" pitchFamily="34" charset="0"/>
              </a:rPr>
              <a:t>Лучше</a:t>
            </a:r>
            <a:endParaRPr lang="ru-RU" sz="2800" b="0" dirty="0">
              <a:solidFill>
                <a:srgbClr val="00B050"/>
              </a:solidFill>
              <a:latin typeface="Arial" panose="020B0604020202020204" pitchFamily="34" charset="0"/>
              <a:cs typeface="Arial" panose="020B0604020202020204" pitchFamily="34" charset="0"/>
            </a:endParaRPr>
          </a:p>
        </p:txBody>
      </p:sp>
      <p:sp>
        <p:nvSpPr>
          <p:cNvPr id="9" name="Объект 8"/>
          <p:cNvSpPr>
            <a:spLocks noGrp="1"/>
          </p:cNvSpPr>
          <p:nvPr>
            <p:ph sz="quarter" idx="4"/>
          </p:nvPr>
        </p:nvSpPr>
        <p:spPr>
          <a:noFill/>
        </p:spPr>
        <p:txBody>
          <a:bodyPr>
            <a:normAutofit/>
          </a:bodyPr>
          <a:lstStyle/>
          <a:p>
            <a:pPr lvl="0"/>
            <a:r>
              <a:rPr lang="ru-RU" dirty="0" smtClean="0">
                <a:solidFill>
                  <a:srgbClr val="002060"/>
                </a:solidFill>
                <a:latin typeface="Arial" panose="020B0604020202020204" pitchFamily="34" charset="0"/>
                <a:cs typeface="Arial" panose="020B0604020202020204" pitchFamily="34" charset="0"/>
              </a:rPr>
              <a:t>«Вы </a:t>
            </a:r>
            <a:r>
              <a:rPr lang="ru-RU" dirty="0">
                <a:solidFill>
                  <a:srgbClr val="002060"/>
                </a:solidFill>
                <a:latin typeface="Arial" panose="020B0604020202020204" pitchFamily="34" charset="0"/>
                <a:cs typeface="Arial" panose="020B0604020202020204" pitchFamily="34" charset="0"/>
              </a:rPr>
              <a:t>говорили, что... расскажите нам об этом»</a:t>
            </a:r>
          </a:p>
          <a:p>
            <a:pPr lvl="0"/>
            <a:r>
              <a:rPr lang="ru-RU" dirty="0" smtClean="0">
                <a:solidFill>
                  <a:srgbClr val="002060"/>
                </a:solidFill>
                <a:latin typeface="Arial" panose="020B0604020202020204" pitchFamily="34" charset="0"/>
                <a:cs typeface="Arial" panose="020B0604020202020204" pitchFamily="34" charset="0"/>
              </a:rPr>
              <a:t>Не </a:t>
            </a:r>
            <a:r>
              <a:rPr lang="ru-RU" dirty="0">
                <a:solidFill>
                  <a:srgbClr val="002060"/>
                </a:solidFill>
                <a:latin typeface="Arial" panose="020B0604020202020204" pitchFamily="34" charset="0"/>
                <a:cs typeface="Arial" panose="020B0604020202020204" pitchFamily="34" charset="0"/>
              </a:rPr>
              <a:t>ожидайте «книжного» </a:t>
            </a:r>
            <a:r>
              <a:rPr lang="ru-RU" dirty="0" smtClean="0">
                <a:solidFill>
                  <a:srgbClr val="002060"/>
                </a:solidFill>
                <a:latin typeface="Arial" panose="020B0604020202020204" pitchFamily="34" charset="0"/>
                <a:cs typeface="Arial" panose="020B0604020202020204" pitchFamily="34" charset="0"/>
              </a:rPr>
              <a:t>ответа</a:t>
            </a:r>
          </a:p>
          <a:p>
            <a:pPr lvl="0"/>
            <a:r>
              <a:rPr lang="ru-RU" dirty="0" smtClean="0">
                <a:solidFill>
                  <a:srgbClr val="002060"/>
                </a:solidFill>
                <a:latin typeface="Arial" panose="020B0604020202020204" pitchFamily="34" charset="0"/>
                <a:cs typeface="Arial" panose="020B0604020202020204" pitchFamily="34" charset="0"/>
              </a:rPr>
              <a:t>«Хорошо, идемте дальше»</a:t>
            </a:r>
            <a:endParaRPr lang="ru-RU" dirty="0">
              <a:solidFill>
                <a:srgbClr val="002060"/>
              </a:solidFill>
              <a:latin typeface="Arial" panose="020B0604020202020204" pitchFamily="34" charset="0"/>
              <a:cs typeface="Arial" panose="020B0604020202020204" pitchFamily="34" charset="0"/>
            </a:endParaRPr>
          </a:p>
        </p:txBody>
      </p:sp>
      <p:sp>
        <p:nvSpPr>
          <p:cNvPr id="3" name="Номер слайда 2"/>
          <p:cNvSpPr>
            <a:spLocks noGrp="1"/>
          </p:cNvSpPr>
          <p:nvPr>
            <p:ph type="sldNum" sz="quarter" idx="12"/>
          </p:nvPr>
        </p:nvSpPr>
        <p:spPr/>
        <p:txBody>
          <a:bodyPr/>
          <a:lstStyle/>
          <a:p>
            <a:fld id="{BFFD2A12-9ED4-4FD8-B077-031B5FDE1C4F}" type="slidenum">
              <a:rPr lang="ru-RU" smtClean="0"/>
              <a:pPr/>
              <a:t>10</a:t>
            </a:fld>
            <a:endParaRPr lang="ru-RU"/>
          </a:p>
        </p:txBody>
      </p:sp>
      <p:pic>
        <p:nvPicPr>
          <p:cNvPr id="10" name="Рисунок 9"/>
          <p:cNvPicPr>
            <a:picLocks noChangeAspect="1"/>
          </p:cNvPicPr>
          <p:nvPr/>
        </p:nvPicPr>
        <p:blipFill>
          <a:blip r:embed="rId4"/>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535431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626268"/>
            <a:ext cx="10515600" cy="1325563"/>
          </a:xfrm>
        </p:spPr>
        <p:txBody>
          <a:bodyPr/>
          <a:lstStyle/>
          <a:p>
            <a:r>
              <a:rPr lang="ru-RU" dirty="0">
                <a:solidFill>
                  <a:srgbClr val="002060"/>
                </a:solidFill>
                <a:latin typeface="Arial" panose="020B0604020202020204" pitchFamily="34" charset="0"/>
                <a:cs typeface="Arial" panose="020B0604020202020204" pitchFamily="34" charset="0"/>
              </a:rPr>
              <a:t>Предметная </a:t>
            </a:r>
            <a:r>
              <a:rPr lang="ru-RU" dirty="0" smtClean="0">
                <a:solidFill>
                  <a:srgbClr val="002060"/>
                </a:solidFill>
                <a:latin typeface="Arial" panose="020B0604020202020204" pitchFamily="34" charset="0"/>
                <a:cs typeface="Arial" panose="020B0604020202020204" pitchFamily="34" charset="0"/>
              </a:rPr>
              <a:t>область</a:t>
            </a:r>
            <a:br>
              <a:rPr lang="ru-RU" dirty="0" smtClean="0">
                <a:solidFill>
                  <a:srgbClr val="002060"/>
                </a:solidFill>
                <a:latin typeface="Arial" panose="020B0604020202020204" pitchFamily="34" charset="0"/>
                <a:cs typeface="Arial" panose="020B0604020202020204" pitchFamily="34" charset="0"/>
              </a:rPr>
            </a:br>
            <a:r>
              <a:rPr lang="ru-RU" sz="2400" dirty="0" smtClean="0">
                <a:solidFill>
                  <a:srgbClr val="002060"/>
                </a:solidFill>
                <a:latin typeface="Arial" panose="020B0604020202020204" pitchFamily="34" charset="0"/>
                <a:cs typeface="Arial" panose="020B0604020202020204" pitchFamily="34" charset="0"/>
              </a:rPr>
              <a:t>Это субъективное мнение</a:t>
            </a:r>
            <a:endParaRPr lang="ru-RU" dirty="0">
              <a:solidFill>
                <a:srgbClr val="002060"/>
              </a:solidFill>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p:txBody>
          <a:bodyPr/>
          <a:lstStyle/>
          <a:p>
            <a:r>
              <a:rPr lang="ru-RU" sz="2800" b="0" dirty="0">
                <a:solidFill>
                  <a:srgbClr val="FF0000"/>
                </a:solidFill>
                <a:latin typeface="Arial" panose="020B0604020202020204" pitchFamily="34" charset="0"/>
                <a:cs typeface="Arial" panose="020B0604020202020204" pitchFamily="34" charset="0"/>
              </a:rPr>
              <a:t>Проблемы</a:t>
            </a:r>
            <a:r>
              <a:rPr lang="ru-RU" dirty="0">
                <a:latin typeface="Arial" panose="020B0604020202020204" pitchFamily="34" charset="0"/>
                <a:cs typeface="Arial" panose="020B0604020202020204" pitchFamily="34" charset="0"/>
              </a:rPr>
              <a:t>	</a:t>
            </a:r>
          </a:p>
        </p:txBody>
      </p:sp>
      <p:sp>
        <p:nvSpPr>
          <p:cNvPr id="4" name="Объект 3"/>
          <p:cNvSpPr>
            <a:spLocks noGrp="1"/>
          </p:cNvSpPr>
          <p:nvPr>
            <p:ph sz="half" idx="2"/>
          </p:nvPr>
        </p:nvSpPr>
        <p:spPr>
          <a:noFill/>
        </p:spPr>
        <p:txBody>
          <a:bodyPr/>
          <a:lstStyle/>
          <a:p>
            <a:pPr lvl="0"/>
            <a:r>
              <a:rPr lang="ru-RU" dirty="0">
                <a:solidFill>
                  <a:srgbClr val="002060"/>
                </a:solidFill>
                <a:latin typeface="Arial" panose="020B0604020202020204" pitchFamily="34" charset="0"/>
                <a:cs typeface="Arial" panose="020B0604020202020204" pitchFamily="34" charset="0"/>
              </a:rPr>
              <a:t>Все хотят таких аналитиков</a:t>
            </a:r>
          </a:p>
          <a:p>
            <a:pPr lvl="0"/>
            <a:r>
              <a:rPr lang="ru-RU" dirty="0">
                <a:solidFill>
                  <a:srgbClr val="002060"/>
                </a:solidFill>
                <a:latin typeface="Arial" panose="020B0604020202020204" pitchFamily="34" charset="0"/>
                <a:cs typeface="Arial" panose="020B0604020202020204" pitchFamily="34" charset="0"/>
              </a:rPr>
              <a:t>Их очень </a:t>
            </a:r>
            <a:r>
              <a:rPr lang="ru-RU" dirty="0" smtClean="0">
                <a:solidFill>
                  <a:srgbClr val="002060"/>
                </a:solidFill>
                <a:latin typeface="Arial" panose="020B0604020202020204" pitchFamily="34" charset="0"/>
                <a:cs typeface="Arial" panose="020B0604020202020204" pitchFamily="34" charset="0"/>
              </a:rPr>
              <a:t>мало, </a:t>
            </a:r>
            <a:r>
              <a:rPr lang="ru-RU" dirty="0">
                <a:solidFill>
                  <a:srgbClr val="002060"/>
                </a:solidFill>
                <a:latin typeface="Arial" panose="020B0604020202020204" pitchFamily="34" charset="0"/>
                <a:cs typeface="Arial" panose="020B0604020202020204" pitchFamily="34" charset="0"/>
              </a:rPr>
              <a:t>и они дорого стоят</a:t>
            </a:r>
          </a:p>
          <a:p>
            <a:r>
              <a:rPr lang="ru-RU" dirty="0">
                <a:solidFill>
                  <a:srgbClr val="002060"/>
                </a:solidFill>
                <a:latin typeface="Arial" panose="020B0604020202020204" pitchFamily="34" charset="0"/>
                <a:cs typeface="Arial" panose="020B0604020202020204" pitchFamily="34" charset="0"/>
              </a:rPr>
              <a:t>Не всегда могут работать в </a:t>
            </a:r>
            <a:r>
              <a:rPr lang="en-US" dirty="0">
                <a:solidFill>
                  <a:srgbClr val="002060"/>
                </a:solidFill>
                <a:latin typeface="Arial" panose="020B0604020202020204" pitchFamily="34" charset="0"/>
                <a:cs typeface="Arial" panose="020B0604020202020204" pitchFamily="34" charset="0"/>
              </a:rPr>
              <a:t>IT</a:t>
            </a:r>
            <a:r>
              <a:rPr lang="ru-RU" dirty="0">
                <a:solidFill>
                  <a:srgbClr val="002060"/>
                </a:solidFill>
                <a:latin typeface="Arial" panose="020B0604020202020204" pitchFamily="34" charset="0"/>
                <a:cs typeface="Arial" panose="020B0604020202020204" pitchFamily="34" charset="0"/>
              </a:rPr>
              <a:t>-сфере</a:t>
            </a:r>
          </a:p>
        </p:txBody>
      </p:sp>
      <p:sp>
        <p:nvSpPr>
          <p:cNvPr id="5" name="Текст 4"/>
          <p:cNvSpPr>
            <a:spLocks noGrp="1"/>
          </p:cNvSpPr>
          <p:nvPr>
            <p:ph type="body" sz="quarter" idx="3"/>
          </p:nvPr>
        </p:nvSpPr>
        <p:spPr/>
        <p:txBody>
          <a:bodyPr/>
          <a:lstStyle/>
          <a:p>
            <a:r>
              <a:rPr lang="ru-RU" sz="2800" b="0" dirty="0">
                <a:solidFill>
                  <a:srgbClr val="00B050"/>
                </a:solidFill>
                <a:latin typeface="Arial" panose="020B0604020202020204" pitchFamily="34" charset="0"/>
                <a:cs typeface="Arial" panose="020B0604020202020204" pitchFamily="34" charset="0"/>
              </a:rPr>
              <a:t>Решения</a:t>
            </a:r>
            <a:endParaRPr lang="ru-RU" b="0" dirty="0">
              <a:solidFill>
                <a:srgbClr val="00B050"/>
              </a:solidFill>
              <a:latin typeface="Arial" panose="020B0604020202020204" pitchFamily="34" charset="0"/>
              <a:cs typeface="Arial" panose="020B0604020202020204" pitchFamily="34" charset="0"/>
            </a:endParaRPr>
          </a:p>
        </p:txBody>
      </p:sp>
      <p:sp>
        <p:nvSpPr>
          <p:cNvPr id="6" name="Объект 5"/>
          <p:cNvSpPr>
            <a:spLocks noGrp="1"/>
          </p:cNvSpPr>
          <p:nvPr>
            <p:ph sz="quarter" idx="4"/>
          </p:nvPr>
        </p:nvSpPr>
        <p:spPr>
          <a:noFill/>
        </p:spPr>
        <p:txBody>
          <a:bodyPr/>
          <a:lstStyle/>
          <a:p>
            <a:pPr lvl="0"/>
            <a:r>
              <a:rPr lang="ru-RU" dirty="0">
                <a:solidFill>
                  <a:srgbClr val="002060"/>
                </a:solidFill>
                <a:latin typeface="Arial" panose="020B0604020202020204" pitchFamily="34" charset="0"/>
                <a:cs typeface="Arial" panose="020B0604020202020204" pitchFamily="34" charset="0"/>
              </a:rPr>
              <a:t>Растить таких аналитиков самостоятельно</a:t>
            </a:r>
          </a:p>
          <a:p>
            <a:r>
              <a:rPr lang="ru-RU" dirty="0" smtClean="0">
                <a:solidFill>
                  <a:srgbClr val="002060"/>
                </a:solidFill>
                <a:latin typeface="Arial" panose="020B0604020202020204" pitchFamily="34" charset="0"/>
                <a:cs typeface="Arial" panose="020B0604020202020204" pitchFamily="34" charset="0"/>
              </a:rPr>
              <a:t>Лучше </a:t>
            </a:r>
            <a:r>
              <a:rPr lang="ru-RU" dirty="0">
                <a:solidFill>
                  <a:srgbClr val="002060"/>
                </a:solidFill>
                <a:latin typeface="Arial" panose="020B0604020202020204" pitchFamily="34" charset="0"/>
                <a:cs typeface="Arial" panose="020B0604020202020204" pitchFamily="34" charset="0"/>
              </a:rPr>
              <a:t>хороший аналитик без знаний предметной области, чем эксперт в предметной области не из IT -сферы</a:t>
            </a:r>
          </a:p>
          <a:p>
            <a:pPr lvl="0"/>
            <a:endParaRPr lang="ru-RU" dirty="0">
              <a:solidFill>
                <a:srgbClr val="002060"/>
              </a:solidFill>
              <a:latin typeface="Arial" panose="020B0604020202020204" pitchFamily="34" charset="0"/>
              <a:cs typeface="Arial" panose="020B0604020202020204" pitchFamily="34" charset="0"/>
            </a:endParaRPr>
          </a:p>
          <a:p>
            <a:endParaRPr lang="ru-RU" dirty="0">
              <a:solidFill>
                <a:srgbClr val="002060"/>
              </a:solidFill>
              <a:latin typeface="Arial" panose="020B0604020202020204" pitchFamily="34" charset="0"/>
              <a:cs typeface="Arial" panose="020B0604020202020204" pitchFamily="34" charset="0"/>
            </a:endParaRPr>
          </a:p>
        </p:txBody>
      </p:sp>
      <p:sp>
        <p:nvSpPr>
          <p:cNvPr id="8" name="Номер слайда 7"/>
          <p:cNvSpPr>
            <a:spLocks noGrp="1"/>
          </p:cNvSpPr>
          <p:nvPr>
            <p:ph type="sldNum" sz="quarter" idx="12"/>
          </p:nvPr>
        </p:nvSpPr>
        <p:spPr/>
        <p:txBody>
          <a:bodyPr/>
          <a:lstStyle/>
          <a:p>
            <a:fld id="{BFFD2A12-9ED4-4FD8-B077-031B5FDE1C4F}" type="slidenum">
              <a:rPr lang="ru-RU" smtClean="0"/>
              <a:pPr/>
              <a:t>11</a:t>
            </a:fld>
            <a:endParaRPr lang="ru-RU"/>
          </a:p>
        </p:txBody>
      </p:sp>
      <p:pic>
        <p:nvPicPr>
          <p:cNvPr id="9" name="Рисунок 8"/>
          <p:cNvPicPr>
            <a:picLocks noChangeAspect="1"/>
          </p:cNvPicPr>
          <p:nvPr/>
        </p:nvPicPr>
        <p:blipFill>
          <a:blip r:embed="rId3"/>
          <a:stretch>
            <a:fillRect/>
          </a:stretch>
        </p:blipFill>
        <p:spPr>
          <a:xfrm>
            <a:off x="9505499" y="192364"/>
            <a:ext cx="2325002" cy="929999"/>
          </a:xfrm>
          <a:prstGeom prst="rect">
            <a:avLst/>
          </a:prstGeom>
        </p:spPr>
      </p:pic>
      <p:pic>
        <p:nvPicPr>
          <p:cNvPr id="10" name="Рисунок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2567" y="4297549"/>
            <a:ext cx="1690208" cy="2241363"/>
          </a:xfrm>
          <a:prstGeom prst="rect">
            <a:avLst/>
          </a:prstGeom>
        </p:spPr>
      </p:pic>
    </p:spTree>
    <p:extLst>
      <p:ext uri="{BB962C8B-B14F-4D97-AF65-F5344CB8AC3E}">
        <p14:creationId xmlns:p14="http://schemas.microsoft.com/office/powerpoint/2010/main" val="2506413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088" y="626268"/>
            <a:ext cx="10515600" cy="1325563"/>
          </a:xfrm>
        </p:spPr>
        <p:txBody>
          <a:bodyPr/>
          <a:lstStyle/>
          <a:p>
            <a:r>
              <a:rPr lang="ru-RU" dirty="0" smtClean="0">
                <a:solidFill>
                  <a:srgbClr val="002060"/>
                </a:solidFill>
                <a:latin typeface="Arial" panose="020B0604020202020204" pitchFamily="34" charset="0"/>
                <a:cs typeface="Arial" panose="020B0604020202020204" pitchFamily="34" charset="0"/>
              </a:rPr>
              <a:t>Нужные шаблонные вопросы</a:t>
            </a:r>
            <a:endParaRPr lang="ru-RU" dirty="0">
              <a:solidFill>
                <a:srgbClr val="002060"/>
              </a:solidFill>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p:txBody>
          <a:bodyPr/>
          <a:lstStyle/>
          <a:p>
            <a:r>
              <a:rPr lang="ru-RU" sz="2800" b="0" dirty="0">
                <a:solidFill>
                  <a:srgbClr val="FF0000"/>
                </a:solidFill>
                <a:latin typeface="Arial" panose="020B0604020202020204" pitchFamily="34" charset="0"/>
                <a:cs typeface="Arial" panose="020B0604020202020204" pitchFamily="34" charset="0"/>
              </a:rPr>
              <a:t>Проблемы</a:t>
            </a:r>
            <a:endParaRPr lang="ru-RU" b="0" dirty="0">
              <a:solidFill>
                <a:srgbClr val="FF0000"/>
              </a:solidFill>
              <a:latin typeface="Arial" panose="020B0604020202020204" pitchFamily="34" charset="0"/>
              <a:cs typeface="Arial" panose="020B0604020202020204" pitchFamily="34" charset="0"/>
            </a:endParaRPr>
          </a:p>
        </p:txBody>
      </p:sp>
      <p:sp>
        <p:nvSpPr>
          <p:cNvPr id="4" name="Объект 3"/>
          <p:cNvSpPr>
            <a:spLocks noGrp="1"/>
          </p:cNvSpPr>
          <p:nvPr>
            <p:ph sz="half" idx="2"/>
          </p:nvPr>
        </p:nvSpPr>
        <p:spPr>
          <a:noFill/>
        </p:spPr>
        <p:txBody>
          <a:bodyPr/>
          <a:lstStyle/>
          <a:p>
            <a:r>
              <a:rPr lang="ru-RU" dirty="0">
                <a:solidFill>
                  <a:srgbClr val="002060"/>
                </a:solidFill>
                <a:latin typeface="Arial" panose="020B0604020202020204" pitchFamily="34" charset="0"/>
                <a:cs typeface="Arial" panose="020B0604020202020204" pitchFamily="34" charset="0"/>
              </a:rPr>
              <a:t>Такие вопросы никто не любит</a:t>
            </a:r>
          </a:p>
          <a:p>
            <a:r>
              <a:rPr lang="ru-RU" dirty="0">
                <a:solidFill>
                  <a:srgbClr val="002060"/>
                </a:solidFill>
                <a:latin typeface="Arial" panose="020B0604020202020204" pitchFamily="34" charset="0"/>
                <a:cs typeface="Arial" panose="020B0604020202020204" pitchFamily="34" charset="0"/>
              </a:rPr>
              <a:t>Их список заранее известен и к ним можно </a:t>
            </a:r>
            <a:r>
              <a:rPr lang="ru-RU" dirty="0" smtClean="0">
                <a:solidFill>
                  <a:srgbClr val="002060"/>
                </a:solidFill>
                <a:latin typeface="Arial" panose="020B0604020202020204" pitchFamily="34" charset="0"/>
                <a:cs typeface="Arial" panose="020B0604020202020204" pitchFamily="34" charset="0"/>
              </a:rPr>
              <a:t>подготовится</a:t>
            </a:r>
          </a:p>
          <a:p>
            <a:pPr marL="0" indent="0">
              <a:buNone/>
            </a:pPr>
            <a:r>
              <a:rPr lang="ru-RU" sz="2400" i="1" dirty="0" smtClean="0">
                <a:solidFill>
                  <a:srgbClr val="FF0000"/>
                </a:solidFill>
                <a:latin typeface="Arial" panose="020B0604020202020204" pitchFamily="34" charset="0"/>
                <a:cs typeface="Arial" panose="020B0604020202020204" pitchFamily="34" charset="0"/>
              </a:rPr>
              <a:t>Пример:</a:t>
            </a:r>
          </a:p>
          <a:p>
            <a:pPr marL="0" indent="0">
              <a:buNone/>
            </a:pPr>
            <a:r>
              <a:rPr lang="ru-RU" sz="2400" i="1" dirty="0" smtClean="0">
                <a:solidFill>
                  <a:srgbClr val="FF0000"/>
                </a:solidFill>
                <a:latin typeface="Arial" panose="020B0604020202020204" pitchFamily="34" charset="0"/>
                <a:cs typeface="Arial" panose="020B0604020202020204" pitchFamily="34" charset="0"/>
              </a:rPr>
              <a:t>Почему </a:t>
            </a:r>
            <a:r>
              <a:rPr lang="ru-RU" sz="2400" i="1" dirty="0">
                <a:solidFill>
                  <a:srgbClr val="FF0000"/>
                </a:solidFill>
                <a:latin typeface="Arial" panose="020B0604020202020204" pitchFamily="34" charset="0"/>
                <a:cs typeface="Arial" panose="020B0604020202020204" pitchFamily="34" charset="0"/>
              </a:rPr>
              <a:t>вы хотите уйти? </a:t>
            </a:r>
            <a:endParaRPr lang="ru-RU" sz="2400" i="1" dirty="0" smtClean="0">
              <a:solidFill>
                <a:srgbClr val="FF0000"/>
              </a:solidFill>
              <a:latin typeface="Arial" panose="020B0604020202020204" pitchFamily="34" charset="0"/>
              <a:cs typeface="Arial" panose="020B0604020202020204" pitchFamily="34" charset="0"/>
            </a:endParaRPr>
          </a:p>
          <a:p>
            <a:pPr marL="0" indent="0">
              <a:buNone/>
            </a:pPr>
            <a:r>
              <a:rPr lang="ru-RU" sz="2400" i="1" dirty="0" smtClean="0">
                <a:solidFill>
                  <a:srgbClr val="FF0000"/>
                </a:solidFill>
                <a:latin typeface="Arial" panose="020B0604020202020204" pitchFamily="34" charset="0"/>
                <a:cs typeface="Arial" panose="020B0604020202020204" pitchFamily="34" charset="0"/>
              </a:rPr>
              <a:t>Что </a:t>
            </a:r>
            <a:r>
              <a:rPr lang="ru-RU" sz="2400" i="1" dirty="0">
                <a:solidFill>
                  <a:srgbClr val="FF0000"/>
                </a:solidFill>
                <a:latin typeface="Arial" panose="020B0604020202020204" pitchFamily="34" charset="0"/>
                <a:cs typeface="Arial" panose="020B0604020202020204" pitchFamily="34" charset="0"/>
              </a:rPr>
              <a:t>бы вы хотели изменить на текущем месте работы?</a:t>
            </a:r>
          </a:p>
          <a:p>
            <a:endParaRPr lang="ru-RU" dirty="0">
              <a:solidFill>
                <a:srgbClr val="002060"/>
              </a:solidFill>
              <a:latin typeface="Arial" panose="020B0604020202020204" pitchFamily="34" charset="0"/>
              <a:cs typeface="Arial" panose="020B0604020202020204" pitchFamily="34" charset="0"/>
            </a:endParaRPr>
          </a:p>
        </p:txBody>
      </p:sp>
      <p:sp>
        <p:nvSpPr>
          <p:cNvPr id="5" name="Текст 4"/>
          <p:cNvSpPr>
            <a:spLocks noGrp="1"/>
          </p:cNvSpPr>
          <p:nvPr>
            <p:ph type="body" sz="quarter" idx="3"/>
          </p:nvPr>
        </p:nvSpPr>
        <p:spPr/>
        <p:txBody>
          <a:bodyPr/>
          <a:lstStyle/>
          <a:p>
            <a:r>
              <a:rPr lang="ru-RU" sz="2800" b="0" dirty="0">
                <a:solidFill>
                  <a:srgbClr val="00B050"/>
                </a:solidFill>
                <a:latin typeface="Arial" panose="020B0604020202020204" pitchFamily="34" charset="0"/>
                <a:cs typeface="Arial" panose="020B0604020202020204" pitchFamily="34" charset="0"/>
              </a:rPr>
              <a:t>Решения</a:t>
            </a:r>
            <a:endParaRPr lang="ru-RU" sz="3200" b="0" dirty="0">
              <a:solidFill>
                <a:srgbClr val="00B050"/>
              </a:solidFill>
              <a:latin typeface="Arial" panose="020B0604020202020204" pitchFamily="34" charset="0"/>
              <a:cs typeface="Arial" panose="020B0604020202020204" pitchFamily="34" charset="0"/>
            </a:endParaRPr>
          </a:p>
        </p:txBody>
      </p:sp>
      <p:sp>
        <p:nvSpPr>
          <p:cNvPr id="6" name="Объект 5"/>
          <p:cNvSpPr>
            <a:spLocks noGrp="1"/>
          </p:cNvSpPr>
          <p:nvPr>
            <p:ph sz="quarter" idx="4"/>
          </p:nvPr>
        </p:nvSpPr>
        <p:spPr>
          <a:noFill/>
        </p:spPr>
        <p:txBody>
          <a:bodyPr>
            <a:normAutofit/>
          </a:bodyPr>
          <a:lstStyle/>
          <a:p>
            <a:pPr lvl="0"/>
            <a:r>
              <a:rPr lang="ru-RU" dirty="0">
                <a:solidFill>
                  <a:srgbClr val="002060"/>
                </a:solidFill>
                <a:latin typeface="Arial" panose="020B0604020202020204" pitchFamily="34" charset="0"/>
                <a:cs typeface="Arial" panose="020B0604020202020204" pitchFamily="34" charset="0"/>
              </a:rPr>
              <a:t>Не ограничиваться стандартным списком</a:t>
            </a:r>
          </a:p>
          <a:p>
            <a:pPr lvl="0"/>
            <a:r>
              <a:rPr lang="ru-RU" dirty="0">
                <a:solidFill>
                  <a:srgbClr val="002060"/>
                </a:solidFill>
                <a:latin typeface="Arial" panose="020B0604020202020204" pitchFamily="34" charset="0"/>
                <a:cs typeface="Arial" panose="020B0604020202020204" pitchFamily="34" charset="0"/>
              </a:rPr>
              <a:t>Не задавать все эти вопросы подряд</a:t>
            </a:r>
          </a:p>
          <a:p>
            <a:pPr lvl="0"/>
            <a:r>
              <a:rPr lang="ru-RU" dirty="0" smtClean="0">
                <a:solidFill>
                  <a:srgbClr val="002060"/>
                </a:solidFill>
                <a:latin typeface="Arial" panose="020B0604020202020204" pitchFamily="34" charset="0"/>
                <a:cs typeface="Arial" panose="020B0604020202020204" pitchFamily="34" charset="0"/>
              </a:rPr>
              <a:t>Локус контроля и референция вам </a:t>
            </a:r>
            <a:r>
              <a:rPr lang="ru-RU" dirty="0">
                <a:solidFill>
                  <a:srgbClr val="002060"/>
                </a:solidFill>
                <a:latin typeface="Arial" panose="020B0604020202020204" pitchFamily="34" charset="0"/>
                <a:cs typeface="Arial" panose="020B0604020202020204" pitchFamily="34" charset="0"/>
              </a:rPr>
              <a:t>в помощь</a:t>
            </a:r>
          </a:p>
        </p:txBody>
      </p:sp>
      <p:sp>
        <p:nvSpPr>
          <p:cNvPr id="8" name="Номер слайда 7"/>
          <p:cNvSpPr>
            <a:spLocks noGrp="1"/>
          </p:cNvSpPr>
          <p:nvPr>
            <p:ph type="sldNum" sz="quarter" idx="12"/>
          </p:nvPr>
        </p:nvSpPr>
        <p:spPr/>
        <p:txBody>
          <a:bodyPr/>
          <a:lstStyle/>
          <a:p>
            <a:fld id="{BFFD2A12-9ED4-4FD8-B077-031B5FDE1C4F}" type="slidenum">
              <a:rPr lang="ru-RU" smtClean="0"/>
              <a:pPr/>
              <a:t>12</a:t>
            </a:fld>
            <a:endParaRPr lang="ru-RU"/>
          </a:p>
        </p:txBody>
      </p:sp>
      <p:pic>
        <p:nvPicPr>
          <p:cNvPr id="9" name="Рисунок 8"/>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48610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20712"/>
            <a:ext cx="10515600" cy="1325563"/>
          </a:xfrm>
        </p:spPr>
        <p:txBody>
          <a:bodyPr/>
          <a:lstStyle/>
          <a:p>
            <a:r>
              <a:rPr lang="ru-RU" dirty="0" smtClean="0">
                <a:solidFill>
                  <a:srgbClr val="002060"/>
                </a:solidFill>
                <a:latin typeface="Arial" panose="020B0604020202020204" pitchFamily="34" charset="0"/>
                <a:cs typeface="Arial" panose="020B0604020202020204" pitchFamily="34" charset="0"/>
              </a:rPr>
              <a:t>Раздражающие вопросы</a:t>
            </a:r>
            <a:endParaRPr lang="ru-RU" dirty="0">
              <a:solidFill>
                <a:srgbClr val="002060"/>
              </a:solidFill>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p:txBody>
          <a:bodyPr/>
          <a:lstStyle/>
          <a:p>
            <a:r>
              <a:rPr lang="ru-RU" sz="2800" b="0" dirty="0">
                <a:solidFill>
                  <a:srgbClr val="FF0000"/>
                </a:solidFill>
                <a:latin typeface="Arial" panose="020B0604020202020204" pitchFamily="34" charset="0"/>
                <a:cs typeface="Arial" panose="020B0604020202020204" pitchFamily="34" charset="0"/>
              </a:rPr>
              <a:t>Проблемы</a:t>
            </a:r>
            <a:r>
              <a:rPr lang="ru-RU" dirty="0">
                <a:latin typeface="Arial" panose="020B0604020202020204" pitchFamily="34" charset="0"/>
                <a:cs typeface="Arial" panose="020B0604020202020204" pitchFamily="34" charset="0"/>
              </a:rPr>
              <a:t>	</a:t>
            </a:r>
          </a:p>
        </p:txBody>
      </p:sp>
      <p:sp>
        <p:nvSpPr>
          <p:cNvPr id="4" name="Объект 3"/>
          <p:cNvSpPr>
            <a:spLocks noGrp="1"/>
          </p:cNvSpPr>
          <p:nvPr>
            <p:ph sz="half" idx="2"/>
          </p:nvPr>
        </p:nvSpPr>
        <p:spPr>
          <a:noFill/>
        </p:spPr>
        <p:txBody>
          <a:bodyPr/>
          <a:lstStyle/>
          <a:p>
            <a:r>
              <a:rPr lang="ru-RU" dirty="0">
                <a:solidFill>
                  <a:srgbClr val="002060"/>
                </a:solidFill>
                <a:latin typeface="Arial" panose="020B0604020202020204" pitchFamily="34" charset="0"/>
                <a:cs typeface="Arial" panose="020B0604020202020204" pitchFamily="34" charset="0"/>
              </a:rPr>
              <a:t>Эти вопросы </a:t>
            </a:r>
            <a:r>
              <a:rPr lang="ru-RU" dirty="0" smtClean="0">
                <a:solidFill>
                  <a:srgbClr val="002060"/>
                </a:solidFill>
                <a:latin typeface="Arial" panose="020B0604020202020204" pitchFamily="34" charset="0"/>
                <a:cs typeface="Arial" panose="020B0604020202020204" pitchFamily="34" charset="0"/>
              </a:rPr>
              <a:t>кандидаты не </a:t>
            </a:r>
            <a:r>
              <a:rPr lang="ru-RU" dirty="0">
                <a:solidFill>
                  <a:srgbClr val="002060"/>
                </a:solidFill>
                <a:latin typeface="Arial" panose="020B0604020202020204" pitchFamily="34" charset="0"/>
                <a:cs typeface="Arial" panose="020B0604020202020204" pitchFamily="34" charset="0"/>
              </a:rPr>
              <a:t>любят еще больше чем </a:t>
            </a:r>
            <a:r>
              <a:rPr lang="ru-RU" dirty="0" smtClean="0">
                <a:solidFill>
                  <a:srgbClr val="002060"/>
                </a:solidFill>
                <a:latin typeface="Arial" panose="020B0604020202020204" pitchFamily="34" charset="0"/>
                <a:cs typeface="Arial" panose="020B0604020202020204" pitchFamily="34" charset="0"/>
              </a:rPr>
              <a:t>шаблонные</a:t>
            </a:r>
          </a:p>
          <a:p>
            <a:endParaRPr lang="ru-RU" dirty="0">
              <a:solidFill>
                <a:srgbClr val="002060"/>
              </a:solidFill>
              <a:latin typeface="Arial" panose="020B0604020202020204" pitchFamily="34" charset="0"/>
              <a:cs typeface="Arial" panose="020B0604020202020204" pitchFamily="34" charset="0"/>
            </a:endParaRPr>
          </a:p>
          <a:p>
            <a:pPr marL="0" indent="0">
              <a:buNone/>
            </a:pPr>
            <a:endParaRPr lang="ru-RU" sz="1400" i="1" dirty="0" smtClean="0">
              <a:solidFill>
                <a:srgbClr val="FF0000"/>
              </a:solidFill>
              <a:latin typeface="Arial" panose="020B0604020202020204" pitchFamily="34" charset="0"/>
              <a:cs typeface="Arial" panose="020B0604020202020204" pitchFamily="34" charset="0"/>
            </a:endParaRPr>
          </a:p>
          <a:p>
            <a:pPr marL="0" indent="0">
              <a:buNone/>
            </a:pPr>
            <a:r>
              <a:rPr lang="ru-RU" sz="2400" i="1" dirty="0" smtClean="0">
                <a:solidFill>
                  <a:srgbClr val="FF0000"/>
                </a:solidFill>
                <a:latin typeface="Arial" panose="020B0604020202020204" pitchFamily="34" charset="0"/>
                <a:cs typeface="Arial" panose="020B0604020202020204" pitchFamily="34" charset="0"/>
              </a:rPr>
              <a:t>Пример</a:t>
            </a:r>
            <a:r>
              <a:rPr lang="ru-RU" sz="2400" i="1" dirty="0">
                <a:solidFill>
                  <a:srgbClr val="FF0000"/>
                </a:solidFill>
                <a:latin typeface="Arial" panose="020B0604020202020204" pitchFamily="34" charset="0"/>
                <a:cs typeface="Arial" panose="020B0604020202020204" pitchFamily="34" charset="0"/>
              </a:rPr>
              <a:t>:</a:t>
            </a:r>
          </a:p>
          <a:p>
            <a:pPr marL="0" indent="0">
              <a:buNone/>
            </a:pPr>
            <a:r>
              <a:rPr lang="ru-RU" sz="2400" i="1" dirty="0" smtClean="0">
                <a:solidFill>
                  <a:srgbClr val="FF0000"/>
                </a:solidFill>
                <a:latin typeface="Arial" panose="020B0604020202020204" pitchFamily="34" charset="0"/>
                <a:cs typeface="Arial" panose="020B0604020202020204" pitchFamily="34" charset="0"/>
              </a:rPr>
              <a:t>Задачки </a:t>
            </a:r>
            <a:r>
              <a:rPr lang="ru-RU" sz="2400" i="1" dirty="0">
                <a:solidFill>
                  <a:srgbClr val="FF0000"/>
                </a:solidFill>
                <a:latin typeface="Arial" panose="020B0604020202020204" pitchFamily="34" charset="0"/>
                <a:cs typeface="Arial" panose="020B0604020202020204" pitchFamily="34" charset="0"/>
              </a:rPr>
              <a:t>на логику и сообразительность </a:t>
            </a:r>
            <a:endParaRPr lang="ru-RU" dirty="0">
              <a:solidFill>
                <a:srgbClr val="FF0000"/>
              </a:solidFill>
              <a:latin typeface="Arial" panose="020B0604020202020204" pitchFamily="34" charset="0"/>
              <a:cs typeface="Arial" panose="020B0604020202020204" pitchFamily="34" charset="0"/>
            </a:endParaRPr>
          </a:p>
        </p:txBody>
      </p:sp>
      <p:sp>
        <p:nvSpPr>
          <p:cNvPr id="5" name="Текст 4"/>
          <p:cNvSpPr>
            <a:spLocks noGrp="1"/>
          </p:cNvSpPr>
          <p:nvPr>
            <p:ph type="body" sz="quarter" idx="3"/>
          </p:nvPr>
        </p:nvSpPr>
        <p:spPr/>
        <p:txBody>
          <a:bodyPr/>
          <a:lstStyle/>
          <a:p>
            <a:r>
              <a:rPr lang="ru-RU" sz="2800" b="0" dirty="0">
                <a:solidFill>
                  <a:srgbClr val="00B050"/>
                </a:solidFill>
                <a:latin typeface="Arial" panose="020B0604020202020204" pitchFamily="34" charset="0"/>
                <a:cs typeface="Arial" panose="020B0604020202020204" pitchFamily="34" charset="0"/>
              </a:rPr>
              <a:t>Решения</a:t>
            </a:r>
            <a:endParaRPr lang="ru-RU" b="0" dirty="0">
              <a:solidFill>
                <a:srgbClr val="00B050"/>
              </a:solidFill>
              <a:latin typeface="Arial" panose="020B0604020202020204" pitchFamily="34" charset="0"/>
              <a:cs typeface="Arial" panose="020B0604020202020204" pitchFamily="34" charset="0"/>
            </a:endParaRPr>
          </a:p>
        </p:txBody>
      </p:sp>
      <p:sp>
        <p:nvSpPr>
          <p:cNvPr id="6" name="Объект 5"/>
          <p:cNvSpPr>
            <a:spLocks noGrp="1"/>
          </p:cNvSpPr>
          <p:nvPr>
            <p:ph sz="quarter" idx="4"/>
          </p:nvPr>
        </p:nvSpPr>
        <p:spPr>
          <a:noFill/>
        </p:spPr>
        <p:txBody>
          <a:bodyPr>
            <a:normAutofit lnSpcReduction="10000"/>
          </a:bodyPr>
          <a:lstStyle/>
          <a:p>
            <a:r>
              <a:rPr lang="ru-RU" dirty="0" smtClean="0">
                <a:solidFill>
                  <a:srgbClr val="002060"/>
                </a:solidFill>
                <a:latin typeface="Arial" panose="020B0604020202020204" pitchFamily="34" charset="0"/>
                <a:cs typeface="Arial" panose="020B0604020202020204" pitchFamily="34" charset="0"/>
              </a:rPr>
              <a:t>Предлагать ситуации</a:t>
            </a:r>
            <a:endParaRPr lang="ru-RU" dirty="0">
              <a:solidFill>
                <a:srgbClr val="002060"/>
              </a:solidFill>
              <a:latin typeface="Arial" panose="020B0604020202020204" pitchFamily="34" charset="0"/>
              <a:cs typeface="Arial" panose="020B0604020202020204" pitchFamily="34" charset="0"/>
            </a:endParaRPr>
          </a:p>
          <a:p>
            <a:r>
              <a:rPr lang="ru-RU" dirty="0">
                <a:solidFill>
                  <a:srgbClr val="002060"/>
                </a:solidFill>
                <a:latin typeface="Arial" panose="020B0604020202020204" pitchFamily="34" charset="0"/>
                <a:cs typeface="Arial" panose="020B0604020202020204" pitchFamily="34" charset="0"/>
              </a:rPr>
              <a:t>Оценивать реакцию и подход к решению </a:t>
            </a:r>
            <a:r>
              <a:rPr lang="ru-RU" dirty="0" smtClean="0">
                <a:solidFill>
                  <a:srgbClr val="002060"/>
                </a:solidFill>
                <a:latin typeface="Arial" panose="020B0604020202020204" pitchFamily="34" charset="0"/>
                <a:cs typeface="Arial" panose="020B0604020202020204" pitchFamily="34" charset="0"/>
              </a:rPr>
              <a:t>проблем</a:t>
            </a:r>
          </a:p>
          <a:p>
            <a:r>
              <a:rPr lang="ru-RU" dirty="0" smtClean="0">
                <a:solidFill>
                  <a:srgbClr val="002060"/>
                </a:solidFill>
                <a:latin typeface="Arial" panose="020B0604020202020204" pitchFamily="34" charset="0"/>
                <a:cs typeface="Arial" panose="020B0604020202020204" pitchFamily="34" charset="0"/>
              </a:rPr>
              <a:t>Не выбивать правильный ответ</a:t>
            </a:r>
          </a:p>
          <a:p>
            <a:pPr marL="0" indent="0">
              <a:buNone/>
            </a:pPr>
            <a:r>
              <a:rPr lang="ru-RU" sz="2400" i="1" dirty="0" smtClean="0">
                <a:solidFill>
                  <a:srgbClr val="00B050"/>
                </a:solidFill>
                <a:latin typeface="Arial" panose="020B0604020202020204" pitchFamily="34" charset="0"/>
                <a:cs typeface="Arial" panose="020B0604020202020204" pitchFamily="34" charset="0"/>
              </a:rPr>
              <a:t>Пример:</a:t>
            </a:r>
          </a:p>
          <a:p>
            <a:pPr marL="0" indent="0">
              <a:buNone/>
            </a:pPr>
            <a:r>
              <a:rPr lang="ru-RU" sz="2400" i="1" dirty="0" smtClean="0">
                <a:solidFill>
                  <a:srgbClr val="00B050"/>
                </a:solidFill>
                <a:latin typeface="Arial" panose="020B0604020202020204" pitchFamily="34" charset="0"/>
                <a:cs typeface="Arial" panose="020B0604020202020204" pitchFamily="34" charset="0"/>
              </a:rPr>
              <a:t>Заказчик </a:t>
            </a:r>
            <a:r>
              <a:rPr lang="ru-RU" sz="2400" i="1" dirty="0">
                <a:solidFill>
                  <a:srgbClr val="00B050"/>
                </a:solidFill>
                <a:latin typeface="Arial" panose="020B0604020202020204" pitchFamily="34" charset="0"/>
                <a:cs typeface="Arial" panose="020B0604020202020204" pitchFamily="34" charset="0"/>
              </a:rPr>
              <a:t>хочет зеленую кнопку, а мы можем только красную. </a:t>
            </a:r>
            <a:r>
              <a:rPr lang="ru-RU" sz="2400" i="1" dirty="0" smtClean="0">
                <a:solidFill>
                  <a:srgbClr val="00B050"/>
                </a:solidFill>
                <a:latin typeface="Arial" panose="020B0604020202020204" pitchFamily="34" charset="0"/>
                <a:cs typeface="Arial" panose="020B0604020202020204" pitchFamily="34" charset="0"/>
              </a:rPr>
              <a:t>Что дальше?</a:t>
            </a:r>
            <a:endParaRPr lang="ru-RU" sz="2400" i="1" dirty="0">
              <a:solidFill>
                <a:srgbClr val="00B050"/>
              </a:solidFill>
              <a:latin typeface="Arial" panose="020B0604020202020204" pitchFamily="34" charset="0"/>
              <a:cs typeface="Arial" panose="020B0604020202020204" pitchFamily="34" charset="0"/>
            </a:endParaRPr>
          </a:p>
        </p:txBody>
      </p:sp>
      <p:sp>
        <p:nvSpPr>
          <p:cNvPr id="8" name="Номер слайда 7"/>
          <p:cNvSpPr>
            <a:spLocks noGrp="1"/>
          </p:cNvSpPr>
          <p:nvPr>
            <p:ph type="sldNum" sz="quarter" idx="12"/>
          </p:nvPr>
        </p:nvSpPr>
        <p:spPr/>
        <p:txBody>
          <a:bodyPr/>
          <a:lstStyle/>
          <a:p>
            <a:fld id="{BFFD2A12-9ED4-4FD8-B077-031B5FDE1C4F}" type="slidenum">
              <a:rPr lang="ru-RU" smtClean="0"/>
              <a:pPr/>
              <a:t>13</a:t>
            </a:fld>
            <a:endParaRPr lang="ru-RU" dirty="0"/>
          </a:p>
        </p:txBody>
      </p:sp>
      <p:pic>
        <p:nvPicPr>
          <p:cNvPr id="9" name="Рисунок 8"/>
          <p:cNvPicPr>
            <a:picLocks noChangeAspect="1"/>
          </p:cNvPicPr>
          <p:nvPr/>
        </p:nvPicPr>
        <p:blipFill>
          <a:blip r:embed="rId3"/>
          <a:stretch>
            <a:fillRect/>
          </a:stretch>
        </p:blipFill>
        <p:spPr>
          <a:xfrm>
            <a:off x="9505499" y="192364"/>
            <a:ext cx="2325002" cy="929999"/>
          </a:xfrm>
          <a:prstGeom prst="rect">
            <a:avLst/>
          </a:prstGeom>
        </p:spPr>
      </p:pic>
      <p:pic>
        <p:nvPicPr>
          <p:cNvPr id="7" name="Рисунок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26541" y="3303868"/>
            <a:ext cx="1376082" cy="1528980"/>
          </a:xfrm>
          <a:prstGeom prst="rect">
            <a:avLst/>
          </a:prstGeom>
        </p:spPr>
      </p:pic>
    </p:spTree>
    <p:extLst>
      <p:ext uri="{BB962C8B-B14F-4D97-AF65-F5344CB8AC3E}">
        <p14:creationId xmlns:p14="http://schemas.microsoft.com/office/powerpoint/2010/main" val="24529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088" y="600074"/>
            <a:ext cx="10515600" cy="1325563"/>
          </a:xfrm>
        </p:spPr>
        <p:txBody>
          <a:bodyPr/>
          <a:lstStyle/>
          <a:p>
            <a:r>
              <a:rPr lang="ru-RU" dirty="0">
                <a:solidFill>
                  <a:srgbClr val="002060"/>
                </a:solidFill>
                <a:latin typeface="Arial" panose="020B0604020202020204" pitchFamily="34" charset="0"/>
                <a:cs typeface="Arial" panose="020B0604020202020204" pitchFamily="34" charset="0"/>
              </a:rPr>
              <a:t>Личное впечатление</a:t>
            </a:r>
          </a:p>
        </p:txBody>
      </p:sp>
      <p:sp>
        <p:nvSpPr>
          <p:cNvPr id="3" name="Текст 2"/>
          <p:cNvSpPr>
            <a:spLocks noGrp="1"/>
          </p:cNvSpPr>
          <p:nvPr>
            <p:ph type="body" idx="1"/>
          </p:nvPr>
        </p:nvSpPr>
        <p:spPr/>
        <p:txBody>
          <a:bodyPr/>
          <a:lstStyle/>
          <a:p>
            <a:r>
              <a:rPr lang="ru-RU" sz="2800" b="0" dirty="0">
                <a:solidFill>
                  <a:srgbClr val="FF0000"/>
                </a:solidFill>
                <a:latin typeface="Arial" panose="020B0604020202020204" pitchFamily="34" charset="0"/>
                <a:cs typeface="Arial" panose="020B0604020202020204" pitchFamily="34" charset="0"/>
              </a:rPr>
              <a:t>Проблемы</a:t>
            </a:r>
            <a:endParaRPr lang="ru-RU" b="0" dirty="0">
              <a:solidFill>
                <a:srgbClr val="FF0000"/>
              </a:solidFill>
              <a:latin typeface="Arial" panose="020B0604020202020204" pitchFamily="34" charset="0"/>
              <a:cs typeface="Arial" panose="020B0604020202020204" pitchFamily="34" charset="0"/>
            </a:endParaRPr>
          </a:p>
        </p:txBody>
      </p:sp>
      <p:sp>
        <p:nvSpPr>
          <p:cNvPr id="4" name="Объект 3"/>
          <p:cNvSpPr>
            <a:spLocks noGrp="1"/>
          </p:cNvSpPr>
          <p:nvPr>
            <p:ph sz="half" idx="2"/>
          </p:nvPr>
        </p:nvSpPr>
        <p:spPr>
          <a:noFill/>
        </p:spPr>
        <p:txBody>
          <a:bodyPr/>
          <a:lstStyle/>
          <a:p>
            <a:r>
              <a:rPr lang="ru-RU" dirty="0">
                <a:solidFill>
                  <a:srgbClr val="002060"/>
                </a:solidFill>
                <a:latin typeface="Arial" panose="020B0604020202020204" pitchFamily="34" charset="0"/>
                <a:cs typeface="Arial" panose="020B0604020202020204" pitchFamily="34" charset="0"/>
              </a:rPr>
              <a:t>Оцениваем нравится ли </a:t>
            </a:r>
            <a:r>
              <a:rPr lang="ru-RU" dirty="0" smtClean="0">
                <a:solidFill>
                  <a:srgbClr val="002060"/>
                </a:solidFill>
                <a:latin typeface="Arial" panose="020B0604020202020204" pitchFamily="34" charset="0"/>
                <a:cs typeface="Arial" panose="020B0604020202020204" pitchFamily="34" charset="0"/>
              </a:rPr>
              <a:t>кандидат лично</a:t>
            </a:r>
            <a:endParaRPr lang="ru-RU" dirty="0">
              <a:solidFill>
                <a:srgbClr val="002060"/>
              </a:solidFill>
              <a:latin typeface="Arial" panose="020B0604020202020204" pitchFamily="34" charset="0"/>
              <a:cs typeface="Arial" panose="020B0604020202020204" pitchFamily="34" charset="0"/>
            </a:endParaRPr>
          </a:p>
        </p:txBody>
      </p:sp>
      <p:sp>
        <p:nvSpPr>
          <p:cNvPr id="5" name="Текст 4"/>
          <p:cNvSpPr>
            <a:spLocks noGrp="1"/>
          </p:cNvSpPr>
          <p:nvPr>
            <p:ph type="body" sz="quarter" idx="3"/>
          </p:nvPr>
        </p:nvSpPr>
        <p:spPr/>
        <p:txBody>
          <a:bodyPr/>
          <a:lstStyle/>
          <a:p>
            <a:r>
              <a:rPr lang="ru-RU" sz="2800" b="0" dirty="0">
                <a:solidFill>
                  <a:srgbClr val="00B050"/>
                </a:solidFill>
                <a:latin typeface="Arial" panose="020B0604020202020204" pitchFamily="34" charset="0"/>
                <a:cs typeface="Arial" panose="020B0604020202020204" pitchFamily="34" charset="0"/>
              </a:rPr>
              <a:t>Решения</a:t>
            </a:r>
            <a:endParaRPr lang="ru-RU" b="0" dirty="0">
              <a:solidFill>
                <a:srgbClr val="00B050"/>
              </a:solidFill>
              <a:latin typeface="Arial" panose="020B0604020202020204" pitchFamily="34" charset="0"/>
              <a:cs typeface="Arial" panose="020B0604020202020204" pitchFamily="34" charset="0"/>
            </a:endParaRPr>
          </a:p>
        </p:txBody>
      </p:sp>
      <p:sp>
        <p:nvSpPr>
          <p:cNvPr id="6" name="Объект 5"/>
          <p:cNvSpPr>
            <a:spLocks noGrp="1"/>
          </p:cNvSpPr>
          <p:nvPr>
            <p:ph sz="quarter" idx="4"/>
          </p:nvPr>
        </p:nvSpPr>
        <p:spPr>
          <a:noFill/>
        </p:spPr>
        <p:txBody>
          <a:bodyPr/>
          <a:lstStyle/>
          <a:p>
            <a:r>
              <a:rPr lang="ru-RU" dirty="0" smtClean="0">
                <a:solidFill>
                  <a:srgbClr val="002060"/>
                </a:solidFill>
                <a:latin typeface="Arial" panose="020B0604020202020204" pitchFamily="34" charset="0"/>
                <a:cs typeface="Arial" panose="020B0604020202020204" pitchFamily="34" charset="0"/>
              </a:rPr>
              <a:t>Сомневаетесь, не берите</a:t>
            </a:r>
            <a:endParaRPr lang="ru-RU" dirty="0">
              <a:solidFill>
                <a:srgbClr val="002060"/>
              </a:solidFill>
              <a:latin typeface="Arial" panose="020B0604020202020204" pitchFamily="34" charset="0"/>
              <a:cs typeface="Arial" panose="020B0604020202020204" pitchFamily="34" charset="0"/>
            </a:endParaRPr>
          </a:p>
          <a:p>
            <a:r>
              <a:rPr lang="ru-RU" dirty="0">
                <a:solidFill>
                  <a:srgbClr val="002060"/>
                </a:solidFill>
                <a:latin typeface="Arial" panose="020B0604020202020204" pitchFamily="34" charset="0"/>
                <a:cs typeface="Arial" panose="020B0604020202020204" pitchFamily="34" charset="0"/>
              </a:rPr>
              <a:t>Важно, чтобы </a:t>
            </a:r>
            <a:r>
              <a:rPr lang="ru-RU" dirty="0" smtClean="0">
                <a:solidFill>
                  <a:srgbClr val="002060"/>
                </a:solidFill>
                <a:latin typeface="Arial" panose="020B0604020202020204" pitchFamily="34" charset="0"/>
                <a:cs typeface="Arial" panose="020B0604020202020204" pitchFamily="34" charset="0"/>
              </a:rPr>
              <a:t>кандидат подходил </a:t>
            </a:r>
            <a:r>
              <a:rPr lang="ru-RU" dirty="0">
                <a:solidFill>
                  <a:srgbClr val="002060"/>
                </a:solidFill>
                <a:latin typeface="Arial" panose="020B0604020202020204" pitchFamily="34" charset="0"/>
                <a:cs typeface="Arial" panose="020B0604020202020204" pitchFamily="34" charset="0"/>
              </a:rPr>
              <a:t>команде и проекту</a:t>
            </a:r>
          </a:p>
        </p:txBody>
      </p:sp>
      <p:sp>
        <p:nvSpPr>
          <p:cNvPr id="8" name="Номер слайда 7"/>
          <p:cNvSpPr>
            <a:spLocks noGrp="1"/>
          </p:cNvSpPr>
          <p:nvPr>
            <p:ph type="sldNum" sz="quarter" idx="12"/>
          </p:nvPr>
        </p:nvSpPr>
        <p:spPr/>
        <p:txBody>
          <a:bodyPr/>
          <a:lstStyle/>
          <a:p>
            <a:fld id="{BFFD2A12-9ED4-4FD8-B077-031B5FDE1C4F}" type="slidenum">
              <a:rPr lang="ru-RU" smtClean="0"/>
              <a:pPr/>
              <a:t>14</a:t>
            </a:fld>
            <a:endParaRPr lang="ru-RU"/>
          </a:p>
        </p:txBody>
      </p:sp>
      <p:pic>
        <p:nvPicPr>
          <p:cNvPr id="9" name="Рисунок 8"/>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584683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0062"/>
            <a:ext cx="10515600" cy="1325563"/>
          </a:xfrm>
        </p:spPr>
        <p:txBody>
          <a:bodyPr/>
          <a:lstStyle/>
          <a:p>
            <a:r>
              <a:rPr lang="ru-RU" dirty="0">
                <a:solidFill>
                  <a:srgbClr val="002060"/>
                </a:solidFill>
                <a:latin typeface="Arial" panose="020B0604020202020204" pitchFamily="34" charset="0"/>
                <a:cs typeface="Arial" panose="020B0604020202020204" pitchFamily="34" charset="0"/>
              </a:rPr>
              <a:t>Обратная связь</a:t>
            </a:r>
          </a:p>
        </p:txBody>
      </p:sp>
      <p:sp>
        <p:nvSpPr>
          <p:cNvPr id="3" name="Объект 2"/>
          <p:cNvSpPr>
            <a:spLocks noGrp="1"/>
          </p:cNvSpPr>
          <p:nvPr>
            <p:ph idx="1"/>
          </p:nvPr>
        </p:nvSpPr>
        <p:spPr/>
        <p:txBody>
          <a:bodyPr/>
          <a:lstStyle/>
          <a:p>
            <a:pPr algn="just"/>
            <a:r>
              <a:rPr lang="ru-RU" dirty="0">
                <a:solidFill>
                  <a:srgbClr val="002060"/>
                </a:solidFill>
                <a:latin typeface="Arial" panose="020B0604020202020204" pitchFamily="34" charset="0"/>
                <a:cs typeface="Arial" panose="020B0604020202020204" pitchFamily="34" charset="0"/>
              </a:rPr>
              <a:t>Руководителю: «Мне понравился, потому что &lt;…&gt; и это критично для нашего проекта. Вот это &lt;…&gt; </a:t>
            </a:r>
            <a:r>
              <a:rPr lang="ru-RU" dirty="0" smtClean="0">
                <a:solidFill>
                  <a:srgbClr val="002060"/>
                </a:solidFill>
                <a:latin typeface="Arial" panose="020B0604020202020204" pitchFamily="34" charset="0"/>
                <a:cs typeface="Arial" panose="020B0604020202020204" pitchFamily="34" charset="0"/>
              </a:rPr>
              <a:t>кандидат не </a:t>
            </a:r>
            <a:r>
              <a:rPr lang="ru-RU" dirty="0">
                <a:solidFill>
                  <a:srgbClr val="002060"/>
                </a:solidFill>
                <a:latin typeface="Arial" panose="020B0604020202020204" pitchFamily="34" charset="0"/>
                <a:cs typeface="Arial" panose="020B0604020202020204" pitchFamily="34" charset="0"/>
              </a:rPr>
              <a:t>знает, но это не критично для нашего проекта.»</a:t>
            </a:r>
          </a:p>
          <a:p>
            <a:pPr algn="just"/>
            <a:r>
              <a:rPr lang="ru-RU" dirty="0" smtClean="0">
                <a:solidFill>
                  <a:srgbClr val="002060"/>
                </a:solidFill>
                <a:latin typeface="Arial" panose="020B0604020202020204" pitchFamily="34" charset="0"/>
                <a:cs typeface="Arial" panose="020B0604020202020204" pitchFamily="34" charset="0"/>
              </a:rPr>
              <a:t>Кандидату: «</a:t>
            </a:r>
            <a:r>
              <a:rPr lang="ru-RU" dirty="0">
                <a:solidFill>
                  <a:srgbClr val="002060"/>
                </a:solidFill>
                <a:latin typeface="Arial" panose="020B0604020202020204" pitchFamily="34" charset="0"/>
                <a:cs typeface="Arial" panose="020B0604020202020204" pitchFamily="34" charset="0"/>
              </a:rPr>
              <a:t>Мы с тобой одной крови</a:t>
            </a:r>
            <a:r>
              <a:rPr lang="ru-RU" dirty="0" smtClean="0">
                <a:solidFill>
                  <a:srgbClr val="002060"/>
                </a:solidFill>
                <a:latin typeface="Arial" panose="020B0604020202020204" pitchFamily="34" charset="0"/>
                <a:cs typeface="Arial" panose="020B0604020202020204" pitchFamily="34" charset="0"/>
              </a:rPr>
              <a:t>!»</a:t>
            </a:r>
            <a:endParaRPr lang="ru-RU" dirty="0">
              <a:solidFill>
                <a:srgbClr val="002060"/>
              </a:solidFill>
              <a:latin typeface="Arial" panose="020B0604020202020204" pitchFamily="34" charset="0"/>
              <a:cs typeface="Arial" panose="020B0604020202020204" pitchFamily="34" charset="0"/>
            </a:endParaRPr>
          </a:p>
          <a:p>
            <a:pPr algn="just">
              <a:buNone/>
            </a:pPr>
            <a:endParaRPr lang="ru-RU" dirty="0">
              <a:solidFill>
                <a:srgbClr val="002060"/>
              </a:solidFill>
              <a:latin typeface="Arial" panose="020B0604020202020204" pitchFamily="34" charset="0"/>
              <a:cs typeface="Arial" panose="020B0604020202020204" pitchFamily="34" charset="0"/>
            </a:endParaRPr>
          </a:p>
        </p:txBody>
      </p:sp>
      <p:sp>
        <p:nvSpPr>
          <p:cNvPr id="5" name="Номер слайда 4"/>
          <p:cNvSpPr>
            <a:spLocks noGrp="1"/>
          </p:cNvSpPr>
          <p:nvPr>
            <p:ph type="sldNum" sz="quarter" idx="12"/>
          </p:nvPr>
        </p:nvSpPr>
        <p:spPr/>
        <p:txBody>
          <a:bodyPr/>
          <a:lstStyle/>
          <a:p>
            <a:fld id="{BFFD2A12-9ED4-4FD8-B077-031B5FDE1C4F}" type="slidenum">
              <a:rPr lang="ru-RU" smtClean="0"/>
              <a:pPr/>
              <a:t>15</a:t>
            </a:fld>
            <a:endParaRPr lang="ru-RU"/>
          </a:p>
        </p:txBody>
      </p:sp>
      <p:pic>
        <p:nvPicPr>
          <p:cNvPr id="6" name="Рисунок 5"/>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4498480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0062"/>
            <a:ext cx="10515600" cy="1325563"/>
          </a:xfrm>
        </p:spPr>
        <p:txBody>
          <a:bodyPr/>
          <a:lstStyle/>
          <a:p>
            <a:r>
              <a:rPr lang="ru-RU" dirty="0">
                <a:solidFill>
                  <a:srgbClr val="002060"/>
                </a:solidFill>
                <a:latin typeface="Arial" panose="020B0604020202020204" pitchFamily="34" charset="0"/>
                <a:cs typeface="Arial" panose="020B0604020202020204" pitchFamily="34" charset="0"/>
              </a:rPr>
              <a:t>Еще раз, </a:t>
            </a:r>
            <a:r>
              <a:rPr lang="ru-RU" dirty="0" smtClean="0">
                <a:solidFill>
                  <a:srgbClr val="002060"/>
                </a:solidFill>
                <a:latin typeface="Arial" panose="020B0604020202020204" pitchFamily="34" charset="0"/>
                <a:cs typeface="Arial" panose="020B0604020202020204" pitchFamily="34" charset="0"/>
              </a:rPr>
              <a:t>что </a:t>
            </a:r>
            <a:r>
              <a:rPr lang="ru-RU" dirty="0">
                <a:solidFill>
                  <a:srgbClr val="002060"/>
                </a:solidFill>
                <a:latin typeface="Arial" panose="020B0604020202020204" pitchFamily="34" charset="0"/>
                <a:cs typeface="Arial" panose="020B0604020202020204" pitchFamily="34" charset="0"/>
              </a:rPr>
              <a:t>делать</a:t>
            </a:r>
          </a:p>
        </p:txBody>
      </p:sp>
      <p:sp>
        <p:nvSpPr>
          <p:cNvPr id="3" name="Объект 2"/>
          <p:cNvSpPr>
            <a:spLocks noGrp="1"/>
          </p:cNvSpPr>
          <p:nvPr>
            <p:ph idx="1"/>
          </p:nvPr>
        </p:nvSpPr>
        <p:spPr>
          <a:xfrm>
            <a:off x="838200" y="1825625"/>
            <a:ext cx="9677400" cy="4351338"/>
          </a:xfrm>
        </p:spPr>
        <p:txBody>
          <a:bodyPr/>
          <a:lstStyle/>
          <a:p>
            <a:r>
              <a:rPr lang="ru-RU" dirty="0" smtClean="0">
                <a:solidFill>
                  <a:srgbClr val="002060"/>
                </a:solidFill>
                <a:latin typeface="Arial" panose="020B0604020202020204" pitchFamily="34" charset="0"/>
                <a:cs typeface="Arial" panose="020B0604020202020204" pitchFamily="34" charset="0"/>
              </a:rPr>
              <a:t>Готовиться к собеседованию</a:t>
            </a:r>
            <a:r>
              <a:rPr lang="en-US" dirty="0" smtClean="0">
                <a:solidFill>
                  <a:srgbClr val="002060"/>
                </a:solidFill>
                <a:latin typeface="Arial" panose="020B0604020202020204" pitchFamily="34" charset="0"/>
                <a:cs typeface="Arial" panose="020B0604020202020204" pitchFamily="34" charset="0"/>
              </a:rPr>
              <a:t> </a:t>
            </a:r>
            <a:r>
              <a:rPr lang="ru-RU" dirty="0" smtClean="0">
                <a:solidFill>
                  <a:srgbClr val="002060"/>
                </a:solidFill>
                <a:latin typeface="Arial" panose="020B0604020202020204" pitchFamily="34" charset="0"/>
                <a:cs typeface="Arial" panose="020B0604020202020204" pitchFamily="34" charset="0"/>
              </a:rPr>
              <a:t>и понимать </a:t>
            </a:r>
            <a:r>
              <a:rPr lang="ru-RU" dirty="0">
                <a:solidFill>
                  <a:srgbClr val="002060"/>
                </a:solidFill>
                <a:latin typeface="Arial" panose="020B0604020202020204" pitchFamily="34" charset="0"/>
                <a:cs typeface="Arial" panose="020B0604020202020204" pitchFamily="34" charset="0"/>
              </a:rPr>
              <a:t>где можно </a:t>
            </a:r>
            <a:r>
              <a:rPr lang="ru-RU" dirty="0" smtClean="0">
                <a:solidFill>
                  <a:srgbClr val="002060"/>
                </a:solidFill>
                <a:latin typeface="Arial" panose="020B0604020202020204" pitchFamily="34" charset="0"/>
                <a:cs typeface="Arial" panose="020B0604020202020204" pitchFamily="34" charset="0"/>
              </a:rPr>
              <a:t>подвинуться</a:t>
            </a:r>
          </a:p>
          <a:p>
            <a:r>
              <a:rPr lang="ru-RU" dirty="0" smtClean="0">
                <a:solidFill>
                  <a:srgbClr val="002060"/>
                </a:solidFill>
                <a:latin typeface="Arial" panose="020B0604020202020204" pitchFamily="34" charset="0"/>
                <a:cs typeface="Arial" panose="020B0604020202020204" pitchFamily="34" charset="0"/>
              </a:rPr>
              <a:t>Продавать </a:t>
            </a:r>
            <a:r>
              <a:rPr lang="ru-RU" dirty="0">
                <a:solidFill>
                  <a:srgbClr val="002060"/>
                </a:solidFill>
                <a:latin typeface="Arial" panose="020B0604020202020204" pitchFamily="34" charset="0"/>
                <a:cs typeface="Arial" panose="020B0604020202020204" pitchFamily="34" charset="0"/>
              </a:rPr>
              <a:t>кандидату</a:t>
            </a:r>
            <a:r>
              <a:rPr lang="ru-RU" dirty="0" smtClean="0">
                <a:solidFill>
                  <a:srgbClr val="002060"/>
                </a:solidFill>
                <a:latin typeface="Arial" panose="020B0604020202020204" pitchFamily="34" charset="0"/>
                <a:cs typeface="Arial" panose="020B0604020202020204" pitchFamily="34" charset="0"/>
              </a:rPr>
              <a:t> роль аналитика, проект и компанию, </a:t>
            </a:r>
            <a:r>
              <a:rPr lang="ru-RU" dirty="0">
                <a:solidFill>
                  <a:srgbClr val="002060"/>
                </a:solidFill>
                <a:latin typeface="Arial" panose="020B0604020202020204" pitchFamily="34" charset="0"/>
                <a:cs typeface="Arial" panose="020B0604020202020204" pitchFamily="34" charset="0"/>
              </a:rPr>
              <a:t>честно </a:t>
            </a:r>
            <a:r>
              <a:rPr lang="ru-RU" dirty="0" smtClean="0">
                <a:solidFill>
                  <a:srgbClr val="002060"/>
                </a:solidFill>
                <a:latin typeface="Arial" panose="020B0604020202020204" pitchFamily="34" charset="0"/>
                <a:cs typeface="Arial" panose="020B0604020202020204" pitchFamily="34" charset="0"/>
              </a:rPr>
              <a:t>и без перегибов</a:t>
            </a:r>
          </a:p>
          <a:p>
            <a:r>
              <a:rPr lang="ru-RU" dirty="0" smtClean="0">
                <a:solidFill>
                  <a:srgbClr val="002060"/>
                </a:solidFill>
                <a:latin typeface="Arial" panose="020B0604020202020204" pitchFamily="34" charset="0"/>
                <a:cs typeface="Arial" panose="020B0604020202020204" pitchFamily="34" charset="0"/>
              </a:rPr>
              <a:t>Задавая вопросы, помнить от том, как кандидат их воспринимает</a:t>
            </a:r>
          </a:p>
          <a:p>
            <a:r>
              <a:rPr lang="ru-RU" dirty="0" smtClean="0">
                <a:solidFill>
                  <a:srgbClr val="002060"/>
                </a:solidFill>
                <a:latin typeface="Arial" panose="020B0604020202020204" pitchFamily="34" charset="0"/>
                <a:cs typeface="Arial" panose="020B0604020202020204" pitchFamily="34" charset="0"/>
              </a:rPr>
              <a:t>Давать качественную обратную связь</a:t>
            </a:r>
            <a:endParaRPr lang="ru-RU" dirty="0">
              <a:solidFill>
                <a:srgbClr val="002060"/>
              </a:solidFill>
              <a:latin typeface="Arial" panose="020B0604020202020204" pitchFamily="34" charset="0"/>
              <a:cs typeface="Arial" panose="020B0604020202020204" pitchFamily="34" charset="0"/>
            </a:endParaRPr>
          </a:p>
        </p:txBody>
      </p:sp>
      <p:sp>
        <p:nvSpPr>
          <p:cNvPr id="8" name="Номер слайда 7"/>
          <p:cNvSpPr>
            <a:spLocks noGrp="1"/>
          </p:cNvSpPr>
          <p:nvPr>
            <p:ph type="sldNum" sz="quarter" idx="12"/>
          </p:nvPr>
        </p:nvSpPr>
        <p:spPr/>
        <p:txBody>
          <a:bodyPr/>
          <a:lstStyle/>
          <a:p>
            <a:fld id="{BFFD2A12-9ED4-4FD8-B077-031B5FDE1C4F}" type="slidenum">
              <a:rPr lang="ru-RU" smtClean="0"/>
              <a:pPr/>
              <a:t>16</a:t>
            </a:fld>
            <a:endParaRPr lang="ru-RU"/>
          </a:p>
        </p:txBody>
      </p:sp>
      <p:pic>
        <p:nvPicPr>
          <p:cNvPr id="5" name="Рисунок 4"/>
          <p:cNvPicPr>
            <a:picLocks noChangeAspect="1"/>
          </p:cNvPicPr>
          <p:nvPr/>
        </p:nvPicPr>
        <p:blipFill>
          <a:blip r:embed="rId3"/>
          <a:stretch>
            <a:fillRect/>
          </a:stretch>
        </p:blipFill>
        <p:spPr>
          <a:xfrm>
            <a:off x="9505499" y="192364"/>
            <a:ext cx="2325002" cy="929999"/>
          </a:xfrm>
          <a:prstGeom prst="rect">
            <a:avLst/>
          </a:prstGeom>
        </p:spPr>
      </p:pic>
      <p:pic>
        <p:nvPicPr>
          <p:cNvPr id="4" name="Рисунок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5283" y="4037012"/>
            <a:ext cx="1790216" cy="2501900"/>
          </a:xfrm>
          <a:prstGeom prst="rect">
            <a:avLst/>
          </a:prstGeom>
        </p:spPr>
      </p:pic>
    </p:spTree>
    <p:extLst>
      <p:ext uri="{BB962C8B-B14F-4D97-AF65-F5344CB8AC3E}">
        <p14:creationId xmlns:p14="http://schemas.microsoft.com/office/powerpoint/2010/main" val="37825088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1524000" y="1097244"/>
            <a:ext cx="9144000" cy="2387600"/>
          </a:xfrm>
        </p:spPr>
        <p:txBody>
          <a:bodyPr anchor="t"/>
          <a:lstStyle/>
          <a:p>
            <a:r>
              <a:rPr lang="ru-RU" dirty="0" smtClean="0">
                <a:solidFill>
                  <a:srgbClr val="002060"/>
                </a:solidFill>
                <a:latin typeface="Arial" panose="020B0604020202020204" pitchFamily="34" charset="0"/>
                <a:cs typeface="Arial" panose="020B0604020202020204" pitchFamily="34" charset="0"/>
              </a:rPr>
              <a:t>Спасибо за внимание</a:t>
            </a:r>
            <a:endParaRPr lang="ru-RU" dirty="0">
              <a:solidFill>
                <a:srgbClr val="002060"/>
              </a:solidFill>
              <a:latin typeface="Arial" panose="020B0604020202020204" pitchFamily="34" charset="0"/>
              <a:cs typeface="Arial" panose="020B0604020202020204" pitchFamily="34" charset="0"/>
            </a:endParaRPr>
          </a:p>
        </p:txBody>
      </p:sp>
      <p:sp>
        <p:nvSpPr>
          <p:cNvPr id="4" name="Подзаголовок 3"/>
          <p:cNvSpPr>
            <a:spLocks noGrp="1"/>
          </p:cNvSpPr>
          <p:nvPr>
            <p:ph type="subTitle" idx="1"/>
          </p:nvPr>
        </p:nvSpPr>
        <p:spPr>
          <a:xfrm>
            <a:off x="1524000" y="3264835"/>
            <a:ext cx="9144000" cy="1655762"/>
          </a:xfrm>
        </p:spPr>
        <p:txBody>
          <a:bodyPr>
            <a:normAutofit lnSpcReduction="10000"/>
          </a:bodyPr>
          <a:lstStyle/>
          <a:p>
            <a:pPr algn="l"/>
            <a:r>
              <a:rPr lang="ru-RU" dirty="0">
                <a:solidFill>
                  <a:srgbClr val="002060"/>
                </a:solidFill>
                <a:latin typeface="Arial" panose="020B0604020202020204" pitchFamily="34" charset="0"/>
                <a:cs typeface="Arial" panose="020B0604020202020204" pitchFamily="34" charset="0"/>
              </a:rPr>
              <a:t>Татьяна Гудкова</a:t>
            </a:r>
          </a:p>
          <a:p>
            <a:pPr algn="l"/>
            <a:r>
              <a:rPr lang="en-US" dirty="0" smtClean="0">
                <a:solidFill>
                  <a:srgbClr val="002060"/>
                </a:solidFill>
                <a:latin typeface="Arial" panose="020B0604020202020204" pitchFamily="34" charset="0"/>
                <a:cs typeface="Arial" panose="020B0604020202020204" pitchFamily="34" charset="0"/>
              </a:rPr>
              <a:t>I-Sys</a:t>
            </a:r>
            <a:endParaRPr lang="ru-RU" dirty="0" smtClean="0">
              <a:solidFill>
                <a:srgbClr val="002060"/>
              </a:solidFill>
              <a:latin typeface="Arial" panose="020B0604020202020204" pitchFamily="34" charset="0"/>
              <a:cs typeface="Arial" panose="020B0604020202020204" pitchFamily="34" charset="0"/>
            </a:endParaRPr>
          </a:p>
          <a:p>
            <a:pPr algn="l"/>
            <a:r>
              <a:rPr lang="en-US" u="sng" dirty="0" smtClean="0">
                <a:latin typeface="Arial" panose="020B0604020202020204" pitchFamily="34" charset="0"/>
                <a:cs typeface="Arial" panose="020B0604020202020204" pitchFamily="34" charset="0"/>
                <a:hlinkClick r:id="rId3"/>
              </a:rPr>
              <a:t>t.gudkova@i-sys.ru</a:t>
            </a:r>
            <a:endParaRPr lang="ru-RU" dirty="0" smtClean="0">
              <a:latin typeface="Arial" panose="020B0604020202020204" pitchFamily="34" charset="0"/>
              <a:cs typeface="Arial" panose="020B0604020202020204" pitchFamily="34" charset="0"/>
              <a:hlinkClick r:id="rId4"/>
            </a:endParaRPr>
          </a:p>
          <a:p>
            <a:pPr algn="l"/>
            <a:r>
              <a:rPr lang="en-US" dirty="0" smtClean="0">
                <a:latin typeface="Arial" panose="020B0604020202020204" pitchFamily="34" charset="0"/>
                <a:cs typeface="Arial" panose="020B0604020202020204" pitchFamily="34" charset="0"/>
                <a:hlinkClick r:id="rId4"/>
              </a:rPr>
              <a:t>tatyana.nik.gudkova@gmail.com</a:t>
            </a:r>
            <a:endParaRPr lang="ru-RU" dirty="0">
              <a:latin typeface="Arial" panose="020B0604020202020204" pitchFamily="34" charset="0"/>
              <a:cs typeface="Arial" panose="020B0604020202020204" pitchFamily="34" charset="0"/>
            </a:endParaRPr>
          </a:p>
        </p:txBody>
      </p:sp>
      <p:sp>
        <p:nvSpPr>
          <p:cNvPr id="2" name="Номер слайда 1"/>
          <p:cNvSpPr>
            <a:spLocks noGrp="1"/>
          </p:cNvSpPr>
          <p:nvPr>
            <p:ph type="sldNum" sz="quarter" idx="12"/>
          </p:nvPr>
        </p:nvSpPr>
        <p:spPr/>
        <p:txBody>
          <a:bodyPr/>
          <a:lstStyle/>
          <a:p>
            <a:fld id="{BFFD2A12-9ED4-4FD8-B077-031B5FDE1C4F}" type="slidenum">
              <a:rPr lang="ru-RU" smtClean="0"/>
              <a:pPr/>
              <a:t>17</a:t>
            </a:fld>
            <a:endParaRPr lang="ru-RU"/>
          </a:p>
        </p:txBody>
      </p:sp>
      <p:pic>
        <p:nvPicPr>
          <p:cNvPr id="5" name="Рисунок 4"/>
          <p:cNvPicPr>
            <a:picLocks noChangeAspect="1"/>
          </p:cNvPicPr>
          <p:nvPr/>
        </p:nvPicPr>
        <p:blipFill>
          <a:blip r:embed="rId5"/>
          <a:stretch>
            <a:fillRect/>
          </a:stretch>
        </p:blipFill>
        <p:spPr>
          <a:xfrm>
            <a:off x="9505499" y="192364"/>
            <a:ext cx="2325002" cy="929999"/>
          </a:xfrm>
          <a:prstGeom prst="rect">
            <a:avLst/>
          </a:prstGeom>
        </p:spPr>
      </p:pic>
      <p:pic>
        <p:nvPicPr>
          <p:cNvPr id="6" name="Рисунок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6735521" y="2392550"/>
            <a:ext cx="4494306" cy="2528047"/>
          </a:xfrm>
          <a:prstGeom prst="rect">
            <a:avLst/>
          </a:prstGeom>
        </p:spPr>
      </p:pic>
    </p:spTree>
    <p:extLst>
      <p:ext uri="{BB962C8B-B14F-4D97-AF65-F5344CB8AC3E}">
        <p14:creationId xmlns:p14="http://schemas.microsoft.com/office/powerpoint/2010/main" val="5615438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dirty="0">
                <a:solidFill>
                  <a:srgbClr val="002060"/>
                </a:solidFill>
                <a:latin typeface="Arial" panose="020B0604020202020204" pitchFamily="34" charset="0"/>
                <a:cs typeface="Arial" panose="020B0604020202020204" pitchFamily="34" charset="0"/>
              </a:rPr>
              <a:t/>
            </a:r>
            <a:br>
              <a:rPr lang="ru-RU" dirty="0">
                <a:solidFill>
                  <a:srgbClr val="002060"/>
                </a:solidFill>
                <a:latin typeface="Arial" panose="020B0604020202020204" pitchFamily="34" charset="0"/>
                <a:cs typeface="Arial" panose="020B0604020202020204" pitchFamily="34" charset="0"/>
              </a:rPr>
            </a:br>
            <a:r>
              <a:rPr lang="ru-RU" dirty="0">
                <a:solidFill>
                  <a:srgbClr val="002060"/>
                </a:solidFill>
                <a:latin typeface="Arial" panose="020B0604020202020204" pitchFamily="34" charset="0"/>
                <a:cs typeface="Arial" panose="020B0604020202020204" pitchFamily="34" charset="0"/>
              </a:rPr>
              <a:t>Поднимите руки</a:t>
            </a:r>
            <a:br>
              <a:rPr lang="ru-RU" dirty="0">
                <a:solidFill>
                  <a:srgbClr val="002060"/>
                </a:solidFill>
                <a:latin typeface="Arial" panose="020B0604020202020204" pitchFamily="34" charset="0"/>
                <a:cs typeface="Arial" panose="020B0604020202020204" pitchFamily="34" charset="0"/>
              </a:rPr>
            </a:br>
            <a:endParaRPr lang="ru-RU" dirty="0">
              <a:solidFill>
                <a:srgbClr val="002060"/>
              </a:solidFill>
              <a:latin typeface="Arial" panose="020B0604020202020204" pitchFamily="34" charset="0"/>
              <a:cs typeface="Arial" panose="020B0604020202020204" pitchFamily="34" charset="0"/>
            </a:endParaRPr>
          </a:p>
        </p:txBody>
      </p:sp>
      <p:sp>
        <p:nvSpPr>
          <p:cNvPr id="8" name="Объект 7"/>
          <p:cNvSpPr>
            <a:spLocks noGrp="1"/>
          </p:cNvSpPr>
          <p:nvPr>
            <p:ph idx="1"/>
          </p:nvPr>
        </p:nvSpPr>
        <p:spPr/>
        <p:txBody>
          <a:bodyPr>
            <a:normAutofit/>
          </a:bodyPr>
          <a:lstStyle/>
          <a:p>
            <a:pPr algn="just"/>
            <a:r>
              <a:rPr lang="ru-RU" dirty="0" smtClean="0">
                <a:solidFill>
                  <a:srgbClr val="002060"/>
                </a:solidFill>
                <a:latin typeface="Arial" panose="020B0604020202020204" pitchFamily="34" charset="0"/>
                <a:cs typeface="Arial" panose="020B0604020202020204" pitchFamily="34" charset="0"/>
              </a:rPr>
              <a:t>Кто активно участвует в собеседованиях как аналитик-рекрутер?</a:t>
            </a:r>
          </a:p>
          <a:p>
            <a:pPr algn="just"/>
            <a:r>
              <a:rPr lang="ru-RU" dirty="0" smtClean="0">
                <a:solidFill>
                  <a:srgbClr val="002060"/>
                </a:solidFill>
                <a:latin typeface="Arial" panose="020B0604020202020204" pitchFamily="34" charset="0"/>
                <a:cs typeface="Arial" panose="020B0604020202020204" pitchFamily="34" charset="0"/>
              </a:rPr>
              <a:t>Кого хотя бы раз собеседовал аналитик-рекрутер? </a:t>
            </a:r>
            <a:endParaRPr lang="en-US" dirty="0" smtClean="0">
              <a:solidFill>
                <a:srgbClr val="002060"/>
              </a:solidFill>
              <a:latin typeface="Arial" panose="020B0604020202020204" pitchFamily="34" charset="0"/>
              <a:cs typeface="Arial" panose="020B0604020202020204" pitchFamily="34" charset="0"/>
            </a:endParaRPr>
          </a:p>
          <a:p>
            <a:pPr algn="just"/>
            <a:endParaRPr lang="ru-RU" dirty="0">
              <a:solidFill>
                <a:srgbClr val="002060"/>
              </a:solidFill>
              <a:latin typeface="Arial" panose="020B0604020202020204" pitchFamily="34" charset="0"/>
              <a:cs typeface="Arial" panose="020B0604020202020204" pitchFamily="34" charset="0"/>
            </a:endParaRPr>
          </a:p>
        </p:txBody>
      </p:sp>
      <p:sp>
        <p:nvSpPr>
          <p:cNvPr id="5" name="Номер слайда 4"/>
          <p:cNvSpPr>
            <a:spLocks noGrp="1"/>
          </p:cNvSpPr>
          <p:nvPr>
            <p:ph type="sldNum" sz="quarter" idx="12"/>
          </p:nvPr>
        </p:nvSpPr>
        <p:spPr/>
        <p:txBody>
          <a:bodyPr/>
          <a:lstStyle/>
          <a:p>
            <a:fld id="{BFFD2A12-9ED4-4FD8-B077-031B5FDE1C4F}" type="slidenum">
              <a:rPr lang="ru-RU" smtClean="0"/>
              <a:pPr/>
              <a:t>2</a:t>
            </a:fld>
            <a:endParaRPr lang="ru-RU" dirty="0"/>
          </a:p>
        </p:txBody>
      </p:sp>
      <p:pic>
        <p:nvPicPr>
          <p:cNvPr id="6" name="Рисунок 5"/>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3400174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002060"/>
                </a:solidFill>
                <a:latin typeface="Arial" panose="020B0604020202020204" pitchFamily="34" charset="0"/>
                <a:cs typeface="Arial" panose="020B0604020202020204" pitchFamily="34" charset="0"/>
              </a:rPr>
              <a:t>О ком говорим?</a:t>
            </a:r>
          </a:p>
        </p:txBody>
      </p:sp>
      <p:sp>
        <p:nvSpPr>
          <p:cNvPr id="6" name="Текст 5"/>
          <p:cNvSpPr>
            <a:spLocks noGrp="1"/>
          </p:cNvSpPr>
          <p:nvPr>
            <p:ph type="body" idx="1"/>
          </p:nvPr>
        </p:nvSpPr>
        <p:spPr>
          <a:xfrm>
            <a:off x="1152752" y="1494631"/>
            <a:ext cx="5157787" cy="823912"/>
          </a:xfrm>
        </p:spPr>
        <p:txBody>
          <a:bodyPr>
            <a:normAutofit/>
          </a:bodyPr>
          <a:lstStyle/>
          <a:p>
            <a:r>
              <a:rPr lang="ru-RU" sz="2800" dirty="0" smtClean="0">
                <a:solidFill>
                  <a:srgbClr val="002060"/>
                </a:solidFill>
                <a:latin typeface="Arial" panose="020B0604020202020204" pitchFamily="34" charset="0"/>
                <a:cs typeface="Arial" panose="020B0604020202020204" pitchFamily="34" charset="0"/>
              </a:rPr>
              <a:t>Говорим</a:t>
            </a:r>
            <a:r>
              <a:rPr lang="ru-RU" sz="2800" dirty="0">
                <a:solidFill>
                  <a:srgbClr val="002060"/>
                </a:solidFill>
                <a:latin typeface="Arial" panose="020B0604020202020204" pitchFamily="34" charset="0"/>
                <a:cs typeface="Arial" panose="020B0604020202020204" pitchFamily="34" charset="0"/>
              </a:rPr>
              <a:t>:</a:t>
            </a:r>
          </a:p>
        </p:txBody>
      </p:sp>
      <p:sp>
        <p:nvSpPr>
          <p:cNvPr id="3" name="Объект 2"/>
          <p:cNvSpPr>
            <a:spLocks noGrp="1"/>
          </p:cNvSpPr>
          <p:nvPr>
            <p:ph sz="half" idx="2"/>
          </p:nvPr>
        </p:nvSpPr>
        <p:spPr>
          <a:xfrm>
            <a:off x="1252765" y="2309018"/>
            <a:ext cx="5157787" cy="3684588"/>
          </a:xfrm>
        </p:spPr>
        <p:txBody>
          <a:bodyPr/>
          <a:lstStyle/>
          <a:p>
            <a:r>
              <a:rPr lang="en-US" dirty="0">
                <a:solidFill>
                  <a:srgbClr val="002060"/>
                </a:solidFill>
                <a:latin typeface="Arial" panose="020B0604020202020204" pitchFamily="34" charset="0"/>
                <a:cs typeface="Arial" panose="020B0604020202020204" pitchFamily="34" charset="0"/>
              </a:rPr>
              <a:t>Junior </a:t>
            </a:r>
            <a:endParaRPr lang="ru-RU" dirty="0">
              <a:solidFill>
                <a:srgbClr val="002060"/>
              </a:solidFill>
              <a:latin typeface="Arial" panose="020B0604020202020204" pitchFamily="34" charset="0"/>
              <a:cs typeface="Arial" panose="020B0604020202020204" pitchFamily="34" charset="0"/>
            </a:endParaRPr>
          </a:p>
          <a:p>
            <a:r>
              <a:rPr lang="en-US" dirty="0">
                <a:solidFill>
                  <a:srgbClr val="002060"/>
                </a:solidFill>
                <a:latin typeface="Arial" panose="020B0604020202020204" pitchFamily="34" charset="0"/>
                <a:cs typeface="Arial" panose="020B0604020202020204" pitchFamily="34" charset="0"/>
              </a:rPr>
              <a:t>Regular </a:t>
            </a:r>
            <a:endParaRPr lang="ru-RU" dirty="0">
              <a:solidFill>
                <a:srgbClr val="002060"/>
              </a:solidFill>
              <a:latin typeface="Arial" panose="020B0604020202020204" pitchFamily="34" charset="0"/>
              <a:cs typeface="Arial" panose="020B0604020202020204" pitchFamily="34" charset="0"/>
            </a:endParaRPr>
          </a:p>
          <a:p>
            <a:r>
              <a:rPr lang="en-US" dirty="0">
                <a:solidFill>
                  <a:srgbClr val="002060"/>
                </a:solidFill>
                <a:latin typeface="Arial" panose="020B0604020202020204" pitchFamily="34" charset="0"/>
                <a:cs typeface="Arial" panose="020B0604020202020204" pitchFamily="34" charset="0"/>
              </a:rPr>
              <a:t>Senior </a:t>
            </a:r>
            <a:endParaRPr lang="ru-RU" dirty="0">
              <a:solidFill>
                <a:srgbClr val="002060"/>
              </a:solidFill>
              <a:latin typeface="Arial" panose="020B0604020202020204" pitchFamily="34" charset="0"/>
              <a:cs typeface="Arial" panose="020B0604020202020204" pitchFamily="34" charset="0"/>
            </a:endParaRPr>
          </a:p>
        </p:txBody>
      </p:sp>
      <p:sp>
        <p:nvSpPr>
          <p:cNvPr id="7" name="Текст 6"/>
          <p:cNvSpPr>
            <a:spLocks noGrp="1"/>
          </p:cNvSpPr>
          <p:nvPr>
            <p:ph type="body" sz="quarter" idx="3"/>
          </p:nvPr>
        </p:nvSpPr>
        <p:spPr>
          <a:xfrm>
            <a:off x="6385151" y="1485106"/>
            <a:ext cx="5183188" cy="823912"/>
          </a:xfrm>
        </p:spPr>
        <p:txBody>
          <a:bodyPr>
            <a:normAutofit/>
          </a:bodyPr>
          <a:lstStyle/>
          <a:p>
            <a:r>
              <a:rPr lang="ru-RU" sz="2800" dirty="0" smtClean="0">
                <a:solidFill>
                  <a:srgbClr val="002060"/>
                </a:solidFill>
                <a:latin typeface="Arial" panose="020B0604020202020204" pitchFamily="34" charset="0"/>
                <a:cs typeface="Arial" panose="020B0604020202020204" pitchFamily="34" charset="0"/>
              </a:rPr>
              <a:t>НЕ </a:t>
            </a:r>
            <a:r>
              <a:rPr lang="ru-RU" sz="2800" dirty="0">
                <a:solidFill>
                  <a:srgbClr val="002060"/>
                </a:solidFill>
                <a:latin typeface="Arial" panose="020B0604020202020204" pitchFamily="34" charset="0"/>
                <a:cs typeface="Arial" panose="020B0604020202020204" pitchFamily="34" charset="0"/>
              </a:rPr>
              <a:t>говорим:</a:t>
            </a:r>
          </a:p>
        </p:txBody>
      </p:sp>
      <p:sp>
        <p:nvSpPr>
          <p:cNvPr id="8" name="Объект 7"/>
          <p:cNvSpPr>
            <a:spLocks noGrp="1"/>
          </p:cNvSpPr>
          <p:nvPr>
            <p:ph sz="quarter" idx="4"/>
          </p:nvPr>
        </p:nvSpPr>
        <p:spPr>
          <a:xfrm>
            <a:off x="6385151" y="2309018"/>
            <a:ext cx="5183188" cy="3684588"/>
          </a:xfrm>
        </p:spPr>
        <p:txBody>
          <a:bodyPr/>
          <a:lstStyle/>
          <a:p>
            <a:r>
              <a:rPr lang="en-US" dirty="0">
                <a:solidFill>
                  <a:srgbClr val="002060"/>
                </a:solidFill>
                <a:latin typeface="Arial" panose="020B0604020202020204" pitchFamily="34" charset="0"/>
                <a:cs typeface="Arial" panose="020B0604020202020204" pitchFamily="34" charset="0"/>
              </a:rPr>
              <a:t>Lead </a:t>
            </a:r>
            <a:endParaRPr lang="ru-RU" dirty="0">
              <a:solidFill>
                <a:srgbClr val="002060"/>
              </a:solidFill>
              <a:latin typeface="Arial" panose="020B0604020202020204" pitchFamily="34" charset="0"/>
              <a:cs typeface="Arial" panose="020B0604020202020204" pitchFamily="34" charset="0"/>
            </a:endParaRPr>
          </a:p>
          <a:p>
            <a:r>
              <a:rPr lang="en-US" dirty="0">
                <a:solidFill>
                  <a:srgbClr val="002060"/>
                </a:solidFill>
                <a:latin typeface="Arial" panose="020B0604020202020204" pitchFamily="34" charset="0"/>
                <a:cs typeface="Arial" panose="020B0604020202020204" pitchFamily="34" charset="0"/>
              </a:rPr>
              <a:t>Expert </a:t>
            </a:r>
            <a:endParaRPr lang="ru-RU" dirty="0">
              <a:solidFill>
                <a:srgbClr val="002060"/>
              </a:solidFill>
              <a:latin typeface="Arial" panose="020B0604020202020204" pitchFamily="34" charset="0"/>
              <a:cs typeface="Arial" panose="020B0604020202020204" pitchFamily="34" charset="0"/>
            </a:endParaRPr>
          </a:p>
          <a:p>
            <a:r>
              <a:rPr lang="en-US" dirty="0" smtClean="0">
                <a:solidFill>
                  <a:srgbClr val="002060"/>
                </a:solidFill>
                <a:latin typeface="Arial" panose="020B0604020202020204" pitchFamily="34" charset="0"/>
                <a:cs typeface="Arial" panose="020B0604020202020204" pitchFamily="34" charset="0"/>
              </a:rPr>
              <a:t>HR</a:t>
            </a:r>
            <a:endParaRPr lang="en-US" dirty="0">
              <a:solidFill>
                <a:srgbClr val="002060"/>
              </a:solidFill>
              <a:latin typeface="Arial" panose="020B0604020202020204" pitchFamily="34" charset="0"/>
              <a:cs typeface="Arial" panose="020B0604020202020204" pitchFamily="34" charset="0"/>
            </a:endParaRPr>
          </a:p>
          <a:p>
            <a:r>
              <a:rPr lang="en-US" dirty="0">
                <a:solidFill>
                  <a:srgbClr val="002060"/>
                </a:solidFill>
                <a:latin typeface="Arial" panose="020B0604020202020204" pitchFamily="34" charset="0"/>
                <a:cs typeface="Arial" panose="020B0604020202020204" pitchFamily="34" charset="0"/>
              </a:rPr>
              <a:t>PM</a:t>
            </a:r>
            <a:endParaRPr lang="ru-RU" dirty="0">
              <a:solidFill>
                <a:srgbClr val="002060"/>
              </a:solidFill>
              <a:latin typeface="Arial" panose="020B0604020202020204" pitchFamily="34" charset="0"/>
              <a:cs typeface="Arial" panose="020B0604020202020204" pitchFamily="34" charset="0"/>
            </a:endParaRPr>
          </a:p>
        </p:txBody>
      </p:sp>
      <p:sp>
        <p:nvSpPr>
          <p:cNvPr id="5" name="Номер слайда 4"/>
          <p:cNvSpPr>
            <a:spLocks noGrp="1"/>
          </p:cNvSpPr>
          <p:nvPr>
            <p:ph type="sldNum" sz="quarter" idx="12"/>
          </p:nvPr>
        </p:nvSpPr>
        <p:spPr/>
        <p:txBody>
          <a:bodyPr/>
          <a:lstStyle/>
          <a:p>
            <a:fld id="{BFFD2A12-9ED4-4FD8-B077-031B5FDE1C4F}" type="slidenum">
              <a:rPr lang="ru-RU" smtClean="0"/>
              <a:pPr/>
              <a:t>3</a:t>
            </a:fld>
            <a:endParaRPr lang="ru-RU"/>
          </a:p>
        </p:txBody>
      </p:sp>
      <p:pic>
        <p:nvPicPr>
          <p:cNvPr id="9" name="Рисунок 8"/>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39603297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3080300"/>
            <a:ext cx="10515600" cy="1325563"/>
          </a:xfrm>
        </p:spPr>
        <p:txBody>
          <a:bodyPr/>
          <a:lstStyle/>
          <a:p>
            <a:r>
              <a:rPr lang="ru-RU" dirty="0">
                <a:solidFill>
                  <a:srgbClr val="002060"/>
                </a:solidFill>
                <a:latin typeface="Arial" panose="020B0604020202020204" pitchFamily="34" charset="0"/>
                <a:cs typeface="Arial" panose="020B0604020202020204" pitchFamily="34" charset="0"/>
              </a:rPr>
              <a:t>Цели кандидата</a:t>
            </a:r>
          </a:p>
        </p:txBody>
      </p:sp>
      <p:sp>
        <p:nvSpPr>
          <p:cNvPr id="4" name="Текст 3"/>
          <p:cNvSpPr>
            <a:spLocks noGrp="1"/>
          </p:cNvSpPr>
          <p:nvPr>
            <p:ph idx="1"/>
          </p:nvPr>
        </p:nvSpPr>
        <p:spPr>
          <a:xfrm>
            <a:off x="838200" y="1825625"/>
            <a:ext cx="10515600" cy="1272138"/>
          </a:xfrm>
        </p:spPr>
        <p:txBody>
          <a:bodyPr>
            <a:normAutofit lnSpcReduction="10000"/>
          </a:bodyPr>
          <a:lstStyle/>
          <a:p>
            <a:pPr algn="just"/>
            <a:r>
              <a:rPr lang="ru-RU" dirty="0" smtClean="0">
                <a:solidFill>
                  <a:srgbClr val="002060"/>
                </a:solidFill>
                <a:latin typeface="Arial" panose="020B0604020202020204" pitchFamily="34" charset="0"/>
                <a:cs typeface="Arial" panose="020B0604020202020204" pitchFamily="34" charset="0"/>
              </a:rPr>
              <a:t>Оценить кандидата, выяснить </a:t>
            </a:r>
            <a:r>
              <a:rPr lang="ru-RU" dirty="0">
                <a:solidFill>
                  <a:srgbClr val="002060"/>
                </a:solidFill>
                <a:latin typeface="Arial" panose="020B0604020202020204" pitchFamily="34" charset="0"/>
                <a:cs typeface="Arial" panose="020B0604020202020204" pitchFamily="34" charset="0"/>
              </a:rPr>
              <a:t>подходит ли кандидат проекту </a:t>
            </a:r>
            <a:r>
              <a:rPr lang="ru-RU" dirty="0" smtClean="0">
                <a:solidFill>
                  <a:srgbClr val="002060"/>
                </a:solidFill>
                <a:latin typeface="Arial" panose="020B0604020202020204" pitchFamily="34" charset="0"/>
                <a:cs typeface="Arial" panose="020B0604020202020204" pitchFamily="34" charset="0"/>
              </a:rPr>
              <a:t>и компании</a:t>
            </a:r>
            <a:endParaRPr lang="ru-RU" dirty="0">
              <a:solidFill>
                <a:srgbClr val="002060"/>
              </a:solidFill>
              <a:latin typeface="Arial" panose="020B0604020202020204" pitchFamily="34" charset="0"/>
              <a:cs typeface="Arial" panose="020B0604020202020204" pitchFamily="34" charset="0"/>
            </a:endParaRPr>
          </a:p>
          <a:p>
            <a:pPr algn="just"/>
            <a:r>
              <a:rPr lang="ru-RU" dirty="0">
                <a:solidFill>
                  <a:srgbClr val="00B050"/>
                </a:solidFill>
                <a:latin typeface="Arial" panose="020B0604020202020204" pitchFamily="34" charset="0"/>
                <a:cs typeface="Arial" panose="020B0604020202020204" pitchFamily="34" charset="0"/>
              </a:rPr>
              <a:t>Понравится кандидату как команда </a:t>
            </a:r>
            <a:r>
              <a:rPr lang="ru-RU" dirty="0" smtClean="0">
                <a:solidFill>
                  <a:srgbClr val="00B050"/>
                </a:solidFill>
                <a:latin typeface="Arial" panose="020B0604020202020204" pitchFamily="34" charset="0"/>
                <a:cs typeface="Arial" panose="020B0604020202020204" pitchFamily="34" charset="0"/>
              </a:rPr>
              <a:t>и компания</a:t>
            </a:r>
            <a:endParaRPr lang="ru-RU" dirty="0">
              <a:solidFill>
                <a:srgbClr val="00B050"/>
              </a:solidFill>
              <a:latin typeface="Arial" panose="020B0604020202020204" pitchFamily="34" charset="0"/>
              <a:cs typeface="Arial" panose="020B0604020202020204" pitchFamily="34" charset="0"/>
            </a:endParaRPr>
          </a:p>
          <a:p>
            <a:pPr marL="0" indent="0" algn="just">
              <a:buNone/>
            </a:pPr>
            <a:endParaRPr lang="ru-RU" dirty="0">
              <a:solidFill>
                <a:srgbClr val="002060"/>
              </a:solidFill>
              <a:latin typeface="Arial" panose="020B0604020202020204" pitchFamily="34" charset="0"/>
              <a:cs typeface="Arial" panose="020B0604020202020204" pitchFamily="34" charset="0"/>
            </a:endParaRPr>
          </a:p>
        </p:txBody>
      </p:sp>
      <p:sp>
        <p:nvSpPr>
          <p:cNvPr id="5" name="Заголовок 1"/>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dirty="0">
                <a:solidFill>
                  <a:srgbClr val="002060"/>
                </a:solidFill>
                <a:latin typeface="Arial" panose="020B0604020202020204" pitchFamily="34" charset="0"/>
                <a:cs typeface="Arial" panose="020B0604020202020204" pitchFamily="34" charset="0"/>
              </a:rPr>
              <a:t>Цели рекрутера</a:t>
            </a:r>
          </a:p>
        </p:txBody>
      </p:sp>
      <p:sp>
        <p:nvSpPr>
          <p:cNvPr id="6" name="Текст 3"/>
          <p:cNvSpPr txBox="1">
            <a:spLocks/>
          </p:cNvSpPr>
          <p:nvPr/>
        </p:nvSpPr>
        <p:spPr>
          <a:xfrm>
            <a:off x="990600" y="4423326"/>
            <a:ext cx="10515600" cy="12721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ru-RU" dirty="0">
                <a:solidFill>
                  <a:srgbClr val="002060"/>
                </a:solidFill>
                <a:latin typeface="Arial" panose="020B0604020202020204" pitchFamily="34" charset="0"/>
                <a:cs typeface="Arial" panose="020B0604020202020204" pitchFamily="34" charset="0"/>
              </a:rPr>
              <a:t>Понравится рекрутерам</a:t>
            </a:r>
          </a:p>
          <a:p>
            <a:pPr algn="just"/>
            <a:r>
              <a:rPr lang="ru-RU" dirty="0">
                <a:solidFill>
                  <a:srgbClr val="00B050"/>
                </a:solidFill>
                <a:latin typeface="Arial" panose="020B0604020202020204" pitchFamily="34" charset="0"/>
                <a:cs typeface="Arial" panose="020B0604020202020204" pitchFamily="34" charset="0"/>
              </a:rPr>
              <a:t>Оценить </a:t>
            </a:r>
            <a:r>
              <a:rPr lang="ru-RU" dirty="0" smtClean="0">
                <a:solidFill>
                  <a:srgbClr val="00B050"/>
                </a:solidFill>
                <a:latin typeface="Arial" panose="020B0604020202020204" pitchFamily="34" charset="0"/>
                <a:cs typeface="Arial" panose="020B0604020202020204" pitchFamily="34" charset="0"/>
              </a:rPr>
              <a:t>команду рекрутеров, выяснить подходит ли проект </a:t>
            </a:r>
            <a:r>
              <a:rPr lang="ru-RU" dirty="0">
                <a:solidFill>
                  <a:srgbClr val="00B050"/>
                </a:solidFill>
                <a:latin typeface="Arial" panose="020B0604020202020204" pitchFamily="34" charset="0"/>
                <a:cs typeface="Arial" panose="020B0604020202020204" pitchFamily="34" charset="0"/>
              </a:rPr>
              <a:t>и </a:t>
            </a:r>
            <a:r>
              <a:rPr lang="ru-RU" dirty="0" smtClean="0">
                <a:solidFill>
                  <a:srgbClr val="00B050"/>
                </a:solidFill>
                <a:latin typeface="Arial" panose="020B0604020202020204" pitchFamily="34" charset="0"/>
                <a:cs typeface="Arial" panose="020B0604020202020204" pitchFamily="34" charset="0"/>
              </a:rPr>
              <a:t>компания</a:t>
            </a:r>
            <a:endParaRPr lang="ru-RU" dirty="0">
              <a:solidFill>
                <a:srgbClr val="00B050"/>
              </a:solidFill>
              <a:latin typeface="Arial" panose="020B0604020202020204" pitchFamily="34" charset="0"/>
              <a:cs typeface="Arial" panose="020B0604020202020204" pitchFamily="34" charset="0"/>
            </a:endParaRPr>
          </a:p>
          <a:p>
            <a:pPr algn="just"/>
            <a:endParaRPr lang="ru-RU" dirty="0">
              <a:solidFill>
                <a:srgbClr val="002060"/>
              </a:solidFill>
              <a:latin typeface="Arial" panose="020B0604020202020204" pitchFamily="34" charset="0"/>
              <a:cs typeface="Arial" panose="020B0604020202020204" pitchFamily="34" charset="0"/>
            </a:endParaRPr>
          </a:p>
          <a:p>
            <a:pPr marL="0" indent="0" algn="just">
              <a:buFont typeface="Arial" panose="020B0604020202020204" pitchFamily="34" charset="0"/>
              <a:buNone/>
            </a:pPr>
            <a:endParaRPr lang="ru-RU" dirty="0">
              <a:solidFill>
                <a:srgbClr val="002060"/>
              </a:solidFill>
              <a:latin typeface="Arial" panose="020B0604020202020204" pitchFamily="34" charset="0"/>
              <a:cs typeface="Arial" panose="020B0604020202020204" pitchFamily="34" charset="0"/>
            </a:endParaRPr>
          </a:p>
        </p:txBody>
      </p:sp>
      <p:sp>
        <p:nvSpPr>
          <p:cNvPr id="7" name="Номер слайда 6"/>
          <p:cNvSpPr>
            <a:spLocks noGrp="1"/>
          </p:cNvSpPr>
          <p:nvPr>
            <p:ph type="sldNum" sz="quarter" idx="12"/>
          </p:nvPr>
        </p:nvSpPr>
        <p:spPr/>
        <p:txBody>
          <a:bodyPr/>
          <a:lstStyle/>
          <a:p>
            <a:fld id="{BFFD2A12-9ED4-4FD8-B077-031B5FDE1C4F}" type="slidenum">
              <a:rPr lang="ru-RU" smtClean="0"/>
              <a:pPr/>
              <a:t>4</a:t>
            </a:fld>
            <a:endParaRPr lang="ru-RU"/>
          </a:p>
        </p:txBody>
      </p:sp>
      <p:pic>
        <p:nvPicPr>
          <p:cNvPr id="8" name="Рисунок 7"/>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3876958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002060"/>
                </a:solidFill>
                <a:latin typeface="Arial" panose="020B0604020202020204" pitchFamily="34" charset="0"/>
                <a:cs typeface="Arial" panose="020B0604020202020204" pitchFamily="34" charset="0"/>
              </a:rPr>
              <a:t>Так в чем проблема?</a:t>
            </a:r>
            <a:endParaRPr lang="ru-RU"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838200" y="1690688"/>
            <a:ext cx="10515600" cy="4486275"/>
          </a:xfrm>
        </p:spPr>
        <p:txBody>
          <a:bodyPr/>
          <a:lstStyle/>
          <a:p>
            <a:pPr algn="just">
              <a:spcAft>
                <a:spcPts val="1800"/>
              </a:spcAft>
            </a:pPr>
            <a:r>
              <a:rPr lang="ru-RU" dirty="0">
                <a:solidFill>
                  <a:srgbClr val="002060"/>
                </a:solidFill>
                <a:latin typeface="Arial" panose="020B0604020202020204" pitchFamily="34" charset="0"/>
                <a:cs typeface="Arial" panose="020B0604020202020204" pitchFamily="34" charset="0"/>
              </a:rPr>
              <a:t>Кандидат, который ушел с плохим впечатлением к вам не вернется</a:t>
            </a:r>
          </a:p>
          <a:p>
            <a:pPr algn="just">
              <a:spcAft>
                <a:spcPts val="1800"/>
              </a:spcAft>
            </a:pPr>
            <a:r>
              <a:rPr lang="en-US" dirty="0">
                <a:solidFill>
                  <a:srgbClr val="002060"/>
                </a:solidFill>
                <a:latin typeface="Arial" panose="020B0604020202020204" pitchFamily="34" charset="0"/>
                <a:cs typeface="Arial" panose="020B0604020202020204" pitchFamily="34" charset="0"/>
              </a:rPr>
              <a:t>IT-</a:t>
            </a:r>
            <a:r>
              <a:rPr lang="ru-RU" dirty="0">
                <a:solidFill>
                  <a:srgbClr val="002060"/>
                </a:solidFill>
                <a:latin typeface="Arial" panose="020B0604020202020204" pitchFamily="34" charset="0"/>
                <a:cs typeface="Arial" panose="020B0604020202020204" pitchFamily="34" charset="0"/>
              </a:rPr>
              <a:t>рынок тесен, а сарафанное радио </a:t>
            </a:r>
            <a:r>
              <a:rPr lang="ru-RU" dirty="0" smtClean="0">
                <a:solidFill>
                  <a:srgbClr val="002060"/>
                </a:solidFill>
                <a:latin typeface="Arial" panose="020B0604020202020204" pitchFamily="34" charset="0"/>
                <a:cs typeface="Arial" panose="020B0604020202020204" pitchFamily="34" charset="0"/>
              </a:rPr>
              <a:t>работает</a:t>
            </a:r>
            <a:endParaRPr lang="ru-RU" dirty="0">
              <a:solidFill>
                <a:srgbClr val="002060"/>
              </a:solidFill>
              <a:latin typeface="Arial" panose="020B0604020202020204" pitchFamily="34" charset="0"/>
              <a:cs typeface="Arial" panose="020B0604020202020204" pitchFamily="34" charset="0"/>
            </a:endParaRPr>
          </a:p>
        </p:txBody>
      </p:sp>
      <p:sp>
        <p:nvSpPr>
          <p:cNvPr id="5" name="Номер слайда 4"/>
          <p:cNvSpPr>
            <a:spLocks noGrp="1"/>
          </p:cNvSpPr>
          <p:nvPr>
            <p:ph type="sldNum" sz="quarter" idx="12"/>
          </p:nvPr>
        </p:nvSpPr>
        <p:spPr/>
        <p:txBody>
          <a:bodyPr/>
          <a:lstStyle/>
          <a:p>
            <a:fld id="{BFFD2A12-9ED4-4FD8-B077-031B5FDE1C4F}" type="slidenum">
              <a:rPr lang="ru-RU" smtClean="0"/>
              <a:pPr/>
              <a:t>5</a:t>
            </a:fld>
            <a:endParaRPr lang="ru-RU" dirty="0"/>
          </a:p>
        </p:txBody>
      </p:sp>
      <p:pic>
        <p:nvPicPr>
          <p:cNvPr id="6" name="Рисунок 5"/>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4228352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002060"/>
                </a:solidFill>
                <a:latin typeface="Arial" panose="020B0604020202020204" pitchFamily="34" charset="0"/>
                <a:cs typeface="Arial" panose="020B0604020202020204" pitchFamily="34" charset="0"/>
              </a:rPr>
              <a:t>Осторожно!</a:t>
            </a:r>
            <a:endParaRPr lang="ru-RU" dirty="0">
              <a:solidFill>
                <a:srgbClr val="002060"/>
              </a:solidFill>
              <a:latin typeface="Arial" panose="020B0604020202020204" pitchFamily="34" charset="0"/>
              <a:cs typeface="Arial" panose="020B0604020202020204" pitchFamily="34" charset="0"/>
            </a:endParaRPr>
          </a:p>
        </p:txBody>
      </p:sp>
      <p:pic>
        <p:nvPicPr>
          <p:cNvPr id="4" name="Объект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310093" y="1825625"/>
            <a:ext cx="4294223" cy="2858342"/>
          </a:xfrm>
        </p:spPr>
      </p:pic>
      <p:pic>
        <p:nvPicPr>
          <p:cNvPr id="5" name="Объект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65122" y="1825625"/>
            <a:ext cx="4303825" cy="2864732"/>
          </a:xfrm>
          <a:prstGeom prst="rect">
            <a:avLst/>
          </a:prstGeom>
        </p:spPr>
      </p:pic>
      <p:sp>
        <p:nvSpPr>
          <p:cNvPr id="6" name="Текст 3"/>
          <p:cNvSpPr txBox="1">
            <a:spLocks/>
          </p:cNvSpPr>
          <p:nvPr/>
        </p:nvSpPr>
        <p:spPr>
          <a:xfrm>
            <a:off x="1074146" y="4818902"/>
            <a:ext cx="4766116" cy="13206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ru-RU" sz="2400" dirty="0" smtClean="0">
                <a:solidFill>
                  <a:srgbClr val="002060"/>
                </a:solidFill>
                <a:latin typeface="Arial" panose="020B0604020202020204" pitchFamily="34" charset="0"/>
                <a:cs typeface="Arial" panose="020B0604020202020204" pitchFamily="34" charset="0"/>
              </a:rPr>
              <a:t>Жесткий поединок  и завышенные требования</a:t>
            </a:r>
            <a:endParaRPr lang="ru-RU" sz="2400" dirty="0">
              <a:solidFill>
                <a:srgbClr val="002060"/>
              </a:solidFill>
              <a:latin typeface="Arial" panose="020B0604020202020204" pitchFamily="34" charset="0"/>
              <a:cs typeface="Arial" panose="020B0604020202020204" pitchFamily="34" charset="0"/>
            </a:endParaRPr>
          </a:p>
        </p:txBody>
      </p:sp>
      <p:sp>
        <p:nvSpPr>
          <p:cNvPr id="8" name="Текст 3"/>
          <p:cNvSpPr txBox="1">
            <a:spLocks/>
          </p:cNvSpPr>
          <p:nvPr/>
        </p:nvSpPr>
        <p:spPr>
          <a:xfrm>
            <a:off x="5933976" y="4818902"/>
            <a:ext cx="4766116" cy="13206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ru-RU" sz="2400" dirty="0" smtClean="0">
                <a:solidFill>
                  <a:srgbClr val="002060"/>
                </a:solidFill>
                <a:latin typeface="Arial" panose="020B0604020202020204" pitchFamily="34" charset="0"/>
                <a:cs typeface="Arial" panose="020B0604020202020204" pitchFamily="34" charset="0"/>
              </a:rPr>
              <a:t>Шаблонные критерии</a:t>
            </a:r>
            <a:r>
              <a:rPr lang="en-US" sz="2400" dirty="0" smtClean="0">
                <a:solidFill>
                  <a:srgbClr val="002060"/>
                </a:solidFill>
                <a:latin typeface="Arial" panose="020B0604020202020204" pitchFamily="34" charset="0"/>
                <a:cs typeface="Arial" panose="020B0604020202020204" pitchFamily="34" charset="0"/>
              </a:rPr>
              <a:t> </a:t>
            </a:r>
            <a:r>
              <a:rPr lang="ru-RU" sz="2400" dirty="0" smtClean="0">
                <a:solidFill>
                  <a:srgbClr val="002060"/>
                </a:solidFill>
                <a:latin typeface="Arial" panose="020B0604020202020204" pitchFamily="34" charset="0"/>
                <a:cs typeface="Arial" panose="020B0604020202020204" pitchFamily="34" charset="0"/>
              </a:rPr>
              <a:t>оценки кандидатов</a:t>
            </a:r>
            <a:endParaRPr lang="ru-RU" sz="2400" dirty="0">
              <a:solidFill>
                <a:srgbClr val="002060"/>
              </a:solidFill>
              <a:latin typeface="Arial" panose="020B0604020202020204" pitchFamily="34" charset="0"/>
              <a:cs typeface="Arial" panose="020B0604020202020204" pitchFamily="34" charset="0"/>
            </a:endParaRPr>
          </a:p>
        </p:txBody>
      </p:sp>
      <p:sp>
        <p:nvSpPr>
          <p:cNvPr id="7" name="Номер слайда 6"/>
          <p:cNvSpPr>
            <a:spLocks noGrp="1"/>
          </p:cNvSpPr>
          <p:nvPr>
            <p:ph type="sldNum" sz="quarter" idx="12"/>
          </p:nvPr>
        </p:nvSpPr>
        <p:spPr/>
        <p:txBody>
          <a:bodyPr/>
          <a:lstStyle/>
          <a:p>
            <a:fld id="{BFFD2A12-9ED4-4FD8-B077-031B5FDE1C4F}" type="slidenum">
              <a:rPr lang="ru-RU" smtClean="0"/>
              <a:pPr/>
              <a:t>6</a:t>
            </a:fld>
            <a:endParaRPr lang="ru-RU"/>
          </a:p>
        </p:txBody>
      </p:sp>
      <p:pic>
        <p:nvPicPr>
          <p:cNvPr id="9" name="Рисунок 8"/>
          <p:cNvPicPr>
            <a:picLocks noChangeAspect="1"/>
          </p:cNvPicPr>
          <p:nvPr/>
        </p:nvPicPr>
        <p:blipFill>
          <a:blip r:embed="rId5"/>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1735700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002060"/>
                </a:solidFill>
                <a:latin typeface="Arial" panose="020B0604020202020204" pitchFamily="34" charset="0"/>
                <a:cs typeface="Arial" panose="020B0604020202020204" pitchFamily="34" charset="0"/>
              </a:rPr>
              <a:t>Требования к кандидату</a:t>
            </a:r>
            <a:endParaRPr lang="ru-RU"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smtClean="0">
                <a:solidFill>
                  <a:srgbClr val="002060"/>
                </a:solidFill>
                <a:latin typeface="Arial" panose="020B0604020202020204" pitchFamily="34" charset="0"/>
                <a:cs typeface="Arial" panose="020B0604020202020204" pitchFamily="34" charset="0"/>
              </a:rPr>
              <a:t>Представить себе кандидата: </a:t>
            </a:r>
            <a:r>
              <a:rPr lang="ru-RU" dirty="0">
                <a:solidFill>
                  <a:srgbClr val="002060"/>
                </a:solidFill>
                <a:latin typeface="Arial" panose="020B0604020202020204" pitchFamily="34" charset="0"/>
                <a:cs typeface="Arial" panose="020B0604020202020204" pitchFamily="34" charset="0"/>
              </a:rPr>
              <a:t>что </a:t>
            </a:r>
            <a:r>
              <a:rPr lang="ru-RU" dirty="0" smtClean="0">
                <a:solidFill>
                  <a:srgbClr val="002060"/>
                </a:solidFill>
                <a:latin typeface="Arial" panose="020B0604020202020204" pitchFamily="34" charset="0"/>
                <a:cs typeface="Arial" panose="020B0604020202020204" pitchFamily="34" charset="0"/>
              </a:rPr>
              <a:t>знает</a:t>
            </a:r>
            <a:r>
              <a:rPr lang="ru-RU" dirty="0">
                <a:solidFill>
                  <a:srgbClr val="002060"/>
                </a:solidFill>
                <a:latin typeface="Arial" panose="020B0604020202020204" pitchFamily="34" charset="0"/>
                <a:cs typeface="Arial" panose="020B0604020202020204" pitchFamily="34" charset="0"/>
              </a:rPr>
              <a:t>, что </a:t>
            </a:r>
            <a:r>
              <a:rPr lang="ru-RU" dirty="0" smtClean="0">
                <a:solidFill>
                  <a:srgbClr val="002060"/>
                </a:solidFill>
                <a:latin typeface="Arial" panose="020B0604020202020204" pitchFamily="34" charset="0"/>
                <a:cs typeface="Arial" panose="020B0604020202020204" pitchFamily="34" charset="0"/>
              </a:rPr>
              <a:t>умеет и его </a:t>
            </a:r>
            <a:r>
              <a:rPr lang="ru-RU" dirty="0">
                <a:solidFill>
                  <a:srgbClr val="002060"/>
                </a:solidFill>
                <a:latin typeface="Arial" panose="020B0604020202020204" pitchFamily="34" charset="0"/>
                <a:cs typeface="Arial" panose="020B0604020202020204" pitchFamily="34" charset="0"/>
              </a:rPr>
              <a:t>психологический </a:t>
            </a:r>
            <a:r>
              <a:rPr lang="ru-RU" dirty="0" smtClean="0">
                <a:solidFill>
                  <a:srgbClr val="002060"/>
                </a:solidFill>
                <a:latin typeface="Arial" panose="020B0604020202020204" pitchFamily="34" charset="0"/>
                <a:cs typeface="Arial" panose="020B0604020202020204" pitchFamily="34" charset="0"/>
              </a:rPr>
              <a:t>портрет</a:t>
            </a:r>
          </a:p>
          <a:p>
            <a:r>
              <a:rPr lang="ru-RU" dirty="0" smtClean="0">
                <a:solidFill>
                  <a:srgbClr val="002060"/>
                </a:solidFill>
                <a:latin typeface="Arial" panose="020B0604020202020204" pitchFamily="34" charset="0"/>
                <a:cs typeface="Arial" panose="020B0604020202020204" pitchFamily="34" charset="0"/>
              </a:rPr>
              <a:t>Понимать что принципиально, а где можно подвинуться</a:t>
            </a:r>
            <a:endParaRPr lang="ru-RU" dirty="0">
              <a:solidFill>
                <a:srgbClr val="002060"/>
              </a:solidFill>
              <a:latin typeface="Arial" panose="020B0604020202020204" pitchFamily="34" charset="0"/>
              <a:cs typeface="Arial" panose="020B0604020202020204" pitchFamily="34" charset="0"/>
            </a:endParaRPr>
          </a:p>
          <a:p>
            <a:endParaRPr lang="ru-RU" dirty="0">
              <a:solidFill>
                <a:srgbClr val="002060"/>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FFD2A12-9ED4-4FD8-B077-031B5FDE1C4F}" type="slidenum">
              <a:rPr lang="ru-RU" smtClean="0"/>
              <a:pPr/>
              <a:t>7</a:t>
            </a:fld>
            <a:endParaRPr lang="ru-RU"/>
          </a:p>
        </p:txBody>
      </p:sp>
      <p:pic>
        <p:nvPicPr>
          <p:cNvPr id="5" name="Рисунок 4"/>
          <p:cNvPicPr>
            <a:picLocks noChangeAspect="1"/>
          </p:cNvPicPr>
          <p:nvPr/>
        </p:nvPicPr>
        <p:blipFill>
          <a:blip r:embed="rId3"/>
          <a:stretch>
            <a:fillRect/>
          </a:stretch>
        </p:blipFill>
        <p:spPr>
          <a:xfrm>
            <a:off x="9505499" y="192364"/>
            <a:ext cx="2325002" cy="929999"/>
          </a:xfrm>
          <a:prstGeom prst="rect">
            <a:avLst/>
          </a:prstGeom>
        </p:spPr>
      </p:pic>
    </p:spTree>
    <p:extLst>
      <p:ext uri="{BB962C8B-B14F-4D97-AF65-F5344CB8AC3E}">
        <p14:creationId xmlns:p14="http://schemas.microsoft.com/office/powerpoint/2010/main" val="37479668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838200" y="410368"/>
            <a:ext cx="10515600" cy="1325563"/>
          </a:xfrm>
        </p:spPr>
        <p:txBody>
          <a:bodyPr/>
          <a:lstStyle/>
          <a:p>
            <a:r>
              <a:rPr lang="ru-RU" dirty="0" smtClean="0">
                <a:solidFill>
                  <a:srgbClr val="002060"/>
                </a:solidFill>
                <a:latin typeface="Arial" panose="020B0604020202020204" pitchFamily="34" charset="0"/>
                <a:cs typeface="Arial" panose="020B0604020202020204" pitchFamily="34" charset="0"/>
              </a:rPr>
              <a:t>Подготовка и план</a:t>
            </a:r>
            <a:endParaRPr lang="ru-RU" dirty="0">
              <a:solidFill>
                <a:srgbClr val="002060"/>
              </a:solidFill>
              <a:latin typeface="Arial" panose="020B0604020202020204" pitchFamily="34" charset="0"/>
              <a:cs typeface="Arial" panose="020B0604020202020204" pitchFamily="34" charset="0"/>
            </a:endParaRPr>
          </a:p>
        </p:txBody>
      </p:sp>
      <p:sp>
        <p:nvSpPr>
          <p:cNvPr id="9" name="Объект 8"/>
          <p:cNvSpPr>
            <a:spLocks noGrp="1"/>
          </p:cNvSpPr>
          <p:nvPr>
            <p:ph idx="1"/>
          </p:nvPr>
        </p:nvSpPr>
        <p:spPr/>
        <p:txBody>
          <a:bodyPr/>
          <a:lstStyle/>
          <a:p>
            <a:pPr algn="just"/>
            <a:r>
              <a:rPr lang="ru-RU" dirty="0" smtClean="0">
                <a:solidFill>
                  <a:srgbClr val="002060"/>
                </a:solidFill>
                <a:latin typeface="Arial" panose="020B0604020202020204" pitchFamily="34" charset="0"/>
                <a:cs typeface="Arial" panose="020B0604020202020204" pitchFamily="34" charset="0"/>
              </a:rPr>
              <a:t>Уметь рассказать о компании и  о проекте за </a:t>
            </a:r>
            <a:r>
              <a:rPr lang="en-US" dirty="0" smtClean="0">
                <a:solidFill>
                  <a:srgbClr val="002060"/>
                </a:solidFill>
                <a:latin typeface="Arial" panose="020B0604020202020204" pitchFamily="34" charset="0"/>
                <a:cs typeface="Arial" panose="020B0604020202020204" pitchFamily="34" charset="0"/>
              </a:rPr>
              <a:t>HR </a:t>
            </a:r>
            <a:r>
              <a:rPr lang="ru-RU" dirty="0" smtClean="0">
                <a:solidFill>
                  <a:srgbClr val="002060"/>
                </a:solidFill>
                <a:latin typeface="Arial" panose="020B0604020202020204" pitchFamily="34" charset="0"/>
                <a:cs typeface="Arial" panose="020B0604020202020204" pitchFamily="34" charset="0"/>
              </a:rPr>
              <a:t>и за </a:t>
            </a:r>
            <a:r>
              <a:rPr lang="en-US" dirty="0" smtClean="0">
                <a:solidFill>
                  <a:srgbClr val="002060"/>
                </a:solidFill>
                <a:latin typeface="Arial" panose="020B0604020202020204" pitchFamily="34" charset="0"/>
                <a:cs typeface="Arial" panose="020B0604020202020204" pitchFamily="34" charset="0"/>
              </a:rPr>
              <a:t>PM </a:t>
            </a:r>
            <a:r>
              <a:rPr lang="ru-RU" dirty="0" smtClean="0">
                <a:solidFill>
                  <a:srgbClr val="002060"/>
                </a:solidFill>
                <a:latin typeface="Arial" panose="020B0604020202020204" pitchFamily="34" charset="0"/>
                <a:cs typeface="Arial" panose="020B0604020202020204" pitchFamily="34" charset="0"/>
              </a:rPr>
              <a:t>на случай форс-мажора</a:t>
            </a:r>
            <a:endParaRPr lang="ru-RU" dirty="0">
              <a:solidFill>
                <a:srgbClr val="002060"/>
              </a:solidFill>
              <a:latin typeface="Arial" panose="020B0604020202020204" pitchFamily="34" charset="0"/>
              <a:cs typeface="Arial" panose="020B0604020202020204" pitchFamily="34" charset="0"/>
            </a:endParaRPr>
          </a:p>
          <a:p>
            <a:pPr algn="just"/>
            <a:r>
              <a:rPr lang="ru-RU" dirty="0" smtClean="0">
                <a:solidFill>
                  <a:srgbClr val="002060"/>
                </a:solidFill>
                <a:latin typeface="Arial" panose="020B0604020202020204" pitchFamily="34" charset="0"/>
                <a:cs typeface="Arial" panose="020B0604020202020204" pitchFamily="34" charset="0"/>
              </a:rPr>
              <a:t>Уметь честно продать роль аналитика на проекте </a:t>
            </a:r>
          </a:p>
          <a:p>
            <a:pPr algn="just"/>
            <a:r>
              <a:rPr lang="ru-RU" dirty="0" smtClean="0">
                <a:solidFill>
                  <a:srgbClr val="002060"/>
                </a:solidFill>
                <a:latin typeface="Arial" panose="020B0604020202020204" pitchFamily="34" charset="0"/>
                <a:cs typeface="Arial" panose="020B0604020202020204" pitchFamily="34" charset="0"/>
              </a:rPr>
              <a:t>Составить план вопросов на основании резюме  и подготовить тестовые задания</a:t>
            </a:r>
          </a:p>
          <a:p>
            <a:endParaRPr lang="ru-RU" dirty="0">
              <a:solidFill>
                <a:srgbClr val="002060"/>
              </a:solidFill>
              <a:latin typeface="Arial" panose="020B0604020202020204" pitchFamily="34" charset="0"/>
              <a:cs typeface="Arial" panose="020B0604020202020204" pitchFamily="34" charset="0"/>
            </a:endParaRPr>
          </a:p>
          <a:p>
            <a:endParaRPr lang="ru-RU" dirty="0">
              <a:solidFill>
                <a:srgbClr val="002060"/>
              </a:solidFill>
              <a:latin typeface="Arial" panose="020B0604020202020204" pitchFamily="34" charset="0"/>
              <a:cs typeface="Arial" panose="020B0604020202020204" pitchFamily="34" charset="0"/>
            </a:endParaRPr>
          </a:p>
          <a:p>
            <a:endParaRPr lang="ru-RU" dirty="0">
              <a:solidFill>
                <a:srgbClr val="002060"/>
              </a:solidFill>
              <a:latin typeface="Arial" panose="020B0604020202020204" pitchFamily="34" charset="0"/>
              <a:cs typeface="Arial" panose="020B0604020202020204" pitchFamily="34" charset="0"/>
            </a:endParaRPr>
          </a:p>
        </p:txBody>
      </p:sp>
      <p:sp>
        <p:nvSpPr>
          <p:cNvPr id="7" name="Номер слайда 6"/>
          <p:cNvSpPr>
            <a:spLocks noGrp="1"/>
          </p:cNvSpPr>
          <p:nvPr>
            <p:ph type="sldNum" sz="quarter" idx="12"/>
          </p:nvPr>
        </p:nvSpPr>
        <p:spPr/>
        <p:txBody>
          <a:bodyPr/>
          <a:lstStyle/>
          <a:p>
            <a:fld id="{BFFD2A12-9ED4-4FD8-B077-031B5FDE1C4F}" type="slidenum">
              <a:rPr lang="ru-RU" smtClean="0"/>
              <a:pPr/>
              <a:t>8</a:t>
            </a:fld>
            <a:endParaRPr lang="ru-RU"/>
          </a:p>
        </p:txBody>
      </p:sp>
      <p:pic>
        <p:nvPicPr>
          <p:cNvPr id="5" name="Рисунок 4"/>
          <p:cNvPicPr>
            <a:picLocks noChangeAspect="1"/>
          </p:cNvPicPr>
          <p:nvPr/>
        </p:nvPicPr>
        <p:blipFill>
          <a:blip r:embed="rId3"/>
          <a:stretch>
            <a:fillRect/>
          </a:stretch>
        </p:blipFill>
        <p:spPr>
          <a:xfrm>
            <a:off x="9505499" y="192364"/>
            <a:ext cx="2325002" cy="929999"/>
          </a:xfrm>
          <a:prstGeom prst="rect">
            <a:avLst/>
          </a:prstGeom>
        </p:spPr>
      </p:pic>
      <p:pic>
        <p:nvPicPr>
          <p:cNvPr id="10" name="Рисунок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7286274" y="3784620"/>
            <a:ext cx="3883749" cy="2754292"/>
          </a:xfrm>
          <a:prstGeom prst="rect">
            <a:avLst/>
          </a:prstGeom>
        </p:spPr>
      </p:pic>
    </p:spTree>
    <p:extLst>
      <p:ext uri="{BB962C8B-B14F-4D97-AF65-F5344CB8AC3E}">
        <p14:creationId xmlns:p14="http://schemas.microsoft.com/office/powerpoint/2010/main" val="2433748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679953"/>
            <a:ext cx="10515600" cy="1325563"/>
          </a:xfrm>
        </p:spPr>
        <p:txBody>
          <a:bodyPr/>
          <a:lstStyle/>
          <a:p>
            <a:r>
              <a:rPr lang="ru-RU" dirty="0">
                <a:solidFill>
                  <a:srgbClr val="002060"/>
                </a:solidFill>
                <a:latin typeface="Arial" panose="020B0604020202020204" pitchFamily="34" charset="0"/>
                <a:cs typeface="Arial" panose="020B0604020202020204" pitchFamily="34" charset="0"/>
              </a:rPr>
              <a:t>Практический опыт</a:t>
            </a:r>
          </a:p>
        </p:txBody>
      </p:sp>
      <p:sp>
        <p:nvSpPr>
          <p:cNvPr id="3" name="Текст 2"/>
          <p:cNvSpPr>
            <a:spLocks noGrp="1"/>
          </p:cNvSpPr>
          <p:nvPr>
            <p:ph type="body" idx="1"/>
          </p:nvPr>
        </p:nvSpPr>
        <p:spPr/>
        <p:txBody>
          <a:bodyPr>
            <a:normAutofit/>
          </a:bodyPr>
          <a:lstStyle/>
          <a:p>
            <a:r>
              <a:rPr lang="ru-RU" sz="2800" b="0" dirty="0" smtClean="0">
                <a:solidFill>
                  <a:srgbClr val="FF4519"/>
                </a:solidFill>
                <a:latin typeface="Arial" panose="020B0604020202020204" pitchFamily="34" charset="0"/>
                <a:cs typeface="Arial" panose="020B0604020202020204" pitchFamily="34" charset="0"/>
              </a:rPr>
              <a:t>Хуже</a:t>
            </a:r>
            <a:endParaRPr lang="ru-RU" sz="2800" b="0" dirty="0">
              <a:solidFill>
                <a:srgbClr val="FF4519"/>
              </a:solidFill>
              <a:latin typeface="Arial" panose="020B0604020202020204" pitchFamily="34" charset="0"/>
              <a:cs typeface="Arial" panose="020B0604020202020204" pitchFamily="34" charset="0"/>
            </a:endParaRPr>
          </a:p>
        </p:txBody>
      </p:sp>
      <p:sp>
        <p:nvSpPr>
          <p:cNvPr id="4" name="Объект 3"/>
          <p:cNvSpPr>
            <a:spLocks noGrp="1"/>
          </p:cNvSpPr>
          <p:nvPr>
            <p:ph sz="half" idx="2"/>
          </p:nvPr>
        </p:nvSpPr>
        <p:spPr>
          <a:noFill/>
        </p:spPr>
        <p:txBody>
          <a:bodyPr/>
          <a:lstStyle/>
          <a:p>
            <a:pPr lvl="0"/>
            <a:r>
              <a:rPr lang="ru-RU" dirty="0">
                <a:solidFill>
                  <a:srgbClr val="002060"/>
                </a:solidFill>
                <a:latin typeface="Arial" panose="020B0604020202020204" pitchFamily="34" charset="0"/>
                <a:cs typeface="Arial" panose="020B0604020202020204" pitchFamily="34" charset="0"/>
              </a:rPr>
              <a:t>Перебиваем </a:t>
            </a:r>
            <a:r>
              <a:rPr lang="ru-RU" dirty="0" smtClean="0">
                <a:solidFill>
                  <a:srgbClr val="002060"/>
                </a:solidFill>
                <a:latin typeface="Arial" panose="020B0604020202020204" pitchFamily="34" charset="0"/>
                <a:cs typeface="Arial" panose="020B0604020202020204" pitchFamily="34" charset="0"/>
              </a:rPr>
              <a:t>и </a:t>
            </a:r>
            <a:r>
              <a:rPr lang="ru-RU" dirty="0">
                <a:solidFill>
                  <a:srgbClr val="002060"/>
                </a:solidFill>
                <a:latin typeface="Arial" panose="020B0604020202020204" pitchFamily="34" charset="0"/>
                <a:cs typeface="Arial" panose="020B0604020202020204" pitchFamily="34" charset="0"/>
              </a:rPr>
              <a:t>перетягиваем на себя </a:t>
            </a:r>
            <a:r>
              <a:rPr lang="ru-RU" dirty="0" smtClean="0">
                <a:solidFill>
                  <a:srgbClr val="002060"/>
                </a:solidFill>
                <a:latin typeface="Arial" panose="020B0604020202020204" pitchFamily="34" charset="0"/>
                <a:cs typeface="Arial" panose="020B0604020202020204" pitchFamily="34" charset="0"/>
              </a:rPr>
              <a:t>одеяло</a:t>
            </a:r>
            <a:endParaRPr lang="ru-RU" dirty="0">
              <a:solidFill>
                <a:srgbClr val="002060"/>
              </a:solidFill>
              <a:latin typeface="Arial" panose="020B0604020202020204" pitchFamily="34" charset="0"/>
              <a:cs typeface="Arial" panose="020B0604020202020204" pitchFamily="34" charset="0"/>
            </a:endParaRPr>
          </a:p>
          <a:p>
            <a:r>
              <a:rPr lang="ru-RU" dirty="0">
                <a:solidFill>
                  <a:srgbClr val="002060"/>
                </a:solidFill>
                <a:latin typeface="Arial" panose="020B0604020202020204" pitchFamily="34" charset="0"/>
                <a:cs typeface="Arial" panose="020B0604020202020204" pitchFamily="34" charset="0"/>
              </a:rPr>
              <a:t>Видим слабые места и </a:t>
            </a:r>
            <a:r>
              <a:rPr lang="ru-RU" dirty="0" smtClean="0">
                <a:solidFill>
                  <a:srgbClr val="002060"/>
                </a:solidFill>
                <a:latin typeface="Arial" panose="020B0604020202020204" pitchFamily="34" charset="0"/>
                <a:cs typeface="Arial" panose="020B0604020202020204" pitchFamily="34" charset="0"/>
              </a:rPr>
              <a:t>начинаем нападать</a:t>
            </a:r>
          </a:p>
          <a:p>
            <a:endParaRPr lang="ru-RU" dirty="0">
              <a:solidFill>
                <a:srgbClr val="002060"/>
              </a:solidFill>
              <a:latin typeface="Arial" panose="020B0604020202020204" pitchFamily="34" charset="0"/>
              <a:cs typeface="Arial" panose="020B0604020202020204" pitchFamily="34" charset="0"/>
            </a:endParaRPr>
          </a:p>
        </p:txBody>
      </p:sp>
      <p:sp>
        <p:nvSpPr>
          <p:cNvPr id="5" name="Текст 4"/>
          <p:cNvSpPr>
            <a:spLocks noGrp="1"/>
          </p:cNvSpPr>
          <p:nvPr>
            <p:ph type="body" sz="quarter" idx="3"/>
          </p:nvPr>
        </p:nvSpPr>
        <p:spPr/>
        <p:txBody>
          <a:bodyPr/>
          <a:lstStyle/>
          <a:p>
            <a:r>
              <a:rPr lang="ru-RU" sz="2800" b="0" dirty="0" smtClean="0">
                <a:solidFill>
                  <a:srgbClr val="00B050"/>
                </a:solidFill>
                <a:latin typeface="Arial" panose="020B0604020202020204" pitchFamily="34" charset="0"/>
                <a:cs typeface="Arial" panose="020B0604020202020204" pitchFamily="34" charset="0"/>
              </a:rPr>
              <a:t>Лучше</a:t>
            </a:r>
            <a:endParaRPr lang="ru-RU" b="0" dirty="0">
              <a:solidFill>
                <a:srgbClr val="00B050"/>
              </a:solidFill>
              <a:latin typeface="Arial" panose="020B0604020202020204" pitchFamily="34" charset="0"/>
              <a:cs typeface="Arial" panose="020B0604020202020204" pitchFamily="34" charset="0"/>
            </a:endParaRPr>
          </a:p>
        </p:txBody>
      </p:sp>
      <p:sp>
        <p:nvSpPr>
          <p:cNvPr id="6" name="Объект 5"/>
          <p:cNvSpPr>
            <a:spLocks noGrp="1"/>
          </p:cNvSpPr>
          <p:nvPr>
            <p:ph sz="quarter" idx="4"/>
          </p:nvPr>
        </p:nvSpPr>
        <p:spPr>
          <a:xfrm>
            <a:off x="6172200" y="2505075"/>
            <a:ext cx="5183188" cy="3410533"/>
          </a:xfrm>
          <a:noFill/>
        </p:spPr>
        <p:txBody>
          <a:bodyPr>
            <a:normAutofit lnSpcReduction="10000"/>
          </a:bodyPr>
          <a:lstStyle/>
          <a:p>
            <a:pPr lvl="0"/>
            <a:r>
              <a:rPr lang="ru-RU" dirty="0" smtClean="0">
                <a:solidFill>
                  <a:srgbClr val="002060"/>
                </a:solidFill>
                <a:latin typeface="Arial" panose="020B0604020202020204" pitchFamily="34" charset="0"/>
                <a:cs typeface="Arial" panose="020B0604020202020204" pitchFamily="34" charset="0"/>
              </a:rPr>
              <a:t>Договариваемся заранее кто за кем говорит с кандидатом</a:t>
            </a:r>
          </a:p>
          <a:p>
            <a:pPr lvl="0"/>
            <a:r>
              <a:rPr lang="ru-RU" dirty="0" smtClean="0">
                <a:solidFill>
                  <a:srgbClr val="002060"/>
                </a:solidFill>
                <a:latin typeface="Arial" panose="020B0604020202020204" pitchFamily="34" charset="0"/>
                <a:cs typeface="Arial" panose="020B0604020202020204" pitchFamily="34" charset="0"/>
              </a:rPr>
              <a:t>Подключаемся, когда передадут слово</a:t>
            </a:r>
          </a:p>
          <a:p>
            <a:pPr lvl="0"/>
            <a:r>
              <a:rPr lang="ru-RU" dirty="0" smtClean="0">
                <a:solidFill>
                  <a:srgbClr val="002060"/>
                </a:solidFill>
                <a:latin typeface="Arial" panose="020B0604020202020204" pitchFamily="34" charset="0"/>
                <a:cs typeface="Arial" panose="020B0604020202020204" pitchFamily="34" charset="0"/>
              </a:rPr>
              <a:t>Если перебиваем, то корректно</a:t>
            </a:r>
          </a:p>
          <a:p>
            <a:pPr lvl="0"/>
            <a:r>
              <a:rPr lang="ru-RU" dirty="0" smtClean="0">
                <a:solidFill>
                  <a:srgbClr val="002060"/>
                </a:solidFill>
                <a:latin typeface="Arial" panose="020B0604020202020204" pitchFamily="34" charset="0"/>
                <a:cs typeface="Arial" panose="020B0604020202020204" pitchFamily="34" charset="0"/>
              </a:rPr>
              <a:t>Наблюдаем со стороны</a:t>
            </a:r>
            <a:endParaRPr lang="ru-RU" dirty="0">
              <a:solidFill>
                <a:srgbClr val="002060"/>
              </a:solidFill>
              <a:latin typeface="Arial" panose="020B0604020202020204" pitchFamily="34" charset="0"/>
              <a:cs typeface="Arial" panose="020B0604020202020204" pitchFamily="34" charset="0"/>
            </a:endParaRPr>
          </a:p>
        </p:txBody>
      </p:sp>
      <p:sp>
        <p:nvSpPr>
          <p:cNvPr id="8" name="Номер слайда 7"/>
          <p:cNvSpPr>
            <a:spLocks noGrp="1"/>
          </p:cNvSpPr>
          <p:nvPr>
            <p:ph type="sldNum" sz="quarter" idx="12"/>
          </p:nvPr>
        </p:nvSpPr>
        <p:spPr/>
        <p:txBody>
          <a:bodyPr/>
          <a:lstStyle/>
          <a:p>
            <a:fld id="{BFFD2A12-9ED4-4FD8-B077-031B5FDE1C4F}" type="slidenum">
              <a:rPr lang="ru-RU" smtClean="0"/>
              <a:pPr/>
              <a:t>9</a:t>
            </a:fld>
            <a:endParaRPr lang="ru-RU"/>
          </a:p>
        </p:txBody>
      </p:sp>
      <p:pic>
        <p:nvPicPr>
          <p:cNvPr id="9" name="Рисунок 8"/>
          <p:cNvPicPr>
            <a:picLocks noChangeAspect="1"/>
          </p:cNvPicPr>
          <p:nvPr/>
        </p:nvPicPr>
        <p:blipFill>
          <a:blip r:embed="rId3"/>
          <a:stretch>
            <a:fillRect/>
          </a:stretch>
        </p:blipFill>
        <p:spPr>
          <a:xfrm>
            <a:off x="9505499" y="192364"/>
            <a:ext cx="2325002" cy="929999"/>
          </a:xfrm>
          <a:prstGeom prst="rect">
            <a:avLst/>
          </a:prstGeom>
        </p:spPr>
      </p:pic>
      <p:pic>
        <p:nvPicPr>
          <p:cNvPr id="7" name="Рисунок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52046" y="4539951"/>
            <a:ext cx="1371787" cy="1816399"/>
          </a:xfrm>
          <a:prstGeom prst="rect">
            <a:avLst/>
          </a:prstGeom>
        </p:spPr>
      </p:pic>
    </p:spTree>
    <p:extLst>
      <p:ext uri="{BB962C8B-B14F-4D97-AF65-F5344CB8AC3E}">
        <p14:creationId xmlns:p14="http://schemas.microsoft.com/office/powerpoint/2010/main" val="3581238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8444</TotalTime>
  <Words>2069</Words>
  <Application>Microsoft Office PowerPoint</Application>
  <PresentationFormat>Широкоэкранный</PresentationFormat>
  <Paragraphs>278</Paragraphs>
  <Slides>17</Slides>
  <Notes>17</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Calibri Light</vt:lpstr>
      <vt:lpstr>Wingdings</vt:lpstr>
      <vt:lpstr>Тема Office</vt:lpstr>
      <vt:lpstr>Казнить нельзя помиловать</vt:lpstr>
      <vt:lpstr> Поднимите руки </vt:lpstr>
      <vt:lpstr>О ком говорим?</vt:lpstr>
      <vt:lpstr>Цели кандидата</vt:lpstr>
      <vt:lpstr>Так в чем проблема?</vt:lpstr>
      <vt:lpstr>Осторожно!</vt:lpstr>
      <vt:lpstr>Требования к кандидату</vt:lpstr>
      <vt:lpstr>Подготовка и план</vt:lpstr>
      <vt:lpstr>Практический опыт</vt:lpstr>
      <vt:lpstr>Теоретические вопросы</vt:lpstr>
      <vt:lpstr>Предметная область Это субъективное мнение</vt:lpstr>
      <vt:lpstr>Нужные шаблонные вопросы</vt:lpstr>
      <vt:lpstr>Раздражающие вопросы</vt:lpstr>
      <vt:lpstr>Личное впечатление</vt:lpstr>
      <vt:lpstr>Обратная связь</vt:lpstr>
      <vt:lpstr>Еще раз, что делать</vt:lpstr>
      <vt:lpstr>Спасибо за внимание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Собеседование с аналитиком</dc:title>
  <dc:creator>Татьяна Гудкова</dc:creator>
  <cp:lastModifiedBy>Татьяна Гудкова</cp:lastModifiedBy>
  <cp:revision>186</cp:revision>
  <dcterms:created xsi:type="dcterms:W3CDTF">2015-11-05T12:00:12Z</dcterms:created>
  <dcterms:modified xsi:type="dcterms:W3CDTF">2016-04-20T10:36:33Z</dcterms:modified>
</cp:coreProperties>
</file>