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333" r:id="rId2"/>
    <p:sldId id="270" r:id="rId3"/>
    <p:sldId id="334" r:id="rId4"/>
    <p:sldId id="335" r:id="rId5"/>
    <p:sldId id="337" r:id="rId6"/>
    <p:sldId id="336" r:id="rId7"/>
    <p:sldId id="338" r:id="rId8"/>
    <p:sldId id="339" r:id="rId9"/>
    <p:sldId id="340" r:id="rId10"/>
    <p:sldId id="343" r:id="rId11"/>
    <p:sldId id="344" r:id="rId12"/>
    <p:sldId id="345" r:id="rId13"/>
    <p:sldId id="346" r:id="rId14"/>
    <p:sldId id="347" r:id="rId15"/>
    <p:sldId id="342" r:id="rId16"/>
    <p:sldId id="348" r:id="rId17"/>
    <p:sldId id="349" r:id="rId18"/>
    <p:sldId id="350" r:id="rId19"/>
    <p:sldId id="351" r:id="rId20"/>
    <p:sldId id="384" r:id="rId21"/>
    <p:sldId id="352" r:id="rId22"/>
    <p:sldId id="360" r:id="rId23"/>
    <p:sldId id="361" r:id="rId24"/>
    <p:sldId id="376" r:id="rId25"/>
    <p:sldId id="378" r:id="rId26"/>
    <p:sldId id="353" r:id="rId27"/>
    <p:sldId id="362" r:id="rId28"/>
    <p:sldId id="363" r:id="rId29"/>
    <p:sldId id="379" r:id="rId30"/>
    <p:sldId id="354" r:id="rId31"/>
    <p:sldId id="364" r:id="rId32"/>
    <p:sldId id="380" r:id="rId33"/>
    <p:sldId id="365" r:id="rId34"/>
    <p:sldId id="355" r:id="rId35"/>
    <p:sldId id="366" r:id="rId36"/>
    <p:sldId id="381" r:id="rId37"/>
    <p:sldId id="356" r:id="rId38"/>
    <p:sldId id="368" r:id="rId39"/>
    <p:sldId id="369" r:id="rId40"/>
    <p:sldId id="382" r:id="rId41"/>
    <p:sldId id="357" r:id="rId42"/>
    <p:sldId id="370" r:id="rId43"/>
    <p:sldId id="371" r:id="rId44"/>
    <p:sldId id="372" r:id="rId45"/>
    <p:sldId id="373" r:id="rId46"/>
    <p:sldId id="383" r:id="rId47"/>
    <p:sldId id="358" r:id="rId48"/>
    <p:sldId id="374" r:id="rId49"/>
    <p:sldId id="375" r:id="rId50"/>
    <p:sldId id="298" r:id="rId51"/>
    <p:sldId id="359" r:id="rId52"/>
    <p:sldId id="273" r:id="rId5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7" autoAdjust="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4389-815A-4F65-AC45-A68DE2E0AE18}" type="datetimeFigureOut">
              <a:rPr lang="pl-PL" smtClean="0"/>
              <a:t>28.11.2018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8BD95-B649-44FB-9F69-8A52DBA02F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9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9648F-2DA8-4C5A-803A-23323F86B8F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38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9648F-2DA8-4C5A-803A-23323F86B8F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79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9648F-2DA8-4C5A-803A-23323F86B8F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33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9648F-2DA8-4C5A-803A-23323F86B8F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4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9648F-2DA8-4C5A-803A-23323F86B8FF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17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9648F-2DA8-4C5A-803A-23323F86B8FF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07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E81C-8A61-4702-983E-3E40C6B8BB5B}" type="datetime1">
              <a:rPr lang="pl-PL" smtClean="0"/>
              <a:t>28.11.2018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23AE-D571-4F89-B340-9503CA98719C}" type="datetime1">
              <a:rPr lang="pl-PL" smtClean="0"/>
              <a:t>28.11.2018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1A9E-33C1-49E7-A6BF-0918BDE30E09}" type="datetime1">
              <a:rPr lang="pl-PL" smtClean="0"/>
              <a:t>28.11.2018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E223E2A1-5FB1-4B71-A3A2-CB8A774A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DACF9D3-F920-4C9C-A590-95C5930A4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310FC-FA3F-46B8-A5FB-6593E039F94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25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59999" y="1800000"/>
            <a:ext cx="9719999" cy="4500000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nl-NL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1200" indent="-355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nl-N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3730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nl-N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355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063" indent="-4572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CDCFE353-F4BB-4A04-A01D-4C16B8BC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D9CF468-2B77-426F-A2EA-3CCF874D0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310FC-FA3F-46B8-A5FB-6593E039F94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87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48CE-099A-4446-ABDE-FCF4F855D8E2}" type="datetime1">
              <a:rPr lang="pl-PL" smtClean="0"/>
              <a:t>28.11.2018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BF1A-B8A6-4BE4-A9F2-7CCC472A2DFF}" type="datetime1">
              <a:rPr lang="pl-PL" smtClean="0"/>
              <a:t>28.11.2018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1E01-AB6E-4385-B818-41752E603109}" type="datetime1">
              <a:rPr lang="pl-PL" smtClean="0"/>
              <a:t>28.11.2018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942B-C0D4-4015-A1BB-4AAC1DC83F73}" type="datetime1">
              <a:rPr lang="pl-PL" smtClean="0"/>
              <a:t>28.11.2018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A5B6-6545-4C41-8099-448D64BB746A}" type="datetime1">
              <a:rPr lang="pl-PL" smtClean="0"/>
              <a:t>28.11.2018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2E5-0F02-4889-A599-621F2D0CACA5}" type="datetime1">
              <a:rPr lang="pl-PL" smtClean="0"/>
              <a:t>28.11.2018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260D-C469-4AD9-A64E-0B8A3FFFFDD6}" type="datetime1">
              <a:rPr lang="pl-PL" smtClean="0"/>
              <a:t>28.11.2018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C3DB-0F1C-4CB5-9FF4-9C0AF7D9F40D}" type="datetime1">
              <a:rPr lang="pl-PL" smtClean="0"/>
              <a:t>28.11.2018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040A8-7894-4500-B738-04025B64214B}" type="datetime1">
              <a:rPr lang="pl-PL" smtClean="0"/>
              <a:t>28.11.2018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k.zmitrowicz@sjsi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D017637E-DB2A-4D44-884C-A8262F6C7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t="15284" r="51" b="15284"/>
          <a:stretch/>
        </p:blipFill>
        <p:spPr>
          <a:xfrm>
            <a:off x="-63500" y="-1954"/>
            <a:ext cx="12263600" cy="6858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F40180A5-A3B8-45AA-8CE2-151967B9A3B0}"/>
              </a:ext>
            </a:extLst>
          </p:cNvPr>
          <p:cNvSpPr txBox="1"/>
          <p:nvPr/>
        </p:nvSpPr>
        <p:spPr>
          <a:xfrm>
            <a:off x="30000" y="10746"/>
            <a:ext cx="12132000" cy="830997"/>
          </a:xfrm>
          <a:prstGeom prst="rect">
            <a:avLst/>
          </a:prstGeom>
          <a:solidFill>
            <a:srgbClr val="70AD47">
              <a:alpha val="50196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The 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7 Skills  </a:t>
            </a:r>
            <a:r>
              <a:rPr lang="fr-FR" sz="4000" dirty="0">
                <a:solidFill>
                  <a:schemeClr val="bg1"/>
                </a:solidFill>
              </a:rPr>
              <a:t>of </a:t>
            </a:r>
            <a:r>
              <a:rPr lang="fr-FR" sz="4000" dirty="0" err="1">
                <a:solidFill>
                  <a:schemeClr val="bg1"/>
                </a:solidFill>
              </a:rPr>
              <a:t>highly</a:t>
            </a:r>
            <a:r>
              <a:rPr lang="fr-FR" sz="4000" dirty="0">
                <a:solidFill>
                  <a:schemeClr val="bg1"/>
                </a:solidFill>
              </a:rPr>
              <a:t> effective teams</a:t>
            </a:r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xmlns="" id="{2F72AC42-4037-4290-9831-9476DFB7F708}"/>
              </a:ext>
            </a:extLst>
          </p:cNvPr>
          <p:cNvGrpSpPr/>
          <p:nvPr/>
        </p:nvGrpSpPr>
        <p:grpSpPr>
          <a:xfrm>
            <a:off x="3335915" y="689879"/>
            <a:ext cx="5505428" cy="5476544"/>
            <a:chOff x="3335915" y="689879"/>
            <a:chExt cx="5505428" cy="5476544"/>
          </a:xfrm>
        </p:grpSpPr>
        <p:sp>
          <p:nvSpPr>
            <p:cNvPr id="40" name="Ovaal 39">
              <a:extLst>
                <a:ext uri="{FF2B5EF4-FFF2-40B4-BE49-F238E27FC236}">
                  <a16:creationId xmlns:a16="http://schemas.microsoft.com/office/drawing/2014/main" xmlns="" id="{EE9DA368-80A9-45E0-B3B3-0188DCB0DA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061000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xmlns="" id="{747A7DAC-D08C-45D0-B989-291B3D98B076}"/>
                </a:ext>
              </a:extLst>
            </p:cNvPr>
            <p:cNvSpPr/>
            <p:nvPr/>
          </p:nvSpPr>
          <p:spPr>
            <a:xfrm>
              <a:off x="4048604" y="90860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8DC073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xmlns="" id="{1DF869D3-4378-4FB7-ACD0-E6D9B0F4566E}"/>
                </a:ext>
              </a:extLst>
            </p:cNvPr>
            <p:cNvSpPr/>
            <p:nvPr/>
          </p:nvSpPr>
          <p:spPr>
            <a:xfrm rot="3600000">
              <a:off x="5890104" y="94035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8F608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xmlns="" id="{7145F285-07E0-460E-AB1C-52394CC6D3EF}"/>
                </a:ext>
              </a:extLst>
            </p:cNvPr>
            <p:cNvSpPr/>
            <p:nvPr/>
          </p:nvSpPr>
          <p:spPr>
            <a:xfrm rot="7200000">
              <a:off x="6780751" y="2556664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0B14E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xmlns="" id="{CBFCE895-8051-446C-A083-798E8BF17C82}"/>
                </a:ext>
              </a:extLst>
            </p:cNvPr>
            <p:cNvSpPr/>
            <p:nvPr/>
          </p:nvSpPr>
          <p:spPr>
            <a:xfrm rot="10800000">
              <a:off x="5836472" y="4137398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10C0C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xmlns="" id="{FEE83911-2506-47F4-B66C-747614FD1A46}"/>
                </a:ext>
              </a:extLst>
            </p:cNvPr>
            <p:cNvSpPr/>
            <p:nvPr/>
          </p:nvSpPr>
          <p:spPr>
            <a:xfrm rot="14400000">
              <a:off x="3989008" y="4105831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06D1DD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xmlns="" id="{7851D7E4-60D6-42D2-8953-832406916097}"/>
                </a:ext>
              </a:extLst>
            </p:cNvPr>
            <p:cNvSpPr/>
            <p:nvPr/>
          </p:nvSpPr>
          <p:spPr>
            <a:xfrm rot="18000000">
              <a:off x="3085438" y="2498197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3153E5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18">
              <a:extLst>
                <a:ext uri="{FF2B5EF4-FFF2-40B4-BE49-F238E27FC236}">
                  <a16:creationId xmlns:a16="http://schemas.microsoft.com/office/drawing/2014/main" xmlns="" id="{DD4FE5B7-702D-43A0-B7E1-5349B2F2FA6C}"/>
                </a:ext>
              </a:extLst>
            </p:cNvPr>
            <p:cNvSpPr/>
            <p:nvPr/>
          </p:nvSpPr>
          <p:spPr>
            <a:xfrm>
              <a:off x="5267829" y="2608200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8" name="Titel 1">
              <a:extLst>
                <a:ext uri="{FF2B5EF4-FFF2-40B4-BE49-F238E27FC236}">
                  <a16:creationId xmlns:a16="http://schemas.microsoft.com/office/drawing/2014/main" xmlns="" id="{7BF38965-0B9C-4B9B-9482-C17C50D7BAD6}"/>
                </a:ext>
              </a:extLst>
            </p:cNvPr>
            <p:cNvSpPr txBox="1">
              <a:spLocks/>
            </p:cNvSpPr>
            <p:nvPr/>
          </p:nvSpPr>
          <p:spPr>
            <a:xfrm>
              <a:off x="5347194" y="3198265"/>
              <a:ext cx="1496743" cy="47127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36000" rIns="0" bIns="36000" anchor="ctr" anchorCtr="0">
              <a:sp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200" b="1" kern="1200" baseline="0">
                  <a:solidFill>
                    <a:srgbClr val="00008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1007943" fontAlgn="auto">
                <a:lnSpc>
                  <a:spcPct val="90000"/>
                </a:lnSpc>
                <a:spcAft>
                  <a:spcPts val="0"/>
                </a:spcAft>
              </a:pPr>
              <a:r>
                <a:rPr lang="en-US" sz="2800" dirty="0">
                  <a:solidFill>
                    <a:srgbClr val="203864"/>
                  </a:solidFill>
                  <a:latin typeface="Lucida Handwriting" panose="03010101010101010101" pitchFamily="66" charset="0"/>
                </a:rPr>
                <a:t>7 Skills</a:t>
              </a:r>
            </a:p>
          </p:txBody>
        </p:sp>
        <p:sp>
          <p:nvSpPr>
            <p:cNvPr id="49" name="ArrowText2">
              <a:extLst>
                <a:ext uri="{FF2B5EF4-FFF2-40B4-BE49-F238E27FC236}">
                  <a16:creationId xmlns:a16="http://schemas.microsoft.com/office/drawing/2014/main" xmlns="" id="{BD7C1471-A8FB-4A19-8AB4-8DAFFAEA47AF}"/>
                </a:ext>
              </a:extLst>
            </p:cNvPr>
            <p:cNvSpPr txBox="1"/>
            <p:nvPr/>
          </p:nvSpPr>
          <p:spPr>
            <a:xfrm rot="20400000">
              <a:off x="4812729" y="1518098"/>
              <a:ext cx="128431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Empathize</a:t>
              </a:r>
            </a:p>
          </p:txBody>
        </p:sp>
        <p:sp>
          <p:nvSpPr>
            <p:cNvPr id="50" name="ArrowText3">
              <a:extLst>
                <a:ext uri="{FF2B5EF4-FFF2-40B4-BE49-F238E27FC236}">
                  <a16:creationId xmlns:a16="http://schemas.microsoft.com/office/drawing/2014/main" xmlns="" id="{AC60DD2A-97C1-400E-837B-CC3BBFFA04AF}"/>
                </a:ext>
              </a:extLst>
            </p:cNvPr>
            <p:cNvSpPr txBox="1"/>
            <p:nvPr/>
          </p:nvSpPr>
          <p:spPr>
            <a:xfrm rot="2400000">
              <a:off x="6831181" y="1837792"/>
              <a:ext cx="95723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Explore</a:t>
              </a:r>
            </a:p>
          </p:txBody>
        </p:sp>
        <p:sp>
          <p:nvSpPr>
            <p:cNvPr id="51" name="ArrowText4">
              <a:extLst>
                <a:ext uri="{FF2B5EF4-FFF2-40B4-BE49-F238E27FC236}">
                  <a16:creationId xmlns:a16="http://schemas.microsoft.com/office/drawing/2014/main" xmlns="" id="{0EAEBB15-F82E-42D3-8BA3-1FDCBBB6CF39}"/>
                </a:ext>
              </a:extLst>
            </p:cNvPr>
            <p:cNvSpPr txBox="1"/>
            <p:nvPr/>
          </p:nvSpPr>
          <p:spPr>
            <a:xfrm rot="5400000">
              <a:off x="7290273" y="3404633"/>
              <a:ext cx="1289805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192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Collaborate</a:t>
              </a:r>
            </a:p>
          </p:txBody>
        </p:sp>
        <p:sp>
          <p:nvSpPr>
            <p:cNvPr id="52" name="ArrowText5">
              <a:extLst>
                <a:ext uri="{FF2B5EF4-FFF2-40B4-BE49-F238E27FC236}">
                  <a16:creationId xmlns:a16="http://schemas.microsoft.com/office/drawing/2014/main" xmlns="" id="{ACB21DD8-D124-4DCC-BDD4-727BE0A39C26}"/>
                </a:ext>
              </a:extLst>
            </p:cNvPr>
            <p:cNvSpPr txBox="1"/>
            <p:nvPr/>
          </p:nvSpPr>
          <p:spPr>
            <a:xfrm rot="20409503">
              <a:off x="6161446" y="5034107"/>
              <a:ext cx="1127742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Ideate</a:t>
              </a:r>
            </a:p>
          </p:txBody>
        </p:sp>
        <p:sp>
          <p:nvSpPr>
            <p:cNvPr id="53" name="ArrowText6">
              <a:extLst>
                <a:ext uri="{FF2B5EF4-FFF2-40B4-BE49-F238E27FC236}">
                  <a16:creationId xmlns:a16="http://schemas.microsoft.com/office/drawing/2014/main" xmlns="" id="{B34745F3-1AE3-49BA-9B4D-6BC47243988B}"/>
                </a:ext>
              </a:extLst>
            </p:cNvPr>
            <p:cNvSpPr txBox="1"/>
            <p:nvPr/>
          </p:nvSpPr>
          <p:spPr>
            <a:xfrm rot="2400000">
              <a:off x="4554284" y="4709652"/>
              <a:ext cx="704549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Tell</a:t>
              </a:r>
            </a:p>
          </p:txBody>
        </p:sp>
        <p:sp>
          <p:nvSpPr>
            <p:cNvPr id="54" name="ArrowText6">
              <a:extLst>
                <a:ext uri="{FF2B5EF4-FFF2-40B4-BE49-F238E27FC236}">
                  <a16:creationId xmlns:a16="http://schemas.microsoft.com/office/drawing/2014/main" xmlns="" id="{557FE2EC-9DC2-4B43-9E8E-825145D1D5F7}"/>
                </a:ext>
              </a:extLst>
            </p:cNvPr>
            <p:cNvSpPr txBox="1"/>
            <p:nvPr/>
          </p:nvSpPr>
          <p:spPr>
            <a:xfrm rot="5400000">
              <a:off x="3891004" y="3138228"/>
              <a:ext cx="704549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0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Sell</a:t>
              </a:r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xmlns="" id="{227CB8AF-A459-4590-84D9-99482AE9355F}"/>
                </a:ext>
              </a:extLst>
            </p:cNvPr>
            <p:cNvSpPr/>
            <p:nvPr/>
          </p:nvSpPr>
          <p:spPr>
            <a:xfrm>
              <a:off x="4746648" y="2416097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xmlns="" id="{21159231-4E13-47EC-BAAD-E8DBF92F077F}"/>
                </a:ext>
              </a:extLst>
            </p:cNvPr>
            <p:cNvSpPr/>
            <p:nvPr/>
          </p:nvSpPr>
          <p:spPr>
            <a:xfrm rot="10800000">
              <a:off x="4743150" y="1172561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E469672-303A-489D-8086-0EC2F7CF5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A90C1-0E26-45F9-B447-BDC6E1BC994A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5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0554" y="885413"/>
            <a:ext cx="3144836" cy="121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6202838"/>
            <a:ext cx="953936" cy="543694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32" y="6345070"/>
            <a:ext cx="1066067" cy="401462"/>
          </a:xfrm>
          <a:prstGeom prst="rect">
            <a:avLst/>
          </a:prstGeom>
        </p:spPr>
      </p:pic>
      <p:pic>
        <p:nvPicPr>
          <p:cNvPr id="28" name="Picture 2" descr="Image result for tmmi local chap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41" y="5889282"/>
            <a:ext cx="1446838" cy="1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0747514" y="6428035"/>
            <a:ext cx="147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www.sjsi.org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88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Collaboration And Teamwork…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09520"/>
            <a:ext cx="5773359" cy="651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Communication…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2" descr="Image result for scream m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7" y="692696"/>
            <a:ext cx="10890446" cy="5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Empathy…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92101"/>
            <a:ext cx="10287000" cy="642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What went wrong?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How the team was built?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Tools and techniques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 b="11408"/>
          <a:stretch/>
        </p:blipFill>
        <p:spPr>
          <a:xfrm>
            <a:off x="0" y="-27384"/>
            <a:ext cx="12192000" cy="6840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…which can kill creativity…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What we missed?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lèche : quatre pointes 13">
            <a:extLst>
              <a:ext uri="{FF2B5EF4-FFF2-40B4-BE49-F238E27FC236}">
                <a16:creationId xmlns:a16="http://schemas.microsoft.com/office/drawing/2014/main" xmlns="" id="{DB5F2ADE-A5FE-4262-9896-43E86918FB6B}"/>
              </a:ext>
            </a:extLst>
          </p:cNvPr>
          <p:cNvSpPr/>
          <p:nvPr/>
        </p:nvSpPr>
        <p:spPr>
          <a:xfrm>
            <a:off x="5519936" y="980728"/>
            <a:ext cx="4622401" cy="4622401"/>
          </a:xfrm>
          <a:prstGeom prst="quad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28">
            <a:extLst>
              <a:ext uri="{FF2B5EF4-FFF2-40B4-BE49-F238E27FC236}">
                <a16:creationId xmlns:a16="http://schemas.microsoft.com/office/drawing/2014/main" xmlns="" id="{A227B500-126C-41A8-B48D-C54C3614D9BF}"/>
              </a:ext>
            </a:extLst>
          </p:cNvPr>
          <p:cNvSpPr txBox="1"/>
          <p:nvPr/>
        </p:nvSpPr>
        <p:spPr>
          <a:xfrm flipH="1">
            <a:off x="7310844" y="4599072"/>
            <a:ext cx="107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5" name="Rechthoek 26">
            <a:extLst>
              <a:ext uri="{FF2B5EF4-FFF2-40B4-BE49-F238E27FC236}">
                <a16:creationId xmlns:a16="http://schemas.microsoft.com/office/drawing/2014/main" xmlns="" id="{34979CB2-A5EA-4D0A-BC05-70E9B531B26C}"/>
              </a:ext>
            </a:extLst>
          </p:cNvPr>
          <p:cNvSpPr/>
          <p:nvPr/>
        </p:nvSpPr>
        <p:spPr>
          <a:xfrm>
            <a:off x="10142337" y="2932409"/>
            <a:ext cx="91791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55D5CF"/>
                </a:solidFill>
              </a:rPr>
              <a:t>Team</a:t>
            </a:r>
            <a:br>
              <a:rPr lang="en-US" sz="2000" b="1" dirty="0">
                <a:solidFill>
                  <a:srgbClr val="55D5CF"/>
                </a:solidFill>
              </a:rPr>
            </a:br>
            <a:r>
              <a:rPr lang="en-US" sz="2000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6" name="Rechthoek 25">
            <a:extLst>
              <a:ext uri="{FF2B5EF4-FFF2-40B4-BE49-F238E27FC236}">
                <a16:creationId xmlns:a16="http://schemas.microsoft.com/office/drawing/2014/main" xmlns="" id="{41D7B976-CB51-42E2-ADCC-B7648A296CD3}"/>
              </a:ext>
            </a:extLst>
          </p:cNvPr>
          <p:cNvSpPr/>
          <p:nvPr/>
        </p:nvSpPr>
        <p:spPr>
          <a:xfrm>
            <a:off x="4303121" y="2932455"/>
            <a:ext cx="124827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55D5CF"/>
                </a:solidFill>
              </a:rPr>
              <a:t>Customer</a:t>
            </a:r>
            <a:br>
              <a:rPr lang="en-US" sz="2000" b="1" dirty="0">
                <a:solidFill>
                  <a:srgbClr val="55D5CF"/>
                </a:solidFill>
              </a:rPr>
            </a:br>
            <a:r>
              <a:rPr lang="en-US" sz="2000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7" name="Rechthoek 27">
            <a:extLst>
              <a:ext uri="{FF2B5EF4-FFF2-40B4-BE49-F238E27FC236}">
                <a16:creationId xmlns:a16="http://schemas.microsoft.com/office/drawing/2014/main" xmlns="" id="{A596929C-20A1-4064-A759-4D12AF4CB155}"/>
              </a:ext>
            </a:extLst>
          </p:cNvPr>
          <p:cNvSpPr/>
          <p:nvPr/>
        </p:nvSpPr>
        <p:spPr>
          <a:xfrm>
            <a:off x="6734813" y="601743"/>
            <a:ext cx="222275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55D5CF"/>
                </a:solidFill>
              </a:rPr>
              <a:t>Demand facing</a:t>
            </a:r>
          </a:p>
        </p:txBody>
      </p:sp>
      <p:sp>
        <p:nvSpPr>
          <p:cNvPr id="8" name="Rechthoek 24">
            <a:extLst>
              <a:ext uri="{FF2B5EF4-FFF2-40B4-BE49-F238E27FC236}">
                <a16:creationId xmlns:a16="http://schemas.microsoft.com/office/drawing/2014/main" xmlns="" id="{1A08D06E-F38E-4954-9BA8-E7399F140B39}"/>
              </a:ext>
            </a:extLst>
          </p:cNvPr>
          <p:cNvSpPr/>
          <p:nvPr/>
        </p:nvSpPr>
        <p:spPr>
          <a:xfrm>
            <a:off x="6514236" y="5634350"/>
            <a:ext cx="266088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55D5CF"/>
                </a:solidFill>
              </a:rPr>
              <a:t>Supply facing</a:t>
            </a:r>
          </a:p>
        </p:txBody>
      </p:sp>
      <p:sp>
        <p:nvSpPr>
          <p:cNvPr id="9" name="ZoneTexte 27">
            <a:extLst>
              <a:ext uri="{FF2B5EF4-FFF2-40B4-BE49-F238E27FC236}">
                <a16:creationId xmlns:a16="http://schemas.microsoft.com/office/drawing/2014/main" xmlns="" id="{068F276A-E159-4AE5-81E8-928FEB4D53B8}"/>
              </a:ext>
            </a:extLst>
          </p:cNvPr>
          <p:cNvSpPr txBox="1"/>
          <p:nvPr/>
        </p:nvSpPr>
        <p:spPr>
          <a:xfrm flipH="1">
            <a:off x="7309485" y="1640270"/>
            <a:ext cx="107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Problem</a:t>
            </a:r>
          </a:p>
        </p:txBody>
      </p:sp>
      <p:sp>
        <p:nvSpPr>
          <p:cNvPr id="10" name="ZoneTexte 31">
            <a:extLst>
              <a:ext uri="{FF2B5EF4-FFF2-40B4-BE49-F238E27FC236}">
                <a16:creationId xmlns:a16="http://schemas.microsoft.com/office/drawing/2014/main" xmlns="" id="{C5A2CE0B-7E8F-4BBE-90CB-62F6E1EF8C0A}"/>
              </a:ext>
            </a:extLst>
          </p:cNvPr>
          <p:cNvSpPr txBox="1"/>
          <p:nvPr/>
        </p:nvSpPr>
        <p:spPr>
          <a:xfrm rot="5400000" flipH="1">
            <a:off x="8792998" y="3130730"/>
            <a:ext cx="107340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594000"/>
              </a:camera>
              <a:lightRig rig="threePt" dir="t"/>
            </a:scene3d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Inside</a:t>
            </a:r>
          </a:p>
        </p:txBody>
      </p:sp>
      <p:sp>
        <p:nvSpPr>
          <p:cNvPr id="11" name="ZoneTexte 31">
            <a:extLst>
              <a:ext uri="{FF2B5EF4-FFF2-40B4-BE49-F238E27FC236}">
                <a16:creationId xmlns:a16="http://schemas.microsoft.com/office/drawing/2014/main" xmlns="" id="{C85EC4CD-E964-4FFD-94E1-15037F973625}"/>
              </a:ext>
            </a:extLst>
          </p:cNvPr>
          <p:cNvSpPr txBox="1"/>
          <p:nvPr/>
        </p:nvSpPr>
        <p:spPr>
          <a:xfrm rot="16200000" flipH="1">
            <a:off x="5828172" y="3130730"/>
            <a:ext cx="1086760" cy="36933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21594000"/>
              </a:camera>
              <a:lightRig rig="threePt" dir="t"/>
            </a:scene3d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Outside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Soft skills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xmlns="" id="{1A54CC88-AD30-4030-8DE0-2CE899B0C8DD}"/>
              </a:ext>
            </a:extLst>
          </p:cNvPr>
          <p:cNvGrpSpPr/>
          <p:nvPr/>
        </p:nvGrpSpPr>
        <p:grpSpPr>
          <a:xfrm>
            <a:off x="4784259" y="620688"/>
            <a:ext cx="6484282" cy="5065656"/>
            <a:chOff x="2128721" y="204561"/>
            <a:chExt cx="8120198" cy="6551783"/>
          </a:xfrm>
        </p:grpSpPr>
        <p:sp>
          <p:nvSpPr>
            <p:cNvPr id="4" name="Titel 1">
              <a:extLst>
                <a:ext uri="{FF2B5EF4-FFF2-40B4-BE49-F238E27FC236}">
                  <a16:creationId xmlns:a16="http://schemas.microsoft.com/office/drawing/2014/main" xmlns="" id="{E53E581B-0963-4E80-B119-9B84E6534454}"/>
                </a:ext>
              </a:extLst>
            </p:cNvPr>
            <p:cNvSpPr txBox="1">
              <a:spLocks/>
            </p:cNvSpPr>
            <p:nvPr/>
          </p:nvSpPr>
          <p:spPr>
            <a:xfrm>
              <a:off x="4386861" y="2891392"/>
              <a:ext cx="3302653" cy="9832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200" b="1" kern="1200" baseline="0">
                  <a:solidFill>
                    <a:srgbClr val="00008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1007943" fontAlgn="auto">
                <a:lnSpc>
                  <a:spcPct val="90000"/>
                </a:lnSpc>
                <a:spcAft>
                  <a:spcPts val="0"/>
                </a:spcAft>
              </a:pPr>
              <a:r>
                <a:rPr lang="en-US" sz="3600" dirty="0">
                  <a:solidFill>
                    <a:srgbClr val="203864"/>
                  </a:solidFill>
                  <a:latin typeface="Lucida Handwriting" panose="03010101010101010101" pitchFamily="66" charset="0"/>
                </a:rPr>
                <a:t>7 Skills</a:t>
              </a:r>
            </a:p>
          </p:txBody>
        </p:sp>
        <p:grpSp>
          <p:nvGrpSpPr>
            <p:cNvPr id="5" name="Groep 22">
              <a:extLst>
                <a:ext uri="{FF2B5EF4-FFF2-40B4-BE49-F238E27FC236}">
                  <a16:creationId xmlns:a16="http://schemas.microsoft.com/office/drawing/2014/main" xmlns="" id="{96732D0C-90D1-43A4-B0A7-369E1EF08F72}"/>
                </a:ext>
              </a:extLst>
            </p:cNvPr>
            <p:cNvGrpSpPr/>
            <p:nvPr/>
          </p:nvGrpSpPr>
          <p:grpSpPr>
            <a:xfrm>
              <a:off x="3561199" y="3860938"/>
              <a:ext cx="3329500" cy="2895406"/>
              <a:chOff x="3561199" y="3860938"/>
              <a:chExt cx="3329500" cy="2895406"/>
            </a:xfrm>
          </p:grpSpPr>
          <p:grpSp>
            <p:nvGrpSpPr>
              <p:cNvPr id="21" name="Groep 5">
                <a:extLst>
                  <a:ext uri="{FF2B5EF4-FFF2-40B4-BE49-F238E27FC236}">
                    <a16:creationId xmlns:a16="http://schemas.microsoft.com/office/drawing/2014/main" xmlns="" id="{15CBCDDC-5549-4C19-932C-F7F3B96390AC}"/>
                  </a:ext>
                </a:extLst>
              </p:cNvPr>
              <p:cNvGrpSpPr/>
              <p:nvPr/>
            </p:nvGrpSpPr>
            <p:grpSpPr>
              <a:xfrm rot="10800000">
                <a:off x="5063497" y="3860938"/>
                <a:ext cx="1827202" cy="2895406"/>
                <a:chOff x="8733371" y="596838"/>
                <a:chExt cx="1827202" cy="2895406"/>
              </a:xfrm>
            </p:grpSpPr>
            <p:pic>
              <p:nvPicPr>
                <p:cNvPr id="23" name="Image 4">
                  <a:extLst>
                    <a:ext uri="{FF2B5EF4-FFF2-40B4-BE49-F238E27FC236}">
                      <a16:creationId xmlns:a16="http://schemas.microsoft.com/office/drawing/2014/main" xmlns="" id="{F12DCBB4-98CB-45FB-B0A2-EA1BD38CEA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3371" y="1135612"/>
                  <a:ext cx="1571088" cy="2356632"/>
                </a:xfrm>
                <a:prstGeom prst="rect">
                  <a:avLst/>
                </a:prstGeom>
              </p:spPr>
            </p:pic>
            <p:pic>
              <p:nvPicPr>
                <p:cNvPr id="24" name="Image 18">
                  <a:extLst>
                    <a:ext uri="{FF2B5EF4-FFF2-40B4-BE49-F238E27FC236}">
                      <a16:creationId xmlns:a16="http://schemas.microsoft.com/office/drawing/2014/main" xmlns="" id="{BB517D29-0E60-495A-AFAC-E9BCA4ACD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9682548" y="596838"/>
                  <a:ext cx="878025" cy="853635"/>
                </a:xfrm>
                <a:prstGeom prst="rect">
                  <a:avLst/>
                </a:prstGeom>
              </p:spPr>
            </p:pic>
          </p:grpSp>
          <p:sp>
            <p:nvSpPr>
              <p:cNvPr id="22" name="Rechthoek 9">
                <a:extLst>
                  <a:ext uri="{FF2B5EF4-FFF2-40B4-BE49-F238E27FC236}">
                    <a16:creationId xmlns:a16="http://schemas.microsoft.com/office/drawing/2014/main" xmlns="" id="{5F718409-1357-4C8F-8EB6-12DC163E3438}"/>
                  </a:ext>
                </a:extLst>
              </p:cNvPr>
              <p:cNvSpPr/>
              <p:nvPr/>
            </p:nvSpPr>
            <p:spPr>
              <a:xfrm>
                <a:off x="3561199" y="5790484"/>
                <a:ext cx="1651325" cy="8359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r" defTabSz="457200"/>
                <a:r>
                  <a:rPr lang="en-US" b="1" dirty="0">
                    <a:solidFill>
                      <a:srgbClr val="55D5CF"/>
                    </a:solidFill>
                  </a:rPr>
                  <a:t>Olivier </a:t>
                </a:r>
                <a:r>
                  <a:rPr lang="en-US" b="1" dirty="0" err="1">
                    <a:solidFill>
                      <a:srgbClr val="55D5CF"/>
                    </a:solidFill>
                  </a:rPr>
                  <a:t>Denoo</a:t>
                </a:r>
                <a:r>
                  <a:rPr lang="en-US" b="1" dirty="0">
                    <a:solidFill>
                      <a:srgbClr val="55D5CF"/>
                    </a:solidFill>
                  </a:rPr>
                  <a:t> (FR)</a:t>
                </a:r>
              </a:p>
            </p:txBody>
          </p:sp>
        </p:grpSp>
        <p:grpSp>
          <p:nvGrpSpPr>
            <p:cNvPr id="6" name="Groep 20">
              <a:extLst>
                <a:ext uri="{FF2B5EF4-FFF2-40B4-BE49-F238E27FC236}">
                  <a16:creationId xmlns:a16="http://schemas.microsoft.com/office/drawing/2014/main" xmlns="" id="{FF72971E-3A9B-4D66-88CF-F4E22506AAEA}"/>
                </a:ext>
              </a:extLst>
            </p:cNvPr>
            <p:cNvGrpSpPr/>
            <p:nvPr/>
          </p:nvGrpSpPr>
          <p:grpSpPr>
            <a:xfrm>
              <a:off x="5319759" y="204561"/>
              <a:ext cx="3925082" cy="2725888"/>
              <a:chOff x="5319759" y="204561"/>
              <a:chExt cx="3925082" cy="2725888"/>
            </a:xfrm>
          </p:grpSpPr>
          <p:grpSp>
            <p:nvGrpSpPr>
              <p:cNvPr id="17" name="Groep 8">
                <a:extLst>
                  <a:ext uri="{FF2B5EF4-FFF2-40B4-BE49-F238E27FC236}">
                    <a16:creationId xmlns:a16="http://schemas.microsoft.com/office/drawing/2014/main" xmlns="" id="{1B1E0C71-F89D-4860-A757-3B214A219546}"/>
                  </a:ext>
                </a:extLst>
              </p:cNvPr>
              <p:cNvGrpSpPr/>
              <p:nvPr/>
            </p:nvGrpSpPr>
            <p:grpSpPr>
              <a:xfrm>
                <a:off x="5319759" y="204561"/>
                <a:ext cx="2106105" cy="2725888"/>
                <a:chOff x="810000" y="724427"/>
                <a:chExt cx="2106105" cy="2725888"/>
              </a:xfrm>
            </p:grpSpPr>
            <p:pic>
              <p:nvPicPr>
                <p:cNvPr id="19" name="Image 6">
                  <a:extLst>
                    <a:ext uri="{FF2B5EF4-FFF2-40B4-BE49-F238E27FC236}">
                      <a16:creationId xmlns:a16="http://schemas.microsoft.com/office/drawing/2014/main" xmlns="" id="{14A92A41-25A9-4FAE-A20C-05835D0E36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0000" y="1093683"/>
                  <a:ext cx="1571088" cy="2356632"/>
                </a:xfrm>
                <a:prstGeom prst="rect">
                  <a:avLst/>
                </a:prstGeom>
              </p:spPr>
            </p:pic>
            <p:pic>
              <p:nvPicPr>
                <p:cNvPr id="20" name="Image 45">
                  <a:extLst>
                    <a:ext uri="{FF2B5EF4-FFF2-40B4-BE49-F238E27FC236}">
                      <a16:creationId xmlns:a16="http://schemas.microsoft.com/office/drawing/2014/main" xmlns="" id="{D07598F1-E0EA-467F-85EE-EFFCF1990C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8730" y="724427"/>
                  <a:ext cx="787375" cy="822370"/>
                </a:xfrm>
                <a:prstGeom prst="rect">
                  <a:avLst/>
                </a:prstGeom>
              </p:spPr>
            </p:pic>
          </p:grpSp>
          <p:sp>
            <p:nvSpPr>
              <p:cNvPr id="18" name="Rechthoek 30">
                <a:extLst>
                  <a:ext uri="{FF2B5EF4-FFF2-40B4-BE49-F238E27FC236}">
                    <a16:creationId xmlns:a16="http://schemas.microsoft.com/office/drawing/2014/main" xmlns="" id="{83A5FE03-1C91-4E77-8C51-F35AB274426E}"/>
                  </a:ext>
                </a:extLst>
              </p:cNvPr>
              <p:cNvSpPr/>
              <p:nvPr/>
            </p:nvSpPr>
            <p:spPr>
              <a:xfrm>
                <a:off x="6890698" y="1003062"/>
                <a:ext cx="2354143" cy="8359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 anchorCtr="0">
                <a:spAutoFit/>
              </a:bodyPr>
              <a:lstStyle/>
              <a:p>
                <a:pPr defTabSz="457200"/>
                <a:r>
                  <a:rPr lang="en-US" b="1" dirty="0">
                    <a:solidFill>
                      <a:srgbClr val="55D5CF"/>
                    </a:solidFill>
                  </a:rPr>
                  <a:t>Karolina </a:t>
                </a:r>
                <a:r>
                  <a:rPr lang="en-US" b="1" dirty="0" err="1">
                    <a:solidFill>
                      <a:srgbClr val="55D5CF"/>
                    </a:solidFill>
                  </a:rPr>
                  <a:t>Zmitrowicz</a:t>
                </a:r>
                <a:r>
                  <a:rPr lang="en-US" b="1" dirty="0">
                    <a:solidFill>
                      <a:srgbClr val="55D5CF"/>
                    </a:solidFill>
                  </a:rPr>
                  <a:t> (PL)</a:t>
                </a:r>
              </a:p>
            </p:txBody>
          </p:sp>
        </p:grpSp>
        <p:grpSp>
          <p:nvGrpSpPr>
            <p:cNvPr id="7" name="Groep 21">
              <a:extLst>
                <a:ext uri="{FF2B5EF4-FFF2-40B4-BE49-F238E27FC236}">
                  <a16:creationId xmlns:a16="http://schemas.microsoft.com/office/drawing/2014/main" xmlns="" id="{05DD539F-3877-4AB5-9D5B-9F7A59AF9B31}"/>
                </a:ext>
              </a:extLst>
            </p:cNvPr>
            <p:cNvGrpSpPr/>
            <p:nvPr/>
          </p:nvGrpSpPr>
          <p:grpSpPr>
            <a:xfrm>
              <a:off x="7398568" y="2687274"/>
              <a:ext cx="2850351" cy="2362387"/>
              <a:chOff x="7398568" y="2687274"/>
              <a:chExt cx="2850351" cy="2362387"/>
            </a:xfrm>
          </p:grpSpPr>
          <p:grpSp>
            <p:nvGrpSpPr>
              <p:cNvPr id="13" name="Groep 7">
                <a:extLst>
                  <a:ext uri="{FF2B5EF4-FFF2-40B4-BE49-F238E27FC236}">
                    <a16:creationId xmlns:a16="http://schemas.microsoft.com/office/drawing/2014/main" xmlns="" id="{E8F5E364-B642-48A4-B770-BDF2343EAEF7}"/>
                  </a:ext>
                </a:extLst>
              </p:cNvPr>
              <p:cNvGrpSpPr/>
              <p:nvPr/>
            </p:nvGrpSpPr>
            <p:grpSpPr>
              <a:xfrm rot="5400000">
                <a:off x="7769128" y="2316714"/>
                <a:ext cx="2109231" cy="2850351"/>
                <a:chOff x="6092247" y="599964"/>
                <a:chExt cx="2109231" cy="2850351"/>
              </a:xfrm>
            </p:grpSpPr>
            <p:pic>
              <p:nvPicPr>
                <p:cNvPr id="15" name="Image 10">
                  <a:extLst>
                    <a:ext uri="{FF2B5EF4-FFF2-40B4-BE49-F238E27FC236}">
                      <a16:creationId xmlns:a16="http://schemas.microsoft.com/office/drawing/2014/main" xmlns="" id="{790B513B-E994-42C2-A5C2-8D9962B46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2247" y="1093683"/>
                  <a:ext cx="1571088" cy="2356632"/>
                </a:xfrm>
                <a:prstGeom prst="rect">
                  <a:avLst/>
                </a:prstGeom>
              </p:spPr>
            </p:pic>
            <p:pic>
              <p:nvPicPr>
                <p:cNvPr id="16" name="Image 22">
                  <a:extLst>
                    <a:ext uri="{FF2B5EF4-FFF2-40B4-BE49-F238E27FC236}">
                      <a16:creationId xmlns:a16="http://schemas.microsoft.com/office/drawing/2014/main" xmlns="" id="{F5F480ED-75D3-4789-BF61-0C61094F58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7347967" y="596838"/>
                  <a:ext cx="850385" cy="856637"/>
                </a:xfrm>
                <a:prstGeom prst="rect">
                  <a:avLst/>
                </a:prstGeom>
              </p:spPr>
            </p:pic>
          </p:grpSp>
          <p:sp>
            <p:nvSpPr>
              <p:cNvPr id="14" name="Rechthoek 31">
                <a:extLst>
                  <a:ext uri="{FF2B5EF4-FFF2-40B4-BE49-F238E27FC236}">
                    <a16:creationId xmlns:a16="http://schemas.microsoft.com/office/drawing/2014/main" xmlns="" id="{BB7AE2DB-879E-4A6A-9CA1-91083071A8B2}"/>
                  </a:ext>
                </a:extLst>
              </p:cNvPr>
              <p:cNvSpPr/>
              <p:nvPr/>
            </p:nvSpPr>
            <p:spPr>
              <a:xfrm>
                <a:off x="7451749" y="4213714"/>
                <a:ext cx="1999966" cy="8359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r" defTabSz="457200"/>
                <a:r>
                  <a:rPr lang="en-US" b="1" dirty="0">
                    <a:solidFill>
                      <a:srgbClr val="55D5CF"/>
                    </a:solidFill>
                  </a:rPr>
                  <a:t>Bernard </a:t>
                </a:r>
                <a:r>
                  <a:rPr lang="en-US" b="1" dirty="0" err="1">
                    <a:solidFill>
                      <a:srgbClr val="55D5CF"/>
                    </a:solidFill>
                  </a:rPr>
                  <a:t>Rulmont</a:t>
                </a:r>
                <a:r>
                  <a:rPr lang="en-US" b="1" dirty="0">
                    <a:solidFill>
                      <a:srgbClr val="55D5CF"/>
                    </a:solidFill>
                  </a:rPr>
                  <a:t> (BE)</a:t>
                </a:r>
              </a:p>
            </p:txBody>
          </p:sp>
        </p:grpSp>
        <p:grpSp>
          <p:nvGrpSpPr>
            <p:cNvPr id="8" name="Groep 10">
              <a:extLst>
                <a:ext uri="{FF2B5EF4-FFF2-40B4-BE49-F238E27FC236}">
                  <a16:creationId xmlns:a16="http://schemas.microsoft.com/office/drawing/2014/main" xmlns="" id="{5F9D13BE-2179-423C-AA2F-5EC404DDF895}"/>
                </a:ext>
              </a:extLst>
            </p:cNvPr>
            <p:cNvGrpSpPr/>
            <p:nvPr/>
          </p:nvGrpSpPr>
          <p:grpSpPr>
            <a:xfrm>
              <a:off x="2128721" y="1812871"/>
              <a:ext cx="2773547" cy="2450611"/>
              <a:chOff x="2128721" y="1812871"/>
              <a:chExt cx="2773547" cy="2450611"/>
            </a:xfrm>
          </p:grpSpPr>
          <p:grpSp>
            <p:nvGrpSpPr>
              <p:cNvPr id="9" name="Groep 6">
                <a:extLst>
                  <a:ext uri="{FF2B5EF4-FFF2-40B4-BE49-F238E27FC236}">
                    <a16:creationId xmlns:a16="http://schemas.microsoft.com/office/drawing/2014/main" xmlns="" id="{DF29250E-17AB-42EE-ABB1-19062C1AAC64}"/>
                  </a:ext>
                </a:extLst>
              </p:cNvPr>
              <p:cNvGrpSpPr/>
              <p:nvPr/>
            </p:nvGrpSpPr>
            <p:grpSpPr>
              <a:xfrm rot="16200000">
                <a:off x="2529876" y="1899499"/>
                <a:ext cx="1962828" cy="2765138"/>
                <a:chOff x="3451124" y="659186"/>
                <a:chExt cx="1962828" cy="2765138"/>
              </a:xfrm>
            </p:grpSpPr>
            <p:pic>
              <p:nvPicPr>
                <p:cNvPr id="11" name="Image 8">
                  <a:extLst>
                    <a:ext uri="{FF2B5EF4-FFF2-40B4-BE49-F238E27FC236}">
                      <a16:creationId xmlns:a16="http://schemas.microsoft.com/office/drawing/2014/main" xmlns="" id="{0649FF95-ABFC-4313-971A-C5C149F78F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1124" y="1067692"/>
                  <a:ext cx="1571088" cy="2356632"/>
                </a:xfrm>
                <a:prstGeom prst="rect">
                  <a:avLst/>
                </a:prstGeom>
              </p:spPr>
            </p:pic>
            <p:pic>
              <p:nvPicPr>
                <p:cNvPr id="12" name="Image 20">
                  <a:extLst>
                    <a:ext uri="{FF2B5EF4-FFF2-40B4-BE49-F238E27FC236}">
                      <a16:creationId xmlns:a16="http://schemas.microsoft.com/office/drawing/2014/main" xmlns="" id="{F399456C-AF60-49F4-962C-4328264683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619663" y="669993"/>
                  <a:ext cx="805095" cy="783482"/>
                </a:xfrm>
                <a:prstGeom prst="rect">
                  <a:avLst/>
                </a:prstGeom>
              </p:spPr>
            </p:pic>
          </p:grpSp>
          <p:sp>
            <p:nvSpPr>
              <p:cNvPr id="10" name="Rechthoek 32">
                <a:extLst>
                  <a:ext uri="{FF2B5EF4-FFF2-40B4-BE49-F238E27FC236}">
                    <a16:creationId xmlns:a16="http://schemas.microsoft.com/office/drawing/2014/main" xmlns="" id="{7381DCDF-7F9E-4B95-A770-614C6AE0F532}"/>
                  </a:ext>
                </a:extLst>
              </p:cNvPr>
              <p:cNvSpPr/>
              <p:nvPr/>
            </p:nvSpPr>
            <p:spPr>
              <a:xfrm>
                <a:off x="2659882" y="1812871"/>
                <a:ext cx="2242386" cy="8359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b="1" dirty="0">
                    <a:solidFill>
                      <a:srgbClr val="55D5CF"/>
                    </a:solidFill>
                  </a:rPr>
                  <a:t>Hans van </a:t>
                </a:r>
                <a:r>
                  <a:rPr lang="en-US" b="1" dirty="0" err="1">
                    <a:solidFill>
                      <a:srgbClr val="55D5CF"/>
                    </a:solidFill>
                  </a:rPr>
                  <a:t>Loenhoud</a:t>
                </a:r>
                <a:r>
                  <a:rPr lang="en-US" b="1" dirty="0">
                    <a:solidFill>
                      <a:srgbClr val="55D5CF"/>
                    </a:solidFill>
                  </a:rPr>
                  <a:t>  (NL)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Solution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xmlns="" id="{F2085EB4-EFB7-4ADA-BB00-77EBABA7B6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214">
            <a:off x="94122" y="3259661"/>
            <a:ext cx="1423943" cy="1460712"/>
          </a:xfrm>
          <a:prstGeom prst="rect">
            <a:avLst/>
          </a:prstGeom>
        </p:spPr>
      </p:pic>
      <p:pic>
        <p:nvPicPr>
          <p:cNvPr id="27" name="Afbeelding 27">
            <a:extLst>
              <a:ext uri="{FF2B5EF4-FFF2-40B4-BE49-F238E27FC236}">
                <a16:creationId xmlns:a16="http://schemas.microsoft.com/office/drawing/2014/main" xmlns="" id="{8926B6D6-B191-44AB-84C2-70D802C07F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57" y="2849055"/>
            <a:ext cx="1410297" cy="1247927"/>
          </a:xfrm>
          <a:prstGeom prst="rect">
            <a:avLst/>
          </a:prstGeom>
        </p:spPr>
      </p:pic>
      <p:pic>
        <p:nvPicPr>
          <p:cNvPr id="28" name="Afbeelding 36">
            <a:extLst>
              <a:ext uri="{FF2B5EF4-FFF2-40B4-BE49-F238E27FC236}">
                <a16:creationId xmlns:a16="http://schemas.microsoft.com/office/drawing/2014/main" xmlns="" id="{2213843F-7742-4983-8A27-524210C81F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8" y="5740138"/>
            <a:ext cx="3408822" cy="979228"/>
          </a:xfrm>
          <a:prstGeom prst="rect">
            <a:avLst/>
          </a:prstGeom>
        </p:spPr>
      </p:pic>
      <p:grpSp>
        <p:nvGrpSpPr>
          <p:cNvPr id="29" name="Groep 42">
            <a:extLst>
              <a:ext uri="{FF2B5EF4-FFF2-40B4-BE49-F238E27FC236}">
                <a16:creationId xmlns:a16="http://schemas.microsoft.com/office/drawing/2014/main" xmlns="" id="{967B56C6-DF83-4E12-BCC8-6A3569AC61FB}"/>
              </a:ext>
            </a:extLst>
          </p:cNvPr>
          <p:cNvGrpSpPr>
            <a:grpSpLocks noChangeAspect="1"/>
          </p:cNvGrpSpPr>
          <p:nvPr/>
        </p:nvGrpSpPr>
        <p:grpSpPr>
          <a:xfrm rot="18964921">
            <a:off x="2237366" y="3621440"/>
            <a:ext cx="2781186" cy="1346646"/>
            <a:chOff x="1817310" y="4106350"/>
            <a:chExt cx="4661242" cy="2256966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xmlns="" id="{7FA03CBF-23C8-4DC4-B83D-8C62F4F46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310" y="4106350"/>
              <a:ext cx="4661242" cy="2062600"/>
            </a:xfrm>
            <a:prstGeom prst="rect">
              <a:avLst/>
            </a:prstGeom>
          </p:spPr>
        </p:pic>
        <p:sp>
          <p:nvSpPr>
            <p:cNvPr id="31" name="Rechthoek 41">
              <a:extLst>
                <a:ext uri="{FF2B5EF4-FFF2-40B4-BE49-F238E27FC236}">
                  <a16:creationId xmlns:a16="http://schemas.microsoft.com/office/drawing/2014/main" xmlns="" id="{093847D6-67DA-4062-9ED5-A3D4FFFEFDA1}"/>
                </a:ext>
              </a:extLst>
            </p:cNvPr>
            <p:cNvSpPr/>
            <p:nvPr/>
          </p:nvSpPr>
          <p:spPr>
            <a:xfrm>
              <a:off x="3316405" y="5280071"/>
              <a:ext cx="1875149" cy="10832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defTabSz="457200"/>
              <a:r>
                <a:rPr lang="en-US" dirty="0">
                  <a:solidFill>
                    <a:schemeClr val="bg1"/>
                  </a:solidFill>
                </a:rPr>
                <a:t>Design Thinking</a:t>
              </a:r>
            </a:p>
          </p:txBody>
        </p:sp>
      </p:grpSp>
      <p:grpSp>
        <p:nvGrpSpPr>
          <p:cNvPr id="32" name="Groep 44">
            <a:extLst>
              <a:ext uri="{FF2B5EF4-FFF2-40B4-BE49-F238E27FC236}">
                <a16:creationId xmlns:a16="http://schemas.microsoft.com/office/drawing/2014/main" xmlns="" id="{0BC2B2F0-0C36-48E2-8AA3-1B67240EC082}"/>
              </a:ext>
            </a:extLst>
          </p:cNvPr>
          <p:cNvGrpSpPr/>
          <p:nvPr/>
        </p:nvGrpSpPr>
        <p:grpSpPr>
          <a:xfrm rot="21124117">
            <a:off x="98989" y="118383"/>
            <a:ext cx="2239047" cy="1304776"/>
            <a:chOff x="8155474" y="2035501"/>
            <a:chExt cx="3290731" cy="2141360"/>
          </a:xfrm>
        </p:grpSpPr>
        <p:pic>
          <p:nvPicPr>
            <p:cNvPr id="33" name="Afbeelding 38">
              <a:extLst>
                <a:ext uri="{FF2B5EF4-FFF2-40B4-BE49-F238E27FC236}">
                  <a16:creationId xmlns:a16="http://schemas.microsoft.com/office/drawing/2014/main" xmlns="" id="{9B5D0D8D-91AD-490C-8220-3B29B6D1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474" y="2035501"/>
              <a:ext cx="3290731" cy="2141360"/>
            </a:xfrm>
            <a:prstGeom prst="rect">
              <a:avLst/>
            </a:prstGeom>
          </p:spPr>
        </p:pic>
        <p:sp>
          <p:nvSpPr>
            <p:cNvPr id="34" name="Tekstvak 43">
              <a:extLst>
                <a:ext uri="{FF2B5EF4-FFF2-40B4-BE49-F238E27FC236}">
                  <a16:creationId xmlns:a16="http://schemas.microsoft.com/office/drawing/2014/main" xmlns="" id="{E93DD6EC-F33F-4F13-9809-A108F3981D17}"/>
                </a:ext>
              </a:extLst>
            </p:cNvPr>
            <p:cNvSpPr txBox="1"/>
            <p:nvPr/>
          </p:nvSpPr>
          <p:spPr>
            <a:xfrm>
              <a:off x="9159075" y="2429361"/>
              <a:ext cx="895454" cy="90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XP</a:t>
              </a:r>
            </a:p>
          </p:txBody>
        </p:sp>
      </p:grpSp>
      <p:pic>
        <p:nvPicPr>
          <p:cNvPr id="35" name="Image 8">
            <a:extLst>
              <a:ext uri="{FF2B5EF4-FFF2-40B4-BE49-F238E27FC236}">
                <a16:creationId xmlns:a16="http://schemas.microsoft.com/office/drawing/2014/main" xmlns="" id="{C5F53AD6-CD94-4CBF-8BEB-C0E6548944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482">
            <a:off x="3471655" y="5473096"/>
            <a:ext cx="1869397" cy="842545"/>
          </a:xfrm>
          <a:prstGeom prst="rect">
            <a:avLst/>
          </a:prstGeom>
        </p:spPr>
      </p:pic>
      <p:pic>
        <p:nvPicPr>
          <p:cNvPr id="36" name="Afbeelding 2">
            <a:extLst>
              <a:ext uri="{FF2B5EF4-FFF2-40B4-BE49-F238E27FC236}">
                <a16:creationId xmlns:a16="http://schemas.microsoft.com/office/drawing/2014/main" xmlns="" id="{0DF68AD0-AB8F-4C69-9B05-F5E18EA7BDD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92" r="9182" b="14823"/>
          <a:stretch/>
        </p:blipFill>
        <p:spPr>
          <a:xfrm>
            <a:off x="420152" y="4461241"/>
            <a:ext cx="2170892" cy="12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32504" y="132289"/>
            <a:ext cx="1301812" cy="504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6202838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32" y="6345070"/>
            <a:ext cx="1066067" cy="401462"/>
          </a:xfrm>
          <a:prstGeom prst="rect">
            <a:avLst/>
          </a:prstGeom>
        </p:spPr>
      </p:pic>
      <p:pic>
        <p:nvPicPr>
          <p:cNvPr id="13" name="Picture 2" descr="Image result for tmmi local chap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41" y="5889282"/>
            <a:ext cx="1446838" cy="1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Pleased to meet you</a:t>
            </a:r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747514" y="6428035"/>
            <a:ext cx="147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www.sjsi.org </a:t>
            </a:r>
            <a:endParaRPr lang="pl-PL" dirty="0"/>
          </a:p>
        </p:txBody>
      </p:sp>
      <p:sp>
        <p:nvSpPr>
          <p:cNvPr id="19" name="TextBox 18"/>
          <p:cNvSpPr txBox="1"/>
          <p:nvPr/>
        </p:nvSpPr>
        <p:spPr>
          <a:xfrm>
            <a:off x="6528048" y="2583343"/>
            <a:ext cx="6131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Karolina Zmitrowicz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Chair of the Polish Testing Board (SJSI)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Member of IREB ExCo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IREB Polish Local Community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TMMI Polish Local Chapter Leader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02" y="1417638"/>
            <a:ext cx="308799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2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5" name="TextBox 24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Solution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grpSp>
        <p:nvGrpSpPr>
          <p:cNvPr id="37" name="Groep 38">
            <a:extLst>
              <a:ext uri="{FF2B5EF4-FFF2-40B4-BE49-F238E27FC236}">
                <a16:creationId xmlns:a16="http://schemas.microsoft.com/office/drawing/2014/main" xmlns="" id="{2F72AC42-4037-4290-9831-9476DFB7F708}"/>
              </a:ext>
            </a:extLst>
          </p:cNvPr>
          <p:cNvGrpSpPr/>
          <p:nvPr/>
        </p:nvGrpSpPr>
        <p:grpSpPr>
          <a:xfrm>
            <a:off x="5375920" y="620688"/>
            <a:ext cx="5505428" cy="5476544"/>
            <a:chOff x="3335915" y="689879"/>
            <a:chExt cx="5505428" cy="5476544"/>
          </a:xfrm>
        </p:grpSpPr>
        <p:sp>
          <p:nvSpPr>
            <p:cNvPr id="38" name="Ovaal 39">
              <a:extLst>
                <a:ext uri="{FF2B5EF4-FFF2-40B4-BE49-F238E27FC236}">
                  <a16:creationId xmlns:a16="http://schemas.microsoft.com/office/drawing/2014/main" xmlns="" id="{EE9DA368-80A9-45E0-B3B3-0188DCB0DA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061000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Vrije vorm: vorm 40">
              <a:extLst>
                <a:ext uri="{FF2B5EF4-FFF2-40B4-BE49-F238E27FC236}">
                  <a16:creationId xmlns:a16="http://schemas.microsoft.com/office/drawing/2014/main" xmlns="" id="{747A7DAC-D08C-45D0-B989-291B3D98B076}"/>
                </a:ext>
              </a:extLst>
            </p:cNvPr>
            <p:cNvSpPr/>
            <p:nvPr/>
          </p:nvSpPr>
          <p:spPr>
            <a:xfrm>
              <a:off x="4048604" y="90860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8DC073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0" name="Vrije vorm: vorm 41">
              <a:extLst>
                <a:ext uri="{FF2B5EF4-FFF2-40B4-BE49-F238E27FC236}">
                  <a16:creationId xmlns:a16="http://schemas.microsoft.com/office/drawing/2014/main" xmlns="" id="{1DF869D3-4378-4FB7-ACD0-E6D9B0F4566E}"/>
                </a:ext>
              </a:extLst>
            </p:cNvPr>
            <p:cNvSpPr/>
            <p:nvPr/>
          </p:nvSpPr>
          <p:spPr>
            <a:xfrm rot="3600000">
              <a:off x="5890104" y="94035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8F608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1" name="Vrije vorm: vorm 42">
              <a:extLst>
                <a:ext uri="{FF2B5EF4-FFF2-40B4-BE49-F238E27FC236}">
                  <a16:creationId xmlns:a16="http://schemas.microsoft.com/office/drawing/2014/main" xmlns="" id="{7145F285-07E0-460E-AB1C-52394CC6D3EF}"/>
                </a:ext>
              </a:extLst>
            </p:cNvPr>
            <p:cNvSpPr/>
            <p:nvPr/>
          </p:nvSpPr>
          <p:spPr>
            <a:xfrm rot="7200000">
              <a:off x="6780751" y="2556664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0B14E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2" name="Vrije vorm: vorm 43">
              <a:extLst>
                <a:ext uri="{FF2B5EF4-FFF2-40B4-BE49-F238E27FC236}">
                  <a16:creationId xmlns:a16="http://schemas.microsoft.com/office/drawing/2014/main" xmlns="" id="{CBFCE895-8051-446C-A083-798E8BF17C82}"/>
                </a:ext>
              </a:extLst>
            </p:cNvPr>
            <p:cNvSpPr/>
            <p:nvPr/>
          </p:nvSpPr>
          <p:spPr>
            <a:xfrm rot="10800000">
              <a:off x="5836472" y="4137398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10C0C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3" name="Vrije vorm: vorm 44">
              <a:extLst>
                <a:ext uri="{FF2B5EF4-FFF2-40B4-BE49-F238E27FC236}">
                  <a16:creationId xmlns:a16="http://schemas.microsoft.com/office/drawing/2014/main" xmlns="" id="{FEE83911-2506-47F4-B66C-747614FD1A46}"/>
                </a:ext>
              </a:extLst>
            </p:cNvPr>
            <p:cNvSpPr/>
            <p:nvPr/>
          </p:nvSpPr>
          <p:spPr>
            <a:xfrm rot="14400000">
              <a:off x="3989008" y="4105831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06D1DD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4" name="Vrije vorm: vorm 45">
              <a:extLst>
                <a:ext uri="{FF2B5EF4-FFF2-40B4-BE49-F238E27FC236}">
                  <a16:creationId xmlns:a16="http://schemas.microsoft.com/office/drawing/2014/main" xmlns="" id="{7851D7E4-60D6-42D2-8953-832406916097}"/>
                </a:ext>
              </a:extLst>
            </p:cNvPr>
            <p:cNvSpPr/>
            <p:nvPr/>
          </p:nvSpPr>
          <p:spPr>
            <a:xfrm rot="18000000">
              <a:off x="3085438" y="2498197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3153E5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45" name="Oval 18">
              <a:extLst>
                <a:ext uri="{FF2B5EF4-FFF2-40B4-BE49-F238E27FC236}">
                  <a16:creationId xmlns:a16="http://schemas.microsoft.com/office/drawing/2014/main" xmlns="" id="{DD4FE5B7-702D-43A0-B7E1-5349B2F2FA6C}"/>
                </a:ext>
              </a:extLst>
            </p:cNvPr>
            <p:cNvSpPr/>
            <p:nvPr/>
          </p:nvSpPr>
          <p:spPr>
            <a:xfrm>
              <a:off x="5267829" y="2608200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Titel 1">
              <a:extLst>
                <a:ext uri="{FF2B5EF4-FFF2-40B4-BE49-F238E27FC236}">
                  <a16:creationId xmlns:a16="http://schemas.microsoft.com/office/drawing/2014/main" xmlns="" id="{7BF38965-0B9C-4B9B-9482-C17C50D7BAD6}"/>
                </a:ext>
              </a:extLst>
            </p:cNvPr>
            <p:cNvSpPr txBox="1">
              <a:spLocks/>
            </p:cNvSpPr>
            <p:nvPr/>
          </p:nvSpPr>
          <p:spPr>
            <a:xfrm>
              <a:off x="5347194" y="3198265"/>
              <a:ext cx="1496743" cy="47127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36000" rIns="0" bIns="36000" anchor="ctr" anchorCtr="0">
              <a:sp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200" b="1" kern="1200" baseline="0">
                  <a:solidFill>
                    <a:srgbClr val="00008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1007943" fontAlgn="auto">
                <a:lnSpc>
                  <a:spcPct val="90000"/>
                </a:lnSpc>
                <a:spcAft>
                  <a:spcPts val="0"/>
                </a:spcAft>
              </a:pPr>
              <a:r>
                <a:rPr lang="en-US" sz="2800" dirty="0">
                  <a:solidFill>
                    <a:srgbClr val="203864"/>
                  </a:solidFill>
                  <a:latin typeface="Lucida Handwriting" panose="03010101010101010101" pitchFamily="66" charset="0"/>
                </a:rPr>
                <a:t>7 Skills</a:t>
              </a:r>
            </a:p>
          </p:txBody>
        </p:sp>
        <p:sp>
          <p:nvSpPr>
            <p:cNvPr id="47" name="ArrowText2">
              <a:extLst>
                <a:ext uri="{FF2B5EF4-FFF2-40B4-BE49-F238E27FC236}">
                  <a16:creationId xmlns:a16="http://schemas.microsoft.com/office/drawing/2014/main" xmlns="" id="{BD7C1471-A8FB-4A19-8AB4-8DAFFAEA47AF}"/>
                </a:ext>
              </a:extLst>
            </p:cNvPr>
            <p:cNvSpPr txBox="1"/>
            <p:nvPr/>
          </p:nvSpPr>
          <p:spPr>
            <a:xfrm rot="20400000">
              <a:off x="4812729" y="1518098"/>
              <a:ext cx="128431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Empathize</a:t>
              </a:r>
            </a:p>
          </p:txBody>
        </p:sp>
        <p:sp>
          <p:nvSpPr>
            <p:cNvPr id="48" name="ArrowText3">
              <a:extLst>
                <a:ext uri="{FF2B5EF4-FFF2-40B4-BE49-F238E27FC236}">
                  <a16:creationId xmlns:a16="http://schemas.microsoft.com/office/drawing/2014/main" xmlns="" id="{AC60DD2A-97C1-400E-837B-CC3BBFFA04AF}"/>
                </a:ext>
              </a:extLst>
            </p:cNvPr>
            <p:cNvSpPr txBox="1"/>
            <p:nvPr/>
          </p:nvSpPr>
          <p:spPr>
            <a:xfrm rot="2400000">
              <a:off x="6831181" y="1837792"/>
              <a:ext cx="95723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Explore</a:t>
              </a:r>
            </a:p>
          </p:txBody>
        </p:sp>
        <p:sp>
          <p:nvSpPr>
            <p:cNvPr id="49" name="ArrowText4">
              <a:extLst>
                <a:ext uri="{FF2B5EF4-FFF2-40B4-BE49-F238E27FC236}">
                  <a16:creationId xmlns:a16="http://schemas.microsoft.com/office/drawing/2014/main" xmlns="" id="{0EAEBB15-F82E-42D3-8BA3-1FDCBBB6CF39}"/>
                </a:ext>
              </a:extLst>
            </p:cNvPr>
            <p:cNvSpPr txBox="1"/>
            <p:nvPr/>
          </p:nvSpPr>
          <p:spPr>
            <a:xfrm rot="5400000">
              <a:off x="7290273" y="3404633"/>
              <a:ext cx="1289805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192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Collaborate</a:t>
              </a:r>
            </a:p>
          </p:txBody>
        </p:sp>
        <p:sp>
          <p:nvSpPr>
            <p:cNvPr id="50" name="ArrowText5">
              <a:extLst>
                <a:ext uri="{FF2B5EF4-FFF2-40B4-BE49-F238E27FC236}">
                  <a16:creationId xmlns:a16="http://schemas.microsoft.com/office/drawing/2014/main" xmlns="" id="{ACB21DD8-D124-4DCC-BDD4-727BE0A39C26}"/>
                </a:ext>
              </a:extLst>
            </p:cNvPr>
            <p:cNvSpPr txBox="1"/>
            <p:nvPr/>
          </p:nvSpPr>
          <p:spPr>
            <a:xfrm rot="20409503">
              <a:off x="6161446" y="5034107"/>
              <a:ext cx="1127742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Ideate</a:t>
              </a:r>
            </a:p>
          </p:txBody>
        </p:sp>
        <p:sp>
          <p:nvSpPr>
            <p:cNvPr id="51" name="ArrowText6">
              <a:extLst>
                <a:ext uri="{FF2B5EF4-FFF2-40B4-BE49-F238E27FC236}">
                  <a16:creationId xmlns:a16="http://schemas.microsoft.com/office/drawing/2014/main" xmlns="" id="{B34745F3-1AE3-49BA-9B4D-6BC47243988B}"/>
                </a:ext>
              </a:extLst>
            </p:cNvPr>
            <p:cNvSpPr txBox="1"/>
            <p:nvPr/>
          </p:nvSpPr>
          <p:spPr>
            <a:xfrm rot="2400000">
              <a:off x="4554284" y="4709652"/>
              <a:ext cx="704549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Tell</a:t>
              </a:r>
            </a:p>
          </p:txBody>
        </p:sp>
        <p:sp>
          <p:nvSpPr>
            <p:cNvPr id="52" name="ArrowText6">
              <a:extLst>
                <a:ext uri="{FF2B5EF4-FFF2-40B4-BE49-F238E27FC236}">
                  <a16:creationId xmlns:a16="http://schemas.microsoft.com/office/drawing/2014/main" xmlns="" id="{557FE2EC-9DC2-4B43-9E8E-825145D1D5F7}"/>
                </a:ext>
              </a:extLst>
            </p:cNvPr>
            <p:cNvSpPr txBox="1"/>
            <p:nvPr/>
          </p:nvSpPr>
          <p:spPr>
            <a:xfrm rot="5400000">
              <a:off x="3891004" y="3138228"/>
              <a:ext cx="704549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0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Sell</a:t>
              </a:r>
            </a:p>
          </p:txBody>
        </p:sp>
        <p:sp>
          <p:nvSpPr>
            <p:cNvPr id="53" name="Rectangle 17">
              <a:extLst>
                <a:ext uri="{FF2B5EF4-FFF2-40B4-BE49-F238E27FC236}">
                  <a16:creationId xmlns:a16="http://schemas.microsoft.com/office/drawing/2014/main" xmlns="" id="{227CB8AF-A459-4590-84D9-99482AE9355F}"/>
                </a:ext>
              </a:extLst>
            </p:cNvPr>
            <p:cNvSpPr/>
            <p:nvPr/>
          </p:nvSpPr>
          <p:spPr>
            <a:xfrm>
              <a:off x="4746648" y="2416097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xmlns="" id="{21159231-4E13-47EC-BAAD-E8DBF92F077F}"/>
                </a:ext>
              </a:extLst>
            </p:cNvPr>
            <p:cNvSpPr/>
            <p:nvPr/>
          </p:nvSpPr>
          <p:spPr>
            <a:xfrm rot="10800000">
              <a:off x="4743150" y="1172561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2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ep 33">
            <a:extLst>
              <a:ext uri="{FF2B5EF4-FFF2-40B4-BE49-F238E27FC236}">
                <a16:creationId xmlns:a16="http://schemas.microsoft.com/office/drawing/2014/main" xmlns="" id="{9EBCBFD6-4D09-484B-971C-B9BA179D6ED8}"/>
              </a:ext>
            </a:extLst>
          </p:cNvPr>
          <p:cNvGrpSpPr>
            <a:grpSpLocks noChangeAspect="1"/>
          </p:cNvGrpSpPr>
          <p:nvPr/>
        </p:nvGrpSpPr>
        <p:grpSpPr>
          <a:xfrm>
            <a:off x="6312024" y="1196752"/>
            <a:ext cx="4622400" cy="4622400"/>
            <a:chOff x="3942104" y="1680973"/>
            <a:chExt cx="4320000" cy="4320000"/>
          </a:xfrm>
        </p:grpSpPr>
        <p:sp>
          <p:nvSpPr>
            <p:cNvPr id="35" name="Flèche : quatre pointes 13">
              <a:extLst>
                <a:ext uri="{FF2B5EF4-FFF2-40B4-BE49-F238E27FC236}">
                  <a16:creationId xmlns:a16="http://schemas.microsoft.com/office/drawing/2014/main" xmlns="" id="{30D3C1D5-7FFE-4516-9B93-EE656C543AF5}"/>
                </a:ext>
              </a:extLst>
            </p:cNvPr>
            <p:cNvSpPr/>
            <p:nvPr/>
          </p:nvSpPr>
          <p:spPr>
            <a:xfrm>
              <a:off x="3942104" y="1680973"/>
              <a:ext cx="4320000" cy="4320000"/>
            </a:xfrm>
            <a:prstGeom prst="quad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ZoneTexte 28">
              <a:extLst>
                <a:ext uri="{FF2B5EF4-FFF2-40B4-BE49-F238E27FC236}">
                  <a16:creationId xmlns:a16="http://schemas.microsoft.com/office/drawing/2014/main" xmlns="" id="{989D5EFE-9B97-45BC-A4BB-86D6E038F33C}"/>
                </a:ext>
              </a:extLst>
            </p:cNvPr>
            <p:cNvSpPr txBox="1"/>
            <p:nvPr/>
          </p:nvSpPr>
          <p:spPr>
            <a:xfrm flipH="1">
              <a:off x="5601781" y="5040669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Solution</a:t>
              </a:r>
            </a:p>
          </p:txBody>
        </p:sp>
        <p:sp>
          <p:nvSpPr>
            <p:cNvPr id="45" name="ZoneTexte 27">
              <a:extLst>
                <a:ext uri="{FF2B5EF4-FFF2-40B4-BE49-F238E27FC236}">
                  <a16:creationId xmlns:a16="http://schemas.microsoft.com/office/drawing/2014/main" xmlns="" id="{CC8987FC-23A7-40A7-9781-030BD1ADD9DB}"/>
                </a:ext>
              </a:extLst>
            </p:cNvPr>
            <p:cNvSpPr txBox="1"/>
            <p:nvPr/>
          </p:nvSpPr>
          <p:spPr>
            <a:xfrm flipH="1">
              <a:off x="5600511" y="2275434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Problem</a:t>
              </a:r>
            </a:p>
          </p:txBody>
        </p:sp>
        <p:sp>
          <p:nvSpPr>
            <p:cNvPr id="46" name="ZoneTexte 31">
              <a:extLst>
                <a:ext uri="{FF2B5EF4-FFF2-40B4-BE49-F238E27FC236}">
                  <a16:creationId xmlns:a16="http://schemas.microsoft.com/office/drawing/2014/main" xmlns="" id="{C99B417F-6BF0-45C7-A088-720A99F3ED8F}"/>
                </a:ext>
              </a:extLst>
            </p:cNvPr>
            <p:cNvSpPr txBox="1"/>
            <p:nvPr/>
          </p:nvSpPr>
          <p:spPr>
            <a:xfrm rot="5400000" flipH="1">
              <a:off x="6986971" y="3668387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Inside</a:t>
              </a:r>
            </a:p>
          </p:txBody>
        </p:sp>
        <p:sp>
          <p:nvSpPr>
            <p:cNvPr id="47" name="ZoneTexte 31">
              <a:extLst>
                <a:ext uri="{FF2B5EF4-FFF2-40B4-BE49-F238E27FC236}">
                  <a16:creationId xmlns:a16="http://schemas.microsoft.com/office/drawing/2014/main" xmlns="" id="{2EEBAFFD-E3DD-4749-A47F-1466955F3FFA}"/>
                </a:ext>
              </a:extLst>
            </p:cNvPr>
            <p:cNvSpPr txBox="1"/>
            <p:nvPr/>
          </p:nvSpPr>
          <p:spPr>
            <a:xfrm rot="16200000" flipH="1">
              <a:off x="4216106" y="3668387"/>
              <a:ext cx="1015663" cy="3451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Outside</a:t>
              </a:r>
            </a:p>
          </p:txBody>
        </p:sp>
      </p:grp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xmlns="" id="{C8D2FEDB-3654-4C13-8961-A2A24C9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0AC735B-4F4B-4A58-A01C-2AD291D89D7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xmlns="" id="{AAAFA7F7-BE98-42F8-B973-60FA469B2517}"/>
              </a:ext>
            </a:extLst>
          </p:cNvPr>
          <p:cNvGrpSpPr/>
          <p:nvPr/>
        </p:nvGrpSpPr>
        <p:grpSpPr>
          <a:xfrm>
            <a:off x="7262559" y="1248875"/>
            <a:ext cx="2736000" cy="4566056"/>
            <a:chOff x="4727564" y="1568350"/>
            <a:chExt cx="2736000" cy="4566056"/>
          </a:xfrm>
        </p:grpSpPr>
        <p:sp>
          <p:nvSpPr>
            <p:cNvPr id="36" name="Ovaal 35">
              <a:extLst>
                <a:ext uri="{FF2B5EF4-FFF2-40B4-BE49-F238E27FC236}">
                  <a16:creationId xmlns:a16="http://schemas.microsoft.com/office/drawing/2014/main" xmlns="" id="{2ABE6BDF-A163-44C7-9A10-0489A0026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456789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18">
              <a:extLst>
                <a:ext uri="{FF2B5EF4-FFF2-40B4-BE49-F238E27FC236}">
                  <a16:creationId xmlns:a16="http://schemas.microsoft.com/office/drawing/2014/main" xmlns="" id="{F0348C9B-086C-44CF-91FE-3D0867C99F7A}"/>
                </a:ext>
              </a:extLst>
            </p:cNvPr>
            <p:cNvSpPr/>
            <p:nvPr/>
          </p:nvSpPr>
          <p:spPr>
            <a:xfrm>
              <a:off x="5267829" y="3003989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8" name="Rectangle 17">
              <a:extLst>
                <a:ext uri="{FF2B5EF4-FFF2-40B4-BE49-F238E27FC236}">
                  <a16:creationId xmlns:a16="http://schemas.microsoft.com/office/drawing/2014/main" xmlns="" id="{B7EC6CEA-24E2-48AE-84ED-966DD0F6698F}"/>
                </a:ext>
              </a:extLst>
            </p:cNvPr>
            <p:cNvSpPr/>
            <p:nvPr/>
          </p:nvSpPr>
          <p:spPr>
            <a:xfrm>
              <a:off x="4746648" y="2811886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xmlns="" id="{85716B21-083B-4543-A735-9147E3615BFC}"/>
                </a:ext>
              </a:extLst>
            </p:cNvPr>
            <p:cNvSpPr/>
            <p:nvPr/>
          </p:nvSpPr>
          <p:spPr>
            <a:xfrm rot="10800000">
              <a:off x="4743150" y="1568350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  <p:sp>
        <p:nvSpPr>
          <p:cNvPr id="22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10919372" y="3124964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24" name="Rechthoek 25">
            <a:extLst>
              <a:ext uri="{FF2B5EF4-FFF2-40B4-BE49-F238E27FC236}">
                <a16:creationId xmlns:a16="http://schemas.microsoft.com/office/drawing/2014/main" xmlns="" id="{0CCE255C-C84B-481A-B83D-87E9E19E1CC0}"/>
              </a:ext>
            </a:extLst>
          </p:cNvPr>
          <p:cNvSpPr/>
          <p:nvPr/>
        </p:nvSpPr>
        <p:spPr>
          <a:xfrm>
            <a:off x="5080156" y="3125010"/>
            <a:ext cx="124827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Customer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25" name="Rechthoek 27">
            <a:extLst>
              <a:ext uri="{FF2B5EF4-FFF2-40B4-BE49-F238E27FC236}">
                <a16:creationId xmlns:a16="http://schemas.microsoft.com/office/drawing/2014/main" xmlns="" id="{13766973-EB14-4386-B4AD-C3CF55402257}"/>
              </a:ext>
            </a:extLst>
          </p:cNvPr>
          <p:cNvSpPr/>
          <p:nvPr/>
        </p:nvSpPr>
        <p:spPr>
          <a:xfrm>
            <a:off x="7511848" y="794298"/>
            <a:ext cx="222275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Demand facing</a:t>
            </a:r>
          </a:p>
        </p:txBody>
      </p:sp>
      <p:sp>
        <p:nvSpPr>
          <p:cNvPr id="26" name="Rechthoek 24">
            <a:extLst>
              <a:ext uri="{FF2B5EF4-FFF2-40B4-BE49-F238E27FC236}">
                <a16:creationId xmlns:a16="http://schemas.microsoft.com/office/drawing/2014/main" xmlns="" id="{CFA87244-781F-42B6-B911-B1A8B1BBD908}"/>
              </a:ext>
            </a:extLst>
          </p:cNvPr>
          <p:cNvSpPr/>
          <p:nvPr/>
        </p:nvSpPr>
        <p:spPr>
          <a:xfrm>
            <a:off x="7291271" y="5826904"/>
            <a:ext cx="2660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Supply facing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Communicate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cxnSp>
        <p:nvCxnSpPr>
          <p:cNvPr id="3" name="Rechte verbindingslijn 10">
            <a:extLst>
              <a:ext uri="{FF2B5EF4-FFF2-40B4-BE49-F238E27FC236}">
                <a16:creationId xmlns:a16="http://schemas.microsoft.com/office/drawing/2014/main" xmlns="" id="{93565C1C-B634-431F-8FBF-7676F968D78B}"/>
              </a:ext>
            </a:extLst>
          </p:cNvPr>
          <p:cNvCxnSpPr/>
          <p:nvPr/>
        </p:nvCxnSpPr>
        <p:spPr>
          <a:xfrm>
            <a:off x="2734808" y="5311918"/>
            <a:ext cx="6722384" cy="18200"/>
          </a:xfrm>
          <a:prstGeom prst="line">
            <a:avLst/>
          </a:prstGeom>
          <a:ln w="28575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al 2">
            <a:extLst>
              <a:ext uri="{FF2B5EF4-FFF2-40B4-BE49-F238E27FC236}">
                <a16:creationId xmlns:a16="http://schemas.microsoft.com/office/drawing/2014/main" xmlns="" id="{3852CBCC-7954-4729-98CD-D2B62D4FE4A6}"/>
              </a:ext>
            </a:extLst>
          </p:cNvPr>
          <p:cNvSpPr/>
          <p:nvPr/>
        </p:nvSpPr>
        <p:spPr>
          <a:xfrm>
            <a:off x="1188930" y="4734076"/>
            <a:ext cx="1499288" cy="113426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xmlns="" id="{2D0A22A6-7DD1-4022-B012-0E8231D639E9}"/>
              </a:ext>
            </a:extLst>
          </p:cNvPr>
          <p:cNvSpPr/>
          <p:nvPr/>
        </p:nvSpPr>
        <p:spPr>
          <a:xfrm>
            <a:off x="3136756" y="4851208"/>
            <a:ext cx="1440000" cy="90000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 err="1"/>
              <a:t>Encode</a:t>
            </a:r>
            <a:endParaRPr lang="nl-NL" dirty="0"/>
          </a:p>
        </p:txBody>
      </p:sp>
      <p:sp>
        <p:nvSpPr>
          <p:cNvPr id="6" name="Pijl: rechts 24">
            <a:extLst>
              <a:ext uri="{FF2B5EF4-FFF2-40B4-BE49-F238E27FC236}">
                <a16:creationId xmlns:a16="http://schemas.microsoft.com/office/drawing/2014/main" xmlns="" id="{A7326064-E406-4F5A-BE67-7188BF1A3618}"/>
              </a:ext>
            </a:extLst>
          </p:cNvPr>
          <p:cNvSpPr/>
          <p:nvPr/>
        </p:nvSpPr>
        <p:spPr>
          <a:xfrm>
            <a:off x="7422428" y="4869408"/>
            <a:ext cx="1440000" cy="90000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 err="1"/>
              <a:t>Decode</a:t>
            </a:r>
            <a:endParaRPr lang="nl-NL" dirty="0"/>
          </a:p>
        </p:txBody>
      </p:sp>
      <p:sp>
        <p:nvSpPr>
          <p:cNvPr id="7" name="Ovaal 25">
            <a:extLst>
              <a:ext uri="{FF2B5EF4-FFF2-40B4-BE49-F238E27FC236}">
                <a16:creationId xmlns:a16="http://schemas.microsoft.com/office/drawing/2014/main" xmlns="" id="{CF8835EA-CC84-4DDA-8F6E-E1CB964EF586}"/>
              </a:ext>
            </a:extLst>
          </p:cNvPr>
          <p:cNvSpPr/>
          <p:nvPr/>
        </p:nvSpPr>
        <p:spPr>
          <a:xfrm>
            <a:off x="9494691" y="4762986"/>
            <a:ext cx="1499288" cy="113426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dirty="0" smtClean="0"/>
              <a:t>Receiver</a:t>
            </a:r>
            <a:endParaRPr lang="nl-NL" dirty="0"/>
          </a:p>
        </p:txBody>
      </p:sp>
      <p:grpSp>
        <p:nvGrpSpPr>
          <p:cNvPr id="8" name="Groep 9">
            <a:extLst>
              <a:ext uri="{FF2B5EF4-FFF2-40B4-BE49-F238E27FC236}">
                <a16:creationId xmlns:a16="http://schemas.microsoft.com/office/drawing/2014/main" xmlns="" id="{2EEBDBDA-29ED-4005-A9C0-7F96058C1D65}"/>
              </a:ext>
            </a:extLst>
          </p:cNvPr>
          <p:cNvGrpSpPr/>
          <p:nvPr/>
        </p:nvGrpSpPr>
        <p:grpSpPr>
          <a:xfrm>
            <a:off x="9494691" y="1731008"/>
            <a:ext cx="1800000" cy="1800000"/>
            <a:chOff x="9353164" y="1775310"/>
            <a:chExt cx="1800000" cy="1800000"/>
          </a:xfrm>
          <a:solidFill>
            <a:schemeClr val="bg2"/>
          </a:solidFill>
        </p:grpSpPr>
        <p:sp>
          <p:nvSpPr>
            <p:cNvPr id="9" name="Gedachtewolkje: wolk 13">
              <a:extLst>
                <a:ext uri="{FF2B5EF4-FFF2-40B4-BE49-F238E27FC236}">
                  <a16:creationId xmlns:a16="http://schemas.microsoft.com/office/drawing/2014/main" xmlns="" id="{E80DC61B-A520-4FF6-B5ED-FD713FC8D04C}"/>
                </a:ext>
              </a:extLst>
            </p:cNvPr>
            <p:cNvSpPr/>
            <p:nvPr/>
          </p:nvSpPr>
          <p:spPr>
            <a:xfrm>
              <a:off x="9353164" y="1775310"/>
              <a:ext cx="1800000" cy="1800000"/>
            </a:xfrm>
            <a:prstGeom prst="cloudCallout">
              <a:avLst>
                <a:gd name="adj1" fmla="val -12411"/>
                <a:gd name="adj2" fmla="val 10646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pic>
          <p:nvPicPr>
            <p:cNvPr id="10" name="Afbeelding 11">
              <a:extLst>
                <a:ext uri="{FF2B5EF4-FFF2-40B4-BE49-F238E27FC236}">
                  <a16:creationId xmlns:a16="http://schemas.microsoft.com/office/drawing/2014/main" xmlns="" id="{55E77ADC-DCAD-439E-91E7-1919431B2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039" y="2107615"/>
              <a:ext cx="806250" cy="1161000"/>
            </a:xfrm>
            <a:prstGeom prst="rect">
              <a:avLst/>
            </a:prstGeom>
            <a:grpFill/>
          </p:spPr>
        </p:pic>
      </p:grpSp>
      <p:sp>
        <p:nvSpPr>
          <p:cNvPr id="11" name="Tekstballon: rechthoek met afgeronde hoeken 15">
            <a:extLst>
              <a:ext uri="{FF2B5EF4-FFF2-40B4-BE49-F238E27FC236}">
                <a16:creationId xmlns:a16="http://schemas.microsoft.com/office/drawing/2014/main" xmlns="" id="{F63A145A-2930-491C-906E-7A6594AA5A7E}"/>
              </a:ext>
            </a:extLst>
          </p:cNvPr>
          <p:cNvSpPr/>
          <p:nvPr/>
        </p:nvSpPr>
        <p:spPr>
          <a:xfrm>
            <a:off x="5819592" y="3350546"/>
            <a:ext cx="1800000" cy="900000"/>
          </a:xfrm>
          <a:prstGeom prst="wedgeRoundRectCallout">
            <a:avLst>
              <a:gd name="adj1" fmla="val -31181"/>
              <a:gd name="adj2" fmla="val 97498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“Tree”</a:t>
            </a:r>
          </a:p>
        </p:txBody>
      </p:sp>
      <p:grpSp>
        <p:nvGrpSpPr>
          <p:cNvPr id="12" name="Groep 16">
            <a:extLst>
              <a:ext uri="{FF2B5EF4-FFF2-40B4-BE49-F238E27FC236}">
                <a16:creationId xmlns:a16="http://schemas.microsoft.com/office/drawing/2014/main" xmlns="" id="{734C9D76-A84F-4490-B904-816C2BD9769D}"/>
              </a:ext>
            </a:extLst>
          </p:cNvPr>
          <p:cNvGrpSpPr/>
          <p:nvPr/>
        </p:nvGrpSpPr>
        <p:grpSpPr>
          <a:xfrm>
            <a:off x="1064493" y="1712808"/>
            <a:ext cx="1800000" cy="1800000"/>
            <a:chOff x="2700000" y="1849512"/>
            <a:chExt cx="1800000" cy="1800000"/>
          </a:xfrm>
          <a:solidFill>
            <a:schemeClr val="bg2"/>
          </a:solidFill>
        </p:grpSpPr>
        <p:sp>
          <p:nvSpPr>
            <p:cNvPr id="13" name="Gedachtewolkje: wolk 3">
              <a:extLst>
                <a:ext uri="{FF2B5EF4-FFF2-40B4-BE49-F238E27FC236}">
                  <a16:creationId xmlns:a16="http://schemas.microsoft.com/office/drawing/2014/main" xmlns="" id="{16F8A7FA-FAF4-4081-AE48-F78382B752B7}"/>
                </a:ext>
              </a:extLst>
            </p:cNvPr>
            <p:cNvSpPr/>
            <p:nvPr/>
          </p:nvSpPr>
          <p:spPr>
            <a:xfrm>
              <a:off x="2700000" y="1849512"/>
              <a:ext cx="1800000" cy="1800000"/>
            </a:xfrm>
            <a:prstGeom prst="cloudCallout">
              <a:avLst>
                <a:gd name="adj1" fmla="val -6304"/>
                <a:gd name="adj2" fmla="val 10781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pic>
          <p:nvPicPr>
            <p:cNvPr id="14" name="Afbeelding 14" descr="Afbeelding met taart&#10;&#10;Beschrijving is gegenereerd met hoge betrouwbaarheid">
              <a:extLst>
                <a:ext uri="{FF2B5EF4-FFF2-40B4-BE49-F238E27FC236}">
                  <a16:creationId xmlns:a16="http://schemas.microsoft.com/office/drawing/2014/main" xmlns="" id="{48011988-8B61-49BF-8628-54F3E06BC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654" y="1972466"/>
              <a:ext cx="992693" cy="1495269"/>
            </a:xfrm>
            <a:prstGeom prst="rect">
              <a:avLst/>
            </a:prstGeom>
            <a:grpFill/>
          </p:spPr>
        </p:pic>
      </p:grpSp>
      <p:sp>
        <p:nvSpPr>
          <p:cNvPr id="15" name="Ovaal 20">
            <a:extLst>
              <a:ext uri="{FF2B5EF4-FFF2-40B4-BE49-F238E27FC236}">
                <a16:creationId xmlns:a16="http://schemas.microsoft.com/office/drawing/2014/main" xmlns="" id="{0D6DAA4A-4304-4905-8B46-BC9EC3A68B61}"/>
              </a:ext>
            </a:extLst>
          </p:cNvPr>
          <p:cNvSpPr/>
          <p:nvPr/>
        </p:nvSpPr>
        <p:spPr>
          <a:xfrm>
            <a:off x="5362428" y="4977802"/>
            <a:ext cx="1213200" cy="66501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Communicate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57388" y="745540"/>
            <a:ext cx="569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The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Shannon-Weaver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model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8" name="Groep 9">
            <a:extLst>
              <a:ext uri="{FF2B5EF4-FFF2-40B4-BE49-F238E27FC236}">
                <a16:creationId xmlns:a16="http://schemas.microsoft.com/office/drawing/2014/main" xmlns="" id="{2EEBDBDA-29ED-4005-A9C0-7F96058C1D65}"/>
              </a:ext>
            </a:extLst>
          </p:cNvPr>
          <p:cNvGrpSpPr/>
          <p:nvPr/>
        </p:nvGrpSpPr>
        <p:grpSpPr>
          <a:xfrm>
            <a:off x="9536144" y="1712733"/>
            <a:ext cx="1800000" cy="1800000"/>
            <a:chOff x="9394617" y="1757035"/>
            <a:chExt cx="1800000" cy="1800000"/>
          </a:xfrm>
          <a:solidFill>
            <a:schemeClr val="bg2"/>
          </a:solidFill>
        </p:grpSpPr>
        <p:sp>
          <p:nvSpPr>
            <p:cNvPr id="9" name="Gedachtewolkje: wolk 13">
              <a:extLst>
                <a:ext uri="{FF2B5EF4-FFF2-40B4-BE49-F238E27FC236}">
                  <a16:creationId xmlns:a16="http://schemas.microsoft.com/office/drawing/2014/main" xmlns="" id="{E80DC61B-A520-4FF6-B5ED-FD713FC8D04C}"/>
                </a:ext>
              </a:extLst>
            </p:cNvPr>
            <p:cNvSpPr/>
            <p:nvPr/>
          </p:nvSpPr>
          <p:spPr>
            <a:xfrm>
              <a:off x="9394617" y="1757035"/>
              <a:ext cx="1800000" cy="1800000"/>
            </a:xfrm>
            <a:prstGeom prst="cloudCallout">
              <a:avLst>
                <a:gd name="adj1" fmla="val -43199"/>
                <a:gd name="adj2" fmla="val 91584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pic>
          <p:nvPicPr>
            <p:cNvPr id="10" name="Afbeelding 11">
              <a:extLst>
                <a:ext uri="{FF2B5EF4-FFF2-40B4-BE49-F238E27FC236}">
                  <a16:creationId xmlns:a16="http://schemas.microsoft.com/office/drawing/2014/main" xmlns="" id="{55E77ADC-DCAD-439E-91E7-1919431B2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039" y="2107615"/>
              <a:ext cx="806250" cy="1161000"/>
            </a:xfrm>
            <a:prstGeom prst="rect">
              <a:avLst/>
            </a:prstGeom>
            <a:grpFill/>
          </p:spPr>
        </p:pic>
      </p:grpSp>
      <p:grpSp>
        <p:nvGrpSpPr>
          <p:cNvPr id="12" name="Groep 16">
            <a:extLst>
              <a:ext uri="{FF2B5EF4-FFF2-40B4-BE49-F238E27FC236}">
                <a16:creationId xmlns:a16="http://schemas.microsoft.com/office/drawing/2014/main" xmlns="" id="{734C9D76-A84F-4490-B904-816C2BD9769D}"/>
              </a:ext>
            </a:extLst>
          </p:cNvPr>
          <p:cNvGrpSpPr/>
          <p:nvPr/>
        </p:nvGrpSpPr>
        <p:grpSpPr>
          <a:xfrm>
            <a:off x="1139061" y="1475697"/>
            <a:ext cx="1800000" cy="1800000"/>
            <a:chOff x="2700000" y="1849512"/>
            <a:chExt cx="1800000" cy="1800000"/>
          </a:xfrm>
          <a:solidFill>
            <a:schemeClr val="bg2"/>
          </a:solidFill>
        </p:grpSpPr>
        <p:sp>
          <p:nvSpPr>
            <p:cNvPr id="13" name="Gedachtewolkje: wolk 3">
              <a:extLst>
                <a:ext uri="{FF2B5EF4-FFF2-40B4-BE49-F238E27FC236}">
                  <a16:creationId xmlns:a16="http://schemas.microsoft.com/office/drawing/2014/main" xmlns="" id="{16F8A7FA-FAF4-4081-AE48-F78382B752B7}"/>
                </a:ext>
              </a:extLst>
            </p:cNvPr>
            <p:cNvSpPr/>
            <p:nvPr/>
          </p:nvSpPr>
          <p:spPr>
            <a:xfrm>
              <a:off x="2700000" y="1849512"/>
              <a:ext cx="1800000" cy="1800000"/>
            </a:xfrm>
            <a:prstGeom prst="cloudCallout">
              <a:avLst>
                <a:gd name="adj1" fmla="val 36286"/>
                <a:gd name="adj2" fmla="val 93963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pic>
          <p:nvPicPr>
            <p:cNvPr id="14" name="Afbeelding 14" descr="Afbeelding met taart&#10;&#10;Beschrijving is gegenereerd met hoge betrouwbaarheid">
              <a:extLst>
                <a:ext uri="{FF2B5EF4-FFF2-40B4-BE49-F238E27FC236}">
                  <a16:creationId xmlns:a16="http://schemas.microsoft.com/office/drawing/2014/main" xmlns="" id="{48011988-8B61-49BF-8628-54F3E06BC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654" y="1972466"/>
              <a:ext cx="992693" cy="1495269"/>
            </a:xfrm>
            <a:prstGeom prst="rect">
              <a:avLst/>
            </a:prstGeom>
            <a:grpFill/>
          </p:spPr>
        </p:pic>
      </p:grpSp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Communicate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49940" y="745540"/>
            <a:ext cx="550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Schramm’s </a:t>
            </a:r>
            <a:r>
              <a:rPr lang="en-US" sz="2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Feedback Loop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8" name="Ovaal 3">
            <a:extLst>
              <a:ext uri="{FF2B5EF4-FFF2-40B4-BE49-F238E27FC236}">
                <a16:creationId xmlns:a16="http://schemas.microsoft.com/office/drawing/2014/main" xmlns="" id="{DEE34CB9-9881-4B55-929A-1B7B3A4476FA}"/>
              </a:ext>
            </a:extLst>
          </p:cNvPr>
          <p:cNvSpPr/>
          <p:nvPr/>
        </p:nvSpPr>
        <p:spPr>
          <a:xfrm>
            <a:off x="4128402" y="2405356"/>
            <a:ext cx="4140000" cy="414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al 13">
            <a:extLst>
              <a:ext uri="{FF2B5EF4-FFF2-40B4-BE49-F238E27FC236}">
                <a16:creationId xmlns:a16="http://schemas.microsoft.com/office/drawing/2014/main" xmlns="" id="{8B4FD51B-537F-48EA-9636-6317298D6E54}"/>
              </a:ext>
            </a:extLst>
          </p:cNvPr>
          <p:cNvSpPr/>
          <p:nvPr/>
        </p:nvSpPr>
        <p:spPr>
          <a:xfrm>
            <a:off x="5570979" y="6110352"/>
            <a:ext cx="1291793" cy="666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grpSp>
        <p:nvGrpSpPr>
          <p:cNvPr id="20" name="Groep 11">
            <a:extLst>
              <a:ext uri="{FF2B5EF4-FFF2-40B4-BE49-F238E27FC236}">
                <a16:creationId xmlns:a16="http://schemas.microsoft.com/office/drawing/2014/main" xmlns="" id="{C8F39C93-2B3A-4CB2-84FE-6FFE79D4C7F7}"/>
              </a:ext>
            </a:extLst>
          </p:cNvPr>
          <p:cNvGrpSpPr/>
          <p:nvPr/>
        </p:nvGrpSpPr>
        <p:grpSpPr>
          <a:xfrm>
            <a:off x="2953415" y="3395356"/>
            <a:ext cx="2160000" cy="2160000"/>
            <a:chOff x="7020000" y="3042000"/>
            <a:chExt cx="2160000" cy="2160000"/>
          </a:xfrm>
        </p:grpSpPr>
        <p:sp>
          <p:nvSpPr>
            <p:cNvPr id="21" name="Ovaal 15">
              <a:extLst>
                <a:ext uri="{FF2B5EF4-FFF2-40B4-BE49-F238E27FC236}">
                  <a16:creationId xmlns:a16="http://schemas.microsoft.com/office/drawing/2014/main" xmlns="" id="{D8D433CC-2259-4050-886E-DDB5E529F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000" y="3042000"/>
              <a:ext cx="2160000" cy="2160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Encode</a:t>
              </a:r>
              <a:br>
                <a:rPr lang="en-US" dirty="0"/>
              </a:br>
              <a:endParaRPr lang="en-US" dirty="0"/>
            </a:p>
            <a:p>
              <a:pPr algn="ctr"/>
              <a:r>
                <a:rPr lang="en-US" dirty="0"/>
                <a:t>Interpret</a:t>
              </a:r>
              <a:br>
                <a:rPr lang="en-US" dirty="0"/>
              </a:br>
              <a:endParaRPr lang="en-US" dirty="0"/>
            </a:p>
            <a:p>
              <a:pPr algn="ctr"/>
              <a:r>
                <a:rPr lang="en-US" dirty="0"/>
                <a:t>Decode</a:t>
              </a:r>
            </a:p>
          </p:txBody>
        </p:sp>
        <p:cxnSp>
          <p:nvCxnSpPr>
            <p:cNvPr id="22" name="Rechte verbindingslijn 8">
              <a:extLst>
                <a:ext uri="{FF2B5EF4-FFF2-40B4-BE49-F238E27FC236}">
                  <a16:creationId xmlns:a16="http://schemas.microsoft.com/office/drawing/2014/main" xmlns="" id="{B5F68493-1F41-4C6D-9F58-C75633DF7710}"/>
                </a:ext>
              </a:extLst>
            </p:cNvPr>
            <p:cNvCxnSpPr>
              <a:cxnSpLocks/>
            </p:cNvCxnSpPr>
            <p:nvPr/>
          </p:nvCxnSpPr>
          <p:spPr>
            <a:xfrm>
              <a:off x="7038000" y="4433459"/>
              <a:ext cx="2124000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3" name="Rechte verbindingslijn 20">
              <a:extLst>
                <a:ext uri="{FF2B5EF4-FFF2-40B4-BE49-F238E27FC236}">
                  <a16:creationId xmlns:a16="http://schemas.microsoft.com/office/drawing/2014/main" xmlns="" id="{926B5B31-4BAA-4BC7-8F8A-520D357045C2}"/>
                </a:ext>
              </a:extLst>
            </p:cNvPr>
            <p:cNvCxnSpPr>
              <a:cxnSpLocks/>
            </p:cNvCxnSpPr>
            <p:nvPr/>
          </p:nvCxnSpPr>
          <p:spPr>
            <a:xfrm>
              <a:off x="7038000" y="3865422"/>
              <a:ext cx="2124000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24" name="Groep 21">
            <a:extLst>
              <a:ext uri="{FF2B5EF4-FFF2-40B4-BE49-F238E27FC236}">
                <a16:creationId xmlns:a16="http://schemas.microsoft.com/office/drawing/2014/main" xmlns="" id="{AB2BE800-C51E-4FB3-A7A4-C0BD59611CA1}"/>
              </a:ext>
            </a:extLst>
          </p:cNvPr>
          <p:cNvGrpSpPr/>
          <p:nvPr/>
        </p:nvGrpSpPr>
        <p:grpSpPr>
          <a:xfrm>
            <a:off x="7273055" y="3395356"/>
            <a:ext cx="2160000" cy="2160000"/>
            <a:chOff x="7020000" y="3042000"/>
            <a:chExt cx="2160000" cy="2160000"/>
          </a:xfrm>
        </p:grpSpPr>
        <p:sp>
          <p:nvSpPr>
            <p:cNvPr id="25" name="Ovaal 23">
              <a:extLst>
                <a:ext uri="{FF2B5EF4-FFF2-40B4-BE49-F238E27FC236}">
                  <a16:creationId xmlns:a16="http://schemas.microsoft.com/office/drawing/2014/main" xmlns="" id="{8A5F7D6B-9902-48CA-87F0-039A47A9D0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000" y="3042000"/>
              <a:ext cx="2160000" cy="2160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Decode</a:t>
              </a:r>
              <a:br>
                <a:rPr lang="en-US"/>
              </a:br>
              <a:endParaRPr lang="en-US"/>
            </a:p>
            <a:p>
              <a:pPr algn="ctr"/>
              <a:r>
                <a:rPr lang="en-US"/>
                <a:t>Interpret</a:t>
              </a:r>
              <a:br>
                <a:rPr lang="en-US"/>
              </a:br>
              <a:endParaRPr lang="en-US"/>
            </a:p>
            <a:p>
              <a:pPr algn="ctr"/>
              <a:r>
                <a:rPr lang="en-US"/>
                <a:t>Encode</a:t>
              </a:r>
            </a:p>
          </p:txBody>
        </p:sp>
        <p:cxnSp>
          <p:nvCxnSpPr>
            <p:cNvPr id="26" name="Rechte verbindingslijn 26">
              <a:extLst>
                <a:ext uri="{FF2B5EF4-FFF2-40B4-BE49-F238E27FC236}">
                  <a16:creationId xmlns:a16="http://schemas.microsoft.com/office/drawing/2014/main" xmlns="" id="{0E8151A9-D552-4C5A-B95F-47157CCC66DC}"/>
                </a:ext>
              </a:extLst>
            </p:cNvPr>
            <p:cNvCxnSpPr>
              <a:cxnSpLocks/>
            </p:cNvCxnSpPr>
            <p:nvPr/>
          </p:nvCxnSpPr>
          <p:spPr>
            <a:xfrm>
              <a:off x="7038000" y="4433459"/>
              <a:ext cx="2124000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7" name="Rechte verbindingslijn 27">
              <a:extLst>
                <a:ext uri="{FF2B5EF4-FFF2-40B4-BE49-F238E27FC236}">
                  <a16:creationId xmlns:a16="http://schemas.microsoft.com/office/drawing/2014/main" xmlns="" id="{25BC53C2-75F3-45F7-B8CE-C6F8B6484780}"/>
                </a:ext>
              </a:extLst>
            </p:cNvPr>
            <p:cNvCxnSpPr>
              <a:cxnSpLocks/>
            </p:cNvCxnSpPr>
            <p:nvPr/>
          </p:nvCxnSpPr>
          <p:spPr>
            <a:xfrm>
              <a:off x="7038000" y="3865422"/>
              <a:ext cx="2124000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28" name="Pijl: rechts 40">
            <a:extLst>
              <a:ext uri="{FF2B5EF4-FFF2-40B4-BE49-F238E27FC236}">
                <a16:creationId xmlns:a16="http://schemas.microsoft.com/office/drawing/2014/main" xmlns="" id="{C986A81B-2F2F-47D4-9E8F-3947181772BB}"/>
              </a:ext>
            </a:extLst>
          </p:cNvPr>
          <p:cNvSpPr/>
          <p:nvPr/>
        </p:nvSpPr>
        <p:spPr>
          <a:xfrm flipH="1">
            <a:off x="7645917" y="5906351"/>
            <a:ext cx="1440000" cy="9000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Feedback</a:t>
            </a:r>
          </a:p>
        </p:txBody>
      </p:sp>
      <p:grpSp>
        <p:nvGrpSpPr>
          <p:cNvPr id="29" name="Groep 4">
            <a:extLst>
              <a:ext uri="{FF2B5EF4-FFF2-40B4-BE49-F238E27FC236}">
                <a16:creationId xmlns:a16="http://schemas.microsoft.com/office/drawing/2014/main" xmlns="" id="{B06A699F-B38D-48E4-94B6-D55562C61F73}"/>
              </a:ext>
            </a:extLst>
          </p:cNvPr>
          <p:cNvGrpSpPr/>
          <p:nvPr/>
        </p:nvGrpSpPr>
        <p:grpSpPr>
          <a:xfrm>
            <a:off x="5215226" y="3421242"/>
            <a:ext cx="1992610" cy="2071599"/>
            <a:chOff x="5125424" y="2908669"/>
            <a:chExt cx="1992610" cy="2071599"/>
          </a:xfrm>
        </p:grpSpPr>
        <p:sp>
          <p:nvSpPr>
            <p:cNvPr id="30" name="Pijl: draaiend 2">
              <a:extLst>
                <a:ext uri="{FF2B5EF4-FFF2-40B4-BE49-F238E27FC236}">
                  <a16:creationId xmlns:a16="http://schemas.microsoft.com/office/drawing/2014/main" xmlns="" id="{3363A14B-7479-4BBE-88C7-36EC52B0AF13}"/>
                </a:ext>
              </a:extLst>
            </p:cNvPr>
            <p:cNvSpPr/>
            <p:nvPr/>
          </p:nvSpPr>
          <p:spPr>
            <a:xfrm>
              <a:off x="5125424" y="2908669"/>
              <a:ext cx="1980000" cy="1980000"/>
            </a:xfrm>
            <a:prstGeom prst="circularArrow">
              <a:avLst>
                <a:gd name="adj1" fmla="val 12500"/>
                <a:gd name="adj2" fmla="val 1032179"/>
                <a:gd name="adj3" fmla="val 20457681"/>
                <a:gd name="adj4" fmla="val 10800000"/>
                <a:gd name="adj5" fmla="val 125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Redundancy</a:t>
              </a:r>
            </a:p>
          </p:txBody>
        </p:sp>
        <p:sp>
          <p:nvSpPr>
            <p:cNvPr id="33" name="Pijl: draaiend 24">
              <a:extLst>
                <a:ext uri="{FF2B5EF4-FFF2-40B4-BE49-F238E27FC236}">
                  <a16:creationId xmlns:a16="http://schemas.microsoft.com/office/drawing/2014/main" xmlns="" id="{103BFF9A-AC2D-4EC2-B3A5-7C48114A281F}"/>
                </a:ext>
              </a:extLst>
            </p:cNvPr>
            <p:cNvSpPr/>
            <p:nvPr/>
          </p:nvSpPr>
          <p:spPr>
            <a:xfrm flipH="1" flipV="1">
              <a:off x="5138034" y="3000268"/>
              <a:ext cx="1980000" cy="1980000"/>
            </a:xfrm>
            <a:prstGeom prst="circularArrow">
              <a:avLst>
                <a:gd name="adj1" fmla="val 12500"/>
                <a:gd name="adj2" fmla="val 1032179"/>
                <a:gd name="adj3" fmla="val 20457681"/>
                <a:gd name="adj4" fmla="val 10800000"/>
                <a:gd name="adj5" fmla="val 125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Ovaal 25">
            <a:extLst>
              <a:ext uri="{FF2B5EF4-FFF2-40B4-BE49-F238E27FC236}">
                <a16:creationId xmlns:a16="http://schemas.microsoft.com/office/drawing/2014/main" xmlns="" id="{CF8835EA-CC84-4DDA-8F6E-E1CB964EF586}"/>
              </a:ext>
            </a:extLst>
          </p:cNvPr>
          <p:cNvSpPr/>
          <p:nvPr/>
        </p:nvSpPr>
        <p:spPr>
          <a:xfrm>
            <a:off x="5570979" y="2111519"/>
            <a:ext cx="1291794" cy="666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="" xmlns:a16="http://schemas.microsoft.com/office/drawing/2014/main" id="{5EE2ABDC-9C87-44EE-8A64-BDE05112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0"/>
            <a:ext cx="9719999" cy="4500000"/>
          </a:xfrm>
        </p:spPr>
        <p:txBody>
          <a:bodyPr/>
          <a:lstStyle/>
          <a:p>
            <a:r>
              <a:rPr lang="en-US" dirty="0" smtClean="0"/>
              <a:t>Make groups of about 8 participants</a:t>
            </a:r>
          </a:p>
          <a:p>
            <a:r>
              <a:rPr lang="en-US" dirty="0" smtClean="0"/>
              <a:t>Each group divides into 2 subgroups</a:t>
            </a:r>
          </a:p>
          <a:p>
            <a:pPr lvl="1"/>
            <a:r>
              <a:rPr lang="en-US" dirty="0" smtClean="0"/>
              <a:t>The Daisies</a:t>
            </a:r>
          </a:p>
          <a:p>
            <a:pPr lvl="1"/>
            <a:r>
              <a:rPr lang="en-US" dirty="0" smtClean="0"/>
              <a:t>The Pansies</a:t>
            </a:r>
          </a:p>
          <a:p>
            <a:r>
              <a:rPr lang="en-US" dirty="0" smtClean="0"/>
              <a:t>You will </a:t>
            </a:r>
            <a:r>
              <a:rPr lang="en-US" b="1" dirty="0" smtClean="0"/>
              <a:t>work</a:t>
            </a:r>
            <a:r>
              <a:rPr lang="en-US" dirty="0" smtClean="0"/>
              <a:t> </a:t>
            </a:r>
            <a:r>
              <a:rPr lang="en-US" b="1" dirty="0" smtClean="0"/>
              <a:t>together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70" name="Tijdelijke aanduiding voor inhoud 9">
            <a:extLst>
              <a:ext uri="{FF2B5EF4-FFF2-40B4-BE49-F238E27FC236}">
                <a16:creationId xmlns="" xmlns:a16="http://schemas.microsoft.com/office/drawing/2014/main" id="{65E13836-5CE5-41B2-9350-B91CBDE7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31" y="3494147"/>
            <a:ext cx="5211767" cy="260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Stopwatch">
            <a:extLst>
              <a:ext uri="{FF2B5EF4-FFF2-40B4-BE49-F238E27FC236}">
                <a16:creationId xmlns="" xmlns:a16="http://schemas.microsoft.com/office/drawing/2014/main" id="{C1FCA8AA-2E14-4174-BFC7-B489D14C9E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2" y="843388"/>
            <a:ext cx="1732173" cy="19585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2" name="Rood rond 0">
            <a:extLst>
              <a:ext uri="{FF2B5EF4-FFF2-40B4-BE49-F238E27FC236}">
                <a16:creationId xmlns="" xmlns:a16="http://schemas.microsoft.com/office/drawing/2014/main" id="{04E42A79-5DB9-444C-BD2F-13631B8D0016}"/>
              </a:ext>
            </a:extLst>
          </p:cNvPr>
          <p:cNvSpPr/>
          <p:nvPr/>
        </p:nvSpPr>
        <p:spPr>
          <a:xfrm>
            <a:off x="10415061" y="1343700"/>
            <a:ext cx="1171575" cy="117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73" name="Zwart rond 0">
            <a:extLst>
              <a:ext uri="{FF2B5EF4-FFF2-40B4-BE49-F238E27FC236}">
                <a16:creationId xmlns="" xmlns:a16="http://schemas.microsoft.com/office/drawing/2014/main" id="{9E557B61-E3B6-4EAE-8948-1E2D6317C794}"/>
              </a:ext>
            </a:extLst>
          </p:cNvPr>
          <p:cNvSpPr/>
          <p:nvPr/>
        </p:nvSpPr>
        <p:spPr>
          <a:xfrm>
            <a:off x="10415061" y="1343700"/>
            <a:ext cx="1171575" cy="117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74" name="1 rood">
            <a:extLst>
              <a:ext uri="{FF2B5EF4-FFF2-40B4-BE49-F238E27FC236}">
                <a16:creationId xmlns="" xmlns:a16="http://schemas.microsoft.com/office/drawing/2014/main" id="{EF649065-800F-41C3-8E94-951934671698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01</a:t>
            </a:r>
          </a:p>
        </p:txBody>
      </p:sp>
      <p:sp>
        <p:nvSpPr>
          <p:cNvPr id="75" name="2 oranje">
            <a:extLst>
              <a:ext uri="{FF2B5EF4-FFF2-40B4-BE49-F238E27FC236}">
                <a16:creationId xmlns="" xmlns:a16="http://schemas.microsoft.com/office/drawing/2014/main" id="{CFEAB369-E4E5-4F1E-A1E9-D67925E6302F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02</a:t>
            </a:r>
          </a:p>
        </p:txBody>
      </p:sp>
      <p:sp>
        <p:nvSpPr>
          <p:cNvPr id="76" name="3 groen">
            <a:extLst>
              <a:ext uri="{FF2B5EF4-FFF2-40B4-BE49-F238E27FC236}">
                <a16:creationId xmlns="" xmlns:a16="http://schemas.microsoft.com/office/drawing/2014/main" id="{36729CBA-D031-4009-8EA3-41C432363A74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03</a:t>
            </a:r>
          </a:p>
        </p:txBody>
      </p:sp>
      <p:sp>
        <p:nvSpPr>
          <p:cNvPr id="77" name="4 groen">
            <a:extLst>
              <a:ext uri="{FF2B5EF4-FFF2-40B4-BE49-F238E27FC236}">
                <a16:creationId xmlns="" xmlns:a16="http://schemas.microsoft.com/office/drawing/2014/main" id="{098F7589-F52A-4E94-8DBE-1C43C46E2ED1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04</a:t>
            </a:r>
          </a:p>
        </p:txBody>
      </p:sp>
      <p:sp>
        <p:nvSpPr>
          <p:cNvPr id="78" name="5 groen">
            <a:extLst>
              <a:ext uri="{FF2B5EF4-FFF2-40B4-BE49-F238E27FC236}">
                <a16:creationId xmlns="" xmlns:a16="http://schemas.microsoft.com/office/drawing/2014/main" id="{C51EAF75-B764-4308-881D-04B97E15DEEE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  <p:sp>
        <p:nvSpPr>
          <p:cNvPr id="104" name="30 wit">
            <a:extLst>
              <a:ext uri="{FF2B5EF4-FFF2-40B4-BE49-F238E27FC236}">
                <a16:creationId xmlns="" xmlns:a16="http://schemas.microsoft.com/office/drawing/2014/main" id="{741103DB-0F59-4900-A4A2-79E89346B8BA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Communicate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9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9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9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9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9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1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7BE34E6-F37F-49DB-A525-3596C095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0"/>
            <a:ext cx="9719999" cy="4500000"/>
          </a:xfrm>
        </p:spPr>
        <p:txBody>
          <a:bodyPr>
            <a:normAutofit/>
          </a:bodyPr>
          <a:lstStyle/>
          <a:p>
            <a:r>
              <a:rPr lang="en-US" dirty="0"/>
              <a:t>Each subgroup gets a message from </a:t>
            </a:r>
            <a:br>
              <a:rPr lang="en-US" dirty="0"/>
            </a:br>
            <a:r>
              <a:rPr lang="en-US" dirty="0"/>
              <a:t>the trainer</a:t>
            </a:r>
          </a:p>
          <a:p>
            <a:pPr lvl="1"/>
            <a:r>
              <a:rPr lang="en-US" dirty="0"/>
              <a:t>Encode this message by drawing little sketches </a:t>
            </a:r>
            <a:br>
              <a:rPr lang="en-US" dirty="0"/>
            </a:br>
            <a:r>
              <a:rPr lang="en-US" dirty="0"/>
              <a:t>on a paper</a:t>
            </a:r>
          </a:p>
          <a:p>
            <a:pPr lvl="1"/>
            <a:r>
              <a:rPr lang="en-US" dirty="0"/>
              <a:t>Don’t use characters, figures nor words</a:t>
            </a:r>
          </a:p>
          <a:p>
            <a:pPr lvl="1"/>
            <a:r>
              <a:rPr lang="en-US" dirty="0"/>
              <a:t>Do your best to a encode a crystal-clear message</a:t>
            </a:r>
            <a:br>
              <a:rPr lang="en-US" dirty="0"/>
            </a:br>
            <a:r>
              <a:rPr lang="en-US" dirty="0"/>
              <a:t>but keep your encoding rules secret</a:t>
            </a:r>
          </a:p>
          <a:p>
            <a:endParaRPr lang="en-US" dirty="0"/>
          </a:p>
        </p:txBody>
      </p:sp>
      <p:pic>
        <p:nvPicPr>
          <p:cNvPr id="39" name="Stopwatch">
            <a:extLst>
              <a:ext uri="{FF2B5EF4-FFF2-40B4-BE49-F238E27FC236}">
                <a16:creationId xmlns="" xmlns:a16="http://schemas.microsoft.com/office/drawing/2014/main" id="{AD233F1E-5C4A-495F-A37B-428C1BE2C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64" y="846141"/>
            <a:ext cx="1732173" cy="19585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0" name="Rood rond 0">
            <a:extLst>
              <a:ext uri="{FF2B5EF4-FFF2-40B4-BE49-F238E27FC236}">
                <a16:creationId xmlns="" xmlns:a16="http://schemas.microsoft.com/office/drawing/2014/main" id="{F2AA9A16-F0C4-47F3-98AF-38BC737E2F96}"/>
              </a:ext>
            </a:extLst>
          </p:cNvPr>
          <p:cNvSpPr/>
          <p:nvPr/>
        </p:nvSpPr>
        <p:spPr>
          <a:xfrm>
            <a:off x="10413663" y="1346453"/>
            <a:ext cx="1171575" cy="117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41" name="Zwart rond 0">
            <a:extLst>
              <a:ext uri="{FF2B5EF4-FFF2-40B4-BE49-F238E27FC236}">
                <a16:creationId xmlns="" xmlns:a16="http://schemas.microsoft.com/office/drawing/2014/main" id="{26A74041-5D56-40E8-B65F-1865E61E3124}"/>
              </a:ext>
            </a:extLst>
          </p:cNvPr>
          <p:cNvSpPr/>
          <p:nvPr/>
        </p:nvSpPr>
        <p:spPr>
          <a:xfrm>
            <a:off x="10413663" y="1346453"/>
            <a:ext cx="1171575" cy="117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nl-NL" sz="4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42" name="1 rood">
            <a:extLst>
              <a:ext uri="{FF2B5EF4-FFF2-40B4-BE49-F238E27FC236}">
                <a16:creationId xmlns="" xmlns:a16="http://schemas.microsoft.com/office/drawing/2014/main" id="{50B27AC4-9CAE-4BD1-97F0-29A7876C767B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01</a:t>
            </a:r>
          </a:p>
        </p:txBody>
      </p:sp>
      <p:sp>
        <p:nvSpPr>
          <p:cNvPr id="43" name="2 oranje">
            <a:extLst>
              <a:ext uri="{FF2B5EF4-FFF2-40B4-BE49-F238E27FC236}">
                <a16:creationId xmlns="" xmlns:a16="http://schemas.microsoft.com/office/drawing/2014/main" id="{110CBEAA-9831-4E29-9A01-F1DBB1B12E69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02</a:t>
            </a:r>
          </a:p>
        </p:txBody>
      </p:sp>
      <p:sp>
        <p:nvSpPr>
          <p:cNvPr id="44" name="3 oranje">
            <a:extLst>
              <a:ext uri="{FF2B5EF4-FFF2-40B4-BE49-F238E27FC236}">
                <a16:creationId xmlns="" xmlns:a16="http://schemas.microsoft.com/office/drawing/2014/main" id="{A45624D5-4605-4383-9C47-09A85052C822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03</a:t>
            </a:r>
          </a:p>
        </p:txBody>
      </p:sp>
      <p:sp>
        <p:nvSpPr>
          <p:cNvPr id="45" name="4 groen">
            <a:extLst>
              <a:ext uri="{FF2B5EF4-FFF2-40B4-BE49-F238E27FC236}">
                <a16:creationId xmlns="" xmlns:a16="http://schemas.microsoft.com/office/drawing/2014/main" id="{6A38D427-9AB4-44EF-B394-87F839A80933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04</a:t>
            </a:r>
          </a:p>
        </p:txBody>
      </p:sp>
      <p:sp>
        <p:nvSpPr>
          <p:cNvPr id="46" name="5 groen">
            <a:extLst>
              <a:ext uri="{FF2B5EF4-FFF2-40B4-BE49-F238E27FC236}">
                <a16:creationId xmlns="" xmlns:a16="http://schemas.microsoft.com/office/drawing/2014/main" id="{6A63D46B-8447-4645-AEDA-A8F0A8042895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  <p:sp>
        <p:nvSpPr>
          <p:cNvPr id="47" name="6 groen">
            <a:extLst>
              <a:ext uri="{FF2B5EF4-FFF2-40B4-BE49-F238E27FC236}">
                <a16:creationId xmlns="" xmlns:a16="http://schemas.microsoft.com/office/drawing/2014/main" id="{11914314-CBA0-4C1A-9C0F-003CF9848BFC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06</a:t>
            </a:r>
          </a:p>
        </p:txBody>
      </p:sp>
      <p:sp>
        <p:nvSpPr>
          <p:cNvPr id="48" name="7 groen">
            <a:extLst>
              <a:ext uri="{FF2B5EF4-FFF2-40B4-BE49-F238E27FC236}">
                <a16:creationId xmlns="" xmlns:a16="http://schemas.microsoft.com/office/drawing/2014/main" id="{D9CE7300-5EA8-401E-B4C9-F7FBC8561E8A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07</a:t>
            </a:r>
          </a:p>
        </p:txBody>
      </p:sp>
      <p:sp>
        <p:nvSpPr>
          <p:cNvPr id="49" name="8 groen">
            <a:extLst>
              <a:ext uri="{FF2B5EF4-FFF2-40B4-BE49-F238E27FC236}">
                <a16:creationId xmlns="" xmlns:a16="http://schemas.microsoft.com/office/drawing/2014/main" id="{CD842979-F06C-4A8E-B77D-AF4338BD764B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08</a:t>
            </a:r>
          </a:p>
        </p:txBody>
      </p:sp>
      <p:sp>
        <p:nvSpPr>
          <p:cNvPr id="50" name="9 groen">
            <a:extLst>
              <a:ext uri="{FF2B5EF4-FFF2-40B4-BE49-F238E27FC236}">
                <a16:creationId xmlns="" xmlns:a16="http://schemas.microsoft.com/office/drawing/2014/main" id="{9CA4CE4E-15AE-4C02-992A-21E677216B67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09</a:t>
            </a:r>
          </a:p>
        </p:txBody>
      </p:sp>
      <p:sp>
        <p:nvSpPr>
          <p:cNvPr id="51" name="10 groen">
            <a:extLst>
              <a:ext uri="{FF2B5EF4-FFF2-40B4-BE49-F238E27FC236}">
                <a16:creationId xmlns="" xmlns:a16="http://schemas.microsoft.com/office/drawing/2014/main" id="{57DA86AB-F8B7-4E35-AE22-C0E0334DE664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10</a:t>
            </a:r>
          </a:p>
        </p:txBody>
      </p:sp>
      <p:sp>
        <p:nvSpPr>
          <p:cNvPr id="52" name="10 wit">
            <a:extLst>
              <a:ext uri="{FF2B5EF4-FFF2-40B4-BE49-F238E27FC236}">
                <a16:creationId xmlns="" xmlns:a16="http://schemas.microsoft.com/office/drawing/2014/main" id="{17B431BD-51EE-4D86-AA94-E139D5F49F9D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Communicate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9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9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9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9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9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9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9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9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9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xmlns="" id="{C8D2FEDB-3654-4C13-8961-A2A24C9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0AC735B-4F4B-4A58-A01C-2AD291D89D7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2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8398025" y="3608215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empathize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grpSp>
        <p:nvGrpSpPr>
          <p:cNvPr id="41" name="Groep 33">
            <a:extLst>
              <a:ext uri="{FF2B5EF4-FFF2-40B4-BE49-F238E27FC236}">
                <a16:creationId xmlns:a16="http://schemas.microsoft.com/office/drawing/2014/main" xmlns="" id="{9EBCBFD6-4D09-484B-971C-B9BA179D6ED8}"/>
              </a:ext>
            </a:extLst>
          </p:cNvPr>
          <p:cNvGrpSpPr>
            <a:grpSpLocks noChangeAspect="1"/>
          </p:cNvGrpSpPr>
          <p:nvPr/>
        </p:nvGrpSpPr>
        <p:grpSpPr>
          <a:xfrm>
            <a:off x="6312024" y="1196752"/>
            <a:ext cx="4622400" cy="4622400"/>
            <a:chOff x="3942104" y="1680973"/>
            <a:chExt cx="4320000" cy="4320000"/>
          </a:xfrm>
        </p:grpSpPr>
        <p:sp>
          <p:nvSpPr>
            <p:cNvPr id="42" name="Flèche : quatre pointes 13">
              <a:extLst>
                <a:ext uri="{FF2B5EF4-FFF2-40B4-BE49-F238E27FC236}">
                  <a16:creationId xmlns:a16="http://schemas.microsoft.com/office/drawing/2014/main" xmlns="" id="{30D3C1D5-7FFE-4516-9B93-EE656C543AF5}"/>
                </a:ext>
              </a:extLst>
            </p:cNvPr>
            <p:cNvSpPr/>
            <p:nvPr/>
          </p:nvSpPr>
          <p:spPr>
            <a:xfrm>
              <a:off x="3942104" y="1680973"/>
              <a:ext cx="4320000" cy="4320000"/>
            </a:xfrm>
            <a:prstGeom prst="quad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ZoneTexte 28">
              <a:extLst>
                <a:ext uri="{FF2B5EF4-FFF2-40B4-BE49-F238E27FC236}">
                  <a16:creationId xmlns:a16="http://schemas.microsoft.com/office/drawing/2014/main" xmlns="" id="{989D5EFE-9B97-45BC-A4BB-86D6E038F33C}"/>
                </a:ext>
              </a:extLst>
            </p:cNvPr>
            <p:cNvSpPr txBox="1"/>
            <p:nvPr/>
          </p:nvSpPr>
          <p:spPr>
            <a:xfrm flipH="1">
              <a:off x="5601781" y="5040669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Solution</a:t>
              </a:r>
            </a:p>
          </p:txBody>
        </p:sp>
        <p:sp>
          <p:nvSpPr>
            <p:cNvPr id="44" name="ZoneTexte 27">
              <a:extLst>
                <a:ext uri="{FF2B5EF4-FFF2-40B4-BE49-F238E27FC236}">
                  <a16:creationId xmlns:a16="http://schemas.microsoft.com/office/drawing/2014/main" xmlns="" id="{CC8987FC-23A7-40A7-9781-030BD1ADD9DB}"/>
                </a:ext>
              </a:extLst>
            </p:cNvPr>
            <p:cNvSpPr txBox="1"/>
            <p:nvPr/>
          </p:nvSpPr>
          <p:spPr>
            <a:xfrm flipH="1">
              <a:off x="5600511" y="2275434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Problem</a:t>
              </a:r>
            </a:p>
          </p:txBody>
        </p:sp>
        <p:sp>
          <p:nvSpPr>
            <p:cNvPr id="45" name="ZoneTexte 31">
              <a:extLst>
                <a:ext uri="{FF2B5EF4-FFF2-40B4-BE49-F238E27FC236}">
                  <a16:creationId xmlns:a16="http://schemas.microsoft.com/office/drawing/2014/main" xmlns="" id="{C99B417F-6BF0-45C7-A088-720A99F3ED8F}"/>
                </a:ext>
              </a:extLst>
            </p:cNvPr>
            <p:cNvSpPr txBox="1"/>
            <p:nvPr/>
          </p:nvSpPr>
          <p:spPr>
            <a:xfrm rot="5400000" flipH="1">
              <a:off x="6986971" y="3668387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Inside</a:t>
              </a:r>
            </a:p>
          </p:txBody>
        </p:sp>
        <p:sp>
          <p:nvSpPr>
            <p:cNvPr id="52" name="ZoneTexte 31">
              <a:extLst>
                <a:ext uri="{FF2B5EF4-FFF2-40B4-BE49-F238E27FC236}">
                  <a16:creationId xmlns:a16="http://schemas.microsoft.com/office/drawing/2014/main" xmlns="" id="{2EEBAFFD-E3DD-4749-A47F-1466955F3FFA}"/>
                </a:ext>
              </a:extLst>
            </p:cNvPr>
            <p:cNvSpPr txBox="1"/>
            <p:nvPr/>
          </p:nvSpPr>
          <p:spPr>
            <a:xfrm rot="16200000" flipH="1">
              <a:off x="4216106" y="3668387"/>
              <a:ext cx="1015663" cy="3451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Outside</a:t>
              </a:r>
            </a:p>
          </p:txBody>
        </p:sp>
      </p:grpSp>
      <p:grpSp>
        <p:nvGrpSpPr>
          <p:cNvPr id="53" name="Groep 3">
            <a:extLst>
              <a:ext uri="{FF2B5EF4-FFF2-40B4-BE49-F238E27FC236}">
                <a16:creationId xmlns:a16="http://schemas.microsoft.com/office/drawing/2014/main" xmlns="" id="{AAAFA7F7-BE98-42F8-B973-60FA469B2517}"/>
              </a:ext>
            </a:extLst>
          </p:cNvPr>
          <p:cNvGrpSpPr/>
          <p:nvPr/>
        </p:nvGrpSpPr>
        <p:grpSpPr>
          <a:xfrm>
            <a:off x="7262559" y="1248875"/>
            <a:ext cx="2736000" cy="4566056"/>
            <a:chOff x="4727564" y="1568350"/>
            <a:chExt cx="2736000" cy="4566056"/>
          </a:xfrm>
        </p:grpSpPr>
        <p:sp>
          <p:nvSpPr>
            <p:cNvPr id="54" name="Ovaal 35">
              <a:extLst>
                <a:ext uri="{FF2B5EF4-FFF2-40B4-BE49-F238E27FC236}">
                  <a16:creationId xmlns:a16="http://schemas.microsoft.com/office/drawing/2014/main" xmlns="" id="{2ABE6BDF-A163-44C7-9A10-0489A0026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456789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18">
              <a:extLst>
                <a:ext uri="{FF2B5EF4-FFF2-40B4-BE49-F238E27FC236}">
                  <a16:creationId xmlns:a16="http://schemas.microsoft.com/office/drawing/2014/main" xmlns="" id="{F0348C9B-086C-44CF-91FE-3D0867C99F7A}"/>
                </a:ext>
              </a:extLst>
            </p:cNvPr>
            <p:cNvSpPr/>
            <p:nvPr/>
          </p:nvSpPr>
          <p:spPr>
            <a:xfrm>
              <a:off x="5267829" y="3003989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6" name="Rectangle 17">
              <a:extLst>
                <a:ext uri="{FF2B5EF4-FFF2-40B4-BE49-F238E27FC236}">
                  <a16:creationId xmlns:a16="http://schemas.microsoft.com/office/drawing/2014/main" xmlns="" id="{B7EC6CEA-24E2-48AE-84ED-966DD0F6698F}"/>
                </a:ext>
              </a:extLst>
            </p:cNvPr>
            <p:cNvSpPr/>
            <p:nvPr/>
          </p:nvSpPr>
          <p:spPr>
            <a:xfrm>
              <a:off x="4746648" y="2811886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xmlns="" id="{85716B21-083B-4543-A735-9147E3615BFC}"/>
                </a:ext>
              </a:extLst>
            </p:cNvPr>
            <p:cNvSpPr/>
            <p:nvPr/>
          </p:nvSpPr>
          <p:spPr>
            <a:xfrm rot="10800000">
              <a:off x="4743150" y="1568350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  <p:sp>
        <p:nvSpPr>
          <p:cNvPr id="58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10919372" y="3124964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59" name="Rechthoek 25">
            <a:extLst>
              <a:ext uri="{FF2B5EF4-FFF2-40B4-BE49-F238E27FC236}">
                <a16:creationId xmlns:a16="http://schemas.microsoft.com/office/drawing/2014/main" xmlns="" id="{0CCE255C-C84B-481A-B83D-87E9E19E1CC0}"/>
              </a:ext>
            </a:extLst>
          </p:cNvPr>
          <p:cNvSpPr/>
          <p:nvPr/>
        </p:nvSpPr>
        <p:spPr>
          <a:xfrm>
            <a:off x="5080156" y="3125010"/>
            <a:ext cx="124827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Customer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60" name="Rechthoek 27">
            <a:extLst>
              <a:ext uri="{FF2B5EF4-FFF2-40B4-BE49-F238E27FC236}">
                <a16:creationId xmlns:a16="http://schemas.microsoft.com/office/drawing/2014/main" xmlns="" id="{13766973-EB14-4386-B4AD-C3CF55402257}"/>
              </a:ext>
            </a:extLst>
          </p:cNvPr>
          <p:cNvSpPr/>
          <p:nvPr/>
        </p:nvSpPr>
        <p:spPr>
          <a:xfrm>
            <a:off x="7511848" y="794298"/>
            <a:ext cx="222275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Demand facing</a:t>
            </a:r>
          </a:p>
        </p:txBody>
      </p:sp>
      <p:sp>
        <p:nvSpPr>
          <p:cNvPr id="61" name="Rechthoek 24">
            <a:extLst>
              <a:ext uri="{FF2B5EF4-FFF2-40B4-BE49-F238E27FC236}">
                <a16:creationId xmlns:a16="http://schemas.microsoft.com/office/drawing/2014/main" xmlns="" id="{CFA87244-781F-42B6-B911-B1A8B1BBD908}"/>
              </a:ext>
            </a:extLst>
          </p:cNvPr>
          <p:cNvSpPr/>
          <p:nvPr/>
        </p:nvSpPr>
        <p:spPr>
          <a:xfrm>
            <a:off x="7291271" y="5826904"/>
            <a:ext cx="2660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Supply facing</a:t>
            </a:r>
          </a:p>
        </p:txBody>
      </p:sp>
      <p:sp>
        <p:nvSpPr>
          <p:cNvPr id="65" name="Vrije vorm: vorm 27">
            <a:extLst>
              <a:ext uri="{FF2B5EF4-FFF2-40B4-BE49-F238E27FC236}">
                <a16:creationId xmlns:a16="http://schemas.microsoft.com/office/drawing/2014/main" xmlns="" id="{593452A6-2A2A-46FA-9A62-CC650A9DAB66}"/>
              </a:ext>
            </a:extLst>
          </p:cNvPr>
          <p:cNvSpPr/>
          <p:nvPr/>
        </p:nvSpPr>
        <p:spPr>
          <a:xfrm>
            <a:off x="6587712" y="984134"/>
            <a:ext cx="2311069" cy="1810115"/>
          </a:xfrm>
          <a:custGeom>
            <a:avLst/>
            <a:gdLst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603643 w 2326944"/>
              <a:gd name="connsiteY4" fmla="*/ 1350775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21113"/>
              <a:gd name="connsiteX1" fmla="*/ 1999398 w 2326944"/>
              <a:gd name="connsiteY1" fmla="*/ 0 h 1821113"/>
              <a:gd name="connsiteX2" fmla="*/ 1995986 w 2326944"/>
              <a:gd name="connsiteY2" fmla="*/ 143302 h 1821113"/>
              <a:gd name="connsiteX3" fmla="*/ 0 w 2326944"/>
              <a:gd name="connsiteY3" fmla="*/ 1340893 h 1821113"/>
              <a:gd name="connsiteX4" fmla="*/ 603643 w 2326944"/>
              <a:gd name="connsiteY4" fmla="*/ 1350775 h 1821113"/>
              <a:gd name="connsiteX5" fmla="*/ 887744 w 2326944"/>
              <a:gd name="connsiteY5" fmla="*/ 1821113 h 1821113"/>
              <a:gd name="connsiteX6" fmla="*/ 1999398 w 2326944"/>
              <a:gd name="connsiteY6" fmla="*/ 1153236 h 1821113"/>
              <a:gd name="connsiteX7" fmla="*/ 1999398 w 2326944"/>
              <a:gd name="connsiteY7" fmla="*/ 1296537 h 1821113"/>
              <a:gd name="connsiteX8" fmla="*/ 2326944 w 2326944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7768 w 2311069"/>
              <a:gd name="connsiteY4" fmla="*/ 1350775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01206 w 2311069"/>
              <a:gd name="connsiteY4" fmla="*/ 1340201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38030 w 2311069"/>
              <a:gd name="connsiteY4" fmla="*/ 1295470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69105 w 2311069"/>
              <a:gd name="connsiteY4" fmla="*/ 1038448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40215 w 2340215"/>
              <a:gd name="connsiteY0" fmla="*/ 665328 h 1812106"/>
              <a:gd name="connsiteX1" fmla="*/ 2012669 w 2340215"/>
              <a:gd name="connsiteY1" fmla="*/ 0 h 1812106"/>
              <a:gd name="connsiteX2" fmla="*/ 2009257 w 2340215"/>
              <a:gd name="connsiteY2" fmla="*/ 143302 h 1812106"/>
              <a:gd name="connsiteX3" fmla="*/ 29146 w 2340215"/>
              <a:gd name="connsiteY3" fmla="*/ 1313398 h 1812106"/>
              <a:gd name="connsiteX4" fmla="*/ 907364 w 2340215"/>
              <a:gd name="connsiteY4" fmla="*/ 1810115 h 1812106"/>
              <a:gd name="connsiteX5" fmla="*/ 2012669 w 2340215"/>
              <a:gd name="connsiteY5" fmla="*/ 1153236 h 1812106"/>
              <a:gd name="connsiteX6" fmla="*/ 2012669 w 2340215"/>
              <a:gd name="connsiteY6" fmla="*/ 1296537 h 1812106"/>
              <a:gd name="connsiteX7" fmla="*/ 2340215 w 2340215"/>
              <a:gd name="connsiteY7" fmla="*/ 665328 h 1812106"/>
              <a:gd name="connsiteX0" fmla="*/ 2378387 w 2378387"/>
              <a:gd name="connsiteY0" fmla="*/ 665328 h 1821511"/>
              <a:gd name="connsiteX1" fmla="*/ 2050841 w 2378387"/>
              <a:gd name="connsiteY1" fmla="*/ 0 h 1821511"/>
              <a:gd name="connsiteX2" fmla="*/ 2047429 w 2378387"/>
              <a:gd name="connsiteY2" fmla="*/ 143302 h 1821511"/>
              <a:gd name="connsiteX3" fmla="*/ 67318 w 2378387"/>
              <a:gd name="connsiteY3" fmla="*/ 1313398 h 1821511"/>
              <a:gd name="connsiteX4" fmla="*/ 646247 w 2378387"/>
              <a:gd name="connsiteY4" fmla="*/ 1356232 h 1821511"/>
              <a:gd name="connsiteX5" fmla="*/ 945536 w 2378387"/>
              <a:gd name="connsiteY5" fmla="*/ 1810115 h 1821511"/>
              <a:gd name="connsiteX6" fmla="*/ 2050841 w 2378387"/>
              <a:gd name="connsiteY6" fmla="*/ 1153236 h 1821511"/>
              <a:gd name="connsiteX7" fmla="*/ 2050841 w 2378387"/>
              <a:gd name="connsiteY7" fmla="*/ 1296537 h 1821511"/>
              <a:gd name="connsiteX8" fmla="*/ 2378387 w 2378387"/>
              <a:gd name="connsiteY8" fmla="*/ 665328 h 1821511"/>
              <a:gd name="connsiteX0" fmla="*/ 2378387 w 2378387"/>
              <a:gd name="connsiteY0" fmla="*/ 665328 h 1810115"/>
              <a:gd name="connsiteX1" fmla="*/ 2050841 w 2378387"/>
              <a:gd name="connsiteY1" fmla="*/ 0 h 1810115"/>
              <a:gd name="connsiteX2" fmla="*/ 2047429 w 2378387"/>
              <a:gd name="connsiteY2" fmla="*/ 143302 h 1810115"/>
              <a:gd name="connsiteX3" fmla="*/ 67318 w 2378387"/>
              <a:gd name="connsiteY3" fmla="*/ 1313398 h 1810115"/>
              <a:gd name="connsiteX4" fmla="*/ 646247 w 2378387"/>
              <a:gd name="connsiteY4" fmla="*/ 1356232 h 1810115"/>
              <a:gd name="connsiteX5" fmla="*/ 945536 w 2378387"/>
              <a:gd name="connsiteY5" fmla="*/ 1810115 h 1810115"/>
              <a:gd name="connsiteX6" fmla="*/ 2050841 w 2378387"/>
              <a:gd name="connsiteY6" fmla="*/ 1153236 h 1810115"/>
              <a:gd name="connsiteX7" fmla="*/ 2050841 w 2378387"/>
              <a:gd name="connsiteY7" fmla="*/ 1296537 h 1810115"/>
              <a:gd name="connsiteX8" fmla="*/ 2378387 w 2378387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069" h="1810115">
                <a:moveTo>
                  <a:pt x="2311069" y="665328"/>
                </a:moveTo>
                <a:lnTo>
                  <a:pt x="1983523" y="0"/>
                </a:lnTo>
                <a:cubicBezTo>
                  <a:pt x="1982386" y="47767"/>
                  <a:pt x="1981248" y="95535"/>
                  <a:pt x="1980111" y="143302"/>
                </a:cubicBezTo>
                <a:cubicBezTo>
                  <a:pt x="1159444" y="152732"/>
                  <a:pt x="433317" y="590066"/>
                  <a:pt x="0" y="1313398"/>
                </a:cubicBezTo>
                <a:cubicBezTo>
                  <a:pt x="582855" y="1351423"/>
                  <a:pt x="3525" y="1311705"/>
                  <a:pt x="578929" y="1356232"/>
                </a:cubicBezTo>
                <a:cubicBezTo>
                  <a:pt x="885112" y="1809914"/>
                  <a:pt x="582149" y="1359674"/>
                  <a:pt x="878218" y="1810115"/>
                </a:cubicBezTo>
                <a:cubicBezTo>
                  <a:pt x="1135536" y="1416604"/>
                  <a:pt x="1478366" y="1204084"/>
                  <a:pt x="1983523" y="1153236"/>
                </a:cubicBezTo>
                <a:lnTo>
                  <a:pt x="1983523" y="1296537"/>
                </a:lnTo>
                <a:lnTo>
                  <a:pt x="2311069" y="665328"/>
                </a:lnTo>
                <a:close/>
              </a:path>
            </a:pathLst>
          </a:custGeom>
          <a:solidFill>
            <a:srgbClr val="8DC073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6" name="ArrowText2">
            <a:extLst>
              <a:ext uri="{FF2B5EF4-FFF2-40B4-BE49-F238E27FC236}">
                <a16:creationId xmlns:a16="http://schemas.microsoft.com/office/drawing/2014/main" xmlns="" id="{81119803-5EA6-4EF1-AA29-D48284451847}"/>
              </a:ext>
            </a:extLst>
          </p:cNvPr>
          <p:cNvSpPr txBox="1"/>
          <p:nvPr/>
        </p:nvSpPr>
        <p:spPr>
          <a:xfrm rot="20400000">
            <a:off x="7351837" y="1593626"/>
            <a:ext cx="128431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Empathize</a:t>
            </a:r>
          </a:p>
        </p:txBody>
      </p:sp>
    </p:spTree>
    <p:extLst>
      <p:ext uri="{BB962C8B-B14F-4D97-AF65-F5344CB8AC3E}">
        <p14:creationId xmlns:p14="http://schemas.microsoft.com/office/powerpoint/2010/main" val="2295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5" grpId="0" animBg="1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empathize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18173" y="745540"/>
            <a:ext cx="5638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Persona </a:t>
            </a:r>
            <a:r>
              <a:rPr lang="en-US" sz="2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– give them a face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34" name="Afbeelding 4">
            <a:extLst>
              <a:ext uri="{FF2B5EF4-FFF2-40B4-BE49-F238E27FC236}">
                <a16:creationId xmlns:a16="http://schemas.microsoft.com/office/drawing/2014/main" xmlns="" id="{D708C74F-4A64-4A3D-8CF1-BA744CAB3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5249" r="2786" b="6042"/>
          <a:stretch/>
        </p:blipFill>
        <p:spPr>
          <a:xfrm>
            <a:off x="1775520" y="1469263"/>
            <a:ext cx="9073778" cy="5081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5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empathize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58167" y="745540"/>
            <a:ext cx="729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Empathy </a:t>
            </a:r>
            <a:r>
              <a:rPr lang="en-US" sz="2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map – stand in their shoes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387049"/>
            <a:ext cx="6843275" cy="51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7BE34E6-F37F-49DB-A525-3596C095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0"/>
            <a:ext cx="9719999" cy="4500000"/>
          </a:xfrm>
        </p:spPr>
        <p:txBody>
          <a:bodyPr>
            <a:normAutofit/>
          </a:bodyPr>
          <a:lstStyle/>
          <a:p>
            <a:r>
              <a:rPr lang="en-US" dirty="0"/>
              <a:t>Each subgroup fills in empathy maps</a:t>
            </a:r>
            <a:br>
              <a:rPr lang="en-US" dirty="0"/>
            </a:br>
            <a:r>
              <a:rPr lang="en-US" dirty="0"/>
              <a:t>for two personas </a:t>
            </a:r>
            <a:endParaRPr lang="pl-PL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Daisies: </a:t>
            </a:r>
            <a:r>
              <a:rPr lang="en-US" dirty="0" smtClean="0"/>
              <a:t>box </a:t>
            </a:r>
            <a:r>
              <a:rPr lang="en-US" dirty="0"/>
              <a:t>collector; citizen</a:t>
            </a:r>
          </a:p>
          <a:p>
            <a:pPr lvl="1"/>
            <a:r>
              <a:rPr lang="en-US" dirty="0"/>
              <a:t>The Pansies: </a:t>
            </a:r>
            <a:r>
              <a:rPr lang="en-US" dirty="0" smtClean="0"/>
              <a:t>charity </a:t>
            </a:r>
            <a:r>
              <a:rPr lang="en-US" dirty="0"/>
              <a:t>manager</a:t>
            </a:r>
            <a:r>
              <a:rPr lang="en-US" dirty="0" smtClean="0"/>
              <a:t>;</a:t>
            </a:r>
            <a:r>
              <a:rPr lang="pl-PL" dirty="0" smtClean="0"/>
              <a:t> </a:t>
            </a:r>
            <a:r>
              <a:rPr lang="en-US" dirty="0" smtClean="0"/>
              <a:t>coordinator</a:t>
            </a:r>
            <a:endParaRPr lang="en-US" dirty="0"/>
          </a:p>
        </p:txBody>
      </p:sp>
      <p:pic>
        <p:nvPicPr>
          <p:cNvPr id="39" name="Stopwatch">
            <a:extLst>
              <a:ext uri="{FF2B5EF4-FFF2-40B4-BE49-F238E27FC236}">
                <a16:creationId xmlns="" xmlns:a16="http://schemas.microsoft.com/office/drawing/2014/main" id="{AD233F1E-5C4A-495F-A37B-428C1BE2C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64" y="846141"/>
            <a:ext cx="1732173" cy="19585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0" name="Rood rond 0">
            <a:extLst>
              <a:ext uri="{FF2B5EF4-FFF2-40B4-BE49-F238E27FC236}">
                <a16:creationId xmlns="" xmlns:a16="http://schemas.microsoft.com/office/drawing/2014/main" id="{F2AA9A16-F0C4-47F3-98AF-38BC737E2F96}"/>
              </a:ext>
            </a:extLst>
          </p:cNvPr>
          <p:cNvSpPr/>
          <p:nvPr/>
        </p:nvSpPr>
        <p:spPr>
          <a:xfrm>
            <a:off x="10413663" y="1346453"/>
            <a:ext cx="1171575" cy="117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41" name="Zwart rond 0">
            <a:extLst>
              <a:ext uri="{FF2B5EF4-FFF2-40B4-BE49-F238E27FC236}">
                <a16:creationId xmlns="" xmlns:a16="http://schemas.microsoft.com/office/drawing/2014/main" id="{26A74041-5D56-40E8-B65F-1865E61E3124}"/>
              </a:ext>
            </a:extLst>
          </p:cNvPr>
          <p:cNvSpPr/>
          <p:nvPr/>
        </p:nvSpPr>
        <p:spPr>
          <a:xfrm>
            <a:off x="10413663" y="1346453"/>
            <a:ext cx="1171575" cy="117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nl-NL" sz="4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42" name="1 rood">
            <a:extLst>
              <a:ext uri="{FF2B5EF4-FFF2-40B4-BE49-F238E27FC236}">
                <a16:creationId xmlns="" xmlns:a16="http://schemas.microsoft.com/office/drawing/2014/main" id="{50B27AC4-9CAE-4BD1-97F0-29A7876C767B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01</a:t>
            </a:r>
          </a:p>
        </p:txBody>
      </p:sp>
      <p:sp>
        <p:nvSpPr>
          <p:cNvPr id="43" name="2 oranje">
            <a:extLst>
              <a:ext uri="{FF2B5EF4-FFF2-40B4-BE49-F238E27FC236}">
                <a16:creationId xmlns="" xmlns:a16="http://schemas.microsoft.com/office/drawing/2014/main" id="{110CBEAA-9831-4E29-9A01-F1DBB1B12E69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02</a:t>
            </a:r>
          </a:p>
        </p:txBody>
      </p:sp>
      <p:sp>
        <p:nvSpPr>
          <p:cNvPr id="44" name="3 oranje">
            <a:extLst>
              <a:ext uri="{FF2B5EF4-FFF2-40B4-BE49-F238E27FC236}">
                <a16:creationId xmlns="" xmlns:a16="http://schemas.microsoft.com/office/drawing/2014/main" id="{A45624D5-4605-4383-9C47-09A85052C822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03</a:t>
            </a:r>
          </a:p>
        </p:txBody>
      </p:sp>
      <p:sp>
        <p:nvSpPr>
          <p:cNvPr id="45" name="4 groen">
            <a:extLst>
              <a:ext uri="{FF2B5EF4-FFF2-40B4-BE49-F238E27FC236}">
                <a16:creationId xmlns="" xmlns:a16="http://schemas.microsoft.com/office/drawing/2014/main" id="{6A38D427-9AB4-44EF-B394-87F839A80933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04</a:t>
            </a:r>
          </a:p>
        </p:txBody>
      </p:sp>
      <p:sp>
        <p:nvSpPr>
          <p:cNvPr id="46" name="5 groen">
            <a:extLst>
              <a:ext uri="{FF2B5EF4-FFF2-40B4-BE49-F238E27FC236}">
                <a16:creationId xmlns="" xmlns:a16="http://schemas.microsoft.com/office/drawing/2014/main" id="{6A63D46B-8447-4645-AEDA-A8F0A8042895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  <p:sp>
        <p:nvSpPr>
          <p:cNvPr id="47" name="6 groen">
            <a:extLst>
              <a:ext uri="{FF2B5EF4-FFF2-40B4-BE49-F238E27FC236}">
                <a16:creationId xmlns="" xmlns:a16="http://schemas.microsoft.com/office/drawing/2014/main" id="{11914314-CBA0-4C1A-9C0F-003CF9848BFC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06</a:t>
            </a:r>
          </a:p>
        </p:txBody>
      </p:sp>
      <p:sp>
        <p:nvSpPr>
          <p:cNvPr id="48" name="7 groen">
            <a:extLst>
              <a:ext uri="{FF2B5EF4-FFF2-40B4-BE49-F238E27FC236}">
                <a16:creationId xmlns="" xmlns:a16="http://schemas.microsoft.com/office/drawing/2014/main" id="{D9CE7300-5EA8-401E-B4C9-F7FBC8561E8A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07</a:t>
            </a:r>
          </a:p>
        </p:txBody>
      </p:sp>
      <p:sp>
        <p:nvSpPr>
          <p:cNvPr id="49" name="8 groen">
            <a:extLst>
              <a:ext uri="{FF2B5EF4-FFF2-40B4-BE49-F238E27FC236}">
                <a16:creationId xmlns="" xmlns:a16="http://schemas.microsoft.com/office/drawing/2014/main" id="{CD842979-F06C-4A8E-B77D-AF4338BD764B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08</a:t>
            </a:r>
          </a:p>
        </p:txBody>
      </p:sp>
      <p:sp>
        <p:nvSpPr>
          <p:cNvPr id="50" name="9 groen">
            <a:extLst>
              <a:ext uri="{FF2B5EF4-FFF2-40B4-BE49-F238E27FC236}">
                <a16:creationId xmlns="" xmlns:a16="http://schemas.microsoft.com/office/drawing/2014/main" id="{9CA4CE4E-15AE-4C02-992A-21E677216B67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09</a:t>
            </a:r>
          </a:p>
        </p:txBody>
      </p:sp>
      <p:sp>
        <p:nvSpPr>
          <p:cNvPr id="51" name="10 groen">
            <a:extLst>
              <a:ext uri="{FF2B5EF4-FFF2-40B4-BE49-F238E27FC236}">
                <a16:creationId xmlns="" xmlns:a16="http://schemas.microsoft.com/office/drawing/2014/main" id="{57DA86AB-F8B7-4E35-AE22-C0E0334DE664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10</a:t>
            </a:r>
          </a:p>
        </p:txBody>
      </p:sp>
      <p:sp>
        <p:nvSpPr>
          <p:cNvPr id="52" name="10 wit">
            <a:extLst>
              <a:ext uri="{FF2B5EF4-FFF2-40B4-BE49-F238E27FC236}">
                <a16:creationId xmlns="" xmlns:a16="http://schemas.microsoft.com/office/drawing/2014/main" id="{17B431BD-51EE-4D86-AA94-E139D5F49F9D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Empathize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9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9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9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9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9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9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9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9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9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extBox 3"/>
          <p:cNvSpPr txBox="1"/>
          <p:nvPr/>
        </p:nvSpPr>
        <p:spPr>
          <a:xfrm>
            <a:off x="335360" y="1988840"/>
            <a:ext cx="110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A long time ago in a galaxy far, far away…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xmlns="" id="{C8D2FEDB-3654-4C13-8961-A2A24C9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0AC735B-4F4B-4A58-A01C-2AD291D89D7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Explore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0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8398025" y="3608215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grpSp>
        <p:nvGrpSpPr>
          <p:cNvPr id="41" name="Groep 33">
            <a:extLst>
              <a:ext uri="{FF2B5EF4-FFF2-40B4-BE49-F238E27FC236}">
                <a16:creationId xmlns:a16="http://schemas.microsoft.com/office/drawing/2014/main" xmlns="" id="{9EBCBFD6-4D09-484B-971C-B9BA179D6ED8}"/>
              </a:ext>
            </a:extLst>
          </p:cNvPr>
          <p:cNvGrpSpPr>
            <a:grpSpLocks noChangeAspect="1"/>
          </p:cNvGrpSpPr>
          <p:nvPr/>
        </p:nvGrpSpPr>
        <p:grpSpPr>
          <a:xfrm>
            <a:off x="6312024" y="1196752"/>
            <a:ext cx="4622400" cy="4622400"/>
            <a:chOff x="3942104" y="1680973"/>
            <a:chExt cx="4320000" cy="4320000"/>
          </a:xfrm>
        </p:grpSpPr>
        <p:sp>
          <p:nvSpPr>
            <p:cNvPr id="42" name="Flèche : quatre pointes 13">
              <a:extLst>
                <a:ext uri="{FF2B5EF4-FFF2-40B4-BE49-F238E27FC236}">
                  <a16:creationId xmlns:a16="http://schemas.microsoft.com/office/drawing/2014/main" xmlns="" id="{30D3C1D5-7FFE-4516-9B93-EE656C543AF5}"/>
                </a:ext>
              </a:extLst>
            </p:cNvPr>
            <p:cNvSpPr/>
            <p:nvPr/>
          </p:nvSpPr>
          <p:spPr>
            <a:xfrm>
              <a:off x="3942104" y="1680973"/>
              <a:ext cx="4320000" cy="4320000"/>
            </a:xfrm>
            <a:prstGeom prst="quad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ZoneTexte 28">
              <a:extLst>
                <a:ext uri="{FF2B5EF4-FFF2-40B4-BE49-F238E27FC236}">
                  <a16:creationId xmlns:a16="http://schemas.microsoft.com/office/drawing/2014/main" xmlns="" id="{989D5EFE-9B97-45BC-A4BB-86D6E038F33C}"/>
                </a:ext>
              </a:extLst>
            </p:cNvPr>
            <p:cNvSpPr txBox="1"/>
            <p:nvPr/>
          </p:nvSpPr>
          <p:spPr>
            <a:xfrm flipH="1">
              <a:off x="5601781" y="5040669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Solution</a:t>
              </a:r>
            </a:p>
          </p:txBody>
        </p:sp>
        <p:sp>
          <p:nvSpPr>
            <p:cNvPr id="59" name="ZoneTexte 27">
              <a:extLst>
                <a:ext uri="{FF2B5EF4-FFF2-40B4-BE49-F238E27FC236}">
                  <a16:creationId xmlns:a16="http://schemas.microsoft.com/office/drawing/2014/main" xmlns="" id="{CC8987FC-23A7-40A7-9781-030BD1ADD9DB}"/>
                </a:ext>
              </a:extLst>
            </p:cNvPr>
            <p:cNvSpPr txBox="1"/>
            <p:nvPr/>
          </p:nvSpPr>
          <p:spPr>
            <a:xfrm flipH="1">
              <a:off x="5600511" y="2275434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Problem</a:t>
              </a:r>
            </a:p>
          </p:txBody>
        </p:sp>
        <p:sp>
          <p:nvSpPr>
            <p:cNvPr id="60" name="ZoneTexte 31">
              <a:extLst>
                <a:ext uri="{FF2B5EF4-FFF2-40B4-BE49-F238E27FC236}">
                  <a16:creationId xmlns:a16="http://schemas.microsoft.com/office/drawing/2014/main" xmlns="" id="{C99B417F-6BF0-45C7-A088-720A99F3ED8F}"/>
                </a:ext>
              </a:extLst>
            </p:cNvPr>
            <p:cNvSpPr txBox="1"/>
            <p:nvPr/>
          </p:nvSpPr>
          <p:spPr>
            <a:xfrm rot="5400000" flipH="1">
              <a:off x="6986971" y="3668387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Inside</a:t>
              </a:r>
            </a:p>
          </p:txBody>
        </p:sp>
        <p:sp>
          <p:nvSpPr>
            <p:cNvPr id="61" name="ZoneTexte 31">
              <a:extLst>
                <a:ext uri="{FF2B5EF4-FFF2-40B4-BE49-F238E27FC236}">
                  <a16:creationId xmlns:a16="http://schemas.microsoft.com/office/drawing/2014/main" xmlns="" id="{2EEBAFFD-E3DD-4749-A47F-1466955F3FFA}"/>
                </a:ext>
              </a:extLst>
            </p:cNvPr>
            <p:cNvSpPr txBox="1"/>
            <p:nvPr/>
          </p:nvSpPr>
          <p:spPr>
            <a:xfrm rot="16200000" flipH="1">
              <a:off x="4216106" y="3668387"/>
              <a:ext cx="1015663" cy="3451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Outside</a:t>
              </a:r>
            </a:p>
          </p:txBody>
        </p:sp>
      </p:grpSp>
      <p:grpSp>
        <p:nvGrpSpPr>
          <p:cNvPr id="62" name="Groep 3">
            <a:extLst>
              <a:ext uri="{FF2B5EF4-FFF2-40B4-BE49-F238E27FC236}">
                <a16:creationId xmlns:a16="http://schemas.microsoft.com/office/drawing/2014/main" xmlns="" id="{AAAFA7F7-BE98-42F8-B973-60FA469B2517}"/>
              </a:ext>
            </a:extLst>
          </p:cNvPr>
          <p:cNvGrpSpPr/>
          <p:nvPr/>
        </p:nvGrpSpPr>
        <p:grpSpPr>
          <a:xfrm>
            <a:off x="7262559" y="1248875"/>
            <a:ext cx="2736000" cy="4566056"/>
            <a:chOff x="4727564" y="1568350"/>
            <a:chExt cx="2736000" cy="4566056"/>
          </a:xfrm>
        </p:grpSpPr>
        <p:sp>
          <p:nvSpPr>
            <p:cNvPr id="63" name="Ovaal 35">
              <a:extLst>
                <a:ext uri="{FF2B5EF4-FFF2-40B4-BE49-F238E27FC236}">
                  <a16:creationId xmlns:a16="http://schemas.microsoft.com/office/drawing/2014/main" xmlns="" id="{2ABE6BDF-A163-44C7-9A10-0489A0026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456789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18">
              <a:extLst>
                <a:ext uri="{FF2B5EF4-FFF2-40B4-BE49-F238E27FC236}">
                  <a16:creationId xmlns:a16="http://schemas.microsoft.com/office/drawing/2014/main" xmlns="" id="{F0348C9B-086C-44CF-91FE-3D0867C99F7A}"/>
                </a:ext>
              </a:extLst>
            </p:cNvPr>
            <p:cNvSpPr/>
            <p:nvPr/>
          </p:nvSpPr>
          <p:spPr>
            <a:xfrm>
              <a:off x="5267829" y="3003989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" name="Rectangle 17">
              <a:extLst>
                <a:ext uri="{FF2B5EF4-FFF2-40B4-BE49-F238E27FC236}">
                  <a16:creationId xmlns:a16="http://schemas.microsoft.com/office/drawing/2014/main" xmlns="" id="{B7EC6CEA-24E2-48AE-84ED-966DD0F6698F}"/>
                </a:ext>
              </a:extLst>
            </p:cNvPr>
            <p:cNvSpPr/>
            <p:nvPr/>
          </p:nvSpPr>
          <p:spPr>
            <a:xfrm>
              <a:off x="4746648" y="2811886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66" name="Rectangle 16">
              <a:extLst>
                <a:ext uri="{FF2B5EF4-FFF2-40B4-BE49-F238E27FC236}">
                  <a16:creationId xmlns:a16="http://schemas.microsoft.com/office/drawing/2014/main" xmlns="" id="{85716B21-083B-4543-A735-9147E3615BFC}"/>
                </a:ext>
              </a:extLst>
            </p:cNvPr>
            <p:cNvSpPr/>
            <p:nvPr/>
          </p:nvSpPr>
          <p:spPr>
            <a:xfrm rot="10800000">
              <a:off x="4743150" y="1568350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  <p:sp>
        <p:nvSpPr>
          <p:cNvPr id="67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10919372" y="3124964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68" name="Rechthoek 25">
            <a:extLst>
              <a:ext uri="{FF2B5EF4-FFF2-40B4-BE49-F238E27FC236}">
                <a16:creationId xmlns:a16="http://schemas.microsoft.com/office/drawing/2014/main" xmlns="" id="{0CCE255C-C84B-481A-B83D-87E9E19E1CC0}"/>
              </a:ext>
            </a:extLst>
          </p:cNvPr>
          <p:cNvSpPr/>
          <p:nvPr/>
        </p:nvSpPr>
        <p:spPr>
          <a:xfrm>
            <a:off x="5080156" y="3125010"/>
            <a:ext cx="124827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Customer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69" name="Rechthoek 27">
            <a:extLst>
              <a:ext uri="{FF2B5EF4-FFF2-40B4-BE49-F238E27FC236}">
                <a16:creationId xmlns:a16="http://schemas.microsoft.com/office/drawing/2014/main" xmlns="" id="{13766973-EB14-4386-B4AD-C3CF55402257}"/>
              </a:ext>
            </a:extLst>
          </p:cNvPr>
          <p:cNvSpPr/>
          <p:nvPr/>
        </p:nvSpPr>
        <p:spPr>
          <a:xfrm>
            <a:off x="7511848" y="794298"/>
            <a:ext cx="222275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Demand facing</a:t>
            </a:r>
          </a:p>
        </p:txBody>
      </p:sp>
      <p:sp>
        <p:nvSpPr>
          <p:cNvPr id="70" name="Rechthoek 24">
            <a:extLst>
              <a:ext uri="{FF2B5EF4-FFF2-40B4-BE49-F238E27FC236}">
                <a16:creationId xmlns:a16="http://schemas.microsoft.com/office/drawing/2014/main" xmlns="" id="{CFA87244-781F-42B6-B911-B1A8B1BBD908}"/>
              </a:ext>
            </a:extLst>
          </p:cNvPr>
          <p:cNvSpPr/>
          <p:nvPr/>
        </p:nvSpPr>
        <p:spPr>
          <a:xfrm>
            <a:off x="7291271" y="5826904"/>
            <a:ext cx="2660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Supply facing</a:t>
            </a:r>
          </a:p>
        </p:txBody>
      </p:sp>
      <p:sp>
        <p:nvSpPr>
          <p:cNvPr id="71" name="Vrije vorm: vorm 27">
            <a:extLst>
              <a:ext uri="{FF2B5EF4-FFF2-40B4-BE49-F238E27FC236}">
                <a16:creationId xmlns:a16="http://schemas.microsoft.com/office/drawing/2014/main" xmlns="" id="{593452A6-2A2A-46FA-9A62-CC650A9DAB66}"/>
              </a:ext>
            </a:extLst>
          </p:cNvPr>
          <p:cNvSpPr/>
          <p:nvPr/>
        </p:nvSpPr>
        <p:spPr>
          <a:xfrm>
            <a:off x="6587712" y="984134"/>
            <a:ext cx="2311069" cy="1810115"/>
          </a:xfrm>
          <a:custGeom>
            <a:avLst/>
            <a:gdLst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603643 w 2326944"/>
              <a:gd name="connsiteY4" fmla="*/ 1350775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21113"/>
              <a:gd name="connsiteX1" fmla="*/ 1999398 w 2326944"/>
              <a:gd name="connsiteY1" fmla="*/ 0 h 1821113"/>
              <a:gd name="connsiteX2" fmla="*/ 1995986 w 2326944"/>
              <a:gd name="connsiteY2" fmla="*/ 143302 h 1821113"/>
              <a:gd name="connsiteX3" fmla="*/ 0 w 2326944"/>
              <a:gd name="connsiteY3" fmla="*/ 1340893 h 1821113"/>
              <a:gd name="connsiteX4" fmla="*/ 603643 w 2326944"/>
              <a:gd name="connsiteY4" fmla="*/ 1350775 h 1821113"/>
              <a:gd name="connsiteX5" fmla="*/ 887744 w 2326944"/>
              <a:gd name="connsiteY5" fmla="*/ 1821113 h 1821113"/>
              <a:gd name="connsiteX6" fmla="*/ 1999398 w 2326944"/>
              <a:gd name="connsiteY6" fmla="*/ 1153236 h 1821113"/>
              <a:gd name="connsiteX7" fmla="*/ 1999398 w 2326944"/>
              <a:gd name="connsiteY7" fmla="*/ 1296537 h 1821113"/>
              <a:gd name="connsiteX8" fmla="*/ 2326944 w 2326944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7768 w 2311069"/>
              <a:gd name="connsiteY4" fmla="*/ 1350775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01206 w 2311069"/>
              <a:gd name="connsiteY4" fmla="*/ 1340201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38030 w 2311069"/>
              <a:gd name="connsiteY4" fmla="*/ 1295470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69105 w 2311069"/>
              <a:gd name="connsiteY4" fmla="*/ 1038448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40215 w 2340215"/>
              <a:gd name="connsiteY0" fmla="*/ 665328 h 1812106"/>
              <a:gd name="connsiteX1" fmla="*/ 2012669 w 2340215"/>
              <a:gd name="connsiteY1" fmla="*/ 0 h 1812106"/>
              <a:gd name="connsiteX2" fmla="*/ 2009257 w 2340215"/>
              <a:gd name="connsiteY2" fmla="*/ 143302 h 1812106"/>
              <a:gd name="connsiteX3" fmla="*/ 29146 w 2340215"/>
              <a:gd name="connsiteY3" fmla="*/ 1313398 h 1812106"/>
              <a:gd name="connsiteX4" fmla="*/ 907364 w 2340215"/>
              <a:gd name="connsiteY4" fmla="*/ 1810115 h 1812106"/>
              <a:gd name="connsiteX5" fmla="*/ 2012669 w 2340215"/>
              <a:gd name="connsiteY5" fmla="*/ 1153236 h 1812106"/>
              <a:gd name="connsiteX6" fmla="*/ 2012669 w 2340215"/>
              <a:gd name="connsiteY6" fmla="*/ 1296537 h 1812106"/>
              <a:gd name="connsiteX7" fmla="*/ 2340215 w 2340215"/>
              <a:gd name="connsiteY7" fmla="*/ 665328 h 1812106"/>
              <a:gd name="connsiteX0" fmla="*/ 2378387 w 2378387"/>
              <a:gd name="connsiteY0" fmla="*/ 665328 h 1821511"/>
              <a:gd name="connsiteX1" fmla="*/ 2050841 w 2378387"/>
              <a:gd name="connsiteY1" fmla="*/ 0 h 1821511"/>
              <a:gd name="connsiteX2" fmla="*/ 2047429 w 2378387"/>
              <a:gd name="connsiteY2" fmla="*/ 143302 h 1821511"/>
              <a:gd name="connsiteX3" fmla="*/ 67318 w 2378387"/>
              <a:gd name="connsiteY3" fmla="*/ 1313398 h 1821511"/>
              <a:gd name="connsiteX4" fmla="*/ 646247 w 2378387"/>
              <a:gd name="connsiteY4" fmla="*/ 1356232 h 1821511"/>
              <a:gd name="connsiteX5" fmla="*/ 945536 w 2378387"/>
              <a:gd name="connsiteY5" fmla="*/ 1810115 h 1821511"/>
              <a:gd name="connsiteX6" fmla="*/ 2050841 w 2378387"/>
              <a:gd name="connsiteY6" fmla="*/ 1153236 h 1821511"/>
              <a:gd name="connsiteX7" fmla="*/ 2050841 w 2378387"/>
              <a:gd name="connsiteY7" fmla="*/ 1296537 h 1821511"/>
              <a:gd name="connsiteX8" fmla="*/ 2378387 w 2378387"/>
              <a:gd name="connsiteY8" fmla="*/ 665328 h 1821511"/>
              <a:gd name="connsiteX0" fmla="*/ 2378387 w 2378387"/>
              <a:gd name="connsiteY0" fmla="*/ 665328 h 1810115"/>
              <a:gd name="connsiteX1" fmla="*/ 2050841 w 2378387"/>
              <a:gd name="connsiteY1" fmla="*/ 0 h 1810115"/>
              <a:gd name="connsiteX2" fmla="*/ 2047429 w 2378387"/>
              <a:gd name="connsiteY2" fmla="*/ 143302 h 1810115"/>
              <a:gd name="connsiteX3" fmla="*/ 67318 w 2378387"/>
              <a:gd name="connsiteY3" fmla="*/ 1313398 h 1810115"/>
              <a:gd name="connsiteX4" fmla="*/ 646247 w 2378387"/>
              <a:gd name="connsiteY4" fmla="*/ 1356232 h 1810115"/>
              <a:gd name="connsiteX5" fmla="*/ 945536 w 2378387"/>
              <a:gd name="connsiteY5" fmla="*/ 1810115 h 1810115"/>
              <a:gd name="connsiteX6" fmla="*/ 2050841 w 2378387"/>
              <a:gd name="connsiteY6" fmla="*/ 1153236 h 1810115"/>
              <a:gd name="connsiteX7" fmla="*/ 2050841 w 2378387"/>
              <a:gd name="connsiteY7" fmla="*/ 1296537 h 1810115"/>
              <a:gd name="connsiteX8" fmla="*/ 2378387 w 2378387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069" h="1810115">
                <a:moveTo>
                  <a:pt x="2311069" y="665328"/>
                </a:moveTo>
                <a:lnTo>
                  <a:pt x="1983523" y="0"/>
                </a:lnTo>
                <a:cubicBezTo>
                  <a:pt x="1982386" y="47767"/>
                  <a:pt x="1981248" y="95535"/>
                  <a:pt x="1980111" y="143302"/>
                </a:cubicBezTo>
                <a:cubicBezTo>
                  <a:pt x="1159444" y="152732"/>
                  <a:pt x="433317" y="590066"/>
                  <a:pt x="0" y="1313398"/>
                </a:cubicBezTo>
                <a:cubicBezTo>
                  <a:pt x="582855" y="1351423"/>
                  <a:pt x="3525" y="1311705"/>
                  <a:pt x="578929" y="1356232"/>
                </a:cubicBezTo>
                <a:cubicBezTo>
                  <a:pt x="885112" y="1809914"/>
                  <a:pt x="582149" y="1359674"/>
                  <a:pt x="878218" y="1810115"/>
                </a:cubicBezTo>
                <a:cubicBezTo>
                  <a:pt x="1135536" y="1416604"/>
                  <a:pt x="1478366" y="1204084"/>
                  <a:pt x="1983523" y="1153236"/>
                </a:cubicBezTo>
                <a:lnTo>
                  <a:pt x="1983523" y="1296537"/>
                </a:lnTo>
                <a:lnTo>
                  <a:pt x="2311069" y="665328"/>
                </a:lnTo>
                <a:close/>
              </a:path>
            </a:pathLst>
          </a:custGeom>
          <a:solidFill>
            <a:srgbClr val="8DC073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2" name="ArrowText2">
            <a:extLst>
              <a:ext uri="{FF2B5EF4-FFF2-40B4-BE49-F238E27FC236}">
                <a16:creationId xmlns:a16="http://schemas.microsoft.com/office/drawing/2014/main" xmlns="" id="{81119803-5EA6-4EF1-AA29-D48284451847}"/>
              </a:ext>
            </a:extLst>
          </p:cNvPr>
          <p:cNvSpPr txBox="1"/>
          <p:nvPr/>
        </p:nvSpPr>
        <p:spPr>
          <a:xfrm rot="20400000">
            <a:off x="7351837" y="1593626"/>
            <a:ext cx="128431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Empathize</a:t>
            </a:r>
          </a:p>
        </p:txBody>
      </p:sp>
      <p:grpSp>
        <p:nvGrpSpPr>
          <p:cNvPr id="73" name="Groep 53">
            <a:extLst>
              <a:ext uri="{FF2B5EF4-FFF2-40B4-BE49-F238E27FC236}">
                <a16:creationId xmlns:a16="http://schemas.microsoft.com/office/drawing/2014/main" xmlns="" id="{CCA13E36-BAB0-4744-88CD-EA6385FC906F}"/>
              </a:ext>
            </a:extLst>
          </p:cNvPr>
          <p:cNvGrpSpPr/>
          <p:nvPr/>
        </p:nvGrpSpPr>
        <p:grpSpPr>
          <a:xfrm>
            <a:off x="8682543" y="773439"/>
            <a:ext cx="1810115" cy="2311069"/>
            <a:chOff x="6140581" y="689879"/>
            <a:chExt cx="1810115" cy="2311069"/>
          </a:xfrm>
        </p:grpSpPr>
        <p:sp>
          <p:nvSpPr>
            <p:cNvPr id="74" name="Vrije vorm: vorm 54">
              <a:extLst>
                <a:ext uri="{FF2B5EF4-FFF2-40B4-BE49-F238E27FC236}">
                  <a16:creationId xmlns:a16="http://schemas.microsoft.com/office/drawing/2014/main" xmlns="" id="{3ECD0459-3BD5-40A2-AE01-15EA9841D6F3}"/>
                </a:ext>
              </a:extLst>
            </p:cNvPr>
            <p:cNvSpPr/>
            <p:nvPr/>
          </p:nvSpPr>
          <p:spPr>
            <a:xfrm rot="3600000">
              <a:off x="5890104" y="94035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8F608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75" name="ArrowText3">
              <a:extLst>
                <a:ext uri="{FF2B5EF4-FFF2-40B4-BE49-F238E27FC236}">
                  <a16:creationId xmlns:a16="http://schemas.microsoft.com/office/drawing/2014/main" xmlns="" id="{9D43A6D8-459D-4255-A842-061BF2D62131}"/>
                </a:ext>
              </a:extLst>
            </p:cNvPr>
            <p:cNvSpPr txBox="1"/>
            <p:nvPr/>
          </p:nvSpPr>
          <p:spPr>
            <a:xfrm rot="2400000">
              <a:off x="6831181" y="1837792"/>
              <a:ext cx="95723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Explore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03912" y="745540"/>
            <a:ext cx="6563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Problem-Goal-Solution trinity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7" name="Gelijkbenige driehoek 8">
            <a:extLst>
              <a:ext uri="{FF2B5EF4-FFF2-40B4-BE49-F238E27FC236}">
                <a16:creationId xmlns:a16="http://schemas.microsoft.com/office/drawing/2014/main" xmlns="" id="{3BBF130E-6E6A-492F-AB4B-D21CDE46436B}"/>
              </a:ext>
            </a:extLst>
          </p:cNvPr>
          <p:cNvSpPr/>
          <p:nvPr/>
        </p:nvSpPr>
        <p:spPr>
          <a:xfrm>
            <a:off x="3503712" y="1287924"/>
            <a:ext cx="5328592" cy="4775991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jl: rechts 3">
            <a:extLst>
              <a:ext uri="{FF2B5EF4-FFF2-40B4-BE49-F238E27FC236}">
                <a16:creationId xmlns:a16="http://schemas.microsoft.com/office/drawing/2014/main" xmlns="" id="{322FCC3F-1B54-4292-8683-4BE29D70038D}"/>
              </a:ext>
            </a:extLst>
          </p:cNvPr>
          <p:cNvSpPr/>
          <p:nvPr/>
        </p:nvSpPr>
        <p:spPr>
          <a:xfrm>
            <a:off x="1523592" y="4609378"/>
            <a:ext cx="1980000" cy="162000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negative present state</a:t>
            </a:r>
          </a:p>
        </p:txBody>
      </p:sp>
      <p:sp>
        <p:nvSpPr>
          <p:cNvPr id="12" name="Pijl: links 4">
            <a:extLst>
              <a:ext uri="{FF2B5EF4-FFF2-40B4-BE49-F238E27FC236}">
                <a16:creationId xmlns:a16="http://schemas.microsoft.com/office/drawing/2014/main" xmlns="" id="{8692416F-0586-465E-A12B-F540E0884CB3}"/>
              </a:ext>
            </a:extLst>
          </p:cNvPr>
          <p:cNvSpPr/>
          <p:nvPr/>
        </p:nvSpPr>
        <p:spPr>
          <a:xfrm>
            <a:off x="8949360" y="4640896"/>
            <a:ext cx="1980000" cy="1620000"/>
          </a:xfrm>
          <a:prstGeom prst="lef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positive future state</a:t>
            </a:r>
          </a:p>
        </p:txBody>
      </p:sp>
      <p:sp>
        <p:nvSpPr>
          <p:cNvPr id="13" name="Gedachtewolkje: wolk 14">
            <a:extLst>
              <a:ext uri="{FF2B5EF4-FFF2-40B4-BE49-F238E27FC236}">
                <a16:creationId xmlns:a16="http://schemas.microsoft.com/office/drawing/2014/main" xmlns="" id="{4F36E945-5F14-4B51-9ED5-8D43859A5F3E}"/>
              </a:ext>
            </a:extLst>
          </p:cNvPr>
          <p:cNvSpPr/>
          <p:nvPr/>
        </p:nvSpPr>
        <p:spPr>
          <a:xfrm>
            <a:off x="7944214" y="1481760"/>
            <a:ext cx="2481939" cy="1800000"/>
          </a:xfrm>
          <a:prstGeom prst="cloudCallout">
            <a:avLst>
              <a:gd name="adj1" fmla="val -80442"/>
              <a:gd name="adj2" fmla="val 1570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 idea about a possible state transition</a:t>
            </a:r>
          </a:p>
        </p:txBody>
      </p:sp>
      <p:sp>
        <p:nvSpPr>
          <p:cNvPr id="14" name="Pijl: links/rechts 2">
            <a:extLst>
              <a:ext uri="{FF2B5EF4-FFF2-40B4-BE49-F238E27FC236}">
                <a16:creationId xmlns:a16="http://schemas.microsoft.com/office/drawing/2014/main" xmlns="" id="{7E34CE38-CCBD-41F4-B684-0D536A4098AD}"/>
              </a:ext>
            </a:extLst>
          </p:cNvPr>
          <p:cNvSpPr/>
          <p:nvPr/>
        </p:nvSpPr>
        <p:spPr>
          <a:xfrm>
            <a:off x="5356629" y="5125081"/>
            <a:ext cx="1662903" cy="588577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Inhibit</a:t>
            </a:r>
          </a:p>
        </p:txBody>
      </p:sp>
      <p:sp>
        <p:nvSpPr>
          <p:cNvPr id="15" name="Pijl: links/rechts 28">
            <a:extLst>
              <a:ext uri="{FF2B5EF4-FFF2-40B4-BE49-F238E27FC236}">
                <a16:creationId xmlns:a16="http://schemas.microsoft.com/office/drawing/2014/main" xmlns="" id="{7734530C-A9DA-4AD0-9872-BF764CEC676C}"/>
              </a:ext>
            </a:extLst>
          </p:cNvPr>
          <p:cNvSpPr/>
          <p:nvPr/>
        </p:nvSpPr>
        <p:spPr>
          <a:xfrm rot="18000000">
            <a:off x="4640288" y="3749405"/>
            <a:ext cx="1662903" cy="588577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</a:t>
            </a:r>
          </a:p>
        </p:txBody>
      </p:sp>
      <p:sp>
        <p:nvSpPr>
          <p:cNvPr id="16" name="Pijl: links/rechts 29">
            <a:extLst>
              <a:ext uri="{FF2B5EF4-FFF2-40B4-BE49-F238E27FC236}">
                <a16:creationId xmlns:a16="http://schemas.microsoft.com/office/drawing/2014/main" xmlns="" id="{57C1E9F1-ACB1-4BF2-AC85-AE062E05033E}"/>
              </a:ext>
            </a:extLst>
          </p:cNvPr>
          <p:cNvSpPr/>
          <p:nvPr/>
        </p:nvSpPr>
        <p:spPr>
          <a:xfrm rot="3600000">
            <a:off x="6112652" y="3756748"/>
            <a:ext cx="1662903" cy="588577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Enable</a:t>
            </a:r>
          </a:p>
        </p:txBody>
      </p:sp>
      <p:pic>
        <p:nvPicPr>
          <p:cNvPr id="17" name="Afbeelding 11">
            <a:extLst>
              <a:ext uri="{FF2B5EF4-FFF2-40B4-BE49-F238E27FC236}">
                <a16:creationId xmlns:a16="http://schemas.microsoft.com/office/drawing/2014/main" xmlns="" id="{53F6AECE-FF9A-44C4-89E0-599536905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61" y="4852346"/>
            <a:ext cx="1080000" cy="1122078"/>
          </a:xfrm>
          <a:prstGeom prst="rect">
            <a:avLst/>
          </a:prstGeom>
        </p:spPr>
      </p:pic>
      <p:pic>
        <p:nvPicPr>
          <p:cNvPr id="18" name="Afbeelding 9">
            <a:extLst>
              <a:ext uri="{FF2B5EF4-FFF2-40B4-BE49-F238E27FC236}">
                <a16:creationId xmlns:a16="http://schemas.microsoft.com/office/drawing/2014/main" xmlns="" id="{79490728-A996-4BEE-B84B-EBBA253D2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19" y="4919115"/>
            <a:ext cx="1080000" cy="1080000"/>
          </a:xfrm>
          <a:prstGeom prst="rect">
            <a:avLst/>
          </a:prstGeom>
        </p:spPr>
      </p:pic>
      <p:pic>
        <p:nvPicPr>
          <p:cNvPr id="19" name="Afbeelding 10">
            <a:extLst>
              <a:ext uri="{FF2B5EF4-FFF2-40B4-BE49-F238E27FC236}">
                <a16:creationId xmlns:a16="http://schemas.microsoft.com/office/drawing/2014/main" xmlns="" id="{07CFDAAA-0695-485C-93E2-5986AD8B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80" y="2111174"/>
            <a:ext cx="1080000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Explore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12829" y="745540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W5H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0" name="Ovaal 10">
            <a:extLst>
              <a:ext uri="{FF2B5EF4-FFF2-40B4-BE49-F238E27FC236}">
                <a16:creationId xmlns="" xmlns:a16="http://schemas.microsoft.com/office/drawing/2014/main" id="{E95ED822-984A-46A8-B52E-A3C394E7457B}"/>
              </a:ext>
            </a:extLst>
          </p:cNvPr>
          <p:cNvSpPr/>
          <p:nvPr/>
        </p:nvSpPr>
        <p:spPr>
          <a:xfrm>
            <a:off x="3072106" y="1268760"/>
            <a:ext cx="5400000" cy="5400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5" descr="Afbeelding met object&#10;&#10;Beschrijving is gegenereerd met zeer hoge betrouwbaarheid">
            <a:extLst>
              <a:ext uri="{FF2B5EF4-FFF2-40B4-BE49-F238E27FC236}">
                <a16:creationId xmlns="" xmlns:a16="http://schemas.microsoft.com/office/drawing/2014/main" id="{893EC9F2-5610-4DD9-8A36-EDB8A861F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97" y="2824517"/>
            <a:ext cx="2144486" cy="2144486"/>
          </a:xfrm>
          <a:prstGeom prst="rect">
            <a:avLst/>
          </a:prstGeom>
        </p:spPr>
      </p:pic>
      <p:sp>
        <p:nvSpPr>
          <p:cNvPr id="22" name="Tekstvak 6">
            <a:extLst>
              <a:ext uri="{FF2B5EF4-FFF2-40B4-BE49-F238E27FC236}">
                <a16:creationId xmlns="" xmlns:a16="http://schemas.microsoft.com/office/drawing/2014/main" id="{04A9A6A6-8762-48D3-87C4-EC888E060C4B}"/>
              </a:ext>
            </a:extLst>
          </p:cNvPr>
          <p:cNvSpPr txBox="1"/>
          <p:nvPr/>
        </p:nvSpPr>
        <p:spPr>
          <a:xfrm>
            <a:off x="5185452" y="5320646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</a:p>
        </p:txBody>
      </p:sp>
      <p:sp>
        <p:nvSpPr>
          <p:cNvPr id="23" name="Tekstvak 13">
            <a:extLst>
              <a:ext uri="{FF2B5EF4-FFF2-40B4-BE49-F238E27FC236}">
                <a16:creationId xmlns="" xmlns:a16="http://schemas.microsoft.com/office/drawing/2014/main" id="{0E0933E7-437D-42AA-A3B7-AD3AF458EA17}"/>
              </a:ext>
            </a:extLst>
          </p:cNvPr>
          <p:cNvSpPr txBox="1"/>
          <p:nvPr/>
        </p:nvSpPr>
        <p:spPr>
          <a:xfrm>
            <a:off x="3769087" y="4402133"/>
            <a:ext cx="1331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</a:p>
        </p:txBody>
      </p:sp>
      <p:sp>
        <p:nvSpPr>
          <p:cNvPr id="24" name="Tekstvak 14">
            <a:extLst>
              <a:ext uri="{FF2B5EF4-FFF2-40B4-BE49-F238E27FC236}">
                <a16:creationId xmlns="" xmlns:a16="http://schemas.microsoft.com/office/drawing/2014/main" id="{994A15F6-04CE-4B10-8AE9-EE4DF3C77A07}"/>
              </a:ext>
            </a:extLst>
          </p:cNvPr>
          <p:cNvSpPr txBox="1"/>
          <p:nvPr/>
        </p:nvSpPr>
        <p:spPr>
          <a:xfrm>
            <a:off x="3812629" y="2986985"/>
            <a:ext cx="970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</p:txBody>
      </p:sp>
      <p:sp>
        <p:nvSpPr>
          <p:cNvPr id="25" name="Tekstvak 15">
            <a:extLst>
              <a:ext uri="{FF2B5EF4-FFF2-40B4-BE49-F238E27FC236}">
                <a16:creationId xmlns="" xmlns:a16="http://schemas.microsoft.com/office/drawing/2014/main" id="{5EBB6FA3-1200-4C79-9F83-E3BF03F9C385}"/>
              </a:ext>
            </a:extLst>
          </p:cNvPr>
          <p:cNvSpPr txBox="1"/>
          <p:nvPr/>
        </p:nvSpPr>
        <p:spPr>
          <a:xfrm>
            <a:off x="5305390" y="1943985"/>
            <a:ext cx="96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</a:p>
        </p:txBody>
      </p:sp>
      <p:sp>
        <p:nvSpPr>
          <p:cNvPr id="26" name="Tekstvak 16">
            <a:extLst>
              <a:ext uri="{FF2B5EF4-FFF2-40B4-BE49-F238E27FC236}">
                <a16:creationId xmlns="" xmlns:a16="http://schemas.microsoft.com/office/drawing/2014/main" id="{4C677733-6EC6-4138-A34D-702C26B2AE7F}"/>
              </a:ext>
            </a:extLst>
          </p:cNvPr>
          <p:cNvSpPr txBox="1"/>
          <p:nvPr/>
        </p:nvSpPr>
        <p:spPr>
          <a:xfrm>
            <a:off x="6612006" y="4402133"/>
            <a:ext cx="1117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sp>
        <p:nvSpPr>
          <p:cNvPr id="27" name="Tekstvak 17">
            <a:extLst>
              <a:ext uri="{FF2B5EF4-FFF2-40B4-BE49-F238E27FC236}">
                <a16:creationId xmlns="" xmlns:a16="http://schemas.microsoft.com/office/drawing/2014/main" id="{3FF37178-BAB0-46CE-88C1-79A3C482E740}"/>
              </a:ext>
            </a:extLst>
          </p:cNvPr>
          <p:cNvSpPr txBox="1"/>
          <p:nvPr/>
        </p:nvSpPr>
        <p:spPr>
          <a:xfrm>
            <a:off x="6727849" y="2986985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7657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Explore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83235" y="745540"/>
            <a:ext cx="3073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The Goal Tree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grpSp>
        <p:nvGrpSpPr>
          <p:cNvPr id="20" name="Groep 15">
            <a:extLst>
              <a:ext uri="{FF2B5EF4-FFF2-40B4-BE49-F238E27FC236}">
                <a16:creationId xmlns:a16="http://schemas.microsoft.com/office/drawing/2014/main" xmlns="" id="{4E82F7FA-C14D-44B4-AEDE-B649ABB18C71}"/>
              </a:ext>
            </a:extLst>
          </p:cNvPr>
          <p:cNvGrpSpPr/>
          <p:nvPr/>
        </p:nvGrpSpPr>
        <p:grpSpPr>
          <a:xfrm>
            <a:off x="2207568" y="4197116"/>
            <a:ext cx="1375200" cy="1439064"/>
            <a:chOff x="5274256" y="3429363"/>
            <a:chExt cx="1375200" cy="1439064"/>
          </a:xfrm>
        </p:grpSpPr>
        <p:pic>
          <p:nvPicPr>
            <p:cNvPr id="21" name="Afbeelding 46">
              <a:extLst>
                <a:ext uri="{FF2B5EF4-FFF2-40B4-BE49-F238E27FC236}">
                  <a16:creationId xmlns:a16="http://schemas.microsoft.com/office/drawing/2014/main" xmlns="" id="{074BA8CC-7F1D-4F56-BAA0-67F4FE22B42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456" y="3429363"/>
              <a:ext cx="720000" cy="720000"/>
            </a:xfrm>
            <a:prstGeom prst="rect">
              <a:avLst/>
            </a:prstGeom>
          </p:spPr>
        </p:pic>
        <p:cxnSp>
          <p:nvCxnSpPr>
            <p:cNvPr id="22" name="Verbindingslijn: gebogen 3">
              <a:extLst>
                <a:ext uri="{FF2B5EF4-FFF2-40B4-BE49-F238E27FC236}">
                  <a16:creationId xmlns:a16="http://schemas.microsoft.com/office/drawing/2014/main" xmlns="" id="{340E1082-4105-465E-944D-45843B99F115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rot="5400000" flipH="1" flipV="1">
              <a:off x="5422324" y="4001295"/>
              <a:ext cx="719064" cy="1015200"/>
            </a:xfrm>
            <a:prstGeom prst="bentConnector3">
              <a:avLst>
                <a:gd name="adj1" fmla="val 50000"/>
              </a:avLst>
            </a:prstGeom>
            <a:noFill/>
            <a:ln w="76200">
              <a:solidFill>
                <a:srgbClr val="F8F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3" name="Groep 16">
            <a:extLst>
              <a:ext uri="{FF2B5EF4-FFF2-40B4-BE49-F238E27FC236}">
                <a16:creationId xmlns:a16="http://schemas.microsoft.com/office/drawing/2014/main" xmlns="" id="{4B1131B6-4D7F-48ED-96F7-E55271721138}"/>
              </a:ext>
            </a:extLst>
          </p:cNvPr>
          <p:cNvGrpSpPr/>
          <p:nvPr/>
        </p:nvGrpSpPr>
        <p:grpSpPr>
          <a:xfrm>
            <a:off x="1571137" y="4924551"/>
            <a:ext cx="3055631" cy="1432361"/>
            <a:chOff x="4640024" y="4156864"/>
            <a:chExt cx="3055631" cy="1432361"/>
          </a:xfrm>
        </p:grpSpPr>
        <p:pic>
          <p:nvPicPr>
            <p:cNvPr id="24" name="Afbeelding 51">
              <a:extLst>
                <a:ext uri="{FF2B5EF4-FFF2-40B4-BE49-F238E27FC236}">
                  <a16:creationId xmlns:a16="http://schemas.microsoft.com/office/drawing/2014/main" xmlns="" id="{C29EED2B-EA3D-4AA1-97A9-B73D725944F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655" y="4869225"/>
              <a:ext cx="720000" cy="720000"/>
            </a:xfrm>
            <a:prstGeom prst="rect">
              <a:avLst/>
            </a:prstGeom>
          </p:spPr>
        </p:pic>
        <p:cxnSp>
          <p:nvCxnSpPr>
            <p:cNvPr id="25" name="Verbindingslijn: gebogen 59">
              <a:extLst>
                <a:ext uri="{FF2B5EF4-FFF2-40B4-BE49-F238E27FC236}">
                  <a16:creationId xmlns:a16="http://schemas.microsoft.com/office/drawing/2014/main" xmlns="" id="{A7A553A3-0282-4876-A9A3-2A9B507F3DF3}"/>
                </a:ext>
              </a:extLst>
            </p:cNvPr>
            <p:cNvCxnSpPr>
              <a:cxnSpLocks/>
              <a:stCxn id="24" idx="0"/>
              <a:endCxn id="21" idx="2"/>
            </p:cNvCxnSpPr>
            <p:nvPr/>
          </p:nvCxnSpPr>
          <p:spPr>
            <a:xfrm rot="16200000" flipV="1">
              <a:off x="5631659" y="3165229"/>
              <a:ext cx="712361" cy="2695632"/>
            </a:xfrm>
            <a:prstGeom prst="bentConnector3">
              <a:avLst>
                <a:gd name="adj1" fmla="val 50000"/>
              </a:avLst>
            </a:prstGeom>
            <a:noFill/>
            <a:ln w="76200">
              <a:solidFill>
                <a:srgbClr val="F8F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6" name="Pijl: links/rechts 93">
            <a:extLst>
              <a:ext uri="{FF2B5EF4-FFF2-40B4-BE49-F238E27FC236}">
                <a16:creationId xmlns:a16="http://schemas.microsoft.com/office/drawing/2014/main" xmlns="" id="{F8AC1C59-1936-4AB1-B829-721C6954E805}"/>
              </a:ext>
            </a:extLst>
          </p:cNvPr>
          <p:cNvSpPr/>
          <p:nvPr/>
        </p:nvSpPr>
        <p:spPr>
          <a:xfrm>
            <a:off x="2682768" y="5615167"/>
            <a:ext cx="1080000" cy="719863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 err="1">
                <a:solidFill>
                  <a:schemeClr val="tx1"/>
                </a:solidFill>
              </a:rPr>
              <a:t>And</a:t>
            </a:r>
            <a:endParaRPr lang="nl-NL" b="1" dirty="0">
              <a:solidFill>
                <a:schemeClr val="tx1"/>
              </a:solidFill>
            </a:endParaRPr>
          </a:p>
        </p:txBody>
      </p:sp>
      <p:grpSp>
        <p:nvGrpSpPr>
          <p:cNvPr id="27" name="Groep 102">
            <a:extLst>
              <a:ext uri="{FF2B5EF4-FFF2-40B4-BE49-F238E27FC236}">
                <a16:creationId xmlns:a16="http://schemas.microsoft.com/office/drawing/2014/main" xmlns="" id="{2377FD0F-8C05-4F5D-B5E7-18941C7F7BEF}"/>
              </a:ext>
            </a:extLst>
          </p:cNvPr>
          <p:cNvGrpSpPr/>
          <p:nvPr/>
        </p:nvGrpSpPr>
        <p:grpSpPr>
          <a:xfrm>
            <a:off x="4266768" y="1316594"/>
            <a:ext cx="4680000" cy="3600055"/>
            <a:chOff x="5918400" y="1309159"/>
            <a:chExt cx="4680000" cy="3600055"/>
          </a:xfrm>
        </p:grpSpPr>
        <p:grpSp>
          <p:nvGrpSpPr>
            <p:cNvPr id="28" name="Groep 19">
              <a:extLst>
                <a:ext uri="{FF2B5EF4-FFF2-40B4-BE49-F238E27FC236}">
                  <a16:creationId xmlns:a16="http://schemas.microsoft.com/office/drawing/2014/main" xmlns="" id="{22F50263-F3E4-4F52-92FE-69123743637A}"/>
                </a:ext>
              </a:extLst>
            </p:cNvPr>
            <p:cNvGrpSpPr/>
            <p:nvPr/>
          </p:nvGrpSpPr>
          <p:grpSpPr>
            <a:xfrm>
              <a:off x="5918400" y="1309159"/>
              <a:ext cx="2520000" cy="2159792"/>
              <a:chOff x="7333456" y="548841"/>
              <a:chExt cx="2520000" cy="2159792"/>
            </a:xfrm>
          </p:grpSpPr>
          <p:grpSp>
            <p:nvGrpSpPr>
              <p:cNvPr id="36" name="Groep 14">
                <a:extLst>
                  <a:ext uri="{FF2B5EF4-FFF2-40B4-BE49-F238E27FC236}">
                    <a16:creationId xmlns:a16="http://schemas.microsoft.com/office/drawing/2014/main" xmlns="" id="{8F6CAD36-5FFA-46D3-A66E-68A3AB06EACF}"/>
                  </a:ext>
                </a:extLst>
              </p:cNvPr>
              <p:cNvGrpSpPr/>
              <p:nvPr/>
            </p:nvGrpSpPr>
            <p:grpSpPr>
              <a:xfrm>
                <a:off x="8413456" y="1268841"/>
                <a:ext cx="1440000" cy="1439792"/>
                <a:chOff x="8413093" y="1332069"/>
                <a:chExt cx="1440000" cy="1439792"/>
              </a:xfrm>
            </p:grpSpPr>
            <p:pic>
              <p:nvPicPr>
                <p:cNvPr id="40" name="Afbeelding 79">
                  <a:extLst>
                    <a:ext uri="{FF2B5EF4-FFF2-40B4-BE49-F238E27FC236}">
                      <a16:creationId xmlns:a16="http://schemas.microsoft.com/office/drawing/2014/main" xmlns="" id="{5F91F569-CD69-4AA2-929D-F561DB637E66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33093" y="2051861"/>
                  <a:ext cx="720000" cy="720000"/>
                </a:xfrm>
                <a:prstGeom prst="rect">
                  <a:avLst/>
                </a:prstGeom>
              </p:spPr>
            </p:pic>
            <p:cxnSp>
              <p:nvCxnSpPr>
                <p:cNvPr id="41" name="Verbindingslijn: gebogen 80">
                  <a:extLst>
                    <a:ext uri="{FF2B5EF4-FFF2-40B4-BE49-F238E27FC236}">
                      <a16:creationId xmlns:a16="http://schemas.microsoft.com/office/drawing/2014/main" xmlns="" id="{5A22EB63-EBB6-497F-898B-E2A1DC08C5AA}"/>
                    </a:ext>
                  </a:extLst>
                </p:cNvPr>
                <p:cNvCxnSpPr>
                  <a:cxnSpLocks/>
                  <a:stCxn id="40" idx="0"/>
                  <a:endCxn id="38" idx="2"/>
                </p:cNvCxnSpPr>
                <p:nvPr/>
              </p:nvCxnSpPr>
              <p:spPr>
                <a:xfrm rot="16200000" flipV="1">
                  <a:off x="8593197" y="1151965"/>
                  <a:ext cx="719792" cy="1080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76200">
                  <a:solidFill>
                    <a:srgbClr val="F8F6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7" name="Groep 81">
                <a:extLst>
                  <a:ext uri="{FF2B5EF4-FFF2-40B4-BE49-F238E27FC236}">
                    <a16:creationId xmlns:a16="http://schemas.microsoft.com/office/drawing/2014/main" xmlns="" id="{6B16E6A5-5538-4D97-9DF2-B673616C0C78}"/>
                  </a:ext>
                </a:extLst>
              </p:cNvPr>
              <p:cNvGrpSpPr/>
              <p:nvPr/>
            </p:nvGrpSpPr>
            <p:grpSpPr>
              <a:xfrm>
                <a:off x="7333456" y="548841"/>
                <a:ext cx="1440000" cy="1440560"/>
                <a:chOff x="5197318" y="3429363"/>
                <a:chExt cx="1440000" cy="1440560"/>
              </a:xfrm>
            </p:grpSpPr>
            <p:pic>
              <p:nvPicPr>
                <p:cNvPr id="38" name="Afbeelding 82">
                  <a:extLst>
                    <a:ext uri="{FF2B5EF4-FFF2-40B4-BE49-F238E27FC236}">
                      <a16:creationId xmlns:a16="http://schemas.microsoft.com/office/drawing/2014/main" xmlns="" id="{0482B3DD-2EF2-42F7-AF7B-801DB8446241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7318" y="3429363"/>
                  <a:ext cx="720000" cy="720000"/>
                </a:xfrm>
                <a:prstGeom prst="rect">
                  <a:avLst/>
                </a:prstGeom>
              </p:spPr>
            </p:pic>
            <p:cxnSp>
              <p:nvCxnSpPr>
                <p:cNvPr id="39" name="Verbindingslijn: gebogen 84">
                  <a:extLst>
                    <a:ext uri="{FF2B5EF4-FFF2-40B4-BE49-F238E27FC236}">
                      <a16:creationId xmlns:a16="http://schemas.microsoft.com/office/drawing/2014/main" xmlns="" id="{A183F77A-3BE3-4CDF-825C-7034430F2E14}"/>
                    </a:ext>
                  </a:extLst>
                </p:cNvPr>
                <p:cNvCxnSpPr>
                  <a:cxnSpLocks/>
                  <a:stCxn id="46" idx="0"/>
                  <a:endCxn id="38" idx="2"/>
                </p:cNvCxnSpPr>
                <p:nvPr/>
              </p:nvCxnSpPr>
              <p:spPr>
                <a:xfrm rot="5400000" flipH="1" flipV="1">
                  <a:off x="5377038" y="3969643"/>
                  <a:ext cx="720560" cy="1080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76200">
                  <a:solidFill>
                    <a:srgbClr val="F8F6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29" name="Groep 94">
              <a:extLst>
                <a:ext uri="{FF2B5EF4-FFF2-40B4-BE49-F238E27FC236}">
                  <a16:creationId xmlns:a16="http://schemas.microsoft.com/office/drawing/2014/main" xmlns="" id="{6AF0A368-F0A6-45A4-A251-895FE4A85AB9}"/>
                </a:ext>
              </a:extLst>
            </p:cNvPr>
            <p:cNvGrpSpPr/>
            <p:nvPr/>
          </p:nvGrpSpPr>
          <p:grpSpPr>
            <a:xfrm>
              <a:off x="7718400" y="3468951"/>
              <a:ext cx="2880000" cy="1440263"/>
              <a:chOff x="6800395" y="5061614"/>
              <a:chExt cx="2880000" cy="1440263"/>
            </a:xfrm>
          </p:grpSpPr>
          <p:pic>
            <p:nvPicPr>
              <p:cNvPr id="30" name="Afbeelding 96">
                <a:extLst>
                  <a:ext uri="{FF2B5EF4-FFF2-40B4-BE49-F238E27FC236}">
                    <a16:creationId xmlns:a16="http://schemas.microsoft.com/office/drawing/2014/main" xmlns="" id="{B48C32F9-6555-421B-B6C0-B8D926135C9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395" y="5781877"/>
                <a:ext cx="720000" cy="720000"/>
              </a:xfrm>
              <a:prstGeom prst="rect">
                <a:avLst/>
              </a:prstGeom>
            </p:spPr>
          </p:pic>
          <p:cxnSp>
            <p:nvCxnSpPr>
              <p:cNvPr id="33" name="Verbindingslijn: gebogen 97">
                <a:extLst>
                  <a:ext uri="{FF2B5EF4-FFF2-40B4-BE49-F238E27FC236}">
                    <a16:creationId xmlns:a16="http://schemas.microsoft.com/office/drawing/2014/main" xmlns="" id="{1A5532BD-5FB1-4038-B0F9-38EFEBA5D167}"/>
                  </a:ext>
                </a:extLst>
              </p:cNvPr>
              <p:cNvCxnSpPr>
                <a:cxnSpLocks/>
                <a:stCxn id="30" idx="0"/>
                <a:endCxn id="40" idx="2"/>
              </p:cNvCxnSpPr>
              <p:nvPr/>
            </p:nvCxnSpPr>
            <p:spPr>
              <a:xfrm rot="16200000" flipV="1">
                <a:off x="7880264" y="4341746"/>
                <a:ext cx="720263" cy="2160000"/>
              </a:xfrm>
              <a:prstGeom prst="bentConnector3">
                <a:avLst>
                  <a:gd name="adj1" fmla="val 50000"/>
                </a:avLst>
              </a:prstGeom>
              <a:noFill/>
              <a:ln w="76200">
                <a:solidFill>
                  <a:srgbClr val="F8F6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34" name="Afbeelding 98">
                <a:extLst>
                  <a:ext uri="{FF2B5EF4-FFF2-40B4-BE49-F238E27FC236}">
                    <a16:creationId xmlns:a16="http://schemas.microsoft.com/office/drawing/2014/main" xmlns="" id="{1C72A707-5E30-477F-878E-3C5B4B8A6BF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395" y="5781145"/>
                <a:ext cx="720000" cy="720000"/>
              </a:xfrm>
              <a:prstGeom prst="rect">
                <a:avLst/>
              </a:prstGeom>
            </p:spPr>
          </p:pic>
          <p:cxnSp>
            <p:nvCxnSpPr>
              <p:cNvPr id="35" name="Verbindingslijn: gebogen 99">
                <a:extLst>
                  <a:ext uri="{FF2B5EF4-FFF2-40B4-BE49-F238E27FC236}">
                    <a16:creationId xmlns:a16="http://schemas.microsoft.com/office/drawing/2014/main" xmlns="" id="{C7AD13A5-C1CF-482A-8F41-1AE288E6B01B}"/>
                  </a:ext>
                </a:extLst>
              </p:cNvPr>
              <p:cNvCxnSpPr>
                <a:cxnSpLocks/>
                <a:stCxn id="34" idx="0"/>
                <a:endCxn id="40" idx="2"/>
              </p:cNvCxnSpPr>
              <p:nvPr/>
            </p:nvCxnSpPr>
            <p:spPr>
              <a:xfrm rot="5400000" flipH="1" flipV="1">
                <a:off x="6800630" y="5421380"/>
                <a:ext cx="719531" cy="12700"/>
              </a:xfrm>
              <a:prstGeom prst="bentConnector3">
                <a:avLst>
                  <a:gd name="adj1" fmla="val 50000"/>
                </a:avLst>
              </a:prstGeom>
              <a:noFill/>
              <a:ln w="76200">
                <a:solidFill>
                  <a:srgbClr val="F8F6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42" name="Afbeelding 42">
            <a:extLst>
              <a:ext uri="{FF2B5EF4-FFF2-40B4-BE49-F238E27FC236}">
                <a16:creationId xmlns:a16="http://schemas.microsoft.com/office/drawing/2014/main" xmlns="" id="{D4CFA7BE-81D8-4E2A-8066-F141C7BE60B5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8" y="3076435"/>
            <a:ext cx="720000" cy="720000"/>
          </a:xfrm>
          <a:prstGeom prst="rect">
            <a:avLst/>
          </a:prstGeom>
        </p:spPr>
      </p:pic>
      <p:sp>
        <p:nvSpPr>
          <p:cNvPr id="43" name="Pijl: omhoog 41">
            <a:extLst>
              <a:ext uri="{FF2B5EF4-FFF2-40B4-BE49-F238E27FC236}">
                <a16:creationId xmlns:a16="http://schemas.microsoft.com/office/drawing/2014/main" xmlns="" id="{B1D8D89F-BDF3-4F38-886B-026F1A687790}"/>
              </a:ext>
            </a:extLst>
          </p:cNvPr>
          <p:cNvSpPr/>
          <p:nvPr/>
        </p:nvSpPr>
        <p:spPr>
          <a:xfrm>
            <a:off x="9632871" y="2523497"/>
            <a:ext cx="720000" cy="1080000"/>
          </a:xfrm>
          <a:prstGeom prst="up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44" name="Pijl: omlaag 43">
            <a:extLst>
              <a:ext uri="{FF2B5EF4-FFF2-40B4-BE49-F238E27FC236}">
                <a16:creationId xmlns:a16="http://schemas.microsoft.com/office/drawing/2014/main" xmlns="" id="{9B56A51F-E3EA-465B-BBDF-EEEA92B8A29A}"/>
              </a:ext>
            </a:extLst>
          </p:cNvPr>
          <p:cNvSpPr/>
          <p:nvPr/>
        </p:nvSpPr>
        <p:spPr>
          <a:xfrm>
            <a:off x="9643695" y="3846656"/>
            <a:ext cx="720000" cy="108000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How?</a:t>
            </a:r>
          </a:p>
        </p:txBody>
      </p:sp>
      <p:grpSp>
        <p:nvGrpSpPr>
          <p:cNvPr id="45" name="Groep 28">
            <a:extLst>
              <a:ext uri="{FF2B5EF4-FFF2-40B4-BE49-F238E27FC236}">
                <a16:creationId xmlns:a16="http://schemas.microsoft.com/office/drawing/2014/main" xmlns="" id="{B9B3EADA-AEF3-4EE3-9D55-BD8E3BEB8C43}"/>
              </a:ext>
            </a:extLst>
          </p:cNvPr>
          <p:cNvGrpSpPr/>
          <p:nvPr/>
        </p:nvGrpSpPr>
        <p:grpSpPr>
          <a:xfrm>
            <a:off x="1571136" y="2757154"/>
            <a:ext cx="6836955" cy="3599758"/>
            <a:chOff x="3222768" y="2749719"/>
            <a:chExt cx="6836955" cy="3599758"/>
          </a:xfrm>
        </p:grpSpPr>
        <p:pic>
          <p:nvPicPr>
            <p:cNvPr id="46" name="Afbeelding 72">
              <a:extLst>
                <a:ext uri="{FF2B5EF4-FFF2-40B4-BE49-F238E27FC236}">
                  <a16:creationId xmlns:a16="http://schemas.microsoft.com/office/drawing/2014/main" xmlns="" id="{DFA2C916-7C21-416F-86FE-8099FE9BC2B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400" y="2749719"/>
              <a:ext cx="720000" cy="720000"/>
            </a:xfrm>
            <a:prstGeom prst="rect">
              <a:avLst/>
            </a:prstGeom>
          </p:spPr>
        </p:pic>
        <p:cxnSp>
          <p:nvCxnSpPr>
            <p:cNvPr id="47" name="Rechte verbindingslijn 11">
              <a:extLst>
                <a:ext uri="{FF2B5EF4-FFF2-40B4-BE49-F238E27FC236}">
                  <a16:creationId xmlns:a16="http://schemas.microsoft.com/office/drawing/2014/main" xmlns="" id="{F630BD2E-3992-4C6F-8BDC-C3B0C33C3128}"/>
                </a:ext>
              </a:extLst>
            </p:cNvPr>
            <p:cNvCxnSpPr>
              <a:stCxn id="46" idx="2"/>
              <a:endCxn id="21" idx="0"/>
            </p:cNvCxnSpPr>
            <p:nvPr/>
          </p:nvCxnSpPr>
          <p:spPr>
            <a:xfrm flipH="1">
              <a:off x="3222768" y="3469719"/>
              <a:ext cx="2695632" cy="727397"/>
            </a:xfrm>
            <a:prstGeom prst="line">
              <a:avLst/>
            </a:prstGeom>
            <a:noFill/>
            <a:ln w="76200">
              <a:solidFill>
                <a:srgbClr val="F8F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48" name="Afbeelding 76">
              <a:extLst>
                <a:ext uri="{FF2B5EF4-FFF2-40B4-BE49-F238E27FC236}">
                  <a16:creationId xmlns:a16="http://schemas.microsoft.com/office/drawing/2014/main" xmlns="" id="{83696D82-83E5-49DF-B04A-3D8E84463F2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400" y="4189580"/>
              <a:ext cx="720000" cy="720000"/>
            </a:xfrm>
            <a:prstGeom prst="rect">
              <a:avLst/>
            </a:prstGeom>
          </p:spPr>
        </p:pic>
        <p:cxnSp>
          <p:nvCxnSpPr>
            <p:cNvPr id="49" name="Rechte verbindingslijn 78">
              <a:extLst>
                <a:ext uri="{FF2B5EF4-FFF2-40B4-BE49-F238E27FC236}">
                  <a16:creationId xmlns:a16="http://schemas.microsoft.com/office/drawing/2014/main" xmlns="" id="{3554D688-1C8D-4AC0-A070-FB908BE81020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5918400" y="3469719"/>
              <a:ext cx="1080000" cy="719861"/>
            </a:xfrm>
            <a:prstGeom prst="line">
              <a:avLst/>
            </a:prstGeom>
            <a:noFill/>
            <a:ln w="76200">
              <a:solidFill>
                <a:srgbClr val="F8F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0" name="Afbeelding 86">
              <a:extLst>
                <a:ext uri="{FF2B5EF4-FFF2-40B4-BE49-F238E27FC236}">
                  <a16:creationId xmlns:a16="http://schemas.microsoft.com/office/drawing/2014/main" xmlns="" id="{F3EA0203-441D-44A3-B529-69373AC7213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723" y="5629477"/>
              <a:ext cx="720000" cy="720000"/>
            </a:xfrm>
            <a:prstGeom prst="rect">
              <a:avLst/>
            </a:prstGeom>
          </p:spPr>
        </p:pic>
        <p:cxnSp>
          <p:nvCxnSpPr>
            <p:cNvPr id="51" name="Verbindingslijn: gebogen 87">
              <a:extLst>
                <a:ext uri="{FF2B5EF4-FFF2-40B4-BE49-F238E27FC236}">
                  <a16:creationId xmlns:a16="http://schemas.microsoft.com/office/drawing/2014/main" xmlns="" id="{D39B7516-9494-4076-95F8-D3A67DCDEC0E}"/>
                </a:ext>
              </a:extLst>
            </p:cNvPr>
            <p:cNvCxnSpPr>
              <a:cxnSpLocks/>
              <a:stCxn id="50" idx="0"/>
              <a:endCxn id="48" idx="2"/>
            </p:cNvCxnSpPr>
            <p:nvPr/>
          </p:nvCxnSpPr>
          <p:spPr>
            <a:xfrm rot="16200000" flipV="1">
              <a:off x="7989114" y="3918867"/>
              <a:ext cx="719897" cy="2701323"/>
            </a:xfrm>
            <a:prstGeom prst="bentConnector3">
              <a:avLst>
                <a:gd name="adj1" fmla="val 50000"/>
              </a:avLst>
            </a:prstGeom>
            <a:noFill/>
            <a:ln w="76200">
              <a:solidFill>
                <a:srgbClr val="F8F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2" name="Afbeelding 89">
              <a:extLst>
                <a:ext uri="{FF2B5EF4-FFF2-40B4-BE49-F238E27FC236}">
                  <a16:creationId xmlns:a16="http://schemas.microsoft.com/office/drawing/2014/main" xmlns="" id="{125AF134-F303-4FCB-B9FA-E85B7776246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400" y="5628745"/>
              <a:ext cx="720000" cy="720000"/>
            </a:xfrm>
            <a:prstGeom prst="rect">
              <a:avLst/>
            </a:prstGeom>
          </p:spPr>
        </p:pic>
        <p:cxnSp>
          <p:nvCxnSpPr>
            <p:cNvPr id="53" name="Rechte verbindingslijn 27">
              <a:extLst>
                <a:ext uri="{FF2B5EF4-FFF2-40B4-BE49-F238E27FC236}">
                  <a16:creationId xmlns:a16="http://schemas.microsoft.com/office/drawing/2014/main" xmlns="" id="{FEDA453C-E664-463C-96D4-F1B7A68E5B0F}"/>
                </a:ext>
              </a:extLst>
            </p:cNvPr>
            <p:cNvCxnSpPr>
              <a:stCxn id="48" idx="2"/>
              <a:endCxn id="52" idx="0"/>
            </p:cNvCxnSpPr>
            <p:nvPr/>
          </p:nvCxnSpPr>
          <p:spPr>
            <a:xfrm>
              <a:off x="6998400" y="4909580"/>
              <a:ext cx="0" cy="719165"/>
            </a:xfrm>
            <a:prstGeom prst="line">
              <a:avLst/>
            </a:prstGeom>
            <a:noFill/>
            <a:ln w="76200">
              <a:solidFill>
                <a:srgbClr val="F8F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4" name="Pijl: links/rechts 65">
            <a:extLst>
              <a:ext uri="{FF2B5EF4-FFF2-40B4-BE49-F238E27FC236}">
                <a16:creationId xmlns:a16="http://schemas.microsoft.com/office/drawing/2014/main" xmlns="" id="{F102C3C2-69E9-4B67-B763-CDFC4292D114}"/>
              </a:ext>
            </a:extLst>
          </p:cNvPr>
          <p:cNvSpPr/>
          <p:nvPr/>
        </p:nvSpPr>
        <p:spPr>
          <a:xfrm>
            <a:off x="3726768" y="4129435"/>
            <a:ext cx="1080000" cy="719863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6933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31 L -0.25742 0.37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3" grpId="0" animBg="1"/>
      <p:bldP spid="44" grpId="0" animBg="1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xmlns="" id="{C8D2FEDB-3654-4C13-8961-A2A24C9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0AC735B-4F4B-4A58-A01C-2AD291D89D7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collaborate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1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8398025" y="3608215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grpSp>
        <p:nvGrpSpPr>
          <p:cNvPr id="42" name="Groep 33">
            <a:extLst>
              <a:ext uri="{FF2B5EF4-FFF2-40B4-BE49-F238E27FC236}">
                <a16:creationId xmlns:a16="http://schemas.microsoft.com/office/drawing/2014/main" xmlns="" id="{9EBCBFD6-4D09-484B-971C-B9BA179D6ED8}"/>
              </a:ext>
            </a:extLst>
          </p:cNvPr>
          <p:cNvGrpSpPr>
            <a:grpSpLocks noChangeAspect="1"/>
          </p:cNvGrpSpPr>
          <p:nvPr/>
        </p:nvGrpSpPr>
        <p:grpSpPr>
          <a:xfrm>
            <a:off x="6312024" y="1196752"/>
            <a:ext cx="4622400" cy="4622400"/>
            <a:chOff x="3942104" y="1680973"/>
            <a:chExt cx="4320000" cy="4320000"/>
          </a:xfrm>
        </p:grpSpPr>
        <p:sp>
          <p:nvSpPr>
            <p:cNvPr id="63" name="Flèche : quatre pointes 13">
              <a:extLst>
                <a:ext uri="{FF2B5EF4-FFF2-40B4-BE49-F238E27FC236}">
                  <a16:creationId xmlns:a16="http://schemas.microsoft.com/office/drawing/2014/main" xmlns="" id="{30D3C1D5-7FFE-4516-9B93-EE656C543AF5}"/>
                </a:ext>
              </a:extLst>
            </p:cNvPr>
            <p:cNvSpPr/>
            <p:nvPr/>
          </p:nvSpPr>
          <p:spPr>
            <a:xfrm>
              <a:off x="3942104" y="1680973"/>
              <a:ext cx="4320000" cy="4320000"/>
            </a:xfrm>
            <a:prstGeom prst="quad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ZoneTexte 28">
              <a:extLst>
                <a:ext uri="{FF2B5EF4-FFF2-40B4-BE49-F238E27FC236}">
                  <a16:creationId xmlns:a16="http://schemas.microsoft.com/office/drawing/2014/main" xmlns="" id="{989D5EFE-9B97-45BC-A4BB-86D6E038F33C}"/>
                </a:ext>
              </a:extLst>
            </p:cNvPr>
            <p:cNvSpPr txBox="1"/>
            <p:nvPr/>
          </p:nvSpPr>
          <p:spPr>
            <a:xfrm flipH="1">
              <a:off x="5601781" y="5040669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Solution</a:t>
              </a:r>
            </a:p>
          </p:txBody>
        </p:sp>
        <p:sp>
          <p:nvSpPr>
            <p:cNvPr id="65" name="ZoneTexte 27">
              <a:extLst>
                <a:ext uri="{FF2B5EF4-FFF2-40B4-BE49-F238E27FC236}">
                  <a16:creationId xmlns:a16="http://schemas.microsoft.com/office/drawing/2014/main" xmlns="" id="{CC8987FC-23A7-40A7-9781-030BD1ADD9DB}"/>
                </a:ext>
              </a:extLst>
            </p:cNvPr>
            <p:cNvSpPr txBox="1"/>
            <p:nvPr/>
          </p:nvSpPr>
          <p:spPr>
            <a:xfrm flipH="1">
              <a:off x="5600511" y="2275434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Problem</a:t>
              </a:r>
            </a:p>
          </p:txBody>
        </p:sp>
        <p:sp>
          <p:nvSpPr>
            <p:cNvPr id="66" name="ZoneTexte 31">
              <a:extLst>
                <a:ext uri="{FF2B5EF4-FFF2-40B4-BE49-F238E27FC236}">
                  <a16:creationId xmlns:a16="http://schemas.microsoft.com/office/drawing/2014/main" xmlns="" id="{C99B417F-6BF0-45C7-A088-720A99F3ED8F}"/>
                </a:ext>
              </a:extLst>
            </p:cNvPr>
            <p:cNvSpPr txBox="1"/>
            <p:nvPr/>
          </p:nvSpPr>
          <p:spPr>
            <a:xfrm rot="5400000" flipH="1">
              <a:off x="6986971" y="3668387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Inside</a:t>
              </a:r>
            </a:p>
          </p:txBody>
        </p:sp>
        <p:sp>
          <p:nvSpPr>
            <p:cNvPr id="67" name="ZoneTexte 31">
              <a:extLst>
                <a:ext uri="{FF2B5EF4-FFF2-40B4-BE49-F238E27FC236}">
                  <a16:creationId xmlns:a16="http://schemas.microsoft.com/office/drawing/2014/main" xmlns="" id="{2EEBAFFD-E3DD-4749-A47F-1466955F3FFA}"/>
                </a:ext>
              </a:extLst>
            </p:cNvPr>
            <p:cNvSpPr txBox="1"/>
            <p:nvPr/>
          </p:nvSpPr>
          <p:spPr>
            <a:xfrm rot="16200000" flipH="1">
              <a:off x="4216106" y="3668387"/>
              <a:ext cx="1015663" cy="3451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Outside</a:t>
              </a:r>
            </a:p>
          </p:txBody>
        </p:sp>
      </p:grpSp>
      <p:grpSp>
        <p:nvGrpSpPr>
          <p:cNvPr id="68" name="Groep 3">
            <a:extLst>
              <a:ext uri="{FF2B5EF4-FFF2-40B4-BE49-F238E27FC236}">
                <a16:creationId xmlns:a16="http://schemas.microsoft.com/office/drawing/2014/main" xmlns="" id="{AAAFA7F7-BE98-42F8-B973-60FA469B2517}"/>
              </a:ext>
            </a:extLst>
          </p:cNvPr>
          <p:cNvGrpSpPr/>
          <p:nvPr/>
        </p:nvGrpSpPr>
        <p:grpSpPr>
          <a:xfrm>
            <a:off x="7262559" y="1248875"/>
            <a:ext cx="2736000" cy="4566056"/>
            <a:chOff x="4727564" y="1568350"/>
            <a:chExt cx="2736000" cy="4566056"/>
          </a:xfrm>
        </p:grpSpPr>
        <p:sp>
          <p:nvSpPr>
            <p:cNvPr id="69" name="Ovaal 35">
              <a:extLst>
                <a:ext uri="{FF2B5EF4-FFF2-40B4-BE49-F238E27FC236}">
                  <a16:creationId xmlns:a16="http://schemas.microsoft.com/office/drawing/2014/main" xmlns="" id="{2ABE6BDF-A163-44C7-9A10-0489A0026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456789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Oval 18">
              <a:extLst>
                <a:ext uri="{FF2B5EF4-FFF2-40B4-BE49-F238E27FC236}">
                  <a16:creationId xmlns:a16="http://schemas.microsoft.com/office/drawing/2014/main" xmlns="" id="{F0348C9B-086C-44CF-91FE-3D0867C99F7A}"/>
                </a:ext>
              </a:extLst>
            </p:cNvPr>
            <p:cNvSpPr/>
            <p:nvPr/>
          </p:nvSpPr>
          <p:spPr>
            <a:xfrm>
              <a:off x="5267829" y="3003989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1" name="Rectangle 17">
              <a:extLst>
                <a:ext uri="{FF2B5EF4-FFF2-40B4-BE49-F238E27FC236}">
                  <a16:creationId xmlns:a16="http://schemas.microsoft.com/office/drawing/2014/main" xmlns="" id="{B7EC6CEA-24E2-48AE-84ED-966DD0F6698F}"/>
                </a:ext>
              </a:extLst>
            </p:cNvPr>
            <p:cNvSpPr/>
            <p:nvPr/>
          </p:nvSpPr>
          <p:spPr>
            <a:xfrm>
              <a:off x="4746648" y="2811886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72" name="Rectangle 16">
              <a:extLst>
                <a:ext uri="{FF2B5EF4-FFF2-40B4-BE49-F238E27FC236}">
                  <a16:creationId xmlns:a16="http://schemas.microsoft.com/office/drawing/2014/main" xmlns="" id="{85716B21-083B-4543-A735-9147E3615BFC}"/>
                </a:ext>
              </a:extLst>
            </p:cNvPr>
            <p:cNvSpPr/>
            <p:nvPr/>
          </p:nvSpPr>
          <p:spPr>
            <a:xfrm rot="10800000">
              <a:off x="4743150" y="1568350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  <p:sp>
        <p:nvSpPr>
          <p:cNvPr id="73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10919372" y="3124964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74" name="Rechthoek 25">
            <a:extLst>
              <a:ext uri="{FF2B5EF4-FFF2-40B4-BE49-F238E27FC236}">
                <a16:creationId xmlns:a16="http://schemas.microsoft.com/office/drawing/2014/main" xmlns="" id="{0CCE255C-C84B-481A-B83D-87E9E19E1CC0}"/>
              </a:ext>
            </a:extLst>
          </p:cNvPr>
          <p:cNvSpPr/>
          <p:nvPr/>
        </p:nvSpPr>
        <p:spPr>
          <a:xfrm>
            <a:off x="5080156" y="3125010"/>
            <a:ext cx="124827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Customer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75" name="Rechthoek 27">
            <a:extLst>
              <a:ext uri="{FF2B5EF4-FFF2-40B4-BE49-F238E27FC236}">
                <a16:creationId xmlns:a16="http://schemas.microsoft.com/office/drawing/2014/main" xmlns="" id="{13766973-EB14-4386-B4AD-C3CF55402257}"/>
              </a:ext>
            </a:extLst>
          </p:cNvPr>
          <p:cNvSpPr/>
          <p:nvPr/>
        </p:nvSpPr>
        <p:spPr>
          <a:xfrm>
            <a:off x="7511848" y="794298"/>
            <a:ext cx="222275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Demand facing</a:t>
            </a:r>
          </a:p>
        </p:txBody>
      </p:sp>
      <p:sp>
        <p:nvSpPr>
          <p:cNvPr id="76" name="Rechthoek 24">
            <a:extLst>
              <a:ext uri="{FF2B5EF4-FFF2-40B4-BE49-F238E27FC236}">
                <a16:creationId xmlns:a16="http://schemas.microsoft.com/office/drawing/2014/main" xmlns="" id="{CFA87244-781F-42B6-B911-B1A8B1BBD908}"/>
              </a:ext>
            </a:extLst>
          </p:cNvPr>
          <p:cNvSpPr/>
          <p:nvPr/>
        </p:nvSpPr>
        <p:spPr>
          <a:xfrm>
            <a:off x="7291271" y="5826904"/>
            <a:ext cx="2660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Supply facing</a:t>
            </a:r>
          </a:p>
        </p:txBody>
      </p:sp>
      <p:sp>
        <p:nvSpPr>
          <p:cNvPr id="77" name="Vrije vorm: vorm 27">
            <a:extLst>
              <a:ext uri="{FF2B5EF4-FFF2-40B4-BE49-F238E27FC236}">
                <a16:creationId xmlns:a16="http://schemas.microsoft.com/office/drawing/2014/main" xmlns="" id="{593452A6-2A2A-46FA-9A62-CC650A9DAB66}"/>
              </a:ext>
            </a:extLst>
          </p:cNvPr>
          <p:cNvSpPr/>
          <p:nvPr/>
        </p:nvSpPr>
        <p:spPr>
          <a:xfrm>
            <a:off x="6587712" y="984134"/>
            <a:ext cx="2311069" cy="1810115"/>
          </a:xfrm>
          <a:custGeom>
            <a:avLst/>
            <a:gdLst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603643 w 2326944"/>
              <a:gd name="connsiteY4" fmla="*/ 1350775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21113"/>
              <a:gd name="connsiteX1" fmla="*/ 1999398 w 2326944"/>
              <a:gd name="connsiteY1" fmla="*/ 0 h 1821113"/>
              <a:gd name="connsiteX2" fmla="*/ 1995986 w 2326944"/>
              <a:gd name="connsiteY2" fmla="*/ 143302 h 1821113"/>
              <a:gd name="connsiteX3" fmla="*/ 0 w 2326944"/>
              <a:gd name="connsiteY3" fmla="*/ 1340893 h 1821113"/>
              <a:gd name="connsiteX4" fmla="*/ 603643 w 2326944"/>
              <a:gd name="connsiteY4" fmla="*/ 1350775 h 1821113"/>
              <a:gd name="connsiteX5" fmla="*/ 887744 w 2326944"/>
              <a:gd name="connsiteY5" fmla="*/ 1821113 h 1821113"/>
              <a:gd name="connsiteX6" fmla="*/ 1999398 w 2326944"/>
              <a:gd name="connsiteY6" fmla="*/ 1153236 h 1821113"/>
              <a:gd name="connsiteX7" fmla="*/ 1999398 w 2326944"/>
              <a:gd name="connsiteY7" fmla="*/ 1296537 h 1821113"/>
              <a:gd name="connsiteX8" fmla="*/ 2326944 w 2326944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7768 w 2311069"/>
              <a:gd name="connsiteY4" fmla="*/ 1350775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01206 w 2311069"/>
              <a:gd name="connsiteY4" fmla="*/ 1340201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38030 w 2311069"/>
              <a:gd name="connsiteY4" fmla="*/ 1295470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69105 w 2311069"/>
              <a:gd name="connsiteY4" fmla="*/ 1038448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40215 w 2340215"/>
              <a:gd name="connsiteY0" fmla="*/ 665328 h 1812106"/>
              <a:gd name="connsiteX1" fmla="*/ 2012669 w 2340215"/>
              <a:gd name="connsiteY1" fmla="*/ 0 h 1812106"/>
              <a:gd name="connsiteX2" fmla="*/ 2009257 w 2340215"/>
              <a:gd name="connsiteY2" fmla="*/ 143302 h 1812106"/>
              <a:gd name="connsiteX3" fmla="*/ 29146 w 2340215"/>
              <a:gd name="connsiteY3" fmla="*/ 1313398 h 1812106"/>
              <a:gd name="connsiteX4" fmla="*/ 907364 w 2340215"/>
              <a:gd name="connsiteY4" fmla="*/ 1810115 h 1812106"/>
              <a:gd name="connsiteX5" fmla="*/ 2012669 w 2340215"/>
              <a:gd name="connsiteY5" fmla="*/ 1153236 h 1812106"/>
              <a:gd name="connsiteX6" fmla="*/ 2012669 w 2340215"/>
              <a:gd name="connsiteY6" fmla="*/ 1296537 h 1812106"/>
              <a:gd name="connsiteX7" fmla="*/ 2340215 w 2340215"/>
              <a:gd name="connsiteY7" fmla="*/ 665328 h 1812106"/>
              <a:gd name="connsiteX0" fmla="*/ 2378387 w 2378387"/>
              <a:gd name="connsiteY0" fmla="*/ 665328 h 1821511"/>
              <a:gd name="connsiteX1" fmla="*/ 2050841 w 2378387"/>
              <a:gd name="connsiteY1" fmla="*/ 0 h 1821511"/>
              <a:gd name="connsiteX2" fmla="*/ 2047429 w 2378387"/>
              <a:gd name="connsiteY2" fmla="*/ 143302 h 1821511"/>
              <a:gd name="connsiteX3" fmla="*/ 67318 w 2378387"/>
              <a:gd name="connsiteY3" fmla="*/ 1313398 h 1821511"/>
              <a:gd name="connsiteX4" fmla="*/ 646247 w 2378387"/>
              <a:gd name="connsiteY4" fmla="*/ 1356232 h 1821511"/>
              <a:gd name="connsiteX5" fmla="*/ 945536 w 2378387"/>
              <a:gd name="connsiteY5" fmla="*/ 1810115 h 1821511"/>
              <a:gd name="connsiteX6" fmla="*/ 2050841 w 2378387"/>
              <a:gd name="connsiteY6" fmla="*/ 1153236 h 1821511"/>
              <a:gd name="connsiteX7" fmla="*/ 2050841 w 2378387"/>
              <a:gd name="connsiteY7" fmla="*/ 1296537 h 1821511"/>
              <a:gd name="connsiteX8" fmla="*/ 2378387 w 2378387"/>
              <a:gd name="connsiteY8" fmla="*/ 665328 h 1821511"/>
              <a:gd name="connsiteX0" fmla="*/ 2378387 w 2378387"/>
              <a:gd name="connsiteY0" fmla="*/ 665328 h 1810115"/>
              <a:gd name="connsiteX1" fmla="*/ 2050841 w 2378387"/>
              <a:gd name="connsiteY1" fmla="*/ 0 h 1810115"/>
              <a:gd name="connsiteX2" fmla="*/ 2047429 w 2378387"/>
              <a:gd name="connsiteY2" fmla="*/ 143302 h 1810115"/>
              <a:gd name="connsiteX3" fmla="*/ 67318 w 2378387"/>
              <a:gd name="connsiteY3" fmla="*/ 1313398 h 1810115"/>
              <a:gd name="connsiteX4" fmla="*/ 646247 w 2378387"/>
              <a:gd name="connsiteY4" fmla="*/ 1356232 h 1810115"/>
              <a:gd name="connsiteX5" fmla="*/ 945536 w 2378387"/>
              <a:gd name="connsiteY5" fmla="*/ 1810115 h 1810115"/>
              <a:gd name="connsiteX6" fmla="*/ 2050841 w 2378387"/>
              <a:gd name="connsiteY6" fmla="*/ 1153236 h 1810115"/>
              <a:gd name="connsiteX7" fmla="*/ 2050841 w 2378387"/>
              <a:gd name="connsiteY7" fmla="*/ 1296537 h 1810115"/>
              <a:gd name="connsiteX8" fmla="*/ 2378387 w 2378387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069" h="1810115">
                <a:moveTo>
                  <a:pt x="2311069" y="665328"/>
                </a:moveTo>
                <a:lnTo>
                  <a:pt x="1983523" y="0"/>
                </a:lnTo>
                <a:cubicBezTo>
                  <a:pt x="1982386" y="47767"/>
                  <a:pt x="1981248" y="95535"/>
                  <a:pt x="1980111" y="143302"/>
                </a:cubicBezTo>
                <a:cubicBezTo>
                  <a:pt x="1159444" y="152732"/>
                  <a:pt x="433317" y="590066"/>
                  <a:pt x="0" y="1313398"/>
                </a:cubicBezTo>
                <a:cubicBezTo>
                  <a:pt x="582855" y="1351423"/>
                  <a:pt x="3525" y="1311705"/>
                  <a:pt x="578929" y="1356232"/>
                </a:cubicBezTo>
                <a:cubicBezTo>
                  <a:pt x="885112" y="1809914"/>
                  <a:pt x="582149" y="1359674"/>
                  <a:pt x="878218" y="1810115"/>
                </a:cubicBezTo>
                <a:cubicBezTo>
                  <a:pt x="1135536" y="1416604"/>
                  <a:pt x="1478366" y="1204084"/>
                  <a:pt x="1983523" y="1153236"/>
                </a:cubicBezTo>
                <a:lnTo>
                  <a:pt x="1983523" y="1296537"/>
                </a:lnTo>
                <a:lnTo>
                  <a:pt x="2311069" y="665328"/>
                </a:lnTo>
                <a:close/>
              </a:path>
            </a:pathLst>
          </a:custGeom>
          <a:solidFill>
            <a:srgbClr val="8DC073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8" name="ArrowText2">
            <a:extLst>
              <a:ext uri="{FF2B5EF4-FFF2-40B4-BE49-F238E27FC236}">
                <a16:creationId xmlns:a16="http://schemas.microsoft.com/office/drawing/2014/main" xmlns="" id="{81119803-5EA6-4EF1-AA29-D48284451847}"/>
              </a:ext>
            </a:extLst>
          </p:cNvPr>
          <p:cNvSpPr txBox="1"/>
          <p:nvPr/>
        </p:nvSpPr>
        <p:spPr>
          <a:xfrm rot="20400000">
            <a:off x="7351837" y="1593626"/>
            <a:ext cx="128431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Empathize</a:t>
            </a:r>
          </a:p>
        </p:txBody>
      </p:sp>
      <p:grpSp>
        <p:nvGrpSpPr>
          <p:cNvPr id="79" name="Groep 53">
            <a:extLst>
              <a:ext uri="{FF2B5EF4-FFF2-40B4-BE49-F238E27FC236}">
                <a16:creationId xmlns:a16="http://schemas.microsoft.com/office/drawing/2014/main" xmlns="" id="{CCA13E36-BAB0-4744-88CD-EA6385FC906F}"/>
              </a:ext>
            </a:extLst>
          </p:cNvPr>
          <p:cNvGrpSpPr/>
          <p:nvPr/>
        </p:nvGrpSpPr>
        <p:grpSpPr>
          <a:xfrm>
            <a:off x="8682543" y="773439"/>
            <a:ext cx="1810115" cy="2311069"/>
            <a:chOff x="6140581" y="689879"/>
            <a:chExt cx="1810115" cy="2311069"/>
          </a:xfrm>
        </p:grpSpPr>
        <p:sp>
          <p:nvSpPr>
            <p:cNvPr id="80" name="Vrije vorm: vorm 54">
              <a:extLst>
                <a:ext uri="{FF2B5EF4-FFF2-40B4-BE49-F238E27FC236}">
                  <a16:creationId xmlns:a16="http://schemas.microsoft.com/office/drawing/2014/main" xmlns="" id="{3ECD0459-3BD5-40A2-AE01-15EA9841D6F3}"/>
                </a:ext>
              </a:extLst>
            </p:cNvPr>
            <p:cNvSpPr/>
            <p:nvPr/>
          </p:nvSpPr>
          <p:spPr>
            <a:xfrm rot="3600000">
              <a:off x="5890104" y="94035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8F608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81" name="ArrowText3">
              <a:extLst>
                <a:ext uri="{FF2B5EF4-FFF2-40B4-BE49-F238E27FC236}">
                  <a16:creationId xmlns:a16="http://schemas.microsoft.com/office/drawing/2014/main" xmlns="" id="{9D43A6D8-459D-4255-A842-061BF2D62131}"/>
                </a:ext>
              </a:extLst>
            </p:cNvPr>
            <p:cNvSpPr txBox="1"/>
            <p:nvPr/>
          </p:nvSpPr>
          <p:spPr>
            <a:xfrm rot="2400000">
              <a:off x="6831181" y="1837792"/>
              <a:ext cx="95723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Explore</a:t>
              </a:r>
            </a:p>
          </p:txBody>
        </p:sp>
      </p:grpSp>
      <p:grpSp>
        <p:nvGrpSpPr>
          <p:cNvPr id="82" name="Groep 2">
            <a:extLst>
              <a:ext uri="{FF2B5EF4-FFF2-40B4-BE49-F238E27FC236}">
                <a16:creationId xmlns:a16="http://schemas.microsoft.com/office/drawing/2014/main" xmlns="" id="{4BD7E56E-66F5-4EC1-BF33-8F0D9C21EC02}"/>
              </a:ext>
            </a:extLst>
          </p:cNvPr>
          <p:cNvGrpSpPr/>
          <p:nvPr/>
        </p:nvGrpSpPr>
        <p:grpSpPr>
          <a:xfrm>
            <a:off x="9570558" y="2379619"/>
            <a:ext cx="1810115" cy="2311069"/>
            <a:chOff x="7007905" y="2364266"/>
            <a:chExt cx="1810115" cy="2311069"/>
          </a:xfrm>
        </p:grpSpPr>
        <p:sp>
          <p:nvSpPr>
            <p:cNvPr id="83" name="Vrije vorm: vorm 36">
              <a:extLst>
                <a:ext uri="{FF2B5EF4-FFF2-40B4-BE49-F238E27FC236}">
                  <a16:creationId xmlns:a16="http://schemas.microsoft.com/office/drawing/2014/main" xmlns="" id="{A88AB804-AEC5-49B2-A20B-7750228B736D}"/>
                </a:ext>
              </a:extLst>
            </p:cNvPr>
            <p:cNvSpPr/>
            <p:nvPr/>
          </p:nvSpPr>
          <p:spPr>
            <a:xfrm rot="7200000">
              <a:off x="6757428" y="2614743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0B14E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84" name="ArrowText4">
              <a:extLst>
                <a:ext uri="{FF2B5EF4-FFF2-40B4-BE49-F238E27FC236}">
                  <a16:creationId xmlns:a16="http://schemas.microsoft.com/office/drawing/2014/main" xmlns="" id="{8A9F7CE3-BCE1-4C1B-BD70-08E0C098E898}"/>
                </a:ext>
              </a:extLst>
            </p:cNvPr>
            <p:cNvSpPr txBox="1"/>
            <p:nvPr/>
          </p:nvSpPr>
          <p:spPr>
            <a:xfrm rot="5400000">
              <a:off x="7290273" y="3404633"/>
              <a:ext cx="1289805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192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6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Collaborate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12767" y="745540"/>
            <a:ext cx="3843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Belbin team roles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5" name="Afbeelding 4">
            <a:extLst>
              <a:ext uri="{FF2B5EF4-FFF2-40B4-BE49-F238E27FC236}">
                <a16:creationId xmlns:a16="http://schemas.microsoft.com/office/drawing/2014/main" xmlns="" id="{5C3531DF-3F6B-4727-B2CA-022B354A4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5" y="1002089"/>
            <a:ext cx="5976664" cy="5976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7BE34E6-F37F-49DB-A525-3596C095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0"/>
            <a:ext cx="9719999" cy="4500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Look at the teammates in your subgroup</a:t>
            </a:r>
          </a:p>
          <a:p>
            <a:pPr lvl="1"/>
            <a:r>
              <a:rPr lang="en-US" dirty="0"/>
              <a:t>Individually, take a piece of paper for each of your </a:t>
            </a:r>
            <a:br>
              <a:rPr lang="en-US" dirty="0"/>
            </a:br>
            <a:r>
              <a:rPr lang="en-US" dirty="0"/>
              <a:t>teammates, and write her/his name on it and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without telling</a:t>
            </a:r>
            <a:r>
              <a:rPr lang="en-US" dirty="0"/>
              <a:t>) the Belbin role that you think would fit best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Now (</a:t>
            </a:r>
            <a:r>
              <a:rPr lang="en-US" i="1" dirty="0"/>
              <a:t>anonymously</a:t>
            </a:r>
            <a:r>
              <a:rPr lang="en-US" dirty="0"/>
              <a:t>), collect the notes on yourself from your fellows</a:t>
            </a:r>
          </a:p>
          <a:p>
            <a:pPr lvl="1"/>
            <a:r>
              <a:rPr lang="en-US" dirty="0"/>
              <a:t>No discussion: this is the way they see you!</a:t>
            </a:r>
          </a:p>
          <a:p>
            <a:pPr lvl="1"/>
            <a:r>
              <a:rPr lang="en-US" dirty="0"/>
              <a:t>Study the notes and try to interpret them</a:t>
            </a:r>
          </a:p>
          <a:p>
            <a:pPr lvl="1"/>
            <a:r>
              <a:rPr lang="en-US" dirty="0"/>
              <a:t>Combine you own idea with theirs and decide for yourself </a:t>
            </a:r>
            <a:br>
              <a:rPr lang="en-US" dirty="0"/>
            </a:br>
            <a:r>
              <a:rPr lang="en-US" dirty="0"/>
              <a:t>what is your primary role</a:t>
            </a:r>
          </a:p>
          <a:p>
            <a:pPr lvl="1"/>
            <a:r>
              <a:rPr lang="en-US" dirty="0"/>
              <a:t>Usually, you can also identify a secondary / complementary role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Collaborate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9" name="Stopwatch">
            <a:extLst>
              <a:ext uri="{FF2B5EF4-FFF2-40B4-BE49-F238E27FC236}">
                <a16:creationId xmlns="" xmlns:a16="http://schemas.microsoft.com/office/drawing/2014/main" id="{C1FCA8AA-2E14-4174-BFC7-B489D14C9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2" y="843388"/>
            <a:ext cx="1732173" cy="19585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Rood rond 0">
            <a:extLst>
              <a:ext uri="{FF2B5EF4-FFF2-40B4-BE49-F238E27FC236}">
                <a16:creationId xmlns="" xmlns:a16="http://schemas.microsoft.com/office/drawing/2014/main" id="{04E42A79-5DB9-444C-BD2F-13631B8D0016}"/>
              </a:ext>
            </a:extLst>
          </p:cNvPr>
          <p:cNvSpPr/>
          <p:nvPr/>
        </p:nvSpPr>
        <p:spPr>
          <a:xfrm>
            <a:off x="10415061" y="1343700"/>
            <a:ext cx="1171575" cy="117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21" name="Zwart rond 0">
            <a:extLst>
              <a:ext uri="{FF2B5EF4-FFF2-40B4-BE49-F238E27FC236}">
                <a16:creationId xmlns="" xmlns:a16="http://schemas.microsoft.com/office/drawing/2014/main" id="{9E557B61-E3B6-4EAE-8948-1E2D6317C794}"/>
              </a:ext>
            </a:extLst>
          </p:cNvPr>
          <p:cNvSpPr/>
          <p:nvPr/>
        </p:nvSpPr>
        <p:spPr>
          <a:xfrm>
            <a:off x="10415061" y="1343700"/>
            <a:ext cx="1171575" cy="117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22" name="1 rood">
            <a:extLst>
              <a:ext uri="{FF2B5EF4-FFF2-40B4-BE49-F238E27FC236}">
                <a16:creationId xmlns="" xmlns:a16="http://schemas.microsoft.com/office/drawing/2014/main" id="{EF649065-800F-41C3-8E94-951934671698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01</a:t>
            </a:r>
          </a:p>
        </p:txBody>
      </p:sp>
      <p:sp>
        <p:nvSpPr>
          <p:cNvPr id="24" name="2 oranje">
            <a:extLst>
              <a:ext uri="{FF2B5EF4-FFF2-40B4-BE49-F238E27FC236}">
                <a16:creationId xmlns="" xmlns:a16="http://schemas.microsoft.com/office/drawing/2014/main" id="{CFEAB369-E4E5-4F1E-A1E9-D67925E6302F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02</a:t>
            </a:r>
          </a:p>
        </p:txBody>
      </p:sp>
      <p:sp>
        <p:nvSpPr>
          <p:cNvPr id="25" name="3 groen">
            <a:extLst>
              <a:ext uri="{FF2B5EF4-FFF2-40B4-BE49-F238E27FC236}">
                <a16:creationId xmlns="" xmlns:a16="http://schemas.microsoft.com/office/drawing/2014/main" id="{36729CBA-D031-4009-8EA3-41C432363A74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03</a:t>
            </a:r>
          </a:p>
        </p:txBody>
      </p:sp>
      <p:sp>
        <p:nvSpPr>
          <p:cNvPr id="26" name="4 groen">
            <a:extLst>
              <a:ext uri="{FF2B5EF4-FFF2-40B4-BE49-F238E27FC236}">
                <a16:creationId xmlns="" xmlns:a16="http://schemas.microsoft.com/office/drawing/2014/main" id="{098F7589-F52A-4E94-8DBE-1C43C46E2ED1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04</a:t>
            </a:r>
          </a:p>
        </p:txBody>
      </p:sp>
      <p:sp>
        <p:nvSpPr>
          <p:cNvPr id="27" name="5 groen">
            <a:extLst>
              <a:ext uri="{FF2B5EF4-FFF2-40B4-BE49-F238E27FC236}">
                <a16:creationId xmlns="" xmlns:a16="http://schemas.microsoft.com/office/drawing/2014/main" id="{C51EAF75-B764-4308-881D-04B97E15DEEE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  <p:sp>
        <p:nvSpPr>
          <p:cNvPr id="28" name="30 wit">
            <a:extLst>
              <a:ext uri="{FF2B5EF4-FFF2-40B4-BE49-F238E27FC236}">
                <a16:creationId xmlns="" xmlns:a16="http://schemas.microsoft.com/office/drawing/2014/main" id="{741103DB-0F59-4900-A4A2-79E89346B8BA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2779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9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9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9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9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xmlns="" id="{C8D2FEDB-3654-4C13-8961-A2A24C9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0AC735B-4F4B-4A58-A01C-2AD291D89D7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Ideate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5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8398025" y="3608215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grpSp>
        <p:nvGrpSpPr>
          <p:cNvPr id="66" name="Groep 33">
            <a:extLst>
              <a:ext uri="{FF2B5EF4-FFF2-40B4-BE49-F238E27FC236}">
                <a16:creationId xmlns:a16="http://schemas.microsoft.com/office/drawing/2014/main" xmlns="" id="{9EBCBFD6-4D09-484B-971C-B9BA179D6ED8}"/>
              </a:ext>
            </a:extLst>
          </p:cNvPr>
          <p:cNvGrpSpPr>
            <a:grpSpLocks noChangeAspect="1"/>
          </p:cNvGrpSpPr>
          <p:nvPr/>
        </p:nvGrpSpPr>
        <p:grpSpPr>
          <a:xfrm>
            <a:off x="6312024" y="1196752"/>
            <a:ext cx="4622400" cy="4622400"/>
            <a:chOff x="3942104" y="1680973"/>
            <a:chExt cx="4320000" cy="4320000"/>
          </a:xfrm>
        </p:grpSpPr>
        <p:sp>
          <p:nvSpPr>
            <p:cNvPr id="67" name="Flèche : quatre pointes 13">
              <a:extLst>
                <a:ext uri="{FF2B5EF4-FFF2-40B4-BE49-F238E27FC236}">
                  <a16:creationId xmlns:a16="http://schemas.microsoft.com/office/drawing/2014/main" xmlns="" id="{30D3C1D5-7FFE-4516-9B93-EE656C543AF5}"/>
                </a:ext>
              </a:extLst>
            </p:cNvPr>
            <p:cNvSpPr/>
            <p:nvPr/>
          </p:nvSpPr>
          <p:spPr>
            <a:xfrm>
              <a:off x="3942104" y="1680973"/>
              <a:ext cx="4320000" cy="4320000"/>
            </a:xfrm>
            <a:prstGeom prst="quad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ZoneTexte 28">
              <a:extLst>
                <a:ext uri="{FF2B5EF4-FFF2-40B4-BE49-F238E27FC236}">
                  <a16:creationId xmlns:a16="http://schemas.microsoft.com/office/drawing/2014/main" xmlns="" id="{989D5EFE-9B97-45BC-A4BB-86D6E038F33C}"/>
                </a:ext>
              </a:extLst>
            </p:cNvPr>
            <p:cNvSpPr txBox="1"/>
            <p:nvPr/>
          </p:nvSpPr>
          <p:spPr>
            <a:xfrm flipH="1">
              <a:off x="5601781" y="5040669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Solution</a:t>
              </a:r>
            </a:p>
          </p:txBody>
        </p:sp>
        <p:sp>
          <p:nvSpPr>
            <p:cNvPr id="69" name="ZoneTexte 27">
              <a:extLst>
                <a:ext uri="{FF2B5EF4-FFF2-40B4-BE49-F238E27FC236}">
                  <a16:creationId xmlns:a16="http://schemas.microsoft.com/office/drawing/2014/main" xmlns="" id="{CC8987FC-23A7-40A7-9781-030BD1ADD9DB}"/>
                </a:ext>
              </a:extLst>
            </p:cNvPr>
            <p:cNvSpPr txBox="1"/>
            <p:nvPr/>
          </p:nvSpPr>
          <p:spPr>
            <a:xfrm flipH="1">
              <a:off x="5600511" y="2275434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Problem</a:t>
              </a:r>
            </a:p>
          </p:txBody>
        </p:sp>
        <p:sp>
          <p:nvSpPr>
            <p:cNvPr id="70" name="ZoneTexte 31">
              <a:extLst>
                <a:ext uri="{FF2B5EF4-FFF2-40B4-BE49-F238E27FC236}">
                  <a16:creationId xmlns:a16="http://schemas.microsoft.com/office/drawing/2014/main" xmlns="" id="{C99B417F-6BF0-45C7-A088-720A99F3ED8F}"/>
                </a:ext>
              </a:extLst>
            </p:cNvPr>
            <p:cNvSpPr txBox="1"/>
            <p:nvPr/>
          </p:nvSpPr>
          <p:spPr>
            <a:xfrm rot="5400000" flipH="1">
              <a:off x="6986971" y="3668387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Inside</a:t>
              </a:r>
            </a:p>
          </p:txBody>
        </p:sp>
        <p:sp>
          <p:nvSpPr>
            <p:cNvPr id="71" name="ZoneTexte 31">
              <a:extLst>
                <a:ext uri="{FF2B5EF4-FFF2-40B4-BE49-F238E27FC236}">
                  <a16:creationId xmlns:a16="http://schemas.microsoft.com/office/drawing/2014/main" xmlns="" id="{2EEBAFFD-E3DD-4749-A47F-1466955F3FFA}"/>
                </a:ext>
              </a:extLst>
            </p:cNvPr>
            <p:cNvSpPr txBox="1"/>
            <p:nvPr/>
          </p:nvSpPr>
          <p:spPr>
            <a:xfrm rot="16200000" flipH="1">
              <a:off x="4216106" y="3668387"/>
              <a:ext cx="1015663" cy="3451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Outside</a:t>
              </a:r>
            </a:p>
          </p:txBody>
        </p:sp>
      </p:grpSp>
      <p:grpSp>
        <p:nvGrpSpPr>
          <p:cNvPr id="72" name="Groep 3">
            <a:extLst>
              <a:ext uri="{FF2B5EF4-FFF2-40B4-BE49-F238E27FC236}">
                <a16:creationId xmlns:a16="http://schemas.microsoft.com/office/drawing/2014/main" xmlns="" id="{AAAFA7F7-BE98-42F8-B973-60FA469B2517}"/>
              </a:ext>
            </a:extLst>
          </p:cNvPr>
          <p:cNvGrpSpPr/>
          <p:nvPr/>
        </p:nvGrpSpPr>
        <p:grpSpPr>
          <a:xfrm>
            <a:off x="7262559" y="1248875"/>
            <a:ext cx="2736000" cy="4566056"/>
            <a:chOff x="4727564" y="1568350"/>
            <a:chExt cx="2736000" cy="4566056"/>
          </a:xfrm>
        </p:grpSpPr>
        <p:sp>
          <p:nvSpPr>
            <p:cNvPr id="73" name="Ovaal 35">
              <a:extLst>
                <a:ext uri="{FF2B5EF4-FFF2-40B4-BE49-F238E27FC236}">
                  <a16:creationId xmlns:a16="http://schemas.microsoft.com/office/drawing/2014/main" xmlns="" id="{2ABE6BDF-A163-44C7-9A10-0489A0026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456789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Oval 18">
              <a:extLst>
                <a:ext uri="{FF2B5EF4-FFF2-40B4-BE49-F238E27FC236}">
                  <a16:creationId xmlns:a16="http://schemas.microsoft.com/office/drawing/2014/main" xmlns="" id="{F0348C9B-086C-44CF-91FE-3D0867C99F7A}"/>
                </a:ext>
              </a:extLst>
            </p:cNvPr>
            <p:cNvSpPr/>
            <p:nvPr/>
          </p:nvSpPr>
          <p:spPr>
            <a:xfrm>
              <a:off x="5267829" y="3003989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xmlns="" id="{B7EC6CEA-24E2-48AE-84ED-966DD0F6698F}"/>
                </a:ext>
              </a:extLst>
            </p:cNvPr>
            <p:cNvSpPr/>
            <p:nvPr/>
          </p:nvSpPr>
          <p:spPr>
            <a:xfrm>
              <a:off x="4746648" y="2811886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76" name="Rectangle 16">
              <a:extLst>
                <a:ext uri="{FF2B5EF4-FFF2-40B4-BE49-F238E27FC236}">
                  <a16:creationId xmlns:a16="http://schemas.microsoft.com/office/drawing/2014/main" xmlns="" id="{85716B21-083B-4543-A735-9147E3615BFC}"/>
                </a:ext>
              </a:extLst>
            </p:cNvPr>
            <p:cNvSpPr/>
            <p:nvPr/>
          </p:nvSpPr>
          <p:spPr>
            <a:xfrm rot="10800000">
              <a:off x="4743150" y="1568350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  <p:sp>
        <p:nvSpPr>
          <p:cNvPr id="77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10919372" y="3124964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78" name="Rechthoek 25">
            <a:extLst>
              <a:ext uri="{FF2B5EF4-FFF2-40B4-BE49-F238E27FC236}">
                <a16:creationId xmlns:a16="http://schemas.microsoft.com/office/drawing/2014/main" xmlns="" id="{0CCE255C-C84B-481A-B83D-87E9E19E1CC0}"/>
              </a:ext>
            </a:extLst>
          </p:cNvPr>
          <p:cNvSpPr/>
          <p:nvPr/>
        </p:nvSpPr>
        <p:spPr>
          <a:xfrm>
            <a:off x="5080156" y="3125010"/>
            <a:ext cx="124827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Customer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79" name="Rechthoek 27">
            <a:extLst>
              <a:ext uri="{FF2B5EF4-FFF2-40B4-BE49-F238E27FC236}">
                <a16:creationId xmlns:a16="http://schemas.microsoft.com/office/drawing/2014/main" xmlns="" id="{13766973-EB14-4386-B4AD-C3CF55402257}"/>
              </a:ext>
            </a:extLst>
          </p:cNvPr>
          <p:cNvSpPr/>
          <p:nvPr/>
        </p:nvSpPr>
        <p:spPr>
          <a:xfrm>
            <a:off x="7511848" y="794298"/>
            <a:ext cx="222275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Demand facing</a:t>
            </a:r>
          </a:p>
        </p:txBody>
      </p:sp>
      <p:sp>
        <p:nvSpPr>
          <p:cNvPr id="80" name="Rechthoek 24">
            <a:extLst>
              <a:ext uri="{FF2B5EF4-FFF2-40B4-BE49-F238E27FC236}">
                <a16:creationId xmlns:a16="http://schemas.microsoft.com/office/drawing/2014/main" xmlns="" id="{CFA87244-781F-42B6-B911-B1A8B1BBD908}"/>
              </a:ext>
            </a:extLst>
          </p:cNvPr>
          <p:cNvSpPr/>
          <p:nvPr/>
        </p:nvSpPr>
        <p:spPr>
          <a:xfrm>
            <a:off x="7291271" y="5826904"/>
            <a:ext cx="2660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Supply facing</a:t>
            </a:r>
          </a:p>
        </p:txBody>
      </p:sp>
      <p:sp>
        <p:nvSpPr>
          <p:cNvPr id="81" name="Vrije vorm: vorm 27">
            <a:extLst>
              <a:ext uri="{FF2B5EF4-FFF2-40B4-BE49-F238E27FC236}">
                <a16:creationId xmlns:a16="http://schemas.microsoft.com/office/drawing/2014/main" xmlns="" id="{593452A6-2A2A-46FA-9A62-CC650A9DAB66}"/>
              </a:ext>
            </a:extLst>
          </p:cNvPr>
          <p:cNvSpPr/>
          <p:nvPr/>
        </p:nvSpPr>
        <p:spPr>
          <a:xfrm>
            <a:off x="6587712" y="984134"/>
            <a:ext cx="2311069" cy="1810115"/>
          </a:xfrm>
          <a:custGeom>
            <a:avLst/>
            <a:gdLst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603643 w 2326944"/>
              <a:gd name="connsiteY4" fmla="*/ 1350775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21113"/>
              <a:gd name="connsiteX1" fmla="*/ 1999398 w 2326944"/>
              <a:gd name="connsiteY1" fmla="*/ 0 h 1821113"/>
              <a:gd name="connsiteX2" fmla="*/ 1995986 w 2326944"/>
              <a:gd name="connsiteY2" fmla="*/ 143302 h 1821113"/>
              <a:gd name="connsiteX3" fmla="*/ 0 w 2326944"/>
              <a:gd name="connsiteY3" fmla="*/ 1340893 h 1821113"/>
              <a:gd name="connsiteX4" fmla="*/ 603643 w 2326944"/>
              <a:gd name="connsiteY4" fmla="*/ 1350775 h 1821113"/>
              <a:gd name="connsiteX5" fmla="*/ 887744 w 2326944"/>
              <a:gd name="connsiteY5" fmla="*/ 1821113 h 1821113"/>
              <a:gd name="connsiteX6" fmla="*/ 1999398 w 2326944"/>
              <a:gd name="connsiteY6" fmla="*/ 1153236 h 1821113"/>
              <a:gd name="connsiteX7" fmla="*/ 1999398 w 2326944"/>
              <a:gd name="connsiteY7" fmla="*/ 1296537 h 1821113"/>
              <a:gd name="connsiteX8" fmla="*/ 2326944 w 2326944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7768 w 2311069"/>
              <a:gd name="connsiteY4" fmla="*/ 1350775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01206 w 2311069"/>
              <a:gd name="connsiteY4" fmla="*/ 1340201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38030 w 2311069"/>
              <a:gd name="connsiteY4" fmla="*/ 1295470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69105 w 2311069"/>
              <a:gd name="connsiteY4" fmla="*/ 1038448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40215 w 2340215"/>
              <a:gd name="connsiteY0" fmla="*/ 665328 h 1812106"/>
              <a:gd name="connsiteX1" fmla="*/ 2012669 w 2340215"/>
              <a:gd name="connsiteY1" fmla="*/ 0 h 1812106"/>
              <a:gd name="connsiteX2" fmla="*/ 2009257 w 2340215"/>
              <a:gd name="connsiteY2" fmla="*/ 143302 h 1812106"/>
              <a:gd name="connsiteX3" fmla="*/ 29146 w 2340215"/>
              <a:gd name="connsiteY3" fmla="*/ 1313398 h 1812106"/>
              <a:gd name="connsiteX4" fmla="*/ 907364 w 2340215"/>
              <a:gd name="connsiteY4" fmla="*/ 1810115 h 1812106"/>
              <a:gd name="connsiteX5" fmla="*/ 2012669 w 2340215"/>
              <a:gd name="connsiteY5" fmla="*/ 1153236 h 1812106"/>
              <a:gd name="connsiteX6" fmla="*/ 2012669 w 2340215"/>
              <a:gd name="connsiteY6" fmla="*/ 1296537 h 1812106"/>
              <a:gd name="connsiteX7" fmla="*/ 2340215 w 2340215"/>
              <a:gd name="connsiteY7" fmla="*/ 665328 h 1812106"/>
              <a:gd name="connsiteX0" fmla="*/ 2378387 w 2378387"/>
              <a:gd name="connsiteY0" fmla="*/ 665328 h 1821511"/>
              <a:gd name="connsiteX1" fmla="*/ 2050841 w 2378387"/>
              <a:gd name="connsiteY1" fmla="*/ 0 h 1821511"/>
              <a:gd name="connsiteX2" fmla="*/ 2047429 w 2378387"/>
              <a:gd name="connsiteY2" fmla="*/ 143302 h 1821511"/>
              <a:gd name="connsiteX3" fmla="*/ 67318 w 2378387"/>
              <a:gd name="connsiteY3" fmla="*/ 1313398 h 1821511"/>
              <a:gd name="connsiteX4" fmla="*/ 646247 w 2378387"/>
              <a:gd name="connsiteY4" fmla="*/ 1356232 h 1821511"/>
              <a:gd name="connsiteX5" fmla="*/ 945536 w 2378387"/>
              <a:gd name="connsiteY5" fmla="*/ 1810115 h 1821511"/>
              <a:gd name="connsiteX6" fmla="*/ 2050841 w 2378387"/>
              <a:gd name="connsiteY6" fmla="*/ 1153236 h 1821511"/>
              <a:gd name="connsiteX7" fmla="*/ 2050841 w 2378387"/>
              <a:gd name="connsiteY7" fmla="*/ 1296537 h 1821511"/>
              <a:gd name="connsiteX8" fmla="*/ 2378387 w 2378387"/>
              <a:gd name="connsiteY8" fmla="*/ 665328 h 1821511"/>
              <a:gd name="connsiteX0" fmla="*/ 2378387 w 2378387"/>
              <a:gd name="connsiteY0" fmla="*/ 665328 h 1810115"/>
              <a:gd name="connsiteX1" fmla="*/ 2050841 w 2378387"/>
              <a:gd name="connsiteY1" fmla="*/ 0 h 1810115"/>
              <a:gd name="connsiteX2" fmla="*/ 2047429 w 2378387"/>
              <a:gd name="connsiteY2" fmla="*/ 143302 h 1810115"/>
              <a:gd name="connsiteX3" fmla="*/ 67318 w 2378387"/>
              <a:gd name="connsiteY3" fmla="*/ 1313398 h 1810115"/>
              <a:gd name="connsiteX4" fmla="*/ 646247 w 2378387"/>
              <a:gd name="connsiteY4" fmla="*/ 1356232 h 1810115"/>
              <a:gd name="connsiteX5" fmla="*/ 945536 w 2378387"/>
              <a:gd name="connsiteY5" fmla="*/ 1810115 h 1810115"/>
              <a:gd name="connsiteX6" fmla="*/ 2050841 w 2378387"/>
              <a:gd name="connsiteY6" fmla="*/ 1153236 h 1810115"/>
              <a:gd name="connsiteX7" fmla="*/ 2050841 w 2378387"/>
              <a:gd name="connsiteY7" fmla="*/ 1296537 h 1810115"/>
              <a:gd name="connsiteX8" fmla="*/ 2378387 w 2378387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069" h="1810115">
                <a:moveTo>
                  <a:pt x="2311069" y="665328"/>
                </a:moveTo>
                <a:lnTo>
                  <a:pt x="1983523" y="0"/>
                </a:lnTo>
                <a:cubicBezTo>
                  <a:pt x="1982386" y="47767"/>
                  <a:pt x="1981248" y="95535"/>
                  <a:pt x="1980111" y="143302"/>
                </a:cubicBezTo>
                <a:cubicBezTo>
                  <a:pt x="1159444" y="152732"/>
                  <a:pt x="433317" y="590066"/>
                  <a:pt x="0" y="1313398"/>
                </a:cubicBezTo>
                <a:cubicBezTo>
                  <a:pt x="582855" y="1351423"/>
                  <a:pt x="3525" y="1311705"/>
                  <a:pt x="578929" y="1356232"/>
                </a:cubicBezTo>
                <a:cubicBezTo>
                  <a:pt x="885112" y="1809914"/>
                  <a:pt x="582149" y="1359674"/>
                  <a:pt x="878218" y="1810115"/>
                </a:cubicBezTo>
                <a:cubicBezTo>
                  <a:pt x="1135536" y="1416604"/>
                  <a:pt x="1478366" y="1204084"/>
                  <a:pt x="1983523" y="1153236"/>
                </a:cubicBezTo>
                <a:lnTo>
                  <a:pt x="1983523" y="1296537"/>
                </a:lnTo>
                <a:lnTo>
                  <a:pt x="2311069" y="665328"/>
                </a:lnTo>
                <a:close/>
              </a:path>
            </a:pathLst>
          </a:custGeom>
          <a:solidFill>
            <a:srgbClr val="8DC073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2" name="ArrowText2">
            <a:extLst>
              <a:ext uri="{FF2B5EF4-FFF2-40B4-BE49-F238E27FC236}">
                <a16:creationId xmlns:a16="http://schemas.microsoft.com/office/drawing/2014/main" xmlns="" id="{81119803-5EA6-4EF1-AA29-D48284451847}"/>
              </a:ext>
            </a:extLst>
          </p:cNvPr>
          <p:cNvSpPr txBox="1"/>
          <p:nvPr/>
        </p:nvSpPr>
        <p:spPr>
          <a:xfrm rot="20400000">
            <a:off x="7351837" y="1593626"/>
            <a:ext cx="128431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Empathize</a:t>
            </a:r>
          </a:p>
        </p:txBody>
      </p:sp>
      <p:grpSp>
        <p:nvGrpSpPr>
          <p:cNvPr id="83" name="Groep 53">
            <a:extLst>
              <a:ext uri="{FF2B5EF4-FFF2-40B4-BE49-F238E27FC236}">
                <a16:creationId xmlns:a16="http://schemas.microsoft.com/office/drawing/2014/main" xmlns="" id="{CCA13E36-BAB0-4744-88CD-EA6385FC906F}"/>
              </a:ext>
            </a:extLst>
          </p:cNvPr>
          <p:cNvGrpSpPr/>
          <p:nvPr/>
        </p:nvGrpSpPr>
        <p:grpSpPr>
          <a:xfrm>
            <a:off x="8682543" y="773439"/>
            <a:ext cx="1810115" cy="2311069"/>
            <a:chOff x="6140581" y="689879"/>
            <a:chExt cx="1810115" cy="2311069"/>
          </a:xfrm>
        </p:grpSpPr>
        <p:sp>
          <p:nvSpPr>
            <p:cNvPr id="84" name="Vrije vorm: vorm 54">
              <a:extLst>
                <a:ext uri="{FF2B5EF4-FFF2-40B4-BE49-F238E27FC236}">
                  <a16:creationId xmlns:a16="http://schemas.microsoft.com/office/drawing/2014/main" xmlns="" id="{3ECD0459-3BD5-40A2-AE01-15EA9841D6F3}"/>
                </a:ext>
              </a:extLst>
            </p:cNvPr>
            <p:cNvSpPr/>
            <p:nvPr/>
          </p:nvSpPr>
          <p:spPr>
            <a:xfrm rot="3600000">
              <a:off x="5890104" y="94035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8F608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85" name="ArrowText3">
              <a:extLst>
                <a:ext uri="{FF2B5EF4-FFF2-40B4-BE49-F238E27FC236}">
                  <a16:creationId xmlns:a16="http://schemas.microsoft.com/office/drawing/2014/main" xmlns="" id="{9D43A6D8-459D-4255-A842-061BF2D62131}"/>
                </a:ext>
              </a:extLst>
            </p:cNvPr>
            <p:cNvSpPr txBox="1"/>
            <p:nvPr/>
          </p:nvSpPr>
          <p:spPr>
            <a:xfrm rot="2400000">
              <a:off x="6831181" y="1837792"/>
              <a:ext cx="95723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Explore</a:t>
              </a:r>
            </a:p>
          </p:txBody>
        </p:sp>
      </p:grpSp>
      <p:grpSp>
        <p:nvGrpSpPr>
          <p:cNvPr id="86" name="Groep 2">
            <a:extLst>
              <a:ext uri="{FF2B5EF4-FFF2-40B4-BE49-F238E27FC236}">
                <a16:creationId xmlns:a16="http://schemas.microsoft.com/office/drawing/2014/main" xmlns="" id="{4BD7E56E-66F5-4EC1-BF33-8F0D9C21EC02}"/>
              </a:ext>
            </a:extLst>
          </p:cNvPr>
          <p:cNvGrpSpPr/>
          <p:nvPr/>
        </p:nvGrpSpPr>
        <p:grpSpPr>
          <a:xfrm>
            <a:off x="9570558" y="2379619"/>
            <a:ext cx="1810115" cy="2311069"/>
            <a:chOff x="7007905" y="2364266"/>
            <a:chExt cx="1810115" cy="2311069"/>
          </a:xfrm>
        </p:grpSpPr>
        <p:sp>
          <p:nvSpPr>
            <p:cNvPr id="87" name="Vrije vorm: vorm 36">
              <a:extLst>
                <a:ext uri="{FF2B5EF4-FFF2-40B4-BE49-F238E27FC236}">
                  <a16:creationId xmlns:a16="http://schemas.microsoft.com/office/drawing/2014/main" xmlns="" id="{A88AB804-AEC5-49B2-A20B-7750228B736D}"/>
                </a:ext>
              </a:extLst>
            </p:cNvPr>
            <p:cNvSpPr/>
            <p:nvPr/>
          </p:nvSpPr>
          <p:spPr>
            <a:xfrm rot="7200000">
              <a:off x="6757428" y="2614743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0B14E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88" name="ArrowText4">
              <a:extLst>
                <a:ext uri="{FF2B5EF4-FFF2-40B4-BE49-F238E27FC236}">
                  <a16:creationId xmlns:a16="http://schemas.microsoft.com/office/drawing/2014/main" xmlns="" id="{8A9F7CE3-BCE1-4C1B-BD70-08E0C098E898}"/>
                </a:ext>
              </a:extLst>
            </p:cNvPr>
            <p:cNvSpPr txBox="1"/>
            <p:nvPr/>
          </p:nvSpPr>
          <p:spPr>
            <a:xfrm rot="5400000">
              <a:off x="7290273" y="3404633"/>
              <a:ext cx="1289805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192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Collaborate</a:t>
              </a:r>
            </a:p>
          </p:txBody>
        </p:sp>
      </p:grpSp>
      <p:grpSp>
        <p:nvGrpSpPr>
          <p:cNvPr id="89" name="Groep 3">
            <a:extLst>
              <a:ext uri="{FF2B5EF4-FFF2-40B4-BE49-F238E27FC236}">
                <a16:creationId xmlns:a16="http://schemas.microsoft.com/office/drawing/2014/main" xmlns="" id="{36B4DD7F-0C6C-47D1-873B-CA44FC53C16E}"/>
              </a:ext>
            </a:extLst>
          </p:cNvPr>
          <p:cNvGrpSpPr/>
          <p:nvPr/>
        </p:nvGrpSpPr>
        <p:grpSpPr>
          <a:xfrm>
            <a:off x="8378977" y="4199851"/>
            <a:ext cx="2311069" cy="1810115"/>
            <a:chOff x="5836472" y="4137398"/>
            <a:chExt cx="2311069" cy="1810115"/>
          </a:xfrm>
        </p:grpSpPr>
        <p:sp>
          <p:nvSpPr>
            <p:cNvPr id="90" name="Vrije vorm: vorm 50">
              <a:extLst>
                <a:ext uri="{FF2B5EF4-FFF2-40B4-BE49-F238E27FC236}">
                  <a16:creationId xmlns:a16="http://schemas.microsoft.com/office/drawing/2014/main" xmlns="" id="{22FAFB9E-EB23-45AB-80C0-11947547692B}"/>
                </a:ext>
              </a:extLst>
            </p:cNvPr>
            <p:cNvSpPr/>
            <p:nvPr/>
          </p:nvSpPr>
          <p:spPr>
            <a:xfrm rot="10800000">
              <a:off x="5836472" y="4137398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10C0C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1" name="ArrowText5">
              <a:extLst>
                <a:ext uri="{FF2B5EF4-FFF2-40B4-BE49-F238E27FC236}">
                  <a16:creationId xmlns:a16="http://schemas.microsoft.com/office/drawing/2014/main" xmlns="" id="{46F5886B-C5B4-40A0-9739-C8ED49528F0D}"/>
                </a:ext>
              </a:extLst>
            </p:cNvPr>
            <p:cNvSpPr txBox="1"/>
            <p:nvPr/>
          </p:nvSpPr>
          <p:spPr>
            <a:xfrm rot="20409503">
              <a:off x="6161446" y="5034107"/>
              <a:ext cx="1127742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4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Ideate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97377" y="745540"/>
            <a:ext cx="3159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brainstorming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432" y="2132856"/>
            <a:ext cx="6120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Group process to create new ideas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(A.F. Osborne, 1939)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General rules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Go for quantity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Withhold criticism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Welcome wild ideas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Combine and improve ideas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40" y="1844824"/>
            <a:ext cx="4242074" cy="424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2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Ideate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1394" y="745540"/>
            <a:ext cx="3475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rgbClr val="55D5CF"/>
                </a:solidFill>
                <a:latin typeface="Copperplate Gothic Bold" panose="020E0705020206020404" pitchFamily="34" charset="0"/>
                <a:sym typeface="Wingdings" panose="05000000000000000000" pitchFamily="2" charset="2"/>
              </a:rPr>
              <a:t>Ockham’s </a:t>
            </a:r>
            <a:r>
              <a:rPr lang="en-US" sz="2800" dirty="0" smtClean="0">
                <a:solidFill>
                  <a:srgbClr val="55D5CF"/>
                </a:solidFill>
                <a:latin typeface="Copperplate Gothic Bold" panose="020E0705020206020404" pitchFamily="34" charset="0"/>
                <a:sym typeface="Wingdings" panose="05000000000000000000" pitchFamily="2" charset="2"/>
              </a:rPr>
              <a:t>Razor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1599519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chemeClr val="bg1"/>
                </a:solidFill>
              </a:rPr>
              <a:t>Numquam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ponenda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est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pluralitas</a:t>
            </a:r>
            <a:r>
              <a:rPr lang="en-US" sz="2000" b="1" i="1" dirty="0">
                <a:solidFill>
                  <a:schemeClr val="bg1"/>
                </a:solidFill>
              </a:rPr>
              <a:t> sine necessitate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(Plurality must never be posited without necessity)</a:t>
            </a:r>
          </a:p>
          <a:p>
            <a:r>
              <a:rPr lang="en-US" sz="2000" b="1" i="1" dirty="0" err="1">
                <a:solidFill>
                  <a:schemeClr val="bg1"/>
                </a:solidFill>
              </a:rPr>
              <a:t>Frustra</a:t>
            </a:r>
            <a:r>
              <a:rPr lang="en-US" sz="2000" b="1" i="1" dirty="0">
                <a:solidFill>
                  <a:schemeClr val="bg1"/>
                </a:solidFill>
              </a:rPr>
              <a:t> fit per </a:t>
            </a:r>
            <a:r>
              <a:rPr lang="en-US" sz="2000" b="1" i="1" dirty="0" err="1">
                <a:solidFill>
                  <a:schemeClr val="bg1"/>
                </a:solidFill>
              </a:rPr>
              <a:t>plura</a:t>
            </a:r>
            <a:r>
              <a:rPr lang="en-US" sz="2000" b="1" i="1" dirty="0">
                <a:solidFill>
                  <a:schemeClr val="bg1"/>
                </a:solidFill>
              </a:rPr>
              <a:t> quod </a:t>
            </a:r>
            <a:r>
              <a:rPr lang="en-US" sz="2000" b="1" i="1" dirty="0" err="1">
                <a:solidFill>
                  <a:schemeClr val="bg1"/>
                </a:solidFill>
              </a:rPr>
              <a:t>potest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fieri</a:t>
            </a:r>
            <a:r>
              <a:rPr lang="en-US" sz="2000" b="1" i="1" dirty="0">
                <a:solidFill>
                  <a:schemeClr val="bg1"/>
                </a:solidFill>
              </a:rPr>
              <a:t> per </a:t>
            </a:r>
            <a:r>
              <a:rPr lang="en-US" sz="2000" b="1" i="1" dirty="0" err="1">
                <a:solidFill>
                  <a:schemeClr val="bg1"/>
                </a:solidFill>
              </a:rPr>
              <a:t>pauciora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(It is futile to do with more things that which can be done with fewer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pl-PL" sz="2000" b="1" dirty="0" smtClean="0">
              <a:solidFill>
                <a:schemeClr val="bg1"/>
              </a:solidFill>
            </a:endParaRPr>
          </a:p>
          <a:p>
            <a:endParaRPr lang="pl-PL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The simplest solution is usually the best one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Simplicity: the art of maximizing the amount of work not </a:t>
            </a:r>
            <a:r>
              <a:rPr lang="en-US" sz="2800" b="1" dirty="0" smtClean="0">
                <a:solidFill>
                  <a:schemeClr val="bg1"/>
                </a:solidFill>
              </a:rPr>
              <a:t>done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Tijdelijke aanduiding voor inhoud 10">
            <a:extLst>
              <a:ext uri="{FF2B5EF4-FFF2-40B4-BE49-F238E27FC236}">
                <a16:creationId xmlns:a16="http://schemas.microsoft.com/office/drawing/2014/main" xmlns="" id="{9D00849E-506F-4FCB-93E1-6908FE124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33" y="1599519"/>
            <a:ext cx="3424575" cy="456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vak 1">
            <a:extLst>
              <a:ext uri="{FF2B5EF4-FFF2-40B4-BE49-F238E27FC236}">
                <a16:creationId xmlns:a16="http://schemas.microsoft.com/office/drawing/2014/main" xmlns="" id="{BDA3F42A-FA70-4EB2-B91B-EFCFB8714F01}"/>
              </a:ext>
            </a:extLst>
          </p:cNvPr>
          <p:cNvSpPr txBox="1"/>
          <p:nvPr/>
        </p:nvSpPr>
        <p:spPr>
          <a:xfrm>
            <a:off x="7985670" y="6182929"/>
            <a:ext cx="3378538" cy="373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 William of Ockham (1287–1347)</a:t>
            </a:r>
          </a:p>
        </p:txBody>
      </p:sp>
      <p:sp>
        <p:nvSpPr>
          <p:cNvPr id="8" name="TextBox 7"/>
          <p:cNvSpPr txBox="1"/>
          <p:nvPr/>
        </p:nvSpPr>
        <p:spPr>
          <a:xfrm rot="1675045">
            <a:off x="5751880" y="370234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Keep it simple</a:t>
            </a:r>
            <a:endParaRPr lang="pl-PL" sz="4800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1988840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rgbClr val="55D5CF"/>
                </a:solidFill>
                <a:latin typeface="Copperplate Gothic Bold" panose="020E0705020206020404" pitchFamily="34" charset="0"/>
              </a:rPr>
              <a:t>An IT project has been </a:t>
            </a:r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started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7BE34E6-F37F-49DB-A525-3596C095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0"/>
            <a:ext cx="9719999" cy="450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are working on an app to support box</a:t>
            </a:r>
            <a:br>
              <a:rPr lang="en-US" dirty="0"/>
            </a:br>
            <a:r>
              <a:rPr lang="en-US" dirty="0" smtClean="0"/>
              <a:t>collectors</a:t>
            </a:r>
            <a:endParaRPr lang="en-US" dirty="0"/>
          </a:p>
          <a:p>
            <a:pPr lvl="1"/>
            <a:r>
              <a:rPr lang="en-US" dirty="0"/>
              <a:t>Go on, let’s make it fantastic!</a:t>
            </a:r>
          </a:p>
          <a:p>
            <a:pPr lvl="1"/>
            <a:r>
              <a:rPr lang="en-US" dirty="0"/>
              <a:t>No limits but your own imagination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of you writes down her/his best idea for </a:t>
            </a:r>
            <a:br>
              <a:rPr lang="en-US" dirty="0"/>
            </a:br>
            <a:r>
              <a:rPr lang="en-US" dirty="0"/>
              <a:t>the app on a piece of paper</a:t>
            </a:r>
          </a:p>
          <a:p>
            <a:pPr lvl="1"/>
            <a:r>
              <a:rPr lang="en-US" dirty="0"/>
              <a:t>Take the paper of your teammate at your right hand</a:t>
            </a:r>
          </a:p>
          <a:p>
            <a:pPr lvl="1"/>
            <a:r>
              <a:rPr lang="en-US" dirty="0"/>
              <a:t>Based on that idea, add some thoughts and/or new ideas</a:t>
            </a:r>
            <a:br>
              <a:rPr lang="en-US" dirty="0"/>
            </a:br>
            <a:r>
              <a:rPr lang="en-US" dirty="0"/>
              <a:t>to it and pass it on to your left (= diverge!)</a:t>
            </a:r>
          </a:p>
          <a:p>
            <a:pPr lvl="1"/>
            <a:r>
              <a:rPr lang="en-US" dirty="0"/>
              <a:t>Go on until every idea is processed by all teammates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Ideate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8" name="Stopwatch">
            <a:extLst>
              <a:ext uri="{FF2B5EF4-FFF2-40B4-BE49-F238E27FC236}">
                <a16:creationId xmlns="" xmlns:a16="http://schemas.microsoft.com/office/drawing/2014/main" id="{C1FCA8AA-2E14-4174-BFC7-B489D14C9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2" y="843388"/>
            <a:ext cx="1732173" cy="19585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ood rond 0">
            <a:extLst>
              <a:ext uri="{FF2B5EF4-FFF2-40B4-BE49-F238E27FC236}">
                <a16:creationId xmlns="" xmlns:a16="http://schemas.microsoft.com/office/drawing/2014/main" id="{04E42A79-5DB9-444C-BD2F-13631B8D0016}"/>
              </a:ext>
            </a:extLst>
          </p:cNvPr>
          <p:cNvSpPr/>
          <p:nvPr/>
        </p:nvSpPr>
        <p:spPr>
          <a:xfrm>
            <a:off x="10415061" y="1343700"/>
            <a:ext cx="1171575" cy="117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20" name="Zwart rond 0">
            <a:extLst>
              <a:ext uri="{FF2B5EF4-FFF2-40B4-BE49-F238E27FC236}">
                <a16:creationId xmlns="" xmlns:a16="http://schemas.microsoft.com/office/drawing/2014/main" id="{9E557B61-E3B6-4EAE-8948-1E2D6317C794}"/>
              </a:ext>
            </a:extLst>
          </p:cNvPr>
          <p:cNvSpPr/>
          <p:nvPr/>
        </p:nvSpPr>
        <p:spPr>
          <a:xfrm>
            <a:off x="10415061" y="1343700"/>
            <a:ext cx="1171575" cy="117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21" name="1 rood">
            <a:extLst>
              <a:ext uri="{FF2B5EF4-FFF2-40B4-BE49-F238E27FC236}">
                <a16:creationId xmlns="" xmlns:a16="http://schemas.microsoft.com/office/drawing/2014/main" id="{EF649065-800F-41C3-8E94-951934671698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01</a:t>
            </a:r>
          </a:p>
        </p:txBody>
      </p:sp>
      <p:sp>
        <p:nvSpPr>
          <p:cNvPr id="22" name="2 oranje">
            <a:extLst>
              <a:ext uri="{FF2B5EF4-FFF2-40B4-BE49-F238E27FC236}">
                <a16:creationId xmlns="" xmlns:a16="http://schemas.microsoft.com/office/drawing/2014/main" id="{CFEAB369-E4E5-4F1E-A1E9-D67925E6302F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02</a:t>
            </a:r>
          </a:p>
        </p:txBody>
      </p:sp>
      <p:sp>
        <p:nvSpPr>
          <p:cNvPr id="24" name="3 groen">
            <a:extLst>
              <a:ext uri="{FF2B5EF4-FFF2-40B4-BE49-F238E27FC236}">
                <a16:creationId xmlns="" xmlns:a16="http://schemas.microsoft.com/office/drawing/2014/main" id="{36729CBA-D031-4009-8EA3-41C432363A74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03</a:t>
            </a:r>
          </a:p>
        </p:txBody>
      </p:sp>
      <p:sp>
        <p:nvSpPr>
          <p:cNvPr id="25" name="4 groen">
            <a:extLst>
              <a:ext uri="{FF2B5EF4-FFF2-40B4-BE49-F238E27FC236}">
                <a16:creationId xmlns="" xmlns:a16="http://schemas.microsoft.com/office/drawing/2014/main" id="{098F7589-F52A-4E94-8DBE-1C43C46E2ED1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04</a:t>
            </a:r>
          </a:p>
        </p:txBody>
      </p:sp>
      <p:sp>
        <p:nvSpPr>
          <p:cNvPr id="26" name="5 groen">
            <a:extLst>
              <a:ext uri="{FF2B5EF4-FFF2-40B4-BE49-F238E27FC236}">
                <a16:creationId xmlns="" xmlns:a16="http://schemas.microsoft.com/office/drawing/2014/main" id="{C51EAF75-B764-4308-881D-04B97E15DEEE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  <p:sp>
        <p:nvSpPr>
          <p:cNvPr id="27" name="30 wit">
            <a:extLst>
              <a:ext uri="{FF2B5EF4-FFF2-40B4-BE49-F238E27FC236}">
                <a16:creationId xmlns="" xmlns:a16="http://schemas.microsoft.com/office/drawing/2014/main" id="{741103DB-0F59-4900-A4A2-79E89346B8BA}"/>
              </a:ext>
            </a:extLst>
          </p:cNvPr>
          <p:cNvSpPr txBox="1">
            <a:spLocks noChangeAspect="1"/>
          </p:cNvSpPr>
          <p:nvPr/>
        </p:nvSpPr>
        <p:spPr>
          <a:xfrm>
            <a:off x="10604848" y="1532700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5615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9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9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9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xmlns="" id="{C8D2FEDB-3654-4C13-8961-A2A24C9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0AC735B-4F4B-4A58-A01C-2AD291D89D7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1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8398025" y="3608215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grpSp>
        <p:nvGrpSpPr>
          <p:cNvPr id="42" name="Groep 33">
            <a:extLst>
              <a:ext uri="{FF2B5EF4-FFF2-40B4-BE49-F238E27FC236}">
                <a16:creationId xmlns:a16="http://schemas.microsoft.com/office/drawing/2014/main" xmlns="" id="{9EBCBFD6-4D09-484B-971C-B9BA179D6ED8}"/>
              </a:ext>
            </a:extLst>
          </p:cNvPr>
          <p:cNvGrpSpPr>
            <a:grpSpLocks noChangeAspect="1"/>
          </p:cNvGrpSpPr>
          <p:nvPr/>
        </p:nvGrpSpPr>
        <p:grpSpPr>
          <a:xfrm>
            <a:off x="6312024" y="1196752"/>
            <a:ext cx="4622400" cy="4622400"/>
            <a:chOff x="3942104" y="1680973"/>
            <a:chExt cx="4320000" cy="4320000"/>
          </a:xfrm>
        </p:grpSpPr>
        <p:sp>
          <p:nvSpPr>
            <p:cNvPr id="67" name="Flèche : quatre pointes 13">
              <a:extLst>
                <a:ext uri="{FF2B5EF4-FFF2-40B4-BE49-F238E27FC236}">
                  <a16:creationId xmlns:a16="http://schemas.microsoft.com/office/drawing/2014/main" xmlns="" id="{30D3C1D5-7FFE-4516-9B93-EE656C543AF5}"/>
                </a:ext>
              </a:extLst>
            </p:cNvPr>
            <p:cNvSpPr/>
            <p:nvPr/>
          </p:nvSpPr>
          <p:spPr>
            <a:xfrm>
              <a:off x="3942104" y="1680973"/>
              <a:ext cx="4320000" cy="4320000"/>
            </a:xfrm>
            <a:prstGeom prst="quad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ZoneTexte 28">
              <a:extLst>
                <a:ext uri="{FF2B5EF4-FFF2-40B4-BE49-F238E27FC236}">
                  <a16:creationId xmlns:a16="http://schemas.microsoft.com/office/drawing/2014/main" xmlns="" id="{989D5EFE-9B97-45BC-A4BB-86D6E038F33C}"/>
                </a:ext>
              </a:extLst>
            </p:cNvPr>
            <p:cNvSpPr txBox="1"/>
            <p:nvPr/>
          </p:nvSpPr>
          <p:spPr>
            <a:xfrm flipH="1">
              <a:off x="5601781" y="5040669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Solution</a:t>
              </a:r>
            </a:p>
          </p:txBody>
        </p:sp>
        <p:sp>
          <p:nvSpPr>
            <p:cNvPr id="69" name="ZoneTexte 27">
              <a:extLst>
                <a:ext uri="{FF2B5EF4-FFF2-40B4-BE49-F238E27FC236}">
                  <a16:creationId xmlns:a16="http://schemas.microsoft.com/office/drawing/2014/main" xmlns="" id="{CC8987FC-23A7-40A7-9781-030BD1ADD9DB}"/>
                </a:ext>
              </a:extLst>
            </p:cNvPr>
            <p:cNvSpPr txBox="1"/>
            <p:nvPr/>
          </p:nvSpPr>
          <p:spPr>
            <a:xfrm flipH="1">
              <a:off x="5600511" y="2275434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Problem</a:t>
              </a:r>
            </a:p>
          </p:txBody>
        </p:sp>
        <p:sp>
          <p:nvSpPr>
            <p:cNvPr id="70" name="ZoneTexte 31">
              <a:extLst>
                <a:ext uri="{FF2B5EF4-FFF2-40B4-BE49-F238E27FC236}">
                  <a16:creationId xmlns:a16="http://schemas.microsoft.com/office/drawing/2014/main" xmlns="" id="{C99B417F-6BF0-45C7-A088-720A99F3ED8F}"/>
                </a:ext>
              </a:extLst>
            </p:cNvPr>
            <p:cNvSpPr txBox="1"/>
            <p:nvPr/>
          </p:nvSpPr>
          <p:spPr>
            <a:xfrm rot="5400000" flipH="1">
              <a:off x="6986971" y="3668387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Inside</a:t>
              </a:r>
            </a:p>
          </p:txBody>
        </p:sp>
        <p:sp>
          <p:nvSpPr>
            <p:cNvPr id="71" name="ZoneTexte 31">
              <a:extLst>
                <a:ext uri="{FF2B5EF4-FFF2-40B4-BE49-F238E27FC236}">
                  <a16:creationId xmlns:a16="http://schemas.microsoft.com/office/drawing/2014/main" xmlns="" id="{2EEBAFFD-E3DD-4749-A47F-1466955F3FFA}"/>
                </a:ext>
              </a:extLst>
            </p:cNvPr>
            <p:cNvSpPr txBox="1"/>
            <p:nvPr/>
          </p:nvSpPr>
          <p:spPr>
            <a:xfrm rot="16200000" flipH="1">
              <a:off x="4216106" y="3668387"/>
              <a:ext cx="1015663" cy="3451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Outside</a:t>
              </a:r>
            </a:p>
          </p:txBody>
        </p:sp>
      </p:grpSp>
      <p:grpSp>
        <p:nvGrpSpPr>
          <p:cNvPr id="72" name="Groep 3">
            <a:extLst>
              <a:ext uri="{FF2B5EF4-FFF2-40B4-BE49-F238E27FC236}">
                <a16:creationId xmlns:a16="http://schemas.microsoft.com/office/drawing/2014/main" xmlns="" id="{AAAFA7F7-BE98-42F8-B973-60FA469B2517}"/>
              </a:ext>
            </a:extLst>
          </p:cNvPr>
          <p:cNvGrpSpPr/>
          <p:nvPr/>
        </p:nvGrpSpPr>
        <p:grpSpPr>
          <a:xfrm>
            <a:off x="7262559" y="1248875"/>
            <a:ext cx="2736000" cy="4566056"/>
            <a:chOff x="4727564" y="1568350"/>
            <a:chExt cx="2736000" cy="4566056"/>
          </a:xfrm>
        </p:grpSpPr>
        <p:sp>
          <p:nvSpPr>
            <p:cNvPr id="73" name="Ovaal 35">
              <a:extLst>
                <a:ext uri="{FF2B5EF4-FFF2-40B4-BE49-F238E27FC236}">
                  <a16:creationId xmlns:a16="http://schemas.microsoft.com/office/drawing/2014/main" xmlns="" id="{2ABE6BDF-A163-44C7-9A10-0489A0026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456789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Oval 18">
              <a:extLst>
                <a:ext uri="{FF2B5EF4-FFF2-40B4-BE49-F238E27FC236}">
                  <a16:creationId xmlns:a16="http://schemas.microsoft.com/office/drawing/2014/main" xmlns="" id="{F0348C9B-086C-44CF-91FE-3D0867C99F7A}"/>
                </a:ext>
              </a:extLst>
            </p:cNvPr>
            <p:cNvSpPr/>
            <p:nvPr/>
          </p:nvSpPr>
          <p:spPr>
            <a:xfrm>
              <a:off x="5267829" y="3003989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xmlns="" id="{B7EC6CEA-24E2-48AE-84ED-966DD0F6698F}"/>
                </a:ext>
              </a:extLst>
            </p:cNvPr>
            <p:cNvSpPr/>
            <p:nvPr/>
          </p:nvSpPr>
          <p:spPr>
            <a:xfrm>
              <a:off x="4746648" y="2811886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76" name="Rectangle 16">
              <a:extLst>
                <a:ext uri="{FF2B5EF4-FFF2-40B4-BE49-F238E27FC236}">
                  <a16:creationId xmlns:a16="http://schemas.microsoft.com/office/drawing/2014/main" xmlns="" id="{85716B21-083B-4543-A735-9147E3615BFC}"/>
                </a:ext>
              </a:extLst>
            </p:cNvPr>
            <p:cNvSpPr/>
            <p:nvPr/>
          </p:nvSpPr>
          <p:spPr>
            <a:xfrm rot="10800000">
              <a:off x="4743150" y="1568350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  <p:sp>
        <p:nvSpPr>
          <p:cNvPr id="77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10919372" y="3124964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78" name="Rechthoek 25">
            <a:extLst>
              <a:ext uri="{FF2B5EF4-FFF2-40B4-BE49-F238E27FC236}">
                <a16:creationId xmlns:a16="http://schemas.microsoft.com/office/drawing/2014/main" xmlns="" id="{0CCE255C-C84B-481A-B83D-87E9E19E1CC0}"/>
              </a:ext>
            </a:extLst>
          </p:cNvPr>
          <p:cNvSpPr/>
          <p:nvPr/>
        </p:nvSpPr>
        <p:spPr>
          <a:xfrm>
            <a:off x="5080156" y="3125010"/>
            <a:ext cx="124827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Customer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79" name="Rechthoek 27">
            <a:extLst>
              <a:ext uri="{FF2B5EF4-FFF2-40B4-BE49-F238E27FC236}">
                <a16:creationId xmlns:a16="http://schemas.microsoft.com/office/drawing/2014/main" xmlns="" id="{13766973-EB14-4386-B4AD-C3CF55402257}"/>
              </a:ext>
            </a:extLst>
          </p:cNvPr>
          <p:cNvSpPr/>
          <p:nvPr/>
        </p:nvSpPr>
        <p:spPr>
          <a:xfrm>
            <a:off x="7511848" y="794298"/>
            <a:ext cx="222275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Demand facing</a:t>
            </a:r>
          </a:p>
        </p:txBody>
      </p:sp>
      <p:sp>
        <p:nvSpPr>
          <p:cNvPr id="80" name="Rechthoek 24">
            <a:extLst>
              <a:ext uri="{FF2B5EF4-FFF2-40B4-BE49-F238E27FC236}">
                <a16:creationId xmlns:a16="http://schemas.microsoft.com/office/drawing/2014/main" xmlns="" id="{CFA87244-781F-42B6-B911-B1A8B1BBD908}"/>
              </a:ext>
            </a:extLst>
          </p:cNvPr>
          <p:cNvSpPr/>
          <p:nvPr/>
        </p:nvSpPr>
        <p:spPr>
          <a:xfrm>
            <a:off x="7291271" y="5826904"/>
            <a:ext cx="2660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Supply facing</a:t>
            </a:r>
          </a:p>
        </p:txBody>
      </p:sp>
      <p:sp>
        <p:nvSpPr>
          <p:cNvPr id="81" name="Vrije vorm: vorm 27">
            <a:extLst>
              <a:ext uri="{FF2B5EF4-FFF2-40B4-BE49-F238E27FC236}">
                <a16:creationId xmlns:a16="http://schemas.microsoft.com/office/drawing/2014/main" xmlns="" id="{593452A6-2A2A-46FA-9A62-CC650A9DAB66}"/>
              </a:ext>
            </a:extLst>
          </p:cNvPr>
          <p:cNvSpPr/>
          <p:nvPr/>
        </p:nvSpPr>
        <p:spPr>
          <a:xfrm>
            <a:off x="6587712" y="984134"/>
            <a:ext cx="2311069" cy="1810115"/>
          </a:xfrm>
          <a:custGeom>
            <a:avLst/>
            <a:gdLst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603643 w 2326944"/>
              <a:gd name="connsiteY4" fmla="*/ 1350775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21113"/>
              <a:gd name="connsiteX1" fmla="*/ 1999398 w 2326944"/>
              <a:gd name="connsiteY1" fmla="*/ 0 h 1821113"/>
              <a:gd name="connsiteX2" fmla="*/ 1995986 w 2326944"/>
              <a:gd name="connsiteY2" fmla="*/ 143302 h 1821113"/>
              <a:gd name="connsiteX3" fmla="*/ 0 w 2326944"/>
              <a:gd name="connsiteY3" fmla="*/ 1340893 h 1821113"/>
              <a:gd name="connsiteX4" fmla="*/ 603643 w 2326944"/>
              <a:gd name="connsiteY4" fmla="*/ 1350775 h 1821113"/>
              <a:gd name="connsiteX5" fmla="*/ 887744 w 2326944"/>
              <a:gd name="connsiteY5" fmla="*/ 1821113 h 1821113"/>
              <a:gd name="connsiteX6" fmla="*/ 1999398 w 2326944"/>
              <a:gd name="connsiteY6" fmla="*/ 1153236 h 1821113"/>
              <a:gd name="connsiteX7" fmla="*/ 1999398 w 2326944"/>
              <a:gd name="connsiteY7" fmla="*/ 1296537 h 1821113"/>
              <a:gd name="connsiteX8" fmla="*/ 2326944 w 2326944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7768 w 2311069"/>
              <a:gd name="connsiteY4" fmla="*/ 1350775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01206 w 2311069"/>
              <a:gd name="connsiteY4" fmla="*/ 1340201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38030 w 2311069"/>
              <a:gd name="connsiteY4" fmla="*/ 1295470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69105 w 2311069"/>
              <a:gd name="connsiteY4" fmla="*/ 1038448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40215 w 2340215"/>
              <a:gd name="connsiteY0" fmla="*/ 665328 h 1812106"/>
              <a:gd name="connsiteX1" fmla="*/ 2012669 w 2340215"/>
              <a:gd name="connsiteY1" fmla="*/ 0 h 1812106"/>
              <a:gd name="connsiteX2" fmla="*/ 2009257 w 2340215"/>
              <a:gd name="connsiteY2" fmla="*/ 143302 h 1812106"/>
              <a:gd name="connsiteX3" fmla="*/ 29146 w 2340215"/>
              <a:gd name="connsiteY3" fmla="*/ 1313398 h 1812106"/>
              <a:gd name="connsiteX4" fmla="*/ 907364 w 2340215"/>
              <a:gd name="connsiteY4" fmla="*/ 1810115 h 1812106"/>
              <a:gd name="connsiteX5" fmla="*/ 2012669 w 2340215"/>
              <a:gd name="connsiteY5" fmla="*/ 1153236 h 1812106"/>
              <a:gd name="connsiteX6" fmla="*/ 2012669 w 2340215"/>
              <a:gd name="connsiteY6" fmla="*/ 1296537 h 1812106"/>
              <a:gd name="connsiteX7" fmla="*/ 2340215 w 2340215"/>
              <a:gd name="connsiteY7" fmla="*/ 665328 h 1812106"/>
              <a:gd name="connsiteX0" fmla="*/ 2378387 w 2378387"/>
              <a:gd name="connsiteY0" fmla="*/ 665328 h 1821511"/>
              <a:gd name="connsiteX1" fmla="*/ 2050841 w 2378387"/>
              <a:gd name="connsiteY1" fmla="*/ 0 h 1821511"/>
              <a:gd name="connsiteX2" fmla="*/ 2047429 w 2378387"/>
              <a:gd name="connsiteY2" fmla="*/ 143302 h 1821511"/>
              <a:gd name="connsiteX3" fmla="*/ 67318 w 2378387"/>
              <a:gd name="connsiteY3" fmla="*/ 1313398 h 1821511"/>
              <a:gd name="connsiteX4" fmla="*/ 646247 w 2378387"/>
              <a:gd name="connsiteY4" fmla="*/ 1356232 h 1821511"/>
              <a:gd name="connsiteX5" fmla="*/ 945536 w 2378387"/>
              <a:gd name="connsiteY5" fmla="*/ 1810115 h 1821511"/>
              <a:gd name="connsiteX6" fmla="*/ 2050841 w 2378387"/>
              <a:gd name="connsiteY6" fmla="*/ 1153236 h 1821511"/>
              <a:gd name="connsiteX7" fmla="*/ 2050841 w 2378387"/>
              <a:gd name="connsiteY7" fmla="*/ 1296537 h 1821511"/>
              <a:gd name="connsiteX8" fmla="*/ 2378387 w 2378387"/>
              <a:gd name="connsiteY8" fmla="*/ 665328 h 1821511"/>
              <a:gd name="connsiteX0" fmla="*/ 2378387 w 2378387"/>
              <a:gd name="connsiteY0" fmla="*/ 665328 h 1810115"/>
              <a:gd name="connsiteX1" fmla="*/ 2050841 w 2378387"/>
              <a:gd name="connsiteY1" fmla="*/ 0 h 1810115"/>
              <a:gd name="connsiteX2" fmla="*/ 2047429 w 2378387"/>
              <a:gd name="connsiteY2" fmla="*/ 143302 h 1810115"/>
              <a:gd name="connsiteX3" fmla="*/ 67318 w 2378387"/>
              <a:gd name="connsiteY3" fmla="*/ 1313398 h 1810115"/>
              <a:gd name="connsiteX4" fmla="*/ 646247 w 2378387"/>
              <a:gd name="connsiteY4" fmla="*/ 1356232 h 1810115"/>
              <a:gd name="connsiteX5" fmla="*/ 945536 w 2378387"/>
              <a:gd name="connsiteY5" fmla="*/ 1810115 h 1810115"/>
              <a:gd name="connsiteX6" fmla="*/ 2050841 w 2378387"/>
              <a:gd name="connsiteY6" fmla="*/ 1153236 h 1810115"/>
              <a:gd name="connsiteX7" fmla="*/ 2050841 w 2378387"/>
              <a:gd name="connsiteY7" fmla="*/ 1296537 h 1810115"/>
              <a:gd name="connsiteX8" fmla="*/ 2378387 w 2378387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069" h="1810115">
                <a:moveTo>
                  <a:pt x="2311069" y="665328"/>
                </a:moveTo>
                <a:lnTo>
                  <a:pt x="1983523" y="0"/>
                </a:lnTo>
                <a:cubicBezTo>
                  <a:pt x="1982386" y="47767"/>
                  <a:pt x="1981248" y="95535"/>
                  <a:pt x="1980111" y="143302"/>
                </a:cubicBezTo>
                <a:cubicBezTo>
                  <a:pt x="1159444" y="152732"/>
                  <a:pt x="433317" y="590066"/>
                  <a:pt x="0" y="1313398"/>
                </a:cubicBezTo>
                <a:cubicBezTo>
                  <a:pt x="582855" y="1351423"/>
                  <a:pt x="3525" y="1311705"/>
                  <a:pt x="578929" y="1356232"/>
                </a:cubicBezTo>
                <a:cubicBezTo>
                  <a:pt x="885112" y="1809914"/>
                  <a:pt x="582149" y="1359674"/>
                  <a:pt x="878218" y="1810115"/>
                </a:cubicBezTo>
                <a:cubicBezTo>
                  <a:pt x="1135536" y="1416604"/>
                  <a:pt x="1478366" y="1204084"/>
                  <a:pt x="1983523" y="1153236"/>
                </a:cubicBezTo>
                <a:lnTo>
                  <a:pt x="1983523" y="1296537"/>
                </a:lnTo>
                <a:lnTo>
                  <a:pt x="2311069" y="665328"/>
                </a:lnTo>
                <a:close/>
              </a:path>
            </a:pathLst>
          </a:custGeom>
          <a:solidFill>
            <a:srgbClr val="8DC073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2" name="ArrowText2">
            <a:extLst>
              <a:ext uri="{FF2B5EF4-FFF2-40B4-BE49-F238E27FC236}">
                <a16:creationId xmlns:a16="http://schemas.microsoft.com/office/drawing/2014/main" xmlns="" id="{81119803-5EA6-4EF1-AA29-D48284451847}"/>
              </a:ext>
            </a:extLst>
          </p:cNvPr>
          <p:cNvSpPr txBox="1"/>
          <p:nvPr/>
        </p:nvSpPr>
        <p:spPr>
          <a:xfrm rot="20400000">
            <a:off x="7351837" y="1593626"/>
            <a:ext cx="128431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Empathize</a:t>
            </a:r>
          </a:p>
        </p:txBody>
      </p:sp>
      <p:grpSp>
        <p:nvGrpSpPr>
          <p:cNvPr id="83" name="Groep 53">
            <a:extLst>
              <a:ext uri="{FF2B5EF4-FFF2-40B4-BE49-F238E27FC236}">
                <a16:creationId xmlns:a16="http://schemas.microsoft.com/office/drawing/2014/main" xmlns="" id="{CCA13E36-BAB0-4744-88CD-EA6385FC906F}"/>
              </a:ext>
            </a:extLst>
          </p:cNvPr>
          <p:cNvGrpSpPr/>
          <p:nvPr/>
        </p:nvGrpSpPr>
        <p:grpSpPr>
          <a:xfrm>
            <a:off x="8682543" y="773439"/>
            <a:ext cx="1810115" cy="2311069"/>
            <a:chOff x="6140581" y="689879"/>
            <a:chExt cx="1810115" cy="2311069"/>
          </a:xfrm>
        </p:grpSpPr>
        <p:sp>
          <p:nvSpPr>
            <p:cNvPr id="84" name="Vrije vorm: vorm 54">
              <a:extLst>
                <a:ext uri="{FF2B5EF4-FFF2-40B4-BE49-F238E27FC236}">
                  <a16:creationId xmlns:a16="http://schemas.microsoft.com/office/drawing/2014/main" xmlns="" id="{3ECD0459-3BD5-40A2-AE01-15EA9841D6F3}"/>
                </a:ext>
              </a:extLst>
            </p:cNvPr>
            <p:cNvSpPr/>
            <p:nvPr/>
          </p:nvSpPr>
          <p:spPr>
            <a:xfrm rot="3600000">
              <a:off x="5890104" y="94035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8F608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85" name="ArrowText3">
              <a:extLst>
                <a:ext uri="{FF2B5EF4-FFF2-40B4-BE49-F238E27FC236}">
                  <a16:creationId xmlns:a16="http://schemas.microsoft.com/office/drawing/2014/main" xmlns="" id="{9D43A6D8-459D-4255-A842-061BF2D62131}"/>
                </a:ext>
              </a:extLst>
            </p:cNvPr>
            <p:cNvSpPr txBox="1"/>
            <p:nvPr/>
          </p:nvSpPr>
          <p:spPr>
            <a:xfrm rot="2400000">
              <a:off x="6831181" y="1837792"/>
              <a:ext cx="95723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Explore</a:t>
              </a:r>
            </a:p>
          </p:txBody>
        </p:sp>
      </p:grpSp>
      <p:grpSp>
        <p:nvGrpSpPr>
          <p:cNvPr id="86" name="Groep 2">
            <a:extLst>
              <a:ext uri="{FF2B5EF4-FFF2-40B4-BE49-F238E27FC236}">
                <a16:creationId xmlns:a16="http://schemas.microsoft.com/office/drawing/2014/main" xmlns="" id="{4BD7E56E-66F5-4EC1-BF33-8F0D9C21EC02}"/>
              </a:ext>
            </a:extLst>
          </p:cNvPr>
          <p:cNvGrpSpPr/>
          <p:nvPr/>
        </p:nvGrpSpPr>
        <p:grpSpPr>
          <a:xfrm>
            <a:off x="9570558" y="2379619"/>
            <a:ext cx="1810115" cy="2311069"/>
            <a:chOff x="7007905" y="2364266"/>
            <a:chExt cx="1810115" cy="2311069"/>
          </a:xfrm>
        </p:grpSpPr>
        <p:sp>
          <p:nvSpPr>
            <p:cNvPr id="87" name="Vrije vorm: vorm 36">
              <a:extLst>
                <a:ext uri="{FF2B5EF4-FFF2-40B4-BE49-F238E27FC236}">
                  <a16:creationId xmlns:a16="http://schemas.microsoft.com/office/drawing/2014/main" xmlns="" id="{A88AB804-AEC5-49B2-A20B-7750228B736D}"/>
                </a:ext>
              </a:extLst>
            </p:cNvPr>
            <p:cNvSpPr/>
            <p:nvPr/>
          </p:nvSpPr>
          <p:spPr>
            <a:xfrm rot="7200000">
              <a:off x="6757428" y="2614743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0B14E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88" name="ArrowText4">
              <a:extLst>
                <a:ext uri="{FF2B5EF4-FFF2-40B4-BE49-F238E27FC236}">
                  <a16:creationId xmlns:a16="http://schemas.microsoft.com/office/drawing/2014/main" xmlns="" id="{8A9F7CE3-BCE1-4C1B-BD70-08E0C098E898}"/>
                </a:ext>
              </a:extLst>
            </p:cNvPr>
            <p:cNvSpPr txBox="1"/>
            <p:nvPr/>
          </p:nvSpPr>
          <p:spPr>
            <a:xfrm rot="5400000">
              <a:off x="7290273" y="3404633"/>
              <a:ext cx="1289805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192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Collaborate</a:t>
              </a:r>
            </a:p>
          </p:txBody>
        </p:sp>
      </p:grpSp>
      <p:grpSp>
        <p:nvGrpSpPr>
          <p:cNvPr id="89" name="Groep 3">
            <a:extLst>
              <a:ext uri="{FF2B5EF4-FFF2-40B4-BE49-F238E27FC236}">
                <a16:creationId xmlns:a16="http://schemas.microsoft.com/office/drawing/2014/main" xmlns="" id="{36B4DD7F-0C6C-47D1-873B-CA44FC53C16E}"/>
              </a:ext>
            </a:extLst>
          </p:cNvPr>
          <p:cNvGrpSpPr/>
          <p:nvPr/>
        </p:nvGrpSpPr>
        <p:grpSpPr>
          <a:xfrm>
            <a:off x="8378977" y="4199851"/>
            <a:ext cx="2311069" cy="1810115"/>
            <a:chOff x="5836472" y="4137398"/>
            <a:chExt cx="2311069" cy="1810115"/>
          </a:xfrm>
        </p:grpSpPr>
        <p:sp>
          <p:nvSpPr>
            <p:cNvPr id="90" name="Vrije vorm: vorm 50">
              <a:extLst>
                <a:ext uri="{FF2B5EF4-FFF2-40B4-BE49-F238E27FC236}">
                  <a16:creationId xmlns:a16="http://schemas.microsoft.com/office/drawing/2014/main" xmlns="" id="{22FAFB9E-EB23-45AB-80C0-11947547692B}"/>
                </a:ext>
              </a:extLst>
            </p:cNvPr>
            <p:cNvSpPr/>
            <p:nvPr/>
          </p:nvSpPr>
          <p:spPr>
            <a:xfrm rot="10800000">
              <a:off x="5836472" y="4137398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10C0C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1" name="ArrowText5">
              <a:extLst>
                <a:ext uri="{FF2B5EF4-FFF2-40B4-BE49-F238E27FC236}">
                  <a16:creationId xmlns:a16="http://schemas.microsoft.com/office/drawing/2014/main" xmlns="" id="{46F5886B-C5B4-40A0-9739-C8ED49528F0D}"/>
                </a:ext>
              </a:extLst>
            </p:cNvPr>
            <p:cNvSpPr txBox="1"/>
            <p:nvPr/>
          </p:nvSpPr>
          <p:spPr>
            <a:xfrm rot="20409503">
              <a:off x="6161446" y="5034107"/>
              <a:ext cx="1127742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Ideate</a:t>
              </a:r>
            </a:p>
          </p:txBody>
        </p:sp>
      </p:grpSp>
      <p:grpSp>
        <p:nvGrpSpPr>
          <p:cNvPr id="92" name="Groep 4">
            <a:extLst>
              <a:ext uri="{FF2B5EF4-FFF2-40B4-BE49-F238E27FC236}">
                <a16:creationId xmlns:a16="http://schemas.microsoft.com/office/drawing/2014/main" xmlns="" id="{3DFB58DE-B164-4788-94CF-0348D34DBFF8}"/>
              </a:ext>
            </a:extLst>
          </p:cNvPr>
          <p:cNvGrpSpPr/>
          <p:nvPr/>
        </p:nvGrpSpPr>
        <p:grpSpPr>
          <a:xfrm>
            <a:off x="6789393" y="3937823"/>
            <a:ext cx="1810115" cy="2311069"/>
            <a:chOff x="4239485" y="3855354"/>
            <a:chExt cx="1810115" cy="2311069"/>
          </a:xfrm>
        </p:grpSpPr>
        <p:sp>
          <p:nvSpPr>
            <p:cNvPr id="93" name="Vrije vorm: vorm 52">
              <a:extLst>
                <a:ext uri="{FF2B5EF4-FFF2-40B4-BE49-F238E27FC236}">
                  <a16:creationId xmlns:a16="http://schemas.microsoft.com/office/drawing/2014/main" xmlns="" id="{181A3288-3944-438E-87DD-3563E9BAC03B}"/>
                </a:ext>
              </a:extLst>
            </p:cNvPr>
            <p:cNvSpPr/>
            <p:nvPr/>
          </p:nvSpPr>
          <p:spPr>
            <a:xfrm rot="14400000">
              <a:off x="3989008" y="4105831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06D1DD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4" name="ArrowText6">
              <a:extLst>
                <a:ext uri="{FF2B5EF4-FFF2-40B4-BE49-F238E27FC236}">
                  <a16:creationId xmlns:a16="http://schemas.microsoft.com/office/drawing/2014/main" xmlns="" id="{B94F15E6-AE70-49DE-8ADE-4E1CD1FFB93F}"/>
                </a:ext>
              </a:extLst>
            </p:cNvPr>
            <p:cNvSpPr txBox="1"/>
            <p:nvPr/>
          </p:nvSpPr>
          <p:spPr>
            <a:xfrm rot="2400000">
              <a:off x="4554284" y="4709652"/>
              <a:ext cx="704549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Tell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4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29107" y="745540"/>
            <a:ext cx="2927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Storytelling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672" y="1988840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Immerse your audience in a story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Tell a personal story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Create suspense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Bring characters to life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Show, don’t tell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Build up to a S.T.A.R. moment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End with a positive takeaway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Group process to create new ideas </a:t>
            </a:r>
          </a:p>
        </p:txBody>
      </p:sp>
    </p:spTree>
    <p:extLst>
      <p:ext uri="{BB962C8B-B14F-4D97-AF65-F5344CB8AC3E}">
        <p14:creationId xmlns:p14="http://schemas.microsoft.com/office/powerpoint/2010/main" val="1812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29107" y="745540"/>
            <a:ext cx="2927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Storytelling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9392" y="256490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FF0000"/>
                </a:solidFill>
              </a:rPr>
              <a:t>Show time!!</a:t>
            </a:r>
            <a:endParaRPr lang="pl-P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29959" y="745540"/>
            <a:ext cx="3326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Storyboarding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672" y="1988840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Describe </a:t>
            </a:r>
            <a:r>
              <a:rPr lang="en-US" sz="2800" b="1" dirty="0">
                <a:solidFill>
                  <a:schemeClr val="bg1"/>
                </a:solidFill>
              </a:rPr>
              <a:t>scenarios about people doing something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Every (major) interaction of a persona gets its own frame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board shows the flow between the </a:t>
            </a:r>
            <a:r>
              <a:rPr lang="en-US" sz="2800" b="1" dirty="0" smtClean="0">
                <a:solidFill>
                  <a:schemeClr val="bg1"/>
                </a:solidFill>
              </a:rPr>
              <a:t>frames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Sketch </a:t>
            </a:r>
            <a:r>
              <a:rPr lang="pl-PL" sz="2800" b="1" dirty="0" smtClean="0">
                <a:solidFill>
                  <a:schemeClr val="bg1"/>
                </a:solidFill>
              </a:rPr>
              <a:t>– i</a:t>
            </a:r>
            <a:r>
              <a:rPr lang="en-US" sz="2800" b="1" dirty="0" smtClean="0">
                <a:solidFill>
                  <a:schemeClr val="bg1"/>
                </a:solidFill>
              </a:rPr>
              <a:t>t’s </a:t>
            </a:r>
            <a:r>
              <a:rPr lang="en-US" sz="2800" b="1" dirty="0">
                <a:solidFill>
                  <a:schemeClr val="bg1"/>
                </a:solidFill>
              </a:rPr>
              <a:t>not the Mona </a:t>
            </a:r>
            <a:r>
              <a:rPr lang="en-US" sz="2800" b="1" dirty="0" smtClean="0">
                <a:solidFill>
                  <a:schemeClr val="bg1"/>
                </a:solidFill>
              </a:rPr>
              <a:t>Lisa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3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xmlns="" id="{7F34E532-A6D8-4654-A8F8-ADC6B6986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258601"/>
            <a:ext cx="7488832" cy="54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68568" y="745540"/>
            <a:ext cx="2788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Prototyping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408" y="2060848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Through prototyping, your stakeholders can experience certain aspects of your product at an </a:t>
            </a:r>
            <a:r>
              <a:rPr lang="en-US" sz="2800" b="1" dirty="0">
                <a:solidFill>
                  <a:srgbClr val="FF0000"/>
                </a:solidFill>
              </a:rPr>
              <a:t>early </a:t>
            </a:r>
            <a:r>
              <a:rPr lang="en-US" sz="2800" b="1" dirty="0" smtClean="0">
                <a:solidFill>
                  <a:srgbClr val="FF0000"/>
                </a:solidFill>
              </a:rPr>
              <a:t>stage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You will receive </a:t>
            </a:r>
            <a:r>
              <a:rPr lang="en-US" sz="2800" b="1" dirty="0" smtClean="0">
                <a:solidFill>
                  <a:schemeClr val="bg1"/>
                </a:solidFill>
              </a:rPr>
              <a:t>more </a:t>
            </a:r>
            <a:r>
              <a:rPr lang="en-US" sz="2800" b="1" dirty="0">
                <a:solidFill>
                  <a:schemeClr val="bg1"/>
                </a:solidFill>
              </a:rPr>
              <a:t>and better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feedback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xmlns="" id="{A1221B81-357D-4B30-9E21-F48604904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92" y="3212976"/>
            <a:ext cx="6077798" cy="324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94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7BE34E6-F37F-49DB-A525-3596C095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0"/>
            <a:ext cx="9719999" cy="4500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Your </a:t>
            </a:r>
            <a:r>
              <a:rPr lang="en-US" dirty="0" smtClean="0"/>
              <a:t>group </a:t>
            </a:r>
            <a:r>
              <a:rPr lang="en-US" dirty="0"/>
              <a:t>develops a fantastic solution to </a:t>
            </a:r>
            <a:r>
              <a:rPr lang="en-US" dirty="0" smtClean="0"/>
              <a:t>support </a:t>
            </a:r>
            <a:r>
              <a:rPr lang="en-US" dirty="0"/>
              <a:t>box collectors</a:t>
            </a:r>
          </a:p>
          <a:p>
            <a:pPr lvl="1"/>
            <a:r>
              <a:rPr lang="en-US" dirty="0"/>
              <a:t>What are you going to tell to potential users?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Imagine how one of your personas will be using this app</a:t>
            </a:r>
          </a:p>
          <a:p>
            <a:pPr lvl="1"/>
            <a:r>
              <a:rPr lang="en-US" dirty="0"/>
              <a:t>Of course, she is delighted about it!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Tell the story of this persona with your app</a:t>
            </a:r>
          </a:p>
          <a:p>
            <a:pPr lvl="1"/>
            <a:r>
              <a:rPr lang="en-US" dirty="0"/>
              <a:t>Draw a comic strip to show the story</a:t>
            </a:r>
          </a:p>
          <a:p>
            <a:pPr lvl="1"/>
            <a:r>
              <a:rPr lang="en-US" dirty="0"/>
              <a:t>Show the events that occur, her actions, screen shots of the app </a:t>
            </a:r>
          </a:p>
          <a:p>
            <a:pPr lvl="1"/>
            <a:r>
              <a:rPr lang="en-US" dirty="0"/>
              <a:t>Don’t forget </a:t>
            </a:r>
            <a:r>
              <a:rPr lang="pl-PL" dirty="0" smtClean="0"/>
              <a:t>about</a:t>
            </a:r>
            <a:r>
              <a:rPr lang="en-US" dirty="0" smtClean="0"/>
              <a:t> </a:t>
            </a:r>
            <a:r>
              <a:rPr lang="en-US" dirty="0"/>
              <a:t>emotions</a:t>
            </a:r>
          </a:p>
          <a:p>
            <a:pPr lvl="1"/>
            <a:r>
              <a:rPr lang="en-US" dirty="0"/>
              <a:t>Just roughly, quickly sketch – it’s not the Mona Lisa</a:t>
            </a:r>
          </a:p>
        </p:txBody>
      </p:sp>
      <p:pic>
        <p:nvPicPr>
          <p:cNvPr id="39" name="Stopwatch">
            <a:extLst>
              <a:ext uri="{FF2B5EF4-FFF2-40B4-BE49-F238E27FC236}">
                <a16:creationId xmlns="" xmlns:a16="http://schemas.microsoft.com/office/drawing/2014/main" id="{AD233F1E-5C4A-495F-A37B-428C1BE2C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64" y="846141"/>
            <a:ext cx="1732173" cy="19585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0" name="Rood rond 0">
            <a:extLst>
              <a:ext uri="{FF2B5EF4-FFF2-40B4-BE49-F238E27FC236}">
                <a16:creationId xmlns="" xmlns:a16="http://schemas.microsoft.com/office/drawing/2014/main" id="{F2AA9A16-F0C4-47F3-98AF-38BC737E2F96}"/>
              </a:ext>
            </a:extLst>
          </p:cNvPr>
          <p:cNvSpPr/>
          <p:nvPr/>
        </p:nvSpPr>
        <p:spPr>
          <a:xfrm>
            <a:off x="10413663" y="1346453"/>
            <a:ext cx="1171575" cy="117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41" name="Zwart rond 0">
            <a:extLst>
              <a:ext uri="{FF2B5EF4-FFF2-40B4-BE49-F238E27FC236}">
                <a16:creationId xmlns="" xmlns:a16="http://schemas.microsoft.com/office/drawing/2014/main" id="{26A74041-5D56-40E8-B65F-1865E61E3124}"/>
              </a:ext>
            </a:extLst>
          </p:cNvPr>
          <p:cNvSpPr/>
          <p:nvPr/>
        </p:nvSpPr>
        <p:spPr>
          <a:xfrm>
            <a:off x="10413663" y="1346453"/>
            <a:ext cx="1171575" cy="117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36000" rtlCol="0" anchor="t" anchorCtr="0"/>
          <a:lstStyle/>
          <a:p>
            <a:pPr algn="ctr"/>
            <a:r>
              <a:rPr lang="nl-NL" sz="4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Sans Serif" panose="020B0604020202020204" pitchFamily="34" charset="0"/>
              </a:rPr>
              <a:t>00</a:t>
            </a:r>
          </a:p>
        </p:txBody>
      </p:sp>
      <p:sp>
        <p:nvSpPr>
          <p:cNvPr id="42" name="1 rood">
            <a:extLst>
              <a:ext uri="{FF2B5EF4-FFF2-40B4-BE49-F238E27FC236}">
                <a16:creationId xmlns="" xmlns:a16="http://schemas.microsoft.com/office/drawing/2014/main" id="{50B27AC4-9CAE-4BD1-97F0-29A7876C767B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01</a:t>
            </a:r>
          </a:p>
        </p:txBody>
      </p:sp>
      <p:sp>
        <p:nvSpPr>
          <p:cNvPr id="43" name="2 oranje">
            <a:extLst>
              <a:ext uri="{FF2B5EF4-FFF2-40B4-BE49-F238E27FC236}">
                <a16:creationId xmlns="" xmlns:a16="http://schemas.microsoft.com/office/drawing/2014/main" id="{110CBEAA-9831-4E29-9A01-F1DBB1B12E69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02</a:t>
            </a:r>
          </a:p>
        </p:txBody>
      </p:sp>
      <p:sp>
        <p:nvSpPr>
          <p:cNvPr id="44" name="3 oranje">
            <a:extLst>
              <a:ext uri="{FF2B5EF4-FFF2-40B4-BE49-F238E27FC236}">
                <a16:creationId xmlns="" xmlns:a16="http://schemas.microsoft.com/office/drawing/2014/main" id="{A45624D5-4605-4383-9C47-09A85052C822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03</a:t>
            </a:r>
          </a:p>
        </p:txBody>
      </p:sp>
      <p:sp>
        <p:nvSpPr>
          <p:cNvPr id="45" name="4 groen">
            <a:extLst>
              <a:ext uri="{FF2B5EF4-FFF2-40B4-BE49-F238E27FC236}">
                <a16:creationId xmlns="" xmlns:a16="http://schemas.microsoft.com/office/drawing/2014/main" id="{6A38D427-9AB4-44EF-B394-87F839A80933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04</a:t>
            </a:r>
          </a:p>
        </p:txBody>
      </p:sp>
      <p:sp>
        <p:nvSpPr>
          <p:cNvPr id="46" name="5 groen">
            <a:extLst>
              <a:ext uri="{FF2B5EF4-FFF2-40B4-BE49-F238E27FC236}">
                <a16:creationId xmlns="" xmlns:a16="http://schemas.microsoft.com/office/drawing/2014/main" id="{6A63D46B-8447-4645-AEDA-A8F0A8042895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05</a:t>
            </a:r>
          </a:p>
        </p:txBody>
      </p:sp>
      <p:sp>
        <p:nvSpPr>
          <p:cNvPr id="47" name="6 groen">
            <a:extLst>
              <a:ext uri="{FF2B5EF4-FFF2-40B4-BE49-F238E27FC236}">
                <a16:creationId xmlns="" xmlns:a16="http://schemas.microsoft.com/office/drawing/2014/main" id="{11914314-CBA0-4C1A-9C0F-003CF9848BFC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06</a:t>
            </a:r>
          </a:p>
        </p:txBody>
      </p:sp>
      <p:sp>
        <p:nvSpPr>
          <p:cNvPr id="48" name="7 groen">
            <a:extLst>
              <a:ext uri="{FF2B5EF4-FFF2-40B4-BE49-F238E27FC236}">
                <a16:creationId xmlns="" xmlns:a16="http://schemas.microsoft.com/office/drawing/2014/main" id="{D9CE7300-5EA8-401E-B4C9-F7FBC8561E8A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07</a:t>
            </a:r>
          </a:p>
        </p:txBody>
      </p:sp>
      <p:sp>
        <p:nvSpPr>
          <p:cNvPr id="49" name="8 groen">
            <a:extLst>
              <a:ext uri="{FF2B5EF4-FFF2-40B4-BE49-F238E27FC236}">
                <a16:creationId xmlns="" xmlns:a16="http://schemas.microsoft.com/office/drawing/2014/main" id="{CD842979-F06C-4A8E-B77D-AF4338BD764B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08</a:t>
            </a:r>
          </a:p>
        </p:txBody>
      </p:sp>
      <p:sp>
        <p:nvSpPr>
          <p:cNvPr id="50" name="9 groen">
            <a:extLst>
              <a:ext uri="{FF2B5EF4-FFF2-40B4-BE49-F238E27FC236}">
                <a16:creationId xmlns="" xmlns:a16="http://schemas.microsoft.com/office/drawing/2014/main" id="{9CA4CE4E-15AE-4C02-992A-21E677216B67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09</a:t>
            </a:r>
          </a:p>
        </p:txBody>
      </p:sp>
      <p:sp>
        <p:nvSpPr>
          <p:cNvPr id="51" name="10 groen">
            <a:extLst>
              <a:ext uri="{FF2B5EF4-FFF2-40B4-BE49-F238E27FC236}">
                <a16:creationId xmlns="" xmlns:a16="http://schemas.microsoft.com/office/drawing/2014/main" id="{57DA86AB-F8B7-4E35-AE22-C0E0334DE664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10</a:t>
            </a:r>
          </a:p>
        </p:txBody>
      </p:sp>
      <p:sp>
        <p:nvSpPr>
          <p:cNvPr id="52" name="10 wit">
            <a:extLst>
              <a:ext uri="{FF2B5EF4-FFF2-40B4-BE49-F238E27FC236}">
                <a16:creationId xmlns="" xmlns:a16="http://schemas.microsoft.com/office/drawing/2014/main" id="{17B431BD-51EE-4D86-AA94-E139D5F49F9D}"/>
              </a:ext>
            </a:extLst>
          </p:cNvPr>
          <p:cNvSpPr txBox="1">
            <a:spLocks noChangeAspect="1"/>
          </p:cNvSpPr>
          <p:nvPr/>
        </p:nvSpPr>
        <p:spPr>
          <a:xfrm>
            <a:off x="10603450" y="1535453"/>
            <a:ext cx="792000" cy="7920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Hadassah Friedlaender" panose="020B0604020202020204" pitchFamily="18" charset="-79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9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9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9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9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9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9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9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9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9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xmlns="" id="{C8D2FEDB-3654-4C13-8961-A2A24C9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0AC735B-4F4B-4A58-A01C-2AD291D89D7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72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8398025" y="3608215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grpSp>
        <p:nvGrpSpPr>
          <p:cNvPr id="73" name="Groep 33">
            <a:extLst>
              <a:ext uri="{FF2B5EF4-FFF2-40B4-BE49-F238E27FC236}">
                <a16:creationId xmlns:a16="http://schemas.microsoft.com/office/drawing/2014/main" xmlns="" id="{9EBCBFD6-4D09-484B-971C-B9BA179D6ED8}"/>
              </a:ext>
            </a:extLst>
          </p:cNvPr>
          <p:cNvGrpSpPr>
            <a:grpSpLocks noChangeAspect="1"/>
          </p:cNvGrpSpPr>
          <p:nvPr/>
        </p:nvGrpSpPr>
        <p:grpSpPr>
          <a:xfrm>
            <a:off x="6312024" y="1196752"/>
            <a:ext cx="4622400" cy="4622400"/>
            <a:chOff x="3942104" y="1680973"/>
            <a:chExt cx="4320000" cy="4320000"/>
          </a:xfrm>
        </p:grpSpPr>
        <p:sp>
          <p:nvSpPr>
            <p:cNvPr id="74" name="Flèche : quatre pointes 13">
              <a:extLst>
                <a:ext uri="{FF2B5EF4-FFF2-40B4-BE49-F238E27FC236}">
                  <a16:creationId xmlns:a16="http://schemas.microsoft.com/office/drawing/2014/main" xmlns="" id="{30D3C1D5-7FFE-4516-9B93-EE656C543AF5}"/>
                </a:ext>
              </a:extLst>
            </p:cNvPr>
            <p:cNvSpPr/>
            <p:nvPr/>
          </p:nvSpPr>
          <p:spPr>
            <a:xfrm>
              <a:off x="3942104" y="1680973"/>
              <a:ext cx="4320000" cy="4320000"/>
            </a:xfrm>
            <a:prstGeom prst="quad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ZoneTexte 28">
              <a:extLst>
                <a:ext uri="{FF2B5EF4-FFF2-40B4-BE49-F238E27FC236}">
                  <a16:creationId xmlns:a16="http://schemas.microsoft.com/office/drawing/2014/main" xmlns="" id="{989D5EFE-9B97-45BC-A4BB-86D6E038F33C}"/>
                </a:ext>
              </a:extLst>
            </p:cNvPr>
            <p:cNvSpPr txBox="1"/>
            <p:nvPr/>
          </p:nvSpPr>
          <p:spPr>
            <a:xfrm flipH="1">
              <a:off x="5601781" y="5040669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Solution</a:t>
              </a:r>
            </a:p>
          </p:txBody>
        </p:sp>
        <p:sp>
          <p:nvSpPr>
            <p:cNvPr id="76" name="ZoneTexte 27">
              <a:extLst>
                <a:ext uri="{FF2B5EF4-FFF2-40B4-BE49-F238E27FC236}">
                  <a16:creationId xmlns:a16="http://schemas.microsoft.com/office/drawing/2014/main" xmlns="" id="{CC8987FC-23A7-40A7-9781-030BD1ADD9DB}"/>
                </a:ext>
              </a:extLst>
            </p:cNvPr>
            <p:cNvSpPr txBox="1"/>
            <p:nvPr/>
          </p:nvSpPr>
          <p:spPr>
            <a:xfrm flipH="1">
              <a:off x="5600511" y="2275434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Problem</a:t>
              </a:r>
            </a:p>
          </p:txBody>
        </p:sp>
        <p:sp>
          <p:nvSpPr>
            <p:cNvPr id="77" name="ZoneTexte 31">
              <a:extLst>
                <a:ext uri="{FF2B5EF4-FFF2-40B4-BE49-F238E27FC236}">
                  <a16:creationId xmlns:a16="http://schemas.microsoft.com/office/drawing/2014/main" xmlns="" id="{C99B417F-6BF0-45C7-A088-720A99F3ED8F}"/>
                </a:ext>
              </a:extLst>
            </p:cNvPr>
            <p:cNvSpPr txBox="1"/>
            <p:nvPr/>
          </p:nvSpPr>
          <p:spPr>
            <a:xfrm rot="5400000" flipH="1">
              <a:off x="6986971" y="3668387"/>
              <a:ext cx="1003186" cy="345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Inside</a:t>
              </a:r>
            </a:p>
          </p:txBody>
        </p:sp>
        <p:sp>
          <p:nvSpPr>
            <p:cNvPr id="78" name="ZoneTexte 31">
              <a:extLst>
                <a:ext uri="{FF2B5EF4-FFF2-40B4-BE49-F238E27FC236}">
                  <a16:creationId xmlns:a16="http://schemas.microsoft.com/office/drawing/2014/main" xmlns="" id="{2EEBAFFD-E3DD-4749-A47F-1466955F3FFA}"/>
                </a:ext>
              </a:extLst>
            </p:cNvPr>
            <p:cNvSpPr txBox="1"/>
            <p:nvPr/>
          </p:nvSpPr>
          <p:spPr>
            <a:xfrm rot="16200000" flipH="1">
              <a:off x="4216106" y="3668387"/>
              <a:ext cx="1015663" cy="3451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  <a:scene3d>
                <a:camera prst="orthographicFront">
                  <a:rot lat="0" lon="0" rev="21594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Outside</a:t>
              </a:r>
            </a:p>
          </p:txBody>
        </p:sp>
      </p:grpSp>
      <p:grpSp>
        <p:nvGrpSpPr>
          <p:cNvPr id="79" name="Groep 3">
            <a:extLst>
              <a:ext uri="{FF2B5EF4-FFF2-40B4-BE49-F238E27FC236}">
                <a16:creationId xmlns:a16="http://schemas.microsoft.com/office/drawing/2014/main" xmlns="" id="{AAAFA7F7-BE98-42F8-B973-60FA469B2517}"/>
              </a:ext>
            </a:extLst>
          </p:cNvPr>
          <p:cNvGrpSpPr/>
          <p:nvPr/>
        </p:nvGrpSpPr>
        <p:grpSpPr>
          <a:xfrm>
            <a:off x="7262559" y="1248875"/>
            <a:ext cx="2736000" cy="4566056"/>
            <a:chOff x="4727564" y="1568350"/>
            <a:chExt cx="2736000" cy="4566056"/>
          </a:xfrm>
        </p:grpSpPr>
        <p:sp>
          <p:nvSpPr>
            <p:cNvPr id="80" name="Ovaal 35">
              <a:extLst>
                <a:ext uri="{FF2B5EF4-FFF2-40B4-BE49-F238E27FC236}">
                  <a16:creationId xmlns:a16="http://schemas.microsoft.com/office/drawing/2014/main" xmlns="" id="{2ABE6BDF-A163-44C7-9A10-0489A0026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7564" y="2456789"/>
              <a:ext cx="2736000" cy="2736000"/>
            </a:xfrm>
            <a:prstGeom prst="ellipse">
              <a:avLst/>
            </a:prstGeom>
            <a:solidFill>
              <a:srgbClr val="920696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Oval 18">
              <a:extLst>
                <a:ext uri="{FF2B5EF4-FFF2-40B4-BE49-F238E27FC236}">
                  <a16:creationId xmlns:a16="http://schemas.microsoft.com/office/drawing/2014/main" xmlns="" id="{F0348C9B-086C-44CF-91FE-3D0867C99F7A}"/>
                </a:ext>
              </a:extLst>
            </p:cNvPr>
            <p:cNvSpPr/>
            <p:nvPr/>
          </p:nvSpPr>
          <p:spPr>
            <a:xfrm>
              <a:off x="5267829" y="3003989"/>
              <a:ext cx="1641600" cy="1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2" name="Rectangle 17">
              <a:extLst>
                <a:ext uri="{FF2B5EF4-FFF2-40B4-BE49-F238E27FC236}">
                  <a16:creationId xmlns:a16="http://schemas.microsoft.com/office/drawing/2014/main" xmlns="" id="{B7EC6CEA-24E2-48AE-84ED-966DD0F6698F}"/>
                </a:ext>
              </a:extLst>
            </p:cNvPr>
            <p:cNvSpPr/>
            <p:nvPr/>
          </p:nvSpPr>
          <p:spPr>
            <a:xfrm>
              <a:off x="4746648" y="2811886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  <p:sp>
          <p:nvSpPr>
            <p:cNvPr id="83" name="Rectangle 16">
              <a:extLst>
                <a:ext uri="{FF2B5EF4-FFF2-40B4-BE49-F238E27FC236}">
                  <a16:creationId xmlns:a16="http://schemas.microsoft.com/office/drawing/2014/main" xmlns="" id="{85716B21-083B-4543-A735-9147E3615BFC}"/>
                </a:ext>
              </a:extLst>
            </p:cNvPr>
            <p:cNvSpPr/>
            <p:nvPr/>
          </p:nvSpPr>
          <p:spPr>
            <a:xfrm rot="10800000">
              <a:off x="4743150" y="1568350"/>
              <a:ext cx="2704829" cy="3322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Communicate</a:t>
              </a:r>
            </a:p>
          </p:txBody>
        </p:sp>
      </p:grpSp>
      <p:sp>
        <p:nvSpPr>
          <p:cNvPr id="84" name="Rechthoek 26">
            <a:extLst>
              <a:ext uri="{FF2B5EF4-FFF2-40B4-BE49-F238E27FC236}">
                <a16:creationId xmlns:a16="http://schemas.microsoft.com/office/drawing/2014/main" xmlns="" id="{7128EB88-9604-43B0-9776-81F6E9E00732}"/>
              </a:ext>
            </a:extLst>
          </p:cNvPr>
          <p:cNvSpPr/>
          <p:nvPr/>
        </p:nvSpPr>
        <p:spPr>
          <a:xfrm>
            <a:off x="10919372" y="3124964"/>
            <a:ext cx="9179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Team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85" name="Rechthoek 25">
            <a:extLst>
              <a:ext uri="{FF2B5EF4-FFF2-40B4-BE49-F238E27FC236}">
                <a16:creationId xmlns:a16="http://schemas.microsoft.com/office/drawing/2014/main" xmlns="" id="{0CCE255C-C84B-481A-B83D-87E9E19E1CC0}"/>
              </a:ext>
            </a:extLst>
          </p:cNvPr>
          <p:cNvSpPr/>
          <p:nvPr/>
        </p:nvSpPr>
        <p:spPr>
          <a:xfrm>
            <a:off x="5080156" y="3125010"/>
            <a:ext cx="124827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Customer</a:t>
            </a:r>
            <a:br>
              <a:rPr lang="en-US" b="1" dirty="0">
                <a:solidFill>
                  <a:srgbClr val="55D5CF"/>
                </a:solidFill>
              </a:rPr>
            </a:br>
            <a:r>
              <a:rPr lang="en-US" b="1" dirty="0">
                <a:solidFill>
                  <a:srgbClr val="55D5CF"/>
                </a:solidFill>
              </a:rPr>
              <a:t>facing</a:t>
            </a:r>
          </a:p>
        </p:txBody>
      </p:sp>
      <p:sp>
        <p:nvSpPr>
          <p:cNvPr id="86" name="Rechthoek 27">
            <a:extLst>
              <a:ext uri="{FF2B5EF4-FFF2-40B4-BE49-F238E27FC236}">
                <a16:creationId xmlns:a16="http://schemas.microsoft.com/office/drawing/2014/main" xmlns="" id="{13766973-EB14-4386-B4AD-C3CF55402257}"/>
              </a:ext>
            </a:extLst>
          </p:cNvPr>
          <p:cNvSpPr/>
          <p:nvPr/>
        </p:nvSpPr>
        <p:spPr>
          <a:xfrm>
            <a:off x="7511848" y="794298"/>
            <a:ext cx="222275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Demand facing</a:t>
            </a:r>
          </a:p>
        </p:txBody>
      </p:sp>
      <p:sp>
        <p:nvSpPr>
          <p:cNvPr id="87" name="Rechthoek 24">
            <a:extLst>
              <a:ext uri="{FF2B5EF4-FFF2-40B4-BE49-F238E27FC236}">
                <a16:creationId xmlns:a16="http://schemas.microsoft.com/office/drawing/2014/main" xmlns="" id="{CFA87244-781F-42B6-B911-B1A8B1BBD908}"/>
              </a:ext>
            </a:extLst>
          </p:cNvPr>
          <p:cNvSpPr/>
          <p:nvPr/>
        </p:nvSpPr>
        <p:spPr>
          <a:xfrm>
            <a:off x="7291271" y="5826904"/>
            <a:ext cx="2660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5D5CF"/>
                </a:solidFill>
              </a:rPr>
              <a:t>Supply facing</a:t>
            </a:r>
          </a:p>
        </p:txBody>
      </p:sp>
      <p:sp>
        <p:nvSpPr>
          <p:cNvPr id="88" name="Vrije vorm: vorm 27">
            <a:extLst>
              <a:ext uri="{FF2B5EF4-FFF2-40B4-BE49-F238E27FC236}">
                <a16:creationId xmlns:a16="http://schemas.microsoft.com/office/drawing/2014/main" xmlns="" id="{593452A6-2A2A-46FA-9A62-CC650A9DAB66}"/>
              </a:ext>
            </a:extLst>
          </p:cNvPr>
          <p:cNvSpPr/>
          <p:nvPr/>
        </p:nvSpPr>
        <p:spPr>
          <a:xfrm>
            <a:off x="6587712" y="984134"/>
            <a:ext cx="2311069" cy="1810115"/>
          </a:xfrm>
          <a:custGeom>
            <a:avLst/>
            <a:gdLst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873457 w 2326944"/>
              <a:gd name="connsiteY4" fmla="*/ 1845860 h 1845860"/>
              <a:gd name="connsiteX5" fmla="*/ 1999398 w 2326944"/>
              <a:gd name="connsiteY5" fmla="*/ 1153236 h 1845860"/>
              <a:gd name="connsiteX6" fmla="*/ 1999398 w 2326944"/>
              <a:gd name="connsiteY6" fmla="*/ 1296537 h 1845860"/>
              <a:gd name="connsiteX7" fmla="*/ 2326944 w 2326944"/>
              <a:gd name="connsiteY7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587343 w 2326944"/>
              <a:gd name="connsiteY4" fmla="*/ 1385358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45860"/>
              <a:gd name="connsiteX1" fmla="*/ 1999398 w 2326944"/>
              <a:gd name="connsiteY1" fmla="*/ 0 h 1845860"/>
              <a:gd name="connsiteX2" fmla="*/ 1995986 w 2326944"/>
              <a:gd name="connsiteY2" fmla="*/ 143302 h 1845860"/>
              <a:gd name="connsiteX3" fmla="*/ 0 w 2326944"/>
              <a:gd name="connsiteY3" fmla="*/ 1340893 h 1845860"/>
              <a:gd name="connsiteX4" fmla="*/ 603643 w 2326944"/>
              <a:gd name="connsiteY4" fmla="*/ 1350775 h 1845860"/>
              <a:gd name="connsiteX5" fmla="*/ 873457 w 2326944"/>
              <a:gd name="connsiteY5" fmla="*/ 1845860 h 1845860"/>
              <a:gd name="connsiteX6" fmla="*/ 1999398 w 2326944"/>
              <a:gd name="connsiteY6" fmla="*/ 1153236 h 1845860"/>
              <a:gd name="connsiteX7" fmla="*/ 1999398 w 2326944"/>
              <a:gd name="connsiteY7" fmla="*/ 1296537 h 1845860"/>
              <a:gd name="connsiteX8" fmla="*/ 2326944 w 2326944"/>
              <a:gd name="connsiteY8" fmla="*/ 665328 h 1845860"/>
              <a:gd name="connsiteX0" fmla="*/ 2326944 w 2326944"/>
              <a:gd name="connsiteY0" fmla="*/ 665328 h 1821113"/>
              <a:gd name="connsiteX1" fmla="*/ 1999398 w 2326944"/>
              <a:gd name="connsiteY1" fmla="*/ 0 h 1821113"/>
              <a:gd name="connsiteX2" fmla="*/ 1995986 w 2326944"/>
              <a:gd name="connsiteY2" fmla="*/ 143302 h 1821113"/>
              <a:gd name="connsiteX3" fmla="*/ 0 w 2326944"/>
              <a:gd name="connsiteY3" fmla="*/ 1340893 h 1821113"/>
              <a:gd name="connsiteX4" fmla="*/ 603643 w 2326944"/>
              <a:gd name="connsiteY4" fmla="*/ 1350775 h 1821113"/>
              <a:gd name="connsiteX5" fmla="*/ 887744 w 2326944"/>
              <a:gd name="connsiteY5" fmla="*/ 1821113 h 1821113"/>
              <a:gd name="connsiteX6" fmla="*/ 1999398 w 2326944"/>
              <a:gd name="connsiteY6" fmla="*/ 1153236 h 1821113"/>
              <a:gd name="connsiteX7" fmla="*/ 1999398 w 2326944"/>
              <a:gd name="connsiteY7" fmla="*/ 1296537 h 1821113"/>
              <a:gd name="connsiteX8" fmla="*/ 2326944 w 2326944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7768 w 2311069"/>
              <a:gd name="connsiteY4" fmla="*/ 1350775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586181 w 2311069"/>
              <a:gd name="connsiteY4" fmla="*/ 1353524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01206 w 2311069"/>
              <a:gd name="connsiteY4" fmla="*/ 1340201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21113"/>
              <a:gd name="connsiteX1" fmla="*/ 1983523 w 2311069"/>
              <a:gd name="connsiteY1" fmla="*/ 0 h 1821113"/>
              <a:gd name="connsiteX2" fmla="*/ 1980111 w 2311069"/>
              <a:gd name="connsiteY2" fmla="*/ 143302 h 1821113"/>
              <a:gd name="connsiteX3" fmla="*/ 0 w 2311069"/>
              <a:gd name="connsiteY3" fmla="*/ 1313398 h 1821113"/>
              <a:gd name="connsiteX4" fmla="*/ 638030 w 2311069"/>
              <a:gd name="connsiteY4" fmla="*/ 1295470 h 1821113"/>
              <a:gd name="connsiteX5" fmla="*/ 871869 w 2311069"/>
              <a:gd name="connsiteY5" fmla="*/ 1821113 h 1821113"/>
              <a:gd name="connsiteX6" fmla="*/ 1983523 w 2311069"/>
              <a:gd name="connsiteY6" fmla="*/ 1153236 h 1821113"/>
              <a:gd name="connsiteX7" fmla="*/ 1983523 w 2311069"/>
              <a:gd name="connsiteY7" fmla="*/ 1296537 h 1821113"/>
              <a:gd name="connsiteX8" fmla="*/ 2311069 w 2311069"/>
              <a:gd name="connsiteY8" fmla="*/ 665328 h 1821113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38030 w 2311069"/>
              <a:gd name="connsiteY4" fmla="*/ 129547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13907 w 2311069"/>
              <a:gd name="connsiteY4" fmla="*/ 1318205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94857 w 2311069"/>
              <a:gd name="connsiteY4" fmla="*/ 135120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669105 w 2311069"/>
              <a:gd name="connsiteY4" fmla="*/ 1038448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758483 w 2311069"/>
              <a:gd name="connsiteY4" fmla="*/ 1042390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864161 w 2311069"/>
              <a:gd name="connsiteY4" fmla="*/ 1011749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40215 w 2340215"/>
              <a:gd name="connsiteY0" fmla="*/ 665328 h 1812106"/>
              <a:gd name="connsiteX1" fmla="*/ 2012669 w 2340215"/>
              <a:gd name="connsiteY1" fmla="*/ 0 h 1812106"/>
              <a:gd name="connsiteX2" fmla="*/ 2009257 w 2340215"/>
              <a:gd name="connsiteY2" fmla="*/ 143302 h 1812106"/>
              <a:gd name="connsiteX3" fmla="*/ 29146 w 2340215"/>
              <a:gd name="connsiteY3" fmla="*/ 1313398 h 1812106"/>
              <a:gd name="connsiteX4" fmla="*/ 907364 w 2340215"/>
              <a:gd name="connsiteY4" fmla="*/ 1810115 h 1812106"/>
              <a:gd name="connsiteX5" fmla="*/ 2012669 w 2340215"/>
              <a:gd name="connsiteY5" fmla="*/ 1153236 h 1812106"/>
              <a:gd name="connsiteX6" fmla="*/ 2012669 w 2340215"/>
              <a:gd name="connsiteY6" fmla="*/ 1296537 h 1812106"/>
              <a:gd name="connsiteX7" fmla="*/ 2340215 w 2340215"/>
              <a:gd name="connsiteY7" fmla="*/ 665328 h 1812106"/>
              <a:gd name="connsiteX0" fmla="*/ 2378387 w 2378387"/>
              <a:gd name="connsiteY0" fmla="*/ 665328 h 1821511"/>
              <a:gd name="connsiteX1" fmla="*/ 2050841 w 2378387"/>
              <a:gd name="connsiteY1" fmla="*/ 0 h 1821511"/>
              <a:gd name="connsiteX2" fmla="*/ 2047429 w 2378387"/>
              <a:gd name="connsiteY2" fmla="*/ 143302 h 1821511"/>
              <a:gd name="connsiteX3" fmla="*/ 67318 w 2378387"/>
              <a:gd name="connsiteY3" fmla="*/ 1313398 h 1821511"/>
              <a:gd name="connsiteX4" fmla="*/ 646247 w 2378387"/>
              <a:gd name="connsiteY4" fmla="*/ 1356232 h 1821511"/>
              <a:gd name="connsiteX5" fmla="*/ 945536 w 2378387"/>
              <a:gd name="connsiteY5" fmla="*/ 1810115 h 1821511"/>
              <a:gd name="connsiteX6" fmla="*/ 2050841 w 2378387"/>
              <a:gd name="connsiteY6" fmla="*/ 1153236 h 1821511"/>
              <a:gd name="connsiteX7" fmla="*/ 2050841 w 2378387"/>
              <a:gd name="connsiteY7" fmla="*/ 1296537 h 1821511"/>
              <a:gd name="connsiteX8" fmla="*/ 2378387 w 2378387"/>
              <a:gd name="connsiteY8" fmla="*/ 665328 h 1821511"/>
              <a:gd name="connsiteX0" fmla="*/ 2378387 w 2378387"/>
              <a:gd name="connsiteY0" fmla="*/ 665328 h 1810115"/>
              <a:gd name="connsiteX1" fmla="*/ 2050841 w 2378387"/>
              <a:gd name="connsiteY1" fmla="*/ 0 h 1810115"/>
              <a:gd name="connsiteX2" fmla="*/ 2047429 w 2378387"/>
              <a:gd name="connsiteY2" fmla="*/ 143302 h 1810115"/>
              <a:gd name="connsiteX3" fmla="*/ 67318 w 2378387"/>
              <a:gd name="connsiteY3" fmla="*/ 1313398 h 1810115"/>
              <a:gd name="connsiteX4" fmla="*/ 646247 w 2378387"/>
              <a:gd name="connsiteY4" fmla="*/ 1356232 h 1810115"/>
              <a:gd name="connsiteX5" fmla="*/ 945536 w 2378387"/>
              <a:gd name="connsiteY5" fmla="*/ 1810115 h 1810115"/>
              <a:gd name="connsiteX6" fmla="*/ 2050841 w 2378387"/>
              <a:gd name="connsiteY6" fmla="*/ 1153236 h 1810115"/>
              <a:gd name="connsiteX7" fmla="*/ 2050841 w 2378387"/>
              <a:gd name="connsiteY7" fmla="*/ 1296537 h 1810115"/>
              <a:gd name="connsiteX8" fmla="*/ 2378387 w 2378387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  <a:gd name="connsiteX0" fmla="*/ 2311069 w 2311069"/>
              <a:gd name="connsiteY0" fmla="*/ 665328 h 1810115"/>
              <a:gd name="connsiteX1" fmla="*/ 1983523 w 2311069"/>
              <a:gd name="connsiteY1" fmla="*/ 0 h 1810115"/>
              <a:gd name="connsiteX2" fmla="*/ 1980111 w 2311069"/>
              <a:gd name="connsiteY2" fmla="*/ 143302 h 1810115"/>
              <a:gd name="connsiteX3" fmla="*/ 0 w 2311069"/>
              <a:gd name="connsiteY3" fmla="*/ 1313398 h 1810115"/>
              <a:gd name="connsiteX4" fmla="*/ 578929 w 2311069"/>
              <a:gd name="connsiteY4" fmla="*/ 1356232 h 1810115"/>
              <a:gd name="connsiteX5" fmla="*/ 878218 w 2311069"/>
              <a:gd name="connsiteY5" fmla="*/ 1810115 h 1810115"/>
              <a:gd name="connsiteX6" fmla="*/ 1983523 w 2311069"/>
              <a:gd name="connsiteY6" fmla="*/ 1153236 h 1810115"/>
              <a:gd name="connsiteX7" fmla="*/ 1983523 w 2311069"/>
              <a:gd name="connsiteY7" fmla="*/ 1296537 h 1810115"/>
              <a:gd name="connsiteX8" fmla="*/ 2311069 w 2311069"/>
              <a:gd name="connsiteY8" fmla="*/ 665328 h 18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069" h="1810115">
                <a:moveTo>
                  <a:pt x="2311069" y="665328"/>
                </a:moveTo>
                <a:lnTo>
                  <a:pt x="1983523" y="0"/>
                </a:lnTo>
                <a:cubicBezTo>
                  <a:pt x="1982386" y="47767"/>
                  <a:pt x="1981248" y="95535"/>
                  <a:pt x="1980111" y="143302"/>
                </a:cubicBezTo>
                <a:cubicBezTo>
                  <a:pt x="1159444" y="152732"/>
                  <a:pt x="433317" y="590066"/>
                  <a:pt x="0" y="1313398"/>
                </a:cubicBezTo>
                <a:cubicBezTo>
                  <a:pt x="582855" y="1351423"/>
                  <a:pt x="3525" y="1311705"/>
                  <a:pt x="578929" y="1356232"/>
                </a:cubicBezTo>
                <a:cubicBezTo>
                  <a:pt x="885112" y="1809914"/>
                  <a:pt x="582149" y="1359674"/>
                  <a:pt x="878218" y="1810115"/>
                </a:cubicBezTo>
                <a:cubicBezTo>
                  <a:pt x="1135536" y="1416604"/>
                  <a:pt x="1478366" y="1204084"/>
                  <a:pt x="1983523" y="1153236"/>
                </a:cubicBezTo>
                <a:lnTo>
                  <a:pt x="1983523" y="1296537"/>
                </a:lnTo>
                <a:lnTo>
                  <a:pt x="2311069" y="665328"/>
                </a:lnTo>
                <a:close/>
              </a:path>
            </a:pathLst>
          </a:custGeom>
          <a:solidFill>
            <a:srgbClr val="8DC073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9" name="ArrowText2">
            <a:extLst>
              <a:ext uri="{FF2B5EF4-FFF2-40B4-BE49-F238E27FC236}">
                <a16:creationId xmlns:a16="http://schemas.microsoft.com/office/drawing/2014/main" xmlns="" id="{81119803-5EA6-4EF1-AA29-D48284451847}"/>
              </a:ext>
            </a:extLst>
          </p:cNvPr>
          <p:cNvSpPr txBox="1"/>
          <p:nvPr/>
        </p:nvSpPr>
        <p:spPr>
          <a:xfrm rot="20400000">
            <a:off x="7351837" y="1593626"/>
            <a:ext cx="1284313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Empathize</a:t>
            </a:r>
          </a:p>
        </p:txBody>
      </p:sp>
      <p:grpSp>
        <p:nvGrpSpPr>
          <p:cNvPr id="90" name="Groep 53">
            <a:extLst>
              <a:ext uri="{FF2B5EF4-FFF2-40B4-BE49-F238E27FC236}">
                <a16:creationId xmlns:a16="http://schemas.microsoft.com/office/drawing/2014/main" xmlns="" id="{CCA13E36-BAB0-4744-88CD-EA6385FC906F}"/>
              </a:ext>
            </a:extLst>
          </p:cNvPr>
          <p:cNvGrpSpPr/>
          <p:nvPr/>
        </p:nvGrpSpPr>
        <p:grpSpPr>
          <a:xfrm>
            <a:off x="8682543" y="773439"/>
            <a:ext cx="1810115" cy="2311069"/>
            <a:chOff x="6140581" y="689879"/>
            <a:chExt cx="1810115" cy="2311069"/>
          </a:xfrm>
        </p:grpSpPr>
        <p:sp>
          <p:nvSpPr>
            <p:cNvPr id="91" name="Vrije vorm: vorm 54">
              <a:extLst>
                <a:ext uri="{FF2B5EF4-FFF2-40B4-BE49-F238E27FC236}">
                  <a16:creationId xmlns:a16="http://schemas.microsoft.com/office/drawing/2014/main" xmlns="" id="{3ECD0459-3BD5-40A2-AE01-15EA9841D6F3}"/>
                </a:ext>
              </a:extLst>
            </p:cNvPr>
            <p:cNvSpPr/>
            <p:nvPr/>
          </p:nvSpPr>
          <p:spPr>
            <a:xfrm rot="3600000">
              <a:off x="5890104" y="940356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8F608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2" name="ArrowText3">
              <a:extLst>
                <a:ext uri="{FF2B5EF4-FFF2-40B4-BE49-F238E27FC236}">
                  <a16:creationId xmlns:a16="http://schemas.microsoft.com/office/drawing/2014/main" xmlns="" id="{9D43A6D8-459D-4255-A842-061BF2D62131}"/>
                </a:ext>
              </a:extLst>
            </p:cNvPr>
            <p:cNvSpPr txBox="1"/>
            <p:nvPr/>
          </p:nvSpPr>
          <p:spPr>
            <a:xfrm rot="2400000">
              <a:off x="6831181" y="1837792"/>
              <a:ext cx="957233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Explore</a:t>
              </a:r>
            </a:p>
          </p:txBody>
        </p:sp>
      </p:grpSp>
      <p:grpSp>
        <p:nvGrpSpPr>
          <p:cNvPr id="93" name="Groep 2">
            <a:extLst>
              <a:ext uri="{FF2B5EF4-FFF2-40B4-BE49-F238E27FC236}">
                <a16:creationId xmlns:a16="http://schemas.microsoft.com/office/drawing/2014/main" xmlns="" id="{4BD7E56E-66F5-4EC1-BF33-8F0D9C21EC02}"/>
              </a:ext>
            </a:extLst>
          </p:cNvPr>
          <p:cNvGrpSpPr/>
          <p:nvPr/>
        </p:nvGrpSpPr>
        <p:grpSpPr>
          <a:xfrm>
            <a:off x="9570558" y="2379619"/>
            <a:ext cx="1810115" cy="2311069"/>
            <a:chOff x="7007905" y="2364266"/>
            <a:chExt cx="1810115" cy="2311069"/>
          </a:xfrm>
        </p:grpSpPr>
        <p:sp>
          <p:nvSpPr>
            <p:cNvPr id="94" name="Vrije vorm: vorm 36">
              <a:extLst>
                <a:ext uri="{FF2B5EF4-FFF2-40B4-BE49-F238E27FC236}">
                  <a16:creationId xmlns:a16="http://schemas.microsoft.com/office/drawing/2014/main" xmlns="" id="{A88AB804-AEC5-49B2-A20B-7750228B736D}"/>
                </a:ext>
              </a:extLst>
            </p:cNvPr>
            <p:cNvSpPr/>
            <p:nvPr/>
          </p:nvSpPr>
          <p:spPr>
            <a:xfrm rot="7200000">
              <a:off x="6757428" y="2614743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0B14E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5" name="ArrowText4">
              <a:extLst>
                <a:ext uri="{FF2B5EF4-FFF2-40B4-BE49-F238E27FC236}">
                  <a16:creationId xmlns:a16="http://schemas.microsoft.com/office/drawing/2014/main" xmlns="" id="{8A9F7CE3-BCE1-4C1B-BD70-08E0C098E898}"/>
                </a:ext>
              </a:extLst>
            </p:cNvPr>
            <p:cNvSpPr txBox="1"/>
            <p:nvPr/>
          </p:nvSpPr>
          <p:spPr>
            <a:xfrm rot="5400000">
              <a:off x="7290273" y="3404633"/>
              <a:ext cx="1289805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192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Collaborate</a:t>
              </a:r>
            </a:p>
          </p:txBody>
        </p:sp>
      </p:grpSp>
      <p:grpSp>
        <p:nvGrpSpPr>
          <p:cNvPr id="96" name="Groep 3">
            <a:extLst>
              <a:ext uri="{FF2B5EF4-FFF2-40B4-BE49-F238E27FC236}">
                <a16:creationId xmlns:a16="http://schemas.microsoft.com/office/drawing/2014/main" xmlns="" id="{36B4DD7F-0C6C-47D1-873B-CA44FC53C16E}"/>
              </a:ext>
            </a:extLst>
          </p:cNvPr>
          <p:cNvGrpSpPr/>
          <p:nvPr/>
        </p:nvGrpSpPr>
        <p:grpSpPr>
          <a:xfrm>
            <a:off x="8378977" y="4199851"/>
            <a:ext cx="2311069" cy="1810115"/>
            <a:chOff x="5836472" y="4137398"/>
            <a:chExt cx="2311069" cy="1810115"/>
          </a:xfrm>
        </p:grpSpPr>
        <p:sp>
          <p:nvSpPr>
            <p:cNvPr id="97" name="Vrije vorm: vorm 50">
              <a:extLst>
                <a:ext uri="{FF2B5EF4-FFF2-40B4-BE49-F238E27FC236}">
                  <a16:creationId xmlns:a16="http://schemas.microsoft.com/office/drawing/2014/main" xmlns="" id="{22FAFB9E-EB23-45AB-80C0-11947547692B}"/>
                </a:ext>
              </a:extLst>
            </p:cNvPr>
            <p:cNvSpPr/>
            <p:nvPr/>
          </p:nvSpPr>
          <p:spPr>
            <a:xfrm rot="10800000">
              <a:off x="5836472" y="4137398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F10C0C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8" name="ArrowText5">
              <a:extLst>
                <a:ext uri="{FF2B5EF4-FFF2-40B4-BE49-F238E27FC236}">
                  <a16:creationId xmlns:a16="http://schemas.microsoft.com/office/drawing/2014/main" xmlns="" id="{46F5886B-C5B4-40A0-9739-C8ED49528F0D}"/>
                </a:ext>
              </a:extLst>
            </p:cNvPr>
            <p:cNvSpPr txBox="1"/>
            <p:nvPr/>
          </p:nvSpPr>
          <p:spPr>
            <a:xfrm rot="20409503">
              <a:off x="6161446" y="5034107"/>
              <a:ext cx="1127742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Ideate</a:t>
              </a:r>
            </a:p>
          </p:txBody>
        </p:sp>
      </p:grpSp>
      <p:grpSp>
        <p:nvGrpSpPr>
          <p:cNvPr id="99" name="Groep 4">
            <a:extLst>
              <a:ext uri="{FF2B5EF4-FFF2-40B4-BE49-F238E27FC236}">
                <a16:creationId xmlns:a16="http://schemas.microsoft.com/office/drawing/2014/main" xmlns="" id="{3DFB58DE-B164-4788-94CF-0348D34DBFF8}"/>
              </a:ext>
            </a:extLst>
          </p:cNvPr>
          <p:cNvGrpSpPr/>
          <p:nvPr/>
        </p:nvGrpSpPr>
        <p:grpSpPr>
          <a:xfrm>
            <a:off x="6789393" y="3937823"/>
            <a:ext cx="1810115" cy="2311069"/>
            <a:chOff x="4239485" y="3855354"/>
            <a:chExt cx="1810115" cy="2311069"/>
          </a:xfrm>
        </p:grpSpPr>
        <p:sp>
          <p:nvSpPr>
            <p:cNvPr id="100" name="Vrije vorm: vorm 52">
              <a:extLst>
                <a:ext uri="{FF2B5EF4-FFF2-40B4-BE49-F238E27FC236}">
                  <a16:creationId xmlns:a16="http://schemas.microsoft.com/office/drawing/2014/main" xmlns="" id="{181A3288-3944-438E-87DD-3563E9BAC03B}"/>
                </a:ext>
              </a:extLst>
            </p:cNvPr>
            <p:cNvSpPr/>
            <p:nvPr/>
          </p:nvSpPr>
          <p:spPr>
            <a:xfrm rot="14400000">
              <a:off x="3989008" y="4105831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06D1DD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101" name="ArrowText6">
              <a:extLst>
                <a:ext uri="{FF2B5EF4-FFF2-40B4-BE49-F238E27FC236}">
                  <a16:creationId xmlns:a16="http://schemas.microsoft.com/office/drawing/2014/main" xmlns="" id="{B94F15E6-AE70-49DE-8ADE-4E1CD1FFB93F}"/>
                </a:ext>
              </a:extLst>
            </p:cNvPr>
            <p:cNvSpPr txBox="1"/>
            <p:nvPr/>
          </p:nvSpPr>
          <p:spPr>
            <a:xfrm rot="2400000">
              <a:off x="4554284" y="4709652"/>
              <a:ext cx="704549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Tell</a:t>
              </a:r>
            </a:p>
          </p:txBody>
        </p:sp>
      </p:grpSp>
      <p:grpSp>
        <p:nvGrpSpPr>
          <p:cNvPr id="102" name="Groep 8">
            <a:extLst>
              <a:ext uri="{FF2B5EF4-FFF2-40B4-BE49-F238E27FC236}">
                <a16:creationId xmlns:a16="http://schemas.microsoft.com/office/drawing/2014/main" xmlns="" id="{9A7EBBC1-A151-4212-81F9-51C6A1B077FE}"/>
              </a:ext>
            </a:extLst>
          </p:cNvPr>
          <p:cNvGrpSpPr/>
          <p:nvPr/>
        </p:nvGrpSpPr>
        <p:grpSpPr>
          <a:xfrm>
            <a:off x="5908405" y="2317871"/>
            <a:ext cx="1810115" cy="2311069"/>
            <a:chOff x="3358673" y="2789797"/>
            <a:chExt cx="1810115" cy="2311069"/>
          </a:xfrm>
        </p:grpSpPr>
        <p:sp>
          <p:nvSpPr>
            <p:cNvPr id="103" name="Vrije vorm: vorm 57">
              <a:extLst>
                <a:ext uri="{FF2B5EF4-FFF2-40B4-BE49-F238E27FC236}">
                  <a16:creationId xmlns:a16="http://schemas.microsoft.com/office/drawing/2014/main" xmlns="" id="{EF789D0B-2965-4F25-88B6-E212E3E87055}"/>
                </a:ext>
              </a:extLst>
            </p:cNvPr>
            <p:cNvSpPr/>
            <p:nvPr/>
          </p:nvSpPr>
          <p:spPr>
            <a:xfrm rot="18000000">
              <a:off x="3108196" y="3040274"/>
              <a:ext cx="2311069" cy="1810115"/>
            </a:xfrm>
            <a:custGeom>
              <a:avLst/>
              <a:gdLst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873457 w 2326944"/>
                <a:gd name="connsiteY4" fmla="*/ 1845860 h 1845860"/>
                <a:gd name="connsiteX5" fmla="*/ 1999398 w 2326944"/>
                <a:gd name="connsiteY5" fmla="*/ 1153236 h 1845860"/>
                <a:gd name="connsiteX6" fmla="*/ 1999398 w 2326944"/>
                <a:gd name="connsiteY6" fmla="*/ 1296537 h 1845860"/>
                <a:gd name="connsiteX7" fmla="*/ 2326944 w 2326944"/>
                <a:gd name="connsiteY7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587343 w 2326944"/>
                <a:gd name="connsiteY4" fmla="*/ 1385358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45860"/>
                <a:gd name="connsiteX1" fmla="*/ 1999398 w 2326944"/>
                <a:gd name="connsiteY1" fmla="*/ 0 h 1845860"/>
                <a:gd name="connsiteX2" fmla="*/ 1995986 w 2326944"/>
                <a:gd name="connsiteY2" fmla="*/ 143302 h 1845860"/>
                <a:gd name="connsiteX3" fmla="*/ 0 w 2326944"/>
                <a:gd name="connsiteY3" fmla="*/ 1340893 h 1845860"/>
                <a:gd name="connsiteX4" fmla="*/ 603643 w 2326944"/>
                <a:gd name="connsiteY4" fmla="*/ 1350775 h 1845860"/>
                <a:gd name="connsiteX5" fmla="*/ 873457 w 2326944"/>
                <a:gd name="connsiteY5" fmla="*/ 1845860 h 1845860"/>
                <a:gd name="connsiteX6" fmla="*/ 1999398 w 2326944"/>
                <a:gd name="connsiteY6" fmla="*/ 1153236 h 1845860"/>
                <a:gd name="connsiteX7" fmla="*/ 1999398 w 2326944"/>
                <a:gd name="connsiteY7" fmla="*/ 1296537 h 1845860"/>
                <a:gd name="connsiteX8" fmla="*/ 2326944 w 2326944"/>
                <a:gd name="connsiteY8" fmla="*/ 665328 h 1845860"/>
                <a:gd name="connsiteX0" fmla="*/ 2326944 w 2326944"/>
                <a:gd name="connsiteY0" fmla="*/ 665328 h 1821113"/>
                <a:gd name="connsiteX1" fmla="*/ 1999398 w 2326944"/>
                <a:gd name="connsiteY1" fmla="*/ 0 h 1821113"/>
                <a:gd name="connsiteX2" fmla="*/ 1995986 w 2326944"/>
                <a:gd name="connsiteY2" fmla="*/ 143302 h 1821113"/>
                <a:gd name="connsiteX3" fmla="*/ 0 w 2326944"/>
                <a:gd name="connsiteY3" fmla="*/ 1340893 h 1821113"/>
                <a:gd name="connsiteX4" fmla="*/ 603643 w 2326944"/>
                <a:gd name="connsiteY4" fmla="*/ 1350775 h 1821113"/>
                <a:gd name="connsiteX5" fmla="*/ 887744 w 2326944"/>
                <a:gd name="connsiteY5" fmla="*/ 1821113 h 1821113"/>
                <a:gd name="connsiteX6" fmla="*/ 1999398 w 2326944"/>
                <a:gd name="connsiteY6" fmla="*/ 1153236 h 1821113"/>
                <a:gd name="connsiteX7" fmla="*/ 1999398 w 2326944"/>
                <a:gd name="connsiteY7" fmla="*/ 1296537 h 1821113"/>
                <a:gd name="connsiteX8" fmla="*/ 2326944 w 2326944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7768 w 2311069"/>
                <a:gd name="connsiteY4" fmla="*/ 1350775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586181 w 2311069"/>
                <a:gd name="connsiteY4" fmla="*/ 1353524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01206 w 2311069"/>
                <a:gd name="connsiteY4" fmla="*/ 1340201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21113"/>
                <a:gd name="connsiteX1" fmla="*/ 1983523 w 2311069"/>
                <a:gd name="connsiteY1" fmla="*/ 0 h 1821113"/>
                <a:gd name="connsiteX2" fmla="*/ 1980111 w 2311069"/>
                <a:gd name="connsiteY2" fmla="*/ 143302 h 1821113"/>
                <a:gd name="connsiteX3" fmla="*/ 0 w 2311069"/>
                <a:gd name="connsiteY3" fmla="*/ 1313398 h 1821113"/>
                <a:gd name="connsiteX4" fmla="*/ 638030 w 2311069"/>
                <a:gd name="connsiteY4" fmla="*/ 1295470 h 1821113"/>
                <a:gd name="connsiteX5" fmla="*/ 871869 w 2311069"/>
                <a:gd name="connsiteY5" fmla="*/ 1821113 h 1821113"/>
                <a:gd name="connsiteX6" fmla="*/ 1983523 w 2311069"/>
                <a:gd name="connsiteY6" fmla="*/ 1153236 h 1821113"/>
                <a:gd name="connsiteX7" fmla="*/ 1983523 w 2311069"/>
                <a:gd name="connsiteY7" fmla="*/ 1296537 h 1821113"/>
                <a:gd name="connsiteX8" fmla="*/ 2311069 w 2311069"/>
                <a:gd name="connsiteY8" fmla="*/ 665328 h 1821113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38030 w 2311069"/>
                <a:gd name="connsiteY4" fmla="*/ 129547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13907 w 2311069"/>
                <a:gd name="connsiteY4" fmla="*/ 1318205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94857 w 2311069"/>
                <a:gd name="connsiteY4" fmla="*/ 135120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669105 w 2311069"/>
                <a:gd name="connsiteY4" fmla="*/ 1038448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758483 w 2311069"/>
                <a:gd name="connsiteY4" fmla="*/ 1042390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864161 w 2311069"/>
                <a:gd name="connsiteY4" fmla="*/ 1011749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40215 w 2340215"/>
                <a:gd name="connsiteY0" fmla="*/ 665328 h 1812106"/>
                <a:gd name="connsiteX1" fmla="*/ 2012669 w 2340215"/>
                <a:gd name="connsiteY1" fmla="*/ 0 h 1812106"/>
                <a:gd name="connsiteX2" fmla="*/ 2009257 w 2340215"/>
                <a:gd name="connsiteY2" fmla="*/ 143302 h 1812106"/>
                <a:gd name="connsiteX3" fmla="*/ 29146 w 2340215"/>
                <a:gd name="connsiteY3" fmla="*/ 1313398 h 1812106"/>
                <a:gd name="connsiteX4" fmla="*/ 907364 w 2340215"/>
                <a:gd name="connsiteY4" fmla="*/ 1810115 h 1812106"/>
                <a:gd name="connsiteX5" fmla="*/ 2012669 w 2340215"/>
                <a:gd name="connsiteY5" fmla="*/ 1153236 h 1812106"/>
                <a:gd name="connsiteX6" fmla="*/ 2012669 w 2340215"/>
                <a:gd name="connsiteY6" fmla="*/ 1296537 h 1812106"/>
                <a:gd name="connsiteX7" fmla="*/ 2340215 w 2340215"/>
                <a:gd name="connsiteY7" fmla="*/ 665328 h 1812106"/>
                <a:gd name="connsiteX0" fmla="*/ 2378387 w 2378387"/>
                <a:gd name="connsiteY0" fmla="*/ 665328 h 1821511"/>
                <a:gd name="connsiteX1" fmla="*/ 2050841 w 2378387"/>
                <a:gd name="connsiteY1" fmla="*/ 0 h 1821511"/>
                <a:gd name="connsiteX2" fmla="*/ 2047429 w 2378387"/>
                <a:gd name="connsiteY2" fmla="*/ 143302 h 1821511"/>
                <a:gd name="connsiteX3" fmla="*/ 67318 w 2378387"/>
                <a:gd name="connsiteY3" fmla="*/ 1313398 h 1821511"/>
                <a:gd name="connsiteX4" fmla="*/ 646247 w 2378387"/>
                <a:gd name="connsiteY4" fmla="*/ 1356232 h 1821511"/>
                <a:gd name="connsiteX5" fmla="*/ 945536 w 2378387"/>
                <a:gd name="connsiteY5" fmla="*/ 1810115 h 1821511"/>
                <a:gd name="connsiteX6" fmla="*/ 2050841 w 2378387"/>
                <a:gd name="connsiteY6" fmla="*/ 1153236 h 1821511"/>
                <a:gd name="connsiteX7" fmla="*/ 2050841 w 2378387"/>
                <a:gd name="connsiteY7" fmla="*/ 1296537 h 1821511"/>
                <a:gd name="connsiteX8" fmla="*/ 2378387 w 2378387"/>
                <a:gd name="connsiteY8" fmla="*/ 665328 h 1821511"/>
                <a:gd name="connsiteX0" fmla="*/ 2378387 w 2378387"/>
                <a:gd name="connsiteY0" fmla="*/ 665328 h 1810115"/>
                <a:gd name="connsiteX1" fmla="*/ 2050841 w 2378387"/>
                <a:gd name="connsiteY1" fmla="*/ 0 h 1810115"/>
                <a:gd name="connsiteX2" fmla="*/ 2047429 w 2378387"/>
                <a:gd name="connsiteY2" fmla="*/ 143302 h 1810115"/>
                <a:gd name="connsiteX3" fmla="*/ 67318 w 2378387"/>
                <a:gd name="connsiteY3" fmla="*/ 1313398 h 1810115"/>
                <a:gd name="connsiteX4" fmla="*/ 646247 w 2378387"/>
                <a:gd name="connsiteY4" fmla="*/ 1356232 h 1810115"/>
                <a:gd name="connsiteX5" fmla="*/ 945536 w 2378387"/>
                <a:gd name="connsiteY5" fmla="*/ 1810115 h 1810115"/>
                <a:gd name="connsiteX6" fmla="*/ 2050841 w 2378387"/>
                <a:gd name="connsiteY6" fmla="*/ 1153236 h 1810115"/>
                <a:gd name="connsiteX7" fmla="*/ 2050841 w 2378387"/>
                <a:gd name="connsiteY7" fmla="*/ 1296537 h 1810115"/>
                <a:gd name="connsiteX8" fmla="*/ 2378387 w 2378387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  <a:gd name="connsiteX0" fmla="*/ 2311069 w 2311069"/>
                <a:gd name="connsiteY0" fmla="*/ 665328 h 1810115"/>
                <a:gd name="connsiteX1" fmla="*/ 1983523 w 2311069"/>
                <a:gd name="connsiteY1" fmla="*/ 0 h 1810115"/>
                <a:gd name="connsiteX2" fmla="*/ 1980111 w 2311069"/>
                <a:gd name="connsiteY2" fmla="*/ 143302 h 1810115"/>
                <a:gd name="connsiteX3" fmla="*/ 0 w 2311069"/>
                <a:gd name="connsiteY3" fmla="*/ 1313398 h 1810115"/>
                <a:gd name="connsiteX4" fmla="*/ 578929 w 2311069"/>
                <a:gd name="connsiteY4" fmla="*/ 1356232 h 1810115"/>
                <a:gd name="connsiteX5" fmla="*/ 878218 w 2311069"/>
                <a:gd name="connsiteY5" fmla="*/ 1810115 h 1810115"/>
                <a:gd name="connsiteX6" fmla="*/ 1983523 w 2311069"/>
                <a:gd name="connsiteY6" fmla="*/ 1153236 h 1810115"/>
                <a:gd name="connsiteX7" fmla="*/ 1983523 w 2311069"/>
                <a:gd name="connsiteY7" fmla="*/ 1296537 h 1810115"/>
                <a:gd name="connsiteX8" fmla="*/ 2311069 w 2311069"/>
                <a:gd name="connsiteY8" fmla="*/ 665328 h 18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069" h="1810115">
                  <a:moveTo>
                    <a:pt x="2311069" y="665328"/>
                  </a:moveTo>
                  <a:lnTo>
                    <a:pt x="1983523" y="0"/>
                  </a:lnTo>
                  <a:cubicBezTo>
                    <a:pt x="1982386" y="47767"/>
                    <a:pt x="1981248" y="95535"/>
                    <a:pt x="1980111" y="143302"/>
                  </a:cubicBezTo>
                  <a:cubicBezTo>
                    <a:pt x="1159444" y="152732"/>
                    <a:pt x="433317" y="590066"/>
                    <a:pt x="0" y="1313398"/>
                  </a:cubicBezTo>
                  <a:cubicBezTo>
                    <a:pt x="582855" y="1351423"/>
                    <a:pt x="3525" y="1311705"/>
                    <a:pt x="578929" y="1356232"/>
                  </a:cubicBezTo>
                  <a:cubicBezTo>
                    <a:pt x="885112" y="1809914"/>
                    <a:pt x="582149" y="1359674"/>
                    <a:pt x="878218" y="1810115"/>
                  </a:cubicBezTo>
                  <a:cubicBezTo>
                    <a:pt x="1135536" y="1416604"/>
                    <a:pt x="1478366" y="1204084"/>
                    <a:pt x="1983523" y="1153236"/>
                  </a:cubicBezTo>
                  <a:lnTo>
                    <a:pt x="1983523" y="1296537"/>
                  </a:lnTo>
                  <a:lnTo>
                    <a:pt x="2311069" y="665328"/>
                  </a:lnTo>
                  <a:close/>
                </a:path>
              </a:pathLst>
            </a:custGeom>
            <a:solidFill>
              <a:srgbClr val="3153E5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104" name="ArrowText6">
              <a:extLst>
                <a:ext uri="{FF2B5EF4-FFF2-40B4-BE49-F238E27FC236}">
                  <a16:creationId xmlns:a16="http://schemas.microsoft.com/office/drawing/2014/main" xmlns="" id="{04D5AA6E-C8C3-4860-A10B-962012C6841B}"/>
                </a:ext>
              </a:extLst>
            </p:cNvPr>
            <p:cNvSpPr txBox="1"/>
            <p:nvPr/>
          </p:nvSpPr>
          <p:spPr>
            <a:xfrm rot="5400000">
              <a:off x="3913762" y="3687129"/>
              <a:ext cx="704549" cy="27699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0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Sell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15970" y="745540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FUD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408" y="1916832"/>
            <a:ext cx="5676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Even with a fantastic solution, you will meet </a:t>
            </a:r>
            <a:r>
              <a:rPr lang="en-US" sz="2800" b="1" dirty="0">
                <a:solidFill>
                  <a:srgbClr val="FF0000"/>
                </a:solidFill>
              </a:rPr>
              <a:t>change resistance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Your customers will feel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>
                <a:solidFill>
                  <a:schemeClr val="bg1"/>
                </a:solidFill>
              </a:rPr>
              <a:t>ear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U</a:t>
            </a:r>
            <a:r>
              <a:rPr lang="en-US" sz="2800" b="1" dirty="0">
                <a:solidFill>
                  <a:schemeClr val="bg1"/>
                </a:solidFill>
              </a:rPr>
              <a:t>ncertainty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chemeClr val="bg1"/>
                </a:solidFill>
              </a:rPr>
              <a:t>oubt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Listen to their problems and take them seriously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Mitigate the issues and turn them into </a:t>
            </a:r>
            <a:r>
              <a:rPr lang="en-US" sz="2800" b="1" dirty="0" smtClean="0">
                <a:solidFill>
                  <a:schemeClr val="bg1"/>
                </a:solidFill>
              </a:rPr>
              <a:t>benefits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change resi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90" y="2276872"/>
            <a:ext cx="5528039" cy="3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4976" y="525042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Sell 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19022" y="745540"/>
            <a:ext cx="3237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Elevator Pitch</a:t>
            </a:r>
            <a:endParaRPr lang="pl-PL" sz="2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408" y="1916832"/>
            <a:ext cx="5676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 will have only one chance to convince your customers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You will have only </a:t>
            </a:r>
            <a:r>
              <a:rPr lang="en-US" sz="2800" b="1" dirty="0">
                <a:solidFill>
                  <a:srgbClr val="FF0000"/>
                </a:solidFill>
              </a:rPr>
              <a:t>one minute </a:t>
            </a:r>
            <a:r>
              <a:rPr lang="en-US" sz="2800" b="1" dirty="0">
                <a:solidFill>
                  <a:schemeClr val="bg1"/>
                </a:solidFill>
              </a:rPr>
              <a:t>to catch their </a:t>
            </a:r>
            <a:r>
              <a:rPr lang="en-US" sz="2800" b="1" dirty="0" smtClean="0">
                <a:solidFill>
                  <a:schemeClr val="bg1"/>
                </a:solidFill>
              </a:rPr>
              <a:t>attention</a:t>
            </a:r>
            <a:endParaRPr lang="pl-PL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In this one minute, you must explain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what solution you can offer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what benefits this will bring to them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what are the next </a:t>
            </a:r>
            <a:r>
              <a:rPr lang="en-US" sz="2800" b="1" dirty="0" smtClean="0">
                <a:solidFill>
                  <a:schemeClr val="bg1"/>
                </a:solidFill>
              </a:rPr>
              <a:t>steps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276872"/>
            <a:ext cx="4528028" cy="35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There was a team… </a:t>
            </a:r>
          </a:p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a dream team…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Image 22">
            <a:extLst>
              <a:ext uri="{FF2B5EF4-FFF2-40B4-BE49-F238E27FC236}">
                <a16:creationId xmlns:a16="http://schemas.microsoft.com/office/drawing/2014/main" xmlns="" id="{96BD62A6-907D-49C6-A898-1E3ABBB1E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0" r="9421"/>
          <a:stretch/>
        </p:blipFill>
        <p:spPr>
          <a:xfrm>
            <a:off x="3827253" y="1052736"/>
            <a:ext cx="4537494" cy="45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THE GOAL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Image 13">
            <a:extLst>
              <a:ext uri="{FF2B5EF4-FFF2-40B4-BE49-F238E27FC236}">
                <a16:creationId xmlns:a16="http://schemas.microsoft.com/office/drawing/2014/main" xmlns="" id="{C345FC90-07FA-4E05-86D0-027054EB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31" y="1412776"/>
            <a:ext cx="9420338" cy="451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83432" y="368989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YOUR IDEAS?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23792" y="484943"/>
            <a:ext cx="4835311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3210445" y="2908370"/>
            <a:ext cx="608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Build</a:t>
            </a:r>
            <a:r>
              <a:rPr lang="pl-PL" sz="4000" b="1" dirty="0" smtClean="0">
                <a:solidFill>
                  <a:schemeClr val="accent1"/>
                </a:solidFill>
              </a:rPr>
              <a:t>ing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>
                <a:solidFill>
                  <a:schemeClr val="accent1"/>
                </a:solidFill>
              </a:rPr>
              <a:t>better quality in IT </a:t>
            </a:r>
            <a:endParaRPr lang="pl-PL" sz="4000" b="1" dirty="0">
              <a:solidFill>
                <a:schemeClr val="accent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308603" y="3933057"/>
            <a:ext cx="5574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Stowarzyszenie Jakości Systemów Informatycznych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ul. Poznańska 16 lok. 4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00-680 Warszawa</a:t>
            </a:r>
            <a:endParaRPr lang="pl-PL" sz="2000" dirty="0"/>
          </a:p>
        </p:txBody>
      </p:sp>
      <p:sp>
        <p:nvSpPr>
          <p:cNvPr id="2" name="Rectangle 1"/>
          <p:cNvSpPr/>
          <p:nvPr/>
        </p:nvSpPr>
        <p:spPr>
          <a:xfrm>
            <a:off x="3967201" y="50066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>Karolina Zmitrowicz </a:t>
            </a:r>
            <a:r>
              <a:rPr lang="pl-PL" dirty="0">
                <a:hlinkClick r:id="rId4"/>
              </a:rPr>
              <a:t>k.zmitrowicz@sjsi.org</a:t>
            </a:r>
            <a:r>
              <a:rPr lang="pl-PL" dirty="0"/>
              <a:t> </a:t>
            </a:r>
          </a:p>
        </p:txBody>
      </p:sp>
      <p:pic>
        <p:nvPicPr>
          <p:cNvPr id="10" name="Picture 5" descr="C:\Users\Admin\Desktop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52" y="6202838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32" y="6345070"/>
            <a:ext cx="1066067" cy="401462"/>
          </a:xfrm>
          <a:prstGeom prst="rect">
            <a:avLst/>
          </a:prstGeom>
        </p:spPr>
      </p:pic>
      <p:pic>
        <p:nvPicPr>
          <p:cNvPr id="13" name="Picture 2" descr="Image result for tmmi local chap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41" y="5889282"/>
            <a:ext cx="1446838" cy="1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47514" y="6428035"/>
            <a:ext cx="147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www.sjsi.org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80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Image result for mupp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57" y="708838"/>
            <a:ext cx="12298321" cy="61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Ok…not really a dream team…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00" name="Picture 4" descr="Image result for goblins lord of the 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9" y="1050329"/>
            <a:ext cx="10922681" cy="58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extBox 2"/>
          <p:cNvSpPr txBox="1"/>
          <p:nvPr/>
        </p:nvSpPr>
        <p:spPr>
          <a:xfrm>
            <a:off x="2207568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20033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55D5CF"/>
                </a:solidFill>
                <a:latin typeface="Copperplate Gothic Bold" panose="020E0705020206020404" pitchFamily="34" charset="0"/>
              </a:rPr>
              <a:t>There were trying…</a:t>
            </a:r>
            <a:endParaRPr lang="pl-PL" sz="4800" dirty="0">
              <a:solidFill>
                <a:srgbClr val="55D5CF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765</Words>
  <Application>Microsoft Office PowerPoint</Application>
  <PresentationFormat>Widescreen</PresentationFormat>
  <Paragraphs>406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Copperplate Gothic Bold</vt:lpstr>
      <vt:lpstr>Hadassah Friedlaender</vt:lpstr>
      <vt:lpstr>KaiTi</vt:lpstr>
      <vt:lpstr>Lucida Handwriting</vt:lpstr>
      <vt:lpstr>Microsoft Sans Serif</vt:lpstr>
      <vt:lpstr>Wingdings</vt:lpstr>
      <vt:lpstr>Motyw pakietu Office</vt:lpstr>
      <vt:lpstr>PowerPoint Presentation</vt:lpstr>
      <vt:lpstr>Pleased to meet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Karolina Zmitrowicz</cp:lastModifiedBy>
  <cp:revision>73</cp:revision>
  <dcterms:created xsi:type="dcterms:W3CDTF">2012-06-27T12:50:01Z</dcterms:created>
  <dcterms:modified xsi:type="dcterms:W3CDTF">2018-11-29T20:32:50Z</dcterms:modified>
</cp:coreProperties>
</file>