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5"/>
  </p:notesMasterIdLst>
  <p:sldIdLst>
    <p:sldId id="289" r:id="rId2"/>
    <p:sldId id="359" r:id="rId3"/>
    <p:sldId id="277" r:id="rId4"/>
    <p:sldId id="330" r:id="rId5"/>
    <p:sldId id="360" r:id="rId6"/>
    <p:sldId id="361" r:id="rId7"/>
    <p:sldId id="362" r:id="rId8"/>
    <p:sldId id="364" r:id="rId9"/>
    <p:sldId id="363" r:id="rId10"/>
    <p:sldId id="365" r:id="rId11"/>
    <p:sldId id="366" r:id="rId12"/>
    <p:sldId id="367" r:id="rId13"/>
    <p:sldId id="276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оман Клин" initials="KRL" lastIdx="1" clrIdx="0"/>
  <p:cmAuthor id="1" name="MVB" initials="M" lastIdx="16" clrIdx="1"/>
  <p:cmAuthor id="2" name="Афанасьев Дмитрий Николаевич" initials="АДН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8D01"/>
    <a:srgbClr val="069421"/>
    <a:srgbClr val="000000"/>
    <a:srgbClr val="EAEAEA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81395" autoAdjust="0"/>
  </p:normalViewPr>
  <p:slideViewPr>
    <p:cSldViewPr>
      <p:cViewPr>
        <p:scale>
          <a:sx n="66" d="100"/>
          <a:sy n="66" d="100"/>
        </p:scale>
        <p:origin x="-2010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73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7A1D1-0B9B-4257-831C-FE2C488B8EDC}" type="datetimeFigureOut">
              <a:rPr lang="ru-RU" smtClean="0"/>
              <a:pPr/>
              <a:t>31.12.2016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4A8A9-8AD1-4AF8-93E4-B6FBA174E8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760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latin typeface="+mn-lt"/>
              </a:rPr>
              <a:t>Классическая наука делает то, что можно, так, как нужно; прикладная – то, что нужно, так, </a:t>
            </a:r>
            <a:r>
              <a:rPr lang="ru-RU" sz="1200" smtClean="0">
                <a:latin typeface="+mn-lt"/>
              </a:rPr>
              <a:t>как можно.</a:t>
            </a:r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4A8A9-8AD1-4AF8-93E4-B6FBA174E84A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4252913" y="0"/>
          <a:ext cx="4891087" cy="443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Image" r:id="rId3" imgW="8228571" imgH="8711111" progId="">
                  <p:embed/>
                </p:oleObj>
              </mc:Choice>
              <mc:Fallback>
                <p:oleObj name="Image" r:id="rId3" imgW="8228571" imgH="8711111" progId="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0"/>
                        <a:ext cx="4891087" cy="443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7A98CD">
                                    <a:alpha val="39998"/>
                                  </a:srgbClr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0" name="Rectangle 18" descr="Light horizontal"/>
          <p:cNvSpPr>
            <a:spLocks noChangeArrowheads="1"/>
          </p:cNvSpPr>
          <p:nvPr/>
        </p:nvSpPr>
        <p:spPr bwMode="gray">
          <a:xfrm>
            <a:off x="0" y="9525"/>
            <a:ext cx="1476375" cy="6848475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ltGray">
          <a:xfrm flipV="1">
            <a:off x="0" y="4267200"/>
            <a:ext cx="9144000" cy="1106488"/>
          </a:xfrm>
          <a:prstGeom prst="rect">
            <a:avLst/>
          </a:prstGeom>
          <a:solidFill>
            <a:schemeClr val="accent1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93" name="AutoShape 21"/>
          <p:cNvSpPr>
            <a:spLocks noChangeArrowheads="1"/>
          </p:cNvSpPr>
          <p:nvPr/>
        </p:nvSpPr>
        <p:spPr bwMode="ltGray">
          <a:xfrm>
            <a:off x="1474788" y="5156200"/>
            <a:ext cx="7129462" cy="5048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3548063"/>
            <a:ext cx="7239000" cy="1371600"/>
          </a:xfrm>
        </p:spPr>
        <p:txBody>
          <a:bodyPr/>
          <a:lstStyle>
            <a:lvl1pPr algn="l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14488" y="5224463"/>
            <a:ext cx="68580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4254500" y="6088063"/>
            <a:ext cx="1079500" cy="603250"/>
            <a:chOff x="2680" y="3678"/>
            <a:chExt cx="680" cy="380"/>
          </a:xfrm>
        </p:grpSpPr>
        <p:sp>
          <p:nvSpPr>
            <p:cNvPr id="3086" name="Text Box 14"/>
            <p:cNvSpPr txBox="1">
              <a:spLocks noChangeArrowheads="1"/>
            </p:cNvSpPr>
            <p:nvPr/>
          </p:nvSpPr>
          <p:spPr bwMode="gray">
            <a:xfrm>
              <a:off x="2680" y="3789"/>
              <a:ext cx="680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200" b="1">
                  <a:solidFill>
                    <a:schemeClr val="tx2"/>
                  </a:solidFill>
                  <a:latin typeface="Verdana" pitchFamily="34" charset="0"/>
                </a:rPr>
                <a:t>LOGO</a:t>
              </a:r>
            </a:p>
          </p:txBody>
        </p:sp>
        <p:sp>
          <p:nvSpPr>
            <p:cNvPr id="3087" name="AutoShape 15"/>
            <p:cNvSpPr>
              <a:spLocks noChangeArrowheads="1"/>
            </p:cNvSpPr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60305-31EB-4E71-978D-FFD581641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AB3CD-E9AC-4886-8EA9-428EFE2F5E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707A1-ECC9-497D-BD97-DF778ACBF2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D2932-552C-49C8-BBC8-B8E5073811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3B06A-9C26-4FDB-AB20-C3E1FA2544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0AC5C-62B7-43C7-A168-1F61E901E2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2A00D-8F98-4894-8870-2EFE518B0D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EC7E4-19C5-43E9-A394-7C194FCB2A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E560-9044-4279-8AA2-BE314714AE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B801C-8D45-422B-A02D-D28F801A0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 descr="Light horizontal"/>
          <p:cNvSpPr>
            <a:spLocks noChangeArrowheads="1"/>
          </p:cNvSpPr>
          <p:nvPr/>
        </p:nvSpPr>
        <p:spPr bwMode="gray">
          <a:xfrm>
            <a:off x="0" y="0"/>
            <a:ext cx="468313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invGray">
          <a:xfrm>
            <a:off x="0" y="-26988"/>
            <a:ext cx="9144000" cy="692151"/>
          </a:xfrm>
          <a:prstGeom prst="rect">
            <a:avLst/>
          </a:prstGeom>
          <a:solidFill>
            <a:schemeClr val="accent1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468313" y="6410325"/>
            <a:ext cx="8424862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2" name="AutoShape 18"/>
          <p:cNvSpPr>
            <a:spLocks noChangeArrowheads="1"/>
          </p:cNvSpPr>
          <p:nvPr/>
        </p:nvSpPr>
        <p:spPr bwMode="blackWhite">
          <a:xfrm>
            <a:off x="468313" y="233363"/>
            <a:ext cx="7488237" cy="7207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3810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667000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n-lt"/>
              </a:defRPr>
            </a:lvl1pPr>
          </a:lstStyle>
          <a:p>
            <a:r>
              <a:rPr lang="ru-RU" smtClean="0"/>
              <a:t>www.themegallery.com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008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r>
              <a:rPr lang="ru-RU" smtClean="0"/>
              <a:t>ФГУП НИИПС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386513"/>
            <a:ext cx="2133600" cy="21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</a:defRPr>
            </a:lvl1pPr>
          </a:lstStyle>
          <a:p>
            <a:fld id="{E0FEAA31-0624-4950-A516-43574FF7214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547688" y="319088"/>
            <a:ext cx="71628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white">
          <a:xfrm>
            <a:off x="8153400" y="261938"/>
            <a:ext cx="990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ltGray">
          <a:xfrm rot="5400000">
            <a:off x="8397876" y="-136525"/>
            <a:ext cx="284162" cy="750887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4005263"/>
            <a:ext cx="7239000" cy="1371600"/>
          </a:xfrm>
        </p:spPr>
        <p:txBody>
          <a:bodyPr/>
          <a:lstStyle/>
          <a:p>
            <a:r>
              <a:rPr lang="ru-RU" sz="2400" spc="120" dirty="0" smtClean="0">
                <a:solidFill>
                  <a:schemeClr val="bg1"/>
                </a:solidFill>
              </a:rPr>
              <a:t>Внедрение аналитика на проект с 18-летней историей</a:t>
            </a:r>
            <a:endParaRPr lang="en-US" sz="2400" spc="120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600" dirty="0" smtClean="0"/>
              <a:t>Сектор системного анализа НИИ Почтовой связи</a:t>
            </a:r>
            <a:endParaRPr lang="en-US" sz="1600" dirty="0"/>
          </a:p>
        </p:txBody>
      </p:sp>
      <p:pic>
        <p:nvPicPr>
          <p:cNvPr id="2052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6700"/>
            <a:ext cx="1465263" cy="1700213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563938" y="5949950"/>
            <a:ext cx="2232025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Оценка и советы аналитика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196752"/>
            <a:ext cx="803276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Понять и вникнуть</a:t>
            </a:r>
            <a:endParaRPr lang="ru-RU" sz="28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/>
              <a:t>Первое, что нужно понять: выполнение какой роли ожидают от аналитика. В каждом проекте сложилось свое понимание, и необходимо получить представление, что делал аналитик до этого на проекте, как поступал и чего от него </a:t>
            </a:r>
            <a:r>
              <a:rPr lang="ru-RU" sz="2200" dirty="0" smtClean="0"/>
              <a:t>ждут;</a:t>
            </a:r>
            <a:endParaRPr lang="ru-RU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/>
              <a:t>Понимание жизненного цикла проекта, и с учетом роли аналитика – какие действия требуются на каждом из </a:t>
            </a:r>
            <a:r>
              <a:rPr lang="ru-RU" sz="2200" dirty="0" smtClean="0"/>
              <a:t>этапов;</a:t>
            </a:r>
            <a:endParaRPr lang="ru-RU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200" dirty="0"/>
              <a:t>Знакомство с предметной областью, технологией. Если описание не велось – самое время начать это </a:t>
            </a:r>
            <a:r>
              <a:rPr lang="ru-RU" sz="2200" dirty="0" smtClean="0"/>
              <a:t>делать;</a:t>
            </a:r>
            <a:endParaRPr lang="ru-RU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/>
              <a:t>Знакомство с системой: работа с отдельными частями по инструкциям, руководствам, после общения с </a:t>
            </a:r>
            <a:r>
              <a:rPr lang="ru-RU" sz="2200" dirty="0" err="1" smtClean="0"/>
              <a:t>тестировщиками</a:t>
            </a:r>
            <a:r>
              <a:rPr lang="ru-RU" sz="2200" dirty="0" smtClean="0"/>
              <a:t> и </a:t>
            </a:r>
            <a:r>
              <a:rPr lang="ru-RU" sz="2200" dirty="0"/>
              <a:t>далее </a:t>
            </a:r>
            <a:r>
              <a:rPr lang="ru-RU" sz="2200" dirty="0" smtClean="0"/>
              <a:t>с разработчиками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350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Оценка и советы аналитика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268760"/>
            <a:ext cx="803276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Роли в команде. Источники знаний</a:t>
            </a:r>
            <a:endParaRPr lang="ru-RU" sz="28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Стоит учесть, что распределение ролей в команде очень важно. Если вы сейчас находитесь на уровне «</a:t>
            </a:r>
            <a:r>
              <a:rPr lang="en-US" sz="2000" dirty="0"/>
              <a:t>Beginner</a:t>
            </a:r>
            <a:r>
              <a:rPr lang="ru-RU" sz="2000" dirty="0"/>
              <a:t>», то есть смысл сначала обратиться к специалисту с уровнем «</a:t>
            </a:r>
            <a:r>
              <a:rPr lang="en-US" sz="2000" dirty="0"/>
              <a:t>Intermediate</a:t>
            </a:r>
            <a:r>
              <a:rPr lang="ru-RU" sz="2000" dirty="0"/>
              <a:t>», а </a:t>
            </a:r>
            <a:r>
              <a:rPr lang="ru-RU" sz="2000" dirty="0" smtClean="0"/>
              <a:t>если </a:t>
            </a:r>
            <a:r>
              <a:rPr lang="ru-RU" sz="2000" dirty="0"/>
              <a:t>и он не ответит, то тогда уже поможет только «</a:t>
            </a:r>
            <a:r>
              <a:rPr lang="en-US" sz="2000" dirty="0"/>
              <a:t>Expert</a:t>
            </a:r>
            <a:r>
              <a:rPr lang="ru-RU" sz="2000" dirty="0" smtClean="0"/>
              <a:t>»;</a:t>
            </a:r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Если вам говорят, что «это делает Иванов», всегда важно понимать, почему Иванов. Некоторые «Ивановы» исполняют роли разработчиков/архитекторов/бизнес-аналитиков. Важно понимание, в роли кого Иванов делает </a:t>
            </a:r>
            <a:r>
              <a:rPr lang="ru-RU" sz="2000" dirty="0" smtClean="0"/>
              <a:t>это;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Учитывайте риски при планировании работы. Всегда важно знать свой «коэффициент оптимизма». Например, мой составляет 1,5. Если меня просят оценить задачу и мне кажется, что я ее выполню за день, то этот день нужно умножить на 1,5 и тогда срок получится более-менее точным.</a:t>
            </a:r>
          </a:p>
        </p:txBody>
      </p:sp>
    </p:spTree>
    <p:extLst>
      <p:ext uri="{BB962C8B-B14F-4D97-AF65-F5344CB8AC3E}">
        <p14:creationId xmlns:p14="http://schemas.microsoft.com/office/powerpoint/2010/main" val="357481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Оценка и советы аналитика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484784"/>
            <a:ext cx="8032762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800" b="1" dirty="0"/>
              <a:t>Сбор и управление требованиями в информационном хаосе</a:t>
            </a:r>
            <a:endParaRPr lang="ru-RU" sz="28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Если требования с трудом </a:t>
            </a:r>
            <a:r>
              <a:rPr lang="ru-RU" sz="2000" dirty="0" smtClean="0"/>
              <a:t>документируются</a:t>
            </a:r>
            <a:r>
              <a:rPr lang="en-US" sz="2000" dirty="0" smtClean="0"/>
              <a:t> </a:t>
            </a:r>
            <a:r>
              <a:rPr lang="ru-RU" sz="2000" dirty="0" smtClean="0"/>
              <a:t>и о </a:t>
            </a:r>
            <a:r>
              <a:rPr lang="ru-RU" sz="2000" dirty="0"/>
              <a:t>последующих уровнях зрелости </a:t>
            </a:r>
            <a:r>
              <a:rPr lang="ru-RU" sz="2000" dirty="0" smtClean="0"/>
              <a:t>можно говорить с большой натяжкой, </a:t>
            </a:r>
            <a:r>
              <a:rPr lang="ru-RU" sz="2000" dirty="0"/>
              <a:t>то нужно что-то начать менять </a:t>
            </a:r>
            <a:r>
              <a:rPr lang="ru-RU" sz="2000" dirty="0" smtClean="0"/>
              <a:t>кардинально;</a:t>
            </a:r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Найдите единомышленников (в том числе желательно и со стороны Заказчика</a:t>
            </a:r>
            <a:r>
              <a:rPr lang="ru-RU" sz="2000" dirty="0" smtClean="0"/>
              <a:t>);</a:t>
            </a:r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Описывайте все, к чему успели </a:t>
            </a:r>
            <a:r>
              <a:rPr lang="ru-RU" sz="2000" dirty="0" smtClean="0"/>
              <a:t>прикоснуться;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Необходимо согласовать время и постепенно описывать и структурировать все имеющиеся знания, восстанавливать требования к системе. Если они не помогут именно вам – то уж точно пригодятся следующему новому аналитику.</a:t>
            </a:r>
          </a:p>
        </p:txBody>
      </p:sp>
    </p:spTree>
    <p:extLst>
      <p:ext uri="{BB962C8B-B14F-4D97-AF65-F5344CB8AC3E}">
        <p14:creationId xmlns:p14="http://schemas.microsoft.com/office/powerpoint/2010/main" val="71250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3635375" y="5805488"/>
            <a:ext cx="2449513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gray">
          <a:xfrm>
            <a:off x="1619250" y="5229225"/>
            <a:ext cx="71993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sz="1600" b="1" smtClean="0">
                <a:solidFill>
                  <a:schemeClr val="bg1"/>
                </a:solidFill>
                <a:latin typeface="+mn-lt"/>
              </a:rPr>
              <a:t>Вопросы? Пожелания? Предложения? </a:t>
            </a:r>
            <a:endParaRPr lang="ru-RU" sz="16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4293095"/>
            <a:ext cx="7239000" cy="792089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</a:rPr>
              <a:t>Спасибо за внимание!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6700"/>
            <a:ext cx="1465263" cy="1700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Авторы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ru-RU" b="1" dirty="0" smtClean="0"/>
              <a:t>Евгения Сидорова</a:t>
            </a:r>
            <a:r>
              <a:rPr lang="ru-RU" dirty="0" smtClean="0"/>
              <a:t>, </a:t>
            </a:r>
            <a:r>
              <a:rPr lang="ru-RU" sz="2400" dirty="0" smtClean="0"/>
              <a:t>старший аналитик</a:t>
            </a:r>
          </a:p>
          <a:p>
            <a:pPr algn="ctr"/>
            <a:r>
              <a:rPr lang="ru-RU" b="1" dirty="0" smtClean="0"/>
              <a:t>Олег Ефремов</a:t>
            </a:r>
            <a:r>
              <a:rPr lang="ru-RU" dirty="0" smtClean="0"/>
              <a:t>, </a:t>
            </a:r>
            <a:r>
              <a:rPr lang="ru-RU" sz="2400" dirty="0" smtClean="0"/>
              <a:t>руководитель сектора системного анализа</a:t>
            </a: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(НИИ Почтовой связи, Москва)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11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2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43" name="Номер слайда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8148" name="Rectangle 84"/>
          <p:cNvSpPr>
            <a:spLocks noChangeArrowheads="1"/>
          </p:cNvSpPr>
          <p:nvPr/>
        </p:nvSpPr>
        <p:spPr bwMode="auto">
          <a:xfrm>
            <a:off x="539750" y="6453188"/>
            <a:ext cx="1800225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683568" y="2060848"/>
            <a:ext cx="788894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2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r>
              <a:rPr lang="ru-RU" sz="2400" b="1" kern="0" dirty="0" smtClean="0">
                <a:latin typeface="+mj-lt"/>
              </a:rPr>
              <a:t>  Несколько слов о компании</a:t>
            </a:r>
            <a:endParaRPr lang="ru-RU" sz="2400" b="1" kern="0" dirty="0">
              <a:latin typeface="+mj-lt"/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r>
              <a:rPr lang="ru-RU" sz="2400" b="1" kern="0" dirty="0" smtClean="0">
                <a:latin typeface="+mj-lt"/>
              </a:rPr>
              <a:t>  Основные ИС</a:t>
            </a:r>
          </a:p>
          <a:p>
            <a:pPr lvl="2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r>
              <a:rPr lang="ru-RU" sz="2400" b="1" kern="0" dirty="0" smtClean="0">
                <a:latin typeface="+mj-lt"/>
              </a:rPr>
              <a:t>  Взгляд менеджера</a:t>
            </a:r>
          </a:p>
          <a:p>
            <a:pPr lvl="2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r>
              <a:rPr lang="ru-RU" sz="2400" b="1" kern="0" dirty="0" smtClean="0">
                <a:latin typeface="+mj-lt"/>
              </a:rPr>
              <a:t>  Оценка ситуации и советы аналитика </a:t>
            </a:r>
          </a:p>
          <a:p>
            <a:pPr marL="1371600" lvl="2" indent="-457200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endParaRPr lang="ru-RU" sz="2400" b="1" kern="0" dirty="0" smtClean="0">
              <a:latin typeface="+mj-lt"/>
            </a:endParaRPr>
          </a:p>
          <a:p>
            <a:pPr marL="1371600" lvl="2" indent="-457200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endParaRPr lang="ru-RU" sz="2400" b="1" kern="0" dirty="0" smtClean="0">
              <a:latin typeface="+mj-lt"/>
            </a:endParaRPr>
          </a:p>
          <a:p>
            <a:pPr lvl="2">
              <a:spcBef>
                <a:spcPts val="0"/>
              </a:spcBef>
              <a:spcAft>
                <a:spcPts val="1200"/>
              </a:spcAft>
              <a:buClr>
                <a:schemeClr val="hlink"/>
              </a:buClr>
              <a:buFont typeface="+mj-lt"/>
              <a:buAutoNum type="arabicPeriod"/>
              <a:defRPr/>
            </a:pPr>
            <a:endParaRPr lang="ru-RU" sz="2400" b="1" kern="0" dirty="0" smtClean="0">
              <a:latin typeface="+mj-lt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black">
          <a:xfrm>
            <a:off x="547688" y="319088"/>
            <a:ext cx="733668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0" hangingPunct="0"/>
            <a:r>
              <a:rPr lang="ru-RU" b="1" kern="1200" spc="100" dirty="0" smtClean="0"/>
              <a:t>Структура презентации</a:t>
            </a:r>
            <a:endParaRPr lang="en-US" b="1" kern="1200" spc="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Коротко о компании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484784"/>
            <a:ext cx="80327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Научно-исследовательский и проектно-конструкторский институт почтовой связи (НИИПС) – системный интегратор ФГУП «Почта России»</a:t>
            </a:r>
          </a:p>
          <a:p>
            <a:endParaRPr lang="ru-RU" sz="3600" dirty="0"/>
          </a:p>
          <a:p>
            <a:pPr algn="ctr"/>
            <a:r>
              <a:rPr lang="en-US" sz="3600" dirty="0" smtClean="0"/>
              <a:t>http://www.niips.ru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Коротко о компании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484784"/>
            <a:ext cx="8032762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3600" b="1" dirty="0" smtClean="0"/>
              <a:t>Команды: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руководители проектов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аналитики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разработчики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err="1" smtClean="0"/>
              <a:t>тестировщики</a:t>
            </a:r>
            <a:endParaRPr lang="ru-RU" sz="3600" dirty="0" smtClean="0"/>
          </a:p>
          <a:p>
            <a:endParaRPr lang="ru-RU" sz="3600" dirty="0"/>
          </a:p>
          <a:p>
            <a:pPr algn="ctr"/>
            <a:r>
              <a:rPr lang="en-US" sz="3600" dirty="0" smtClean="0"/>
              <a:t>http://www.niips.ru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4613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Основные ИС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484784"/>
            <a:ext cx="803276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ОАСУ РПО </a:t>
            </a:r>
            <a:r>
              <a:rPr lang="ru-RU" sz="2800" dirty="0" smtClean="0"/>
              <a:t>– общероссийская </a:t>
            </a:r>
            <a:r>
              <a:rPr lang="ru-RU" sz="2800" dirty="0"/>
              <a:t>автоматизированная система учета и контроля за прохождением регистрируемых почтовых </a:t>
            </a:r>
            <a:r>
              <a:rPr lang="ru-RU" sz="2800" dirty="0" smtClean="0"/>
              <a:t>отправлений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АИС СЦ</a:t>
            </a:r>
            <a:r>
              <a:rPr lang="ru-RU" sz="3600" dirty="0" smtClean="0"/>
              <a:t> </a:t>
            </a:r>
            <a:r>
              <a:rPr lang="ru-RU" sz="2400" dirty="0" smtClean="0"/>
              <a:t>– </a:t>
            </a:r>
            <a:r>
              <a:rPr lang="ru-RU" sz="2800" dirty="0" smtClean="0"/>
              <a:t>автоматизированная </a:t>
            </a:r>
            <a:r>
              <a:rPr lang="ru-RU" sz="2800" dirty="0"/>
              <a:t>информационная система «Сортировочный центр</a:t>
            </a:r>
            <a:r>
              <a:rPr lang="ru-RU" sz="2800" dirty="0" smtClean="0"/>
              <a:t>»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ППП ПП </a:t>
            </a:r>
            <a:r>
              <a:rPr lang="ru-RU" sz="2800" dirty="0" smtClean="0"/>
              <a:t>– пакет </a:t>
            </a:r>
            <a:r>
              <a:rPr lang="ru-RU" sz="2800" dirty="0"/>
              <a:t>прикладных программ «</a:t>
            </a:r>
            <a:r>
              <a:rPr lang="ru-RU" sz="2800" dirty="0" err="1"/>
              <a:t>Партионная</a:t>
            </a:r>
            <a:r>
              <a:rPr lang="ru-RU" sz="2800" dirty="0"/>
              <a:t> почта»</a:t>
            </a:r>
          </a:p>
        </p:txBody>
      </p:sp>
    </p:spTree>
    <p:extLst>
      <p:ext uri="{BB962C8B-B14F-4D97-AF65-F5344CB8AC3E}">
        <p14:creationId xmlns:p14="http://schemas.microsoft.com/office/powerpoint/2010/main" val="8105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Взгляд менеджера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484784"/>
            <a:ext cx="80327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Аналитики чересчур глубоко пытаются погрузиться в </a:t>
            </a:r>
            <a:r>
              <a:rPr lang="ru-RU" sz="2800" dirty="0" smtClean="0"/>
              <a:t>тему</a:t>
            </a:r>
            <a:r>
              <a:rPr lang="en-US" sz="2800" dirty="0" smtClean="0"/>
              <a:t>;</a:t>
            </a:r>
            <a:endParaRPr lang="ru-RU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Аналитики пытаются все сделать </a:t>
            </a:r>
            <a:r>
              <a:rPr lang="ru-RU" sz="2800" dirty="0" smtClean="0"/>
              <a:t>правильно (</a:t>
            </a:r>
            <a:r>
              <a:rPr lang="ru-RU" sz="2800" dirty="0"/>
              <a:t>отличие классической науки от </a:t>
            </a:r>
            <a:r>
              <a:rPr lang="ru-RU" sz="2800" dirty="0" smtClean="0"/>
              <a:t>прикладной)</a:t>
            </a:r>
            <a:r>
              <a:rPr lang="en-US" sz="2800" dirty="0" smtClean="0"/>
              <a:t>;</a:t>
            </a:r>
            <a:endParaRPr lang="ru-RU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Удлиняются сроки подготовки документов </a:t>
            </a:r>
            <a:r>
              <a:rPr lang="ru-RU" sz="2800" dirty="0" smtClean="0"/>
              <a:t>(ЧТЗ, ТТ), </a:t>
            </a:r>
            <a:r>
              <a:rPr lang="ru-RU" sz="2800" dirty="0"/>
              <a:t>снижается качество, и как следствие – проблемы с разработкой программного </a:t>
            </a:r>
            <a:r>
              <a:rPr lang="ru-RU" sz="2800" dirty="0" smtClean="0"/>
              <a:t>обеспечения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7286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Взгляд менеджера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639828"/>
            <a:ext cx="803276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Сухой остаток </a:t>
            </a:r>
            <a:r>
              <a:rPr lang="ru-RU" sz="3200" dirty="0"/>
              <a:t>банален: недостаточно или отсутствует </a:t>
            </a:r>
            <a:r>
              <a:rPr lang="ru-RU" sz="3200" dirty="0" smtClean="0"/>
              <a:t>документирование, мало внимания уделяется обучению.</a:t>
            </a:r>
          </a:p>
          <a:p>
            <a:pPr>
              <a:spcBef>
                <a:spcPts val="1200"/>
              </a:spcBef>
            </a:pPr>
            <a:r>
              <a:rPr lang="ru-RU" sz="3200" b="1" dirty="0" smtClean="0"/>
              <a:t>Стратегия </a:t>
            </a:r>
            <a:r>
              <a:rPr lang="ru-RU" sz="3200" b="1" dirty="0"/>
              <a:t>успеха: </a:t>
            </a:r>
            <a:r>
              <a:rPr lang="en-US" sz="3200" dirty="0"/>
              <a:t>win</a:t>
            </a:r>
            <a:r>
              <a:rPr lang="ru-RU" sz="3200" dirty="0"/>
              <a:t>/</a:t>
            </a:r>
            <a:r>
              <a:rPr lang="en-US" sz="3200" dirty="0"/>
              <a:t>win</a:t>
            </a:r>
            <a:r>
              <a:rPr lang="ru-RU" sz="3200" dirty="0"/>
              <a:t> в комбинации с пословицей «вода камень точит» и обучением (теория и обязательно практика, поддержанные управлением знаниями</a:t>
            </a:r>
            <a:r>
              <a:rPr lang="ru-RU" sz="3200" dirty="0" smtClean="0"/>
              <a:t>).</a:t>
            </a:r>
            <a:endParaRPr lang="ru-RU" sz="32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0079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19088"/>
            <a:ext cx="7336680" cy="563562"/>
          </a:xfrm>
        </p:spPr>
        <p:txBody>
          <a:bodyPr/>
          <a:lstStyle/>
          <a:p>
            <a:pPr eaLnBrk="0" hangingPunct="0"/>
            <a:r>
              <a:rPr lang="ru-RU" b="1" kern="1200" spc="100" dirty="0" smtClean="0"/>
              <a:t>Оценка и советы аналитика</a:t>
            </a:r>
            <a:endParaRPr lang="en-US" b="1" kern="1200" spc="10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НИИПС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707A1-ECC9-497D-BD97-DF778ACBF2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539750" y="6453188"/>
            <a:ext cx="1944688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pic>
        <p:nvPicPr>
          <p:cNvPr id="8" name="Picture 4" descr="logo-niip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1"/>
            <a:ext cx="1142976" cy="13262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750" y="1618922"/>
            <a:ext cx="803276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800" b="1" dirty="0"/>
              <a:t>Чем «плохи» проекты с историей</a:t>
            </a:r>
            <a:endParaRPr lang="ru-RU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Система стала сложна, </a:t>
            </a:r>
            <a:r>
              <a:rPr lang="ru-RU" sz="2800" dirty="0" smtClean="0"/>
              <a:t>громоздка</a:t>
            </a:r>
            <a:r>
              <a:rPr lang="en-US" sz="2800" dirty="0" smtClean="0"/>
              <a:t>;</a:t>
            </a:r>
            <a:endParaRPr lang="ru-RU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Документация разрозненна, не соответствует </a:t>
            </a:r>
            <a:r>
              <a:rPr lang="ru-RU" sz="2800" dirty="0" smtClean="0"/>
              <a:t>функциональности</a:t>
            </a:r>
            <a:r>
              <a:rPr lang="en-US" sz="2800" dirty="0" smtClean="0"/>
              <a:t>;</a:t>
            </a:r>
            <a:endParaRPr lang="ru-RU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С Заказчиком выстроились свои отношения, которые нигде не зафиксированы, но есть «свои» </a:t>
            </a:r>
            <a:r>
              <a:rPr lang="ru-RU" sz="2800" dirty="0" smtClean="0"/>
              <a:t>правила</a:t>
            </a:r>
            <a:r>
              <a:rPr lang="en-US" sz="2800" dirty="0" smtClean="0"/>
              <a:t>;</a:t>
            </a:r>
            <a:endParaRPr lang="ru-RU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/>
              <a:t>В Команде есть «свои» роли, которые никак не описаны, но все им </a:t>
            </a:r>
            <a:r>
              <a:rPr lang="ru-RU" sz="2800" dirty="0" smtClean="0"/>
              <a:t>следуют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4386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Концепция модернизации&amp;#x0D;&amp;#x0A;логистических систем&amp;quot;&quot;/&gt;&lt;property id=&quot;20307&quot; value=&quot;289&quot;/&gt;&lt;/object&gt;&lt;object type=&quot;3&quot; unique_id=&quot;10005&quot;&gt;&lt;property id=&quot;20148&quot; value=&quot;5&quot;/&gt;&lt;property id=&quot;20300&quot; value=&quot;Slide 2&quot;/&gt;&lt;property id=&quot;20307&quot; value=&quot;277&quot;/&gt;&lt;/object&gt;&lt;object type=&quot;3&quot; unique_id=&quot;10006&quot;&gt;&lt;property id=&quot;20148&quot; value=&quot;5&quot;/&gt;&lt;property id=&quot;20300&quot; value=&quot;Slide 3 - &amp;quot;Исторические предпосылки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Фокус выполняемых задач&amp;quot;&quot;/&gt;&lt;property id=&quot;20307&quot; value=&quot;260&quot;/&gt;&lt;/object&gt;&lt;object type=&quot;3&quot; unique_id=&quot;10008&quot;&gt;&lt;property id=&quot;20148&quot; value=&quot;5&quot;/&gt;&lt;property id=&quot;20300&quot; value=&quot;Slide 5 - &amp;quot; &amp;quot;&quot;/&gt;&lt;property id=&quot;20307&quot; value=&quot;290&quot;/&gt;&lt;/object&gt;&lt;object type=&quot;3&quot; unique_id=&quot;10009&quot;&gt;&lt;property id=&quot;20148&quot; value=&quot;5&quot;/&gt;&lt;property id=&quot;20300&quot; value=&quot;Slide 6 - &amp;quot; &amp;quot;&quot;/&gt;&lt;property id=&quot;20307&quot; value=&quot;292&quot;/&gt;&lt;/object&gt;&lt;object type=&quot;3&quot; unique_id=&quot;10010&quot;&gt;&lt;property id=&quot;20148&quot; value=&quot;5&quot;/&gt;&lt;property id=&quot;20300&quot; value=&quot;Slide 7 - &amp;quot; &amp;quot;&quot;/&gt;&lt;property id=&quot;20307&quot; value=&quot;293&quot;/&gt;&lt;/object&gt;&lt;object type=&quot;3&quot; unique_id=&quot;10011&quot;&gt;&lt;property id=&quot;20148&quot; value=&quot;5&quot;/&gt;&lt;property id=&quot;20300&quot; value=&quot;Slide 8 - &amp;quot; &amp;quot;&quot;/&gt;&lt;property id=&quot;20307&quot; value=&quot;295&quot;/&gt;&lt;/object&gt;&lt;object type=&quot;3&quot; unique_id=&quot;10012&quot;&gt;&lt;property id=&quot;20148&quot; value=&quot;5&quot;/&gt;&lt;property id=&quot;20300&quot; value=&quot;Slide 9 - &amp;quot; &amp;quot;&quot;/&gt;&lt;property id=&quot;20307&quot; value=&quot;296&quot;/&gt;&lt;/object&gt;&lt;object type=&quot;3&quot; unique_id=&quot;10013&quot;&gt;&lt;property id=&quot;20148&quot; value=&quot;5&quot;/&gt;&lt;property id=&quot;20300&quot; value=&quot;Slide 10 - &amp;quot; &amp;quot;&quot;/&gt;&lt;property id=&quot;20307&quot; value=&quot;297&quot;/&gt;&lt;/object&gt;&lt;object type=&quot;3&quot; unique_id=&quot;10014&quot;&gt;&lt;property id=&quot;20148&quot; value=&quot;5&quot;/&gt;&lt;property id=&quot;20300&quot; value=&quot;Slide 11 - &amp;quot; &amp;quot;&quot;/&gt;&lt;property id=&quot;20307&quot; value=&quot;294&quot;/&gt;&lt;/object&gt;&lt;object type=&quot;3&quot; unique_id=&quot;10015&quot;&gt;&lt;property id=&quot;20148&quot; value=&quot;5&quot;/&gt;&lt;property id=&quot;20300&quot; value=&quot;Slide 12 - &amp;quot;ПЛИС – как будет&amp;quot;&quot;/&gt;&lt;property id=&quot;20307&quot; value=&quot;262&quot;/&gt;&lt;/object&gt;&lt;object type=&quot;3&quot; unique_id=&quot;10016&quot;&gt;&lt;property id=&quot;20148&quot; value=&quot;5&quot;/&gt;&lt;property id=&quot;20300&quot; value=&quot;Slide 13 - &amp;quot; &amp;quot;&quot;/&gt;&lt;property id=&quot;20307&quot; value=&quot;298&quot;/&gt;&lt;/object&gt;&lt;object type=&quot;3&quot; unique_id=&quot;10017&quot;&gt;&lt;property id=&quot;20148&quot; value=&quot;5&quot;/&gt;&lt;property id=&quot;20300&quot; value=&quot;Slide 14 - &amp;quot; &amp;quot;&quot;/&gt;&lt;property id=&quot;20307&quot; value=&quot;299&quot;/&gt;&lt;/object&gt;&lt;object type=&quot;3&quot; unique_id=&quot;10018&quot;&gt;&lt;property id=&quot;20148&quot; value=&quot;5&quot;/&gt;&lt;property id=&quot;20300&quot; value=&quot;Slide 15 - &amp;quot;Этапы реализации концепции&amp;quot;&quot;/&gt;&lt;property id=&quot;20307&quot; value=&quot;288&quot;/&gt;&lt;/object&gt;&lt;object type=&quot;3&quot; unique_id=&quot;10019&quot;&gt;&lt;property id=&quot;20148&quot; value=&quot;5&quot;/&gt;&lt;property id=&quot;20300&quot; value=&quot;Slide 16 - &amp;quot;Спасибо за внимание!&amp;quot;&quot;/&gt;&lt;property id=&quot;20307&quot; value=&quot;27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db2004134l">
  <a:themeElements>
    <a:clrScheme name="cdb2004134l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cdb2004134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34l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34l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34l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8877</TotalTime>
  <Words>676</Words>
  <Application>Microsoft Office PowerPoint</Application>
  <PresentationFormat>Экран (4:3)</PresentationFormat>
  <Paragraphs>96</Paragraphs>
  <Slides>13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cdb2004134l</vt:lpstr>
      <vt:lpstr>Image</vt:lpstr>
      <vt:lpstr>Внедрение аналитика на проект с 18-летней историей</vt:lpstr>
      <vt:lpstr>Авторы</vt:lpstr>
      <vt:lpstr>Презентация PowerPoint</vt:lpstr>
      <vt:lpstr>Коротко о компании</vt:lpstr>
      <vt:lpstr>Коротко о компании</vt:lpstr>
      <vt:lpstr>Основные ИС</vt:lpstr>
      <vt:lpstr>Взгляд менеджера</vt:lpstr>
      <vt:lpstr>Взгляд менеджера</vt:lpstr>
      <vt:lpstr>Оценка и советы аналитика</vt:lpstr>
      <vt:lpstr>Оценка и советы аналитика</vt:lpstr>
      <vt:lpstr>Оценка и советы аналитика</vt:lpstr>
      <vt:lpstr>Оценка и советы аналитика</vt:lpstr>
      <vt:lpstr>Спасибо за внимание!</vt:lpstr>
    </vt:vector>
  </TitlesOfParts>
  <Company>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ФГУП НИИПС</dc:title>
  <dc:creator>user</dc:creator>
  <cp:lastModifiedBy>Alber-adm</cp:lastModifiedBy>
  <cp:revision>1623</cp:revision>
  <dcterms:created xsi:type="dcterms:W3CDTF">2010-03-29T09:42:01Z</dcterms:created>
  <dcterms:modified xsi:type="dcterms:W3CDTF">2016-12-31T15:28:35Z</dcterms:modified>
</cp:coreProperties>
</file>