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5" r:id="rId3"/>
    <p:sldId id="306" r:id="rId4"/>
    <p:sldId id="308" r:id="rId5"/>
    <p:sldId id="309" r:id="rId6"/>
    <p:sldId id="314" r:id="rId7"/>
    <p:sldId id="311" r:id="rId8"/>
    <p:sldId id="313" r:id="rId9"/>
    <p:sldId id="316" r:id="rId10"/>
    <p:sldId id="322" r:id="rId11"/>
    <p:sldId id="323" r:id="rId12"/>
    <p:sldId id="320" r:id="rId13"/>
    <p:sldId id="324" r:id="rId14"/>
    <p:sldId id="321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</p:sldIdLst>
  <p:sldSz cx="20105688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/>
    <p:restoredTop sz="77053"/>
  </p:normalViewPr>
  <p:slideViewPr>
    <p:cSldViewPr>
      <p:cViewPr>
        <p:scale>
          <a:sx n="73" d="100"/>
          <a:sy n="73" d="100"/>
        </p:scale>
        <p:origin x="376" y="-8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C63C0-6CB6-BF44-816F-6C9327D452C1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FDFA4-5D3F-564B-82FF-867440F540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6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3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Запускаем)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Обнаруживаем отсутствие колье без которого платье не </a:t>
            </a:r>
            <a:r>
              <a:rPr lang="ru-RU" baseline="0" dirty="0" err="1" smtClean="0"/>
              <a:t>смотриться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карете не достаточно до подшитое платье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тут выясняется бал был вчера- </a:t>
            </a:r>
            <a:r>
              <a:rPr lang="en-US" baseline="0" dirty="0" smtClean="0"/>
              <a:t>FAIL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2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Запускаем)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Обнаруживаем отсутствие колье без которого платье не </a:t>
            </a:r>
            <a:r>
              <a:rPr lang="ru-RU" baseline="0" dirty="0" err="1" smtClean="0"/>
              <a:t>смотриться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карете не достаточно до подшитое платье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тут выясняется бал был вчера- </a:t>
            </a:r>
            <a:r>
              <a:rPr lang="en-US" baseline="0" dirty="0" smtClean="0"/>
              <a:t>FAIL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98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Запускаем)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Обнаруживаем отсутствие колье без которого платье не </a:t>
            </a:r>
            <a:r>
              <a:rPr lang="ru-RU" baseline="0" dirty="0" err="1" smtClean="0"/>
              <a:t>смотриться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карете не достаточно до подшитое платье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тут выясняется бал был вчера- </a:t>
            </a:r>
            <a:r>
              <a:rPr lang="en-US" baseline="0" dirty="0" smtClean="0"/>
              <a:t>FAIL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43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Запускаем)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Обнаруживаем отсутствие колье без которого платье не </a:t>
            </a:r>
            <a:r>
              <a:rPr lang="ru-RU" baseline="0" dirty="0" err="1" smtClean="0"/>
              <a:t>смотриться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карете не достаточно до подшитое платье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тут выясняется бал был вчера- </a:t>
            </a:r>
            <a:r>
              <a:rPr lang="en-US" baseline="0" dirty="0" smtClean="0"/>
              <a:t>FAIL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03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Запускаем)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Обнаруживаем отсутствие колье без которого платье не </a:t>
            </a:r>
            <a:r>
              <a:rPr lang="ru-RU" baseline="0" dirty="0" err="1" smtClean="0"/>
              <a:t>смотриться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карете не достаточно до подшитое платье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r>
              <a:rPr lang="ru-RU" baseline="0" dirty="0" smtClean="0"/>
              <a:t>Правим запускаем еще раз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тут выясняется бал был вчера- </a:t>
            </a:r>
            <a:r>
              <a:rPr lang="en-US" baseline="0" dirty="0" smtClean="0"/>
              <a:t>FAIL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8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Допустим мы описываем танцы на балу</a:t>
            </a:r>
          </a:p>
          <a:p>
            <a:r>
              <a:rPr lang="ru-RU" baseline="0" dirty="0" smtClean="0"/>
              <a:t>Допустим нам нужно подробно описать каждый танец </a:t>
            </a:r>
            <a:r>
              <a:rPr lang="ru-RU" baseline="0" dirty="0" err="1" smtClean="0"/>
              <a:t>наташи</a:t>
            </a:r>
            <a:r>
              <a:rPr lang="ru-RU" baseline="0" dirty="0" smtClean="0"/>
              <a:t> (мы же хотим показать что она прекрасно танцует)</a:t>
            </a:r>
          </a:p>
          <a:p>
            <a:r>
              <a:rPr lang="ru-RU" baseline="0" dirty="0" smtClean="0"/>
              <a:t>Значит описываем каждое движение</a:t>
            </a:r>
          </a:p>
          <a:p>
            <a:r>
              <a:rPr lang="ru-RU" baseline="0" dirty="0" smtClean="0"/>
              <a:t>Но </a:t>
            </a:r>
            <a:r>
              <a:rPr lang="ru-RU" baseline="0" dirty="0" err="1" smtClean="0"/>
              <a:t>наташа</a:t>
            </a:r>
            <a:r>
              <a:rPr lang="ru-RU" baseline="0" dirty="0" smtClean="0"/>
              <a:t> протанцевала за вечер 12 танцев а в каждом 50 уникальных движений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065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Допустим мы описываем танцы на балу</a:t>
            </a:r>
          </a:p>
          <a:p>
            <a:r>
              <a:rPr lang="ru-RU" baseline="0" dirty="0" smtClean="0"/>
              <a:t>Допустим нам нужно подробно описать каждый танец </a:t>
            </a:r>
            <a:r>
              <a:rPr lang="ru-RU" baseline="0" dirty="0" err="1" smtClean="0"/>
              <a:t>наташи</a:t>
            </a:r>
            <a:r>
              <a:rPr lang="ru-RU" baseline="0" dirty="0" smtClean="0"/>
              <a:t> (мы же хотим показать что она прекрасно танцует)</a:t>
            </a:r>
          </a:p>
          <a:p>
            <a:r>
              <a:rPr lang="ru-RU" baseline="0" dirty="0" smtClean="0"/>
              <a:t>Значит описываем каждое движение</a:t>
            </a:r>
          </a:p>
          <a:p>
            <a:r>
              <a:rPr lang="ru-RU" baseline="0" dirty="0" smtClean="0"/>
              <a:t>Но </a:t>
            </a:r>
            <a:r>
              <a:rPr lang="ru-RU" baseline="0" dirty="0" err="1" smtClean="0"/>
              <a:t>наташа</a:t>
            </a:r>
            <a:r>
              <a:rPr lang="ru-RU" baseline="0" dirty="0" smtClean="0"/>
              <a:t> протанцевала за вечер 12 танцев а в каждом 50 уникальных движений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547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Здесь 20 строк мы опишем комбинации всех пар бала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6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Здесь мы можем в одном или нескольких местах описать уникальное исполнение каждого танца каждым персонажем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87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если движения можно считать и описывать отдельно то можно описать еще проще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rebuchet MS" panose="020B0603020202020204" pitchFamily="34" charset="0"/>
                <a:cs typeface="Arial" pitchFamily="34" charset="0"/>
              </a:rPr>
              <a:t>Этот доклад будет логическим продолжением моего доклада «</a:t>
            </a:r>
            <a:r>
              <a:rPr lang="ru-RU" sz="1200" dirty="0" smtClean="0"/>
              <a:t>Инструменты управления требованиями, или от текста к структуре» </a:t>
            </a:r>
            <a:r>
              <a:rPr lang="ru-RU" sz="1200" dirty="0" err="1" smtClean="0"/>
              <a:t>прочитаном</a:t>
            </a:r>
            <a:r>
              <a:rPr lang="ru-RU" sz="1200" baseline="0" dirty="0" smtClean="0"/>
              <a:t> </a:t>
            </a:r>
            <a:r>
              <a:rPr lang="ru-RU" sz="1200" baseline="0" dirty="0" err="1" smtClean="0"/>
              <a:t>сдесьже</a:t>
            </a:r>
            <a:r>
              <a:rPr lang="ru-RU" sz="1200" baseline="0" dirty="0" smtClean="0"/>
              <a:t> на конференции </a:t>
            </a:r>
            <a:r>
              <a:rPr lang="ru-RU" sz="1200" baseline="0" dirty="0" err="1" smtClean="0"/>
              <a:t>Аналист</a:t>
            </a:r>
            <a:r>
              <a:rPr lang="ru-RU" sz="1200" baseline="0" dirty="0" smtClean="0"/>
              <a:t> </a:t>
            </a:r>
            <a:r>
              <a:rPr lang="ru-RU" sz="1200" baseline="0" dirty="0" err="1" smtClean="0"/>
              <a:t>Дейс</a:t>
            </a:r>
            <a:r>
              <a:rPr lang="ru-RU" sz="1200" baseline="0" dirty="0" smtClean="0"/>
              <a:t> 8</a:t>
            </a:r>
            <a:endParaRPr lang="ru-RU" sz="1200" dirty="0" smtClean="0"/>
          </a:p>
          <a:p>
            <a:endParaRPr lang="ru-RU" sz="1200" dirty="0" smtClean="0"/>
          </a:p>
          <a:p>
            <a:pPr marL="0" marR="0" lvl="0" indent="0" algn="l" defTabSz="936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предыдущем докладе мы говорили о том как организовать и структурировать требования в проекте,</a:t>
            </a:r>
            <a:r>
              <a:rPr lang="ru-RU" sz="1200" baseline="0" dirty="0" smtClean="0"/>
              <a:t> о том как удобней и эффективней ими управлять.</a:t>
            </a:r>
            <a:br>
              <a:rPr lang="ru-RU" sz="1200" baseline="0" dirty="0" smtClean="0"/>
            </a:br>
            <a:r>
              <a:rPr lang="ru-RU" sz="1200" baseline="0" dirty="0" smtClean="0"/>
              <a:t>Но после конференции образовался небольшой круг людей которые начали внедрять у себя </a:t>
            </a:r>
            <a:r>
              <a:rPr lang="en-US" sz="1200" baseline="0" dirty="0" smtClean="0"/>
              <a:t>BDD </a:t>
            </a:r>
            <a:r>
              <a:rPr lang="ru-RU" sz="1200" baseline="0" dirty="0" smtClean="0"/>
              <a:t>и столкнулись с вопросами структуры самих сценариев.</a:t>
            </a:r>
            <a:br>
              <a:rPr lang="ru-RU" sz="1200" baseline="0" dirty="0" smtClean="0"/>
            </a:br>
            <a:r>
              <a:rPr lang="ru-RU" sz="1200" baseline="0" dirty="0" smtClean="0"/>
              <a:t>Кроме того в одном из моих новых продуктов возникли идентичные вопросы, на этой почве и возникло желание ответить на эти вопросы,</a:t>
            </a:r>
            <a:br>
              <a:rPr lang="ru-RU" sz="1200" baseline="0" dirty="0" smtClean="0"/>
            </a:br>
            <a:r>
              <a:rPr lang="ru-RU" sz="1200" baseline="0" dirty="0" smtClean="0"/>
              <a:t>а поскольку вопросы поступали именно от аналитиков, для вас и подготовлен данный материал.</a:t>
            </a:r>
          </a:p>
          <a:p>
            <a:pPr marL="0" marR="0" lvl="0" indent="0" algn="l" defTabSz="936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/>
              <a:t>А так как я отвечаю за качество и влияю на скорость поставки, внедрение автоматизации и синхронизация стеков это как раз моя задача.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2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если движения можно считать и описывать отдельно то можно описать еще проще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16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если движения можно считать и описывать отдельно то можно описать еще проще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50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если движения можно считать и описывать отдельно то можно описать еще проще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5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Предположим мы пишем </a:t>
            </a:r>
            <a:r>
              <a:rPr lang="ru-RU" sz="1200" dirty="0" err="1" smtClean="0"/>
              <a:t>проект“Война</a:t>
            </a:r>
            <a:r>
              <a:rPr lang="ru-RU" sz="1200" dirty="0" smtClean="0"/>
              <a:t> и мир”</a:t>
            </a:r>
          </a:p>
          <a:p>
            <a:r>
              <a:rPr lang="ru-RU" sz="1200" dirty="0" smtClean="0"/>
              <a:t>У тебя ТЗ — написать главу как Наташа Ростова гуляла под дождём по парку. Ты пишешь “шёл дождь”, сохраняешь, вылетает сообщение об ошибке “Наташа Ростова умерла, продолжение невозможно”.</a:t>
            </a:r>
          </a:p>
          <a:p>
            <a:r>
              <a:rPr lang="ru-RU" sz="1200" dirty="0" smtClean="0"/>
              <a:t> Почему умерла? Начинаешь разбираться. Выясняется, что у Пьера Безухова скользкие туфли, он упал, его пистолет ударился о землю и выстрелил в столб, а пуля от столба срикошетила в Наташу. Что делать? Зарядить пистолет холостыми? Поменять туфли? Решили убрать столб. </a:t>
            </a:r>
          </a:p>
          <a:p>
            <a:r>
              <a:rPr lang="ru-RU" sz="1200" dirty="0" smtClean="0"/>
              <a:t>Получаем сообщение “Поручик Ржевский умер.” Выясняется, что он в следующей главе облокачивается о столб, которого уже нет..."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Предположим образ и характер Наташи плавно раскрывается по мере повествования, И тут приходит задача заменить розовое платье на красное на балу, и добавить описание ее длинной шеи,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Заменили цвет шёлка.</a:t>
            </a:r>
          </a:p>
          <a:p>
            <a:r>
              <a:rPr lang="ru-RU" baseline="0" dirty="0" smtClean="0"/>
              <a:t>Описание показалось уместным вписать как раз во время сборов на бал.</a:t>
            </a:r>
          </a:p>
          <a:p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Запускаем, выяснилось что:</a:t>
            </a:r>
          </a:p>
          <a:p>
            <a:r>
              <a:rPr lang="ru-RU" baseline="0" dirty="0" smtClean="0"/>
              <a:t>Первый бал Наташа пропустила 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Шею уже описывали как короткую а резкое удлинение во время одевания восприняли как колдовство</a:t>
            </a:r>
          </a:p>
          <a:p>
            <a:r>
              <a:rPr lang="ru-RU" baseline="0" dirty="0" smtClean="0"/>
              <a:t>Зв что была отправлена в монастырь прислуга, а Наташа осталась болеть дома,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Пьер убил Наташу как только увидел на свадьбе, </a:t>
            </a:r>
            <a:r>
              <a:rPr lang="ru-RU" baseline="0" dirty="0" err="1" smtClean="0"/>
              <a:t>тк</a:t>
            </a:r>
            <a:r>
              <a:rPr lang="ru-RU" baseline="0" dirty="0" smtClean="0"/>
              <a:t> из того же шелка Наташе сшили свадебное платье,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5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Запускаем, выяснилось что:</a:t>
            </a:r>
          </a:p>
          <a:p>
            <a:r>
              <a:rPr lang="ru-RU" baseline="0" dirty="0" smtClean="0"/>
              <a:t>Первый бал Наташа пропустила 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Шею уже описывали как короткую а резкое удлинение во время одевания восприняли как колдовство</a:t>
            </a:r>
          </a:p>
          <a:p>
            <a:r>
              <a:rPr lang="ru-RU" baseline="0" dirty="0" smtClean="0"/>
              <a:t>Зв что была отправлена в монастырь прислуга, а Наташа осталась болеть дома,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Пьер убил Наташу как только увидел на свадьбе, </a:t>
            </a:r>
            <a:r>
              <a:rPr lang="ru-RU" baseline="0" dirty="0" err="1" smtClean="0"/>
              <a:t>тк</a:t>
            </a:r>
            <a:r>
              <a:rPr lang="ru-RU" baseline="0" dirty="0" smtClean="0"/>
              <a:t> из того же шелка Наташе сшили свадебное платье,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0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Запускаем, выяснилось что:</a:t>
            </a:r>
          </a:p>
          <a:p>
            <a:r>
              <a:rPr lang="ru-RU" baseline="0" dirty="0" smtClean="0"/>
              <a:t>Первый бал Наташа пропустила 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Шею уже описывали как короткую а резкое удлинение во время одевания восприняли как колдовство</a:t>
            </a:r>
          </a:p>
          <a:p>
            <a:r>
              <a:rPr lang="ru-RU" baseline="0" dirty="0" smtClean="0"/>
              <a:t>Зв что была отправлена в монастырь прислуга, а Наташа осталась болеть дома,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Наташа умерла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10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Запускаем, выяснилось что:</a:t>
            </a:r>
          </a:p>
          <a:p>
            <a:r>
              <a:rPr lang="ru-RU" baseline="0" dirty="0" smtClean="0"/>
              <a:t>Первый бал Наташа пропустила 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Шею уже описывали как короткую а резкое удлинение во время одевания восприняли как колдовство</a:t>
            </a:r>
          </a:p>
          <a:p>
            <a:r>
              <a:rPr lang="ru-RU" baseline="0" dirty="0" smtClean="0"/>
              <a:t>Зв что была отправлена в монастырь прислуга, а Наташа осталась болеть дома,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Наташа умерла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Выясняем причину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из того же шелка Наташе сшили свадебное платье,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 пасшийся рядом бык хоть и был дальтоником разглядел красное платье  и снес Наташу прям на свадьбе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Бык библиотека внешняя поэтому придётся менять что то другое.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Пьер трактовал цвет по своему а потому убил Наташу как только увидел на свадьбе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Как спасти </a:t>
            </a:r>
            <a:r>
              <a:rPr lang="ru-RU" baseline="0" dirty="0" err="1" smtClean="0"/>
              <a:t>наташу</a:t>
            </a:r>
            <a:endParaRPr lang="ru-RU" baseline="0" dirty="0" smtClean="0"/>
          </a:p>
          <a:p>
            <a:r>
              <a:rPr lang="ru-RU" baseline="0" dirty="0" smtClean="0"/>
              <a:t>Если в одной книге отдельно издать полное описание антропометрии </a:t>
            </a:r>
            <a:r>
              <a:rPr lang="ru-RU" baseline="0" dirty="0" err="1" smtClean="0"/>
              <a:t>наташи</a:t>
            </a:r>
            <a:endParaRPr lang="ru-RU" baseline="0" dirty="0" smtClean="0"/>
          </a:p>
          <a:p>
            <a:r>
              <a:rPr lang="ru-RU" baseline="0" dirty="0" smtClean="0"/>
              <a:t>А в другой ее платья</a:t>
            </a:r>
          </a:p>
          <a:p>
            <a:r>
              <a:rPr lang="ru-RU" baseline="0" dirty="0" smtClean="0"/>
              <a:t>Причем описание поведения функционала можно как делить так и объединять </a:t>
            </a:r>
            <a:r>
              <a:rPr lang="ru-RU" baseline="0" dirty="0" err="1" smtClean="0"/>
              <a:t>тк</a:t>
            </a:r>
            <a:r>
              <a:rPr lang="ru-RU" baseline="0" dirty="0" smtClean="0"/>
              <a:t> платья могут одеваться как по разному(Отдельное описание)</a:t>
            </a:r>
          </a:p>
          <a:p>
            <a:r>
              <a:rPr lang="ru-RU" baseline="0" dirty="0" smtClean="0"/>
              <a:t>Так и одинаково </a:t>
            </a:r>
            <a:r>
              <a:rPr lang="mr-IN" baseline="0" dirty="0" smtClean="0"/>
              <a:t>–</a:t>
            </a:r>
            <a:r>
              <a:rPr lang="ru-RU" baseline="0" dirty="0" smtClean="0"/>
              <a:t> тогда описание одевания можно оставить одно и везде говорить ее одели способом 3 описанным в брошюре платья вечерние для Чайников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68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Описывать функционал длинными бизнес сценариями плохо</a:t>
            </a:r>
            <a:br>
              <a:rPr lang="ru-RU" baseline="0" dirty="0" smtClean="0"/>
            </a:br>
            <a:r>
              <a:rPr lang="ru-RU" baseline="0" dirty="0" smtClean="0"/>
              <a:t>Есть исключения но плохо,</a:t>
            </a:r>
          </a:p>
          <a:p>
            <a:endParaRPr lang="ru-RU" baseline="0" dirty="0" smtClean="0"/>
          </a:p>
          <a:p>
            <a:r>
              <a:rPr lang="ru-RU" baseline="0" dirty="0" smtClean="0"/>
              <a:t> итак бал!  265 строк от кареты до тыквы</a:t>
            </a:r>
          </a:p>
          <a:p>
            <a:endParaRPr lang="ru-RU" baseline="0" dirty="0" smtClean="0"/>
          </a:p>
          <a:p>
            <a:r>
              <a:rPr lang="ru-RU" baseline="0" dirty="0" smtClean="0"/>
              <a:t> энд ту энд так сказать</a:t>
            </a:r>
          </a:p>
          <a:p>
            <a:endParaRPr lang="ru-RU" baseline="0" dirty="0" smtClean="0"/>
          </a:p>
          <a:p>
            <a:r>
              <a:rPr lang="ru-RU" baseline="0" dirty="0" smtClean="0"/>
              <a:t>Что тут не так ведь все связанно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DFA4-5D3F-564B-82FF-867440F540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60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20105688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D1F5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79831" y="2230454"/>
            <a:ext cx="12564932" cy="350042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600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79832" y="6111876"/>
            <a:ext cx="12564931" cy="472439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6001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="" xmlns:a16="http://schemas.microsoft.com/office/drawing/2014/main" id="{189DF27A-F1D4-8E4D-AE8C-7585A3E17AC9}"/>
              </a:ext>
            </a:extLst>
          </p:cNvPr>
          <p:cNvSpPr/>
          <p:nvPr userDrawn="1"/>
        </p:nvSpPr>
        <p:spPr>
          <a:xfrm>
            <a:off x="14844762" y="568660"/>
            <a:ext cx="0" cy="1661795"/>
          </a:xfrm>
          <a:custGeom>
            <a:avLst/>
            <a:gdLst/>
            <a:ahLst/>
            <a:cxnLst/>
            <a:rect l="l" t="t" r="r" b="b"/>
            <a:pathLst>
              <a:path h="1661795">
                <a:moveTo>
                  <a:pt x="0" y="0"/>
                </a:moveTo>
                <a:lnTo>
                  <a:pt x="0" y="1661226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084254-5D04-8945-9D65-6B27E1EC2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9434" y="1129873"/>
            <a:ext cx="3069665" cy="805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79832" y="2230454"/>
            <a:ext cx="12564931" cy="350042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60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79832" y="6111876"/>
            <a:ext cx="12564931" cy="472439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6001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="" xmlns:a16="http://schemas.microsoft.com/office/drawing/2014/main" id="{189DF27A-F1D4-8E4D-AE8C-7585A3E17AC9}"/>
              </a:ext>
            </a:extLst>
          </p:cNvPr>
          <p:cNvSpPr/>
          <p:nvPr userDrawn="1"/>
        </p:nvSpPr>
        <p:spPr>
          <a:xfrm>
            <a:off x="14844762" y="568660"/>
            <a:ext cx="0" cy="1661795"/>
          </a:xfrm>
          <a:custGeom>
            <a:avLst/>
            <a:gdLst/>
            <a:ahLst/>
            <a:cxnLst/>
            <a:rect l="l" t="t" r="r" b="b"/>
            <a:pathLst>
              <a:path h="1661795">
                <a:moveTo>
                  <a:pt x="0" y="0"/>
                </a:moveTo>
                <a:lnTo>
                  <a:pt x="0" y="1661226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EC4C8E-76E8-AC48-A03E-5ECA040B8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15508" y="1150350"/>
            <a:ext cx="3057131" cy="8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38698" y="3444875"/>
            <a:ext cx="8992311" cy="22860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60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738698" y="6111876"/>
            <a:ext cx="8992311" cy="38100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6001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EC4C8E-76E8-AC48-A03E-5ECA040B8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8697" y="2225675"/>
            <a:ext cx="4047884" cy="10668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D856560D-55CE-1B42-B294-58D72F9D01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52844" cy="276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5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7611" y="0"/>
            <a:ext cx="12544558" cy="2074684"/>
          </a:xfrm>
        </p:spPr>
        <p:txBody>
          <a:bodyPr lIns="0" tIns="0" rIns="0" bIns="0" anchor="b" anchorCtr="0">
            <a:noAutofit/>
          </a:bodyPr>
          <a:lstStyle>
            <a:lvl1pPr>
              <a:defRPr sz="5351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2239384" y="10575462"/>
            <a:ext cx="4624308" cy="23852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Holder 3">
            <a:extLst>
              <a:ext uri="{FF2B5EF4-FFF2-40B4-BE49-F238E27FC236}">
                <a16:creationId xmlns="" xmlns:a16="http://schemas.microsoft.com/office/drawing/2014/main" id="{48877AAB-C754-F245-AC9E-22D67B59E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9384" y="3101163"/>
            <a:ext cx="16861020" cy="7315201"/>
          </a:xfrm>
        </p:spPr>
        <p:txBody>
          <a:bodyPr lIns="0" tIns="0" rIns="0" bIns="0">
            <a:noAutofit/>
          </a:bodyPr>
          <a:lstStyle>
            <a:lvl1pPr>
              <a:defRPr sz="190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626A4E38-2553-5545-88E0-79B08CE8E266}"/>
              </a:ext>
            </a:extLst>
          </p:cNvPr>
          <p:cNvSpPr/>
          <p:nvPr userDrawn="1"/>
        </p:nvSpPr>
        <p:spPr>
          <a:xfrm>
            <a:off x="14844762" y="568660"/>
            <a:ext cx="0" cy="1661795"/>
          </a:xfrm>
          <a:custGeom>
            <a:avLst/>
            <a:gdLst/>
            <a:ahLst/>
            <a:cxnLst/>
            <a:rect l="l" t="t" r="r" b="b"/>
            <a:pathLst>
              <a:path h="1661795">
                <a:moveTo>
                  <a:pt x="0" y="0"/>
                </a:moveTo>
                <a:lnTo>
                  <a:pt x="0" y="1661226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22A67E-68A1-044D-8E6B-DE5CFF43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15508" y="1150350"/>
            <a:ext cx="3057131" cy="805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7611" y="0"/>
            <a:ext cx="12544558" cy="2074684"/>
          </a:xfrm>
        </p:spPr>
        <p:txBody>
          <a:bodyPr lIns="0" tIns="0" rIns="0" bIns="0" anchor="b" anchorCtr="0">
            <a:noAutofit/>
          </a:bodyPr>
          <a:lstStyle>
            <a:lvl1pPr>
              <a:defRPr sz="5351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2239384" y="10575462"/>
            <a:ext cx="4624308" cy="23852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626A4E38-2553-5545-88E0-79B08CE8E266}"/>
              </a:ext>
            </a:extLst>
          </p:cNvPr>
          <p:cNvSpPr/>
          <p:nvPr userDrawn="1"/>
        </p:nvSpPr>
        <p:spPr>
          <a:xfrm>
            <a:off x="14844762" y="568660"/>
            <a:ext cx="0" cy="1661795"/>
          </a:xfrm>
          <a:custGeom>
            <a:avLst/>
            <a:gdLst/>
            <a:ahLst/>
            <a:cxnLst/>
            <a:rect l="l" t="t" r="r" b="b"/>
            <a:pathLst>
              <a:path h="1661795">
                <a:moveTo>
                  <a:pt x="0" y="0"/>
                </a:moveTo>
                <a:lnTo>
                  <a:pt x="0" y="1661226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22A67E-68A1-044D-8E6B-DE5CFF43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15508" y="1150350"/>
            <a:ext cx="3057131" cy="805692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DFEEC745-9C37-644D-9F82-8400EB2335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40140" y="3100388"/>
            <a:ext cx="16860264" cy="7315200"/>
          </a:xfrm>
        </p:spPr>
        <p:txBody>
          <a:bodyPr>
            <a:no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51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7611" y="0"/>
            <a:ext cx="12544558" cy="2074684"/>
          </a:xfrm>
        </p:spPr>
        <p:txBody>
          <a:bodyPr lIns="0" tIns="0" rIns="0" bIns="0" anchor="b" anchorCtr="0">
            <a:noAutofit/>
          </a:bodyPr>
          <a:lstStyle>
            <a:lvl1pPr>
              <a:defRPr sz="5351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2239384" y="10575462"/>
            <a:ext cx="4624308" cy="23852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626A4E38-2553-5545-88E0-79B08CE8E266}"/>
              </a:ext>
            </a:extLst>
          </p:cNvPr>
          <p:cNvSpPr/>
          <p:nvPr userDrawn="1"/>
        </p:nvSpPr>
        <p:spPr>
          <a:xfrm>
            <a:off x="14844762" y="568660"/>
            <a:ext cx="0" cy="1661795"/>
          </a:xfrm>
          <a:custGeom>
            <a:avLst/>
            <a:gdLst/>
            <a:ahLst/>
            <a:cxnLst/>
            <a:rect l="l" t="t" r="r" b="b"/>
            <a:pathLst>
              <a:path h="1661795">
                <a:moveTo>
                  <a:pt x="0" y="0"/>
                </a:moveTo>
                <a:lnTo>
                  <a:pt x="0" y="1661226"/>
                </a:lnTo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22A67E-68A1-044D-8E6B-DE5CFF43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15508" y="1150350"/>
            <a:ext cx="3057131" cy="8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1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="" xmlns:a16="http://schemas.microsoft.com/office/drawing/2014/main" id="{1F5F7CB3-160C-2F47-99C9-2828393B1A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39384" y="10575462"/>
            <a:ext cx="4624308" cy="23852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7611" y="1237754"/>
            <a:ext cx="15670467" cy="83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7610" y="2601151"/>
            <a:ext cx="168827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17611" y="10591788"/>
            <a:ext cx="4624308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5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4" r:id="rId4"/>
    <p:sldLayoutId id="2147483669" r:id="rId5"/>
    <p:sldLayoutId id="2147483668" r:id="rId6"/>
    <p:sldLayoutId id="214748366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5" Type="http://schemas.openxmlformats.org/officeDocument/2006/relationships/image" Target="../media/image2.em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6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6.tiff"/><Relationship Id="rId5" Type="http://schemas.openxmlformats.org/officeDocument/2006/relationships/image" Target="../media/image18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6.tiff"/><Relationship Id="rId5" Type="http://schemas.openxmlformats.org/officeDocument/2006/relationships/image" Target="../media/image21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.emf"/><Relationship Id="rId5" Type="http://schemas.openxmlformats.org/officeDocument/2006/relationships/hyperlink" Target="mailto:Sergey.v.Gerasimov@mvideo.ru" TargetMode="External"/><Relationship Id="rId6" Type="http://schemas.openxmlformats.org/officeDocument/2006/relationships/hyperlink" Target="mailto:sergeysailor1090@Gmail.com" TargetMode="External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.emf"/><Relationship Id="rId5" Type="http://schemas.openxmlformats.org/officeDocument/2006/relationships/hyperlink" Target="https://it-conf.ru/ru/reviewTalk/58415" TargetMode="External"/><Relationship Id="rId6" Type="http://schemas.openxmlformats.org/officeDocument/2006/relationships/image" Target="../media/image28.jpe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1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1.tiff"/><Relationship Id="rId5" Type="http://schemas.openxmlformats.org/officeDocument/2006/relationships/image" Target="../media/image13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-447"/>
            <a:ext cx="10100794" cy="11309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704D46-F658-5147-A252-F903AED60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7365"/>
            <a:ext cx="4897395" cy="4091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7D83D8-C4DB-5B4C-8078-3CC9C78A6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433" y="2262098"/>
            <a:ext cx="4050294" cy="10675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CF77D1B-4735-0843-B7F2-4C9DEB404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8698" y="3444875"/>
            <a:ext cx="8992311" cy="3124200"/>
          </a:xfrm>
        </p:spPr>
        <p:txBody>
          <a:bodyPr/>
          <a:lstStyle/>
          <a:p>
            <a:r>
              <a:rPr lang="ru-RU" sz="6000" dirty="0">
                <a:latin typeface="Trebuchet MS" panose="020B0603020202020204" pitchFamily="34" charset="0"/>
              </a:rPr>
              <a:t>Дневник </a:t>
            </a:r>
            <a:r>
              <a:rPr lang="ru-RU" sz="6000" dirty="0" smtClean="0">
                <a:latin typeface="Trebuchet MS" panose="020B0603020202020204" pitchFamily="34" charset="0"/>
              </a:rPr>
              <a:t>аналитика</a:t>
            </a:r>
            <a:r>
              <a:rPr lang="en-US" sz="6000" dirty="0" smtClean="0">
                <a:latin typeface="Trebuchet MS" panose="020B0603020202020204" pitchFamily="34" charset="0"/>
              </a:rPr>
              <a:t>,</a:t>
            </a:r>
            <a:r>
              <a:rPr lang="ru-RU" sz="6000" dirty="0" smtClean="0">
                <a:latin typeface="Trebuchet MS" panose="020B0603020202020204" pitchFamily="34" charset="0"/>
              </a:rPr>
              <a:t> </a:t>
            </a:r>
            <a:r>
              <a:rPr lang="ru-RU" sz="6000" dirty="0">
                <a:latin typeface="Trebuchet MS" panose="020B0603020202020204" pitchFamily="34" charset="0"/>
              </a:rPr>
              <a:t>или как не стоит писать на </a:t>
            </a:r>
            <a:r>
              <a:rPr lang="en-US" sz="6000" dirty="0" err="1" smtClean="0">
                <a:latin typeface="Trebuchet MS" panose="020B0603020202020204" pitchFamily="34" charset="0"/>
              </a:rPr>
              <a:t>G</a:t>
            </a:r>
            <a:r>
              <a:rPr lang="ru-RU" sz="6000" dirty="0" smtClean="0">
                <a:latin typeface="Trebuchet MS" panose="020B0603020202020204" pitchFamily="34" charset="0"/>
              </a:rPr>
              <a:t>herkin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8844" y="8931275"/>
            <a:ext cx="2933700" cy="142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985044" y="7864475"/>
            <a:ext cx="18669000" cy="484632"/>
          </a:xfrm>
          <a:prstGeom prst="stripedRightArrow">
            <a:avLst>
              <a:gd name="adj1" fmla="val 427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627" y="4212737"/>
            <a:ext cx="4562553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5594" y="8349107"/>
            <a:ext cx="204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Time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026855" y="2454275"/>
            <a:ext cx="0" cy="8855075"/>
          </a:xfrm>
          <a:prstGeom prst="line">
            <a:avLst/>
          </a:prstGeom>
          <a:ln w="952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7538293" y="264479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Release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985044" y="7864475"/>
            <a:ext cx="18669000" cy="484632"/>
          </a:xfrm>
          <a:prstGeom prst="stripedRightArrow">
            <a:avLst>
              <a:gd name="adj1" fmla="val 427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018" y="4091812"/>
            <a:ext cx="5289860" cy="292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27" y="4212737"/>
            <a:ext cx="4562553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5594" y="8349107"/>
            <a:ext cx="204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Time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026855" y="2454275"/>
            <a:ext cx="0" cy="8855075"/>
          </a:xfrm>
          <a:prstGeom prst="line">
            <a:avLst/>
          </a:prstGeom>
          <a:ln w="952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7538293" y="264479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Release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985044" y="7864475"/>
            <a:ext cx="18669000" cy="484632"/>
          </a:xfrm>
          <a:prstGeom prst="stripedRightArrow">
            <a:avLst>
              <a:gd name="adj1" fmla="val 427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018" y="4091812"/>
            <a:ext cx="5289860" cy="292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27" y="4212737"/>
            <a:ext cx="4562553" cy="292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9717" y="4246757"/>
            <a:ext cx="5903476" cy="285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5594" y="8349107"/>
            <a:ext cx="204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Time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026855" y="2454275"/>
            <a:ext cx="0" cy="8855075"/>
          </a:xfrm>
          <a:prstGeom prst="line">
            <a:avLst/>
          </a:prstGeom>
          <a:ln w="952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7538293" y="264479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Release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21541" y="3261951"/>
            <a:ext cx="5098341" cy="30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22" dirty="0"/>
              <a:t>Определите цель каждого сценария и обеспечите не избыточность следования цели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50035" y="7178675"/>
            <a:ext cx="4782515" cy="30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22" dirty="0"/>
              <a:t>Разработка точных сценариев снижает эффект сокрытия дефектов другими дефектами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219" y="2881942"/>
            <a:ext cx="6470882" cy="3887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540" y="7178675"/>
            <a:ext cx="7515601" cy="33157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89020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1079134" y="10506983"/>
            <a:ext cx="18059400" cy="484632"/>
          </a:xfrm>
          <a:prstGeom prst="stripedRightArrow">
            <a:avLst>
              <a:gd name="adj1" fmla="val 427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31" y="5819318"/>
            <a:ext cx="3838504" cy="2119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31" y="3547996"/>
            <a:ext cx="3204468" cy="205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8644" y="6340475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Time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to fix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644" y="2272731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Логическое разбиение сценариев позволяет реализовать параллельную проверку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028" y="8158680"/>
            <a:ext cx="3200400" cy="212851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4853444" y="2328435"/>
            <a:ext cx="0" cy="8855075"/>
          </a:xfrm>
          <a:prstGeom prst="line">
            <a:avLst/>
          </a:prstGeom>
          <a:ln w="952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13364882" y="251895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Release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9688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2644" y="2750886"/>
            <a:ext cx="6238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12 танцев за вечер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50 движений в каждом танце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4 круга в танце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44" y="3289495"/>
            <a:ext cx="11214100" cy="6745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644" y="4536223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Отдельно каждый танец</a:t>
            </a:r>
          </a:p>
          <a:p>
            <a:endParaRPr lang="ru-RU" sz="3200" dirty="0"/>
          </a:p>
          <a:p>
            <a:r>
              <a:rPr lang="ru-RU" sz="3200" dirty="0" smtClean="0"/>
              <a:t>Получили 12 сценариев</a:t>
            </a:r>
          </a:p>
          <a:p>
            <a:r>
              <a:rPr lang="ru-RU" sz="3200" dirty="0" smtClean="0"/>
              <a:t>По 200 строк в каждом 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10654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2644" y="2750886"/>
            <a:ext cx="6238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12 танцев за вечер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50 движений в каждом танце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4 круга в танце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44" y="3289495"/>
            <a:ext cx="11214100" cy="6745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644" y="4536223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Отдельно каждый танец</a:t>
            </a:r>
          </a:p>
          <a:p>
            <a:endParaRPr lang="ru-RU" sz="3200" dirty="0"/>
          </a:p>
          <a:p>
            <a:r>
              <a:rPr lang="ru-RU" sz="3200" dirty="0" smtClean="0"/>
              <a:t>Получили 12 сценариев</a:t>
            </a:r>
          </a:p>
          <a:p>
            <a:r>
              <a:rPr lang="ru-RU" sz="3200" dirty="0" smtClean="0"/>
              <a:t>По 200 строк в каждом 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32644" y="7254875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Оказалось одно распространенное движение описано неверно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10273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32" y="3749675"/>
            <a:ext cx="19605089" cy="56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9688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690" y="2530475"/>
            <a:ext cx="12344400" cy="8009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511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243" y="2835275"/>
            <a:ext cx="9144001" cy="77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1726BA-2DA4-2C4A-AA12-B3B4DB12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себе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4B8C2C-655B-4848-8D53-1592792C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9385" y="3100961"/>
            <a:ext cx="8651726" cy="7315779"/>
          </a:xfrm>
        </p:spPr>
        <p:txBody>
          <a:bodyPr/>
          <a:lstStyle/>
          <a:p>
            <a:pPr marL="624140" indent="-624140">
              <a:buFont typeface="Arial" panose="020B0604020202020204" pitchFamily="34" charset="0"/>
              <a:buChar char="•"/>
            </a:pPr>
            <a:r>
              <a:rPr lang="ru-RU" sz="3200" dirty="0" smtClean="0">
                <a:ea typeface="Arial Hebrew" charset="-79"/>
                <a:cs typeface="Arial Hebrew" charset="-79"/>
              </a:rPr>
              <a:t>Управляю </a:t>
            </a:r>
            <a:r>
              <a:rPr lang="ru-RU" sz="3200" dirty="0">
                <a:ea typeface="Arial Hebrew" charset="-79"/>
                <a:cs typeface="Arial Hebrew" charset="-79"/>
              </a:rPr>
              <a:t>качеством продуктов более 6 лет</a:t>
            </a:r>
          </a:p>
          <a:p>
            <a:pPr marL="624140" indent="-624140">
              <a:buFont typeface="Arial" panose="020B0604020202020204" pitchFamily="34" charset="0"/>
              <a:buChar char="•"/>
            </a:pPr>
            <a:r>
              <a:rPr lang="ru-RU" sz="3200" dirty="0">
                <a:ea typeface="Arial Hebrew" charset="-79"/>
                <a:cs typeface="Arial Hebrew" charset="-79"/>
              </a:rPr>
              <a:t>Специализируюсь на построении высоко-эффективных процессов разработки ПО</a:t>
            </a:r>
          </a:p>
          <a:p>
            <a:pPr marL="624140" indent="-624140">
              <a:buFont typeface="Arial" panose="020B0604020202020204" pitchFamily="34" charset="0"/>
              <a:buChar char="•"/>
            </a:pPr>
            <a:r>
              <a:rPr lang="ru-RU" sz="3200" dirty="0">
                <a:ea typeface="Arial Hebrew" charset="-79"/>
                <a:cs typeface="Arial Hebrew" charset="-79"/>
              </a:rPr>
              <a:t>Строил процессы разработки как для «гибких»    так и для «жёстких» методологий</a:t>
            </a:r>
          </a:p>
          <a:p>
            <a:pPr marL="624140" indent="-624140">
              <a:buFont typeface="Arial" panose="020B0604020202020204" pitchFamily="34" charset="0"/>
              <a:buChar char="•"/>
            </a:pPr>
            <a:r>
              <a:rPr lang="ru-RU" sz="3200" dirty="0" smtClean="0">
                <a:ea typeface="Arial Hebrew" charset="-79"/>
                <a:cs typeface="Arial Hebrew" charset="-79"/>
              </a:rPr>
              <a:t>Использую </a:t>
            </a:r>
            <a:r>
              <a:rPr lang="ru-RU" sz="3200" dirty="0">
                <a:ea typeface="Arial Hebrew" charset="-79"/>
                <a:cs typeface="Arial Hebrew" charset="-79"/>
              </a:rPr>
              <a:t>практики </a:t>
            </a:r>
            <a:r>
              <a:rPr lang="en-US" sz="3200" dirty="0">
                <a:ea typeface="Arial Hebrew" charset="-79"/>
                <a:cs typeface="Arial Hebrew" charset="-79"/>
              </a:rPr>
              <a:t>BDD </a:t>
            </a:r>
            <a:r>
              <a:rPr lang="ru-RU" sz="3200" dirty="0">
                <a:ea typeface="Arial Hebrew" charset="-79"/>
                <a:cs typeface="Arial Hebrew" charset="-79"/>
              </a:rPr>
              <a:t>в 5 </a:t>
            </a:r>
            <a:r>
              <a:rPr lang="ru-RU" sz="3200" dirty="0" smtClean="0">
                <a:ea typeface="Arial Hebrew" charset="-79"/>
                <a:cs typeface="Arial Hebrew" charset="-79"/>
              </a:rPr>
              <a:t>продуктах</a:t>
            </a:r>
            <a:endParaRPr lang="en-US" sz="3200" dirty="0" smtClean="0">
              <a:ea typeface="Arial Hebrew" charset="-79"/>
              <a:cs typeface="Arial Hebrew" charset="-79"/>
            </a:endParaRPr>
          </a:p>
          <a:p>
            <a:pPr marL="624140" indent="-624140">
              <a:buFont typeface="Arial" panose="020B0604020202020204" pitchFamily="34" charset="0"/>
              <a:buChar char="•"/>
            </a:pPr>
            <a:endParaRPr lang="en-US" sz="3200" dirty="0">
              <a:ea typeface="Arial Hebrew" charset="-79"/>
              <a:cs typeface="Arial Hebrew" charset="-79"/>
            </a:endParaRPr>
          </a:p>
          <a:p>
            <a:pPr marL="624140" indent="-624140">
              <a:buFont typeface="Arial" panose="020B0604020202020204" pitchFamily="34" charset="0"/>
              <a:buChar char="•"/>
            </a:pPr>
            <a:endParaRPr lang="en-US" sz="3200" dirty="0" smtClean="0">
              <a:ea typeface="Arial Hebrew" charset="-79"/>
              <a:cs typeface="Arial Hebrew" charset="-79"/>
            </a:endParaRPr>
          </a:p>
          <a:p>
            <a:pPr marL="624140" indent="-624140">
              <a:buFont typeface="Arial" panose="020B0604020202020204" pitchFamily="34" charset="0"/>
              <a:buChar char="•"/>
            </a:pPr>
            <a:r>
              <a:rPr lang="en-US" sz="3200" dirty="0" smtClean="0">
                <a:ea typeface="Arial Hebrew" charset="-79"/>
                <a:cs typeface="Arial Hebrew" charset="-79"/>
              </a:rPr>
              <a:t>Head of QA </a:t>
            </a:r>
            <a:r>
              <a:rPr lang="ru-RU" sz="3200" dirty="0" smtClean="0">
                <a:ea typeface="Arial Hebrew" charset="-79"/>
                <a:cs typeface="Arial Hebrew" charset="-79"/>
              </a:rPr>
              <a:t>Абсолют Тех.</a:t>
            </a:r>
            <a:endParaRPr lang="ru-RU" sz="3200" dirty="0">
              <a:ea typeface="Arial Hebrew" charset="-79"/>
              <a:cs typeface="Arial Hebrew" charset="-79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089" y="3521075"/>
            <a:ext cx="8229599" cy="617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Независимое описание функционала</a:t>
            </a:r>
            <a:endParaRPr lang="ru-RU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08044" y="3368675"/>
            <a:ext cx="13463460" cy="5798238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4827" tIns="62413" rIns="124827" bIns="62413" numCol="1" anchor="ctr" anchorCtr="0" compatLnSpc="1">
            <a:prstTxWarp prst="textNoShape">
              <a:avLst/>
            </a:prstTxWarp>
            <a:spAutoFit/>
          </a:bodyPr>
          <a:lstStyle/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@</a:t>
            </a:r>
            <a:r>
              <a:rPr lang="en-US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BVT</a:t>
            </a:r>
            <a: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@Regression @Authorization</a:t>
            </a:r>
            <a: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altLang="ru-RU" sz="2457" dirty="0" err="1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Adminka</a:t>
            </a:r>
            <a:r>
              <a:rPr lang="en-US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@Site</a:t>
            </a:r>
            <a: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dirty="0">
                <a:solidFill>
                  <a:srgbClr val="BBB5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Сценарий: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BVT2-2 Авторизация</a:t>
            </a:r>
            <a:r>
              <a:rPr lang="ru-RU" altLang="ru-RU" sz="2457" i="1" dirty="0">
                <a:solidFill>
                  <a:srgbClr val="6297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i="1" dirty="0">
                <a:solidFill>
                  <a:srgbClr val="6297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i="1" dirty="0">
                <a:solidFill>
                  <a:srgbClr val="6297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Дано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я как пользователь </a:t>
            </a:r>
            <a:r>
              <a:rPr lang="ru-RU" altLang="ru-RU" sz="2457" dirty="0" err="1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пользователь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нахожусь в окне авторизации приложения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&lt;Software&gt;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То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открыто Окно авторизации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&lt;Software&gt;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Если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ввести в поле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&lt;Pass Field&gt;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текст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&lt;Password&gt;</a:t>
            </a:r>
            <a:endParaRPr lang="ru-RU" altLang="ru-RU" sz="2457" dirty="0">
              <a:solidFill>
                <a:srgbClr val="A9B7C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И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ввести в поле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&lt;Login Field&gt;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текст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&lt;Login&gt;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нажать на кнопку </a:t>
            </a:r>
            <a:r>
              <a:rPr lang="ru-RU" altLang="ru-RU" sz="2457" dirty="0" err="1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ru-RU" altLang="ru-RU" sz="2457" b="1" dirty="0">
                <a:solidFill>
                  <a:srgbClr val="CC783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То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открыта Главная страница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&lt;Software&gt;</a:t>
            </a: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Examples:</a:t>
            </a: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Software | Pass </a:t>
            </a:r>
            <a:r>
              <a:rPr lang="en-US" altLang="ru-RU" sz="2457" dirty="0" smtClean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Password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Login Field | Login |</a:t>
            </a: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u-RU" altLang="ru-RU" sz="2457" dirty="0" err="1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Админка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Пароль	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Валидный пароль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Пользователь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endParaRPr lang="ru-RU" altLang="ru-RU" sz="2457" dirty="0">
              <a:solidFill>
                <a:srgbClr val="A9B7C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Сайт   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Пароль	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Валидный пароль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Пользователь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endParaRPr lang="ru-RU" altLang="ru-RU" sz="2457" dirty="0">
              <a:solidFill>
                <a:srgbClr val="A9B7C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Сайт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ENG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|Password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|Pass	     |Login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  |User 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endParaRPr lang="ru-RU" altLang="ru-RU" sz="2457" dirty="0">
              <a:solidFill>
                <a:srgbClr val="A9B7C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2482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u-RU" altLang="ru-RU" sz="2457" dirty="0" err="1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СайТ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B2B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Пароль	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Валидный пароль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Пользователь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ru-RU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  </a:t>
            </a:r>
            <a:r>
              <a:rPr lang="en-US" altLang="ru-RU" sz="2457" dirty="0">
                <a:solidFill>
                  <a:srgbClr val="A9B7C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endParaRPr lang="ru-RU" altLang="ru-RU" sz="2457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Выводы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47044" y="2454275"/>
            <a:ext cx="13926438" cy="689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106" indent="-468106">
              <a:buFont typeface="+mj-lt"/>
              <a:buAutoNum type="arabicPeriod"/>
            </a:pPr>
            <a:endParaRPr lang="ru-RU" sz="4914" dirty="0">
              <a:latin typeface="Trebuchet MS" panose="020B0603020202020204" pitchFamily="34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ru-RU" sz="4914" dirty="0">
                <a:latin typeface="Trebuchet MS" panose="020B0603020202020204" pitchFamily="34" charset="0"/>
              </a:rPr>
              <a:t>Помните о целях каждого сценария, тэга, переменной.(Точное следование целям структурирует хранимую информацию и делает её понятной для всех и через год)</a:t>
            </a:r>
          </a:p>
          <a:p>
            <a:pPr marL="685800" indent="-685800">
              <a:buFont typeface="Arial" charset="0"/>
              <a:buChar char="•"/>
            </a:pPr>
            <a:endParaRPr lang="ru-RU" sz="4914" dirty="0">
              <a:latin typeface="Trebuchet MS" panose="020B0603020202020204" pitchFamily="34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4914" dirty="0">
                <a:latin typeface="Trebuchet MS" panose="020B0603020202020204" pitchFamily="34" charset="0"/>
              </a:rPr>
              <a:t>Gherkin</a:t>
            </a:r>
            <a:r>
              <a:rPr lang="ru-RU" sz="4914" dirty="0">
                <a:latin typeface="Trebuchet MS" panose="020B0603020202020204" pitchFamily="34" charset="0"/>
              </a:rPr>
              <a:t> это просто и быстро (если что-то сложно и долго, значит скорее всего вы что-то делаете не так.)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Выводы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26671" y="2987675"/>
            <a:ext cx="13926438" cy="538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charset="0"/>
              <a:buChar char="•"/>
            </a:pPr>
            <a:r>
              <a:rPr lang="ru-RU" sz="4914" dirty="0">
                <a:latin typeface="Trebuchet MS" panose="020B0603020202020204" pitchFamily="34" charset="0"/>
              </a:rPr>
              <a:t>Помните о </a:t>
            </a:r>
            <a:r>
              <a:rPr lang="ru-RU" sz="4914" dirty="0" err="1" smtClean="0">
                <a:latin typeface="Trebuchet MS" panose="020B0603020202020204" pitchFamily="34" charset="0"/>
              </a:rPr>
              <a:t>переиспользовании</a:t>
            </a:r>
            <a:r>
              <a:rPr lang="ru-RU" sz="4914" dirty="0" smtClean="0">
                <a:latin typeface="Trebuchet MS" panose="020B0603020202020204" pitchFamily="34" charset="0"/>
              </a:rPr>
              <a:t> </a:t>
            </a:r>
            <a:r>
              <a:rPr lang="ru-RU" sz="4914" dirty="0">
                <a:latin typeface="Trebuchet MS" panose="020B0603020202020204" pitchFamily="34" charset="0"/>
              </a:rPr>
              <a:t>всего (не заставляйте себя делать тройную работу)</a:t>
            </a:r>
          </a:p>
          <a:p>
            <a:pPr marL="685800" indent="-685800">
              <a:buFont typeface="Arial" charset="0"/>
              <a:buChar char="•"/>
            </a:pPr>
            <a:endParaRPr lang="ru-RU" sz="4914" dirty="0">
              <a:latin typeface="Trebuchet MS" panose="020B0603020202020204" pitchFamily="34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ru-RU" sz="4914" dirty="0" smtClean="0">
                <a:latin typeface="Trebuchet MS" panose="020B0603020202020204" pitchFamily="34" charset="0"/>
              </a:rPr>
              <a:t>Следите </a:t>
            </a:r>
            <a:r>
              <a:rPr lang="ru-RU" sz="4914" dirty="0">
                <a:latin typeface="Trebuchet MS" panose="020B0603020202020204" pitchFamily="34" charset="0"/>
              </a:rPr>
              <a:t>за структурой проекта (Легко ориентироваться там где структура и порядок)</a:t>
            </a:r>
          </a:p>
          <a:p>
            <a:endParaRPr lang="ru-RU" sz="4914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508E1E-0FDC-BE44-B6AC-FFE6B1AD6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"/>
          <a:stretch/>
        </p:blipFill>
        <p:spPr>
          <a:xfrm>
            <a:off x="0" y="-447"/>
            <a:ext cx="9970393" cy="1131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5F718F-1CD0-7D47-BCBC-FDE7D96A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47"/>
            <a:ext cx="10433874" cy="11310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E2F984-82AB-8043-AA0F-925CB32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433" y="2262098"/>
            <a:ext cx="4050294" cy="10675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201AE32F-3B25-3647-9867-8EF6E411A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5844" y="2795857"/>
            <a:ext cx="8992311" cy="2286000"/>
          </a:xfrm>
        </p:spPr>
        <p:txBody>
          <a:bodyPr/>
          <a:lstStyle/>
          <a:p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5142CE3-C1A7-7444-AF4D-8F043C9E6CC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15844" y="6111875"/>
            <a:ext cx="10287765" cy="4495801"/>
          </a:xfrm>
        </p:spPr>
        <p:txBody>
          <a:bodyPr/>
          <a:lstStyle/>
          <a:p>
            <a:r>
              <a:rPr lang="en-US" sz="6000" dirty="0">
                <a:latin typeface="Trebuchet MS" panose="020B0603020202020204" pitchFamily="34" charset="0"/>
                <a:cs typeface="Arial" pitchFamily="34" charset="0"/>
              </a:rPr>
              <a:t>Sergey Gerasimov</a:t>
            </a:r>
          </a:p>
          <a:p>
            <a:r>
              <a:rPr lang="en-US" sz="6000" dirty="0" smtClean="0">
                <a:latin typeface="Trebuchet MS" panose="020B0603020202020204" pitchFamily="34" charset="0"/>
                <a:cs typeface="Arial" pitchFamily="34" charset="0"/>
              </a:rPr>
              <a:t>Head of QA </a:t>
            </a:r>
            <a:r>
              <a:rPr lang="ru-RU" sz="6000" dirty="0" smtClean="0">
                <a:latin typeface="Trebuchet MS" panose="020B0603020202020204" pitchFamily="34" charset="0"/>
                <a:cs typeface="Arial" pitchFamily="34" charset="0"/>
              </a:rPr>
              <a:t>Абсолют Тех </a:t>
            </a:r>
            <a:r>
              <a:rPr lang="en-US" sz="6000" dirty="0" smtClean="0">
                <a:latin typeface="Trebuchet MS" panose="020B0603020202020204" pitchFamily="34" charset="0"/>
                <a:cs typeface="Arial" pitchFamily="34" charset="0"/>
              </a:rPr>
              <a:t>+7(926)823-10-90</a:t>
            </a:r>
            <a:endParaRPr lang="en-US" sz="6000" dirty="0">
              <a:latin typeface="Trebuchet MS" panose="020B0603020202020204" pitchFamily="34" charset="0"/>
              <a:cs typeface="Arial" pitchFamily="34" charset="0"/>
            </a:endParaRPr>
          </a:p>
          <a:p>
            <a:r>
              <a:rPr lang="en-US" sz="6000" dirty="0" smtClean="0">
                <a:latin typeface="Trebuchet MS" panose="020B0603020202020204" pitchFamily="34" charset="0"/>
                <a:cs typeface="Arial" pitchFamily="34" charset="0"/>
                <a:hlinkClick r:id="rId5"/>
              </a:rPr>
              <a:t>S.Gerasimov@mafin.ru</a:t>
            </a:r>
            <a:endParaRPr lang="en-US" sz="6000" dirty="0">
              <a:latin typeface="Trebuchet MS" panose="020B0603020202020204" pitchFamily="34" charset="0"/>
              <a:cs typeface="Arial" pitchFamily="34" charset="0"/>
            </a:endParaRPr>
          </a:p>
          <a:p>
            <a:r>
              <a:rPr lang="en-US" sz="6000" dirty="0">
                <a:latin typeface="Trebuchet MS" panose="020B0603020202020204" pitchFamily="34" charset="0"/>
                <a:cs typeface="Arial" pitchFamily="34" charset="0"/>
                <a:hlinkClick r:id="rId6"/>
              </a:rPr>
              <a:t>sergeysailor1090@Gmail.com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3644" y="1907217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508E1E-0FDC-BE44-B6AC-FFE6B1AD6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"/>
          <a:stretch/>
        </p:blipFill>
        <p:spPr>
          <a:xfrm>
            <a:off x="0" y="-447"/>
            <a:ext cx="9970393" cy="1131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5F718F-1CD0-7D47-BCBC-FDE7D96A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47"/>
            <a:ext cx="10433874" cy="11310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E2F984-82AB-8043-AA0F-925CB32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288" y="825076"/>
            <a:ext cx="4050294" cy="106751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5142CE3-C1A7-7444-AF4D-8F043C9E6CC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10288" y="7671876"/>
            <a:ext cx="10287765" cy="4495801"/>
          </a:xfrm>
        </p:spPr>
        <p:txBody>
          <a:bodyPr/>
          <a:lstStyle/>
          <a:p>
            <a:r>
              <a:rPr lang="ru-RU" sz="6000" dirty="0">
                <a:latin typeface="Trebuchet MS" panose="020B0603020202020204" pitchFamily="34" charset="0"/>
                <a:cs typeface="Arial" pitchFamily="34" charset="0"/>
              </a:rPr>
              <a:t>Предыдущей доклад:</a:t>
            </a:r>
            <a:endParaRPr lang="en-US" sz="6000" dirty="0">
              <a:latin typeface="Trebuchet MS" panose="020B0603020202020204" pitchFamily="34" charset="0"/>
              <a:cs typeface="Arial" pitchFamily="34" charset="0"/>
            </a:endParaRPr>
          </a:p>
          <a:p>
            <a:r>
              <a:rPr lang="en-US" sz="6000" dirty="0">
                <a:hlinkClick r:id="rId5"/>
              </a:rPr>
              <a:t>https://it-conf.ru/ru/reviewTalk/58415</a:t>
            </a:r>
            <a:endParaRPr lang="ru-RU" sz="6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5" y="2149475"/>
            <a:ext cx="6872239" cy="51541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3644" y="1907217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8FEFA505-92B8-EF4D-8862-3215FC20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2FD042-9218-D540-867A-D6CAE1EF6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29044" y="3100962"/>
            <a:ext cx="8971358" cy="6897114"/>
          </a:xfrm>
        </p:spPr>
        <p:txBody>
          <a:bodyPr/>
          <a:lstStyle/>
          <a:p>
            <a:r>
              <a:rPr lang="ru-RU" sz="3200" dirty="0" smtClean="0"/>
              <a:t>Написание спецификаций можно сравнить с Романом </a:t>
            </a:r>
          </a:p>
          <a:p>
            <a:endParaRPr lang="ru-RU" sz="3200" dirty="0" smtClean="0"/>
          </a:p>
          <a:p>
            <a:r>
              <a:rPr lang="ru-RU" sz="3200" dirty="0"/>
              <a:t>К</a:t>
            </a:r>
            <a:r>
              <a:rPr lang="ru-RU" sz="3200" dirty="0" smtClean="0"/>
              <a:t>акие ошибки в написании распространены</a:t>
            </a:r>
          </a:p>
          <a:p>
            <a:endParaRPr lang="ru-RU" sz="3200" dirty="0" smtClean="0"/>
          </a:p>
          <a:p>
            <a:r>
              <a:rPr lang="ru-RU" sz="3200" dirty="0" smtClean="0"/>
              <a:t>И чем это грозит если наш роман еще и автоматически визуализируется</a:t>
            </a:r>
            <a:endParaRPr lang="ru-RU" sz="3200" dirty="0"/>
          </a:p>
        </p:txBody>
      </p:sp>
      <p:sp>
        <p:nvSpPr>
          <p:cNvPr id="3" name="object 4">
            <a:extLst>
              <a:ext uri="{FF2B5EF4-FFF2-40B4-BE49-F238E27FC236}">
                <a16:creationId xmlns="" xmlns:a16="http://schemas.microsoft.com/office/drawing/2014/main" id="{0797F19D-F4F5-084C-90FF-7957375939B0}"/>
              </a:ext>
            </a:extLst>
          </p:cNvPr>
          <p:cNvSpPr/>
          <p:nvPr/>
        </p:nvSpPr>
        <p:spPr>
          <a:xfrm>
            <a:off x="0" y="3100960"/>
            <a:ext cx="9519443" cy="6592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740233" cy="2074684"/>
          </a:xfrm>
        </p:spPr>
        <p:txBody>
          <a:bodyPr/>
          <a:lstStyle/>
          <a:p>
            <a:r>
              <a:rPr lang="ru-RU" sz="4800" dirty="0">
                <a:latin typeface="Trebuchet MS" panose="020B0603020202020204" pitchFamily="34" charset="0"/>
                <a:cs typeface="Arial" pitchFamily="34" charset="0"/>
              </a:rPr>
              <a:t>Раздельное описание интерфейсов и функциональности.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45" y="4460875"/>
            <a:ext cx="2854622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656" y="4511675"/>
            <a:ext cx="2903963" cy="3810000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5037845" y="6391275"/>
            <a:ext cx="799433" cy="25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269" y="4429309"/>
            <a:ext cx="7543800" cy="38413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6130" y="446087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1.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525145" y="4429309"/>
            <a:ext cx="93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2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892633" cy="2074684"/>
          </a:xfrm>
        </p:spPr>
        <p:txBody>
          <a:bodyPr/>
          <a:lstStyle/>
          <a:p>
            <a:r>
              <a:rPr lang="ru-RU" sz="4800" dirty="0">
                <a:latin typeface="Trebuchet MS" panose="020B0603020202020204" pitchFamily="34" charset="0"/>
                <a:cs typeface="Arial" pitchFamily="34" charset="0"/>
              </a:rPr>
              <a:t>Раздельное описание интерфейсов и функциональности.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73509" y="316547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1.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47644" y="3165474"/>
            <a:ext cx="93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2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28" y="2960427"/>
            <a:ext cx="3810000" cy="3632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587833" cy="2074684"/>
          </a:xfrm>
        </p:spPr>
        <p:txBody>
          <a:bodyPr/>
          <a:lstStyle/>
          <a:p>
            <a:r>
              <a:rPr lang="ru-RU" sz="4800" dirty="0">
                <a:latin typeface="Trebuchet MS" panose="020B0603020202020204" pitchFamily="34" charset="0"/>
                <a:cs typeface="Arial" pitchFamily="34" charset="0"/>
              </a:rPr>
              <a:t>Раздельное описание интерфейсов и функциональности.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73509" y="316547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1.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47644" y="3165474"/>
            <a:ext cx="93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2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114" y="6416675"/>
            <a:ext cx="5740400" cy="31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228" y="2960427"/>
            <a:ext cx="3810000" cy="363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130633" cy="2074684"/>
          </a:xfrm>
        </p:spPr>
        <p:txBody>
          <a:bodyPr/>
          <a:lstStyle/>
          <a:p>
            <a:r>
              <a:rPr lang="ru-RU" sz="4800" dirty="0">
                <a:latin typeface="Trebuchet MS" panose="020B0603020202020204" pitchFamily="34" charset="0"/>
                <a:cs typeface="Arial" pitchFamily="34" charset="0"/>
              </a:rPr>
              <a:t>Раздельное описание интерфейсов и функциональности.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73509" y="316547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1.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47644" y="3165474"/>
            <a:ext cx="93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2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114" y="6416675"/>
            <a:ext cx="5740400" cy="31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228" y="2960427"/>
            <a:ext cx="3810000" cy="363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307" y="3157903"/>
            <a:ext cx="4424391" cy="7068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Что делать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403710" y="7682416"/>
            <a:ext cx="13021734" cy="1934146"/>
          </a:xfrm>
          <a:prstGeom prst="rect">
            <a:avLst/>
          </a:prstGeom>
          <a:solidFill>
            <a:srgbClr val="00B0F0">
              <a:alpha val="25000"/>
            </a:srgbClr>
          </a:solidFill>
          <a:ln w="6350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endParaRPr lang="ru-RU" sz="2184" b="1" dirty="0">
              <a:latin typeface="M.Video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403710" y="5598835"/>
            <a:ext cx="13021734" cy="1934146"/>
          </a:xfrm>
          <a:prstGeom prst="rect">
            <a:avLst/>
          </a:prstGeom>
          <a:solidFill>
            <a:srgbClr val="00B0F0">
              <a:alpha val="25000"/>
            </a:srgbClr>
          </a:solidFill>
          <a:ln w="6350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endParaRPr lang="ru-RU" sz="2184" b="1" dirty="0">
              <a:latin typeface="M.Vide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044" y="3749675"/>
            <a:ext cx="5037665" cy="84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914" dirty="0">
                <a:solidFill>
                  <a:srgbClr val="FF0000"/>
                </a:solidFill>
                <a:latin typeface="Trebuchet MS" panose="020B0603020202020204" pitchFamily="34" charset="0"/>
                <a:cs typeface="Arial" pitchFamily="34" charset="0"/>
              </a:rPr>
              <a:t>Цель описания?</a:t>
            </a:r>
          </a:p>
        </p:txBody>
      </p:sp>
      <p:sp>
        <p:nvSpPr>
          <p:cNvPr id="11" name="Блок-схема: процесс 2"/>
          <p:cNvSpPr/>
          <p:nvPr/>
        </p:nvSpPr>
        <p:spPr bwMode="auto">
          <a:xfrm>
            <a:off x="7943363" y="4483170"/>
            <a:ext cx="1248266" cy="836338"/>
          </a:xfrm>
          <a:prstGeom prst="flowChartProcess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Наташа</a:t>
            </a:r>
            <a:endParaRPr lang="ru-RU" sz="2184" b="1" dirty="0">
              <a:solidFill>
                <a:prstClr val="white"/>
              </a:solidFill>
              <a:latin typeface="M.Video" pitchFamily="2" charset="0"/>
            </a:endParaRPr>
          </a:p>
        </p:txBody>
      </p:sp>
      <p:sp>
        <p:nvSpPr>
          <p:cNvPr id="12" name="Прямоугольник с одним вырезанным углом 11"/>
          <p:cNvSpPr/>
          <p:nvPr/>
        </p:nvSpPr>
        <p:spPr bwMode="auto">
          <a:xfrm>
            <a:off x="6687578" y="5718192"/>
            <a:ext cx="3759836" cy="78476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Описание Тела</a:t>
            </a:r>
            <a:endParaRPr lang="ru-RU" sz="2184" b="1" dirty="0">
              <a:solidFill>
                <a:prstClr val="white"/>
              </a:solidFill>
              <a:latin typeface="M.Video" pitchFamily="2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 bwMode="auto">
          <a:xfrm>
            <a:off x="6687578" y="6705139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Описание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 Функционала 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(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поведения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)</a:t>
            </a:r>
          </a:p>
        </p:txBody>
      </p:sp>
      <p:sp>
        <p:nvSpPr>
          <p:cNvPr id="16" name="Прямоугольник с одним вырезанным углом 15"/>
          <p:cNvSpPr/>
          <p:nvPr/>
        </p:nvSpPr>
        <p:spPr bwMode="auto">
          <a:xfrm>
            <a:off x="6687578" y="7724475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1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 bwMode="auto">
          <a:xfrm>
            <a:off x="6687578" y="8751725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2</a:t>
            </a:r>
          </a:p>
        </p:txBody>
      </p:sp>
      <p:sp>
        <p:nvSpPr>
          <p:cNvPr id="18" name="Блок-схема: процесс 9"/>
          <p:cNvSpPr/>
          <p:nvPr/>
        </p:nvSpPr>
        <p:spPr bwMode="auto">
          <a:xfrm>
            <a:off x="12151875" y="4483170"/>
            <a:ext cx="1248266" cy="836338"/>
          </a:xfrm>
          <a:prstGeom prst="flowChartProcess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Платье для бала</a:t>
            </a:r>
            <a:endParaRPr lang="ru-RU" sz="2184" b="1" dirty="0">
              <a:solidFill>
                <a:prstClr val="white"/>
              </a:solidFill>
              <a:latin typeface="M.Video" pitchFamily="2" charset="0"/>
            </a:endParaRPr>
          </a:p>
        </p:txBody>
      </p:sp>
      <p:sp>
        <p:nvSpPr>
          <p:cNvPr id="19" name="Прямоугольник с одним вырезанным углом 18"/>
          <p:cNvSpPr/>
          <p:nvPr/>
        </p:nvSpPr>
        <p:spPr bwMode="auto">
          <a:xfrm>
            <a:off x="10896090" y="5718192"/>
            <a:ext cx="3759836" cy="78476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Описание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 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отображения</a:t>
            </a:r>
          </a:p>
        </p:txBody>
      </p:sp>
      <p:sp>
        <p:nvSpPr>
          <p:cNvPr id="20" name="Прямоугольник с одним вырезанным углом 19"/>
          <p:cNvSpPr/>
          <p:nvPr/>
        </p:nvSpPr>
        <p:spPr bwMode="auto">
          <a:xfrm>
            <a:off x="10896090" y="6705139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Описание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 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Функционала (поведения)</a:t>
            </a:r>
          </a:p>
        </p:txBody>
      </p:sp>
      <p:sp>
        <p:nvSpPr>
          <p:cNvPr id="21" name="Прямоугольник с одним вырезанным углом 20"/>
          <p:cNvSpPr/>
          <p:nvPr/>
        </p:nvSpPr>
        <p:spPr bwMode="auto">
          <a:xfrm>
            <a:off x="10896090" y="7759645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1</a:t>
            </a:r>
          </a:p>
        </p:txBody>
      </p:sp>
      <p:sp>
        <p:nvSpPr>
          <p:cNvPr id="22" name="Прямоугольник с одним вырезанным углом 21"/>
          <p:cNvSpPr/>
          <p:nvPr/>
        </p:nvSpPr>
        <p:spPr bwMode="auto">
          <a:xfrm>
            <a:off x="10896090" y="8786895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2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1125782" y="5598834"/>
            <a:ext cx="5277928" cy="1942061"/>
          </a:xfrm>
          <a:prstGeom prst="rect">
            <a:avLst/>
          </a:prstGeom>
          <a:solidFill>
            <a:srgbClr val="00B0F0">
              <a:alpha val="25000"/>
            </a:srgbClr>
          </a:solidFill>
          <a:ln w="6350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latin typeface="M.Video" pitchFamily="2" charset="0"/>
              </a:rPr>
              <a:t>Цель – проверить наличие объектов их реакцию на воздействие,</a:t>
            </a:r>
            <a:br>
              <a:rPr lang="ru-RU" sz="2184" b="1" dirty="0">
                <a:latin typeface="M.Video" pitchFamily="2" charset="0"/>
              </a:rPr>
            </a:br>
            <a:r>
              <a:rPr lang="ru-RU" sz="2184" b="1" dirty="0">
                <a:latin typeface="M.Video" pitchFamily="2" charset="0"/>
              </a:rPr>
              <a:t> кратчайшим путём получить все их состояния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125781" y="7678459"/>
            <a:ext cx="5277928" cy="1942061"/>
          </a:xfrm>
          <a:prstGeom prst="rect">
            <a:avLst/>
          </a:prstGeom>
          <a:solidFill>
            <a:srgbClr val="00B0F0">
              <a:alpha val="25000"/>
            </a:srgbClr>
          </a:solidFill>
          <a:ln w="6350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latin typeface="M.Video" pitchFamily="2" charset="0"/>
              </a:rPr>
              <a:t>Цель – быстрый доступ к результатам работы базовых функций</a:t>
            </a:r>
          </a:p>
        </p:txBody>
      </p:sp>
      <p:sp>
        <p:nvSpPr>
          <p:cNvPr id="30" name="Блок-схема: процесс 9"/>
          <p:cNvSpPr/>
          <p:nvPr/>
        </p:nvSpPr>
        <p:spPr bwMode="auto">
          <a:xfrm>
            <a:off x="16137791" y="4483170"/>
            <a:ext cx="1693457" cy="836338"/>
          </a:xfrm>
          <a:prstGeom prst="flowChartProcess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Платье для Свадьбы</a:t>
            </a:r>
            <a:endParaRPr lang="ru-RU" sz="2184" b="1" dirty="0">
              <a:solidFill>
                <a:prstClr val="white"/>
              </a:solidFill>
              <a:latin typeface="M.Video" pitchFamily="2" charset="0"/>
            </a:endParaRPr>
          </a:p>
        </p:txBody>
      </p:sp>
      <p:sp>
        <p:nvSpPr>
          <p:cNvPr id="31" name="Прямоугольник с одним вырезанным углом 30"/>
          <p:cNvSpPr/>
          <p:nvPr/>
        </p:nvSpPr>
        <p:spPr bwMode="auto">
          <a:xfrm>
            <a:off x="15104602" y="5693036"/>
            <a:ext cx="3759836" cy="78476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Описание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 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отображения</a:t>
            </a:r>
          </a:p>
        </p:txBody>
      </p:sp>
      <p:sp>
        <p:nvSpPr>
          <p:cNvPr id="32" name="Прямоугольник с одним вырезанным углом 31"/>
          <p:cNvSpPr/>
          <p:nvPr/>
        </p:nvSpPr>
        <p:spPr bwMode="auto">
          <a:xfrm>
            <a:off x="15104602" y="6679983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Описание</a:t>
            </a:r>
            <a:r>
              <a:rPr lang="ru-RU" sz="2184" b="1" dirty="0" smtClean="0">
                <a:solidFill>
                  <a:prstClr val="white"/>
                </a:solidFill>
                <a:latin typeface="M.Video" pitchFamily="2" charset="0"/>
              </a:rPr>
              <a:t> </a:t>
            </a: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Функционала (поведения)</a:t>
            </a:r>
          </a:p>
        </p:txBody>
      </p:sp>
      <p:sp>
        <p:nvSpPr>
          <p:cNvPr id="33" name="Прямоугольник с одним вырезанным углом 32"/>
          <p:cNvSpPr/>
          <p:nvPr/>
        </p:nvSpPr>
        <p:spPr bwMode="auto">
          <a:xfrm>
            <a:off x="15104602" y="7734489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1</a:t>
            </a:r>
          </a:p>
        </p:txBody>
      </p:sp>
      <p:sp>
        <p:nvSpPr>
          <p:cNvPr id="34" name="Прямоугольник с одним вырезанным углом 33"/>
          <p:cNvSpPr/>
          <p:nvPr/>
        </p:nvSpPr>
        <p:spPr bwMode="auto">
          <a:xfrm>
            <a:off x="15104602" y="8761739"/>
            <a:ext cx="3759836" cy="835757"/>
          </a:xfrm>
          <a:prstGeom prst="snip1Rect">
            <a:avLst/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2184" b="1" dirty="0">
                <a:solidFill>
                  <a:prstClr val="white"/>
                </a:solidFill>
                <a:latin typeface="M.Video" pitchFamily="2" charset="0"/>
              </a:rPr>
              <a:t>Фрагмент типового использования 2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5672A-E55F-3B47-8386-99ED8BD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11" y="0"/>
            <a:ext cx="9740233" cy="2074684"/>
          </a:xfrm>
        </p:spPr>
        <p:txBody>
          <a:bodyPr/>
          <a:lstStyle/>
          <a:p>
            <a:r>
              <a:rPr lang="ru-RU" sz="4800" dirty="0" smtClean="0">
                <a:latin typeface="Trebuchet MS" panose="020B0603020202020204" pitchFamily="34" charset="0"/>
                <a:cs typeface="Arial" pitchFamily="34" charset="0"/>
              </a:rPr>
              <a:t>Описание длинных неразрывных сценариев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-191" t="-655" r="46500" b="5141"/>
          <a:stretch/>
        </p:blipFill>
        <p:spPr>
          <a:xfrm>
            <a:off x="11957844" y="4359275"/>
            <a:ext cx="6605408" cy="6119970"/>
          </a:xfrm>
          <a:prstGeom prst="rect">
            <a:avLst/>
          </a:prstGeom>
        </p:spPr>
      </p:pic>
      <p:sp>
        <p:nvSpPr>
          <p:cNvPr id="26" name="Овальная выноска 25"/>
          <p:cNvSpPr/>
          <p:nvPr/>
        </p:nvSpPr>
        <p:spPr bwMode="auto">
          <a:xfrm>
            <a:off x="8636611" y="8943102"/>
            <a:ext cx="2271150" cy="1057559"/>
          </a:xfrm>
          <a:prstGeom prst="wedgeEllipseCallout">
            <a:avLst>
              <a:gd name="adj1" fmla="val 108206"/>
              <a:gd name="adj2" fmla="val 45441"/>
            </a:avLst>
          </a:prstGeom>
          <a:solidFill>
            <a:srgbClr val="C00000"/>
          </a:solidFill>
          <a:ln w="6350">
            <a:noFill/>
            <a:miter lim="800000"/>
            <a:headEnd/>
            <a:tailEnd/>
          </a:ln>
          <a:effectLst/>
          <a:extLst/>
        </p:spPr>
        <p:txBody>
          <a:bodyPr lIns="62303" tIns="62303" rIns="62303" bIns="62303" rtlCol="0" anchor="ctr" anchorCtr="0"/>
          <a:lstStyle/>
          <a:p>
            <a:pPr algn="ctr" defTabSz="1246078" eaLnBrk="0">
              <a:spcBef>
                <a:spcPct val="30000"/>
              </a:spcBef>
            </a:pPr>
            <a:r>
              <a:rPr lang="ru-RU" sz="5461" b="1" dirty="0">
                <a:solidFill>
                  <a:prstClr val="white"/>
                </a:solidFill>
                <a:latin typeface="M.Video" pitchFamily="2" charset="0"/>
              </a:rPr>
              <a:t>265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044" y="3292475"/>
            <a:ext cx="8839200" cy="5194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244" y="652284"/>
            <a:ext cx="2933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C1E52"/>
      </a:accent1>
      <a:accent2>
        <a:srgbClr val="0096FF"/>
      </a:accent2>
      <a:accent3>
        <a:srgbClr val="8DF900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3808</TotalTime>
  <Words>1045</Words>
  <Application>Microsoft Macintosh PowerPoint</Application>
  <PresentationFormat>Другой</PresentationFormat>
  <Paragraphs>283</Paragraphs>
  <Slides>24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 Hebrew</vt:lpstr>
      <vt:lpstr>Calibri</vt:lpstr>
      <vt:lpstr>Courier New</vt:lpstr>
      <vt:lpstr>M.Video</vt:lpstr>
      <vt:lpstr>Mangal</vt:lpstr>
      <vt:lpstr>Trebuchet MS</vt:lpstr>
      <vt:lpstr>Arial</vt:lpstr>
      <vt:lpstr>Office Theme</vt:lpstr>
      <vt:lpstr>Дневник аналитика, или как не стоит писать на Gherkin</vt:lpstr>
      <vt:lpstr>О себе</vt:lpstr>
      <vt:lpstr>Начало</vt:lpstr>
      <vt:lpstr>Раздельное описание интерфейсов и функциональности.</vt:lpstr>
      <vt:lpstr>Раздельное описание интерфейсов и функциональности.</vt:lpstr>
      <vt:lpstr>Раздельное описание интерфейсов и функциональности.</vt:lpstr>
      <vt:lpstr>Раздельное описание интерфейсов и функциональности.</vt:lpstr>
      <vt:lpstr>Что делать</vt:lpstr>
      <vt:lpstr>Описание длинных неразрывных сценариев</vt:lpstr>
      <vt:lpstr>Описание длинных неразрывных сценариев</vt:lpstr>
      <vt:lpstr>Описание длинных неразрывных сценариев</vt:lpstr>
      <vt:lpstr>Описание длинных неразрывных сценариев</vt:lpstr>
      <vt:lpstr>Описание длинных неразрывных сценариев</vt:lpstr>
      <vt:lpstr>Описание длинных неразрывных сценариев</vt:lpstr>
      <vt:lpstr>Независимое описание функционала</vt:lpstr>
      <vt:lpstr>Независимое описание функционала</vt:lpstr>
      <vt:lpstr>Независимое описание функционала</vt:lpstr>
      <vt:lpstr>Независимое описание функционала</vt:lpstr>
      <vt:lpstr>Независимое описание функционала</vt:lpstr>
      <vt:lpstr>Независимое описание функционала</vt:lpstr>
      <vt:lpstr>Выводы</vt:lpstr>
      <vt:lpstr>Выводы</vt:lpstr>
      <vt:lpstr>Спасибо</vt:lpstr>
      <vt:lpstr>Презентация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Mafin_PP_03 copy</dc:title>
  <cp:lastModifiedBy>пользователь Microsoft Office</cp:lastModifiedBy>
  <cp:revision>79</cp:revision>
  <dcterms:created xsi:type="dcterms:W3CDTF">2019-02-08T19:18:26Z</dcterms:created>
  <dcterms:modified xsi:type="dcterms:W3CDTF">2019-05-24T08:51:08Z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2019-02-08T00:00:00Z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2019-02-08T00:00:00Z</vt:filetime>
  </property>
</Properties>
</file>