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310" r:id="rId3"/>
    <p:sldId id="316" r:id="rId4"/>
    <p:sldId id="326" r:id="rId5"/>
    <p:sldId id="325" r:id="rId6"/>
    <p:sldId id="317" r:id="rId7"/>
    <p:sldId id="318" r:id="rId8"/>
    <p:sldId id="313" r:id="rId9"/>
    <p:sldId id="327" r:id="rId10"/>
    <p:sldId id="314" r:id="rId11"/>
    <p:sldId id="320" r:id="rId12"/>
    <p:sldId id="321" r:id="rId13"/>
    <p:sldId id="315" r:id="rId14"/>
    <p:sldId id="322" r:id="rId15"/>
    <p:sldId id="323" r:id="rId16"/>
    <p:sldId id="309" r:id="rId17"/>
    <p:sldId id="31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E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85382" autoAdjust="0"/>
  </p:normalViewPr>
  <p:slideViewPr>
    <p:cSldViewPr>
      <p:cViewPr>
        <p:scale>
          <a:sx n="66" d="100"/>
          <a:sy n="66" d="100"/>
        </p:scale>
        <p:origin x="-1326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74F7E-2A86-46E1-81F3-1D7CB250E9E6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CBB6D-3102-4938-A0BE-C73099B69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19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Пишите номера законов, пишите названия регулирующих организаций, если с ними связаны требования. Дайте коллегам в будущем возможность докопаться до первоисточника, имея ввиду что ситуация сильно поменялась.</a:t>
            </a:r>
          </a:p>
          <a:p>
            <a:r>
              <a:rPr lang="ru-RU" sz="1200" baseline="0" dirty="0" smtClean="0">
                <a:solidFill>
                  <a:schemeClr val="tx2">
                    <a:lumMod val="75000"/>
                  </a:schemeClr>
                </a:solidFill>
              </a:rPr>
              <a:t>Рассказывайте про интеграции, про их смысл, через десять лет часть интеграций с другими системами может замениться без потери функциональности, не всегда этот процесс будет подробно и достаточно отражен чтобы выявить устаревшие интеграции</a:t>
            </a:r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Пример с 12 символами</a:t>
            </a:r>
            <a:r>
              <a:rPr lang="ru-RU" baseline="0" dirty="0" smtClean="0"/>
              <a:t> на имя файла</a:t>
            </a:r>
          </a:p>
          <a:p>
            <a:r>
              <a:rPr lang="ru-RU" baseline="0" dirty="0" smtClean="0"/>
              <a:t>С архивацией файла перед отправкой</a:t>
            </a:r>
          </a:p>
          <a:p>
            <a:r>
              <a:rPr lang="ru-RU" baseline="0" dirty="0" smtClean="0"/>
              <a:t>С картинкой только определенного размера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dirty="0" smtClean="0">
                <a:solidFill>
                  <a:schemeClr val="tx1"/>
                </a:solidFill>
              </a:rPr>
              <a:t>Вот например у вас отличная красивая структура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Вы создавали ее с нуля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Она соответствует системе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Через 10 лет приходит аналитик которому надо  разобраться что представляет собой система и параллельно включитья в разработку.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Будет у него возможность плотно и тщательно осознать почему структура именно такая? 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Что ему поможет? 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Ему поможет текстовый поиск.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Если в документе используется двух-трехбуквенное сокращение, по возможности оно должно быть уникальным в рамках проекта. Даже если такие сокращения отражены в словаре, поиск разных явлений записаных одной и той же комбинацией букв сильно затруднен. Не всегда встретившись с сокращеним, человек не знакомый с контекстом «угадает» какой из нескольких найденных вариантов подходит в его случае.</a:t>
            </a:r>
          </a:p>
          <a:p>
            <a:endParaRPr lang="ru-RU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Логично разделить описание системы, выделить пользовательский интерфейс, выделить в отдельные документы смежные фукнкции, но удобнее всего читать документ когда при столкновении с выделенной частью нет необходимости прерывать чтение и искать смежный документ, так как в двух словах описана его суть.</a:t>
            </a:r>
          </a:p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71500" indent="-571500" algn="l">
              <a:buFont typeface="Arial" pitchFamily="34" charset="0"/>
              <a:buChar char="•"/>
            </a:pP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71500" indent="-571500" algn="l">
              <a:buFont typeface="Arial" pitchFamily="34" charset="0"/>
              <a:buChar char="•"/>
            </a:pP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algn="l">
              <a:buFont typeface="Arial" pitchFamily="34" charset="0"/>
              <a:buNone/>
            </a:pPr>
            <a:r>
              <a:rPr lang="ru-RU" sz="1200" dirty="0" smtClean="0">
                <a:solidFill>
                  <a:schemeClr val="tx1"/>
                </a:solidFill>
              </a:rPr>
              <a:t>Не</a:t>
            </a:r>
            <a:r>
              <a:rPr lang="ru-RU" sz="1200" baseline="0" dirty="0" smtClean="0">
                <a:solidFill>
                  <a:schemeClr val="tx1"/>
                </a:solidFill>
              </a:rPr>
              <a:t> меня роли </a:t>
            </a:r>
            <a:r>
              <a:rPr lang="ru-RU" sz="1200" dirty="0" smtClean="0">
                <a:solidFill>
                  <a:schemeClr val="tx1"/>
                </a:solidFill>
              </a:rPr>
              <a:t>т.е. девелопер девелопил </a:t>
            </a:r>
            <a:r>
              <a:rPr lang="ru-RU" sz="1200" dirty="0" smtClean="0">
                <a:solidFill>
                  <a:schemeClr val="tx1"/>
                </a:solidFill>
              </a:rPr>
              <a:t>/стал </a:t>
            </a:r>
            <a:r>
              <a:rPr lang="ru-RU" sz="1200" dirty="0" smtClean="0">
                <a:solidFill>
                  <a:schemeClr val="tx1"/>
                </a:solidFill>
              </a:rPr>
              <a:t>техлидом, тестировщик тестировал или переродился в аналитика, и если совесем повезло то с самого начала был аналитик и он все еще жив, ура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Типовой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случай: какая документация остается с течением времени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(</a:t>
            </a:r>
            <a:r>
              <a:rPr lang="ru-RU" dirty="0" smtClean="0"/>
              <a:t>1)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Концепции нынешнего времени – бдд, специфицирование на примерах и другие подобные труды ВСЕ задаются вопросом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зачем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 после получения вразумительного ответа, он остается задокументирован в лучшем случае в БРД (бизнес требования) или документе с юз кейсами, которые тоже уже отвечает в большей степени на вопрос КАК пользователь будет использовать систему если вдруг такая функциональность в ней появится.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худшем случае принятым к сведению в момент включения функциональности в систему как решающий аргумент.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Крайне редко будет задокументирована изначальная мотивация пользователя</a:t>
            </a:r>
          </a:p>
          <a:p>
            <a:pPr>
              <a:buFont typeface="Arial" charset="0"/>
              <a:buNone/>
            </a:pPr>
            <a:endParaRPr lang="ru-RU" dirty="0" smtClean="0"/>
          </a:p>
          <a:p>
            <a:r>
              <a:rPr lang="ru-RU" dirty="0" smtClean="0"/>
              <a:t>(2)</a:t>
            </a:r>
            <a:r>
              <a:rPr lang="ru-RU" baseline="0" dirty="0" smtClean="0"/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Например, ограничния. (пример с объемом пересылаемых данных и арихивированием оных)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например, я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хочу чтобы файлы архивировались с паролем при пересылке, потому что у меня медленный и небезопасный интернет а хттпс протокола еще нету в активном использовани.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Например, странности во внешней среде бизнеса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Перевод часов в россии в 2013-2014</a:t>
            </a:r>
          </a:p>
          <a:p>
            <a:pPr>
              <a:buFont typeface="Arial" charset="0"/>
              <a:buNone/>
            </a:pPr>
            <a:endParaRPr lang="ru-RU" dirty="0" smtClean="0"/>
          </a:p>
          <a:p>
            <a:pPr>
              <a:buFont typeface="Arial" charset="0"/>
              <a:buNone/>
            </a:pPr>
            <a:r>
              <a:rPr lang="ru-RU" dirty="0" smtClean="0"/>
              <a:t>(3)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Например, много сокращений, которые были всем очевидны лет 5-10 назад, описанные в едином документе, утерянном при реорганизации документов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лет 5 назад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>
              <a:buFont typeface="Arial" charset="0"/>
              <a:buNone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>
              <a:buFont typeface="Arial" charset="0"/>
              <a:buNone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Типовой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случай: какая документация остается с течением времени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(</a:t>
            </a:r>
            <a:r>
              <a:rPr lang="ru-RU" dirty="0" smtClean="0"/>
              <a:t>1)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Концепции нынешнего времени – бдд, специфицирование на примерах и другие подобные труды ВСЕ задаются вопросом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зачем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 после получения вразумительного ответа, он остается задокументирован в лучшем случае в БРД (бизнес требования) или документе с юз кейсами, которые тоже уже отвечает в большей степени на вопрос КАК пользователь будет использовать систему если вдруг такая функциональность в ней появится.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худшем случае принятым к сведению в момент включения функциональности в систему как решающий аргумент.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Крайне редко будет задокументирована изначальная мотивация пользователя</a:t>
            </a:r>
          </a:p>
          <a:p>
            <a:pPr>
              <a:buFont typeface="Arial" charset="0"/>
              <a:buNone/>
            </a:pPr>
            <a:endParaRPr lang="ru-RU" dirty="0" smtClean="0"/>
          </a:p>
          <a:p>
            <a:r>
              <a:rPr lang="ru-RU" dirty="0" smtClean="0"/>
              <a:t>(2)</a:t>
            </a:r>
            <a:r>
              <a:rPr lang="ru-RU" baseline="0" dirty="0" smtClean="0"/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Например, ограничния. (пример с объемом пересылаемых данных и арихивированием оных)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например, я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хочу чтобы файлы архивировались с паролем при пересылке, потому что у меня медленный и небезопасный интернет а хттпс протокола еще нету в активном использовани.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Например, странности во внешней среде бизнеса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Перевод часов в россии в 2013-2014</a:t>
            </a:r>
          </a:p>
          <a:p>
            <a:pPr>
              <a:buFont typeface="Arial" charset="0"/>
              <a:buNone/>
            </a:pPr>
            <a:endParaRPr lang="ru-RU" dirty="0" smtClean="0"/>
          </a:p>
          <a:p>
            <a:pPr>
              <a:buFont typeface="Arial" charset="0"/>
              <a:buNone/>
            </a:pPr>
            <a:r>
              <a:rPr lang="ru-RU" dirty="0" smtClean="0"/>
              <a:t>(3)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Например, много сокращений, которые были всем очевидны лет 5-10 назад, описанные в едином документе, утерянном при реорганизации документов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лет 5 назад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>
              <a:buFont typeface="Arial" charset="0"/>
              <a:buNone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>
              <a:buFont typeface="Arial" charset="0"/>
              <a:buNone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Tx/>
              <a:buNone/>
              <a:defRPr/>
            </a:lvl1pPr>
            <a:lvl2pPr>
              <a:buFont typeface="Arial" pitchFamily="34" charset="0"/>
              <a:buChar char="•"/>
              <a:defRPr/>
            </a:lvl2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pic>
        <p:nvPicPr>
          <p:cNvPr id="7" name="Рисунок 6" descr="add-logo-big.png"/>
          <p:cNvPicPr>
            <a:picLocks noChangeAspect="1"/>
          </p:cNvPicPr>
          <p:nvPr/>
        </p:nvPicPr>
        <p:blipFill>
          <a:blip r:embed="rId13" cstate="print"/>
          <a:srcRect r="70596"/>
          <a:stretch>
            <a:fillRect/>
          </a:stretch>
        </p:blipFill>
        <p:spPr>
          <a:xfrm>
            <a:off x="8776172" y="61216"/>
            <a:ext cx="332332" cy="30242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7047"/>
            <a:ext cx="7772400" cy="1470025"/>
          </a:xfrm>
        </p:spPr>
        <p:txBody>
          <a:bodyPr>
            <a:normAutofit/>
          </a:bodyPr>
          <a:lstStyle/>
          <a:p>
            <a:r>
              <a:rPr lang="ru-RU" dirty="0" smtClean="0"/>
              <a:t>После нас – хоть потоп!</a:t>
            </a:r>
            <a:br>
              <a:rPr lang="ru-RU" dirty="0" smtClean="0"/>
            </a:br>
            <a:r>
              <a:rPr lang="ru-RU" sz="3000" dirty="0"/>
              <a:t>к</a:t>
            </a:r>
            <a:r>
              <a:rPr lang="ru-RU" sz="3000" dirty="0" smtClean="0"/>
              <a:t>ак писать документацию на века</a:t>
            </a:r>
            <a:endParaRPr lang="ru-RU" sz="3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157192"/>
            <a:ext cx="6400800" cy="79208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Кристина Ерофеева</a:t>
            </a:r>
          </a:p>
          <a:p>
            <a:r>
              <a:rPr lang="ru-RU" dirty="0" smtClean="0"/>
              <a:t>ООО «Тех </a:t>
            </a:r>
            <a:r>
              <a:rPr lang="ru-RU" dirty="0" smtClean="0"/>
              <a:t>Центр </a:t>
            </a:r>
            <a:r>
              <a:rPr lang="ru-RU" dirty="0" smtClean="0"/>
              <a:t>Дойче банка»</a:t>
            </a:r>
            <a:endParaRPr lang="en-US" dirty="0" smtClean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16632"/>
            <a:ext cx="38100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 smtClean="0"/>
              <a:t>Задокументировать: </a:t>
            </a:r>
          </a:p>
          <a:p>
            <a:pPr algn="l"/>
            <a:r>
              <a:rPr lang="ru-RU" dirty="0" smtClean="0"/>
              <a:t>Контекст</a:t>
            </a:r>
            <a:r>
              <a:rPr lang="ru-RU" i="1" spc="-15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/>
              <a:t>использования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431018"/>
            <a:ext cx="8686800" cy="40142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3" indent="-571500" algn="l">
              <a:buFont typeface="Arial" pitchFamily="34" charset="0"/>
              <a:buChar char="•"/>
            </a:pP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Какие пользователи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, в какой момент времени этим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пользуются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(хотят пользоваться)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? </a:t>
            </a:r>
          </a:p>
          <a:p>
            <a:pPr marL="571500" lvl="3" indent="-571500" algn="l">
              <a:buFont typeface="Arial" pitchFamily="34" charset="0"/>
              <a:buChar char="•"/>
            </a:pP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Если 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какие условия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изменятся, 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пользоватли перестанут этим пользоваться? </a:t>
            </a:r>
          </a:p>
          <a:p>
            <a:pPr marL="571500" lvl="3" indent="-571500" algn="l">
              <a:buFont typeface="Arial" pitchFamily="34" charset="0"/>
              <a:buChar char="•"/>
            </a:pP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Что 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делают пользователи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сейчас без этого, как справляются?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046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 smtClean="0"/>
              <a:t>Добавить конкретику:</a:t>
            </a:r>
          </a:p>
          <a:p>
            <a:pPr algn="l"/>
            <a:r>
              <a:rPr lang="ru-RU" dirty="0" smtClean="0"/>
              <a:t>Бизнес среда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431018"/>
            <a:ext cx="8686800" cy="40142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3" indent="-571500" algn="l">
              <a:buFont typeface="Arial" pitchFamily="34" charset="0"/>
              <a:buChar char="•"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Законы (номера, даты)</a:t>
            </a:r>
          </a:p>
          <a:p>
            <a:pPr marL="571500" lvl="3" indent="-571500" algn="l">
              <a:buFont typeface="Arial" pitchFamily="34" charset="0"/>
              <a:buChar char="•"/>
            </a:pP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Бизнес правила (названия регулирующих организаций, название свода правил) </a:t>
            </a:r>
          </a:p>
          <a:p>
            <a:pPr marL="571500" lvl="3" indent="-571500" algn="l">
              <a:buFont typeface="Arial" pitchFamily="34" charset="0"/>
              <a:buChar char="•"/>
            </a:pP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Документы по стандартам «того» периода</a:t>
            </a:r>
          </a:p>
          <a:p>
            <a:pPr marL="571500" lvl="3" indent="-571500" algn="l">
              <a:buFont typeface="Arial" pitchFamily="34" charset="0"/>
              <a:buChar char="•"/>
            </a:pP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Системы вокруг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  <a:p>
            <a:pPr marL="571500" lvl="3" indent="-571500" algn="l">
              <a:buFont typeface="Arial" pitchFamily="34" charset="0"/>
              <a:buChar char="•"/>
            </a:pP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24139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 smtClean="0"/>
              <a:t>Помечтать:</a:t>
            </a:r>
          </a:p>
          <a:p>
            <a:pPr algn="l"/>
            <a:r>
              <a:rPr lang="ru-RU" dirty="0" smtClean="0"/>
              <a:t>Ограничения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431018"/>
            <a:ext cx="8686800" cy="40142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3" indent="-571500" algn="l">
              <a:buFont typeface="Arial" pitchFamily="34" charset="0"/>
              <a:buChar char="•"/>
              <a:defRPr/>
            </a:pP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То </a:t>
            </a: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что выглядит неудобным – 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неудобно</a:t>
            </a:r>
            <a:endParaRPr lang="ru-RU" sz="3200" dirty="0">
              <a:solidFill>
                <a:schemeClr val="accent6">
                  <a:lumMod val="75000"/>
                </a:schemeClr>
              </a:solidFill>
            </a:endParaRPr>
          </a:p>
          <a:p>
            <a:pPr marL="571500" lvl="3" indent="-571500" algn="l">
              <a:buFont typeface="Arial" pitchFamily="34" charset="0"/>
              <a:buChar char="•"/>
              <a:defRPr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Напишите как пользователь это хотел в идеальном сферическом мире в вакууме. Через десять лет это будет возможно сделать ближе к идеалу. </a:t>
            </a:r>
          </a:p>
          <a:p>
            <a:pPr marL="571500" lvl="3" indent="-571500" algn="l">
              <a:buFont typeface="Arial" pitchFamily="34" charset="0"/>
              <a:buChar char="•"/>
            </a:pP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  <a:p>
            <a:pPr lvl="3" algn="l"/>
            <a:endParaRPr lang="ru-RU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977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 smtClean="0"/>
              <a:t>Уделить внимание:</a:t>
            </a:r>
          </a:p>
          <a:p>
            <a:pPr algn="l"/>
            <a:r>
              <a:rPr lang="ru-RU" dirty="0" smtClean="0"/>
              <a:t>Возможность текстового поиска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431018"/>
            <a:ext cx="8686800" cy="40142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3" indent="-571500" algn="l">
              <a:buFont typeface="Arial" pitchFamily="34" charset="0"/>
              <a:buChar char="•"/>
              <a:defRPr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Называйте главы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подробно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  <a:p>
            <a:pPr marL="571500" lvl="3" indent="-571500" algn="l">
              <a:buFont typeface="Arial" pitchFamily="34" charset="0"/>
              <a:buChar char="•"/>
              <a:defRPr/>
            </a:pP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Перефразируйте</a:t>
            </a:r>
          </a:p>
          <a:p>
            <a:pPr marL="571500" lvl="3" indent="-571500" algn="l">
              <a:buFont typeface="Arial" pitchFamily="34" charset="0"/>
              <a:buChar char="•"/>
              <a:defRPr/>
            </a:pP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Употребляйте термины однозначно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  <a:p>
            <a:pPr marL="571500" lvl="3" indent="-571500" algn="l">
              <a:buFont typeface="Arial" pitchFamily="34" charset="0"/>
              <a:buChar char="•"/>
              <a:defRPr/>
            </a:pP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Храните все документы в едином месте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  <a:p>
            <a:pPr lvl="1" algn="l">
              <a:buFont typeface="Arial" pitchFamily="34" charset="0"/>
              <a:buChar char="•"/>
            </a:pP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191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 smtClean="0"/>
              <a:t>Применить:</a:t>
            </a:r>
          </a:p>
          <a:p>
            <a:pPr algn="l"/>
            <a:r>
              <a:rPr lang="ru-RU" dirty="0" smtClean="0"/>
              <a:t>Уникальные сокращения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431018"/>
            <a:ext cx="8686800" cy="40142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3" indent="-571500" algn="l">
              <a:buFont typeface="Arial" pitchFamily="34" charset="0"/>
              <a:buChar char="•"/>
              <a:defRPr/>
            </a:pPr>
            <a:r>
              <a:rPr lang="de-DE" sz="3200" dirty="0">
                <a:solidFill>
                  <a:schemeClr val="tx2">
                    <a:lumMod val="75000"/>
                  </a:schemeClr>
                </a:solidFill>
              </a:rPr>
              <a:t>Loan Contract 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>/</a:t>
            </a:r>
            <a:r>
              <a:rPr lang="de-DE" sz="3200" dirty="0">
                <a:solidFill>
                  <a:schemeClr val="tx2">
                    <a:lumMod val="75000"/>
                  </a:schemeClr>
                </a:solidFill>
              </a:rPr>
              <a:t> List of Confirmations / Letter of Cedit / Legal Constraints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  <a:p>
            <a:pPr marL="571500" lvl="3" indent="-571500" algn="l">
              <a:buFont typeface="Arial" pitchFamily="34" charset="0"/>
              <a:buChar char="•"/>
              <a:defRPr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Уникальность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сокращений</a:t>
            </a:r>
          </a:p>
          <a:p>
            <a:pPr marL="571500" lvl="3" indent="-571500" algn="l">
              <a:buFont typeface="Arial" pitchFamily="34" charset="0"/>
              <a:buChar char="•"/>
              <a:defRPr/>
            </a:pP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Несовпадение сокращений с терминами (</a:t>
            </a:r>
            <a:r>
              <a:rPr lang="de-DE" sz="3200" dirty="0" smtClean="0">
                <a:solidFill>
                  <a:schemeClr val="tx2">
                    <a:lumMod val="75000"/>
                  </a:schemeClr>
                </a:solidFill>
              </a:rPr>
              <a:t>ACK, ERR, ACC, SALE...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  <a:p>
            <a:pPr lvl="1" algn="l">
              <a:buFont typeface="Arial" pitchFamily="34" charset="0"/>
              <a:buChar char="•"/>
            </a:pPr>
            <a:endParaRPr lang="ru-RU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253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 smtClean="0"/>
              <a:t>Структурировать:</a:t>
            </a:r>
          </a:p>
          <a:p>
            <a:pPr algn="l"/>
            <a:r>
              <a:rPr lang="ru-RU" dirty="0" smtClean="0"/>
              <a:t>Независимость документа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431018"/>
            <a:ext cx="8686800" cy="40142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3" indent="-571500" algn="l">
              <a:buFont typeface="Arial" pitchFamily="34" charset="0"/>
              <a:buChar char="•"/>
              <a:defRPr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Независимости документа</a:t>
            </a: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  <a:p>
            <a:pPr marL="571500" lvl="3" indent="-571500" algn="l">
              <a:buFont typeface="Arial" pitchFamily="34" charset="0"/>
              <a:buChar char="•"/>
              <a:defRPr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Детали – отдельно, суть –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повторять</a:t>
            </a:r>
            <a:endParaRPr lang="de-DE" sz="32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571500" lvl="3" indent="-571500" algn="l">
              <a:buFont typeface="Arial" pitchFamily="34" charset="0"/>
              <a:buChar char="•"/>
              <a:defRPr/>
            </a:pP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Документация – не код!</a:t>
            </a:r>
            <a:endParaRPr lang="ru-RU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265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 smtClean="0"/>
              <a:t>Конфликт интересов</a:t>
            </a:r>
            <a:endParaRPr lang="ru-RU" dirty="0"/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179512" y="1196752"/>
            <a:ext cx="4430588" cy="42436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Для разработки нужно описание «как». </a:t>
            </a:r>
          </a:p>
          <a:p>
            <a:pPr algn="r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Видимый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 результат работы зависит от достаточности документа для разработки.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4716015" y="1417638"/>
            <a:ext cx="4407359" cy="40227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Отложенный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 результат работы приносит пользу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компании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, но не аналитику который вкладывал в этот результат.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9" name="Straight Connector 10"/>
          <p:cNvCxnSpPr/>
          <p:nvPr/>
        </p:nvCxnSpPr>
        <p:spPr>
          <a:xfrm rot="5400000">
            <a:off x="2557872" y="3530782"/>
            <a:ext cx="41044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16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 smtClean="0"/>
              <a:t>Спасибо за внимание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4437112"/>
            <a:ext cx="8229600" cy="1689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3600" dirty="0" smtClean="0"/>
              <a:t>Кристина Ерофеева</a:t>
            </a:r>
          </a:p>
          <a:p>
            <a:pPr algn="l"/>
            <a:r>
              <a:rPr lang="de-DE" sz="3600" dirty="0" smtClean="0"/>
              <a:t>kristina.erofeeva</a:t>
            </a:r>
            <a:r>
              <a:rPr lang="en-US" sz="3600" dirty="0" smtClean="0"/>
              <a:t>@db.com</a:t>
            </a:r>
          </a:p>
          <a:p>
            <a:endParaRPr lang="en-US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471421" y="2492896"/>
            <a:ext cx="287036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chemeClr val="accent6">
                    <a:lumMod val="75000"/>
                  </a:schemeClr>
                </a:solidFill>
              </a:rPr>
              <a:t>Вопросы?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52390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 smtClean="0"/>
              <a:t>Об авторе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699792" y="1276765"/>
            <a:ext cx="6192688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Училась на экономиста</a:t>
            </a:r>
          </a:p>
          <a:p>
            <a:pPr algn="l">
              <a:buFont typeface="Arial" pitchFamily="34" charset="0"/>
              <a:buChar char="•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Работаю аналитиком программного обеспечения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9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лет</a:t>
            </a:r>
          </a:p>
          <a:p>
            <a:pPr algn="l">
              <a:buFont typeface="Arial" pitchFamily="34" charset="0"/>
              <a:buChar char="•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Аналитик «по рождению» </a:t>
            </a:r>
          </a:p>
          <a:p>
            <a:pPr algn="l">
              <a:buFont typeface="Arial" pitchFamily="34" charset="0"/>
              <a:buChar char="•"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Доклад отражает личное мнение и взгляды автора, и может не совпадать с мнением и позицией ООО «Тех Центр Дойче банка»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509" y="1417638"/>
            <a:ext cx="1892611" cy="330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000" dirty="0" smtClean="0"/>
              <a:t>Приходите вы на проект, а там..</a:t>
            </a:r>
            <a:endParaRPr lang="ru-RU" sz="40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431019"/>
            <a:ext cx="7808925" cy="35821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Работает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и непонятно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«баг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или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фича»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Надо исправить, но непонятно какая часть с проблемой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Непонятно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как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работает вообще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Надо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переписать с сохранением функциональности а требований нет</a:t>
            </a:r>
          </a:p>
          <a:p>
            <a:pPr algn="l"/>
            <a:endParaRPr lang="ru-RU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202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 smtClean="0"/>
              <a:t>Если проект новый..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431019"/>
            <a:ext cx="7808925" cy="24300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Системы нет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начинаем с чистого листа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Экпертизы нет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Документации нет</a:t>
            </a:r>
          </a:p>
          <a:p>
            <a:pPr algn="l"/>
            <a:endParaRPr lang="ru-RU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018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/>
              <a:t>Проекту 2-5 лет..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431018"/>
            <a:ext cx="8686800" cy="46622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buFont typeface="Arial" pitchFamily="34" charset="0"/>
              <a:buChar char="•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Все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помнят с чего все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начиналось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Можно поймать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и допросить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бизнес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Часть команды работала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над проектом с самого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начала,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существенно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не меня роли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Среда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и технологии не слишком поменялись</a:t>
            </a:r>
          </a:p>
          <a:p>
            <a:pPr algn="l"/>
            <a:endParaRPr lang="ru-RU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571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/>
              <a:t>Проекту 5-10 лет..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431019"/>
            <a:ext cx="8686800" cy="38701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Представители бизнеса сменились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Ключевых людей «от истоков» на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проекте уже нет, но они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остались в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компании 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Среда и технологии поменялись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но не сменилось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поколение,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знакомое с «теми» ограничениями</a:t>
            </a:r>
          </a:p>
          <a:p>
            <a:pPr algn="l">
              <a:buFont typeface="Arial" pitchFamily="34" charset="0"/>
              <a:buChar char="•"/>
            </a:pPr>
            <a:endParaRPr lang="ru-RU" sz="4400" dirty="0" smtClean="0">
              <a:solidFill>
                <a:schemeClr val="tx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233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/>
              <a:t>Проекту больше 10 лет..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431018"/>
            <a:ext cx="8686800" cy="48783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ru-RU" spc="-150" dirty="0">
                <a:solidFill>
                  <a:schemeClr val="accent6">
                    <a:lumMod val="75000"/>
                  </a:schemeClr>
                </a:solidFill>
              </a:rPr>
              <a:t>Сильно</a:t>
            </a:r>
            <a:r>
              <a:rPr lang="ru-RU" spc="-15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pc="-150" dirty="0" smtClean="0">
                <a:solidFill>
                  <a:schemeClr val="tx2">
                    <a:lumMod val="75000"/>
                  </a:schemeClr>
                </a:solidFill>
              </a:rPr>
              <a:t> поменялась </a:t>
            </a:r>
            <a:r>
              <a:rPr lang="ru-RU" spc="-150" dirty="0">
                <a:solidFill>
                  <a:schemeClr val="tx2">
                    <a:lumMod val="75000"/>
                  </a:schemeClr>
                </a:solidFill>
              </a:rPr>
              <a:t>среда и </a:t>
            </a:r>
            <a:r>
              <a:rPr lang="ru-RU" spc="-150" dirty="0" smtClean="0">
                <a:solidFill>
                  <a:schemeClr val="tx2">
                    <a:lumMod val="75000"/>
                  </a:schemeClr>
                </a:solidFill>
              </a:rPr>
              <a:t>технологии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Изменения настолько существенны, что неясно как задать вопрос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Частично утеряны знания о том что система делает, как она это делает и главное –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зачем 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Очень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редко можно найти людей бывших в разработке системы с самого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начала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035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 smtClean="0"/>
              <a:t>Какая документация есть на проекте?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431018"/>
            <a:ext cx="8686800" cy="40142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ru-RU"/>
            </a:defPPr>
            <a:lvl1pPr marL="571500" indent="-57150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2">
                    <a:lumMod val="75000"/>
                  </a:schemeClr>
                </a:solidFill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Кого поймал – тот и </a:t>
            </a:r>
            <a:r>
              <a:rPr lang="ru-RU" dirty="0"/>
              <a:t>документация! </a:t>
            </a:r>
            <a:r>
              <a:rPr lang="ru-RU" dirty="0" smtClean="0"/>
              <a:t>(задачи/код/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требования</a:t>
            </a:r>
            <a:r>
              <a:rPr lang="ru-RU" dirty="0" smtClean="0"/>
              <a:t>/тест </a:t>
            </a:r>
            <a:r>
              <a:rPr lang="ru-RU" dirty="0"/>
              <a:t>кейсы)</a:t>
            </a:r>
          </a:p>
          <a:p>
            <a:r>
              <a:rPr lang="ru-RU" dirty="0" smtClean="0"/>
              <a:t>Много </a:t>
            </a:r>
            <a:r>
              <a:rPr lang="ru-RU" dirty="0"/>
              <a:t>«как», но нет «</a:t>
            </a:r>
            <a:r>
              <a:rPr lang="ru-RU" dirty="0"/>
              <a:t>зачем»</a:t>
            </a:r>
          </a:p>
          <a:p>
            <a:r>
              <a:rPr lang="ru-RU" dirty="0"/>
              <a:t>Детали </a:t>
            </a:r>
            <a:r>
              <a:rPr lang="ru-RU" dirty="0"/>
              <a:t>среды, очевидные «тогда», утеряные «сейчас»</a:t>
            </a:r>
          </a:p>
          <a:p>
            <a:r>
              <a:rPr lang="ru-RU" dirty="0"/>
              <a:t>Часть документов утеряна, без них непонятны остальные</a:t>
            </a:r>
          </a:p>
          <a:p>
            <a:pPr marL="1257300" lvl="2" indent="-342900" algn="l">
              <a:buFont typeface="Arial" pitchFamily="34" charset="0"/>
              <a:buChar char="•"/>
            </a:pP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827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 smtClean="0"/>
              <a:t>Какой документация должна быть?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431018"/>
            <a:ext cx="8686800" cy="40142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ru-RU"/>
            </a:defPPr>
            <a:lvl1pPr marL="571500" indent="-57150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2">
                    <a:lumMod val="75000"/>
                  </a:schemeClr>
                </a:solidFill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Подробнее?</a:t>
            </a:r>
            <a:endParaRPr lang="ru-RU" dirty="0"/>
          </a:p>
          <a:p>
            <a:r>
              <a:rPr lang="ru-RU" dirty="0" smtClean="0"/>
              <a:t>Больше?</a:t>
            </a:r>
            <a:endParaRPr lang="ru-RU" dirty="0"/>
          </a:p>
          <a:p>
            <a:r>
              <a:rPr lang="ru-RU" dirty="0" smtClean="0"/>
              <a:t>О другом?</a:t>
            </a:r>
            <a:endParaRPr lang="ru-RU" dirty="0"/>
          </a:p>
          <a:p>
            <a:r>
              <a:rPr lang="ru-RU" dirty="0" smtClean="0"/>
              <a:t>В другом формате?</a:t>
            </a:r>
          </a:p>
          <a:p>
            <a:r>
              <a:rPr lang="ru-RU" dirty="0" smtClean="0"/>
              <a:t>Что надо добавить / сделать по другому?</a:t>
            </a:r>
          </a:p>
          <a:p>
            <a:pPr marL="1257300" lvl="2" indent="-342900" algn="l">
              <a:buFont typeface="Arial" pitchFamily="34" charset="0"/>
              <a:buChar char="•"/>
            </a:pP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0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-templa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3775</TotalTime>
  <Words>1180</Words>
  <Application>Microsoft Office PowerPoint</Application>
  <PresentationFormat>On-screen Show (4:3)</PresentationFormat>
  <Paragraphs>140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presentation-template</vt:lpstr>
      <vt:lpstr>После нас – хоть потоп! как писать документацию на века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доклада</dc:title>
  <dc:creator>User</dc:creator>
  <cp:lastModifiedBy>Кристина</cp:lastModifiedBy>
  <cp:revision>30</cp:revision>
  <dcterms:created xsi:type="dcterms:W3CDTF">2014-10-28T04:40:10Z</dcterms:created>
  <dcterms:modified xsi:type="dcterms:W3CDTF">2015-01-26T21:01:22Z</dcterms:modified>
</cp:coreProperties>
</file>