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Roboto"/>
      <p:regular r:id="rId40"/>
      <p:bold r:id="rId41"/>
      <p:italic r:id="rId42"/>
      <p:boldItalic r:id="rId43"/>
    </p:embeddedFont>
    <p:embeddedFont>
      <p:font typeface="Cuprum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2AE84FE-7E0D-496E-A119-F9B34F4A0854}">
  <a:tblStyle styleId="{F2AE84FE-7E0D-496E-A119-F9B34F4A08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20" Type="http://schemas.openxmlformats.org/officeDocument/2006/relationships/slide" Target="slides/slide14.xml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22" Type="http://schemas.openxmlformats.org/officeDocument/2006/relationships/slide" Target="slides/slide16.xml"/><Relationship Id="rId44" Type="http://schemas.openxmlformats.org/officeDocument/2006/relationships/font" Target="fonts/Cuprum-regular.fntdata"/><Relationship Id="rId21" Type="http://schemas.openxmlformats.org/officeDocument/2006/relationships/slide" Target="slides/slide15.xml"/><Relationship Id="rId43" Type="http://schemas.openxmlformats.org/officeDocument/2006/relationships/font" Target="fonts/Roboto-boldItalic.fntdata"/><Relationship Id="rId24" Type="http://schemas.openxmlformats.org/officeDocument/2006/relationships/slide" Target="slides/slide18.xml"/><Relationship Id="rId46" Type="http://schemas.openxmlformats.org/officeDocument/2006/relationships/font" Target="fonts/Cuprum-italic.fntdata"/><Relationship Id="rId23" Type="http://schemas.openxmlformats.org/officeDocument/2006/relationships/slide" Target="slides/slide17.xml"/><Relationship Id="rId45" Type="http://schemas.openxmlformats.org/officeDocument/2006/relationships/font" Target="fonts/Cupr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font" Target="fonts/Cuprum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Как предоставить разработчикам спецификацию, которая позволит им быстро сделать свою работу?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5ec487ffd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5ec487ff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2) Очередь к аналитику. Перегруз аналитика. 3) Там где надо сделать одинаково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5ec487ff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5ec487ff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Swagger, Zeplin, Figma - </a:t>
            </a:r>
            <a:r>
              <a:rPr lang="en"/>
              <a:t>специализированные</a:t>
            </a:r>
            <a:r>
              <a:rPr lang="en"/>
              <a:t> инструменты. </a:t>
            </a:r>
            <a:r>
              <a:rPr lang="en"/>
              <a:t>Отсутствие</a:t>
            </a:r>
            <a:r>
              <a:rPr lang="en"/>
              <a:t> спецификации или устная спецификация. Спецификация уровня приложения - очень тонкий момент.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cc20ccd50_1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cc20ccd50_1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5ec487ffd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5ec487ff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5ec487ff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5ec487ff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Может быть получение данных, а может быть отправка формы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5ec487ff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5ec487ff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Какие состояния описать в спеке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01c905f3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01c905f3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Состояния могут быть у элементов экрана. </a:t>
            </a:r>
            <a:r>
              <a:rPr lang="en">
                <a:solidFill>
                  <a:schemeClr val="dk1"/>
                </a:solidFill>
              </a:rPr>
              <a:t>Пример разных типов счета: накопительный, карточный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cc20ccd50_1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6cc20ccd50_1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Фиксация позволяет: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01c905f3f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01c905f3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Расшифровка маппинга: соотнесение элементов на экране с данными приложения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01c905f3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01c905f3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 ни странно, это большая проблема!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5ec487f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5ec487f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01c905f3f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01c905f3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cc20ccd50_1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cc20ccd50_1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Спецификация API позволяет связать сетевые запросы и модели данных, но надо еще связать экраны и запросы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cc20ccd50_1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6cc20ccd50_1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Данные на экране могут браться из памяти приложения,а могу каждый раз перезапрашиваться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9ac1cc6f9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9ac1cc6f9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Данные на экране могут браться из памяти приложения,а могу каждый раз перезапрашиваться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5ec487ff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75ec487ff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cc20ccd50_1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6cc20ccd50_1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Проблема разной работы на разных платформах. Пример из практики: 2 поля с одинаковым значением. Разные платформы использовали разное значение. Разошлись после релиза.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9b3ad2a0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9b3ad2a0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9b3ad2a05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9b3ad2a05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cc20ccd50_1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6cc20ccd50_1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f244dc6e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7f244dc6e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ac1cc6f9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ac1cc6f9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cdbd6378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6cdbd6378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Проще говоря, разработчики будут заниматься своей работой, а не стоять в очереди к аналитику.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cc20ccd50_1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cc20ccd50_1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cc20ccd50_1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cc20ccd50_1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c720de59e_0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6c720de59e_0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7a81d148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7a81d148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Не </a:t>
            </a:r>
            <a:r>
              <a:rPr lang="en"/>
              <a:t>применимо</a:t>
            </a:r>
            <a:r>
              <a:rPr lang="en"/>
              <a:t>, если: серверный рендеринг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ac1cc6f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ac1cc6f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Аккумулирует опыт разработки многих фич, проектов, команд. </a:t>
            </a:r>
            <a:r>
              <a:rPr lang="en"/>
              <a:t>Условный “фидбэк” от разработки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e06591b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e06591b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cc20ccd50_1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cc20ccd50_1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cc20ccd5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cc20ccd5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Стрелки - донесение знаний. Спецификация - эффективный инструмент донесения знания.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01c905f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01c905f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Так происходит из-за слабой спецификации. </a:t>
            </a:r>
            <a:r>
              <a:rPr lang="en">
                <a:solidFill>
                  <a:schemeClr val="dk1"/>
                </a:solidFill>
              </a:rPr>
              <a:t>Снижение эффективности - разработчики отвлекают друг друга. Ошибки распространяются по проекту. Особенно опасно, когда QA дает спецификацию или получает ее от разработчика!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609100"/>
            <a:ext cx="8520600" cy="190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Разрабатывай лучше и быстрее - точная спецификация мобильных приложений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73750" y="2834125"/>
            <a:ext cx="8358600" cy="14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3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900">
                <a:solidFill>
                  <a:srgbClr val="674EA7"/>
                </a:solidFill>
                <a:latin typeface="Cuprum"/>
                <a:ea typeface="Cuprum"/>
                <a:cs typeface="Cuprum"/>
                <a:sym typeface="Cuprum"/>
              </a:rPr>
              <a:t>Specsful</a:t>
            </a:r>
            <a:endParaRPr sz="5900">
              <a:solidFill>
                <a:srgbClr val="674EA7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000" y="3043675"/>
            <a:ext cx="3303050" cy="17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/>
          <p:nvPr/>
        </p:nvSpPr>
        <p:spPr>
          <a:xfrm>
            <a:off x="372425" y="3875250"/>
            <a:ext cx="3895500" cy="785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/>
          <p:nvPr/>
        </p:nvSpPr>
        <p:spPr>
          <a:xfrm>
            <a:off x="4629400" y="2837475"/>
            <a:ext cx="4076700" cy="785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2"/>
          <p:cNvSpPr/>
          <p:nvPr/>
        </p:nvSpPr>
        <p:spPr>
          <a:xfrm>
            <a:off x="372425" y="2837475"/>
            <a:ext cx="3895500" cy="785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/>
          <p:nvPr/>
        </p:nvSpPr>
        <p:spPr>
          <a:xfrm>
            <a:off x="493200" y="1610500"/>
            <a:ext cx="8143200" cy="634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2"/>
          <p:cNvSpPr txBox="1"/>
          <p:nvPr>
            <p:ph type="title"/>
          </p:nvPr>
        </p:nvSpPr>
        <p:spPr>
          <a:xfrm>
            <a:off x="311700" y="445025"/>
            <a:ext cx="8520600" cy="9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Следствия</a:t>
            </a:r>
            <a:r>
              <a:rPr lang="en">
                <a:solidFill>
                  <a:srgbClr val="674EA7"/>
                </a:solidFill>
              </a:rPr>
              <a:t> проблемы слабой </a:t>
            </a:r>
            <a:r>
              <a:rPr lang="en">
                <a:solidFill>
                  <a:srgbClr val="674EA7"/>
                </a:solidFill>
              </a:rPr>
              <a:t>спецификации уровня приложения</a:t>
            </a:r>
            <a:r>
              <a:rPr lang="en">
                <a:solidFill>
                  <a:srgbClr val="674EA7"/>
                </a:solidFill>
              </a:rPr>
              <a:t> 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523400" y="1635025"/>
            <a:ext cx="807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02C20"/>
              </a:buClr>
              <a:buSzPts val="2000"/>
              <a:buAutoNum type="arabicParenR"/>
            </a:pPr>
            <a:r>
              <a:rPr lang="en" sz="2000">
                <a:solidFill>
                  <a:srgbClr val="B02C20"/>
                </a:solidFill>
              </a:rPr>
              <a:t>Невозможно получить необходимые параметры (вовремя)</a:t>
            </a:r>
            <a:endParaRPr sz="2000">
              <a:solidFill>
                <a:srgbClr val="B02C20"/>
              </a:solidFill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493200" y="2818225"/>
            <a:ext cx="3674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02C20"/>
                </a:solidFill>
              </a:rPr>
              <a:t>2) Изнурительная коммуникация в команде</a:t>
            </a:r>
            <a:endParaRPr sz="1800">
              <a:solidFill>
                <a:srgbClr val="B02C20"/>
              </a:solidFill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4750500" y="2837475"/>
            <a:ext cx="39561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02C20"/>
                </a:solidFill>
              </a:rPr>
              <a:t>3) </a:t>
            </a:r>
            <a:r>
              <a:rPr lang="en" sz="1800">
                <a:solidFill>
                  <a:srgbClr val="B02C20"/>
                </a:solidFill>
              </a:rPr>
              <a:t>Приложения реализованы по-разному</a:t>
            </a:r>
            <a:endParaRPr sz="1800">
              <a:solidFill>
                <a:srgbClr val="B02C20"/>
              </a:solidFill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442875" y="3867150"/>
            <a:ext cx="38250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B02C20"/>
                </a:solidFill>
              </a:rPr>
              <a:t>4) </a:t>
            </a:r>
            <a:r>
              <a:rPr lang="en" sz="1800">
                <a:solidFill>
                  <a:srgbClr val="B02C20"/>
                </a:solidFill>
              </a:rPr>
              <a:t>Снижена точность оценки времени</a:t>
            </a:r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4629400" y="3854825"/>
            <a:ext cx="4076700" cy="785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2"/>
          <p:cNvSpPr txBox="1"/>
          <p:nvPr/>
        </p:nvSpPr>
        <p:spPr>
          <a:xfrm>
            <a:off x="4559700" y="3906250"/>
            <a:ext cx="424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B02C20"/>
                </a:solidFill>
              </a:rPr>
              <a:t>5) </a:t>
            </a:r>
            <a:r>
              <a:rPr lang="en" sz="1800">
                <a:solidFill>
                  <a:srgbClr val="B02C20"/>
                </a:solidFill>
              </a:rPr>
              <a:t>Затруднено тестирование и снижено его качество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Инструменты спецификации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159" name="Google Shape;159;p23"/>
          <p:cNvSpPr/>
          <p:nvPr/>
        </p:nvSpPr>
        <p:spPr>
          <a:xfrm>
            <a:off x="501325" y="1117300"/>
            <a:ext cx="1895100" cy="35049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3"/>
          <p:cNvSpPr txBox="1"/>
          <p:nvPr/>
        </p:nvSpPr>
        <p:spPr>
          <a:xfrm>
            <a:off x="581525" y="1277725"/>
            <a:ext cx="1804800" cy="31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Запросы  / Данные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Спецификация OpenApi (swagger)</a:t>
            </a:r>
            <a:endParaRPr sz="1800"/>
          </a:p>
        </p:txBody>
      </p:sp>
      <p:sp>
        <p:nvSpPr>
          <p:cNvPr id="161" name="Google Shape;161;p23"/>
          <p:cNvSpPr/>
          <p:nvPr/>
        </p:nvSpPr>
        <p:spPr>
          <a:xfrm>
            <a:off x="6667500" y="1117300"/>
            <a:ext cx="1965300" cy="35049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3"/>
          <p:cNvSpPr txBox="1"/>
          <p:nvPr/>
        </p:nvSpPr>
        <p:spPr>
          <a:xfrm>
            <a:off x="6737525" y="1277725"/>
            <a:ext cx="1804800" cy="31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UI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* </a:t>
            </a:r>
            <a:r>
              <a:rPr lang="en" sz="1800"/>
              <a:t>Zeplin, Figma…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* скорее спецификация от дизайнера</a:t>
            </a:r>
            <a:endParaRPr i="1" sz="1800"/>
          </a:p>
        </p:txBody>
      </p:sp>
      <p:sp>
        <p:nvSpPr>
          <p:cNvPr id="163" name="Google Shape;163;p23"/>
          <p:cNvSpPr txBox="1"/>
          <p:nvPr/>
        </p:nvSpPr>
        <p:spPr>
          <a:xfrm>
            <a:off x="3098125" y="1277725"/>
            <a:ext cx="2471700" cy="29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Приложение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Свободный текстовый формат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или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Отсутствие спецификации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3045463" y="1117300"/>
            <a:ext cx="2973000" cy="35049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3"/>
          <p:cNvSpPr txBox="1"/>
          <p:nvPr/>
        </p:nvSpPr>
        <p:spPr>
          <a:xfrm>
            <a:off x="3316163" y="1277725"/>
            <a:ext cx="2471700" cy="29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Приложение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Свободный текстовый формат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(Confluence)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или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Отсутствие спецификации</a:t>
            </a:r>
            <a:endParaRPr b="1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490250" y="450150"/>
            <a:ext cx="7139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Часть 2. </a:t>
            </a:r>
            <a:endParaRPr>
              <a:solidFill>
                <a:srgbClr val="674EA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Элементы приложения и элементы спецификации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311700" y="445025"/>
            <a:ext cx="8520600" cy="9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Самые значительные трудности при разработке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311700" y="1715550"/>
            <a:ext cx="8520600" cy="28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Проблема возможных состояний интерфейса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Проблема источника данных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Типичная задача для экрана приложения банка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182" name="Google Shape;18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183" name="Google Shape;183;p26"/>
          <p:cNvGrpSpPr/>
          <p:nvPr/>
        </p:nvGrpSpPr>
        <p:grpSpPr>
          <a:xfrm>
            <a:off x="0" y="1189989"/>
            <a:ext cx="2726700" cy="3482836"/>
            <a:chOff x="0" y="1189989"/>
            <a:chExt cx="2726700" cy="3482836"/>
          </a:xfrm>
        </p:grpSpPr>
        <p:sp>
          <p:nvSpPr>
            <p:cNvPr id="184" name="Google Shape;184;p26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fmla="val 50000" name="adj"/>
              </a:avLst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AutoNum type="arabicPeriod"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Открытие экрана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" name="Google Shape;185;p26"/>
            <p:cNvSpPr txBox="1"/>
            <p:nvPr/>
          </p:nvSpPr>
          <p:spPr>
            <a:xfrm>
              <a:off x="410850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6" name="Google Shape;186;p26"/>
          <p:cNvGrpSpPr/>
          <p:nvPr/>
        </p:nvGrpSpPr>
        <p:grpSpPr>
          <a:xfrm>
            <a:off x="2263425" y="1189775"/>
            <a:ext cx="2541300" cy="3483050"/>
            <a:chOff x="2263425" y="1189775"/>
            <a:chExt cx="2541300" cy="3483050"/>
          </a:xfrm>
        </p:grpSpPr>
        <p:sp>
          <p:nvSpPr>
            <p:cNvPr id="187" name="Google Shape;187;p26"/>
            <p:cNvSpPr/>
            <p:nvPr/>
          </p:nvSpPr>
          <p:spPr>
            <a:xfrm>
              <a:off x="2263425" y="118977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2. Получение данных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" name="Google Shape;188;p26"/>
            <p:cNvSpPr txBox="1"/>
            <p:nvPr/>
          </p:nvSpPr>
          <p:spPr>
            <a:xfrm>
              <a:off x="2512202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9" name="Google Shape;189;p26"/>
          <p:cNvGrpSpPr/>
          <p:nvPr/>
        </p:nvGrpSpPr>
        <p:grpSpPr>
          <a:xfrm>
            <a:off x="4329974" y="1189775"/>
            <a:ext cx="2541300" cy="3483050"/>
            <a:chOff x="4329974" y="1189775"/>
            <a:chExt cx="2541300" cy="3483050"/>
          </a:xfrm>
        </p:grpSpPr>
        <p:sp>
          <p:nvSpPr>
            <p:cNvPr id="190" name="Google Shape;190;p26"/>
            <p:cNvSpPr/>
            <p:nvPr/>
          </p:nvSpPr>
          <p:spPr>
            <a:xfrm>
              <a:off x="4329974" y="118977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B02C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3. Отображение данных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" name="Google Shape;191;p26"/>
            <p:cNvSpPr txBox="1"/>
            <p:nvPr/>
          </p:nvSpPr>
          <p:spPr>
            <a:xfrm>
              <a:off x="4613553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2" name="Google Shape;192;p26"/>
          <p:cNvGrpSpPr/>
          <p:nvPr/>
        </p:nvGrpSpPr>
        <p:grpSpPr>
          <a:xfrm>
            <a:off x="6396739" y="1189775"/>
            <a:ext cx="2541300" cy="3483050"/>
            <a:chOff x="6396739" y="1189775"/>
            <a:chExt cx="2541300" cy="3483050"/>
          </a:xfrm>
        </p:grpSpPr>
        <p:sp>
          <p:nvSpPr>
            <p:cNvPr id="193" name="Google Shape;193;p26"/>
            <p:cNvSpPr/>
            <p:nvPr/>
          </p:nvSpPr>
          <p:spPr>
            <a:xfrm>
              <a:off x="6396739" y="1189775"/>
              <a:ext cx="2541300" cy="669000"/>
            </a:xfrm>
            <a:prstGeom prst="chevron">
              <a:avLst>
                <a:gd fmla="val 50000" name="adj"/>
              </a:avLst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4. Действие пользователя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" name="Google Shape;194;p26"/>
            <p:cNvSpPr txBox="1"/>
            <p:nvPr/>
          </p:nvSpPr>
          <p:spPr>
            <a:xfrm>
              <a:off x="6714905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67400"/>
            <a:ext cx="2024425" cy="2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350" y="2067400"/>
            <a:ext cx="2024425" cy="2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3650" y="2067400"/>
            <a:ext cx="2102650" cy="229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9650" y="2148575"/>
            <a:ext cx="2102650" cy="22910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26"/>
          <p:cNvCxnSpPr>
            <a:endCxn id="198" idx="3"/>
          </p:cNvCxnSpPr>
          <p:nvPr/>
        </p:nvCxnSpPr>
        <p:spPr>
          <a:xfrm flipH="1" rot="10800000">
            <a:off x="7630200" y="3294106"/>
            <a:ext cx="1202100" cy="24600"/>
          </a:xfrm>
          <a:prstGeom prst="straightConnector1">
            <a:avLst/>
          </a:prstGeom>
          <a:noFill/>
          <a:ln cap="flat" cmpd="sng" w="114300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/>
          <p:nvPr>
            <p:ph type="title"/>
          </p:nvPr>
        </p:nvSpPr>
        <p:spPr>
          <a:xfrm>
            <a:off x="311700" y="445025"/>
            <a:ext cx="876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Состояния экрана со списком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27300"/>
            <a:ext cx="2024425" cy="2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9350" y="2027300"/>
            <a:ext cx="2102650" cy="229106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/>
          <p:nvPr/>
        </p:nvSpPr>
        <p:spPr>
          <a:xfrm>
            <a:off x="441150" y="1293400"/>
            <a:ext cx="85377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5"/>
                </a:solidFill>
              </a:rPr>
              <a:t>Загрузка</a:t>
            </a:r>
            <a:r>
              <a:rPr lang="en">
                <a:solidFill>
                  <a:schemeClr val="dk2"/>
                </a:solidFill>
              </a:rPr>
              <a:t>                        </a:t>
            </a:r>
            <a:r>
              <a:rPr b="1" lang="en" sz="1600">
                <a:solidFill>
                  <a:schemeClr val="accent5"/>
                </a:solidFill>
              </a:rPr>
              <a:t>Данные                           Ошибка                        …</a:t>
            </a:r>
            <a:r>
              <a:rPr b="1" lang="en" sz="1600">
                <a:solidFill>
                  <a:schemeClr val="accent5"/>
                </a:solidFill>
              </a:rPr>
              <a:t> </a:t>
            </a:r>
            <a:r>
              <a:rPr b="1" i="1" lang="en" sz="1600">
                <a:solidFill>
                  <a:schemeClr val="accent5"/>
                </a:solidFill>
              </a:rPr>
              <a:t>(много других)</a:t>
            </a:r>
            <a:endParaRPr b="1" i="1" sz="1600">
              <a:solidFill>
                <a:schemeClr val="accent5"/>
              </a:solidFill>
            </a:endParaRPr>
          </a:p>
        </p:txBody>
      </p:sp>
      <p:cxnSp>
        <p:nvCxnSpPr>
          <p:cNvPr id="208" name="Google Shape;208;p27"/>
          <p:cNvCxnSpPr/>
          <p:nvPr/>
        </p:nvCxnSpPr>
        <p:spPr>
          <a:xfrm flipH="1">
            <a:off x="2436500" y="1337950"/>
            <a:ext cx="18600" cy="334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9" name="Google Shape;20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7350" y="2293525"/>
            <a:ext cx="1442550" cy="1310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27"/>
          <p:cNvCxnSpPr/>
          <p:nvPr/>
        </p:nvCxnSpPr>
        <p:spPr>
          <a:xfrm flipH="1">
            <a:off x="4740450" y="1356925"/>
            <a:ext cx="15000" cy="339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7"/>
          <p:cNvCxnSpPr/>
          <p:nvPr/>
        </p:nvCxnSpPr>
        <p:spPr>
          <a:xfrm flipH="1">
            <a:off x="6931125" y="1293400"/>
            <a:ext cx="15000" cy="339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Состояния счета клиента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217" name="Google Shape;21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250" y="1547025"/>
            <a:ext cx="4419600" cy="9453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8" name="Google Shape;21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250" y="3506125"/>
            <a:ext cx="4419600" cy="945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9" name="Google Shape;21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6350" y="2082175"/>
            <a:ext cx="4032450" cy="1556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20" name="Google Shape;220;p28"/>
          <p:cNvSpPr txBox="1"/>
          <p:nvPr/>
        </p:nvSpPr>
        <p:spPr>
          <a:xfrm>
            <a:off x="288225" y="1017725"/>
            <a:ext cx="40323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1. </a:t>
            </a:r>
            <a:r>
              <a:rPr lang="en" sz="1800">
                <a:solidFill>
                  <a:schemeClr val="dk2"/>
                </a:solidFill>
              </a:rPr>
              <a:t>Счет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288225" y="2932950"/>
            <a:ext cx="40323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2. Накопительный счет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4926725" y="1547025"/>
            <a:ext cx="40323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3</a:t>
            </a:r>
            <a:r>
              <a:rPr lang="en" sz="1800">
                <a:solidFill>
                  <a:schemeClr val="dk2"/>
                </a:solidFill>
              </a:rPr>
              <a:t>. Счет с </a:t>
            </a:r>
            <a:r>
              <a:rPr lang="en" sz="1800">
                <a:solidFill>
                  <a:schemeClr val="dk2"/>
                </a:solidFill>
              </a:rPr>
              <a:t>привязанной</a:t>
            </a:r>
            <a:r>
              <a:rPr lang="en" sz="1800">
                <a:solidFill>
                  <a:schemeClr val="dk2"/>
                </a:solidFill>
              </a:rPr>
              <a:t> картой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>
            <p:ph type="title"/>
          </p:nvPr>
        </p:nvSpPr>
        <p:spPr>
          <a:xfrm>
            <a:off x="311700" y="445025"/>
            <a:ext cx="874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Проблема возможных состояний интерфейса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228" name="Google Shape;22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Прежде всего влияет на: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Скорость разработки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О</a:t>
            </a:r>
            <a:r>
              <a:rPr lang="en" sz="1800"/>
              <a:t>ценк</a:t>
            </a:r>
            <a:r>
              <a:rPr lang="en"/>
              <a:t>у</a:t>
            </a:r>
            <a:r>
              <a:rPr lang="en" sz="1800"/>
              <a:t> времени разработки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К</a:t>
            </a:r>
            <a:r>
              <a:rPr lang="en" sz="1800"/>
              <a:t>ачеств</a:t>
            </a:r>
            <a:r>
              <a:rPr lang="en"/>
              <a:t>о </a:t>
            </a:r>
            <a:r>
              <a:rPr lang="en" sz="1800"/>
              <a:t>тестирования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Помогает понять объем функционала, Definition of done.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Проблема источника данных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234" name="Google Shape;23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Маппинг UI элементов к следующим источникам:</a:t>
            </a:r>
            <a:endParaRPr sz="2000"/>
          </a:p>
          <a:p>
            <a:pPr indent="0" lvl="0" marL="13716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13716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Статичные данные приложения</a:t>
            </a:r>
            <a:endParaRPr sz="2000"/>
          </a:p>
          <a:p>
            <a:pPr indent="-35560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Сетевые запросы</a:t>
            </a:r>
            <a:endParaRPr sz="2000"/>
          </a:p>
          <a:p>
            <a:pPr indent="-35560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Поля структур данных</a:t>
            </a:r>
            <a:endParaRPr sz="2000"/>
          </a:p>
          <a:p>
            <a:pPr indent="-35560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Значения полей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800"/>
              <a:buAutoNum type="arabicPeriod"/>
            </a:pPr>
            <a:r>
              <a:rPr lang="en">
                <a:solidFill>
                  <a:srgbClr val="674EA7"/>
                </a:solidFill>
              </a:rPr>
              <a:t>Маппинг с</a:t>
            </a:r>
            <a:r>
              <a:rPr lang="en">
                <a:solidFill>
                  <a:srgbClr val="674EA7"/>
                </a:solidFill>
              </a:rPr>
              <a:t>татичных данных приложения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240" name="Google Shape;240;p31"/>
          <p:cNvSpPr txBox="1"/>
          <p:nvPr>
            <p:ph idx="1" type="body"/>
          </p:nvPr>
        </p:nvSpPr>
        <p:spPr>
          <a:xfrm>
            <a:off x="5299025" y="1152475"/>
            <a:ext cx="353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События - ключ </a:t>
            </a:r>
            <a:r>
              <a:rPr b="1" lang="en"/>
              <a:t>HEADER_EVENTS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Ru</a:t>
            </a:r>
            <a:r>
              <a:rPr lang="en"/>
              <a:t>: События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En</a:t>
            </a:r>
            <a:r>
              <a:rPr lang="en"/>
              <a:t>: Events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De</a:t>
            </a:r>
            <a:r>
              <a:rPr lang="en"/>
              <a:t>: Ereignisse</a:t>
            </a:r>
            <a:endParaRPr/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4500" y="1152475"/>
            <a:ext cx="2534683" cy="3820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42" name="Google Shape;242;p31"/>
          <p:cNvSpPr/>
          <p:nvPr/>
        </p:nvSpPr>
        <p:spPr>
          <a:xfrm>
            <a:off x="1177325" y="1334250"/>
            <a:ext cx="1175400" cy="381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О себе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4279550" y="1152475"/>
            <a:ext cx="455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Олег Колтунов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Компания </a:t>
            </a:r>
            <a:r>
              <a:rPr b="1" lang="en"/>
              <a:t>Specsful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Участвовал в разработке</a:t>
            </a:r>
            <a:r>
              <a:rPr lang="en"/>
              <a:t> крупных приложений-лидеров: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Retail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Банки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Dating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300" y="1196275"/>
            <a:ext cx="2502225" cy="33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800"/>
              <a:buAutoNum type="arabicPeriod"/>
            </a:pPr>
            <a:r>
              <a:rPr lang="en">
                <a:solidFill>
                  <a:srgbClr val="674EA7"/>
                </a:solidFill>
              </a:rPr>
              <a:t>Маппинг статичных данных приложения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248" name="Google Shape;24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Статичные данные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Тексты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URL изображения (иконки, логотипы)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Сокращение потерь времени при разработке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/>
          <p:nvPr>
            <p:ph type="title"/>
          </p:nvPr>
        </p:nvSpPr>
        <p:spPr>
          <a:xfrm>
            <a:off x="311700" y="445025"/>
            <a:ext cx="868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2. Маппинг сетевых запросов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254" name="Google Shape;2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450" y="1421875"/>
            <a:ext cx="35814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6750" y="1140025"/>
            <a:ext cx="2534683" cy="3820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56" name="Google Shape;256;p33"/>
          <p:cNvSpPr/>
          <p:nvPr/>
        </p:nvSpPr>
        <p:spPr>
          <a:xfrm>
            <a:off x="4590975" y="1526975"/>
            <a:ext cx="3264900" cy="713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 txBox="1"/>
          <p:nvPr>
            <p:ph type="title"/>
          </p:nvPr>
        </p:nvSpPr>
        <p:spPr>
          <a:xfrm>
            <a:off x="311700" y="445025"/>
            <a:ext cx="870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74EA7"/>
                </a:solidFill>
              </a:rPr>
              <a:t>2. </a:t>
            </a:r>
            <a:r>
              <a:rPr lang="en">
                <a:solidFill>
                  <a:srgbClr val="674EA7"/>
                </a:solidFill>
              </a:rPr>
              <a:t>Маппинг сетевых запросов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262" name="Google Shape;26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Важно прописать стратегию кэширования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Нужно ли кэширование?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Сколько хранить данные?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Что отображать во время загрузки?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/>
          <p:nvPr>
            <p:ph type="title"/>
          </p:nvPr>
        </p:nvSpPr>
        <p:spPr>
          <a:xfrm>
            <a:off x="311700" y="445025"/>
            <a:ext cx="870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74EA7"/>
                </a:solidFill>
              </a:rPr>
              <a:t>2. </a:t>
            </a:r>
            <a:r>
              <a:rPr lang="en">
                <a:solidFill>
                  <a:srgbClr val="674EA7"/>
                </a:solidFill>
              </a:rPr>
              <a:t>Маппинг сетевых запросов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268" name="Google Shape;268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Особенно актуально при версионировании запросов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Помогает избежать ошибок использования устаревших данных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Помогает избежать ошибок после релиза приложения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 txBox="1"/>
          <p:nvPr>
            <p:ph type="title"/>
          </p:nvPr>
        </p:nvSpPr>
        <p:spPr>
          <a:xfrm>
            <a:off x="311700" y="445025"/>
            <a:ext cx="870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3. Маппинг полей </a:t>
            </a:r>
            <a:r>
              <a:rPr lang="en">
                <a:solidFill>
                  <a:srgbClr val="674EA7"/>
                </a:solidFill>
              </a:rPr>
              <a:t>структур данных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274" name="Google Shape;274;p36"/>
          <p:cNvSpPr/>
          <p:nvPr/>
        </p:nvSpPr>
        <p:spPr>
          <a:xfrm>
            <a:off x="251575" y="2631925"/>
            <a:ext cx="3951300" cy="220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6"/>
          <p:cNvSpPr txBox="1"/>
          <p:nvPr/>
        </p:nvSpPr>
        <p:spPr>
          <a:xfrm>
            <a:off x="454650" y="2631799"/>
            <a:ext cx="3563400" cy="22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Transaction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transactionName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n</a:t>
            </a:r>
            <a:r>
              <a:rPr lang="en" sz="1800"/>
              <a:t>ame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transactionCategory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productName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transactionIcon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...</a:t>
            </a:r>
            <a:endParaRPr sz="1800"/>
          </a:p>
        </p:txBody>
      </p:sp>
      <p:pic>
        <p:nvPicPr>
          <p:cNvPr id="276" name="Google Shape;27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750" y="1170125"/>
            <a:ext cx="7572559" cy="130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6"/>
          <p:cNvSpPr/>
          <p:nvPr/>
        </p:nvSpPr>
        <p:spPr>
          <a:xfrm>
            <a:off x="1185425" y="1054825"/>
            <a:ext cx="7775400" cy="1424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74EA7"/>
                </a:solidFill>
              </a:rPr>
              <a:t>3. </a:t>
            </a:r>
            <a:r>
              <a:rPr lang="en">
                <a:solidFill>
                  <a:srgbClr val="674EA7"/>
                </a:solidFill>
              </a:rPr>
              <a:t>Маппинг полей структур данных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283" name="Google Shape;283;p37"/>
          <p:cNvSpPr/>
          <p:nvPr/>
        </p:nvSpPr>
        <p:spPr>
          <a:xfrm>
            <a:off x="251575" y="2631925"/>
            <a:ext cx="3951300" cy="220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7"/>
          <p:cNvSpPr txBox="1"/>
          <p:nvPr/>
        </p:nvSpPr>
        <p:spPr>
          <a:xfrm>
            <a:off x="454650" y="2631799"/>
            <a:ext cx="3563400" cy="22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Transaction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transactionName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name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transactionCategory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productName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transactionIcon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...</a:t>
            </a:r>
            <a:endParaRPr sz="1800"/>
          </a:p>
        </p:txBody>
      </p:sp>
      <p:pic>
        <p:nvPicPr>
          <p:cNvPr id="285" name="Google Shape;28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750" y="1170125"/>
            <a:ext cx="7572559" cy="130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7"/>
          <p:cNvSpPr/>
          <p:nvPr/>
        </p:nvSpPr>
        <p:spPr>
          <a:xfrm>
            <a:off x="1185425" y="1054825"/>
            <a:ext cx="7775400" cy="1424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7"/>
          <p:cNvSpPr/>
          <p:nvPr/>
        </p:nvSpPr>
        <p:spPr>
          <a:xfrm>
            <a:off x="884050" y="3807400"/>
            <a:ext cx="1697700" cy="381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7"/>
          <p:cNvSpPr/>
          <p:nvPr/>
        </p:nvSpPr>
        <p:spPr>
          <a:xfrm>
            <a:off x="2521525" y="1366250"/>
            <a:ext cx="1175400" cy="381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74EA7"/>
                </a:solidFill>
              </a:rPr>
              <a:t>4. </a:t>
            </a:r>
            <a:r>
              <a:rPr lang="en">
                <a:solidFill>
                  <a:srgbClr val="674EA7"/>
                </a:solidFill>
              </a:rPr>
              <a:t>Маппинг значений полей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294" name="Google Shape;294;p38"/>
          <p:cNvSpPr txBox="1"/>
          <p:nvPr>
            <p:ph idx="1" type="body"/>
          </p:nvPr>
        </p:nvSpPr>
        <p:spPr>
          <a:xfrm>
            <a:off x="311700" y="1152475"/>
            <a:ext cx="440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JSON: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  "code":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128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95" name="Google Shape;29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875" y="1099786"/>
            <a:ext cx="2093775" cy="3722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74EA7"/>
                </a:solidFill>
              </a:rPr>
              <a:t>3. </a:t>
            </a:r>
            <a:r>
              <a:rPr lang="en">
                <a:solidFill>
                  <a:srgbClr val="674EA7"/>
                </a:solidFill>
              </a:rPr>
              <a:t>Маппинг полей и 4. Маппинг значений полей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301" name="Google Shape;301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Прежде всего помогает избежать ошибок: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До релиза приложения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После релиза приложения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В вашем приложении может быть огромное количество корнер кейсов!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Часть 3. </a:t>
            </a:r>
            <a:endParaRPr>
              <a:solidFill>
                <a:srgbClr val="674EA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Выводы и результаты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Элементы спецификации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312" name="Google Shape;312;p41"/>
          <p:cNvSpPr txBox="1"/>
          <p:nvPr>
            <p:ph idx="1" type="body"/>
          </p:nvPr>
        </p:nvSpPr>
        <p:spPr>
          <a:xfrm>
            <a:off x="311700" y="1316025"/>
            <a:ext cx="8520600" cy="32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Состояния элементов интерфейса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Источники данных</a:t>
            </a:r>
            <a:endParaRPr sz="2400"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Статичные данные</a:t>
            </a:r>
            <a:endParaRPr sz="2400"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Сетевые запросы</a:t>
            </a:r>
            <a:endParaRPr sz="2400"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Поля структур данных</a:t>
            </a:r>
            <a:endParaRPr sz="2400"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Значения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Не пропустите!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908375" y="1152475"/>
            <a:ext cx="492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Анастасия Московкина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Процесс анализа в команде разработчиков мобильного приложения</a:t>
            </a:r>
            <a:endParaRPr b="1" sz="27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https://analystdays.ru/ru/talk/79708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350" y="1956875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Выводы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318" name="Google Shape;318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Фиксация </a:t>
            </a:r>
            <a:r>
              <a:rPr lang="en" sz="2000"/>
              <a:t>позволит: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Не терять время на постоянное выяснение деталей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Лучше понимать объем работ и точнее оценивать сроки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Точнее оценивать качество продукта</a:t>
            </a:r>
            <a:endParaRPr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Результаты</a:t>
            </a:r>
            <a:endParaRPr>
              <a:solidFill>
                <a:srgbClr val="674EA7"/>
              </a:solidFill>
            </a:endParaRPr>
          </a:p>
        </p:txBody>
      </p:sp>
      <p:graphicFrame>
        <p:nvGraphicFramePr>
          <p:cNvPr id="324" name="Google Shape;324;p43"/>
          <p:cNvGraphicFramePr/>
          <p:nvPr/>
        </p:nvGraphicFramePr>
        <p:xfrm>
          <a:off x="525550" y="1251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{F2AE84FE-7E0D-496E-A119-F9B34F4A0854}</a:tableStyleId>
              </a:tblPr>
              <a:tblGrid>
                <a:gridCol w="4076600"/>
                <a:gridCol w="4076600"/>
              </a:tblGrid>
              <a:tr h="66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2"/>
                          </a:solidFill>
                        </a:rPr>
                        <a:t>Субъективные оценки</a:t>
                      </a:r>
                      <a:endParaRPr b="1" sz="2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2"/>
                          </a:solidFill>
                        </a:rPr>
                        <a:t>Приближенные к о</a:t>
                      </a:r>
                      <a:r>
                        <a:rPr b="1" lang="en" sz="2000">
                          <a:solidFill>
                            <a:schemeClr val="dk2"/>
                          </a:solidFill>
                        </a:rPr>
                        <a:t>бъективным оценки</a:t>
                      </a:r>
                      <a:endParaRPr b="1" sz="2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282225">
                <a:tc>
                  <a:txBody>
                    <a:bodyPr/>
                    <a:lstStyle/>
                    <a:p>
                      <a:pPr indent="-355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Char char="●"/>
                      </a:pPr>
                      <a:r>
                        <a:rPr lang="en" sz="2000">
                          <a:solidFill>
                            <a:schemeClr val="dk2"/>
                          </a:solidFill>
                        </a:rPr>
                        <a:t>Скорость вывода нового функционала: </a:t>
                      </a:r>
                      <a:r>
                        <a:rPr b="1" lang="en" sz="2000">
                          <a:solidFill>
                            <a:srgbClr val="38761D"/>
                          </a:solidFill>
                        </a:rPr>
                        <a:t>+30%</a:t>
                      </a:r>
                      <a:endParaRPr sz="2000">
                        <a:solidFill>
                          <a:schemeClr val="dk2"/>
                        </a:solidFill>
                      </a:endParaRPr>
                    </a:p>
                    <a:p>
                      <a:pPr indent="-355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Char char="●"/>
                      </a:pPr>
                      <a:r>
                        <a:rPr lang="en" sz="2000">
                          <a:solidFill>
                            <a:schemeClr val="dk2"/>
                          </a:solidFill>
                        </a:rPr>
                        <a:t>Загрузка аналитика: </a:t>
                      </a:r>
                      <a:r>
                        <a:rPr b="1" lang="en" sz="2000">
                          <a:solidFill>
                            <a:srgbClr val="38761D"/>
                          </a:solidFill>
                        </a:rPr>
                        <a:t>-30%</a:t>
                      </a:r>
                      <a:endParaRPr b="1" sz="2000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Char char="●"/>
                      </a:pPr>
                      <a:r>
                        <a:rPr lang="en" sz="2000">
                          <a:solidFill>
                            <a:schemeClr val="dk2"/>
                          </a:solidFill>
                        </a:rPr>
                        <a:t>Количество багов: </a:t>
                      </a:r>
                      <a:r>
                        <a:rPr b="1" lang="en" sz="2000">
                          <a:solidFill>
                            <a:srgbClr val="38761D"/>
                          </a:solidFill>
                        </a:rPr>
                        <a:t>-15%</a:t>
                      </a:r>
                      <a:endParaRPr sz="2000">
                        <a:solidFill>
                          <a:schemeClr val="dk2"/>
                        </a:solidFill>
                      </a:endParaRPr>
                    </a:p>
                    <a:p>
                      <a:pPr indent="-355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Char char="●"/>
                      </a:pPr>
                      <a:r>
                        <a:rPr lang="en" sz="2000">
                          <a:solidFill>
                            <a:schemeClr val="dk2"/>
                          </a:solidFill>
                        </a:rPr>
                        <a:t>Задач на доработки: </a:t>
                      </a:r>
                      <a:r>
                        <a:rPr b="1" lang="en" sz="2000">
                          <a:solidFill>
                            <a:srgbClr val="38761D"/>
                          </a:solidFill>
                        </a:rPr>
                        <a:t>-10%</a:t>
                      </a:r>
                      <a:endParaRPr sz="2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Точная спецификация - поможет стать лидером!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330" name="Google Shape;33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986" y="1235825"/>
            <a:ext cx="6308625" cy="3249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Спасибо!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336" name="Google Shape;336;p45"/>
          <p:cNvSpPr txBox="1"/>
          <p:nvPr>
            <p:ph idx="1" type="body"/>
          </p:nvPr>
        </p:nvSpPr>
        <p:spPr>
          <a:xfrm>
            <a:off x="2354850" y="1160950"/>
            <a:ext cx="4434300" cy="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Ссылка на доклад: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74EA7"/>
                </a:solidFill>
              </a:rPr>
              <a:t>https://analystdays.ru/ru/talk/79697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337" name="Google Shape;33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0" y="2260875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5"/>
          <p:cNvSpPr txBox="1"/>
          <p:nvPr/>
        </p:nvSpPr>
        <p:spPr>
          <a:xfrm>
            <a:off x="3878250" y="4424425"/>
            <a:ext cx="48729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74EA7"/>
                </a:solidFill>
              </a:rPr>
              <a:t>http://specsful.io</a:t>
            </a:r>
            <a:endParaRPr sz="1800">
              <a:solidFill>
                <a:srgbClr val="674EA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Для кого доклад?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Для </a:t>
            </a:r>
            <a:r>
              <a:rPr b="1" lang="en"/>
              <a:t>mobile</a:t>
            </a:r>
            <a:r>
              <a:rPr lang="en"/>
              <a:t>, но...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Практика </a:t>
            </a:r>
            <a:r>
              <a:rPr lang="en"/>
              <a:t>применима к </a:t>
            </a:r>
            <a:r>
              <a:rPr b="1" lang="en"/>
              <a:t>web </a:t>
            </a:r>
            <a:r>
              <a:rPr lang="en"/>
              <a:t>и </a:t>
            </a:r>
            <a:r>
              <a:rPr b="1" lang="en"/>
              <a:t>desktop </a:t>
            </a:r>
            <a:r>
              <a:rPr lang="en"/>
              <a:t>приложениям</a:t>
            </a:r>
            <a:r>
              <a:rPr lang="en"/>
              <a:t>, если: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Общая с </a:t>
            </a:r>
            <a:r>
              <a:rPr b="1" lang="en"/>
              <a:t>mobile </a:t>
            </a:r>
            <a:r>
              <a:rPr lang="en"/>
              <a:t>логика работы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Общие с </a:t>
            </a:r>
            <a:r>
              <a:rPr b="1" lang="en"/>
              <a:t>mobile </a:t>
            </a:r>
            <a:r>
              <a:rPr lang="en"/>
              <a:t>API получения данных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Например, для финтех, как правило, это так!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Про что доклад</a:t>
            </a:r>
            <a:r>
              <a:rPr lang="en">
                <a:solidFill>
                  <a:srgbClr val="674EA7"/>
                </a:solidFill>
              </a:rPr>
              <a:t>?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Про эффективность</a:t>
            </a:r>
            <a:endParaRPr sz="2100"/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Про надежность</a:t>
            </a: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Структура доклада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Часть 1. Процесс разработки и его проблемы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Часть 2. Элементы приложения и элементы спецификации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Часть 3. Выводы и результаты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Часть 1. </a:t>
            </a:r>
            <a:endParaRPr>
              <a:solidFill>
                <a:srgbClr val="674EA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Процесс разработки и его проблемы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Функциональные требования в команде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99" name="Google Shape;99;p20"/>
          <p:cNvSpPr/>
          <p:nvPr/>
        </p:nvSpPr>
        <p:spPr>
          <a:xfrm>
            <a:off x="4027900" y="1155413"/>
            <a:ext cx="1671000" cy="1499700"/>
          </a:xfrm>
          <a:prstGeom prst="ellipse">
            <a:avLst/>
          </a:prstGeom>
          <a:solidFill>
            <a:srgbClr val="7F6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Analyst</a:t>
            </a:r>
            <a:endParaRPr b="1" sz="1800"/>
          </a:p>
        </p:txBody>
      </p:sp>
      <p:sp>
        <p:nvSpPr>
          <p:cNvPr id="100" name="Google Shape;100;p20"/>
          <p:cNvSpPr/>
          <p:nvPr/>
        </p:nvSpPr>
        <p:spPr>
          <a:xfrm>
            <a:off x="6137575" y="3646650"/>
            <a:ext cx="1486800" cy="13362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QA</a:t>
            </a:r>
            <a:endParaRPr b="1" sz="2400"/>
          </a:p>
        </p:txBody>
      </p:sp>
      <p:sp>
        <p:nvSpPr>
          <p:cNvPr id="101" name="Google Shape;101;p20"/>
          <p:cNvSpPr/>
          <p:nvPr/>
        </p:nvSpPr>
        <p:spPr>
          <a:xfrm>
            <a:off x="412150" y="1135225"/>
            <a:ext cx="1376400" cy="13362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Web</a:t>
            </a:r>
            <a:endParaRPr b="1" sz="1800"/>
          </a:p>
        </p:txBody>
      </p:sp>
      <p:sp>
        <p:nvSpPr>
          <p:cNvPr id="102" name="Google Shape;102;p20"/>
          <p:cNvSpPr/>
          <p:nvPr/>
        </p:nvSpPr>
        <p:spPr>
          <a:xfrm>
            <a:off x="335200" y="2690825"/>
            <a:ext cx="1671000" cy="1406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Mobile: </a:t>
            </a:r>
            <a:r>
              <a:rPr b="1" lang="en" sz="1800"/>
              <a:t>Android</a:t>
            </a:r>
            <a:endParaRPr b="1" sz="1800"/>
          </a:p>
        </p:txBody>
      </p:sp>
      <p:sp>
        <p:nvSpPr>
          <p:cNvPr id="103" name="Google Shape;103;p20"/>
          <p:cNvSpPr/>
          <p:nvPr/>
        </p:nvSpPr>
        <p:spPr>
          <a:xfrm>
            <a:off x="1918775" y="3611550"/>
            <a:ext cx="1486800" cy="13362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Mobile: iOS</a:t>
            </a:r>
            <a:endParaRPr b="1" sz="1800"/>
          </a:p>
        </p:txBody>
      </p:sp>
      <p:sp>
        <p:nvSpPr>
          <p:cNvPr id="104" name="Google Shape;104;p20"/>
          <p:cNvSpPr/>
          <p:nvPr/>
        </p:nvSpPr>
        <p:spPr>
          <a:xfrm>
            <a:off x="3827650" y="3611550"/>
            <a:ext cx="1728600" cy="14064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Backend</a:t>
            </a:r>
            <a:endParaRPr b="1" sz="1800"/>
          </a:p>
        </p:txBody>
      </p:sp>
      <p:cxnSp>
        <p:nvCxnSpPr>
          <p:cNvPr id="105" name="Google Shape;105;p20"/>
          <p:cNvCxnSpPr>
            <a:stCxn id="99" idx="2"/>
            <a:endCxn id="101" idx="6"/>
          </p:cNvCxnSpPr>
          <p:nvPr/>
        </p:nvCxnSpPr>
        <p:spPr>
          <a:xfrm rot="10800000">
            <a:off x="1788400" y="1803263"/>
            <a:ext cx="2239500" cy="102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20"/>
          <p:cNvCxnSpPr>
            <a:stCxn id="99" idx="3"/>
            <a:endCxn id="102" idx="6"/>
          </p:cNvCxnSpPr>
          <p:nvPr/>
        </p:nvCxnSpPr>
        <p:spPr>
          <a:xfrm flipH="1">
            <a:off x="2006112" y="2435487"/>
            <a:ext cx="2266500" cy="958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" name="Google Shape;107;p20"/>
          <p:cNvCxnSpPr>
            <a:stCxn id="99" idx="3"/>
            <a:endCxn id="103" idx="7"/>
          </p:cNvCxnSpPr>
          <p:nvPr/>
        </p:nvCxnSpPr>
        <p:spPr>
          <a:xfrm flipH="1">
            <a:off x="3187812" y="2435487"/>
            <a:ext cx="1084800" cy="1371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20"/>
          <p:cNvCxnSpPr>
            <a:stCxn id="99" idx="4"/>
            <a:endCxn id="104" idx="0"/>
          </p:cNvCxnSpPr>
          <p:nvPr/>
        </p:nvCxnSpPr>
        <p:spPr>
          <a:xfrm flipH="1">
            <a:off x="4692100" y="2655113"/>
            <a:ext cx="171300" cy="956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20"/>
          <p:cNvCxnSpPr>
            <a:stCxn id="99" idx="5"/>
            <a:endCxn id="100" idx="0"/>
          </p:cNvCxnSpPr>
          <p:nvPr/>
        </p:nvCxnSpPr>
        <p:spPr>
          <a:xfrm>
            <a:off x="5454188" y="2435487"/>
            <a:ext cx="1426800" cy="1211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" name="Google Shape;110;p20"/>
          <p:cNvSpPr/>
          <p:nvPr/>
        </p:nvSpPr>
        <p:spPr>
          <a:xfrm>
            <a:off x="6992075" y="1104425"/>
            <a:ext cx="1728600" cy="14997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Business</a:t>
            </a:r>
            <a:endParaRPr b="1" sz="1800"/>
          </a:p>
        </p:txBody>
      </p:sp>
      <p:cxnSp>
        <p:nvCxnSpPr>
          <p:cNvPr id="111" name="Google Shape;111;p20"/>
          <p:cNvCxnSpPr>
            <a:stCxn id="110" idx="2"/>
            <a:endCxn id="99" idx="6"/>
          </p:cNvCxnSpPr>
          <p:nvPr/>
        </p:nvCxnSpPr>
        <p:spPr>
          <a:xfrm flipH="1">
            <a:off x="5698775" y="1854275"/>
            <a:ext cx="1293300" cy="51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Функциональные требования в команде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4027900" y="1155413"/>
            <a:ext cx="1671000" cy="1499700"/>
          </a:xfrm>
          <a:prstGeom prst="ellipse">
            <a:avLst/>
          </a:prstGeom>
          <a:solidFill>
            <a:srgbClr val="7F6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Analyst</a:t>
            </a:r>
            <a:endParaRPr b="1" sz="1800"/>
          </a:p>
        </p:txBody>
      </p:sp>
      <p:sp>
        <p:nvSpPr>
          <p:cNvPr id="118" name="Google Shape;118;p21"/>
          <p:cNvSpPr/>
          <p:nvPr/>
        </p:nvSpPr>
        <p:spPr>
          <a:xfrm>
            <a:off x="6137575" y="3646650"/>
            <a:ext cx="1486800" cy="13362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QA</a:t>
            </a:r>
            <a:endParaRPr b="1" sz="2400"/>
          </a:p>
        </p:txBody>
      </p:sp>
      <p:sp>
        <p:nvSpPr>
          <p:cNvPr id="119" name="Google Shape;119;p21"/>
          <p:cNvSpPr/>
          <p:nvPr/>
        </p:nvSpPr>
        <p:spPr>
          <a:xfrm>
            <a:off x="412150" y="1135225"/>
            <a:ext cx="1376400" cy="13362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Web</a:t>
            </a:r>
            <a:endParaRPr b="1" sz="1800"/>
          </a:p>
        </p:txBody>
      </p:sp>
      <p:sp>
        <p:nvSpPr>
          <p:cNvPr id="120" name="Google Shape;120;p21"/>
          <p:cNvSpPr/>
          <p:nvPr/>
        </p:nvSpPr>
        <p:spPr>
          <a:xfrm>
            <a:off x="335200" y="2690825"/>
            <a:ext cx="1671000" cy="1406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Mobile: Android</a:t>
            </a:r>
            <a:endParaRPr b="1" sz="1800"/>
          </a:p>
        </p:txBody>
      </p:sp>
      <p:sp>
        <p:nvSpPr>
          <p:cNvPr id="121" name="Google Shape;121;p21"/>
          <p:cNvSpPr/>
          <p:nvPr/>
        </p:nvSpPr>
        <p:spPr>
          <a:xfrm>
            <a:off x="1918775" y="3611550"/>
            <a:ext cx="1486800" cy="13362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Mobile: iOS</a:t>
            </a:r>
            <a:endParaRPr b="1" sz="1800"/>
          </a:p>
        </p:txBody>
      </p:sp>
      <p:sp>
        <p:nvSpPr>
          <p:cNvPr id="122" name="Google Shape;122;p21"/>
          <p:cNvSpPr/>
          <p:nvPr/>
        </p:nvSpPr>
        <p:spPr>
          <a:xfrm>
            <a:off x="3827650" y="3611550"/>
            <a:ext cx="1728600" cy="14064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Backend</a:t>
            </a:r>
            <a:endParaRPr b="1" sz="1800"/>
          </a:p>
        </p:txBody>
      </p:sp>
      <p:cxnSp>
        <p:nvCxnSpPr>
          <p:cNvPr id="123" name="Google Shape;123;p21"/>
          <p:cNvCxnSpPr>
            <a:stCxn id="117" idx="2"/>
            <a:endCxn id="119" idx="6"/>
          </p:cNvCxnSpPr>
          <p:nvPr/>
        </p:nvCxnSpPr>
        <p:spPr>
          <a:xfrm rot="10800000">
            <a:off x="1788400" y="1803263"/>
            <a:ext cx="2239500" cy="102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" name="Google Shape;124;p21"/>
          <p:cNvCxnSpPr>
            <a:stCxn id="117" idx="3"/>
            <a:endCxn id="120" idx="6"/>
          </p:cNvCxnSpPr>
          <p:nvPr/>
        </p:nvCxnSpPr>
        <p:spPr>
          <a:xfrm flipH="1">
            <a:off x="2006112" y="2435487"/>
            <a:ext cx="2266500" cy="958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" name="Google Shape;125;p21"/>
          <p:cNvCxnSpPr>
            <a:stCxn id="117" idx="3"/>
            <a:endCxn id="121" idx="7"/>
          </p:cNvCxnSpPr>
          <p:nvPr/>
        </p:nvCxnSpPr>
        <p:spPr>
          <a:xfrm flipH="1">
            <a:off x="3187812" y="2435487"/>
            <a:ext cx="1084800" cy="1371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p21"/>
          <p:cNvCxnSpPr>
            <a:stCxn id="117" idx="4"/>
            <a:endCxn id="122" idx="0"/>
          </p:cNvCxnSpPr>
          <p:nvPr/>
        </p:nvCxnSpPr>
        <p:spPr>
          <a:xfrm flipH="1">
            <a:off x="4692100" y="2655113"/>
            <a:ext cx="171300" cy="956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21"/>
          <p:cNvCxnSpPr>
            <a:stCxn id="117" idx="5"/>
            <a:endCxn id="118" idx="0"/>
          </p:cNvCxnSpPr>
          <p:nvPr/>
        </p:nvCxnSpPr>
        <p:spPr>
          <a:xfrm>
            <a:off x="5454188" y="2435487"/>
            <a:ext cx="1426800" cy="1211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8" name="Google Shape;128;p21"/>
          <p:cNvSpPr/>
          <p:nvPr/>
        </p:nvSpPr>
        <p:spPr>
          <a:xfrm>
            <a:off x="6992075" y="1104425"/>
            <a:ext cx="1728600" cy="1499700"/>
          </a:xfrm>
          <a:prstGeom prst="ellipse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Business</a:t>
            </a:r>
            <a:endParaRPr b="1" sz="1800"/>
          </a:p>
        </p:txBody>
      </p:sp>
      <p:cxnSp>
        <p:nvCxnSpPr>
          <p:cNvPr id="129" name="Google Shape;129;p21"/>
          <p:cNvCxnSpPr>
            <a:stCxn id="128" idx="2"/>
            <a:endCxn id="117" idx="6"/>
          </p:cNvCxnSpPr>
          <p:nvPr/>
        </p:nvCxnSpPr>
        <p:spPr>
          <a:xfrm flipH="1">
            <a:off x="5698775" y="1854275"/>
            <a:ext cx="1293300" cy="51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21"/>
          <p:cNvCxnSpPr>
            <a:stCxn id="119" idx="4"/>
            <a:endCxn id="120" idx="0"/>
          </p:cNvCxnSpPr>
          <p:nvPr/>
        </p:nvCxnSpPr>
        <p:spPr>
          <a:xfrm flipH="1" rot="-5400000">
            <a:off x="1025950" y="2545825"/>
            <a:ext cx="219300" cy="70500"/>
          </a:xfrm>
          <a:prstGeom prst="curvedConnector3">
            <a:avLst>
              <a:gd fmla="val 50023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21"/>
          <p:cNvCxnSpPr>
            <a:stCxn id="120" idx="5"/>
            <a:endCxn id="121" idx="2"/>
          </p:cNvCxnSpPr>
          <p:nvPr/>
        </p:nvCxnSpPr>
        <p:spPr>
          <a:xfrm flipH="1" rot="-5400000">
            <a:off x="1645838" y="4006912"/>
            <a:ext cx="388500" cy="157200"/>
          </a:xfrm>
          <a:prstGeom prst="curvedConnector2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21"/>
          <p:cNvCxnSpPr>
            <a:stCxn id="121" idx="6"/>
            <a:endCxn id="122" idx="2"/>
          </p:cNvCxnSpPr>
          <p:nvPr/>
        </p:nvCxnSpPr>
        <p:spPr>
          <a:xfrm>
            <a:off x="3405575" y="4279650"/>
            <a:ext cx="422100" cy="35100"/>
          </a:xfrm>
          <a:prstGeom prst="curvedConnector3">
            <a:avLst>
              <a:gd fmla="val 49997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21"/>
          <p:cNvCxnSpPr>
            <a:stCxn id="122" idx="6"/>
            <a:endCxn id="118" idx="2"/>
          </p:cNvCxnSpPr>
          <p:nvPr/>
        </p:nvCxnSpPr>
        <p:spPr>
          <a:xfrm>
            <a:off x="5556250" y="4314750"/>
            <a:ext cx="581400" cy="600"/>
          </a:xfrm>
          <a:prstGeom prst="curvedConnector3">
            <a:avLst>
              <a:gd fmla="val 49994" name="adj1"/>
            </a:avLst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21"/>
          <p:cNvCxnSpPr>
            <a:stCxn id="118" idx="1"/>
            <a:endCxn id="121" idx="0"/>
          </p:cNvCxnSpPr>
          <p:nvPr/>
        </p:nvCxnSpPr>
        <p:spPr>
          <a:xfrm flipH="1" rot="5400000">
            <a:off x="4393462" y="1880482"/>
            <a:ext cx="230700" cy="3693000"/>
          </a:xfrm>
          <a:prstGeom prst="curvedConnector3">
            <a:avLst>
              <a:gd fmla="val 203254" name="adj1"/>
            </a:avLst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21"/>
          <p:cNvCxnSpPr>
            <a:stCxn id="118" idx="1"/>
            <a:endCxn id="120" idx="7"/>
          </p:cNvCxnSpPr>
          <p:nvPr/>
        </p:nvCxnSpPr>
        <p:spPr>
          <a:xfrm flipH="1" rot="5400000">
            <a:off x="3585562" y="1072582"/>
            <a:ext cx="945600" cy="4593900"/>
          </a:xfrm>
          <a:prstGeom prst="curvedConnector3">
            <a:avLst>
              <a:gd fmla="val 146958" name="adj1"/>
            </a:avLst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21"/>
          <p:cNvCxnSpPr>
            <a:stCxn id="119" idx="5"/>
            <a:endCxn id="118" idx="1"/>
          </p:cNvCxnSpPr>
          <p:nvPr/>
        </p:nvCxnSpPr>
        <p:spPr>
          <a:xfrm flipH="1" rot="-5400000">
            <a:off x="3187781" y="674943"/>
            <a:ext cx="1566600" cy="47682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21"/>
          <p:cNvCxnSpPr>
            <a:stCxn id="119" idx="6"/>
            <a:endCxn id="121" idx="0"/>
          </p:cNvCxnSpPr>
          <p:nvPr/>
        </p:nvCxnSpPr>
        <p:spPr>
          <a:xfrm>
            <a:off x="1788550" y="1803325"/>
            <a:ext cx="873600" cy="1808100"/>
          </a:xfrm>
          <a:prstGeom prst="curvedConnector2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21"/>
          <p:cNvCxnSpPr>
            <a:stCxn id="122" idx="1"/>
            <a:endCxn id="120" idx="6"/>
          </p:cNvCxnSpPr>
          <p:nvPr/>
        </p:nvCxnSpPr>
        <p:spPr>
          <a:xfrm flipH="1" rot="5400000">
            <a:off x="2831748" y="2568463"/>
            <a:ext cx="423600" cy="2074500"/>
          </a:xfrm>
          <a:prstGeom prst="curvedConnector2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