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22" r:id="rId3"/>
    <p:sldId id="324" r:id="rId4"/>
    <p:sldId id="325" r:id="rId5"/>
    <p:sldId id="327" r:id="rId6"/>
    <p:sldId id="326" r:id="rId7"/>
    <p:sldId id="548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549" r:id="rId16"/>
    <p:sldId id="337" r:id="rId17"/>
    <p:sldId id="338" r:id="rId18"/>
    <p:sldId id="340" r:id="rId19"/>
    <p:sldId id="339" r:id="rId20"/>
    <p:sldId id="335" r:id="rId21"/>
    <p:sldId id="550" r:id="rId22"/>
    <p:sldId id="353" r:id="rId23"/>
    <p:sldId id="354" r:id="rId24"/>
    <p:sldId id="551" r:id="rId25"/>
    <p:sldId id="358" r:id="rId26"/>
    <p:sldId id="359" r:id="rId27"/>
    <p:sldId id="539" r:id="rId28"/>
    <p:sldId id="547" r:id="rId29"/>
    <p:sldId id="357" r:id="rId30"/>
    <p:sldId id="552" r:id="rId31"/>
    <p:sldId id="319" r:id="rId32"/>
    <p:sldId id="356" r:id="rId33"/>
    <p:sldId id="511" r:id="rId34"/>
    <p:sldId id="513" r:id="rId35"/>
  </p:sldIdLst>
  <p:sldSz cx="9144000" cy="5143500" type="screen16x9"/>
  <p:notesSz cx="6808788" cy="99409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676"/>
    <a:srgbClr val="DE773D"/>
    <a:srgbClr val="9F5B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D0D0"/>
          </a:solidFill>
        </a:fill>
      </a:tcStyle>
    </a:wholeTbl>
    <a:band2H>
      <a:tcTxStyle/>
      <a:tcStyle>
        <a:tcBdr/>
        <a:fill>
          <a:solidFill>
            <a:srgbClr val="EF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2D3D2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E4D1"/>
          </a:solidFill>
        </a:fill>
      </a:tcStyle>
    </a:wholeTbl>
    <a:band2H>
      <a:tcTxStyle/>
      <a:tcStyle>
        <a:tcBdr/>
        <a:fill>
          <a:solidFill>
            <a:srgbClr val="EAF2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327" autoAdjust="0"/>
    <p:restoredTop sz="94660"/>
  </p:normalViewPr>
  <p:slideViewPr>
    <p:cSldViewPr>
      <p:cViewPr varScale="1">
        <p:scale>
          <a:sx n="86" d="100"/>
          <a:sy n="86" d="100"/>
        </p:scale>
        <p:origin x="681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7E703E-4E64-492F-A751-577BF9F641C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0E95C6AE-9316-41E2-993F-05591CD8615B}">
      <dgm:prSet phldrT="[Text]" custT="1"/>
      <dgm:spPr>
        <a:solidFill>
          <a:schemeClr val="bg1"/>
        </a:solidFill>
        <a:ln w="38100">
          <a:solidFill>
            <a:schemeClr val="accent5"/>
          </a:solidFill>
        </a:ln>
      </dgm:spPr>
      <dgm:t>
        <a:bodyPr anchor="ctr"/>
        <a:lstStyle/>
        <a:p>
          <a:pPr algn="l"/>
          <a:endParaRPr lang="de-AT" sz="1600" u="none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l"/>
          <a:r>
            <a:rPr lang="de-AT" sz="1600" u="none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Investment Life Cycle</a:t>
          </a:r>
        </a:p>
        <a:p>
          <a:pPr algn="l"/>
          <a:endParaRPr lang="de-AT" sz="1100" u="none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l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Management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attention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early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phases</a:t>
          </a:r>
          <a:endParaRPr lang="de-AT" sz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l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Benefits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realization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management and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benefits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responsibility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accounting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</dgm:t>
    </dgm:pt>
    <dgm:pt modelId="{89C2B127-DDE4-46F8-882A-81F62BAC962C}" type="parTrans" cxnId="{CE9E956D-C7F2-4280-A3C1-6E773839A2E2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33718E0-4C21-4454-A624-D61390ECB193}" type="sibTrans" cxnId="{CE9E956D-C7F2-4280-A3C1-6E773839A2E2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0A5A7E7-29A6-46F2-9E51-17378E0A060D}">
      <dgm:prSet phldrT="[Text]" custT="1"/>
      <dgm:spPr>
        <a:solidFill>
          <a:schemeClr val="bg1"/>
        </a:solidFill>
        <a:ln w="38100">
          <a:solidFill>
            <a:schemeClr val="accent5"/>
          </a:solidFill>
        </a:ln>
      </dgm:spPr>
      <dgm:t>
        <a:bodyPr anchor="ctr"/>
        <a:lstStyle/>
        <a:p>
          <a:pPr algn="r"/>
          <a:r>
            <a:rPr lang="de-AT" sz="1600" u="none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Process-orientation</a:t>
          </a:r>
          <a:endParaRPr lang="de-AT" sz="1600" u="none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r"/>
          <a:endParaRPr lang="de-AT" sz="1100" u="none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r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 a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set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of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&amp; sub-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processes</a:t>
          </a:r>
          <a:endParaRPr lang="de-AT" sz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r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Focus on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?,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How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 and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Why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</a:t>
          </a:r>
        </a:p>
      </dgm:t>
    </dgm:pt>
    <dgm:pt modelId="{260524B0-9ED2-4A0F-92AE-EF81661445DE}" type="parTrans" cxnId="{C9340E83-B13C-4F00-8F13-B2B0B415CFDD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6495442-7B90-41D9-BBA0-6B0263D7FA3A}" type="sibTrans" cxnId="{C9340E83-B13C-4F00-8F13-B2B0B415CFDD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1BF8BF3-FF20-4157-BE7F-44A76FEB7CFC}">
      <dgm:prSet phldrT="[Text]" custT="1"/>
      <dgm:spPr>
        <a:solidFill>
          <a:schemeClr val="bg1"/>
        </a:solidFill>
        <a:ln w="38100">
          <a:solidFill>
            <a:schemeClr val="accent5"/>
          </a:solidFill>
        </a:ln>
      </dgm:spPr>
      <dgm:t>
        <a:bodyPr/>
        <a:lstStyle/>
        <a:p>
          <a:pPr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600" u="none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Holistic</a:t>
          </a:r>
          <a:r>
            <a:rPr lang="de-AT" sz="1600" u="none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Problem </a:t>
          </a:r>
          <a:r>
            <a:rPr lang="de-AT" sz="1600" u="none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Perception</a:t>
          </a:r>
          <a:endParaRPr lang="de-AT" sz="1600" u="none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AT" sz="1100" u="none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Considering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IT, but also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organization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personnel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stakeholder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relations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etc.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AT" sz="11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55BCF76-972C-45F7-AB03-41BACA4BCC82}" type="parTrans" cxnId="{DD39334E-61F4-4A07-A043-5EA918524BA0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9A3CC99-29CE-4746-BE3D-796A9FFB9DD0}" type="sibTrans" cxnId="{DD39334E-61F4-4A07-A043-5EA918524BA0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0041584-4EC3-49DC-BB3D-132EB33112DD}">
      <dgm:prSet phldrT="[Text]" custT="1"/>
      <dgm:spPr>
        <a:solidFill>
          <a:schemeClr val="bg1"/>
        </a:solidFill>
        <a:ln w="38100">
          <a:solidFill>
            <a:schemeClr val="accent5"/>
          </a:solidFill>
        </a:ln>
      </dgm:spPr>
      <dgm:t>
        <a:bodyPr/>
        <a:lstStyle/>
        <a:p>
          <a:pPr algn="r"/>
          <a:r>
            <a:rPr lang="de-AT" sz="1600" u="none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600" u="none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&amp; </a:t>
          </a:r>
          <a:r>
            <a:rPr lang="de-AT" sz="1600" u="none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endParaRPr lang="de-AT" sz="1600" u="none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r"/>
          <a:endParaRPr lang="de-AT" sz="11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algn="r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Business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basis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business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case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  <a:p>
          <a:pPr algn="r"/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Solution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basis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project</a:t>
          </a:r>
          <a:r>
            <a:rPr lang="de-AT" sz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endParaRPr lang="de-AT" sz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74F79A6A-27A1-4EAE-BC8F-DB995D7863EA}" type="parTrans" cxnId="{08C060D9-A2EE-4A46-8E94-857D146DCB81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C1A98FF-467D-4215-8F26-462AD239F342}" type="sibTrans" cxnId="{08C060D9-A2EE-4A46-8E94-857D146DCB81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107BDD5-F493-420E-B95B-AC7854A591D4}">
      <dgm:prSet phldrT="[Text]" custT="1"/>
      <dgm:spPr>
        <a:solidFill>
          <a:schemeClr val="accent5"/>
        </a:solidFill>
      </dgm:spPr>
      <dgm:t>
        <a:bodyPr/>
        <a:lstStyle/>
        <a:p>
          <a:r>
            <a:rPr lang="de-AT" sz="1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 </a:t>
          </a:r>
          <a:r>
            <a:rPr lang="de-AT" sz="1800" dirty="0" err="1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Perception</a:t>
          </a:r>
          <a:br>
            <a:rPr lang="de-AT" sz="1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</a:br>
          <a:r>
            <a:rPr lang="de-AT" sz="1800" dirty="0" err="1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of</a:t>
          </a:r>
          <a:r>
            <a:rPr lang="de-AT" sz="1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RGC</a:t>
          </a:r>
        </a:p>
      </dgm:t>
    </dgm:pt>
    <dgm:pt modelId="{01D4E9FC-E970-41F3-BCA0-218C8185C0E4}" type="sibTrans" cxnId="{F8344BC3-DE87-4085-816F-1AAED511DEA5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C95D9EE-F675-4606-A92A-55D08537F9C6}" type="parTrans" cxnId="{F8344BC3-DE87-4085-816F-1AAED511DEA5}">
      <dgm:prSet/>
      <dgm:spPr/>
      <dgm:t>
        <a:bodyPr/>
        <a:lstStyle/>
        <a:p>
          <a:endParaRPr lang="de-AT" sz="140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6547ED9-9E80-444D-9038-6E3839B74255}" type="pres">
      <dgm:prSet presAssocID="{967E703E-4E64-492F-A751-577BF9F641C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FB2BCE3-E9D2-49BC-8D37-358273131CB1}" type="pres">
      <dgm:prSet presAssocID="{967E703E-4E64-492F-A751-577BF9F641C3}" presName="matrix" presStyleCnt="0"/>
      <dgm:spPr/>
    </dgm:pt>
    <dgm:pt modelId="{6F401C2B-EBAB-46DA-9BF8-7D8BC99D1DCF}" type="pres">
      <dgm:prSet presAssocID="{967E703E-4E64-492F-A751-577BF9F641C3}" presName="tile1" presStyleLbl="node1" presStyleIdx="0" presStyleCnt="4"/>
      <dgm:spPr/>
    </dgm:pt>
    <dgm:pt modelId="{49600892-87EC-45E8-83C0-01AB9CF6FC2B}" type="pres">
      <dgm:prSet presAssocID="{967E703E-4E64-492F-A751-577BF9F641C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209155B-28E0-44C8-AACB-B598070AF97A}" type="pres">
      <dgm:prSet presAssocID="{967E703E-4E64-492F-A751-577BF9F641C3}" presName="tile2" presStyleLbl="node1" presStyleIdx="1" presStyleCnt="4"/>
      <dgm:spPr/>
    </dgm:pt>
    <dgm:pt modelId="{3473AA4B-8059-4053-89EA-C95DFE0A19CA}" type="pres">
      <dgm:prSet presAssocID="{967E703E-4E64-492F-A751-577BF9F641C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19FFA20-2BB0-487C-BD52-C3264A58932D}" type="pres">
      <dgm:prSet presAssocID="{967E703E-4E64-492F-A751-577BF9F641C3}" presName="tile3" presStyleLbl="node1" presStyleIdx="2" presStyleCnt="4" custLinFactNeighborY="3846"/>
      <dgm:spPr/>
    </dgm:pt>
    <dgm:pt modelId="{A732166A-CFBF-457A-B675-D0E0A71D3B38}" type="pres">
      <dgm:prSet presAssocID="{967E703E-4E64-492F-A751-577BF9F641C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FADEF2F-A820-445A-89C2-F817F6933D5D}" type="pres">
      <dgm:prSet presAssocID="{967E703E-4E64-492F-A751-577BF9F641C3}" presName="tile4" presStyleLbl="node1" presStyleIdx="3" presStyleCnt="4"/>
      <dgm:spPr/>
    </dgm:pt>
    <dgm:pt modelId="{85028DE1-E888-4C8B-BE18-8EA971F04028}" type="pres">
      <dgm:prSet presAssocID="{967E703E-4E64-492F-A751-577BF9F641C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6423471-CD8F-4821-B077-45034EDD486C}" type="pres">
      <dgm:prSet presAssocID="{967E703E-4E64-492F-A751-577BF9F641C3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5FA59023-B5E8-404E-B2A3-C87CABCB3715}" type="presOf" srcId="{0E95C6AE-9316-41E2-993F-05591CD8615B}" destId="{49600892-87EC-45E8-83C0-01AB9CF6FC2B}" srcOrd="1" destOrd="0" presId="urn:microsoft.com/office/officeart/2005/8/layout/matrix1"/>
    <dgm:cxn modelId="{ADB7643A-C07E-47EA-BF15-5B7915DEA12A}" type="presOf" srcId="{967E703E-4E64-492F-A751-577BF9F641C3}" destId="{D6547ED9-9E80-444D-9038-6E3839B74255}" srcOrd="0" destOrd="0" presId="urn:microsoft.com/office/officeart/2005/8/layout/matrix1"/>
    <dgm:cxn modelId="{46AC003E-33D4-4D9C-AAC5-4E45102EBEA9}" type="presOf" srcId="{0E95C6AE-9316-41E2-993F-05591CD8615B}" destId="{6F401C2B-EBAB-46DA-9BF8-7D8BC99D1DCF}" srcOrd="0" destOrd="0" presId="urn:microsoft.com/office/officeart/2005/8/layout/matrix1"/>
    <dgm:cxn modelId="{1190686B-43B2-44F6-B285-EE5D999531DD}" type="presOf" srcId="{41BF8BF3-FF20-4157-BE7F-44A76FEB7CFC}" destId="{519FFA20-2BB0-487C-BD52-C3264A58932D}" srcOrd="0" destOrd="0" presId="urn:microsoft.com/office/officeart/2005/8/layout/matrix1"/>
    <dgm:cxn modelId="{CE9E956D-C7F2-4280-A3C1-6E773839A2E2}" srcId="{5107BDD5-F493-420E-B95B-AC7854A591D4}" destId="{0E95C6AE-9316-41E2-993F-05591CD8615B}" srcOrd="0" destOrd="0" parTransId="{89C2B127-DDE4-46F8-882A-81F62BAC962C}" sibTransId="{333718E0-4C21-4454-A624-D61390ECB193}"/>
    <dgm:cxn modelId="{DD39334E-61F4-4A07-A043-5EA918524BA0}" srcId="{5107BDD5-F493-420E-B95B-AC7854A591D4}" destId="{41BF8BF3-FF20-4157-BE7F-44A76FEB7CFC}" srcOrd="2" destOrd="0" parTransId="{A55BCF76-972C-45F7-AB03-41BACA4BCC82}" sibTransId="{C9A3CC99-29CE-4746-BE3D-796A9FFB9DD0}"/>
    <dgm:cxn modelId="{ED31D656-C3B8-4F5A-8591-AD93F18226CF}" type="presOf" srcId="{5107BDD5-F493-420E-B95B-AC7854A591D4}" destId="{66423471-CD8F-4821-B077-45034EDD486C}" srcOrd="0" destOrd="0" presId="urn:microsoft.com/office/officeart/2005/8/layout/matrix1"/>
    <dgm:cxn modelId="{C9340E83-B13C-4F00-8F13-B2B0B415CFDD}" srcId="{5107BDD5-F493-420E-B95B-AC7854A591D4}" destId="{A0A5A7E7-29A6-46F2-9E51-17378E0A060D}" srcOrd="1" destOrd="0" parTransId="{260524B0-9ED2-4A0F-92AE-EF81661445DE}" sibTransId="{F6495442-7B90-41D9-BBA0-6B0263D7FA3A}"/>
    <dgm:cxn modelId="{61AD55A1-3C48-41C1-A7FA-9767F433CC28}" type="presOf" srcId="{50041584-4EC3-49DC-BB3D-132EB33112DD}" destId="{EFADEF2F-A820-445A-89C2-F817F6933D5D}" srcOrd="0" destOrd="0" presId="urn:microsoft.com/office/officeart/2005/8/layout/matrix1"/>
    <dgm:cxn modelId="{D458EBA5-9E14-4FAB-BC53-891CC42271B7}" type="presOf" srcId="{41BF8BF3-FF20-4157-BE7F-44A76FEB7CFC}" destId="{A732166A-CFBF-457A-B675-D0E0A71D3B38}" srcOrd="1" destOrd="0" presId="urn:microsoft.com/office/officeart/2005/8/layout/matrix1"/>
    <dgm:cxn modelId="{960D52BD-7F53-4B2A-8C4C-68E849D299B0}" type="presOf" srcId="{50041584-4EC3-49DC-BB3D-132EB33112DD}" destId="{85028DE1-E888-4C8B-BE18-8EA971F04028}" srcOrd="1" destOrd="0" presId="urn:microsoft.com/office/officeart/2005/8/layout/matrix1"/>
    <dgm:cxn modelId="{F8344BC3-DE87-4085-816F-1AAED511DEA5}" srcId="{967E703E-4E64-492F-A751-577BF9F641C3}" destId="{5107BDD5-F493-420E-B95B-AC7854A591D4}" srcOrd="0" destOrd="0" parTransId="{8C95D9EE-F675-4606-A92A-55D08537F9C6}" sibTransId="{01D4E9FC-E970-41F3-BCA0-218C8185C0E4}"/>
    <dgm:cxn modelId="{CBD5D8CF-34CE-4BF7-B636-DCBCA97C50E7}" type="presOf" srcId="{A0A5A7E7-29A6-46F2-9E51-17378E0A060D}" destId="{4209155B-28E0-44C8-AACB-B598070AF97A}" srcOrd="0" destOrd="0" presId="urn:microsoft.com/office/officeart/2005/8/layout/matrix1"/>
    <dgm:cxn modelId="{08C060D9-A2EE-4A46-8E94-857D146DCB81}" srcId="{5107BDD5-F493-420E-B95B-AC7854A591D4}" destId="{50041584-4EC3-49DC-BB3D-132EB33112DD}" srcOrd="3" destOrd="0" parTransId="{74F79A6A-27A1-4EAE-BC8F-DB995D7863EA}" sibTransId="{5C1A98FF-467D-4215-8F26-462AD239F342}"/>
    <dgm:cxn modelId="{82E1C4F1-01B3-4463-B9A6-8DF4EEC1F4EB}" type="presOf" srcId="{A0A5A7E7-29A6-46F2-9E51-17378E0A060D}" destId="{3473AA4B-8059-4053-89EA-C95DFE0A19CA}" srcOrd="1" destOrd="0" presId="urn:microsoft.com/office/officeart/2005/8/layout/matrix1"/>
    <dgm:cxn modelId="{CE291CDB-2166-4C81-93FE-E497B0201BFC}" type="presParOf" srcId="{D6547ED9-9E80-444D-9038-6E3839B74255}" destId="{7FB2BCE3-E9D2-49BC-8D37-358273131CB1}" srcOrd="0" destOrd="0" presId="urn:microsoft.com/office/officeart/2005/8/layout/matrix1"/>
    <dgm:cxn modelId="{900A97BE-2C30-4FA3-A387-DE8266C1574A}" type="presParOf" srcId="{7FB2BCE3-E9D2-49BC-8D37-358273131CB1}" destId="{6F401C2B-EBAB-46DA-9BF8-7D8BC99D1DCF}" srcOrd="0" destOrd="0" presId="urn:microsoft.com/office/officeart/2005/8/layout/matrix1"/>
    <dgm:cxn modelId="{322848FF-536E-44F9-8ECB-6ADDFB050E9A}" type="presParOf" srcId="{7FB2BCE3-E9D2-49BC-8D37-358273131CB1}" destId="{49600892-87EC-45E8-83C0-01AB9CF6FC2B}" srcOrd="1" destOrd="0" presId="urn:microsoft.com/office/officeart/2005/8/layout/matrix1"/>
    <dgm:cxn modelId="{175F2BC9-F48C-4313-B5C3-E1FE701226DD}" type="presParOf" srcId="{7FB2BCE3-E9D2-49BC-8D37-358273131CB1}" destId="{4209155B-28E0-44C8-AACB-B598070AF97A}" srcOrd="2" destOrd="0" presId="urn:microsoft.com/office/officeart/2005/8/layout/matrix1"/>
    <dgm:cxn modelId="{057BA6FE-CB5B-4610-8B29-B58D39010ED6}" type="presParOf" srcId="{7FB2BCE3-E9D2-49BC-8D37-358273131CB1}" destId="{3473AA4B-8059-4053-89EA-C95DFE0A19CA}" srcOrd="3" destOrd="0" presId="urn:microsoft.com/office/officeart/2005/8/layout/matrix1"/>
    <dgm:cxn modelId="{8490CB98-86E0-414A-AA5F-3BFD449EC354}" type="presParOf" srcId="{7FB2BCE3-E9D2-49BC-8D37-358273131CB1}" destId="{519FFA20-2BB0-487C-BD52-C3264A58932D}" srcOrd="4" destOrd="0" presId="urn:microsoft.com/office/officeart/2005/8/layout/matrix1"/>
    <dgm:cxn modelId="{4A554BA1-7D25-462B-B9E9-B404457B2D53}" type="presParOf" srcId="{7FB2BCE3-E9D2-49BC-8D37-358273131CB1}" destId="{A732166A-CFBF-457A-B675-D0E0A71D3B38}" srcOrd="5" destOrd="0" presId="urn:microsoft.com/office/officeart/2005/8/layout/matrix1"/>
    <dgm:cxn modelId="{982B8859-088D-4F3A-914C-1663127ABD79}" type="presParOf" srcId="{7FB2BCE3-E9D2-49BC-8D37-358273131CB1}" destId="{EFADEF2F-A820-445A-89C2-F817F6933D5D}" srcOrd="6" destOrd="0" presId="urn:microsoft.com/office/officeart/2005/8/layout/matrix1"/>
    <dgm:cxn modelId="{11576B2A-55C3-47A8-B80F-8D875F359186}" type="presParOf" srcId="{7FB2BCE3-E9D2-49BC-8D37-358273131CB1}" destId="{85028DE1-E888-4C8B-BE18-8EA971F04028}" srcOrd="7" destOrd="0" presId="urn:microsoft.com/office/officeart/2005/8/layout/matrix1"/>
    <dgm:cxn modelId="{C96776B8-11BC-4651-87DF-D656E503437D}" type="presParOf" srcId="{D6547ED9-9E80-444D-9038-6E3839B74255}" destId="{66423471-CD8F-4821-B077-45034EDD486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01C2B-EBAB-46DA-9BF8-7D8BC99D1DCF}">
      <dsp:nvSpPr>
        <dsp:cNvPr id="0" name=""/>
        <dsp:cNvSpPr/>
      </dsp:nvSpPr>
      <dsp:spPr>
        <a:xfrm rot="16200000">
          <a:off x="834634" y="-834634"/>
          <a:ext cx="1872208" cy="3541478"/>
        </a:xfrm>
        <a:prstGeom prst="round1Rect">
          <a:avLst/>
        </a:prstGeom>
        <a:solidFill>
          <a:schemeClr val="bg1"/>
        </a:solidFill>
        <a:ln w="381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600" u="none" kern="1200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600" u="none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Investment Life Cycle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100" u="none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Management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attention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early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phases</a:t>
          </a:r>
          <a:endParaRPr lang="de-AT" sz="1200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Benefits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realization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management and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benefits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responsibility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accounting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</dsp:txBody>
      <dsp:txXfrm rot="5400000">
        <a:off x="-1" y="1"/>
        <a:ext cx="3541478" cy="1404156"/>
      </dsp:txXfrm>
    </dsp:sp>
    <dsp:sp modelId="{4209155B-28E0-44C8-AACB-B598070AF97A}">
      <dsp:nvSpPr>
        <dsp:cNvPr id="0" name=""/>
        <dsp:cNvSpPr/>
      </dsp:nvSpPr>
      <dsp:spPr>
        <a:xfrm>
          <a:off x="3541478" y="0"/>
          <a:ext cx="3541478" cy="1872208"/>
        </a:xfrm>
        <a:prstGeom prst="round1Rect">
          <a:avLst/>
        </a:prstGeom>
        <a:solidFill>
          <a:schemeClr val="bg1"/>
        </a:solidFill>
        <a:ln w="381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600" u="none" kern="1200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Process-orientation</a:t>
          </a:r>
          <a:endParaRPr lang="de-AT" sz="1600" u="none" kern="1200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100" u="none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 a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set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of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&amp; sub-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processes</a:t>
          </a:r>
          <a:endParaRPr lang="de-AT" sz="1200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Focus on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?,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How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 and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Why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?</a:t>
          </a:r>
        </a:p>
      </dsp:txBody>
      <dsp:txXfrm>
        <a:off x="3541478" y="0"/>
        <a:ext cx="3541478" cy="1404156"/>
      </dsp:txXfrm>
    </dsp:sp>
    <dsp:sp modelId="{519FFA20-2BB0-487C-BD52-C3264A58932D}">
      <dsp:nvSpPr>
        <dsp:cNvPr id="0" name=""/>
        <dsp:cNvSpPr/>
      </dsp:nvSpPr>
      <dsp:spPr>
        <a:xfrm rot="10800000">
          <a:off x="0" y="1872208"/>
          <a:ext cx="3541478" cy="1872208"/>
        </a:xfrm>
        <a:prstGeom prst="round1Rect">
          <a:avLst/>
        </a:prstGeom>
        <a:solidFill>
          <a:schemeClr val="bg1"/>
        </a:solidFill>
        <a:ln w="381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600" u="none" kern="1200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Holistic</a:t>
          </a:r>
          <a:r>
            <a:rPr lang="de-AT" sz="1600" u="none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Problem </a:t>
          </a:r>
          <a:r>
            <a:rPr lang="de-AT" sz="1600" u="none" kern="1200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Perception</a:t>
          </a:r>
          <a:endParaRPr lang="de-AT" sz="1600" u="none" kern="1200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100" u="none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Considering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IT, but also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organization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personnel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stakeholder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relations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etc.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AT" sz="1100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10800000">
        <a:off x="0" y="2340260"/>
        <a:ext cx="3541478" cy="1404156"/>
      </dsp:txXfrm>
    </dsp:sp>
    <dsp:sp modelId="{EFADEF2F-A820-445A-89C2-F817F6933D5D}">
      <dsp:nvSpPr>
        <dsp:cNvPr id="0" name=""/>
        <dsp:cNvSpPr/>
      </dsp:nvSpPr>
      <dsp:spPr>
        <a:xfrm rot="5400000">
          <a:off x="4376113" y="1037573"/>
          <a:ext cx="1872208" cy="3541478"/>
        </a:xfrm>
        <a:prstGeom prst="round1Rect">
          <a:avLst/>
        </a:prstGeom>
        <a:solidFill>
          <a:schemeClr val="bg1"/>
        </a:solidFill>
        <a:ln w="381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600" u="none" kern="1200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600" u="none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&amp; </a:t>
          </a:r>
          <a:r>
            <a:rPr lang="de-AT" sz="1600" u="none" kern="1200" dirty="0" err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endParaRPr lang="de-AT" sz="1600" u="none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100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Business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basis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business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case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Solution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requirements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basis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project</a:t>
          </a:r>
          <a:r>
            <a:rPr lang="de-AT" sz="1200" kern="1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de-AT" sz="1200" kern="1200" dirty="0" err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objectives</a:t>
          </a:r>
          <a:endParaRPr lang="de-AT" sz="1200" kern="1200" dirty="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3541478" y="2340260"/>
        <a:ext cx="3541478" cy="1404156"/>
      </dsp:txXfrm>
    </dsp:sp>
    <dsp:sp modelId="{66423471-CD8F-4821-B077-45034EDD486C}">
      <dsp:nvSpPr>
        <dsp:cNvPr id="0" name=""/>
        <dsp:cNvSpPr/>
      </dsp:nvSpPr>
      <dsp:spPr>
        <a:xfrm>
          <a:off x="2479034" y="1404156"/>
          <a:ext cx="2124886" cy="936104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 </a:t>
          </a:r>
          <a:r>
            <a:rPr lang="de-AT" sz="1800" kern="1200" dirty="0" err="1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Perception</a:t>
          </a:r>
          <a:br>
            <a:rPr lang="de-AT" sz="1800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</a:br>
          <a:r>
            <a:rPr lang="de-AT" sz="1800" kern="1200" dirty="0" err="1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of</a:t>
          </a:r>
          <a:r>
            <a:rPr lang="de-AT" sz="1800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RGC</a:t>
          </a:r>
        </a:p>
      </dsp:txBody>
      <dsp:txXfrm>
        <a:off x="2524731" y="1449853"/>
        <a:ext cx="2033492" cy="844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7B15E-47F4-4C7A-942E-F59F7CA664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856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3" name="Shape 583"/>
          <p:cNvSpPr>
            <a:spLocks noGrp="1"/>
          </p:cNvSpPr>
          <p:nvPr>
            <p:ph type="body" sz="quarter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76774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1pPr>
    <a:lvl2pPr indent="2286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2pPr>
    <a:lvl3pPr indent="4572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3pPr>
    <a:lvl4pPr indent="6858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4pPr>
    <a:lvl5pPr indent="9144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5pPr>
    <a:lvl6pPr indent="11430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6pPr>
    <a:lvl7pPr indent="13716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7pPr>
    <a:lvl8pPr indent="16002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8pPr>
    <a:lvl9pPr indent="18288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Continuous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discontinuous</a:t>
            </a:r>
            <a:r>
              <a:rPr lang="de-DE" dirty="0"/>
              <a:t> </a:t>
            </a:r>
            <a:r>
              <a:rPr lang="de-DE" dirty="0" err="1"/>
              <a:t>learning</a:t>
            </a:r>
            <a:r>
              <a:rPr lang="de-DE" baseline="0" dirty="0"/>
              <a:t> – ausbessern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0857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folie K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1.png" descr="C:\Users\em\Dropbox\07 - Marketing &amp; PR\07 Corporate Design\RGC-Logos\RGC_Logo quer_PNG.png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35600" y="205200"/>
            <a:ext cx="3042002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907502" y="1599642"/>
            <a:ext cx="6400802" cy="1952378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</a:lstStyle>
          <a:p>
            <a:r>
              <a:rPr dirty="0" err="1"/>
              <a:t>Titeltext</a:t>
            </a:r>
            <a:endParaRPr dirty="0"/>
          </a:p>
        </p:txBody>
      </p:sp>
      <p:pic>
        <p:nvPicPr>
          <p:cNvPr id="1026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tx1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7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4168477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51689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body" sz="half" idx="1"/>
          </p:nvPr>
        </p:nvSpPr>
        <p:spPr>
          <a:xfrm>
            <a:off x="415926" y="1274400"/>
            <a:ext cx="4151313" cy="347429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1600"/>
            </a:lvl1pPr>
            <a:lvl2pPr>
              <a:buClr>
                <a:schemeClr val="accent6"/>
              </a:buClr>
              <a:defRPr sz="1600"/>
            </a:lvl2pPr>
            <a:lvl3pPr>
              <a:buClr>
                <a:schemeClr val="accent6"/>
              </a:buClr>
              <a:defRPr sz="1600"/>
            </a:lvl3pPr>
            <a:lvl4pPr>
              <a:buClr>
                <a:schemeClr val="accent6"/>
              </a:buClr>
              <a:defRPr sz="1600"/>
            </a:lvl4pPr>
            <a:lvl5pPr>
              <a:buClr>
                <a:schemeClr val="accent6"/>
              </a:buClr>
              <a:defRPr sz="1600"/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163" name="Shape 163"/>
          <p:cNvSpPr/>
          <p:nvPr/>
        </p:nvSpPr>
        <p:spPr>
          <a:xfrm>
            <a:off x="417600" y="592922"/>
            <a:ext cx="8416699" cy="332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 defTabSz="762000">
              <a:defRPr sz="24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dirty="0" err="1"/>
              <a:t>Titelmasterformat</a:t>
            </a:r>
            <a:r>
              <a:rPr dirty="0"/>
              <a:t> </a:t>
            </a:r>
            <a:r>
              <a:rPr dirty="0" err="1"/>
              <a:t>durch</a:t>
            </a:r>
            <a:r>
              <a:rPr dirty="0"/>
              <a:t> </a:t>
            </a:r>
            <a:r>
              <a:rPr dirty="0" err="1"/>
              <a:t>Klicken</a:t>
            </a:r>
            <a:r>
              <a:rPr dirty="0"/>
              <a:t> </a:t>
            </a:r>
            <a:r>
              <a:rPr dirty="0" err="1"/>
              <a:t>bearbeiten</a:t>
            </a:r>
            <a:endParaRPr dirty="0"/>
          </a:p>
        </p:txBody>
      </p:sp>
      <p:sp>
        <p:nvSpPr>
          <p:cNvPr id="165" name="Shape 1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body" sz="half" idx="1"/>
          </p:nvPr>
        </p:nvSpPr>
        <p:spPr>
          <a:xfrm>
            <a:off x="3689436" y="1274400"/>
            <a:ext cx="5144400" cy="336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5DB65F"/>
              </a:buClr>
              <a:defRPr sz="1600"/>
            </a:lvl1pPr>
            <a:lvl2pPr>
              <a:buClr>
                <a:srgbClr val="5DB65F"/>
              </a:buClr>
              <a:defRPr sz="1600"/>
            </a:lvl2pPr>
            <a:lvl3pPr>
              <a:buClr>
                <a:srgbClr val="5DB65F"/>
              </a:buClr>
              <a:defRPr sz="1600"/>
            </a:lvl3pPr>
            <a:lvl4pPr>
              <a:buClr>
                <a:srgbClr val="5DB65F"/>
              </a:buClr>
              <a:defRPr sz="1600"/>
            </a:lvl4pPr>
            <a:lvl5pPr>
              <a:buClr>
                <a:srgbClr val="5DB65F"/>
              </a:buClr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sz="half" idx="13"/>
          </p:nvPr>
        </p:nvSpPr>
        <p:spPr>
          <a:xfrm>
            <a:off x="417598" y="1274400"/>
            <a:ext cx="3198816" cy="33660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dirty="0"/>
          </a:p>
        </p:txBody>
      </p:sp>
      <p:sp>
        <p:nvSpPr>
          <p:cNvPr id="183" name="Shape 18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Diagramm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body" sz="half" idx="1"/>
          </p:nvPr>
        </p:nvSpPr>
        <p:spPr>
          <a:xfrm>
            <a:off x="4683600" y="1274400"/>
            <a:ext cx="4151313" cy="336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5DB65F"/>
              </a:buClr>
              <a:defRPr sz="1600"/>
            </a:lvl1pPr>
            <a:lvl2pPr>
              <a:buClr>
                <a:srgbClr val="5DB65F"/>
              </a:buClr>
              <a:defRPr sz="1600"/>
            </a:lvl2pPr>
            <a:lvl3pPr>
              <a:buClr>
                <a:srgbClr val="5DB65F"/>
              </a:buClr>
              <a:defRPr sz="1600"/>
            </a:lvl3pPr>
            <a:lvl4pPr>
              <a:buClr>
                <a:srgbClr val="5DB65F"/>
              </a:buClr>
              <a:defRPr sz="1600"/>
            </a:lvl4pPr>
            <a:lvl5pPr>
              <a:buClr>
                <a:srgbClr val="5DB65F"/>
              </a:buClr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02" name="Shape 202"/>
          <p:cNvSpPr>
            <a:spLocks noGrp="1"/>
          </p:cNvSpPr>
          <p:nvPr>
            <p:ph type="title" hasCustomPrompt="1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dirty="0" err="1"/>
              <a:t>Titeltext</a:t>
            </a:r>
            <a:endParaRPr dirty="0"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body" sz="half" idx="1"/>
          </p:nvPr>
        </p:nvSpPr>
        <p:spPr>
          <a:xfrm>
            <a:off x="415925" y="1274400"/>
            <a:ext cx="4172400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  <a:defRPr sz="1600"/>
            </a:lvl1pPr>
            <a:lvl2pPr>
              <a:buClr>
                <a:srgbClr val="5DB65F"/>
              </a:buClr>
              <a:defRPr sz="1600"/>
            </a:lvl2pPr>
            <a:lvl3pPr>
              <a:buClr>
                <a:srgbClr val="5DB65F"/>
              </a:buClr>
              <a:defRPr sz="1600"/>
            </a:lvl3pPr>
            <a:lvl4pPr>
              <a:buClr>
                <a:srgbClr val="5DB65F"/>
              </a:buClr>
              <a:defRPr sz="1600"/>
            </a:lvl4pPr>
            <a:lvl5pPr>
              <a:buClr>
                <a:srgbClr val="5DB65F"/>
              </a:buClr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sz="half" idx="13"/>
          </p:nvPr>
        </p:nvSpPr>
        <p:spPr>
          <a:xfrm>
            <a:off x="4662000" y="1274400"/>
            <a:ext cx="4172400" cy="336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dirty="0"/>
          </a:p>
        </p:txBody>
      </p:sp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schluss_Dru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5835600" y="205200"/>
            <a:ext cx="3042002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35" y="1851669"/>
            <a:ext cx="5655089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_Digi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5835600" y="205200"/>
            <a:ext cx="3042002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6" name="Picture 2" descr="C:\Users\SP\Desktop\RGC-Outro.gif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611829"/>
            <a:ext cx="6624736" cy="1175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954507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236" name="Group 236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234" name="Shape 23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39" name="Group 239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237" name="Shape 237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240" name="Shape 240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5" name="Group 245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243" name="Shape 24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8" name="Group 248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246" name="Shape 24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1" name="Group 251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249" name="Shape 249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4" name="Group 254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252" name="Shape 25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7" name="Group 257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255" name="Shape 255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0" name="Group 260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258" name="Shape 25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3" name="Group 263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261" name="Shape 26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6" name="Group 266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264" name="Shape 264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9" name="Group 269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267" name="Shape 26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2" name="Group 272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270" name="Shape 27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5" name="Group 275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273" name="Shape 273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276" name="Shape 276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1" name="Group 281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279" name="Shape 27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4" name="Group 284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282" name="Shape 28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7" name="Group 287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285" name="Shape 2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90" name="Group 290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288" name="Shape 2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93" name="Group 293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291" name="Shape 29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sp>
        <p:nvSpPr>
          <p:cNvPr id="294" name="Shape 294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5" name="Shape 295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6" name="Shape 296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7" name="Shape 297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8" name="Shape 298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9" name="Shape 299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0" name="Shape 300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1" name="Shape 301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2" name="Shape 302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3" name="Shape 303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15" name="Group 315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313" name="Shape 31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18" name="Group 318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316" name="Shape 316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1" name="Group 321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319" name="Shape 31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4" name="Group 324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322" name="Shape 32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7" name="Group 327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325" name="Shape 325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6" name="Shape 326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0" name="Group 330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328" name="Shape 32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3" name="Group 333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331" name="Shape 331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6" name="Group 336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334" name="Shape 33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9" name="Group 339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337" name="Shape 33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2" name="Group 342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340" name="Shape 340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5" name="Group 345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343" name="Shape 34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44" name="Shape 344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8" name="Group 348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346" name="Shape 346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1" name="Group 351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349" name="Shape 34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4" name="Group 354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352" name="Shape 35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7" name="Group 357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355" name="Shape 355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6" name="Shape 356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0" name="Group 360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358" name="Shape 35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3" name="Group 363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361" name="Shape 361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2" name="Shape 362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6" name="Group 366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364" name="Shape 36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5" name="Shape 365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9" name="Group 369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367" name="Shape 36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72" name="Group 372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370" name="Shape 370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71" name="Shape 371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ar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84" name="Group 384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382" name="Shape 382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rgbClr val="808080"/>
            </a:solidFill>
            <a:ln w="3810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3" name="Shape 383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Grau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99/105/104</a:t>
              </a:r>
            </a:p>
          </p:txBody>
        </p:sp>
      </p:grpSp>
      <p:grpSp>
        <p:nvGrpSpPr>
          <p:cNvPr id="387" name="Group 387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385" name="Shape 3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1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Rot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159/91/87</a:t>
              </a:r>
            </a:p>
          </p:txBody>
        </p:sp>
      </p:grpSp>
      <p:grpSp>
        <p:nvGrpSpPr>
          <p:cNvPr id="390" name="Group 390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388" name="Shape 3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2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9" name="Shape 389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Orange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222/119/61</a:t>
              </a:r>
            </a:p>
          </p:txBody>
        </p:sp>
      </p:grpSp>
      <p:grpSp>
        <p:nvGrpSpPr>
          <p:cNvPr id="393" name="Group 393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391" name="Shape 391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4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Blau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56/86/118</a:t>
              </a:r>
            </a:p>
          </p:txBody>
        </p:sp>
      </p:grpSp>
      <p:grpSp>
        <p:nvGrpSpPr>
          <p:cNvPr id="396" name="Group 396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394" name="Shape 394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chemeClr val="accent5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95" name="Shape 395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Grün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53/125/87</a:t>
              </a:r>
            </a:p>
          </p:txBody>
        </p:sp>
      </p:grpSp>
      <p:pic>
        <p:nvPicPr>
          <p:cNvPr id="20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08" name="Group 408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406" name="Shape 406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07" name="Shape 40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1" name="Group 411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409" name="Shape 40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0" name="Shape 41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4" name="Group 414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412" name="Shape 41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3" name="Shape 413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7" name="Group 417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415" name="Shape 415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6" name="Shape 416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0" name="Group 420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418" name="Shape 41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3" name="Group 423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421" name="Shape 42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2" name="Shape 422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6" name="Group 426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424" name="Shape 42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uFill>
                    <a:solidFill>
                      <a:srgbClr val="2E5C2C"/>
                    </a:solidFill>
                  </a:u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9" name="Group 429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427" name="Shape 427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2" name="Group 432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430" name="Shape 430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1" name="Shape 431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5" name="Group 435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433" name="Shape 43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4" name="Shape 434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8" name="Group 438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436" name="Shape 43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1" name="Group 441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439" name="Shape 439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4" name="Group 444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442" name="Shape 44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3" name="Shape 443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7" name="Group 447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445" name="Shape 44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6" name="Shape 446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0" name="Group 450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448" name="Shape 448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9" name="Shape 449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3" name="Group 453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451" name="Shape 45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2" name="Shape 452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6" name="Group 456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454" name="Shape 454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5" name="Shape 455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9" name="Group 459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457" name="Shape 45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8" name="Shape 45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62" name="Group 462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460" name="Shape 46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61" name="Shape 461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65" name="Group 465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463" name="Shape 463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64" name="Shape 464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sp>
        <p:nvSpPr>
          <p:cNvPr id="466" name="Shape 466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7" name="Shape 467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8" name="Shape 468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9" name="Shape 469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0" name="Shape 470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1" name="Shape 471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2" name="Shape 472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3" name="Shape 473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4" name="Shape 474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5" name="Shape 475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87" name="Group 487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485" name="Shape 485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86" name="Shape 486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0" name="Group 490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488" name="Shape 48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89" name="Shape 489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3" name="Group 493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491" name="Shape 491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6" name="Group 496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494" name="Shape 49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5" name="Shape 495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9" name="Group 499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497" name="Shape 49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8" name="Shape 498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2" name="Group 502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500" name="Shape 500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1" name="Shape 501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5" name="Group 505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503" name="Shape 50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4" name="Shape 504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8" name="Group 508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506" name="Shape 506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7" name="Shape 507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1" name="Group 511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509" name="Shape 50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10" name="Shape 510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4" name="Group 514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512" name="Shape 51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13" name="Shape 513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7" name="Group 517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515" name="Shape 515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0" name="Group 520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518" name="Shape 51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19" name="Shape 519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3" name="Group 523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521" name="Shape 521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6" name="Group 526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524" name="Shape 52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5" name="Shape 525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9" name="Group 529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527" name="Shape 52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8" name="Shape 528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2" name="Group 532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530" name="Shape 530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1" name="Shape 531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5" name="Group 535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533" name="Shape 53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4" name="Shape 534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8" name="Group 538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536" name="Shape 536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7" name="Shape 537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41" name="Group 541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539" name="Shape 53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40" name="Shape 540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44" name="Group 544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542" name="Shape 54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43" name="Shape 543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4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9F5B57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5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DE773D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6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385676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31830" y="161940"/>
            <a:ext cx="6145312" cy="594001"/>
          </a:xfrm>
        </p:spPr>
        <p:txBody>
          <a:bodyPr/>
          <a:lstStyle>
            <a:lvl1pPr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en-US" noProof="0" dirty="0"/>
              <a:t>Click here to add your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5pPr>
              <a:defRPr/>
            </a:lvl5pPr>
            <a:lvl6pPr>
              <a:defRPr/>
            </a:lvl6pPr>
          </a:lstStyle>
          <a:p>
            <a:pPr lvl="0"/>
            <a:r>
              <a:rPr lang="en-US" noProof="0"/>
              <a:t>The first level</a:t>
            </a:r>
          </a:p>
          <a:p>
            <a:pPr lvl="1"/>
            <a:r>
              <a:rPr lang="en-US" noProof="0"/>
              <a:t>The sencond level</a:t>
            </a:r>
          </a:p>
          <a:p>
            <a:pPr lvl="2"/>
            <a:r>
              <a:rPr lang="en-US" noProof="0"/>
              <a:t>The third level</a:t>
            </a:r>
          </a:p>
          <a:p>
            <a:pPr lvl="3"/>
            <a:r>
              <a:rPr lang="en-US" noProof="0"/>
              <a:t>The fourth level</a:t>
            </a:r>
          </a:p>
          <a:p>
            <a:pPr lvl="4"/>
            <a:r>
              <a:rPr lang="en-US" noProof="0"/>
              <a:t>The 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Business Analysis Summit 25.09.2015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03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59707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12609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00356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1738501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242194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03613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722803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7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6062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5536" y="31954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6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90354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3684240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C:\Users\em\Dropbox\07 - Marketing &amp; PR\07 Corporate Design\RGC-Logos\RGC_Logo quer_PNG.png"/>
          <p:cNvPicPr>
            <a:picLocks/>
          </p:cNvPicPr>
          <p:nvPr/>
        </p:nvPicPr>
        <p:blipFill>
          <a:blip r:embed="rId28">
            <a:extLst/>
          </a:blip>
          <a:srcRect r="65072"/>
          <a:stretch>
            <a:fillRect/>
          </a:stretch>
        </p:blipFill>
        <p:spPr>
          <a:xfrm>
            <a:off x="7817123" y="205395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17599" y="592922"/>
            <a:ext cx="8416701" cy="572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lang="de-AT" dirty="0"/>
              <a:t>Titeltext</a:t>
            </a:r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17598" y="1275606"/>
            <a:ext cx="8416702" cy="336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81" r:id="rId3"/>
    <p:sldLayoutId id="2147483680" r:id="rId4"/>
    <p:sldLayoutId id="2147483653" r:id="rId5"/>
    <p:sldLayoutId id="2147483682" r:id="rId6"/>
    <p:sldLayoutId id="2147483683" r:id="rId7"/>
    <p:sldLayoutId id="2147483684" r:id="rId8"/>
    <p:sldLayoutId id="2147483657" r:id="rId9"/>
    <p:sldLayoutId id="2147483685" r:id="rId10"/>
    <p:sldLayoutId id="2147483662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86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7" r:id="rId23"/>
    <p:sldLayoutId id="2147483678" r:id="rId24"/>
    <p:sldLayoutId id="2147483679" r:id="rId25"/>
    <p:sldLayoutId id="2147483687" r:id="rId26"/>
  </p:sldLayoutIdLst>
  <p:transition spd="med"/>
  <p:hf hdr="0" ftr="0" dt="0"/>
  <p:txStyles>
    <p:titleStyle>
      <a:lvl1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359999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&gt;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719998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90000"/>
        <a:buFont typeface="Lucida Grande"/>
        <a:buChar char="&gt;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107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80000"/>
        <a:buFont typeface="Lucida Grande"/>
        <a:buChar char="&gt;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143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1800000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25288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29860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3443287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3900487" marR="0" indent="-315912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bodyStyle>
    <p:other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landgareis.com" TargetMode="Externa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85"/>
          <p:cNvSpPr txBox="1">
            <a:spLocks/>
          </p:cNvSpPr>
          <p:nvPr/>
        </p:nvSpPr>
        <p:spPr>
          <a:xfrm>
            <a:off x="907502" y="1627484"/>
            <a:ext cx="8236498" cy="19523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Autofit/>
          </a:bodyPr>
          <a:lstStyle>
            <a:lvl1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hangingPunct="1">
              <a:spcAft>
                <a:spcPts val="1200"/>
              </a:spcAft>
              <a:defRPr sz="480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  <a:r>
              <a:rPr lang="de-AT" sz="2600" dirty="0">
                <a:solidFill>
                  <a:schemeClr val="accent3">
                    <a:lumOff val="-8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IT Analyst Days, St. Petersburg</a:t>
            </a:r>
            <a:endParaRPr lang="de-AT" sz="2600" dirty="0">
              <a:solidFill>
                <a:schemeClr val="accent3">
                  <a:lumOff val="-8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  <a:sym typeface="Open Sans Light"/>
            </a:endParaRPr>
          </a:p>
          <a:p>
            <a:pPr hangingPunct="1">
              <a:spcAft>
                <a:spcPts val="1200"/>
              </a:spcAft>
              <a:defRPr sz="480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  <a:r>
              <a:rPr lang="en-GB" sz="4800" dirty="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BA: A Set of Services &amp; </a:t>
            </a:r>
          </a:p>
          <a:p>
            <a:pPr hangingPunct="1">
              <a:spcAft>
                <a:spcPts val="1200"/>
              </a:spcAft>
              <a:defRPr sz="480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  <a:r>
              <a:rPr lang="en-GB" sz="4800" dirty="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Sub-Processes</a:t>
            </a:r>
            <a:endParaRPr lang="de-AT" sz="4800" dirty="0">
              <a:solidFill>
                <a:schemeClr val="accent5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hangingPunct="1">
              <a:defRPr>
                <a:solidFill>
                  <a:schemeClr val="accent3">
                    <a:lumOff val="-8000"/>
                  </a:schemeClr>
                </a:solidFill>
              </a:defRPr>
            </a:pPr>
            <a:endParaRPr lang="de-AT" dirty="0">
              <a:solidFill>
                <a:schemeClr val="accent3">
                  <a:lumOff val="-8000"/>
                </a:schemeClr>
              </a:solidFill>
            </a:endParaRPr>
          </a:p>
          <a:p>
            <a:pPr hangingPunct="1">
              <a:defRPr sz="1800">
                <a:solidFill>
                  <a:schemeClr val="accent3">
                    <a:lumOff val="-8000"/>
                  </a:schemeClr>
                </a:solidFill>
              </a:defRPr>
            </a:pPr>
            <a:r>
              <a:rPr lang="de-AT" dirty="0"/>
              <a:t>Roland Gareis, April 2018</a:t>
            </a:r>
            <a:endParaRPr lang="de-AT" sz="1800" dirty="0">
              <a:solidFill>
                <a:schemeClr val="accent3">
                  <a:lumOff val="-8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10</a:t>
            </a:fld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9502"/>
            <a:ext cx="759388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feil: nach links 7">
            <a:extLst>
              <a:ext uri="{FF2B5EF4-FFF2-40B4-BE49-F238E27FC236}">
                <a16:creationId xmlns:a16="http://schemas.microsoft.com/office/drawing/2014/main" id="{A3F3BD61-4EA2-4E69-83DB-19AFCBCB6268}"/>
              </a:ext>
            </a:extLst>
          </p:cNvPr>
          <p:cNvSpPr/>
          <p:nvPr/>
        </p:nvSpPr>
        <p:spPr>
          <a:xfrm>
            <a:off x="8028384" y="771550"/>
            <a:ext cx="762384" cy="360040"/>
          </a:xfrm>
          <a:prstGeom prst="lef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AT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943492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Group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2570078"/>
              </p:ext>
            </p:extLst>
          </p:nvPr>
        </p:nvGraphicFramePr>
        <p:xfrm>
          <a:off x="0" y="-20538"/>
          <a:ext cx="9144000" cy="5164038"/>
        </p:xfrm>
        <a:graphic>
          <a:graphicData uri="http://schemas.openxmlformats.org/drawingml/2006/table">
            <a:tbl>
              <a:tblPr/>
              <a:tblGrid>
                <a:gridCol w="1659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2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</a:t>
                      </a: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Description: </a:t>
                      </a:r>
                      <a:b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2.1 </a:t>
                      </a: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Performing as-is and to-be analysis</a:t>
                      </a:r>
                      <a:endParaRPr lang="en-US" sz="1800" b="0" kern="1200" noProof="0" dirty="0"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6862" marR="96862" marT="45729" marB="45729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5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Objectives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 need, as-is situation (e.g. via benchmarking) documented &amp; commonly understood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To-be situation analyzed and documented under consideration of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products, markets, processes, roles, IT architecture, etc. </a:t>
                      </a:r>
                      <a:endParaRPr lang="en-US" sz="1400" b="0" i="0" u="none" strike="noStrike" kern="1200" baseline="0" noProof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Gaps to reach to-be situation identified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 and stakeholder requirements defined &amp; aligned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Basic solution requirements defined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7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Deliverables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 need definition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Documentation of as-is and to-be situation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Gap analysis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Business, stakeholder and basic solution requirements document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41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Benefits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Common view of as-is situation, agreed on to-be situation by stakeholders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SMART defined business and stakeholder requirements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Basis for definition of adequate solution approaches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Basis for definition of costs/benefits and project objectives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Basis for decision about next-steps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Out of scope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Definition of detailed solution requirements &amp; solution approaches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8480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Group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309677"/>
              </p:ext>
            </p:extLst>
          </p:nvPr>
        </p:nvGraphicFramePr>
        <p:xfrm>
          <a:off x="179512" y="-20538"/>
          <a:ext cx="8784976" cy="4865974"/>
        </p:xfrm>
        <a:graphic>
          <a:graphicData uri="http://schemas.openxmlformats.org/drawingml/2006/table">
            <a:tbl>
              <a:tblPr/>
              <a:tblGrid>
                <a:gridCol w="159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0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</a:t>
                      </a: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Description:</a:t>
                      </a: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b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2.2 Developing</a:t>
                      </a: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solution alternatives</a:t>
                      </a: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&amp; analyzing </a:t>
                      </a: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costs/benefits</a:t>
                      </a:r>
                    </a:p>
                  </a:txBody>
                  <a:tcPr marL="96862" marR="96862" marT="45729" marB="45729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82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Objectives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Markets regarding possible solutions (e.g. suppliers, competitors) analyzed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 approach and solution alternatives described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Possible vendors shortlisted 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Cost benefit analyses for solution alternatives performed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 alternative recommended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Decision making process supported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22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Deliverables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Market analyses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Request for Proposal (RFP) for possible vendors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Shortlist of possible vendors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 </a:t>
                      </a: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alternatives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including cost benefit analyses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Benefits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Market overview available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Neutral facilitation of vendor selection process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Basis for the solution alternative decision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Out of scope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Decision for a solution alternative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Selection of a vendor 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72589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Group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0816914"/>
              </p:ext>
            </p:extLst>
          </p:nvPr>
        </p:nvGraphicFramePr>
        <p:xfrm>
          <a:off x="0" y="1"/>
          <a:ext cx="9144000" cy="5164037"/>
        </p:xfrm>
        <a:graphic>
          <a:graphicData uri="http://schemas.openxmlformats.org/drawingml/2006/table">
            <a:tbl>
              <a:tblPr/>
              <a:tblGrid>
                <a:gridCol w="1659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355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</a:t>
                      </a: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Description: </a:t>
                      </a:r>
                      <a:b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800" b="0" baseline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 Contributing to </a:t>
                      </a:r>
                      <a:r>
                        <a:rPr lang="en-US" sz="1800" b="0" baseline="0" noProof="0" dirty="0" err="1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</a:t>
                      </a:r>
                      <a:r>
                        <a:rPr lang="de-AT" sz="1800" b="0" kern="1200" dirty="0" err="1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mplementing</a:t>
                      </a:r>
                      <a:r>
                        <a:rPr lang="de-AT" sz="1800" b="0" kern="120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a </a:t>
                      </a:r>
                      <a:r>
                        <a:rPr lang="de-AT" sz="1800" b="0" kern="1200" dirty="0" err="1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new</a:t>
                      </a:r>
                      <a:r>
                        <a:rPr lang="de-AT" sz="1800" b="0" kern="120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de-AT" sz="1800" b="0" kern="1200" dirty="0" err="1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solution</a:t>
                      </a:r>
                      <a:endParaRPr lang="en-US" sz="1800" b="0" kern="1200" noProof="0" dirty="0"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6862" marR="96862" marT="45729" marB="45729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3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Objectives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Requirements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management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and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communication</a:t>
                      </a:r>
                      <a:endParaRPr lang="de-AT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Elicitating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and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analyzing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detailed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and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transition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requirements</a:t>
                      </a:r>
                      <a:endParaRPr lang="de-AT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Changing requirements during designing, developing, testing, initial application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Contributing to designing IT/organization/personnel/etc. solution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Business-oriented contributing to testing, to  migrating and going live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Performing defect  analyses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Evaluating the final solution and verifying benefits</a:t>
                      </a:r>
                    </a:p>
                  </a:txBody>
                  <a:tcPr marL="96862" marR="96862" marT="45729" marB="45729" anchor="ctr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Deliverables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 and stakeholder requirements document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 requirements document,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Traceability matrix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change requests document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Test cases and testing documents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….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Benefits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Assurance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that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a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new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,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meeting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the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defined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business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,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stakeholder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and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solution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requirements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is</a:t>
                      </a:r>
                      <a:r>
                        <a:rPr lang="de-AT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de-AT" sz="14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implemented</a:t>
                      </a:r>
                      <a:endParaRPr lang="de-AT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Out of scope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2AF5F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Detailed implementation planning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21033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276350"/>
            <a:ext cx="8416925" cy="3363913"/>
          </a:xfrm>
        </p:spPr>
        <p:txBody>
          <a:bodyPr/>
          <a:lstStyle/>
          <a:p>
            <a:pPr marL="0" indent="0">
              <a:buNone/>
            </a:pPr>
            <a:r>
              <a:rPr lang="de-AT" sz="4000" dirty="0">
                <a:solidFill>
                  <a:schemeClr val="bg1"/>
                </a:solidFill>
              </a:rPr>
              <a:t>BA: A Set </a:t>
            </a:r>
            <a:r>
              <a:rPr lang="de-AT" sz="4000" dirty="0" err="1">
                <a:solidFill>
                  <a:schemeClr val="bg1"/>
                </a:solidFill>
              </a:rPr>
              <a:t>of</a:t>
            </a:r>
            <a:r>
              <a:rPr lang="de-AT" sz="4000" dirty="0">
                <a:solidFill>
                  <a:schemeClr val="bg1"/>
                </a:solidFill>
              </a:rPr>
              <a:t> Services</a:t>
            </a:r>
          </a:p>
          <a:p>
            <a:pPr>
              <a:buClr>
                <a:schemeClr val="bg1"/>
              </a:buClr>
            </a:pPr>
            <a:r>
              <a:rPr lang="de-AT" sz="2000" dirty="0" err="1">
                <a:solidFill>
                  <a:schemeClr val="bg1"/>
                </a:solidFill>
              </a:rPr>
              <a:t>Perceiving</a:t>
            </a:r>
            <a:r>
              <a:rPr lang="de-AT" sz="2000" dirty="0">
                <a:solidFill>
                  <a:schemeClr val="bg1"/>
                </a:solidFill>
              </a:rPr>
              <a:t> BA </a:t>
            </a:r>
            <a:r>
              <a:rPr lang="de-AT" sz="2000" dirty="0" err="1">
                <a:solidFill>
                  <a:schemeClr val="bg1"/>
                </a:solidFill>
              </a:rPr>
              <a:t>from</a:t>
            </a:r>
            <a:r>
              <a:rPr lang="de-AT" sz="2000" dirty="0">
                <a:solidFill>
                  <a:schemeClr val="bg1"/>
                </a:solidFill>
              </a:rPr>
              <a:t> a </a:t>
            </a:r>
            <a:r>
              <a:rPr lang="de-AT" sz="2000" dirty="0" err="1">
                <a:solidFill>
                  <a:schemeClr val="bg1"/>
                </a:solidFill>
              </a:rPr>
              <a:t>client‘s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point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view</a:t>
            </a:r>
            <a:endParaRPr lang="de-AT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de-AT" sz="2000" dirty="0" err="1">
                <a:solidFill>
                  <a:schemeClr val="bg1"/>
                </a:solidFill>
              </a:rPr>
              <a:t>Differentiating</a:t>
            </a:r>
            <a:r>
              <a:rPr lang="de-AT" sz="2000" dirty="0">
                <a:solidFill>
                  <a:schemeClr val="bg1"/>
                </a:solidFill>
              </a:rPr>
              <a:t> BA </a:t>
            </a:r>
            <a:r>
              <a:rPr lang="de-AT" sz="2000" dirty="0" err="1">
                <a:solidFill>
                  <a:schemeClr val="bg1"/>
                </a:solidFill>
              </a:rPr>
              <a:t>services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</a:p>
          <a:p>
            <a:pPr>
              <a:buClr>
                <a:schemeClr val="bg1"/>
              </a:buClr>
            </a:pPr>
            <a:r>
              <a:rPr lang="de-AT" sz="2000" dirty="0" err="1">
                <a:solidFill>
                  <a:schemeClr val="bg1"/>
                </a:solidFill>
              </a:rPr>
              <a:t>Supporting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marketing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BA </a:t>
            </a:r>
            <a:r>
              <a:rPr lang="de-AT" sz="2000" dirty="0" err="1">
                <a:solidFill>
                  <a:schemeClr val="bg1"/>
                </a:solidFill>
              </a:rPr>
              <a:t>services</a:t>
            </a:r>
            <a:endParaRPr lang="de-AT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de-AT" sz="2000" dirty="0">
                <a:solidFill>
                  <a:schemeClr val="bg1"/>
                </a:solidFill>
              </a:rPr>
              <a:t>Providing a </a:t>
            </a:r>
            <a:r>
              <a:rPr lang="de-AT" sz="2000" dirty="0" err="1">
                <a:solidFill>
                  <a:schemeClr val="bg1"/>
                </a:solidFill>
              </a:rPr>
              <a:t>basis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for</a:t>
            </a:r>
            <a:r>
              <a:rPr lang="de-AT" sz="2000" dirty="0">
                <a:solidFill>
                  <a:schemeClr val="bg1"/>
                </a:solidFill>
              </a:rPr>
              <a:t> a </a:t>
            </a:r>
            <a:r>
              <a:rPr lang="de-AT" sz="2000" dirty="0" err="1">
                <a:solidFill>
                  <a:schemeClr val="bg1"/>
                </a:solidFill>
              </a:rPr>
              <a:t>holistic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definition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BA sub-</a:t>
            </a:r>
            <a:r>
              <a:rPr lang="de-AT" sz="2000" dirty="0" err="1">
                <a:solidFill>
                  <a:schemeClr val="bg1"/>
                </a:solidFill>
              </a:rPr>
              <a:t>processes</a:t>
            </a:r>
            <a:endParaRPr lang="de-AT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de-AT" sz="2000" dirty="0" err="1">
                <a:solidFill>
                  <a:schemeClr val="bg1"/>
                </a:solidFill>
              </a:rPr>
              <a:t>Organizing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appropriately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for</a:t>
            </a:r>
            <a:r>
              <a:rPr lang="de-AT" sz="2000" dirty="0">
                <a:solidFill>
                  <a:schemeClr val="bg1"/>
                </a:solidFill>
              </a:rPr>
              <a:t> different BA </a:t>
            </a:r>
            <a:r>
              <a:rPr lang="de-AT" sz="2000" dirty="0" err="1">
                <a:solidFill>
                  <a:schemeClr val="bg1"/>
                </a:solidFill>
              </a:rPr>
              <a:t>services</a:t>
            </a:r>
            <a:endParaRPr lang="de-AT" sz="2000" dirty="0">
              <a:solidFill>
                <a:schemeClr val="bg1"/>
              </a:solidFill>
            </a:endParaRPr>
          </a:p>
          <a:p>
            <a:endParaRPr lang="de-AT" sz="2000" dirty="0">
              <a:solidFill>
                <a:schemeClr val="bg1"/>
              </a:solidFill>
            </a:endParaRPr>
          </a:p>
          <a:p>
            <a:endParaRPr lang="de-AT" sz="20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7309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9775E1-F6E6-45EF-A4A0-3AF93F80D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sz="3600" dirty="0" err="1"/>
              <a:t>Which</a:t>
            </a:r>
            <a:r>
              <a:rPr lang="de-AT" sz="3600" dirty="0"/>
              <a:t> BA </a:t>
            </a:r>
            <a:r>
              <a:rPr lang="de-AT" sz="3600" dirty="0" err="1"/>
              <a:t>services</a:t>
            </a:r>
            <a:r>
              <a:rPr lang="de-AT" sz="3600" dirty="0"/>
              <a:t> </a:t>
            </a:r>
            <a:r>
              <a:rPr lang="de-AT" sz="3600" dirty="0" err="1"/>
              <a:t>does</a:t>
            </a:r>
            <a:r>
              <a:rPr lang="de-AT" sz="3600" dirty="0"/>
              <a:t> </a:t>
            </a:r>
            <a:r>
              <a:rPr lang="de-AT" sz="3600" dirty="0" err="1"/>
              <a:t>your</a:t>
            </a:r>
            <a:r>
              <a:rPr lang="de-AT" sz="3600" dirty="0"/>
              <a:t> </a:t>
            </a:r>
            <a:r>
              <a:rPr lang="de-AT" sz="3600" dirty="0" err="1"/>
              <a:t>organization</a:t>
            </a:r>
            <a:r>
              <a:rPr lang="de-AT" sz="3600" dirty="0"/>
              <a:t> </a:t>
            </a:r>
            <a:r>
              <a:rPr lang="de-AT" sz="3600" dirty="0" err="1"/>
              <a:t>provide</a:t>
            </a:r>
            <a:r>
              <a:rPr lang="de-AT" sz="3600" dirty="0"/>
              <a:t> …</a:t>
            </a:r>
          </a:p>
          <a:p>
            <a:pPr lvl="1"/>
            <a:r>
              <a:rPr lang="de-AT" sz="3600" dirty="0" err="1"/>
              <a:t>today</a:t>
            </a:r>
            <a:r>
              <a:rPr lang="de-AT" sz="3600" dirty="0"/>
              <a:t>?</a:t>
            </a:r>
          </a:p>
          <a:p>
            <a:pPr lvl="1"/>
            <a:r>
              <a:rPr lang="de-AT" sz="3600" dirty="0"/>
              <a:t>in </a:t>
            </a:r>
            <a:r>
              <a:rPr lang="de-AT" sz="3600" dirty="0" err="1"/>
              <a:t>the</a:t>
            </a:r>
            <a:r>
              <a:rPr lang="de-AT" sz="3600" dirty="0"/>
              <a:t> </a:t>
            </a:r>
            <a:r>
              <a:rPr lang="de-AT" sz="3600" dirty="0" err="1"/>
              <a:t>future</a:t>
            </a:r>
            <a:r>
              <a:rPr lang="de-AT" sz="3600" dirty="0"/>
              <a:t>?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96FF9F7-7CDF-4B96-BE53-C6705DB8B1F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15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370778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16</a:t>
            </a:fld>
            <a:endParaRPr lang="en-GB"/>
          </a:p>
        </p:txBody>
      </p:sp>
      <p:grpSp>
        <p:nvGrpSpPr>
          <p:cNvPr id="18" name="Gruppieren 17"/>
          <p:cNvGrpSpPr>
            <a:grpSpLocks noChangeAspect="1"/>
          </p:cNvGrpSpPr>
          <p:nvPr/>
        </p:nvGrpSpPr>
        <p:grpSpPr>
          <a:xfrm>
            <a:off x="2555776" y="123478"/>
            <a:ext cx="3600399" cy="4982042"/>
            <a:chOff x="514537" y="1335189"/>
            <a:chExt cx="3823147" cy="5290269"/>
          </a:xfrm>
        </p:grpSpPr>
        <p:sp>
          <p:nvSpPr>
            <p:cNvPr id="4" name="Oval 14"/>
            <p:cNvSpPr>
              <a:spLocks noChangeArrowheads="1"/>
            </p:cNvSpPr>
            <p:nvPr/>
          </p:nvSpPr>
          <p:spPr bwMode="auto">
            <a:xfrm>
              <a:off x="1341418" y="2135289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Strategic planning </a:t>
              </a:r>
            </a:p>
          </p:txBody>
        </p:sp>
        <p:sp>
          <p:nvSpPr>
            <p:cNvPr id="5" name="Oval 14"/>
            <p:cNvSpPr>
              <a:spLocks noChangeArrowheads="1"/>
            </p:cNvSpPr>
            <p:nvPr/>
          </p:nvSpPr>
          <p:spPr bwMode="auto">
            <a:xfrm>
              <a:off x="1341418" y="3679025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Developing a feasibility study</a:t>
              </a:r>
            </a:p>
          </p:txBody>
        </p:sp>
        <p:sp>
          <p:nvSpPr>
            <p:cNvPr id="6" name="Oval 14"/>
            <p:cNvSpPr>
              <a:spLocks noChangeArrowheads="1"/>
            </p:cNvSpPr>
            <p:nvPr/>
          </p:nvSpPr>
          <p:spPr bwMode="auto">
            <a:xfrm>
              <a:off x="1352304" y="4450893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Implementing a new solution</a:t>
              </a:r>
            </a:p>
          </p:txBody>
        </p:sp>
        <p:sp>
          <p:nvSpPr>
            <p:cNvPr id="7" name="Oval 14"/>
            <p:cNvSpPr>
              <a:spLocks noChangeArrowheads="1"/>
            </p:cNvSpPr>
            <p:nvPr/>
          </p:nvSpPr>
          <p:spPr bwMode="auto">
            <a:xfrm>
              <a:off x="1341418" y="5222761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AT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Managing an IT </a:t>
              </a:r>
              <a:r>
                <a:rPr lang="de-AT" kern="0" dirty="0" err="1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demand</a:t>
              </a:r>
              <a:r>
                <a:rPr lang="de-AT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br>
                <a:rPr lang="de-AT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e-AT" kern="0" dirty="0" err="1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of</a:t>
              </a:r>
              <a:r>
                <a:rPr lang="de-AT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an </a:t>
              </a:r>
              <a:r>
                <a:rPr lang="de-AT" kern="0" dirty="0" err="1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existing</a:t>
              </a:r>
              <a:r>
                <a:rPr lang="de-AT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de-AT" kern="0" dirty="0" err="1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solution</a:t>
              </a:r>
              <a:endParaRPr lang="en-GB" kern="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Oval 14"/>
            <p:cNvSpPr>
              <a:spLocks noChangeArrowheads="1"/>
            </p:cNvSpPr>
            <p:nvPr/>
          </p:nvSpPr>
          <p:spPr bwMode="auto">
            <a:xfrm>
              <a:off x="1341418" y="5994630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Optimizing</a:t>
              </a:r>
            </a:p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 existing solution</a:t>
              </a:r>
            </a:p>
          </p:txBody>
        </p:sp>
        <p:sp>
          <p:nvSpPr>
            <p:cNvPr id="9" name="Oval 14"/>
            <p:cNvSpPr>
              <a:spLocks noChangeArrowheads="1"/>
            </p:cNvSpPr>
            <p:nvPr/>
          </p:nvSpPr>
          <p:spPr bwMode="auto">
            <a:xfrm>
              <a:off x="514537" y="1335189"/>
              <a:ext cx="3823147" cy="630828"/>
            </a:xfrm>
            <a:prstGeom prst="homePlate">
              <a:avLst/>
            </a:prstGeom>
            <a:solidFill>
              <a:schemeClr val="accent5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Processes, to which BA is contributing</a:t>
              </a:r>
            </a:p>
          </p:txBody>
        </p:sp>
        <p:cxnSp>
          <p:nvCxnSpPr>
            <p:cNvPr id="10" name="Gerade Verbindung 9"/>
            <p:cNvCxnSpPr/>
            <p:nvPr/>
          </p:nvCxnSpPr>
          <p:spPr bwMode="auto">
            <a:xfrm flipH="1">
              <a:off x="926316" y="1966017"/>
              <a:ext cx="19050" cy="436688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Gerade Verbindung mit Pfeil 10"/>
            <p:cNvCxnSpPr>
              <a:endCxn id="4" idx="1"/>
            </p:cNvCxnSpPr>
            <p:nvPr/>
          </p:nvCxnSpPr>
          <p:spPr bwMode="auto">
            <a:xfrm>
              <a:off x="926316" y="2450703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Gerade Verbindung mit Pfeil 11"/>
            <p:cNvCxnSpPr/>
            <p:nvPr/>
          </p:nvCxnSpPr>
          <p:spPr bwMode="auto">
            <a:xfrm>
              <a:off x="939286" y="4004718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Gerade Verbindung mit Pfeil 12"/>
            <p:cNvCxnSpPr/>
            <p:nvPr/>
          </p:nvCxnSpPr>
          <p:spPr bwMode="auto">
            <a:xfrm>
              <a:off x="939286" y="4721269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Gerade Verbindung mit Pfeil 13"/>
            <p:cNvCxnSpPr/>
            <p:nvPr/>
          </p:nvCxnSpPr>
          <p:spPr bwMode="auto">
            <a:xfrm>
              <a:off x="926316" y="5532867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Gerade Verbindung mit Pfeil 14"/>
            <p:cNvCxnSpPr/>
            <p:nvPr/>
          </p:nvCxnSpPr>
          <p:spPr bwMode="auto">
            <a:xfrm>
              <a:off x="926316" y="6317200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1350943" y="2907157"/>
              <a:ext cx="2680148" cy="630828"/>
            </a:xfrm>
            <a:prstGeom prst="homePlate">
              <a:avLst/>
            </a:prstGeom>
            <a:solidFill>
              <a:srgbClr val="FFFFFF"/>
            </a:solidFill>
            <a:ln w="19050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kern="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Strategic controlling</a:t>
              </a:r>
            </a:p>
          </p:txBody>
        </p:sp>
        <p:cxnSp>
          <p:nvCxnSpPr>
            <p:cNvPr id="17" name="Gerade Verbindung mit Pfeil 16"/>
            <p:cNvCxnSpPr/>
            <p:nvPr/>
          </p:nvCxnSpPr>
          <p:spPr bwMode="auto">
            <a:xfrm>
              <a:off x="945366" y="3271758"/>
              <a:ext cx="41510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02095166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17</a:t>
            </a:fld>
            <a:endParaRPr lang="en-GB"/>
          </a:p>
        </p:txBody>
      </p:sp>
      <p:graphicFrame>
        <p:nvGraphicFramePr>
          <p:cNvPr id="4" name="Group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294441"/>
              </p:ext>
            </p:extLst>
          </p:nvPr>
        </p:nvGraphicFramePr>
        <p:xfrm>
          <a:off x="215516" y="1"/>
          <a:ext cx="8712968" cy="4748658"/>
        </p:xfrm>
        <a:graphic>
          <a:graphicData uri="http://schemas.openxmlformats.org/drawingml/2006/table">
            <a:tbl>
              <a:tblPr/>
              <a:tblGrid>
                <a:gridCol w="2073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8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480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753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Process</a:t>
                      </a:r>
                      <a:r>
                        <a:rPr lang="en-US" sz="1800" b="0" kern="1200" noProof="0" dirty="0"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: Developing a Feasibility Study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b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6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Process start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Decision to perform a feasibility study made, assignment given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Process end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Decision to implement a solution (or</a:t>
                      </a: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not) made and communicated</a:t>
                      </a:r>
                      <a:endParaRPr lang="en-US" sz="14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Objectives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>
                          <a:tab pos="6103938" algn="l"/>
                        </a:tabLst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As is and to be analysis performed, solution</a:t>
                      </a: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alternative</a:t>
                      </a: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described 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>
                          <a:tab pos="6103938" algn="l"/>
                        </a:tabLst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Cost benefit analyses for solution approaches performed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>
                          <a:tab pos="6103938" algn="l"/>
                        </a:tabLst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Project plan for the implementation  developed</a:t>
                      </a:r>
                    </a:p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>
                          <a:tab pos="6103938" algn="l"/>
                        </a:tabLst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Decision to implement a new solution (or not)</a:t>
                      </a: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made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15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Non-objectives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New</a:t>
                      </a: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solution i</a:t>
                      </a: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mplemented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/>
                          <a:ea typeface="ＭＳ Ｐゴシック" pitchFamily="34" charset="-128"/>
                          <a:cs typeface="Open Sans"/>
                        </a:rPr>
                        <a:t>Preceding process</a:t>
                      </a:r>
                      <a:endParaRPr kumimoji="0" lang="en-US" sz="14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Deciding to perform a feasibility study</a:t>
                      </a:r>
                      <a:endParaRPr lang="en-US" sz="14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Following process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Implementing  a new solution</a:t>
                      </a:r>
                      <a:endParaRPr lang="en-US" sz="14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Process owner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Open Sans" panose="020B0606030504020204" pitchFamily="34" charset="0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cap="none" spc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  <a:sym typeface="Open Sans"/>
                        </a:rPr>
                        <a:t>BA</a:t>
                      </a:r>
                      <a:r>
                        <a:rPr lang="en-US" sz="1400" b="0" kern="1200" noProof="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community of practice leader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7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Process documentation</a:t>
                      </a: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38138" marR="0" lvl="0" indent="-28575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Char char="&gt;"/>
                        <a:tabLst/>
                        <a:defRPr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File ZT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02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400" b="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Impacts</a:t>
                      </a: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short term 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mid term</a:t>
                      </a:r>
                      <a:r>
                        <a:rPr lang="en-US" sz="14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X</a:t>
                      </a: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long term</a:t>
                      </a: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  <a:defRPr/>
                      </a:pPr>
                      <a:endParaRPr lang="en-US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15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local  </a:t>
                      </a: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regional X</a:t>
                      </a: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global</a:t>
                      </a: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52388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57D57"/>
                        </a:buClr>
                        <a:buSzTx/>
                        <a:buFont typeface="Lucida Grande"/>
                        <a:buNone/>
                        <a:tabLst/>
                      </a:pPr>
                      <a:endParaRPr kumimoji="0" lang="de-A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/>
                        <a:ea typeface="ＭＳ Ｐゴシック" pitchFamily="34" charset="-128"/>
                        <a:cs typeface="Open Sans"/>
                      </a:endParaRPr>
                    </a:p>
                  </a:txBody>
                  <a:tcPr marL="96862" marR="96862" marT="45729" marB="4572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57D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63732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18</a:t>
            </a:fld>
            <a:endParaRPr lang="en-GB"/>
          </a:p>
        </p:txBody>
      </p:sp>
      <p:graphicFrame>
        <p:nvGraphicFramePr>
          <p:cNvPr id="4" name="Group 1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962900"/>
              </p:ext>
            </p:extLst>
          </p:nvPr>
        </p:nvGraphicFramePr>
        <p:xfrm>
          <a:off x="311275" y="123478"/>
          <a:ext cx="8653214" cy="4483502"/>
        </p:xfrm>
        <a:graphic>
          <a:graphicData uri="http://schemas.openxmlformats.org/drawingml/2006/table">
            <a:tbl>
              <a:tblPr/>
              <a:tblGrid>
                <a:gridCol w="373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2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115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821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4138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sponsor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manager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 Responsible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 Analyst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IT Implementation SME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R-IT &amp; AMM (</a:t>
                      </a: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Operations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Tester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Process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management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Procurement</a:t>
                      </a:r>
                      <a:endParaRPr kumimoji="0" lang="de-AT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Management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1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1.1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starting (including BA Planning)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1.2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controlling (including BA Monitoring)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1.3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closing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Perform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As-</a:t>
                      </a: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Is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Analysis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2.1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Business need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2.2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Analyze Markets &amp; Products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2.3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Analyze Processes, Roles &amp; Personnel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?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2.4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Analyze Stakeholder Relations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2.5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Analyze Enterprise IT architecture &amp; Interfaces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2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2.6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Align &amp; document As-Is</a:t>
                      </a:r>
                      <a:endParaRPr kumimoji="0" lang="de-AT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000145" y="555526"/>
            <a:ext cx="3353803" cy="840230"/>
          </a:xfrm>
          <a:prstGeom prst="rect">
            <a:avLst/>
          </a:prstGeom>
          <a:solidFill>
            <a:schemeClr val="accent5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Developing a Feasibility Study I</a:t>
            </a:r>
          </a:p>
          <a:p>
            <a:pPr algn="l"/>
            <a:endParaRPr lang="en-US" sz="16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1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P.. Performing, m… managing</a:t>
            </a:r>
          </a:p>
          <a:p>
            <a:pPr algn="l"/>
            <a:r>
              <a:rPr lang="en-US" sz="1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c… cooperating, I… being informed</a:t>
            </a:r>
            <a:endParaRPr lang="de-AT" sz="1000" dirty="0">
              <a:solidFill>
                <a:srgbClr val="FFFFFF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58640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19</a:t>
            </a:fld>
            <a:endParaRPr lang="en-GB"/>
          </a:p>
        </p:txBody>
      </p:sp>
      <p:graphicFrame>
        <p:nvGraphicFramePr>
          <p:cNvPr id="4" name="Group 1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502020"/>
              </p:ext>
            </p:extLst>
          </p:nvPr>
        </p:nvGraphicFramePr>
        <p:xfrm>
          <a:off x="395536" y="123479"/>
          <a:ext cx="8496948" cy="4876049"/>
        </p:xfrm>
        <a:graphic>
          <a:graphicData uri="http://schemas.openxmlformats.org/drawingml/2006/table">
            <a:tbl>
              <a:tblPr/>
              <a:tblGrid>
                <a:gridCol w="385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7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2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970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sponsor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manager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 Responsible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 Analyst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IT Implementation SME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R-IT &amp; AMM (</a:t>
                      </a: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Operations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Tester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Process</a:t>
                      </a:r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management</a:t>
                      </a: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Procurement</a:t>
                      </a:r>
                      <a:endParaRPr kumimoji="0" lang="de-AT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vert="vert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To-Be Situation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4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3.1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Markets &amp; Products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3.2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Processes, Roles &amp; Personnel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3.3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Stakeholder Relations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3.4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Enterprise IT architecture &amp; Interfaces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3.5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Align &amp; document To-Be</a:t>
                      </a:r>
                      <a:endParaRPr kumimoji="0" lang="de-AT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3.6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Identify Gaps to reach to-be situation 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1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4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Define Requirements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de-AT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de-AT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4.1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Define Business and stakeholder requirements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AT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</a:t>
                      </a:r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4.2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…..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5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Market Analysis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99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…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o-RO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81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6</a:t>
                      </a:r>
                    </a:p>
                  </a:txBody>
                  <a:tcPr marL="74574" marR="74574" marT="35987" marB="35987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Define Solution Approach, Describe Solution Alternatives</a:t>
                      </a: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1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Open Sans"/>
                      </a:endParaRPr>
                    </a:p>
                  </a:txBody>
                  <a:tcPr marL="74574" marR="74574" marT="35987" marB="35987" anchor="ctr" horzOverflow="overflow">
                    <a:lnL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000145" y="555526"/>
            <a:ext cx="3414717" cy="840230"/>
          </a:xfrm>
          <a:prstGeom prst="rect">
            <a:avLst/>
          </a:prstGeom>
          <a:solidFill>
            <a:schemeClr val="accent5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Developing a Feasibility Study II</a:t>
            </a:r>
          </a:p>
          <a:p>
            <a:pPr algn="l"/>
            <a:endParaRPr lang="en-US" sz="16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1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P.. Performing, m… managing</a:t>
            </a:r>
          </a:p>
          <a:p>
            <a:pPr algn="l"/>
            <a:r>
              <a:rPr lang="en-US" sz="1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c… cooperating, I… being informed</a:t>
            </a:r>
            <a:endParaRPr lang="de-AT" sz="1000" dirty="0">
              <a:solidFill>
                <a:srgbClr val="FFFFFF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6340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de-AT"/>
          </a:p>
        </p:txBody>
      </p:sp>
      <p:pic>
        <p:nvPicPr>
          <p:cNvPr id="2050" name="Picture 2" descr="C:\Daten\Dropbox (RGCG)\07 - Marketing &amp; PR\06 Corporate Design\RGC-Grafiken\RGC-Values_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99" y="843558"/>
            <a:ext cx="7095600" cy="382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844191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7598" y="915566"/>
            <a:ext cx="8618898" cy="3364260"/>
          </a:xfrm>
        </p:spPr>
        <p:txBody>
          <a:bodyPr/>
          <a:lstStyle/>
          <a:p>
            <a:pPr marL="0" indent="0">
              <a:buNone/>
            </a:pPr>
            <a:r>
              <a:rPr lang="de-AT" sz="4000" dirty="0">
                <a:solidFill>
                  <a:srgbClr val="C00000"/>
                </a:solidFill>
              </a:rPr>
              <a:t>High, </a:t>
            </a:r>
            <a:r>
              <a:rPr lang="de-AT" sz="4000" dirty="0" err="1">
                <a:solidFill>
                  <a:srgbClr val="C00000"/>
                </a:solidFill>
              </a:rPr>
              <a:t>middle</a:t>
            </a:r>
            <a:r>
              <a:rPr lang="de-AT" sz="4000" dirty="0">
                <a:solidFill>
                  <a:srgbClr val="C00000"/>
                </a:solidFill>
              </a:rPr>
              <a:t>, </a:t>
            </a:r>
            <a:r>
              <a:rPr lang="de-AT" sz="4000" dirty="0" err="1">
                <a:solidFill>
                  <a:srgbClr val="C00000"/>
                </a:solidFill>
              </a:rPr>
              <a:t>low</a:t>
            </a:r>
            <a:r>
              <a:rPr lang="de-AT" sz="4000" dirty="0">
                <a:solidFill>
                  <a:srgbClr val="C00000"/>
                </a:solidFill>
              </a:rPr>
              <a:t> </a:t>
            </a:r>
            <a:r>
              <a:rPr lang="de-AT" sz="2800" dirty="0" err="1">
                <a:solidFill>
                  <a:srgbClr val="C00000"/>
                </a:solidFill>
              </a:rPr>
              <a:t>complexity</a:t>
            </a:r>
            <a:r>
              <a:rPr lang="de-AT" sz="2800" dirty="0">
                <a:solidFill>
                  <a:srgbClr val="C00000"/>
                </a:solidFill>
              </a:rPr>
              <a:t> </a:t>
            </a:r>
            <a:r>
              <a:rPr lang="de-AT" sz="2800" dirty="0" err="1">
                <a:solidFill>
                  <a:srgbClr val="C00000"/>
                </a:solidFill>
              </a:rPr>
              <a:t>of</a:t>
            </a:r>
            <a:r>
              <a:rPr lang="de-AT" sz="2800" dirty="0">
                <a:solidFill>
                  <a:srgbClr val="C00000"/>
                </a:solidFill>
              </a:rPr>
              <a:t> BA </a:t>
            </a:r>
            <a:r>
              <a:rPr lang="de-AT" sz="2800" dirty="0" err="1">
                <a:solidFill>
                  <a:srgbClr val="C00000"/>
                </a:solidFill>
              </a:rPr>
              <a:t>services</a:t>
            </a:r>
            <a:r>
              <a:rPr lang="de-AT" sz="2800" dirty="0">
                <a:solidFill>
                  <a:srgbClr val="C00000"/>
                </a:solidFill>
              </a:rPr>
              <a:t>, </a:t>
            </a:r>
            <a:br>
              <a:rPr lang="de-AT" sz="2800" dirty="0">
                <a:solidFill>
                  <a:srgbClr val="C00000"/>
                </a:solidFill>
              </a:rPr>
            </a:br>
            <a:r>
              <a:rPr lang="de-AT" sz="2800" dirty="0" err="1">
                <a:solidFill>
                  <a:srgbClr val="C00000"/>
                </a:solidFill>
              </a:rPr>
              <a:t>of</a:t>
            </a:r>
            <a:r>
              <a:rPr lang="de-AT" sz="2800" dirty="0">
                <a:solidFill>
                  <a:srgbClr val="C00000"/>
                </a:solidFill>
              </a:rPr>
              <a:t> </a:t>
            </a:r>
            <a:r>
              <a:rPr lang="de-AT" sz="2800" dirty="0" err="1">
                <a:solidFill>
                  <a:srgbClr val="C00000"/>
                </a:solidFill>
              </a:rPr>
              <a:t>processes</a:t>
            </a:r>
            <a:r>
              <a:rPr lang="de-AT" sz="2800" dirty="0">
                <a:solidFill>
                  <a:srgbClr val="C00000"/>
                </a:solidFill>
              </a:rPr>
              <a:t> BA </a:t>
            </a:r>
            <a:r>
              <a:rPr lang="de-AT" sz="2800" dirty="0" err="1">
                <a:solidFill>
                  <a:srgbClr val="C00000"/>
                </a:solidFill>
              </a:rPr>
              <a:t>contributes</a:t>
            </a:r>
            <a:r>
              <a:rPr lang="de-AT" sz="2800" dirty="0">
                <a:solidFill>
                  <a:srgbClr val="C00000"/>
                </a:solidFill>
              </a:rPr>
              <a:t> </a:t>
            </a:r>
            <a:r>
              <a:rPr lang="de-AT" sz="2800" dirty="0" err="1">
                <a:solidFill>
                  <a:srgbClr val="C00000"/>
                </a:solidFill>
              </a:rPr>
              <a:t>to</a:t>
            </a:r>
            <a:endParaRPr lang="de-AT" sz="2800" dirty="0">
              <a:solidFill>
                <a:srgbClr val="C00000"/>
              </a:solidFill>
            </a:endParaRPr>
          </a:p>
          <a:p>
            <a:endParaRPr lang="de-AT" dirty="0"/>
          </a:p>
          <a:p>
            <a:pPr marL="0" indent="0">
              <a:buNone/>
            </a:pPr>
            <a:r>
              <a:rPr lang="de-AT" sz="2400" dirty="0" err="1">
                <a:solidFill>
                  <a:schemeClr val="accent5"/>
                </a:solidFill>
              </a:rPr>
              <a:t>Requiring</a:t>
            </a:r>
            <a:r>
              <a:rPr lang="de-AT" sz="2400" dirty="0">
                <a:solidFill>
                  <a:schemeClr val="accent5"/>
                </a:solidFill>
              </a:rPr>
              <a:t> different …</a:t>
            </a:r>
          </a:p>
          <a:p>
            <a:pPr lvl="1"/>
            <a:r>
              <a:rPr lang="de-AT" sz="2400" dirty="0" err="1">
                <a:solidFill>
                  <a:schemeClr val="accent5"/>
                </a:solidFill>
              </a:rPr>
              <a:t>business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analysis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organizations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</a:p>
          <a:p>
            <a:pPr lvl="1"/>
            <a:r>
              <a:rPr lang="de-AT" sz="2400" dirty="0" err="1">
                <a:solidFill>
                  <a:schemeClr val="accent5"/>
                </a:solidFill>
              </a:rPr>
              <a:t>qualifications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of</a:t>
            </a:r>
            <a:r>
              <a:rPr lang="de-AT" sz="2400" dirty="0">
                <a:solidFill>
                  <a:schemeClr val="accent5"/>
                </a:solidFill>
              </a:rPr>
              <a:t> Business </a:t>
            </a:r>
            <a:r>
              <a:rPr lang="de-AT" sz="2400" dirty="0" err="1">
                <a:solidFill>
                  <a:schemeClr val="accent5"/>
                </a:solidFill>
              </a:rPr>
              <a:t>Analysts</a:t>
            </a:r>
            <a:endParaRPr lang="de-AT" sz="2400" dirty="0">
              <a:solidFill>
                <a:schemeClr val="accent5"/>
              </a:solidFill>
            </a:endParaRPr>
          </a:p>
          <a:p>
            <a:pPr lvl="1"/>
            <a:r>
              <a:rPr lang="de-AT" sz="2400" dirty="0" err="1">
                <a:solidFill>
                  <a:schemeClr val="accent5"/>
                </a:solidFill>
              </a:rPr>
              <a:t>elicitation</a:t>
            </a:r>
            <a:r>
              <a:rPr lang="de-AT" sz="2400" dirty="0">
                <a:solidFill>
                  <a:schemeClr val="accent5"/>
                </a:solidFill>
              </a:rPr>
              <a:t> &amp; </a:t>
            </a:r>
            <a:r>
              <a:rPr lang="de-AT" sz="2400" dirty="0" err="1">
                <a:solidFill>
                  <a:schemeClr val="accent5"/>
                </a:solidFill>
              </a:rPr>
              <a:t>modeling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methods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</a:p>
          <a:p>
            <a:pPr lvl="1"/>
            <a:r>
              <a:rPr lang="de-AT" sz="2400" dirty="0" err="1">
                <a:solidFill>
                  <a:schemeClr val="accent5"/>
                </a:solidFill>
              </a:rPr>
              <a:t>cooperations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with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client‘s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r>
              <a:rPr lang="de-AT" sz="2400" dirty="0" err="1">
                <a:solidFill>
                  <a:schemeClr val="accent5"/>
                </a:solidFill>
              </a:rPr>
              <a:t>representatives</a:t>
            </a:r>
            <a:endParaRPr lang="de-AT" sz="2400" dirty="0">
              <a:solidFill>
                <a:schemeClr val="accent5"/>
              </a:solidFill>
            </a:endParaRPr>
          </a:p>
          <a:p>
            <a:pPr lvl="1"/>
            <a:r>
              <a:rPr lang="de-AT" sz="2400" dirty="0" err="1">
                <a:solidFill>
                  <a:schemeClr val="accent5"/>
                </a:solidFill>
              </a:rPr>
              <a:t>duration</a:t>
            </a:r>
            <a:r>
              <a:rPr lang="de-AT" sz="2400" dirty="0">
                <a:solidFill>
                  <a:schemeClr val="accent5"/>
                </a:solidFill>
              </a:rPr>
              <a:t> and </a:t>
            </a:r>
            <a:r>
              <a:rPr lang="de-AT" sz="2400" dirty="0" err="1">
                <a:solidFill>
                  <a:schemeClr val="accent5"/>
                </a:solidFill>
              </a:rPr>
              <a:t>costs</a:t>
            </a:r>
            <a:r>
              <a:rPr lang="de-AT" sz="2400" dirty="0">
                <a:solidFill>
                  <a:schemeClr val="accent5"/>
                </a:solidFill>
              </a:rPr>
              <a:t> </a:t>
            </a:r>
            <a:endParaRPr lang="en-GB" sz="2400" dirty="0">
              <a:solidFill>
                <a:schemeClr val="accent5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48525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9775E1-F6E6-45EF-A4A0-3AF93F80D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sz="3600" dirty="0" err="1"/>
              <a:t>Which</a:t>
            </a:r>
            <a:r>
              <a:rPr lang="de-AT" sz="3600" dirty="0"/>
              <a:t> </a:t>
            </a:r>
            <a:r>
              <a:rPr lang="de-AT" sz="3600" dirty="0" err="1"/>
              <a:t>advantages</a:t>
            </a:r>
            <a:r>
              <a:rPr lang="de-AT" sz="3600" dirty="0"/>
              <a:t> and </a:t>
            </a:r>
            <a:r>
              <a:rPr lang="de-AT" sz="3600" dirty="0" err="1"/>
              <a:t>disadvantages</a:t>
            </a:r>
            <a:r>
              <a:rPr lang="de-AT" sz="3600" dirty="0"/>
              <a:t> do </a:t>
            </a:r>
            <a:r>
              <a:rPr lang="de-AT" sz="3600" dirty="0" err="1"/>
              <a:t>you</a:t>
            </a:r>
            <a:r>
              <a:rPr lang="de-AT" sz="3600" dirty="0"/>
              <a:t> </a:t>
            </a:r>
            <a:r>
              <a:rPr lang="de-AT" sz="3600" dirty="0" err="1"/>
              <a:t>see</a:t>
            </a:r>
            <a:r>
              <a:rPr lang="de-AT" sz="3600" dirty="0"/>
              <a:t> </a:t>
            </a:r>
            <a:r>
              <a:rPr lang="de-AT" sz="3600" dirty="0" err="1"/>
              <a:t>from</a:t>
            </a:r>
            <a:r>
              <a:rPr lang="de-AT" sz="3600" dirty="0"/>
              <a:t> </a:t>
            </a:r>
            <a:r>
              <a:rPr lang="de-AT" sz="3600" dirty="0" err="1"/>
              <a:t>defining</a:t>
            </a:r>
            <a:r>
              <a:rPr lang="de-AT" sz="3600" dirty="0"/>
              <a:t> BA </a:t>
            </a:r>
            <a:r>
              <a:rPr lang="de-AT" sz="3600" dirty="0" err="1"/>
              <a:t>as</a:t>
            </a:r>
            <a:r>
              <a:rPr lang="de-AT" sz="3600" dirty="0"/>
              <a:t> …</a:t>
            </a:r>
          </a:p>
          <a:p>
            <a:pPr lvl="1"/>
            <a:r>
              <a:rPr lang="de-AT" sz="3600" dirty="0"/>
              <a:t>a </a:t>
            </a:r>
            <a:r>
              <a:rPr lang="de-AT" sz="3600" dirty="0" err="1"/>
              <a:t>set</a:t>
            </a:r>
            <a:r>
              <a:rPr lang="de-AT" sz="3600" dirty="0"/>
              <a:t> </a:t>
            </a:r>
            <a:r>
              <a:rPr lang="de-AT" sz="3600" dirty="0" err="1"/>
              <a:t>of</a:t>
            </a:r>
            <a:r>
              <a:rPr lang="de-AT" sz="3600" dirty="0"/>
              <a:t> </a:t>
            </a:r>
            <a:r>
              <a:rPr lang="de-AT" sz="3600" dirty="0" err="1"/>
              <a:t>services</a:t>
            </a:r>
            <a:r>
              <a:rPr lang="de-AT" sz="3600" dirty="0"/>
              <a:t>?</a:t>
            </a:r>
          </a:p>
          <a:p>
            <a:pPr lvl="1"/>
            <a:r>
              <a:rPr lang="de-AT" sz="3600" dirty="0"/>
              <a:t>a </a:t>
            </a:r>
            <a:r>
              <a:rPr lang="de-AT" sz="3600" dirty="0" err="1"/>
              <a:t>set</a:t>
            </a:r>
            <a:r>
              <a:rPr lang="de-AT" sz="3600" dirty="0"/>
              <a:t> </a:t>
            </a:r>
            <a:r>
              <a:rPr lang="de-AT" sz="3600" dirty="0" err="1"/>
              <a:t>of</a:t>
            </a:r>
            <a:r>
              <a:rPr lang="de-AT" sz="3600" dirty="0"/>
              <a:t> sub-</a:t>
            </a:r>
            <a:r>
              <a:rPr lang="de-AT" sz="3600" dirty="0" err="1"/>
              <a:t>processes</a:t>
            </a:r>
            <a:r>
              <a:rPr lang="de-AT" sz="3600" dirty="0"/>
              <a:t>?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96FF9F7-7CDF-4B96-BE53-C6705DB8B1F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21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3030654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dirty="0"/>
              <a:t>Perceptions of BA</a:t>
            </a:r>
          </a:p>
          <a:p>
            <a:pPr lvl="1"/>
            <a:r>
              <a:rPr lang="en-GB" altLang="de-DE" dirty="0"/>
              <a:t>BA as a set of services &amp; sub-processes</a:t>
            </a:r>
            <a:endParaRPr lang="de-AT" dirty="0"/>
          </a:p>
          <a:p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Positioning</a:t>
            </a:r>
            <a:r>
              <a:rPr lang="de-AT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 in </a:t>
            </a:r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companies</a:t>
            </a:r>
            <a:endParaRPr lang="de-AT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64412789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200" dirty="0"/>
              <a:t>BA in Companies: </a:t>
            </a:r>
            <a:r>
              <a:rPr lang="de-AT" sz="3200" dirty="0" err="1"/>
              <a:t>Personnel</a:t>
            </a:r>
            <a:r>
              <a:rPr lang="de-AT" sz="3200" dirty="0"/>
              <a:t> Development</a:t>
            </a:r>
            <a:endParaRPr lang="en-GB" sz="32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276350"/>
            <a:ext cx="8021389" cy="3363913"/>
          </a:xfrm>
        </p:spPr>
        <p:txBody>
          <a:bodyPr>
            <a:noAutofit/>
          </a:bodyPr>
          <a:lstStyle/>
          <a:p>
            <a:r>
              <a:rPr lang="de-AT" sz="2000" dirty="0" err="1">
                <a:solidFill>
                  <a:schemeClr val="bg1"/>
                </a:solidFill>
              </a:rPr>
              <a:t>Developing</a:t>
            </a:r>
            <a:r>
              <a:rPr lang="de-AT" sz="2000" dirty="0">
                <a:solidFill>
                  <a:schemeClr val="bg1"/>
                </a:solidFill>
              </a:rPr>
              <a:t> a BA </a:t>
            </a:r>
            <a:r>
              <a:rPr lang="de-AT" sz="2000" dirty="0" err="1">
                <a:solidFill>
                  <a:schemeClr val="bg1"/>
                </a:solidFill>
              </a:rPr>
              <a:t>career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path</a:t>
            </a:r>
            <a:endParaRPr lang="de-AT" sz="2000" dirty="0">
              <a:solidFill>
                <a:schemeClr val="bg1"/>
              </a:solidFill>
            </a:endParaRPr>
          </a:p>
          <a:p>
            <a:pPr lvl="1"/>
            <a:r>
              <a:rPr lang="de-AT" sz="2000" dirty="0" err="1">
                <a:solidFill>
                  <a:schemeClr val="bg1"/>
                </a:solidFill>
              </a:rPr>
              <a:t>Defining</a:t>
            </a:r>
            <a:r>
              <a:rPr lang="de-AT" sz="2000" dirty="0">
                <a:solidFill>
                  <a:schemeClr val="bg1"/>
                </a:solidFill>
              </a:rPr>
              <a:t> relevant </a:t>
            </a:r>
            <a:r>
              <a:rPr lang="de-AT" sz="2000" dirty="0" err="1">
                <a:solidFill>
                  <a:schemeClr val="bg1"/>
                </a:solidFill>
              </a:rPr>
              <a:t>certifications</a:t>
            </a:r>
            <a:endParaRPr lang="de-AT" sz="2000" dirty="0">
              <a:solidFill>
                <a:schemeClr val="bg1"/>
              </a:solidFill>
            </a:endParaRPr>
          </a:p>
          <a:p>
            <a:r>
              <a:rPr lang="de-AT" sz="2000" dirty="0">
                <a:solidFill>
                  <a:schemeClr val="bg1"/>
                </a:solidFill>
              </a:rPr>
              <a:t>Performing BA </a:t>
            </a:r>
            <a:r>
              <a:rPr lang="de-AT" sz="2000" dirty="0" err="1">
                <a:solidFill>
                  <a:schemeClr val="bg1"/>
                </a:solidFill>
              </a:rPr>
              <a:t>trainings</a:t>
            </a:r>
            <a:endParaRPr lang="de-AT" sz="2000" dirty="0">
              <a:solidFill>
                <a:schemeClr val="bg1"/>
              </a:solidFill>
            </a:endParaRPr>
          </a:p>
          <a:p>
            <a:pPr lvl="1"/>
            <a:r>
              <a:rPr lang="de-AT" sz="2000" dirty="0">
                <a:solidFill>
                  <a:schemeClr val="bg1"/>
                </a:solidFill>
              </a:rPr>
              <a:t>Contents: Business </a:t>
            </a:r>
            <a:r>
              <a:rPr lang="de-AT" sz="2000" dirty="0" err="1">
                <a:solidFill>
                  <a:schemeClr val="bg1"/>
                </a:solidFill>
              </a:rPr>
              <a:t>analysis</a:t>
            </a:r>
            <a:r>
              <a:rPr lang="de-AT" sz="2000" dirty="0">
                <a:solidFill>
                  <a:schemeClr val="bg1"/>
                </a:solidFill>
              </a:rPr>
              <a:t>, </a:t>
            </a:r>
            <a:r>
              <a:rPr lang="de-AT" sz="2000" dirty="0" err="1">
                <a:solidFill>
                  <a:schemeClr val="bg1"/>
                </a:solidFill>
              </a:rPr>
              <a:t>process</a:t>
            </a:r>
            <a:r>
              <a:rPr lang="de-AT" sz="2000" dirty="0">
                <a:solidFill>
                  <a:schemeClr val="bg1"/>
                </a:solidFill>
              </a:rPr>
              <a:t>, </a:t>
            </a:r>
            <a:r>
              <a:rPr lang="de-AT" sz="2000" dirty="0" err="1">
                <a:solidFill>
                  <a:schemeClr val="bg1"/>
                </a:solidFill>
              </a:rPr>
              <a:t>project</a:t>
            </a:r>
            <a:r>
              <a:rPr lang="de-AT" sz="2000" dirty="0">
                <a:solidFill>
                  <a:schemeClr val="bg1"/>
                </a:solidFill>
              </a:rPr>
              <a:t> &amp; </a:t>
            </a:r>
            <a:r>
              <a:rPr lang="de-AT" sz="2000" dirty="0" err="1">
                <a:solidFill>
                  <a:schemeClr val="bg1"/>
                </a:solidFill>
              </a:rPr>
              <a:t>change</a:t>
            </a:r>
            <a:r>
              <a:rPr lang="de-AT" sz="2000" dirty="0">
                <a:solidFill>
                  <a:schemeClr val="bg1"/>
                </a:solidFill>
              </a:rPr>
              <a:t> management, social </a:t>
            </a:r>
            <a:r>
              <a:rPr lang="de-AT" sz="2000" dirty="0" err="1">
                <a:solidFill>
                  <a:schemeClr val="bg1"/>
                </a:solidFill>
              </a:rPr>
              <a:t>competences</a:t>
            </a:r>
            <a:endParaRPr lang="de-AT" sz="2000" dirty="0">
              <a:solidFill>
                <a:schemeClr val="bg1"/>
              </a:solidFill>
            </a:endParaRPr>
          </a:p>
          <a:p>
            <a:pPr lvl="1"/>
            <a:r>
              <a:rPr lang="de-AT" sz="2000" dirty="0" err="1">
                <a:solidFill>
                  <a:schemeClr val="bg1"/>
                </a:solidFill>
              </a:rPr>
              <a:t>Participants</a:t>
            </a:r>
            <a:r>
              <a:rPr lang="de-AT" sz="2000" dirty="0">
                <a:solidFill>
                  <a:schemeClr val="bg1"/>
                </a:solidFill>
              </a:rPr>
              <a:t>: Business </a:t>
            </a:r>
            <a:r>
              <a:rPr lang="de-AT" sz="2000" dirty="0" err="1">
                <a:solidFill>
                  <a:schemeClr val="bg1"/>
                </a:solidFill>
              </a:rPr>
              <a:t>analysts</a:t>
            </a:r>
            <a:r>
              <a:rPr lang="de-AT" sz="2000" dirty="0">
                <a:solidFill>
                  <a:schemeClr val="bg1"/>
                </a:solidFill>
              </a:rPr>
              <a:t>, </a:t>
            </a:r>
            <a:r>
              <a:rPr lang="de-AT" sz="2000" dirty="0" err="1">
                <a:solidFill>
                  <a:schemeClr val="bg1"/>
                </a:solidFill>
              </a:rPr>
              <a:t>process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managers</a:t>
            </a:r>
            <a:r>
              <a:rPr lang="de-AT" sz="2000" dirty="0">
                <a:solidFill>
                  <a:schemeClr val="bg1"/>
                </a:solidFill>
              </a:rPr>
              <a:t>, </a:t>
            </a:r>
            <a:r>
              <a:rPr lang="de-AT" sz="2000" dirty="0" err="1">
                <a:solidFill>
                  <a:schemeClr val="bg1"/>
                </a:solidFill>
              </a:rPr>
              <a:t>project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managers</a:t>
            </a:r>
            <a:r>
              <a:rPr lang="de-AT" sz="2000" dirty="0">
                <a:solidFill>
                  <a:schemeClr val="bg1"/>
                </a:solidFill>
              </a:rPr>
              <a:t> and </a:t>
            </a:r>
            <a:r>
              <a:rPr lang="de-AT" sz="2000" dirty="0" err="1">
                <a:solidFill>
                  <a:schemeClr val="bg1"/>
                </a:solidFill>
              </a:rPr>
              <a:t>representatives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(internal) </a:t>
            </a:r>
            <a:r>
              <a:rPr lang="de-AT" sz="2000" dirty="0" err="1">
                <a:solidFill>
                  <a:schemeClr val="bg1"/>
                </a:solidFill>
              </a:rPr>
              <a:t>clients</a:t>
            </a:r>
            <a:endParaRPr lang="de-AT" sz="2000" dirty="0">
              <a:solidFill>
                <a:schemeClr val="bg1"/>
              </a:solidFill>
            </a:endParaRPr>
          </a:p>
          <a:p>
            <a:r>
              <a:rPr lang="de-AT" sz="2000" dirty="0">
                <a:solidFill>
                  <a:schemeClr val="bg1"/>
                </a:solidFill>
              </a:rPr>
              <a:t>Performing BA </a:t>
            </a:r>
            <a:r>
              <a:rPr lang="de-AT" sz="2000" dirty="0" err="1">
                <a:solidFill>
                  <a:schemeClr val="bg1"/>
                </a:solidFill>
              </a:rPr>
              <a:t>coachings</a:t>
            </a:r>
            <a:endParaRPr lang="de-AT" sz="2000" dirty="0">
              <a:solidFill>
                <a:schemeClr val="bg1"/>
              </a:solidFill>
            </a:endParaRPr>
          </a:p>
          <a:p>
            <a:pPr lvl="1"/>
            <a:r>
              <a:rPr lang="de-AT" sz="2000" dirty="0">
                <a:solidFill>
                  <a:schemeClr val="bg1"/>
                </a:solidFill>
              </a:rPr>
              <a:t>Individual </a:t>
            </a:r>
            <a:r>
              <a:rPr lang="de-AT" sz="2000" dirty="0" err="1">
                <a:solidFill>
                  <a:schemeClr val="bg1"/>
                </a:solidFill>
              </a:rPr>
              <a:t>coaching</a:t>
            </a:r>
            <a:r>
              <a:rPr lang="de-AT" sz="2000" dirty="0">
                <a:solidFill>
                  <a:schemeClr val="bg1"/>
                </a:solidFill>
              </a:rPr>
              <a:t>, Peer Group </a:t>
            </a:r>
            <a:r>
              <a:rPr lang="de-AT" sz="2000" dirty="0" err="1">
                <a:solidFill>
                  <a:schemeClr val="bg1"/>
                </a:solidFill>
              </a:rPr>
              <a:t>coaching</a:t>
            </a:r>
            <a:r>
              <a:rPr lang="de-AT" sz="2000" dirty="0">
                <a:solidFill>
                  <a:schemeClr val="bg1"/>
                </a:solidFill>
              </a:rPr>
              <a:t> (in </a:t>
            </a:r>
            <a:r>
              <a:rPr lang="de-AT" sz="2000" dirty="0" err="1">
                <a:solidFill>
                  <a:schemeClr val="bg1"/>
                </a:solidFill>
              </a:rPr>
              <a:t>groups</a:t>
            </a:r>
            <a:r>
              <a:rPr lang="de-AT" sz="2000" dirty="0">
                <a:solidFill>
                  <a:schemeClr val="bg1"/>
                </a:solidFill>
              </a:rPr>
              <a:t>)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79859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925" y="703206"/>
            <a:ext cx="8416800" cy="572400"/>
          </a:xfrm>
        </p:spPr>
        <p:txBody>
          <a:bodyPr>
            <a:normAutofit/>
          </a:bodyPr>
          <a:lstStyle/>
          <a:p>
            <a:r>
              <a:rPr lang="de-AT" sz="3200" dirty="0"/>
              <a:t>BA in Companies: Organizational Development</a:t>
            </a:r>
            <a:endParaRPr lang="en-GB" sz="32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368077"/>
            <a:ext cx="8416925" cy="3363913"/>
          </a:xfrm>
        </p:spPr>
        <p:txBody>
          <a:bodyPr>
            <a:normAutofit lnSpcReduction="10000"/>
          </a:bodyPr>
          <a:lstStyle/>
          <a:p>
            <a:r>
              <a:rPr lang="de-AT" sz="2000" dirty="0" err="1">
                <a:solidFill>
                  <a:schemeClr val="bg1"/>
                </a:solidFill>
              </a:rPr>
              <a:t>Describing</a:t>
            </a:r>
            <a:r>
              <a:rPr lang="de-AT" sz="2000" dirty="0">
                <a:solidFill>
                  <a:schemeClr val="bg1"/>
                </a:solidFill>
              </a:rPr>
              <a:t> BA </a:t>
            </a:r>
            <a:r>
              <a:rPr lang="de-AT" sz="2000" dirty="0" err="1">
                <a:solidFill>
                  <a:schemeClr val="bg1"/>
                </a:solidFill>
              </a:rPr>
              <a:t>roles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de-AT" sz="2000" dirty="0">
                <a:solidFill>
                  <a:schemeClr val="bg1"/>
                </a:solidFill>
              </a:rPr>
              <a:t>Junior BA, BA, Senior BA</a:t>
            </a:r>
          </a:p>
          <a:p>
            <a:endParaRPr lang="de-AT" sz="2000" dirty="0">
              <a:solidFill>
                <a:schemeClr val="bg1"/>
              </a:solidFill>
            </a:endParaRPr>
          </a:p>
          <a:p>
            <a:r>
              <a:rPr lang="de-AT" sz="2000" dirty="0" err="1">
                <a:solidFill>
                  <a:schemeClr val="bg1"/>
                </a:solidFill>
              </a:rPr>
              <a:t>Establishing</a:t>
            </a:r>
            <a:r>
              <a:rPr lang="de-AT" sz="2000" dirty="0">
                <a:solidFill>
                  <a:schemeClr val="bg1"/>
                </a:solidFill>
              </a:rPr>
              <a:t> a BA </a:t>
            </a:r>
            <a:r>
              <a:rPr lang="de-AT" sz="2000" dirty="0" err="1">
                <a:solidFill>
                  <a:schemeClr val="bg1"/>
                </a:solidFill>
              </a:rPr>
              <a:t>community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practice</a:t>
            </a:r>
            <a:endParaRPr lang="de-AT" sz="2000" dirty="0">
              <a:solidFill>
                <a:schemeClr val="bg1"/>
              </a:solidFill>
            </a:endParaRPr>
          </a:p>
          <a:p>
            <a:endParaRPr lang="de-AT" sz="2000" dirty="0">
              <a:solidFill>
                <a:schemeClr val="bg1"/>
              </a:solidFill>
            </a:endParaRPr>
          </a:p>
          <a:p>
            <a:r>
              <a:rPr lang="de-AT" sz="2000" dirty="0">
                <a:solidFill>
                  <a:schemeClr val="bg1"/>
                </a:solidFill>
              </a:rPr>
              <a:t>Performing BA </a:t>
            </a:r>
            <a:r>
              <a:rPr lang="de-AT" sz="2000" dirty="0" err="1">
                <a:solidFill>
                  <a:schemeClr val="bg1"/>
                </a:solidFill>
              </a:rPr>
              <a:t>consulting</a:t>
            </a:r>
            <a:endParaRPr lang="de-AT" sz="2000" dirty="0">
              <a:solidFill>
                <a:schemeClr val="bg1"/>
              </a:solidFill>
            </a:endParaRPr>
          </a:p>
          <a:p>
            <a:endParaRPr lang="de-AT" sz="2000" dirty="0">
              <a:solidFill>
                <a:schemeClr val="bg1"/>
              </a:solidFill>
            </a:endParaRPr>
          </a:p>
          <a:p>
            <a:r>
              <a:rPr lang="de-AT" sz="2000" dirty="0">
                <a:solidFill>
                  <a:schemeClr val="bg1"/>
                </a:solidFill>
              </a:rPr>
              <a:t>Providing BA </a:t>
            </a:r>
            <a:r>
              <a:rPr lang="de-AT" sz="2000" dirty="0" err="1">
                <a:solidFill>
                  <a:schemeClr val="bg1"/>
                </a:solidFill>
              </a:rPr>
              <a:t>standards</a:t>
            </a:r>
            <a:endParaRPr lang="de-AT" sz="2000" dirty="0">
              <a:solidFill>
                <a:schemeClr val="bg1"/>
              </a:solidFill>
            </a:endParaRPr>
          </a:p>
          <a:p>
            <a:pPr lvl="1"/>
            <a:r>
              <a:rPr lang="de-AT" sz="2800" dirty="0">
                <a:solidFill>
                  <a:schemeClr val="bg1"/>
                </a:solidFill>
              </a:rPr>
              <a:t>BA </a:t>
            </a:r>
            <a:r>
              <a:rPr lang="de-AT" sz="2800" dirty="0" err="1">
                <a:solidFill>
                  <a:schemeClr val="bg1"/>
                </a:solidFill>
              </a:rPr>
              <a:t>procedure</a:t>
            </a:r>
            <a:r>
              <a:rPr lang="de-AT" sz="2000" dirty="0">
                <a:solidFill>
                  <a:schemeClr val="bg1"/>
                </a:solidFill>
              </a:rPr>
              <a:t>, </a:t>
            </a:r>
            <a:r>
              <a:rPr lang="de-AT" sz="2000" dirty="0" err="1">
                <a:solidFill>
                  <a:schemeClr val="bg1"/>
                </a:solidFill>
              </a:rPr>
              <a:t>templates</a:t>
            </a:r>
            <a:endParaRPr lang="de-AT" sz="20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512706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5656" y="339502"/>
            <a:ext cx="5544616" cy="5020444"/>
          </a:xfrm>
        </p:spPr>
        <p:txBody>
          <a:bodyPr/>
          <a:lstStyle/>
          <a:p>
            <a:pPr marL="0" indent="0">
              <a:spcBef>
                <a:spcPts val="1052"/>
              </a:spcBef>
              <a:buNone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en-GB" sz="3200" dirty="0" err="1">
                <a:solidFill>
                  <a:schemeClr val="accent6">
                    <a:lumMod val="50000"/>
                  </a:schemeClr>
                </a:solidFill>
              </a:rPr>
              <a:t>usiness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Analysis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 Procedure </a:t>
            </a:r>
            <a:endParaRPr lang="en-GB" sz="3200" i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spcBef>
                <a:spcPts val="1052"/>
              </a:spcBef>
              <a:buNone/>
            </a:pPr>
            <a:endParaRPr lang="en-GB" i="1" dirty="0"/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1. Introduction</a:t>
            </a:r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2. BA services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2.1. List of BA services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2.2. Descriptions of BA services 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2.3. Complexities of BA services </a:t>
            </a:r>
            <a:endParaRPr lang="en-GB" i="1" dirty="0">
              <a:solidFill>
                <a:srgbClr val="FF0000"/>
              </a:solidFill>
            </a:endParaRPr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3. Processes, to which BA contributes 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>
                <a:solidFill>
                  <a:schemeClr val="tx1"/>
                </a:solidFill>
              </a:rPr>
              <a:t>3.1. List of processes, to which BA contributes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3.2. Descriptions of the processes 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3.3. BA methods  </a:t>
            </a:r>
            <a:endParaRPr lang="en-GB" i="1" dirty="0">
              <a:solidFill>
                <a:srgbClr val="FF0000"/>
              </a:solidFill>
            </a:endParaRPr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4. ….</a:t>
            </a:r>
          </a:p>
          <a:p>
            <a:endParaRPr lang="en-GB" sz="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77552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5656" y="339502"/>
            <a:ext cx="5832648" cy="5040560"/>
          </a:xfrm>
        </p:spPr>
        <p:txBody>
          <a:bodyPr/>
          <a:lstStyle/>
          <a:p>
            <a:pPr marL="0" indent="0">
              <a:spcBef>
                <a:spcPts val="1052"/>
              </a:spcBef>
              <a:buNone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en-GB" sz="3200" dirty="0" err="1">
                <a:solidFill>
                  <a:schemeClr val="accent6">
                    <a:lumMod val="50000"/>
                  </a:schemeClr>
                </a:solidFill>
              </a:rPr>
              <a:t>usiness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Analysis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 Procedure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(cont.)</a:t>
            </a:r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4. Organizing for BA  </a:t>
            </a:r>
            <a:endParaRPr lang="en-GB" i="1" dirty="0">
              <a:solidFill>
                <a:srgbClr val="FF0000"/>
              </a:solidFill>
            </a:endParaRP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4.1. Business analyst roles (overview)</a:t>
            </a:r>
            <a:endParaRPr lang="en-GB" i="1" dirty="0">
              <a:solidFill>
                <a:srgbClr val="FF0000"/>
              </a:solidFill>
            </a:endParaRP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4.2. Business analyst career path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4.3. BA community of practice</a:t>
            </a:r>
          </a:p>
          <a:p>
            <a:pPr marL="360000" lvl="1" indent="0">
              <a:spcBef>
                <a:spcPts val="1052"/>
              </a:spcBef>
              <a:buNone/>
            </a:pPr>
            <a:r>
              <a:rPr lang="en-GB" i="1" dirty="0"/>
              <a:t>4.4. Relationships: BA, process, project &amp; change management </a:t>
            </a:r>
          </a:p>
          <a:p>
            <a:pPr marL="0" indent="0">
              <a:spcBef>
                <a:spcPts val="1052"/>
              </a:spcBef>
              <a:buNone/>
            </a:pPr>
            <a:r>
              <a:rPr lang="en-GB" i="1" dirty="0"/>
              <a:t>5. Attachments</a:t>
            </a:r>
          </a:p>
          <a:p>
            <a:pPr marL="1" indent="0">
              <a:spcBef>
                <a:spcPts val="1052"/>
              </a:spcBef>
              <a:buNone/>
            </a:pPr>
            <a:r>
              <a:rPr lang="en-GB" i="1" dirty="0"/>
              <a:t>	5.1. BA templates </a:t>
            </a:r>
          </a:p>
          <a:p>
            <a:pPr marL="1" indent="0">
              <a:spcBef>
                <a:spcPts val="1052"/>
              </a:spcBef>
              <a:buNone/>
            </a:pPr>
            <a:r>
              <a:rPr lang="en-GB" i="1" dirty="0"/>
              <a:t>	5.2. Descriptions of business analyst roles </a:t>
            </a:r>
          </a:p>
          <a:p>
            <a:pPr marL="1" indent="0">
              <a:spcBef>
                <a:spcPts val="1052"/>
              </a:spcBef>
              <a:buNone/>
            </a:pPr>
            <a:r>
              <a:rPr lang="en-GB" i="1" dirty="0"/>
              <a:t>	5.3. Descriptions of BA methods</a:t>
            </a:r>
          </a:p>
          <a:p>
            <a:pPr marL="1" indent="0">
              <a:spcBef>
                <a:spcPts val="1052"/>
              </a:spcBef>
              <a:buNone/>
            </a:pPr>
            <a:r>
              <a:rPr lang="en-GB" i="1" dirty="0"/>
              <a:t>	5.4. BA glossary of terms</a:t>
            </a:r>
          </a:p>
          <a:p>
            <a:pPr marL="0" indent="0">
              <a:spcBef>
                <a:spcPts val="1052"/>
              </a:spcBef>
              <a:buNone/>
            </a:pPr>
            <a:endParaRPr lang="en-GB" i="1" dirty="0"/>
          </a:p>
          <a:p>
            <a:endParaRPr lang="en-GB" sz="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341101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264" y="393573"/>
            <a:ext cx="4608984" cy="594001"/>
          </a:xfrm>
        </p:spPr>
        <p:txBody>
          <a:bodyPr/>
          <a:lstStyle/>
          <a:p>
            <a:pPr algn="ctr"/>
            <a:r>
              <a:rPr lang="en-US" sz="1725" b="1" dirty="0"/>
              <a:t>BA Methods to Elicit Requirements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7599" y="1248940"/>
            <a:ext cx="2827453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Elicitation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Brainstorming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Document Analysis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Focus Groups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Interface Analysis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Interviews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Observation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Prototyping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Requirements Workshop</a:t>
            </a:r>
          </a:p>
          <a:p>
            <a:pPr marL="664328" lvl="1" indent="-342900" algn="l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+mj-lt"/>
              <a:buAutoNum type="arabicPeriod"/>
            </a:pPr>
            <a:r>
              <a:rPr lang="en-US" sz="1500" dirty="0">
                <a:latin typeface="Century Gothic" pitchFamily="34" charset="0"/>
                <a:cs typeface="Arial" charset="0"/>
              </a:rPr>
              <a:t>Survey/Questionnaire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318655" y="1292597"/>
            <a:ext cx="3429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</a:t>
            </a:r>
            <a:r>
              <a:rPr lang="fr-FR" sz="750" dirty="0" err="1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Elicitation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8655" y="1706979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Techniques/Brainstorming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18655" y="2012501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Techniques/Document </a:t>
            </a:r>
            <a:r>
              <a:rPr lang="fr-FR" sz="750" dirty="0" err="1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Analysis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18655" y="2312583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Techniques/Focus Groups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18655" y="2668510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Techniques/Interface </a:t>
            </a:r>
            <a:r>
              <a:rPr lang="fr-FR" sz="750" dirty="0" err="1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Analysis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66432" y="2976503"/>
            <a:ext cx="3429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Techniques/Interviews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66432" y="3341370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Techniques/Observation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66432" y="3710150"/>
            <a:ext cx="3429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</a:t>
            </a:r>
            <a:r>
              <a:rPr lang="fr-FR" sz="750" dirty="0" err="1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Prototyping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66432" y="4098338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</a:t>
            </a:r>
            <a:r>
              <a:rPr lang="fr-FR" sz="750" dirty="0" err="1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Requirement</a:t>
            </a: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 Workshops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66432" y="4577104"/>
            <a:ext cx="3429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80000"/>
              <a:buFont typeface="Wingdings" pitchFamily="2" charset="2"/>
              <a:buNone/>
            </a:pPr>
            <a:r>
              <a:rPr lang="fr-FR" sz="750" dirty="0">
                <a:solidFill>
                  <a:srgbClr val="3366FF"/>
                </a:solidFill>
                <a:latin typeface="Century Gothic" pitchFamily="34" charset="0"/>
                <a:cs typeface="Arial" charset="0"/>
              </a:rPr>
              <a:t>https://collaboration.rbiat.rbinternational.corp/collrooms/bab/Documents/3000 Standards and Techniques/2000 BA Techniques/Survey, Questionnaire</a:t>
            </a:r>
            <a:endParaRPr lang="en-US" sz="750" dirty="0">
              <a:solidFill>
                <a:srgbClr val="3366FF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6" name="Rechteck 14"/>
          <p:cNvSpPr/>
          <p:nvPr/>
        </p:nvSpPr>
        <p:spPr bwMode="gray">
          <a:xfrm>
            <a:off x="1498235" y="992051"/>
            <a:ext cx="724688" cy="260073"/>
          </a:xfrm>
          <a:prstGeom prst="rect">
            <a:avLst/>
          </a:prstGeom>
        </p:spPr>
        <p:txBody>
          <a:bodyPr wrap="none" lIns="74677" tIns="37339" rIns="74677" bIns="37339">
            <a:spAutoFit/>
          </a:bodyPr>
          <a:lstStyle/>
          <a:p>
            <a:pPr defTabSz="746768" hangingPunct="1">
              <a:lnSpc>
                <a:spcPct val="100000"/>
              </a:lnSpc>
            </a:pPr>
            <a:r>
              <a:rPr lang="en-US" sz="1200" b="1" noProof="1">
                <a:solidFill>
                  <a:prstClr val="black"/>
                </a:solidFill>
                <a:latin typeface="Century Gothic"/>
                <a:cs typeface="Arial" charset="0"/>
              </a:rPr>
              <a:t>Method</a:t>
            </a:r>
          </a:p>
        </p:txBody>
      </p:sp>
      <p:cxnSp>
        <p:nvCxnSpPr>
          <p:cNvPr id="17" name="Gerade Verbindung 20"/>
          <p:cNvCxnSpPr/>
          <p:nvPr/>
        </p:nvCxnSpPr>
        <p:spPr bwMode="gray">
          <a:xfrm>
            <a:off x="1296810" y="1232026"/>
            <a:ext cx="2432146" cy="0"/>
          </a:xfrm>
          <a:prstGeom prst="line">
            <a:avLst/>
          </a:prstGeom>
          <a:noFill/>
          <a:ln w="9525" cap="flat" cmpd="sng" algn="ctr">
            <a:solidFill>
              <a:srgbClr val="969696"/>
            </a:solidFill>
            <a:prstDash val="solid"/>
          </a:ln>
          <a:effectLst/>
        </p:spPr>
      </p:cxnSp>
      <p:sp>
        <p:nvSpPr>
          <p:cNvPr id="20" name="Rechteck 14"/>
          <p:cNvSpPr/>
          <p:nvPr/>
        </p:nvSpPr>
        <p:spPr bwMode="gray">
          <a:xfrm>
            <a:off x="4366440" y="1004988"/>
            <a:ext cx="2752487" cy="260073"/>
          </a:xfrm>
          <a:prstGeom prst="rect">
            <a:avLst/>
          </a:prstGeom>
        </p:spPr>
        <p:txBody>
          <a:bodyPr wrap="none" lIns="74677" tIns="37339" rIns="74677" bIns="37339">
            <a:spAutoFit/>
          </a:bodyPr>
          <a:lstStyle/>
          <a:p>
            <a:pPr algn="l" defTabSz="746768" hangingPunct="1">
              <a:lnSpc>
                <a:spcPct val="100000"/>
              </a:lnSpc>
            </a:pPr>
            <a:r>
              <a:rPr lang="en-US" sz="1200" b="1" noProof="1">
                <a:solidFill>
                  <a:prstClr val="black"/>
                </a:solidFill>
                <a:latin typeface="Century Gothic"/>
                <a:cs typeface="Arial" charset="0"/>
              </a:rPr>
              <a:t>Link to BA CoP Collaboration Room</a:t>
            </a:r>
          </a:p>
        </p:txBody>
      </p:sp>
      <p:cxnSp>
        <p:nvCxnSpPr>
          <p:cNvPr id="21" name="Gerade Verbindung 20"/>
          <p:cNvCxnSpPr/>
          <p:nvPr/>
        </p:nvCxnSpPr>
        <p:spPr bwMode="gray">
          <a:xfrm>
            <a:off x="4366432" y="1255367"/>
            <a:ext cx="3503804" cy="0"/>
          </a:xfrm>
          <a:prstGeom prst="line">
            <a:avLst/>
          </a:prstGeom>
          <a:noFill/>
          <a:ln w="9525" cap="flat" cmpd="sng" algn="ctr">
            <a:solidFill>
              <a:srgbClr val="969696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158814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032" y="321565"/>
            <a:ext cx="6145312" cy="594001"/>
          </a:xfrm>
        </p:spPr>
        <p:txBody>
          <a:bodyPr/>
          <a:lstStyle/>
          <a:p>
            <a:pPr algn="ctr"/>
            <a:r>
              <a:rPr lang="en-US" sz="1725" b="1" dirty="0"/>
              <a:t>BA Glossary: Example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523797"/>
              </p:ext>
            </p:extLst>
          </p:nvPr>
        </p:nvGraphicFramePr>
        <p:xfrm>
          <a:off x="755576" y="0"/>
          <a:ext cx="8136904" cy="524000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7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0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07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07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8403">
                <a:tc>
                  <a:txBody>
                    <a:bodyPr/>
                    <a:lstStyle/>
                    <a:p>
                      <a:r>
                        <a:rPr lang="en-US" sz="900" dirty="0"/>
                        <a:t>#</a:t>
                      </a:r>
                    </a:p>
                  </a:txBody>
                  <a:tcPr marL="68580" marR="68580" marT="34290" marB="3429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Term</a:t>
                      </a:r>
                    </a:p>
                  </a:txBody>
                  <a:tcPr marL="68580" marR="68580" marT="34290" marB="3429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 marL="68580" marR="68580" marT="34290" marB="3429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Questions</a:t>
                      </a:r>
                    </a:p>
                  </a:txBody>
                  <a:tcPr marL="68580" marR="68580" marT="34290" marB="3429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Example</a:t>
                      </a:r>
                    </a:p>
                  </a:txBody>
                  <a:tcPr marL="68580" marR="68580" marT="34290" marB="3429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873">
                <a:tc>
                  <a:txBody>
                    <a:bodyPr/>
                    <a:lstStyle/>
                    <a:p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Business</a:t>
                      </a:r>
                      <a:r>
                        <a:rPr lang="en-US" sz="1200" b="0" i="0" baseline="0" dirty="0"/>
                        <a:t> Need</a:t>
                      </a:r>
                      <a:endParaRPr lang="en-US" sz="1200" b="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dirty="0"/>
                        <a:t>Problem that the business analyst is trying to find a solution for.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Why is the change required?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“IFRS</a:t>
                      </a:r>
                      <a:r>
                        <a:rPr lang="en-US" sz="1200" i="0" baseline="0" dirty="0"/>
                        <a:t> 9 compliance to be ensured for RBI, RZB and Network Banks”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195">
                <a:tc>
                  <a:txBody>
                    <a:bodyPr/>
                    <a:lstStyle/>
                    <a:p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Business Vision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baseline="0" dirty="0"/>
                        <a:t>Long term goals (of the enterprise)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What</a:t>
                      </a:r>
                      <a:r>
                        <a:rPr lang="en-US" sz="1200" i="0" baseline="0" dirty="0"/>
                        <a:t> are your long-term goals?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“Ensure fast and efficient month-end-closing process”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7550">
                <a:tc>
                  <a:txBody>
                    <a:bodyPr/>
                    <a:lstStyle/>
                    <a:p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Business Requirement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dirty="0"/>
                        <a:t>Goals, objectives and outcomes why a project shall be initiated.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i="0" dirty="0"/>
                        <a:t>What are you trying to achieve?</a:t>
                      </a:r>
                    </a:p>
                    <a:p>
                      <a:pPr marL="0" marR="0" indent="0" algn="l" defTabSz="914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i="0" dirty="0"/>
                        <a:t>Why project shall be initiated?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“Make</a:t>
                      </a:r>
                      <a:r>
                        <a:rPr lang="en-US" sz="1200" i="0" baseline="0" dirty="0"/>
                        <a:t> the loans </a:t>
                      </a:r>
                      <a:r>
                        <a:rPr lang="en-US" sz="1200" i="0" baseline="0" dirty="0" err="1"/>
                        <a:t>subledger</a:t>
                      </a:r>
                      <a:r>
                        <a:rPr lang="en-US" sz="1200" i="0" baseline="0" dirty="0"/>
                        <a:t> IFRS 9 capable”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873">
                <a:tc>
                  <a:txBody>
                    <a:bodyPr/>
                    <a:lstStyle/>
                    <a:p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Stakeholder</a:t>
                      </a:r>
                      <a:r>
                        <a:rPr lang="en-US" sz="1200" b="0" i="0" baseline="0" dirty="0"/>
                        <a:t> Requirement</a:t>
                      </a:r>
                      <a:endParaRPr lang="en-US" sz="1200" b="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dirty="0"/>
                        <a:t>Needs of stakeholders that must be met in order to achieve the business requirements.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What do you need from the solution?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“Need to flag customers as impaired</a:t>
                      </a:r>
                      <a:r>
                        <a:rPr lang="en-US" sz="1200" i="0" baseline="0" dirty="0"/>
                        <a:t> according to IFRS stage 3”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0907">
                <a:tc>
                  <a:txBody>
                    <a:bodyPr/>
                    <a:lstStyle/>
                    <a:p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Solution Requirement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dirty="0"/>
                        <a:t>Capability or quality of a solution that meets the stakeholder requirements. </a:t>
                      </a:r>
                    </a:p>
                    <a:p>
                      <a:pPr algn="l"/>
                      <a:r>
                        <a:rPr lang="en-US" sz="1200" i="0" dirty="0"/>
                        <a:t>Can</a:t>
                      </a:r>
                      <a:r>
                        <a:rPr lang="en-US" sz="1200" i="0" baseline="0" dirty="0"/>
                        <a:t> be further split into functional and non-functional requirements.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What characteristics must the</a:t>
                      </a:r>
                      <a:r>
                        <a:rPr lang="en-US" sz="1200" i="0" baseline="0" dirty="0"/>
                        <a:t> solution support?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“The solution must</a:t>
                      </a:r>
                      <a:r>
                        <a:rPr lang="en-US" sz="1200" i="0" baseline="0" dirty="0"/>
                        <a:t> be capable to select customers out of a searchable list and flag them as impaired via a checkbox”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9228">
                <a:tc>
                  <a:txBody>
                    <a:bodyPr/>
                    <a:lstStyle/>
                    <a:p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dirty="0"/>
                        <a:t>Business Rule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0" dirty="0"/>
                        <a:t>A specific directive that is under control of  business and that serves as a criterion for guiding behavior, shaping judgments, or making decisions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What are the</a:t>
                      </a:r>
                      <a:r>
                        <a:rPr lang="en-US" sz="1200" i="0" baseline="0" dirty="0"/>
                        <a:t> standards and regulations upon you operate?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i="0" dirty="0"/>
                        <a:t>“For</a:t>
                      </a:r>
                      <a:r>
                        <a:rPr lang="en-US" sz="1200" i="0" baseline="0" dirty="0"/>
                        <a:t> categorization of deals a benchmark test has to be executed before it is committed”</a:t>
                      </a:r>
                      <a:endParaRPr lang="en-US" sz="1200" i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415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7598" y="987574"/>
            <a:ext cx="8416702" cy="3364260"/>
          </a:xfrm>
        </p:spPr>
        <p:txBody>
          <a:bodyPr/>
          <a:lstStyle/>
          <a:p>
            <a:pPr marL="0" indent="0" algn="ctr">
              <a:buNone/>
            </a:pPr>
            <a:r>
              <a:rPr lang="de-AT" sz="3600" dirty="0" err="1">
                <a:solidFill>
                  <a:srgbClr val="C00000"/>
                </a:solidFill>
              </a:rPr>
              <a:t>Challenges</a:t>
            </a:r>
            <a:endParaRPr lang="de-AT" sz="3600" dirty="0">
              <a:solidFill>
                <a:srgbClr val="C00000"/>
              </a:solidFill>
            </a:endParaRPr>
          </a:p>
          <a:p>
            <a:pPr algn="ctr"/>
            <a:endParaRPr lang="de-AT" sz="2400" dirty="0">
              <a:solidFill>
                <a:srgbClr val="C00000"/>
              </a:solidFill>
            </a:endParaRPr>
          </a:p>
          <a:p>
            <a:pPr algn="ctr"/>
            <a:r>
              <a:rPr lang="de-AT" sz="2400" dirty="0" err="1">
                <a:solidFill>
                  <a:srgbClr val="C00000"/>
                </a:solidFill>
              </a:rPr>
              <a:t>Unclear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expectations</a:t>
            </a:r>
            <a:r>
              <a:rPr lang="de-AT" sz="2400" dirty="0">
                <a:solidFill>
                  <a:srgbClr val="C00000"/>
                </a:solidFill>
              </a:rPr>
              <a:t> versus </a:t>
            </a:r>
            <a:r>
              <a:rPr lang="de-AT" sz="2400" dirty="0" err="1">
                <a:solidFill>
                  <a:srgbClr val="C00000"/>
                </a:solidFill>
              </a:rPr>
              <a:t>the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role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of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the</a:t>
            </a:r>
            <a:r>
              <a:rPr lang="de-AT" sz="2400" dirty="0">
                <a:solidFill>
                  <a:srgbClr val="C00000"/>
                </a:solidFill>
              </a:rPr>
              <a:t> Business Analyst </a:t>
            </a:r>
          </a:p>
          <a:p>
            <a:pPr algn="ctr"/>
            <a:r>
              <a:rPr lang="de-AT" sz="2400" dirty="0" err="1">
                <a:solidFill>
                  <a:srgbClr val="C00000"/>
                </a:solidFill>
              </a:rPr>
              <a:t>Difficult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to</a:t>
            </a:r>
            <a:r>
              <a:rPr lang="de-AT" sz="2400" dirty="0">
                <a:solidFill>
                  <a:srgbClr val="C00000"/>
                </a:solidFill>
              </a:rPr>
              <a:t> </a:t>
            </a:r>
            <a:r>
              <a:rPr lang="de-AT" sz="2400" dirty="0" err="1">
                <a:solidFill>
                  <a:srgbClr val="C00000"/>
                </a:solidFill>
              </a:rPr>
              <a:t>involve</a:t>
            </a:r>
            <a:r>
              <a:rPr lang="de-AT" sz="2400" dirty="0">
                <a:solidFill>
                  <a:srgbClr val="C00000"/>
                </a:solidFill>
              </a:rPr>
              <a:t> (internal) </a:t>
            </a:r>
            <a:r>
              <a:rPr lang="de-AT" sz="2400" dirty="0" err="1">
                <a:solidFill>
                  <a:srgbClr val="C00000"/>
                </a:solidFill>
              </a:rPr>
              <a:t>clients</a:t>
            </a:r>
            <a:endParaRPr lang="de-AT" sz="2400" dirty="0">
              <a:solidFill>
                <a:srgbClr val="C00000"/>
              </a:solidFill>
            </a:endParaRPr>
          </a:p>
          <a:p>
            <a:pPr algn="ctr"/>
            <a:r>
              <a:rPr lang="de-AT" sz="2400" dirty="0" err="1">
                <a:solidFill>
                  <a:srgbClr val="C00000"/>
                </a:solidFill>
              </a:rPr>
              <a:t>No</a:t>
            </a:r>
            <a:r>
              <a:rPr lang="de-AT" sz="2400" dirty="0">
                <a:solidFill>
                  <a:srgbClr val="C00000"/>
                </a:solidFill>
              </a:rPr>
              <a:t> integrative management </a:t>
            </a:r>
            <a:r>
              <a:rPr lang="de-AT" sz="2400" dirty="0" err="1">
                <a:solidFill>
                  <a:srgbClr val="C00000"/>
                </a:solidFill>
              </a:rPr>
              <a:t>approach</a:t>
            </a:r>
            <a:endParaRPr lang="de-AT" sz="2400" dirty="0">
              <a:solidFill>
                <a:srgbClr val="C00000"/>
              </a:solidFill>
            </a:endParaRP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75739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Perceptions of BA</a:t>
            </a:r>
          </a:p>
          <a:p>
            <a:pPr lvl="1"/>
            <a:r>
              <a:rPr lang="en-GB" altLang="de-DE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 as a set of services &amp; sub-processes</a:t>
            </a:r>
            <a:endParaRPr lang="de-AT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Positioning</a:t>
            </a:r>
            <a:r>
              <a:rPr lang="de-AT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 in </a:t>
            </a:r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companies</a:t>
            </a:r>
            <a:endParaRPr lang="de-AT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de-DE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547595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9775E1-F6E6-45EF-A4A0-3AF93F80D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sz="3600" dirty="0"/>
              <a:t>Do </a:t>
            </a:r>
            <a:r>
              <a:rPr lang="de-AT" sz="3600" dirty="0" err="1"/>
              <a:t>you</a:t>
            </a:r>
            <a:r>
              <a:rPr lang="de-AT" sz="3600" dirty="0"/>
              <a:t> </a:t>
            </a:r>
            <a:r>
              <a:rPr lang="de-AT" sz="3600" dirty="0" err="1"/>
              <a:t>use</a:t>
            </a:r>
            <a:r>
              <a:rPr lang="de-AT" sz="3600" dirty="0"/>
              <a:t> …</a:t>
            </a:r>
          </a:p>
          <a:p>
            <a:pPr marL="0" indent="0" algn="ctr">
              <a:buNone/>
            </a:pPr>
            <a:r>
              <a:rPr lang="de-AT" sz="4000" i="1" dirty="0" err="1"/>
              <a:t>similar</a:t>
            </a:r>
            <a:r>
              <a:rPr lang="de-AT" sz="4000" i="1" dirty="0"/>
              <a:t>/different </a:t>
            </a:r>
            <a:r>
              <a:rPr lang="de-AT" sz="4000" i="1" dirty="0" err="1"/>
              <a:t>approaches</a:t>
            </a:r>
            <a:r>
              <a:rPr lang="de-AT" sz="4000" i="1" dirty="0"/>
              <a:t> </a:t>
            </a:r>
          </a:p>
          <a:p>
            <a:r>
              <a:rPr lang="de-AT" sz="3600" dirty="0" err="1"/>
              <a:t>for</a:t>
            </a:r>
            <a:r>
              <a:rPr lang="de-AT" sz="3600" dirty="0"/>
              <a:t> </a:t>
            </a:r>
            <a:r>
              <a:rPr lang="de-AT" sz="3600" dirty="0" err="1"/>
              <a:t>positioning</a:t>
            </a:r>
            <a:r>
              <a:rPr lang="de-AT" sz="3600" dirty="0"/>
              <a:t> BA in </a:t>
            </a:r>
            <a:r>
              <a:rPr lang="de-AT" sz="3600" dirty="0" err="1"/>
              <a:t>your</a:t>
            </a:r>
            <a:r>
              <a:rPr lang="de-AT" sz="3600" dirty="0"/>
              <a:t> </a:t>
            </a:r>
            <a:r>
              <a:rPr lang="de-AT" sz="3600" dirty="0" err="1"/>
              <a:t>company</a:t>
            </a:r>
            <a:r>
              <a:rPr lang="de-AT" sz="3600" dirty="0"/>
              <a:t>?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96FF9F7-7CDF-4B96-BE53-C6705DB8B1F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30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63217279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51"/>
          <p:cNvSpPr/>
          <p:nvPr/>
        </p:nvSpPr>
        <p:spPr>
          <a:xfrm>
            <a:off x="899593" y="2355726"/>
            <a:ext cx="7928225" cy="15121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dirty="0"/>
          </a:p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Roland Gareis</a:t>
            </a:r>
          </a:p>
          <a:p>
            <a:pPr algn="l" defTabSz="762000">
              <a:defRPr sz="1800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>
                <a:solidFill>
                  <a:schemeClr val="accent6"/>
                </a:solidFill>
                <a:uFill>
                  <a:solidFill>
                    <a:srgbClr val="0000FF"/>
                  </a:solidFill>
                </a:uFill>
              </a:rPr>
              <a:t>www.rolandgareis.com</a:t>
            </a:r>
            <a:endParaRPr dirty="0">
              <a:solidFill>
                <a:schemeClr val="accent6"/>
              </a:solidFill>
              <a:uFill>
                <a:solidFill>
                  <a:srgbClr val="0000FF"/>
                </a:solidFill>
              </a:u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505960634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Analysis Procedure: </a:t>
            </a:r>
            <a:r>
              <a:rPr lang="en-GB" dirty="0"/>
              <a:t>Objectives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Contributing to a common business analysis understanding of involved organizations</a:t>
            </a:r>
          </a:p>
          <a:p>
            <a:r>
              <a:rPr lang="en-US" dirty="0"/>
              <a:t>Providing a basis for …</a:t>
            </a:r>
          </a:p>
          <a:p>
            <a:pPr lvl="1"/>
            <a:r>
              <a:rPr lang="en-US" dirty="0"/>
              <a:t>an efficient cooperation of the involved organizations</a:t>
            </a:r>
            <a:endParaRPr lang="de-AT" dirty="0"/>
          </a:p>
          <a:p>
            <a:pPr lvl="1"/>
            <a:r>
              <a:rPr lang="en-US" dirty="0"/>
              <a:t>communicating the business analysis services</a:t>
            </a:r>
            <a:endParaRPr lang="de-AT" dirty="0"/>
          </a:p>
          <a:p>
            <a:pPr lvl="1"/>
            <a:r>
              <a:rPr lang="en-US" dirty="0"/>
              <a:t>quality assessments and for feedback to the business analysts</a:t>
            </a:r>
          </a:p>
          <a:p>
            <a:r>
              <a:rPr lang="en-US" dirty="0">
                <a:solidFill>
                  <a:schemeClr val="tx1"/>
                </a:solidFill>
              </a:rPr>
              <a:t>Not objective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To be a “police-document”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347591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Criteria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Differentiating</a:t>
            </a:r>
            <a:r>
              <a:rPr lang="de-AT" dirty="0"/>
              <a:t> </a:t>
            </a:r>
            <a:r>
              <a:rPr lang="de-AT" dirty="0" err="1"/>
              <a:t>Complexities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BA Services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Object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consideration</a:t>
            </a:r>
            <a:r>
              <a:rPr lang="de-AT" dirty="0"/>
              <a:t>: New </a:t>
            </a:r>
            <a:r>
              <a:rPr lang="de-AT" dirty="0" err="1"/>
              <a:t>feature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an </a:t>
            </a:r>
            <a:r>
              <a:rPr lang="de-AT" dirty="0" err="1"/>
              <a:t>existing</a:t>
            </a:r>
            <a:r>
              <a:rPr lang="de-AT" dirty="0"/>
              <a:t> </a:t>
            </a:r>
            <a:r>
              <a:rPr lang="de-AT" dirty="0" err="1"/>
              <a:t>solution</a:t>
            </a:r>
            <a:r>
              <a:rPr lang="de-AT" dirty="0"/>
              <a:t>, </a:t>
            </a:r>
            <a:r>
              <a:rPr lang="de-AT" dirty="0" err="1"/>
              <a:t>new</a:t>
            </a:r>
            <a:r>
              <a:rPr lang="de-AT" dirty="0"/>
              <a:t> </a:t>
            </a:r>
            <a:r>
              <a:rPr lang="de-AT" dirty="0" err="1"/>
              <a:t>solution</a:t>
            </a:r>
            <a:r>
              <a:rPr lang="de-AT" dirty="0"/>
              <a:t>, </a:t>
            </a:r>
            <a:r>
              <a:rPr lang="de-AT" dirty="0" err="1"/>
              <a:t>new</a:t>
            </a:r>
            <a:r>
              <a:rPr lang="de-AT" dirty="0"/>
              <a:t> </a:t>
            </a:r>
            <a:r>
              <a:rPr lang="de-AT" dirty="0" err="1"/>
              <a:t>comprehensive</a:t>
            </a:r>
            <a:r>
              <a:rPr lang="de-AT" dirty="0"/>
              <a:t> </a:t>
            </a:r>
            <a:r>
              <a:rPr lang="de-AT" dirty="0" err="1"/>
              <a:t>solution</a:t>
            </a:r>
            <a:endParaRPr lang="de-AT" dirty="0"/>
          </a:p>
          <a:p>
            <a:r>
              <a:rPr lang="de-AT" dirty="0"/>
              <a:t>Type </a:t>
            </a:r>
            <a:r>
              <a:rPr lang="de-AT" dirty="0" err="1"/>
              <a:t>of</a:t>
            </a:r>
            <a:r>
              <a:rPr lang="de-AT" dirty="0"/>
              <a:t> BA </a:t>
            </a:r>
            <a:r>
              <a:rPr lang="de-AT" dirty="0" err="1"/>
              <a:t>service</a:t>
            </a:r>
            <a:r>
              <a:rPr lang="de-AT" dirty="0"/>
              <a:t>: </a:t>
            </a:r>
            <a:r>
              <a:rPr lang="de-AT" dirty="0" err="1"/>
              <a:t>strategic</a:t>
            </a:r>
            <a:r>
              <a:rPr lang="de-AT" dirty="0"/>
              <a:t> </a:t>
            </a:r>
            <a:r>
              <a:rPr lang="de-AT" dirty="0" err="1"/>
              <a:t>planning</a:t>
            </a:r>
            <a:r>
              <a:rPr lang="de-AT" dirty="0"/>
              <a:t>/</a:t>
            </a:r>
            <a:r>
              <a:rPr lang="de-AT" dirty="0" err="1"/>
              <a:t>controlling</a:t>
            </a:r>
            <a:r>
              <a:rPr lang="de-AT" dirty="0"/>
              <a:t>, </a:t>
            </a:r>
            <a:r>
              <a:rPr lang="de-AT" dirty="0" err="1"/>
              <a:t>feasibility</a:t>
            </a:r>
            <a:r>
              <a:rPr lang="de-AT" dirty="0"/>
              <a:t> </a:t>
            </a:r>
            <a:r>
              <a:rPr lang="de-AT" dirty="0" err="1"/>
              <a:t>study</a:t>
            </a:r>
            <a:r>
              <a:rPr lang="de-AT" dirty="0"/>
              <a:t>, </a:t>
            </a:r>
            <a:r>
              <a:rPr lang="de-AT" dirty="0" err="1"/>
              <a:t>implementing</a:t>
            </a:r>
            <a:r>
              <a:rPr lang="de-AT" dirty="0"/>
              <a:t>, </a:t>
            </a:r>
            <a:r>
              <a:rPr lang="de-AT" dirty="0" err="1"/>
              <a:t>optimizing</a:t>
            </a:r>
            <a:endParaRPr lang="de-AT" dirty="0"/>
          </a:p>
          <a:p>
            <a:r>
              <a:rPr lang="de-AT" dirty="0" err="1"/>
              <a:t>Scope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work</a:t>
            </a:r>
            <a:r>
              <a:rPr lang="de-AT" dirty="0"/>
              <a:t>: </a:t>
            </a:r>
            <a:r>
              <a:rPr lang="de-AT" dirty="0" err="1"/>
              <a:t>Contributing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a </a:t>
            </a:r>
            <a:r>
              <a:rPr lang="de-AT" dirty="0" err="1"/>
              <a:t>small</a:t>
            </a:r>
            <a:r>
              <a:rPr lang="de-AT" dirty="0"/>
              <a:t>, medium, large </a:t>
            </a:r>
            <a:r>
              <a:rPr lang="de-AT" dirty="0" err="1"/>
              <a:t>change</a:t>
            </a:r>
            <a:endParaRPr lang="de-AT" dirty="0"/>
          </a:p>
          <a:p>
            <a:r>
              <a:rPr lang="de-AT" dirty="0"/>
              <a:t>Financial </a:t>
            </a:r>
            <a:r>
              <a:rPr lang="de-AT" dirty="0" err="1"/>
              <a:t>impact</a:t>
            </a:r>
            <a:r>
              <a:rPr lang="de-AT" dirty="0"/>
              <a:t> („</a:t>
            </a:r>
            <a:r>
              <a:rPr lang="de-AT" dirty="0" err="1"/>
              <a:t>project</a:t>
            </a:r>
            <a:r>
              <a:rPr lang="de-AT" dirty="0"/>
              <a:t>“ </a:t>
            </a:r>
            <a:r>
              <a:rPr lang="de-AT" dirty="0" err="1"/>
              <a:t>costs</a:t>
            </a:r>
            <a:r>
              <a:rPr lang="de-AT" dirty="0"/>
              <a:t>): </a:t>
            </a:r>
            <a:r>
              <a:rPr lang="de-AT" dirty="0" err="1"/>
              <a:t>small</a:t>
            </a:r>
            <a:r>
              <a:rPr lang="de-AT" dirty="0"/>
              <a:t> IT </a:t>
            </a:r>
            <a:r>
              <a:rPr lang="de-AT" dirty="0" err="1"/>
              <a:t>solution</a:t>
            </a:r>
            <a:r>
              <a:rPr lang="de-AT" dirty="0"/>
              <a:t>, minor </a:t>
            </a:r>
            <a:r>
              <a:rPr lang="de-AT" dirty="0" err="1"/>
              <a:t>project</a:t>
            </a:r>
            <a:r>
              <a:rPr lang="de-AT" dirty="0"/>
              <a:t>, </a:t>
            </a:r>
            <a:r>
              <a:rPr lang="de-AT" dirty="0" err="1"/>
              <a:t>project</a:t>
            </a:r>
            <a:r>
              <a:rPr lang="de-AT" dirty="0"/>
              <a:t>, </a:t>
            </a:r>
            <a:r>
              <a:rPr lang="de-AT" dirty="0" err="1"/>
              <a:t>group</a:t>
            </a:r>
            <a:r>
              <a:rPr lang="de-AT" dirty="0"/>
              <a:t> </a:t>
            </a:r>
            <a:r>
              <a:rPr lang="de-AT" dirty="0" err="1"/>
              <a:t>program</a:t>
            </a:r>
            <a:r>
              <a:rPr lang="de-AT" dirty="0"/>
              <a:t> </a:t>
            </a:r>
          </a:p>
          <a:p>
            <a:r>
              <a:rPr lang="de-AT" dirty="0" err="1"/>
              <a:t>Number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bank</a:t>
            </a:r>
            <a:r>
              <a:rPr lang="de-AT" dirty="0"/>
              <a:t> </a:t>
            </a:r>
            <a:r>
              <a:rPr lang="de-AT" dirty="0" err="1"/>
              <a:t>products</a:t>
            </a:r>
            <a:r>
              <a:rPr lang="de-AT" dirty="0"/>
              <a:t> </a:t>
            </a:r>
            <a:r>
              <a:rPr lang="de-AT" dirty="0" err="1"/>
              <a:t>affected</a:t>
            </a:r>
            <a:r>
              <a:rPr lang="de-AT" dirty="0"/>
              <a:t>: </a:t>
            </a:r>
            <a:r>
              <a:rPr lang="de-AT" dirty="0" err="1"/>
              <a:t>Few</a:t>
            </a:r>
            <a:r>
              <a:rPr lang="de-AT" dirty="0"/>
              <a:t>, </a:t>
            </a:r>
            <a:r>
              <a:rPr lang="de-AT" dirty="0" err="1"/>
              <a:t>some</a:t>
            </a:r>
            <a:r>
              <a:rPr lang="de-AT" dirty="0"/>
              <a:t>, </a:t>
            </a:r>
            <a:r>
              <a:rPr lang="de-AT" dirty="0" err="1"/>
              <a:t>many</a:t>
            </a:r>
            <a:r>
              <a:rPr lang="de-AT" dirty="0"/>
              <a:t> </a:t>
            </a:r>
          </a:p>
          <a:p>
            <a:r>
              <a:rPr lang="de-AT" dirty="0" err="1"/>
              <a:t>Number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IT </a:t>
            </a:r>
            <a:r>
              <a:rPr lang="de-AT" dirty="0" err="1"/>
              <a:t>systems</a:t>
            </a:r>
            <a:r>
              <a:rPr lang="de-AT" dirty="0"/>
              <a:t> </a:t>
            </a:r>
            <a:r>
              <a:rPr lang="de-AT" dirty="0" err="1"/>
              <a:t>affected</a:t>
            </a:r>
            <a:r>
              <a:rPr lang="de-AT" dirty="0"/>
              <a:t>: </a:t>
            </a:r>
            <a:r>
              <a:rPr lang="de-AT" dirty="0" err="1"/>
              <a:t>Few</a:t>
            </a:r>
            <a:r>
              <a:rPr lang="de-AT" dirty="0"/>
              <a:t>, </a:t>
            </a:r>
            <a:r>
              <a:rPr lang="de-AT" dirty="0" err="1"/>
              <a:t>some</a:t>
            </a:r>
            <a:r>
              <a:rPr lang="de-AT" dirty="0"/>
              <a:t>, </a:t>
            </a:r>
            <a:r>
              <a:rPr lang="de-AT" dirty="0" err="1"/>
              <a:t>many</a:t>
            </a:r>
            <a:r>
              <a:rPr lang="de-AT" dirty="0"/>
              <a:t> </a:t>
            </a:r>
          </a:p>
          <a:p>
            <a:r>
              <a:rPr lang="de-AT" dirty="0" err="1"/>
              <a:t>Number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processes</a:t>
            </a:r>
            <a:r>
              <a:rPr lang="de-AT" dirty="0"/>
              <a:t> </a:t>
            </a:r>
            <a:r>
              <a:rPr lang="de-AT" dirty="0" err="1"/>
              <a:t>affected</a:t>
            </a:r>
            <a:r>
              <a:rPr lang="de-AT" dirty="0"/>
              <a:t>: </a:t>
            </a:r>
            <a:r>
              <a:rPr lang="de-AT" dirty="0" err="1"/>
              <a:t>Few</a:t>
            </a:r>
            <a:r>
              <a:rPr lang="de-AT" dirty="0"/>
              <a:t>, </a:t>
            </a:r>
            <a:r>
              <a:rPr lang="de-AT" dirty="0" err="1"/>
              <a:t>some</a:t>
            </a:r>
            <a:r>
              <a:rPr lang="de-AT" dirty="0"/>
              <a:t>, </a:t>
            </a:r>
            <a:r>
              <a:rPr lang="de-AT" dirty="0" err="1"/>
              <a:t>many</a:t>
            </a:r>
            <a:r>
              <a:rPr lang="de-AT" dirty="0"/>
              <a:t> </a:t>
            </a:r>
          </a:p>
          <a:p>
            <a:r>
              <a:rPr lang="de-AT" dirty="0" err="1"/>
              <a:t>Number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organizational</a:t>
            </a:r>
            <a:r>
              <a:rPr lang="de-AT" dirty="0"/>
              <a:t> </a:t>
            </a:r>
            <a:r>
              <a:rPr lang="de-AT" dirty="0" err="1"/>
              <a:t>units</a:t>
            </a:r>
            <a:r>
              <a:rPr lang="de-AT" dirty="0"/>
              <a:t> </a:t>
            </a:r>
            <a:r>
              <a:rPr lang="de-AT" dirty="0" err="1"/>
              <a:t>involved</a:t>
            </a:r>
            <a:r>
              <a:rPr lang="de-AT" dirty="0"/>
              <a:t>: </a:t>
            </a:r>
            <a:r>
              <a:rPr lang="de-AT" dirty="0" err="1"/>
              <a:t>Few</a:t>
            </a:r>
            <a:r>
              <a:rPr lang="de-AT" dirty="0"/>
              <a:t>, </a:t>
            </a:r>
            <a:r>
              <a:rPr lang="de-AT" dirty="0" err="1"/>
              <a:t>some</a:t>
            </a:r>
            <a:r>
              <a:rPr lang="de-AT" dirty="0"/>
              <a:t>, </a:t>
            </a:r>
            <a:r>
              <a:rPr lang="de-AT" dirty="0" err="1"/>
              <a:t>many</a:t>
            </a:r>
            <a:r>
              <a:rPr lang="de-AT" dirty="0"/>
              <a:t> </a:t>
            </a:r>
          </a:p>
          <a:p>
            <a:r>
              <a:rPr lang="de-AT" dirty="0"/>
              <a:t>Development </a:t>
            </a:r>
            <a:r>
              <a:rPr lang="de-AT" dirty="0" err="1"/>
              <a:t>approach</a:t>
            </a:r>
            <a:r>
              <a:rPr lang="de-AT" dirty="0"/>
              <a:t> </a:t>
            </a:r>
            <a:r>
              <a:rPr lang="de-AT" dirty="0" err="1"/>
              <a:t>planned</a:t>
            </a:r>
            <a:r>
              <a:rPr lang="de-AT" dirty="0"/>
              <a:t>: Agile</a:t>
            </a:r>
            <a:r>
              <a:rPr lang="de-AT" dirty="0">
                <a:solidFill>
                  <a:schemeClr val="tx1"/>
                </a:solidFill>
              </a:rPr>
              <a:t>, iterative/</a:t>
            </a:r>
            <a:r>
              <a:rPr lang="de-AT" dirty="0" err="1">
                <a:solidFill>
                  <a:schemeClr val="tx1"/>
                </a:solidFill>
              </a:rPr>
              <a:t>waterfall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/>
              <a:t>mixed</a:t>
            </a:r>
            <a:endParaRPr lang="de-AT" dirty="0"/>
          </a:p>
          <a:p>
            <a:r>
              <a:rPr lang="de-AT" dirty="0" err="1"/>
              <a:t>Relationship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other</a:t>
            </a:r>
            <a:r>
              <a:rPr lang="de-AT" dirty="0"/>
              <a:t> </a:t>
            </a:r>
            <a:r>
              <a:rPr lang="de-AT" dirty="0" err="1"/>
              <a:t>solutions</a:t>
            </a:r>
            <a:r>
              <a:rPr lang="de-AT" dirty="0"/>
              <a:t>: </a:t>
            </a:r>
            <a:r>
              <a:rPr lang="de-AT" dirty="0" err="1"/>
              <a:t>Few</a:t>
            </a:r>
            <a:r>
              <a:rPr lang="de-AT" dirty="0"/>
              <a:t>, </a:t>
            </a:r>
            <a:r>
              <a:rPr lang="de-AT" dirty="0" err="1"/>
              <a:t>some</a:t>
            </a:r>
            <a:r>
              <a:rPr lang="de-AT" dirty="0"/>
              <a:t>, </a:t>
            </a:r>
            <a:r>
              <a:rPr lang="de-AT" dirty="0" err="1"/>
              <a:t>many</a:t>
            </a:r>
            <a:r>
              <a:rPr lang="de-AT" dirty="0"/>
              <a:t> </a:t>
            </a:r>
          </a:p>
          <a:p>
            <a:r>
              <a:rPr lang="de-AT" dirty="0"/>
              <a:t>Duration: </a:t>
            </a:r>
            <a:r>
              <a:rPr lang="de-AT" dirty="0" err="1"/>
              <a:t>Very</a:t>
            </a:r>
            <a:r>
              <a:rPr lang="de-AT" dirty="0"/>
              <a:t> </a:t>
            </a:r>
            <a:r>
              <a:rPr lang="de-AT" dirty="0" err="1"/>
              <a:t>short</a:t>
            </a:r>
            <a:r>
              <a:rPr lang="de-AT" dirty="0"/>
              <a:t>, </a:t>
            </a:r>
            <a:r>
              <a:rPr lang="de-AT" dirty="0" err="1"/>
              <a:t>short</a:t>
            </a:r>
            <a:r>
              <a:rPr lang="de-AT" dirty="0"/>
              <a:t>, </a:t>
            </a:r>
            <a:r>
              <a:rPr lang="de-AT" dirty="0" err="1"/>
              <a:t>mid</a:t>
            </a:r>
            <a:r>
              <a:rPr lang="de-AT" dirty="0"/>
              <a:t>-term</a:t>
            </a:r>
          </a:p>
          <a:p>
            <a:r>
              <a:rPr lang="de-AT" dirty="0"/>
              <a:t>Resources </a:t>
            </a:r>
            <a:r>
              <a:rPr lang="de-AT" dirty="0" err="1"/>
              <a:t>required</a:t>
            </a:r>
            <a:r>
              <a:rPr lang="de-AT" dirty="0"/>
              <a:t>, </a:t>
            </a:r>
            <a:r>
              <a:rPr lang="de-AT" dirty="0" err="1"/>
              <a:t>costs</a:t>
            </a:r>
            <a:r>
              <a:rPr lang="de-AT" dirty="0"/>
              <a:t>: Small, </a:t>
            </a:r>
            <a:r>
              <a:rPr lang="de-AT" dirty="0" err="1"/>
              <a:t>middle</a:t>
            </a:r>
            <a:r>
              <a:rPr lang="de-AT" dirty="0"/>
              <a:t>, high</a:t>
            </a:r>
          </a:p>
        </p:txBody>
      </p:sp>
    </p:spTree>
    <p:extLst>
      <p:ext uri="{BB962C8B-B14F-4D97-AF65-F5344CB8AC3E}">
        <p14:creationId xmlns:p14="http://schemas.microsoft.com/office/powerpoint/2010/main" val="119001239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err="1"/>
              <a:t>Organization</a:t>
            </a:r>
            <a:r>
              <a:rPr lang="de-AT" dirty="0"/>
              <a:t> &amp; </a:t>
            </a:r>
            <a:r>
              <a:rPr lang="de-AT" dirty="0" err="1"/>
              <a:t>Personnel</a:t>
            </a:r>
            <a:r>
              <a:rPr lang="de-AT" dirty="0"/>
              <a:t> </a:t>
            </a:r>
            <a:r>
              <a:rPr lang="de-AT" dirty="0" err="1"/>
              <a:t>Planning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BA Services </a:t>
            </a:r>
            <a:r>
              <a:rPr lang="de-AT" dirty="0" err="1"/>
              <a:t>of</a:t>
            </a:r>
            <a:r>
              <a:rPr lang="de-AT" dirty="0"/>
              <a:t> Different </a:t>
            </a:r>
            <a:r>
              <a:rPr lang="de-AT" dirty="0" err="1"/>
              <a:t>Complexities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BA </a:t>
            </a:r>
            <a:r>
              <a:rPr lang="de-AT" dirty="0" err="1"/>
              <a:t>organization</a:t>
            </a:r>
            <a:r>
              <a:rPr lang="de-AT" dirty="0"/>
              <a:t> </a:t>
            </a:r>
            <a:r>
              <a:rPr lang="de-AT" dirty="0" err="1"/>
              <a:t>planning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performing</a:t>
            </a:r>
            <a:r>
              <a:rPr lang="de-AT" dirty="0"/>
              <a:t>  a BA </a:t>
            </a:r>
            <a:r>
              <a:rPr lang="de-AT" dirty="0" err="1"/>
              <a:t>process</a:t>
            </a:r>
            <a:endParaRPr lang="de-AT" dirty="0"/>
          </a:p>
          <a:p>
            <a:pPr lvl="1"/>
            <a:r>
              <a:rPr lang="de-AT" dirty="0"/>
              <a:t>BA </a:t>
            </a:r>
            <a:r>
              <a:rPr lang="de-AT" dirty="0" err="1"/>
              <a:t>part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a </a:t>
            </a:r>
            <a:r>
              <a:rPr lang="de-AT" dirty="0" err="1"/>
              <a:t>project</a:t>
            </a:r>
            <a:r>
              <a:rPr lang="de-AT" dirty="0"/>
              <a:t> </a:t>
            </a:r>
            <a:r>
              <a:rPr lang="de-AT" dirty="0" err="1"/>
              <a:t>or</a:t>
            </a:r>
            <a:r>
              <a:rPr lang="de-AT" dirty="0"/>
              <a:t> not</a:t>
            </a:r>
          </a:p>
          <a:p>
            <a:pPr lvl="1"/>
            <a:r>
              <a:rPr lang="de-AT" dirty="0"/>
              <a:t>BA </a:t>
            </a:r>
            <a:r>
              <a:rPr lang="de-AT" dirty="0" err="1"/>
              <a:t>roles</a:t>
            </a:r>
            <a:r>
              <a:rPr lang="de-AT" dirty="0"/>
              <a:t> (BA </a:t>
            </a:r>
            <a:r>
              <a:rPr lang="de-AT" dirty="0" err="1"/>
              <a:t>lead</a:t>
            </a:r>
            <a:r>
              <a:rPr lang="de-AT" dirty="0"/>
              <a:t>, BAs </a:t>
            </a:r>
            <a:r>
              <a:rPr lang="de-AT" dirty="0" err="1"/>
              <a:t>for</a:t>
            </a:r>
            <a:r>
              <a:rPr lang="de-AT" dirty="0"/>
              <a:t> different </a:t>
            </a:r>
            <a:r>
              <a:rPr lang="de-AT" dirty="0" err="1"/>
              <a:t>solution</a:t>
            </a:r>
            <a:r>
              <a:rPr lang="de-AT" dirty="0"/>
              <a:t> </a:t>
            </a:r>
            <a:r>
              <a:rPr lang="de-AT" dirty="0" err="1"/>
              <a:t>components</a:t>
            </a:r>
            <a:r>
              <a:rPr lang="de-AT" dirty="0"/>
              <a:t>, BA </a:t>
            </a:r>
            <a:r>
              <a:rPr lang="de-AT" dirty="0" err="1"/>
              <a:t>team</a:t>
            </a:r>
            <a:r>
              <a:rPr lang="de-AT" dirty="0"/>
              <a:t>)</a:t>
            </a:r>
          </a:p>
          <a:p>
            <a:pPr lvl="1"/>
            <a:r>
              <a:rPr lang="de-AT" dirty="0"/>
              <a:t>Communication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BA </a:t>
            </a:r>
            <a:r>
              <a:rPr lang="de-AT" dirty="0" err="1"/>
              <a:t>organization</a:t>
            </a:r>
            <a:endParaRPr lang="de-AT" dirty="0"/>
          </a:p>
          <a:p>
            <a:pPr lvl="1"/>
            <a:r>
              <a:rPr lang="de-AT" dirty="0"/>
              <a:t>Communications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stakeholders</a:t>
            </a:r>
            <a:endParaRPr lang="de-AT" dirty="0"/>
          </a:p>
          <a:p>
            <a:r>
              <a:rPr lang="de-AT" dirty="0"/>
              <a:t>BA </a:t>
            </a:r>
            <a:r>
              <a:rPr lang="de-AT" dirty="0" err="1"/>
              <a:t>personnel</a:t>
            </a:r>
            <a:r>
              <a:rPr lang="de-AT" dirty="0"/>
              <a:t> </a:t>
            </a:r>
            <a:r>
              <a:rPr lang="de-AT" dirty="0" err="1"/>
              <a:t>planning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performing</a:t>
            </a:r>
            <a:r>
              <a:rPr lang="de-AT" dirty="0"/>
              <a:t>  a BA </a:t>
            </a:r>
            <a:r>
              <a:rPr lang="de-AT" dirty="0" err="1"/>
              <a:t>process</a:t>
            </a:r>
            <a:endParaRPr lang="de-AT" dirty="0"/>
          </a:p>
          <a:p>
            <a:pPr lvl="1"/>
            <a:r>
              <a:rPr lang="de-AT" dirty="0" err="1"/>
              <a:t>Required</a:t>
            </a:r>
            <a:r>
              <a:rPr lang="de-AT" dirty="0"/>
              <a:t> </a:t>
            </a:r>
            <a:r>
              <a:rPr lang="de-AT" dirty="0" err="1"/>
              <a:t>qualifications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BA </a:t>
            </a:r>
            <a:r>
              <a:rPr lang="de-AT" dirty="0" err="1"/>
              <a:t>personnel</a:t>
            </a:r>
            <a:endParaRPr lang="de-AT" dirty="0"/>
          </a:p>
          <a:p>
            <a:pPr lvl="1"/>
            <a:r>
              <a:rPr lang="de-AT" dirty="0"/>
              <a:t>Recruiting BA </a:t>
            </a:r>
            <a:r>
              <a:rPr lang="de-AT" dirty="0" err="1"/>
              <a:t>personnel</a:t>
            </a:r>
            <a:endParaRPr lang="de-AT" dirty="0"/>
          </a:p>
          <a:p>
            <a:pPr lvl="1"/>
            <a:r>
              <a:rPr lang="de-AT" dirty="0" err="1"/>
              <a:t>Developing</a:t>
            </a:r>
            <a:r>
              <a:rPr lang="de-AT" dirty="0"/>
              <a:t> BA </a:t>
            </a:r>
            <a:r>
              <a:rPr lang="de-AT" dirty="0" err="1"/>
              <a:t>personnel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8419841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4</a:t>
            </a:fld>
            <a:endParaRPr lang="en-GB"/>
          </a:p>
        </p:txBody>
      </p:sp>
      <p:grpSp>
        <p:nvGrpSpPr>
          <p:cNvPr id="15" name="Gruppieren 14"/>
          <p:cNvGrpSpPr/>
          <p:nvPr/>
        </p:nvGrpSpPr>
        <p:grpSpPr>
          <a:xfrm>
            <a:off x="626138" y="843558"/>
            <a:ext cx="7891725" cy="3721340"/>
            <a:chOff x="424691" y="1441261"/>
            <a:chExt cx="8441675" cy="5020916"/>
          </a:xfrm>
        </p:grpSpPr>
        <p:sp>
          <p:nvSpPr>
            <p:cNvPr id="4" name="Gleichschenkliges Dreieck 3"/>
            <p:cNvSpPr/>
            <p:nvPr/>
          </p:nvSpPr>
          <p:spPr bwMode="auto">
            <a:xfrm rot="5400000">
              <a:off x="4392147" y="2770857"/>
              <a:ext cx="467599" cy="403103"/>
            </a:xfrm>
            <a:prstGeom prst="triangle">
              <a:avLst/>
            </a:prstGeom>
            <a:solidFill>
              <a:schemeClr val="bg1"/>
            </a:solidFill>
            <a:ln w="190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AT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5" name="Gleichschenkliges Dreieck 4"/>
            <p:cNvSpPr/>
            <p:nvPr/>
          </p:nvSpPr>
          <p:spPr bwMode="auto">
            <a:xfrm rot="5400000">
              <a:off x="4392147" y="4216465"/>
              <a:ext cx="467599" cy="403103"/>
            </a:xfrm>
            <a:prstGeom prst="triangle">
              <a:avLst/>
            </a:prstGeom>
            <a:solidFill>
              <a:schemeClr val="bg1"/>
            </a:solidFill>
            <a:ln w="190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AT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6" name="Gleichschenkliges Dreieck 5"/>
            <p:cNvSpPr/>
            <p:nvPr/>
          </p:nvSpPr>
          <p:spPr bwMode="auto">
            <a:xfrm rot="5400000">
              <a:off x="4392147" y="5555392"/>
              <a:ext cx="467599" cy="403103"/>
            </a:xfrm>
            <a:prstGeom prst="triangle">
              <a:avLst/>
            </a:prstGeom>
            <a:solidFill>
              <a:schemeClr val="bg1"/>
            </a:solidFill>
            <a:ln w="190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AT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7" name="Abgerundetes Rechteck 6"/>
            <p:cNvSpPr/>
            <p:nvPr/>
          </p:nvSpPr>
          <p:spPr bwMode="auto">
            <a:xfrm>
              <a:off x="424691" y="1441261"/>
              <a:ext cx="3872753" cy="696588"/>
            </a:xfrm>
            <a:prstGeom prst="roundRect">
              <a:avLst/>
            </a:prstGeom>
            <a:solidFill>
              <a:schemeClr val="accent5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AT" sz="1800" dirty="0">
                  <a:solidFill>
                    <a:schemeClr val="bg1"/>
                  </a:solidFill>
                  <a:latin typeface="Open Sans"/>
                  <a:cs typeface="Open Sans"/>
                </a:rPr>
                <a:t>Traditional </a:t>
              </a:r>
              <a:r>
                <a:rPr lang="de-AT" sz="1800" dirty="0" err="1">
                  <a:solidFill>
                    <a:schemeClr val="bg1"/>
                  </a:solidFill>
                  <a:latin typeface="Open Sans"/>
                  <a:cs typeface="Open Sans"/>
                </a:rPr>
                <a:t>Perception</a:t>
              </a:r>
              <a:r>
                <a:rPr lang="de-AT" sz="1800" dirty="0">
                  <a:solidFill>
                    <a:schemeClr val="bg1"/>
                  </a:solidFill>
                  <a:latin typeface="Open Sans"/>
                  <a:cs typeface="Open Sans"/>
                </a:rPr>
                <a:t> </a:t>
              </a:r>
              <a:r>
                <a:rPr lang="de-AT" sz="1800" dirty="0" err="1">
                  <a:solidFill>
                    <a:schemeClr val="bg1"/>
                  </a:solidFill>
                  <a:latin typeface="Open Sans"/>
                  <a:cs typeface="Open Sans"/>
                </a:rPr>
                <a:t>of</a:t>
              </a:r>
              <a:r>
                <a:rPr lang="de-AT" sz="1800" dirty="0">
                  <a:solidFill>
                    <a:schemeClr val="bg1"/>
                  </a:solidFill>
                  <a:latin typeface="Open Sans"/>
                  <a:cs typeface="Open Sans"/>
                </a:rPr>
                <a:t> BA</a:t>
              </a:r>
              <a:endParaRPr kumimoji="0" lang="de-AT" sz="18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8" name="Abgerundetes Rechteck 7"/>
            <p:cNvSpPr/>
            <p:nvPr/>
          </p:nvSpPr>
          <p:spPr bwMode="auto">
            <a:xfrm>
              <a:off x="4993613" y="1441261"/>
              <a:ext cx="3872753" cy="696587"/>
            </a:xfrm>
            <a:prstGeom prst="roundRect">
              <a:avLst/>
            </a:prstGeom>
            <a:solidFill>
              <a:schemeClr val="accent5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180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Open Sans"/>
                  <a:cs typeface="Open Sans"/>
                </a:rPr>
                <a:t>Consequences</a:t>
              </a:r>
              <a:endParaRPr kumimoji="0" lang="de-AT" sz="18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9" name="Abgerundetes Rechteck 8"/>
            <p:cNvSpPr/>
            <p:nvPr/>
          </p:nvSpPr>
          <p:spPr bwMode="auto">
            <a:xfrm>
              <a:off x="424691" y="2338109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82563" indent="-182563" algn="l" defTabSz="762000">
                <a:buClr>
                  <a:schemeClr val="accent6"/>
                </a:buClr>
                <a:buFont typeface="Open Sans" panose="020B0606030504020204" pitchFamily="34" charset="0"/>
                <a:buChar char="&gt;"/>
              </a:pP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Focus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is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on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What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?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How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? not on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Why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?</a:t>
              </a:r>
            </a:p>
          </p:txBody>
        </p:sp>
        <p:sp>
          <p:nvSpPr>
            <p:cNvPr id="10" name="Abgerundetes Rechteck 9"/>
            <p:cNvSpPr/>
            <p:nvPr/>
          </p:nvSpPr>
          <p:spPr bwMode="auto">
            <a:xfrm>
              <a:off x="4993613" y="2338109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71450" marR="0" indent="-17145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buFont typeface="Open Sans" panose="020B0606030504020204" pitchFamily="34" charset="0"/>
                <a:buChar char="&gt;"/>
                <a:tabLst/>
              </a:pPr>
              <a:r>
                <a:rPr kumimoji="0" lang="de-AT" i="0" u="none" strike="noStrike" cap="none" normalizeH="0" baseline="0" dirty="0" err="1">
                  <a:ln>
                    <a:noFill/>
                  </a:ln>
                  <a:solidFill>
                    <a:schemeClr val="accent3"/>
                  </a:solidFill>
                  <a:effectLst/>
                  <a:latin typeface="Open Sans"/>
                  <a:cs typeface="Open Sans"/>
                </a:rPr>
                <a:t>No</a:t>
              </a:r>
              <a:r>
                <a:rPr kumimoji="0" lang="de-AT" i="0" u="none" strike="noStrike" cap="none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latin typeface="Open Sans"/>
                  <a:cs typeface="Open Sans"/>
                </a:rPr>
                <a:t> 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optimal </a:t>
              </a:r>
              <a:r>
                <a:rPr kumimoji="0" lang="de-AT" i="0" u="none" strike="noStrike" cap="none" normalizeH="0" dirty="0" err="1">
                  <a:ln>
                    <a:noFill/>
                  </a:ln>
                  <a:solidFill>
                    <a:schemeClr val="accent3"/>
                  </a:solidFill>
                  <a:effectLst/>
                  <a:latin typeface="Open Sans"/>
                  <a:cs typeface="Open Sans"/>
                </a:rPr>
                <a:t>decisions</a:t>
              </a:r>
              <a:endParaRPr kumimoji="0" lang="de-AT" i="0" u="none" strike="noStrike" cap="none" normalizeH="0" dirty="0">
                <a:ln>
                  <a:noFill/>
                </a:ln>
                <a:solidFill>
                  <a:schemeClr val="accent3"/>
                </a:solidFill>
                <a:effectLst/>
                <a:latin typeface="Open Sans"/>
                <a:cs typeface="Open Sans"/>
              </a:endParaRPr>
            </a:p>
          </p:txBody>
        </p:sp>
        <p:sp>
          <p:nvSpPr>
            <p:cNvPr id="11" name="Abgerundetes Rechteck 10"/>
            <p:cNvSpPr/>
            <p:nvPr/>
          </p:nvSpPr>
          <p:spPr bwMode="auto">
            <a:xfrm>
              <a:off x="424691" y="3742178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71450" marR="0" indent="-17145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buFont typeface="Open Sans" panose="020B0606030504020204" pitchFamily="34" charset="0"/>
                <a:buChar char="&gt;"/>
                <a:tabLst/>
              </a:pPr>
              <a:r>
                <a:rPr kumimoji="0" lang="de-AT" i="0" u="none" strike="noStrike" cap="none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latin typeface="Open Sans"/>
                  <a:cs typeface="Open Sans"/>
                </a:rPr>
                <a:t>Business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,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stakeholder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,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solution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and</a:t>
              </a:r>
            </a:p>
            <a:p>
              <a:pPr marL="182563" marR="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tabLst/>
              </a:pP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transition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requirements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are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not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clearly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</a:p>
            <a:p>
              <a:pPr marL="182563" marR="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tabLst/>
              </a:pP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differentiated</a:t>
              </a:r>
              <a:endParaRPr lang="de-AT" dirty="0">
                <a:solidFill>
                  <a:schemeClr val="accent3"/>
                </a:solidFill>
                <a:latin typeface="Open Sans"/>
                <a:cs typeface="Open Sans"/>
              </a:endParaRPr>
            </a:p>
          </p:txBody>
        </p:sp>
        <p:sp>
          <p:nvSpPr>
            <p:cNvPr id="12" name="Abgerundetes Rechteck 11"/>
            <p:cNvSpPr/>
            <p:nvPr/>
          </p:nvSpPr>
          <p:spPr bwMode="auto">
            <a:xfrm>
              <a:off x="4993613" y="3742178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71450" marR="0" indent="-17145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buFont typeface="Open Sans" panose="020B0606030504020204" pitchFamily="34" charset="0"/>
                <a:buChar char="&gt;"/>
                <a:tabLst/>
              </a:pP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No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clear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responsibilities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,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no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differentiation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b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</a:b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between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business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case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and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project</a:t>
              </a:r>
              <a:endParaRPr lang="de-AT" dirty="0">
                <a:solidFill>
                  <a:schemeClr val="accent3"/>
                </a:solidFill>
                <a:latin typeface="Open Sans"/>
                <a:cs typeface="Open Sans"/>
              </a:endParaRPr>
            </a:p>
          </p:txBody>
        </p:sp>
        <p:sp>
          <p:nvSpPr>
            <p:cNvPr id="13" name="Abgerundetes Rechteck 12"/>
            <p:cNvSpPr/>
            <p:nvPr/>
          </p:nvSpPr>
          <p:spPr bwMode="auto">
            <a:xfrm>
              <a:off x="424691" y="5154023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82563" indent="-182563" algn="l" defTabSz="762000">
                <a:buClr>
                  <a:schemeClr val="accent6"/>
                </a:buClr>
                <a:buFont typeface="Open Sans" panose="020B0606030504020204" pitchFamily="34" charset="0"/>
                <a:buChar char="&gt;"/>
              </a:pP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No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holistic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perception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of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problem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b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</a:b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dimensions</a:t>
              </a:r>
              <a:endParaRPr lang="de-AT" dirty="0">
                <a:solidFill>
                  <a:schemeClr val="accent3"/>
                </a:solidFill>
                <a:latin typeface="Open Sans"/>
                <a:cs typeface="Open Sans"/>
              </a:endParaRPr>
            </a:p>
          </p:txBody>
        </p:sp>
        <p:sp>
          <p:nvSpPr>
            <p:cNvPr id="14" name="Abgerundetes Rechteck 13"/>
            <p:cNvSpPr/>
            <p:nvPr/>
          </p:nvSpPr>
          <p:spPr bwMode="auto">
            <a:xfrm>
              <a:off x="4993613" y="5154023"/>
              <a:ext cx="3872753" cy="1308154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171450" marR="0" indent="-171450" algn="l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6"/>
                </a:buClr>
                <a:buSzTx/>
                <a:buFont typeface="Open Sans" panose="020B0606030504020204" pitchFamily="34" charset="0"/>
                <a:buChar char="&gt;"/>
                <a:tabLst/>
              </a:pP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Only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sub-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optimizations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are</a:t>
              </a:r>
              <a:r>
                <a:rPr lang="de-AT" dirty="0">
                  <a:solidFill>
                    <a:schemeClr val="accent3"/>
                  </a:solidFill>
                  <a:latin typeface="Open Sans"/>
                  <a:cs typeface="Open Sans"/>
                </a:rPr>
                <a:t> </a:t>
              </a:r>
              <a:r>
                <a:rPr lang="de-AT" dirty="0" err="1">
                  <a:solidFill>
                    <a:schemeClr val="accent3"/>
                  </a:solidFill>
                  <a:latin typeface="Open Sans"/>
                  <a:cs typeface="Open Sans"/>
                </a:rPr>
                <a:t>achieved</a:t>
              </a:r>
              <a:endParaRPr lang="de-AT" dirty="0">
                <a:solidFill>
                  <a:schemeClr val="accent3"/>
                </a:solidFill>
                <a:latin typeface="Open Sans"/>
                <a:cs typeface="Open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41656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half" idx="13"/>
          </p:nvPr>
        </p:nvSpPr>
        <p:spPr>
          <a:xfrm>
            <a:off x="417598" y="1274400"/>
            <a:ext cx="4154402" cy="3366000"/>
          </a:xfrm>
        </p:spPr>
        <p:txBody>
          <a:bodyPr>
            <a:noAutofit/>
          </a:bodyPr>
          <a:lstStyle/>
          <a:p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BA perceived as a set of knowledge areas</a:t>
            </a:r>
          </a:p>
          <a:p>
            <a:pPr lvl="1"/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no sales-orientation</a:t>
            </a:r>
          </a:p>
          <a:p>
            <a:pPr lvl="1"/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no processes-orientation</a:t>
            </a:r>
          </a:p>
          <a:p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Unclear role of the Business Analyst </a:t>
            </a:r>
          </a:p>
          <a:p>
            <a:endParaRPr lang="en-GB" sz="125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5</a:t>
            </a:fld>
            <a:endParaRPr lang="en-GB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788024" y="1347614"/>
            <a:ext cx="3816424" cy="245402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  <a:headEnd/>
            <a:tailEnd/>
          </a:ln>
          <a:extLst/>
        </p:spPr>
      </p:pic>
      <p:sp>
        <p:nvSpPr>
          <p:cNvPr id="8" name="Textfeld 7"/>
          <p:cNvSpPr txBox="1"/>
          <p:nvPr/>
        </p:nvSpPr>
        <p:spPr>
          <a:xfrm>
            <a:off x="5458450" y="3839236"/>
            <a:ext cx="2569934" cy="24468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IIBA – BABOK v2.0: Knowledge Areas</a:t>
            </a:r>
            <a:endParaRPr lang="de-AT" sz="1100" dirty="0" err="1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76089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>
          <a:xfrm>
            <a:off x="8574616" y="4803998"/>
            <a:ext cx="259686" cy="138499"/>
          </a:xfrm>
        </p:spPr>
        <p:txBody>
          <a:bodyPr/>
          <a:lstStyle/>
          <a:p>
            <a:fld id="{86CB4B4D-7CA3-9044-876B-883B54F8677D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481633773"/>
              </p:ext>
            </p:extLst>
          </p:nvPr>
        </p:nvGraphicFramePr>
        <p:xfrm>
          <a:off x="971600" y="987574"/>
          <a:ext cx="7082956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01872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9775E1-F6E6-45EF-A4A0-3AF93F80D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sz="3600" dirty="0" err="1"/>
              <a:t>How</a:t>
            </a:r>
            <a:r>
              <a:rPr lang="de-AT" sz="3600" dirty="0"/>
              <a:t> do </a:t>
            </a:r>
            <a:r>
              <a:rPr lang="de-AT" sz="3600" dirty="0" err="1"/>
              <a:t>you</a:t>
            </a:r>
            <a:r>
              <a:rPr lang="de-AT" sz="3600" dirty="0"/>
              <a:t> </a:t>
            </a:r>
            <a:r>
              <a:rPr lang="de-AT" sz="3600" dirty="0" err="1"/>
              <a:t>perceive</a:t>
            </a:r>
            <a:r>
              <a:rPr lang="de-AT" sz="3600" dirty="0"/>
              <a:t> BA?</a:t>
            </a:r>
          </a:p>
          <a:p>
            <a:endParaRPr lang="de-AT" sz="3600" dirty="0"/>
          </a:p>
          <a:p>
            <a:r>
              <a:rPr lang="de-AT" sz="3600" dirty="0" err="1"/>
              <a:t>How</a:t>
            </a:r>
            <a:r>
              <a:rPr lang="de-AT" sz="3600" dirty="0"/>
              <a:t> </a:t>
            </a:r>
            <a:r>
              <a:rPr lang="de-AT" sz="3600" dirty="0" err="1"/>
              <a:t>is</a:t>
            </a:r>
            <a:r>
              <a:rPr lang="de-AT" sz="3600" dirty="0"/>
              <a:t> </a:t>
            </a:r>
            <a:r>
              <a:rPr lang="de-AT" sz="3600" dirty="0" err="1"/>
              <a:t>the</a:t>
            </a:r>
            <a:r>
              <a:rPr lang="de-AT" sz="3600" dirty="0"/>
              <a:t> </a:t>
            </a:r>
            <a:r>
              <a:rPr lang="de-AT" sz="4000" i="1" dirty="0" err="1"/>
              <a:t>Role</a:t>
            </a:r>
            <a:r>
              <a:rPr lang="de-AT" sz="4000" i="1" dirty="0"/>
              <a:t> </a:t>
            </a:r>
            <a:r>
              <a:rPr lang="de-AT" sz="4000" i="1" dirty="0" err="1"/>
              <a:t>of</a:t>
            </a:r>
            <a:r>
              <a:rPr lang="de-AT" sz="4000" i="1" dirty="0"/>
              <a:t> </a:t>
            </a:r>
            <a:r>
              <a:rPr lang="de-AT" sz="4000" i="1" dirty="0" err="1"/>
              <a:t>the</a:t>
            </a:r>
            <a:r>
              <a:rPr lang="de-AT" sz="4000" i="1" dirty="0"/>
              <a:t> BA </a:t>
            </a:r>
            <a:r>
              <a:rPr lang="de-AT" sz="3600" dirty="0" err="1"/>
              <a:t>understood</a:t>
            </a:r>
            <a:r>
              <a:rPr lang="de-AT" sz="3600" dirty="0"/>
              <a:t> in </a:t>
            </a:r>
            <a:r>
              <a:rPr lang="de-AT" sz="3600" dirty="0" err="1"/>
              <a:t>your</a:t>
            </a:r>
            <a:r>
              <a:rPr lang="de-AT" sz="3600" dirty="0"/>
              <a:t> </a:t>
            </a:r>
            <a:r>
              <a:rPr lang="de-AT" sz="3600" dirty="0" err="1"/>
              <a:t>organization</a:t>
            </a:r>
            <a:r>
              <a:rPr lang="de-AT" sz="3600" dirty="0"/>
              <a:t>?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96FF9F7-7CDF-4B96-BE53-C6705DB8B1F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939984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sz="1800" dirty="0">
                <a:solidFill>
                  <a:schemeClr val="accent3"/>
                </a:solidFill>
              </a:rPr>
              <a:t>Perceptions of BA</a:t>
            </a:r>
          </a:p>
          <a:p>
            <a:pPr lvl="1"/>
            <a:r>
              <a:rPr lang="en-GB" altLang="de-DE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 as a set of services &amp; sub-processes</a:t>
            </a:r>
            <a:endParaRPr lang="de-AT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Positioning</a:t>
            </a:r>
            <a:r>
              <a:rPr lang="de-AT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 in </a:t>
            </a:r>
            <a:r>
              <a:rPr lang="de-AT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companies</a:t>
            </a:r>
            <a:endParaRPr lang="de-AT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95317457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276350"/>
            <a:ext cx="8416925" cy="3363913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</a:pPr>
            <a:r>
              <a:rPr lang="en-GB" sz="3600" dirty="0">
                <a:solidFill>
                  <a:schemeClr val="bg1"/>
                </a:solidFill>
              </a:rPr>
              <a:t>BA objectives</a:t>
            </a:r>
          </a:p>
          <a:p>
            <a:pPr lvl="1">
              <a:buClr>
                <a:schemeClr val="bg1"/>
              </a:buClr>
            </a:pPr>
            <a:r>
              <a:rPr lang="en-GB" sz="2000" dirty="0">
                <a:solidFill>
                  <a:schemeClr val="bg1"/>
                </a:solidFill>
              </a:rPr>
              <a:t>Contributing to organizational changes </a:t>
            </a:r>
          </a:p>
          <a:p>
            <a:pPr lvl="1">
              <a:buClr>
                <a:schemeClr val="bg1"/>
              </a:buClr>
            </a:pPr>
            <a:r>
              <a:rPr lang="en-GB" sz="2000" dirty="0">
                <a:solidFill>
                  <a:schemeClr val="bg1"/>
                </a:solidFill>
              </a:rPr>
              <a:t>Assuring a holistic perception of changes </a:t>
            </a:r>
          </a:p>
          <a:p>
            <a:pPr marL="360000" lvl="1">
              <a:buClr>
                <a:schemeClr val="bg1"/>
              </a:buClr>
              <a:buSzTx/>
            </a:pPr>
            <a:r>
              <a:rPr lang="en-GB" sz="3600" dirty="0">
                <a:solidFill>
                  <a:schemeClr val="bg1"/>
                </a:solidFill>
              </a:rPr>
              <a:t>BA </a:t>
            </a:r>
            <a:r>
              <a:rPr lang="en-GB" sz="3200" dirty="0">
                <a:solidFill>
                  <a:schemeClr val="bg1"/>
                </a:solidFill>
              </a:rPr>
              <a:t>services: </a:t>
            </a:r>
            <a:r>
              <a:rPr lang="en-GB" sz="2000" dirty="0">
                <a:solidFill>
                  <a:schemeClr val="bg1"/>
                </a:solidFill>
              </a:rPr>
              <a:t>Contributing … </a:t>
            </a:r>
          </a:p>
          <a:p>
            <a:pPr marL="720001" lvl="2">
              <a:buClr>
                <a:schemeClr val="bg1"/>
              </a:buClr>
              <a:buSzTx/>
            </a:pPr>
            <a:r>
              <a:rPr lang="en-GB" sz="2000" dirty="0">
                <a:solidFill>
                  <a:schemeClr val="bg1"/>
                </a:solidFill>
              </a:rPr>
              <a:t>to strategic planning/controlling</a:t>
            </a:r>
          </a:p>
          <a:p>
            <a:pPr lvl="1">
              <a:buClr>
                <a:schemeClr val="bg1"/>
              </a:buClr>
            </a:pPr>
            <a:r>
              <a:rPr lang="en-GB" sz="2000" dirty="0">
                <a:solidFill>
                  <a:schemeClr val="bg1"/>
                </a:solidFill>
              </a:rPr>
              <a:t>to developing a feasibility study</a:t>
            </a:r>
          </a:p>
          <a:p>
            <a:pPr lvl="1">
              <a:buClr>
                <a:schemeClr val="bg1"/>
              </a:buClr>
            </a:pPr>
            <a:r>
              <a:rPr lang="en-GB" sz="2000" dirty="0">
                <a:solidFill>
                  <a:schemeClr val="bg1"/>
                </a:solidFill>
              </a:rPr>
              <a:t>to implementing a new solution</a:t>
            </a:r>
          </a:p>
          <a:p>
            <a:pPr lvl="1">
              <a:buClr>
                <a:schemeClr val="bg1"/>
              </a:buClr>
            </a:pPr>
            <a:r>
              <a:rPr lang="en-GB" sz="2000" dirty="0">
                <a:solidFill>
                  <a:schemeClr val="bg1"/>
                </a:solidFill>
              </a:rPr>
              <a:t>to optimizing an existing solution</a:t>
            </a:r>
          </a:p>
          <a:p>
            <a:pPr lvl="1"/>
            <a:endParaRPr lang="en-GB" sz="2000" dirty="0">
              <a:solidFill>
                <a:schemeClr val="bg1"/>
              </a:solidFill>
            </a:endParaRPr>
          </a:p>
          <a:p>
            <a:endParaRPr lang="en-GB" sz="1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32867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5B57"/>
      </a:accent1>
      <a:accent2>
        <a:srgbClr val="DE773D"/>
      </a:accent2>
      <a:accent3>
        <a:srgbClr val="636968"/>
      </a:accent3>
      <a:accent4>
        <a:srgbClr val="385676"/>
      </a:accent4>
      <a:accent5>
        <a:srgbClr val="357D57"/>
      </a:accent5>
      <a:accent6>
        <a:srgbClr val="62B25F"/>
      </a:accent6>
      <a:hlink>
        <a:srgbClr val="0000FF"/>
      </a:hlink>
      <a:folHlink>
        <a:srgbClr val="FF00FF"/>
      </a:folHlink>
    </a:clrScheme>
    <a:fontScheme name="Blank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5B57"/>
      </a:accent1>
      <a:accent2>
        <a:srgbClr val="DE773D"/>
      </a:accent2>
      <a:accent3>
        <a:srgbClr val="636968"/>
      </a:accent3>
      <a:accent4>
        <a:srgbClr val="385676"/>
      </a:accent4>
      <a:accent5>
        <a:srgbClr val="357D57"/>
      </a:accent5>
      <a:accent6>
        <a:srgbClr val="62B25F"/>
      </a:accent6>
      <a:hlink>
        <a:srgbClr val="0000FF"/>
      </a:hlink>
      <a:folHlink>
        <a:srgbClr val="FF00FF"/>
      </a:folHlink>
    </a:clrScheme>
    <a:fontScheme name="Blank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2177</Words>
  <Application>Microsoft Office PowerPoint</Application>
  <PresentationFormat>Bildschirmpräsentation (16:9)</PresentationFormat>
  <Paragraphs>486</Paragraphs>
  <Slides>34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44" baseType="lpstr">
      <vt:lpstr>ＭＳ Ｐゴシック</vt:lpstr>
      <vt:lpstr>Arial</vt:lpstr>
      <vt:lpstr>Calibri</vt:lpstr>
      <vt:lpstr>Century Gothic</vt:lpstr>
      <vt:lpstr>Lucida Grande</vt:lpstr>
      <vt:lpstr>Open Sans</vt:lpstr>
      <vt:lpstr>Open Sans Light</vt:lpstr>
      <vt:lpstr>Tahoma</vt:lpstr>
      <vt:lpstr>Wingdings</vt:lpstr>
      <vt:lpstr>Blank</vt:lpstr>
      <vt:lpstr>PowerPoint-Präsentation</vt:lpstr>
      <vt:lpstr>PowerPoint-Präsentation</vt:lpstr>
      <vt:lpstr>Agenda</vt:lpstr>
      <vt:lpstr>PowerPoint-Präsentation</vt:lpstr>
      <vt:lpstr>PowerPoint-Präsentation</vt:lpstr>
      <vt:lpstr>PowerPoint-Präsentation</vt:lpstr>
      <vt:lpstr>PowerPoint-Präsentation</vt:lpstr>
      <vt:lpstr>Agenda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Agenda</vt:lpstr>
      <vt:lpstr>BA in Companies: Personnel Development</vt:lpstr>
      <vt:lpstr>BA in Companies: Organizational Development</vt:lpstr>
      <vt:lpstr>PowerPoint-Präsentation</vt:lpstr>
      <vt:lpstr>PowerPoint-Präsentation</vt:lpstr>
      <vt:lpstr>BA Methods to Elicit Requirements</vt:lpstr>
      <vt:lpstr>BA Glossary: Example</vt:lpstr>
      <vt:lpstr>PowerPoint-Präsentation</vt:lpstr>
      <vt:lpstr>PowerPoint-Präsentation</vt:lpstr>
      <vt:lpstr>PowerPoint-Präsentation</vt:lpstr>
      <vt:lpstr>Business Analysis Procedure: Objectives</vt:lpstr>
      <vt:lpstr>Criteria for Differentiating Complexities of BA Services</vt:lpstr>
      <vt:lpstr>Organization &amp; Personnel Planning for BA Services of Different Complexities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 Untertitel der Präsentation  Datum</dc:title>
  <dc:creator>Verena Riedling</dc:creator>
  <cp:lastModifiedBy>RG</cp:lastModifiedBy>
  <cp:revision>110</cp:revision>
  <cp:lastPrinted>2017-08-01T13:10:41Z</cp:lastPrinted>
  <dcterms:modified xsi:type="dcterms:W3CDTF">2018-04-28T06:51:55Z</dcterms:modified>
</cp:coreProperties>
</file>