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6"/>
  </p:notesMasterIdLst>
  <p:sldIdLst>
    <p:sldId id="256" r:id="rId2"/>
    <p:sldId id="258" r:id="rId3"/>
    <p:sldId id="300" r:id="rId4"/>
    <p:sldId id="257" r:id="rId5"/>
    <p:sldId id="259" r:id="rId6"/>
    <p:sldId id="261" r:id="rId7"/>
    <p:sldId id="283" r:id="rId8"/>
    <p:sldId id="302" r:id="rId9"/>
    <p:sldId id="294" r:id="rId10"/>
    <p:sldId id="295" r:id="rId11"/>
    <p:sldId id="273" r:id="rId12"/>
    <p:sldId id="262" r:id="rId13"/>
    <p:sldId id="264" r:id="rId14"/>
    <p:sldId id="296" r:id="rId15"/>
    <p:sldId id="291" r:id="rId16"/>
    <p:sldId id="284" r:id="rId17"/>
    <p:sldId id="299" r:id="rId18"/>
    <p:sldId id="292" r:id="rId19"/>
    <p:sldId id="286" r:id="rId20"/>
    <p:sldId id="293" r:id="rId21"/>
    <p:sldId id="270" r:id="rId22"/>
    <p:sldId id="297" r:id="rId23"/>
    <p:sldId id="301" r:id="rId24"/>
    <p:sldId id="290" r:id="rId25"/>
  </p:sldIdLst>
  <p:sldSz cx="9144000" cy="5143500" type="screen16x9"/>
  <p:notesSz cx="6858000" cy="9144000"/>
  <p:embeddedFontLst>
    <p:embeddedFont>
      <p:font typeface="Raleway" panose="020B0604020202020204" charset="-52"/>
      <p:regular r:id="rId27"/>
      <p:bold r:id="rId28"/>
      <p:italic r:id="rId29"/>
      <p:boldItalic r:id="rId30"/>
    </p:embeddedFont>
    <p:embeddedFont>
      <p:font typeface="Montserrat" panose="020B0604020202020204" charset="-52"/>
      <p:regular r:id="rId31"/>
      <p:bold r:id="rId32"/>
      <p:italic r:id="rId33"/>
      <p:boldItalic r:id="rId34"/>
    </p:embeddedFont>
    <p:embeddedFont>
      <p:font typeface="Vidaloka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CC21B0-FA65-4FDF-9706-FB05BB97F09A}">
  <a:tblStyle styleId="{8FCC21B0-FA65-4FDF-9706-FB05BB97F0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9FDB1-83D0-41E1-859C-70395A4D733A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2A5D2D-9C10-449A-80AF-613C2DA3E18C}">
      <dgm:prSet phldrT="[Text]"/>
      <dgm:spPr/>
      <dgm:t>
        <a:bodyPr/>
        <a:lstStyle/>
        <a:p>
          <a:r>
            <a:rPr lang="en-US" dirty="0" smtClean="0"/>
            <a:t>        </a:t>
          </a:r>
          <a:endParaRPr lang="en-US" dirty="0"/>
        </a:p>
      </dgm:t>
    </dgm:pt>
    <dgm:pt modelId="{D7A030DC-CBD4-4E4D-90A9-34F02BFE272A}" type="parTrans" cxnId="{55E293E6-72ED-4BEC-AECD-1795A85AA75B}">
      <dgm:prSet/>
      <dgm:spPr/>
      <dgm:t>
        <a:bodyPr/>
        <a:lstStyle/>
        <a:p>
          <a:endParaRPr lang="en-US"/>
        </a:p>
      </dgm:t>
    </dgm:pt>
    <dgm:pt modelId="{DA391694-6270-4AE3-9775-E7EACB2E1625}" type="sibTrans" cxnId="{55E293E6-72ED-4BEC-AECD-1795A85AA75B}">
      <dgm:prSet/>
      <dgm:spPr/>
      <dgm:t>
        <a:bodyPr/>
        <a:lstStyle/>
        <a:p>
          <a:endParaRPr lang="en-US"/>
        </a:p>
      </dgm:t>
    </dgm:pt>
    <dgm:pt modelId="{F0EECA47-A9F1-4FCB-8E34-045A3A00973D}">
      <dgm:prSet phldrT="[Text]"/>
      <dgm:spPr/>
      <dgm:t>
        <a:bodyPr/>
        <a:lstStyle/>
        <a:p>
          <a:r>
            <a:rPr lang="en-US" dirty="0" smtClean="0"/>
            <a:t>      </a:t>
          </a:r>
          <a:endParaRPr lang="en-US" dirty="0"/>
        </a:p>
      </dgm:t>
    </dgm:pt>
    <dgm:pt modelId="{62398C41-C621-4693-86C8-DAC146C580ED}" type="parTrans" cxnId="{148D3BF2-4A71-4CDF-AFE2-70D80A3CCF46}">
      <dgm:prSet/>
      <dgm:spPr/>
      <dgm:t>
        <a:bodyPr/>
        <a:lstStyle/>
        <a:p>
          <a:endParaRPr lang="en-US"/>
        </a:p>
      </dgm:t>
    </dgm:pt>
    <dgm:pt modelId="{B7C7129D-7C23-4E89-AC9D-1A8C97539B8B}" type="sibTrans" cxnId="{148D3BF2-4A71-4CDF-AFE2-70D80A3CCF46}">
      <dgm:prSet/>
      <dgm:spPr/>
      <dgm:t>
        <a:bodyPr/>
        <a:lstStyle/>
        <a:p>
          <a:endParaRPr lang="en-US"/>
        </a:p>
      </dgm:t>
    </dgm:pt>
    <dgm:pt modelId="{ABA270DD-3A5A-4677-A101-01889396D6D3}">
      <dgm:prSet phldrT="[Text]"/>
      <dgm:spPr/>
      <dgm:t>
        <a:bodyPr/>
        <a:lstStyle/>
        <a:p>
          <a:r>
            <a:rPr lang="ru-RU" dirty="0" smtClean="0"/>
            <a:t>       </a:t>
          </a:r>
          <a:endParaRPr lang="en-US" dirty="0"/>
        </a:p>
      </dgm:t>
    </dgm:pt>
    <dgm:pt modelId="{FBAA4D29-5818-4181-92C2-D5963F105AF5}" type="sibTrans" cxnId="{700B9D0D-EC15-4796-9263-CBD6057BACB4}">
      <dgm:prSet/>
      <dgm:spPr/>
      <dgm:t>
        <a:bodyPr/>
        <a:lstStyle/>
        <a:p>
          <a:endParaRPr lang="en-US"/>
        </a:p>
      </dgm:t>
    </dgm:pt>
    <dgm:pt modelId="{661480E1-6CB2-4752-9EEB-58D724D0D4F2}" type="parTrans" cxnId="{700B9D0D-EC15-4796-9263-CBD6057BACB4}">
      <dgm:prSet/>
      <dgm:spPr/>
      <dgm:t>
        <a:bodyPr/>
        <a:lstStyle/>
        <a:p>
          <a:endParaRPr lang="en-US"/>
        </a:p>
      </dgm:t>
    </dgm:pt>
    <dgm:pt modelId="{C8D58699-21D5-4E8A-8711-C59434C1D451}" type="pres">
      <dgm:prSet presAssocID="{67A9FDB1-83D0-41E1-859C-70395A4D733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BAFE815-E34B-4E10-8A74-FECC1037B885}" type="pres">
      <dgm:prSet presAssocID="{ABA270DD-3A5A-4677-A101-01889396D6D3}" presName="Accent1" presStyleCnt="0"/>
      <dgm:spPr/>
    </dgm:pt>
    <dgm:pt modelId="{E2574E24-A1A5-48B7-8FAE-B6F20FBF8AE6}" type="pres">
      <dgm:prSet presAssocID="{ABA270DD-3A5A-4677-A101-01889396D6D3}" presName="Accent" presStyleLbl="node1" presStyleIdx="0" presStyleCnt="3"/>
      <dgm:spPr/>
    </dgm:pt>
    <dgm:pt modelId="{269973DC-8278-44CB-8624-6B6584AFA0F8}" type="pres">
      <dgm:prSet presAssocID="{ABA270DD-3A5A-4677-A101-01889396D6D3}" presName="Parent1" presStyleLbl="revTx" presStyleIdx="0" presStyleCnt="3" custLinFactX="-52516" custLinFactNeighborX="-100000" custLinFactNeighborY="540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47D63F-A94B-42F5-9AE6-4FC2CF4F748D}" type="pres">
      <dgm:prSet presAssocID="{CE2A5D2D-9C10-449A-80AF-613C2DA3E18C}" presName="Accent2" presStyleCnt="0"/>
      <dgm:spPr/>
    </dgm:pt>
    <dgm:pt modelId="{A0384861-841E-4EC4-A678-66F12D6934AD}" type="pres">
      <dgm:prSet presAssocID="{CE2A5D2D-9C10-449A-80AF-613C2DA3E18C}" presName="Accent" presStyleLbl="node1" presStyleIdx="1" presStyleCnt="3"/>
      <dgm:spPr/>
    </dgm:pt>
    <dgm:pt modelId="{8E5F81E0-C864-451A-8DED-19DB4D47B991}" type="pres">
      <dgm:prSet presAssocID="{CE2A5D2D-9C10-449A-80AF-613C2DA3E18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F72C8-68E8-43EA-A925-9B944C934D8A}" type="pres">
      <dgm:prSet presAssocID="{F0EECA47-A9F1-4FCB-8E34-045A3A00973D}" presName="Accent3" presStyleCnt="0"/>
      <dgm:spPr/>
    </dgm:pt>
    <dgm:pt modelId="{6B241395-32ED-4BCB-A3B8-7D1800185B02}" type="pres">
      <dgm:prSet presAssocID="{F0EECA47-A9F1-4FCB-8E34-045A3A00973D}" presName="Accent" presStyleLbl="node1" presStyleIdx="2" presStyleCnt="3"/>
      <dgm:spPr/>
    </dgm:pt>
    <dgm:pt modelId="{289B1E68-8560-4A8B-8970-44F346B6EFAB}" type="pres">
      <dgm:prSet presAssocID="{F0EECA47-A9F1-4FCB-8E34-045A3A00973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71C228-D2FD-4DB0-B452-C7715F32EAB3}" type="presOf" srcId="{CE2A5D2D-9C10-449A-80AF-613C2DA3E18C}" destId="{8E5F81E0-C864-451A-8DED-19DB4D47B991}" srcOrd="0" destOrd="0" presId="urn:microsoft.com/office/officeart/2009/layout/CircleArrowProcess"/>
    <dgm:cxn modelId="{55E293E6-72ED-4BEC-AECD-1795A85AA75B}" srcId="{67A9FDB1-83D0-41E1-859C-70395A4D733A}" destId="{CE2A5D2D-9C10-449A-80AF-613C2DA3E18C}" srcOrd="1" destOrd="0" parTransId="{D7A030DC-CBD4-4E4D-90A9-34F02BFE272A}" sibTransId="{DA391694-6270-4AE3-9775-E7EACB2E1625}"/>
    <dgm:cxn modelId="{700B9D0D-EC15-4796-9263-CBD6057BACB4}" srcId="{67A9FDB1-83D0-41E1-859C-70395A4D733A}" destId="{ABA270DD-3A5A-4677-A101-01889396D6D3}" srcOrd="0" destOrd="0" parTransId="{661480E1-6CB2-4752-9EEB-58D724D0D4F2}" sibTransId="{FBAA4D29-5818-4181-92C2-D5963F105AF5}"/>
    <dgm:cxn modelId="{148D3BF2-4A71-4CDF-AFE2-70D80A3CCF46}" srcId="{67A9FDB1-83D0-41E1-859C-70395A4D733A}" destId="{F0EECA47-A9F1-4FCB-8E34-045A3A00973D}" srcOrd="2" destOrd="0" parTransId="{62398C41-C621-4693-86C8-DAC146C580ED}" sibTransId="{B7C7129D-7C23-4E89-AC9D-1A8C97539B8B}"/>
    <dgm:cxn modelId="{4D9DB4B7-C64E-41A3-8BB7-3464E49525B1}" type="presOf" srcId="{ABA270DD-3A5A-4677-A101-01889396D6D3}" destId="{269973DC-8278-44CB-8624-6B6584AFA0F8}" srcOrd="0" destOrd="0" presId="urn:microsoft.com/office/officeart/2009/layout/CircleArrowProcess"/>
    <dgm:cxn modelId="{977B78F2-3998-4C94-A2F5-4BAD9868BA0D}" type="presOf" srcId="{67A9FDB1-83D0-41E1-859C-70395A4D733A}" destId="{C8D58699-21D5-4E8A-8711-C59434C1D451}" srcOrd="0" destOrd="0" presId="urn:microsoft.com/office/officeart/2009/layout/CircleArrowProcess"/>
    <dgm:cxn modelId="{0326AA7F-4DAA-42BA-83B6-0CD6790DD5F7}" type="presOf" srcId="{F0EECA47-A9F1-4FCB-8E34-045A3A00973D}" destId="{289B1E68-8560-4A8B-8970-44F346B6EFAB}" srcOrd="0" destOrd="0" presId="urn:microsoft.com/office/officeart/2009/layout/CircleArrowProcess"/>
    <dgm:cxn modelId="{47583868-E186-4BA1-8C0A-8105AE172576}" type="presParOf" srcId="{C8D58699-21D5-4E8A-8711-C59434C1D451}" destId="{9BAFE815-E34B-4E10-8A74-FECC1037B885}" srcOrd="0" destOrd="0" presId="urn:microsoft.com/office/officeart/2009/layout/CircleArrowProcess"/>
    <dgm:cxn modelId="{DD441476-F3D7-44C2-BED9-CA27859C1D49}" type="presParOf" srcId="{9BAFE815-E34B-4E10-8A74-FECC1037B885}" destId="{E2574E24-A1A5-48B7-8FAE-B6F20FBF8AE6}" srcOrd="0" destOrd="0" presId="urn:microsoft.com/office/officeart/2009/layout/CircleArrowProcess"/>
    <dgm:cxn modelId="{20DEEE69-EA34-47F7-9838-FFF8B756A29F}" type="presParOf" srcId="{C8D58699-21D5-4E8A-8711-C59434C1D451}" destId="{269973DC-8278-44CB-8624-6B6584AFA0F8}" srcOrd="1" destOrd="0" presId="urn:microsoft.com/office/officeart/2009/layout/CircleArrowProcess"/>
    <dgm:cxn modelId="{05EC36BB-9D81-40B2-9F01-4C4B1FDAD86F}" type="presParOf" srcId="{C8D58699-21D5-4E8A-8711-C59434C1D451}" destId="{F647D63F-A94B-42F5-9AE6-4FC2CF4F748D}" srcOrd="2" destOrd="0" presId="urn:microsoft.com/office/officeart/2009/layout/CircleArrowProcess"/>
    <dgm:cxn modelId="{43E78E12-7B0B-44EC-A142-481C53BC4412}" type="presParOf" srcId="{F647D63F-A94B-42F5-9AE6-4FC2CF4F748D}" destId="{A0384861-841E-4EC4-A678-66F12D6934AD}" srcOrd="0" destOrd="0" presId="urn:microsoft.com/office/officeart/2009/layout/CircleArrowProcess"/>
    <dgm:cxn modelId="{5EE95F50-D1C0-4A77-86A2-E12AA1F8FD13}" type="presParOf" srcId="{C8D58699-21D5-4E8A-8711-C59434C1D451}" destId="{8E5F81E0-C864-451A-8DED-19DB4D47B991}" srcOrd="3" destOrd="0" presId="urn:microsoft.com/office/officeart/2009/layout/CircleArrowProcess"/>
    <dgm:cxn modelId="{0936B751-BBB1-4772-B3A4-9C39D4F1874D}" type="presParOf" srcId="{C8D58699-21D5-4E8A-8711-C59434C1D451}" destId="{B43F72C8-68E8-43EA-A925-9B944C934D8A}" srcOrd="4" destOrd="0" presId="urn:microsoft.com/office/officeart/2009/layout/CircleArrowProcess"/>
    <dgm:cxn modelId="{4B824E01-BE4D-469F-B945-1E87A0D804EE}" type="presParOf" srcId="{B43F72C8-68E8-43EA-A925-9B944C934D8A}" destId="{6B241395-32ED-4BCB-A3B8-7D1800185B02}" srcOrd="0" destOrd="0" presId="urn:microsoft.com/office/officeart/2009/layout/CircleArrowProcess"/>
    <dgm:cxn modelId="{4484A42D-3F2A-49AF-A1C5-24846AEC3C0A}" type="presParOf" srcId="{C8D58699-21D5-4E8A-8711-C59434C1D451}" destId="{289B1E68-8560-4A8B-8970-44F346B6EFA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74E24-A1A5-48B7-8FAE-B6F20FBF8AE6}">
      <dsp:nvSpPr>
        <dsp:cNvPr id="0" name=""/>
        <dsp:cNvSpPr/>
      </dsp:nvSpPr>
      <dsp:spPr>
        <a:xfrm>
          <a:off x="991882" y="0"/>
          <a:ext cx="1547653" cy="154788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973DC-8278-44CB-8624-6B6584AFA0F8}">
      <dsp:nvSpPr>
        <dsp:cNvPr id="0" name=""/>
        <dsp:cNvSpPr/>
      </dsp:nvSpPr>
      <dsp:spPr>
        <a:xfrm>
          <a:off x="22324" y="791181"/>
          <a:ext cx="860001" cy="429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       </a:t>
          </a:r>
          <a:endParaRPr lang="en-US" sz="2900" kern="1200" dirty="0"/>
        </a:p>
      </dsp:txBody>
      <dsp:txXfrm>
        <a:off x="22324" y="791181"/>
        <a:ext cx="860001" cy="429897"/>
      </dsp:txXfrm>
    </dsp:sp>
    <dsp:sp modelId="{A0384861-841E-4EC4-A678-66F12D6934AD}">
      <dsp:nvSpPr>
        <dsp:cNvPr id="0" name=""/>
        <dsp:cNvSpPr/>
      </dsp:nvSpPr>
      <dsp:spPr>
        <a:xfrm>
          <a:off x="562026" y="889376"/>
          <a:ext cx="1547653" cy="154788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1754093"/>
            <a:satOff val="4262"/>
            <a:lumOff val="6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F81E0-C864-451A-8DED-19DB4D47B991}">
      <dsp:nvSpPr>
        <dsp:cNvPr id="0" name=""/>
        <dsp:cNvSpPr/>
      </dsp:nvSpPr>
      <dsp:spPr>
        <a:xfrm>
          <a:off x="905852" y="1453356"/>
          <a:ext cx="860001" cy="429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        </a:t>
          </a:r>
          <a:endParaRPr lang="en-US" sz="2900" kern="1200" dirty="0"/>
        </a:p>
      </dsp:txBody>
      <dsp:txXfrm>
        <a:off x="905852" y="1453356"/>
        <a:ext cx="860001" cy="429897"/>
      </dsp:txXfrm>
    </dsp:sp>
    <dsp:sp modelId="{6B241395-32ED-4BCB-A3B8-7D1800185B02}">
      <dsp:nvSpPr>
        <dsp:cNvPr id="0" name=""/>
        <dsp:cNvSpPr/>
      </dsp:nvSpPr>
      <dsp:spPr>
        <a:xfrm>
          <a:off x="1102034" y="1885183"/>
          <a:ext cx="1329673" cy="133020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3508185"/>
            <a:satOff val="8525"/>
            <a:lumOff val="1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B1E68-8560-4A8B-8970-44F346B6EFAB}">
      <dsp:nvSpPr>
        <dsp:cNvPr id="0" name=""/>
        <dsp:cNvSpPr/>
      </dsp:nvSpPr>
      <dsp:spPr>
        <a:xfrm>
          <a:off x="1335998" y="2349163"/>
          <a:ext cx="860001" cy="429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      </a:t>
          </a:r>
          <a:endParaRPr lang="en-US" sz="2900" kern="1200" dirty="0"/>
        </a:p>
      </dsp:txBody>
      <dsp:txXfrm>
        <a:off x="1335998" y="2349163"/>
        <a:ext cx="860001" cy="429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530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148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171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48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928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31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855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937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580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5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73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809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558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282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6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1D1D1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373200" y="1373150"/>
            <a:ext cx="2397300" cy="239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1D1D1B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53950" y="2763850"/>
            <a:ext cx="2236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1D1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1D1D1B"/>
                </a:solidFill>
              </a:defRPr>
            </a:lvl1pPr>
            <a:lvl2pPr lvl="1" rtl="0">
              <a:buNone/>
              <a:defRPr>
                <a:solidFill>
                  <a:srgbClr val="1D1D1B"/>
                </a:solidFill>
              </a:defRPr>
            </a:lvl2pPr>
            <a:lvl3pPr lvl="2" rtl="0">
              <a:buNone/>
              <a:defRPr>
                <a:solidFill>
                  <a:srgbClr val="1D1D1B"/>
                </a:solidFill>
              </a:defRPr>
            </a:lvl3pPr>
            <a:lvl4pPr lvl="3" rtl="0">
              <a:buNone/>
              <a:defRPr>
                <a:solidFill>
                  <a:srgbClr val="1D1D1B"/>
                </a:solidFill>
              </a:defRPr>
            </a:lvl4pPr>
            <a:lvl5pPr lvl="4" rtl="0">
              <a:buNone/>
              <a:defRPr>
                <a:solidFill>
                  <a:srgbClr val="1D1D1B"/>
                </a:solidFill>
              </a:defRPr>
            </a:lvl5pPr>
            <a:lvl6pPr lvl="5" rtl="0">
              <a:buNone/>
              <a:defRPr>
                <a:solidFill>
                  <a:srgbClr val="1D1D1B"/>
                </a:solidFill>
              </a:defRPr>
            </a:lvl6pPr>
            <a:lvl7pPr lvl="6" rtl="0">
              <a:buNone/>
              <a:defRPr>
                <a:solidFill>
                  <a:srgbClr val="1D1D1B"/>
                </a:solidFill>
              </a:defRPr>
            </a:lvl7pPr>
            <a:lvl8pPr lvl="7" rtl="0">
              <a:buNone/>
              <a:defRPr>
                <a:solidFill>
                  <a:srgbClr val="1D1D1B"/>
                </a:solidFill>
              </a:defRPr>
            </a:lvl8pPr>
            <a:lvl9pPr lvl="8" rtl="0">
              <a:buNone/>
              <a:defRPr>
                <a:solidFill>
                  <a:srgbClr val="1D1D1B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79975" y="2161800"/>
            <a:ext cx="55839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algn="ctr" rtl="0">
              <a:spcBef>
                <a:spcPts val="60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212050"/>
            <a:ext cx="19572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1D1D1B"/>
                </a:solidFill>
                <a:latin typeface="Vidaloka"/>
                <a:ea typeface="Vidaloka"/>
                <a:cs typeface="Vidaloka"/>
                <a:sym typeface="Vidaloka"/>
              </a:rPr>
              <a:t>“</a:t>
            </a:r>
            <a:endParaRPr sz="7200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buNone/>
              <a:defRPr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buNone/>
              <a:defRPr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buNone/>
              <a:defRPr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buNone/>
              <a:defRPr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buNone/>
              <a:defRPr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buNone/>
              <a:defRPr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buNone/>
              <a:defRPr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buNone/>
              <a:defRPr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4572000" y="4101500"/>
            <a:ext cx="45720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type="blank">
  <p:cSld name="BLANK">
    <p:bg>
      <p:bgPr>
        <a:solidFill>
          <a:srgbClr val="1D1D1B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0" dirty="0" smtClean="0"/>
              <a:t>Как развить </a:t>
            </a:r>
            <a:r>
              <a:rPr lang="ru-RU" i="1" dirty="0" smtClean="0"/>
              <a:t>продуктовое</a:t>
            </a:r>
            <a:r>
              <a:rPr lang="ru-RU" b="0" dirty="0" smtClean="0"/>
              <a:t> мышление, работая в </a:t>
            </a:r>
            <a:r>
              <a:rPr lang="ru-RU" i="1" dirty="0" smtClean="0"/>
              <a:t>проекте</a:t>
            </a:r>
            <a:endParaRPr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2174491" y="2796671"/>
            <a:ext cx="4672358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rgbClr val="FFFFFF"/>
                </a:solidFill>
              </a:rPr>
              <a:t>Что делать-то? </a:t>
            </a:r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94" name="Google Shape;94;p17"/>
          <p:cNvGrpSpPr/>
          <p:nvPr/>
        </p:nvGrpSpPr>
        <p:grpSpPr>
          <a:xfrm>
            <a:off x="4054413" y="1577383"/>
            <a:ext cx="1035173" cy="1035155"/>
            <a:chOff x="6643075" y="3664250"/>
            <a:chExt cx="407950" cy="407975"/>
          </a:xfrm>
        </p:grpSpPr>
        <p:sp>
          <p:nvSpPr>
            <p:cNvPr id="95" name="Google Shape;95;p17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7"/>
          <p:cNvGrpSpPr/>
          <p:nvPr/>
        </p:nvGrpSpPr>
        <p:grpSpPr>
          <a:xfrm rot="3241797">
            <a:off x="3457795" y="1763151"/>
            <a:ext cx="425620" cy="425596"/>
            <a:chOff x="576250" y="4319400"/>
            <a:chExt cx="442075" cy="442050"/>
          </a:xfrm>
        </p:grpSpPr>
        <p:sp>
          <p:nvSpPr>
            <p:cNvPr id="98" name="Google Shape;98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7"/>
          <p:cNvSpPr/>
          <p:nvPr/>
        </p:nvSpPr>
        <p:spPr>
          <a:xfrm>
            <a:off x="4235775" y="1483304"/>
            <a:ext cx="161807" cy="15450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 rot="2697385">
            <a:off x="5223262" y="1820301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744300" y="2339601"/>
            <a:ext cx="98383" cy="9397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 rot="1280154">
            <a:off x="3980797" y="146874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7" name="Google Shape;107;p17"/>
          <p:cNvSpPr/>
          <p:nvPr/>
        </p:nvSpPr>
        <p:spPr>
          <a:xfrm rot="1280082">
            <a:off x="4986221" y="2457575"/>
            <a:ext cx="160945" cy="15373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1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34656"/>
          <a:stretch/>
        </p:blipFill>
        <p:spPr>
          <a:xfrm>
            <a:off x="-1" y="-51793"/>
            <a:ext cx="4572001" cy="5436870"/>
          </a:xfrm>
          <a:prstGeom prst="rect">
            <a:avLst/>
          </a:prstGeom>
        </p:spPr>
      </p:pic>
      <p:sp>
        <p:nvSpPr>
          <p:cNvPr id="224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44748290"/>
              </p:ext>
            </p:extLst>
          </p:nvPr>
        </p:nvGraphicFramePr>
        <p:xfrm>
          <a:off x="5463675" y="1296998"/>
          <a:ext cx="3101562" cy="321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535990" y="1791806"/>
            <a:ext cx="1231516" cy="49807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Команда</a:t>
            </a:r>
            <a:r>
              <a:rPr lang="en-US" b="1" dirty="0">
                <a:solidFill>
                  <a:schemeClr val="tx1"/>
                </a:solidFill>
              </a:rPr>
              <a:t> 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Google Shape;114;p18"/>
          <p:cNvSpPr txBox="1">
            <a:spLocks/>
          </p:cNvSpPr>
          <p:nvPr/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Brace yourself, </a:t>
            </a:r>
            <a:r>
              <a:rPr lang="ru-RU" dirty="0" smtClean="0"/>
              <a:t>будет сложно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407029" y="1386011"/>
            <a:ext cx="2113292" cy="79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None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Должна захотеть развивать продукт и брать на себя ответственность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045317" y="2722448"/>
            <a:ext cx="1352957" cy="49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None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Заказчик</a:t>
            </a:r>
            <a:r>
              <a:rPr lang="en-US" b="1" dirty="0" smtClean="0">
                <a:solidFill>
                  <a:schemeClr val="tx1"/>
                </a:solidFill>
              </a:rPr>
              <a:t> 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7398274" y="2666642"/>
            <a:ext cx="1535191" cy="45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None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Должен вам довериться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379549" y="3543156"/>
            <a:ext cx="1546736" cy="49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None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Менеджмент</a:t>
            </a:r>
            <a:r>
              <a:rPr lang="en-US" b="1" dirty="0" smtClean="0">
                <a:solidFill>
                  <a:schemeClr val="tx1"/>
                </a:solidFill>
              </a:rPr>
              <a:t> 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4299724" y="3467706"/>
            <a:ext cx="2113292" cy="3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None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Должен вас поддержать</a:t>
            </a:r>
            <a:r>
              <a:rPr lang="en-US" dirty="0" smtClean="0"/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2174491" y="2796671"/>
            <a:ext cx="4672358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Product Mindset Receipt</a:t>
            </a:r>
            <a:endParaRPr sz="2800" dirty="0">
              <a:solidFill>
                <a:srgbClr val="FFFFFF"/>
              </a:solidFill>
            </a:endParaRPr>
          </a:p>
        </p:txBody>
      </p:sp>
      <p:grpSp>
        <p:nvGrpSpPr>
          <p:cNvPr id="94" name="Google Shape;94;p17"/>
          <p:cNvGrpSpPr/>
          <p:nvPr/>
        </p:nvGrpSpPr>
        <p:grpSpPr>
          <a:xfrm>
            <a:off x="4054413" y="1577383"/>
            <a:ext cx="1035173" cy="1035155"/>
            <a:chOff x="6643075" y="3664250"/>
            <a:chExt cx="407950" cy="407975"/>
          </a:xfrm>
        </p:grpSpPr>
        <p:sp>
          <p:nvSpPr>
            <p:cNvPr id="95" name="Google Shape;95;p17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7"/>
          <p:cNvGrpSpPr/>
          <p:nvPr/>
        </p:nvGrpSpPr>
        <p:grpSpPr>
          <a:xfrm rot="3241797">
            <a:off x="3457795" y="1763151"/>
            <a:ext cx="425620" cy="425596"/>
            <a:chOff x="576250" y="4319400"/>
            <a:chExt cx="442075" cy="442050"/>
          </a:xfrm>
        </p:grpSpPr>
        <p:sp>
          <p:nvSpPr>
            <p:cNvPr id="98" name="Google Shape;98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7"/>
          <p:cNvSpPr/>
          <p:nvPr/>
        </p:nvSpPr>
        <p:spPr>
          <a:xfrm>
            <a:off x="4235775" y="1483304"/>
            <a:ext cx="161807" cy="15450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 rot="2697385">
            <a:off x="5223262" y="1820301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744300" y="2339601"/>
            <a:ext cx="98383" cy="9397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 rot="1280154">
            <a:off x="3980797" y="146874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07" name="Google Shape;107;p17"/>
          <p:cNvSpPr/>
          <p:nvPr/>
        </p:nvSpPr>
        <p:spPr>
          <a:xfrm rot="1280082">
            <a:off x="4986221" y="2457575"/>
            <a:ext cx="160945" cy="15373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r="22494"/>
          <a:stretch/>
        </p:blipFill>
        <p:spPr>
          <a:xfrm>
            <a:off x="-206943" y="0"/>
            <a:ext cx="4803006" cy="5143500"/>
          </a:xfrm>
          <a:prstGeom prst="rect">
            <a:avLst/>
          </a:prstGeom>
        </p:spPr>
      </p:pic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4974428" y="249289"/>
            <a:ext cx="372653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en-US" dirty="0" smtClean="0"/>
              <a:t> I. YES, WE CAN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Работаем над командной «верой в себя» и доверием со стороны заказчика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2" name="Google Shape;59;p12"/>
          <p:cNvSpPr txBox="1">
            <a:spLocks/>
          </p:cNvSpPr>
          <p:nvPr/>
        </p:nvSpPr>
        <p:spPr>
          <a:xfrm>
            <a:off x="4813869" y="954289"/>
            <a:ext cx="4047652" cy="338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Raleway"/>
              <a:buNone/>
            </a:pPr>
            <a:r>
              <a:rPr lang="ru-RU" sz="1200" b="1" dirty="0" smtClean="0"/>
              <a:t>У команды нет опыта работы с продуктом, отсюда – нет и желания. Исправим </a:t>
            </a:r>
            <a:r>
              <a:rPr lang="ru-RU" sz="1200" b="1" dirty="0" smtClean="0">
                <a:sym typeface="Wingdings" panose="05000000000000000000" pitchFamily="2" charset="2"/>
              </a:rPr>
              <a:t></a:t>
            </a:r>
            <a:r>
              <a:rPr lang="ru-RU" sz="1200" b="1" dirty="0" smtClean="0"/>
              <a:t> </a:t>
            </a:r>
          </a:p>
          <a:p>
            <a:pPr marL="0" indent="0">
              <a:buClr>
                <a:schemeClr val="dk1"/>
              </a:buClr>
              <a:buSzPts val="1100"/>
              <a:buFont typeface="Raleway"/>
              <a:buNone/>
            </a:pPr>
            <a:endParaRPr lang="ru-RU" sz="1200" b="1" dirty="0"/>
          </a:p>
          <a:p>
            <a:pPr marL="0" indent="0">
              <a:buClr>
                <a:schemeClr val="dk1"/>
              </a:buClr>
              <a:buSzPts val="1100"/>
              <a:buFont typeface="Raleway"/>
              <a:buNone/>
            </a:pPr>
            <a:r>
              <a:rPr lang="en-US" sz="1200" b="1" dirty="0" smtClean="0"/>
              <a:t>TO-DO</a:t>
            </a:r>
            <a:r>
              <a:rPr lang="ru-RU" sz="1200" b="1" dirty="0" smtClean="0"/>
              <a:t> 1</a:t>
            </a:r>
            <a:r>
              <a:rPr lang="en-US" sz="1200" b="1" dirty="0" smtClean="0"/>
              <a:t>: </a:t>
            </a:r>
            <a:r>
              <a:rPr lang="ru-RU" sz="1200" b="1" dirty="0" smtClean="0"/>
              <a:t>Найти проблему, которую мы можем решить</a:t>
            </a:r>
            <a:endParaRPr lang="en-US" sz="1200" b="1" dirty="0" smtClean="0"/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ru-RU" sz="1200" i="1" dirty="0" smtClean="0"/>
              <a:t>Во всех проектах есть боль, до которой не доходят руки из-за низкого приоритета</a:t>
            </a:r>
            <a:r>
              <a:rPr lang="en-US" sz="1200" dirty="0" smtClean="0"/>
              <a:t>;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ru-RU" sz="1200" dirty="0" smtClean="0"/>
              <a:t>Пример: тестирование </a:t>
            </a:r>
            <a:r>
              <a:rPr lang="ru-RU" sz="1200" dirty="0" err="1" smtClean="0"/>
              <a:t>прод</a:t>
            </a:r>
            <a:r>
              <a:rPr lang="ru-RU" sz="1200" dirty="0" smtClean="0"/>
              <a:t>-релевантных данных выглядело так</a:t>
            </a:r>
            <a:r>
              <a:rPr lang="en-US" sz="1200" dirty="0" smtClean="0"/>
              <a:t>:</a:t>
            </a:r>
          </a:p>
          <a:p>
            <a:pPr marL="62865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Логисты руками создавали </a:t>
            </a:r>
            <a:r>
              <a:rPr lang="en-US" sz="1200" dirty="0" smtClean="0"/>
              <a:t>Excel</a:t>
            </a:r>
            <a:r>
              <a:rPr lang="ru-RU" sz="1200" dirty="0" smtClean="0"/>
              <a:t> таблицы с тестовыми данными</a:t>
            </a:r>
            <a:r>
              <a:rPr lang="en-US" sz="1200" dirty="0" smtClean="0"/>
              <a:t>; </a:t>
            </a:r>
          </a:p>
          <a:p>
            <a:pPr marL="62865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Каждый раз заново, потому что не было системы хранения;</a:t>
            </a:r>
            <a:r>
              <a:rPr lang="en-US" sz="1200" dirty="0" smtClean="0"/>
              <a:t> </a:t>
            </a:r>
          </a:p>
          <a:p>
            <a:pPr marL="62865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Запускали проверку данных через </a:t>
            </a:r>
            <a:r>
              <a:rPr lang="en-US" sz="1200" dirty="0" err="1" smtClean="0"/>
              <a:t>cmd</a:t>
            </a:r>
            <a:r>
              <a:rPr lang="en-US" sz="1200" dirty="0" smtClean="0"/>
              <a:t>; </a:t>
            </a:r>
          </a:p>
          <a:p>
            <a:pPr marL="62865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Изучали результаты в </a:t>
            </a:r>
            <a:r>
              <a:rPr lang="en-US" sz="1200" dirty="0" smtClean="0"/>
              <a:t>Excel</a:t>
            </a:r>
            <a:r>
              <a:rPr lang="ru-RU" sz="1200" dirty="0" smtClean="0"/>
              <a:t> таблицах на 400+ строк</a:t>
            </a:r>
            <a:r>
              <a:rPr lang="en-US" sz="1200" dirty="0" smtClean="0"/>
              <a:t>; </a:t>
            </a:r>
            <a:br>
              <a:rPr lang="en-US" sz="1200" dirty="0" smtClean="0"/>
            </a:b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r="22494"/>
          <a:stretch/>
        </p:blipFill>
        <p:spPr>
          <a:xfrm>
            <a:off x="-206943" y="0"/>
            <a:ext cx="4803006" cy="5143500"/>
          </a:xfrm>
          <a:prstGeom prst="rect">
            <a:avLst/>
          </a:prstGeom>
        </p:spPr>
      </p:pic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0" name="Google Shape;59;p12"/>
          <p:cNvSpPr txBox="1">
            <a:spLocks/>
          </p:cNvSpPr>
          <p:nvPr/>
        </p:nvSpPr>
        <p:spPr>
          <a:xfrm>
            <a:off x="4698709" y="1003155"/>
            <a:ext cx="4277971" cy="294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200" b="1" dirty="0"/>
              <a:t>TO-DO</a:t>
            </a:r>
            <a:r>
              <a:rPr lang="ru-RU" sz="1200" b="1" dirty="0"/>
              <a:t> </a:t>
            </a:r>
            <a:r>
              <a:rPr lang="ru-RU" sz="1200" b="1" dirty="0" smtClean="0"/>
              <a:t>2</a:t>
            </a:r>
            <a:r>
              <a:rPr lang="en-US" sz="1200" b="1" dirty="0" smtClean="0"/>
              <a:t>:</a:t>
            </a:r>
            <a:r>
              <a:rPr lang="ru-RU" sz="1200" b="1" dirty="0" smtClean="0"/>
              <a:t> Убедить команду решить эту проблему</a:t>
            </a:r>
            <a:endParaRPr lang="en-US" sz="1200" b="1" dirty="0" smtClean="0"/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ru-RU" sz="1200" dirty="0" smtClean="0"/>
              <a:t>Сделать </a:t>
            </a:r>
            <a:r>
              <a:rPr lang="en-US" sz="1200" dirty="0" smtClean="0"/>
              <a:t>MVP</a:t>
            </a:r>
            <a:r>
              <a:rPr lang="ru-RU" sz="1200" dirty="0" smtClean="0"/>
              <a:t> решения</a:t>
            </a:r>
            <a:endParaRPr lang="en-US" sz="1200" dirty="0" smtClean="0"/>
          </a:p>
          <a:p>
            <a:pPr marL="35560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Собрать идеи</a:t>
            </a:r>
            <a:r>
              <a:rPr lang="en-US" sz="1200" dirty="0" smtClean="0"/>
              <a:t>;</a:t>
            </a:r>
          </a:p>
          <a:p>
            <a:pPr marL="35560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Разработать прототип</a:t>
            </a:r>
            <a:r>
              <a:rPr lang="en-US" sz="1200" dirty="0" smtClean="0"/>
              <a:t>;</a:t>
            </a:r>
          </a:p>
          <a:p>
            <a:pPr marL="355600" lvl="1" indent="-171450">
              <a:buClr>
                <a:schemeClr val="dk1"/>
              </a:buClr>
              <a:buSzPts val="1100"/>
            </a:pPr>
            <a:r>
              <a:rPr lang="ru-RU" sz="1200" u="sng" dirty="0" smtClean="0"/>
              <a:t>Важно! Это должно быть вашей внутренней инициативой, а не желанием/заданием заказчика</a:t>
            </a:r>
            <a:r>
              <a:rPr lang="en-US" sz="1200" u="sng" dirty="0" smtClean="0"/>
              <a:t>;</a:t>
            </a:r>
            <a:endParaRPr lang="ru-RU" sz="1200" u="sng" dirty="0" smtClean="0"/>
          </a:p>
          <a:p>
            <a:pPr marL="355600" lvl="1" indent="-171450">
              <a:buClr>
                <a:schemeClr val="dk1"/>
              </a:buClr>
              <a:buSzPts val="1100"/>
            </a:pPr>
            <a:r>
              <a:rPr lang="en-US" sz="1200" dirty="0" smtClean="0"/>
              <a:t>DEMO </a:t>
            </a:r>
            <a:r>
              <a:rPr lang="ru-RU" sz="1200" dirty="0" smtClean="0"/>
              <a:t>заказчику; </a:t>
            </a:r>
            <a:r>
              <a:rPr lang="en-US" sz="1200" dirty="0" smtClean="0"/>
              <a:t> </a:t>
            </a:r>
            <a:endParaRPr lang="ru-RU" sz="1200" dirty="0"/>
          </a:p>
          <a:p>
            <a:pPr marL="355600" lvl="1" indent="-171450">
              <a:buClr>
                <a:schemeClr val="dk1"/>
              </a:buClr>
              <a:buSzPts val="1100"/>
            </a:pPr>
            <a:r>
              <a:rPr lang="ru-RU" sz="1200" strike="sngStrike" dirty="0" smtClean="0"/>
              <a:t>(Если вас не уволят)</a:t>
            </a:r>
            <a:r>
              <a:rPr lang="ru-RU" sz="1200" dirty="0" smtClean="0"/>
              <a:t>, то развивать дальше!</a:t>
            </a:r>
            <a:endParaRPr lang="en-US" sz="1200" dirty="0" smtClean="0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200" b="1" dirty="0"/>
              <a:t>TO-DO</a:t>
            </a:r>
            <a:r>
              <a:rPr lang="ru-RU" sz="1200" b="1" dirty="0"/>
              <a:t> </a:t>
            </a:r>
            <a:r>
              <a:rPr lang="ru-RU" sz="1200" b="1" dirty="0" smtClean="0"/>
              <a:t>3</a:t>
            </a:r>
            <a:r>
              <a:rPr lang="en-US" sz="1200" b="1" dirty="0" smtClean="0"/>
              <a:t>:</a:t>
            </a:r>
            <a:r>
              <a:rPr lang="ru-RU" sz="1200" b="1" dirty="0" smtClean="0"/>
              <a:t> Сделать с командой продукт, который а. решает реальную проблему, б. вызывает гордость у команды. </a:t>
            </a:r>
            <a:endParaRPr lang="en-US" sz="1200" b="1" dirty="0"/>
          </a:p>
          <a:p>
            <a:pPr marL="355600" lvl="1" indent="-171450">
              <a:buClr>
                <a:schemeClr val="dk1"/>
              </a:buClr>
              <a:buSzPts val="1100"/>
            </a:pPr>
            <a:r>
              <a:rPr lang="ru-RU" sz="1200" dirty="0" smtClean="0"/>
              <a:t>Пример: приложение по автоматическому созданию тестовых данных и проверки их на любом окружении;</a:t>
            </a:r>
            <a:br>
              <a:rPr lang="ru-RU" sz="1200" dirty="0" smtClean="0"/>
            </a:br>
            <a:r>
              <a:rPr lang="en-US" sz="1200" dirty="0" smtClean="0"/>
              <a:t>MongoDB &amp; Amazon S3, </a:t>
            </a:r>
            <a:r>
              <a:rPr lang="en-US" sz="1200" dirty="0" err="1" smtClean="0"/>
              <a:t>Kotlin</a:t>
            </a:r>
            <a:r>
              <a:rPr lang="en-US" sz="1200" dirty="0" smtClean="0"/>
              <a:t>, cool UI, Dashboards, High performance for load testing;</a:t>
            </a:r>
          </a:p>
        </p:txBody>
      </p:sp>
      <p:sp>
        <p:nvSpPr>
          <p:cNvPr id="7" name="Google Shape;122;p19"/>
          <p:cNvSpPr txBox="1">
            <a:spLocks/>
          </p:cNvSpPr>
          <p:nvPr/>
        </p:nvSpPr>
        <p:spPr>
          <a:xfrm>
            <a:off x="4974428" y="249289"/>
            <a:ext cx="3726535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fontAlgn="base"/>
            <a:r>
              <a:rPr lang="en-US" smtClean="0"/>
              <a:t> I. YES, WE CAN</a:t>
            </a:r>
            <a:r>
              <a:rPr lang="en-US" b="0" smtClean="0"/>
              <a:t/>
            </a:r>
            <a:br>
              <a:rPr lang="en-US" b="0" smtClean="0"/>
            </a:br>
            <a:r>
              <a:rPr lang="ru-RU" sz="1200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200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Работаем над командной «верой в себя» и доверием со стороны заказчика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2155692" y="2972599"/>
            <a:ext cx="4672358" cy="8334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ru-RU" sz="2000" dirty="0" smtClean="0">
                <a:solidFill>
                  <a:srgbClr val="FFFFFF"/>
                </a:solidFill>
              </a:rPr>
              <a:t>«</a:t>
            </a:r>
            <a:r>
              <a:rPr lang="en-US" sz="2000" dirty="0" smtClean="0">
                <a:solidFill>
                  <a:srgbClr val="FFFFFF"/>
                </a:solidFill>
              </a:rPr>
              <a:t>YES, WE CAN!</a:t>
            </a:r>
            <a:r>
              <a:rPr lang="ru-RU" sz="2000" dirty="0" smtClean="0">
                <a:solidFill>
                  <a:srgbClr val="FFFFFF"/>
                </a:solidFill>
              </a:rPr>
              <a:t>» -</a:t>
            </a:r>
            <a:r>
              <a:rPr lang="en-US" sz="2000" dirty="0" smtClean="0">
                <a:solidFill>
                  <a:srgbClr val="FFFFFF"/>
                </a:solidFill>
              </a:rPr>
              <a:t>&gt;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«</a:t>
            </a:r>
            <a:r>
              <a:rPr lang="en-US" sz="2000" dirty="0">
                <a:solidFill>
                  <a:srgbClr val="FFFFFF"/>
                </a:solidFill>
              </a:rPr>
              <a:t>YES, WE </a:t>
            </a:r>
            <a:r>
              <a:rPr lang="en-US" sz="2000" dirty="0" smtClean="0">
                <a:solidFill>
                  <a:srgbClr val="FFFFFF"/>
                </a:solidFill>
              </a:rPr>
              <a:t>CAN </a:t>
            </a:r>
            <a:r>
              <a:rPr lang="en-US" sz="2000" u="sng" dirty="0" smtClean="0">
                <a:solidFill>
                  <a:srgbClr val="FFFFFF"/>
                </a:solidFill>
              </a:rPr>
              <a:t>EVERYTHING</a:t>
            </a:r>
            <a:r>
              <a:rPr lang="en-US" sz="2000" dirty="0" smtClean="0">
                <a:solidFill>
                  <a:srgbClr val="FFFFFF"/>
                </a:solidFill>
              </a:rPr>
              <a:t>!</a:t>
            </a:r>
            <a:r>
              <a:rPr lang="ru-RU" sz="2000" dirty="0">
                <a:solidFill>
                  <a:srgbClr val="FFFFFF"/>
                </a:solidFill>
              </a:rPr>
              <a:t>»</a:t>
            </a:r>
            <a:endParaRPr sz="2000" dirty="0">
              <a:solidFill>
                <a:srgbClr val="FFFFFF"/>
              </a:solidFill>
            </a:endParaRPr>
          </a:p>
        </p:txBody>
      </p:sp>
      <p:grpSp>
        <p:nvGrpSpPr>
          <p:cNvPr id="94" name="Google Shape;94;p17"/>
          <p:cNvGrpSpPr/>
          <p:nvPr/>
        </p:nvGrpSpPr>
        <p:grpSpPr>
          <a:xfrm>
            <a:off x="4054413" y="1577383"/>
            <a:ext cx="1035173" cy="1035155"/>
            <a:chOff x="6643075" y="3664250"/>
            <a:chExt cx="407950" cy="407975"/>
          </a:xfrm>
        </p:grpSpPr>
        <p:sp>
          <p:nvSpPr>
            <p:cNvPr id="95" name="Google Shape;95;p17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7"/>
          <p:cNvGrpSpPr/>
          <p:nvPr/>
        </p:nvGrpSpPr>
        <p:grpSpPr>
          <a:xfrm rot="3241797">
            <a:off x="3457795" y="1763151"/>
            <a:ext cx="425620" cy="425596"/>
            <a:chOff x="576250" y="4319400"/>
            <a:chExt cx="442075" cy="442050"/>
          </a:xfrm>
        </p:grpSpPr>
        <p:sp>
          <p:nvSpPr>
            <p:cNvPr id="98" name="Google Shape;98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7"/>
          <p:cNvSpPr/>
          <p:nvPr/>
        </p:nvSpPr>
        <p:spPr>
          <a:xfrm>
            <a:off x="4235775" y="1483304"/>
            <a:ext cx="161807" cy="15450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 rot="2697385">
            <a:off x="5223262" y="1820301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744300" y="2339601"/>
            <a:ext cx="98383" cy="9397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 rot="1280154">
            <a:off x="3980797" y="146874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07" name="Google Shape;107;p17"/>
          <p:cNvSpPr/>
          <p:nvPr/>
        </p:nvSpPr>
        <p:spPr>
          <a:xfrm rot="1280082">
            <a:off x="4986221" y="2457575"/>
            <a:ext cx="160945" cy="15373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10826"/>
          <a:stretch/>
        </p:blipFill>
        <p:spPr>
          <a:xfrm>
            <a:off x="-1" y="-30997"/>
            <a:ext cx="4594485" cy="5199682"/>
          </a:xfrm>
          <a:prstGeom prst="rect">
            <a:avLst/>
          </a:prstGeom>
        </p:spPr>
      </p:pic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974428" y="1015688"/>
            <a:ext cx="4047652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200" b="1" dirty="0"/>
              <a:t>TO-DO</a:t>
            </a:r>
            <a:r>
              <a:rPr lang="ru-RU" sz="1200" b="1" dirty="0"/>
              <a:t> </a:t>
            </a:r>
            <a:r>
              <a:rPr lang="ru-RU" sz="1200" b="1" dirty="0" smtClean="0"/>
              <a:t>4</a:t>
            </a:r>
            <a:r>
              <a:rPr lang="en-US" sz="1200" b="1" dirty="0" smtClean="0"/>
              <a:t>:</a:t>
            </a:r>
            <a:r>
              <a:rPr lang="ru-RU" sz="1200" b="1" dirty="0"/>
              <a:t> </a:t>
            </a:r>
            <a:r>
              <a:rPr lang="ru-RU" sz="1200" b="1" dirty="0" smtClean="0"/>
              <a:t>Сделать </a:t>
            </a:r>
            <a:r>
              <a:rPr lang="ru-RU" sz="1200" b="1" dirty="0" err="1" smtClean="0"/>
              <a:t>ревью</a:t>
            </a:r>
            <a:r>
              <a:rPr lang="ru-RU" sz="1200" b="1" dirty="0" smtClean="0"/>
              <a:t> своих зон ответственности. Мы действительно несем ответственность за продукт или просто код здесь пишем? 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marL="0" indent="0">
              <a:buNone/>
            </a:pPr>
            <a:r>
              <a:rPr lang="ru-RU" sz="1200" dirty="0" smtClean="0"/>
              <a:t>Проверить</a:t>
            </a:r>
            <a:r>
              <a:rPr lang="en-US" sz="1200" dirty="0" smtClean="0"/>
              <a:t>:</a:t>
            </a:r>
          </a:p>
          <a:p>
            <a:pPr marL="628650" lvl="1" indent="-171450"/>
            <a:r>
              <a:rPr lang="ru-RU" sz="1200" dirty="0" smtClean="0"/>
              <a:t>Все компоненты системы;</a:t>
            </a:r>
          </a:p>
          <a:p>
            <a:pPr marL="628650" lvl="1" indent="-171450"/>
            <a:r>
              <a:rPr lang="ru-RU" sz="1200" dirty="0" smtClean="0"/>
              <a:t>Все сервисы;</a:t>
            </a:r>
          </a:p>
          <a:p>
            <a:pPr marL="628650" lvl="1" indent="-171450"/>
            <a:r>
              <a:rPr lang="ru-RU" sz="1200" dirty="0" smtClean="0"/>
              <a:t>Все приложения;</a:t>
            </a:r>
            <a:endParaRPr lang="en-US" sz="1200" dirty="0" smtClean="0"/>
          </a:p>
          <a:p>
            <a:pPr marL="628650" lvl="1" indent="-171450"/>
            <a:r>
              <a:rPr lang="ru-RU" sz="1200" dirty="0" smtClean="0"/>
              <a:t>Всю бизнес-функциональность; </a:t>
            </a:r>
            <a:endParaRPr lang="en-US" sz="1200" dirty="0" smtClean="0"/>
          </a:p>
          <a:p>
            <a:pPr marL="0" indent="0">
              <a:buNone/>
            </a:pPr>
            <a:r>
              <a:rPr lang="ru-RU" sz="1200" dirty="0" smtClean="0"/>
              <a:t>Определить</a:t>
            </a:r>
            <a:r>
              <a:rPr lang="en-US" sz="1200" dirty="0" smtClean="0"/>
              <a:t>: </a:t>
            </a:r>
            <a:endParaRPr lang="ru-RU" sz="1200" dirty="0" smtClean="0"/>
          </a:p>
          <a:p>
            <a:pPr marL="171450" indent="-171450"/>
            <a:r>
              <a:rPr lang="ru-RU" sz="1200" dirty="0" smtClean="0"/>
              <a:t>продукты, которые мы хотим и можем развивать,</a:t>
            </a:r>
          </a:p>
          <a:p>
            <a:pPr marL="171450" indent="-171450"/>
            <a:r>
              <a:rPr lang="ru-RU" sz="1200" dirty="0" smtClean="0"/>
              <a:t>Какие компоненты/ сервисы/ приложения/ бизнес-функциональность в них входит;</a:t>
            </a:r>
          </a:p>
          <a:p>
            <a:pPr marL="171450" indent="-171450"/>
            <a:r>
              <a:rPr lang="ru-RU" sz="1200" dirty="0" smtClean="0"/>
              <a:t>Есть ли лишнее/недостающее; </a:t>
            </a: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1093807" y="1398100"/>
            <a:ext cx="2195700" cy="275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5000" smtClean="0">
                <a:ln>
                  <a:solidFill>
                    <a:schemeClr val="bg1"/>
                  </a:solidFill>
                </a:ln>
              </a:rPr>
              <a:t>16</a:t>
            </a:fld>
            <a:endParaRPr sz="5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Google Shape;122;p19"/>
          <p:cNvSpPr txBox="1">
            <a:spLocks noGrp="1"/>
          </p:cNvSpPr>
          <p:nvPr>
            <p:ph type="title"/>
          </p:nvPr>
        </p:nvSpPr>
        <p:spPr>
          <a:xfrm>
            <a:off x="4974428" y="249289"/>
            <a:ext cx="372653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en-US" dirty="0" smtClean="0"/>
              <a:t> II. </a:t>
            </a:r>
            <a:r>
              <a:rPr lang="ru-RU" dirty="0" smtClean="0"/>
              <a:t>Переоценить свои зоны ответственности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10826"/>
          <a:stretch/>
        </p:blipFill>
        <p:spPr>
          <a:xfrm>
            <a:off x="-1" y="-30997"/>
            <a:ext cx="4594485" cy="5199682"/>
          </a:xfrm>
          <a:prstGeom prst="rect">
            <a:avLst/>
          </a:prstGeom>
        </p:spPr>
      </p:pic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974428" y="1015688"/>
            <a:ext cx="4047652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200" b="1" dirty="0"/>
              <a:t>TO-DO</a:t>
            </a:r>
            <a:r>
              <a:rPr lang="ru-RU" sz="1200" b="1" dirty="0"/>
              <a:t> </a:t>
            </a:r>
            <a:r>
              <a:rPr lang="ru-RU" sz="1200" b="1" dirty="0" smtClean="0"/>
              <a:t>5</a:t>
            </a:r>
            <a:r>
              <a:rPr lang="en-US" sz="1200" b="1" dirty="0" smtClean="0"/>
              <a:t>:</a:t>
            </a:r>
            <a:r>
              <a:rPr lang="ru-RU" sz="1200" b="1" dirty="0" smtClean="0"/>
              <a:t> Переопределить зоны ответственности. Лишнее – отдать. Недостающее - забрать.</a:t>
            </a:r>
          </a:p>
          <a:p>
            <a:pPr marL="0" indent="0">
              <a:buNone/>
            </a:pPr>
            <a:r>
              <a:rPr lang="ru-RU" sz="1200" dirty="0" smtClean="0"/>
              <a:t>Секрет успеха:</a:t>
            </a:r>
          </a:p>
          <a:p>
            <a:pPr marL="171450" indent="-171450"/>
            <a:r>
              <a:rPr lang="ru-RU" sz="1200" dirty="0" smtClean="0"/>
              <a:t>Ваша убедительность, красноречие, стойкость и вагон терпения;</a:t>
            </a:r>
          </a:p>
          <a:p>
            <a:pPr marL="171450" indent="-171450"/>
            <a:r>
              <a:rPr lang="ru-RU" sz="1200" dirty="0" smtClean="0"/>
              <a:t>Поддержка со стороны менеджмента и заказчика; </a:t>
            </a:r>
          </a:p>
          <a:p>
            <a:pPr marL="171450" indent="-171450"/>
            <a:endParaRPr lang="ru-RU" sz="1200" dirty="0"/>
          </a:p>
          <a:p>
            <a:pPr marL="0" indent="0">
              <a:buNone/>
            </a:pP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Если вас и после этого не уволили…</a:t>
            </a: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1093807" y="1398100"/>
            <a:ext cx="2195700" cy="275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5000" smtClean="0">
                <a:ln>
                  <a:solidFill>
                    <a:schemeClr val="bg1"/>
                  </a:solidFill>
                </a:ln>
              </a:rPr>
              <a:t>17</a:t>
            </a:fld>
            <a:endParaRPr sz="5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Google Shape;122;p19"/>
          <p:cNvSpPr txBox="1">
            <a:spLocks noGrp="1"/>
          </p:cNvSpPr>
          <p:nvPr>
            <p:ph type="title"/>
          </p:nvPr>
        </p:nvSpPr>
        <p:spPr>
          <a:xfrm>
            <a:off x="4974428" y="249289"/>
            <a:ext cx="372653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en-US" dirty="0" smtClean="0"/>
              <a:t> II. </a:t>
            </a:r>
            <a:r>
              <a:rPr lang="ru-RU" dirty="0" smtClean="0"/>
              <a:t>Переоценить свои зоны ответственности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&quot;No&quot; Symbol 1"/>
          <p:cNvSpPr/>
          <p:nvPr/>
        </p:nvSpPr>
        <p:spPr>
          <a:xfrm>
            <a:off x="3474720" y="411289"/>
            <a:ext cx="571500" cy="533400"/>
          </a:xfrm>
          <a:prstGeom prst="noSmoking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&quot;No&quot; Symbol 7"/>
          <p:cNvSpPr/>
          <p:nvPr/>
        </p:nvSpPr>
        <p:spPr>
          <a:xfrm>
            <a:off x="713863" y="2241550"/>
            <a:ext cx="571500" cy="533400"/>
          </a:xfrm>
          <a:prstGeom prst="noSmoking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&quot;No&quot; Symbol 8"/>
          <p:cNvSpPr/>
          <p:nvPr/>
        </p:nvSpPr>
        <p:spPr>
          <a:xfrm>
            <a:off x="3730327" y="2026920"/>
            <a:ext cx="343956" cy="298450"/>
          </a:xfrm>
          <a:prstGeom prst="noSmoking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&quot;No&quot; Symbol 9"/>
          <p:cNvSpPr/>
          <p:nvPr/>
        </p:nvSpPr>
        <p:spPr>
          <a:xfrm>
            <a:off x="3314161" y="983122"/>
            <a:ext cx="446309" cy="453411"/>
          </a:xfrm>
          <a:prstGeom prst="noSmoking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713863" y="411289"/>
            <a:ext cx="261497" cy="25927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Point Star 12"/>
          <p:cNvSpPr/>
          <p:nvPr/>
        </p:nvSpPr>
        <p:spPr>
          <a:xfrm>
            <a:off x="2060908" y="815053"/>
            <a:ext cx="261497" cy="25927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Point Star 13"/>
          <p:cNvSpPr/>
          <p:nvPr/>
        </p:nvSpPr>
        <p:spPr>
          <a:xfrm>
            <a:off x="2166492" y="3626640"/>
            <a:ext cx="261497" cy="25927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Point Star 14"/>
          <p:cNvSpPr/>
          <p:nvPr/>
        </p:nvSpPr>
        <p:spPr>
          <a:xfrm>
            <a:off x="1026957" y="4141700"/>
            <a:ext cx="261497" cy="25927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Point Star 15"/>
          <p:cNvSpPr/>
          <p:nvPr/>
        </p:nvSpPr>
        <p:spPr>
          <a:xfrm>
            <a:off x="583114" y="2850889"/>
            <a:ext cx="261497" cy="25927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Point Star 16"/>
          <p:cNvSpPr/>
          <p:nvPr/>
        </p:nvSpPr>
        <p:spPr>
          <a:xfrm>
            <a:off x="1157706" y="1436533"/>
            <a:ext cx="198120" cy="220636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Point Star 17"/>
          <p:cNvSpPr/>
          <p:nvPr/>
        </p:nvSpPr>
        <p:spPr>
          <a:xfrm>
            <a:off x="3661410" y="4263341"/>
            <a:ext cx="198120" cy="220636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Explosion 1 10"/>
          <p:cNvSpPr/>
          <p:nvPr/>
        </p:nvSpPr>
        <p:spPr>
          <a:xfrm>
            <a:off x="3948627" y="3504817"/>
            <a:ext cx="251311" cy="25927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Explosion 1 19"/>
          <p:cNvSpPr/>
          <p:nvPr/>
        </p:nvSpPr>
        <p:spPr>
          <a:xfrm>
            <a:off x="4145059" y="2800867"/>
            <a:ext cx="251311" cy="25927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Explosion 1 20"/>
          <p:cNvSpPr/>
          <p:nvPr/>
        </p:nvSpPr>
        <p:spPr>
          <a:xfrm>
            <a:off x="1014319" y="1906340"/>
            <a:ext cx="251311" cy="25927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Explosion 1 21"/>
          <p:cNvSpPr/>
          <p:nvPr/>
        </p:nvSpPr>
        <p:spPr>
          <a:xfrm>
            <a:off x="445554" y="1025152"/>
            <a:ext cx="251311" cy="25927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2162950" y="2713877"/>
            <a:ext cx="4672358" cy="8334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Product Development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(Product Canvas)</a:t>
            </a:r>
            <a:endParaRPr sz="2000" dirty="0">
              <a:solidFill>
                <a:srgbClr val="FFFFFF"/>
              </a:solidFill>
            </a:endParaRPr>
          </a:p>
        </p:txBody>
      </p:sp>
      <p:grpSp>
        <p:nvGrpSpPr>
          <p:cNvPr id="94" name="Google Shape;94;p17"/>
          <p:cNvGrpSpPr/>
          <p:nvPr/>
        </p:nvGrpSpPr>
        <p:grpSpPr>
          <a:xfrm>
            <a:off x="4054413" y="1577383"/>
            <a:ext cx="1035173" cy="1035155"/>
            <a:chOff x="6643075" y="3664250"/>
            <a:chExt cx="407950" cy="407975"/>
          </a:xfrm>
        </p:grpSpPr>
        <p:sp>
          <p:nvSpPr>
            <p:cNvPr id="95" name="Google Shape;95;p17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7"/>
          <p:cNvGrpSpPr/>
          <p:nvPr/>
        </p:nvGrpSpPr>
        <p:grpSpPr>
          <a:xfrm rot="3241797">
            <a:off x="3457795" y="1763151"/>
            <a:ext cx="425620" cy="425596"/>
            <a:chOff x="576250" y="4319400"/>
            <a:chExt cx="442075" cy="442050"/>
          </a:xfrm>
        </p:grpSpPr>
        <p:sp>
          <p:nvSpPr>
            <p:cNvPr id="98" name="Google Shape;98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7"/>
          <p:cNvSpPr/>
          <p:nvPr/>
        </p:nvSpPr>
        <p:spPr>
          <a:xfrm>
            <a:off x="4235775" y="1483304"/>
            <a:ext cx="161807" cy="15450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 rot="2697385">
            <a:off x="5223262" y="1820301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744300" y="2339601"/>
            <a:ext cx="98383" cy="9397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 rot="1280154">
            <a:off x="3980797" y="146874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07" name="Google Shape;107;p17"/>
          <p:cNvSpPr/>
          <p:nvPr/>
        </p:nvSpPr>
        <p:spPr>
          <a:xfrm rot="1280082">
            <a:off x="4986221" y="2457575"/>
            <a:ext cx="160945" cy="15373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7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8717"/>
          <a:stretch/>
        </p:blipFill>
        <p:spPr>
          <a:xfrm>
            <a:off x="0" y="-23247"/>
            <a:ext cx="4572000" cy="5199681"/>
          </a:xfrm>
          <a:prstGeom prst="rect">
            <a:avLst/>
          </a:prstGeom>
        </p:spPr>
      </p:pic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790969" y="850598"/>
            <a:ext cx="4022479" cy="3786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 fontAlgn="base">
              <a:buNone/>
            </a:pPr>
            <a:r>
              <a:rPr lang="en-US" sz="900" b="1" dirty="0"/>
              <a:t>TO-DO</a:t>
            </a:r>
            <a:r>
              <a:rPr lang="ru-RU" sz="900" b="1" dirty="0"/>
              <a:t> </a:t>
            </a:r>
            <a:r>
              <a:rPr lang="en-US" sz="900" b="1" dirty="0" smtClean="0"/>
              <a:t>6:</a:t>
            </a:r>
            <a:r>
              <a:rPr lang="ru-RU" sz="900" b="1" dirty="0" smtClean="0"/>
              <a:t> Заполнить </a:t>
            </a:r>
            <a:r>
              <a:rPr lang="en-US" sz="900" b="1" dirty="0" smtClean="0"/>
              <a:t>Product Canvas. </a:t>
            </a:r>
            <a:endParaRPr lang="en-US" sz="900" dirty="0" smtClean="0"/>
          </a:p>
          <a:p>
            <a:pPr fontAlgn="base"/>
            <a:r>
              <a:rPr lang="ru-RU" sz="900" dirty="0" smtClean="0"/>
              <a:t>Цель / </a:t>
            </a:r>
            <a:r>
              <a:rPr lang="en-US" sz="900" dirty="0" smtClean="0"/>
              <a:t>Goal</a:t>
            </a:r>
            <a:endParaRPr lang="en-US" sz="900" dirty="0"/>
          </a:p>
          <a:p>
            <a:pPr lvl="1" fontAlgn="base"/>
            <a:r>
              <a:rPr lang="ru-RU" sz="900" dirty="0" smtClean="0"/>
              <a:t>О чем</a:t>
            </a:r>
            <a:r>
              <a:rPr lang="en-US" sz="900" dirty="0" smtClean="0"/>
              <a:t> </a:t>
            </a:r>
            <a:r>
              <a:rPr lang="ru-RU" sz="900" dirty="0" smtClean="0"/>
              <a:t>ваш продукт, какую цель решает, какое </a:t>
            </a:r>
            <a:r>
              <a:rPr lang="en-US" sz="900" dirty="0" smtClean="0"/>
              <a:t>business-value </a:t>
            </a:r>
            <a:r>
              <a:rPr lang="ru-RU" sz="900" dirty="0" smtClean="0"/>
              <a:t>приносит;</a:t>
            </a:r>
            <a:endParaRPr lang="en-US" sz="900" dirty="0"/>
          </a:p>
          <a:p>
            <a:pPr fontAlgn="base"/>
            <a:r>
              <a:rPr lang="ru-RU" sz="900" dirty="0" smtClean="0"/>
              <a:t>Планы / </a:t>
            </a:r>
            <a:r>
              <a:rPr lang="en-US" sz="900" dirty="0" smtClean="0"/>
              <a:t>Roadmap;</a:t>
            </a:r>
            <a:r>
              <a:rPr lang="en-US" sz="900" dirty="0"/>
              <a:t> </a:t>
            </a:r>
          </a:p>
          <a:p>
            <a:pPr lvl="1" fontAlgn="base"/>
            <a:r>
              <a:rPr lang="ru-RU" sz="900" dirty="0" smtClean="0"/>
              <a:t>Что для этого продукта в </a:t>
            </a:r>
            <a:r>
              <a:rPr lang="ru-RU" sz="900" dirty="0" err="1" smtClean="0"/>
              <a:t>беклоге</a:t>
            </a:r>
            <a:r>
              <a:rPr lang="ru-RU" sz="900" dirty="0" smtClean="0"/>
              <a:t>?</a:t>
            </a:r>
            <a:r>
              <a:rPr lang="en-US" sz="900" dirty="0" smtClean="0"/>
              <a:t>;</a:t>
            </a:r>
            <a:endParaRPr lang="en-US" sz="900" dirty="0"/>
          </a:p>
          <a:p>
            <a:pPr fontAlgn="base"/>
            <a:r>
              <a:rPr lang="ru-RU" sz="900" dirty="0" smtClean="0"/>
              <a:t>Бизнес функциональность / </a:t>
            </a:r>
            <a:r>
              <a:rPr lang="en-US" sz="900" dirty="0" smtClean="0"/>
              <a:t>Top business Features;</a:t>
            </a:r>
            <a:r>
              <a:rPr lang="en-US" sz="900" dirty="0"/>
              <a:t> </a:t>
            </a:r>
          </a:p>
          <a:p>
            <a:pPr lvl="1" fontAlgn="base"/>
            <a:r>
              <a:rPr lang="ru-RU" sz="900" dirty="0" smtClean="0"/>
              <a:t>Список наиболее значимая функциональность продукта. Например, список </a:t>
            </a:r>
            <a:r>
              <a:rPr lang="en-US" sz="900" dirty="0" smtClean="0"/>
              <a:t>User Stories;</a:t>
            </a:r>
            <a:endParaRPr lang="en-US" sz="900" dirty="0"/>
          </a:p>
          <a:p>
            <a:pPr fontAlgn="base"/>
            <a:r>
              <a:rPr lang="ru-RU" sz="900" dirty="0" smtClean="0"/>
              <a:t>Архитектура / </a:t>
            </a:r>
            <a:r>
              <a:rPr lang="en-US" sz="900" dirty="0" smtClean="0"/>
              <a:t>Architecture</a:t>
            </a:r>
            <a:r>
              <a:rPr lang="en-US" sz="900" dirty="0"/>
              <a:t>; </a:t>
            </a:r>
            <a:endParaRPr lang="ru-RU" sz="900" dirty="0" smtClean="0"/>
          </a:p>
          <a:p>
            <a:pPr lvl="1" fontAlgn="base"/>
            <a:r>
              <a:rPr lang="ru-RU" sz="900" dirty="0" smtClean="0"/>
              <a:t>Внутренняя архитектура вашего продукта / подсистемы и внешняя. </a:t>
            </a:r>
            <a:endParaRPr lang="en-US" sz="900" dirty="0"/>
          </a:p>
          <a:p>
            <a:pPr fontAlgn="base"/>
            <a:r>
              <a:rPr lang="ru-RU" sz="900" dirty="0" smtClean="0"/>
              <a:t>Заинтересованные лица / </a:t>
            </a:r>
            <a:r>
              <a:rPr lang="en-US" sz="900" dirty="0" smtClean="0"/>
              <a:t>Stakeholders</a:t>
            </a:r>
            <a:r>
              <a:rPr lang="en-US" sz="900" dirty="0"/>
              <a:t>;</a:t>
            </a:r>
          </a:p>
          <a:p>
            <a:pPr lvl="1" fontAlgn="base"/>
            <a:r>
              <a:rPr lang="ru-RU" sz="900" dirty="0" smtClean="0"/>
              <a:t>Список всех, кто заинтересован в вашем продукте. </a:t>
            </a:r>
            <a:r>
              <a:rPr lang="en-US" sz="900" dirty="0"/>
              <a:t> </a:t>
            </a:r>
          </a:p>
          <a:p>
            <a:pPr lvl="1" fontAlgn="base"/>
            <a:r>
              <a:rPr lang="ru-RU" sz="900" dirty="0" smtClean="0"/>
              <a:t>Матрица </a:t>
            </a:r>
            <a:r>
              <a:rPr lang="en-US" sz="900" dirty="0" smtClean="0"/>
              <a:t>RACI;</a:t>
            </a:r>
            <a:r>
              <a:rPr lang="en-US" sz="900" dirty="0"/>
              <a:t> </a:t>
            </a:r>
          </a:p>
          <a:p>
            <a:pPr fontAlgn="base"/>
            <a:r>
              <a:rPr lang="ru-RU" sz="900" dirty="0" smtClean="0"/>
              <a:t>Риски / </a:t>
            </a:r>
            <a:r>
              <a:rPr lang="en-US" sz="900" dirty="0" smtClean="0"/>
              <a:t>Risks</a:t>
            </a:r>
            <a:r>
              <a:rPr lang="en-US" sz="900" dirty="0"/>
              <a:t>; </a:t>
            </a:r>
            <a:endParaRPr lang="ru-RU" sz="900" dirty="0"/>
          </a:p>
          <a:p>
            <a:pPr lvl="1" fontAlgn="base"/>
            <a:r>
              <a:rPr lang="ru-RU" sz="900" dirty="0" smtClean="0"/>
              <a:t>Список всех рисков, которые вы видите для своего продукта. </a:t>
            </a:r>
            <a:endParaRPr lang="en-US" sz="900" dirty="0"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7" name="Google Shape;122;p19"/>
          <p:cNvSpPr txBox="1">
            <a:spLocks noGrp="1"/>
          </p:cNvSpPr>
          <p:nvPr>
            <p:ph type="title"/>
          </p:nvPr>
        </p:nvSpPr>
        <p:spPr>
          <a:xfrm>
            <a:off x="4974428" y="249289"/>
            <a:ext cx="3726535" cy="6013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en-US" dirty="0" smtClean="0"/>
              <a:t> III. Product Canvas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 idx="4294967295"/>
          </p:nvPr>
        </p:nvSpPr>
        <p:spPr>
          <a:xfrm>
            <a:off x="1188450" y="1713700"/>
            <a:ext cx="6767100" cy="7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FFFFFF"/>
                </a:solidFill>
              </a:rPr>
              <a:t>Привет</a:t>
            </a:r>
            <a:r>
              <a:rPr lang="en" sz="1800" dirty="0" smtClean="0">
                <a:solidFill>
                  <a:srgbClr val="FFFFFF"/>
                </a:solidFill>
              </a:rPr>
              <a:t>!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294967295"/>
          </p:nvPr>
        </p:nvSpPr>
        <p:spPr>
          <a:xfrm>
            <a:off x="1188450" y="2298999"/>
            <a:ext cx="6767100" cy="16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</a:rPr>
              <a:t>Меня зовут Виктория Сапожникова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FFFFFF"/>
                </a:solidFill>
              </a:rPr>
              <a:t>и</a:t>
            </a:r>
            <a:r>
              <a:rPr lang="ru-RU" sz="1400" dirty="0" smtClean="0">
                <a:solidFill>
                  <a:srgbClr val="FFFFFF"/>
                </a:solidFill>
              </a:rPr>
              <a:t> я </a:t>
            </a:r>
            <a:r>
              <a:rPr lang="en-US" sz="1400" dirty="0" smtClean="0">
                <a:solidFill>
                  <a:srgbClr val="FFFFFF"/>
                </a:solidFill>
              </a:rPr>
              <a:t>Product Owner </a:t>
            </a:r>
            <a:r>
              <a:rPr lang="ru-RU" sz="1400" dirty="0" smtClean="0">
                <a:solidFill>
                  <a:srgbClr val="FFFFFF"/>
                </a:solidFill>
              </a:rPr>
              <a:t>в компании </a:t>
            </a:r>
            <a:r>
              <a:rPr lang="en-US" sz="1400" dirty="0" smtClean="0">
                <a:solidFill>
                  <a:srgbClr val="FFFFFF"/>
                </a:solidFill>
              </a:rPr>
              <a:t>Deutsche Telekom IT Solutions,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FFFFFF"/>
                </a:solidFill>
              </a:rPr>
              <a:t>г</a:t>
            </a:r>
            <a:r>
              <a:rPr lang="ru-RU" sz="1400" dirty="0" smtClean="0">
                <a:solidFill>
                  <a:srgbClr val="FFFFFF"/>
                </a:solidFill>
              </a:rPr>
              <a:t>де занимаюсь проектом </a:t>
            </a:r>
            <a:r>
              <a:rPr lang="en-US" sz="1400" dirty="0" smtClean="0">
                <a:solidFill>
                  <a:srgbClr val="FFFFFF"/>
                </a:solidFill>
              </a:rPr>
              <a:t>SBB (Swiss Federal Railways)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23" y="268991"/>
            <a:ext cx="1670413" cy="1670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37755"/>
          <a:stretch/>
        </p:blipFill>
        <p:spPr>
          <a:xfrm>
            <a:off x="-72572" y="0"/>
            <a:ext cx="4673601" cy="5143500"/>
          </a:xfrm>
          <a:prstGeom prst="rect">
            <a:avLst/>
          </a:prstGeom>
        </p:spPr>
      </p:pic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737379" y="728679"/>
            <a:ext cx="4200631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400" b="1" dirty="0"/>
              <a:t>TO-DO</a:t>
            </a:r>
            <a:r>
              <a:rPr lang="ru-RU" sz="1400" b="1" dirty="0"/>
              <a:t> </a:t>
            </a:r>
            <a:r>
              <a:rPr lang="ru-RU" sz="1400" b="1" dirty="0" smtClean="0"/>
              <a:t>7</a:t>
            </a:r>
            <a:r>
              <a:rPr lang="en-US" sz="1400" b="1" dirty="0" smtClean="0"/>
              <a:t>:</a:t>
            </a:r>
            <a:r>
              <a:rPr lang="ru-RU" sz="1400" b="1" dirty="0" smtClean="0"/>
              <a:t> Проработать те места, которые вы не смогли заполнить в </a:t>
            </a:r>
            <a:r>
              <a:rPr lang="en-US" sz="1400" b="1" dirty="0" smtClean="0"/>
              <a:t>Product Canvas. </a:t>
            </a:r>
            <a:r>
              <a:rPr lang="ru-RU" sz="1400" b="1" dirty="0" smtClean="0"/>
              <a:t> </a:t>
            </a:r>
            <a:endParaRPr lang="ru-RU" sz="1400" b="1" dirty="0"/>
          </a:p>
          <a:p>
            <a:pPr marL="0" lvl="0" indent="0">
              <a:buNone/>
            </a:pPr>
            <a:endParaRPr lang="ru-RU" dirty="0" smtClean="0"/>
          </a:p>
          <a:p>
            <a:pPr marL="342900" lvl="0" indent="-342900">
              <a:buAutoNum type="arabicPeriod"/>
            </a:pPr>
            <a:r>
              <a:rPr lang="ru-RU" dirty="0" smtClean="0"/>
              <a:t>Если плохо знаете бизнес-функциональность: Узнать у бизнеса</a:t>
            </a:r>
            <a:r>
              <a:rPr lang="en-US" dirty="0" smtClean="0"/>
              <a:t>;</a:t>
            </a:r>
          </a:p>
          <a:p>
            <a:pPr marL="342900" indent="-342900">
              <a:buAutoNum type="arabicPeriod"/>
            </a:pPr>
            <a:r>
              <a:rPr lang="ru-RU" dirty="0" smtClean="0"/>
              <a:t>Если плохо понимаете архитектуру:</a:t>
            </a:r>
            <a:br>
              <a:rPr lang="ru-RU" dirty="0" smtClean="0"/>
            </a:br>
            <a:r>
              <a:rPr lang="ru-RU" dirty="0" smtClean="0"/>
              <a:t>Найти архитектора, который в ней разбирается;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smtClean="0"/>
              <a:t>Если не знаете всех заинтересованных лиц:</a:t>
            </a:r>
            <a:br>
              <a:rPr lang="ru-RU" dirty="0" smtClean="0"/>
            </a:br>
            <a:r>
              <a:rPr lang="ru-RU" dirty="0" smtClean="0"/>
              <a:t>выявить их и познакомиться</a:t>
            </a:r>
            <a:r>
              <a:rPr lang="en-US" dirty="0" smtClean="0"/>
              <a:t>;</a:t>
            </a:r>
          </a:p>
          <a:p>
            <a:pPr marL="342900" indent="-342900">
              <a:buAutoNum type="arabicPeriod"/>
            </a:pPr>
            <a:r>
              <a:rPr lang="ru-RU" dirty="0" smtClean="0"/>
              <a:t>Если видите риски:</a:t>
            </a:r>
            <a:br>
              <a:rPr lang="ru-RU" dirty="0" smtClean="0"/>
            </a:br>
            <a:r>
              <a:rPr lang="ru-RU" dirty="0" smtClean="0"/>
              <a:t>обсудить их с менеджментом/ заказчиком / командой. </a:t>
            </a:r>
            <a:br>
              <a:rPr lang="ru-RU" dirty="0" smtClean="0"/>
            </a:br>
            <a:r>
              <a:rPr lang="ru-RU" dirty="0" smtClean="0"/>
              <a:t>Каждая неясность в </a:t>
            </a:r>
            <a:r>
              <a:rPr lang="en-US" dirty="0" smtClean="0"/>
              <a:t>Product Canvas </a:t>
            </a:r>
            <a:r>
              <a:rPr lang="ru-RU" dirty="0" smtClean="0"/>
              <a:t>должна иметь свой </a:t>
            </a:r>
            <a:r>
              <a:rPr lang="en-US" dirty="0" smtClean="0"/>
              <a:t>action point.  </a:t>
            </a:r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8" name="Google Shape;122;p19"/>
          <p:cNvSpPr txBox="1">
            <a:spLocks noGrp="1"/>
          </p:cNvSpPr>
          <p:nvPr>
            <p:ph type="title"/>
          </p:nvPr>
        </p:nvSpPr>
        <p:spPr>
          <a:xfrm>
            <a:off x="4974428" y="249289"/>
            <a:ext cx="3726535" cy="6013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en-US" dirty="0" smtClean="0"/>
              <a:t> III. Product Canvas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ctrTitle" idx="4294967295"/>
          </p:nvPr>
        </p:nvSpPr>
        <p:spPr>
          <a:xfrm>
            <a:off x="1188150" y="1046580"/>
            <a:ext cx="6767100" cy="6871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FFFF"/>
                </a:solidFill>
              </a:rPr>
              <a:t>+ Все разработчики берут на себя </a:t>
            </a:r>
            <a:r>
              <a:rPr lang="en-US" sz="2000" dirty="0" smtClean="0">
                <a:solidFill>
                  <a:srgbClr val="FFFFFF"/>
                </a:solidFill>
              </a:rPr>
              <a:t>Solution Design</a:t>
            </a:r>
            <a:r>
              <a:rPr lang="en" sz="2000" dirty="0" smtClean="0">
                <a:solidFill>
                  <a:srgbClr val="FFFFFF"/>
                </a:solidFill>
              </a:rPr>
              <a:t>;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81" name="Google Shape;181;p25"/>
          <p:cNvSpPr txBox="1">
            <a:spLocks noGrp="1"/>
          </p:cNvSpPr>
          <p:nvPr>
            <p:ph type="subTitle" idx="4294967295"/>
          </p:nvPr>
        </p:nvSpPr>
        <p:spPr>
          <a:xfrm>
            <a:off x="1240604" y="1498585"/>
            <a:ext cx="67671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 smtClean="0"/>
              <a:t>До: только </a:t>
            </a:r>
            <a:r>
              <a:rPr lang="ru-RU" dirty="0" err="1" smtClean="0"/>
              <a:t>техлид</a:t>
            </a:r>
            <a:r>
              <a:rPr lang="ru-RU" dirty="0" smtClean="0"/>
              <a:t> делал </a:t>
            </a:r>
            <a:r>
              <a:rPr lang="en-US" dirty="0" smtClean="0"/>
              <a:t>Solution Design </a:t>
            </a:r>
            <a:r>
              <a:rPr lang="ru-RU" dirty="0" smtClean="0"/>
              <a:t>для всей команды;</a:t>
            </a:r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ctrTitle" idx="4294967295"/>
          </p:nvPr>
        </p:nvSpPr>
        <p:spPr>
          <a:xfrm>
            <a:off x="1121610" y="2846024"/>
            <a:ext cx="6767100" cy="738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FFFFFF"/>
                </a:solidFill>
              </a:rPr>
              <a:t>+ </a:t>
            </a:r>
            <a:r>
              <a:rPr lang="ru-RU" sz="2000" dirty="0" smtClean="0">
                <a:solidFill>
                  <a:srgbClr val="FFFFFF"/>
                </a:solidFill>
              </a:rPr>
              <a:t>Команда инициативная и ответственная 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84" name="Google Shape;184;p25"/>
          <p:cNvSpPr txBox="1">
            <a:spLocks noGrp="1"/>
          </p:cNvSpPr>
          <p:nvPr>
            <p:ph type="ctrTitle" idx="4294967295"/>
          </p:nvPr>
        </p:nvSpPr>
        <p:spPr>
          <a:xfrm>
            <a:off x="1273111" y="1876489"/>
            <a:ext cx="6767100" cy="4708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FFFFFF"/>
                </a:solidFill>
              </a:rPr>
              <a:t>+ </a:t>
            </a:r>
            <a:r>
              <a:rPr lang="ru-RU" sz="2000" dirty="0" smtClean="0">
                <a:solidFill>
                  <a:srgbClr val="FFFFFF"/>
                </a:solidFill>
              </a:rPr>
              <a:t>Меньше времени на анализ багов и дефектов; 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4294967295"/>
          </p:nvPr>
        </p:nvSpPr>
        <p:spPr>
          <a:xfrm>
            <a:off x="1273111" y="2115727"/>
            <a:ext cx="67671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 smtClean="0"/>
              <a:t>Больше кейсов решается без вовлечения </a:t>
            </a:r>
            <a:r>
              <a:rPr lang="en-US" dirty="0" smtClean="0"/>
              <a:t>PO&amp;BA. </a:t>
            </a:r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dirty="0"/>
          </a:p>
        </p:txBody>
      </p:sp>
      <p:grpSp>
        <p:nvGrpSpPr>
          <p:cNvPr id="187" name="Google Shape;187;p25"/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188" name="Google Shape;188;p25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84;p25"/>
          <p:cNvSpPr txBox="1">
            <a:spLocks/>
          </p:cNvSpPr>
          <p:nvPr/>
        </p:nvSpPr>
        <p:spPr>
          <a:xfrm>
            <a:off x="994280" y="2464322"/>
            <a:ext cx="7194736" cy="47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+ Раньше находим возможные ошибки и неточности;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6" name="Google Shape;185;p25"/>
          <p:cNvSpPr txBox="1">
            <a:spLocks/>
          </p:cNvSpPr>
          <p:nvPr/>
        </p:nvSpPr>
        <p:spPr>
          <a:xfrm>
            <a:off x="1273111" y="2709927"/>
            <a:ext cx="67671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1 голова хорошо, а 2 лучше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Google Shape;185;p25"/>
          <p:cNvSpPr txBox="1">
            <a:spLocks/>
          </p:cNvSpPr>
          <p:nvPr/>
        </p:nvSpPr>
        <p:spPr>
          <a:xfrm>
            <a:off x="1372920" y="3304127"/>
            <a:ext cx="67671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Наш продукт = наш ребенок. Мы знаем, как его растить.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/>
          <p:nvPr/>
        </p:nvSpPr>
        <p:spPr>
          <a:xfrm>
            <a:off x="2596153" y="1076400"/>
            <a:ext cx="3855147" cy="3001276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D1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2764910" y="1235781"/>
            <a:ext cx="3532500" cy="22557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sz="1000" dirty="0">
              <a:solidFill>
                <a:srgbClr val="57657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32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4294967295"/>
          </p:nvPr>
        </p:nvSpPr>
        <p:spPr>
          <a:xfrm>
            <a:off x="2585058" y="377371"/>
            <a:ext cx="3877336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FFFFFF"/>
                </a:solidFill>
              </a:rPr>
              <a:t>Сделайте это!</a:t>
            </a:r>
            <a:endParaRPr lang="en-US" sz="1200" dirty="0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>Вопросы?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00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>Спасибо за внимание!</a:t>
            </a:r>
            <a:endParaRPr dirty="0"/>
          </a:p>
        </p:txBody>
      </p:sp>
      <p:sp>
        <p:nvSpPr>
          <p:cNvPr id="3" name="Google Shape;65;p13"/>
          <p:cNvSpPr txBox="1">
            <a:spLocks/>
          </p:cNvSpPr>
          <p:nvPr/>
        </p:nvSpPr>
        <p:spPr>
          <a:xfrm>
            <a:off x="3170539" y="2743595"/>
            <a:ext cx="2701321" cy="26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ru-RU" sz="1000" dirty="0" smtClean="0">
                <a:solidFill>
                  <a:schemeClr val="tx1"/>
                </a:solidFill>
              </a:rPr>
              <a:t>Давайте дружить</a:t>
            </a:r>
            <a:endParaRPr lang="en-US" sz="1000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sokolviktoria94@gmail.com</a:t>
            </a:r>
          </a:p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Instagram: @</a:t>
            </a:r>
            <a:r>
              <a:rPr lang="en-US" sz="1000" dirty="0" err="1" smtClean="0">
                <a:solidFill>
                  <a:schemeClr val="tx1"/>
                </a:solidFill>
              </a:rPr>
              <a:t>sokolviktory</a:t>
            </a:r>
            <a:endParaRPr lang="ru-RU" sz="1000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linkedin.com/in/</a:t>
            </a:r>
            <a:r>
              <a:rPr lang="en-US" sz="1000" dirty="0" err="1" smtClean="0">
                <a:solidFill>
                  <a:schemeClr val="tx1"/>
                </a:solidFill>
              </a:rPr>
              <a:t>sokolviktoria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i="1" dirty="0" smtClean="0"/>
              <a:t>   </a:t>
            </a:r>
            <a:endParaRPr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00" y="1744889"/>
            <a:ext cx="2171774" cy="229054"/>
          </a:xfrm>
          <a:prstGeom prst="rect">
            <a:avLst/>
          </a:prstGeom>
        </p:spPr>
      </p:pic>
      <p:sp>
        <p:nvSpPr>
          <p:cNvPr id="4" name="Google Shape;65;p13"/>
          <p:cNvSpPr txBox="1">
            <a:spLocks/>
          </p:cNvSpPr>
          <p:nvPr/>
        </p:nvSpPr>
        <p:spPr>
          <a:xfrm>
            <a:off x="3525308" y="2271880"/>
            <a:ext cx="2036157" cy="26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Когда ты не </a:t>
            </a:r>
            <a:r>
              <a:rPr lang="en-US" sz="1400" dirty="0" smtClean="0">
                <a:solidFill>
                  <a:schemeClr val="tx1"/>
                </a:solidFill>
              </a:rPr>
              <a:t>B2C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и не </a:t>
            </a:r>
            <a:r>
              <a:rPr lang="en-US" sz="1400" dirty="0" smtClean="0">
                <a:solidFill>
                  <a:schemeClr val="tx1"/>
                </a:solidFill>
              </a:rPr>
              <a:t>B2B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52743" y="20630"/>
            <a:ext cx="6916458" cy="4610972"/>
          </a:xfrm>
          <a:prstGeom prst="rect">
            <a:avLst/>
          </a:prstGeom>
        </p:spPr>
      </p:pic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Предыстория</a:t>
            </a:r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4875113" y="3455297"/>
            <a:ext cx="3913287" cy="1160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b="1" dirty="0" smtClean="0"/>
              <a:t>Конец Эйфории:</a:t>
            </a:r>
            <a:endParaRPr lang="en" b="1" dirty="0" smtClean="0"/>
          </a:p>
          <a:p>
            <a:pPr marL="171450" indent="-171450"/>
            <a:r>
              <a:rPr lang="ru-RU" dirty="0" smtClean="0"/>
              <a:t>Лид команды тестирования</a:t>
            </a:r>
            <a:r>
              <a:rPr lang="en-US" i="1" dirty="0" smtClean="0"/>
              <a:t>: </a:t>
            </a:r>
            <a:r>
              <a:rPr lang="ru-RU" i="1" dirty="0" smtClean="0"/>
              <a:t>«Вик, да мы х**ней какой-то занимаемся!»</a:t>
            </a:r>
            <a:endParaRPr b="1" i="1"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4835198" y="998957"/>
            <a:ext cx="3993116" cy="19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b="1" dirty="0" smtClean="0"/>
              <a:t>Эйфория. 1.5</a:t>
            </a:r>
            <a:r>
              <a:rPr lang="en-US" b="1" dirty="0" smtClean="0"/>
              <a:t> </a:t>
            </a:r>
            <a:r>
              <a:rPr lang="ru-RU" b="1" dirty="0" smtClean="0"/>
              <a:t>года назад:</a:t>
            </a:r>
            <a:endParaRPr lang="en-US" b="1" dirty="0" smtClean="0"/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ru-RU" dirty="0" smtClean="0"/>
              <a:t>Я</a:t>
            </a:r>
            <a:r>
              <a:rPr lang="en-US" dirty="0" smtClean="0"/>
              <a:t> </a:t>
            </a:r>
            <a:r>
              <a:rPr lang="ru-RU" dirty="0" smtClean="0"/>
              <a:t>- бизнес-аналитик</a:t>
            </a:r>
            <a:r>
              <a:rPr lang="en-US" dirty="0" smtClean="0"/>
              <a:t>; 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ru-RU" dirty="0" smtClean="0"/>
              <a:t>Мы работаем в </a:t>
            </a:r>
            <a:r>
              <a:rPr lang="ru-RU" i="1" dirty="0" smtClean="0"/>
              <a:t>идеальном</a:t>
            </a:r>
            <a:r>
              <a:rPr lang="en-US" dirty="0" smtClean="0"/>
              <a:t> Agile </a:t>
            </a:r>
            <a:r>
              <a:rPr lang="ru-RU" dirty="0" smtClean="0"/>
              <a:t>мире</a:t>
            </a:r>
            <a:r>
              <a:rPr lang="en-US" dirty="0" smtClean="0"/>
              <a:t>:</a:t>
            </a:r>
          </a:p>
          <a:p>
            <a:pPr marL="357188" lvl="1" indent="-171450">
              <a:buClr>
                <a:schemeClr val="dk1"/>
              </a:buClr>
              <a:buSzPts val="1100"/>
            </a:pPr>
            <a:r>
              <a:rPr lang="ru-RU" dirty="0" smtClean="0"/>
              <a:t>Плотно сотрудничаем с</a:t>
            </a:r>
            <a:r>
              <a:rPr lang="en-US" dirty="0" smtClean="0"/>
              <a:t> </a:t>
            </a:r>
            <a:r>
              <a:rPr lang="ru-RU" dirty="0" smtClean="0"/>
              <a:t>заказчиком;</a:t>
            </a:r>
          </a:p>
          <a:p>
            <a:pPr marL="357188" lvl="1" indent="-171450">
              <a:buClr>
                <a:schemeClr val="dk1"/>
              </a:buClr>
              <a:buSzPts val="1100"/>
            </a:pPr>
            <a:r>
              <a:rPr lang="ru-RU" dirty="0" smtClean="0"/>
              <a:t>Наша работа достаточно прозрачна для любого заинтересованного;</a:t>
            </a:r>
            <a:endParaRPr lang="en-US" dirty="0" smtClean="0"/>
          </a:p>
          <a:p>
            <a:pPr marL="357188" lvl="1" indent="-171450">
              <a:buClr>
                <a:schemeClr val="dk1"/>
              </a:buClr>
              <a:buSzPts val="1100"/>
            </a:pPr>
            <a:r>
              <a:rPr lang="ru-RU" dirty="0"/>
              <a:t>Г</a:t>
            </a:r>
            <a:r>
              <a:rPr lang="ru-RU" dirty="0" smtClean="0"/>
              <a:t>ибкие в планировании</a:t>
            </a:r>
            <a:r>
              <a:rPr lang="en-US" dirty="0" smtClean="0"/>
              <a:t>;</a:t>
            </a:r>
          </a:p>
          <a:p>
            <a:pPr marL="357188" lvl="1" indent="-171450">
              <a:buClr>
                <a:schemeClr val="dk1"/>
              </a:buClr>
              <a:buSzPts val="1100"/>
            </a:pPr>
            <a:r>
              <a:rPr lang="ru-RU" dirty="0" smtClean="0"/>
              <a:t>Поставка каждые 3 недели</a:t>
            </a:r>
            <a:r>
              <a:rPr lang="en-US" dirty="0" smtClean="0"/>
              <a:t>; </a:t>
            </a:r>
          </a:p>
          <a:p>
            <a:pPr marL="357188" lvl="1" indent="-171450">
              <a:buClr>
                <a:schemeClr val="dk1"/>
              </a:buClr>
              <a:buSzPts val="1100"/>
            </a:pPr>
            <a:r>
              <a:rPr lang="ru-RU" dirty="0" smtClean="0"/>
              <a:t>Софт работоспособный и протестированный;</a:t>
            </a:r>
            <a:endParaRPr lang="en-US" dirty="0" smtClean="0"/>
          </a:p>
          <a:p>
            <a:pPr marL="357188" lvl="1" indent="-171450">
              <a:buClr>
                <a:schemeClr val="dk1"/>
              </a:buClr>
              <a:buSzPts val="1100"/>
            </a:pPr>
            <a:r>
              <a:rPr lang="ru-RU" dirty="0" smtClean="0"/>
              <a:t>Быстрые и эффективные </a:t>
            </a:r>
            <a:r>
              <a:rPr lang="en-US" dirty="0" smtClean="0"/>
              <a:t>Daily/Demo/Retro;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b="0" dirty="0" smtClean="0"/>
              <a:t>Что не так?</a:t>
            </a:r>
            <a:r>
              <a:rPr lang="ru-RU" sz="2000" b="0" i="1" dirty="0" smtClean="0"/>
              <a:t/>
            </a:r>
            <a:br>
              <a:rPr lang="ru-RU" sz="2000" b="0" i="1" dirty="0" smtClean="0"/>
            </a:br>
            <a:r>
              <a:rPr lang="ru-RU" sz="2000" b="0" i="1" dirty="0"/>
              <a:t/>
            </a:r>
            <a:br>
              <a:rPr lang="ru-RU" sz="2000" b="0" i="1" dirty="0"/>
            </a:br>
            <a:r>
              <a:rPr lang="ru-RU" sz="2000" b="0" dirty="0" smtClean="0"/>
              <a:t>А не так то, что мы просто потеряли в потоке ежедневных задач общую картину того, </a:t>
            </a:r>
            <a:br>
              <a:rPr lang="ru-RU" sz="2000" b="0" dirty="0" smtClean="0"/>
            </a:br>
            <a:r>
              <a:rPr lang="ru-RU" sz="2000" i="1" dirty="0" smtClean="0"/>
              <a:t>что мы делаем и зачем</a:t>
            </a:r>
            <a:r>
              <a:rPr lang="ru-RU" sz="2000" b="0" i="1" dirty="0" smtClean="0"/>
              <a:t>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b="22149"/>
          <a:stretch/>
        </p:blipFill>
        <p:spPr>
          <a:xfrm>
            <a:off x="0" y="-47625"/>
            <a:ext cx="4594302" cy="5258254"/>
          </a:xfrm>
          <a:prstGeom prst="rect">
            <a:avLst/>
          </a:prstGeom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Рабочий паттерн</a:t>
            </a:r>
            <a:endParaRPr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5001650" y="1001456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User </a:t>
            </a:r>
            <a:r>
              <a:rPr lang="en-US" dirty="0" smtClean="0"/>
              <a:t>Story: </a:t>
            </a:r>
            <a:r>
              <a:rPr lang="ru-RU" dirty="0" smtClean="0"/>
              <a:t>разрабатываем новую функциональность. Понятно зачем, понятно для кого.</a:t>
            </a:r>
            <a:endParaRPr lang="en-US" dirty="0" smtClean="0"/>
          </a:p>
          <a:p>
            <a:pPr marL="146050" lv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User Story: &lt;Adjustment&gt;</a:t>
            </a:r>
          </a:p>
          <a:p>
            <a:pPr marL="146050" lvl="0" indent="0">
              <a:buNone/>
            </a:pPr>
            <a:r>
              <a:rPr lang="ru-RU" dirty="0" smtClean="0"/>
              <a:t>Пришел интегратор, вносим правки</a:t>
            </a:r>
            <a:r>
              <a:rPr lang="en-US" dirty="0" smtClean="0"/>
              <a:t>;</a:t>
            </a:r>
            <a:endParaRPr lang="ru-RU" dirty="0" smtClean="0"/>
          </a:p>
          <a:p>
            <a:pPr marL="146050" lvl="0" indent="0">
              <a:buNone/>
            </a:pPr>
            <a:r>
              <a:rPr lang="ru-RU" dirty="0" smtClean="0"/>
              <a:t>--- </a:t>
            </a:r>
            <a:r>
              <a:rPr lang="ru-RU" i="1" dirty="0" smtClean="0"/>
              <a:t>проходит пара месяцев </a:t>
            </a:r>
            <a:r>
              <a:rPr lang="ru-RU" dirty="0" smtClean="0"/>
              <a:t>---</a:t>
            </a:r>
            <a:endParaRPr lang="ru-RU" dirty="0"/>
          </a:p>
          <a:p>
            <a:pPr marL="146050" lvl="0" indent="0">
              <a:buNone/>
            </a:pPr>
            <a:r>
              <a:rPr lang="ru-RU" dirty="0" smtClean="0"/>
              <a:t>Ещё </a:t>
            </a:r>
            <a:r>
              <a:rPr lang="en-US" dirty="0" smtClean="0"/>
              <a:t>5 User </a:t>
            </a:r>
            <a:r>
              <a:rPr lang="en-US" dirty="0"/>
              <a:t>Stories </a:t>
            </a:r>
            <a:r>
              <a:rPr lang="en-US" dirty="0" smtClean="0"/>
              <a:t>&lt;Adjustment&gt;: </a:t>
            </a:r>
            <a:r>
              <a:rPr lang="ru-RU" dirty="0" smtClean="0"/>
              <a:t>Ещё пришли пользователи</a:t>
            </a:r>
            <a:r>
              <a:rPr lang="ru-RU" dirty="0"/>
              <a:t> </a:t>
            </a:r>
            <a:r>
              <a:rPr lang="ru-RU" dirty="0" smtClean="0"/>
              <a:t>и интеграторы, опять вносим правки. </a:t>
            </a:r>
            <a:endParaRPr lang="en-US" dirty="0" smtClean="0"/>
          </a:p>
          <a:p>
            <a:pPr marL="146050" lvl="0" indent="0">
              <a:buNone/>
            </a:pPr>
            <a:endParaRPr lang="en-US" dirty="0" smtClean="0"/>
          </a:p>
          <a:p>
            <a:pPr marL="146050" lvl="0" indent="0">
              <a:buNone/>
            </a:pPr>
            <a:r>
              <a:rPr lang="ru-RU" dirty="0" smtClean="0"/>
              <a:t>Финал</a:t>
            </a:r>
            <a:r>
              <a:rPr lang="en-US" dirty="0" smtClean="0"/>
              <a:t>:</a:t>
            </a:r>
            <a:r>
              <a:rPr lang="ru-RU" dirty="0" smtClean="0"/>
              <a:t> Франкенштейн – уродлив, но жив!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/>
          <p:nvPr/>
        </p:nvSpPr>
        <p:spPr>
          <a:xfrm>
            <a:off x="716553" y="1172951"/>
            <a:ext cx="3855147" cy="3001276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D1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885310" y="1332332"/>
            <a:ext cx="3532500" cy="22557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sz="1000" dirty="0">
              <a:solidFill>
                <a:srgbClr val="57657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32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4294967295"/>
          </p:nvPr>
        </p:nvSpPr>
        <p:spPr>
          <a:xfrm>
            <a:off x="1188150" y="0"/>
            <a:ext cx="287089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Что заказчик ожидал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6" name="Google Shape;254;p32"/>
          <p:cNvSpPr/>
          <p:nvPr/>
        </p:nvSpPr>
        <p:spPr>
          <a:xfrm>
            <a:off x="4743941" y="1172951"/>
            <a:ext cx="3855147" cy="3001276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D1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5;p32"/>
          <p:cNvSpPr/>
          <p:nvPr/>
        </p:nvSpPr>
        <p:spPr>
          <a:xfrm>
            <a:off x="4905264" y="1332332"/>
            <a:ext cx="3532500" cy="22557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57657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Google Shape;257;p32"/>
          <p:cNvSpPr txBox="1">
            <a:spLocks/>
          </p:cNvSpPr>
          <p:nvPr/>
        </p:nvSpPr>
        <p:spPr>
          <a:xfrm>
            <a:off x="5157598" y="0"/>
            <a:ext cx="287089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Что он получил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1062753" y="3009711"/>
            <a:ext cx="7017894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14300"/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Как с этим бороться</a:t>
            </a:r>
            <a:r>
              <a:rPr lang="en-US" sz="1800" b="0" dirty="0">
                <a:solidFill>
                  <a:schemeClr val="bg1">
                    <a:lumMod val="95000"/>
                  </a:schemeClr>
                </a:solidFill>
              </a:rPr>
              <a:t>? </a:t>
            </a:r>
            <a:br>
              <a:rPr lang="en-US" sz="1800" b="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800" b="0" dirty="0"/>
              <a:t/>
            </a:r>
            <a:br>
              <a:rPr lang="en-US" sz="1800" b="0" dirty="0"/>
            </a:br>
            <a:r>
              <a:rPr lang="en-US" sz="1800" b="0" dirty="0"/>
              <a:t/>
            </a:r>
            <a:br>
              <a:rPr lang="en-US" sz="1800" b="0" dirty="0"/>
            </a:b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Уходить от </a:t>
            </a:r>
            <a:r>
              <a:rPr lang="ru-RU" sz="1800" dirty="0">
                <a:solidFill>
                  <a:srgbClr val="FF0000"/>
                </a:solidFill>
              </a:rPr>
              <a:t>проектного</a:t>
            </a:r>
            <a:r>
              <a:rPr lang="en-US" sz="1800" b="0" dirty="0"/>
              <a:t> </a:t>
            </a: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стиля мышления: </a:t>
            </a:r>
            <a:br>
              <a:rPr lang="ru-RU" sz="1800" b="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время</a:t>
            </a:r>
            <a:r>
              <a:rPr lang="en-US" sz="1800" b="0" dirty="0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деньги</a:t>
            </a:r>
            <a:r>
              <a:rPr lang="en-US" sz="1800" b="0" dirty="0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объем работ</a:t>
            </a:r>
            <a:r>
              <a:rPr lang="en-US" sz="1800" b="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ru-RU" sz="1800" b="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800" b="0" dirty="0">
                <a:solidFill>
                  <a:schemeClr val="bg1">
                    <a:lumMod val="95000"/>
                  </a:schemeClr>
                </a:solidFill>
              </a:rPr>
              <a:t>Переходить к стилю мышления, нацеленному на </a:t>
            </a:r>
            <a:r>
              <a:rPr lang="ru-RU" sz="1800" dirty="0">
                <a:solidFill>
                  <a:srgbClr val="FF0000"/>
                </a:solidFill>
              </a:rPr>
              <a:t>продукт</a:t>
            </a:r>
            <a:r>
              <a:rPr lang="en-US" sz="1800" b="0" dirty="0" smtClean="0"/>
              <a:t>.</a:t>
            </a:r>
            <a:endParaRPr lang="en-US" sz="1800" b="0" dirty="0"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5"/>
          <a:stretch/>
        </p:blipFill>
        <p:spPr>
          <a:xfrm>
            <a:off x="4070729" y="512191"/>
            <a:ext cx="4988030" cy="3436409"/>
          </a:xfrm>
          <a:prstGeom prst="rect">
            <a:avLst/>
          </a:prstGeom>
        </p:spPr>
      </p:pic>
      <p:sp>
        <p:nvSpPr>
          <p:cNvPr id="7" name="Google Shape;78;p15"/>
          <p:cNvSpPr txBox="1">
            <a:spLocks noGrp="1"/>
          </p:cNvSpPr>
          <p:nvPr>
            <p:ph type="body" idx="1"/>
          </p:nvPr>
        </p:nvSpPr>
        <p:spPr>
          <a:xfrm>
            <a:off x="7387983" y="1257157"/>
            <a:ext cx="1359142" cy="350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ru-RU" sz="1100" dirty="0" smtClean="0"/>
              <a:t>А этого не</a:t>
            </a:r>
            <a:br>
              <a:rPr lang="ru-RU" sz="1100" dirty="0" smtClean="0"/>
            </a:br>
            <a:r>
              <a:rPr lang="ru-RU" sz="1100" dirty="0" smtClean="0"/>
              <a:t>достаточно</a:t>
            </a:r>
            <a:endParaRPr sz="1100" dirty="0"/>
          </a:p>
        </p:txBody>
      </p:sp>
      <p:sp>
        <p:nvSpPr>
          <p:cNvPr id="5" name="Rectangle 4"/>
          <p:cNvSpPr/>
          <p:nvPr/>
        </p:nvSpPr>
        <p:spPr>
          <a:xfrm>
            <a:off x="4260459" y="512191"/>
            <a:ext cx="4296936" cy="3520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78;p15"/>
          <p:cNvSpPr txBox="1">
            <a:spLocks/>
          </p:cNvSpPr>
          <p:nvPr/>
        </p:nvSpPr>
        <p:spPr>
          <a:xfrm>
            <a:off x="4070728" y="162180"/>
            <a:ext cx="1514731" cy="35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14300" indent="0">
              <a:buFont typeface="Montserrat"/>
              <a:buNone/>
            </a:pPr>
            <a:r>
              <a:rPr lang="ru-RU" dirty="0" smtClean="0"/>
              <a:t>Продукт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9" y="428532"/>
            <a:ext cx="3012864" cy="1694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9" y="2535044"/>
            <a:ext cx="3030193" cy="2330437"/>
          </a:xfrm>
          <a:prstGeom prst="rect">
            <a:avLst/>
          </a:prstGeom>
        </p:spPr>
      </p:pic>
      <p:sp>
        <p:nvSpPr>
          <p:cNvPr id="12" name="Google Shape;78;p15"/>
          <p:cNvSpPr txBox="1">
            <a:spLocks/>
          </p:cNvSpPr>
          <p:nvPr/>
        </p:nvSpPr>
        <p:spPr>
          <a:xfrm>
            <a:off x="1816963" y="512191"/>
            <a:ext cx="1359142" cy="35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14300" indent="0">
              <a:buFont typeface="Montserrat"/>
              <a:buNone/>
            </a:pPr>
            <a:r>
              <a:rPr lang="ru-RU" sz="1000" dirty="0" smtClean="0"/>
              <a:t>Это молоко</a:t>
            </a:r>
            <a:endParaRPr lang="en-US" sz="1000" dirty="0"/>
          </a:p>
        </p:txBody>
      </p:sp>
      <p:sp>
        <p:nvSpPr>
          <p:cNvPr id="13" name="Google Shape;78;p15"/>
          <p:cNvSpPr txBox="1">
            <a:spLocks/>
          </p:cNvSpPr>
          <p:nvPr/>
        </p:nvSpPr>
        <p:spPr>
          <a:xfrm>
            <a:off x="2014120" y="3284148"/>
            <a:ext cx="1359142" cy="35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Montserrat"/>
              <a:buChar char="▫"/>
              <a:defRPr sz="18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14300" indent="0">
              <a:buFont typeface="Montserrat"/>
              <a:buNone/>
            </a:pPr>
            <a:r>
              <a:rPr lang="ru-RU" sz="1000" dirty="0" smtClean="0"/>
              <a:t>И это молоко!</a:t>
            </a:r>
            <a:br>
              <a:rPr lang="ru-RU" sz="1000" dirty="0" smtClean="0"/>
            </a:br>
            <a:r>
              <a:rPr lang="ru-RU" sz="1000" dirty="0" smtClean="0"/>
              <a:t>Но молоко, как продукт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6408927" y="678180"/>
            <a:ext cx="1290690" cy="7629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animBg="1"/>
      <p:bldP spid="9" grpId="0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13176</TotalTime>
  <Words>704</Words>
  <Application>Microsoft Office PowerPoint</Application>
  <PresentationFormat>Экран (16:9)</PresentationFormat>
  <Paragraphs>146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Raleway</vt:lpstr>
      <vt:lpstr>Arial</vt:lpstr>
      <vt:lpstr>Wingdings</vt:lpstr>
      <vt:lpstr>Montserrat</vt:lpstr>
      <vt:lpstr>Vidaloka</vt:lpstr>
      <vt:lpstr>Gertrude template</vt:lpstr>
      <vt:lpstr>Как развить продуктовое мышление, работая в проекте</vt:lpstr>
      <vt:lpstr>Привет!</vt:lpstr>
      <vt:lpstr>   </vt:lpstr>
      <vt:lpstr>Предыстория</vt:lpstr>
      <vt:lpstr>Что не так?  А не так то, что мы просто потеряли в потоке ежедневных задач общую картину того,  что мы делаем и зачем.</vt:lpstr>
      <vt:lpstr>Рабочий паттерн</vt:lpstr>
      <vt:lpstr>Презентация PowerPoint</vt:lpstr>
      <vt:lpstr>Как с этим бороться?    Уходить от проектного стиля мышления:  время – деньги – объем работ.  Переходить к стилю мышления, нацеленному на продукт.</vt:lpstr>
      <vt:lpstr>Презентация PowerPoint</vt:lpstr>
      <vt:lpstr>Что делать-то? </vt:lpstr>
      <vt:lpstr>Презентация PowerPoint</vt:lpstr>
      <vt:lpstr>Product Mindset Receipt</vt:lpstr>
      <vt:lpstr> I. YES, WE CAN  Работаем над командной «верой в себя» и доверием со стороны заказчика</vt:lpstr>
      <vt:lpstr>Презентация PowerPoint</vt:lpstr>
      <vt:lpstr>    «YES, WE CAN!» -&gt; «YES, WE CAN EVERYTHING!»</vt:lpstr>
      <vt:lpstr> II. Переоценить свои зоны ответственности</vt:lpstr>
      <vt:lpstr> II. Переоценить свои зоны ответственности</vt:lpstr>
      <vt:lpstr>Product Development (Product Canvas)</vt:lpstr>
      <vt:lpstr> III. Product Canvas</vt:lpstr>
      <vt:lpstr> III. Product Canvas</vt:lpstr>
      <vt:lpstr>+ Все разработчики берут на себя Solution Design;</vt:lpstr>
      <vt:lpstr>Презентация PowerPoint</vt:lpstr>
      <vt:lpstr>Вопросы?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Sapozhnikova Victoria</dc:creator>
  <cp:lastModifiedBy>User</cp:lastModifiedBy>
  <cp:revision>73</cp:revision>
  <dcterms:modified xsi:type="dcterms:W3CDTF">2020-10-08T21:50:44Z</dcterms:modified>
</cp:coreProperties>
</file>