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4"/>
    <p:sldMasterId id="2147483853" r:id="rId5"/>
  </p:sldMasterIdLst>
  <p:notesMasterIdLst>
    <p:notesMasterId r:id="rId19"/>
  </p:notesMasterIdLst>
  <p:handoutMasterIdLst>
    <p:handoutMasterId r:id="rId20"/>
  </p:handoutMasterIdLst>
  <p:sldIdLst>
    <p:sldId id="664" r:id="rId6"/>
    <p:sldId id="663" r:id="rId7"/>
    <p:sldId id="667" r:id="rId8"/>
    <p:sldId id="670" r:id="rId9"/>
    <p:sldId id="679" r:id="rId10"/>
    <p:sldId id="671" r:id="rId11"/>
    <p:sldId id="672" r:id="rId12"/>
    <p:sldId id="673" r:id="rId13"/>
    <p:sldId id="675" r:id="rId14"/>
    <p:sldId id="674" r:id="rId15"/>
    <p:sldId id="677" r:id="rId16"/>
    <p:sldId id="680" r:id="rId17"/>
    <p:sldId id="678" r:id="rId18"/>
  </p:sldIdLst>
  <p:sldSz cx="9144000" cy="6858000" type="screen4x3"/>
  <p:notesSz cx="6797675" cy="9928225"/>
  <p:defaultTextStyle>
    <a:defPPr>
      <a:defRPr lang="ru-RU"/>
    </a:defPPr>
    <a:lvl1pPr algn="l" defTabSz="1071563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1pPr>
    <a:lvl2pPr marL="534988" indent="-77788" algn="l" defTabSz="1071563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2pPr>
    <a:lvl3pPr marL="1071563" indent="-157163" algn="l" defTabSz="1071563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3pPr>
    <a:lvl4pPr marL="1608138" indent="-236538" algn="l" defTabSz="1071563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4pPr>
    <a:lvl5pPr marL="2144713" indent="-315913" algn="l" defTabSz="1071563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Здобнов Н." initials="Здобнов" lastIdx="15" clrIdx="0"/>
  <p:cmAuthor id="1" name="Beley Tatyana" initials="BT" lastIdx="2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F33"/>
    <a:srgbClr val="F6F5EE"/>
    <a:srgbClr val="748088"/>
    <a:srgbClr val="00A154"/>
    <a:srgbClr val="378B60"/>
    <a:srgbClr val="50A059"/>
    <a:srgbClr val="5A8B62"/>
    <a:srgbClr val="3F5300"/>
    <a:srgbClr val="B7CDDB"/>
    <a:srgbClr val="9FBB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66" autoAdjust="0"/>
    <p:restoredTop sz="78153" autoAdjust="0"/>
  </p:normalViewPr>
  <p:slideViewPr>
    <p:cSldViewPr snapToObjects="1">
      <p:cViewPr>
        <p:scale>
          <a:sx n="50" d="100"/>
          <a:sy n="50" d="100"/>
        </p:scale>
        <p:origin x="-2112" y="-240"/>
      </p:cViewPr>
      <p:guideLst>
        <p:guide orient="horz" pos="2205"/>
        <p:guide orient="horz" pos="799"/>
        <p:guide orient="horz" pos="3521"/>
        <p:guide pos="1066"/>
        <p:guide pos="5148"/>
        <p:guide pos="612"/>
        <p:guide pos="5397"/>
        <p:guide pos="3560"/>
        <p:guide pos="4558"/>
      </p:guideLst>
    </p:cSldViewPr>
  </p:slideViewPr>
  <p:outlineViewPr>
    <p:cViewPr>
      <p:scale>
        <a:sx n="33" d="100"/>
        <a:sy n="33" d="100"/>
      </p:scale>
      <p:origin x="0" y="504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77" d="100"/>
          <a:sy n="77" d="100"/>
        </p:scale>
        <p:origin x="-3156" y="-108"/>
      </p:cViewPr>
      <p:guideLst>
        <p:guide orient="horz" pos="3126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41BAE-82D1-4828-95EE-A5F38CECB6AA}" type="datetimeFigureOut">
              <a:rPr lang="ru-RU" smtClean="0"/>
              <a:pPr/>
              <a:t>22.04.2017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5C57A9-1DDE-4B1B-9BEA-DA521F5DA4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4825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6A1C0F-21CD-4E1C-9797-5C913C413428}" type="datetimeFigureOut">
              <a:rPr lang="ru-RU" smtClean="0"/>
              <a:pPr/>
              <a:t>22.04.2017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B0DA3-EAD7-43E4-9D08-4BD28DE52D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371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Добрый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день, меня зовут Татьяна Пархачева. Тема моего доклада – Кодекс аналитика.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B0DA3-EAD7-43E4-9D08-4BD28DE52D8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5795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00" dirty="0" smtClean="0"/>
              <a:t>Кодекс – </a:t>
            </a:r>
            <a:r>
              <a:rPr lang="ru-RU" sz="900" baseline="0" dirty="0" smtClean="0"/>
              <a:t>документ, опубликованный на внутреннем ресурсе компании, с которым могут ознакомиться все желающие. Мы не заставляем аналитиков учить его наизусть. Кодекс отражает наше отношение к работе. Его нельзя внедрять насильственно. Сотрудник либо разделяет идеи, либо нет. </a:t>
            </a:r>
            <a:r>
              <a:rPr lang="ru-RU" sz="9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 не означает, что ты плохой или с тобой что-то не так, это означает что цели компании и твои личные цели и ожидания от работы не совпали.</a:t>
            </a:r>
            <a:endParaRPr lang="ru-RU" sz="900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900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00" baseline="0" dirty="0" smtClean="0"/>
              <a:t>Кодекс был нужен в первую очередь не тем, кого надо было убедить по нему жить и кто был с ним не согласен, а тем, кто по нему жил де-факто. </a:t>
            </a:r>
            <a:endParaRPr lang="ru-RU" sz="9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9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00" dirty="0" smtClean="0"/>
              <a:t>У людей</a:t>
            </a:r>
            <a:r>
              <a:rPr lang="ru-RU" sz="900" baseline="0" dirty="0" smtClean="0"/>
              <a:t> загорелись глаза. Появилось чувство ответственности за принимаемые решения. Появилось желание подробнее погрузиться в архитектуру продукта. Раскрылись качества, которые раньше не были востребованы. Появилось понимание, что если человек работает в четких рамках, то можно не рассчитывать на инициативу. И мы удивились тем качествам, которые раскрылись.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900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00" baseline="0" dirty="0" smtClean="0"/>
              <a:t>Мы не говорим о кодексе на собеседованиях, но задаем вопросы, моделируем ситуации, по которым можно определить как человек поведет себя в описанном контексте.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B0DA3-EAD7-43E4-9D08-4BD28DE52D82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4806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900" dirty="0" smtClean="0"/>
              <a:t>Надеемся на дальнейшее</a:t>
            </a:r>
            <a:r>
              <a:rPr lang="ru-RU" sz="900" baseline="0" dirty="0" smtClean="0"/>
              <a:t> подтверждение эффективности нашего подхода,</a:t>
            </a:r>
          </a:p>
          <a:p>
            <a:r>
              <a:rPr lang="ru-RU" sz="900" baseline="0" dirty="0" smtClean="0"/>
              <a:t>Возможно, наш опыт будет полезен вам.</a:t>
            </a:r>
            <a:endParaRPr lang="ru-RU" sz="9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B0DA3-EAD7-43E4-9D08-4BD28DE52D82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4806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900" dirty="0" smtClean="0"/>
              <a:t>Надеемся на дальнейшее</a:t>
            </a:r>
            <a:r>
              <a:rPr lang="ru-RU" sz="900" baseline="0" dirty="0" smtClean="0"/>
              <a:t> подтверждение эффективности нашего подхода,</a:t>
            </a:r>
          </a:p>
          <a:p>
            <a:r>
              <a:rPr lang="ru-RU" sz="900" baseline="0" dirty="0" smtClean="0"/>
              <a:t>Возможно, наш опыт будет полезен вам.</a:t>
            </a:r>
            <a:endParaRPr lang="ru-RU" sz="9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B0DA3-EAD7-43E4-9D08-4BD28DE52D82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4806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B0DA3-EAD7-43E4-9D08-4BD28DE52D82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578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Приходилось ли вам сталкиваться с ситуацией, когда разработчик говорит, что не будет писать код, пока не будут детализированы все требования к продукту? Лично мне в моей практике приходилось. Пытаясь проанализировать причину такого поведения я пришла к выводу, что он не хочет задумываться над тем 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 как надо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 очень комфортная ситуация – как сказали, так и делаю.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 теперь представьте туже ситуацию с аналитиком. Когда аналитик говорит, что не может описывать требования, потому что постановка задача недостаточно проработана. </a:t>
            </a: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dirty="0" smtClean="0"/>
              <a:t>С такой ситуацией</a:t>
            </a:r>
            <a:r>
              <a:rPr lang="ru-RU" baseline="0" dirty="0" smtClean="0"/>
              <a:t> мы столкнулись при планировании релиза, когда на входе было только описано направление для проработки, а не конкретные решения – как надо.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B0DA3-EAD7-43E4-9D08-4BD28DE52D8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480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Я работаю продуктовым аналитиком в компании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Infowatch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Компания </a:t>
            </a:r>
            <a:r>
              <a:rPr lang="ru-RU" sz="1200" kern="1200" baseline="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разрабатывает комплексные 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решения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сфере информационной безопасности для защиты бизнес-процессов компании от внутренних угроз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Приведу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пример,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Допустим, сотрудники компании переписываются друг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 другом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электронной почте. Если сообщение содержит конфиденциальную информацию и маршрут передачи нарушает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внутренние регламенты службы ИБ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отправка письма может быть заблокирована. Как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правило, решение востребовано в банковской, страховой, нефтегазовой сферах, т.е. там, где есть информация, чувствительная к распространению или введен режим коммерческой тайны.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B0DA3-EAD7-43E4-9D08-4BD28DE52D82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480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На вход от менеджера продукта поступало описание решения. Например, сделать большую красную кнопку в левом нижнем углу. Зачем??? Делались самостоятельные предположения… Менеджер мог предоставить реальный сценарий, который оправдывал решение. </a:t>
            </a:r>
          </a:p>
          <a:p>
            <a:endParaRPr lang="ru-RU" baseline="0" dirty="0" smtClean="0"/>
          </a:p>
          <a:p>
            <a:r>
              <a:rPr lang="ru-RU" baseline="0" dirty="0" smtClean="0"/>
              <a:t>Но, Позже выяснялось, что за решением стоит 2-3 «</a:t>
            </a:r>
            <a:r>
              <a:rPr lang="ru-RU" baseline="0" dirty="0" err="1" smtClean="0"/>
              <a:t>хотелки</a:t>
            </a:r>
            <a:r>
              <a:rPr lang="ru-RU" baseline="0" dirty="0" smtClean="0"/>
              <a:t>» от разных заказчиков, объясняющие зачем им это надо. Причем контекст возникновения требований мог быть совершенно разным.</a:t>
            </a:r>
          </a:p>
          <a:p>
            <a:r>
              <a:rPr lang="ru-RU" baseline="0" dirty="0" smtClean="0"/>
              <a:t>Если делать «в лоб», еще позже выяснится, что есть еще 5-6 заявок очень похожих по смыслу, которые предложенное решение не закрывает. </a:t>
            </a:r>
          </a:p>
          <a:p>
            <a:endParaRPr lang="ru-RU" baseline="0" dirty="0" smtClean="0"/>
          </a:p>
          <a:p>
            <a:r>
              <a:rPr lang="ru-RU" baseline="0" dirty="0" smtClean="0"/>
              <a:t>Итого, аналитик на входе должен был изучить «</a:t>
            </a:r>
            <a:r>
              <a:rPr lang="ru-RU" baseline="0" dirty="0" err="1" smtClean="0"/>
              <a:t>хотелки</a:t>
            </a:r>
            <a:r>
              <a:rPr lang="ru-RU" baseline="0" dirty="0" smtClean="0"/>
              <a:t>» из 1500 заявок и выявить те, которые близки по тематике и проанализировать чего же действительно хочет заказчик. </a:t>
            </a:r>
          </a:p>
          <a:p>
            <a:endParaRPr lang="ru-RU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Почему так происходит: </a:t>
            </a:r>
            <a:r>
              <a:rPr lang="ru-RU" dirty="0" smtClean="0"/>
              <a:t>Менедже</a:t>
            </a:r>
            <a:r>
              <a:rPr lang="ru-RU" baseline="0" dirty="0" smtClean="0"/>
              <a:t>р продукта занимается стратегическим планированием и у него физически не хватает времени погружаться в детали и анализировать потребности заказчиков в риал тайме. Есть короткий промежуток времени, в который он прорабатывает состав релиза на сколько это возможно.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B0DA3-EAD7-43E4-9D08-4BD28DE52D82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480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Было предложено, с</a:t>
            </a:r>
            <a:r>
              <a:rPr lang="ru-RU" baseline="0" dirty="0" smtClean="0"/>
              <a:t> одной стороны пойти на встречу менеджеру продукта и разобрать все «</a:t>
            </a:r>
            <a:r>
              <a:rPr lang="ru-RU" baseline="0" dirty="0" err="1" smtClean="0"/>
              <a:t>хотелки</a:t>
            </a:r>
            <a:r>
              <a:rPr lang="ru-RU" baseline="0" dirty="0" smtClean="0"/>
              <a:t>» по кучкам (функционально и по схожести проблематики пользователей) + наладить процесс разбора. Для этого надо было сместить фокус в сторону бизнес анализа. С другой стороны решить проблему неопределенности состава релиза. Чтобы в момент начала работ над моделью решения аналитики обладали всей необходимой информацией. Об этом подробнее расскажет мой коллега в докладе «Отделяем зерна от плевел: работа с заявками на развитие функционала» (</a:t>
            </a:r>
            <a:r>
              <a:rPr lang="en-US" baseline="0" dirty="0" smtClean="0"/>
              <a:t>http://analystdays.ru/ru/talk/44962</a:t>
            </a:r>
            <a:r>
              <a:rPr lang="ru-RU" baseline="0" dirty="0" smtClean="0"/>
              <a:t>)</a:t>
            </a:r>
          </a:p>
          <a:p>
            <a:endParaRPr lang="ru-RU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Но нужно было мотивировать людей на выполнение дополнительных обязанностей. У нас, возникла ситуация, что это не наша зона ответственности, нам это неинтересно, а что нам за это будет, «а покажите где про это написано в должностной инструкции», «а как это повлияет на оценку нашей работы». Самая главная проблема – нежелание нести ответственность за принятые решения. Гораздо приятнее ситуация: нам сказали – мы делаем. </a:t>
            </a:r>
          </a:p>
          <a:p>
            <a:endParaRPr lang="ru-RU" baseline="0" dirty="0" smtClean="0"/>
          </a:p>
          <a:p>
            <a:r>
              <a:rPr lang="ru-RU" baseline="0" dirty="0" smtClean="0"/>
              <a:t>Появилась идея выяснить, как </a:t>
            </a:r>
          </a:p>
          <a:p>
            <a:r>
              <a:rPr lang="ru-RU" baseline="0" dirty="0" smtClean="0"/>
              <a:t>вопросы решаются в других отраслях, есть же профессии, в которых кодекс – норма. После 5 минут поисков выяснилось, что существует кодекс российского аналитика, в котором отражены основные моменты, которые можно адаптировать под наши реалии.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B0DA3-EAD7-43E4-9D08-4BD28DE52D82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4806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Было предложено, с</a:t>
            </a:r>
            <a:r>
              <a:rPr lang="ru-RU" baseline="0" dirty="0" smtClean="0"/>
              <a:t> одной стороны пойти на встречу менеджеру продукта и разобрать все «</a:t>
            </a:r>
            <a:r>
              <a:rPr lang="ru-RU" baseline="0" dirty="0" err="1" smtClean="0"/>
              <a:t>хотелки</a:t>
            </a:r>
            <a:r>
              <a:rPr lang="ru-RU" baseline="0" dirty="0" smtClean="0"/>
              <a:t>» по кучкам (функционально и по схожести проблематики пользователей) + наладить процесс разбора. Для этого надо было сместить фокус в сторону бизнес анализа. С другой стороны решить проблему неопределенности состава релиза. Чтобы в момент начала работ над моделью решения аналитики обладали всей необходимой информацией. Об этом подробнее расскажет мой коллега в докладе «Отделяем зерна от плевел: работа с заявками на развитие функционала» (</a:t>
            </a:r>
            <a:r>
              <a:rPr lang="en-US" baseline="0" dirty="0" smtClean="0"/>
              <a:t>http://analystdays.ru/ru/talk/44962</a:t>
            </a:r>
            <a:r>
              <a:rPr lang="ru-RU" baseline="0" dirty="0" smtClean="0"/>
              <a:t>)</a:t>
            </a:r>
          </a:p>
          <a:p>
            <a:endParaRPr lang="ru-RU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Но нужно было мотивировать людей на выполнение дополнительных обязанностей. У нас, возникла ситуация, что это не наша зона ответственности, нам это неинтересно, а что нам за это будет, «а покажите где про это написано в должностной инструкции», «а как это повлияет на оценку нашей работы». Самая главная проблема – нежелание нести ответственность за принятые решения. Гораздо приятнее ситуация: нам сказали – мы делаем. </a:t>
            </a:r>
          </a:p>
          <a:p>
            <a:endParaRPr lang="ru-RU" baseline="0" dirty="0" smtClean="0"/>
          </a:p>
          <a:p>
            <a:r>
              <a:rPr lang="ru-RU" baseline="0" dirty="0" smtClean="0"/>
              <a:t>Появилась идея выяснить, как этические и профессиональные вопросы решаются в других отраслях, есть же профессии, в которых кодекс – норма. После 5 минут поисков выяснилось, что существует кодекс российского аналитика, в котором отражены основные моменты, которые можно адаптировать под наши реалии.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B0DA3-EAD7-43E4-9D08-4BD28DE52D82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4806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Какие цели мы преследовали, когда внедряли</a:t>
            </a:r>
            <a:r>
              <a:rPr lang="ru-RU" baseline="0" dirty="0" smtClean="0"/>
              <a:t> кодекс</a:t>
            </a:r>
            <a:r>
              <a:rPr lang="ru-RU" dirty="0" smtClean="0"/>
              <a:t>:</a:t>
            </a:r>
            <a:endParaRPr lang="ru-RU" baseline="0" dirty="0" smtClean="0"/>
          </a:p>
          <a:p>
            <a:pPr marL="228600" indent="-228600">
              <a:buAutoNum type="arabicPeriod"/>
            </a:pPr>
            <a:r>
              <a:rPr lang="ru-RU" baseline="0" dirty="0" smtClean="0"/>
              <a:t>Инициировать новую активность, чтобы закрыть проблемы проработки состава новой версии. 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Признать за аналитиками право принятия самостоятельных решений в качестве мини-</a:t>
            </a:r>
            <a:r>
              <a:rPr lang="ru-RU" baseline="0" dirty="0" err="1" smtClean="0"/>
              <a:t>продактов</a:t>
            </a:r>
            <a:r>
              <a:rPr lang="ru-RU" baseline="0" dirty="0" smtClean="0"/>
              <a:t> в рамках озвученного направления. Важно было донести до команды (разработка + тестирование), что именно аналитик отвечает за качество функционала и он может наложить вето на решение, если, например, по результатам исследования выяснятся серьезные ограничения. Он может принять эти риски. Но право влечет ответственность. 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Мотивировать аналитиков на активные действия. Когда человек работает в рамках определенных обстоятельств, он не раскрывается, хотя у него есть светлые идеи, опыт, предложения. Мы стараемся всячески поддерживать новые начинания. </a:t>
            </a:r>
          </a:p>
          <a:p>
            <a:pPr marL="228600" indent="-228600">
              <a:buAutoNum type="arabicPeriod"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B0DA3-EAD7-43E4-9D08-4BD28DE52D82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4806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900" baseline="0" dirty="0" smtClean="0"/>
              <a:t>Последний рубеж: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9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боритесь за идею, если уверены на все 100, что ее воплощение принесет пользу, решит </a:t>
            </a:r>
            <a:r>
              <a:rPr lang="ru-RU" sz="900" b="1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реальную </a:t>
            </a:r>
            <a:r>
              <a:rPr lang="ru-RU" sz="9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проблему Заказчика. Если проблема носит массовый характер, значит решение востребовано на рынке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сопротивляйтесь и аргументированно отстаивайте свою позицию, если уверены, что решение не нужно, из него нельзя выжать максимальный эффект, оно не принесет пользы и ресурсы будут потрачены впустую!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никогда не беритесь за идею, если не верите в ее работоспособность и не понимаете, как Заказчик вернет свои вложения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z="1200" dirty="0" smtClean="0"/>
          </a:p>
          <a:p>
            <a:r>
              <a:rPr lang="ru-RU" sz="1200" dirty="0" smtClean="0"/>
              <a:t>Связующее</a:t>
            </a:r>
            <a:r>
              <a:rPr lang="ru-RU" sz="1200" baseline="0" dirty="0" smtClean="0"/>
              <a:t> звено: 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омните, что именно Вы тот человек, который должен: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продать идею разработчикам (объяснить ЗАЧЕМ мы реализуем эту функцию, как заказчики будут ее использовать, в чем основная польза);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продать реализацию владельцу продукта (объяснить КАК система будет это делать, в чем преимущества данного решения, относительно конкурентов, какие есть ограничения)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Мини владелец: он должен пронести идею через все этапы разработки, тестирования, обучения, внедрения, техподдержки, сбора обратной связи. Его задача обеспечить эффективные коммуникации между сотрудниками на всем жизненном пути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фичи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обеспечить одинаковое понимание и восприятие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фичи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участниками процесса: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 не можете самостоятельно изменить приоритет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фичи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относительно других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фич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принять решение об изменении состава релиза, но вы можете приложить максимум усилий, чтобы убедить в этом менеджера продукта;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B0DA3-EAD7-43E4-9D08-4BD28DE52D82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480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900" dirty="0" smtClean="0"/>
              <a:t>Отсюда следуют следующие качества:</a:t>
            </a:r>
          </a:p>
          <a:p>
            <a:endParaRPr lang="ru-RU" sz="9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00" dirty="0" smtClean="0"/>
              <a:t>Ответственность: 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помните, аналитик отвечаете за качество и восприятие </a:t>
            </a:r>
            <a:r>
              <a:rPr lang="ru-RU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фичи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перед заказчиком. Отвечает как внутри департамента, так и во вне. Сначала ты работаешь на репутацию,</a:t>
            </a:r>
            <a:r>
              <a:rPr lang="ru-RU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потом репутация на тебя. Очень важно какое впечатление производит отдел в целом внутри технического </a:t>
            </a:r>
            <a:r>
              <a:rPr lang="ru-RU" sz="9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департамена</a:t>
            </a:r>
            <a:r>
              <a:rPr lang="ru-RU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Для подстраховки ввели в команде кросс </a:t>
            </a:r>
            <a:r>
              <a:rPr lang="ru-RU" sz="9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ревью</a:t>
            </a:r>
            <a:r>
              <a:rPr lang="ru-RU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требований. НО! Ответственность не размазана по отделу – у каждого аналитика есть своя область ответственности.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9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Независимость: 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выполняйте свои исследования и необходимые оценки в полной независимости от сложившихся представлений и предпочтений.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Есть такое, что кто-то может надавить авторитетом,</a:t>
            </a:r>
            <a:r>
              <a:rPr lang="ru-RU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тем не менее лучше перепроверить, переспросить, переубедиться. Лучше пере.., чем </a:t>
            </a:r>
            <a:r>
              <a:rPr lang="ru-RU" sz="9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недо</a:t>
            </a:r>
            <a:r>
              <a:rPr lang="ru-RU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..</a:t>
            </a:r>
            <a:endParaRPr lang="ru-RU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900" dirty="0" smtClean="0"/>
          </a:p>
          <a:p>
            <a:r>
              <a:rPr lang="ru-RU" sz="900" dirty="0" err="1" smtClean="0"/>
              <a:t>Проактивность</a:t>
            </a:r>
            <a:r>
              <a:rPr lang="ru-RU" sz="900" dirty="0" smtClean="0"/>
              <a:t>: и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нтересуйтесь, спрашивайте, переспрашивайте если не услышали.  Действуйте на опережение, инициируйте и проявляйте инициативу. От идеи до воплощения - трудный путь. Реальность всегда мешает сделать дело. Помните, что "делать" и "сделать" - принципиально разные вещи. </a:t>
            </a:r>
          </a:p>
          <a:p>
            <a:endParaRPr lang="ru-RU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900" b="0" dirty="0" smtClean="0"/>
              <a:t>Профессионализм</a:t>
            </a:r>
            <a:r>
              <a:rPr lang="ru-RU" sz="900" dirty="0" smtClean="0"/>
              <a:t> - 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стремитесь к взвешенным оценкам и выводам, наличию собственной позиции по проблемам; умейте аргументировано доводить свою позицию до окружающих. </a:t>
            </a:r>
          </a:p>
          <a:p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Каждый профессионал в своей области ответственности. Он</a:t>
            </a:r>
            <a:r>
              <a:rPr lang="ru-RU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либо знает все-все о продукте, либо точно знает у кого спросить. 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</a:t>
            </a:r>
            <a:r>
              <a:rPr lang="ru-RU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нас (отдела аналитики) есть общая страница куда мы выкладываем интересные книги с ссылками и кратким описанием полезности, </a:t>
            </a:r>
            <a:r>
              <a:rPr lang="ru-RU" sz="9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видеодоклады</a:t>
            </a:r>
            <a:r>
              <a:rPr lang="ru-RU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обучения и курсы. Когда приходит новый аналитик и получает доступ к странице, его приходится оттаскивать за уши и следить за тем, чтобы он хотя бы немного работал ))</a:t>
            </a:r>
            <a:endParaRPr lang="ru-RU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900" dirty="0" smtClean="0"/>
              <a:t>Развитие:</a:t>
            </a:r>
            <a:r>
              <a:rPr lang="ru-RU" sz="900" baseline="0" dirty="0" smtClean="0"/>
              <a:t> 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Постоянно совершенствуйтесь. Читайте, размышляйте, учитесь. Постоянно ищите способы улучшить профессиональные приемы и процедуры;</a:t>
            </a:r>
          </a:p>
          <a:p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Ставьте перед собой сложные задачи. Даже если не решите, чему-нибудь научитесь. Стремитесь изучать смежные области. </a:t>
            </a:r>
          </a:p>
          <a:p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 нас актуальны следующие утверждения: Вы можете сказать "Я не разбираюсь в продуктовом маркетинге", но не можете сказать "Мне неинтересен продуктовый маркетинг". Вы можете сказать "Я не разбираюсь в архитектуре", но никогда "Мне неинтересна архитектура".</a:t>
            </a:r>
          </a:p>
          <a:p>
            <a:endParaRPr lang="ru-RU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Реалистичноть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ru-RU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стремитесь видеть суть явлений и событий с позиции существования проблемы не только внутри, но и вокруг нее.</a:t>
            </a:r>
            <a:r>
              <a:rPr lang="ru-RU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ыделяйте главное, формулируйте проблему и предлагайте решения с позиций комплексного подхода. Стремитесь к полноте информации, используйте достоверные источники.</a:t>
            </a:r>
          </a:p>
          <a:p>
            <a:endParaRPr lang="ru-RU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Открытость</a:t>
            </a:r>
            <a:r>
              <a:rPr lang="ru-RU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ru-RU" sz="900" dirty="0" smtClean="0"/>
              <a:t>помогай коллегам и будь открыт для обмена мнениями и опытом. </a:t>
            </a:r>
            <a:r>
              <a:rPr lang="ru-R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Помните, что мнение не может быть истинно или ложно. Оно может быть полезно или бесполезно в данный момент без относительно того, кто его высказывает!</a:t>
            </a:r>
          </a:p>
          <a:p>
            <a:endParaRPr lang="ru-RU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9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9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B0DA3-EAD7-43E4-9D08-4BD28DE52D82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480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Облож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5480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4625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Облож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5480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lifintseva\Desktop\Фирменный стиль\Infowatch-logo_horizontal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156"/>
          <a:stretch/>
        </p:blipFill>
        <p:spPr bwMode="auto">
          <a:xfrm>
            <a:off x="6820008" y="198880"/>
            <a:ext cx="2072472" cy="503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>
            <a:spLocks noGrp="1"/>
          </p:cNvSpPr>
          <p:nvPr>
            <p:ph type="ctrTitle"/>
          </p:nvPr>
        </p:nvSpPr>
        <p:spPr>
          <a:xfrm>
            <a:off x="175606" y="152636"/>
            <a:ext cx="3636404" cy="51675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1" u="none">
                <a:solidFill>
                  <a:srgbClr val="0066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853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0927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Облож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5480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lifintseva\Desktop\Фирменный стиль\Infowatch-logo_horizontal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156"/>
          <a:stretch/>
        </p:blipFill>
        <p:spPr bwMode="auto">
          <a:xfrm>
            <a:off x="6820008" y="198880"/>
            <a:ext cx="2072472" cy="503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>
            <a:spLocks noGrp="1"/>
          </p:cNvSpPr>
          <p:nvPr>
            <p:ph type="ctrTitle"/>
          </p:nvPr>
        </p:nvSpPr>
        <p:spPr>
          <a:xfrm>
            <a:off x="175606" y="152636"/>
            <a:ext cx="3636404" cy="51675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1" u="none">
                <a:solidFill>
                  <a:srgbClr val="0066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8874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lifintseva\Desktop\Фирменный стиль\Infowatch-logo_horizontal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156"/>
          <a:stretch/>
        </p:blipFill>
        <p:spPr bwMode="auto">
          <a:xfrm>
            <a:off x="4608004" y="4973514"/>
            <a:ext cx="3815718" cy="92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>
            <a:spLocks noGrp="1"/>
          </p:cNvSpPr>
          <p:nvPr>
            <p:ph type="ctrTitle"/>
          </p:nvPr>
        </p:nvSpPr>
        <p:spPr>
          <a:xfrm>
            <a:off x="175606" y="152636"/>
            <a:ext cx="3636404" cy="51675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1" u="none">
                <a:solidFill>
                  <a:srgbClr val="0066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0064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lifintseva\Desktop\Фирменный стиль\Infowatch-logo_horizontal.jpg"/>
          <p:cNvPicPr>
            <a:picLocks noChangeAspect="1" noChangeArrowheads="1"/>
          </p:cNvPicPr>
          <p:nvPr userDrawn="1"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660232" y="332657"/>
            <a:ext cx="2072472" cy="503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Прямая соединительная линия 10"/>
          <p:cNvCxnSpPr/>
          <p:nvPr userDrawn="1"/>
        </p:nvCxnSpPr>
        <p:spPr>
          <a:xfrm>
            <a:off x="251520" y="836712"/>
            <a:ext cx="720080" cy="0"/>
          </a:xfrm>
          <a:prstGeom prst="line">
            <a:avLst/>
          </a:prstGeom>
          <a:ln w="19050">
            <a:solidFill>
              <a:srgbClr val="305F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6447" y="5932059"/>
            <a:ext cx="1516013" cy="62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6157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2" r:id="rId2"/>
    <p:sldLayoutId id="2147483867" r:id="rId3"/>
    <p:sldLayoutId id="2147483884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1403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81" r:id="rId2"/>
    <p:sldLayoutId id="2147483883" r:id="rId3"/>
    <p:sldLayoutId id="2147483885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87" y="1304764"/>
            <a:ext cx="9148288" cy="555323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-8203" y="0"/>
            <a:ext cx="5184577" cy="6858000"/>
          </a:xfrm>
          <a:prstGeom prst="rect">
            <a:avLst/>
          </a:prstGeom>
          <a:solidFill>
            <a:schemeClr val="tx1">
              <a:lumMod val="75000"/>
              <a:lumOff val="25000"/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390381" y="2096852"/>
            <a:ext cx="4608512" cy="226825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ru-RU" sz="2800" b="1" u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 АНАЛИТИКА</a:t>
            </a:r>
            <a:r>
              <a:rPr lang="ru-RU" sz="4000" b="0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ru-RU" sz="4000" b="0" dirty="0" smtClean="0">
                <a:solidFill>
                  <a:schemeClr val="bg1"/>
                </a:solidFill>
                <a:latin typeface="+mn-lt"/>
              </a:rPr>
            </a:br>
            <a:endParaRPr lang="ru-RU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1" name="Picture 2" descr="C:\Users\lifintseva\Desktop\logo_Infowatch_2015_белый-без-лого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6411560"/>
            <a:ext cx="2064954" cy="32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Текст 2"/>
          <p:cNvSpPr txBox="1">
            <a:spLocks/>
          </p:cNvSpPr>
          <p:nvPr/>
        </p:nvSpPr>
        <p:spPr>
          <a:xfrm>
            <a:off x="2195736" y="6388404"/>
            <a:ext cx="2880320" cy="34845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Пархачева Татьяна</a:t>
            </a:r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0865" y="1856656"/>
            <a:ext cx="4410547" cy="13188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Z:\IW\Презентации\Bryzgalova Natalya\yrnosoyk2795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236" y="224644"/>
            <a:ext cx="2209972" cy="902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137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6" descr="&amp;Kcy;&amp;acy;&amp;rcy;&amp;tcy;&amp;icy;&amp;ncy;&amp;kcy;&amp;icy; &amp;pcy;&amp;ocy; &amp;zcy;&amp;acy;&amp;pcy;&amp;rcy;&amp;ocy;&amp;scy;&amp;ucy; &amp;zcy;&amp;vcy;&amp;iecy;&amp;rcy;&amp;ocy;&amp;pcy;&amp;ocy;&amp;lcy;&amp;icy;&amp;scy; &amp;gcy;&amp;ocy;&amp;rcy;&amp;ocy;&amp;dcy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8" y="980728"/>
            <a:ext cx="9138646" cy="5877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118"/>
            <a:ext cx="5764546" cy="516755"/>
          </a:xfrm>
        </p:spPr>
        <p:txBody>
          <a:bodyPr>
            <a:noAutofit/>
          </a:bodyPr>
          <a:lstStyle/>
          <a:p>
            <a:pPr algn="l"/>
            <a:r>
              <a:rPr lang="ru-RU" sz="2600" dirty="0"/>
              <a:t>Как восприняли</a:t>
            </a:r>
            <a:endParaRPr lang="ru-RU" sz="2600" dirty="0"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80212" y="224643"/>
            <a:ext cx="2484276" cy="5887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325" y="224643"/>
            <a:ext cx="1516013" cy="62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Прямая соединительная линия 17"/>
          <p:cNvCxnSpPr/>
          <p:nvPr/>
        </p:nvCxnSpPr>
        <p:spPr>
          <a:xfrm>
            <a:off x="8136396" y="1268413"/>
            <a:ext cx="0" cy="324383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8136396" y="1916485"/>
            <a:ext cx="0" cy="324383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8136396" y="2600561"/>
            <a:ext cx="0" cy="324383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136396" y="3825044"/>
            <a:ext cx="0" cy="1732705"/>
          </a:xfrm>
          <a:prstGeom prst="line">
            <a:avLst/>
          </a:prstGeom>
          <a:ln w="38100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4463988" y="980728"/>
            <a:ext cx="4680520" cy="5877272"/>
          </a:xfrm>
          <a:prstGeom prst="rect">
            <a:avLst/>
          </a:prstGeom>
          <a:solidFill>
            <a:schemeClr val="tx1">
              <a:lumMod val="75000"/>
              <a:lumOff val="25000"/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99992" y="1248061"/>
            <a:ext cx="5148572" cy="1565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  <a:spcAft>
                <a:spcPts val="1800"/>
              </a:spcAft>
            </a:pP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Большинство ЗА</a:t>
            </a:r>
          </a:p>
          <a:p>
            <a:pPr>
              <a:lnSpc>
                <a:spcPts val="2600"/>
              </a:lnSpc>
              <a:spcAft>
                <a:spcPts val="1800"/>
              </a:spcAft>
            </a:pP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Кто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-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то отнесся с сомнением</a:t>
            </a:r>
          </a:p>
          <a:p>
            <a:pPr>
              <a:lnSpc>
                <a:spcPts val="2600"/>
              </a:lnSpc>
              <a:spcAft>
                <a:spcPts val="1800"/>
              </a:spcAft>
            </a:pP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С кем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-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то пришлось расстаться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460056" y="4511812"/>
            <a:ext cx="482846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ru-RU" sz="2800" dirty="0">
                <a:solidFill>
                  <a:schemeClr val="bg1"/>
                </a:solidFill>
                <a:latin typeface="+mn-lt"/>
              </a:rPr>
              <a:t>Кодекс как лакмусовая 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бумажка </a:t>
            </a:r>
            <a:r>
              <a:rPr lang="ru-RU" sz="2800" dirty="0">
                <a:solidFill>
                  <a:schemeClr val="bg1"/>
                </a:solidFill>
                <a:latin typeface="+mn-lt"/>
              </a:rPr>
              <a:t>на собеседованиях, определяющая «наш» человек или 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нет</a:t>
            </a:r>
            <a:endParaRPr lang="ru-RU" sz="28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5905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118"/>
            <a:ext cx="5764546" cy="516755"/>
          </a:xfrm>
        </p:spPr>
        <p:txBody>
          <a:bodyPr>
            <a:noAutofit/>
          </a:bodyPr>
          <a:lstStyle/>
          <a:p>
            <a:pPr algn="l"/>
            <a:r>
              <a:rPr lang="ru-RU" sz="2600" dirty="0" smtClean="0">
                <a:latin typeface="+mn-lt"/>
              </a:rPr>
              <a:t>Выводы</a:t>
            </a:r>
            <a:endParaRPr lang="ru-RU" sz="2600" dirty="0">
              <a:latin typeface="+mn-lt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51520" y="813407"/>
            <a:ext cx="1008112" cy="0"/>
          </a:xfrm>
          <a:prstGeom prst="line">
            <a:avLst/>
          </a:prstGeom>
          <a:ln w="19050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480212" y="224643"/>
            <a:ext cx="2484276" cy="5887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325" y="224643"/>
            <a:ext cx="1516013" cy="62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3887924" y="1753411"/>
            <a:ext cx="52356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+mn-lt"/>
              </a:rPr>
              <a:t>Жизнь и практика показывают</a:t>
            </a:r>
            <a:r>
              <a:rPr lang="ru-RU" dirty="0" smtClean="0">
                <a:latin typeface="+mn-lt"/>
              </a:rPr>
              <a:t>, что в профессии аналитика очень важны  гибкость </a:t>
            </a:r>
            <a:r>
              <a:rPr lang="ru-RU" dirty="0">
                <a:latin typeface="+mn-lt"/>
              </a:rPr>
              <a:t>и широта </a:t>
            </a:r>
            <a:r>
              <a:rPr lang="ru-RU" dirty="0" smtClean="0">
                <a:latin typeface="+mn-lt"/>
              </a:rPr>
              <a:t>компетенций.  </a:t>
            </a:r>
            <a:r>
              <a:rPr lang="ru-RU" dirty="0">
                <a:latin typeface="+mn-lt"/>
              </a:rPr>
              <a:t>Ч</a:t>
            </a:r>
            <a:r>
              <a:rPr lang="ru-RU" dirty="0" smtClean="0">
                <a:latin typeface="+mn-lt"/>
              </a:rPr>
              <a:t>ем гибче </a:t>
            </a:r>
            <a:r>
              <a:rPr lang="ru-RU" dirty="0">
                <a:latin typeface="+mn-lt"/>
              </a:rPr>
              <a:t>и шире в своих </a:t>
            </a:r>
            <a:r>
              <a:rPr lang="ru-RU" dirty="0" smtClean="0">
                <a:latin typeface="+mn-lt"/>
              </a:rPr>
              <a:t>умениях аналитик, тем он более </a:t>
            </a:r>
            <a:r>
              <a:rPr lang="ru-RU" dirty="0">
                <a:latin typeface="+mn-lt"/>
              </a:rPr>
              <a:t>востребован, потому что во всех компаниях процесс управления продуктом и требованиями </a:t>
            </a:r>
            <a:r>
              <a:rPr lang="ru-RU" dirty="0" smtClean="0">
                <a:latin typeface="+mn-lt"/>
              </a:rPr>
              <a:t>разный и надо быть готовым к изменениям</a:t>
            </a:r>
            <a:endParaRPr lang="ru-RU" dirty="0">
              <a:latin typeface="+mn-l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6392"/>
            <a:ext cx="3671900" cy="2611693"/>
          </a:xfrm>
          <a:prstGeom prst="rect">
            <a:avLst/>
          </a:prstGeom>
          <a:solidFill>
            <a:schemeClr val="bg1">
              <a:alpha val="27000"/>
            </a:schemeClr>
          </a:solidFill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3671900" y="1786392"/>
            <a:ext cx="5472100" cy="2611693"/>
          </a:xfrm>
          <a:prstGeom prst="rect">
            <a:avLst/>
          </a:prstGeom>
          <a:solidFill>
            <a:schemeClr val="bg1">
              <a:lumMod val="6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22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118"/>
            <a:ext cx="5764546" cy="516755"/>
          </a:xfrm>
        </p:spPr>
        <p:txBody>
          <a:bodyPr>
            <a:noAutofit/>
          </a:bodyPr>
          <a:lstStyle/>
          <a:p>
            <a:pPr algn="l"/>
            <a:r>
              <a:rPr lang="ru-RU" sz="2600" dirty="0" smtClean="0">
                <a:latin typeface="+mn-lt"/>
              </a:rPr>
              <a:t>Команда</a:t>
            </a:r>
            <a:endParaRPr lang="ru-RU" sz="2600" dirty="0">
              <a:latin typeface="+mn-lt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51520" y="813407"/>
            <a:ext cx="1008112" cy="0"/>
          </a:xfrm>
          <a:prstGeom prst="line">
            <a:avLst/>
          </a:prstGeom>
          <a:ln w="19050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480212" y="224643"/>
            <a:ext cx="2484276" cy="5887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325" y="224643"/>
            <a:ext cx="1516013" cy="62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parkhacheva\Downloads\IMG-20170421-WA001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2240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657" y="5065713"/>
            <a:ext cx="25241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6" name="Picture 2" descr="Картинки по запросу вопросы аудитори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88" y="-3411"/>
            <a:ext cx="9149488" cy="3503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1028433"/>
            <a:ext cx="5436604" cy="1440160"/>
          </a:xfrm>
          <a:solidFill>
            <a:schemeClr val="bg1">
              <a:alpha val="49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Спасибо за внимание!</a:t>
            </a:r>
            <a:br>
              <a:rPr lang="ru-RU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ru-RU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Давайте обсудим?</a:t>
            </a:r>
            <a:endParaRPr lang="ru-RU" sz="4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3808" y="6156326"/>
            <a:ext cx="563487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E-mail</a:t>
            </a:r>
            <a:r>
              <a:rPr lang="ru-RU" dirty="0" smtClean="0"/>
              <a:t>: </a:t>
            </a:r>
            <a:r>
              <a:rPr lang="en-US" dirty="0" smtClean="0"/>
              <a:t>tatyana.parkhacheva@infowatch.com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9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118"/>
            <a:ext cx="5764546" cy="516755"/>
          </a:xfrm>
        </p:spPr>
        <p:txBody>
          <a:bodyPr>
            <a:noAutofit/>
          </a:bodyPr>
          <a:lstStyle/>
          <a:p>
            <a:pPr algn="l"/>
            <a:r>
              <a:rPr lang="ru-RU" sz="2600" dirty="0" smtClean="0">
                <a:latin typeface="+mn-lt"/>
              </a:rPr>
              <a:t>Предпосылки</a:t>
            </a:r>
            <a:endParaRPr lang="ru-RU" sz="2600" dirty="0">
              <a:latin typeface="+mn-l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8" y="872716"/>
            <a:ext cx="9144508" cy="600406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9" name="Прямоугольник 8"/>
          <p:cNvSpPr/>
          <p:nvPr/>
        </p:nvSpPr>
        <p:spPr>
          <a:xfrm>
            <a:off x="6480212" y="224643"/>
            <a:ext cx="2484276" cy="5887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325" y="224643"/>
            <a:ext cx="1516013" cy="62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3271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118"/>
            <a:ext cx="5764546" cy="516755"/>
          </a:xfrm>
        </p:spPr>
        <p:txBody>
          <a:bodyPr>
            <a:noAutofit/>
          </a:bodyPr>
          <a:lstStyle/>
          <a:p>
            <a:pPr algn="l"/>
            <a:r>
              <a:rPr lang="ru-RU" sz="2600" dirty="0" smtClean="0">
                <a:latin typeface="+mn-lt"/>
              </a:rPr>
              <a:t>Компания </a:t>
            </a:r>
            <a:r>
              <a:rPr lang="en-US" sz="2600" dirty="0" smtClean="0">
                <a:latin typeface="+mn-lt"/>
              </a:rPr>
              <a:t>InfoWatch</a:t>
            </a:r>
            <a:endParaRPr lang="ru-RU" sz="2600" dirty="0">
              <a:latin typeface="+mn-lt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51520" y="813407"/>
            <a:ext cx="1008112" cy="0"/>
          </a:xfrm>
          <a:prstGeom prst="line">
            <a:avLst/>
          </a:prstGeom>
          <a:ln w="19050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480212" y="224643"/>
            <a:ext cx="2484276" cy="5887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325" y="224643"/>
            <a:ext cx="1516013" cy="62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583668" y="1328571"/>
            <a:ext cx="81009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rPr>
              <a:t>Продуктовая разработка</a:t>
            </a:r>
            <a:r>
              <a:rPr 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rPr>
              <a:t>в сфере</a:t>
            </a:r>
          </a:p>
          <a:p>
            <a:pPr marL="342900" indent="-342900"/>
            <a:r>
              <a:rPr lang="ru-RU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rPr>
              <a:t>информационной безопасности</a:t>
            </a:r>
            <a:endParaRPr lang="ru-RU" sz="36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pitchFamily="34" charset="0"/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508" y="2826802"/>
            <a:ext cx="9144000" cy="2006354"/>
          </a:xfrm>
          <a:prstGeom prst="homePlate">
            <a:avLst>
              <a:gd name="adj" fmla="val 0"/>
            </a:avLst>
          </a:prstGeom>
          <a:solidFill>
            <a:srgbClr val="005F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58775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83668" y="2834780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36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InfoWatch </a:t>
            </a:r>
            <a:r>
              <a:rPr lang="en-US" sz="36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Traffic Monitor</a:t>
            </a:r>
            <a:r>
              <a:rPr lang="ru-RU" sz="3600" dirty="0">
                <a:solidFill>
                  <a:schemeClr val="bg1"/>
                </a:solidFill>
                <a:latin typeface="+mj-lt"/>
                <a:cs typeface="Arial" pitchFamily="34" charset="0"/>
              </a:rPr>
              <a:t> –</a:t>
            </a:r>
            <a:r>
              <a:rPr lang="en-US" sz="3600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  <a:r>
              <a:rPr lang="ru-RU" sz="36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система</a:t>
            </a:r>
            <a:endParaRPr lang="en-US" sz="3600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marL="342900" indent="-342900"/>
            <a:r>
              <a:rPr lang="ru-RU" sz="3600" dirty="0">
                <a:solidFill>
                  <a:schemeClr val="bg1"/>
                </a:solidFill>
                <a:latin typeface="+mj-lt"/>
                <a:cs typeface="Arial" pitchFamily="34" charset="0"/>
              </a:rPr>
              <a:t>з</a:t>
            </a:r>
            <a:r>
              <a:rPr lang="ru-RU" sz="36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ащиты</a:t>
            </a:r>
            <a:r>
              <a:rPr lang="en-US" sz="36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  <a:r>
              <a:rPr lang="ru-RU" sz="36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от утечек конфиденциальных</a:t>
            </a:r>
          </a:p>
          <a:p>
            <a:pPr marL="342900" indent="-342900"/>
            <a:r>
              <a:rPr lang="ru-RU" sz="36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данных в организации</a:t>
            </a:r>
            <a:endParaRPr lang="ru-RU" sz="36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14" name="Picture 3" descr="C:\Users\Aksakova\Desktop\Безымянный-1-0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2" y="2960794"/>
            <a:ext cx="1068076" cy="807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163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118"/>
            <a:ext cx="5764546" cy="516755"/>
          </a:xfrm>
        </p:spPr>
        <p:txBody>
          <a:bodyPr>
            <a:noAutofit/>
          </a:bodyPr>
          <a:lstStyle/>
          <a:p>
            <a:pPr algn="l"/>
            <a:r>
              <a:rPr lang="ru-RU" sz="2600" dirty="0" smtClean="0">
                <a:latin typeface="+mn-lt"/>
              </a:rPr>
              <a:t>Как работали</a:t>
            </a:r>
            <a:endParaRPr lang="ru-RU" sz="2600" dirty="0">
              <a:latin typeface="+mn-lt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51520" y="813407"/>
            <a:ext cx="1008112" cy="0"/>
          </a:xfrm>
          <a:prstGeom prst="line">
            <a:avLst/>
          </a:prstGeom>
          <a:ln w="19050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480212" y="224643"/>
            <a:ext cx="2484276" cy="5887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325" y="224643"/>
            <a:ext cx="1516013" cy="62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431539" y="1268413"/>
            <a:ext cx="8100901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ru-RU" sz="2200" dirty="0">
                <a:latin typeface="+mn-lt"/>
              </a:rPr>
              <a:t>Разработка требований </a:t>
            </a:r>
            <a:r>
              <a:rPr lang="ru-RU" sz="2200" dirty="0" smtClean="0">
                <a:latin typeface="+mn-lt"/>
              </a:rPr>
              <a:t>велась в </a:t>
            </a:r>
            <a:r>
              <a:rPr lang="ru-RU" sz="2200" dirty="0">
                <a:latin typeface="+mn-lt"/>
              </a:rPr>
              <a:t>рамках четко сформулированных решений</a:t>
            </a:r>
          </a:p>
          <a:p>
            <a:pPr>
              <a:spcAft>
                <a:spcPts val="1800"/>
              </a:spcAft>
            </a:pPr>
            <a:r>
              <a:rPr lang="ru-RU" sz="2200" dirty="0">
                <a:latin typeface="+mn-lt"/>
              </a:rPr>
              <a:t>Постановка </a:t>
            </a:r>
            <a:r>
              <a:rPr lang="ru-RU" sz="2200" dirty="0" smtClean="0">
                <a:latin typeface="+mn-lt"/>
              </a:rPr>
              <a:t>задачи говорила </a:t>
            </a:r>
            <a:r>
              <a:rPr lang="ru-RU" sz="2200" b="1" dirty="0" smtClean="0">
                <a:latin typeface="+mn-lt"/>
              </a:rPr>
              <a:t>КАК</a:t>
            </a:r>
            <a:r>
              <a:rPr lang="ru-RU" sz="2200" dirty="0" smtClean="0">
                <a:latin typeface="+mn-lt"/>
              </a:rPr>
              <a:t> надо реализовать, </a:t>
            </a:r>
            <a:r>
              <a:rPr lang="ru-RU" sz="2200" dirty="0">
                <a:latin typeface="+mn-lt"/>
              </a:rPr>
              <a:t>но не </a:t>
            </a:r>
            <a:r>
              <a:rPr lang="ru-RU" sz="2200" dirty="0" smtClean="0">
                <a:latin typeface="+mn-lt"/>
              </a:rPr>
              <a:t>объясняла </a:t>
            </a:r>
            <a:r>
              <a:rPr lang="ru-RU" sz="2200" b="1" dirty="0">
                <a:latin typeface="+mn-lt"/>
              </a:rPr>
              <a:t>ПОЧЕМУ</a:t>
            </a:r>
            <a:r>
              <a:rPr lang="ru-RU" sz="2200" dirty="0">
                <a:latin typeface="+mn-lt"/>
              </a:rPr>
              <a:t> </a:t>
            </a:r>
          </a:p>
          <a:p>
            <a:pPr>
              <a:spcAft>
                <a:spcPts val="1800"/>
              </a:spcAft>
            </a:pPr>
            <a:r>
              <a:rPr lang="ru-RU" sz="2200" dirty="0" smtClean="0">
                <a:latin typeface="+mn-lt"/>
              </a:rPr>
              <a:t>Отсутствовало понимание </a:t>
            </a:r>
            <a:r>
              <a:rPr lang="ru-RU" sz="2200" b="1" dirty="0" smtClean="0">
                <a:latin typeface="+mn-lt"/>
              </a:rPr>
              <a:t>ПРОБЛЕМЫ</a:t>
            </a:r>
            <a:r>
              <a:rPr lang="ru-RU" sz="2200" dirty="0" smtClean="0">
                <a:latin typeface="+mn-lt"/>
              </a:rPr>
              <a:t> пользователя</a:t>
            </a:r>
            <a:endParaRPr lang="ru-RU" sz="2200" dirty="0">
              <a:latin typeface="+mn-lt"/>
            </a:endParaRPr>
          </a:p>
          <a:p>
            <a:pPr>
              <a:spcAft>
                <a:spcPts val="1800"/>
              </a:spcAft>
            </a:pPr>
            <a:r>
              <a:rPr lang="ru-RU" sz="2200" dirty="0" smtClean="0">
                <a:latin typeface="+mn-lt"/>
              </a:rPr>
              <a:t>Отсутствовали </a:t>
            </a:r>
            <a:r>
              <a:rPr lang="ru-RU" sz="2200" dirty="0">
                <a:latin typeface="+mn-lt"/>
              </a:rPr>
              <a:t>коммуникации с </a:t>
            </a:r>
            <a:r>
              <a:rPr lang="ru-RU" sz="2200" dirty="0" smtClean="0">
                <a:latin typeface="+mn-lt"/>
              </a:rPr>
              <a:t>заказчиками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20787" y="1263459"/>
            <a:ext cx="0" cy="720428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31540" y="2168512"/>
            <a:ext cx="0" cy="720428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31540" y="3140621"/>
            <a:ext cx="0" cy="324383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31540" y="3680681"/>
            <a:ext cx="0" cy="324383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664" y="4581302"/>
            <a:ext cx="2951322" cy="2098390"/>
          </a:xfrm>
          <a:prstGeom prst="rect">
            <a:avLst/>
          </a:prstGeom>
        </p:spPr>
      </p:pic>
      <p:sp>
        <p:nvSpPr>
          <p:cNvPr id="32" name="Прямоугольник 31"/>
          <p:cNvSpPr/>
          <p:nvPr/>
        </p:nvSpPr>
        <p:spPr>
          <a:xfrm>
            <a:off x="431540" y="1268413"/>
            <a:ext cx="8100901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ru-RU" sz="2200" dirty="0">
                <a:latin typeface="+mn-lt"/>
              </a:rPr>
              <a:t>Разработка требований </a:t>
            </a:r>
            <a:r>
              <a:rPr lang="ru-RU" sz="2200" dirty="0" smtClean="0">
                <a:latin typeface="+mn-lt"/>
              </a:rPr>
              <a:t>велась в </a:t>
            </a:r>
            <a:r>
              <a:rPr lang="ru-RU" sz="2200" dirty="0">
                <a:latin typeface="+mn-lt"/>
              </a:rPr>
              <a:t>рамках четко сформулированных решений</a:t>
            </a:r>
          </a:p>
          <a:p>
            <a:pPr>
              <a:spcAft>
                <a:spcPts val="1800"/>
              </a:spcAft>
            </a:pPr>
            <a:r>
              <a:rPr lang="ru-RU" sz="2200" dirty="0">
                <a:latin typeface="+mn-lt"/>
              </a:rPr>
              <a:t>Постановка </a:t>
            </a:r>
            <a:r>
              <a:rPr lang="ru-RU" sz="2200" dirty="0" smtClean="0">
                <a:latin typeface="+mn-lt"/>
              </a:rPr>
              <a:t>задачи говорила </a:t>
            </a:r>
            <a:r>
              <a:rPr lang="ru-RU" sz="2200" b="1" dirty="0" smtClean="0">
                <a:latin typeface="+mn-lt"/>
              </a:rPr>
              <a:t>КАК</a:t>
            </a:r>
            <a:r>
              <a:rPr lang="ru-RU" sz="2200" dirty="0" smtClean="0">
                <a:latin typeface="+mn-lt"/>
              </a:rPr>
              <a:t> надо реализовать, </a:t>
            </a:r>
            <a:r>
              <a:rPr lang="ru-RU" sz="2200" dirty="0">
                <a:latin typeface="+mn-lt"/>
              </a:rPr>
              <a:t>но не </a:t>
            </a:r>
            <a:r>
              <a:rPr lang="ru-RU" sz="2200" dirty="0" smtClean="0">
                <a:latin typeface="+mn-lt"/>
              </a:rPr>
              <a:t>объясняла </a:t>
            </a:r>
            <a:r>
              <a:rPr lang="ru-RU" sz="2200" b="1" dirty="0">
                <a:latin typeface="+mn-lt"/>
              </a:rPr>
              <a:t>ПОЧЕМУ</a:t>
            </a:r>
            <a:r>
              <a:rPr lang="ru-RU" sz="2200" dirty="0">
                <a:latin typeface="+mn-lt"/>
              </a:rPr>
              <a:t> </a:t>
            </a:r>
          </a:p>
          <a:p>
            <a:pPr>
              <a:spcAft>
                <a:spcPts val="1800"/>
              </a:spcAft>
            </a:pPr>
            <a:r>
              <a:rPr lang="ru-RU" sz="2200" dirty="0" smtClean="0">
                <a:latin typeface="+mn-lt"/>
              </a:rPr>
              <a:t>Отсутствовало понимание </a:t>
            </a:r>
            <a:r>
              <a:rPr lang="ru-RU" sz="2200" b="1" dirty="0" smtClean="0">
                <a:latin typeface="+mn-lt"/>
              </a:rPr>
              <a:t>ПРОБЛЕМЫ</a:t>
            </a:r>
            <a:r>
              <a:rPr lang="ru-RU" sz="2200" dirty="0" smtClean="0">
                <a:latin typeface="+mn-lt"/>
              </a:rPr>
              <a:t> пользователя</a:t>
            </a:r>
            <a:endParaRPr lang="ru-RU" sz="2200" dirty="0">
              <a:latin typeface="+mn-lt"/>
            </a:endParaRPr>
          </a:p>
          <a:p>
            <a:pPr>
              <a:spcAft>
                <a:spcPts val="1800"/>
              </a:spcAft>
            </a:pPr>
            <a:r>
              <a:rPr lang="ru-RU" sz="2200" dirty="0" smtClean="0">
                <a:latin typeface="+mn-lt"/>
              </a:rPr>
              <a:t>Отсутствовали </a:t>
            </a:r>
            <a:r>
              <a:rPr lang="ru-RU" sz="2200" dirty="0">
                <a:latin typeface="+mn-lt"/>
              </a:rPr>
              <a:t>коммуникации с </a:t>
            </a:r>
            <a:r>
              <a:rPr lang="ru-RU" sz="2200" dirty="0" smtClean="0">
                <a:latin typeface="+mn-lt"/>
              </a:rPr>
              <a:t>заказчиками</a:t>
            </a:r>
            <a:endParaRPr lang="ru-RU" sz="2200" dirty="0">
              <a:latin typeface="+mn-lt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420788" y="1263459"/>
            <a:ext cx="0" cy="720428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072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118"/>
            <a:ext cx="5764546" cy="516755"/>
          </a:xfrm>
        </p:spPr>
        <p:txBody>
          <a:bodyPr>
            <a:noAutofit/>
          </a:bodyPr>
          <a:lstStyle/>
          <a:p>
            <a:pPr algn="l"/>
            <a:r>
              <a:rPr lang="ru-RU" sz="2600" dirty="0" smtClean="0">
                <a:latin typeface="+mn-lt"/>
              </a:rPr>
              <a:t>Что решили</a:t>
            </a:r>
            <a:endParaRPr lang="ru-RU" sz="2600" dirty="0">
              <a:latin typeface="+mn-lt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51520" y="813407"/>
            <a:ext cx="1008112" cy="0"/>
          </a:xfrm>
          <a:prstGeom prst="line">
            <a:avLst/>
          </a:prstGeom>
          <a:ln w="19050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480212" y="224643"/>
            <a:ext cx="2484276" cy="5887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325" y="224643"/>
            <a:ext cx="1516013" cy="62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389771" y="1412776"/>
            <a:ext cx="3993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600" b="1" dirty="0" smtClean="0">
                <a:latin typeface="+mn-lt"/>
              </a:rPr>
              <a:t> Фокус на бизнес-анализ</a:t>
            </a:r>
            <a:endParaRPr lang="ru-RU" sz="2600" b="1" dirty="0">
              <a:latin typeface="+mn-lt"/>
            </a:endParaRPr>
          </a:p>
        </p:txBody>
      </p:sp>
      <p:sp>
        <p:nvSpPr>
          <p:cNvPr id="34" name="AutoShape 18" descr="Картинки по запросу неприятие"/>
          <p:cNvSpPr>
            <a:spLocks noChangeAspect="1" noChangeArrowheads="1"/>
          </p:cNvSpPr>
          <p:nvPr/>
        </p:nvSpPr>
        <p:spPr bwMode="auto">
          <a:xfrm>
            <a:off x="140239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93" y="1124744"/>
            <a:ext cx="3743908" cy="2657084"/>
          </a:xfrm>
          <a:prstGeom prst="rect">
            <a:avLst/>
          </a:prstGeom>
        </p:spPr>
      </p:pic>
      <p:cxnSp>
        <p:nvCxnSpPr>
          <p:cNvPr id="16" name="Прямая соединительная линия 15"/>
          <p:cNvCxnSpPr/>
          <p:nvPr/>
        </p:nvCxnSpPr>
        <p:spPr>
          <a:xfrm flipH="1">
            <a:off x="457513" y="1424625"/>
            <a:ext cx="10031" cy="456203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utoShape 18" descr="Картинки по запросу неприятие"/>
          <p:cNvSpPr>
            <a:spLocks noChangeAspect="1" noChangeArrowheads="1"/>
          </p:cNvSpPr>
          <p:nvPr/>
        </p:nvSpPr>
        <p:spPr bwMode="auto">
          <a:xfrm>
            <a:off x="1222375" y="40050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93" y="4135463"/>
            <a:ext cx="3744415" cy="2290635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431540" y="4032405"/>
            <a:ext cx="8100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+mn-lt"/>
              </a:rPr>
              <a:t>Неготовность</a:t>
            </a:r>
            <a:r>
              <a:rPr lang="ru-RU" sz="2200" dirty="0" smtClean="0">
                <a:latin typeface="+mn-lt"/>
              </a:rPr>
              <a:t> к изменениям</a:t>
            </a:r>
            <a:endParaRPr lang="ru-RU" sz="2200" dirty="0">
              <a:latin typeface="+mn-lt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394237" y="4143722"/>
            <a:ext cx="0" cy="401402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431539" y="4676684"/>
            <a:ext cx="8100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+mn-lt"/>
              </a:rPr>
              <a:t>Непонимание</a:t>
            </a:r>
            <a:r>
              <a:rPr lang="ru-RU" sz="2200" dirty="0" smtClean="0">
                <a:latin typeface="+mn-lt"/>
              </a:rPr>
              <a:t> «почему МЫ?»</a:t>
            </a:r>
            <a:endParaRPr lang="ru-RU" sz="2200" dirty="0">
              <a:latin typeface="+mn-lt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395536" y="4761148"/>
            <a:ext cx="0" cy="401402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411039" y="5359599"/>
            <a:ext cx="8100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+mn-lt"/>
              </a:rPr>
              <a:t>Отсутствие</a:t>
            </a:r>
            <a:r>
              <a:rPr lang="ru-RU" sz="22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ru-RU" sz="2200" dirty="0" smtClean="0">
                <a:latin typeface="+mn-lt"/>
              </a:rPr>
              <a:t>необходимых знаний</a:t>
            </a:r>
            <a:endParaRPr lang="ru-RU" sz="2200" dirty="0">
              <a:latin typeface="+mn-lt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400287" y="5475870"/>
            <a:ext cx="0" cy="401402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396951" y="6007671"/>
            <a:ext cx="8100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+mn-lt"/>
              </a:rPr>
              <a:t>Нежелание</a:t>
            </a:r>
            <a:r>
              <a:rPr lang="ru-RU" sz="22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ru-RU" sz="2200" dirty="0">
                <a:latin typeface="+mn-lt"/>
              </a:rPr>
              <a:t>нести </a:t>
            </a:r>
            <a:r>
              <a:rPr lang="ru-RU" sz="2200" dirty="0" smtClean="0">
                <a:latin typeface="+mn-lt"/>
              </a:rPr>
              <a:t>ответственность</a:t>
            </a:r>
            <a:endParaRPr lang="ru-RU" sz="2200" dirty="0">
              <a:latin typeface="+mn-lt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395536" y="6123942"/>
            <a:ext cx="0" cy="401402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94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8" grpId="0"/>
      <p:bldP spid="20" grpId="0"/>
      <p:bldP spid="22" grpId="0"/>
      <p:bldP spid="24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118"/>
            <a:ext cx="5764546" cy="516755"/>
          </a:xfrm>
        </p:spPr>
        <p:txBody>
          <a:bodyPr>
            <a:noAutofit/>
          </a:bodyPr>
          <a:lstStyle/>
          <a:p>
            <a:pPr algn="l"/>
            <a:r>
              <a:rPr lang="ru-RU" sz="2600" dirty="0" smtClean="0">
                <a:latin typeface="+mn-lt"/>
              </a:rPr>
              <a:t>Кодекс</a:t>
            </a:r>
            <a:endParaRPr lang="ru-RU" sz="2600" dirty="0">
              <a:latin typeface="+mn-lt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51520" y="813407"/>
            <a:ext cx="1008112" cy="0"/>
          </a:xfrm>
          <a:prstGeom prst="line">
            <a:avLst/>
          </a:prstGeom>
          <a:ln w="19050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480212" y="224643"/>
            <a:ext cx="2484276" cy="5887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325" y="224643"/>
            <a:ext cx="1516013" cy="62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Прямоугольник 44"/>
          <p:cNvSpPr/>
          <p:nvPr/>
        </p:nvSpPr>
        <p:spPr>
          <a:xfrm>
            <a:off x="971600" y="1700808"/>
            <a:ext cx="806489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4400" b="1" dirty="0" smtClean="0">
                <a:latin typeface="+mn-lt"/>
              </a:rPr>
              <a:t>Кодекс российского аналитика </a:t>
            </a:r>
            <a:r>
              <a:rPr lang="ru-RU" sz="4400" dirty="0" smtClean="0">
                <a:latin typeface="+mn-lt"/>
              </a:rPr>
              <a:t>(Ассоциация «Аналитика»)</a:t>
            </a:r>
            <a:endParaRPr lang="ru-RU" sz="4400" dirty="0">
              <a:latin typeface="+mn-lt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683568" y="1700808"/>
            <a:ext cx="0" cy="1512168"/>
          </a:xfrm>
          <a:prstGeom prst="line">
            <a:avLst/>
          </a:prstGeom>
          <a:ln w="44450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789" y="3617719"/>
            <a:ext cx="8562691" cy="3237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29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118"/>
            <a:ext cx="5764546" cy="516755"/>
          </a:xfrm>
        </p:spPr>
        <p:txBody>
          <a:bodyPr>
            <a:noAutofit/>
          </a:bodyPr>
          <a:lstStyle/>
          <a:p>
            <a:pPr algn="l"/>
            <a:r>
              <a:rPr lang="ru-RU" sz="2600" dirty="0" smtClean="0">
                <a:latin typeface="+mn-lt"/>
              </a:rPr>
              <a:t>Почему Кодекс?</a:t>
            </a:r>
            <a:endParaRPr lang="ru-RU" sz="2600" dirty="0">
              <a:latin typeface="+mn-lt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51520" y="813407"/>
            <a:ext cx="1008112" cy="0"/>
          </a:xfrm>
          <a:prstGeom prst="line">
            <a:avLst/>
          </a:prstGeom>
          <a:ln w="19050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480212" y="224643"/>
            <a:ext cx="2484276" cy="5887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325" y="224643"/>
            <a:ext cx="1516013" cy="62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AutoShape 18" descr="Картинки по запросу неприятие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33978" y="1199942"/>
            <a:ext cx="8342782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400" dirty="0" smtClean="0">
                <a:latin typeface="+mn-lt"/>
              </a:rPr>
              <a:t>Провозглашаем идеи, к которым надо стремиться</a:t>
            </a:r>
          </a:p>
          <a:p>
            <a:pPr>
              <a:spcAft>
                <a:spcPts val="1200"/>
              </a:spcAft>
            </a:pPr>
            <a:r>
              <a:rPr lang="ru-RU" sz="2400" dirty="0" smtClean="0">
                <a:latin typeface="+mn-lt"/>
              </a:rPr>
              <a:t>Объясняем, что следование кодексу определяет моральное отношение к происходящему</a:t>
            </a:r>
          </a:p>
          <a:p>
            <a:pPr>
              <a:spcAft>
                <a:spcPts val="1200"/>
              </a:spcAft>
            </a:pPr>
            <a:r>
              <a:rPr lang="ru-RU" sz="2400" dirty="0" smtClean="0">
                <a:latin typeface="+mn-lt"/>
              </a:rPr>
              <a:t>Мотивируем на развитие</a:t>
            </a:r>
          </a:p>
          <a:p>
            <a:r>
              <a:rPr lang="ru-RU" sz="2400" dirty="0">
                <a:latin typeface="+mn-lt"/>
              </a:rPr>
              <a:t>Положения честно </a:t>
            </a:r>
            <a:r>
              <a:rPr lang="ru-RU" sz="2400" dirty="0" smtClean="0">
                <a:latin typeface="+mn-lt"/>
              </a:rPr>
              <a:t>отражают искушения в работе, которым </a:t>
            </a:r>
            <a:r>
              <a:rPr lang="ru-RU" sz="2400" dirty="0">
                <a:latin typeface="+mn-lt"/>
              </a:rPr>
              <a:t>не надо поддаваться</a:t>
            </a:r>
          </a:p>
          <a:p>
            <a:endParaRPr lang="ru-RU" dirty="0" smtClean="0">
              <a:latin typeface="+mn-lt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479683" y="1240899"/>
            <a:ext cx="0" cy="357737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479683" y="1844957"/>
            <a:ext cx="1" cy="591464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79684" y="3260253"/>
            <a:ext cx="0" cy="616328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79683" y="2688449"/>
            <a:ext cx="0" cy="332420"/>
          </a:xfrm>
          <a:prstGeom prst="line">
            <a:avLst/>
          </a:prstGeom>
          <a:ln w="28575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61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4737"/>
            <a:ext cx="9138021" cy="578326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1074737"/>
            <a:ext cx="4752020" cy="5783263"/>
          </a:xfrm>
          <a:prstGeom prst="rect">
            <a:avLst/>
          </a:prstGeom>
          <a:solidFill>
            <a:schemeClr val="tx1">
              <a:lumMod val="65000"/>
              <a:lumOff val="3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118"/>
            <a:ext cx="5764546" cy="516755"/>
          </a:xfrm>
        </p:spPr>
        <p:txBody>
          <a:bodyPr>
            <a:noAutofit/>
          </a:bodyPr>
          <a:lstStyle/>
          <a:p>
            <a:pPr algn="l"/>
            <a:r>
              <a:rPr lang="ru-RU" sz="2600" dirty="0" smtClean="0">
                <a:latin typeface="+mn-lt"/>
              </a:rPr>
              <a:t>Положения Кодекса</a:t>
            </a:r>
            <a:endParaRPr lang="ru-RU" sz="2600" dirty="0"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80212" y="224643"/>
            <a:ext cx="2484276" cy="5887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325" y="224643"/>
            <a:ext cx="1516013" cy="62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AutoShape 18" descr="Картинки по запросу неприятие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23528" y="2204864"/>
            <a:ext cx="334837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600" b="1" dirty="0" smtClean="0">
                <a:latin typeface="+mn-lt"/>
              </a:rPr>
              <a:t> </a:t>
            </a:r>
            <a:r>
              <a:rPr lang="ru-RU" sz="2600" b="1" dirty="0" smtClean="0">
                <a:solidFill>
                  <a:schemeClr val="bg1"/>
                </a:solidFill>
                <a:latin typeface="+mn-lt"/>
              </a:rPr>
              <a:t>ПОСЛЕДНИЙ  РУБЕЖ</a:t>
            </a:r>
            <a:endParaRPr lang="ru-RU" sz="2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23528" y="3548625"/>
            <a:ext cx="349238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600" b="1" dirty="0" smtClean="0">
                <a:solidFill>
                  <a:schemeClr val="bg1"/>
                </a:solidFill>
                <a:latin typeface="+mn-lt"/>
              </a:rPr>
              <a:t> СВЯЗУЮЩЕЕ  ЗВЕНО</a:t>
            </a:r>
            <a:endParaRPr lang="ru-RU" sz="2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54412" y="4844769"/>
            <a:ext cx="421459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600" b="1" dirty="0" smtClean="0">
                <a:latin typeface="+mn-lt"/>
              </a:rPr>
              <a:t> </a:t>
            </a:r>
            <a:r>
              <a:rPr lang="ru-RU" sz="2600" b="1" dirty="0" smtClean="0">
                <a:solidFill>
                  <a:schemeClr val="bg1"/>
                </a:solidFill>
                <a:latin typeface="+mn-lt"/>
              </a:rPr>
              <a:t>МИНИ-ВЛАДЕЛЕЦ  ФИЧИ</a:t>
            </a:r>
            <a:endParaRPr lang="ru-RU" sz="26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048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7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878" y="1019175"/>
            <a:ext cx="4882243" cy="481965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583668" y="853932"/>
            <a:ext cx="6138682" cy="5131352"/>
          </a:xfrm>
          <a:prstGeom prst="rect">
            <a:avLst/>
          </a:prstGeom>
          <a:solidFill>
            <a:schemeClr val="bg1"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118"/>
            <a:ext cx="5764546" cy="516755"/>
          </a:xfrm>
        </p:spPr>
        <p:txBody>
          <a:bodyPr>
            <a:noAutofit/>
          </a:bodyPr>
          <a:lstStyle/>
          <a:p>
            <a:pPr algn="l"/>
            <a:r>
              <a:rPr lang="ru-RU" sz="2600" dirty="0" smtClean="0">
                <a:latin typeface="+mn-lt"/>
              </a:rPr>
              <a:t>Положения Кодекса</a:t>
            </a:r>
            <a:endParaRPr lang="ru-RU" sz="2600" dirty="0">
              <a:latin typeface="+mn-lt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51520" y="813407"/>
            <a:ext cx="1008112" cy="0"/>
          </a:xfrm>
          <a:prstGeom prst="line">
            <a:avLst/>
          </a:prstGeom>
          <a:ln w="19050">
            <a:solidFill>
              <a:srgbClr val="007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480212" y="224643"/>
            <a:ext cx="2484276" cy="5887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325" y="224643"/>
            <a:ext cx="1516013" cy="62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107504" y="1066800"/>
            <a:ext cx="8352928" cy="5129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ts val="34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rgbClr val="005F33"/>
                </a:solidFill>
                <a:latin typeface="+mn-lt"/>
              </a:rPr>
              <a:t>Ответственность</a:t>
            </a:r>
            <a:r>
              <a:rPr lang="ru-RU" sz="2200" dirty="0" smtClean="0">
                <a:solidFill>
                  <a:srgbClr val="005F33"/>
                </a:solidFill>
                <a:latin typeface="+mn-lt"/>
              </a:rPr>
              <a:t> </a:t>
            </a:r>
            <a:r>
              <a:rPr lang="ru-RU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- отвечай за свои </a:t>
            </a: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слова</a:t>
            </a:r>
            <a:endParaRPr lang="ru-RU" sz="22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285750" indent="-285750">
              <a:lnSpc>
                <a:spcPts val="34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rgbClr val="005F33"/>
                </a:solidFill>
                <a:latin typeface="+mn-lt"/>
              </a:rPr>
              <a:t>Независимость </a:t>
            </a:r>
            <a:r>
              <a:rPr lang="ru-RU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- не принимай </a:t>
            </a: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чье-то </a:t>
            </a:r>
            <a:r>
              <a:rPr lang="ru-RU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мнение за </a:t>
            </a: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истину</a:t>
            </a:r>
            <a:endParaRPr lang="ru-RU" sz="22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285750" indent="-285750">
              <a:lnSpc>
                <a:spcPts val="34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rgbClr val="005F33"/>
                </a:solidFill>
                <a:latin typeface="+mn-lt"/>
              </a:rPr>
              <a:t>Проактивность </a:t>
            </a:r>
            <a:r>
              <a:rPr lang="ru-RU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- не сиди и не жди, что к тебе придут, спросят, </a:t>
            </a: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расскажут</a:t>
            </a:r>
            <a:endParaRPr lang="ru-RU" sz="22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285750" indent="-285750">
              <a:lnSpc>
                <a:spcPts val="34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rgbClr val="005F33"/>
                </a:solidFill>
                <a:latin typeface="+mn-lt"/>
              </a:rPr>
              <a:t>Профессионализм</a:t>
            </a:r>
            <a:r>
              <a:rPr lang="ru-RU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- постоянно тренируйся в прогнозировании и моделировании </a:t>
            </a:r>
            <a:endParaRPr lang="ru-RU" sz="2200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285750" indent="-285750">
              <a:lnSpc>
                <a:spcPts val="34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rgbClr val="005F33"/>
                </a:solidFill>
                <a:latin typeface="+mn-lt"/>
              </a:rPr>
              <a:t>Развитие</a:t>
            </a: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ru-RU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- бойся </a:t>
            </a: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застоя</a:t>
            </a:r>
            <a:endParaRPr lang="ru-RU" sz="22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285750" indent="-285750">
              <a:lnSpc>
                <a:spcPts val="34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rgbClr val="005F33"/>
                </a:solidFill>
                <a:latin typeface="+mn-lt"/>
              </a:rPr>
              <a:t>Открытость</a:t>
            </a: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ru-RU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- помогай </a:t>
            </a: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коллегам и </a:t>
            </a:r>
            <a:r>
              <a:rPr lang="ru-RU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будь открыт </a:t>
            </a:r>
            <a:endParaRPr lang="ru-RU" sz="2200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342900" indent="-342900">
              <a:lnSpc>
                <a:spcPts val="34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rgbClr val="005F33"/>
                </a:solidFill>
                <a:latin typeface="+mn-lt"/>
              </a:rPr>
              <a:t>Реалистичность</a:t>
            </a: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ru-RU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- стремись к полноте информации, используй достоверные источники, реально оценивай ситуацию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22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285750" indent="-285750">
              <a:spcAft>
                <a:spcPts val="1800"/>
              </a:spcAft>
              <a:buFont typeface="Wingdings" panose="05000000000000000000" pitchFamily="2" charset="2"/>
              <a:buChar char="ü"/>
            </a:pPr>
            <a:endParaRPr lang="ru-RU" sz="22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39181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D38B9093A0A443BD67E3B17A1E4284" ma:contentTypeVersion="2" ma:contentTypeDescription="Create a new document." ma:contentTypeScope="" ma:versionID="27ec56dc5d83bab88256082c385bf573">
  <xsd:schema xmlns:xsd="http://www.w3.org/2001/XMLSchema" xmlns:p="http://schemas.microsoft.com/office/2006/metadata/properties" targetNamespace="http://schemas.microsoft.com/office/2006/metadata/properties" ma:root="true" ma:fieldsID="a319a37c5bc42de72af3a391ecc1fcb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 ma:index="8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ED1EC7EA-6F27-4471-AF70-66DEBD2AC7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633BDDB6-1DE8-41CC-BFA9-79A58C9FD6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A3E5C5-A7DF-4C00-89B7-64A5BB5BAD67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57068</TotalTime>
  <Words>1762</Words>
  <Application>Microsoft Office PowerPoint</Application>
  <PresentationFormat>Экран (4:3)</PresentationFormat>
  <Paragraphs>137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Специальное оформление</vt:lpstr>
      <vt:lpstr>КОДЕКС АНАЛИТИКА </vt:lpstr>
      <vt:lpstr>Предпосылки</vt:lpstr>
      <vt:lpstr>Компания InfoWatch</vt:lpstr>
      <vt:lpstr>Как работали</vt:lpstr>
      <vt:lpstr>Что решили</vt:lpstr>
      <vt:lpstr>Кодекс</vt:lpstr>
      <vt:lpstr>Почему Кодекс?</vt:lpstr>
      <vt:lpstr>Положения Кодекса</vt:lpstr>
      <vt:lpstr>Положения Кодекса</vt:lpstr>
      <vt:lpstr>Как восприняли</vt:lpstr>
      <vt:lpstr>Выводы</vt:lpstr>
      <vt:lpstr>Команда</vt:lpstr>
      <vt:lpstr>Спасибо за внимание! Давайте обсудим?</vt:lpstr>
    </vt:vector>
  </TitlesOfParts>
  <Company>Kaspersky LAB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Новый шаблон презентации 2015</dc:title>
  <dc:creator>Здобнов Н.</dc:creator>
  <dc:description>Новый шаблон презентации</dc:description>
  <cp:lastModifiedBy>Parkhacheva Tatyana</cp:lastModifiedBy>
  <cp:revision>3373</cp:revision>
  <cp:lastPrinted>2015-01-28T15:01:37Z</cp:lastPrinted>
  <dcterms:created xsi:type="dcterms:W3CDTF">2010-08-19T13:24:36Z</dcterms:created>
  <dcterms:modified xsi:type="dcterms:W3CDTF">2017-04-22T05:54:17Z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0x0101001DD38B9093A0A443BD67E3B17A1E4284</vt:lpwstr>
  </property>
</Properties>
</file>