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9" r:id="rId2"/>
    <p:sldMasterId id="2147483670" r:id="rId3"/>
  </p:sldMasterIdLst>
  <p:notesMasterIdLst>
    <p:notesMasterId r:id="rId71"/>
  </p:notesMasterIdLst>
  <p:sldIdLst>
    <p:sldId id="384" r:id="rId4"/>
    <p:sldId id="490" r:id="rId5"/>
    <p:sldId id="288" r:id="rId6"/>
    <p:sldId id="463" r:id="rId7"/>
    <p:sldId id="462" r:id="rId8"/>
    <p:sldId id="459" r:id="rId9"/>
    <p:sldId id="489" r:id="rId10"/>
    <p:sldId id="407" r:id="rId11"/>
    <p:sldId id="456" r:id="rId12"/>
    <p:sldId id="434" r:id="rId13"/>
    <p:sldId id="435" r:id="rId14"/>
    <p:sldId id="439" r:id="rId15"/>
    <p:sldId id="443" r:id="rId16"/>
    <p:sldId id="461" r:id="rId17"/>
    <p:sldId id="442" r:id="rId18"/>
    <p:sldId id="464" r:id="rId19"/>
    <p:sldId id="444" r:id="rId20"/>
    <p:sldId id="467" r:id="rId21"/>
    <p:sldId id="410" r:id="rId22"/>
    <p:sldId id="413" r:id="rId23"/>
    <p:sldId id="412" r:id="rId24"/>
    <p:sldId id="469" r:id="rId25"/>
    <p:sldId id="472" r:id="rId26"/>
    <p:sldId id="418" r:id="rId27"/>
    <p:sldId id="491" r:id="rId28"/>
    <p:sldId id="470" r:id="rId29"/>
    <p:sldId id="492" r:id="rId30"/>
    <p:sldId id="433" r:id="rId31"/>
    <p:sldId id="493" r:id="rId32"/>
    <p:sldId id="436" r:id="rId33"/>
    <p:sldId id="494" r:id="rId34"/>
    <p:sldId id="437" r:id="rId35"/>
    <p:sldId id="495" r:id="rId36"/>
    <p:sldId id="479" r:id="rId37"/>
    <p:sldId id="451" r:id="rId38"/>
    <p:sldId id="496" r:id="rId39"/>
    <p:sldId id="497" r:id="rId40"/>
    <p:sldId id="453" r:id="rId41"/>
    <p:sldId id="498" r:id="rId42"/>
    <p:sldId id="452" r:id="rId43"/>
    <p:sldId id="499" r:id="rId44"/>
    <p:sldId id="476" r:id="rId45"/>
    <p:sldId id="478" r:id="rId46"/>
    <p:sldId id="475" r:id="rId47"/>
    <p:sldId id="473" r:id="rId48"/>
    <p:sldId id="441" r:id="rId49"/>
    <p:sldId id="500" r:id="rId50"/>
    <p:sldId id="446" r:id="rId51"/>
    <p:sldId id="501" r:id="rId52"/>
    <p:sldId id="471" r:id="rId53"/>
    <p:sldId id="474" r:id="rId54"/>
    <p:sldId id="450" r:id="rId55"/>
    <p:sldId id="502" r:id="rId56"/>
    <p:sldId id="481" r:id="rId57"/>
    <p:sldId id="448" r:id="rId58"/>
    <p:sldId id="503" r:id="rId59"/>
    <p:sldId id="482" r:id="rId60"/>
    <p:sldId id="455" r:id="rId61"/>
    <p:sldId id="504" r:id="rId62"/>
    <p:sldId id="484" r:id="rId63"/>
    <p:sldId id="485" r:id="rId64"/>
    <p:sldId id="505" r:id="rId65"/>
    <p:sldId id="483" r:id="rId66"/>
    <p:sldId id="486" r:id="rId67"/>
    <p:sldId id="506" r:id="rId68"/>
    <p:sldId id="487" r:id="rId69"/>
    <p:sldId id="507" r:id="rId70"/>
  </p:sldIdLst>
  <p:sldSz cx="12192000" cy="6858000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722971-B49A-4EF5-9B92-E677AE5A9913}">
          <p14:sldIdLst>
            <p14:sldId id="384"/>
            <p14:sldId id="490"/>
            <p14:sldId id="288"/>
            <p14:sldId id="463"/>
            <p14:sldId id="462"/>
            <p14:sldId id="459"/>
            <p14:sldId id="489"/>
            <p14:sldId id="407"/>
            <p14:sldId id="456"/>
            <p14:sldId id="434"/>
            <p14:sldId id="435"/>
            <p14:sldId id="439"/>
            <p14:sldId id="443"/>
            <p14:sldId id="461"/>
            <p14:sldId id="442"/>
            <p14:sldId id="464"/>
            <p14:sldId id="444"/>
            <p14:sldId id="467"/>
            <p14:sldId id="410"/>
            <p14:sldId id="413"/>
            <p14:sldId id="412"/>
            <p14:sldId id="469"/>
            <p14:sldId id="472"/>
            <p14:sldId id="418"/>
            <p14:sldId id="491"/>
            <p14:sldId id="470"/>
            <p14:sldId id="492"/>
            <p14:sldId id="433"/>
            <p14:sldId id="493"/>
            <p14:sldId id="436"/>
            <p14:sldId id="494"/>
            <p14:sldId id="437"/>
            <p14:sldId id="495"/>
            <p14:sldId id="479"/>
            <p14:sldId id="451"/>
            <p14:sldId id="496"/>
            <p14:sldId id="497"/>
            <p14:sldId id="453"/>
            <p14:sldId id="498"/>
            <p14:sldId id="452"/>
            <p14:sldId id="499"/>
            <p14:sldId id="476"/>
            <p14:sldId id="478"/>
            <p14:sldId id="475"/>
            <p14:sldId id="473"/>
            <p14:sldId id="441"/>
            <p14:sldId id="500"/>
            <p14:sldId id="446"/>
            <p14:sldId id="501"/>
            <p14:sldId id="471"/>
            <p14:sldId id="474"/>
            <p14:sldId id="450"/>
            <p14:sldId id="502"/>
            <p14:sldId id="481"/>
            <p14:sldId id="448"/>
            <p14:sldId id="503"/>
            <p14:sldId id="482"/>
            <p14:sldId id="455"/>
            <p14:sldId id="504"/>
            <p14:sldId id="484"/>
            <p14:sldId id="485"/>
            <p14:sldId id="505"/>
            <p14:sldId id="483"/>
            <p14:sldId id="486"/>
            <p14:sldId id="506"/>
            <p14:sldId id="487"/>
            <p14:sldId id="50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952" userDrawn="1">
          <p15:clr>
            <a:srgbClr val="A4A3A4"/>
          </p15:clr>
        </p15:guide>
        <p15:guide id="2" orient="horz" pos="368" userDrawn="1">
          <p15:clr>
            <a:srgbClr val="A4A3A4"/>
          </p15:clr>
        </p15:guide>
        <p15:guide id="5" pos="551" userDrawn="1">
          <p15:clr>
            <a:srgbClr val="A4A3A4"/>
          </p15:clr>
        </p15:guide>
        <p15:guide id="7" pos="7310" userDrawn="1">
          <p15:clr>
            <a:srgbClr val="A4A3A4"/>
          </p15:clr>
        </p15:guide>
        <p15:guide id="8" pos="824" userDrawn="1">
          <p15:clr>
            <a:srgbClr val="A4A3A4"/>
          </p15:clr>
        </p15:guide>
        <p15:guide id="9" orient="horz" pos="142" userDrawn="1">
          <p15:clr>
            <a:srgbClr val="A4A3A4"/>
          </p15:clr>
        </p15:guide>
        <p15:guide id="10" orient="horz" pos="9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ертовская Ирина Григорьевна" initials="ГИГ" lastIdx="1" clrIdx="0">
    <p:extLst>
      <p:ext uri="{19B8F6BF-5375-455C-9EA6-DF929625EA0E}">
        <p15:presenceInfo xmlns:p15="http://schemas.microsoft.com/office/powerpoint/2012/main" xmlns="" userId="S-1-5-21-4202351508-1112556717-1749864139-93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C83"/>
    <a:srgbClr val="203C7A"/>
    <a:srgbClr val="F58220"/>
    <a:srgbClr val="1F2228"/>
    <a:srgbClr val="4C5360"/>
    <a:srgbClr val="000000"/>
    <a:srgbClr val="DCDCDC"/>
    <a:srgbClr val="199EDE"/>
    <a:srgbClr val="FFFFFF"/>
    <a:srgbClr val="DFE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3179" autoAdjust="0"/>
  </p:normalViewPr>
  <p:slideViewPr>
    <p:cSldViewPr snapToGrid="0" showGuides="1">
      <p:cViewPr>
        <p:scale>
          <a:sx n="96" d="100"/>
          <a:sy n="96" d="100"/>
        </p:scale>
        <p:origin x="-422" y="211"/>
      </p:cViewPr>
      <p:guideLst>
        <p:guide orient="horz" pos="3952"/>
        <p:guide orient="horz" pos="368"/>
        <p:guide orient="horz" pos="142"/>
        <p:guide orient="horz" pos="958"/>
        <p:guide pos="551"/>
        <p:guide pos="7310"/>
        <p:guide pos="824"/>
      </p:guideLst>
    </p:cSldViewPr>
  </p:slideViewPr>
  <p:outlineViewPr>
    <p:cViewPr>
      <p:scale>
        <a:sx n="33" d="100"/>
        <a:sy n="33" d="100"/>
      </p:scale>
      <p:origin x="0" y="125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C27CF5-ABD9-4144-8047-07775BADBC0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687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28101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11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Таксономия – учение о принципах и практике классификации и систематизации сложноорганизованных иерархически соотносящихся сущностей</a:t>
            </a:r>
          </a:p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5801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12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 smtClean="0"/>
              <a:t>2 слайда, перерисовать (добавить </a:t>
            </a:r>
            <a:r>
              <a:rPr lang="ru-RU" altLang="ru-RU" dirty="0" err="1" smtClean="0"/>
              <a:t>анг</a:t>
            </a:r>
            <a:r>
              <a:rPr lang="ru-RU" altLang="ru-RU" dirty="0" smtClean="0"/>
              <a:t>., заинтересованные стороны), подписать стрелки.</a:t>
            </a:r>
            <a:r>
              <a:rPr lang="ru-RU" altLang="ru-RU" baseline="0" dirty="0" smtClean="0"/>
              <a:t> 2 слайд - затемнить Изменения и Решения.</a:t>
            </a:r>
          </a:p>
          <a:p>
            <a:pPr lvl="0" eaLnBrk="1" hangingPunct="1"/>
            <a:r>
              <a:rPr lang="ru-RU" altLang="ru-RU" baseline="0" dirty="0" smtClean="0"/>
              <a:t>Ссылка на </a:t>
            </a:r>
            <a:r>
              <a:rPr lang="en-US" altLang="ru-RU" baseline="0" dirty="0" smtClean="0"/>
              <a:t>BABOK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248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13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 smtClean="0"/>
              <a:t>С точки зрения организации – добавить организацию</a:t>
            </a:r>
            <a:r>
              <a:rPr lang="ru-RU" altLang="ru-RU" baseline="0" dirty="0" smtClean="0"/>
              <a:t> (прожектор?)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5111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14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9547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15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53433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17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 smtClean="0"/>
              <a:t>2 слайда, перерисовать (добавить </a:t>
            </a:r>
            <a:r>
              <a:rPr lang="ru-RU" altLang="ru-RU" dirty="0" err="1" smtClean="0"/>
              <a:t>анг</a:t>
            </a:r>
            <a:r>
              <a:rPr lang="ru-RU" altLang="ru-RU" dirty="0" smtClean="0"/>
              <a:t>., заинтересованные стороны), подписать стрелки.</a:t>
            </a:r>
            <a:r>
              <a:rPr lang="ru-RU" altLang="ru-RU" baseline="0" dirty="0" smtClean="0"/>
              <a:t> 2 слайд - затемнить Изменения и Решения.</a:t>
            </a:r>
          </a:p>
          <a:p>
            <a:pPr lvl="0" eaLnBrk="1" hangingPunct="1"/>
            <a:r>
              <a:rPr lang="ru-RU" altLang="ru-RU" baseline="0" dirty="0" smtClean="0"/>
              <a:t>Ссылка на </a:t>
            </a:r>
            <a:r>
              <a:rPr lang="en-US" altLang="ru-RU" baseline="0" dirty="0" smtClean="0"/>
              <a:t>BABOK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40028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18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40670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19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 smtClean="0"/>
              <a:t>2 слайда, картинка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3397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20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 smtClean="0"/>
              <a:t>2 слайда, картинка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76697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21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736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0475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22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5348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23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15669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24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53451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25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43034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26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81763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27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5829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28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1048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29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80575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30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 smtClean="0"/>
              <a:t>Расширяемый список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2362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31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 smtClean="0"/>
              <a:t>Расширяемый список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216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 smtClean="0"/>
              <a:t>Риски, правила, чек-лист</a:t>
            </a:r>
            <a:r>
              <a:rPr lang="ru-RU" altLang="ru-RU" baseline="0" dirty="0" smtClean="0"/>
              <a:t> – куда добавить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95009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32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00810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33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9670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34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62988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35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4557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36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99090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37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07488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38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508708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39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08445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40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 smtClean="0"/>
              <a:t>Проверить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008413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41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 smtClean="0"/>
              <a:t>Проверить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6408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4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48618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42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494362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43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101790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45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974757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46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742166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47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503569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48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73437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49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64918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50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95465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51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443372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52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74194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5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61081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53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443650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54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305655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55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54928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56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340221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57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349784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58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932696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59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438765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60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68119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61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935179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62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8289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6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876998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63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788235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64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72685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65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87699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66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560704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67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64383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7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5229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8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537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/>
              <a:t>10</a:t>
            </a:fld>
            <a:endParaRPr lang="ru-RU" altLang="ru-RU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ru-RU" altLang="ru-RU" dirty="0" smtClean="0"/>
              <a:t>Три слайда, хорошо бы картинку - </a:t>
            </a:r>
            <a:r>
              <a:rPr lang="ru-RU" altLang="ru-RU" dirty="0" err="1" smtClean="0"/>
              <a:t>трелистник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606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69248" y="3550920"/>
            <a:ext cx="9803553" cy="1958340"/>
          </a:xfrm>
        </p:spPr>
        <p:txBody>
          <a:bodyPr/>
          <a:lstStyle>
            <a:lvl1pPr>
              <a:defRPr sz="4400">
                <a:solidFill>
                  <a:srgbClr val="2F333B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168400" y="5624196"/>
            <a:ext cx="9824720" cy="349885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1168400" y="5974716"/>
            <a:ext cx="9845040" cy="479425"/>
          </a:xfrm>
        </p:spPr>
        <p:txBody>
          <a:bodyPr/>
          <a:lstStyle>
            <a:lvl1pPr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864" y="195898"/>
            <a:ext cx="1059137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 hasCustomPrompt="1"/>
          </p:nvPr>
        </p:nvSpPr>
        <p:spPr>
          <a:xfrm>
            <a:off x="1239520" y="1628775"/>
            <a:ext cx="10605347" cy="4817745"/>
          </a:xfrm>
        </p:spPr>
        <p:txBody>
          <a:bodyPr vert="horz" wrap="square" lIns="91440" tIns="45720" rIns="91440" bIns="45720" numCol="1" anchor="t" anchorCtr="0" compatLnSpc="1"/>
          <a:lstStyle/>
          <a:p>
            <a:pPr marL="276225" marR="0" lvl="0" indent="-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33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Вставка диаграммы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69248" y="3550920"/>
            <a:ext cx="9803553" cy="1958340"/>
          </a:xfrm>
        </p:spPr>
        <p:txBody>
          <a:bodyPr/>
          <a:lstStyle>
            <a:lvl1pPr>
              <a:defRPr sz="4400">
                <a:solidFill>
                  <a:srgbClr val="2F333B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168400" y="5624196"/>
            <a:ext cx="9824720" cy="349885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1168400" y="5974716"/>
            <a:ext cx="9845040" cy="479425"/>
          </a:xfrm>
        </p:spPr>
        <p:txBody>
          <a:bodyPr/>
          <a:lstStyle>
            <a:lvl1pPr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479" y="4406901"/>
            <a:ext cx="10025804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0321" y="2906713"/>
            <a:ext cx="100359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8721" y="1628775"/>
            <a:ext cx="5097780" cy="405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04000" y="1628775"/>
            <a:ext cx="5240867" cy="405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520" y="190818"/>
            <a:ext cx="103733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535113"/>
            <a:ext cx="51917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9200" y="2174875"/>
            <a:ext cx="51714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89608" y="1535113"/>
            <a:ext cx="50537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89608" y="2174875"/>
            <a:ext cx="50842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579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7579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F33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579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46295" y="1636395"/>
            <a:ext cx="4920827" cy="4059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489701" y="1628776"/>
            <a:ext cx="5355167" cy="1952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489701" y="3733801"/>
            <a:ext cx="5355167" cy="1954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234864" y="195898"/>
            <a:ext cx="1059137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864" y="195898"/>
            <a:ext cx="1059137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 hasCustomPrompt="1"/>
          </p:nvPr>
        </p:nvSpPr>
        <p:spPr>
          <a:xfrm>
            <a:off x="1239520" y="1628775"/>
            <a:ext cx="10605347" cy="4817745"/>
          </a:xfrm>
        </p:spPr>
        <p:txBody>
          <a:bodyPr vert="horz" wrap="square" lIns="91440" tIns="45720" rIns="91440" bIns="45720" numCol="1" anchor="t" anchorCtr="0" compatLnSpc="1"/>
          <a:lstStyle/>
          <a:p>
            <a:pPr marL="276225" marR="0" lvl="0" indent="-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F33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Вставка диаграммы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6A21-B232-4771-B6B9-8FB0E62E63E3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93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20F9-95DB-45E3-A0AA-B3264FAE8422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4969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1A84-E06A-4DF2-9A95-6C4798BD4D95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8342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0FD5-715E-44AF-9123-F4866C864904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9880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51B7-B44C-46B0-846D-74BBC52E0CE1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7430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A709-3010-4B77-92ED-61DBE7ABF730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517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5689-1E62-4555-9B71-900DEC564BB7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0579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F5AF-BAC1-4C6A-B6E4-4F0ECFBA3055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59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52AE-BA86-44A0-9965-73764DED4A11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6268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479" y="4406901"/>
            <a:ext cx="10025804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0321" y="2906713"/>
            <a:ext cx="100359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2E09-5991-4C83-8EA1-850A8CFECD1A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63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2424-4C5B-43AE-9B75-3CA1BA5454CA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95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69248" y="3550920"/>
            <a:ext cx="9803553" cy="1958340"/>
          </a:xfrm>
        </p:spPr>
        <p:txBody>
          <a:bodyPr/>
          <a:lstStyle>
            <a:lvl1pPr>
              <a:defRPr sz="4400">
                <a:solidFill>
                  <a:srgbClr val="2F333B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168400" y="5624196"/>
            <a:ext cx="9824720" cy="349885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1168400" y="5974716"/>
            <a:ext cx="9845040" cy="479425"/>
          </a:xfrm>
        </p:spPr>
        <p:txBody>
          <a:bodyPr/>
          <a:lstStyle>
            <a:lvl1pPr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0188342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8721" y="1628775"/>
            <a:ext cx="5097780" cy="405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04000" y="1628775"/>
            <a:ext cx="5240867" cy="405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520" y="190818"/>
            <a:ext cx="103733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535113"/>
            <a:ext cx="51917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9200" y="2174875"/>
            <a:ext cx="51714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89608" y="1535113"/>
            <a:ext cx="50537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89608" y="2174875"/>
            <a:ext cx="50842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579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7579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F33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579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46295" y="1636395"/>
            <a:ext cx="4920827" cy="4059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489701" y="1628776"/>
            <a:ext cx="5355167" cy="1952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489701" y="3733801"/>
            <a:ext cx="5355167" cy="1954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234864" y="195898"/>
            <a:ext cx="1059137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/>
          </p:cNvSpPr>
          <p:nvPr>
            <p:ph type="body" idx="1"/>
          </p:nvPr>
        </p:nvSpPr>
        <p:spPr>
          <a:xfrm>
            <a:off x="1238251" y="1628775"/>
            <a:ext cx="10507133" cy="40592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1027" name="Rectangle 8"/>
          <p:cNvSpPr>
            <a:spLocks noGrp="1"/>
          </p:cNvSpPr>
          <p:nvPr>
            <p:ph type="title"/>
          </p:nvPr>
        </p:nvSpPr>
        <p:spPr>
          <a:xfrm>
            <a:off x="1234018" y="195263"/>
            <a:ext cx="10521949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ru-RU" altLang="ru-RU" dirty="0"/>
              <a:t>Образец заголовка.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cover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6225" indent="-276225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Arial" panose="020B0604020202020204" pitchFamily="34" charset="0"/>
        <a:buChar char="•"/>
        <a:defRPr>
          <a:solidFill>
            <a:srgbClr val="2F333B"/>
          </a:solidFill>
          <a:latin typeface="Calibri" panose="020F0502020204030204" pitchFamily="34" charset="0"/>
          <a:ea typeface="+mn-ea"/>
          <a:cs typeface="+mn-cs"/>
        </a:defRPr>
      </a:lvl1pPr>
      <a:lvl2pPr marL="530225" indent="-252730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Wingdings" panose="05000000000000000000" pitchFamily="2" charset="2"/>
        <a:buChar char="§"/>
        <a:defRPr>
          <a:solidFill>
            <a:srgbClr val="2F333B"/>
          </a:solidFill>
          <a:latin typeface="Calibri" panose="020F0502020204030204" pitchFamily="34" charset="0"/>
          <a:cs typeface="+mn-cs"/>
        </a:defRPr>
      </a:lvl2pPr>
      <a:lvl3pPr marL="808355" indent="-276225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Courier New" panose="02070309020205020404" pitchFamily="49" charset="0"/>
        <a:buChar char="o"/>
        <a:defRPr>
          <a:solidFill>
            <a:srgbClr val="2F333B"/>
          </a:solidFill>
          <a:latin typeface="Calibri" panose="020F0502020204030204" pitchFamily="34" charset="0"/>
          <a:cs typeface="+mn-cs"/>
        </a:defRPr>
      </a:lvl3pPr>
      <a:lvl4pPr marL="1062355" indent="-252730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Arial" panose="020B0604020202020204" pitchFamily="34" charset="0"/>
        <a:buChar char="•"/>
        <a:defRPr>
          <a:solidFill>
            <a:srgbClr val="2F333B"/>
          </a:solidFill>
          <a:latin typeface="Calibri" panose="020F0502020204030204" pitchFamily="34" charset="0"/>
          <a:cs typeface="+mn-cs"/>
        </a:defRPr>
      </a:lvl4pPr>
      <a:lvl5pPr marL="1348105" indent="-284480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Arial" panose="020B0604020202020204" pitchFamily="34" charset="0"/>
        <a:buChar char="•"/>
        <a:defRPr>
          <a:solidFill>
            <a:srgbClr val="2F333B"/>
          </a:solidFill>
          <a:latin typeface="Calibri" panose="020F0502020204030204" pitchFamily="34" charset="0"/>
          <a:cs typeface="+mn-cs"/>
        </a:defRPr>
      </a:lvl5pPr>
      <a:lvl6pPr marL="1805305" indent="-284480" algn="l" rtl="0" eaLnBrk="1" fontAlgn="base" hangingPunct="1">
        <a:spcBef>
          <a:spcPct val="0"/>
        </a:spcBef>
        <a:spcAft>
          <a:spcPct val="30000"/>
        </a:spcAft>
        <a:buSzPct val="80000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6pPr>
      <a:lvl7pPr marL="2262505" indent="-284480" algn="l" rtl="0" eaLnBrk="1" fontAlgn="base" hangingPunct="1">
        <a:spcBef>
          <a:spcPct val="0"/>
        </a:spcBef>
        <a:spcAft>
          <a:spcPct val="30000"/>
        </a:spcAft>
        <a:buSzPct val="80000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7pPr>
      <a:lvl8pPr marL="2719705" indent="-284480" algn="l" rtl="0" eaLnBrk="1" fontAlgn="base" hangingPunct="1">
        <a:spcBef>
          <a:spcPct val="0"/>
        </a:spcBef>
        <a:spcAft>
          <a:spcPct val="30000"/>
        </a:spcAft>
        <a:buSzPct val="80000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8pPr>
      <a:lvl9pPr marL="3176905" indent="-284480" algn="l" rtl="0" eaLnBrk="1" fontAlgn="base" hangingPunct="1">
        <a:spcBef>
          <a:spcPct val="0"/>
        </a:spcBef>
        <a:spcAft>
          <a:spcPct val="30000"/>
        </a:spcAft>
        <a:buSzPct val="80000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rgbClr val="EEF1F3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/>
          </p:cNvSpPr>
          <p:nvPr>
            <p:ph type="body" idx="1"/>
          </p:nvPr>
        </p:nvSpPr>
        <p:spPr>
          <a:xfrm>
            <a:off x="1238251" y="1628775"/>
            <a:ext cx="10507133" cy="40592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2051" name="Rectangle 8"/>
          <p:cNvSpPr>
            <a:spLocks noGrp="1"/>
          </p:cNvSpPr>
          <p:nvPr>
            <p:ph type="title"/>
          </p:nvPr>
        </p:nvSpPr>
        <p:spPr>
          <a:xfrm>
            <a:off x="1234018" y="195263"/>
            <a:ext cx="10521949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ru-RU" altLang="ru-RU" dirty="0"/>
              <a:t>Образец заголовка.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>
    <p:cover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2F333B"/>
          </a:solidFill>
          <a:latin typeface="Calibri Light" panose="020F03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6225" indent="-276225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Arial" panose="020B0604020202020204" pitchFamily="34" charset="0"/>
        <a:buChar char="•"/>
        <a:defRPr>
          <a:solidFill>
            <a:srgbClr val="2F333B"/>
          </a:solidFill>
          <a:latin typeface="Calibri" panose="020F0502020204030204" pitchFamily="34" charset="0"/>
          <a:ea typeface="+mn-ea"/>
          <a:cs typeface="+mn-cs"/>
        </a:defRPr>
      </a:lvl1pPr>
      <a:lvl2pPr marL="530225" indent="-252730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Wingdings" panose="05000000000000000000" pitchFamily="2" charset="2"/>
        <a:buChar char="§"/>
        <a:defRPr>
          <a:solidFill>
            <a:srgbClr val="2F333B"/>
          </a:solidFill>
          <a:latin typeface="Calibri" panose="020F0502020204030204" pitchFamily="34" charset="0"/>
          <a:cs typeface="+mn-cs"/>
        </a:defRPr>
      </a:lvl2pPr>
      <a:lvl3pPr marL="808355" indent="-276225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Courier New" panose="02070309020205020404" pitchFamily="49" charset="0"/>
        <a:buChar char="o"/>
        <a:defRPr>
          <a:solidFill>
            <a:srgbClr val="2F333B"/>
          </a:solidFill>
          <a:latin typeface="Calibri" panose="020F0502020204030204" pitchFamily="34" charset="0"/>
          <a:cs typeface="+mn-cs"/>
        </a:defRPr>
      </a:lvl3pPr>
      <a:lvl4pPr marL="1062355" indent="-252730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Arial" panose="020B0604020202020204" pitchFamily="34" charset="0"/>
        <a:buChar char="•"/>
        <a:defRPr>
          <a:solidFill>
            <a:srgbClr val="2F333B"/>
          </a:solidFill>
          <a:latin typeface="Calibri" panose="020F0502020204030204" pitchFamily="34" charset="0"/>
          <a:cs typeface="+mn-cs"/>
        </a:defRPr>
      </a:lvl4pPr>
      <a:lvl5pPr marL="1348105" indent="-284480" algn="l" rtl="0" eaLnBrk="0" fontAlgn="base" hangingPunct="0">
        <a:spcBef>
          <a:spcPct val="0"/>
        </a:spcBef>
        <a:spcAft>
          <a:spcPct val="30000"/>
        </a:spcAft>
        <a:buClr>
          <a:srgbClr val="199EDE"/>
        </a:buClr>
        <a:buSzPct val="80000"/>
        <a:buFont typeface="Arial" panose="020B0604020202020204" pitchFamily="34" charset="0"/>
        <a:buChar char="•"/>
        <a:defRPr>
          <a:solidFill>
            <a:srgbClr val="2F333B"/>
          </a:solidFill>
          <a:latin typeface="Calibri" panose="020F0502020204030204" pitchFamily="34" charset="0"/>
          <a:cs typeface="+mn-cs"/>
        </a:defRPr>
      </a:lvl5pPr>
      <a:lvl6pPr marL="1805305" indent="-284480" algn="l" rtl="0" eaLnBrk="1" fontAlgn="base" hangingPunct="1">
        <a:spcBef>
          <a:spcPct val="0"/>
        </a:spcBef>
        <a:spcAft>
          <a:spcPct val="30000"/>
        </a:spcAft>
        <a:buSzPct val="80000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6pPr>
      <a:lvl7pPr marL="2262505" indent="-284480" algn="l" rtl="0" eaLnBrk="1" fontAlgn="base" hangingPunct="1">
        <a:spcBef>
          <a:spcPct val="0"/>
        </a:spcBef>
        <a:spcAft>
          <a:spcPct val="30000"/>
        </a:spcAft>
        <a:buSzPct val="80000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7pPr>
      <a:lvl8pPr marL="2719705" indent="-284480" algn="l" rtl="0" eaLnBrk="1" fontAlgn="base" hangingPunct="1">
        <a:spcBef>
          <a:spcPct val="0"/>
        </a:spcBef>
        <a:spcAft>
          <a:spcPct val="30000"/>
        </a:spcAft>
        <a:buSzPct val="80000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8pPr>
      <a:lvl9pPr marL="3176905" indent="-284480" algn="l" rtl="0" eaLnBrk="1" fontAlgn="base" hangingPunct="1">
        <a:spcBef>
          <a:spcPct val="0"/>
        </a:spcBef>
        <a:spcAft>
          <a:spcPct val="30000"/>
        </a:spcAft>
        <a:buSzPct val="80000"/>
        <a:buBlip>
          <a:blip r:embed="rId12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94E69-6447-43D8-9B68-633051BCB1A7}" type="datetime1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7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ransition>
    <p:cover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iggert@gmail.com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hyperlink" Target="mailto:irkman@mail.ru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" y="0"/>
            <a:ext cx="12192000" cy="6858000"/>
          </a:xfrm>
          <a:prstGeom prst="rect">
            <a:avLst/>
          </a:prstGeom>
        </p:spPr>
      </p:pic>
      <p:sp>
        <p:nvSpPr>
          <p:cNvPr id="22531" name="Rectangle 40"/>
          <p:cNvSpPr>
            <a:spLocks noGrp="1"/>
          </p:cNvSpPr>
          <p:nvPr>
            <p:ph type="ctrTitle"/>
          </p:nvPr>
        </p:nvSpPr>
        <p:spPr>
          <a:xfrm>
            <a:off x="1062159" y="2651761"/>
            <a:ext cx="10505001" cy="362204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lnSpc>
                <a:spcPts val="4500"/>
              </a:lnSpc>
            </a:pPr>
            <a:r>
              <a:rPr lang="ru-RU" altLang="ru-RU" b="1" dirty="0" smtClean="0">
                <a:solidFill>
                  <a:srgbClr val="F58220"/>
                </a:solidFill>
              </a:rPr>
              <a:t>Погружение в новую предметную область</a:t>
            </a:r>
            <a:r>
              <a:rPr lang="en-US" altLang="ru-RU" b="1" dirty="0" smtClean="0">
                <a:solidFill>
                  <a:schemeClr val="bg1"/>
                </a:solidFill>
              </a:rPr>
              <a:t/>
            </a:r>
            <a:br>
              <a:rPr lang="en-US" altLang="ru-RU" b="1" dirty="0" smtClean="0">
                <a:solidFill>
                  <a:schemeClr val="bg1"/>
                </a:solidFill>
              </a:rPr>
            </a:br>
            <a:r>
              <a:rPr lang="ru-RU" altLang="ru-RU" b="1" dirty="0" smtClean="0">
                <a:solidFill>
                  <a:schemeClr val="bg1"/>
                </a:solidFill>
              </a:rPr>
              <a:t>чек-лист аналитика</a:t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r>
              <a:rPr lang="ru-RU" altLang="ru-RU" sz="3600" b="1" dirty="0">
                <a:solidFill>
                  <a:srgbClr val="F58220"/>
                </a:solidFill>
              </a:rPr>
              <a:t>Ирина </a:t>
            </a:r>
            <a:r>
              <a:rPr lang="ru-RU" altLang="ru-RU" sz="3600" b="1" dirty="0" smtClean="0">
                <a:solidFill>
                  <a:srgbClr val="F58220"/>
                </a:solidFill>
              </a:rPr>
              <a:t>Гертовская</a:t>
            </a:r>
            <a:br>
              <a:rPr lang="ru-RU" altLang="ru-RU" sz="3600" b="1" dirty="0" smtClean="0">
                <a:solidFill>
                  <a:srgbClr val="F58220"/>
                </a:solidFill>
              </a:rPr>
            </a:br>
            <a:r>
              <a:rPr lang="ru-RU" altLang="ru-RU" sz="3600" b="1" dirty="0" smtClean="0">
                <a:solidFill>
                  <a:srgbClr val="F58220"/>
                </a:solidFill>
              </a:rPr>
              <a:t>Ирина Немцова</a:t>
            </a:r>
            <a:r>
              <a:rPr lang="ru-RU" altLang="ru-RU" sz="3600" dirty="0">
                <a:solidFill>
                  <a:schemeClr val="bg1"/>
                </a:solidFill>
              </a:rPr>
              <a:t/>
            </a:r>
            <a:br>
              <a:rPr lang="ru-RU" altLang="ru-RU" sz="3600" dirty="0">
                <a:solidFill>
                  <a:schemeClr val="bg1"/>
                </a:solidFill>
              </a:rPr>
            </a:br>
            <a:r>
              <a:rPr lang="en-US" altLang="ru-RU" sz="2000" dirty="0">
                <a:solidFill>
                  <a:srgbClr val="F58220"/>
                </a:solidFill>
              </a:rPr>
              <a:t>www.otr.ru</a:t>
            </a:r>
            <a:endParaRPr lang="ru-RU" altLang="ru-RU" sz="2000" dirty="0">
              <a:solidFill>
                <a:srgbClr val="F58220"/>
              </a:solidFill>
            </a:endParaRPr>
          </a:p>
        </p:txBody>
      </p:sp>
      <p:sp>
        <p:nvSpPr>
          <p:cNvPr id="22532" name="Text Box 54"/>
          <p:cNvSpPr txBox="1"/>
          <p:nvPr/>
        </p:nvSpPr>
        <p:spPr>
          <a:xfrm>
            <a:off x="2881313" y="58277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0" indent="0" algn="ctr" eaLnBrk="1" hangingPunct="1">
              <a:lnSpc>
                <a:spcPct val="90000"/>
              </a:lnSpc>
              <a:spcAft>
                <a:spcPct val="0"/>
              </a:spcAft>
              <a:buClrTx/>
              <a:buSzPct val="100000"/>
              <a:buNone/>
            </a:pP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2533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037" y="194831"/>
            <a:ext cx="1514475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Picture 8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" y="16418"/>
            <a:ext cx="22002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850087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Основы подхода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1" y="1394175"/>
            <a:ext cx="9742536" cy="160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Связность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предметной области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Концептуальная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бизнес-анализа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365099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8456255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Онтология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1" y="1135523"/>
            <a:ext cx="10146796" cy="3059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algn="just"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Явное описание множества объектов и связей между ними</a:t>
            </a:r>
          </a:p>
          <a:p>
            <a:pPr algn="just"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Формализация некоторой области знаний с помощью определенной концептуальной схемы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881930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1051255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>
                <a:solidFill>
                  <a:srgbClr val="134C83"/>
                </a:solidFill>
                <a:latin typeface="Calibri Light" panose="020F0302020204030204" pitchFamily="34" charset="0"/>
              </a:rPr>
              <a:t>Модель ключевых понятий бизнес-анализа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6987583" y="1389728"/>
            <a:ext cx="5009345" cy="48666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Заинтересованная сторона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Ценность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Контекст</a:t>
            </a:r>
          </a:p>
          <a:p>
            <a:pPr marL="0" indent="0" algn="r" eaLnBrk="1" hangingPunct="1">
              <a:spcAft>
                <a:spcPct val="70000"/>
              </a:spcAft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BABOK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3.0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Равнобедренный треугольник 19"/>
          <p:cNvSpPr/>
          <p:nvPr/>
        </p:nvSpPr>
        <p:spPr>
          <a:xfrm>
            <a:off x="1077432" y="4207354"/>
            <a:ext cx="2165498" cy="10542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kern="1100" spc="-100" dirty="0">
              <a:solidFill>
                <a:schemeClr val="bg1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800000">
            <a:off x="1088625" y="2758377"/>
            <a:ext cx="2159321" cy="914400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2805751" y="1468280"/>
            <a:ext cx="2269438" cy="10826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0800000">
            <a:off x="4706277" y="2741314"/>
            <a:ext cx="2129560" cy="914400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72905" y="2826003"/>
            <a:ext cx="117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 smtClean="0">
                <a:latin typeface="Calibri"/>
                <a:ea typeface="+mn-ea"/>
              </a:rPr>
              <a:t>Потребность</a:t>
            </a:r>
          </a:p>
          <a:p>
            <a:pPr lvl="0" algn="ctr"/>
            <a:r>
              <a:rPr lang="ru-RU" sz="1400" dirty="0" smtClean="0">
                <a:latin typeface="Calibri"/>
                <a:ea typeface="+mn-ea"/>
              </a:rPr>
              <a:t>(</a:t>
            </a:r>
            <a:r>
              <a:rPr lang="en-US" sz="1400" dirty="0" smtClean="0">
                <a:latin typeface="Calibri"/>
                <a:ea typeface="+mn-ea"/>
              </a:rPr>
              <a:t>Need</a:t>
            </a:r>
            <a:r>
              <a:rPr lang="ru-RU" sz="1400" dirty="0" smtClean="0">
                <a:latin typeface="Calibri"/>
                <a:ea typeface="+mn-ea"/>
              </a:rPr>
              <a:t>)</a:t>
            </a:r>
            <a:endParaRPr lang="ru-RU" dirty="0">
              <a:latin typeface="Calibri"/>
              <a:ea typeface="+mn-ea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13409" y="2745522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Решение</a:t>
            </a:r>
          </a:p>
          <a:p>
            <a:r>
              <a:rPr lang="ru-RU" sz="1400" dirty="0" smtClean="0"/>
              <a:t>(</a:t>
            </a:r>
            <a:r>
              <a:rPr lang="en-US" sz="1400" dirty="0"/>
              <a:t>Solution</a:t>
            </a:r>
            <a:r>
              <a:rPr lang="ru-RU" sz="1400" dirty="0"/>
              <a:t>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60881" y="4583376"/>
            <a:ext cx="141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Calibri"/>
                <a:ea typeface="+mn-ea"/>
              </a:rPr>
              <a:t>(</a:t>
            </a:r>
            <a:r>
              <a:rPr lang="en-US" sz="1200" dirty="0">
                <a:latin typeface="Calibri"/>
                <a:ea typeface="+mn-ea"/>
              </a:rPr>
              <a:t>Stakeholder</a:t>
            </a:r>
            <a:r>
              <a:rPr lang="ru-RU" sz="1200" dirty="0">
                <a:latin typeface="Calibri"/>
                <a:ea typeface="+mn-ea"/>
              </a:rPr>
              <a:t>)</a:t>
            </a:r>
          </a:p>
          <a:p>
            <a:pPr algn="ctr"/>
            <a:r>
              <a:rPr lang="ru-RU" sz="1200" dirty="0" smtClean="0">
                <a:latin typeface="Calibri"/>
                <a:ea typeface="+mn-ea"/>
              </a:rPr>
              <a:t>Заинтересованная</a:t>
            </a:r>
          </a:p>
          <a:p>
            <a:pPr algn="ctr"/>
            <a:r>
              <a:rPr lang="ru-RU" sz="1200" dirty="0" smtClean="0">
                <a:latin typeface="Calibri"/>
                <a:ea typeface="+mn-ea"/>
              </a:rPr>
              <a:t>сторона</a:t>
            </a:r>
            <a:endParaRPr lang="ru-RU" sz="1200" dirty="0">
              <a:latin typeface="Calibri"/>
              <a:ea typeface="+mn-ea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04907" y="2009583"/>
            <a:ext cx="1071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Calibri"/>
              </a:rPr>
              <a:t>(</a:t>
            </a:r>
            <a:r>
              <a:rPr lang="en-US" sz="1400" dirty="0">
                <a:latin typeface="Calibri"/>
              </a:rPr>
              <a:t>Change</a:t>
            </a:r>
            <a:r>
              <a:rPr lang="ru-RU" sz="1400" dirty="0">
                <a:latin typeface="Calibri"/>
              </a:rPr>
              <a:t>)</a:t>
            </a:r>
          </a:p>
          <a:p>
            <a:pPr lvl="0" algn="ctr"/>
            <a:r>
              <a:rPr lang="ru-RU" sz="1400" dirty="0" smtClean="0">
                <a:latin typeface="Calibri"/>
                <a:ea typeface="+mn-ea"/>
              </a:rPr>
              <a:t>Изменение</a:t>
            </a:r>
            <a:endParaRPr lang="ru-RU" sz="1400" dirty="0">
              <a:latin typeface="Calibri"/>
              <a:ea typeface="+mn-ea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4636338" y="4147101"/>
            <a:ext cx="2269438" cy="10826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0800000">
            <a:off x="2875691" y="5429334"/>
            <a:ext cx="2129560" cy="914400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81627" y="5447154"/>
            <a:ext cx="917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 smtClean="0">
                <a:latin typeface="Calibri"/>
                <a:ea typeface="+mn-ea"/>
              </a:rPr>
              <a:t>Ценность</a:t>
            </a:r>
          </a:p>
          <a:p>
            <a:pPr lvl="0" algn="ctr"/>
            <a:r>
              <a:rPr lang="ru-RU" sz="1400" dirty="0" smtClean="0">
                <a:latin typeface="Calibri"/>
                <a:ea typeface="+mn-ea"/>
              </a:rPr>
              <a:t>(</a:t>
            </a:r>
            <a:r>
              <a:rPr lang="en-US" sz="1400" dirty="0">
                <a:latin typeface="Calibri"/>
                <a:ea typeface="+mn-ea"/>
              </a:rPr>
              <a:t>Value</a:t>
            </a:r>
            <a:r>
              <a:rPr lang="ru-RU" sz="1400" dirty="0">
                <a:latin typeface="Calibri"/>
                <a:ea typeface="+mn-ea"/>
              </a:rPr>
              <a:t>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05140" y="4644931"/>
            <a:ext cx="873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Calibri"/>
              </a:rPr>
              <a:t>(</a:t>
            </a:r>
            <a:r>
              <a:rPr lang="en-US" sz="1400" dirty="0">
                <a:latin typeface="Calibri"/>
              </a:rPr>
              <a:t>Context</a:t>
            </a:r>
            <a:r>
              <a:rPr lang="ru-RU" sz="1400" dirty="0">
                <a:latin typeface="Calibri"/>
              </a:rPr>
              <a:t>)</a:t>
            </a:r>
          </a:p>
          <a:p>
            <a:pPr lvl="0" algn="ctr"/>
            <a:r>
              <a:rPr lang="ru-RU" sz="1400" dirty="0" smtClean="0">
                <a:latin typeface="Calibri"/>
                <a:ea typeface="+mn-ea"/>
              </a:rPr>
              <a:t>Контекст</a:t>
            </a:r>
            <a:endParaRPr lang="ru-RU" sz="1400" dirty="0">
              <a:latin typeface="Calibri"/>
              <a:ea typeface="+mn-ea"/>
            </a:endParaRPr>
          </a:p>
        </p:txBody>
      </p:sp>
      <p:cxnSp>
        <p:nvCxnSpPr>
          <p:cNvPr id="32" name="Прямая соединительная линия 31"/>
          <p:cNvCxnSpPr>
            <a:stCxn id="22" idx="3"/>
            <a:endCxn id="29" idx="3"/>
          </p:cNvCxnSpPr>
          <p:nvPr/>
        </p:nvCxnSpPr>
        <p:spPr>
          <a:xfrm>
            <a:off x="3940470" y="2550886"/>
            <a:ext cx="1" cy="2878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1" idx="1"/>
            <a:endCxn id="23" idx="5"/>
          </p:cNvCxnSpPr>
          <p:nvPr/>
        </p:nvCxnSpPr>
        <p:spPr>
          <a:xfrm flipV="1">
            <a:off x="2708116" y="3198514"/>
            <a:ext cx="2530551" cy="17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29" idx="3"/>
          </p:cNvCxnSpPr>
          <p:nvPr/>
        </p:nvCxnSpPr>
        <p:spPr>
          <a:xfrm>
            <a:off x="2708116" y="3233628"/>
            <a:ext cx="1232355" cy="21957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3" idx="5"/>
          </p:cNvCxnSpPr>
          <p:nvPr/>
        </p:nvCxnSpPr>
        <p:spPr>
          <a:xfrm flipH="1">
            <a:off x="2747457" y="3198514"/>
            <a:ext cx="2491210" cy="15359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2" idx="3"/>
          </p:cNvCxnSpPr>
          <p:nvPr/>
        </p:nvCxnSpPr>
        <p:spPr>
          <a:xfrm flipV="1">
            <a:off x="2708116" y="2550886"/>
            <a:ext cx="1232354" cy="21835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2" idx="3"/>
            <a:endCxn id="28" idx="1"/>
          </p:cNvCxnSpPr>
          <p:nvPr/>
        </p:nvCxnSpPr>
        <p:spPr>
          <a:xfrm>
            <a:off x="3940470" y="2550886"/>
            <a:ext cx="1263228" cy="21375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8" idx="1"/>
          </p:cNvCxnSpPr>
          <p:nvPr/>
        </p:nvCxnSpPr>
        <p:spPr>
          <a:xfrm flipH="1">
            <a:off x="2708116" y="4688404"/>
            <a:ext cx="2495582" cy="460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28" idx="1"/>
          </p:cNvCxnSpPr>
          <p:nvPr/>
        </p:nvCxnSpPr>
        <p:spPr>
          <a:xfrm>
            <a:off x="2708116" y="3215577"/>
            <a:ext cx="2495582" cy="14728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9" idx="3"/>
            <a:endCxn id="23" idx="5"/>
          </p:cNvCxnSpPr>
          <p:nvPr/>
        </p:nvCxnSpPr>
        <p:spPr>
          <a:xfrm flipV="1">
            <a:off x="3940471" y="3198514"/>
            <a:ext cx="1298196" cy="22308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0" idx="0"/>
            <a:endCxn id="21" idx="0"/>
          </p:cNvCxnSpPr>
          <p:nvPr/>
        </p:nvCxnSpPr>
        <p:spPr>
          <a:xfrm flipV="1">
            <a:off x="2160181" y="3672777"/>
            <a:ext cx="8104" cy="5345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1" idx="3"/>
            <a:endCxn id="22" idx="1"/>
          </p:cNvCxnSpPr>
          <p:nvPr/>
        </p:nvCxnSpPr>
        <p:spPr>
          <a:xfrm flipV="1">
            <a:off x="2168285" y="2009583"/>
            <a:ext cx="1204826" cy="748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3" idx="3"/>
            <a:endCxn id="22" idx="5"/>
          </p:cNvCxnSpPr>
          <p:nvPr/>
        </p:nvCxnSpPr>
        <p:spPr>
          <a:xfrm flipH="1" flipV="1">
            <a:off x="4507830" y="2009583"/>
            <a:ext cx="1263227" cy="7317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3" idx="0"/>
            <a:endCxn id="28" idx="0"/>
          </p:cNvCxnSpPr>
          <p:nvPr/>
        </p:nvCxnSpPr>
        <p:spPr>
          <a:xfrm>
            <a:off x="5771057" y="3655714"/>
            <a:ext cx="0" cy="4913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8" idx="3"/>
            <a:endCxn id="29" idx="1"/>
          </p:cNvCxnSpPr>
          <p:nvPr/>
        </p:nvCxnSpPr>
        <p:spPr>
          <a:xfrm flipH="1">
            <a:off x="4472861" y="5229707"/>
            <a:ext cx="1298196" cy="6568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29" idx="5"/>
            <a:endCxn id="20" idx="3"/>
          </p:cNvCxnSpPr>
          <p:nvPr/>
        </p:nvCxnSpPr>
        <p:spPr>
          <a:xfrm flipH="1" flipV="1">
            <a:off x="2160181" y="5261606"/>
            <a:ext cx="1247900" cy="6249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37310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8456255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Контекст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1" y="1301075"/>
            <a:ext cx="10175672" cy="20155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0" indent="0" algn="just" eaLnBrk="1" hangingPunct="1">
              <a:spcAft>
                <a:spcPct val="70000"/>
              </a:spcAft>
              <a:buNone/>
            </a:pPr>
            <a:r>
              <a:rPr lang="ru-RU" sz="2800" dirty="0">
                <a:latin typeface="Arial" charset="0"/>
                <a:cs typeface="Arial" charset="0"/>
              </a:rPr>
              <a:t>Сочетание внутренних и/или внешних факторов и условий, которые </a:t>
            </a:r>
            <a:r>
              <a:rPr lang="ru-RU" sz="2800" u="sng" dirty="0">
                <a:latin typeface="Arial" charset="0"/>
                <a:cs typeface="Arial" charset="0"/>
              </a:rPr>
              <a:t>могут повлиять </a:t>
            </a:r>
            <a:r>
              <a:rPr lang="ru-RU" sz="2800" dirty="0">
                <a:latin typeface="Arial" charset="0"/>
                <a:cs typeface="Arial" charset="0"/>
              </a:rPr>
              <a:t>на любые </a:t>
            </a:r>
            <a:r>
              <a:rPr lang="ru-RU" sz="2800" u="sng" dirty="0">
                <a:latin typeface="Arial" charset="0"/>
                <a:cs typeface="Arial" charset="0"/>
              </a:rPr>
              <a:t>аспекты деятельности </a:t>
            </a:r>
            <a:r>
              <a:rPr lang="ru-RU" sz="2800" u="sng" dirty="0" smtClean="0">
                <a:latin typeface="Arial" charset="0"/>
                <a:cs typeface="Arial" charset="0"/>
              </a:rPr>
              <a:t>Организации</a:t>
            </a:r>
            <a:r>
              <a:rPr lang="en-US" sz="2800" u="sng" dirty="0" smtClean="0">
                <a:latin typeface="Arial" charset="0"/>
                <a:cs typeface="Arial" charset="0"/>
              </a:rPr>
              <a:t>.</a:t>
            </a:r>
            <a:endParaRPr lang="ru-RU" sz="2800" u="sng" dirty="0" smtClean="0">
              <a:latin typeface="Arial" charset="0"/>
              <a:cs typeface="Arial" charset="0"/>
            </a:endParaRPr>
          </a:p>
          <a:p>
            <a:pPr marL="0" indent="0" algn="r" eaLnBrk="1" hangingPunct="1">
              <a:spcAft>
                <a:spcPct val="700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BABOK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5606" y="3006277"/>
            <a:ext cx="6641368" cy="3483769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D:\Users\maykova.nataliya\Desktop\rom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454412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8456255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Организация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1" y="1359281"/>
            <a:ext cx="10175672" cy="2290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0" indent="0" algn="just" eaLnBrk="1" hangingPunct="1">
              <a:spcAft>
                <a:spcPct val="70000"/>
              </a:spcAft>
              <a:buNone/>
            </a:pPr>
            <a:r>
              <a:rPr lang="ru-RU" sz="2800" u="sng" dirty="0">
                <a:latin typeface="Arial" charset="0"/>
                <a:cs typeface="Arial" charset="0"/>
              </a:rPr>
              <a:t>Автономная группа людей</a:t>
            </a:r>
            <a:r>
              <a:rPr lang="ru-RU" sz="2800" dirty="0">
                <a:latin typeface="Arial" charset="0"/>
                <a:cs typeface="Arial" charset="0"/>
              </a:rPr>
              <a:t>, объединенная общим руководством и работающая над достижением общих целей и решением общих задач</a:t>
            </a:r>
            <a:r>
              <a:rPr lang="en-US" sz="2800" dirty="0" smtClean="0">
                <a:latin typeface="Arial" charset="0"/>
                <a:cs typeface="Arial" charset="0"/>
              </a:rPr>
              <a:t>.</a:t>
            </a:r>
            <a:endParaRPr lang="ru-RU" sz="2800" dirty="0" smtClean="0">
              <a:latin typeface="Arial" charset="0"/>
              <a:cs typeface="Arial" charset="0"/>
            </a:endParaRPr>
          </a:p>
          <a:p>
            <a:pPr marL="0" indent="0" algn="r" eaLnBrk="1" hangingPunct="1">
              <a:spcAft>
                <a:spcPct val="700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BABOK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525112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8456255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Заинтересованная сторона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1" y="1359281"/>
            <a:ext cx="10175672" cy="26640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0" indent="0" algn="just" eaLnBrk="1" hangingPunct="1">
              <a:spcAft>
                <a:spcPct val="70000"/>
              </a:spcAft>
              <a:buNone/>
            </a:pPr>
            <a:r>
              <a:rPr lang="ru-RU" sz="2800" u="sng" dirty="0">
                <a:latin typeface="Arial" charset="0"/>
                <a:cs typeface="Arial" charset="0"/>
              </a:rPr>
              <a:t>Группа лиц</a:t>
            </a:r>
            <a:r>
              <a:rPr lang="ru-RU" sz="2800" dirty="0">
                <a:latin typeface="Arial" charset="0"/>
                <a:cs typeface="Arial" charset="0"/>
              </a:rPr>
              <a:t> </a:t>
            </a:r>
            <a:r>
              <a:rPr lang="ru-RU" sz="2800" dirty="0" smtClean="0">
                <a:latin typeface="Arial" charset="0"/>
                <a:cs typeface="Arial" charset="0"/>
              </a:rPr>
              <a:t>и\или </a:t>
            </a:r>
            <a:r>
              <a:rPr lang="ru-RU" sz="2800" dirty="0">
                <a:latin typeface="Arial" charset="0"/>
                <a:cs typeface="Arial" charset="0"/>
              </a:rPr>
              <a:t>один человек, </a:t>
            </a:r>
            <a:r>
              <a:rPr lang="ru-RU" sz="2800" dirty="0"/>
              <a:t>которые заинтересованы в проведении изменений, могут быть затронуты изменениями, могут считать себя затронутыми изменениями или могут повлиять на выбор пути реализации </a:t>
            </a:r>
            <a:r>
              <a:rPr lang="ru-RU" sz="2800" dirty="0" smtClean="0"/>
              <a:t>изменений.</a:t>
            </a:r>
          </a:p>
          <a:p>
            <a:pPr marL="0" indent="0" algn="r" eaLnBrk="1" hangingPunct="1">
              <a:spcAft>
                <a:spcPct val="700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BABOK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532662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Прямая со стрелкой 138"/>
          <p:cNvCxnSpPr>
            <a:stCxn id="39" idx="4"/>
            <a:endCxn id="35" idx="3"/>
          </p:cNvCxnSpPr>
          <p:nvPr/>
        </p:nvCxnSpPr>
        <p:spPr>
          <a:xfrm flipH="1">
            <a:off x="4433449" y="3231749"/>
            <a:ext cx="5622300" cy="106468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37" idx="0"/>
            <a:endCxn id="39" idx="4"/>
          </p:cNvCxnSpPr>
          <p:nvPr/>
        </p:nvCxnSpPr>
        <p:spPr>
          <a:xfrm flipV="1">
            <a:off x="4582473" y="3231749"/>
            <a:ext cx="5473276" cy="210731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38" idx="0"/>
            <a:endCxn id="34" idx="4"/>
          </p:cNvCxnSpPr>
          <p:nvPr/>
        </p:nvCxnSpPr>
        <p:spPr>
          <a:xfrm flipH="1" flipV="1">
            <a:off x="6508491" y="3244064"/>
            <a:ext cx="2466000" cy="2114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блако 26"/>
          <p:cNvSpPr/>
          <p:nvPr/>
        </p:nvSpPr>
        <p:spPr>
          <a:xfrm>
            <a:off x="1898012" y="1127709"/>
            <a:ext cx="9848193" cy="1324846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5202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sp>
        <p:nvSpPr>
          <p:cNvPr id="22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Предметная область: что изучать?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05586" y="1516127"/>
            <a:ext cx="1954924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Производственный цех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18956" y="1501498"/>
            <a:ext cx="1665890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Логистика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389187" y="2772917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Сырье</a:t>
            </a:r>
          </a:p>
        </p:txBody>
      </p:sp>
      <p:sp>
        <p:nvSpPr>
          <p:cNvPr id="30" name="Овал 29"/>
          <p:cNvSpPr/>
          <p:nvPr/>
        </p:nvSpPr>
        <p:spPr>
          <a:xfrm>
            <a:off x="3894045" y="2785233"/>
            <a:ext cx="1757857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Продукция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367719" y="2772918"/>
            <a:ext cx="1710558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Документы</a:t>
            </a:r>
          </a:p>
        </p:txBody>
      </p:sp>
      <p:sp>
        <p:nvSpPr>
          <p:cNvPr id="34" name="Овал 33"/>
          <p:cNvSpPr/>
          <p:nvPr/>
        </p:nvSpPr>
        <p:spPr>
          <a:xfrm>
            <a:off x="5830574" y="2785233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56594" y="3973781"/>
            <a:ext cx="1376855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Поставка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922158" y="3973781"/>
            <a:ext cx="1799899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894045" y="5339063"/>
            <a:ext cx="1376855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Сбыт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222998" y="5358479"/>
            <a:ext cx="1502985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Утилизация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9327899" y="2772918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886458" y="3973781"/>
            <a:ext cx="1502985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Расчеты</a:t>
            </a:r>
            <a:endParaRPr lang="ru-RU" dirty="0"/>
          </a:p>
        </p:txBody>
      </p:sp>
      <p:cxnSp>
        <p:nvCxnSpPr>
          <p:cNvPr id="42" name="Прямая со стрелкой 41"/>
          <p:cNvCxnSpPr>
            <a:stCxn id="23" idx="2"/>
            <a:endCxn id="30" idx="0"/>
          </p:cNvCxnSpPr>
          <p:nvPr/>
        </p:nvCxnSpPr>
        <p:spPr>
          <a:xfrm>
            <a:off x="3745022" y="2049509"/>
            <a:ext cx="1027952" cy="7357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522468" y="2452555"/>
            <a:ext cx="605796" cy="33267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6" idx="2"/>
            <a:endCxn id="34" idx="0"/>
          </p:cNvCxnSpPr>
          <p:nvPr/>
        </p:nvCxnSpPr>
        <p:spPr>
          <a:xfrm>
            <a:off x="5651901" y="2049507"/>
            <a:ext cx="856590" cy="73572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30" idx="0"/>
          </p:cNvCxnSpPr>
          <p:nvPr/>
        </p:nvCxnSpPr>
        <p:spPr>
          <a:xfrm flipH="1">
            <a:off x="4772974" y="2064136"/>
            <a:ext cx="878928" cy="72109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26" idx="2"/>
            <a:endCxn id="28" idx="0"/>
          </p:cNvCxnSpPr>
          <p:nvPr/>
        </p:nvCxnSpPr>
        <p:spPr>
          <a:xfrm flipH="1">
            <a:off x="3067104" y="2049507"/>
            <a:ext cx="2584797" cy="72341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28" idx="4"/>
            <a:endCxn id="36" idx="0"/>
          </p:cNvCxnSpPr>
          <p:nvPr/>
        </p:nvCxnSpPr>
        <p:spPr>
          <a:xfrm>
            <a:off x="3067104" y="3231748"/>
            <a:ext cx="3755004" cy="74203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6" idx="2"/>
            <a:endCxn id="37" idx="0"/>
          </p:cNvCxnSpPr>
          <p:nvPr/>
        </p:nvCxnSpPr>
        <p:spPr>
          <a:xfrm flipH="1">
            <a:off x="4582473" y="4619079"/>
            <a:ext cx="2239635" cy="71998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36" idx="1"/>
            <a:endCxn id="35" idx="3"/>
          </p:cNvCxnSpPr>
          <p:nvPr/>
        </p:nvCxnSpPr>
        <p:spPr>
          <a:xfrm flipH="1">
            <a:off x="4433449" y="4296430"/>
            <a:ext cx="1488709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36" idx="3"/>
            <a:endCxn id="40" idx="1"/>
          </p:cNvCxnSpPr>
          <p:nvPr/>
        </p:nvCxnSpPr>
        <p:spPr>
          <a:xfrm>
            <a:off x="7722057" y="4296430"/>
            <a:ext cx="1164401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36" idx="2"/>
          </p:cNvCxnSpPr>
          <p:nvPr/>
        </p:nvCxnSpPr>
        <p:spPr>
          <a:xfrm>
            <a:off x="6822108" y="4619079"/>
            <a:ext cx="67323" cy="1016644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36" idx="2"/>
            <a:endCxn id="38" idx="0"/>
          </p:cNvCxnSpPr>
          <p:nvPr/>
        </p:nvCxnSpPr>
        <p:spPr>
          <a:xfrm>
            <a:off x="6822108" y="4619079"/>
            <a:ext cx="2152383" cy="739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39" idx="4"/>
            <a:endCxn id="40" idx="0"/>
          </p:cNvCxnSpPr>
          <p:nvPr/>
        </p:nvCxnSpPr>
        <p:spPr>
          <a:xfrm flipH="1">
            <a:off x="9637951" y="3231749"/>
            <a:ext cx="417798" cy="74203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39" idx="0"/>
          </p:cNvCxnSpPr>
          <p:nvPr/>
        </p:nvCxnSpPr>
        <p:spPr>
          <a:xfrm>
            <a:off x="9637951" y="2064136"/>
            <a:ext cx="417798" cy="708782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33" idx="0"/>
          </p:cNvCxnSpPr>
          <p:nvPr/>
        </p:nvCxnSpPr>
        <p:spPr>
          <a:xfrm flipH="1">
            <a:off x="8222998" y="2064136"/>
            <a:ext cx="1414952" cy="708782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25" idx="2"/>
            <a:endCxn id="34" idx="0"/>
          </p:cNvCxnSpPr>
          <p:nvPr/>
        </p:nvCxnSpPr>
        <p:spPr>
          <a:xfrm flipH="1">
            <a:off x="6508491" y="2064136"/>
            <a:ext cx="1174557" cy="72109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25" idx="2"/>
            <a:endCxn id="28" idx="0"/>
          </p:cNvCxnSpPr>
          <p:nvPr/>
        </p:nvCxnSpPr>
        <p:spPr>
          <a:xfrm flipH="1">
            <a:off x="3067104" y="2064136"/>
            <a:ext cx="4615944" cy="708781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25" idx="2"/>
            <a:endCxn id="30" idx="0"/>
          </p:cNvCxnSpPr>
          <p:nvPr/>
        </p:nvCxnSpPr>
        <p:spPr>
          <a:xfrm flipH="1">
            <a:off x="4772974" y="2064136"/>
            <a:ext cx="2910074" cy="72109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25" idx="2"/>
            <a:endCxn id="33" idx="0"/>
          </p:cNvCxnSpPr>
          <p:nvPr/>
        </p:nvCxnSpPr>
        <p:spPr>
          <a:xfrm>
            <a:off x="7683048" y="2064136"/>
            <a:ext cx="539950" cy="70878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36" idx="0"/>
            <a:endCxn id="34" idx="4"/>
          </p:cNvCxnSpPr>
          <p:nvPr/>
        </p:nvCxnSpPr>
        <p:spPr>
          <a:xfrm flipH="1" flipV="1">
            <a:off x="6508491" y="3244064"/>
            <a:ext cx="313617" cy="7297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36" idx="0"/>
            <a:endCxn id="30" idx="4"/>
          </p:cNvCxnSpPr>
          <p:nvPr/>
        </p:nvCxnSpPr>
        <p:spPr>
          <a:xfrm flipH="1" flipV="1">
            <a:off x="4772974" y="3244064"/>
            <a:ext cx="2049134" cy="7297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36" idx="0"/>
            <a:endCxn id="33" idx="4"/>
          </p:cNvCxnSpPr>
          <p:nvPr/>
        </p:nvCxnSpPr>
        <p:spPr>
          <a:xfrm flipV="1">
            <a:off x="6822108" y="3231749"/>
            <a:ext cx="1400890" cy="742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37" idx="0"/>
            <a:endCxn id="30" idx="4"/>
          </p:cNvCxnSpPr>
          <p:nvPr/>
        </p:nvCxnSpPr>
        <p:spPr>
          <a:xfrm flipV="1">
            <a:off x="4582473" y="3244064"/>
            <a:ext cx="190501" cy="2094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stCxn id="35" idx="0"/>
            <a:endCxn id="30" idx="4"/>
          </p:cNvCxnSpPr>
          <p:nvPr/>
        </p:nvCxnSpPr>
        <p:spPr>
          <a:xfrm flipV="1">
            <a:off x="3745022" y="3244064"/>
            <a:ext cx="1027952" cy="729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stCxn id="28" idx="4"/>
            <a:endCxn id="35" idx="0"/>
          </p:cNvCxnSpPr>
          <p:nvPr/>
        </p:nvCxnSpPr>
        <p:spPr>
          <a:xfrm>
            <a:off x="3067104" y="3231748"/>
            <a:ext cx="677918" cy="742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23" idx="2"/>
            <a:endCxn id="33" idx="0"/>
          </p:cNvCxnSpPr>
          <p:nvPr/>
        </p:nvCxnSpPr>
        <p:spPr>
          <a:xfrm>
            <a:off x="3745022" y="2049509"/>
            <a:ext cx="4477976" cy="7234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2089464" y="2265836"/>
            <a:ext cx="383402" cy="43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6630406" y="5558938"/>
            <a:ext cx="383402" cy="43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?</a:t>
            </a:r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>
            <a:off x="1589649" y="3858227"/>
            <a:ext cx="9837683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Прямоугольник 146"/>
          <p:cNvSpPr/>
          <p:nvPr/>
        </p:nvSpPr>
        <p:spPr>
          <a:xfrm rot="16200000">
            <a:off x="994318" y="1376755"/>
            <a:ext cx="870266" cy="50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ЗС</a:t>
            </a:r>
          </a:p>
        </p:txBody>
      </p:sp>
      <p:sp>
        <p:nvSpPr>
          <p:cNvPr id="148" name="Прямоугольник 147"/>
          <p:cNvSpPr/>
          <p:nvPr/>
        </p:nvSpPr>
        <p:spPr>
          <a:xfrm rot="16200000">
            <a:off x="897870" y="2759875"/>
            <a:ext cx="1187191" cy="50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Бизнес </a:t>
            </a:r>
            <a:r>
              <a:rPr lang="ru-RU" dirty="0" smtClean="0">
                <a:solidFill>
                  <a:srgbClr val="7030A0"/>
                </a:solidFill>
              </a:rPr>
              <a:t>- объекты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 rot="16200000">
            <a:off x="764244" y="4579467"/>
            <a:ext cx="1454445" cy="50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Бизнес -процессы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151" name="Скругленная соединительная линия 150"/>
          <p:cNvCxnSpPr>
            <a:stCxn id="28" idx="6"/>
            <a:endCxn id="30" idx="2"/>
          </p:cNvCxnSpPr>
          <p:nvPr/>
        </p:nvCxnSpPr>
        <p:spPr>
          <a:xfrm>
            <a:off x="3745021" y="3002333"/>
            <a:ext cx="149024" cy="12316"/>
          </a:xfrm>
          <a:prstGeom prst="curved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Скругленная соединительная линия 152"/>
          <p:cNvCxnSpPr>
            <a:stCxn id="30" idx="6"/>
            <a:endCxn id="34" idx="2"/>
          </p:cNvCxnSpPr>
          <p:nvPr/>
        </p:nvCxnSpPr>
        <p:spPr>
          <a:xfrm>
            <a:off x="5651902" y="3014649"/>
            <a:ext cx="178672" cy="12700"/>
          </a:xfrm>
          <a:prstGeom prst="curved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>
            <a:stCxn id="39" idx="2"/>
            <a:endCxn id="33" idx="6"/>
          </p:cNvCxnSpPr>
          <p:nvPr/>
        </p:nvCxnSpPr>
        <p:spPr>
          <a:xfrm rot="10800000">
            <a:off x="9078277" y="3002334"/>
            <a:ext cx="249622" cy="12700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7"/>
          <p:cNvCxnSpPr>
            <a:stCxn id="39" idx="2"/>
            <a:endCxn id="30" idx="4"/>
          </p:cNvCxnSpPr>
          <p:nvPr/>
        </p:nvCxnSpPr>
        <p:spPr>
          <a:xfrm rot="10800000" flipV="1">
            <a:off x="4772975" y="3002334"/>
            <a:ext cx="4554925" cy="241730"/>
          </a:xfrm>
          <a:prstGeom prst="curvedConnector4">
            <a:avLst>
              <a:gd name="adj1" fmla="val 4609"/>
              <a:gd name="adj2" fmla="val 236086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57"/>
          <p:cNvCxnSpPr>
            <a:stCxn id="34" idx="6"/>
            <a:endCxn id="33" idx="2"/>
          </p:cNvCxnSpPr>
          <p:nvPr/>
        </p:nvCxnSpPr>
        <p:spPr>
          <a:xfrm flipV="1">
            <a:off x="7186408" y="3002334"/>
            <a:ext cx="181311" cy="12315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57"/>
          <p:cNvCxnSpPr>
            <a:stCxn id="30" idx="4"/>
            <a:endCxn id="33" idx="4"/>
          </p:cNvCxnSpPr>
          <p:nvPr/>
        </p:nvCxnSpPr>
        <p:spPr>
          <a:xfrm rot="5400000" flipH="1" flipV="1">
            <a:off x="6491828" y="1512895"/>
            <a:ext cx="12315" cy="3450024"/>
          </a:xfrm>
          <a:prstGeom prst="curvedConnector3">
            <a:avLst>
              <a:gd name="adj1" fmla="val -1856273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57"/>
          <p:cNvCxnSpPr/>
          <p:nvPr/>
        </p:nvCxnSpPr>
        <p:spPr>
          <a:xfrm>
            <a:off x="3128264" y="3244065"/>
            <a:ext cx="4967521" cy="12700"/>
          </a:xfrm>
          <a:prstGeom prst="curvedConnector3">
            <a:avLst>
              <a:gd name="adj1" fmla="val 51572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Прямоугольный треугольник 190"/>
          <p:cNvSpPr/>
          <p:nvPr/>
        </p:nvSpPr>
        <p:spPr>
          <a:xfrm rot="11531550">
            <a:off x="2930026" y="2626745"/>
            <a:ext cx="7244880" cy="3211430"/>
          </a:xfrm>
          <a:prstGeom prst="rtTriangl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3" name="Группа 192"/>
          <p:cNvGrpSpPr/>
          <p:nvPr/>
        </p:nvGrpSpPr>
        <p:grpSpPr>
          <a:xfrm>
            <a:off x="2860059" y="2387237"/>
            <a:ext cx="9678130" cy="5874363"/>
            <a:chOff x="2860059" y="2387237"/>
            <a:chExt cx="9678130" cy="5874363"/>
          </a:xfrm>
          <a:solidFill>
            <a:schemeClr val="accent2">
              <a:lumMod val="60000"/>
              <a:lumOff val="40000"/>
              <a:alpha val="50000"/>
            </a:schemeClr>
          </a:solidFill>
        </p:grpSpPr>
        <p:sp>
          <p:nvSpPr>
            <p:cNvPr id="194" name="Прямоугольный треугольник 193"/>
            <p:cNvSpPr/>
            <p:nvPr/>
          </p:nvSpPr>
          <p:spPr>
            <a:xfrm rot="19373681">
              <a:off x="2860059" y="2387237"/>
              <a:ext cx="7687655" cy="186517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рямоугольный треугольник 194"/>
            <p:cNvSpPr/>
            <p:nvPr/>
          </p:nvSpPr>
          <p:spPr>
            <a:xfrm rot="19373681" flipV="1">
              <a:off x="4850534" y="3589581"/>
              <a:ext cx="7687655" cy="4672019"/>
            </a:xfrm>
            <a:prstGeom prst="rtTriangl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97" name="Прямоугольник 196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8" name="Picture 2" descr="D:\Users\maykova.nataliya\Desktop\ro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9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Скругленный прямоугольник 23"/>
          <p:cNvSpPr/>
          <p:nvPr/>
        </p:nvSpPr>
        <p:spPr>
          <a:xfrm>
            <a:off x="8805005" y="1505607"/>
            <a:ext cx="1665890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Бухгалтерия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07570" y="1501500"/>
            <a:ext cx="1674903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 сбыта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925533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26" grpId="0" animBg="1"/>
      <p:bldP spid="28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43" grpId="0" animBg="1"/>
      <p:bldP spid="144" grpId="0" animBg="1"/>
      <p:bldP spid="147" grpId="0" animBg="1"/>
      <p:bldP spid="148" grpId="0" animBg="1"/>
      <p:bldP spid="149" grpId="0" animBg="1"/>
      <p:bldP spid="191" grpId="0" animBg="1"/>
      <p:bldP spid="24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1051255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Порядок изучения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48344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299911" y="1551304"/>
            <a:ext cx="5306500" cy="41677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Заинтересованные стороны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Контекст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Ценность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Равнобедренный треугольник 46"/>
          <p:cNvSpPr/>
          <p:nvPr/>
        </p:nvSpPr>
        <p:spPr>
          <a:xfrm>
            <a:off x="6110938" y="4352327"/>
            <a:ext cx="2165498" cy="10542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kern="1100" spc="-100" dirty="0">
              <a:solidFill>
                <a:schemeClr val="bg1"/>
              </a:solidFill>
            </a:endParaRPr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0800000">
            <a:off x="6122131" y="2903350"/>
            <a:ext cx="2159321" cy="914400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7839257" y="1613253"/>
            <a:ext cx="2269438" cy="1082606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0" name="Равнобедренный треугольник 49"/>
          <p:cNvSpPr/>
          <p:nvPr/>
        </p:nvSpPr>
        <p:spPr>
          <a:xfrm rot="10800000">
            <a:off x="9739783" y="2886287"/>
            <a:ext cx="2129560" cy="914400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06411" y="2970976"/>
            <a:ext cx="117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 smtClean="0">
                <a:latin typeface="Calibri"/>
                <a:ea typeface="+mn-ea"/>
              </a:rPr>
              <a:t>Потребность</a:t>
            </a:r>
          </a:p>
          <a:p>
            <a:pPr lvl="0" algn="ctr"/>
            <a:r>
              <a:rPr lang="ru-RU" sz="1400" dirty="0" smtClean="0">
                <a:latin typeface="Calibri"/>
                <a:ea typeface="+mn-ea"/>
              </a:rPr>
              <a:t>(</a:t>
            </a:r>
            <a:r>
              <a:rPr lang="en-US" sz="1400" dirty="0" smtClean="0">
                <a:latin typeface="Calibri"/>
                <a:ea typeface="+mn-ea"/>
              </a:rPr>
              <a:t>Need</a:t>
            </a:r>
            <a:r>
              <a:rPr lang="ru-RU" sz="1400" dirty="0" smtClean="0">
                <a:latin typeface="Calibri"/>
                <a:ea typeface="+mn-ea"/>
              </a:rPr>
              <a:t>)</a:t>
            </a:r>
            <a:endParaRPr lang="ru-RU" dirty="0">
              <a:latin typeface="Calibri"/>
              <a:ea typeface="+mn-ea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346915" y="2890495"/>
            <a:ext cx="950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Решение</a:t>
            </a:r>
          </a:p>
          <a:p>
            <a:r>
              <a:rPr lang="ru-RU" sz="1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Solution</a:t>
            </a:r>
            <a:r>
              <a:rPr lang="ru-RU" sz="1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94387" y="4728349"/>
            <a:ext cx="141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Calibri"/>
                <a:ea typeface="+mn-ea"/>
              </a:rPr>
              <a:t>(</a:t>
            </a:r>
            <a:r>
              <a:rPr lang="en-US" sz="1200" dirty="0">
                <a:latin typeface="Calibri"/>
                <a:ea typeface="+mn-ea"/>
              </a:rPr>
              <a:t>Stakeholder</a:t>
            </a:r>
            <a:r>
              <a:rPr lang="ru-RU" sz="1200" dirty="0">
                <a:latin typeface="Calibri"/>
                <a:ea typeface="+mn-ea"/>
              </a:rPr>
              <a:t>)</a:t>
            </a:r>
          </a:p>
          <a:p>
            <a:pPr algn="ctr"/>
            <a:r>
              <a:rPr lang="ru-RU" sz="1200" dirty="0" smtClean="0">
                <a:latin typeface="Calibri"/>
                <a:ea typeface="+mn-ea"/>
              </a:rPr>
              <a:t>Заинтересованная</a:t>
            </a:r>
          </a:p>
          <a:p>
            <a:pPr algn="ctr"/>
            <a:r>
              <a:rPr lang="ru-RU" sz="1200" dirty="0" smtClean="0">
                <a:latin typeface="Calibri"/>
                <a:ea typeface="+mn-ea"/>
              </a:rPr>
              <a:t>сторона</a:t>
            </a:r>
            <a:endParaRPr lang="ru-RU" sz="1200" dirty="0">
              <a:latin typeface="Calibri"/>
              <a:ea typeface="+mn-ea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438413" y="2154556"/>
            <a:ext cx="1071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(</a:t>
            </a:r>
            <a:r>
              <a:rPr lang="en-US" sz="1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Change</a:t>
            </a:r>
            <a:r>
              <a:rPr lang="ru-RU" sz="1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)</a:t>
            </a:r>
          </a:p>
          <a:p>
            <a:pPr lvl="0" algn="ctr"/>
            <a:r>
              <a:rPr lang="ru-RU" sz="1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+mn-ea"/>
              </a:rPr>
              <a:t>Изменение</a:t>
            </a:r>
            <a:endParaRPr lang="ru-RU" sz="1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9669844" y="4292074"/>
            <a:ext cx="2269438" cy="10826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6" name="Равнобедренный треугольник 55"/>
          <p:cNvSpPr/>
          <p:nvPr/>
        </p:nvSpPr>
        <p:spPr>
          <a:xfrm rot="10800000">
            <a:off x="7909197" y="5574307"/>
            <a:ext cx="2129560" cy="914400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515133" y="5592127"/>
            <a:ext cx="917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 smtClean="0">
                <a:latin typeface="Calibri"/>
                <a:ea typeface="+mn-ea"/>
              </a:rPr>
              <a:t>Ценность</a:t>
            </a:r>
          </a:p>
          <a:p>
            <a:pPr lvl="0" algn="ctr"/>
            <a:r>
              <a:rPr lang="ru-RU" sz="1400" dirty="0" smtClean="0">
                <a:latin typeface="Calibri"/>
                <a:ea typeface="+mn-ea"/>
              </a:rPr>
              <a:t>(</a:t>
            </a:r>
            <a:r>
              <a:rPr lang="en-US" sz="1400" dirty="0">
                <a:latin typeface="Calibri"/>
                <a:ea typeface="+mn-ea"/>
              </a:rPr>
              <a:t>Value</a:t>
            </a:r>
            <a:r>
              <a:rPr lang="ru-RU" sz="1400" dirty="0">
                <a:latin typeface="Calibri"/>
                <a:ea typeface="+mn-ea"/>
              </a:rPr>
              <a:t>)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338646" y="4789904"/>
            <a:ext cx="873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Calibri"/>
              </a:rPr>
              <a:t>(</a:t>
            </a:r>
            <a:r>
              <a:rPr lang="en-US" sz="1400" dirty="0">
                <a:latin typeface="Calibri"/>
              </a:rPr>
              <a:t>Context</a:t>
            </a:r>
            <a:r>
              <a:rPr lang="ru-RU" sz="1400" dirty="0">
                <a:latin typeface="Calibri"/>
              </a:rPr>
              <a:t>)</a:t>
            </a:r>
          </a:p>
          <a:p>
            <a:pPr lvl="0" algn="ctr"/>
            <a:r>
              <a:rPr lang="ru-RU" sz="1400" dirty="0" smtClean="0">
                <a:latin typeface="Calibri"/>
                <a:ea typeface="+mn-ea"/>
              </a:rPr>
              <a:t>Контекст</a:t>
            </a:r>
            <a:endParaRPr lang="ru-RU" sz="1400" dirty="0">
              <a:latin typeface="Calibri"/>
              <a:ea typeface="+mn-ea"/>
            </a:endParaRPr>
          </a:p>
        </p:txBody>
      </p:sp>
      <p:cxnSp>
        <p:nvCxnSpPr>
          <p:cNvPr id="59" name="Прямая соединительная линия 58"/>
          <p:cNvCxnSpPr>
            <a:endCxn id="56" idx="3"/>
          </p:cNvCxnSpPr>
          <p:nvPr/>
        </p:nvCxnSpPr>
        <p:spPr>
          <a:xfrm>
            <a:off x="7741622" y="3378601"/>
            <a:ext cx="1232355" cy="21957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55" idx="1"/>
          </p:cNvCxnSpPr>
          <p:nvPr/>
        </p:nvCxnSpPr>
        <p:spPr>
          <a:xfrm flipH="1">
            <a:off x="7741622" y="4833377"/>
            <a:ext cx="2495582" cy="460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55" idx="1"/>
          </p:cNvCxnSpPr>
          <p:nvPr/>
        </p:nvCxnSpPr>
        <p:spPr>
          <a:xfrm>
            <a:off x="7741622" y="3360550"/>
            <a:ext cx="2495582" cy="14728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47" idx="0"/>
            <a:endCxn id="48" idx="0"/>
          </p:cNvCxnSpPr>
          <p:nvPr/>
        </p:nvCxnSpPr>
        <p:spPr>
          <a:xfrm flipV="1">
            <a:off x="7193687" y="3817750"/>
            <a:ext cx="8104" cy="5345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55" idx="3"/>
            <a:endCxn id="56" idx="1"/>
          </p:cNvCxnSpPr>
          <p:nvPr/>
        </p:nvCxnSpPr>
        <p:spPr>
          <a:xfrm flipH="1">
            <a:off x="9506367" y="5374680"/>
            <a:ext cx="1298196" cy="6568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56" idx="5"/>
            <a:endCxn id="47" idx="3"/>
          </p:cNvCxnSpPr>
          <p:nvPr/>
        </p:nvCxnSpPr>
        <p:spPr>
          <a:xfrm flipH="1" flipV="1">
            <a:off x="7193687" y="5406579"/>
            <a:ext cx="1247900" cy="6249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63100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408332" y="4197096"/>
            <a:ext cx="6235700" cy="1242334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Переходим к практике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715262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2" y="234125"/>
            <a:ext cx="8724248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Идея нового проекта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7407545" y="1204969"/>
            <a:ext cx="3805887" cy="36098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0" indent="0" eaLnBrk="1" hangingPunct="1">
              <a:spcAft>
                <a:spcPct val="70000"/>
              </a:spcAft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Пойди туда, </a:t>
            </a:r>
          </a:p>
          <a:p>
            <a:pPr marL="0" indent="0" eaLnBrk="1" hangingPunct="1">
              <a:spcAft>
                <a:spcPct val="70000"/>
              </a:spcAft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 	не знаю куда</a:t>
            </a:r>
          </a:p>
          <a:p>
            <a:pPr marL="0" indent="0" eaLnBrk="1" hangingPunct="1">
              <a:spcAft>
                <a:spcPct val="70000"/>
              </a:spcAft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Принеси то,</a:t>
            </a:r>
          </a:p>
          <a:p>
            <a:pPr marL="0" indent="0" eaLnBrk="1" hangingPunct="1">
              <a:spcAft>
                <a:spcPct val="70000"/>
              </a:spcAft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	не знаю что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6892" y="1361584"/>
            <a:ext cx="4816640" cy="3453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</a:rPr>
              <a:t>Задача не понятна</a:t>
            </a:r>
          </a:p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</a:rPr>
              <a:t>Заказчик почти не знаком</a:t>
            </a:r>
          </a:p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</a:rPr>
              <a:t>Сроки – на вчера</a:t>
            </a:r>
          </a:p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</a:rPr>
              <a:t>Очень актуально</a:t>
            </a:r>
          </a:p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</a:rPr>
              <a:t>Директор заинтересован </a:t>
            </a:r>
            <a:endParaRPr lang="ru-RU" altLang="ru-RU" sz="28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227552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690603" y="3940859"/>
            <a:ext cx="4449291" cy="2104568"/>
          </a:xfrm>
        </p:spPr>
        <p:txBody>
          <a:bodyPr vert="horz" wrap="square" lIns="91440" tIns="45720" rIns="91440" bIns="45720" anchor="t">
            <a:normAutofit fontScale="90000"/>
          </a:bodyPr>
          <a:lstStyle/>
          <a:p>
            <a:pPr>
              <a:spcAft>
                <a:spcPct val="70000"/>
              </a:spcAf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ОТР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Производственный департамент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заместитель директора 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обучению и развитию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член авторского коллектива 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профессионального стандарта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«Бизнес-аналитик»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iggert@gmail.com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D:\Users\maykova.nataliya\Desktop\rom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4"/>
          <p:cNvSpPr txBox="1">
            <a:spLocks/>
          </p:cNvSpPr>
          <p:nvPr/>
        </p:nvSpPr>
        <p:spPr>
          <a:xfrm>
            <a:off x="1316892" y="234125"/>
            <a:ext cx="8724248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Ведущие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Rectangle 4"/>
          <p:cNvSpPr txBox="1">
            <a:spLocks/>
          </p:cNvSpPr>
          <p:nvPr/>
        </p:nvSpPr>
        <p:spPr>
          <a:xfrm>
            <a:off x="6619352" y="3979653"/>
            <a:ext cx="4456815" cy="106232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70000"/>
              </a:spcAft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ОТР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Производственный департамент</a:t>
            </a:r>
            <a:b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начальник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отдела</a:t>
            </a:r>
            <a:b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  <a:hlinkClick r:id="rId10"/>
              </a:rPr>
              <a:t>irkman@mail.ru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46" y="1364863"/>
            <a:ext cx="1712271" cy="2469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77" y="1460580"/>
            <a:ext cx="1767840" cy="24453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9549" y="3423897"/>
            <a:ext cx="2473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Ирина Гертовская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612426" y="3493061"/>
            <a:ext cx="2176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Ирина </a:t>
            </a:r>
            <a:r>
              <a:rPr lang="ru-RU" dirty="0" smtClean="0">
                <a:solidFill>
                  <a:srgbClr val="7030A0"/>
                </a:solidFill>
              </a:rPr>
              <a:t>Немцова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79628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2" y="234125"/>
            <a:ext cx="8724248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Аналитик на ИС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7247823" y="1361584"/>
            <a:ext cx="4302493" cy="36724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0" indent="0" eaLnBrk="1" hangingPunct="1">
              <a:spcAft>
                <a:spcPct val="70000"/>
              </a:spcAft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Пан	или пропал</a:t>
            </a:r>
            <a:endParaRPr lang="ru-RU" sz="3600" dirty="0">
              <a:solidFill>
                <a:srgbClr val="7030A0"/>
              </a:solidFill>
              <a:latin typeface="Calibri Light" panose="020F0302020204030204" pitchFamily="34" charset="0"/>
              <a:ea typeface="+mj-ea"/>
              <a:cs typeface="+mj-cs"/>
            </a:endParaRPr>
          </a:p>
          <a:p>
            <a:pPr marL="0" indent="0" eaLnBrk="1" hangingPunct="1">
              <a:spcAft>
                <a:spcPct val="70000"/>
              </a:spcAft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+ </a:t>
            </a:r>
          </a:p>
          <a:p>
            <a:pPr marL="0" indent="0" eaLnBrk="1" hangingPunct="1">
              <a:spcAft>
                <a:spcPct val="70000"/>
              </a:spcAft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эффект </a:t>
            </a:r>
          </a:p>
          <a:p>
            <a:pPr marL="0" indent="0" eaLnBrk="1" hangingPunct="1">
              <a:spcAft>
                <a:spcPct val="70000"/>
              </a:spcAft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	третьего сына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6892" y="1361584"/>
            <a:ext cx="5346656" cy="3453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</a:rPr>
              <a:t>Перспективная работа</a:t>
            </a:r>
          </a:p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</a:rPr>
              <a:t>Новая предметная область</a:t>
            </a:r>
          </a:p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</a:rPr>
              <a:t>Коллектив не знаком</a:t>
            </a:r>
          </a:p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</a:rPr>
              <a:t>Не первый исполнитель</a:t>
            </a:r>
          </a:p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</a:rPr>
              <a:t>Результаты проекта – за ИС </a:t>
            </a:r>
            <a:endParaRPr lang="ru-RU" altLang="ru-RU" sz="28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926507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2" y="1066229"/>
            <a:ext cx="4690716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sz="3800" b="1" dirty="0" smtClean="0">
                <a:solidFill>
                  <a:srgbClr val="7030A0"/>
                </a:solidFill>
              </a:rPr>
              <a:t>Новый проект</a:t>
            </a:r>
            <a:endParaRPr lang="ru-RU" sz="3800" b="1" dirty="0">
              <a:solidFill>
                <a:srgbClr val="7030A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16892" y="2229572"/>
            <a:ext cx="452329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</a:rPr>
              <a:t>Задача не понятна</a:t>
            </a:r>
          </a:p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</a:rPr>
              <a:t>Заказчик почти не знаком</a:t>
            </a:r>
          </a:p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</a:rPr>
              <a:t>Сроки – на вчера</a:t>
            </a:r>
          </a:p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</a:rPr>
              <a:t>Очень актуально</a:t>
            </a:r>
          </a:p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</a:rPr>
              <a:t>Директор заинтересован </a:t>
            </a:r>
            <a:endParaRPr lang="ru-RU" altLang="ru-RU" sz="2400" b="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53035" y="2229572"/>
            <a:ext cx="4634025" cy="2973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chemeClr val="tx1"/>
                </a:solidFill>
              </a:rPr>
              <a:t>Перспективная работа</a:t>
            </a:r>
          </a:p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chemeClr val="tx1"/>
                </a:solidFill>
              </a:rPr>
              <a:t>Новая предметная область</a:t>
            </a:r>
          </a:p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chemeClr val="tx1"/>
                </a:solidFill>
              </a:rPr>
              <a:t>Коллектив не знаком</a:t>
            </a:r>
          </a:p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chemeClr val="tx1"/>
                </a:solidFill>
              </a:rPr>
              <a:t>Не первый исполнитель</a:t>
            </a:r>
          </a:p>
          <a:p>
            <a:pPr marL="342900" indent="-342900" eaLnBrk="1" hangingPunct="1">
              <a:spcAft>
                <a:spcPct val="70000"/>
              </a:spcAft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chemeClr val="tx1"/>
                </a:solidFill>
              </a:rPr>
              <a:t>Результаты проекта – за ИС </a:t>
            </a:r>
            <a:endParaRPr lang="ru-RU" altLang="ru-RU" sz="2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Rectangle 4"/>
          <p:cNvSpPr txBox="1">
            <a:spLocks/>
          </p:cNvSpPr>
          <p:nvPr/>
        </p:nvSpPr>
        <p:spPr>
          <a:xfrm>
            <a:off x="6553035" y="1007336"/>
            <a:ext cx="4634025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ct val="70000"/>
              </a:spcAft>
            </a:pPr>
            <a:r>
              <a:rPr lang="ru-RU" sz="3800" dirty="0">
                <a:solidFill>
                  <a:srgbClr val="7030A0"/>
                </a:solidFill>
              </a:rPr>
              <a:t>Испытательный срок</a:t>
            </a:r>
            <a:endParaRPr lang="ru-RU" sz="3800" dirty="0">
              <a:solidFill>
                <a:srgbClr val="7030A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4"/>
          <p:cNvSpPr txBox="1">
            <a:spLocks/>
          </p:cNvSpPr>
          <p:nvPr/>
        </p:nvSpPr>
        <p:spPr>
          <a:xfrm>
            <a:off x="1316892" y="234125"/>
            <a:ext cx="8724248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Примеры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0620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408332" y="4197096"/>
            <a:ext cx="6336636" cy="1242334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Чек-лист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440423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1032967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Чек-лист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467390" y="1270571"/>
            <a:ext cx="9886410" cy="49553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после чего выполняем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Ожидаемый результат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Согласующий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163030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1032967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Предварительные работы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467390" y="1270572"/>
            <a:ext cx="9886410" cy="47044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942524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1032967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Предварительные работы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467390" y="1270572"/>
            <a:ext cx="9886410" cy="47044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потребность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Собрать команду, назначить ответственного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сроки, включить в план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Найти источники информации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Вести глоссарий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Вести список открытых вопросов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Подготовить шаблон отчета (результаты)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694907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1032967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Источники информации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467390" y="1270571"/>
            <a:ext cx="9886410" cy="44083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514350" indent="-514350" eaLnBrk="1" hangingPunct="1">
              <a:spcAft>
                <a:spcPct val="70000"/>
              </a:spcAft>
              <a:buFont typeface="+mj-lt"/>
              <a:buAutoNum type="arabicPeriod"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957819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1032967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Источники информации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467390" y="1270571"/>
            <a:ext cx="9886410" cy="44083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514350" indent="-51435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Собираем реестр источников информации</a:t>
            </a:r>
          </a:p>
          <a:p>
            <a:pPr marL="768350" lvl="1" indent="-514350" eaLnBrk="1" hangingPunct="1">
              <a:spcAft>
                <a:spcPct val="70000"/>
              </a:spcAft>
              <a:buFont typeface="+mj-lt"/>
              <a:buAutoNum type="alphaLcParenR"/>
            </a:pP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Сведения, принесенные менеджером </a:t>
            </a:r>
          </a:p>
          <a:p>
            <a:pPr marL="768350" lvl="1" indent="-514350" eaLnBrk="1" hangingPunct="1">
              <a:spcAft>
                <a:spcPct val="70000"/>
              </a:spcAft>
              <a:buFont typeface="+mj-lt"/>
              <a:buAutoNum type="alphaLcParenR"/>
            </a:pP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документы</a:t>
            </a:r>
          </a:p>
          <a:p>
            <a:pPr marL="768350" lvl="1" indent="-514350" eaLnBrk="1" hangingPunct="1">
              <a:spcAft>
                <a:spcPct val="70000"/>
              </a:spcAft>
              <a:buFont typeface="+mj-lt"/>
              <a:buAutoNum type="alphaLcParenR"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из открытых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источников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350" lvl="1" indent="-514350" eaLnBrk="1" hangingPunct="1">
              <a:spcAft>
                <a:spcPct val="70000"/>
              </a:spcAft>
              <a:buFont typeface="+mj-lt"/>
              <a:buAutoNum type="alphaLcParenR"/>
            </a:pP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Иное, что найдем (в </a:t>
            </a:r>
            <a:r>
              <a:rPr lang="ru-RU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. аналоги решений)</a:t>
            </a:r>
          </a:p>
          <a:p>
            <a:pPr marL="457200" indent="-457200" eaLnBrk="1" hangingPunct="1">
              <a:spcAft>
                <a:spcPct val="70000"/>
              </a:spcAft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Ищем внутренних и внешних консультантов</a:t>
            </a:r>
          </a:p>
          <a:p>
            <a:pPr marL="457200" indent="-457200" eaLnBrk="1" hangingPunct="1">
              <a:spcAft>
                <a:spcPct val="70000"/>
              </a:spcAft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Добиваемся вовлеченности консультантов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473583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Реестр источников информации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602145" y="1289785"/>
            <a:ext cx="8658386" cy="43024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160212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Реестр источников информации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602145" y="1289785"/>
            <a:ext cx="8658386" cy="43024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Ссылка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Легитимность 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Кто, когда предоставил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167096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2" y="234125"/>
            <a:ext cx="10286844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r>
              <a:rPr lang="ru-RU" altLang="ru-RU" b="1" dirty="0">
                <a:solidFill>
                  <a:srgbClr val="134C83"/>
                </a:solidFill>
                <a:latin typeface="Calibri Light" panose="020F0302020204030204" pitchFamily="34" charset="0"/>
              </a:rPr>
              <a:t>Погружение в новую предметную область</a:t>
            </a:r>
          </a:p>
        </p:txBody>
      </p:sp>
      <p:sp>
        <p:nvSpPr>
          <p:cNvPr id="26628" name="Rectangle 6"/>
          <p:cNvSpPr>
            <a:spLocks noGrp="1"/>
          </p:cNvSpPr>
          <p:nvPr>
            <p:ph idx="1"/>
          </p:nvPr>
        </p:nvSpPr>
        <p:spPr>
          <a:xfrm>
            <a:off x="1417476" y="1377125"/>
            <a:ext cx="10186260" cy="4597914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marL="360680" indent="-360680" eaLnBrk="1" hangingPunct="1">
              <a:spcAft>
                <a:spcPct val="70000"/>
              </a:spcAft>
              <a:buClr>
                <a:srgbClr val="F58220"/>
              </a:buClr>
              <a:buAutoNum type="arabicPeriod"/>
            </a:pPr>
            <a:r>
              <a:rPr lang="ru-RU" altLang="ru-RU" sz="2800" dirty="0" smtClean="0">
                <a:solidFill>
                  <a:srgbClr val="4C5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изучать и почему?</a:t>
            </a:r>
            <a:endParaRPr lang="ru-RU" altLang="ru-RU" sz="2800" dirty="0">
              <a:solidFill>
                <a:srgbClr val="4C53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680" indent="-360680" eaLnBrk="1" hangingPunct="1">
              <a:spcAft>
                <a:spcPct val="70000"/>
              </a:spcAft>
              <a:buClr>
                <a:srgbClr val="F58220"/>
              </a:buClr>
              <a:buAutoNum type="arabicPeriod"/>
            </a:pPr>
            <a:r>
              <a:rPr lang="ru-RU" altLang="ru-RU" sz="2800" dirty="0" smtClean="0">
                <a:solidFill>
                  <a:srgbClr val="4C5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Переходим к практике</a:t>
            </a:r>
          </a:p>
          <a:p>
            <a:pPr marL="360680" indent="-360680" eaLnBrk="1" hangingPunct="1">
              <a:spcAft>
                <a:spcPct val="70000"/>
              </a:spcAft>
              <a:buClr>
                <a:srgbClr val="F58220"/>
              </a:buClr>
              <a:buAutoNum type="arabicPeriod"/>
            </a:pPr>
            <a:r>
              <a:rPr lang="ru-RU" altLang="ru-RU" dirty="0" smtClean="0">
                <a:solidFill>
                  <a:srgbClr val="4C5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Чек-лист</a:t>
            </a:r>
          </a:p>
          <a:p>
            <a:pPr marL="360680" indent="-360680" eaLnBrk="1" hangingPunct="1">
              <a:spcAft>
                <a:spcPct val="70000"/>
              </a:spcAft>
              <a:buClr>
                <a:srgbClr val="F58220"/>
              </a:buClr>
              <a:buAutoNum type="arabicPeriod"/>
            </a:pPr>
            <a:r>
              <a:rPr lang="ru-RU" altLang="ru-RU" dirty="0" smtClean="0">
                <a:solidFill>
                  <a:srgbClr val="4C5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Заинтересованные стороны</a:t>
            </a:r>
          </a:p>
          <a:p>
            <a:pPr marL="360680" indent="-360680" eaLnBrk="1" hangingPunct="1">
              <a:spcAft>
                <a:spcPct val="70000"/>
              </a:spcAft>
              <a:buClr>
                <a:srgbClr val="F58220"/>
              </a:buClr>
              <a:buAutoNum type="arabicPeriod"/>
            </a:pPr>
            <a:r>
              <a:rPr lang="ru-RU" altLang="ru-RU" sz="2800" dirty="0" smtClean="0">
                <a:solidFill>
                  <a:srgbClr val="4C5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</a:t>
            </a:r>
          </a:p>
          <a:p>
            <a:pPr marL="360680" indent="-360680" eaLnBrk="1" hangingPunct="1">
              <a:spcAft>
                <a:spcPct val="70000"/>
              </a:spcAft>
              <a:buClr>
                <a:srgbClr val="F58220"/>
              </a:buClr>
              <a:buAutoNum type="arabicPeriod"/>
            </a:pPr>
            <a:r>
              <a:rPr lang="ru-RU" altLang="ru-RU" sz="2800" dirty="0" smtClean="0">
                <a:solidFill>
                  <a:srgbClr val="4C5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D:\Users\maykova.nataliya\Desktop\ro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Глоссарий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1" y="1264802"/>
            <a:ext cx="4721653" cy="470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70360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Глоссарий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1" y="1264802"/>
            <a:ext cx="4721653" cy="470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Термин (понятие) 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определен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Кто предоставил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 чем связан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Признак актуальности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Примечание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115951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Правила ведения глоссария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428890" y="1238264"/>
            <a:ext cx="8764264" cy="4203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963759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Правила ведения глоссария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428890" y="1238264"/>
            <a:ext cx="8764264" cy="4203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Единый ответственный 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доводятся до всех членов команды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Исключение дублей и нестыковок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Кто, когда принял решение в случае нестыковок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Ведение истории изменений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352610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188405"/>
            <a:ext cx="1032967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Чек-лист: предварительные работы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2243"/>
              </p:ext>
            </p:extLst>
          </p:nvPr>
        </p:nvGraphicFramePr>
        <p:xfrm>
          <a:off x="1316890" y="1259274"/>
          <a:ext cx="10036909" cy="4818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1973"/>
                <a:gridCol w="8754936"/>
              </a:tblGrid>
              <a:tr h="3627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>
                          <a:effectLst/>
                        </a:rPr>
                        <a:t>Предварительные работы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627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1.1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400" u="none" strike="noStrike" dirty="0">
                          <a:effectLst/>
                        </a:rPr>
                        <a:t>Определение потребности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</a:tr>
              <a:tr h="3627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1.2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400" u="none" strike="noStrike" dirty="0">
                          <a:effectLst/>
                        </a:rPr>
                        <a:t>Создание команды, назначение ответственного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</a:tr>
              <a:tr h="3627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1.3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400" u="none" strike="noStrike" dirty="0">
                          <a:effectLst/>
                        </a:rPr>
                        <a:t>Определение сроков, включение в план работ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</a:tr>
              <a:tr h="3627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1.4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400" u="none" strike="noStrike" dirty="0">
                          <a:effectLst/>
                        </a:rPr>
                        <a:t>Создание реестра источников информации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</a:tr>
              <a:tr h="72550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1.4.1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2400" u="none" strike="noStrike" dirty="0">
                          <a:effectLst/>
                        </a:rPr>
                        <a:t>Сбор источников информации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  <a:tr h="3627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1.4.2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2400" u="none" strike="noStrike" dirty="0" err="1">
                          <a:effectLst/>
                        </a:rPr>
                        <a:t>Приоретизация</a:t>
                      </a:r>
                      <a:r>
                        <a:rPr lang="ru-RU" sz="2400" u="none" strike="noStrike" dirty="0">
                          <a:effectLst/>
                        </a:rPr>
                        <a:t> источников информации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  <a:tr h="3627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1.5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Разработка глоссария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/>
                </a:tc>
              </a:tr>
              <a:tr h="3627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1.5.1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2400" u="none" strike="noStrike" dirty="0">
                          <a:effectLst/>
                        </a:rPr>
                        <a:t>Назначение владельца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  <a:tr h="3627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1.5.2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2400" u="none" strike="noStrike" dirty="0">
                          <a:effectLst/>
                        </a:rPr>
                        <a:t>Создание шаблона и правил ведения глоссария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  <a:tr h="3627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1.6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Сбор открытых вопросов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/>
                </a:tc>
              </a:tr>
              <a:tr h="3627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1.7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Подготовка шаблона отчета об обследовании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32999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Обратить внимание: 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1" y="1358255"/>
            <a:ext cx="9280524" cy="4782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306043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Обратить внимание: 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1" y="1358255"/>
            <a:ext cx="9280524" cy="4782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Открытый \закрытый домен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Аналоги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Легитимность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НСИ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Объемы данных, сроки обработки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Инф.безопасность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юр.значимость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 первоначальных данных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610755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Открытый \закрытый домен 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1" y="1416338"/>
            <a:ext cx="9963918" cy="1721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514350" indent="-51435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Требуется ли допуск для обследования?</a:t>
            </a:r>
          </a:p>
          <a:p>
            <a:pPr marL="514350" indent="-51435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другие вопросы, связанные с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гос.тайной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283620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Легитимность 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1" y="1416339"/>
            <a:ext cx="9963918" cy="382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38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959390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Легитимность 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1" y="1416339"/>
            <a:ext cx="9963918" cy="382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регламентирует?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ли официальный Регулятор предметной области?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ли НПА (нормативно-правовой акт\акты)?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Было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ли, планируется ли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изменение Регулятора, НПА?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Легитимна ли деятельность?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193444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408332" y="4197096"/>
            <a:ext cx="6235700" cy="1242334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Что изучать и почему?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199217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Аналоги 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0" y="1358255"/>
            <a:ext cx="10625174" cy="3680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endParaRPr lang="ru-RU" sz="2800" i="1" dirty="0">
              <a:solidFill>
                <a:srgbClr val="134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323588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Аналоги 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0" y="1358255"/>
            <a:ext cx="10625174" cy="3680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ли аналог \ аналоги на рынке? 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нужна новая система (если есть старая)?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Чего не хватает в аналоге?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не используют в аналоге?</a:t>
            </a:r>
          </a:p>
          <a:p>
            <a:pPr marL="0" indent="0" eaLnBrk="1" hangingPunct="1">
              <a:spcAft>
                <a:spcPct val="70000"/>
              </a:spcAft>
              <a:buNone/>
            </a:pPr>
            <a:r>
              <a:rPr lang="ru-RU" sz="2800" i="1" dirty="0" smtClean="0">
                <a:solidFill>
                  <a:srgbClr val="134C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Смотреть с точки зрения ценности и потребности для ЗС </a:t>
            </a:r>
            <a:endParaRPr lang="ru-RU" sz="2800" i="1" dirty="0">
              <a:solidFill>
                <a:srgbClr val="134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41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599828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Постоянно: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68076" y="1416184"/>
            <a:ext cx="10191280" cy="30003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Актуализация реестра источников информации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источников информации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Наполнение, уточнение глоссария</a:t>
            </a:r>
          </a:p>
          <a:p>
            <a:pPr marL="0" indent="0" eaLnBrk="1" hangingPunct="1">
              <a:spcAft>
                <a:spcPct val="70000"/>
              </a:spcAft>
              <a:buNone/>
            </a:pPr>
            <a:r>
              <a:rPr lang="ru-RU" sz="2800" i="1" dirty="0" smtClean="0">
                <a:solidFill>
                  <a:srgbClr val="134C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забываем: взгляд от Заинтересованной стороны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42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989188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Чек-лист: 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43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00839"/>
              </p:ext>
            </p:extLst>
          </p:nvPr>
        </p:nvGraphicFramePr>
        <p:xfrm>
          <a:off x="1415034" y="1377124"/>
          <a:ext cx="10024110" cy="1393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0338"/>
                <a:gridCol w="8743772"/>
              </a:tblGrid>
              <a:tr h="44709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Анализ предметной области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7320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2.1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Изучение источников информации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/>
                </a:tc>
              </a:tr>
              <a:tr h="47320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2.2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Наполнение и актуализация глоссария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61410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Прямая со стрелкой 138"/>
          <p:cNvCxnSpPr>
            <a:stCxn id="39" idx="4"/>
            <a:endCxn id="35" idx="3"/>
          </p:cNvCxnSpPr>
          <p:nvPr/>
        </p:nvCxnSpPr>
        <p:spPr>
          <a:xfrm flipH="1">
            <a:off x="4433449" y="3231749"/>
            <a:ext cx="5622300" cy="106468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37" idx="0"/>
            <a:endCxn id="39" idx="4"/>
          </p:cNvCxnSpPr>
          <p:nvPr/>
        </p:nvCxnSpPr>
        <p:spPr>
          <a:xfrm flipV="1">
            <a:off x="4582473" y="3231749"/>
            <a:ext cx="5473276" cy="210731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38" idx="0"/>
            <a:endCxn id="34" idx="4"/>
          </p:cNvCxnSpPr>
          <p:nvPr/>
        </p:nvCxnSpPr>
        <p:spPr>
          <a:xfrm flipH="1" flipV="1">
            <a:off x="6508491" y="3244064"/>
            <a:ext cx="2466000" cy="2114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блако 26"/>
          <p:cNvSpPr/>
          <p:nvPr/>
        </p:nvSpPr>
        <p:spPr>
          <a:xfrm>
            <a:off x="1898012" y="1127709"/>
            <a:ext cx="9848193" cy="1324846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5202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44</a:t>
            </a:fld>
            <a:endParaRPr lang="en-US" dirty="0"/>
          </a:p>
        </p:txBody>
      </p:sp>
      <p:sp>
        <p:nvSpPr>
          <p:cNvPr id="22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Предметная область – взгляд от ЗС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05586" y="1516127"/>
            <a:ext cx="1954924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Производственный цех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18956" y="1501498"/>
            <a:ext cx="1665890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Логистика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389187" y="2772917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Сырье</a:t>
            </a:r>
          </a:p>
        </p:txBody>
      </p:sp>
      <p:sp>
        <p:nvSpPr>
          <p:cNvPr id="30" name="Овал 29"/>
          <p:cNvSpPr/>
          <p:nvPr/>
        </p:nvSpPr>
        <p:spPr>
          <a:xfrm>
            <a:off x="3894045" y="2785233"/>
            <a:ext cx="1757857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Продукция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367719" y="2772918"/>
            <a:ext cx="1710558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Документы</a:t>
            </a:r>
          </a:p>
        </p:txBody>
      </p:sp>
      <p:sp>
        <p:nvSpPr>
          <p:cNvPr id="34" name="Овал 33"/>
          <p:cNvSpPr/>
          <p:nvPr/>
        </p:nvSpPr>
        <p:spPr>
          <a:xfrm>
            <a:off x="5830574" y="2785233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56594" y="3973781"/>
            <a:ext cx="1376855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Поставка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922158" y="3973781"/>
            <a:ext cx="1799899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894045" y="5339063"/>
            <a:ext cx="1376855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Сбыт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222998" y="5358479"/>
            <a:ext cx="1502985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Утилизация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9327899" y="2772918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886458" y="3973781"/>
            <a:ext cx="1502985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Расчеты</a:t>
            </a:r>
            <a:endParaRPr lang="ru-RU" dirty="0"/>
          </a:p>
        </p:txBody>
      </p:sp>
      <p:cxnSp>
        <p:nvCxnSpPr>
          <p:cNvPr id="42" name="Прямая со стрелкой 41"/>
          <p:cNvCxnSpPr>
            <a:stCxn id="23" idx="2"/>
            <a:endCxn id="30" idx="0"/>
          </p:cNvCxnSpPr>
          <p:nvPr/>
        </p:nvCxnSpPr>
        <p:spPr>
          <a:xfrm>
            <a:off x="3745022" y="2049509"/>
            <a:ext cx="1027952" cy="7357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522468" y="2452555"/>
            <a:ext cx="605796" cy="33267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6" idx="2"/>
            <a:endCxn id="34" idx="0"/>
          </p:cNvCxnSpPr>
          <p:nvPr/>
        </p:nvCxnSpPr>
        <p:spPr>
          <a:xfrm>
            <a:off x="5651901" y="2049507"/>
            <a:ext cx="856590" cy="73572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30" idx="0"/>
          </p:cNvCxnSpPr>
          <p:nvPr/>
        </p:nvCxnSpPr>
        <p:spPr>
          <a:xfrm flipH="1">
            <a:off x="4772974" y="2064136"/>
            <a:ext cx="878928" cy="72109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26" idx="2"/>
            <a:endCxn id="28" idx="0"/>
          </p:cNvCxnSpPr>
          <p:nvPr/>
        </p:nvCxnSpPr>
        <p:spPr>
          <a:xfrm flipH="1">
            <a:off x="3067104" y="2049507"/>
            <a:ext cx="2584797" cy="72341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28" idx="4"/>
            <a:endCxn id="36" idx="0"/>
          </p:cNvCxnSpPr>
          <p:nvPr/>
        </p:nvCxnSpPr>
        <p:spPr>
          <a:xfrm>
            <a:off x="3067104" y="3231748"/>
            <a:ext cx="3755004" cy="74203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6" idx="2"/>
            <a:endCxn id="37" idx="0"/>
          </p:cNvCxnSpPr>
          <p:nvPr/>
        </p:nvCxnSpPr>
        <p:spPr>
          <a:xfrm flipH="1">
            <a:off x="4582473" y="4619079"/>
            <a:ext cx="2239635" cy="71998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36" idx="1"/>
            <a:endCxn id="35" idx="3"/>
          </p:cNvCxnSpPr>
          <p:nvPr/>
        </p:nvCxnSpPr>
        <p:spPr>
          <a:xfrm flipH="1">
            <a:off x="4433449" y="4296430"/>
            <a:ext cx="1488709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36" idx="3"/>
            <a:endCxn id="40" idx="1"/>
          </p:cNvCxnSpPr>
          <p:nvPr/>
        </p:nvCxnSpPr>
        <p:spPr>
          <a:xfrm>
            <a:off x="7722057" y="4296430"/>
            <a:ext cx="1164401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36" idx="2"/>
          </p:cNvCxnSpPr>
          <p:nvPr/>
        </p:nvCxnSpPr>
        <p:spPr>
          <a:xfrm>
            <a:off x="6822108" y="4619079"/>
            <a:ext cx="67323" cy="1016644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36" idx="2"/>
            <a:endCxn id="38" idx="0"/>
          </p:cNvCxnSpPr>
          <p:nvPr/>
        </p:nvCxnSpPr>
        <p:spPr>
          <a:xfrm>
            <a:off x="6822108" y="4619079"/>
            <a:ext cx="2152383" cy="739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39" idx="4"/>
            <a:endCxn id="40" idx="0"/>
          </p:cNvCxnSpPr>
          <p:nvPr/>
        </p:nvCxnSpPr>
        <p:spPr>
          <a:xfrm flipH="1">
            <a:off x="9637951" y="3231749"/>
            <a:ext cx="417798" cy="74203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39" idx="0"/>
          </p:cNvCxnSpPr>
          <p:nvPr/>
        </p:nvCxnSpPr>
        <p:spPr>
          <a:xfrm>
            <a:off x="9637951" y="2064136"/>
            <a:ext cx="417798" cy="708782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33" idx="0"/>
          </p:cNvCxnSpPr>
          <p:nvPr/>
        </p:nvCxnSpPr>
        <p:spPr>
          <a:xfrm flipH="1">
            <a:off x="8222998" y="2064136"/>
            <a:ext cx="1414952" cy="708782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25" idx="2"/>
            <a:endCxn id="34" idx="0"/>
          </p:cNvCxnSpPr>
          <p:nvPr/>
        </p:nvCxnSpPr>
        <p:spPr>
          <a:xfrm flipH="1">
            <a:off x="6508491" y="2064136"/>
            <a:ext cx="1174557" cy="72109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25" idx="2"/>
            <a:endCxn id="28" idx="0"/>
          </p:cNvCxnSpPr>
          <p:nvPr/>
        </p:nvCxnSpPr>
        <p:spPr>
          <a:xfrm flipH="1">
            <a:off x="3067104" y="2064136"/>
            <a:ext cx="4615944" cy="708781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25" idx="2"/>
            <a:endCxn id="30" idx="0"/>
          </p:cNvCxnSpPr>
          <p:nvPr/>
        </p:nvCxnSpPr>
        <p:spPr>
          <a:xfrm flipH="1">
            <a:off x="4772974" y="2064136"/>
            <a:ext cx="2910074" cy="72109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25" idx="2"/>
            <a:endCxn id="33" idx="0"/>
          </p:cNvCxnSpPr>
          <p:nvPr/>
        </p:nvCxnSpPr>
        <p:spPr>
          <a:xfrm>
            <a:off x="7683048" y="2064136"/>
            <a:ext cx="539950" cy="70878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36" idx="0"/>
            <a:endCxn id="34" idx="4"/>
          </p:cNvCxnSpPr>
          <p:nvPr/>
        </p:nvCxnSpPr>
        <p:spPr>
          <a:xfrm flipH="1" flipV="1">
            <a:off x="6508491" y="3244064"/>
            <a:ext cx="313617" cy="7297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36" idx="0"/>
            <a:endCxn id="30" idx="4"/>
          </p:cNvCxnSpPr>
          <p:nvPr/>
        </p:nvCxnSpPr>
        <p:spPr>
          <a:xfrm flipH="1" flipV="1">
            <a:off x="4772974" y="3244064"/>
            <a:ext cx="2049134" cy="7297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36" idx="0"/>
            <a:endCxn id="33" idx="4"/>
          </p:cNvCxnSpPr>
          <p:nvPr/>
        </p:nvCxnSpPr>
        <p:spPr>
          <a:xfrm flipV="1">
            <a:off x="6822108" y="3231749"/>
            <a:ext cx="1400890" cy="742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37" idx="0"/>
            <a:endCxn id="30" idx="4"/>
          </p:cNvCxnSpPr>
          <p:nvPr/>
        </p:nvCxnSpPr>
        <p:spPr>
          <a:xfrm flipV="1">
            <a:off x="4582473" y="3244064"/>
            <a:ext cx="190501" cy="2094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stCxn id="35" idx="0"/>
            <a:endCxn id="30" idx="4"/>
          </p:cNvCxnSpPr>
          <p:nvPr/>
        </p:nvCxnSpPr>
        <p:spPr>
          <a:xfrm flipV="1">
            <a:off x="3745022" y="3244064"/>
            <a:ext cx="1027952" cy="729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stCxn id="28" idx="4"/>
            <a:endCxn id="35" idx="0"/>
          </p:cNvCxnSpPr>
          <p:nvPr/>
        </p:nvCxnSpPr>
        <p:spPr>
          <a:xfrm>
            <a:off x="3067104" y="3231748"/>
            <a:ext cx="677918" cy="742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23" idx="2"/>
            <a:endCxn id="33" idx="0"/>
          </p:cNvCxnSpPr>
          <p:nvPr/>
        </p:nvCxnSpPr>
        <p:spPr>
          <a:xfrm>
            <a:off x="3745022" y="2049509"/>
            <a:ext cx="4477976" cy="7234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2089464" y="2265836"/>
            <a:ext cx="383402" cy="43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6630406" y="5558938"/>
            <a:ext cx="383402" cy="43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?</a:t>
            </a:r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>
            <a:off x="1589649" y="3858227"/>
            <a:ext cx="9837683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Прямоугольник 146"/>
          <p:cNvSpPr/>
          <p:nvPr/>
        </p:nvSpPr>
        <p:spPr>
          <a:xfrm rot="16200000">
            <a:off x="994318" y="1376755"/>
            <a:ext cx="870266" cy="50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ЗС</a:t>
            </a:r>
          </a:p>
        </p:txBody>
      </p:sp>
      <p:sp>
        <p:nvSpPr>
          <p:cNvPr id="148" name="Прямоугольник 147"/>
          <p:cNvSpPr/>
          <p:nvPr/>
        </p:nvSpPr>
        <p:spPr>
          <a:xfrm rot="16200000">
            <a:off x="897870" y="2759875"/>
            <a:ext cx="1187191" cy="50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Бизнес </a:t>
            </a:r>
            <a:r>
              <a:rPr lang="ru-RU" dirty="0" smtClean="0">
                <a:solidFill>
                  <a:srgbClr val="7030A0"/>
                </a:solidFill>
              </a:rPr>
              <a:t>- объекты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 rot="16200000">
            <a:off x="764244" y="4579467"/>
            <a:ext cx="1454445" cy="50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Бизнес -процессы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151" name="Скругленная соединительная линия 150"/>
          <p:cNvCxnSpPr>
            <a:stCxn id="28" idx="6"/>
            <a:endCxn id="30" idx="2"/>
          </p:cNvCxnSpPr>
          <p:nvPr/>
        </p:nvCxnSpPr>
        <p:spPr>
          <a:xfrm>
            <a:off x="3745021" y="3002333"/>
            <a:ext cx="149024" cy="12316"/>
          </a:xfrm>
          <a:prstGeom prst="curved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Скругленная соединительная линия 152"/>
          <p:cNvCxnSpPr>
            <a:stCxn id="30" idx="6"/>
            <a:endCxn id="34" idx="2"/>
          </p:cNvCxnSpPr>
          <p:nvPr/>
        </p:nvCxnSpPr>
        <p:spPr>
          <a:xfrm>
            <a:off x="5651902" y="3014649"/>
            <a:ext cx="178672" cy="12700"/>
          </a:xfrm>
          <a:prstGeom prst="curved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>
            <a:stCxn id="39" idx="2"/>
            <a:endCxn id="33" idx="6"/>
          </p:cNvCxnSpPr>
          <p:nvPr/>
        </p:nvCxnSpPr>
        <p:spPr>
          <a:xfrm rot="10800000">
            <a:off x="9078277" y="3002334"/>
            <a:ext cx="249622" cy="12700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7"/>
          <p:cNvCxnSpPr>
            <a:stCxn id="39" idx="2"/>
            <a:endCxn id="30" idx="4"/>
          </p:cNvCxnSpPr>
          <p:nvPr/>
        </p:nvCxnSpPr>
        <p:spPr>
          <a:xfrm rot="10800000" flipV="1">
            <a:off x="4772975" y="3002334"/>
            <a:ext cx="4554925" cy="241730"/>
          </a:xfrm>
          <a:prstGeom prst="curvedConnector4">
            <a:avLst>
              <a:gd name="adj1" fmla="val 4609"/>
              <a:gd name="adj2" fmla="val 236086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57"/>
          <p:cNvCxnSpPr>
            <a:stCxn id="34" idx="6"/>
            <a:endCxn id="33" idx="2"/>
          </p:cNvCxnSpPr>
          <p:nvPr/>
        </p:nvCxnSpPr>
        <p:spPr>
          <a:xfrm flipV="1">
            <a:off x="7186408" y="3002334"/>
            <a:ext cx="181311" cy="12315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57"/>
          <p:cNvCxnSpPr>
            <a:stCxn id="30" idx="4"/>
            <a:endCxn id="33" idx="4"/>
          </p:cNvCxnSpPr>
          <p:nvPr/>
        </p:nvCxnSpPr>
        <p:spPr>
          <a:xfrm rot="5400000" flipH="1" flipV="1">
            <a:off x="6491828" y="1512895"/>
            <a:ext cx="12315" cy="3450024"/>
          </a:xfrm>
          <a:prstGeom prst="curvedConnector3">
            <a:avLst>
              <a:gd name="adj1" fmla="val -1856273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57"/>
          <p:cNvCxnSpPr/>
          <p:nvPr/>
        </p:nvCxnSpPr>
        <p:spPr>
          <a:xfrm>
            <a:off x="3128264" y="3244065"/>
            <a:ext cx="4967521" cy="12700"/>
          </a:xfrm>
          <a:prstGeom prst="curvedConnector3">
            <a:avLst>
              <a:gd name="adj1" fmla="val 51572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Прямоугольный треугольник 190"/>
          <p:cNvSpPr/>
          <p:nvPr/>
        </p:nvSpPr>
        <p:spPr>
          <a:xfrm rot="11531550">
            <a:off x="2930026" y="2626745"/>
            <a:ext cx="7244880" cy="3211430"/>
          </a:xfrm>
          <a:prstGeom prst="rtTriangl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3" name="Группа 192"/>
          <p:cNvGrpSpPr/>
          <p:nvPr/>
        </p:nvGrpSpPr>
        <p:grpSpPr>
          <a:xfrm>
            <a:off x="2860059" y="2387237"/>
            <a:ext cx="9678130" cy="5874363"/>
            <a:chOff x="2860059" y="2387237"/>
            <a:chExt cx="9678130" cy="5874363"/>
          </a:xfrm>
          <a:solidFill>
            <a:schemeClr val="accent2">
              <a:lumMod val="60000"/>
              <a:lumOff val="40000"/>
              <a:alpha val="50000"/>
            </a:schemeClr>
          </a:solidFill>
        </p:grpSpPr>
        <p:sp>
          <p:nvSpPr>
            <p:cNvPr id="194" name="Прямоугольный треугольник 193"/>
            <p:cNvSpPr/>
            <p:nvPr/>
          </p:nvSpPr>
          <p:spPr>
            <a:xfrm rot="19373681">
              <a:off x="2860059" y="2387237"/>
              <a:ext cx="7687655" cy="186517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рямоугольный треугольник 194"/>
            <p:cNvSpPr/>
            <p:nvPr/>
          </p:nvSpPr>
          <p:spPr>
            <a:xfrm rot="19373681" flipV="1">
              <a:off x="4850534" y="3589581"/>
              <a:ext cx="7687655" cy="4672019"/>
            </a:xfrm>
            <a:prstGeom prst="rtTriangl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97" name="Прямоугольник 196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8" name="Picture 2" descr="D:\Users\maykova.nataliya\Desktop\ro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9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Скругленный прямоугольник 23"/>
          <p:cNvSpPr/>
          <p:nvPr/>
        </p:nvSpPr>
        <p:spPr>
          <a:xfrm>
            <a:off x="8805005" y="1505607"/>
            <a:ext cx="1665890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Бухгалтерия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07570" y="1501500"/>
            <a:ext cx="1674903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 сбыта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59798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408332" y="4197096"/>
            <a:ext cx="6336636" cy="1242334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Заинтересованные лица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45</a:t>
            </a:fld>
            <a:endParaRPr lang="en-US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572278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Выделение основных ЗС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419262" y="1299410"/>
            <a:ext cx="9697915" cy="48126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46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300784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Выделение основных ЗС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419262" y="1299410"/>
            <a:ext cx="9697915" cy="48126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Роль в проекте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 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функции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Кто и как регулирует деятельность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организации (формальная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\неформальная)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собственности, ключевые лица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Подчиненность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47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51964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Примеры ролей в проекте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419263" y="1377125"/>
            <a:ext cx="6704460" cy="46072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48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923657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Примеры ролей в проекте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419263" y="1377125"/>
            <a:ext cx="6704460" cy="46072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Владелец, спонсор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Заказчик, функциональный заказчик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Клиент, исполнитель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Поставщик 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Регулятор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49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334751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2" y="234125"/>
            <a:ext cx="6235700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Зачем?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1316891" y="5018415"/>
            <a:ext cx="6642365" cy="9820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0" indent="0" eaLnBrk="1" hangingPunct="1">
              <a:spcAft>
                <a:spcPct val="70000"/>
              </a:spcAft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возможностей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858165" y="3907055"/>
            <a:ext cx="7141309" cy="9820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0" indent="0" eaLnBrk="1" hangingPunct="1">
              <a:spcAft>
                <a:spcPct val="70000"/>
              </a:spcAft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потребностей общества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2807208" y="2755843"/>
            <a:ext cx="7285968" cy="9820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0" indent="0" eaLnBrk="1" hangingPunct="1">
              <a:spcAft>
                <a:spcPct val="70000"/>
              </a:spcAft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Запрос на развитие информационных услуг</a:t>
            </a:r>
          </a:p>
        </p:txBody>
      </p:sp>
      <p:sp>
        <p:nvSpPr>
          <p:cNvPr id="23" name="Стрелка вправо 22"/>
          <p:cNvSpPr/>
          <p:nvPr/>
        </p:nvSpPr>
        <p:spPr>
          <a:xfrm rot="19114085">
            <a:off x="3654230" y="4871394"/>
            <a:ext cx="750391" cy="294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3382087" y="1485976"/>
            <a:ext cx="8554332" cy="9820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0" indent="0" algn="r" eaLnBrk="1" hangingPunct="1">
              <a:spcAft>
                <a:spcPct val="70000"/>
              </a:spcAft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Востребованность квалифицированных  аналитиков</a:t>
            </a:r>
          </a:p>
        </p:txBody>
      </p:sp>
      <p:sp>
        <p:nvSpPr>
          <p:cNvPr id="26" name="Стрелка вправо 25"/>
          <p:cNvSpPr/>
          <p:nvPr/>
        </p:nvSpPr>
        <p:spPr>
          <a:xfrm rot="19114085">
            <a:off x="4950293" y="3711237"/>
            <a:ext cx="750391" cy="294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9114085">
            <a:off x="6074996" y="2496808"/>
            <a:ext cx="750391" cy="294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1653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1032967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Чек-лист: Заинтересованные стороны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50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09497"/>
              </p:ext>
            </p:extLst>
          </p:nvPr>
        </p:nvGraphicFramePr>
        <p:xfrm>
          <a:off x="1415034" y="1377125"/>
          <a:ext cx="9938766" cy="2927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9437"/>
                <a:gridCol w="8669329"/>
              </a:tblGrid>
              <a:tr h="72982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2.3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2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2400" u="none" strike="noStrike" dirty="0" smtClean="0">
                          <a:effectLst/>
                        </a:rPr>
                        <a:t>Обследование </a:t>
                      </a:r>
                      <a:r>
                        <a:rPr lang="ru-RU" sz="2400" u="none" strike="noStrike" dirty="0">
                          <a:effectLst/>
                        </a:rPr>
                        <a:t>заинтересованных сторон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</a:tr>
              <a:tr h="72982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2.3.1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Выделение ЗС, определение ролей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  <a:tr h="72982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2.3.2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Выделение бизнес-целей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  <a:tr h="72982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2.3.3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Выделение функций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07124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408332" y="4197096"/>
            <a:ext cx="6336636" cy="1242334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Контекст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51</a:t>
            </a:fld>
            <a:endParaRPr lang="en-US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937220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Бизнес-процессы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1" y="1260797"/>
            <a:ext cx="9415277" cy="46649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52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867074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Бизнес-процессы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1" y="1260797"/>
            <a:ext cx="9415277" cy="46649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Владелец процесса, регламентация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(цель), результат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(выход)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Ценность для Владельца и других ЗС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Входные артефакты, инициация (вход)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Связанные бизнес-процессы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Операции (действия), основные события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Участники (роли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53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131933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1032967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Чек-лист: бизнес-процессы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54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34801"/>
              </p:ext>
            </p:extLst>
          </p:nvPr>
        </p:nvGraphicFramePr>
        <p:xfrm>
          <a:off x="1469898" y="1377123"/>
          <a:ext cx="9883902" cy="4111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2430"/>
                <a:gridCol w="8621472"/>
              </a:tblGrid>
              <a:tr h="5622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2.4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2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2400" u="none" strike="noStrike" dirty="0" smtClean="0">
                          <a:effectLst/>
                        </a:rPr>
                        <a:t>Обследование </a:t>
                      </a:r>
                      <a:r>
                        <a:rPr lang="ru-RU" sz="2400" u="none" strike="noStrike" dirty="0">
                          <a:effectLst/>
                        </a:rPr>
                        <a:t>бизнес-процессов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</a:tr>
              <a:tr h="5622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2.4.1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Определение списка БП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  <a:tr h="5622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2.4.2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Выделение наиболее значимых БП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  <a:tr h="5622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2.4.3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Выявление владельца БП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  <a:tr h="5622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2.4.4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Описание БП (любым удобным способом)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  <a:tr h="5622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2.4.5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Определение результатов и исходных данных БП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  <a:tr h="5622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2.4.6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Определение точек взаимодействия разных БП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53915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Бизнес-объекты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68076" y="1416185"/>
            <a:ext cx="10191280" cy="42805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55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490171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Бизнес-объекты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68076" y="1416185"/>
            <a:ext cx="10191280" cy="42805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Физ.объект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\ услуга \ документ \ финансы \ поток данных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Связанные бизнес-объекты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ли жизненный цикл в Контексте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создается \завершает ЖЦ (в Контексте или вне)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56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68593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1032967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Чек-лист: бизнес-объекты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57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15899"/>
              </p:ext>
            </p:extLst>
          </p:nvPr>
        </p:nvGraphicFramePr>
        <p:xfrm>
          <a:off x="1316890" y="1377123"/>
          <a:ext cx="9875365" cy="1969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1339"/>
                <a:gridCol w="8614026"/>
              </a:tblGrid>
              <a:tr h="49239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2.5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Изучение бизнес-объектов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/>
                </a:tc>
              </a:tr>
              <a:tr h="49239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2.5.1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Выделение </a:t>
                      </a:r>
                      <a:r>
                        <a:rPr lang="ru-RU" sz="2400" u="none" strike="noStrike" dirty="0" err="1">
                          <a:effectLst/>
                        </a:rPr>
                        <a:t>предв.списка</a:t>
                      </a:r>
                      <a:r>
                        <a:rPr lang="ru-RU" sz="2400" u="none" strike="noStrike" dirty="0">
                          <a:effectLst/>
                        </a:rPr>
                        <a:t> бизнес-объектов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  <a:tr h="49239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2.5.2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Определение точек изменения состояния объектов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  <a:tr h="49239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2.5.3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Уточнение по бизнес-процессам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74689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Потоки данных 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187450" y="1252728"/>
            <a:ext cx="10387429" cy="4751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58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261737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Потоки данных 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187450" y="1252728"/>
            <a:ext cx="10387429" cy="4751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Реестр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потоков данных – есть ли?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Откуда, куда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Владелец, регламентация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Какая информация, для чего передается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Периодичность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Гарантированность доставки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нагрузки (объем, сроки)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59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798528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145769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Компетенции аналитика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1" y="1377125"/>
            <a:ext cx="10350853" cy="431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0" indent="0" eaLnBrk="1" hangingPunct="1">
              <a:spcAft>
                <a:spcPct val="70000"/>
              </a:spcAft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Какими знаниями и умениями должен обладать аналитик для успешного погружения в новую предметную область?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335062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1032967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Чек-лист: потоки данных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60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68973"/>
              </p:ext>
            </p:extLst>
          </p:nvPr>
        </p:nvGraphicFramePr>
        <p:xfrm>
          <a:off x="1451610" y="1460500"/>
          <a:ext cx="9621774" cy="1776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8949"/>
                <a:gridCol w="8392825"/>
              </a:tblGrid>
              <a:tr h="44411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Обследование потоков данных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/>
                </a:tc>
              </a:tr>
              <a:tr h="44411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3.1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Составление реестра потоков данных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  <a:tr h="44411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3.2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Описание потоков данных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  <a:tr h="44411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3.3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Оценка нагрузки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18400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Нормативно-справочная информация 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0" y="1416339"/>
            <a:ext cx="10387429" cy="43901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61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321090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Нормативно-справочная информация  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0" y="1416339"/>
            <a:ext cx="10387429" cy="43901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Реестр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НСИ – есть ли?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Владелец НСИ, регламентация ведения 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Всероссийские классификаторы и справочники (источники, порядок актуализации, единственность точки входа) 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Локальные классификаторы и справочники (владелец, источник, регламентация, актуализация, историчность)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Проблемы, связанные с изменением в НСИ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62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976076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1032967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Чек-лист: НСИ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63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853197"/>
              </p:ext>
            </p:extLst>
          </p:nvPr>
        </p:nvGraphicFramePr>
        <p:xfrm>
          <a:off x="1405890" y="1377125"/>
          <a:ext cx="9841230" cy="1625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980"/>
                <a:gridCol w="8584250"/>
              </a:tblGrid>
              <a:tr h="54173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НСИ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/>
                </a:tc>
              </a:tr>
              <a:tr h="54173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4.1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Ведение реестра НСИ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  <a:tr h="54173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4.2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400" u="none" strike="noStrike" dirty="0">
                          <a:effectLst/>
                        </a:rPr>
                        <a:t>Описание основных классификаторов и справочников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65995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Результаты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0" y="1416338"/>
            <a:ext cx="10387429" cy="2407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64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550458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Результаты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0" y="1416338"/>
            <a:ext cx="10387429" cy="2407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Перекрестные проверки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Открытые вопросы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 о результатах обследования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65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947850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1032967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Чек-лист: результат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66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38823"/>
              </p:ext>
            </p:extLst>
          </p:nvPr>
        </p:nvGraphicFramePr>
        <p:xfrm>
          <a:off x="1387602" y="1377125"/>
          <a:ext cx="10069830" cy="1625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178"/>
                <a:gridCol w="8783652"/>
              </a:tblGrid>
              <a:tr h="54173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Завершение </a:t>
                      </a:r>
                      <a:r>
                        <a:rPr lang="ru-RU" sz="2400" u="none" strike="noStrike" dirty="0" smtClean="0">
                          <a:effectLst/>
                        </a:rPr>
                        <a:t>проверок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4173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Актуализация открытых вопросов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4173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Описание предметной области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34634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408332" y="4197096"/>
            <a:ext cx="6235700" cy="1242334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Спасибо за внимание!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67</a:t>
            </a:fld>
            <a:endParaRPr lang="en-US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113691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145769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Компетенции аналитика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316891" y="1377125"/>
            <a:ext cx="10350853" cy="431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/>
          <a:lstStyle>
            <a:lvl1pPr marL="27622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rgbClr val="2F333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022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2pPr>
            <a:lvl3pPr marL="808355" indent="-2762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3pPr>
            <a:lvl4pPr marL="1062355" indent="-25273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4pPr>
            <a:lvl5pPr marL="1348105" indent="-28448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99EDE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2F333B"/>
                </a:solidFill>
                <a:latin typeface="Calibri" panose="020F0502020204030204" pitchFamily="34" charset="0"/>
                <a:cs typeface="+mn-cs"/>
              </a:defRPr>
            </a:lvl5pPr>
          </a:lstStyle>
          <a:p>
            <a:pPr marL="0" indent="0" eaLnBrk="1" hangingPunct="1">
              <a:spcAft>
                <a:spcPct val="70000"/>
              </a:spcAft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Какими знаниями и умениями должен обладать аналитик для успешного погружения в новую предметную область?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знания и умения в области бизнес-анализа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Базовые понятия в части обследования, анализа и формирования модели предметной области</a:t>
            </a:r>
          </a:p>
          <a:p>
            <a:pPr eaLnBrk="1" hangingPunct="1">
              <a:spcAft>
                <a:spcPct val="700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Знание основных инструментов и нотаций</a:t>
            </a:r>
            <a:endParaRPr lang="ru-RU" altLang="ru-RU" sz="2800" dirty="0">
              <a:solidFill>
                <a:srgbClr val="4C53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Aft>
                <a:spcPct val="70000"/>
              </a:spcAft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811254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10512557" cy="114300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Составляющие эффективной работы аналитика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0669" y="2683247"/>
            <a:ext cx="333375" cy="2758704"/>
            <a:chOff x="270669" y="2683247"/>
            <a:chExt cx="333375" cy="2758704"/>
          </a:xfrm>
        </p:grpSpPr>
        <p:pic>
          <p:nvPicPr>
            <p:cNvPr id="26631" name="Picture 43" descr="D:\Users\maykova.nataliya\Desktop\22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812" y="2683247"/>
              <a:ext cx="319088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2" name="Picture 44" descr="D:\Users\maykova.nataliya\Desktop\44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813" y="5122864"/>
              <a:ext cx="319087" cy="3190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3" name="Picture 2" descr="D:\Users\maykova.nataliya\Desktop\01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737" y="3474757"/>
              <a:ext cx="249238" cy="349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3" descr="D:\Users\maykova.nataliya\Desktop\95555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669" y="4296430"/>
              <a:ext cx="333375" cy="3540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4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991065"/>
              </p:ext>
            </p:extLst>
          </p:nvPr>
        </p:nvGraphicFramePr>
        <p:xfrm>
          <a:off x="1316890" y="1284542"/>
          <a:ext cx="8586061" cy="4805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Worksheet" r:id="rId8" imgW="11155680" imgH="6339761" progId="Excel.Sheet.8">
                  <p:embed/>
                </p:oleObj>
              </mc:Choice>
              <mc:Fallback>
                <p:oleObj name="Worksheet" r:id="rId8" imgW="11155680" imgH="633976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890" y="1284542"/>
                        <a:ext cx="8586061" cy="4805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Users\maykova.nataliya\Desktop\rom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120214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Прямая со стрелкой 138"/>
          <p:cNvCxnSpPr>
            <a:stCxn id="39" idx="4"/>
            <a:endCxn id="35" idx="3"/>
          </p:cNvCxnSpPr>
          <p:nvPr/>
        </p:nvCxnSpPr>
        <p:spPr>
          <a:xfrm flipH="1">
            <a:off x="4433449" y="3231749"/>
            <a:ext cx="5622300" cy="106468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37" idx="0"/>
            <a:endCxn id="39" idx="4"/>
          </p:cNvCxnSpPr>
          <p:nvPr/>
        </p:nvCxnSpPr>
        <p:spPr>
          <a:xfrm flipV="1">
            <a:off x="4582473" y="3231749"/>
            <a:ext cx="5473276" cy="210731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38" idx="0"/>
            <a:endCxn id="34" idx="4"/>
          </p:cNvCxnSpPr>
          <p:nvPr/>
        </p:nvCxnSpPr>
        <p:spPr>
          <a:xfrm flipH="1" flipV="1">
            <a:off x="6508491" y="3244064"/>
            <a:ext cx="2466000" cy="2114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блако 26"/>
          <p:cNvSpPr/>
          <p:nvPr/>
        </p:nvSpPr>
        <p:spPr>
          <a:xfrm>
            <a:off x="1898012" y="1127709"/>
            <a:ext cx="9848193" cy="1324846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5202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22" name="Rectangle 4"/>
          <p:cNvSpPr>
            <a:spLocks noGrp="1"/>
          </p:cNvSpPr>
          <p:nvPr>
            <p:ph type="title"/>
          </p:nvPr>
        </p:nvSpPr>
        <p:spPr>
          <a:xfrm>
            <a:off x="1316891" y="234125"/>
            <a:ext cx="9800287" cy="114300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spcAft>
                <a:spcPct val="70000"/>
              </a:spcAft>
            </a:pPr>
            <a:r>
              <a:rPr lang="ru-RU" altLang="ru-RU" b="1" dirty="0" smtClean="0">
                <a:solidFill>
                  <a:srgbClr val="134C83"/>
                </a:solidFill>
                <a:latin typeface="Calibri Light" panose="020F0302020204030204" pitchFamily="34" charset="0"/>
              </a:rPr>
              <a:t>Пример</a:t>
            </a:r>
            <a:endParaRPr lang="ru-RU" altLang="ru-RU" b="1" dirty="0">
              <a:solidFill>
                <a:srgbClr val="134C83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05586" y="1516127"/>
            <a:ext cx="1954924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Производственный цех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18956" y="1501498"/>
            <a:ext cx="1665890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Логистика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389187" y="2772917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Сырье</a:t>
            </a:r>
          </a:p>
        </p:txBody>
      </p:sp>
      <p:sp>
        <p:nvSpPr>
          <p:cNvPr id="30" name="Овал 29"/>
          <p:cNvSpPr/>
          <p:nvPr/>
        </p:nvSpPr>
        <p:spPr>
          <a:xfrm>
            <a:off x="3894045" y="2785233"/>
            <a:ext cx="1757857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Продукция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367719" y="2772918"/>
            <a:ext cx="1710558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Документы</a:t>
            </a:r>
          </a:p>
        </p:txBody>
      </p:sp>
      <p:sp>
        <p:nvSpPr>
          <p:cNvPr id="34" name="Овал 33"/>
          <p:cNvSpPr/>
          <p:nvPr/>
        </p:nvSpPr>
        <p:spPr>
          <a:xfrm>
            <a:off x="5830574" y="2785233"/>
            <a:ext cx="1355834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Отходы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56594" y="3973781"/>
            <a:ext cx="1376855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Поставка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922158" y="3973781"/>
            <a:ext cx="1799899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894045" y="5339063"/>
            <a:ext cx="1376855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Сбыт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222998" y="5358479"/>
            <a:ext cx="1502985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Утилизация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9327899" y="2772918"/>
            <a:ext cx="1455700" cy="458831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Финансы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886458" y="3973781"/>
            <a:ext cx="1502985" cy="6452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Расчеты</a:t>
            </a:r>
            <a:endParaRPr lang="ru-RU" dirty="0"/>
          </a:p>
        </p:txBody>
      </p:sp>
      <p:cxnSp>
        <p:nvCxnSpPr>
          <p:cNvPr id="42" name="Прямая со стрелкой 41"/>
          <p:cNvCxnSpPr>
            <a:stCxn id="23" idx="2"/>
            <a:endCxn id="30" idx="0"/>
          </p:cNvCxnSpPr>
          <p:nvPr/>
        </p:nvCxnSpPr>
        <p:spPr>
          <a:xfrm>
            <a:off x="3745022" y="2049509"/>
            <a:ext cx="1027952" cy="7357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6" idx="2"/>
            <a:endCxn id="34" idx="0"/>
          </p:cNvCxnSpPr>
          <p:nvPr/>
        </p:nvCxnSpPr>
        <p:spPr>
          <a:xfrm>
            <a:off x="5651901" y="2049507"/>
            <a:ext cx="856590" cy="73572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30" idx="0"/>
          </p:cNvCxnSpPr>
          <p:nvPr/>
        </p:nvCxnSpPr>
        <p:spPr>
          <a:xfrm flipH="1">
            <a:off x="4772974" y="2064136"/>
            <a:ext cx="878928" cy="72109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26" idx="2"/>
            <a:endCxn id="28" idx="0"/>
          </p:cNvCxnSpPr>
          <p:nvPr/>
        </p:nvCxnSpPr>
        <p:spPr>
          <a:xfrm flipH="1">
            <a:off x="3067104" y="2049507"/>
            <a:ext cx="2584797" cy="72341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28" idx="4"/>
            <a:endCxn id="36" idx="0"/>
          </p:cNvCxnSpPr>
          <p:nvPr/>
        </p:nvCxnSpPr>
        <p:spPr>
          <a:xfrm>
            <a:off x="3067104" y="3231748"/>
            <a:ext cx="3755004" cy="74203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6" idx="2"/>
            <a:endCxn id="37" idx="0"/>
          </p:cNvCxnSpPr>
          <p:nvPr/>
        </p:nvCxnSpPr>
        <p:spPr>
          <a:xfrm flipH="1">
            <a:off x="4582473" y="4619079"/>
            <a:ext cx="2239635" cy="71998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36" idx="1"/>
            <a:endCxn id="35" idx="3"/>
          </p:cNvCxnSpPr>
          <p:nvPr/>
        </p:nvCxnSpPr>
        <p:spPr>
          <a:xfrm flipH="1">
            <a:off x="4433449" y="4296430"/>
            <a:ext cx="1488709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36" idx="3"/>
            <a:endCxn id="40" idx="1"/>
          </p:cNvCxnSpPr>
          <p:nvPr/>
        </p:nvCxnSpPr>
        <p:spPr>
          <a:xfrm>
            <a:off x="7722057" y="4296430"/>
            <a:ext cx="1164401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36" idx="2"/>
            <a:endCxn id="38" idx="0"/>
          </p:cNvCxnSpPr>
          <p:nvPr/>
        </p:nvCxnSpPr>
        <p:spPr>
          <a:xfrm>
            <a:off x="6822108" y="4619079"/>
            <a:ext cx="2152383" cy="739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39" idx="4"/>
            <a:endCxn id="40" idx="0"/>
          </p:cNvCxnSpPr>
          <p:nvPr/>
        </p:nvCxnSpPr>
        <p:spPr>
          <a:xfrm flipH="1">
            <a:off x="9637951" y="3231749"/>
            <a:ext cx="417798" cy="74203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39" idx="0"/>
          </p:cNvCxnSpPr>
          <p:nvPr/>
        </p:nvCxnSpPr>
        <p:spPr>
          <a:xfrm>
            <a:off x="9637951" y="2064136"/>
            <a:ext cx="417798" cy="708782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33" idx="0"/>
          </p:cNvCxnSpPr>
          <p:nvPr/>
        </p:nvCxnSpPr>
        <p:spPr>
          <a:xfrm flipH="1">
            <a:off x="8222998" y="2064136"/>
            <a:ext cx="1414952" cy="708782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25" idx="2"/>
            <a:endCxn id="34" idx="0"/>
          </p:cNvCxnSpPr>
          <p:nvPr/>
        </p:nvCxnSpPr>
        <p:spPr>
          <a:xfrm flipH="1">
            <a:off x="6508491" y="2064136"/>
            <a:ext cx="1174557" cy="72109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25" idx="2"/>
            <a:endCxn id="28" idx="0"/>
          </p:cNvCxnSpPr>
          <p:nvPr/>
        </p:nvCxnSpPr>
        <p:spPr>
          <a:xfrm flipH="1">
            <a:off x="3067104" y="2064136"/>
            <a:ext cx="4615944" cy="708781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25" idx="2"/>
            <a:endCxn id="30" idx="0"/>
          </p:cNvCxnSpPr>
          <p:nvPr/>
        </p:nvCxnSpPr>
        <p:spPr>
          <a:xfrm flipH="1">
            <a:off x="4772974" y="2064136"/>
            <a:ext cx="2910074" cy="72109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25" idx="2"/>
            <a:endCxn id="33" idx="0"/>
          </p:cNvCxnSpPr>
          <p:nvPr/>
        </p:nvCxnSpPr>
        <p:spPr>
          <a:xfrm>
            <a:off x="7683048" y="2064136"/>
            <a:ext cx="539950" cy="70878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36" idx="0"/>
            <a:endCxn id="34" idx="4"/>
          </p:cNvCxnSpPr>
          <p:nvPr/>
        </p:nvCxnSpPr>
        <p:spPr>
          <a:xfrm flipH="1" flipV="1">
            <a:off x="6508491" y="3244064"/>
            <a:ext cx="313617" cy="7297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36" idx="0"/>
            <a:endCxn id="30" idx="4"/>
          </p:cNvCxnSpPr>
          <p:nvPr/>
        </p:nvCxnSpPr>
        <p:spPr>
          <a:xfrm flipH="1" flipV="1">
            <a:off x="4772974" y="3244064"/>
            <a:ext cx="2049134" cy="7297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36" idx="0"/>
            <a:endCxn id="33" idx="4"/>
          </p:cNvCxnSpPr>
          <p:nvPr/>
        </p:nvCxnSpPr>
        <p:spPr>
          <a:xfrm flipV="1">
            <a:off x="6822108" y="3231749"/>
            <a:ext cx="1400890" cy="742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37" idx="0"/>
            <a:endCxn id="30" idx="4"/>
          </p:cNvCxnSpPr>
          <p:nvPr/>
        </p:nvCxnSpPr>
        <p:spPr>
          <a:xfrm flipV="1">
            <a:off x="4582473" y="3244064"/>
            <a:ext cx="190501" cy="2094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stCxn id="35" idx="0"/>
            <a:endCxn id="30" idx="4"/>
          </p:cNvCxnSpPr>
          <p:nvPr/>
        </p:nvCxnSpPr>
        <p:spPr>
          <a:xfrm flipV="1">
            <a:off x="3745022" y="3244064"/>
            <a:ext cx="1027952" cy="729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stCxn id="28" idx="4"/>
            <a:endCxn id="35" idx="0"/>
          </p:cNvCxnSpPr>
          <p:nvPr/>
        </p:nvCxnSpPr>
        <p:spPr>
          <a:xfrm>
            <a:off x="3067104" y="3231748"/>
            <a:ext cx="677918" cy="742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23" idx="2"/>
            <a:endCxn id="33" idx="0"/>
          </p:cNvCxnSpPr>
          <p:nvPr/>
        </p:nvCxnSpPr>
        <p:spPr>
          <a:xfrm>
            <a:off x="3745022" y="2049509"/>
            <a:ext cx="4477976" cy="7234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2089464" y="2265836"/>
            <a:ext cx="383402" cy="43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6630406" y="5558938"/>
            <a:ext cx="383402" cy="43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151" name="Скругленная соединительная линия 150"/>
          <p:cNvCxnSpPr>
            <a:stCxn id="28" idx="6"/>
            <a:endCxn id="30" idx="2"/>
          </p:cNvCxnSpPr>
          <p:nvPr/>
        </p:nvCxnSpPr>
        <p:spPr>
          <a:xfrm>
            <a:off x="3745021" y="3002333"/>
            <a:ext cx="149024" cy="12316"/>
          </a:xfrm>
          <a:prstGeom prst="curved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Скругленная соединительная линия 152"/>
          <p:cNvCxnSpPr>
            <a:stCxn id="30" idx="6"/>
            <a:endCxn id="34" idx="2"/>
          </p:cNvCxnSpPr>
          <p:nvPr/>
        </p:nvCxnSpPr>
        <p:spPr>
          <a:xfrm>
            <a:off x="5651902" y="3014649"/>
            <a:ext cx="178672" cy="12700"/>
          </a:xfrm>
          <a:prstGeom prst="curved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>
            <a:stCxn id="39" idx="2"/>
            <a:endCxn id="33" idx="6"/>
          </p:cNvCxnSpPr>
          <p:nvPr/>
        </p:nvCxnSpPr>
        <p:spPr>
          <a:xfrm rot="10800000">
            <a:off x="9078277" y="3002334"/>
            <a:ext cx="249622" cy="12700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7"/>
          <p:cNvCxnSpPr>
            <a:stCxn id="39" idx="2"/>
            <a:endCxn id="30" idx="4"/>
          </p:cNvCxnSpPr>
          <p:nvPr/>
        </p:nvCxnSpPr>
        <p:spPr>
          <a:xfrm rot="10800000" flipV="1">
            <a:off x="4772975" y="3002334"/>
            <a:ext cx="4554925" cy="241730"/>
          </a:xfrm>
          <a:prstGeom prst="curvedConnector4">
            <a:avLst>
              <a:gd name="adj1" fmla="val 4609"/>
              <a:gd name="adj2" fmla="val 236086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57"/>
          <p:cNvCxnSpPr>
            <a:stCxn id="34" idx="6"/>
            <a:endCxn id="33" idx="2"/>
          </p:cNvCxnSpPr>
          <p:nvPr/>
        </p:nvCxnSpPr>
        <p:spPr>
          <a:xfrm flipV="1">
            <a:off x="7186408" y="3002334"/>
            <a:ext cx="181311" cy="12315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57"/>
          <p:cNvCxnSpPr>
            <a:stCxn id="30" idx="4"/>
            <a:endCxn id="33" idx="4"/>
          </p:cNvCxnSpPr>
          <p:nvPr/>
        </p:nvCxnSpPr>
        <p:spPr>
          <a:xfrm rot="5400000" flipH="1" flipV="1">
            <a:off x="6491828" y="1512895"/>
            <a:ext cx="12315" cy="3450024"/>
          </a:xfrm>
          <a:prstGeom prst="curvedConnector3">
            <a:avLst>
              <a:gd name="adj1" fmla="val -1856273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57"/>
          <p:cNvCxnSpPr/>
          <p:nvPr/>
        </p:nvCxnSpPr>
        <p:spPr>
          <a:xfrm>
            <a:off x="3128264" y="3244065"/>
            <a:ext cx="4967521" cy="12700"/>
          </a:xfrm>
          <a:prstGeom prst="curvedConnector3">
            <a:avLst>
              <a:gd name="adj1" fmla="val 51572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Группа 195"/>
          <p:cNvGrpSpPr/>
          <p:nvPr/>
        </p:nvGrpSpPr>
        <p:grpSpPr>
          <a:xfrm>
            <a:off x="-4896" y="-21654"/>
            <a:ext cx="1766876" cy="6870331"/>
            <a:chOff x="-4896" y="-12332"/>
            <a:chExt cx="1766876" cy="6870331"/>
          </a:xfrm>
        </p:grpSpPr>
        <p:sp>
          <p:nvSpPr>
            <p:cNvPr id="197" name="Прямоугольник 196"/>
            <p:cNvSpPr/>
            <p:nvPr/>
          </p:nvSpPr>
          <p:spPr>
            <a:xfrm>
              <a:off x="0" y="-12332"/>
              <a:ext cx="874713" cy="6870331"/>
            </a:xfrm>
            <a:prstGeom prst="rect">
              <a:avLst/>
            </a:prstGeom>
            <a:solidFill>
              <a:srgbClr val="134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8" name="Picture 2" descr="D:\Users\maykova.nataliya\Desktop\ro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658" y="510895"/>
              <a:ext cx="629396" cy="624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9" name="Picture 2" descr="https://analystdays.ru/files/autoupload/69/36/96/3f4vhkyk4448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6" y="5984361"/>
              <a:ext cx="1766876" cy="86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Скругленный прямоугольник 23"/>
          <p:cNvSpPr/>
          <p:nvPr/>
        </p:nvSpPr>
        <p:spPr>
          <a:xfrm>
            <a:off x="8805005" y="1505607"/>
            <a:ext cx="1665890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Бухгалтерия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07570" y="1501500"/>
            <a:ext cx="1674903" cy="5480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 сбыта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14850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">
      <a:dk1>
        <a:srgbClr val="605E5D"/>
      </a:dk1>
      <a:lt1>
        <a:srgbClr val="FFFFFF"/>
      </a:lt1>
      <a:dk2>
        <a:srgbClr val="FFFFFF"/>
      </a:dk2>
      <a:lt2>
        <a:srgbClr val="A2BD90"/>
      </a:lt2>
      <a:accent1>
        <a:srgbClr val="C8DCF0"/>
      </a:accent1>
      <a:accent2>
        <a:srgbClr val="F3811F"/>
      </a:accent2>
      <a:accent3>
        <a:srgbClr val="FFFFFF"/>
      </a:accent3>
      <a:accent4>
        <a:srgbClr val="514F4E"/>
      </a:accent4>
      <a:accent5>
        <a:srgbClr val="E0EBF6"/>
      </a:accent5>
      <a:accent6>
        <a:srgbClr val="DC741B"/>
      </a:accent6>
      <a:hlink>
        <a:srgbClr val="F3781F"/>
      </a:hlink>
      <a:folHlink>
        <a:srgbClr val="BDA7AF"/>
      </a:folHlink>
    </a:clrScheme>
    <a:fontScheme name="6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3">
        <a:dk1>
          <a:srgbClr val="0076D5"/>
        </a:dk1>
        <a:lt1>
          <a:srgbClr val="FFFFFF"/>
        </a:lt1>
        <a:dk2>
          <a:srgbClr val="FFFFFF"/>
        </a:dk2>
        <a:lt2>
          <a:srgbClr val="009999"/>
        </a:lt2>
        <a:accent1>
          <a:srgbClr val="BBE0E3"/>
        </a:accent1>
        <a:accent2>
          <a:srgbClr val="009065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00825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4">
        <a:dk1>
          <a:srgbClr val="0076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009065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00825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5">
        <a:dk1>
          <a:srgbClr val="0076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D9F354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C4DC4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6">
        <a:dk1>
          <a:srgbClr val="2464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D9F354"/>
        </a:accent2>
        <a:accent3>
          <a:srgbClr val="FFFFFF"/>
        </a:accent3>
        <a:accent4>
          <a:srgbClr val="1D54B6"/>
        </a:accent4>
        <a:accent5>
          <a:srgbClr val="DAEDEF"/>
        </a:accent5>
        <a:accent6>
          <a:srgbClr val="C4DC4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шаблон">
  <a:themeElements>
    <a:clrScheme name="">
      <a:dk1>
        <a:srgbClr val="605E5D"/>
      </a:dk1>
      <a:lt1>
        <a:srgbClr val="FFFFFF"/>
      </a:lt1>
      <a:dk2>
        <a:srgbClr val="FFFFFF"/>
      </a:dk2>
      <a:lt2>
        <a:srgbClr val="A2BD90"/>
      </a:lt2>
      <a:accent1>
        <a:srgbClr val="C8DCF0"/>
      </a:accent1>
      <a:accent2>
        <a:srgbClr val="F3811F"/>
      </a:accent2>
      <a:accent3>
        <a:srgbClr val="FFFFFF"/>
      </a:accent3>
      <a:accent4>
        <a:srgbClr val="514F4E"/>
      </a:accent4>
      <a:accent5>
        <a:srgbClr val="E0EBF6"/>
      </a:accent5>
      <a:accent6>
        <a:srgbClr val="DC741B"/>
      </a:accent6>
      <a:hlink>
        <a:srgbClr val="F3781F"/>
      </a:hlink>
      <a:folHlink>
        <a:srgbClr val="BDA7AF"/>
      </a:folHlink>
    </a:clrScheme>
    <a:fontScheme name="6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3">
        <a:dk1>
          <a:srgbClr val="0076D5"/>
        </a:dk1>
        <a:lt1>
          <a:srgbClr val="FFFFFF"/>
        </a:lt1>
        <a:dk2>
          <a:srgbClr val="FFFFFF"/>
        </a:dk2>
        <a:lt2>
          <a:srgbClr val="009999"/>
        </a:lt2>
        <a:accent1>
          <a:srgbClr val="BBE0E3"/>
        </a:accent1>
        <a:accent2>
          <a:srgbClr val="009065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00825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4">
        <a:dk1>
          <a:srgbClr val="0076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009065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00825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5">
        <a:dk1>
          <a:srgbClr val="0076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D9F354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C4DC4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6">
        <a:dk1>
          <a:srgbClr val="2464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D9F354"/>
        </a:accent2>
        <a:accent3>
          <a:srgbClr val="FFFFFF"/>
        </a:accent3>
        <a:accent4>
          <a:srgbClr val="1D54B6"/>
        </a:accent4>
        <a:accent5>
          <a:srgbClr val="DAEDEF"/>
        </a:accent5>
        <a:accent6>
          <a:srgbClr val="C4DC4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шаблон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2614</TotalTime>
  <Words>1389</Words>
  <Application>Microsoft Office PowerPoint</Application>
  <PresentationFormat>Произвольный</PresentationFormat>
  <Paragraphs>546</Paragraphs>
  <Slides>67</Slides>
  <Notes>64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1" baseType="lpstr">
      <vt:lpstr>шаблон</vt:lpstr>
      <vt:lpstr>1_шаблон</vt:lpstr>
      <vt:lpstr>2_шаблон</vt:lpstr>
      <vt:lpstr>Worksheet</vt:lpstr>
      <vt:lpstr>Погружение в новую предметную область чек-лист аналитика Ирина Гертовская Ирина Немцова www.otr.ru</vt:lpstr>
      <vt:lpstr>ОТР, Производственный департамент заместитель директора  по обучению и развитию  член авторского коллектива  профессионального стандарта «Бизнес-аналитик» iggert@gmail.com</vt:lpstr>
      <vt:lpstr>Погружение в новую предметную область</vt:lpstr>
      <vt:lpstr>Что изучать и почему?</vt:lpstr>
      <vt:lpstr>Зачем?</vt:lpstr>
      <vt:lpstr>Компетенции аналитика</vt:lpstr>
      <vt:lpstr>Компетенции аналитика</vt:lpstr>
      <vt:lpstr>Составляющие эффективной работы аналитика</vt:lpstr>
      <vt:lpstr>Пример</vt:lpstr>
      <vt:lpstr>Основы подхода</vt:lpstr>
      <vt:lpstr>Онтология</vt:lpstr>
      <vt:lpstr>Модель ключевых понятий бизнес-анализа</vt:lpstr>
      <vt:lpstr>Контекст</vt:lpstr>
      <vt:lpstr>Организация</vt:lpstr>
      <vt:lpstr>Заинтересованная сторона</vt:lpstr>
      <vt:lpstr>Предметная область: что изучать?</vt:lpstr>
      <vt:lpstr>Порядок изучения</vt:lpstr>
      <vt:lpstr>Переходим к практике</vt:lpstr>
      <vt:lpstr>Идея нового проекта</vt:lpstr>
      <vt:lpstr>Аналитик на ИС</vt:lpstr>
      <vt:lpstr>Новый проект</vt:lpstr>
      <vt:lpstr>Чек-лист</vt:lpstr>
      <vt:lpstr>Чек-лист</vt:lpstr>
      <vt:lpstr>Предварительные работы</vt:lpstr>
      <vt:lpstr>Предварительные работы</vt:lpstr>
      <vt:lpstr>Источники информации</vt:lpstr>
      <vt:lpstr>Источники информации</vt:lpstr>
      <vt:lpstr>Реестр источников информации</vt:lpstr>
      <vt:lpstr>Реестр источников информации</vt:lpstr>
      <vt:lpstr>Глоссарий</vt:lpstr>
      <vt:lpstr>Глоссарий</vt:lpstr>
      <vt:lpstr>Правила ведения глоссария</vt:lpstr>
      <vt:lpstr>Правила ведения глоссария</vt:lpstr>
      <vt:lpstr>Чек-лист: предварительные работы</vt:lpstr>
      <vt:lpstr>Обратить внимание:  </vt:lpstr>
      <vt:lpstr>Обратить внимание:  </vt:lpstr>
      <vt:lpstr>Открытый \закрытый домен  </vt:lpstr>
      <vt:lpstr>Легитимность  </vt:lpstr>
      <vt:lpstr>Легитимность  </vt:lpstr>
      <vt:lpstr>Аналоги  </vt:lpstr>
      <vt:lpstr>Аналоги  </vt:lpstr>
      <vt:lpstr>Постоянно: </vt:lpstr>
      <vt:lpstr>Чек-лист:  </vt:lpstr>
      <vt:lpstr>Предметная область – взгляд от ЗС</vt:lpstr>
      <vt:lpstr>Заинтересованные лица</vt:lpstr>
      <vt:lpstr>Выделение основных ЗС</vt:lpstr>
      <vt:lpstr>Выделение основных ЗС</vt:lpstr>
      <vt:lpstr>Примеры ролей в проекте</vt:lpstr>
      <vt:lpstr>Примеры ролей в проекте</vt:lpstr>
      <vt:lpstr>Чек-лист: Заинтересованные стороны</vt:lpstr>
      <vt:lpstr>Контекст</vt:lpstr>
      <vt:lpstr>Бизнес-процессы </vt:lpstr>
      <vt:lpstr>Бизнес-процессы </vt:lpstr>
      <vt:lpstr>Чек-лист: бизнес-процессы</vt:lpstr>
      <vt:lpstr>Бизнес-объекты </vt:lpstr>
      <vt:lpstr>Бизнес-объекты </vt:lpstr>
      <vt:lpstr>Чек-лист: бизнес-объекты</vt:lpstr>
      <vt:lpstr>Потоки данных  </vt:lpstr>
      <vt:lpstr>Потоки данных  </vt:lpstr>
      <vt:lpstr>Чек-лист: потоки данных</vt:lpstr>
      <vt:lpstr>Нормативно-справочная информация  </vt:lpstr>
      <vt:lpstr>Нормативно-справочная информация  </vt:lpstr>
      <vt:lpstr>Чек-лист: НСИ</vt:lpstr>
      <vt:lpstr>Результаты</vt:lpstr>
      <vt:lpstr>Результаты</vt:lpstr>
      <vt:lpstr>Чек-лист: результат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Компания, информация, услуги, признание</dc:title>
  <dc:creator>maykova.nataliya</dc:creator>
  <cp:lastModifiedBy>Гертовская Ирина Григорьевна</cp:lastModifiedBy>
  <cp:revision>964</cp:revision>
  <dcterms:created xsi:type="dcterms:W3CDTF">2015-09-15T09:02:00Z</dcterms:created>
  <dcterms:modified xsi:type="dcterms:W3CDTF">2019-05-28T08:46:40Z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_dlc_DocId">
    <vt:lpwstr>YZ2QM2MRYP5R-642-351</vt:lpwstr>
  </property>
  <property fmtid="{D5CDD505-2E9C-101B-9397-08002B2CF9AE}" pid="6" name="_dlc_DocIdItemGuid">
    <vt:lpwstr>eec10a94-e45b-45f2-8bd8-7e8fdceefecf</vt:lpwstr>
  </property>
  <property fmtid="{D5CDD505-2E9C-101B-9397-08002B2CF9AE}" pid="7" name="_dlc_DocIdUrl">
    <vt:lpwstr>https://portal.otr.ru/Standards/_layouts/DocIdRedir.aspx?ID=YZ2QM2MRYP5R-642-351, YZ2QM2MRYP5R-642-351</vt:lpwstr>
  </property>
  <property fmtid="{D5CDD505-2E9C-101B-9397-08002B2CF9AE}" pid="8" name="Order">
    <vt:lpwstr>35100.0000000000</vt:lpwstr>
  </property>
  <property fmtid="{D5CDD505-2E9C-101B-9397-08002B2CF9AE}" pid="9" name="display_urn:schemas-microsoft-com:office:office#dev">
    <vt:lpwstr>Капустина (Ляпина) Оксана Александровна</vt:lpwstr>
  </property>
  <property fmtid="{D5CDD505-2E9C-101B-9397-08002B2CF9AE}" pid="10" name="Ссылки на другие системы">
    <vt:lpwstr>https://portal.otr.ru/Standards/Document%20Library/����������%20����������,,%20��������/��������%20�������/�-���-83-10-(������%20�����������).ppt, https://portal.otr.ru/Standards/Document%20Library/����������%20�%20����������%20�����������%20����������/��</vt:lpwstr>
  </property>
  <property fmtid="{D5CDD505-2E9C-101B-9397-08002B2CF9AE}" pid="11" name="dev">
    <vt:lpwstr>19</vt:lpwstr>
  </property>
  <property fmtid="{D5CDD505-2E9C-101B-9397-08002B2CF9AE}" pid="12" name="Свойства СМК">
    <vt:lpwstr>������������� ������ ����������� �������� ���</vt:lpwstr>
  </property>
  <property fmtid="{D5CDD505-2E9C-101B-9397-08002B2CF9AE}" pid="13" name="Статус">
    <vt:lpwstr>����������������</vt:lpwstr>
  </property>
  <property fmtid="{D5CDD505-2E9C-101B-9397-08002B2CF9AE}" pid="14" name="oldid">
    <vt:lpwstr>�-���-95-07</vt:lpwstr>
  </property>
  <property fmtid="{D5CDD505-2E9C-101B-9397-08002B2CF9AE}" pid="15" name="doctype">
    <vt:lpwstr>�����</vt:lpwstr>
  </property>
  <property fmtid="{D5CDD505-2E9C-101B-9397-08002B2CF9AE}" pid="16" name="dep">
    <vt:lpwstr>�����</vt:lpwstr>
  </property>
  <property fmtid="{D5CDD505-2E9C-101B-9397-08002B2CF9AE}" pid="17" name="TaxCatchAll">
    <vt:lpwstr/>
  </property>
  <property fmtid="{D5CDD505-2E9C-101B-9397-08002B2CF9AE}" pid="18" name="должность">
    <vt:lpwstr>��������� ������</vt:lpwstr>
  </property>
  <property fmtid="{D5CDD505-2E9C-101B-9397-08002B2CF9AE}" pid="19" name="ide">
    <vt:lpwstr>�-���-83-10</vt:lpwstr>
  </property>
  <property fmtid="{D5CDD505-2E9C-101B-9397-08002B2CF9AE}" pid="20" name="Comment">
    <vt:lpwstr>Аткулазировано 17.01.18 https://jira.prodata.pro/browse/IT-17886</vt:lpwstr>
  </property>
  <property fmtid="{D5CDD505-2E9C-101B-9397-08002B2CF9AE}" pid="21" name="ha263211486a435f9731ee7d086d8fe6">
    <vt:lpwstr/>
  </property>
  <property fmtid="{D5CDD505-2E9C-101B-9397-08002B2CF9AE}" pid="22" name="keywords">
    <vt:lpwstr/>
  </property>
  <property fmtid="{D5CDD505-2E9C-101B-9397-08002B2CF9AE}" pid="23" name="KSOProductBuildVer">
    <vt:lpwstr>1049-10.2.0.5965</vt:lpwstr>
  </property>
</Properties>
</file>