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ebp"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79" r:id="rId4"/>
    <p:sldId id="283" r:id="rId5"/>
    <p:sldId id="286" r:id="rId6"/>
    <p:sldId id="290" r:id="rId7"/>
    <p:sldId id="288" r:id="rId8"/>
    <p:sldId id="289" r:id="rId9"/>
    <p:sldId id="282" r:id="rId10"/>
    <p:sldId id="291" r:id="rId11"/>
    <p:sldId id="292" r:id="rId12"/>
    <p:sldId id="281" r:id="rId13"/>
    <p:sldId id="297" r:id="rId14"/>
    <p:sldId id="298" r:id="rId15"/>
    <p:sldId id="299" r:id="rId16"/>
    <p:sldId id="295" r:id="rId17"/>
    <p:sldId id="302" r:id="rId18"/>
    <p:sldId id="317" r:id="rId19"/>
    <p:sldId id="284" r:id="rId20"/>
    <p:sldId id="300" r:id="rId21"/>
    <p:sldId id="315" r:id="rId22"/>
    <p:sldId id="316" r:id="rId23"/>
    <p:sldId id="285" r:id="rId24"/>
    <p:sldId id="301" r:id="rId25"/>
    <p:sldId id="280" r:id="rId26"/>
    <p:sldId id="306" r:id="rId27"/>
    <p:sldId id="305" r:id="rId28"/>
    <p:sldId id="307" r:id="rId29"/>
    <p:sldId id="313" r:id="rId30"/>
    <p:sldId id="314" r:id="rId31"/>
    <p:sldId id="312" r:id="rId32"/>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547"/>
    <a:srgbClr val="76CDD8"/>
    <a:srgbClr val="1A9CB0"/>
    <a:srgbClr val="39C2D7"/>
    <a:srgbClr val="93B64E"/>
    <a:srgbClr val="83A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52" autoAdjust="0"/>
  </p:normalViewPr>
  <p:slideViewPr>
    <p:cSldViewPr>
      <p:cViewPr varScale="1">
        <p:scale>
          <a:sx n="91" d="100"/>
          <a:sy n="91" d="100"/>
        </p:scale>
        <p:origin x="708"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1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cs typeface="Arial" panose="020B0604020202020204" pitchFamily="34" charset="0"/>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cs typeface="Arial" panose="020B0604020202020204" pitchFamily="34" charset="0"/>
              </a:defRPr>
            </a:lvl1pPr>
          </a:lstStyle>
          <a:p>
            <a:pPr>
              <a:defRPr/>
            </a:pPr>
            <a:fld id="{40C97596-EEE5-4BDD-8804-8EE60E6A6FAC}" type="datetimeFigureOut">
              <a:rPr lang="ru-RU"/>
              <a:pPr>
                <a:defRPr/>
              </a:pPr>
              <a:t>17.05.2021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cs typeface="Arial" panose="020B0604020202020204"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5D7F56D-443F-4A1F-8D0F-755223517933}" type="slidenum">
              <a:rPr lang="ru-RU" altLang="ru-RU"/>
              <a:pPr>
                <a:defRPr/>
              </a:pPr>
              <a:t>‹#›</a:t>
            </a:fld>
            <a:endParaRPr lang="ru-RU" altLang="ru-RU"/>
          </a:p>
        </p:txBody>
      </p:sp>
    </p:spTree>
    <p:extLst>
      <p:ext uri="{BB962C8B-B14F-4D97-AF65-F5344CB8AC3E}">
        <p14:creationId xmlns:p14="http://schemas.microsoft.com/office/powerpoint/2010/main" val="4045527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ru-RU" dirty="0" smtClean="0"/>
              <a:t>Всем привет.</a:t>
            </a:r>
          </a:p>
          <a:p>
            <a:pPr eaLnBrk="1" fontAlgn="auto" hangingPunct="1">
              <a:spcBef>
                <a:spcPts val="0"/>
              </a:spcBef>
              <a:spcAft>
                <a:spcPts val="0"/>
              </a:spcAft>
              <a:defRPr/>
            </a:pPr>
            <a:r>
              <a:rPr lang="ru-RU" dirty="0" smtClean="0"/>
              <a:t>Меня зовут Валентина и сегодня я хочу поговорить</a:t>
            </a:r>
            <a:r>
              <a:rPr lang="ru-RU" baseline="0" dirty="0" smtClean="0"/>
              <a:t> о наставничестве или </a:t>
            </a:r>
            <a:r>
              <a:rPr lang="ru-RU" baseline="0" dirty="0" err="1" smtClean="0"/>
              <a:t>менторинге</a:t>
            </a:r>
            <a:r>
              <a:rPr lang="ru-RU" baseline="0" dirty="0" smtClean="0"/>
              <a:t> аналитиков.</a:t>
            </a:r>
          </a:p>
          <a:p>
            <a:pPr eaLnBrk="1" fontAlgn="auto" hangingPunct="1">
              <a:spcBef>
                <a:spcPts val="0"/>
              </a:spcBef>
              <a:spcAft>
                <a:spcPts val="0"/>
              </a:spcAft>
              <a:defRPr/>
            </a:pPr>
            <a:r>
              <a:rPr lang="ru-RU" baseline="0" dirty="0" smtClean="0"/>
              <a:t>Казалось бы – за последние несколько лет современное образование шагнуло далеко вперёд, программы ВУЗов адаптировались под требования времени и индустрии и на рынок стали выходить условно подготовленные аналитики, знакомые с парой-тройкой нотаций и, возможно, даже написавшие своё первое тренировочное ТЗ.</a:t>
            </a:r>
          </a:p>
          <a:p>
            <a:pPr eaLnBrk="1" fontAlgn="auto" hangingPunct="1">
              <a:spcBef>
                <a:spcPts val="0"/>
              </a:spcBef>
              <a:spcAft>
                <a:spcPts val="0"/>
              </a:spcAft>
              <a:defRPr/>
            </a:pPr>
            <a:r>
              <a:rPr lang="ru-RU" baseline="0" dirty="0" smtClean="0"/>
              <a:t>Однако компании обычно не спешат брать на работу «молодых специалистов», требуя опыт, а вчерашние студенты неприкаянно слоняются по чатам и сообществам, вопрошая – с чего начать и как развиваться.</a:t>
            </a:r>
          </a:p>
          <a:p>
            <a:pPr eaLnBrk="1" fontAlgn="auto" hangingPunct="1">
              <a:spcBef>
                <a:spcPts val="0"/>
              </a:spcBef>
              <a:spcAft>
                <a:spcPts val="0"/>
              </a:spcAft>
              <a:defRPr/>
            </a:pPr>
            <a:r>
              <a:rPr lang="ru-RU" baseline="0" dirty="0" smtClean="0"/>
              <a:t>Я твёрдо убеждена, что грамотно выстроенная система наставничества может и должна применяться в компаниях для адаптации и развития таких сотрудников. Более того, она может быть применена не только к новичкам в профессии. А если уж брать совсем глобально, то можно выйти за рамки не только аналитиков, как «конечных объектов», к которым «прикладывается» эта система, но и даже за рамки </a:t>
            </a:r>
            <a:r>
              <a:rPr lang="en-US" baseline="0" dirty="0" smtClean="0"/>
              <a:t>IT-</a:t>
            </a:r>
            <a:r>
              <a:rPr lang="ru-RU" baseline="0" dirty="0" smtClean="0"/>
              <a:t>компаний. По сути своей, подобная система применима практически в любой компании, безотносительно её профиля и отрасли, а также практически к любой должности и роли.</a:t>
            </a:r>
          </a:p>
          <a:p>
            <a:pPr eaLnBrk="1" fontAlgn="auto" hangingPunct="1">
              <a:spcBef>
                <a:spcPts val="0"/>
              </a:spcBef>
              <a:spcAft>
                <a:spcPts val="0"/>
              </a:spcAft>
              <a:defRPr/>
            </a:pPr>
            <a:r>
              <a:rPr lang="ru-RU" baseline="0" dirty="0" smtClean="0"/>
              <a:t>Но давайте обо всём по порядку.</a:t>
            </a:r>
            <a:endParaRPr lang="ru-RU" dirty="0" smtClean="0"/>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B9C77932-846E-4C04-9278-4A9E1E3B2802}" type="slidenum">
              <a:rPr lang="ru-RU" altLang="ru-RU" smtClean="0"/>
              <a:pPr/>
              <a:t>1</a:t>
            </a:fld>
            <a:endParaRPr lang="ru-RU" alt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Нужно понимать, что наставником может стать далеко не каждый сотрудник компании. </a:t>
            </a:r>
          </a:p>
          <a:p>
            <a:r>
              <a:rPr lang="ru-RU" dirty="0" smtClean="0"/>
              <a:t>Среди требований к будущим наставникам не только определённый уровень профессионализма и стажа. Известно, что хороший специалист – не всегда хороший учитель. </a:t>
            </a:r>
          </a:p>
          <a:p>
            <a:r>
              <a:rPr lang="ru-RU" dirty="0" smtClean="0"/>
              <a:t>Поэтому, помимо досконального знания обязанностей тех сотрудников, которых наставник будет сопровождать, необходимы такие личные качества, как доброжелательность, умение находить контакт с людьми, требовательность, способность обучать других людей, а также самое важное желание – быть наставником.</a:t>
            </a:r>
            <a:br>
              <a:rPr lang="ru-RU" dirty="0" smtClean="0"/>
            </a:br>
            <a:r>
              <a:rPr lang="ru-RU" dirty="0" smtClean="0"/>
              <a:t>Ко всему прочему, у будущего наставника должна быть возможность выделять достаточное количество времени, соотнося процесс наставничества с выполнением своей непосредственной работы.</a:t>
            </a:r>
          </a:p>
          <a:p>
            <a:r>
              <a:rPr lang="ru-RU" dirty="0" smtClean="0"/>
              <a:t>В случае принятия решения о назначении, новый наставник должен пройти предварительное обучение, необходимое для достижения максимального эффекта от процесса для всех участников, и сдать аттестацию.</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10</a:t>
            </a:fld>
            <a:endParaRPr lang="ru-RU" altLang="ru-RU"/>
          </a:p>
        </p:txBody>
      </p:sp>
    </p:spTree>
    <p:extLst>
      <p:ext uri="{BB962C8B-B14F-4D97-AF65-F5344CB8AC3E}">
        <p14:creationId xmlns:p14="http://schemas.microsoft.com/office/powerpoint/2010/main" val="249775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 завершения наставничества должна быть проведена оценка работы наставника по различным критериям и дана обратная связь. </a:t>
            </a:r>
          </a:p>
          <a:p>
            <a:r>
              <a:rPr lang="ru-RU" dirty="0" smtClean="0"/>
              <a:t>При</a:t>
            </a:r>
            <a:r>
              <a:rPr lang="ru-RU" baseline="0" dirty="0" smtClean="0"/>
              <a:t> этом крайне ж</a:t>
            </a:r>
            <a:r>
              <a:rPr lang="ru-RU" dirty="0" smtClean="0"/>
              <a:t>елательно, чтобы в процедуре оценки участвовал не только руководитель, но и подопечный наставника – именно он может дать обратную связь как самому наставнику, так и всей системе в целом. </a:t>
            </a:r>
          </a:p>
          <a:p>
            <a:r>
              <a:rPr lang="ru-RU" dirty="0" smtClean="0"/>
              <a:t>Помимо этого, наставник может выполнять самооценку. Итоговая совокупность критериев и оценок может влиять на размер бонуса, который будет выплачен наставнику.</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11</a:t>
            </a:fld>
            <a:endParaRPr lang="ru-RU" altLang="ru-RU"/>
          </a:p>
        </p:txBody>
      </p:sp>
    </p:spTree>
    <p:extLst>
      <p:ext uri="{BB962C8B-B14F-4D97-AF65-F5344CB8AC3E}">
        <p14:creationId xmlns:p14="http://schemas.microsoft.com/office/powerpoint/2010/main" val="308243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же выстроить систему наставничества и кто сможет вам в этом помочь.</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12</a:t>
            </a:fld>
            <a:endParaRPr lang="ru-RU" altLang="ru-RU"/>
          </a:p>
        </p:txBody>
      </p:sp>
    </p:spTree>
    <p:extLst>
      <p:ext uri="{BB962C8B-B14F-4D97-AF65-F5344CB8AC3E}">
        <p14:creationId xmlns:p14="http://schemas.microsoft.com/office/powerpoint/2010/main" val="2149151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Например, в компании может существовать специальное подразделение, которое занимается внутренними бизнес-процессами – их разработкой и внедрением, поддержкой, анализом и дальнейшей оптимизацией. Сотрудники этого подразделения могут обеспечить постановку системы наставничества</a:t>
            </a:r>
            <a:r>
              <a:rPr lang="ru-RU" baseline="0" dirty="0" smtClean="0"/>
              <a:t> </a:t>
            </a:r>
            <a:r>
              <a:rPr lang="ru-RU" dirty="0" smtClean="0"/>
              <a:t>на уровне компании, оказывать всем участникам процесса методологическую поддержку, регулярно оценивать эффективность системы, анализировать динамику и искать способы совершенствования. </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13</a:t>
            </a:fld>
            <a:endParaRPr lang="ru-RU" altLang="ru-RU"/>
          </a:p>
        </p:txBody>
      </p:sp>
    </p:spTree>
    <p:extLst>
      <p:ext uri="{BB962C8B-B14F-4D97-AF65-F5344CB8AC3E}">
        <p14:creationId xmlns:p14="http://schemas.microsoft.com/office/powerpoint/2010/main" val="184674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Помимо этого, в процесс могут быть вовлечены специалисты HR. Они могут стать наставниками самих наставников – обучать и консультировать их по грамотному выстраиванию взаимодействия с подопечными, решать конфликтные ситуации, проводить различные тренинги, например, по </a:t>
            </a:r>
            <a:r>
              <a:rPr lang="ru-RU" dirty="0" err="1" smtClean="0"/>
              <a:t>психотипам</a:t>
            </a:r>
            <a:r>
              <a:rPr lang="ru-RU" dirty="0" smtClean="0"/>
              <a:t> людей и способам коммуникации с ними,</a:t>
            </a:r>
            <a:r>
              <a:rPr lang="ru-RU" baseline="0" dirty="0" smtClean="0"/>
              <a:t> и, конечно же, давать наставникам всестороннюю обратную связь .</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14</a:t>
            </a:fld>
            <a:endParaRPr lang="ru-RU" altLang="ru-RU"/>
          </a:p>
        </p:txBody>
      </p:sp>
    </p:spTree>
    <p:extLst>
      <p:ext uri="{BB962C8B-B14F-4D97-AF65-F5344CB8AC3E}">
        <p14:creationId xmlns:p14="http://schemas.microsoft.com/office/powerpoint/2010/main" val="398548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Обычно, потенциальных наставников определяет непосредственный руководитель, наблюдая за работой сотрудника и оценивая его соответствие требованиям. Задача руководителя – вовремя распознать потенциальных наставников, вырастить и мотивировать их, а также курировать и, конечно же, поощрять их работу. </a:t>
            </a:r>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15</a:t>
            </a:fld>
            <a:endParaRPr lang="ru-RU" altLang="ru-RU"/>
          </a:p>
        </p:txBody>
      </p:sp>
    </p:spTree>
    <p:extLst>
      <p:ext uri="{BB962C8B-B14F-4D97-AF65-F5344CB8AC3E}">
        <p14:creationId xmlns:p14="http://schemas.microsoft.com/office/powerpoint/2010/main" val="183330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Краеугольным камнем системы наставничества становится план развития и адаптации – своеобразная</a:t>
            </a:r>
            <a:r>
              <a:rPr lang="ru-RU" baseline="0" dirty="0" smtClean="0"/>
              <a:t> </a:t>
            </a:r>
            <a:r>
              <a:rPr lang="ru-RU" dirty="0" smtClean="0"/>
              <a:t>дорожная карта, разрабатываемая наставником персонально для подопечного, в соответствии с его целями и задачами. Именно этот план будет ежедневно сопровождать сотрудника на протяжении всего периода адаптации. При составлении этого плана</a:t>
            </a:r>
            <a:r>
              <a:rPr lang="ru-RU" baseline="0" dirty="0" smtClean="0"/>
              <a:t> </a:t>
            </a:r>
            <a:r>
              <a:rPr lang="ru-RU" dirty="0" smtClean="0"/>
              <a:t>рекомендуется не только руководствоваться объёмом знаний и навыков, которые необходимо обрести, но и придерживаться принципов грамотной постановки задач, к примеру</a:t>
            </a:r>
            <a:r>
              <a:rPr lang="ru-RU" baseline="0" dirty="0" smtClean="0"/>
              <a:t> по </a:t>
            </a:r>
            <a:r>
              <a:rPr lang="en-US" baseline="0" dirty="0" smtClean="0"/>
              <a:t>SMART</a:t>
            </a:r>
            <a:r>
              <a:rPr lang="ru-RU" dirty="0" smtClean="0"/>
              <a:t>. Для системности, план может быть разделён на несколько смысловых блоков, каждый из которых даёт информацию, необходимую и достаточную как для адаптации в компании, так и для выполнения грядущих профессиональных задач.</a:t>
            </a:r>
            <a:br>
              <a:rPr lang="ru-RU" dirty="0" smtClean="0"/>
            </a:br>
            <a:r>
              <a:rPr lang="ru-RU" dirty="0" smtClean="0"/>
              <a:t>Так, например, один из блоков может быть посвящён общефирменным вопросам и тонкостям «внутренней кухни». Чем занимается компания в целом и твой отдел в частности? Как забронировать </a:t>
            </a:r>
            <a:r>
              <a:rPr lang="ru-RU" dirty="0" err="1" smtClean="0"/>
              <a:t>переговорку</a:t>
            </a:r>
            <a:r>
              <a:rPr lang="ru-RU" dirty="0" smtClean="0"/>
              <a:t>? Что делать, если хочется ещё один монитор или нужен дополнительный софт? Как принято отмечать профессиональные и личные праздники? Как брать больничный, отгул и отпуск? На самые разные вопросы можно получить исчерпывающие ответы.</a:t>
            </a:r>
            <a:br>
              <a:rPr lang="ru-RU" dirty="0" smtClean="0"/>
            </a:br>
            <a:r>
              <a:rPr lang="ru-RU" dirty="0" smtClean="0"/>
              <a:t>Следующие блоки дадут возможность изучить продукты и услуги, предоставляемые компанией на рынке, дадут понимание предметных областей, в которых специализируется компания, и связанных с ними законов и регламентирующих документов. Эта информация позволит оперативно погрузиться в работу и начать разговаривать с коллегами и заказчиками на одном языке. Никаких общих понятий и размытых горизонтов – только конкретика, необходимая для выполнения именно твоей работы.</a:t>
            </a:r>
            <a:br>
              <a:rPr lang="ru-RU" dirty="0" smtClean="0"/>
            </a:br>
            <a:r>
              <a:rPr lang="ru-RU" dirty="0" smtClean="0"/>
              <a:t>Помимо «внешней» информации необходимо погрузиться в тонкости внутренних технологий, оптимизированных под специфику деятельности компании, а также применяемых методик и инструментов. Эти знания помогут сориентироваться в процессах компании и добиться необходимого качества выполняемых работ.</a:t>
            </a:r>
            <a:r>
              <a:rPr lang="ru-RU" baseline="0" dirty="0" smtClean="0"/>
              <a:t> Здесь же крайне важно </a:t>
            </a:r>
            <a:r>
              <a:rPr lang="ru-RU" dirty="0" smtClean="0"/>
              <a:t>познакомиться с образцами документов, используемых в качестве шаблонов в повседневной работе. Это самая настоящая шпаргалка. Не знаешь, как написать тот или иной документ? Боишься забыть важный раздел? Скопируй образец и заполни его в соответствии с пояснениями.</a:t>
            </a:r>
            <a:br>
              <a:rPr lang="ru-RU" dirty="0" smtClean="0"/>
            </a:br>
            <a:r>
              <a:rPr lang="ru-RU" dirty="0" smtClean="0"/>
              <a:t>И,</a:t>
            </a:r>
            <a:r>
              <a:rPr lang="ru-RU" baseline="0" dirty="0" smtClean="0"/>
              <a:t> наконец. </a:t>
            </a:r>
            <a:r>
              <a:rPr lang="ru-RU" dirty="0" smtClean="0"/>
              <a:t>самое вкусное – «песочница», в которой можно поиграть в практически настоящий проект. Настоящие задачи, настоящие требования, настоящие решения. Только вместо страшного внешнего заказчика строгие, но добрые коллеги, готовые прийти на помощь и дать дельный совет.</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16</a:t>
            </a:fld>
            <a:endParaRPr lang="ru-RU" altLang="ru-RU"/>
          </a:p>
        </p:txBody>
      </p:sp>
    </p:spTree>
    <p:extLst>
      <p:ext uri="{BB962C8B-B14F-4D97-AF65-F5344CB8AC3E}">
        <p14:creationId xmlns:p14="http://schemas.microsoft.com/office/powerpoint/2010/main" val="774122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Крайне важно, чтобы для изучения информации и освоения необходимых навыков использовались самые разные методы. Это позволит не только разнообразить процесс обучения, но и задействовать разные каналы усвоения информации. </a:t>
            </a:r>
            <a:br>
              <a:rPr lang="ru-RU" dirty="0" smtClean="0"/>
            </a:br>
            <a:r>
              <a:rPr lang="ru-RU" dirty="0" smtClean="0"/>
              <a:t>Безусловно, львиную долю времени придётся уделить чтению различной документации: от методических рекомендаций и рабочих инструкций до стандартов и законов. При этом важно регулярно беседовать с наставником, обсуждая прочитанное на аналогиях и реальных примерах из его опыта.</a:t>
            </a:r>
            <a:br>
              <a:rPr lang="ru-RU" dirty="0" smtClean="0"/>
            </a:br>
            <a:r>
              <a:rPr lang="ru-RU" dirty="0" smtClean="0"/>
              <a:t>Помимо этого, можно проходить различные внутренние и внешние курсы и тренинги, как с преподавателями, так и самостоятельно, с помощью видеороликов, интерактивных порталов и даже игровых приложений, чередующих изучение теории с выполнением практических заданий.</a:t>
            </a:r>
            <a:br>
              <a:rPr lang="ru-RU" dirty="0" smtClean="0"/>
            </a:br>
            <a:r>
              <a:rPr lang="ru-RU" dirty="0" smtClean="0"/>
              <a:t>Но самое главное (и моё любимое, что уж скрывать) – учиться руками, а не только головой. Иными словами, выполнять реальные работы различной сложности на текущих проектах или в «песочнице», под контролем более опытных сотрудников.</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17</a:t>
            </a:fld>
            <a:endParaRPr lang="ru-RU" altLang="ru-RU"/>
          </a:p>
        </p:txBody>
      </p:sp>
    </p:spTree>
    <p:extLst>
      <p:ext uri="{BB962C8B-B14F-4D97-AF65-F5344CB8AC3E}">
        <p14:creationId xmlns:p14="http://schemas.microsoft.com/office/powerpoint/2010/main" val="92956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Поговорим чуть подробнее про проект-песочницу непосредственно для аналитиков.</a:t>
            </a:r>
          </a:p>
          <a:p>
            <a:r>
              <a:rPr lang="ru-RU" baseline="0" dirty="0" smtClean="0"/>
              <a:t>В качестве решаемой задачи можно выбрать всё, что угодно – хоть интернет-магазин доставки цветов, хоть мобильное приложение заказа такси – всё, на что хватит фантазии. При этом вы, безусловно, можете сделать тренировочный проект максимально приближенным к вашим реальным проектам. Однако, если вы дадите новичку возможность решать «отстранённую» задачу – вы в том числе сможете оценить гибкость ума, а также способность нестандартно мыслить и подстраиваться под нетиповые задачи.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При должной</a:t>
            </a:r>
            <a:r>
              <a:rPr lang="ru-RU" baseline="0" dirty="0" smtClean="0"/>
              <a:t> фантазии, достаточном количестве времени и сил для проработки, а также ресурсов для дальнейшего поддержания «игрового» процесса, проект может охватывать все возможные направления деятельности аналитика.</a:t>
            </a:r>
          </a:p>
          <a:p>
            <a:r>
              <a:rPr lang="ru-RU" dirty="0" smtClean="0"/>
              <a:t>Для исследования можно подготовить регламенты деятельности, протоколы совещаний по проблематике, а также оценить способность самостоятельного</a:t>
            </a:r>
            <a:r>
              <a:rPr lang="ru-RU" baseline="0" dirty="0" smtClean="0"/>
              <a:t> исследования рынка, например, в интернете.</a:t>
            </a:r>
          </a:p>
          <a:p>
            <a:r>
              <a:rPr lang="ru-RU" baseline="0" dirty="0" smtClean="0"/>
              <a:t>Для проведения интервью потребуется помощь коллег, чтобы отыграть несколько вариантов – телефонное интервью, беседа </a:t>
            </a:r>
            <a:r>
              <a:rPr lang="en-US" baseline="0" dirty="0" smtClean="0"/>
              <a:t>face-to-face, </a:t>
            </a:r>
            <a:r>
              <a:rPr lang="ru-RU" baseline="0" dirty="0" smtClean="0"/>
              <a:t>совещание с рабочей группой и так далее. Попутно можно потренировать софт-</a:t>
            </a:r>
            <a:r>
              <a:rPr lang="ru-RU" baseline="0" dirty="0" err="1" smtClean="0"/>
              <a:t>скиллы</a:t>
            </a:r>
            <a:r>
              <a:rPr lang="ru-RU" baseline="0" dirty="0" smtClean="0"/>
              <a:t>, в том числе самих коллег, используя разные стили коммуникации, включая, в том числе, неудобного заказчика. Часть «представителей заказчика» можно выдать аналитику </a:t>
            </a:r>
            <a:r>
              <a:rPr lang="en-US" baseline="0" dirty="0" smtClean="0"/>
              <a:t>as is, </a:t>
            </a:r>
            <a:r>
              <a:rPr lang="ru-RU" baseline="0" dirty="0" smtClean="0"/>
              <a:t>а каких-то дополнительных заинтересованных лиц он должен будет найти и опросить сам.</a:t>
            </a:r>
          </a:p>
          <a:p>
            <a:r>
              <a:rPr lang="ru-RU" baseline="0" dirty="0" smtClean="0"/>
              <a:t>По итогам этих этапов наставник должен проверить финальный пул собранных требований. При этом, источники требований должны обеспечивать некоторое количество «гарантированных», т.е. явно озвученных требований. Если какое-то из них не будет учтено нашим аналитиком – это будет первый звоночек на улучшение. Помимо этого, должно быть некоторое количество требований, которые нужно «вытащить» из заказчика правильными вопросами. А также пара-тройка конфликтующих требований, которые аналитик должен заметить и выяснить – что в итоге требуется. Ну и проверить – всех ли заинтересованных лиц нашёл аналитик, со всеми ли поговорил, все ли мнения учёл.</a:t>
            </a:r>
          </a:p>
          <a:p>
            <a:r>
              <a:rPr lang="ru-RU" baseline="0" dirty="0" smtClean="0"/>
              <a:t>По итогам информации, собранной на предыдущих этапах, аналитик должен будет смоделировать процессы в заданной нотации, используемой внутри компании. </a:t>
            </a:r>
          </a:p>
          <a:p>
            <a:r>
              <a:rPr lang="ru-RU" baseline="0" dirty="0" smtClean="0"/>
              <a:t>Дальше – спроектировать предлагаемое решение на основе собранных требований. </a:t>
            </a:r>
            <a:r>
              <a:rPr lang="ru-RU" baseline="0" dirty="0" err="1" smtClean="0"/>
              <a:t>Отрисовать</a:t>
            </a:r>
            <a:r>
              <a:rPr lang="ru-RU" baseline="0" dirty="0" smtClean="0"/>
              <a:t> модель сущностей и связей между ними, разобраться, какие компоненты нужны, чтобы обеспечить целостное решение и непрерывный процесс. При необходимости, можно даже в проектирование БД загнать – всё зависит от ваших потребностей.</a:t>
            </a:r>
          </a:p>
          <a:p>
            <a:r>
              <a:rPr lang="ru-RU" baseline="0" dirty="0" smtClean="0"/>
              <a:t>Следующий шаг – экраны и интерфейсы. </a:t>
            </a:r>
            <a:r>
              <a:rPr lang="ru-RU" baseline="0" dirty="0" err="1" smtClean="0"/>
              <a:t>Отрисовка</a:t>
            </a:r>
            <a:r>
              <a:rPr lang="ru-RU" baseline="0" dirty="0" smtClean="0"/>
              <a:t> прототипов и схем переходов.</a:t>
            </a:r>
          </a:p>
          <a:p>
            <a:r>
              <a:rPr lang="ru-RU" baseline="0" dirty="0" smtClean="0"/>
              <a:t>Наконец, всё, что наш аналитик </a:t>
            </a:r>
            <a:r>
              <a:rPr lang="ru-RU" baseline="0" dirty="0" err="1" smtClean="0"/>
              <a:t>напридумывал</a:t>
            </a:r>
            <a:r>
              <a:rPr lang="ru-RU" baseline="0" dirty="0" smtClean="0"/>
              <a:t>, должно быть зафиксировано и описано. При этом, формат описания так же, как и в случае схем процессов, должен соответствовать технологиям внутри компании. Для этого аналитику выдаются шаблоны и образцы ожидаемых документов.</a:t>
            </a:r>
          </a:p>
          <a:p>
            <a:r>
              <a:rPr lang="ru-RU" baseline="0" dirty="0" smtClean="0"/>
              <a:t>В дальнейшем, описание должно быть согласовано со всеми заинтересованными лицами. На этом этапе можно отработать, как текстовое согласование, с рассылкой описания, к примеру, по почте и дальнейшей консолидацией и отработкой замечаний, так и согласование в формате общего митинга – с рассказом о решении и сбором обратной связи.</a:t>
            </a:r>
          </a:p>
          <a:p>
            <a:r>
              <a:rPr lang="ru-RU" baseline="0" dirty="0" smtClean="0"/>
              <a:t>Если к тренировочному проекту не удастся привлечь команду разработчиков, то на этом этапе можно и закончить. Однако, если мы располагаем ресурсами или – о, чудо – у нас есть ещё и </a:t>
            </a:r>
            <a:r>
              <a:rPr lang="ru-RU" baseline="0" dirty="0" err="1" smtClean="0"/>
              <a:t>падаван</a:t>
            </a:r>
            <a:r>
              <a:rPr lang="ru-RU" baseline="0" dirty="0" smtClean="0"/>
              <a:t>-разработчик, то можно будет дополнительно отработать этапы постановки задачи, приёмки результатов и демонстрации разработки заказчику. Однако, в реальности эти задачи чаще всего отрабатываются уже </a:t>
            </a:r>
            <a:r>
              <a:rPr lang="ru-RU" baseline="0" smtClean="0"/>
              <a:t>на живых </a:t>
            </a:r>
            <a:r>
              <a:rPr lang="ru-RU" baseline="0" dirty="0" smtClean="0"/>
              <a:t>проектах.</a:t>
            </a:r>
          </a:p>
          <a:p>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18</a:t>
            </a:fld>
            <a:endParaRPr lang="ru-RU" altLang="ru-RU"/>
          </a:p>
        </p:txBody>
      </p:sp>
    </p:spTree>
    <p:extLst>
      <p:ext uri="{BB962C8B-B14F-4D97-AF65-F5344CB8AC3E}">
        <p14:creationId xmlns:p14="http://schemas.microsoft.com/office/powerpoint/2010/main" val="106270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a:t>
            </a:r>
            <a:r>
              <a:rPr lang="ru-RU" baseline="0" dirty="0" smtClean="0"/>
              <a:t> меня о</a:t>
            </a:r>
            <a:r>
              <a:rPr lang="ru-RU" dirty="0" smtClean="0"/>
              <a:t>чевидно, что профиты от налаженной системы наставничества получает вся компания в целом.</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19</a:t>
            </a:fld>
            <a:endParaRPr lang="ru-RU" altLang="ru-RU"/>
          </a:p>
        </p:txBody>
      </p:sp>
    </p:spTree>
    <p:extLst>
      <p:ext uri="{BB962C8B-B14F-4D97-AF65-F5344CB8AC3E}">
        <p14:creationId xmlns:p14="http://schemas.microsoft.com/office/powerpoint/2010/main" val="306768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dirty="0" smtClean="0"/>
              <a:t>На протяжении </a:t>
            </a:r>
            <a:r>
              <a:rPr lang="ru-RU" baseline="0" dirty="0" smtClean="0"/>
              <a:t>доклада мы совершенно точно поговорим:</a:t>
            </a:r>
          </a:p>
          <a:p>
            <a:pPr marL="171450" indent="-171450" eaLnBrk="1" fontAlgn="auto" hangingPunct="1">
              <a:spcBef>
                <a:spcPts val="0"/>
              </a:spcBef>
              <a:spcAft>
                <a:spcPts val="0"/>
              </a:spcAft>
              <a:buFontTx/>
              <a:buChar char="-"/>
              <a:defRPr/>
            </a:pPr>
            <a:r>
              <a:rPr lang="ru-RU" baseline="0" dirty="0" smtClean="0"/>
              <a:t>о целях и задачах, которые можно ставить перед системой наставничества</a:t>
            </a:r>
          </a:p>
          <a:p>
            <a:pPr marL="171450" indent="-171450" eaLnBrk="1" fontAlgn="auto" hangingPunct="1">
              <a:spcBef>
                <a:spcPts val="0"/>
              </a:spcBef>
              <a:spcAft>
                <a:spcPts val="0"/>
              </a:spcAft>
              <a:buFontTx/>
              <a:buChar char="-"/>
              <a:defRPr/>
            </a:pPr>
            <a:r>
              <a:rPr lang="ru-RU" baseline="0" dirty="0" smtClean="0"/>
              <a:t>о возможных требованиях к потенциальным наставникам</a:t>
            </a:r>
          </a:p>
          <a:p>
            <a:pPr marL="171450" indent="-171450" eaLnBrk="1" fontAlgn="auto" hangingPunct="1">
              <a:spcBef>
                <a:spcPts val="0"/>
              </a:spcBef>
              <a:spcAft>
                <a:spcPts val="0"/>
              </a:spcAft>
              <a:buFontTx/>
              <a:buChar char="-"/>
              <a:defRPr/>
            </a:pPr>
            <a:r>
              <a:rPr lang="ru-RU" baseline="0" dirty="0" smtClean="0"/>
              <a:t>о том, как выстроить систему наставничества</a:t>
            </a:r>
          </a:p>
          <a:p>
            <a:pPr marL="171450" indent="-171450" eaLnBrk="1" fontAlgn="auto" hangingPunct="1">
              <a:spcBef>
                <a:spcPts val="0"/>
              </a:spcBef>
              <a:spcAft>
                <a:spcPts val="0"/>
              </a:spcAft>
              <a:buFontTx/>
              <a:buChar char="-"/>
              <a:defRPr/>
            </a:pPr>
            <a:r>
              <a:rPr lang="ru-RU" baseline="0" dirty="0" smtClean="0"/>
              <a:t>о том, какую непоправимую пользу может нанести работающая система</a:t>
            </a:r>
          </a:p>
          <a:p>
            <a:pPr marL="171450" indent="-171450" eaLnBrk="1" fontAlgn="auto" hangingPunct="1">
              <a:spcBef>
                <a:spcPts val="0"/>
              </a:spcBef>
              <a:spcAft>
                <a:spcPts val="0"/>
              </a:spcAft>
              <a:buFontTx/>
              <a:buChar char="-"/>
              <a:defRPr/>
            </a:pPr>
            <a:r>
              <a:rPr lang="ru-RU" baseline="0" dirty="0" smtClean="0"/>
              <a:t>о способах дальнейшего развития сотрудников за рамками системы</a:t>
            </a:r>
          </a:p>
          <a:p>
            <a:pPr marL="171450" indent="-171450" eaLnBrk="1" fontAlgn="auto" hangingPunct="1">
              <a:spcBef>
                <a:spcPts val="0"/>
              </a:spcBef>
              <a:spcAft>
                <a:spcPts val="0"/>
              </a:spcAft>
              <a:buFontTx/>
              <a:buChar char="-"/>
              <a:defRPr/>
            </a:pPr>
            <a:r>
              <a:rPr lang="ru-RU" baseline="0" dirty="0" smtClean="0"/>
              <a:t>о том, на что же всё-таки понадобится потратить время и деньги</a:t>
            </a:r>
            <a:endParaRPr lang="ru-RU" dirty="0" smtClean="0"/>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C7267F8B-6A23-4997-B6DE-708D5BD463E9}" type="slidenum">
              <a:rPr lang="ru-RU" altLang="ru-RU" smtClean="0"/>
              <a:pPr/>
              <a:t>2</a:t>
            </a:fld>
            <a:endParaRPr lang="ru-RU" alt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a:t>
            </a:r>
            <a:r>
              <a:rPr lang="ru-RU" dirty="0" err="1" smtClean="0"/>
              <a:t>Падавану</a:t>
            </a:r>
            <a:r>
              <a:rPr lang="ru-RU" dirty="0" smtClean="0"/>
              <a:t>» дорожная карта задаёт чёткое направление развития и обеспечивает понимание того, что необходимо изучать в каждый момент времени, даже если наставника нет рядом. </a:t>
            </a:r>
          </a:p>
          <a:p>
            <a:r>
              <a:rPr lang="ru-RU" dirty="0" smtClean="0"/>
              <a:t>Это полностью снимает проблему «первых дней», когда ты вообще не понимаешь – чем тебе нужно заниматься, а все вокруг заняты и никому до тебя нет дела. </a:t>
            </a:r>
          </a:p>
          <a:p>
            <a:r>
              <a:rPr lang="ru-RU" dirty="0" smtClean="0"/>
              <a:t>Помимо профессионального обучения, наставник обеспечивает бережную психологическую адаптацию, активно поддерживая подопечного и помогая решать повседневные «бытовые» проблемы. Занимая позицию «старшего товарища», наставник проводит экскурсию по офису, рассказывает к кому и зачем можно и нужно обращаться, знакомит с негласными офисными традициями и порядками, берёт с собой на обед или в курилку, вовлекает в корпоративные мероприятия и всегда находится в состоянии готовности ответить на любой вопрос.</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20</a:t>
            </a:fld>
            <a:endParaRPr lang="ru-RU" altLang="ru-RU"/>
          </a:p>
        </p:txBody>
      </p:sp>
    </p:spTree>
    <p:extLst>
      <p:ext uri="{BB962C8B-B14F-4D97-AF65-F5344CB8AC3E}">
        <p14:creationId xmlns:p14="http://schemas.microsoft.com/office/powerpoint/2010/main" val="339375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Для опытных специалистов – это возможность попробовать себя в новой роли, прокачать личные и профессиональные качества по новым направлениям.</a:t>
            </a:r>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21</a:t>
            </a:fld>
            <a:endParaRPr lang="ru-RU" altLang="ru-RU"/>
          </a:p>
        </p:txBody>
      </p:sp>
    </p:spTree>
    <p:extLst>
      <p:ext uri="{BB962C8B-B14F-4D97-AF65-F5344CB8AC3E}">
        <p14:creationId xmlns:p14="http://schemas.microsoft.com/office/powerpoint/2010/main" val="2540313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Руководители получают возможность быстрой оценки профессиональных и личных качеств сотрудников, на основе реальных результатов обучения, а также совокупных отзывов опытных коллег, взаимодействовавших с «</a:t>
            </a:r>
            <a:r>
              <a:rPr lang="ru-RU" dirty="0" err="1" smtClean="0"/>
              <a:t>падаваном</a:t>
            </a:r>
            <a:r>
              <a:rPr lang="ru-RU" dirty="0" smtClean="0"/>
              <a:t>». Помимо этого, руководитель получает картину реального профессионального уровня сотрудника и может соотнести его с уровнем, заявленным на собеседовании.</a:t>
            </a:r>
          </a:p>
          <a:p>
            <a:r>
              <a:rPr lang="ru-RU" dirty="0" smtClean="0"/>
              <a:t>В итоге, по истечении адаптационного периода, совмещённого с испытательным сроком, компания получает уверенного специалиста, ориентированного непосредственно на продукты компании, её процессы и специфику работы.</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22</a:t>
            </a:fld>
            <a:endParaRPr lang="ru-RU" altLang="ru-RU"/>
          </a:p>
        </p:txBody>
      </p:sp>
    </p:spTree>
    <p:extLst>
      <p:ext uri="{BB962C8B-B14F-4D97-AF65-F5344CB8AC3E}">
        <p14:creationId xmlns:p14="http://schemas.microsoft.com/office/powerpoint/2010/main" val="192433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этом, после завершения наставничества обучение сотрудников компании безусловно не должно прерываться.</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23</a:t>
            </a:fld>
            <a:endParaRPr lang="ru-RU" altLang="ru-RU"/>
          </a:p>
        </p:txBody>
      </p:sp>
    </p:spTree>
    <p:extLst>
      <p:ext uri="{BB962C8B-B14F-4D97-AF65-F5344CB8AC3E}">
        <p14:creationId xmlns:p14="http://schemas.microsoft.com/office/powerpoint/2010/main" val="239717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Существует множество возможностей развивать аналитиков, как говорится, без отрыва от рабочего места. Вот лишь некоторые из них:</a:t>
            </a:r>
            <a:endParaRPr lang="ru-RU" baseline="0" dirty="0" smtClean="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профессиональные гильдии, организованные</a:t>
            </a:r>
            <a:r>
              <a:rPr lang="ru-RU" baseline="0" dirty="0" smtClean="0"/>
              <a:t> внутри компании силами инициативных специалистов;</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статьи, интервью, </a:t>
            </a:r>
            <a:r>
              <a:rPr lang="ru-RU" dirty="0" err="1" smtClean="0"/>
              <a:t>скринкасты</a:t>
            </a:r>
            <a:r>
              <a:rPr lang="ru-RU" dirty="0" smtClean="0"/>
              <a:t> и прочие материалы от экспертов компании, публичные выступления на внешних конференциях или </a:t>
            </a:r>
            <a:r>
              <a:rPr lang="ru-RU" dirty="0" err="1" smtClean="0"/>
              <a:t>митапах</a:t>
            </a:r>
            <a:r>
              <a:rPr lang="ru-RU" dirty="0" smtClean="0"/>
              <a:t>, организуемых компанией;</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управленческие поединки, направленные на развитие целого спектра навыков в условиях сжатых временных рамок;</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регулярные задачи на развитие, которые могут касаться самых разных тем – технологий, инструментов, общих знаний. В рамках таких задач сотрудник в первую очередь развивается персонально, исследуя и прорабатывая вопрос, а затем развивает коллег, </a:t>
            </a:r>
            <a:r>
              <a:rPr lang="ru-RU" dirty="0" err="1" smtClean="0"/>
              <a:t>ознакамливая</a:t>
            </a:r>
            <a:r>
              <a:rPr lang="ru-RU" dirty="0" smtClean="0"/>
              <a:t> их с подготовленным материалом;</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обсуждение реальных проектных кейсов, с целью ознакомления сотрудников с интересным или нестандартным решением, либо использование такого кейса в качестве тренировки для поиска решения самостоятельно;</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baseline="0" dirty="0" smtClean="0"/>
              <a:t>самое разное обучение - </a:t>
            </a:r>
            <a:r>
              <a:rPr lang="ru-RU" dirty="0" smtClean="0"/>
              <a:t>внутренние курсы и </a:t>
            </a:r>
            <a:r>
              <a:rPr lang="ru-RU" dirty="0" err="1" smtClean="0"/>
              <a:t>вебинары</a:t>
            </a:r>
            <a:r>
              <a:rPr lang="ru-RU" dirty="0" smtClean="0"/>
              <a:t> на профессиональные и организационные темы – по предметным областям, инструментам и техникам работы, итогам выполненных проектов, изменениям законодательства в профильной сфере и т.д., а также, конечно же, разнообразное внешнее обучение</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ну и наконец бескрайний</a:t>
            </a:r>
            <a:r>
              <a:rPr lang="ru-RU" baseline="0" dirty="0" smtClean="0"/>
              <a:t> интернет с его безграничными возможностями учиться и узнавать что-то новое</a:t>
            </a:r>
            <a:endParaRPr lang="ru-RU" dirty="0" smtClean="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24</a:t>
            </a:fld>
            <a:endParaRPr lang="ru-RU" altLang="ru-RU"/>
          </a:p>
        </p:txBody>
      </p:sp>
    </p:spTree>
    <p:extLst>
      <p:ext uri="{BB962C8B-B14F-4D97-AF65-F5344CB8AC3E}">
        <p14:creationId xmlns:p14="http://schemas.microsoft.com/office/powerpoint/2010/main" val="4196850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Безусловно, всё вышеперечисленное потребует вливания временных и материальных ресурсов. Объём вливаний, по сути, будет зависеть</a:t>
            </a:r>
            <a:r>
              <a:rPr lang="ru-RU" baseline="0" dirty="0" smtClean="0"/>
              <a:t> лишь от того, насколько детально и глубоко вы захотите проработать систему наставничества именно в вашей компании.</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25</a:t>
            </a:fld>
            <a:endParaRPr lang="ru-RU" altLang="ru-RU"/>
          </a:p>
        </p:txBody>
      </p:sp>
    </p:spTree>
    <p:extLst>
      <p:ext uri="{BB962C8B-B14F-4D97-AF65-F5344CB8AC3E}">
        <p14:creationId xmlns:p14="http://schemas.microsoft.com/office/powerpoint/2010/main" val="1513707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Вот несколько примеров – на что можно и нужно тратить время и деньги, развивая</a:t>
            </a:r>
            <a:r>
              <a:rPr lang="ru-RU" baseline="0" dirty="0" smtClean="0"/>
              <a:t> систему наставничества:</a:t>
            </a:r>
          </a:p>
          <a:p>
            <a:pPr marL="171450" indent="-171450">
              <a:buFontTx/>
              <a:buChar char="-"/>
            </a:pPr>
            <a:r>
              <a:rPr lang="ru-RU" baseline="0" dirty="0" smtClean="0"/>
              <a:t>разработать </a:t>
            </a:r>
            <a:r>
              <a:rPr lang="ru-RU" baseline="0" dirty="0" err="1" smtClean="0"/>
              <a:t>скилл</a:t>
            </a:r>
            <a:r>
              <a:rPr lang="ru-RU" baseline="0" dirty="0" smtClean="0"/>
              <a:t>-матрицы для каждой должности или роли, существующей в компании;</a:t>
            </a:r>
          </a:p>
          <a:p>
            <a:pPr marL="171450" indent="-171450">
              <a:buFontTx/>
              <a:buChar char="-"/>
            </a:pPr>
            <a:r>
              <a:rPr lang="ru-RU" dirty="0" smtClean="0"/>
              <a:t>продумать детальный план обучения – ту самую дорожную карту, которой будет руководствоваться</a:t>
            </a:r>
            <a:r>
              <a:rPr lang="ru-RU" baseline="0" dirty="0" smtClean="0"/>
              <a:t> подопечный на каждом своём шаге;</a:t>
            </a:r>
          </a:p>
          <a:p>
            <a:pPr marL="171450" indent="-171450">
              <a:buFontTx/>
              <a:buChar char="-"/>
            </a:pPr>
            <a:r>
              <a:rPr lang="ru-RU" baseline="0" dirty="0" smtClean="0"/>
              <a:t>определить источники информации для каждого пункта плана и способы изучения этой информации, не забывая об использовании разных каналов усвоения;</a:t>
            </a:r>
          </a:p>
          <a:p>
            <a:pPr marL="171450" indent="-171450">
              <a:buFontTx/>
              <a:buChar char="-"/>
            </a:pPr>
            <a:r>
              <a:rPr lang="ru-RU" baseline="0" dirty="0" smtClean="0"/>
              <a:t>разработать образцы и шаблоны документации, которые можно будет использовать в дальнейшей работе;</a:t>
            </a:r>
          </a:p>
          <a:p>
            <a:pPr marL="171450" indent="-171450">
              <a:buFontTx/>
              <a:buChar char="-"/>
            </a:pPr>
            <a:r>
              <a:rPr lang="ru-RU" baseline="0" dirty="0" smtClean="0"/>
              <a:t>разработать внутренние регламентирующие документы, как по самой системе наставничества, так и те, которых вам не хватит для обучения </a:t>
            </a:r>
            <a:r>
              <a:rPr lang="ru-RU" baseline="0" dirty="0" err="1" smtClean="0"/>
              <a:t>падаванов</a:t>
            </a:r>
            <a:r>
              <a:rPr lang="ru-RU" baseline="0" dirty="0" smtClean="0"/>
              <a:t> – убеждаю вас, в ходе разработки плана обучения вы обязательно наткнётесь на нехватку подобных документов;</a:t>
            </a:r>
          </a:p>
          <a:p>
            <a:pPr marL="171450" indent="-171450">
              <a:buFontTx/>
              <a:buChar char="-"/>
            </a:pPr>
            <a:r>
              <a:rPr lang="ru-RU" baseline="0" dirty="0" smtClean="0"/>
              <a:t>и, наконец, придумать и проработать тренировочный проект-песочницу.</a:t>
            </a:r>
          </a:p>
          <a:p>
            <a:pPr marL="0" indent="0">
              <a:buFontTx/>
              <a:buNone/>
            </a:pPr>
            <a:r>
              <a:rPr lang="ru-RU" baseline="0" dirty="0" smtClean="0"/>
              <a:t>Безусловно, всё вышеперечисленное требует достаточно серьёзных вложений и занимает действительно много времени. При этом, для проработки каждого из этих пунктов можно либо выделять специальных сотрудников, которые будут заниматься этим, как основной своей задачей, либо «размазывать» эти активности, как фоновые ежемесячные задачи в своём подразделении. Безусловно, второй подход займёт намного больше времени.</a:t>
            </a:r>
          </a:p>
          <a:p>
            <a:pPr marL="0" indent="0">
              <a:buFontTx/>
              <a:buNone/>
            </a:pPr>
            <a:r>
              <a:rPr lang="ru-RU" baseline="0" dirty="0" smtClean="0"/>
              <a:t>Ну и наконец не следует забывать о том, что при планировании загрузки наставника основной его деятельностью, обязательно нужно учитывать выделение некоторого процента времени на наставничество. И конечно же помнить о «чистом» бонусе по итогам завершения наставничества.</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26</a:t>
            </a:fld>
            <a:endParaRPr lang="ru-RU" altLang="ru-RU"/>
          </a:p>
        </p:txBody>
      </p:sp>
    </p:spTree>
    <p:extLst>
      <p:ext uri="{BB962C8B-B14F-4D97-AF65-F5344CB8AC3E}">
        <p14:creationId xmlns:p14="http://schemas.microsoft.com/office/powerpoint/2010/main" val="2498674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моём личном багаже опыт работы и в компаниях, где адаптацией сотрудников не занимаются в принципе; и в компаниях, где эта процедура отдана на откуп самому сотруднику; и в компаниях, где наставничество – серьёзный внутренний процесс, непрерывно используемый и улучшаемый. </a:t>
            </a:r>
          </a:p>
          <a:p>
            <a:r>
              <a:rPr lang="ru-RU" dirty="0" smtClean="0"/>
              <a:t>Повторюсь, я сама неоднократно становилась таким наставником и «вырастила» отличных специалистов и просто хороших людей (минутка скромности). На основании этого опыта я искренне рекомендую начинать вовлекать наставничество в свою профессиональную жизнь.</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27</a:t>
            </a:fld>
            <a:endParaRPr lang="ru-RU" altLang="ru-RU"/>
          </a:p>
        </p:txBody>
      </p:sp>
    </p:spTree>
    <p:extLst>
      <p:ext uri="{BB962C8B-B14F-4D97-AF65-F5344CB8AC3E}">
        <p14:creationId xmlns:p14="http://schemas.microsoft.com/office/powerpoint/2010/main" val="1063675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вы начинающий специалист: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не стесняйтесь на собеседованиях задавать вопросы о существовании института наставничества в компании;</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познакомьтесь с существующими практиками развития и адаптации в различных компаниях;</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ru-RU" dirty="0" smtClean="0"/>
              <a:t>обратитесь к непосредственному руководству с просьбой прикрепления к опытному сотруднику.</a:t>
            </a:r>
          </a:p>
          <a:p>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28</a:t>
            </a:fld>
            <a:endParaRPr lang="ru-RU" altLang="ru-RU"/>
          </a:p>
        </p:txBody>
      </p:sp>
    </p:spTree>
    <p:extLst>
      <p:ext uri="{BB962C8B-B14F-4D97-AF65-F5344CB8AC3E}">
        <p14:creationId xmlns:p14="http://schemas.microsoft.com/office/powerpoint/2010/main" val="398368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вы опытный специалист: </a:t>
            </a:r>
          </a:p>
          <a:p>
            <a:pPr marL="171450" indent="-171450">
              <a:buFontTx/>
              <a:buChar char="-"/>
            </a:pPr>
            <a:r>
              <a:rPr lang="ru-RU" dirty="0" smtClean="0"/>
              <a:t>возьмите на вооружение какие-либо методы для помощи менее опытным коллегам;</a:t>
            </a:r>
          </a:p>
          <a:p>
            <a:pPr marL="171450" indent="-171450">
              <a:buFontTx/>
              <a:buChar char="-"/>
            </a:pPr>
            <a:r>
              <a:rPr lang="ru-RU" dirty="0" smtClean="0"/>
              <a:t>откройте новую возможность для собственного развития;</a:t>
            </a:r>
          </a:p>
          <a:p>
            <a:pPr marL="171450" indent="-171450">
              <a:buFontTx/>
              <a:buChar char="-"/>
            </a:pPr>
            <a:r>
              <a:rPr lang="ru-RU" dirty="0" smtClean="0"/>
              <a:t>обратитесь к непосредственному руководству с инициативой создания системы наставничества в вашей компании.</a:t>
            </a:r>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29</a:t>
            </a:fld>
            <a:endParaRPr lang="ru-RU" altLang="ru-RU"/>
          </a:p>
        </p:txBody>
      </p:sp>
    </p:spTree>
    <p:extLst>
      <p:ext uri="{BB962C8B-B14F-4D97-AF65-F5344CB8AC3E}">
        <p14:creationId xmlns:p14="http://schemas.microsoft.com/office/powerpoint/2010/main" val="191384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eaLnBrk="1" fontAlgn="auto" hangingPunct="1">
              <a:spcBef>
                <a:spcPts val="0"/>
              </a:spcBef>
              <a:spcAft>
                <a:spcPts val="0"/>
              </a:spcAft>
              <a:defRPr/>
            </a:pPr>
            <a:r>
              <a:rPr lang="ru-RU" dirty="0" smtClean="0"/>
              <a:t>Для</a:t>
            </a:r>
            <a:r>
              <a:rPr lang="ru-RU" baseline="0" dirty="0" smtClean="0"/>
              <a:t> начала несколько слов о том, кто я и почему решила, что могу сейчас вам обо всём этом рассказывать.</a:t>
            </a:r>
          </a:p>
          <a:p>
            <a:pPr eaLnBrk="1" fontAlgn="auto" hangingPunct="1">
              <a:spcBef>
                <a:spcPts val="0"/>
              </a:spcBef>
              <a:spcAft>
                <a:spcPts val="0"/>
              </a:spcAft>
              <a:defRPr/>
            </a:pPr>
            <a:r>
              <a:rPr lang="ru-RU" baseline="0" dirty="0" smtClean="0"/>
              <a:t>За 20 лет мне посчастливилось поработать в самых разных компаниях самых разных отраслей – это телекоммуникации, строительство, </a:t>
            </a:r>
            <a:r>
              <a:rPr lang="ru-RU" baseline="0" dirty="0" err="1" smtClean="0"/>
              <a:t>нефтегаз</a:t>
            </a:r>
            <a:r>
              <a:rPr lang="ru-RU" baseline="0" dirty="0" smtClean="0"/>
              <a:t>, ритейл, банки, промышленники, авиация и космическая отрасль и, конечно же, наше любимое </a:t>
            </a:r>
            <a:r>
              <a:rPr lang="en-US" baseline="0" dirty="0" smtClean="0"/>
              <a:t>IT</a:t>
            </a:r>
            <a:r>
              <a:rPr lang="ru-RU" baseline="0" dirty="0" smtClean="0"/>
              <a:t>.</a:t>
            </a:r>
          </a:p>
          <a:p>
            <a:pPr eaLnBrk="1" fontAlgn="auto" hangingPunct="1">
              <a:spcBef>
                <a:spcPts val="0"/>
              </a:spcBef>
              <a:spcAft>
                <a:spcPts val="0"/>
              </a:spcAft>
              <a:defRPr/>
            </a:pPr>
            <a:r>
              <a:rPr lang="ru-RU" baseline="0" dirty="0" smtClean="0"/>
              <a:t>Ну и примерно половину этого времени я официально состою в аналитических войсках и выполняю самые разные задачи в разных ролях – это бизнес- и системный анализ, проектирование крупных корпоративных систем и их интерфейсов, функциональное тестирование разработанных решений, постановка задач проектной команде в качестве </a:t>
            </a:r>
            <a:r>
              <a:rPr lang="ru-RU" baseline="0" dirty="0" err="1" smtClean="0"/>
              <a:t>лида</a:t>
            </a:r>
            <a:r>
              <a:rPr lang="ru-RU" baseline="0" dirty="0" smtClean="0"/>
              <a:t> и конечно же огромный кусок деятельности, связанной с внутренней методологией и экспертизой компаний, и, собственно, наставничеством, в котором мне удалось побывать как наставником, так и подопечным.</a:t>
            </a:r>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C7267F8B-6A23-4997-B6DE-708D5BD463E9}" type="slidenum">
              <a:rPr lang="ru-RU" altLang="ru-RU" smtClean="0"/>
              <a:pPr/>
              <a:t>3</a:t>
            </a:fld>
            <a:endParaRPr lang="ru-RU" altLang="ru-RU" smtClean="0"/>
          </a:p>
        </p:txBody>
      </p:sp>
    </p:spTree>
    <p:extLst>
      <p:ext uri="{BB962C8B-B14F-4D97-AF65-F5344CB8AC3E}">
        <p14:creationId xmlns:p14="http://schemas.microsoft.com/office/powerpoint/2010/main" val="1515897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вы руководитель:</a:t>
            </a:r>
          </a:p>
          <a:p>
            <a:pPr marL="171450" indent="-171450">
              <a:buFontTx/>
              <a:buChar char="-"/>
            </a:pPr>
            <a:r>
              <a:rPr lang="ru-RU" dirty="0" smtClean="0"/>
              <a:t>используйте практики адаптации молодых и развития опытных сотрудников;</a:t>
            </a:r>
          </a:p>
          <a:p>
            <a:pPr marL="171450" indent="-171450">
              <a:buFontTx/>
              <a:buChar char="-"/>
            </a:pPr>
            <a:r>
              <a:rPr lang="ru-RU" dirty="0" smtClean="0"/>
              <a:t>продвигайте потребность в системе наставничества</a:t>
            </a:r>
            <a:r>
              <a:rPr lang="ru-RU" baseline="0" dirty="0" smtClean="0"/>
              <a:t> на уровне компании или организуйте её локально в своём подразделении;</a:t>
            </a:r>
          </a:p>
          <a:p>
            <a:pPr marL="171450" indent="-171450">
              <a:buFontTx/>
              <a:buChar char="-"/>
            </a:pPr>
            <a:r>
              <a:rPr lang="ru-RU" dirty="0" smtClean="0"/>
              <a:t>замечайте потенциальных наставников и мотивируйте опытных сотрудников делиться своим опытом и знаниями.</a:t>
            </a:r>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30</a:t>
            </a:fld>
            <a:endParaRPr lang="ru-RU" altLang="ru-RU"/>
          </a:p>
        </p:txBody>
      </p:sp>
    </p:spTree>
    <p:extLst>
      <p:ext uri="{BB962C8B-B14F-4D97-AF65-F5344CB8AC3E}">
        <p14:creationId xmlns:p14="http://schemas.microsoft.com/office/powerpoint/2010/main" val="1070688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Развивайте себя и своих коллег! Возможно, когда-нибудь, они скажут вам за это «спасибо».</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31</a:t>
            </a:fld>
            <a:endParaRPr lang="ru-RU" altLang="ru-RU"/>
          </a:p>
        </p:txBody>
      </p:sp>
    </p:spTree>
    <p:extLst>
      <p:ext uri="{BB962C8B-B14F-4D97-AF65-F5344CB8AC3E}">
        <p14:creationId xmlns:p14="http://schemas.microsoft.com/office/powerpoint/2010/main" val="344349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Итак, начнём с целей и задач, которые можно и нужно ставить перед системой наставничества в вашей компании.</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4</a:t>
            </a:fld>
            <a:endParaRPr lang="ru-RU" altLang="ru-RU"/>
          </a:p>
        </p:txBody>
      </p:sp>
    </p:spTree>
    <p:extLst>
      <p:ext uri="{BB962C8B-B14F-4D97-AF65-F5344CB8AC3E}">
        <p14:creationId xmlns:p14="http://schemas.microsoft.com/office/powerpoint/2010/main" val="34109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начала – очертим рамки. Я часто наблюдаю, что наставничество рассматривается, как синоним слова «обучение», вследствие чего считается применимым исключительно к новичкам. </a:t>
            </a:r>
            <a:r>
              <a:rPr lang="ru-RU" b="1" dirty="0" smtClean="0"/>
              <a:t>На деле же</a:t>
            </a:r>
            <a:r>
              <a:rPr lang="ru-RU" dirty="0" smtClean="0"/>
              <a:t>, наставничество куда более мощный инструмент, который может использоваться для достижения различных целей и решения широкого круга задач.</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5</a:t>
            </a:fld>
            <a:endParaRPr lang="ru-RU" altLang="ru-RU"/>
          </a:p>
        </p:txBody>
      </p:sp>
    </p:spTree>
    <p:extLst>
      <p:ext uri="{BB962C8B-B14F-4D97-AF65-F5344CB8AC3E}">
        <p14:creationId xmlns:p14="http://schemas.microsoft.com/office/powerpoint/2010/main" val="381388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Главная тройка задач, которую можно ставить перед системой это:</a:t>
            </a:r>
          </a:p>
          <a:p>
            <a:pPr marL="171450" indent="-171450">
              <a:buFontTx/>
              <a:buChar char="-"/>
            </a:pPr>
            <a:r>
              <a:rPr lang="ru-RU" dirty="0" smtClean="0"/>
              <a:t>повышение квалификации персонала</a:t>
            </a:r>
          </a:p>
          <a:p>
            <a:pPr marL="171450" indent="-171450">
              <a:buFontTx/>
              <a:buChar char="-"/>
            </a:pPr>
            <a:r>
              <a:rPr lang="ru-RU" dirty="0" smtClean="0"/>
              <a:t>развитие позитивного отношения к работе и лояльности к компании</a:t>
            </a:r>
          </a:p>
          <a:p>
            <a:pPr marL="171450" indent="-171450">
              <a:buFontTx/>
              <a:buChar char="-"/>
            </a:pPr>
            <a:r>
              <a:rPr lang="ru-RU" dirty="0" smtClean="0"/>
              <a:t>сокращение длительности адаптационного периода и экономия времени руководителей</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6</a:t>
            </a:fld>
            <a:endParaRPr lang="ru-RU" altLang="ru-RU"/>
          </a:p>
        </p:txBody>
      </p:sp>
    </p:spTree>
    <p:extLst>
      <p:ext uri="{BB962C8B-B14F-4D97-AF65-F5344CB8AC3E}">
        <p14:creationId xmlns:p14="http://schemas.microsoft.com/office/powerpoint/2010/main" val="347084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первую очередь, наставничество – это безусловно адаптация. Но, настойчиво обращаю ваше внимание, адаптация не только профессиональная, но также организационная и психологическая. Именно такая совокупность направлений делает наставничество применимым не только для вчерашних студентов, пришедших в свою первую компанию. </a:t>
            </a:r>
          </a:p>
          <a:p>
            <a:r>
              <a:rPr lang="ru-RU" dirty="0" smtClean="0"/>
              <a:t>К примеру, организационная адаптация требуется практически любому новому сотруднику, безотносительно его опыта, должности и статуса. </a:t>
            </a:r>
          </a:p>
          <a:p>
            <a:r>
              <a:rPr lang="ru-RU" dirty="0" smtClean="0"/>
              <a:t>Если же мы говорим о сотруднике, уже работающем в компании и знающем её изнутри, но решившем сменить сферу деятельности и переквалифицироваться, то организационная адаптация уже неприменима, зато профессиональная и психологическая – крайне важны. </a:t>
            </a:r>
          </a:p>
          <a:p>
            <a:r>
              <a:rPr lang="ru-RU" dirty="0" smtClean="0"/>
              <a:t>В целом, грамотно выстроенная система наставничества гибко адаптируется к роли и профессиональному уровню сотрудника, чем и хороша.</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7</a:t>
            </a:fld>
            <a:endParaRPr lang="ru-RU" altLang="ru-RU"/>
          </a:p>
        </p:txBody>
      </p:sp>
    </p:spTree>
    <p:extLst>
      <p:ext uri="{BB962C8B-B14F-4D97-AF65-F5344CB8AC3E}">
        <p14:creationId xmlns:p14="http://schemas.microsoft.com/office/powerpoint/2010/main" val="3306249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 стоит забывать и о том, что наставничество – ещё и мощный инструмент развития. Причём не только «</a:t>
            </a:r>
            <a:r>
              <a:rPr lang="ru-RU" dirty="0" err="1" smtClean="0"/>
              <a:t>падавана</a:t>
            </a:r>
            <a:r>
              <a:rPr lang="ru-RU" dirty="0" smtClean="0"/>
              <a:t>», но и самого наставника, а также сотрудников, косвенно вовлечённых в поддержание и развитие самой системы. Иными</a:t>
            </a:r>
            <a:r>
              <a:rPr lang="ru-RU" baseline="0" dirty="0" smtClean="0"/>
              <a:t> словами, налаженная и работающая система наставничества развивает и компанию в целом, и её сотрудников.</a:t>
            </a:r>
            <a:endParaRPr lang="ru-RU" dirty="0" smtClean="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8</a:t>
            </a:fld>
            <a:endParaRPr lang="ru-RU" altLang="ru-RU"/>
          </a:p>
        </p:txBody>
      </p:sp>
    </p:spTree>
    <p:extLst>
      <p:ext uri="{BB962C8B-B14F-4D97-AF65-F5344CB8AC3E}">
        <p14:creationId xmlns:p14="http://schemas.microsoft.com/office/powerpoint/2010/main" val="407731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Основными двигателями и «рабочими единицами» системы наставничества безусловно являются опытные специалисты, которые стремятся стать хорошими наставниками и на регулярной основе передавать другим сотрудникам свои знания и опыт, а также оказывать поддержку.</a:t>
            </a:r>
            <a:endParaRPr lang="ru-RU" dirty="0"/>
          </a:p>
        </p:txBody>
      </p:sp>
      <p:sp>
        <p:nvSpPr>
          <p:cNvPr id="4" name="Номер слайда 3"/>
          <p:cNvSpPr>
            <a:spLocks noGrp="1"/>
          </p:cNvSpPr>
          <p:nvPr>
            <p:ph type="sldNum" sz="quarter" idx="10"/>
          </p:nvPr>
        </p:nvSpPr>
        <p:spPr/>
        <p:txBody>
          <a:bodyPr/>
          <a:lstStyle/>
          <a:p>
            <a:pPr>
              <a:defRPr/>
            </a:pPr>
            <a:fld id="{E5D7F56D-443F-4A1F-8D0F-755223517933}" type="slidenum">
              <a:rPr lang="ru-RU" altLang="ru-RU" smtClean="0"/>
              <a:pPr>
                <a:defRPr/>
              </a:pPr>
              <a:t>9</a:t>
            </a:fld>
            <a:endParaRPr lang="ru-RU" altLang="ru-RU"/>
          </a:p>
        </p:txBody>
      </p:sp>
    </p:spTree>
    <p:extLst>
      <p:ext uri="{BB962C8B-B14F-4D97-AF65-F5344CB8AC3E}">
        <p14:creationId xmlns:p14="http://schemas.microsoft.com/office/powerpoint/2010/main" val="102804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7B24AA2-D441-4994-931E-B137342AE871}" type="datetimeFigureOut">
              <a:rPr lang="ru-RU"/>
              <a:pPr>
                <a:defRPr/>
              </a:pPr>
              <a:t>17.05.2021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A33B72A-E532-437E-A891-FC3D7C5FB891}" type="slidenum">
              <a:rPr lang="ru-RU" altLang="ru-RU"/>
              <a:pPr>
                <a:defRPr/>
              </a:pPr>
              <a:t>‹#›</a:t>
            </a:fld>
            <a:endParaRPr lang="ru-RU" altLang="ru-RU"/>
          </a:p>
        </p:txBody>
      </p:sp>
    </p:spTree>
    <p:extLst>
      <p:ext uri="{BB962C8B-B14F-4D97-AF65-F5344CB8AC3E}">
        <p14:creationId xmlns:p14="http://schemas.microsoft.com/office/powerpoint/2010/main" val="251407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D3F10D5-3A8D-453D-B304-77AC55A4AC39}" type="datetimeFigureOut">
              <a:rPr lang="ru-RU"/>
              <a:pPr>
                <a:defRPr/>
              </a:pPr>
              <a:t>17.05.2021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5089E07-B7EE-4808-ABBA-4BF99BC06593}" type="slidenum">
              <a:rPr lang="ru-RU" altLang="ru-RU"/>
              <a:pPr>
                <a:defRPr/>
              </a:pPr>
              <a:t>‹#›</a:t>
            </a:fld>
            <a:endParaRPr lang="ru-RU" altLang="ru-RU"/>
          </a:p>
        </p:txBody>
      </p:sp>
    </p:spTree>
    <p:extLst>
      <p:ext uri="{BB962C8B-B14F-4D97-AF65-F5344CB8AC3E}">
        <p14:creationId xmlns:p14="http://schemas.microsoft.com/office/powerpoint/2010/main" val="381193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0842F0D-13BA-4313-AB9D-3A48023F6255}" type="datetimeFigureOut">
              <a:rPr lang="ru-RU"/>
              <a:pPr>
                <a:defRPr/>
              </a:pPr>
              <a:t>17.05.2021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9179E10-94B9-44FD-8B4E-2B8FB1B7F9AF}" type="slidenum">
              <a:rPr lang="ru-RU" altLang="ru-RU"/>
              <a:pPr>
                <a:defRPr/>
              </a:pPr>
              <a:t>‹#›</a:t>
            </a:fld>
            <a:endParaRPr lang="ru-RU" altLang="ru-RU"/>
          </a:p>
        </p:txBody>
      </p:sp>
    </p:spTree>
    <p:extLst>
      <p:ext uri="{BB962C8B-B14F-4D97-AF65-F5344CB8AC3E}">
        <p14:creationId xmlns:p14="http://schemas.microsoft.com/office/powerpoint/2010/main" val="49276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7AD1BAE-0BD6-4BCD-91FF-D3DFBC4066C2}" type="datetimeFigureOut">
              <a:rPr lang="ru-RU"/>
              <a:pPr>
                <a:defRPr/>
              </a:pPr>
              <a:t>17.05.2021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265408E-34D9-49C1-97BA-948E22288213}" type="slidenum">
              <a:rPr lang="ru-RU" altLang="ru-RU"/>
              <a:pPr>
                <a:defRPr/>
              </a:pPr>
              <a:t>‹#›</a:t>
            </a:fld>
            <a:endParaRPr lang="ru-RU" altLang="ru-RU"/>
          </a:p>
        </p:txBody>
      </p:sp>
    </p:spTree>
    <p:extLst>
      <p:ext uri="{BB962C8B-B14F-4D97-AF65-F5344CB8AC3E}">
        <p14:creationId xmlns:p14="http://schemas.microsoft.com/office/powerpoint/2010/main" val="130099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83A1903-BD60-44A5-9B88-59028F876161}" type="datetimeFigureOut">
              <a:rPr lang="ru-RU"/>
              <a:pPr>
                <a:defRPr/>
              </a:pPr>
              <a:t>17.05.2021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0A92765-9BD9-4956-B86D-0A986BE1DDA5}" type="slidenum">
              <a:rPr lang="ru-RU" altLang="ru-RU"/>
              <a:pPr>
                <a:defRPr/>
              </a:pPr>
              <a:t>‹#›</a:t>
            </a:fld>
            <a:endParaRPr lang="ru-RU" altLang="ru-RU"/>
          </a:p>
        </p:txBody>
      </p:sp>
    </p:spTree>
    <p:extLst>
      <p:ext uri="{BB962C8B-B14F-4D97-AF65-F5344CB8AC3E}">
        <p14:creationId xmlns:p14="http://schemas.microsoft.com/office/powerpoint/2010/main" val="378185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B02C6B-78B2-4241-BDEC-061A9E6F269C}" type="datetimeFigureOut">
              <a:rPr lang="ru-RU"/>
              <a:pPr>
                <a:defRPr/>
              </a:pPr>
              <a:t>17.05.2021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99AD181-D835-4A7D-9E8D-85CF05B8529C}" type="slidenum">
              <a:rPr lang="ru-RU" altLang="ru-RU"/>
              <a:pPr>
                <a:defRPr/>
              </a:pPr>
              <a:t>‹#›</a:t>
            </a:fld>
            <a:endParaRPr lang="ru-RU" altLang="ru-RU"/>
          </a:p>
        </p:txBody>
      </p:sp>
    </p:spTree>
    <p:extLst>
      <p:ext uri="{BB962C8B-B14F-4D97-AF65-F5344CB8AC3E}">
        <p14:creationId xmlns:p14="http://schemas.microsoft.com/office/powerpoint/2010/main" val="113043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3B2563C-8ADD-40ED-8FB0-D37028186E1E}" type="datetimeFigureOut">
              <a:rPr lang="ru-RU"/>
              <a:pPr>
                <a:defRPr/>
              </a:pPr>
              <a:t>17.05.2021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6A6A82D9-725A-4802-A0AC-7A5B5D8154B3}" type="slidenum">
              <a:rPr lang="ru-RU" altLang="ru-RU"/>
              <a:pPr>
                <a:defRPr/>
              </a:pPr>
              <a:t>‹#›</a:t>
            </a:fld>
            <a:endParaRPr lang="ru-RU" altLang="ru-RU"/>
          </a:p>
        </p:txBody>
      </p:sp>
    </p:spTree>
    <p:extLst>
      <p:ext uri="{BB962C8B-B14F-4D97-AF65-F5344CB8AC3E}">
        <p14:creationId xmlns:p14="http://schemas.microsoft.com/office/powerpoint/2010/main" val="163201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CED1F29-3E13-4C6D-B6BE-2E4628A8FCEE}" type="datetimeFigureOut">
              <a:rPr lang="ru-RU"/>
              <a:pPr>
                <a:defRPr/>
              </a:pPr>
              <a:t>17.05.2021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0DF95B8-2933-4717-8B3F-5FD31CFA2C7D}" type="slidenum">
              <a:rPr lang="ru-RU" altLang="ru-RU"/>
              <a:pPr>
                <a:defRPr/>
              </a:pPr>
              <a:t>‹#›</a:t>
            </a:fld>
            <a:endParaRPr lang="ru-RU" altLang="ru-RU"/>
          </a:p>
        </p:txBody>
      </p:sp>
    </p:spTree>
    <p:extLst>
      <p:ext uri="{BB962C8B-B14F-4D97-AF65-F5344CB8AC3E}">
        <p14:creationId xmlns:p14="http://schemas.microsoft.com/office/powerpoint/2010/main" val="53519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76963BE-62C2-408C-AA67-DD8C73AC752D}" type="datetimeFigureOut">
              <a:rPr lang="ru-RU"/>
              <a:pPr>
                <a:defRPr/>
              </a:pPr>
              <a:t>17.05.2021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3481AEF-1BDF-49F0-ABFC-9A0D52A0CE5B}" type="slidenum">
              <a:rPr lang="ru-RU" altLang="ru-RU"/>
              <a:pPr>
                <a:defRPr/>
              </a:pPr>
              <a:t>‹#›</a:t>
            </a:fld>
            <a:endParaRPr lang="ru-RU" altLang="ru-RU"/>
          </a:p>
        </p:txBody>
      </p:sp>
    </p:spTree>
    <p:extLst>
      <p:ext uri="{BB962C8B-B14F-4D97-AF65-F5344CB8AC3E}">
        <p14:creationId xmlns:p14="http://schemas.microsoft.com/office/powerpoint/2010/main" val="141480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A5FD242-FB10-41B8-A79F-8034BD992C84}" type="datetimeFigureOut">
              <a:rPr lang="ru-RU"/>
              <a:pPr>
                <a:defRPr/>
              </a:pPr>
              <a:t>17.05.2021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61378A8-9570-4515-B98C-D49FA73D32D6}" type="slidenum">
              <a:rPr lang="ru-RU" altLang="ru-RU"/>
              <a:pPr>
                <a:defRPr/>
              </a:pPr>
              <a:t>‹#›</a:t>
            </a:fld>
            <a:endParaRPr lang="ru-RU" altLang="ru-RU"/>
          </a:p>
        </p:txBody>
      </p:sp>
    </p:spTree>
    <p:extLst>
      <p:ext uri="{BB962C8B-B14F-4D97-AF65-F5344CB8AC3E}">
        <p14:creationId xmlns:p14="http://schemas.microsoft.com/office/powerpoint/2010/main" val="71507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7F0BEFF-97B0-4699-99E5-88D3ABDCC397}" type="datetimeFigureOut">
              <a:rPr lang="ru-RU"/>
              <a:pPr>
                <a:defRPr/>
              </a:pPr>
              <a:t>17.05.2021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CA711EE-55C8-4D77-AC7F-99A7D747AF5D}" type="slidenum">
              <a:rPr lang="ru-RU" altLang="ru-RU"/>
              <a:pPr>
                <a:defRPr/>
              </a:pPr>
              <a:t>‹#›</a:t>
            </a:fld>
            <a:endParaRPr lang="ru-RU" altLang="ru-RU"/>
          </a:p>
        </p:txBody>
      </p:sp>
    </p:spTree>
    <p:extLst>
      <p:ext uri="{BB962C8B-B14F-4D97-AF65-F5344CB8AC3E}">
        <p14:creationId xmlns:p14="http://schemas.microsoft.com/office/powerpoint/2010/main" val="878748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64547"/>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249D030-AA09-4682-940C-40F807076739}" type="datetimeFigureOut">
              <a:rPr lang="ru-RU"/>
              <a:pPr>
                <a:defRPr/>
              </a:pPr>
              <a:t>17.05.2021</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F7CD0BD-AF9F-4AB6-A1D7-5854C5D2212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12"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11.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1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6.xml"/><Relationship Id="rId7" Type="http://schemas.openxmlformats.org/officeDocument/2006/relationships/image" Target="../media/image69.emf"/><Relationship Id="rId12"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emf"/><Relationship Id="rId11" Type="http://schemas.openxmlformats.org/officeDocument/2006/relationships/image" Target="../media/image71.emf"/><Relationship Id="rId5" Type="http://schemas.openxmlformats.org/officeDocument/2006/relationships/image" Target="../media/image67.emf"/><Relationship Id="rId10" Type="http://schemas.openxmlformats.org/officeDocument/2006/relationships/image" Target="../media/image70.emf"/><Relationship Id="rId4" Type="http://schemas.openxmlformats.org/officeDocument/2006/relationships/image" Target="../media/image66.emf"/><Relationship Id="rId9" Type="http://schemas.openxmlformats.org/officeDocument/2006/relationships/image" Target="../media/image65.emf"/></Relationships>
</file>

<file path=ppt/slides/_rels/slide17.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18.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3" Type="http://schemas.openxmlformats.org/officeDocument/2006/relationships/image" Target="../media/image78.emf"/><Relationship Id="rId7" Type="http://schemas.openxmlformats.org/officeDocument/2006/relationships/image" Target="../media/image82.emf"/><Relationship Id="rId12" Type="http://schemas.openxmlformats.org/officeDocument/2006/relationships/image" Target="../media/image87.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emf"/><Relationship Id="rId11" Type="http://schemas.openxmlformats.org/officeDocument/2006/relationships/image" Target="../media/image86.emf"/><Relationship Id="rId5" Type="http://schemas.openxmlformats.org/officeDocument/2006/relationships/image" Target="../media/image80.emf"/><Relationship Id="rId10" Type="http://schemas.openxmlformats.org/officeDocument/2006/relationships/image" Target="../media/image85.emf"/><Relationship Id="rId4" Type="http://schemas.openxmlformats.org/officeDocument/2006/relationships/image" Target="../media/image79.emf"/><Relationship Id="rId9" Type="http://schemas.openxmlformats.org/officeDocument/2006/relationships/image" Target="../media/image84.emf"/></Relationships>
</file>

<file path=ppt/slides/_rels/slide1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90.emf"/></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emf"/><Relationship Id="rId4" Type="http://schemas.openxmlformats.org/officeDocument/2006/relationships/image" Target="../media/image93.emf"/></Relationships>
</file>

<file path=ppt/slides/_rels/slide2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2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emf"/></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102.emf"/></Relationships>
</file>

<file path=ppt/slides/_rels/slide2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5.webp"/><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emf"/></Relationships>
</file>

<file path=ppt/slides/_rels/slide26.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1.emf"/><Relationship Id="rId5" Type="http://schemas.openxmlformats.org/officeDocument/2006/relationships/image" Target="../media/image110.emf"/><Relationship Id="rId10" Type="http://schemas.openxmlformats.org/officeDocument/2006/relationships/image" Target="../media/image115.emf"/><Relationship Id="rId4" Type="http://schemas.openxmlformats.org/officeDocument/2006/relationships/image" Target="../media/image109.emf"/><Relationship Id="rId9" Type="http://schemas.openxmlformats.org/officeDocument/2006/relationships/image" Target="../media/image114.emf"/></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28.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2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slides/_rels/slide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6">
            <a:extLst>
              <a:ext uri="{FF2B5EF4-FFF2-40B4-BE49-F238E27FC236}">
                <a16:creationId xmlns:a16="http://schemas.microsoft.com/office/drawing/2014/main" id="{8F3877E6-0043-4F53-8CD3-DAECD21B1BCE}"/>
              </a:ext>
            </a:extLst>
          </p:cNvPr>
          <p:cNvSpPr/>
          <p:nvPr/>
        </p:nvSpPr>
        <p:spPr>
          <a:xfrm>
            <a:off x="0" y="0"/>
            <a:ext cx="12192000" cy="6858000"/>
          </a:xfrm>
          <a:prstGeom prst="rect">
            <a:avLst/>
          </a:prstGeom>
          <a:solidFill>
            <a:srgbClr val="46454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Рисунок 1"/>
          <p:cNvPicPr>
            <a:picLocks noChangeAspect="1"/>
          </p:cNvPicPr>
          <p:nvPr/>
        </p:nvPicPr>
        <p:blipFill>
          <a:blip r:embed="rId4"/>
          <a:stretch>
            <a:fillRect/>
          </a:stretch>
        </p:blipFill>
        <p:spPr>
          <a:xfrm>
            <a:off x="-42863" y="2447925"/>
            <a:ext cx="12277725" cy="19621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5181600" y="2514600"/>
            <a:ext cx="1828800" cy="1828800"/>
          </a:xfrm>
          <a:prstGeom prst="rect">
            <a:avLst/>
          </a:prstGeom>
        </p:spPr>
      </p:pic>
      <p:pic>
        <p:nvPicPr>
          <p:cNvPr id="5" name="Рисунок 4"/>
          <p:cNvPicPr>
            <a:picLocks noChangeAspect="1"/>
          </p:cNvPicPr>
          <p:nvPr/>
        </p:nvPicPr>
        <p:blipFill>
          <a:blip r:embed="rId4"/>
          <a:stretch>
            <a:fillRect/>
          </a:stretch>
        </p:blipFill>
        <p:spPr>
          <a:xfrm>
            <a:off x="7010400" y="1285875"/>
            <a:ext cx="3448050" cy="1228725"/>
          </a:xfrm>
          <a:prstGeom prst="rect">
            <a:avLst/>
          </a:prstGeom>
        </p:spPr>
      </p:pic>
      <p:pic>
        <p:nvPicPr>
          <p:cNvPr id="6" name="Рисунок 5"/>
          <p:cNvPicPr>
            <a:picLocks noChangeAspect="1"/>
          </p:cNvPicPr>
          <p:nvPr/>
        </p:nvPicPr>
        <p:blipFill>
          <a:blip r:embed="rId5"/>
          <a:stretch>
            <a:fillRect/>
          </a:stretch>
        </p:blipFill>
        <p:spPr>
          <a:xfrm>
            <a:off x="7392144" y="2962275"/>
            <a:ext cx="3971925" cy="933450"/>
          </a:xfrm>
          <a:prstGeom prst="rect">
            <a:avLst/>
          </a:prstGeom>
        </p:spPr>
      </p:pic>
      <p:pic>
        <p:nvPicPr>
          <p:cNvPr id="8" name="Рисунок 7"/>
          <p:cNvPicPr>
            <a:picLocks noChangeAspect="1"/>
          </p:cNvPicPr>
          <p:nvPr/>
        </p:nvPicPr>
        <p:blipFill>
          <a:blip r:embed="rId6"/>
          <a:stretch>
            <a:fillRect/>
          </a:stretch>
        </p:blipFill>
        <p:spPr>
          <a:xfrm>
            <a:off x="4576763" y="290512"/>
            <a:ext cx="3038475" cy="1990725"/>
          </a:xfrm>
          <a:prstGeom prst="rect">
            <a:avLst/>
          </a:prstGeom>
        </p:spPr>
      </p:pic>
      <p:pic>
        <p:nvPicPr>
          <p:cNvPr id="9" name="Рисунок 8"/>
          <p:cNvPicPr>
            <a:picLocks noChangeAspect="1"/>
          </p:cNvPicPr>
          <p:nvPr/>
        </p:nvPicPr>
        <p:blipFill>
          <a:blip r:embed="rId7"/>
          <a:stretch>
            <a:fillRect/>
          </a:stretch>
        </p:blipFill>
        <p:spPr>
          <a:xfrm>
            <a:off x="7010400" y="4129087"/>
            <a:ext cx="4048125" cy="1323975"/>
          </a:xfrm>
          <a:prstGeom prst="rect">
            <a:avLst/>
          </a:prstGeom>
        </p:spPr>
      </p:pic>
      <p:pic>
        <p:nvPicPr>
          <p:cNvPr id="10" name="Рисунок 9"/>
          <p:cNvPicPr>
            <a:picLocks noChangeAspect="1"/>
          </p:cNvPicPr>
          <p:nvPr/>
        </p:nvPicPr>
        <p:blipFill>
          <a:blip r:embed="rId8"/>
          <a:stretch>
            <a:fillRect/>
          </a:stretch>
        </p:blipFill>
        <p:spPr>
          <a:xfrm>
            <a:off x="4595813" y="4576762"/>
            <a:ext cx="3019425" cy="2000250"/>
          </a:xfrm>
          <a:prstGeom prst="rect">
            <a:avLst/>
          </a:prstGeom>
        </p:spPr>
      </p:pic>
      <p:pic>
        <p:nvPicPr>
          <p:cNvPr id="11" name="Рисунок 10"/>
          <p:cNvPicPr>
            <a:picLocks noChangeAspect="1"/>
          </p:cNvPicPr>
          <p:nvPr/>
        </p:nvPicPr>
        <p:blipFill>
          <a:blip r:embed="rId9"/>
          <a:stretch>
            <a:fillRect/>
          </a:stretch>
        </p:blipFill>
        <p:spPr>
          <a:xfrm>
            <a:off x="1104900" y="4129087"/>
            <a:ext cx="4076700" cy="1314450"/>
          </a:xfrm>
          <a:prstGeom prst="rect">
            <a:avLst/>
          </a:prstGeom>
        </p:spPr>
      </p:pic>
      <p:pic>
        <p:nvPicPr>
          <p:cNvPr id="12" name="Рисунок 11"/>
          <p:cNvPicPr>
            <a:picLocks noChangeAspect="1"/>
          </p:cNvPicPr>
          <p:nvPr/>
        </p:nvPicPr>
        <p:blipFill>
          <a:blip r:embed="rId10"/>
          <a:stretch>
            <a:fillRect/>
          </a:stretch>
        </p:blipFill>
        <p:spPr>
          <a:xfrm>
            <a:off x="5181600" y="2514599"/>
            <a:ext cx="1828800" cy="2066925"/>
          </a:xfrm>
          <a:prstGeom prst="rect">
            <a:avLst/>
          </a:prstGeom>
        </p:spPr>
      </p:pic>
      <p:pic>
        <p:nvPicPr>
          <p:cNvPr id="13" name="Рисунок 12"/>
          <p:cNvPicPr>
            <a:picLocks noChangeAspect="1"/>
          </p:cNvPicPr>
          <p:nvPr/>
        </p:nvPicPr>
        <p:blipFill>
          <a:blip r:embed="rId11"/>
          <a:stretch>
            <a:fillRect/>
          </a:stretch>
        </p:blipFill>
        <p:spPr>
          <a:xfrm>
            <a:off x="1047006" y="2962275"/>
            <a:ext cx="3752850" cy="933450"/>
          </a:xfrm>
          <a:prstGeom prst="rect">
            <a:avLst/>
          </a:prstGeom>
        </p:spPr>
      </p:pic>
      <p:pic>
        <p:nvPicPr>
          <p:cNvPr id="15" name="Рисунок 14"/>
          <p:cNvPicPr>
            <a:picLocks noChangeAspect="1"/>
          </p:cNvPicPr>
          <p:nvPr/>
        </p:nvPicPr>
        <p:blipFill>
          <a:blip r:embed="rId12"/>
          <a:stretch>
            <a:fillRect/>
          </a:stretch>
        </p:blipFill>
        <p:spPr>
          <a:xfrm>
            <a:off x="1047006" y="1285874"/>
            <a:ext cx="4000500" cy="1228725"/>
          </a:xfrm>
          <a:prstGeom prst="rect">
            <a:avLst/>
          </a:prstGeom>
        </p:spPr>
      </p:pic>
    </p:spTree>
    <p:extLst>
      <p:ext uri="{BB962C8B-B14F-4D97-AF65-F5344CB8AC3E}">
        <p14:creationId xmlns:p14="http://schemas.microsoft.com/office/powerpoint/2010/main" val="3537269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righ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552575" y="404664"/>
            <a:ext cx="9086850" cy="2381250"/>
          </a:xfrm>
          <a:prstGeom prst="rect">
            <a:avLst/>
          </a:prstGeom>
        </p:spPr>
      </p:pic>
      <p:pic>
        <p:nvPicPr>
          <p:cNvPr id="4" name="Рисунок 3"/>
          <p:cNvPicPr>
            <a:picLocks noChangeAspect="1"/>
          </p:cNvPicPr>
          <p:nvPr/>
        </p:nvPicPr>
        <p:blipFill>
          <a:blip r:embed="rId4"/>
          <a:stretch>
            <a:fillRect/>
          </a:stretch>
        </p:blipFill>
        <p:spPr>
          <a:xfrm>
            <a:off x="1552575" y="404664"/>
            <a:ext cx="3171825" cy="2343150"/>
          </a:xfrm>
          <a:prstGeom prst="rect">
            <a:avLst/>
          </a:prstGeom>
        </p:spPr>
      </p:pic>
      <p:pic>
        <p:nvPicPr>
          <p:cNvPr id="5" name="Рисунок 4"/>
          <p:cNvPicPr>
            <a:picLocks noChangeAspect="1"/>
          </p:cNvPicPr>
          <p:nvPr/>
        </p:nvPicPr>
        <p:blipFill>
          <a:blip r:embed="rId5"/>
          <a:stretch>
            <a:fillRect/>
          </a:stretch>
        </p:blipFill>
        <p:spPr>
          <a:xfrm>
            <a:off x="4840585" y="404664"/>
            <a:ext cx="2695575" cy="2381250"/>
          </a:xfrm>
          <a:prstGeom prst="rect">
            <a:avLst/>
          </a:prstGeom>
        </p:spPr>
      </p:pic>
      <p:pic>
        <p:nvPicPr>
          <p:cNvPr id="6" name="Рисунок 5"/>
          <p:cNvPicPr>
            <a:picLocks noChangeAspect="1"/>
          </p:cNvPicPr>
          <p:nvPr/>
        </p:nvPicPr>
        <p:blipFill>
          <a:blip r:embed="rId6"/>
          <a:stretch>
            <a:fillRect/>
          </a:stretch>
        </p:blipFill>
        <p:spPr>
          <a:xfrm>
            <a:off x="7981950" y="404664"/>
            <a:ext cx="2657475" cy="2381250"/>
          </a:xfrm>
          <a:prstGeom prst="rect">
            <a:avLst/>
          </a:prstGeom>
        </p:spPr>
      </p:pic>
      <p:pic>
        <p:nvPicPr>
          <p:cNvPr id="7" name="Рисунок 6"/>
          <p:cNvPicPr>
            <a:picLocks noChangeAspect="1"/>
          </p:cNvPicPr>
          <p:nvPr/>
        </p:nvPicPr>
        <p:blipFill>
          <a:blip r:embed="rId7"/>
          <a:stretch>
            <a:fillRect/>
          </a:stretch>
        </p:blipFill>
        <p:spPr>
          <a:xfrm>
            <a:off x="3080931" y="3068960"/>
            <a:ext cx="6210300" cy="3324225"/>
          </a:xfrm>
          <a:prstGeom prst="rect">
            <a:avLst/>
          </a:prstGeom>
        </p:spPr>
      </p:pic>
    </p:spTree>
    <p:extLst>
      <p:ext uri="{BB962C8B-B14F-4D97-AF65-F5344CB8AC3E}">
        <p14:creationId xmlns:p14="http://schemas.microsoft.com/office/powerpoint/2010/main" val="3221068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64547">
            <a:alpha val="40000"/>
          </a:srgb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0"/>
            <a:ext cx="12192000" cy="6858000"/>
          </a:xfrm>
          <a:prstGeom prst="rect">
            <a:avLst/>
          </a:prstGeom>
        </p:spPr>
      </p:pic>
      <p:sp>
        <p:nvSpPr>
          <p:cNvPr id="6" name="Rectangle 16">
            <a:extLst>
              <a:ext uri="{FF2B5EF4-FFF2-40B4-BE49-F238E27FC236}">
                <a16:creationId xmlns:a16="http://schemas.microsoft.com/office/drawing/2014/main" id="{8F3877E6-0043-4F53-8CD3-DAECD21B1BCE}"/>
              </a:ext>
            </a:extLst>
          </p:cNvPr>
          <p:cNvSpPr/>
          <p:nvPr/>
        </p:nvSpPr>
        <p:spPr>
          <a:xfrm>
            <a:off x="15678" y="0"/>
            <a:ext cx="12192000" cy="6858000"/>
          </a:xfrm>
          <a:prstGeom prst="rect">
            <a:avLst/>
          </a:prstGeom>
          <a:solidFill>
            <a:srgbClr val="4645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Рисунок 4"/>
          <p:cNvPicPr>
            <a:picLocks noChangeAspect="1"/>
          </p:cNvPicPr>
          <p:nvPr/>
        </p:nvPicPr>
        <p:blipFill>
          <a:blip r:embed="rId4"/>
          <a:stretch>
            <a:fillRect/>
          </a:stretch>
        </p:blipFill>
        <p:spPr>
          <a:xfrm>
            <a:off x="-46244" y="2790463"/>
            <a:ext cx="12284487" cy="1277074"/>
          </a:xfrm>
          <a:prstGeom prst="rect">
            <a:avLst/>
          </a:prstGeom>
        </p:spPr>
      </p:pic>
      <p:pic>
        <p:nvPicPr>
          <p:cNvPr id="8" name="Рисунок 7"/>
          <p:cNvPicPr>
            <a:picLocks noChangeAspect="1"/>
          </p:cNvPicPr>
          <p:nvPr/>
        </p:nvPicPr>
        <p:blipFill>
          <a:blip r:embed="rId5"/>
          <a:stretch>
            <a:fillRect/>
          </a:stretch>
        </p:blipFill>
        <p:spPr>
          <a:xfrm>
            <a:off x="7306762" y="5819135"/>
            <a:ext cx="4621886" cy="778217"/>
          </a:xfrm>
          <a:prstGeom prst="rect">
            <a:avLst/>
          </a:prstGeom>
        </p:spPr>
      </p:pic>
    </p:spTree>
    <p:extLst>
      <p:ext uri="{BB962C8B-B14F-4D97-AF65-F5344CB8AC3E}">
        <p14:creationId xmlns:p14="http://schemas.microsoft.com/office/powerpoint/2010/main" val="367904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1256196" y="640388"/>
            <a:ext cx="9679608" cy="5577223"/>
          </a:xfrm>
          <a:prstGeom prst="rect">
            <a:avLst/>
          </a:prstGeom>
        </p:spPr>
      </p:pic>
    </p:spTree>
    <p:extLst>
      <p:ext uri="{BB962C8B-B14F-4D97-AF65-F5344CB8AC3E}">
        <p14:creationId xmlns:p14="http://schemas.microsoft.com/office/powerpoint/2010/main" val="21211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256196" y="640388"/>
            <a:ext cx="9679608" cy="5577223"/>
          </a:xfrm>
          <a:prstGeom prst="rect">
            <a:avLst/>
          </a:prstGeom>
        </p:spPr>
      </p:pic>
    </p:spTree>
    <p:extLst>
      <p:ext uri="{BB962C8B-B14F-4D97-AF65-F5344CB8AC3E}">
        <p14:creationId xmlns:p14="http://schemas.microsoft.com/office/powerpoint/2010/main" val="3360649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256196" y="640388"/>
            <a:ext cx="9679608" cy="5577223"/>
          </a:xfrm>
          <a:prstGeom prst="rect">
            <a:avLst/>
          </a:prstGeom>
        </p:spPr>
      </p:pic>
    </p:spTree>
    <p:extLst>
      <p:ext uri="{BB962C8B-B14F-4D97-AF65-F5344CB8AC3E}">
        <p14:creationId xmlns:p14="http://schemas.microsoft.com/office/powerpoint/2010/main" val="173724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stretch>
            <a:fillRect/>
          </a:stretch>
        </p:blipFill>
        <p:spPr>
          <a:xfrm>
            <a:off x="2019300" y="1071562"/>
            <a:ext cx="8153400" cy="4714875"/>
          </a:xfrm>
          <a:prstGeom prst="rect">
            <a:avLst/>
          </a:prstGeom>
        </p:spPr>
      </p:pic>
      <p:pic>
        <p:nvPicPr>
          <p:cNvPr id="4" name="Рисунок 3"/>
          <p:cNvPicPr>
            <a:picLocks noChangeAspect="1"/>
          </p:cNvPicPr>
          <p:nvPr/>
        </p:nvPicPr>
        <p:blipFill>
          <a:blip r:embed="rId5"/>
          <a:stretch>
            <a:fillRect/>
          </a:stretch>
        </p:blipFill>
        <p:spPr>
          <a:xfrm>
            <a:off x="4610100" y="1071562"/>
            <a:ext cx="2971800" cy="1552575"/>
          </a:xfrm>
          <a:prstGeom prst="rect">
            <a:avLst/>
          </a:prstGeom>
        </p:spPr>
      </p:pic>
      <p:pic>
        <p:nvPicPr>
          <p:cNvPr id="5" name="Рисунок 4"/>
          <p:cNvPicPr>
            <a:picLocks noChangeAspect="1"/>
          </p:cNvPicPr>
          <p:nvPr/>
        </p:nvPicPr>
        <p:blipFill>
          <a:blip r:embed="rId6"/>
          <a:stretch>
            <a:fillRect/>
          </a:stretch>
        </p:blipFill>
        <p:spPr>
          <a:xfrm>
            <a:off x="2019300" y="1864116"/>
            <a:ext cx="2971800" cy="1552575"/>
          </a:xfrm>
          <a:prstGeom prst="rect">
            <a:avLst/>
          </a:prstGeom>
        </p:spPr>
      </p:pic>
      <p:pic>
        <p:nvPicPr>
          <p:cNvPr id="7" name="Рисунок 6"/>
          <p:cNvPicPr>
            <a:picLocks noChangeAspect="1"/>
          </p:cNvPicPr>
          <p:nvPr/>
        </p:nvPicPr>
        <p:blipFill>
          <a:blip r:embed="rId7"/>
          <a:stretch>
            <a:fillRect/>
          </a:stretch>
        </p:blipFill>
        <p:spPr>
          <a:xfrm>
            <a:off x="7200900" y="1855990"/>
            <a:ext cx="2971800" cy="1552575"/>
          </a:xfrm>
          <a:prstGeom prst="rect">
            <a:avLst/>
          </a:prstGeom>
        </p:spPr>
      </p:pic>
      <p:graphicFrame>
        <p:nvGraphicFramePr>
          <p:cNvPr id="8" name="Объект 7"/>
          <p:cNvGraphicFramePr>
            <a:graphicFrameLocks noChangeAspect="1"/>
          </p:cNvGraphicFramePr>
          <p:nvPr>
            <p:extLst>
              <p:ext uri="{D42A27DB-BD31-4B8C-83A1-F6EECF244321}">
                <p14:modId xmlns:p14="http://schemas.microsoft.com/office/powerpoint/2010/main" val="294681607"/>
              </p:ext>
            </p:extLst>
          </p:nvPr>
        </p:nvGraphicFramePr>
        <p:xfrm>
          <a:off x="7210425" y="3457489"/>
          <a:ext cx="2962275" cy="1543050"/>
        </p:xfrm>
        <a:graphic>
          <a:graphicData uri="http://schemas.openxmlformats.org/presentationml/2006/ole">
            <mc:AlternateContent xmlns:mc="http://schemas.openxmlformats.org/markup-compatibility/2006">
              <mc:Choice xmlns:v="urn:schemas-microsoft-com:vml" Requires="v">
                <p:oleObj spid="_x0000_s1033" name="Visio" r:id="rId8" imgW="2962569" imgH="1542805" progId="Visio.Drawing.15">
                  <p:embed/>
                </p:oleObj>
              </mc:Choice>
              <mc:Fallback>
                <p:oleObj name="Visio" r:id="rId8" imgW="2962569" imgH="1542805" progId="Visio.Drawing.15">
                  <p:embed/>
                  <p:pic>
                    <p:nvPicPr>
                      <p:cNvPr id="0" name=""/>
                      <p:cNvPicPr/>
                      <p:nvPr/>
                    </p:nvPicPr>
                    <p:blipFill>
                      <a:blip r:embed="rId9"/>
                      <a:stretch>
                        <a:fillRect/>
                      </a:stretch>
                    </p:blipFill>
                    <p:spPr>
                      <a:xfrm>
                        <a:off x="7210425" y="3457489"/>
                        <a:ext cx="2962275" cy="1543050"/>
                      </a:xfrm>
                      <a:prstGeom prst="rect">
                        <a:avLst/>
                      </a:prstGeom>
                    </p:spPr>
                  </p:pic>
                </p:oleObj>
              </mc:Fallback>
            </mc:AlternateContent>
          </a:graphicData>
        </a:graphic>
      </p:graphicFrame>
      <p:pic>
        <p:nvPicPr>
          <p:cNvPr id="9" name="Рисунок 8"/>
          <p:cNvPicPr>
            <a:picLocks noChangeAspect="1"/>
          </p:cNvPicPr>
          <p:nvPr/>
        </p:nvPicPr>
        <p:blipFill>
          <a:blip r:embed="rId10"/>
          <a:stretch>
            <a:fillRect/>
          </a:stretch>
        </p:blipFill>
        <p:spPr>
          <a:xfrm>
            <a:off x="2019300" y="3447964"/>
            <a:ext cx="2971800" cy="1552575"/>
          </a:xfrm>
          <a:prstGeom prst="rect">
            <a:avLst/>
          </a:prstGeom>
        </p:spPr>
      </p:pic>
      <p:pic>
        <p:nvPicPr>
          <p:cNvPr id="10" name="Рисунок 9"/>
          <p:cNvPicPr>
            <a:picLocks noChangeAspect="1"/>
          </p:cNvPicPr>
          <p:nvPr/>
        </p:nvPicPr>
        <p:blipFill>
          <a:blip r:embed="rId11"/>
          <a:stretch>
            <a:fillRect/>
          </a:stretch>
        </p:blipFill>
        <p:spPr>
          <a:xfrm>
            <a:off x="4610100" y="4246171"/>
            <a:ext cx="2971800" cy="1552575"/>
          </a:xfrm>
          <a:prstGeom prst="rect">
            <a:avLst/>
          </a:prstGeom>
        </p:spPr>
      </p:pic>
      <p:pic>
        <p:nvPicPr>
          <p:cNvPr id="11" name="Рисунок 10"/>
          <p:cNvPicPr>
            <a:picLocks noChangeAspect="1"/>
          </p:cNvPicPr>
          <p:nvPr/>
        </p:nvPicPr>
        <p:blipFill>
          <a:blip r:embed="rId12"/>
          <a:stretch>
            <a:fillRect/>
          </a:stretch>
        </p:blipFill>
        <p:spPr>
          <a:xfrm>
            <a:off x="4610100" y="2652712"/>
            <a:ext cx="2971800" cy="1552575"/>
          </a:xfrm>
          <a:prstGeom prst="rect">
            <a:avLst/>
          </a:prstGeom>
        </p:spPr>
      </p:pic>
    </p:spTree>
    <p:extLst>
      <p:ext uri="{BB962C8B-B14F-4D97-AF65-F5344CB8AC3E}">
        <p14:creationId xmlns:p14="http://schemas.microsoft.com/office/powerpoint/2010/main" val="367354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3359696" y="188640"/>
            <a:ext cx="2133600" cy="2676525"/>
          </a:xfrm>
          <a:prstGeom prst="rect">
            <a:avLst/>
          </a:prstGeom>
        </p:spPr>
      </p:pic>
      <p:pic>
        <p:nvPicPr>
          <p:cNvPr id="12" name="Рисунок 11"/>
          <p:cNvPicPr>
            <a:picLocks noChangeAspect="1"/>
          </p:cNvPicPr>
          <p:nvPr/>
        </p:nvPicPr>
        <p:blipFill>
          <a:blip r:embed="rId4"/>
          <a:stretch>
            <a:fillRect/>
          </a:stretch>
        </p:blipFill>
        <p:spPr>
          <a:xfrm>
            <a:off x="6456040" y="188640"/>
            <a:ext cx="2771775" cy="2724150"/>
          </a:xfrm>
          <a:prstGeom prst="rect">
            <a:avLst/>
          </a:prstGeom>
        </p:spPr>
      </p:pic>
      <p:pic>
        <p:nvPicPr>
          <p:cNvPr id="13" name="Рисунок 12"/>
          <p:cNvPicPr>
            <a:picLocks noChangeAspect="1"/>
          </p:cNvPicPr>
          <p:nvPr/>
        </p:nvPicPr>
        <p:blipFill>
          <a:blip r:embed="rId5"/>
          <a:stretch>
            <a:fillRect/>
          </a:stretch>
        </p:blipFill>
        <p:spPr>
          <a:xfrm>
            <a:off x="2683421" y="4002360"/>
            <a:ext cx="3486150" cy="2743200"/>
          </a:xfrm>
          <a:prstGeom prst="rect">
            <a:avLst/>
          </a:prstGeom>
        </p:spPr>
      </p:pic>
      <p:pic>
        <p:nvPicPr>
          <p:cNvPr id="14" name="Рисунок 13"/>
          <p:cNvPicPr>
            <a:picLocks noChangeAspect="1"/>
          </p:cNvPicPr>
          <p:nvPr/>
        </p:nvPicPr>
        <p:blipFill>
          <a:blip r:embed="rId6"/>
          <a:stretch>
            <a:fillRect/>
          </a:stretch>
        </p:blipFill>
        <p:spPr>
          <a:xfrm>
            <a:off x="6322689" y="3926160"/>
            <a:ext cx="3038475" cy="2819400"/>
          </a:xfrm>
          <a:prstGeom prst="rect">
            <a:avLst/>
          </a:prstGeom>
        </p:spPr>
      </p:pic>
      <p:pic>
        <p:nvPicPr>
          <p:cNvPr id="15" name="Рисунок 14"/>
          <p:cNvPicPr>
            <a:picLocks noChangeAspect="1"/>
          </p:cNvPicPr>
          <p:nvPr/>
        </p:nvPicPr>
        <p:blipFill>
          <a:blip r:embed="rId7"/>
          <a:stretch>
            <a:fillRect/>
          </a:stretch>
        </p:blipFill>
        <p:spPr>
          <a:xfrm>
            <a:off x="2619375" y="1033462"/>
            <a:ext cx="6953250" cy="4791075"/>
          </a:xfrm>
          <a:prstGeom prst="rect">
            <a:avLst/>
          </a:prstGeom>
        </p:spPr>
      </p:pic>
    </p:spTree>
    <p:extLst>
      <p:ext uri="{BB962C8B-B14F-4D97-AF65-F5344CB8AC3E}">
        <p14:creationId xmlns:p14="http://schemas.microsoft.com/office/powerpoint/2010/main" val="351365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a:stretch>
            <a:fillRect/>
          </a:stretch>
        </p:blipFill>
        <p:spPr>
          <a:xfrm>
            <a:off x="275945" y="3854765"/>
            <a:ext cx="5695950" cy="2076450"/>
          </a:xfrm>
          <a:prstGeom prst="rect">
            <a:avLst/>
          </a:prstGeom>
        </p:spPr>
      </p:pic>
      <p:pic>
        <p:nvPicPr>
          <p:cNvPr id="10" name="Рисунок 9"/>
          <p:cNvPicPr>
            <a:picLocks noChangeAspect="1"/>
          </p:cNvPicPr>
          <p:nvPr/>
        </p:nvPicPr>
        <p:blipFill>
          <a:blip r:embed="rId4"/>
          <a:stretch>
            <a:fillRect/>
          </a:stretch>
        </p:blipFill>
        <p:spPr>
          <a:xfrm>
            <a:off x="6251986" y="3872830"/>
            <a:ext cx="5695950" cy="2076450"/>
          </a:xfrm>
          <a:prstGeom prst="rect">
            <a:avLst/>
          </a:prstGeom>
        </p:spPr>
      </p:pic>
      <p:pic>
        <p:nvPicPr>
          <p:cNvPr id="8" name="Рисунок 7"/>
          <p:cNvPicPr>
            <a:picLocks noChangeAspect="1"/>
          </p:cNvPicPr>
          <p:nvPr/>
        </p:nvPicPr>
        <p:blipFill>
          <a:blip r:embed="rId5"/>
          <a:stretch>
            <a:fillRect/>
          </a:stretch>
        </p:blipFill>
        <p:spPr>
          <a:xfrm>
            <a:off x="6220941" y="908720"/>
            <a:ext cx="5695950" cy="2076450"/>
          </a:xfrm>
          <a:prstGeom prst="rect">
            <a:avLst/>
          </a:prstGeom>
        </p:spPr>
      </p:pic>
      <p:pic>
        <p:nvPicPr>
          <p:cNvPr id="5" name="Рисунок 4"/>
          <p:cNvPicPr>
            <a:picLocks noChangeAspect="1"/>
          </p:cNvPicPr>
          <p:nvPr/>
        </p:nvPicPr>
        <p:blipFill>
          <a:blip r:embed="rId6"/>
          <a:stretch>
            <a:fillRect/>
          </a:stretch>
        </p:blipFill>
        <p:spPr>
          <a:xfrm>
            <a:off x="4062412" y="2924175"/>
            <a:ext cx="4067175" cy="1009650"/>
          </a:xfrm>
          <a:prstGeom prst="rect">
            <a:avLst/>
          </a:prstGeom>
        </p:spPr>
      </p:pic>
      <p:pic>
        <p:nvPicPr>
          <p:cNvPr id="6" name="Рисунок 5"/>
          <p:cNvPicPr>
            <a:picLocks noChangeAspect="1"/>
          </p:cNvPicPr>
          <p:nvPr/>
        </p:nvPicPr>
        <p:blipFill>
          <a:blip r:embed="rId7"/>
          <a:stretch>
            <a:fillRect/>
          </a:stretch>
        </p:blipFill>
        <p:spPr>
          <a:xfrm>
            <a:off x="8040216" y="3105150"/>
            <a:ext cx="3876675" cy="647700"/>
          </a:xfrm>
          <a:prstGeom prst="rect">
            <a:avLst/>
          </a:prstGeom>
        </p:spPr>
      </p:pic>
      <p:pic>
        <p:nvPicPr>
          <p:cNvPr id="7" name="Рисунок 6"/>
          <p:cNvPicPr>
            <a:picLocks noChangeAspect="1"/>
          </p:cNvPicPr>
          <p:nvPr/>
        </p:nvPicPr>
        <p:blipFill>
          <a:blip r:embed="rId8"/>
          <a:stretch>
            <a:fillRect/>
          </a:stretch>
        </p:blipFill>
        <p:spPr>
          <a:xfrm>
            <a:off x="7135341" y="1996827"/>
            <a:ext cx="4781550" cy="1000125"/>
          </a:xfrm>
          <a:prstGeom prst="rect">
            <a:avLst/>
          </a:prstGeom>
        </p:spPr>
      </p:pic>
      <p:pic>
        <p:nvPicPr>
          <p:cNvPr id="9" name="Рисунок 8"/>
          <p:cNvPicPr>
            <a:picLocks noChangeAspect="1"/>
          </p:cNvPicPr>
          <p:nvPr/>
        </p:nvPicPr>
        <p:blipFill>
          <a:blip r:embed="rId9"/>
          <a:stretch>
            <a:fillRect/>
          </a:stretch>
        </p:blipFill>
        <p:spPr>
          <a:xfrm>
            <a:off x="7141796" y="3861048"/>
            <a:ext cx="4781550" cy="1000125"/>
          </a:xfrm>
          <a:prstGeom prst="rect">
            <a:avLst/>
          </a:prstGeom>
        </p:spPr>
      </p:pic>
      <p:pic>
        <p:nvPicPr>
          <p:cNvPr id="16" name="Рисунок 15"/>
          <p:cNvPicPr>
            <a:picLocks noChangeAspect="1"/>
          </p:cNvPicPr>
          <p:nvPr/>
        </p:nvPicPr>
        <p:blipFill>
          <a:blip r:embed="rId10"/>
          <a:stretch>
            <a:fillRect/>
          </a:stretch>
        </p:blipFill>
        <p:spPr>
          <a:xfrm>
            <a:off x="275945" y="908720"/>
            <a:ext cx="5695950" cy="2076450"/>
          </a:xfrm>
          <a:prstGeom prst="rect">
            <a:avLst/>
          </a:prstGeom>
        </p:spPr>
      </p:pic>
      <p:pic>
        <p:nvPicPr>
          <p:cNvPr id="17" name="Рисунок 16"/>
          <p:cNvPicPr>
            <a:picLocks noChangeAspect="1"/>
          </p:cNvPicPr>
          <p:nvPr/>
        </p:nvPicPr>
        <p:blipFill>
          <a:blip r:embed="rId11"/>
          <a:stretch>
            <a:fillRect/>
          </a:stretch>
        </p:blipFill>
        <p:spPr>
          <a:xfrm>
            <a:off x="275109" y="3105150"/>
            <a:ext cx="3876675" cy="647700"/>
          </a:xfrm>
          <a:prstGeom prst="rect">
            <a:avLst/>
          </a:prstGeom>
        </p:spPr>
      </p:pic>
      <p:pic>
        <p:nvPicPr>
          <p:cNvPr id="18" name="Рисунок 17"/>
          <p:cNvPicPr>
            <a:picLocks noChangeAspect="1"/>
          </p:cNvPicPr>
          <p:nvPr/>
        </p:nvPicPr>
        <p:blipFill>
          <a:blip r:embed="rId12"/>
          <a:stretch>
            <a:fillRect/>
          </a:stretch>
        </p:blipFill>
        <p:spPr>
          <a:xfrm>
            <a:off x="275108" y="1985045"/>
            <a:ext cx="4781550" cy="1000125"/>
          </a:xfrm>
          <a:prstGeom prst="rect">
            <a:avLst/>
          </a:prstGeom>
        </p:spPr>
      </p:pic>
      <p:pic>
        <p:nvPicPr>
          <p:cNvPr id="19" name="Рисунок 18"/>
          <p:cNvPicPr>
            <a:picLocks noChangeAspect="1"/>
          </p:cNvPicPr>
          <p:nvPr/>
        </p:nvPicPr>
        <p:blipFill>
          <a:blip r:embed="rId13"/>
          <a:stretch>
            <a:fillRect/>
          </a:stretch>
        </p:blipFill>
        <p:spPr>
          <a:xfrm>
            <a:off x="277598" y="3854765"/>
            <a:ext cx="4781550" cy="1000125"/>
          </a:xfrm>
          <a:prstGeom prst="rect">
            <a:avLst/>
          </a:prstGeom>
        </p:spPr>
      </p:pic>
    </p:spTree>
    <p:extLst>
      <p:ext uri="{BB962C8B-B14F-4D97-AF65-F5344CB8AC3E}">
        <p14:creationId xmlns:p14="http://schemas.microsoft.com/office/powerpoint/2010/main" val="344688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16">
            <a:extLst>
              <a:ext uri="{FF2B5EF4-FFF2-40B4-BE49-F238E27FC236}">
                <a16:creationId xmlns:a16="http://schemas.microsoft.com/office/drawing/2014/main" id="{8F3877E6-0043-4F53-8CD3-DAECD21B1BCE}"/>
              </a:ext>
            </a:extLst>
          </p:cNvPr>
          <p:cNvSpPr/>
          <p:nvPr/>
        </p:nvSpPr>
        <p:spPr>
          <a:xfrm>
            <a:off x="0" y="0"/>
            <a:ext cx="12192000" cy="6858000"/>
          </a:xfrm>
          <a:prstGeom prst="rect">
            <a:avLst/>
          </a:prstGeom>
          <a:solidFill>
            <a:srgbClr val="4645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Рисунок 1"/>
          <p:cNvPicPr>
            <a:picLocks noChangeAspect="1"/>
          </p:cNvPicPr>
          <p:nvPr/>
        </p:nvPicPr>
        <p:blipFill>
          <a:blip r:embed="rId4"/>
          <a:stretch>
            <a:fillRect/>
          </a:stretch>
        </p:blipFill>
        <p:spPr>
          <a:xfrm>
            <a:off x="-46244" y="2790463"/>
            <a:ext cx="12284487" cy="1277074"/>
          </a:xfrm>
          <a:prstGeom prst="rect">
            <a:avLst/>
          </a:prstGeom>
        </p:spPr>
      </p:pic>
      <p:pic>
        <p:nvPicPr>
          <p:cNvPr id="7" name="Рисунок 6"/>
          <p:cNvPicPr>
            <a:picLocks noChangeAspect="1"/>
          </p:cNvPicPr>
          <p:nvPr/>
        </p:nvPicPr>
        <p:blipFill>
          <a:blip r:embed="rId5"/>
          <a:stretch>
            <a:fillRect/>
          </a:stretch>
        </p:blipFill>
        <p:spPr>
          <a:xfrm>
            <a:off x="263352" y="5877272"/>
            <a:ext cx="4621886" cy="778217"/>
          </a:xfrm>
          <a:prstGeom prst="rect">
            <a:avLst/>
          </a:prstGeom>
        </p:spPr>
      </p:pic>
    </p:spTree>
    <p:extLst>
      <p:ext uri="{BB962C8B-B14F-4D97-AF65-F5344CB8AC3E}">
        <p14:creationId xmlns:p14="http://schemas.microsoft.com/office/powerpoint/2010/main" val="178118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stretch>
            <a:fillRect/>
          </a:stretch>
        </p:blipFill>
        <p:spPr>
          <a:xfrm>
            <a:off x="6312024" y="4671645"/>
            <a:ext cx="5143500" cy="1476375"/>
          </a:xfrm>
          <a:prstGeom prst="rect">
            <a:avLst/>
          </a:prstGeom>
        </p:spPr>
      </p:pic>
      <p:pic>
        <p:nvPicPr>
          <p:cNvPr id="11" name="Рисунок 10"/>
          <p:cNvPicPr>
            <a:picLocks noChangeAspect="1"/>
          </p:cNvPicPr>
          <p:nvPr/>
        </p:nvPicPr>
        <p:blipFill>
          <a:blip r:embed="rId4"/>
          <a:stretch>
            <a:fillRect/>
          </a:stretch>
        </p:blipFill>
        <p:spPr>
          <a:xfrm>
            <a:off x="6312024" y="2690811"/>
            <a:ext cx="4257675" cy="1476375"/>
          </a:xfrm>
          <a:prstGeom prst="rect">
            <a:avLst/>
          </a:prstGeom>
        </p:spPr>
      </p:pic>
      <p:pic>
        <p:nvPicPr>
          <p:cNvPr id="10" name="Рисунок 9"/>
          <p:cNvPicPr>
            <a:picLocks noChangeAspect="1"/>
          </p:cNvPicPr>
          <p:nvPr/>
        </p:nvPicPr>
        <p:blipFill>
          <a:blip r:embed="rId5"/>
          <a:stretch>
            <a:fillRect/>
          </a:stretch>
        </p:blipFill>
        <p:spPr>
          <a:xfrm>
            <a:off x="6312024" y="709976"/>
            <a:ext cx="4095750" cy="1476375"/>
          </a:xfrm>
          <a:prstGeom prst="rect">
            <a:avLst/>
          </a:prstGeom>
        </p:spPr>
      </p:pic>
      <p:pic>
        <p:nvPicPr>
          <p:cNvPr id="9" name="Рисунок 8"/>
          <p:cNvPicPr>
            <a:picLocks noChangeAspect="1"/>
          </p:cNvPicPr>
          <p:nvPr/>
        </p:nvPicPr>
        <p:blipFill>
          <a:blip r:embed="rId6"/>
          <a:stretch>
            <a:fillRect/>
          </a:stretch>
        </p:blipFill>
        <p:spPr>
          <a:xfrm>
            <a:off x="733425" y="4671646"/>
            <a:ext cx="4819650" cy="1476375"/>
          </a:xfrm>
          <a:prstGeom prst="rect">
            <a:avLst/>
          </a:prstGeom>
        </p:spPr>
      </p:pic>
      <p:pic>
        <p:nvPicPr>
          <p:cNvPr id="8" name="Рисунок 7"/>
          <p:cNvPicPr>
            <a:picLocks noChangeAspect="1"/>
          </p:cNvPicPr>
          <p:nvPr/>
        </p:nvPicPr>
        <p:blipFill>
          <a:blip r:embed="rId7"/>
          <a:stretch>
            <a:fillRect/>
          </a:stretch>
        </p:blipFill>
        <p:spPr>
          <a:xfrm>
            <a:off x="739350" y="2690811"/>
            <a:ext cx="4591050" cy="1476375"/>
          </a:xfrm>
          <a:prstGeom prst="rect">
            <a:avLst/>
          </a:prstGeom>
        </p:spPr>
      </p:pic>
      <p:pic>
        <p:nvPicPr>
          <p:cNvPr id="7" name="Рисунок 6"/>
          <p:cNvPicPr>
            <a:picLocks noChangeAspect="1"/>
          </p:cNvPicPr>
          <p:nvPr/>
        </p:nvPicPr>
        <p:blipFill>
          <a:blip r:embed="rId8"/>
          <a:stretch>
            <a:fillRect/>
          </a:stretch>
        </p:blipFill>
        <p:spPr>
          <a:xfrm>
            <a:off x="733425" y="709976"/>
            <a:ext cx="4819650" cy="1476375"/>
          </a:xfrm>
          <a:prstGeom prst="rect">
            <a:avLst/>
          </a:prstGeom>
        </p:spPr>
      </p:pic>
      <p:pic>
        <p:nvPicPr>
          <p:cNvPr id="13" name="Рисунок 12"/>
          <p:cNvPicPr>
            <a:picLocks noChangeAspect="1"/>
          </p:cNvPicPr>
          <p:nvPr/>
        </p:nvPicPr>
        <p:blipFill>
          <a:blip r:embed="rId9"/>
          <a:stretch>
            <a:fillRect/>
          </a:stretch>
        </p:blipFill>
        <p:spPr>
          <a:xfrm>
            <a:off x="739350" y="709976"/>
            <a:ext cx="4819650" cy="1476375"/>
          </a:xfrm>
          <a:prstGeom prst="rect">
            <a:avLst/>
          </a:prstGeom>
        </p:spPr>
      </p:pic>
      <p:pic>
        <p:nvPicPr>
          <p:cNvPr id="14" name="Рисунок 13"/>
          <p:cNvPicPr>
            <a:picLocks noChangeAspect="1"/>
          </p:cNvPicPr>
          <p:nvPr/>
        </p:nvPicPr>
        <p:blipFill>
          <a:blip r:embed="rId10"/>
          <a:stretch>
            <a:fillRect/>
          </a:stretch>
        </p:blipFill>
        <p:spPr>
          <a:xfrm>
            <a:off x="739350" y="2690810"/>
            <a:ext cx="4591050" cy="1476375"/>
          </a:xfrm>
          <a:prstGeom prst="rect">
            <a:avLst/>
          </a:prstGeom>
        </p:spPr>
      </p:pic>
      <p:pic>
        <p:nvPicPr>
          <p:cNvPr id="15" name="Рисунок 14"/>
          <p:cNvPicPr>
            <a:picLocks noChangeAspect="1"/>
          </p:cNvPicPr>
          <p:nvPr/>
        </p:nvPicPr>
        <p:blipFill>
          <a:blip r:embed="rId11"/>
          <a:stretch>
            <a:fillRect/>
          </a:stretch>
        </p:blipFill>
        <p:spPr>
          <a:xfrm>
            <a:off x="733425" y="4671645"/>
            <a:ext cx="4819650" cy="1476375"/>
          </a:xfrm>
          <a:prstGeom prst="rect">
            <a:avLst/>
          </a:prstGeom>
        </p:spPr>
      </p:pic>
      <p:pic>
        <p:nvPicPr>
          <p:cNvPr id="16" name="Рисунок 15"/>
          <p:cNvPicPr>
            <a:picLocks noChangeAspect="1"/>
          </p:cNvPicPr>
          <p:nvPr/>
        </p:nvPicPr>
        <p:blipFill>
          <a:blip r:embed="rId12"/>
          <a:stretch>
            <a:fillRect/>
          </a:stretch>
        </p:blipFill>
        <p:spPr>
          <a:xfrm>
            <a:off x="6312024" y="709976"/>
            <a:ext cx="4095750" cy="1476375"/>
          </a:xfrm>
          <a:prstGeom prst="rect">
            <a:avLst/>
          </a:prstGeom>
        </p:spPr>
      </p:pic>
      <p:pic>
        <p:nvPicPr>
          <p:cNvPr id="17" name="Рисунок 16"/>
          <p:cNvPicPr>
            <a:picLocks noChangeAspect="1"/>
          </p:cNvPicPr>
          <p:nvPr/>
        </p:nvPicPr>
        <p:blipFill>
          <a:blip r:embed="rId13"/>
          <a:stretch>
            <a:fillRect/>
          </a:stretch>
        </p:blipFill>
        <p:spPr>
          <a:xfrm>
            <a:off x="6312024" y="2690810"/>
            <a:ext cx="4257675" cy="1476375"/>
          </a:xfrm>
          <a:prstGeom prst="rect">
            <a:avLst/>
          </a:prstGeom>
        </p:spPr>
      </p:pic>
      <p:pic>
        <p:nvPicPr>
          <p:cNvPr id="18" name="Рисунок 17"/>
          <p:cNvPicPr>
            <a:picLocks noChangeAspect="1"/>
          </p:cNvPicPr>
          <p:nvPr/>
        </p:nvPicPr>
        <p:blipFill>
          <a:blip r:embed="rId14"/>
          <a:stretch>
            <a:fillRect/>
          </a:stretch>
        </p:blipFill>
        <p:spPr>
          <a:xfrm>
            <a:off x="6312024" y="4671644"/>
            <a:ext cx="5143500" cy="14763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600325" y="476672"/>
            <a:ext cx="6991350" cy="2457450"/>
          </a:xfrm>
          <a:prstGeom prst="rect">
            <a:avLst/>
          </a:prstGeom>
        </p:spPr>
      </p:pic>
      <p:pic>
        <p:nvPicPr>
          <p:cNvPr id="3" name="Рисунок 2"/>
          <p:cNvPicPr>
            <a:picLocks noChangeAspect="1"/>
          </p:cNvPicPr>
          <p:nvPr/>
        </p:nvPicPr>
        <p:blipFill>
          <a:blip r:embed="rId4"/>
          <a:stretch>
            <a:fillRect/>
          </a:stretch>
        </p:blipFill>
        <p:spPr>
          <a:xfrm>
            <a:off x="2711624" y="3078138"/>
            <a:ext cx="3429000" cy="3457575"/>
          </a:xfrm>
          <a:prstGeom prst="rect">
            <a:avLst/>
          </a:prstGeom>
        </p:spPr>
      </p:pic>
      <p:pic>
        <p:nvPicPr>
          <p:cNvPr id="4" name="Рисунок 3"/>
          <p:cNvPicPr>
            <a:picLocks noChangeAspect="1"/>
          </p:cNvPicPr>
          <p:nvPr/>
        </p:nvPicPr>
        <p:blipFill>
          <a:blip r:embed="rId5"/>
          <a:stretch>
            <a:fillRect/>
          </a:stretch>
        </p:blipFill>
        <p:spPr>
          <a:xfrm>
            <a:off x="6047953" y="3078137"/>
            <a:ext cx="3000375" cy="3457575"/>
          </a:xfrm>
          <a:prstGeom prst="rect">
            <a:avLst/>
          </a:prstGeom>
        </p:spPr>
      </p:pic>
    </p:spTree>
    <p:extLst>
      <p:ext uri="{BB962C8B-B14F-4D97-AF65-F5344CB8AC3E}">
        <p14:creationId xmlns:p14="http://schemas.microsoft.com/office/powerpoint/2010/main" val="1602133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2247900" y="476672"/>
            <a:ext cx="7696200" cy="2457450"/>
          </a:xfrm>
          <a:prstGeom prst="rect">
            <a:avLst/>
          </a:prstGeom>
        </p:spPr>
      </p:pic>
      <p:pic>
        <p:nvPicPr>
          <p:cNvPr id="6" name="Рисунок 5"/>
          <p:cNvPicPr>
            <a:picLocks noChangeAspect="1"/>
          </p:cNvPicPr>
          <p:nvPr/>
        </p:nvPicPr>
        <p:blipFill>
          <a:blip r:embed="rId4"/>
          <a:stretch>
            <a:fillRect/>
          </a:stretch>
        </p:blipFill>
        <p:spPr>
          <a:xfrm>
            <a:off x="3042667" y="3078136"/>
            <a:ext cx="3095625" cy="3457575"/>
          </a:xfrm>
          <a:prstGeom prst="rect">
            <a:avLst/>
          </a:prstGeom>
        </p:spPr>
      </p:pic>
      <p:pic>
        <p:nvPicPr>
          <p:cNvPr id="7" name="Рисунок 6"/>
          <p:cNvPicPr>
            <a:picLocks noChangeAspect="1"/>
          </p:cNvPicPr>
          <p:nvPr/>
        </p:nvPicPr>
        <p:blipFill>
          <a:blip r:embed="rId5"/>
          <a:stretch>
            <a:fillRect/>
          </a:stretch>
        </p:blipFill>
        <p:spPr>
          <a:xfrm>
            <a:off x="6067003" y="3078135"/>
            <a:ext cx="2981325" cy="3457575"/>
          </a:xfrm>
          <a:prstGeom prst="rect">
            <a:avLst/>
          </a:prstGeom>
        </p:spPr>
      </p:pic>
    </p:spTree>
    <p:extLst>
      <p:ext uri="{BB962C8B-B14F-4D97-AF65-F5344CB8AC3E}">
        <p14:creationId xmlns:p14="http://schemas.microsoft.com/office/powerpoint/2010/main" val="2308975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838325" y="476672"/>
            <a:ext cx="8515350" cy="2457450"/>
          </a:xfrm>
          <a:prstGeom prst="rect">
            <a:avLst/>
          </a:prstGeom>
        </p:spPr>
      </p:pic>
      <p:pic>
        <p:nvPicPr>
          <p:cNvPr id="3" name="Рисунок 2"/>
          <p:cNvPicPr>
            <a:picLocks noChangeAspect="1"/>
          </p:cNvPicPr>
          <p:nvPr/>
        </p:nvPicPr>
        <p:blipFill>
          <a:blip r:embed="rId4"/>
          <a:stretch>
            <a:fillRect/>
          </a:stretch>
        </p:blipFill>
        <p:spPr>
          <a:xfrm>
            <a:off x="2711624" y="3078134"/>
            <a:ext cx="3438525" cy="3457575"/>
          </a:xfrm>
          <a:prstGeom prst="rect">
            <a:avLst/>
          </a:prstGeom>
        </p:spPr>
      </p:pic>
      <p:pic>
        <p:nvPicPr>
          <p:cNvPr id="4" name="Рисунок 3"/>
          <p:cNvPicPr>
            <a:picLocks noChangeAspect="1"/>
          </p:cNvPicPr>
          <p:nvPr/>
        </p:nvPicPr>
        <p:blipFill>
          <a:blip r:embed="rId5"/>
          <a:stretch>
            <a:fillRect/>
          </a:stretch>
        </p:blipFill>
        <p:spPr>
          <a:xfrm>
            <a:off x="6076103" y="3078134"/>
            <a:ext cx="3009900" cy="3457575"/>
          </a:xfrm>
          <a:prstGeom prst="rect">
            <a:avLst/>
          </a:prstGeom>
        </p:spPr>
      </p:pic>
    </p:spTree>
    <p:extLst>
      <p:ext uri="{BB962C8B-B14F-4D97-AF65-F5344CB8AC3E}">
        <p14:creationId xmlns:p14="http://schemas.microsoft.com/office/powerpoint/2010/main" val="2396219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16">
            <a:extLst>
              <a:ext uri="{FF2B5EF4-FFF2-40B4-BE49-F238E27FC236}">
                <a16:creationId xmlns:a16="http://schemas.microsoft.com/office/drawing/2014/main" id="{8F3877E6-0043-4F53-8CD3-DAECD21B1BCE}"/>
              </a:ext>
            </a:extLst>
          </p:cNvPr>
          <p:cNvSpPr/>
          <p:nvPr/>
        </p:nvSpPr>
        <p:spPr>
          <a:xfrm>
            <a:off x="7238" y="0"/>
            <a:ext cx="12192000" cy="6858000"/>
          </a:xfrm>
          <a:prstGeom prst="rect">
            <a:avLst/>
          </a:prstGeom>
          <a:solidFill>
            <a:srgbClr val="4645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Рисунок 3"/>
          <p:cNvPicPr>
            <a:picLocks noChangeAspect="1"/>
          </p:cNvPicPr>
          <p:nvPr/>
        </p:nvPicPr>
        <p:blipFill>
          <a:blip r:embed="rId4"/>
          <a:stretch>
            <a:fillRect/>
          </a:stretch>
        </p:blipFill>
        <p:spPr>
          <a:xfrm>
            <a:off x="263352" y="227906"/>
            <a:ext cx="4621886" cy="778217"/>
          </a:xfrm>
          <a:prstGeom prst="rect">
            <a:avLst/>
          </a:prstGeom>
        </p:spPr>
      </p:pic>
      <p:pic>
        <p:nvPicPr>
          <p:cNvPr id="3" name="Рисунок 2"/>
          <p:cNvPicPr>
            <a:picLocks noChangeAspect="1"/>
          </p:cNvPicPr>
          <p:nvPr/>
        </p:nvPicPr>
        <p:blipFill>
          <a:blip r:embed="rId5"/>
          <a:stretch>
            <a:fillRect/>
          </a:stretch>
        </p:blipFill>
        <p:spPr>
          <a:xfrm>
            <a:off x="-42863" y="2814637"/>
            <a:ext cx="12277725" cy="1228725"/>
          </a:xfrm>
          <a:prstGeom prst="rect">
            <a:avLst/>
          </a:prstGeom>
        </p:spPr>
      </p:pic>
    </p:spTree>
    <p:extLst>
      <p:ext uri="{BB962C8B-B14F-4D97-AF65-F5344CB8AC3E}">
        <p14:creationId xmlns:p14="http://schemas.microsoft.com/office/powerpoint/2010/main" val="180688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871039" y="550594"/>
            <a:ext cx="10449922" cy="5756812"/>
          </a:xfrm>
          <a:prstGeom prst="rect">
            <a:avLst/>
          </a:prstGeom>
        </p:spPr>
      </p:pic>
    </p:spTree>
    <p:extLst>
      <p:ext uri="{BB962C8B-B14F-4D97-AF65-F5344CB8AC3E}">
        <p14:creationId xmlns:p14="http://schemas.microsoft.com/office/powerpoint/2010/main" val="391508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
            <a:ext cx="12192000" cy="6858000"/>
          </a:xfrm>
          <a:prstGeom prst="rect">
            <a:avLst/>
          </a:prstGeom>
        </p:spPr>
      </p:pic>
      <p:sp>
        <p:nvSpPr>
          <p:cNvPr id="5" name="Rectangle 16">
            <a:extLst>
              <a:ext uri="{FF2B5EF4-FFF2-40B4-BE49-F238E27FC236}">
                <a16:creationId xmlns:a16="http://schemas.microsoft.com/office/drawing/2014/main" id="{8F3877E6-0043-4F53-8CD3-DAECD21B1BCE}"/>
              </a:ext>
            </a:extLst>
          </p:cNvPr>
          <p:cNvSpPr/>
          <p:nvPr/>
        </p:nvSpPr>
        <p:spPr>
          <a:xfrm>
            <a:off x="0" y="0"/>
            <a:ext cx="12192000" cy="6858000"/>
          </a:xfrm>
          <a:prstGeom prst="rect">
            <a:avLst/>
          </a:prstGeom>
          <a:solidFill>
            <a:srgbClr val="4645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Рисунок 2"/>
          <p:cNvPicPr>
            <a:picLocks noChangeAspect="1"/>
          </p:cNvPicPr>
          <p:nvPr/>
        </p:nvPicPr>
        <p:blipFill>
          <a:blip r:embed="rId4"/>
          <a:stretch>
            <a:fillRect/>
          </a:stretch>
        </p:blipFill>
        <p:spPr>
          <a:xfrm>
            <a:off x="-46244" y="2790463"/>
            <a:ext cx="12284487" cy="1277074"/>
          </a:xfrm>
          <a:prstGeom prst="rect">
            <a:avLst/>
          </a:prstGeom>
        </p:spPr>
      </p:pic>
      <p:pic>
        <p:nvPicPr>
          <p:cNvPr id="6" name="Рисунок 5"/>
          <p:cNvPicPr>
            <a:picLocks noChangeAspect="1"/>
          </p:cNvPicPr>
          <p:nvPr/>
        </p:nvPicPr>
        <p:blipFill>
          <a:blip r:embed="rId5"/>
          <a:stretch>
            <a:fillRect/>
          </a:stretch>
        </p:blipFill>
        <p:spPr>
          <a:xfrm>
            <a:off x="7320136" y="227906"/>
            <a:ext cx="4621886" cy="778217"/>
          </a:xfrm>
          <a:prstGeom prst="rect">
            <a:avLst/>
          </a:prstGeom>
        </p:spPr>
      </p:pic>
    </p:spTree>
    <p:extLst>
      <p:ext uri="{BB962C8B-B14F-4D97-AF65-F5344CB8AC3E}">
        <p14:creationId xmlns:p14="http://schemas.microsoft.com/office/powerpoint/2010/main" val="2168032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2019300" y="514325"/>
            <a:ext cx="8153400" cy="4714875"/>
          </a:xfrm>
          <a:prstGeom prst="rect">
            <a:avLst/>
          </a:prstGeom>
        </p:spPr>
      </p:pic>
      <p:pic>
        <p:nvPicPr>
          <p:cNvPr id="4" name="Рисунок 3"/>
          <p:cNvPicPr>
            <a:picLocks noChangeAspect="1"/>
          </p:cNvPicPr>
          <p:nvPr/>
        </p:nvPicPr>
        <p:blipFill>
          <a:blip r:embed="rId4"/>
          <a:stretch>
            <a:fillRect/>
          </a:stretch>
        </p:blipFill>
        <p:spPr>
          <a:xfrm>
            <a:off x="4610100" y="514325"/>
            <a:ext cx="2971800" cy="1552575"/>
          </a:xfrm>
          <a:prstGeom prst="rect">
            <a:avLst/>
          </a:prstGeom>
        </p:spPr>
      </p:pic>
      <p:pic>
        <p:nvPicPr>
          <p:cNvPr id="5" name="Рисунок 4"/>
          <p:cNvPicPr>
            <a:picLocks noChangeAspect="1"/>
          </p:cNvPicPr>
          <p:nvPr/>
        </p:nvPicPr>
        <p:blipFill>
          <a:blip r:embed="rId5"/>
          <a:stretch>
            <a:fillRect/>
          </a:stretch>
        </p:blipFill>
        <p:spPr>
          <a:xfrm>
            <a:off x="7204272" y="1317562"/>
            <a:ext cx="2971800" cy="1552575"/>
          </a:xfrm>
          <a:prstGeom prst="rect">
            <a:avLst/>
          </a:prstGeom>
        </p:spPr>
      </p:pic>
      <p:pic>
        <p:nvPicPr>
          <p:cNvPr id="6" name="Рисунок 5"/>
          <p:cNvPicPr>
            <a:picLocks noChangeAspect="1"/>
          </p:cNvPicPr>
          <p:nvPr/>
        </p:nvPicPr>
        <p:blipFill>
          <a:blip r:embed="rId6"/>
          <a:stretch>
            <a:fillRect/>
          </a:stretch>
        </p:blipFill>
        <p:spPr>
          <a:xfrm>
            <a:off x="7200900" y="2897086"/>
            <a:ext cx="2971800" cy="1552575"/>
          </a:xfrm>
          <a:prstGeom prst="rect">
            <a:avLst/>
          </a:prstGeom>
        </p:spPr>
      </p:pic>
      <p:pic>
        <p:nvPicPr>
          <p:cNvPr id="7" name="Рисунок 6"/>
          <p:cNvPicPr>
            <a:picLocks noChangeAspect="1"/>
          </p:cNvPicPr>
          <p:nvPr/>
        </p:nvPicPr>
        <p:blipFill>
          <a:blip r:embed="rId7"/>
          <a:stretch>
            <a:fillRect/>
          </a:stretch>
        </p:blipFill>
        <p:spPr>
          <a:xfrm>
            <a:off x="4610100" y="3687306"/>
            <a:ext cx="2971800" cy="1552575"/>
          </a:xfrm>
          <a:prstGeom prst="rect">
            <a:avLst/>
          </a:prstGeom>
        </p:spPr>
      </p:pic>
      <p:pic>
        <p:nvPicPr>
          <p:cNvPr id="8" name="Рисунок 7"/>
          <p:cNvPicPr>
            <a:picLocks noChangeAspect="1"/>
          </p:cNvPicPr>
          <p:nvPr/>
        </p:nvPicPr>
        <p:blipFill>
          <a:blip r:embed="rId8"/>
          <a:stretch>
            <a:fillRect/>
          </a:stretch>
        </p:blipFill>
        <p:spPr>
          <a:xfrm>
            <a:off x="2015928" y="2884069"/>
            <a:ext cx="2971800" cy="1552575"/>
          </a:xfrm>
          <a:prstGeom prst="rect">
            <a:avLst/>
          </a:prstGeom>
        </p:spPr>
      </p:pic>
      <p:pic>
        <p:nvPicPr>
          <p:cNvPr id="9" name="Рисунок 8"/>
          <p:cNvPicPr>
            <a:picLocks noChangeAspect="1"/>
          </p:cNvPicPr>
          <p:nvPr/>
        </p:nvPicPr>
        <p:blipFill>
          <a:blip r:embed="rId9"/>
          <a:stretch>
            <a:fillRect/>
          </a:stretch>
        </p:blipFill>
        <p:spPr>
          <a:xfrm>
            <a:off x="2012556" y="1317562"/>
            <a:ext cx="2971800" cy="1552575"/>
          </a:xfrm>
          <a:prstGeom prst="rect">
            <a:avLst/>
          </a:prstGeom>
        </p:spPr>
      </p:pic>
      <p:pic>
        <p:nvPicPr>
          <p:cNvPr id="11" name="Рисунок 10"/>
          <p:cNvPicPr>
            <a:picLocks noChangeAspect="1"/>
          </p:cNvPicPr>
          <p:nvPr/>
        </p:nvPicPr>
        <p:blipFill>
          <a:blip r:embed="rId10"/>
          <a:stretch>
            <a:fillRect/>
          </a:stretch>
        </p:blipFill>
        <p:spPr>
          <a:xfrm>
            <a:off x="2100262" y="5514595"/>
            <a:ext cx="7991475" cy="1009650"/>
          </a:xfrm>
          <a:prstGeom prst="rect">
            <a:avLst/>
          </a:prstGeom>
        </p:spPr>
      </p:pic>
    </p:spTree>
    <p:extLst>
      <p:ext uri="{BB962C8B-B14F-4D97-AF65-F5344CB8AC3E}">
        <p14:creationId xmlns:p14="http://schemas.microsoft.com/office/powerpoint/2010/main" val="633169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6"/>
            <a:ext cx="12192000" cy="6852123"/>
          </a:xfrm>
          <a:prstGeom prst="rect">
            <a:avLst/>
          </a:prstGeom>
        </p:spPr>
      </p:pic>
      <p:sp>
        <p:nvSpPr>
          <p:cNvPr id="5" name="Rectangle 16">
            <a:extLst>
              <a:ext uri="{FF2B5EF4-FFF2-40B4-BE49-F238E27FC236}">
                <a16:creationId xmlns:a16="http://schemas.microsoft.com/office/drawing/2014/main" id="{8F3877E6-0043-4F53-8CD3-DAECD21B1BCE}"/>
              </a:ext>
            </a:extLst>
          </p:cNvPr>
          <p:cNvSpPr/>
          <p:nvPr/>
        </p:nvSpPr>
        <p:spPr>
          <a:xfrm>
            <a:off x="0" y="-7685"/>
            <a:ext cx="12192000" cy="6858000"/>
          </a:xfrm>
          <a:prstGeom prst="rect">
            <a:avLst/>
          </a:prstGeom>
          <a:solidFill>
            <a:srgbClr val="4645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Рисунок 5"/>
          <p:cNvPicPr>
            <a:picLocks noChangeAspect="1"/>
          </p:cNvPicPr>
          <p:nvPr/>
        </p:nvPicPr>
        <p:blipFill>
          <a:blip r:embed="rId4"/>
          <a:stretch>
            <a:fillRect/>
          </a:stretch>
        </p:blipFill>
        <p:spPr>
          <a:xfrm>
            <a:off x="-167872" y="2790463"/>
            <a:ext cx="12527744" cy="1277074"/>
          </a:xfrm>
          <a:prstGeom prst="rect">
            <a:avLst/>
          </a:prstGeom>
        </p:spPr>
      </p:pic>
    </p:spTree>
    <p:extLst>
      <p:ext uri="{BB962C8B-B14F-4D97-AF65-F5344CB8AC3E}">
        <p14:creationId xmlns:p14="http://schemas.microsoft.com/office/powerpoint/2010/main" val="262904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384970" y="2333625"/>
            <a:ext cx="2190750" cy="2190750"/>
          </a:xfrm>
          <a:prstGeom prst="rect">
            <a:avLst/>
          </a:prstGeom>
        </p:spPr>
      </p:pic>
      <p:pic>
        <p:nvPicPr>
          <p:cNvPr id="3" name="Рисунок 2"/>
          <p:cNvPicPr>
            <a:picLocks noChangeAspect="1"/>
          </p:cNvPicPr>
          <p:nvPr/>
        </p:nvPicPr>
        <p:blipFill>
          <a:blip r:embed="rId4"/>
          <a:stretch>
            <a:fillRect/>
          </a:stretch>
        </p:blipFill>
        <p:spPr>
          <a:xfrm>
            <a:off x="4583832" y="476672"/>
            <a:ext cx="6581775" cy="1628775"/>
          </a:xfrm>
          <a:prstGeom prst="rect">
            <a:avLst/>
          </a:prstGeom>
        </p:spPr>
      </p:pic>
      <p:pic>
        <p:nvPicPr>
          <p:cNvPr id="4" name="Рисунок 3"/>
          <p:cNvPicPr>
            <a:picLocks noChangeAspect="1"/>
          </p:cNvPicPr>
          <p:nvPr/>
        </p:nvPicPr>
        <p:blipFill>
          <a:blip r:embed="rId5"/>
          <a:stretch>
            <a:fillRect/>
          </a:stretch>
        </p:blipFill>
        <p:spPr>
          <a:xfrm>
            <a:off x="4583832" y="2614612"/>
            <a:ext cx="5905500" cy="1628775"/>
          </a:xfrm>
          <a:prstGeom prst="rect">
            <a:avLst/>
          </a:prstGeom>
        </p:spPr>
      </p:pic>
      <p:pic>
        <p:nvPicPr>
          <p:cNvPr id="5" name="Рисунок 4"/>
          <p:cNvPicPr>
            <a:picLocks noChangeAspect="1"/>
          </p:cNvPicPr>
          <p:nvPr/>
        </p:nvPicPr>
        <p:blipFill>
          <a:blip r:embed="rId6"/>
          <a:stretch>
            <a:fillRect/>
          </a:stretch>
        </p:blipFill>
        <p:spPr>
          <a:xfrm>
            <a:off x="4573079" y="4752552"/>
            <a:ext cx="6438900" cy="1628775"/>
          </a:xfrm>
          <a:prstGeom prst="rect">
            <a:avLst/>
          </a:prstGeom>
        </p:spPr>
      </p:pic>
    </p:spTree>
    <p:extLst>
      <p:ext uri="{BB962C8B-B14F-4D97-AF65-F5344CB8AC3E}">
        <p14:creationId xmlns:p14="http://schemas.microsoft.com/office/powerpoint/2010/main" val="2072339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1384970" y="2333625"/>
            <a:ext cx="2190750" cy="2190750"/>
          </a:xfrm>
          <a:prstGeom prst="rect">
            <a:avLst/>
          </a:prstGeom>
        </p:spPr>
      </p:pic>
      <p:pic>
        <p:nvPicPr>
          <p:cNvPr id="7" name="Рисунок 6"/>
          <p:cNvPicPr>
            <a:picLocks noChangeAspect="1"/>
          </p:cNvPicPr>
          <p:nvPr/>
        </p:nvPicPr>
        <p:blipFill>
          <a:blip r:embed="rId4"/>
          <a:stretch>
            <a:fillRect/>
          </a:stretch>
        </p:blipFill>
        <p:spPr>
          <a:xfrm>
            <a:off x="4573079" y="476672"/>
            <a:ext cx="6543675" cy="1628775"/>
          </a:xfrm>
          <a:prstGeom prst="rect">
            <a:avLst/>
          </a:prstGeom>
        </p:spPr>
      </p:pic>
      <p:pic>
        <p:nvPicPr>
          <p:cNvPr id="8" name="Рисунок 7"/>
          <p:cNvPicPr>
            <a:picLocks noChangeAspect="1"/>
          </p:cNvPicPr>
          <p:nvPr/>
        </p:nvPicPr>
        <p:blipFill>
          <a:blip r:embed="rId5"/>
          <a:stretch>
            <a:fillRect/>
          </a:stretch>
        </p:blipFill>
        <p:spPr>
          <a:xfrm>
            <a:off x="4570831" y="2614612"/>
            <a:ext cx="5495925" cy="1628775"/>
          </a:xfrm>
          <a:prstGeom prst="rect">
            <a:avLst/>
          </a:prstGeom>
        </p:spPr>
      </p:pic>
      <p:pic>
        <p:nvPicPr>
          <p:cNvPr id="9" name="Рисунок 8"/>
          <p:cNvPicPr>
            <a:picLocks noChangeAspect="1"/>
          </p:cNvPicPr>
          <p:nvPr/>
        </p:nvPicPr>
        <p:blipFill>
          <a:blip r:embed="rId6"/>
          <a:stretch>
            <a:fillRect/>
          </a:stretch>
        </p:blipFill>
        <p:spPr>
          <a:xfrm>
            <a:off x="4570831" y="4752552"/>
            <a:ext cx="6143625" cy="1628775"/>
          </a:xfrm>
          <a:prstGeom prst="rect">
            <a:avLst/>
          </a:prstGeom>
        </p:spPr>
      </p:pic>
    </p:spTree>
    <p:extLst>
      <p:ext uri="{BB962C8B-B14F-4D97-AF65-F5344CB8AC3E}">
        <p14:creationId xmlns:p14="http://schemas.microsoft.com/office/powerpoint/2010/main" val="201799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6916125" y="0"/>
            <a:ext cx="5275875" cy="6858000"/>
          </a:xfrm>
          <a:prstGeom prst="rect">
            <a:avLst/>
          </a:prstGeom>
        </p:spPr>
      </p:pic>
      <p:pic>
        <p:nvPicPr>
          <p:cNvPr id="5" name="Рисунок 4"/>
          <p:cNvPicPr>
            <a:picLocks noChangeAspect="1"/>
          </p:cNvPicPr>
          <p:nvPr/>
        </p:nvPicPr>
        <p:blipFill>
          <a:blip r:embed="rId4"/>
          <a:stretch>
            <a:fillRect/>
          </a:stretch>
        </p:blipFill>
        <p:spPr>
          <a:xfrm>
            <a:off x="6703275" y="0"/>
            <a:ext cx="425700" cy="6858000"/>
          </a:xfrm>
          <a:prstGeom prst="rect">
            <a:avLst/>
          </a:prstGeom>
        </p:spPr>
      </p:pic>
      <p:pic>
        <p:nvPicPr>
          <p:cNvPr id="8" name="Рисунок 7"/>
          <p:cNvPicPr>
            <a:picLocks noChangeAspect="1"/>
          </p:cNvPicPr>
          <p:nvPr/>
        </p:nvPicPr>
        <p:blipFill>
          <a:blip r:embed="rId5"/>
          <a:stretch>
            <a:fillRect/>
          </a:stretch>
        </p:blipFill>
        <p:spPr>
          <a:xfrm>
            <a:off x="335361" y="404664"/>
            <a:ext cx="5343525" cy="2705100"/>
          </a:xfrm>
          <a:prstGeom prst="rect">
            <a:avLst/>
          </a:prstGeom>
        </p:spPr>
      </p:pic>
      <p:pic>
        <p:nvPicPr>
          <p:cNvPr id="9" name="Рисунок 8"/>
          <p:cNvPicPr>
            <a:picLocks noChangeAspect="1"/>
          </p:cNvPicPr>
          <p:nvPr/>
        </p:nvPicPr>
        <p:blipFill>
          <a:blip r:embed="rId6"/>
          <a:stretch>
            <a:fillRect/>
          </a:stretch>
        </p:blipFill>
        <p:spPr>
          <a:xfrm>
            <a:off x="335360" y="3592364"/>
            <a:ext cx="5343525" cy="2705100"/>
          </a:xfrm>
          <a:prstGeom prst="rect">
            <a:avLst/>
          </a:prstGeom>
        </p:spPr>
      </p:pic>
      <p:pic>
        <p:nvPicPr>
          <p:cNvPr id="10" name="Рисунок 9"/>
          <p:cNvPicPr>
            <a:picLocks noChangeAspect="1"/>
          </p:cNvPicPr>
          <p:nvPr/>
        </p:nvPicPr>
        <p:blipFill>
          <a:blip r:embed="rId7"/>
          <a:stretch>
            <a:fillRect/>
          </a:stretch>
        </p:blipFill>
        <p:spPr>
          <a:xfrm>
            <a:off x="335359" y="404664"/>
            <a:ext cx="5343525" cy="2705100"/>
          </a:xfrm>
          <a:prstGeom prst="rect">
            <a:avLst/>
          </a:prstGeom>
        </p:spPr>
      </p:pic>
      <p:pic>
        <p:nvPicPr>
          <p:cNvPr id="11" name="Рисунок 10"/>
          <p:cNvPicPr>
            <a:picLocks noChangeAspect="1"/>
          </p:cNvPicPr>
          <p:nvPr/>
        </p:nvPicPr>
        <p:blipFill>
          <a:blip r:embed="rId8"/>
          <a:stretch>
            <a:fillRect/>
          </a:stretch>
        </p:blipFill>
        <p:spPr>
          <a:xfrm>
            <a:off x="335358" y="3592364"/>
            <a:ext cx="5343525" cy="2705100"/>
          </a:xfrm>
          <a:prstGeom prst="rect">
            <a:avLst/>
          </a:prstGeom>
        </p:spPr>
      </p:pic>
    </p:spTree>
    <p:extLst>
      <p:ext uri="{BB962C8B-B14F-4D97-AF65-F5344CB8AC3E}">
        <p14:creationId xmlns:p14="http://schemas.microsoft.com/office/powerpoint/2010/main" val="383273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384970" y="2333625"/>
            <a:ext cx="2190750" cy="2190750"/>
          </a:xfrm>
          <a:prstGeom prst="rect">
            <a:avLst/>
          </a:prstGeom>
        </p:spPr>
      </p:pic>
      <p:pic>
        <p:nvPicPr>
          <p:cNvPr id="3" name="Рисунок 2"/>
          <p:cNvPicPr>
            <a:picLocks noChangeAspect="1"/>
          </p:cNvPicPr>
          <p:nvPr/>
        </p:nvPicPr>
        <p:blipFill>
          <a:blip r:embed="rId4"/>
          <a:stretch>
            <a:fillRect/>
          </a:stretch>
        </p:blipFill>
        <p:spPr>
          <a:xfrm>
            <a:off x="4570831" y="476672"/>
            <a:ext cx="6600825" cy="1628775"/>
          </a:xfrm>
          <a:prstGeom prst="rect">
            <a:avLst/>
          </a:prstGeom>
        </p:spPr>
      </p:pic>
      <p:pic>
        <p:nvPicPr>
          <p:cNvPr id="4" name="Рисунок 3"/>
          <p:cNvPicPr>
            <a:picLocks noChangeAspect="1"/>
          </p:cNvPicPr>
          <p:nvPr/>
        </p:nvPicPr>
        <p:blipFill>
          <a:blip r:embed="rId5"/>
          <a:stretch>
            <a:fillRect/>
          </a:stretch>
        </p:blipFill>
        <p:spPr>
          <a:xfrm>
            <a:off x="4573277" y="2614612"/>
            <a:ext cx="5286375" cy="1628775"/>
          </a:xfrm>
          <a:prstGeom prst="rect">
            <a:avLst/>
          </a:prstGeom>
        </p:spPr>
      </p:pic>
      <p:pic>
        <p:nvPicPr>
          <p:cNvPr id="5" name="Рисунок 4"/>
          <p:cNvPicPr>
            <a:picLocks noChangeAspect="1"/>
          </p:cNvPicPr>
          <p:nvPr/>
        </p:nvPicPr>
        <p:blipFill>
          <a:blip r:embed="rId6"/>
          <a:stretch>
            <a:fillRect/>
          </a:stretch>
        </p:blipFill>
        <p:spPr>
          <a:xfrm>
            <a:off x="4570831" y="4752552"/>
            <a:ext cx="6248400" cy="1628775"/>
          </a:xfrm>
          <a:prstGeom prst="rect">
            <a:avLst/>
          </a:prstGeom>
        </p:spPr>
      </p:pic>
    </p:spTree>
    <p:extLst>
      <p:ext uri="{BB962C8B-B14F-4D97-AF65-F5344CB8AC3E}">
        <p14:creationId xmlns:p14="http://schemas.microsoft.com/office/powerpoint/2010/main" val="9984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16">
            <a:extLst>
              <a:ext uri="{FF2B5EF4-FFF2-40B4-BE49-F238E27FC236}">
                <a16:creationId xmlns:a16="http://schemas.microsoft.com/office/drawing/2014/main" id="{8F3877E6-0043-4F53-8CD3-DAECD21B1BCE}"/>
              </a:ext>
            </a:extLst>
          </p:cNvPr>
          <p:cNvSpPr/>
          <p:nvPr/>
        </p:nvSpPr>
        <p:spPr>
          <a:xfrm>
            <a:off x="0" y="0"/>
            <a:ext cx="12192000" cy="6858000"/>
          </a:xfrm>
          <a:prstGeom prst="rect">
            <a:avLst/>
          </a:prstGeom>
          <a:solidFill>
            <a:srgbClr val="4645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137" y="2009152"/>
            <a:ext cx="3095238" cy="3095238"/>
          </a:xfrm>
          <a:prstGeom prst="rect">
            <a:avLst/>
          </a:prstGeom>
        </p:spPr>
      </p:pic>
      <p:sp>
        <p:nvSpPr>
          <p:cNvPr id="10" name="Title 1"/>
          <p:cNvSpPr txBox="1">
            <a:spLocks/>
          </p:cNvSpPr>
          <p:nvPr/>
        </p:nvSpPr>
        <p:spPr bwMode="auto">
          <a:xfrm>
            <a:off x="7776864" y="236336"/>
            <a:ext cx="4151784" cy="1536480"/>
          </a:xfrm>
          <a:prstGeom prst="rect">
            <a:avLst/>
          </a:prstGeom>
          <a:noFill/>
          <a:ln>
            <a:noFill/>
          </a:ln>
          <a:extLst/>
        </p:spPr>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ru-RU" altLang="ru-RU" sz="4000" b="1" dirty="0" smtClean="0">
                <a:solidFill>
                  <a:srgbClr val="464547"/>
                </a:solidFill>
                <a:latin typeface="Verdana" panose="020B0604030504040204" pitchFamily="34" charset="0"/>
                <a:ea typeface="Verdana" panose="020B0604030504040204" pitchFamily="34" charset="0"/>
                <a:cs typeface="Verdana" panose="020B0604030504040204" pitchFamily="34" charset="0"/>
              </a:rPr>
              <a:t>ВАЛЕНТИНА ПИСАНОВА </a:t>
            </a:r>
            <a:r>
              <a:rPr lang="en-US" altLang="ru-RU" sz="4000" b="1" dirty="0" smtClean="0">
                <a:solidFill>
                  <a:srgbClr val="464547"/>
                </a:solidFill>
                <a:latin typeface="Verdana" panose="020B0604030504040204" pitchFamily="34" charset="0"/>
                <a:ea typeface="Verdana" panose="020B0604030504040204" pitchFamily="34" charset="0"/>
                <a:cs typeface="Verdana" panose="020B0604030504040204" pitchFamily="34" charset="0"/>
              </a:rPr>
              <a:t>@FionaCat</a:t>
            </a:r>
            <a:endParaRPr lang="ru-RU" altLang="ru-RU" sz="4000" b="1" dirty="0" smtClean="0">
              <a:solidFill>
                <a:srgbClr val="464547"/>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391" y="5256547"/>
            <a:ext cx="2942730" cy="1449295"/>
          </a:xfrm>
          <a:prstGeom prst="rect">
            <a:avLst/>
          </a:prstGeom>
        </p:spPr>
      </p:pic>
    </p:spTree>
    <p:extLst>
      <p:ext uri="{BB962C8B-B14F-4D97-AF65-F5344CB8AC3E}">
        <p14:creationId xmlns:p14="http://schemas.microsoft.com/office/powerpoint/2010/main" val="235393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16">
            <a:extLst>
              <a:ext uri="{FF2B5EF4-FFF2-40B4-BE49-F238E27FC236}">
                <a16:creationId xmlns:a16="http://schemas.microsoft.com/office/drawing/2014/main" id="{8F3877E6-0043-4F53-8CD3-DAECD21B1BCE}"/>
              </a:ext>
            </a:extLst>
          </p:cNvPr>
          <p:cNvSpPr/>
          <p:nvPr/>
        </p:nvSpPr>
        <p:spPr>
          <a:xfrm>
            <a:off x="0" y="4762"/>
            <a:ext cx="12192000" cy="6858000"/>
          </a:xfrm>
          <a:prstGeom prst="rect">
            <a:avLst/>
          </a:prstGeom>
          <a:solidFill>
            <a:srgbClr val="46454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Рисунок 11"/>
          <p:cNvPicPr>
            <a:picLocks noChangeAspect="1"/>
          </p:cNvPicPr>
          <p:nvPr/>
        </p:nvPicPr>
        <p:blipFill>
          <a:blip r:embed="rId4"/>
          <a:stretch>
            <a:fillRect/>
          </a:stretch>
        </p:blipFill>
        <p:spPr>
          <a:xfrm>
            <a:off x="263352" y="5877272"/>
            <a:ext cx="4621886" cy="778217"/>
          </a:xfrm>
          <a:prstGeom prst="rect">
            <a:avLst/>
          </a:prstGeom>
        </p:spPr>
      </p:pic>
      <p:pic>
        <p:nvPicPr>
          <p:cNvPr id="13" name="Рисунок 12"/>
          <p:cNvPicPr>
            <a:picLocks noChangeAspect="1"/>
          </p:cNvPicPr>
          <p:nvPr/>
        </p:nvPicPr>
        <p:blipFill>
          <a:blip r:embed="rId5"/>
          <a:stretch>
            <a:fillRect/>
          </a:stretch>
        </p:blipFill>
        <p:spPr>
          <a:xfrm>
            <a:off x="-46244" y="2790463"/>
            <a:ext cx="12284487" cy="1277074"/>
          </a:xfrm>
          <a:prstGeom prst="rect">
            <a:avLst/>
          </a:prstGeom>
        </p:spPr>
      </p:pic>
    </p:spTree>
    <p:extLst>
      <p:ext uri="{BB962C8B-B14F-4D97-AF65-F5344CB8AC3E}">
        <p14:creationId xmlns:p14="http://schemas.microsoft.com/office/powerpoint/2010/main" val="173644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6096000" y="-72978"/>
            <a:ext cx="6172749" cy="7003955"/>
          </a:xfrm>
          <a:prstGeom prst="rect">
            <a:avLst/>
          </a:prstGeom>
        </p:spPr>
      </p:pic>
      <p:sp>
        <p:nvSpPr>
          <p:cNvPr id="5" name="Title 1"/>
          <p:cNvSpPr txBox="1">
            <a:spLocks/>
          </p:cNvSpPr>
          <p:nvPr/>
        </p:nvSpPr>
        <p:spPr bwMode="auto">
          <a:xfrm>
            <a:off x="6888088" y="2660760"/>
            <a:ext cx="5380660" cy="1536480"/>
          </a:xfrm>
          <a:prstGeom prst="rect">
            <a:avLst/>
          </a:prstGeom>
          <a:noFill/>
          <a:ln>
            <a:noFill/>
          </a:ln>
          <a:extLst/>
        </p:spPr>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150000"/>
              </a:lnSpc>
            </a:pPr>
            <a:r>
              <a:rPr lang="ru-RU" altLang="ru-RU" sz="4400" b="1" dirty="0" smtClean="0">
                <a:solidFill>
                  <a:srgbClr val="464547"/>
                </a:solidFill>
                <a:latin typeface="Verdana" panose="020B0604030504040204" pitchFamily="34" charset="0"/>
                <a:ea typeface="Verdana" panose="020B0604030504040204" pitchFamily="34" charset="0"/>
                <a:cs typeface="Verdana" panose="020B0604030504040204" pitchFamily="34" charset="0"/>
              </a:rPr>
              <a:t>ОБУЧЕНИЕ</a:t>
            </a:r>
          </a:p>
        </p:txBody>
      </p:sp>
      <p:sp>
        <p:nvSpPr>
          <p:cNvPr id="9" name="Title 1"/>
          <p:cNvSpPr txBox="1">
            <a:spLocks/>
          </p:cNvSpPr>
          <p:nvPr/>
        </p:nvSpPr>
        <p:spPr bwMode="auto">
          <a:xfrm>
            <a:off x="6888088" y="1748504"/>
            <a:ext cx="5380660" cy="1536480"/>
          </a:xfrm>
          <a:prstGeom prst="rect">
            <a:avLst/>
          </a:prstGeom>
          <a:noFill/>
          <a:ln>
            <a:noFill/>
          </a:ln>
          <a:extLst/>
        </p:spPr>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150000"/>
              </a:lnSpc>
            </a:pPr>
            <a:r>
              <a:rPr lang="ru-RU" altLang="ru-RU" sz="4400" b="1" dirty="0" smtClean="0">
                <a:solidFill>
                  <a:srgbClr val="464547"/>
                </a:solidFill>
                <a:latin typeface="Verdana" panose="020B0604030504040204" pitchFamily="34" charset="0"/>
                <a:ea typeface="Verdana" panose="020B0604030504040204" pitchFamily="34" charset="0"/>
                <a:cs typeface="Verdana" panose="020B0604030504040204" pitchFamily="34" charset="0"/>
              </a:rPr>
              <a:t>НЕ ТОЛЬКО</a:t>
            </a:r>
          </a:p>
        </p:txBody>
      </p:sp>
      <p:pic>
        <p:nvPicPr>
          <p:cNvPr id="23" name="Рисунок 22"/>
          <p:cNvPicPr>
            <a:picLocks noChangeAspect="1"/>
          </p:cNvPicPr>
          <p:nvPr/>
        </p:nvPicPr>
        <p:blipFill>
          <a:blip r:embed="rId4"/>
          <a:stretch>
            <a:fillRect/>
          </a:stretch>
        </p:blipFill>
        <p:spPr>
          <a:xfrm>
            <a:off x="8417878" y="4197240"/>
            <a:ext cx="2321079" cy="2284766"/>
          </a:xfrm>
          <a:prstGeom prst="rect">
            <a:avLst/>
          </a:prstGeom>
        </p:spPr>
      </p:pic>
      <p:pic>
        <p:nvPicPr>
          <p:cNvPr id="26" name="Рисунок 25"/>
          <p:cNvPicPr>
            <a:picLocks noChangeAspect="1"/>
          </p:cNvPicPr>
          <p:nvPr/>
        </p:nvPicPr>
        <p:blipFill>
          <a:blip r:embed="rId5"/>
          <a:stretch>
            <a:fillRect/>
          </a:stretch>
        </p:blipFill>
        <p:spPr>
          <a:xfrm>
            <a:off x="1982516" y="450612"/>
            <a:ext cx="2513657" cy="2474332"/>
          </a:xfrm>
          <a:prstGeom prst="rect">
            <a:avLst/>
          </a:prstGeom>
        </p:spPr>
      </p:pic>
      <p:sp>
        <p:nvSpPr>
          <p:cNvPr id="4" name="Title 1"/>
          <p:cNvSpPr txBox="1">
            <a:spLocks/>
          </p:cNvSpPr>
          <p:nvPr/>
        </p:nvSpPr>
        <p:spPr bwMode="auto">
          <a:xfrm>
            <a:off x="47328" y="2636912"/>
            <a:ext cx="6384032" cy="1560328"/>
          </a:xfrm>
          <a:prstGeom prst="rect">
            <a:avLst/>
          </a:prstGeom>
          <a:noFill/>
          <a:ln>
            <a:noFill/>
          </a:ln>
          <a:extLst/>
        </p:spPr>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150000"/>
              </a:lnSpc>
            </a:pPr>
            <a:r>
              <a:rPr lang="ru-RU" altLang="ru-RU" sz="4400" b="1" dirty="0" smtClean="0">
                <a:solidFill>
                  <a:srgbClr val="76CDD8"/>
                </a:solidFill>
                <a:latin typeface="Verdana" panose="020B0604030504040204" pitchFamily="34" charset="0"/>
                <a:ea typeface="Verdana" panose="020B0604030504040204" pitchFamily="34" charset="0"/>
                <a:cs typeface="Verdana" panose="020B0604030504040204" pitchFamily="34" charset="0"/>
              </a:rPr>
              <a:t>НАСТАВНИЧЕСТВО</a:t>
            </a:r>
          </a:p>
        </p:txBody>
      </p:sp>
    </p:spTree>
    <p:extLst>
      <p:ext uri="{BB962C8B-B14F-4D97-AF65-F5344CB8AC3E}">
        <p14:creationId xmlns:p14="http://schemas.microsoft.com/office/powerpoint/2010/main" val="341954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28854" y="1484784"/>
            <a:ext cx="3171825" cy="3829050"/>
          </a:xfrm>
          <a:prstGeom prst="rect">
            <a:avLst/>
          </a:prstGeom>
        </p:spPr>
      </p:pic>
      <p:pic>
        <p:nvPicPr>
          <p:cNvPr id="3" name="Рисунок 2"/>
          <p:cNvPicPr>
            <a:picLocks noChangeAspect="1"/>
          </p:cNvPicPr>
          <p:nvPr/>
        </p:nvPicPr>
        <p:blipFill>
          <a:blip r:embed="rId4"/>
          <a:stretch>
            <a:fillRect/>
          </a:stretch>
        </p:blipFill>
        <p:spPr>
          <a:xfrm>
            <a:off x="335360" y="1494309"/>
            <a:ext cx="3171825" cy="3819525"/>
          </a:xfrm>
          <a:prstGeom prst="rect">
            <a:avLst/>
          </a:prstGeom>
        </p:spPr>
      </p:pic>
      <p:pic>
        <p:nvPicPr>
          <p:cNvPr id="8" name="Рисунок 7"/>
          <p:cNvPicPr>
            <a:picLocks noChangeAspect="1"/>
          </p:cNvPicPr>
          <p:nvPr/>
        </p:nvPicPr>
        <p:blipFill>
          <a:blip r:embed="rId5"/>
          <a:stretch>
            <a:fillRect/>
          </a:stretch>
        </p:blipFill>
        <p:spPr>
          <a:xfrm>
            <a:off x="8256239" y="1609725"/>
            <a:ext cx="3552825" cy="3638550"/>
          </a:xfrm>
          <a:prstGeom prst="rect">
            <a:avLst/>
          </a:prstGeom>
        </p:spPr>
      </p:pic>
      <p:pic>
        <p:nvPicPr>
          <p:cNvPr id="7" name="Рисунок 6"/>
          <p:cNvPicPr>
            <a:picLocks noChangeAspect="1"/>
          </p:cNvPicPr>
          <p:nvPr/>
        </p:nvPicPr>
        <p:blipFill>
          <a:blip r:embed="rId6"/>
          <a:stretch>
            <a:fillRect/>
          </a:stretch>
        </p:blipFill>
        <p:spPr>
          <a:xfrm>
            <a:off x="4583832" y="1609725"/>
            <a:ext cx="2628900" cy="3638550"/>
          </a:xfrm>
          <a:prstGeom prst="rect">
            <a:avLst/>
          </a:prstGeom>
        </p:spPr>
      </p:pic>
      <p:pic>
        <p:nvPicPr>
          <p:cNvPr id="5" name="Рисунок 4"/>
          <p:cNvPicPr>
            <a:picLocks noChangeAspect="1"/>
          </p:cNvPicPr>
          <p:nvPr/>
        </p:nvPicPr>
        <p:blipFill>
          <a:blip r:embed="rId7"/>
          <a:stretch>
            <a:fillRect/>
          </a:stretch>
        </p:blipFill>
        <p:spPr>
          <a:xfrm>
            <a:off x="4580359" y="1609725"/>
            <a:ext cx="2628900" cy="3638550"/>
          </a:xfrm>
          <a:prstGeom prst="rect">
            <a:avLst/>
          </a:prstGeom>
        </p:spPr>
      </p:pic>
      <p:pic>
        <p:nvPicPr>
          <p:cNvPr id="6" name="Рисунок 5"/>
          <p:cNvPicPr>
            <a:picLocks noChangeAspect="1"/>
          </p:cNvPicPr>
          <p:nvPr/>
        </p:nvPicPr>
        <p:blipFill>
          <a:blip r:embed="rId8"/>
          <a:stretch>
            <a:fillRect/>
          </a:stretch>
        </p:blipFill>
        <p:spPr>
          <a:xfrm>
            <a:off x="8256240" y="1609725"/>
            <a:ext cx="3552825" cy="3638550"/>
          </a:xfrm>
          <a:prstGeom prst="rect">
            <a:avLst/>
          </a:prstGeom>
        </p:spPr>
      </p:pic>
    </p:spTree>
    <p:extLst>
      <p:ext uri="{BB962C8B-B14F-4D97-AF65-F5344CB8AC3E}">
        <p14:creationId xmlns:p14="http://schemas.microsoft.com/office/powerpoint/2010/main" val="71966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3700462" y="676275"/>
            <a:ext cx="4791075" cy="5505450"/>
          </a:xfrm>
          <a:prstGeom prst="rect">
            <a:avLst/>
          </a:prstGeom>
        </p:spPr>
      </p:pic>
      <p:pic>
        <p:nvPicPr>
          <p:cNvPr id="10" name="Рисунок 9"/>
          <p:cNvPicPr>
            <a:picLocks noChangeAspect="1"/>
          </p:cNvPicPr>
          <p:nvPr/>
        </p:nvPicPr>
        <p:blipFill>
          <a:blip r:embed="rId4"/>
          <a:stretch>
            <a:fillRect/>
          </a:stretch>
        </p:blipFill>
        <p:spPr>
          <a:xfrm>
            <a:off x="4079776" y="1766317"/>
            <a:ext cx="5819775" cy="1590675"/>
          </a:xfrm>
          <a:prstGeom prst="rect">
            <a:avLst/>
          </a:prstGeom>
        </p:spPr>
      </p:pic>
      <p:pic>
        <p:nvPicPr>
          <p:cNvPr id="13" name="Рисунок 12"/>
          <p:cNvPicPr>
            <a:picLocks noChangeAspect="1"/>
          </p:cNvPicPr>
          <p:nvPr/>
        </p:nvPicPr>
        <p:blipFill>
          <a:blip r:embed="rId5"/>
          <a:stretch>
            <a:fillRect/>
          </a:stretch>
        </p:blipFill>
        <p:spPr>
          <a:xfrm>
            <a:off x="4079776" y="1766317"/>
            <a:ext cx="5819775" cy="3028950"/>
          </a:xfrm>
          <a:prstGeom prst="rect">
            <a:avLst/>
          </a:prstGeom>
        </p:spPr>
      </p:pic>
      <p:pic>
        <p:nvPicPr>
          <p:cNvPr id="14" name="Рисунок 13"/>
          <p:cNvPicPr>
            <a:picLocks noChangeAspect="1"/>
          </p:cNvPicPr>
          <p:nvPr/>
        </p:nvPicPr>
        <p:blipFill>
          <a:blip r:embed="rId6"/>
          <a:stretch>
            <a:fillRect/>
          </a:stretch>
        </p:blipFill>
        <p:spPr>
          <a:xfrm>
            <a:off x="4079776" y="1758184"/>
            <a:ext cx="5819775" cy="4467225"/>
          </a:xfrm>
          <a:prstGeom prst="rect">
            <a:avLst/>
          </a:prstGeom>
        </p:spPr>
      </p:pic>
    </p:spTree>
    <p:extLst>
      <p:ext uri="{BB962C8B-B14F-4D97-AF65-F5344CB8AC3E}">
        <p14:creationId xmlns:p14="http://schemas.microsoft.com/office/powerpoint/2010/main" val="248907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700462" y="676275"/>
            <a:ext cx="4791075" cy="5505450"/>
          </a:xfrm>
          <a:prstGeom prst="rect">
            <a:avLst/>
          </a:prstGeom>
        </p:spPr>
      </p:pic>
      <p:pic>
        <p:nvPicPr>
          <p:cNvPr id="3" name="Рисунок 2"/>
          <p:cNvPicPr>
            <a:picLocks noChangeAspect="1"/>
          </p:cNvPicPr>
          <p:nvPr/>
        </p:nvPicPr>
        <p:blipFill>
          <a:blip r:embed="rId4"/>
          <a:stretch>
            <a:fillRect/>
          </a:stretch>
        </p:blipFill>
        <p:spPr>
          <a:xfrm>
            <a:off x="4079776" y="1766317"/>
            <a:ext cx="5819775" cy="1590675"/>
          </a:xfrm>
          <a:prstGeom prst="rect">
            <a:avLst/>
          </a:prstGeom>
        </p:spPr>
      </p:pic>
      <p:pic>
        <p:nvPicPr>
          <p:cNvPr id="4" name="Рисунок 3"/>
          <p:cNvPicPr>
            <a:picLocks noChangeAspect="1"/>
          </p:cNvPicPr>
          <p:nvPr/>
        </p:nvPicPr>
        <p:blipFill>
          <a:blip r:embed="rId5"/>
          <a:stretch>
            <a:fillRect/>
          </a:stretch>
        </p:blipFill>
        <p:spPr>
          <a:xfrm>
            <a:off x="4079776" y="1766317"/>
            <a:ext cx="5819775" cy="3028950"/>
          </a:xfrm>
          <a:prstGeom prst="rect">
            <a:avLst/>
          </a:prstGeom>
        </p:spPr>
      </p:pic>
      <p:pic>
        <p:nvPicPr>
          <p:cNvPr id="5" name="Рисунок 4"/>
          <p:cNvPicPr>
            <a:picLocks noChangeAspect="1"/>
          </p:cNvPicPr>
          <p:nvPr/>
        </p:nvPicPr>
        <p:blipFill>
          <a:blip r:embed="rId6"/>
          <a:stretch>
            <a:fillRect/>
          </a:stretch>
        </p:blipFill>
        <p:spPr>
          <a:xfrm>
            <a:off x="4079775" y="1766317"/>
            <a:ext cx="5819775" cy="4467225"/>
          </a:xfrm>
          <a:prstGeom prst="rect">
            <a:avLst/>
          </a:prstGeom>
        </p:spPr>
      </p:pic>
    </p:spTree>
    <p:extLst>
      <p:ext uri="{BB962C8B-B14F-4D97-AF65-F5344CB8AC3E}">
        <p14:creationId xmlns:p14="http://schemas.microsoft.com/office/powerpoint/2010/main" val="2845461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0" y="4762"/>
            <a:ext cx="12192000" cy="6848475"/>
          </a:xfrm>
          <a:prstGeom prst="rect">
            <a:avLst/>
          </a:prstGeom>
        </p:spPr>
      </p:pic>
      <p:sp>
        <p:nvSpPr>
          <p:cNvPr id="8" name="Rectangle 16">
            <a:extLst>
              <a:ext uri="{FF2B5EF4-FFF2-40B4-BE49-F238E27FC236}">
                <a16:creationId xmlns:a16="http://schemas.microsoft.com/office/drawing/2014/main" id="{8F3877E6-0043-4F53-8CD3-DAECD21B1BCE}"/>
              </a:ext>
            </a:extLst>
          </p:cNvPr>
          <p:cNvSpPr/>
          <p:nvPr/>
        </p:nvSpPr>
        <p:spPr>
          <a:xfrm>
            <a:off x="0" y="4762"/>
            <a:ext cx="12192000" cy="6858000"/>
          </a:xfrm>
          <a:prstGeom prst="rect">
            <a:avLst/>
          </a:prstGeom>
          <a:solidFill>
            <a:srgbClr val="46454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Рисунок 3"/>
          <p:cNvPicPr>
            <a:picLocks noChangeAspect="1"/>
          </p:cNvPicPr>
          <p:nvPr/>
        </p:nvPicPr>
        <p:blipFill>
          <a:blip r:embed="rId4"/>
          <a:stretch>
            <a:fillRect/>
          </a:stretch>
        </p:blipFill>
        <p:spPr>
          <a:xfrm>
            <a:off x="263352" y="230287"/>
            <a:ext cx="4621886" cy="778217"/>
          </a:xfrm>
          <a:prstGeom prst="rect">
            <a:avLst/>
          </a:prstGeom>
        </p:spPr>
      </p:pic>
      <p:pic>
        <p:nvPicPr>
          <p:cNvPr id="5" name="Рисунок 4"/>
          <p:cNvPicPr>
            <a:picLocks noChangeAspect="1"/>
          </p:cNvPicPr>
          <p:nvPr/>
        </p:nvPicPr>
        <p:blipFill>
          <a:blip r:embed="rId5"/>
          <a:stretch>
            <a:fillRect/>
          </a:stretch>
        </p:blipFill>
        <p:spPr>
          <a:xfrm>
            <a:off x="-51311" y="2790463"/>
            <a:ext cx="12294622" cy="1277074"/>
          </a:xfrm>
          <a:prstGeom prst="rect">
            <a:avLst/>
          </a:prstGeom>
        </p:spPr>
      </p:pic>
    </p:spTree>
    <p:extLst>
      <p:ext uri="{BB962C8B-B14F-4D97-AF65-F5344CB8AC3E}">
        <p14:creationId xmlns:p14="http://schemas.microsoft.com/office/powerpoint/2010/main" val="4054413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5300</TotalTime>
  <Words>3228</Words>
  <Application>Microsoft Office PowerPoint</Application>
  <PresentationFormat>Широкоэкранный</PresentationFormat>
  <Paragraphs>129</Paragraphs>
  <Slides>31</Slides>
  <Notes>31</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36" baseType="lpstr">
      <vt:lpstr>Arial</vt:lpstr>
      <vt:lpstr>Calibri</vt:lpstr>
      <vt:lpstr>Verdana</vt:lpstr>
      <vt:lpstr>Тема Office</vt:lpstr>
      <vt:lpstr>Visio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Писанова Валентина  (Pisanova_VM)</dc:creator>
  <cp:lastModifiedBy>Валентина</cp:lastModifiedBy>
  <cp:revision>310</cp:revision>
  <dcterms:created xsi:type="dcterms:W3CDTF">2017-02-01T08:31:29Z</dcterms:created>
  <dcterms:modified xsi:type="dcterms:W3CDTF">2021-05-17T18:55:56Z</dcterms:modified>
</cp:coreProperties>
</file>