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68" r:id="rId4"/>
    <p:sldId id="258" r:id="rId5"/>
    <p:sldId id="269" r:id="rId6"/>
    <p:sldId id="271" r:id="rId7"/>
    <p:sldId id="277" r:id="rId8"/>
    <p:sldId id="273" r:id="rId9"/>
    <p:sldId id="260" r:id="rId10"/>
    <p:sldId id="272" r:id="rId11"/>
    <p:sldId id="261" r:id="rId12"/>
    <p:sldId id="276" r:id="rId13"/>
    <p:sldId id="263" r:id="rId14"/>
    <p:sldId id="275" r:id="rId15"/>
    <p:sldId id="274" r:id="rId16"/>
    <p:sldId id="264" r:id="rId17"/>
    <p:sldId id="265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08"/>
    <p:restoredTop sz="88126"/>
  </p:normalViewPr>
  <p:slideViewPr>
    <p:cSldViewPr snapToGrid="0" snapToObjects="1">
      <p:cViewPr varScale="1">
        <p:scale>
          <a:sx n="82" d="100"/>
          <a:sy n="82" d="100"/>
        </p:scale>
        <p:origin x="1056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1AC75D-3F42-6747-B09C-21AD90FCE0E9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8D7C0-2890-E949-AAC8-BBD5B130B8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920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47379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1533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6782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5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Последние 4 года </a:t>
            </a:r>
            <a:r>
              <a:rPr lang="mr-IN" dirty="0" smtClean="0"/>
              <a:t>–</a:t>
            </a:r>
            <a:r>
              <a:rPr lang="ru-RU" dirty="0" smtClean="0"/>
              <a:t> аналитик</a:t>
            </a:r>
          </a:p>
          <a:p>
            <a:endParaRPr lang="ru-RU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1489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920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0367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139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9937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5892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5536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38D7C0-2890-E949-AAC8-BBD5B130B81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1763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9D777-CB8D-2D41-9A12-370DDC805853}" type="datetimeFigureOut">
              <a:rPr lang="en-US" smtClean="0"/>
              <a:t>2/7/17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7AE42-8C50-1C4B-AE42-23E9643F02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288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5586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Бизнес-анализ</a:t>
            </a:r>
            <a:r>
              <a:rPr lang="en-US" dirty="0" smtClean="0"/>
              <a:t>: </a:t>
            </a:r>
            <a:r>
              <a:rPr lang="ru-RU" dirty="0" smtClean="0"/>
              <a:t>грани разумного.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История, основанная на личном опыте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4443984"/>
            <a:ext cx="9144000" cy="81381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70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00063"/>
            <a:ext cx="10515600" cy="955514"/>
          </a:xfrm>
        </p:spPr>
        <p:txBody>
          <a:bodyPr/>
          <a:lstStyle/>
          <a:p>
            <a:r>
              <a:rPr lang="ru-RU" dirty="0" smtClean="0"/>
              <a:t>Задачи бизнес аналитика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55577"/>
            <a:ext cx="10515600" cy="4721386"/>
          </a:xfrm>
        </p:spPr>
        <p:txBody>
          <a:bodyPr numCol="2">
            <a:normAutofit fontScale="92500" lnSpcReduction="20000"/>
          </a:bodyPr>
          <a:lstStyle/>
          <a:p>
            <a:r>
              <a:rPr lang="en-US" b="1" i="1" dirty="0" smtClean="0"/>
              <a:t>Product development</a:t>
            </a:r>
            <a:r>
              <a:rPr lang="ru-RU" b="1" i="1" dirty="0" smtClean="0"/>
              <a:t> </a:t>
            </a:r>
            <a:endParaRPr lang="ru-RU" b="1" i="1" dirty="0"/>
          </a:p>
          <a:p>
            <a:r>
              <a:rPr lang="ru-RU" b="1" i="1" dirty="0" smtClean="0"/>
              <a:t>Цель</a:t>
            </a:r>
            <a:r>
              <a:rPr lang="ru-RU" dirty="0" smtClean="0"/>
              <a:t>:</a:t>
            </a:r>
            <a:r>
              <a:rPr lang="en-US" dirty="0" smtClean="0"/>
              <a:t> </a:t>
            </a:r>
            <a:r>
              <a:rPr lang="ru-RU" dirty="0" smtClean="0"/>
              <a:t>сделать продукт конкурентно способным и внедрить любой ценой!</a:t>
            </a:r>
          </a:p>
          <a:p>
            <a:r>
              <a:rPr lang="ru-RU" b="1" i="1" dirty="0" smtClean="0"/>
              <a:t>Умения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Знание продукта и истории</a:t>
            </a:r>
          </a:p>
          <a:p>
            <a:pPr lvl="1"/>
            <a:r>
              <a:rPr lang="ru-RU" dirty="0" smtClean="0"/>
              <a:t>Знание домен</a:t>
            </a:r>
            <a:r>
              <a:rPr lang="ru-RU" b="1" i="1" dirty="0" smtClean="0"/>
              <a:t>а</a:t>
            </a:r>
          </a:p>
          <a:p>
            <a:pPr lvl="1"/>
            <a:r>
              <a:rPr lang="ru-RU" dirty="0" smtClean="0"/>
              <a:t>Нотации моделирования</a:t>
            </a:r>
          </a:p>
          <a:p>
            <a:pPr lvl="1"/>
            <a:r>
              <a:rPr lang="ru-RU" dirty="0" smtClean="0"/>
              <a:t>Теория БД</a:t>
            </a:r>
          </a:p>
          <a:p>
            <a:r>
              <a:rPr lang="ru-RU" b="1" i="1" dirty="0" smtClean="0"/>
              <a:t>Артефакты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Изучение и анализ продуктовых решений</a:t>
            </a:r>
          </a:p>
          <a:p>
            <a:pPr lvl="1"/>
            <a:r>
              <a:rPr lang="ru-RU" dirty="0" smtClean="0"/>
              <a:t>Спецификация только на измененную часть решения</a:t>
            </a:r>
          </a:p>
          <a:p>
            <a:pPr lvl="1"/>
            <a:r>
              <a:rPr lang="ru-RU" dirty="0" smtClean="0"/>
              <a:t>План </a:t>
            </a:r>
            <a:r>
              <a:rPr lang="ru-RU" dirty="0"/>
              <a:t>и </a:t>
            </a:r>
            <a:r>
              <a:rPr lang="en-US" dirty="0" smtClean="0"/>
              <a:t>traceability</a:t>
            </a:r>
            <a:endParaRPr lang="ru-RU" dirty="0" smtClean="0"/>
          </a:p>
          <a:p>
            <a:r>
              <a:rPr lang="en-US" b="1" i="1" dirty="0" smtClean="0"/>
              <a:t>Outsource development </a:t>
            </a:r>
            <a:endParaRPr lang="ru-RU" b="1" i="1" dirty="0"/>
          </a:p>
          <a:p>
            <a:r>
              <a:rPr lang="ru-RU" b="1" i="1" dirty="0" smtClean="0"/>
              <a:t>Цель</a:t>
            </a:r>
            <a:r>
              <a:rPr lang="ru-RU" dirty="0" smtClean="0"/>
              <a:t>: удовлетворить заказчика любой ценой!</a:t>
            </a:r>
          </a:p>
          <a:p>
            <a:r>
              <a:rPr lang="ru-RU" b="1" i="1" dirty="0" smtClean="0"/>
              <a:t>Умения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Понимание бизнеса и процессов заказчика</a:t>
            </a:r>
          </a:p>
          <a:p>
            <a:pPr lvl="1"/>
            <a:r>
              <a:rPr lang="en-US" dirty="0" smtClean="0"/>
              <a:t>Soft skills</a:t>
            </a:r>
          </a:p>
          <a:p>
            <a:pPr lvl="1"/>
            <a:r>
              <a:rPr lang="ru-RU" dirty="0" smtClean="0"/>
              <a:t>Знание о профессиональных и государственных стандартах</a:t>
            </a:r>
            <a:endParaRPr lang="en-US" dirty="0" smtClean="0"/>
          </a:p>
          <a:p>
            <a:r>
              <a:rPr lang="ru-RU" b="1" i="1" dirty="0" smtClean="0"/>
              <a:t>Артефакты</a:t>
            </a:r>
            <a:r>
              <a:rPr lang="ru-RU" dirty="0" smtClean="0"/>
              <a:t>:</a:t>
            </a:r>
          </a:p>
          <a:p>
            <a:pPr lvl="1"/>
            <a:r>
              <a:rPr lang="en-US" dirty="0" smtClean="0"/>
              <a:t>Vision</a:t>
            </a:r>
            <a:r>
              <a:rPr lang="ru-RU" dirty="0" smtClean="0"/>
              <a:t> спецификация</a:t>
            </a:r>
          </a:p>
          <a:p>
            <a:pPr lvl="1"/>
            <a:r>
              <a:rPr lang="ru-RU" dirty="0" smtClean="0"/>
              <a:t>Большой объем входных требований и данных</a:t>
            </a:r>
          </a:p>
          <a:p>
            <a:pPr lvl="1"/>
            <a:r>
              <a:rPr lang="en-US" dirty="0" smtClean="0"/>
              <a:t>Workflows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953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454772"/>
            <a:ext cx="10515600" cy="961651"/>
          </a:xfrm>
        </p:spPr>
        <p:txBody>
          <a:bodyPr>
            <a:normAutofit/>
          </a:bodyPr>
          <a:lstStyle/>
          <a:p>
            <a:r>
              <a:rPr lang="ru-RU" dirty="0" smtClean="0"/>
              <a:t>Различия </a:t>
            </a:r>
            <a:r>
              <a:rPr lang="en-US" dirty="0" smtClean="0"/>
              <a:t>b2b </a:t>
            </a:r>
            <a:r>
              <a:rPr lang="ru-RU" dirty="0" smtClean="0"/>
              <a:t>и </a:t>
            </a:r>
            <a:r>
              <a:rPr lang="en-US" dirty="0" smtClean="0"/>
              <a:t>b2c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3"/>
            <a:ext cx="10515600" cy="4760540"/>
          </a:xfrm>
        </p:spPr>
        <p:txBody>
          <a:bodyPr>
            <a:normAutofit/>
          </a:bodyPr>
          <a:lstStyle/>
          <a:p>
            <a:r>
              <a:rPr lang="en-US" dirty="0" smtClean="0"/>
              <a:t>Business to business</a:t>
            </a:r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74954"/>
              </p:ext>
            </p:extLst>
          </p:nvPr>
        </p:nvGraphicFramePr>
        <p:xfrm>
          <a:off x="838200" y="1980107"/>
          <a:ext cx="10913534" cy="437013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851402"/>
                <a:gridCol w="6062132"/>
              </a:tblGrid>
              <a:tr h="770963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Жизненный цикл продукта зачастую гораздо дольше 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Аналитик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может долго и упорно сидеть на одном аккаунте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4466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Уровень абстракции выше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Аналитик должен обладать навыками декомпозиции </a:t>
                      </a:r>
                      <a:endParaRPr lang="en-US" dirty="0"/>
                    </a:p>
                  </a:txBody>
                  <a:tcPr/>
                </a:tc>
              </a:tr>
              <a:tr h="77096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Большое количество интеграционных и миграционных требований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Подготовка миграционных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мапингов</a:t>
                      </a:r>
                      <a:r>
                        <a:rPr lang="ru-RU" baseline="0" dirty="0" smtClean="0"/>
                        <a:t>, выборка </a:t>
                      </a:r>
                      <a:r>
                        <a:rPr lang="ru-RU" baseline="0" dirty="0" err="1" smtClean="0"/>
                        <a:t>мигрируемых</a:t>
                      </a:r>
                      <a:r>
                        <a:rPr lang="ru-RU" baseline="0" dirty="0" smtClean="0"/>
                        <a:t> сущностей, дизайн интеграций </a:t>
                      </a:r>
                      <a:endParaRPr lang="en-US" dirty="0"/>
                    </a:p>
                  </a:txBody>
                  <a:tcPr/>
                </a:tc>
              </a:tr>
              <a:tr h="446669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Модернизация </a:t>
                      </a:r>
                      <a:r>
                        <a:rPr lang="mr-IN" dirty="0" smtClean="0"/>
                        <a:t>–</a:t>
                      </a:r>
                      <a:r>
                        <a:rPr lang="ru-RU" dirty="0" smtClean="0"/>
                        <a:t> частое явление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Аналитик</a:t>
                      </a:r>
                      <a:r>
                        <a:rPr lang="ru-RU" baseline="0" dirty="0" smtClean="0"/>
                        <a:t> долен быть готов к получению информации из старых систем и их полному изучению</a:t>
                      </a:r>
                      <a:endParaRPr lang="en-US" dirty="0"/>
                    </a:p>
                  </a:txBody>
                  <a:tcPr/>
                </a:tc>
              </a:tr>
              <a:tr h="59981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Учет операционных процессов компании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 системе</a:t>
                      </a:r>
                      <a:r>
                        <a:rPr lang="ru-RU" baseline="0" dirty="0" smtClean="0"/>
                        <a:t> должны учитываться процессы самого заказчика, причем всех уровней</a:t>
                      </a:r>
                      <a:endParaRPr lang="en-US" dirty="0"/>
                    </a:p>
                  </a:txBody>
                  <a:tcPr/>
                </a:tc>
              </a:tr>
              <a:tr h="110137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Только требования заказчика лежат в основе разработки</a:t>
                      </a:r>
                    </a:p>
                    <a:p>
                      <a:pPr lvl="1"/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Конечная цель состыковать достижение целей бизнеса на основании только требований заказчика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2337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32756"/>
            <a:ext cx="10515600" cy="833873"/>
          </a:xfrm>
        </p:spPr>
        <p:txBody>
          <a:bodyPr>
            <a:normAutofit/>
          </a:bodyPr>
          <a:lstStyle/>
          <a:p>
            <a:r>
              <a:rPr lang="ru-RU" dirty="0" smtClean="0"/>
              <a:t>Различия </a:t>
            </a:r>
            <a:r>
              <a:rPr lang="en-US" dirty="0" smtClean="0"/>
              <a:t>b2b </a:t>
            </a:r>
            <a:r>
              <a:rPr lang="ru-RU" dirty="0" smtClean="0"/>
              <a:t>и </a:t>
            </a:r>
            <a:r>
              <a:rPr lang="en-US" dirty="0" smtClean="0"/>
              <a:t>b2c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629"/>
            <a:ext cx="10515600" cy="5110334"/>
          </a:xfrm>
        </p:spPr>
        <p:txBody>
          <a:bodyPr>
            <a:normAutofit/>
          </a:bodyPr>
          <a:lstStyle/>
          <a:p>
            <a:r>
              <a:rPr lang="en-US" dirty="0" smtClean="0"/>
              <a:t>Business to </a:t>
            </a:r>
            <a:r>
              <a:rPr lang="en-US" dirty="0" smtClean="0"/>
              <a:t>consumer</a:t>
            </a:r>
            <a:endParaRPr lang="ru-RU" dirty="0" smtClean="0"/>
          </a:p>
          <a:p>
            <a:pPr lvl="1"/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9730997"/>
              </p:ext>
            </p:extLst>
          </p:nvPr>
        </p:nvGraphicFramePr>
        <p:xfrm>
          <a:off x="838200" y="1612668"/>
          <a:ext cx="10882745" cy="491409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/>
                <a:gridCol w="5624945"/>
              </a:tblGrid>
              <a:tr h="9556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Больше работы с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UX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Получение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прибыли зависит от степени удовлетворения конечного пользователя (удобство, красота, тривиальность основных действий)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689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Маркетинговые исследования и их анализ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Аналитик должен уметь сопоставлять</a:t>
                      </a:r>
                      <a:r>
                        <a:rPr lang="ru-RU" baseline="0" dirty="0" smtClean="0"/>
                        <a:t> и анализировать существующие решения</a:t>
                      </a:r>
                      <a:endParaRPr lang="en-US" dirty="0"/>
                    </a:p>
                  </a:txBody>
                  <a:tcPr/>
                </a:tc>
              </a:tr>
              <a:tr h="66893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Больше тестирования и верификации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Аналитик как источник</a:t>
                      </a:r>
                      <a:r>
                        <a:rPr lang="ru-RU" baseline="0" dirty="0" smtClean="0"/>
                        <a:t> идей принимает самое активное участие в тестировании</a:t>
                      </a:r>
                      <a:endParaRPr lang="en-US" dirty="0"/>
                    </a:p>
                  </a:txBody>
                  <a:tcPr/>
                </a:tc>
              </a:tr>
              <a:tr h="95562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Работа с контентом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Даже для тестирования,</a:t>
                      </a:r>
                      <a:r>
                        <a:rPr lang="ru-RU" baseline="0" dirty="0" smtClean="0"/>
                        <a:t> не говоря уже о выдаче, аналитик, как понимающая сторона участвует в контент менеджменте</a:t>
                      </a:r>
                      <a:endParaRPr lang="en-US" dirty="0"/>
                    </a:p>
                  </a:txBody>
                  <a:tcPr/>
                </a:tc>
              </a:tr>
              <a:tr h="55499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Монетизация и все что с этим связано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 прибыли </a:t>
                      </a:r>
                      <a:endParaRPr lang="en-US" dirty="0"/>
                    </a:p>
                  </a:txBody>
                  <a:tcPr/>
                </a:tc>
              </a:tr>
              <a:tr h="55499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KPI </a:t>
                      </a:r>
                      <a:r>
                        <a:rPr lang="ru-RU" dirty="0" smtClean="0"/>
                        <a:t>и все что с ними связано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Анализ</a:t>
                      </a:r>
                      <a:r>
                        <a:rPr lang="ru-RU" baseline="0" dirty="0" smtClean="0"/>
                        <a:t> особенностей рынка и успешности решения</a:t>
                      </a:r>
                      <a:endParaRPr lang="en-US" dirty="0"/>
                    </a:p>
                  </a:txBody>
                  <a:tcPr/>
                </a:tc>
              </a:tr>
              <a:tr h="554994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Можно включить фантазию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Аналитика не ограничивает ничего кроме фантазии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34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9629"/>
            <a:ext cx="10515600" cy="911077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Различия </a:t>
            </a:r>
            <a:r>
              <a:rPr lang="en-US" sz="4000" dirty="0" smtClean="0"/>
              <a:t>outso</a:t>
            </a:r>
            <a:r>
              <a:rPr lang="en-US" sz="4000" dirty="0"/>
              <a:t>u</a:t>
            </a:r>
            <a:r>
              <a:rPr lang="en-US" sz="4000" dirty="0" smtClean="0"/>
              <a:t>rce</a:t>
            </a:r>
            <a:r>
              <a:rPr lang="ru-RU" sz="4000" dirty="0" smtClean="0"/>
              <a:t> и продуктовой разработки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0706"/>
            <a:ext cx="10515600" cy="5116257"/>
          </a:xfrm>
        </p:spPr>
        <p:txBody>
          <a:bodyPr>
            <a:normAutofit/>
          </a:bodyPr>
          <a:lstStyle/>
          <a:p>
            <a:r>
              <a:rPr lang="en-US" dirty="0" smtClean="0"/>
              <a:t>Outsource</a:t>
            </a:r>
            <a:endParaRPr lang="ru-RU" dirty="0" smtClean="0"/>
          </a:p>
          <a:p>
            <a:endParaRPr lang="en-US" dirty="0"/>
          </a:p>
          <a:p>
            <a:endParaRPr lang="en-US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1418246"/>
              </p:ext>
            </p:extLst>
          </p:nvPr>
        </p:nvGraphicFramePr>
        <p:xfrm>
          <a:off x="838200" y="1835256"/>
          <a:ext cx="10515600" cy="441051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57800"/>
                <a:gridCol w="5257800"/>
              </a:tblGrid>
              <a:tr h="7781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Задачи разнообразнее и каждая </a:t>
                      </a:r>
                      <a:r>
                        <a:rPr lang="mr-IN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новый вызов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Клиенты абсолютно разные </a:t>
                      </a:r>
                      <a:r>
                        <a:rPr lang="mr-IN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системы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не похожи друг на друга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7781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Самые передовые технологии и методики разработки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Проекты разные и все начинаются с «нуля» - прекрасный повод проверить новый подход к разработке, тестированию и другим</a:t>
                      </a:r>
                      <a:r>
                        <a:rPr lang="ru-RU" baseline="0" dirty="0" smtClean="0"/>
                        <a:t> фазам</a:t>
                      </a:r>
                      <a:endParaRPr lang="en-US" dirty="0"/>
                    </a:p>
                  </a:txBody>
                  <a:tcPr/>
                </a:tc>
              </a:tr>
              <a:tr h="7781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Затрудненная коммуникация с конечным пользователя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Коммуницировать</a:t>
                      </a:r>
                      <a:r>
                        <a:rPr lang="ru-RU" dirty="0" smtClean="0"/>
                        <a:t> приходится</a:t>
                      </a:r>
                      <a:r>
                        <a:rPr lang="ru-RU" baseline="0" dirty="0" smtClean="0"/>
                        <a:t> только со </a:t>
                      </a:r>
                      <a:r>
                        <a:rPr lang="ru-RU" baseline="0" dirty="0" err="1" smtClean="0"/>
                        <a:t>стейклолдерами</a:t>
                      </a:r>
                      <a:endParaRPr lang="en-US" dirty="0"/>
                    </a:p>
                  </a:txBody>
                  <a:tcPr/>
                </a:tc>
              </a:tr>
              <a:tr h="778172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Более сложное и обширное взаимодействие с заказчиком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Общаться приходится много и часто: лично,</a:t>
                      </a:r>
                      <a:r>
                        <a:rPr lang="ru-RU" baseline="0" dirty="0" smtClean="0"/>
                        <a:t> удаленно, тексом</a:t>
                      </a:r>
                      <a:endParaRPr lang="en-US" dirty="0"/>
                    </a:p>
                  </a:txBody>
                  <a:tcPr/>
                </a:tc>
              </a:tr>
              <a:tr h="521523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Выявление именно потребностей заказчика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Наша цель</a:t>
                      </a:r>
                      <a:r>
                        <a:rPr lang="ru-RU" baseline="0" dirty="0" smtClean="0"/>
                        <a:t>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ru-RU" baseline="0" dirty="0" smtClean="0"/>
                        <a:t> удовлетворить заказчика</a:t>
                      </a:r>
                      <a:endParaRPr lang="en-US" dirty="0"/>
                    </a:p>
                  </a:txBody>
                  <a:tcPr/>
                </a:tc>
              </a:tr>
              <a:tr h="450846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err="1" smtClean="0"/>
                        <a:t>Стейкхолдер</a:t>
                      </a:r>
                      <a:r>
                        <a:rPr lang="ru-RU" dirty="0" smtClean="0"/>
                        <a:t> анализ </a:t>
                      </a:r>
                      <a:r>
                        <a:rPr lang="en-US" dirty="0" smtClean="0"/>
                        <a:t>must have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Стейклодеры</a:t>
                      </a:r>
                      <a:r>
                        <a:rPr lang="ru-RU" baseline="0" dirty="0" smtClean="0"/>
                        <a:t>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ru-RU" baseline="0" dirty="0" smtClean="0"/>
                        <a:t> основные пункты коммуникации, надо понимать их особенности, пожелания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262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66255"/>
            <a:ext cx="10515600" cy="876781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Различия </a:t>
            </a:r>
            <a:r>
              <a:rPr lang="en-US" sz="4000" dirty="0" err="1" smtClean="0"/>
              <a:t>outsorce</a:t>
            </a:r>
            <a:r>
              <a:rPr lang="ru-RU" sz="4000" dirty="0"/>
              <a:t> </a:t>
            </a:r>
            <a:r>
              <a:rPr lang="ru-RU" sz="4000" dirty="0" smtClean="0"/>
              <a:t>и продуктовой разработки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64524"/>
            <a:ext cx="10515600" cy="5312439"/>
          </a:xfrm>
        </p:spPr>
        <p:txBody>
          <a:bodyPr>
            <a:normAutofit/>
          </a:bodyPr>
          <a:lstStyle/>
          <a:p>
            <a:r>
              <a:rPr lang="en-US" dirty="0" smtClean="0"/>
              <a:t>Product</a:t>
            </a:r>
          </a:p>
          <a:p>
            <a:pPr lvl="1"/>
            <a:endParaRPr lang="ru-RU" dirty="0" smtClean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04280909"/>
              </p:ext>
            </p:extLst>
          </p:nvPr>
        </p:nvGraphicFramePr>
        <p:xfrm>
          <a:off x="838200" y="1302011"/>
          <a:ext cx="10515600" cy="540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5230091"/>
                <a:gridCol w="5285509"/>
              </a:tblGrid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Обязательное прохождение этапов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impact analysis 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и </a:t>
                      </a:r>
                      <a:r>
                        <a:rPr lang="en-US" b="0" dirty="0" smtClean="0">
                          <a:solidFill>
                            <a:schemeClr val="tx1"/>
                          </a:solidFill>
                        </a:rPr>
                        <a:t>root cause analysis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Продукт </a:t>
                      </a:r>
                      <a:r>
                        <a:rPr lang="mr-IN" b="0" dirty="0" smtClean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b="0" dirty="0" smtClean="0">
                          <a:solidFill>
                            <a:schemeClr val="tx1"/>
                          </a:solidFill>
                        </a:rPr>
                        <a:t> сложный</a:t>
                      </a:r>
                      <a:r>
                        <a:rPr lang="ru-RU" b="0" baseline="0" dirty="0" smtClean="0">
                          <a:solidFill>
                            <a:schemeClr val="tx1"/>
                          </a:solidFill>
                        </a:rPr>
                        <a:t> организм, надо внимательно добавлять что-то новое, чтоб не сломать что-то проверенное временем</a:t>
                      </a:r>
                      <a:endParaRPr lang="en-US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err="1" smtClean="0"/>
                        <a:t>М</a:t>
                      </a:r>
                      <a:r>
                        <a:rPr lang="ru-RU" dirty="0" err="1" smtClean="0"/>
                        <a:t>ожет</a:t>
                      </a:r>
                      <a:r>
                        <a:rPr lang="ru-RU" dirty="0" smtClean="0"/>
                        <a:t> быть нанят свой </a:t>
                      </a:r>
                      <a:r>
                        <a:rPr lang="ru-RU" dirty="0" err="1" smtClean="0"/>
                        <a:t>аутсорс</a:t>
                      </a:r>
                      <a:endParaRPr lang="ru-RU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нехватке кадров в продуктовой компании, ты можешь попробовать свои силы в разработке продукта, являясь частью </a:t>
                      </a:r>
                      <a:r>
                        <a:rPr lang="ru-RU" dirty="0" err="1" smtClean="0"/>
                        <a:t>аутсорс</a:t>
                      </a:r>
                      <a:r>
                        <a:rPr lang="ru-RU" dirty="0" smtClean="0"/>
                        <a:t> компании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Большая цена ошибки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Все взаимосвязано </a:t>
                      </a:r>
                      <a:r>
                        <a:rPr lang="mr-IN" dirty="0" smtClean="0"/>
                        <a:t>–</a:t>
                      </a:r>
                      <a:r>
                        <a:rPr lang="ru-RU" dirty="0" smtClean="0"/>
                        <a:t> надо быть осторожным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Принадлежность делу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Команда зачастую</a:t>
                      </a:r>
                      <a:r>
                        <a:rPr lang="ru-RU" baseline="0" dirty="0" smtClean="0"/>
                        <a:t> проверенная временем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ru-RU" baseline="0" dirty="0" smtClean="0"/>
                        <a:t> вы как семья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 инвестициям в «себя»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Сначала удовлетворить заказчика, потом инвестиции в свои</a:t>
                      </a:r>
                      <a:r>
                        <a:rPr lang="ru-RU" baseline="0" dirty="0" smtClean="0"/>
                        <a:t> кадры (время)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Gap analysis</a:t>
                      </a:r>
                      <a:r>
                        <a:rPr lang="ru-RU" dirty="0" smtClean="0"/>
                        <a:t> (доклад Николая Соколовского)</a:t>
                      </a:r>
                      <a:r>
                        <a:rPr lang="en-US" dirty="0" smtClean="0"/>
                        <a:t> </a:t>
                      </a:r>
                      <a:r>
                        <a:rPr lang="ru-RU" dirty="0" smtClean="0"/>
                        <a:t>и </a:t>
                      </a:r>
                      <a:r>
                        <a:rPr lang="ru-RU" dirty="0" err="1" smtClean="0"/>
                        <a:t>кастомизация</a:t>
                      </a:r>
                      <a:r>
                        <a:rPr lang="ru-RU" dirty="0" smtClean="0"/>
                        <a:t> </a:t>
                      </a:r>
                      <a:r>
                        <a:rPr lang="mr-IN" dirty="0" smtClean="0"/>
                        <a:t>–</a:t>
                      </a:r>
                      <a:r>
                        <a:rPr lang="ru-RU" dirty="0" smtClean="0"/>
                        <a:t> самые часто употребляемые слова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При внедрении решения заказчику, надо понимать, что ты должен выявить все </a:t>
                      </a:r>
                      <a:r>
                        <a:rPr lang="en-US" dirty="0" smtClean="0"/>
                        <a:t>gap-</a:t>
                      </a:r>
                      <a:r>
                        <a:rPr lang="ru-RU" dirty="0" smtClean="0"/>
                        <a:t>ы и придумать</a:t>
                      </a:r>
                      <a:r>
                        <a:rPr lang="ru-RU" baseline="0" dirty="0" smtClean="0"/>
                        <a:t> «велосипед» чтоб закрыть их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Часто новые идеи </a:t>
                      </a:r>
                      <a:r>
                        <a:rPr lang="mr-IN" dirty="0" smtClean="0"/>
                        <a:t>–</a:t>
                      </a:r>
                      <a:r>
                        <a:rPr lang="ru-RU" dirty="0" smtClean="0"/>
                        <a:t> это идеи очередного заказчика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А почему бы не использовать?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Нет необходимости думать о стандартном функционале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Стандартные </a:t>
                      </a:r>
                      <a:r>
                        <a:rPr lang="en-US" dirty="0" smtClean="0"/>
                        <a:t>features</a:t>
                      </a:r>
                      <a:r>
                        <a:rPr lang="en-US" baseline="0" dirty="0" smtClean="0"/>
                        <a:t> </a:t>
                      </a:r>
                      <a:r>
                        <a:rPr lang="mr-IN" baseline="0" dirty="0" smtClean="0"/>
                        <a:t>–</a:t>
                      </a:r>
                      <a:r>
                        <a:rPr lang="ru-RU" baseline="0" dirty="0" smtClean="0"/>
                        <a:t> уже часть продукта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16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52231"/>
          </a:xfrm>
        </p:spPr>
        <p:txBody>
          <a:bodyPr/>
          <a:lstStyle/>
          <a:p>
            <a:r>
              <a:rPr lang="ru-RU" dirty="0" smtClean="0"/>
              <a:t>Как было со мной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1927" y="1518835"/>
            <a:ext cx="4138047" cy="4494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Аналитик процессов управления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07582" y="2258880"/>
            <a:ext cx="4138047" cy="5191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Аналитик внедрения (несколько доменов)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12210" y="3068666"/>
            <a:ext cx="4138047" cy="5191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Продуктовый аналитик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02171" y="3878452"/>
            <a:ext cx="4138047" cy="5191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Миграционный аналитик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026976" y="5761506"/>
            <a:ext cx="4138047" cy="51919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Бизнес аналитик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9717435" y="1317356"/>
            <a:ext cx="2" cy="361110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9867064" y="1557577"/>
            <a:ext cx="666427" cy="313066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Бизнес аналитик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4" name="Curved Connector 3"/>
          <p:cNvCxnSpPr>
            <a:endCxn id="6" idx="3"/>
          </p:cNvCxnSpPr>
          <p:nvPr/>
        </p:nvCxnSpPr>
        <p:spPr>
          <a:xfrm>
            <a:off x="4819974" y="1689315"/>
            <a:ext cx="1425655" cy="829161"/>
          </a:xfrm>
          <a:prstGeom prst="curvedConnector3">
            <a:avLst>
              <a:gd name="adj1" fmla="val 116035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>
            <a:stCxn id="6" idx="3"/>
            <a:endCxn id="7" idx="3"/>
          </p:cNvCxnSpPr>
          <p:nvPr/>
        </p:nvCxnSpPr>
        <p:spPr>
          <a:xfrm>
            <a:off x="6245629" y="2518476"/>
            <a:ext cx="1304628" cy="809786"/>
          </a:xfrm>
          <a:prstGeom prst="curvedConnector3">
            <a:avLst>
              <a:gd name="adj1" fmla="val 117522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urved Connector 14"/>
          <p:cNvCxnSpPr>
            <a:stCxn id="7" idx="3"/>
            <a:endCxn id="8" idx="3"/>
          </p:cNvCxnSpPr>
          <p:nvPr/>
        </p:nvCxnSpPr>
        <p:spPr>
          <a:xfrm>
            <a:off x="7550257" y="3328262"/>
            <a:ext cx="1689961" cy="809786"/>
          </a:xfrm>
          <a:prstGeom prst="curvedConnector3">
            <a:avLst>
              <a:gd name="adj1" fmla="val 113527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endCxn id="9" idx="0"/>
          </p:cNvCxnSpPr>
          <p:nvPr/>
        </p:nvCxnSpPr>
        <p:spPr>
          <a:xfrm>
            <a:off x="6090834" y="4448017"/>
            <a:ext cx="5166" cy="131348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4618495" y="1317356"/>
            <a:ext cx="509894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6710766" y="4928461"/>
            <a:ext cx="300666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934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51659"/>
            <a:ext cx="10515600" cy="879718"/>
          </a:xfrm>
        </p:spPr>
        <p:txBody>
          <a:bodyPr/>
          <a:lstStyle/>
          <a:p>
            <a:r>
              <a:rPr lang="ru-RU" dirty="0" smtClean="0"/>
              <a:t>Личный опыт или как </a:t>
            </a:r>
            <a:r>
              <a:rPr lang="ru-RU" smtClean="0"/>
              <a:t>победить зверя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735809"/>
            <a:ext cx="10515600" cy="4441153"/>
          </a:xfrm>
        </p:spPr>
        <p:txBody>
          <a:bodyPr numCol="2"/>
          <a:lstStyle/>
          <a:p>
            <a:r>
              <a:rPr lang="ru-RU" dirty="0" smtClean="0"/>
              <a:t>Самое сложное:</a:t>
            </a:r>
          </a:p>
          <a:p>
            <a:pPr lvl="1"/>
            <a:r>
              <a:rPr lang="ru-RU" dirty="0" smtClean="0"/>
              <a:t>Смена домена</a:t>
            </a:r>
          </a:p>
          <a:p>
            <a:pPr lvl="1"/>
            <a:r>
              <a:rPr lang="ru-RU" dirty="0" smtClean="0"/>
              <a:t>Смена терминологии</a:t>
            </a:r>
          </a:p>
          <a:p>
            <a:pPr lvl="1"/>
            <a:r>
              <a:rPr lang="ru-RU" dirty="0" smtClean="0"/>
              <a:t>Смена процессов</a:t>
            </a:r>
          </a:p>
          <a:p>
            <a:pPr lvl="1"/>
            <a:r>
              <a:rPr lang="ru-RU" dirty="0" smtClean="0"/>
              <a:t>Новый стек технологий</a:t>
            </a:r>
          </a:p>
          <a:p>
            <a:pPr lvl="1"/>
            <a:r>
              <a:rPr lang="ru-RU" dirty="0" smtClean="0"/>
              <a:t>Переход от технических деталей к оценке бизнеса</a:t>
            </a:r>
          </a:p>
          <a:p>
            <a:pPr lvl="1"/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Помогло:</a:t>
            </a:r>
          </a:p>
          <a:p>
            <a:pPr lvl="1"/>
            <a:r>
              <a:rPr lang="ru-RU" dirty="0" smtClean="0"/>
              <a:t>Больше спрашивай</a:t>
            </a:r>
          </a:p>
          <a:p>
            <a:pPr lvl="1"/>
            <a:r>
              <a:rPr lang="ru-RU" dirty="0" smtClean="0"/>
              <a:t>Примени моделирование к изучению домена</a:t>
            </a:r>
          </a:p>
          <a:p>
            <a:pPr lvl="1"/>
            <a:r>
              <a:rPr lang="ru-RU" dirty="0" smtClean="0"/>
              <a:t>Научись рисовать диаграммы</a:t>
            </a:r>
          </a:p>
          <a:p>
            <a:pPr lvl="1"/>
            <a:r>
              <a:rPr lang="ru-RU" dirty="0" smtClean="0"/>
              <a:t>Создай свои процессы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7310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Выводы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867" y="1027907"/>
            <a:ext cx="5430248" cy="4709506"/>
          </a:xfrm>
        </p:spPr>
      </p:pic>
      <p:sp>
        <p:nvSpPr>
          <p:cNvPr id="5" name="TextBox 4"/>
          <p:cNvSpPr txBox="1"/>
          <p:nvPr/>
        </p:nvSpPr>
        <p:spPr>
          <a:xfrm>
            <a:off x="650929" y="1690688"/>
            <a:ext cx="5272623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/>
              <a:t>Проверь свои навыки</a:t>
            </a:r>
          </a:p>
          <a:p>
            <a:pPr marL="342900" indent="-342900">
              <a:buAutoNum type="arabicPeriod"/>
            </a:pPr>
            <a:r>
              <a:rPr lang="ru-RU" sz="2400" dirty="0"/>
              <a:t>Определись с желаниями: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Нравится работать с проверенной командой и не любишь изменений? </a:t>
            </a:r>
            <a:r>
              <a:rPr lang="mr-IN" sz="2400" dirty="0"/>
              <a:t>–</a:t>
            </a:r>
            <a:r>
              <a:rPr lang="ru-RU" sz="2400" dirty="0"/>
              <a:t> продуктовая разработка </a:t>
            </a:r>
            <a:r>
              <a:rPr lang="mr-IN" sz="2400" dirty="0"/>
              <a:t>–</a:t>
            </a:r>
            <a:r>
              <a:rPr lang="ru-RU" sz="2400" dirty="0"/>
              <a:t> это твое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Постоянно тянет к новым свершениям? </a:t>
            </a:r>
            <a:r>
              <a:rPr lang="mr-IN" sz="2400" dirty="0"/>
              <a:t>–</a:t>
            </a:r>
            <a:r>
              <a:rPr lang="ru-RU" sz="2400" dirty="0"/>
              <a:t> может стоить попробовать себя в </a:t>
            </a:r>
            <a:r>
              <a:rPr lang="ru-RU" sz="2400" dirty="0" err="1"/>
              <a:t>аусорс</a:t>
            </a:r>
            <a:r>
              <a:rPr lang="ru-RU" sz="2400" dirty="0"/>
              <a:t>?</a:t>
            </a:r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Хочешь стать </a:t>
            </a:r>
            <a:r>
              <a:rPr lang="ru-RU" sz="2400" dirty="0" smtClean="0"/>
              <a:t>консультантом  </a:t>
            </a:r>
            <a:r>
              <a:rPr lang="ru-RU" sz="2400" dirty="0"/>
              <a:t>- </a:t>
            </a:r>
            <a:r>
              <a:rPr lang="en-US" sz="2400" dirty="0"/>
              <a:t>B2B </a:t>
            </a:r>
            <a:r>
              <a:rPr lang="mr-IN" sz="2400" dirty="0"/>
              <a:t>–</a:t>
            </a:r>
            <a:r>
              <a:rPr lang="ru-RU" sz="2400" dirty="0"/>
              <a:t> это </a:t>
            </a:r>
            <a:r>
              <a:rPr lang="ru-RU" sz="2400" dirty="0" smtClean="0"/>
              <a:t>твое!</a:t>
            </a:r>
            <a:endParaRPr lang="ru-RU" sz="2400" dirty="0"/>
          </a:p>
          <a:p>
            <a:pPr marL="342900" indent="-342900">
              <a:buFont typeface="Arial" charset="0"/>
              <a:buChar char="•"/>
            </a:pPr>
            <a:r>
              <a:rPr lang="ru-RU" sz="2400" dirty="0"/>
              <a:t>Удобство и радость пользователя </a:t>
            </a:r>
            <a:r>
              <a:rPr lang="mr-IN" sz="2400" dirty="0"/>
              <a:t>–</a:t>
            </a:r>
            <a:r>
              <a:rPr lang="ru-RU" sz="2400" dirty="0"/>
              <a:t> это бальзам на душу? </a:t>
            </a:r>
            <a:r>
              <a:rPr lang="mr-IN" sz="2400" dirty="0"/>
              <a:t>–</a:t>
            </a:r>
            <a:r>
              <a:rPr lang="ru-RU" sz="2400" dirty="0"/>
              <a:t> </a:t>
            </a:r>
            <a:r>
              <a:rPr lang="en-US" sz="2400" dirty="0"/>
              <a:t>B2C </a:t>
            </a:r>
            <a:r>
              <a:rPr lang="ru-RU" sz="2400" dirty="0"/>
              <a:t>ждет тебя </a:t>
            </a:r>
            <a:r>
              <a:rPr lang="ru-RU" sz="2400" dirty="0">
                <a:sym typeface="Wingdings"/>
              </a:rPr>
              <a:t></a:t>
            </a:r>
            <a:endParaRPr lang="ru-RU" sz="2400" dirty="0"/>
          </a:p>
          <a:p>
            <a:pPr marL="342900" indent="-3429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489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Вопросы?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02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51299"/>
          </a:xfrm>
        </p:spPr>
        <p:txBody>
          <a:bodyPr/>
          <a:lstStyle/>
          <a:p>
            <a:r>
              <a:rPr lang="en-US" dirty="0" smtClean="0"/>
              <a:t>Intro</a:t>
            </a:r>
            <a:r>
              <a:rPr lang="ru-RU" dirty="0" smtClean="0"/>
              <a:t> или почему так?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16424"/>
            <a:ext cx="10515600" cy="4760539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334" y="1416424"/>
            <a:ext cx="8365067" cy="4743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50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Основная идея или зачем?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Разобрать особенности и тонкости выполняемых аналитиком задач, в зависимости от устройства бизнеса компании, выбранной методологии или предлагаемого продукта или сервиса</a:t>
            </a:r>
          </a:p>
          <a:p>
            <a:r>
              <a:rPr lang="ru-RU" dirty="0" smtClean="0"/>
              <a:t>Выявить сложности при переходе от продуктового бизнес анализа к </a:t>
            </a:r>
            <a:r>
              <a:rPr lang="ru-RU" dirty="0" err="1" smtClean="0"/>
              <a:t>аутсорс</a:t>
            </a:r>
            <a:endParaRPr lang="ru-RU" dirty="0" smtClean="0"/>
          </a:p>
          <a:p>
            <a:r>
              <a:rPr lang="ru-RU" dirty="0" smtClean="0"/>
              <a:t>Выявить те умения, которые необходимы для развития в рамках определенной </a:t>
            </a:r>
            <a:r>
              <a:rPr lang="en-US" dirty="0" smtClean="0"/>
              <a:t>IT </a:t>
            </a:r>
            <a:r>
              <a:rPr lang="ru-RU" dirty="0" smtClean="0"/>
              <a:t>модели</a:t>
            </a:r>
          </a:p>
        </p:txBody>
      </p:sp>
    </p:spTree>
    <p:extLst>
      <p:ext uri="{BB962C8B-B14F-4D97-AF65-F5344CB8AC3E}">
        <p14:creationId xmlns:p14="http://schemas.microsoft.com/office/powerpoint/2010/main" val="20599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06475"/>
          </a:xfrm>
        </p:spPr>
        <p:txBody>
          <a:bodyPr/>
          <a:lstStyle/>
          <a:p>
            <a:r>
              <a:rPr lang="ru-RU" dirty="0" smtClean="0"/>
              <a:t>Как много всего вокруг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0933"/>
            <a:ext cx="10515600" cy="48768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ru-RU" i="1" dirty="0" smtClean="0"/>
              <a:t>«</a:t>
            </a:r>
            <a:r>
              <a:rPr lang="en-US" i="1" dirty="0" smtClean="0"/>
              <a:t> </a:t>
            </a:r>
            <a:r>
              <a:rPr lang="ru-RU" i="1" dirty="0" err="1" smtClean="0"/>
              <a:t>Business</a:t>
            </a:r>
            <a:r>
              <a:rPr lang="ru-RU" i="1" dirty="0" smtClean="0"/>
              <a:t> </a:t>
            </a:r>
            <a:r>
              <a:rPr lang="ru-RU" i="1" dirty="0" err="1"/>
              <a:t>to</a:t>
            </a:r>
            <a:r>
              <a:rPr lang="ru-RU" i="1" dirty="0"/>
              <a:t> </a:t>
            </a:r>
            <a:r>
              <a:rPr lang="ru-RU" i="1" dirty="0" err="1" smtClean="0"/>
              <a:t>business</a:t>
            </a:r>
            <a:r>
              <a:rPr lang="en-US" i="1" dirty="0" smtClean="0"/>
              <a:t> </a:t>
            </a:r>
            <a:r>
              <a:rPr lang="ru-RU" i="1" dirty="0" smtClean="0"/>
              <a:t>»</a:t>
            </a:r>
            <a:r>
              <a:rPr lang="en-US" i="1" dirty="0" smtClean="0"/>
              <a:t> </a:t>
            </a:r>
            <a:r>
              <a:rPr lang="en-US" b="1" dirty="0" smtClean="0"/>
              <a:t>vs</a:t>
            </a:r>
            <a:r>
              <a:rPr lang="en-US" i="1" dirty="0" smtClean="0"/>
              <a:t> </a:t>
            </a:r>
            <a:r>
              <a:rPr lang="ru-RU" dirty="0" smtClean="0"/>
              <a:t>«</a:t>
            </a:r>
            <a:r>
              <a:rPr lang="en-US" dirty="0" smtClean="0"/>
              <a:t> </a:t>
            </a:r>
            <a:r>
              <a:rPr lang="en-US" i="1" dirty="0" smtClean="0"/>
              <a:t>Business to consumer </a:t>
            </a:r>
            <a:r>
              <a:rPr lang="ru-RU" dirty="0" smtClean="0"/>
              <a:t>» </a:t>
            </a:r>
            <a:endParaRPr lang="en-US" dirty="0" smtClean="0"/>
          </a:p>
          <a:p>
            <a:endParaRPr lang="ru-RU" dirty="0"/>
          </a:p>
          <a:p>
            <a:r>
              <a:rPr lang="ru-RU" i="1" dirty="0"/>
              <a:t>« </a:t>
            </a:r>
            <a:r>
              <a:rPr lang="en-US" i="1" dirty="0" smtClean="0"/>
              <a:t>Product development</a:t>
            </a:r>
            <a:r>
              <a:rPr lang="ru-RU" i="1" dirty="0"/>
              <a:t> » </a:t>
            </a:r>
            <a:r>
              <a:rPr lang="en-US" b="1" dirty="0" smtClean="0"/>
              <a:t>vs</a:t>
            </a:r>
            <a:r>
              <a:rPr lang="en-US" dirty="0" smtClean="0"/>
              <a:t> </a:t>
            </a:r>
            <a:r>
              <a:rPr lang="ru-RU" i="1" dirty="0"/>
              <a:t>« </a:t>
            </a:r>
            <a:r>
              <a:rPr lang="en-US" i="1" dirty="0" smtClean="0"/>
              <a:t>Outsource development</a:t>
            </a:r>
            <a:r>
              <a:rPr lang="ru-RU" i="1" dirty="0"/>
              <a:t> »</a:t>
            </a:r>
            <a:endParaRPr lang="ru-RU" i="1" dirty="0" smtClean="0"/>
          </a:p>
        </p:txBody>
      </p:sp>
    </p:spTree>
    <p:extLst>
      <p:ext uri="{BB962C8B-B14F-4D97-AF65-F5344CB8AC3E}">
        <p14:creationId xmlns:p14="http://schemas.microsoft.com/office/powerpoint/2010/main" val="1261838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это?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00" y="1442707"/>
            <a:ext cx="3175000" cy="11303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028" y="3016251"/>
            <a:ext cx="3263900" cy="14351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004557"/>
            <a:ext cx="3031375" cy="14634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9597" y="4585626"/>
            <a:ext cx="2894516" cy="9506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5978" y="3113087"/>
            <a:ext cx="3270184" cy="147253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428" y="4926676"/>
            <a:ext cx="248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40342"/>
          </a:xfrm>
        </p:spPr>
        <p:txBody>
          <a:bodyPr/>
          <a:lstStyle/>
          <a:p>
            <a:r>
              <a:rPr lang="en-US" dirty="0" smtClean="0"/>
              <a:t>System vs Business </a:t>
            </a:r>
            <a:r>
              <a:rPr lang="mr-IN" dirty="0" smtClean="0"/>
              <a:t>–</a:t>
            </a:r>
            <a:r>
              <a:rPr lang="en-US" dirty="0" smtClean="0"/>
              <a:t> who are you?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1466" y="1690688"/>
            <a:ext cx="7349067" cy="4891724"/>
          </a:xfrm>
        </p:spPr>
      </p:pic>
    </p:spTree>
    <p:extLst>
      <p:ext uri="{BB962C8B-B14F-4D97-AF65-F5344CB8AC3E}">
        <p14:creationId xmlns:p14="http://schemas.microsoft.com/office/powerpoint/2010/main" val="54207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83055"/>
            <a:ext cx="10515600" cy="825813"/>
          </a:xfrm>
        </p:spPr>
        <p:txBody>
          <a:bodyPr/>
          <a:lstStyle/>
          <a:p>
            <a:r>
              <a:rPr lang="ru-RU" dirty="0" smtClean="0"/>
              <a:t>Какие они, эти аналитики?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08868"/>
            <a:ext cx="10515600" cy="4968095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Бизнес аналитики</a:t>
            </a:r>
            <a:endParaRPr lang="en-US" b="1" i="1" dirty="0" smtClean="0"/>
          </a:p>
          <a:p>
            <a:r>
              <a:rPr lang="ru-RU" b="1" i="1" dirty="0" smtClean="0"/>
              <a:t>Системные аналитики</a:t>
            </a:r>
            <a:endParaRPr lang="en-US" b="1" i="1" dirty="0" smtClean="0"/>
          </a:p>
          <a:p>
            <a:pPr marL="0" indent="0">
              <a:buNone/>
            </a:pPr>
            <a:r>
              <a:rPr lang="ru-RU" dirty="0" smtClean="0"/>
              <a:t>Добавив в начальную классификацию условия деления по типу предоставляемого сервиса, получаем :</a:t>
            </a:r>
          </a:p>
        </p:txBody>
      </p:sp>
      <p:sp>
        <p:nvSpPr>
          <p:cNvPr id="5" name="Cube 4"/>
          <p:cNvSpPr/>
          <p:nvPr/>
        </p:nvSpPr>
        <p:spPr>
          <a:xfrm>
            <a:off x="302029" y="3662062"/>
            <a:ext cx="1845425" cy="161266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mtClean="0"/>
              <a:t>Product</a:t>
            </a:r>
            <a:endParaRPr lang="en-US"/>
          </a:p>
        </p:txBody>
      </p:sp>
      <p:sp>
        <p:nvSpPr>
          <p:cNvPr id="17" name="Cube 16"/>
          <p:cNvSpPr/>
          <p:nvPr/>
        </p:nvSpPr>
        <p:spPr>
          <a:xfrm>
            <a:off x="3370811" y="3662062"/>
            <a:ext cx="1845425" cy="161266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Product</a:t>
            </a:r>
            <a:endParaRPr lang="en-US" dirty="0"/>
          </a:p>
        </p:txBody>
      </p:sp>
      <p:sp>
        <p:nvSpPr>
          <p:cNvPr id="18" name="Cube 17"/>
          <p:cNvSpPr/>
          <p:nvPr/>
        </p:nvSpPr>
        <p:spPr>
          <a:xfrm>
            <a:off x="6439593" y="3662062"/>
            <a:ext cx="1845425" cy="161266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Outsource</a:t>
            </a:r>
            <a:endParaRPr lang="en-US" dirty="0"/>
          </a:p>
        </p:txBody>
      </p:sp>
      <p:sp>
        <p:nvSpPr>
          <p:cNvPr id="19" name="Cube 18"/>
          <p:cNvSpPr/>
          <p:nvPr/>
        </p:nvSpPr>
        <p:spPr>
          <a:xfrm>
            <a:off x="9508375" y="3662062"/>
            <a:ext cx="1845425" cy="1612668"/>
          </a:xfrm>
          <a:prstGeom prst="cub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Outsource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02029" y="554118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B2B-product-business analyst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370811" y="554118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B2</a:t>
            </a:r>
            <a:r>
              <a:rPr lang="ru-RU" dirty="0" smtClean="0"/>
              <a:t>С</a:t>
            </a:r>
            <a:r>
              <a:rPr lang="en-US" dirty="0" smtClean="0"/>
              <a:t>-product-business analyst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39593" y="554118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B2B-outsource -business analyst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9508375" y="5541180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B2C-outsource -business analyst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838200" y="3662062"/>
            <a:ext cx="65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B2B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81541" y="3662062"/>
            <a:ext cx="65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B2C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034835" y="3662062"/>
            <a:ext cx="65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B2B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0103617" y="3662062"/>
            <a:ext cx="654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B2C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0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169207"/>
          </a:xfrm>
        </p:spPr>
        <p:txBody>
          <a:bodyPr>
            <a:normAutofit/>
          </a:bodyPr>
          <a:lstStyle/>
          <a:p>
            <a:r>
              <a:rPr lang="ru-RU" dirty="0" smtClean="0"/>
              <a:t>Связь условий классификации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472" y="1690688"/>
            <a:ext cx="7452152" cy="461712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392" y="3208148"/>
            <a:ext cx="2824408" cy="3649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708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9059"/>
          </a:xfrm>
        </p:spPr>
        <p:txBody>
          <a:bodyPr/>
          <a:lstStyle/>
          <a:p>
            <a:r>
              <a:rPr lang="ru-RU" dirty="0" smtClean="0"/>
              <a:t>Задачи бизнес аналитика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44184"/>
            <a:ext cx="10515600" cy="4932779"/>
          </a:xfrm>
        </p:spPr>
        <p:txBody>
          <a:bodyPr numCol="2">
            <a:normAutofit fontScale="70000" lnSpcReduction="20000"/>
          </a:bodyPr>
          <a:lstStyle/>
          <a:p>
            <a:r>
              <a:rPr lang="en-US" b="1" i="1" dirty="0" smtClean="0"/>
              <a:t>Business to business </a:t>
            </a:r>
            <a:endParaRPr lang="ru-RU" dirty="0"/>
          </a:p>
          <a:p>
            <a:r>
              <a:rPr lang="ru-RU" b="1" i="1" dirty="0" smtClean="0"/>
              <a:t>Цель</a:t>
            </a:r>
            <a:r>
              <a:rPr lang="ru-RU" dirty="0" smtClean="0"/>
              <a:t>: </a:t>
            </a:r>
            <a:r>
              <a:rPr lang="en-US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остичь целей компании заказчика любой ценой!</a:t>
            </a:r>
          </a:p>
          <a:p>
            <a:r>
              <a:rPr lang="ru-RU" b="1" i="1" dirty="0" smtClean="0"/>
              <a:t>Умения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Знание нотаций</a:t>
            </a:r>
            <a:r>
              <a:rPr lang="en-US" dirty="0" smtClean="0"/>
              <a:t> </a:t>
            </a:r>
            <a:r>
              <a:rPr lang="ru-RU" dirty="0" smtClean="0"/>
              <a:t>проектирования и моделирования</a:t>
            </a:r>
          </a:p>
          <a:p>
            <a:pPr lvl="1"/>
            <a:r>
              <a:rPr lang="ru-RU" dirty="0" smtClean="0"/>
              <a:t>Знание теории БД</a:t>
            </a:r>
          </a:p>
          <a:p>
            <a:pPr lvl="1"/>
            <a:r>
              <a:rPr lang="ru-RU" dirty="0" smtClean="0"/>
              <a:t>Знание </a:t>
            </a:r>
            <a:r>
              <a:rPr lang="en-US" dirty="0" smtClean="0"/>
              <a:t>IT </a:t>
            </a:r>
            <a:r>
              <a:rPr lang="ru-RU" dirty="0" smtClean="0"/>
              <a:t>ландшафта</a:t>
            </a:r>
          </a:p>
          <a:p>
            <a:pPr lvl="1"/>
            <a:r>
              <a:rPr lang="ru-RU" dirty="0"/>
              <a:t>Алгоритмический подход </a:t>
            </a:r>
            <a:endParaRPr lang="ru-RU" dirty="0" smtClean="0"/>
          </a:p>
          <a:p>
            <a:pPr lvl="1"/>
            <a:r>
              <a:rPr lang="ru-RU" dirty="0"/>
              <a:t>Комплексные решения (понятие </a:t>
            </a:r>
            <a:r>
              <a:rPr lang="ru-RU" dirty="0" smtClean="0"/>
              <a:t>модульности)</a:t>
            </a:r>
            <a:endParaRPr lang="ru-RU" dirty="0"/>
          </a:p>
          <a:p>
            <a:r>
              <a:rPr lang="ru-RU" b="1" i="1" dirty="0" smtClean="0"/>
              <a:t>Артефакты</a:t>
            </a:r>
            <a:r>
              <a:rPr lang="ru-RU" dirty="0" smtClean="0"/>
              <a:t>:</a:t>
            </a:r>
          </a:p>
          <a:p>
            <a:pPr lvl="1"/>
            <a:r>
              <a:rPr lang="ru-RU" dirty="0" smtClean="0"/>
              <a:t>Согласование с заказчиком</a:t>
            </a:r>
          </a:p>
          <a:p>
            <a:pPr lvl="1"/>
            <a:r>
              <a:rPr lang="ru-RU" dirty="0" smtClean="0"/>
              <a:t>Стандарты и регламенты</a:t>
            </a:r>
          </a:p>
          <a:p>
            <a:pPr lvl="1"/>
            <a:r>
              <a:rPr lang="ru-RU" dirty="0" smtClean="0"/>
              <a:t>Детальные спецификации, мануалы и тренинг заказчиков</a:t>
            </a:r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 smtClean="0"/>
          </a:p>
          <a:p>
            <a:pPr lvl="1"/>
            <a:endParaRPr lang="ru-RU" dirty="0" smtClean="0"/>
          </a:p>
          <a:p>
            <a:r>
              <a:rPr lang="en-US" b="1" i="1" dirty="0" smtClean="0"/>
              <a:t>Business to consumer </a:t>
            </a:r>
            <a:endParaRPr lang="ru-RU" dirty="0"/>
          </a:p>
          <a:p>
            <a:r>
              <a:rPr lang="ru-RU" b="1" i="1" dirty="0" smtClean="0"/>
              <a:t>Цель</a:t>
            </a:r>
            <a:r>
              <a:rPr lang="ru-RU" dirty="0" smtClean="0"/>
              <a:t>: Удовлетворить конечного пользователя любой ценой!</a:t>
            </a:r>
          </a:p>
          <a:p>
            <a:r>
              <a:rPr lang="ru-RU" b="1" i="1" dirty="0" smtClean="0"/>
              <a:t>Умения</a:t>
            </a:r>
            <a:r>
              <a:rPr lang="ru-RU" dirty="0" smtClean="0"/>
              <a:t>: </a:t>
            </a:r>
          </a:p>
          <a:p>
            <a:pPr lvl="1"/>
            <a:r>
              <a:rPr lang="ru-RU" dirty="0" err="1"/>
              <a:t>Маркет</a:t>
            </a:r>
            <a:r>
              <a:rPr lang="ru-RU" dirty="0"/>
              <a:t> </a:t>
            </a:r>
            <a:r>
              <a:rPr lang="ru-RU" dirty="0" smtClean="0"/>
              <a:t>анализ</a:t>
            </a:r>
          </a:p>
          <a:p>
            <a:pPr lvl="1"/>
            <a:r>
              <a:rPr lang="ru-RU" dirty="0" err="1" smtClean="0"/>
              <a:t>Прототипирование</a:t>
            </a:r>
            <a:endParaRPr lang="ru-RU" dirty="0" smtClean="0"/>
          </a:p>
          <a:p>
            <a:pPr lvl="1"/>
            <a:r>
              <a:rPr lang="ru-RU" dirty="0" smtClean="0"/>
              <a:t>Контент менеджмент</a:t>
            </a:r>
          </a:p>
          <a:p>
            <a:pPr lvl="1"/>
            <a:r>
              <a:rPr lang="ru-RU" dirty="0" smtClean="0"/>
              <a:t>Проработка </a:t>
            </a:r>
            <a:r>
              <a:rPr lang="en-US" dirty="0" smtClean="0"/>
              <a:t>UX</a:t>
            </a:r>
            <a:endParaRPr lang="ru-RU" dirty="0" smtClean="0"/>
          </a:p>
          <a:p>
            <a:r>
              <a:rPr lang="ru-RU" b="1" i="1" dirty="0" smtClean="0"/>
              <a:t>Артефакты</a:t>
            </a:r>
            <a:r>
              <a:rPr lang="ru-RU" dirty="0" smtClean="0"/>
              <a:t>:</a:t>
            </a:r>
            <a:endParaRPr lang="ru-RU" dirty="0"/>
          </a:p>
          <a:p>
            <a:pPr lvl="1"/>
            <a:r>
              <a:rPr lang="en-US" dirty="0" smtClean="0"/>
              <a:t>Site maps</a:t>
            </a:r>
          </a:p>
          <a:p>
            <a:pPr lvl="1"/>
            <a:r>
              <a:rPr lang="ru-RU" dirty="0" smtClean="0"/>
              <a:t>Сравнительный анализ </a:t>
            </a:r>
            <a:r>
              <a:rPr lang="en-US" dirty="0" smtClean="0"/>
              <a:t>competitors</a:t>
            </a:r>
          </a:p>
          <a:p>
            <a:pPr lvl="1"/>
            <a:r>
              <a:rPr lang="en-US" dirty="0" smtClean="0"/>
              <a:t>Wireframes</a:t>
            </a:r>
            <a:endParaRPr lang="ru-RU" dirty="0" smtClean="0"/>
          </a:p>
          <a:p>
            <a:pPr lvl="1"/>
            <a:r>
              <a:rPr lang="ru-RU" dirty="0" smtClean="0"/>
              <a:t>Функциональный спецификации</a:t>
            </a:r>
            <a:endParaRPr lang="en-US" dirty="0" smtClean="0"/>
          </a:p>
          <a:p>
            <a:pPr lvl="1"/>
            <a:r>
              <a:rPr lang="ru-RU" dirty="0"/>
              <a:t>Часто приходится </a:t>
            </a:r>
            <a:r>
              <a:rPr lang="ru-RU" dirty="0" smtClean="0"/>
              <a:t>выполнять роль </a:t>
            </a:r>
            <a:r>
              <a:rPr lang="en-US" dirty="0"/>
              <a:t>product owner</a:t>
            </a:r>
            <a:endParaRPr lang="ru-RU" dirty="0"/>
          </a:p>
          <a:p>
            <a:pPr lvl="1"/>
            <a:endParaRPr lang="en-US" dirty="0" smtClean="0"/>
          </a:p>
          <a:p>
            <a:pPr lvl="1"/>
            <a:endParaRPr lang="ru-RU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513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7311</TotalTime>
  <Words>919</Words>
  <Application>Microsoft Macintosh PowerPoint</Application>
  <PresentationFormat>Widescreen</PresentationFormat>
  <Paragraphs>190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Calibri</vt:lpstr>
      <vt:lpstr>Calibri Light</vt:lpstr>
      <vt:lpstr>Mangal</vt:lpstr>
      <vt:lpstr>Wingdings</vt:lpstr>
      <vt:lpstr>Arial</vt:lpstr>
      <vt:lpstr>Office Theme</vt:lpstr>
      <vt:lpstr>Бизнес-анализ: грани разумного. История, основанная на личном опыте</vt:lpstr>
      <vt:lpstr>Intro или почему так?</vt:lpstr>
      <vt:lpstr>Основная идея или зачем?</vt:lpstr>
      <vt:lpstr>Как много всего вокруг</vt:lpstr>
      <vt:lpstr>Кто это?</vt:lpstr>
      <vt:lpstr>System vs Business – who are you?</vt:lpstr>
      <vt:lpstr>Какие они, эти аналитики?</vt:lpstr>
      <vt:lpstr>Связь условий классификации</vt:lpstr>
      <vt:lpstr>Задачи бизнес аналитика</vt:lpstr>
      <vt:lpstr>Задачи бизнес аналитика</vt:lpstr>
      <vt:lpstr>Различия b2b и b2c</vt:lpstr>
      <vt:lpstr>Различия b2b и b2c</vt:lpstr>
      <vt:lpstr>Различия outsource и продуктовой разработки</vt:lpstr>
      <vt:lpstr>Различия outsorce и продуктовой разработки</vt:lpstr>
      <vt:lpstr>Как было со мной</vt:lpstr>
      <vt:lpstr>Личный опыт или как победить зверя</vt:lpstr>
      <vt:lpstr>Мои Выводы</vt:lpstr>
      <vt:lpstr>PowerPoint Presentation</vt:lpstr>
    </vt:vector>
  </TitlesOfParts>
  <Company/>
  <LinksUpToDate>false</LinksUpToDate>
  <SharedDoc>false</SharedDoc>
  <HyperlinksChanged>false</HyperlinksChanged>
  <AppVersion>15.0028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BA vs outsource BA</dc:title>
  <dc:creator>Microsoft Office User</dc:creator>
  <cp:lastModifiedBy>Microsoft Office User</cp:lastModifiedBy>
  <cp:revision>106</cp:revision>
  <dcterms:created xsi:type="dcterms:W3CDTF">2017-01-27T12:58:11Z</dcterms:created>
  <dcterms:modified xsi:type="dcterms:W3CDTF">2017-02-07T14:23:03Z</dcterms:modified>
</cp:coreProperties>
</file>