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2" r:id="rId5"/>
  </p:sldMasterIdLst>
  <p:notesMasterIdLst>
    <p:notesMasterId r:id="rId30"/>
  </p:notesMasterIdLst>
  <p:handoutMasterIdLst>
    <p:handoutMasterId r:id="rId31"/>
  </p:handoutMasterIdLst>
  <p:sldIdLst>
    <p:sldId id="256" r:id="rId6"/>
    <p:sldId id="354" r:id="rId7"/>
    <p:sldId id="270" r:id="rId8"/>
    <p:sldId id="361" r:id="rId9"/>
    <p:sldId id="259" r:id="rId10"/>
    <p:sldId id="360" r:id="rId11"/>
    <p:sldId id="339" r:id="rId12"/>
    <p:sldId id="258" r:id="rId13"/>
    <p:sldId id="358" r:id="rId14"/>
    <p:sldId id="261" r:id="rId15"/>
    <p:sldId id="325" r:id="rId16"/>
    <p:sldId id="355" r:id="rId17"/>
    <p:sldId id="274" r:id="rId18"/>
    <p:sldId id="345" r:id="rId19"/>
    <p:sldId id="346" r:id="rId20"/>
    <p:sldId id="347" r:id="rId21"/>
    <p:sldId id="356" r:id="rId22"/>
    <p:sldId id="357" r:id="rId23"/>
    <p:sldId id="352" r:id="rId24"/>
    <p:sldId id="267" r:id="rId25"/>
    <p:sldId id="343" r:id="rId26"/>
    <p:sldId id="344" r:id="rId27"/>
    <p:sldId id="353" r:id="rId28"/>
    <p:sldId id="269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E8"/>
    <a:srgbClr val="53A2D8"/>
    <a:srgbClr val="1B4D6F"/>
    <a:srgbClr val="B6B9B4"/>
    <a:srgbClr val="E6E6E6"/>
    <a:srgbClr val="9BD35F"/>
    <a:srgbClr val="17B6EF"/>
    <a:srgbClr val="BEBEBE"/>
    <a:srgbClr val="97CF5B"/>
    <a:srgbClr val="FD7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7779" autoAdjust="0"/>
  </p:normalViewPr>
  <p:slideViewPr>
    <p:cSldViewPr snapToGrid="0">
      <p:cViewPr varScale="1">
        <p:scale>
          <a:sx n="59" d="100"/>
          <a:sy n="59" d="100"/>
        </p:scale>
        <p:origin x="968" y="48"/>
      </p:cViewPr>
      <p:guideLst>
        <p:guide orient="horz" pos="10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BE749-190E-40FA-9C08-F873CE673FB1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FCF9-28C5-471C-A17D-B59A4AF81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97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6D73-7A3D-412B-853E-ADEA1427FD8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3687-32A1-4454-B86D-01E4D7C5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6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3687-32A1-4454-B86D-01E4D7C57AD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687-32A1-4454-B86D-01E4D7C57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687-32A1-4454-B86D-01E4D7C57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687-32A1-4454-B86D-01E4D7C57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hidden">
          <a:xfrm>
            <a:off x="-22920" y="-37330"/>
            <a:ext cx="12230190" cy="6905889"/>
            <a:chOff x="-22920" y="-37330"/>
            <a:chExt cx="12230190" cy="6905889"/>
          </a:xfrm>
        </p:grpSpPr>
        <p:sp>
          <p:nvSpPr>
            <p:cNvPr id="10" name="Freeform 5"/>
            <p:cNvSpPr>
              <a:spLocks/>
            </p:cNvSpPr>
            <p:nvPr/>
          </p:nvSpPr>
          <p:spPr bwMode="hidden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hidden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hidden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hidden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hidden">
            <a:xfrm>
              <a:off x="-8900" y="1314450"/>
              <a:ext cx="12200937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  <a:gd name="connsiteX0" fmla="*/ 0 w 9965"/>
                <a:gd name="connsiteY0" fmla="*/ 10000 h 10000"/>
                <a:gd name="connsiteX1" fmla="*/ 1298 w 9965"/>
                <a:gd name="connsiteY1" fmla="*/ 10000 h 10000"/>
                <a:gd name="connsiteX2" fmla="*/ 1700 w 9965"/>
                <a:gd name="connsiteY2" fmla="*/ 0 h 10000"/>
                <a:gd name="connsiteX3" fmla="*/ 9965 w 9965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5" h="10000">
                  <a:moveTo>
                    <a:pt x="0" y="10000"/>
                  </a:moveTo>
                  <a:lnTo>
                    <a:pt x="1298" y="10000"/>
                  </a:lnTo>
                  <a:cubicBezTo>
                    <a:pt x="1433" y="6667"/>
                    <a:pt x="1566" y="3333"/>
                    <a:pt x="1700" y="0"/>
                  </a:cubicBezTo>
                  <a:lnTo>
                    <a:pt x="9965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Rectangle 27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17" y="1325537"/>
            <a:ext cx="9288000" cy="23876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F334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9200" y="3806758"/>
            <a:ext cx="9288000" cy="156926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F33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br>
              <a:rPr lang="en-US" dirty="0"/>
            </a:br>
            <a:r>
              <a:rPr lang="en-US" dirty="0"/>
              <a:t>First name Last name, Title</a:t>
            </a:r>
            <a:endParaRPr lang="fi-FI" dirty="0"/>
          </a:p>
        </p:txBody>
      </p:sp>
      <p:sp>
        <p:nvSpPr>
          <p:cNvPr id="17" name="Rectangle 13"/>
          <p:cNvSpPr/>
          <p:nvPr/>
        </p:nvSpPr>
        <p:spPr bwMode="white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323B86E8-2EBB-473C-9724-2BE35921D458}" type="datetime1">
              <a:rPr lang="en-US" smtClean="0"/>
              <a:t>5/25/2019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4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25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27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9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30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1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954561" y="123666"/>
            <a:ext cx="97305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0F334A"/>
          </a:solidFill>
          <a:ln>
            <a:solidFill>
              <a:srgbClr val="0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796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796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87296C0D-28B5-4226-9C8A-C309268BE853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15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260" y="-519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BD0DA77F-C9EF-4502-B271-52B39AA82578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243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88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hidden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0C1921F9-9F93-4138-8F76-379C1D0441DF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49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4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8FD63F50-1A83-4C82-A9A3-68B9B90B8837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7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8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38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-Section Chos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49600" y="-9230"/>
            <a:ext cx="7756114" cy="6620400"/>
          </a:xfrm>
          <a:custGeom>
            <a:avLst/>
            <a:gdLst>
              <a:gd name="connsiteX0" fmla="*/ 0 w 8834286"/>
              <a:gd name="connsiteY0" fmla="*/ 6603972 h 6603972"/>
              <a:gd name="connsiteX1" fmla="*/ 1650993 w 8834286"/>
              <a:gd name="connsiteY1" fmla="*/ 0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756499 w 8834286"/>
              <a:gd name="connsiteY3" fmla="*/ 6576677 h 6603972"/>
              <a:gd name="connsiteX4" fmla="*/ 0 w 8834286"/>
              <a:gd name="connsiteY4" fmla="*/ 6603972 h 6603972"/>
              <a:gd name="connsiteX0" fmla="*/ 0 w 7756499"/>
              <a:gd name="connsiteY0" fmla="*/ 6590324 h 6590324"/>
              <a:gd name="connsiteX1" fmla="*/ 3793692 w 7756499"/>
              <a:gd name="connsiteY1" fmla="*/ 0 h 6590324"/>
              <a:gd name="connsiteX2" fmla="*/ 7756113 w 7756499"/>
              <a:gd name="connsiteY2" fmla="*/ 13648 h 6590324"/>
              <a:gd name="connsiteX3" fmla="*/ 7756499 w 7756499"/>
              <a:gd name="connsiteY3" fmla="*/ 6563029 h 6590324"/>
              <a:gd name="connsiteX4" fmla="*/ 0 w 7756499"/>
              <a:gd name="connsiteY4" fmla="*/ 6590324 h 6590324"/>
              <a:gd name="connsiteX0" fmla="*/ 0 w 7756499"/>
              <a:gd name="connsiteY0" fmla="*/ 6614776 h 6614776"/>
              <a:gd name="connsiteX1" fmla="*/ 3793692 w 7756499"/>
              <a:gd name="connsiteY1" fmla="*/ 2445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114"/>
              <a:gd name="connsiteY0" fmla="*/ 6614776 h 6648668"/>
              <a:gd name="connsiteX1" fmla="*/ 3808932 w 7756114"/>
              <a:gd name="connsiteY1" fmla="*/ 1592 h 6648668"/>
              <a:gd name="connsiteX2" fmla="*/ 7756113 w 7756114"/>
              <a:gd name="connsiteY2" fmla="*/ 0 h 6648668"/>
              <a:gd name="connsiteX3" fmla="*/ 7746974 w 7756114"/>
              <a:gd name="connsiteY3" fmla="*/ 6648668 h 6648668"/>
              <a:gd name="connsiteX4" fmla="*/ 0 w 7756114"/>
              <a:gd name="connsiteY4" fmla="*/ 6614776 h 6648668"/>
              <a:gd name="connsiteX0" fmla="*/ 0 w 7756114"/>
              <a:gd name="connsiteY0" fmla="*/ 6614776 h 6629645"/>
              <a:gd name="connsiteX1" fmla="*/ 3808932 w 7756114"/>
              <a:gd name="connsiteY1" fmla="*/ 1592 h 6629645"/>
              <a:gd name="connsiteX2" fmla="*/ 7756113 w 7756114"/>
              <a:gd name="connsiteY2" fmla="*/ 0 h 6629645"/>
              <a:gd name="connsiteX3" fmla="*/ 7746974 w 7756114"/>
              <a:gd name="connsiteY3" fmla="*/ 6629645 h 6629645"/>
              <a:gd name="connsiteX4" fmla="*/ 0 w 7756114"/>
              <a:gd name="connsiteY4" fmla="*/ 6614776 h 6629645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0 w 7756114"/>
              <a:gd name="connsiteY4" fmla="*/ 6614776 h 6614776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3887009 w 7756114"/>
              <a:gd name="connsiteY4" fmla="*/ 6612741 h 6614776"/>
              <a:gd name="connsiteX5" fmla="*/ 0 w 7756114"/>
              <a:gd name="connsiteY5" fmla="*/ 6614776 h 66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6114" h="6614776">
                <a:moveTo>
                  <a:pt x="0" y="6614776"/>
                </a:moveTo>
                <a:lnTo>
                  <a:pt x="3808932" y="1592"/>
                </a:lnTo>
                <a:lnTo>
                  <a:pt x="7756113" y="0"/>
                </a:lnTo>
                <a:cubicBezTo>
                  <a:pt x="7756242" y="2183127"/>
                  <a:pt x="7746845" y="4427495"/>
                  <a:pt x="7746974" y="6610622"/>
                </a:cubicBezTo>
                <a:lnTo>
                  <a:pt x="3887009" y="6612741"/>
                </a:lnTo>
                <a:lnTo>
                  <a:pt x="0" y="6614776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DDB5A9AA-AE77-45BA-B0BF-4ED728161D1F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58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0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EE0EA97-D33F-40F2-B4DA-B10482985794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395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260" y="5696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8A3EA472-DFBC-4F5D-9706-C1841F0C5793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43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88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2825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AE0A8965-06A3-4B5B-A0D3-0A426B3EE68C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0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4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2825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2B6F0FB8-B86E-408B-8BF8-CF1E3EA8905A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1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Chos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211D2C7C-43C8-4BA1-AC10-B24F5F711E2E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49600" y="-9230"/>
            <a:ext cx="7756114" cy="6620400"/>
          </a:xfrm>
          <a:custGeom>
            <a:avLst/>
            <a:gdLst>
              <a:gd name="connsiteX0" fmla="*/ 0 w 8834286"/>
              <a:gd name="connsiteY0" fmla="*/ 6603972 h 6603972"/>
              <a:gd name="connsiteX1" fmla="*/ 1650993 w 8834286"/>
              <a:gd name="connsiteY1" fmla="*/ 0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756499 w 8834286"/>
              <a:gd name="connsiteY3" fmla="*/ 6576677 h 6603972"/>
              <a:gd name="connsiteX4" fmla="*/ 0 w 8834286"/>
              <a:gd name="connsiteY4" fmla="*/ 6603972 h 6603972"/>
              <a:gd name="connsiteX0" fmla="*/ 0 w 7756499"/>
              <a:gd name="connsiteY0" fmla="*/ 6590324 h 6590324"/>
              <a:gd name="connsiteX1" fmla="*/ 3793692 w 7756499"/>
              <a:gd name="connsiteY1" fmla="*/ 0 h 6590324"/>
              <a:gd name="connsiteX2" fmla="*/ 7756113 w 7756499"/>
              <a:gd name="connsiteY2" fmla="*/ 13648 h 6590324"/>
              <a:gd name="connsiteX3" fmla="*/ 7756499 w 7756499"/>
              <a:gd name="connsiteY3" fmla="*/ 6563029 h 6590324"/>
              <a:gd name="connsiteX4" fmla="*/ 0 w 7756499"/>
              <a:gd name="connsiteY4" fmla="*/ 6590324 h 6590324"/>
              <a:gd name="connsiteX0" fmla="*/ 0 w 7756499"/>
              <a:gd name="connsiteY0" fmla="*/ 6614776 h 6614776"/>
              <a:gd name="connsiteX1" fmla="*/ 3793692 w 7756499"/>
              <a:gd name="connsiteY1" fmla="*/ 2445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114"/>
              <a:gd name="connsiteY0" fmla="*/ 6614776 h 6648668"/>
              <a:gd name="connsiteX1" fmla="*/ 3808932 w 7756114"/>
              <a:gd name="connsiteY1" fmla="*/ 1592 h 6648668"/>
              <a:gd name="connsiteX2" fmla="*/ 7756113 w 7756114"/>
              <a:gd name="connsiteY2" fmla="*/ 0 h 6648668"/>
              <a:gd name="connsiteX3" fmla="*/ 7746974 w 7756114"/>
              <a:gd name="connsiteY3" fmla="*/ 6648668 h 6648668"/>
              <a:gd name="connsiteX4" fmla="*/ 0 w 7756114"/>
              <a:gd name="connsiteY4" fmla="*/ 6614776 h 6648668"/>
              <a:gd name="connsiteX0" fmla="*/ 0 w 7756114"/>
              <a:gd name="connsiteY0" fmla="*/ 6614776 h 6629645"/>
              <a:gd name="connsiteX1" fmla="*/ 3808932 w 7756114"/>
              <a:gd name="connsiteY1" fmla="*/ 1592 h 6629645"/>
              <a:gd name="connsiteX2" fmla="*/ 7756113 w 7756114"/>
              <a:gd name="connsiteY2" fmla="*/ 0 h 6629645"/>
              <a:gd name="connsiteX3" fmla="*/ 7746974 w 7756114"/>
              <a:gd name="connsiteY3" fmla="*/ 6629645 h 6629645"/>
              <a:gd name="connsiteX4" fmla="*/ 0 w 7756114"/>
              <a:gd name="connsiteY4" fmla="*/ 6614776 h 6629645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0 w 7756114"/>
              <a:gd name="connsiteY4" fmla="*/ 6614776 h 6614776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3887009 w 7756114"/>
              <a:gd name="connsiteY4" fmla="*/ 6612741 h 6614776"/>
              <a:gd name="connsiteX5" fmla="*/ 0 w 7756114"/>
              <a:gd name="connsiteY5" fmla="*/ 6614776 h 66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6114" h="6614776">
                <a:moveTo>
                  <a:pt x="0" y="6614776"/>
                </a:moveTo>
                <a:lnTo>
                  <a:pt x="3808932" y="1592"/>
                </a:lnTo>
                <a:lnTo>
                  <a:pt x="7756113" y="0"/>
                </a:lnTo>
                <a:cubicBezTo>
                  <a:pt x="7756242" y="2183127"/>
                  <a:pt x="7746845" y="4427495"/>
                  <a:pt x="7746974" y="6610622"/>
                </a:cubicBezTo>
                <a:lnTo>
                  <a:pt x="3887009" y="6612741"/>
                </a:lnTo>
                <a:lnTo>
                  <a:pt x="0" y="6614776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D81-C7E9-4B1F-93DD-AB9F7B11A3CC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7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3176" y="-9525"/>
            <a:ext cx="12195175" cy="662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710046A-AF77-4DE6-9B04-60A3B1B5ECB9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4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5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14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 with Headl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3176" y="-9525"/>
            <a:ext cx="12195175" cy="662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070D48-A4F4-460F-9F70-179F92C6BA33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4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5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3178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DE96-2000-42D4-B32A-49644EFB7B15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3091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Headlin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D5F-B089-4EE3-91AB-1F217AB6C4F7}" type="datetime1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2124000"/>
            <a:ext cx="4930140" cy="4212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2124000"/>
            <a:ext cx="4930140" cy="421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41429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Headlin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AB6E-D3A9-46D6-A7C4-6C98A6D2E33E}" type="datetime1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5600" y="990000"/>
            <a:ext cx="4932000" cy="6158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1619188"/>
            <a:ext cx="4932000" cy="4826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6024" y="990600"/>
            <a:ext cx="4932000" cy="615600"/>
          </a:xfrm>
        </p:spPr>
        <p:txBody>
          <a:bodyPr>
            <a:normAutofit/>
          </a:bodyPr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660" y="1619187"/>
            <a:ext cx="4932000" cy="48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15238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2C7A-E1AB-4750-87E1-6645DE0F55B8}" type="datetime1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068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78289" y="3105401"/>
            <a:ext cx="5872167" cy="907041"/>
          </a:xfrm>
        </p:spPr>
        <p:txBody>
          <a:bodyPr>
            <a:normAutofit/>
          </a:bodyPr>
          <a:lstStyle>
            <a:lvl1pPr>
              <a:defRPr sz="3200" cap="all" baseline="0">
                <a:solidFill>
                  <a:srgbClr val="0F334A"/>
                </a:solidFill>
              </a:defRPr>
            </a:lvl1pPr>
          </a:lstStyle>
          <a:p>
            <a:r>
              <a:rPr lang="en-US" dirty="0"/>
              <a:t>ADD 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78289" y="4370387"/>
            <a:ext cx="2460090" cy="1166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contact 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839D-8EDF-4051-8D1E-44397683E512}" type="datetime1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92000" y="2160000"/>
            <a:ext cx="3449919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 Slide 2">
    <p:bg>
      <p:bgPr>
        <a:solidFill>
          <a:srgbClr val="0F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392000" y="2160000"/>
            <a:ext cx="3449919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004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 bwMode="hidden">
          <a:xfrm>
            <a:off x="-22920" y="-37330"/>
            <a:ext cx="12230190" cy="6905889"/>
            <a:chOff x="-22920" y="-37330"/>
            <a:chExt cx="12230190" cy="6905889"/>
          </a:xfrm>
        </p:grpSpPr>
        <p:sp>
          <p:nvSpPr>
            <p:cNvPr id="36" name="Freeform 5"/>
            <p:cNvSpPr>
              <a:spLocks/>
            </p:cNvSpPr>
            <p:nvPr/>
          </p:nvSpPr>
          <p:spPr bwMode="hidden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hidden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hidden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hidden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hidden">
            <a:xfrm>
              <a:off x="-8900" y="1314450"/>
              <a:ext cx="12200937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  <a:gd name="connsiteX0" fmla="*/ 0 w 9965"/>
                <a:gd name="connsiteY0" fmla="*/ 10000 h 10000"/>
                <a:gd name="connsiteX1" fmla="*/ 1298 w 9965"/>
                <a:gd name="connsiteY1" fmla="*/ 10000 h 10000"/>
                <a:gd name="connsiteX2" fmla="*/ 1700 w 9965"/>
                <a:gd name="connsiteY2" fmla="*/ 0 h 10000"/>
                <a:gd name="connsiteX3" fmla="*/ 9965 w 9965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5" h="10000">
                  <a:moveTo>
                    <a:pt x="0" y="10000"/>
                  </a:moveTo>
                  <a:lnTo>
                    <a:pt x="1298" y="10000"/>
                  </a:lnTo>
                  <a:cubicBezTo>
                    <a:pt x="1433" y="6667"/>
                    <a:pt x="1566" y="3333"/>
                    <a:pt x="1700" y="0"/>
                  </a:cubicBezTo>
                  <a:lnTo>
                    <a:pt x="9965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4" name="Rectangle 33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16" y="1325537"/>
            <a:ext cx="9274883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9199" y="3806758"/>
            <a:ext cx="9274883" cy="156926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E6E6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First name Last name, Title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C906D07-99A2-4DB8-B707-B0CEFB67F324}" type="datetime1">
              <a:rPr lang="en-US" smtClean="0"/>
              <a:t>5/25/2019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4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25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27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7" name="Rectangle 13"/>
          <p:cNvSpPr/>
          <p:nvPr/>
        </p:nvSpPr>
        <p:spPr bwMode="hidden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954561" y="123666"/>
            <a:ext cx="97305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A659-CE15-42AD-BC4E-5DD0D68AE07B}" type="datetime1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2124000"/>
            <a:ext cx="4930140" cy="4212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2124000"/>
            <a:ext cx="4930140" cy="421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AB3-8668-4311-ADF5-260521D72B2C}" type="datetime1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[Organization Chart]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5600" y="990000"/>
            <a:ext cx="4932000" cy="6158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1619188"/>
            <a:ext cx="4932000" cy="4826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6024" y="990600"/>
            <a:ext cx="4932000" cy="615600"/>
          </a:xfrm>
        </p:spPr>
        <p:txBody>
          <a:bodyPr>
            <a:normAutofit/>
          </a:bodyPr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660" y="1619187"/>
            <a:ext cx="4932000" cy="48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6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004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E9362F36-0CAF-483D-8B0B-6851E785BF6D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2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3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4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04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rgbClr val="0F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B309BEF-DFDD-43E2-8D41-3C1A33A1205A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2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45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61D6BB9B-6095-4A11-A008-477BB3BC5913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74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BAC8BAC-4C35-4C05-B5E3-466E24C182B1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91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775" y="6642096"/>
            <a:ext cx="41431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00423" y="6642101"/>
            <a:ext cx="1002946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fld id="{9F6FFD16-C243-4F7C-AEA5-19D121AB476B}" type="datetime1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2460" y="6640724"/>
            <a:ext cx="2619378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r>
              <a:rPr lang="en-US"/>
              <a:t>[Organization Chart]</a:t>
            </a:r>
          </a:p>
        </p:txBody>
      </p:sp>
      <p:sp>
        <p:nvSpPr>
          <p:cNvPr id="11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0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 bwMode="hidden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985" y="990000"/>
            <a:ext cx="10515600" cy="78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599" y="2124000"/>
            <a:ext cx="10515985" cy="42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17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18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954561" y="123666"/>
            <a:ext cx="97305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3pPr>
      <a:lvl4pPr marL="97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1188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6pPr>
      <a:lvl7pPr marL="169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7pPr>
      <a:lvl8pPr marL="187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8pPr>
      <a:lvl9pPr marL="2088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69">
          <p15:clr>
            <a:srgbClr val="F26B43"/>
          </p15:clr>
        </p15:guide>
        <p15:guide id="2" pos="6758">
          <p15:clr>
            <a:srgbClr val="F26B43"/>
          </p15:clr>
        </p15:guide>
        <p15:guide id="3" pos="507">
          <p15:clr>
            <a:srgbClr val="F26B43"/>
          </p15:clr>
        </p15:guide>
        <p15:guide id="4" pos="984">
          <p15:clr>
            <a:srgbClr val="F26B43"/>
          </p15:clr>
        </p15:guide>
        <p15:guide id="5" pos="7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bi.microsoft.com/en-us/featur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bi.microsoft.com/en-us/feature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jpg"/><Relationship Id="rId4" Type="http://schemas.openxmlformats.org/officeDocument/2006/relationships/hyperlink" Target="https://grafana.com/plugins/alexanderzobnin-zabbix-ap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s.maritimeconnectivity.net/" TargetMode="External"/><Relationship Id="rId2" Type="http://schemas.openxmlformats.org/officeDocument/2006/relationships/hyperlink" Target="https://powerbi.microsoft.com/en-us/features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1E53-F011-4492-838B-46EFC5F8E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317" y="1693841"/>
            <a:ext cx="9288000" cy="2387600"/>
          </a:xfrm>
        </p:spPr>
        <p:txBody>
          <a:bodyPr>
            <a:normAutofit/>
          </a:bodyPr>
          <a:lstStyle/>
          <a:p>
            <a:r>
              <a:rPr lang="ru-RU">
                <a:latin typeface="Lato Semibold" panose="020F0702020204030203" pitchFamily="34" charset="0"/>
                <a:cs typeface="Lato Semibold" panose="020F0702020204030203" pitchFamily="34" charset="0"/>
              </a:rPr>
              <a:t>Система мониторинга: продвинутый набор технических метрик или панорама успеха?</a:t>
            </a:r>
            <a:endParaRPr lang="ru-RU" dirty="0">
              <a:latin typeface="Lato Semibold" panose="020F07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8D02D-DA80-470C-8ACF-7D7E06456850}"/>
              </a:ext>
            </a:extLst>
          </p:cNvPr>
          <p:cNvSpPr txBox="1"/>
          <p:nvPr/>
        </p:nvSpPr>
        <p:spPr>
          <a:xfrm>
            <a:off x="5384801" y="5190637"/>
            <a:ext cx="467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>
                <a:latin typeface="Lato Medium" panose="020F0602020204030203" pitchFamily="34" charset="0"/>
                <a:cs typeface="Lato Medium" panose="020F0602020204030203" pitchFamily="34" charset="0"/>
              </a:rPr>
              <a:t>Румянцева Наталья</a:t>
            </a:r>
            <a:endParaRPr lang="en-US" sz="240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2400">
                <a:latin typeface="Lato Light" panose="020F0402020204030203" pitchFamily="34" charset="0"/>
                <a:cs typeface="Lato Light" panose="020F0402020204030203" pitchFamily="34" charset="0"/>
              </a:rPr>
              <a:t>Wartsila Voyage Solution</a:t>
            </a:r>
            <a:endParaRPr lang="ru-RU" sz="24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A4019-7E2E-4DF8-8C76-280B7781F7E3}"/>
              </a:ext>
            </a:extLst>
          </p:cNvPr>
          <p:cNvSpPr/>
          <p:nvPr/>
        </p:nvSpPr>
        <p:spPr>
          <a:xfrm>
            <a:off x="590550" y="6619875"/>
            <a:ext cx="1733550" cy="4762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6913890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87A4-DB05-4809-BEAA-9B3BC6DC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1" y="1665288"/>
            <a:ext cx="4533900" cy="511175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>
                <a:latin typeface="Lato" panose="020F0502020204030203" pitchFamily="34" charset="0"/>
                <a:cs typeface="Lato" panose="020F0502020204030203" pitchFamily="34" charset="0"/>
              </a:rPr>
              <a:t>  Цели бизнеса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ru-RU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>
                <a:latin typeface="Lato" panose="020F0502020204030203" pitchFamily="34" charset="0"/>
                <a:cs typeface="Lato" panose="020F0502020204030203" pitchFamily="34" charset="0"/>
              </a:rPr>
              <a:t>  Тип и структура бизнеса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ru-RU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>
                <a:latin typeface="Lato" panose="020F0502020204030203" pitchFamily="34" charset="0"/>
                <a:cs typeface="Lato" panose="020F0502020204030203" pitchFamily="34" charset="0"/>
              </a:rPr>
              <a:t>  Этап развития компании</a:t>
            </a:r>
          </a:p>
          <a:p>
            <a:pPr marL="252000" lvl="1" indent="0">
              <a:buNone/>
            </a:pPr>
            <a:endParaRPr lang="ru-RU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DB8E80-157C-4B46-BDC4-34A92E6930EE}"/>
              </a:ext>
            </a:extLst>
          </p:cNvPr>
          <p:cNvSpPr txBox="1"/>
          <p:nvPr/>
        </p:nvSpPr>
        <p:spPr>
          <a:xfrm>
            <a:off x="1561221" y="251264"/>
            <a:ext cx="916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От чего зависит выбор метрик: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66D8E-60E1-4C58-A14D-79AC5487584D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A9BD4-6F2A-484B-9DEA-877B94CF9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5" y="1665288"/>
            <a:ext cx="3831771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E146467-4EE6-473D-A674-9257B7F35A29}"/>
              </a:ext>
            </a:extLst>
          </p:cNvPr>
          <p:cNvSpPr/>
          <p:nvPr/>
        </p:nvSpPr>
        <p:spPr>
          <a:xfrm>
            <a:off x="646937" y="6491820"/>
            <a:ext cx="1733550" cy="356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4170E9-4D76-49E9-B07C-BABE87BAB734}"/>
              </a:ext>
            </a:extLst>
          </p:cNvPr>
          <p:cNvGrpSpPr/>
          <p:nvPr/>
        </p:nvGrpSpPr>
        <p:grpSpPr>
          <a:xfrm>
            <a:off x="1560375" y="5148191"/>
            <a:ext cx="9679125" cy="1362075"/>
            <a:chOff x="857249" y="4886325"/>
            <a:chExt cx="10258425" cy="13620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A24CC7-AFF5-4D62-B472-FC7CA9ACB879}"/>
                </a:ext>
              </a:extLst>
            </p:cNvPr>
            <p:cNvSpPr/>
            <p:nvPr/>
          </p:nvSpPr>
          <p:spPr>
            <a:xfrm>
              <a:off x="857249" y="4886325"/>
              <a:ext cx="10258425" cy="13620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46610C-B8D4-41CE-9DC4-EE2037DD3E59}"/>
                </a:ext>
              </a:extLst>
            </p:cNvPr>
            <p:cNvSpPr txBox="1"/>
            <p:nvPr/>
          </p:nvSpPr>
          <p:spPr>
            <a:xfrm>
              <a:off x="1076326" y="5244196"/>
              <a:ext cx="9829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>
                      <a:lumMod val="75000"/>
                    </a:schemeClr>
                  </a:solidFill>
                </a:rPr>
                <a:t>Технические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2647B1-91C3-48C1-9294-3F5388738F6C}"/>
              </a:ext>
            </a:extLst>
          </p:cNvPr>
          <p:cNvGrpSpPr/>
          <p:nvPr/>
        </p:nvGrpSpPr>
        <p:grpSpPr>
          <a:xfrm>
            <a:off x="2299425" y="3753849"/>
            <a:ext cx="8201025" cy="1348474"/>
            <a:chOff x="1863271" y="3447269"/>
            <a:chExt cx="8201025" cy="13484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40F6A6-261A-4326-B50F-849623477DBC}"/>
                </a:ext>
              </a:extLst>
            </p:cNvPr>
            <p:cNvSpPr/>
            <p:nvPr/>
          </p:nvSpPr>
          <p:spPr>
            <a:xfrm>
              <a:off x="1863271" y="3447269"/>
              <a:ext cx="8201025" cy="134847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0F359-C274-48D5-BE6F-607CD04A9848}"/>
                </a:ext>
              </a:extLst>
            </p:cNvPr>
            <p:cNvSpPr txBox="1"/>
            <p:nvPr/>
          </p:nvSpPr>
          <p:spPr>
            <a:xfrm>
              <a:off x="2127703" y="3846293"/>
              <a:ext cx="7692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2">
                      <a:lumMod val="50000"/>
                    </a:schemeClr>
                  </a:solidFill>
                </a:rPr>
                <a:t>Базовые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DE6929-57CA-4DE5-A540-8B5E04467CC4}"/>
              </a:ext>
            </a:extLst>
          </p:cNvPr>
          <p:cNvGrpSpPr/>
          <p:nvPr/>
        </p:nvGrpSpPr>
        <p:grpSpPr>
          <a:xfrm>
            <a:off x="2889807" y="2349244"/>
            <a:ext cx="7020261" cy="1362075"/>
            <a:chOff x="2906943" y="1994609"/>
            <a:chExt cx="6159036" cy="1362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F40DEA-4D31-4BE4-9372-05591DB943AC}"/>
                </a:ext>
              </a:extLst>
            </p:cNvPr>
            <p:cNvSpPr/>
            <p:nvPr/>
          </p:nvSpPr>
          <p:spPr>
            <a:xfrm>
              <a:off x="2906943" y="1994609"/>
              <a:ext cx="6159036" cy="13620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7AC69-F52B-4551-A228-9189E37149B8}"/>
                </a:ext>
              </a:extLst>
            </p:cNvPr>
            <p:cNvSpPr txBox="1"/>
            <p:nvPr/>
          </p:nvSpPr>
          <p:spPr>
            <a:xfrm>
              <a:off x="3067050" y="2352480"/>
              <a:ext cx="5829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Бизнес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5E25D-E109-4CF4-AC78-783CB69E0E0C}"/>
              </a:ext>
            </a:extLst>
          </p:cNvPr>
          <p:cNvGrpSpPr/>
          <p:nvPr/>
        </p:nvGrpSpPr>
        <p:grpSpPr>
          <a:xfrm>
            <a:off x="1612037" y="1633023"/>
            <a:ext cx="3948105" cy="1508732"/>
            <a:chOff x="90494" y="2246977"/>
            <a:chExt cx="3948105" cy="1508732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B35F225F-1FB0-4B2C-8968-97A41A514CA2}"/>
                </a:ext>
              </a:extLst>
            </p:cNvPr>
            <p:cNvSpPr/>
            <p:nvPr/>
          </p:nvSpPr>
          <p:spPr>
            <a:xfrm flipH="1">
              <a:off x="90494" y="2246977"/>
              <a:ext cx="3723139" cy="1508732"/>
            </a:xfrm>
            <a:prstGeom prst="wedgeEllipseCallout">
              <a:avLst>
                <a:gd name="adj1" fmla="val -52556"/>
                <a:gd name="adj2" fmla="val 138259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FAE6AA-4128-4B3A-B64A-6AE863644560}"/>
                </a:ext>
              </a:extLst>
            </p:cNvPr>
            <p:cNvSpPr txBox="1"/>
            <p:nvPr/>
          </p:nvSpPr>
          <p:spPr>
            <a:xfrm>
              <a:off x="542924" y="2584836"/>
              <a:ext cx="349567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Метрики приложений</a:t>
              </a: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Внешние поставщики данных</a:t>
              </a: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ПО собственной разработки</a:t>
              </a:r>
            </a:p>
            <a:p>
              <a:endParaRPr lang="en-US" sz="2000" dirty="0" err="1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68ED15-6259-4FF1-8025-12E0C4152CF3}"/>
              </a:ext>
            </a:extLst>
          </p:cNvPr>
          <p:cNvGrpSpPr/>
          <p:nvPr/>
        </p:nvGrpSpPr>
        <p:grpSpPr>
          <a:xfrm>
            <a:off x="7855150" y="1216516"/>
            <a:ext cx="3723139" cy="1508732"/>
            <a:chOff x="7706859" y="1032806"/>
            <a:chExt cx="3723139" cy="1508732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D8431540-CE19-4FFB-9627-8B86942BF946}"/>
                </a:ext>
              </a:extLst>
            </p:cNvPr>
            <p:cNvSpPr/>
            <p:nvPr/>
          </p:nvSpPr>
          <p:spPr>
            <a:xfrm>
              <a:off x="7706859" y="1032806"/>
              <a:ext cx="3723139" cy="1508732"/>
            </a:xfrm>
            <a:prstGeom prst="wedgeEllipseCallout">
              <a:avLst>
                <a:gd name="adj1" fmla="val -68929"/>
                <a:gd name="adj2" fmla="val 75127"/>
              </a:avLst>
            </a:prstGeom>
            <a:solidFill>
              <a:schemeClr val="tx2">
                <a:lumMod val="50000"/>
                <a:lumOff val="50000"/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68A357-A1AE-4FF7-A07A-379E361A5EF4}"/>
                </a:ext>
              </a:extLst>
            </p:cNvPr>
            <p:cNvSpPr txBox="1"/>
            <p:nvPr/>
          </p:nvSpPr>
          <p:spPr>
            <a:xfrm>
              <a:off x="8044543" y="1210653"/>
              <a:ext cx="325482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Определяются бизнес-функциями</a:t>
              </a:r>
            </a:p>
            <a:p>
              <a:r>
                <a:rPr lang="en-US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KPIs </a:t>
              </a:r>
              <a:endParaRPr lang="ru-RU" sz="14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Интегральные метрики</a:t>
              </a:r>
              <a:endParaRPr lang="en-US" sz="14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  <a:p>
              <a:endParaRPr lang="en-US" sz="2000" dirty="0" err="1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3E2628-060C-406A-917C-59D703F21652}"/>
              </a:ext>
            </a:extLst>
          </p:cNvPr>
          <p:cNvGrpSpPr/>
          <p:nvPr/>
        </p:nvGrpSpPr>
        <p:grpSpPr>
          <a:xfrm>
            <a:off x="8468860" y="3448932"/>
            <a:ext cx="3723140" cy="1508732"/>
            <a:chOff x="8468860" y="3644880"/>
            <a:chExt cx="3723140" cy="1508732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97AA8538-3CF7-4957-AC65-F030A7CA4717}"/>
                </a:ext>
              </a:extLst>
            </p:cNvPr>
            <p:cNvSpPr/>
            <p:nvPr/>
          </p:nvSpPr>
          <p:spPr>
            <a:xfrm>
              <a:off x="8468860" y="3644880"/>
              <a:ext cx="3723140" cy="1508732"/>
            </a:xfrm>
            <a:prstGeom prst="wedgeEllipseCallout">
              <a:avLst>
                <a:gd name="adj1" fmla="val -69953"/>
                <a:gd name="adj2" fmla="val 113006"/>
              </a:avLst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A11053-1C8C-4CAA-9CD7-36BBAD3394AB}"/>
                </a:ext>
              </a:extLst>
            </p:cNvPr>
            <p:cNvSpPr txBox="1"/>
            <p:nvPr/>
          </p:nvSpPr>
          <p:spPr>
            <a:xfrm>
              <a:off x="8806543" y="3993578"/>
              <a:ext cx="33854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Отдельные хосты: </a:t>
              </a:r>
              <a:r>
                <a:rPr lang="en-US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OS</a:t>
              </a:r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 и </a:t>
              </a:r>
              <a:r>
                <a:rPr lang="en-US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HW</a:t>
              </a: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Состояние сетевой инфраструктуры</a:t>
              </a:r>
            </a:p>
            <a:p>
              <a:r>
                <a:rPr lang="ru-RU" sz="14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Метрики пула серверов</a:t>
              </a:r>
              <a:endParaRPr lang="en-US" sz="20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54EBA98-E3AC-49AA-BDEB-EF9B4D4F2648}"/>
              </a:ext>
            </a:extLst>
          </p:cNvPr>
          <p:cNvSpPr txBox="1"/>
          <p:nvPr/>
        </p:nvSpPr>
        <p:spPr>
          <a:xfrm>
            <a:off x="1561221" y="251264"/>
            <a:ext cx="916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Классификация метрик для построения системы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37826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28CF6A-3028-4161-B16D-C528F916B646}"/>
              </a:ext>
            </a:extLst>
          </p:cNvPr>
          <p:cNvSpPr/>
          <p:nvPr/>
        </p:nvSpPr>
        <p:spPr>
          <a:xfrm>
            <a:off x="1562100" y="1644414"/>
            <a:ext cx="9166225" cy="3200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7F14-19BC-4369-A178-AABA3B7B96FB}"/>
              </a:ext>
            </a:extLst>
          </p:cNvPr>
          <p:cNvSpPr txBox="1"/>
          <p:nvPr/>
        </p:nvSpPr>
        <p:spPr>
          <a:xfrm>
            <a:off x="1562100" y="2486464"/>
            <a:ext cx="9166225" cy="17543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Экспресс–оценка проекта системы мониторинга 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698C7-0262-4218-B4D9-11554B2972A6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1001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F6870-D01C-4958-82F8-4FA68C2BCAF4}"/>
              </a:ext>
            </a:extLst>
          </p:cNvPr>
          <p:cNvGrpSpPr/>
          <p:nvPr/>
        </p:nvGrpSpPr>
        <p:grpSpPr>
          <a:xfrm>
            <a:off x="0" y="-3758"/>
            <a:ext cx="12192000" cy="6858000"/>
            <a:chOff x="7344697" y="7127778"/>
            <a:chExt cx="12192000" cy="6858000"/>
          </a:xfrm>
        </p:grpSpPr>
        <p:pic>
          <p:nvPicPr>
            <p:cNvPr id="15" name="Picture 14" descr="A tree in a forest&#10;&#10;Description automatically generated">
              <a:extLst>
                <a:ext uri="{FF2B5EF4-FFF2-40B4-BE49-F238E27FC236}">
                  <a16:creationId xmlns:a16="http://schemas.microsoft.com/office/drawing/2014/main" id="{43A1C053-B9A9-406E-B546-4718A18BC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" b="15949"/>
            <a:stretch/>
          </p:blipFill>
          <p:spPr>
            <a:xfrm>
              <a:off x="7344697" y="7127778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B7D21F-340E-417E-8EF2-72BFC5008187}"/>
                </a:ext>
              </a:extLst>
            </p:cNvPr>
            <p:cNvSpPr/>
            <p:nvPr/>
          </p:nvSpPr>
          <p:spPr>
            <a:xfrm>
              <a:off x="7344697" y="7131536"/>
              <a:ext cx="12192000" cy="6850484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174730-F14D-43F6-A17B-7920E898DF4A}"/>
              </a:ext>
            </a:extLst>
          </p:cNvPr>
          <p:cNvSpPr txBox="1"/>
          <p:nvPr/>
        </p:nvSpPr>
        <p:spPr>
          <a:xfrm>
            <a:off x="1580528" y="1126506"/>
            <a:ext cx="9157944" cy="5078313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Привет!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Мы – известная компания и печем лучшие в Лесу пирожки с морковью и капустой.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У нас есть </a:t>
            </a:r>
            <a:r>
              <a:rPr lang="ru-RU" u="sng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два цеха 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на полянке и в них работают около </a:t>
            </a:r>
            <a:r>
              <a:rPr lang="ru-RU" u="sng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100 Зайцев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Еще </a:t>
            </a:r>
            <a:r>
              <a:rPr lang="ru-RU" u="sng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 Котиков 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развозят </a:t>
            </a:r>
            <a:r>
              <a:rPr lang="ru-RU" u="sng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заказы на тележках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Заказы принимаем через </a:t>
            </a:r>
            <a:r>
              <a:rPr lang="ru-RU" u="sng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наш сайт или по телефону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, через операторов-Сорок.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Наши пирожки очень любят и зайцы работают не покладая лап!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Наша цель – быстро обеспечить Лес свежими! фирменными пирогами.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Мне нужна система, которая позволит </a:t>
            </a:r>
            <a:r>
              <a:rPr lang="ru-RU" b="1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быстро понять, что что-то пошло не так</a:t>
            </a:r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!</a:t>
            </a:r>
          </a:p>
          <a:p>
            <a:pPr algn="l"/>
            <a:endParaRPr lang="ru-RU" dirty="0">
              <a:solidFill>
                <a:schemeClr val="tx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 уважением,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Самый Главный Медведь</a:t>
            </a:r>
          </a:p>
        </p:txBody>
      </p:sp>
    </p:spTree>
    <p:extLst>
      <p:ext uri="{BB962C8B-B14F-4D97-AF65-F5344CB8AC3E}">
        <p14:creationId xmlns:p14="http://schemas.microsoft.com/office/powerpoint/2010/main" val="18648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EA12E90-67BF-4E20-971F-CAEC56D83496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96252-5393-4479-8BF4-0B0C53597E8C}"/>
              </a:ext>
            </a:extLst>
          </p:cNvPr>
          <p:cNvGrpSpPr/>
          <p:nvPr/>
        </p:nvGrpSpPr>
        <p:grpSpPr>
          <a:xfrm>
            <a:off x="1543871" y="1663693"/>
            <a:ext cx="9184454" cy="4325960"/>
            <a:chOff x="1543871" y="1663693"/>
            <a:chExt cx="9184454" cy="43259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92B62-248F-489A-9C32-B89FAC726D82}"/>
                </a:ext>
              </a:extLst>
            </p:cNvPr>
            <p:cNvSpPr/>
            <p:nvPr/>
          </p:nvSpPr>
          <p:spPr>
            <a:xfrm>
              <a:off x="1571620" y="1663693"/>
              <a:ext cx="5700038" cy="36775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49DD17-18DC-4E40-9DA0-E832818DA979}"/>
                </a:ext>
              </a:extLst>
            </p:cNvPr>
            <p:cNvSpPr/>
            <p:nvPr/>
          </p:nvSpPr>
          <p:spPr>
            <a:xfrm>
              <a:off x="1757359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A29BF7-696A-49C6-B2DB-A92F469E9715}"/>
                </a:ext>
              </a:extLst>
            </p:cNvPr>
            <p:cNvSpPr/>
            <p:nvPr/>
          </p:nvSpPr>
          <p:spPr>
            <a:xfrm>
              <a:off x="1757359" y="2889719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F2850A-5355-452D-B4B8-7F305180909C}"/>
                </a:ext>
              </a:extLst>
            </p:cNvPr>
            <p:cNvSpPr/>
            <p:nvPr/>
          </p:nvSpPr>
          <p:spPr>
            <a:xfrm>
              <a:off x="3648517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Котики с тележками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FF6350-CBCD-4C46-96BE-A4FBAA194582}"/>
                </a:ext>
              </a:extLst>
            </p:cNvPr>
            <p:cNvSpPr/>
            <p:nvPr/>
          </p:nvSpPr>
          <p:spPr>
            <a:xfrm>
              <a:off x="3648517" y="287020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Сороки на телефоне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4205C7-6C74-43DD-B4C6-8549B3188E25}"/>
                </a:ext>
              </a:extLst>
            </p:cNvPr>
            <p:cNvSpPr/>
            <p:nvPr/>
          </p:nvSpPr>
          <p:spPr>
            <a:xfrm>
              <a:off x="3648517" y="3557732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Зайцы в цехах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9F8B00-F2FA-4472-A927-ACC162C937FC}"/>
                </a:ext>
              </a:extLst>
            </p:cNvPr>
            <p:cNvSpPr/>
            <p:nvPr/>
          </p:nvSpPr>
          <p:spPr>
            <a:xfrm>
              <a:off x="5539675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Запасы морковки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F5ABDE-F745-4E6B-9634-4BC71A5228C9}"/>
                </a:ext>
              </a:extLst>
            </p:cNvPr>
            <p:cNvSpPr/>
            <p:nvPr/>
          </p:nvSpPr>
          <p:spPr>
            <a:xfrm>
              <a:off x="8534400" y="1665288"/>
              <a:ext cx="2193925" cy="5588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Lato Semibold" panose="020F0702020204030203" pitchFamily="34" charset="0"/>
                  <a:cs typeface="Lato Semibold" panose="020F0702020204030203" pitchFamily="34" charset="0"/>
                </a:rPr>
                <a:t>Сайт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76ECC4-0FAE-4C09-9E82-1D3F661B07C8}"/>
                </a:ext>
              </a:extLst>
            </p:cNvPr>
            <p:cNvSpPr txBox="1"/>
            <p:nvPr/>
          </p:nvSpPr>
          <p:spPr>
            <a:xfrm>
              <a:off x="1543871" y="5589543"/>
              <a:ext cx="8428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4D4D4D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«Быстро понять, что что-то пошло не так»</a:t>
              </a:r>
              <a:endParaRPr lang="ru-RU" sz="2000" dirty="0">
                <a:solidFill>
                  <a:srgbClr val="4D4D4D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D0CDD3-334A-4C66-A08B-4AEF7F8B73AA}"/>
              </a:ext>
            </a:extLst>
          </p:cNvPr>
          <p:cNvSpPr txBox="1"/>
          <p:nvPr/>
        </p:nvSpPr>
        <p:spPr>
          <a:xfrm>
            <a:off x="1573896" y="278858"/>
            <a:ext cx="916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Лесная жизнь как она есть: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EC7D82-005D-4D7E-AA1F-492D5B8D69B3}"/>
              </a:ext>
            </a:extLst>
          </p:cNvPr>
          <p:cNvGrpSpPr/>
          <p:nvPr/>
        </p:nvGrpSpPr>
        <p:grpSpPr>
          <a:xfrm>
            <a:off x="8439126" y="2395599"/>
            <a:ext cx="2285774" cy="3441865"/>
            <a:chOff x="8488248" y="1831309"/>
            <a:chExt cx="1926771" cy="321059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D6030E-645C-4400-9CBF-1AC497428AF2}"/>
                </a:ext>
              </a:extLst>
            </p:cNvPr>
            <p:cNvSpPr/>
            <p:nvPr/>
          </p:nvSpPr>
          <p:spPr>
            <a:xfrm>
              <a:off x="8663214" y="4256440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  <a:p>
              <a:pPr algn="ctr"/>
              <a:r>
                <a:rPr lang="en-US" sz="1200" dirty="0"/>
                <a:t>Web </a:t>
              </a:r>
              <a:r>
                <a:rPr lang="ru-RU" sz="1200" dirty="0"/>
                <a:t>сервер +БД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DB7CAF-E5DC-44CE-BFE9-02750CEBBDDE}"/>
                </a:ext>
              </a:extLst>
            </p:cNvPr>
            <p:cNvSpPr/>
            <p:nvPr/>
          </p:nvSpPr>
          <p:spPr>
            <a:xfrm>
              <a:off x="8663214" y="2101729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</a:t>
              </a:r>
              <a:r>
                <a:rPr lang="ru-RU" dirty="0" err="1"/>
                <a:t>ЗиК</a:t>
              </a:r>
              <a:endParaRPr lang="ru-RU" dirty="0"/>
            </a:p>
            <a:p>
              <a:pPr algn="ctr"/>
              <a:r>
                <a:rPr lang="ru-RU" sz="1200" dirty="0"/>
                <a:t>+система пропусков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5D95E7-C44F-44FB-8697-DD78E85FAA7B}"/>
                </a:ext>
              </a:extLst>
            </p:cNvPr>
            <p:cNvSpPr/>
            <p:nvPr/>
          </p:nvSpPr>
          <p:spPr>
            <a:xfrm>
              <a:off x="8663214" y="2819966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Склад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D4344E-8CEE-41B6-BE1D-423E8875D9D2}"/>
                </a:ext>
              </a:extLst>
            </p:cNvPr>
            <p:cNvSpPr/>
            <p:nvPr/>
          </p:nvSpPr>
          <p:spPr>
            <a:xfrm>
              <a:off x="8663214" y="3538203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Касса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6780FB-927E-4B8D-8AC5-473176F5C169}"/>
                </a:ext>
              </a:extLst>
            </p:cNvPr>
            <p:cNvSpPr/>
            <p:nvPr/>
          </p:nvSpPr>
          <p:spPr>
            <a:xfrm>
              <a:off x="8488248" y="1831309"/>
              <a:ext cx="1926771" cy="321059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BD10D-4EE7-4BDF-AF87-E2B5FB1D35E4}"/>
              </a:ext>
            </a:extLst>
          </p:cNvPr>
          <p:cNvGrpSpPr/>
          <p:nvPr/>
        </p:nvGrpSpPr>
        <p:grpSpPr>
          <a:xfrm>
            <a:off x="1662555" y="5989653"/>
            <a:ext cx="5944745" cy="834773"/>
            <a:chOff x="1662555" y="5989653"/>
            <a:chExt cx="5944745" cy="834773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5D98A5A3-45DA-4D47-9BB4-9AF2D4C3F954}"/>
                </a:ext>
              </a:extLst>
            </p:cNvPr>
            <p:cNvSpPr/>
            <p:nvPr/>
          </p:nvSpPr>
          <p:spPr>
            <a:xfrm>
              <a:off x="1662555" y="5989653"/>
              <a:ext cx="143586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Закупка</a:t>
              </a:r>
              <a:endParaRPr lang="ru-RU" dirty="0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801F95F6-6069-4D07-83A6-8921B529C590}"/>
                </a:ext>
              </a:extLst>
            </p:cNvPr>
            <p:cNvSpPr/>
            <p:nvPr/>
          </p:nvSpPr>
          <p:spPr>
            <a:xfrm>
              <a:off x="3111118" y="5989653"/>
              <a:ext cx="2086799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Изготовление</a:t>
              </a:r>
              <a:endParaRPr lang="ru-RU" dirty="0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59543DC8-8503-4420-A133-FFCA71974F74}"/>
                </a:ext>
              </a:extLst>
            </p:cNvPr>
            <p:cNvSpPr/>
            <p:nvPr/>
          </p:nvSpPr>
          <p:spPr>
            <a:xfrm>
              <a:off x="5217517" y="5991892"/>
              <a:ext cx="238978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Заказ и доставка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421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D21E9B3-FFD5-4ABC-8E3B-9F3C186343CB}"/>
              </a:ext>
            </a:extLst>
          </p:cNvPr>
          <p:cNvSpPr txBox="1"/>
          <p:nvPr/>
        </p:nvSpPr>
        <p:spPr>
          <a:xfrm>
            <a:off x="1568450" y="283893"/>
            <a:ext cx="915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Что хочет получить наш заказчик?</a:t>
            </a:r>
          </a:p>
          <a:p>
            <a:pPr algn="ctr"/>
            <a:endParaRPr lang="ru-RU" sz="3600" dirty="0" err="1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A7E038-2E30-47E0-93CF-867F55325440}"/>
              </a:ext>
            </a:extLst>
          </p:cNvPr>
          <p:cNvGrpSpPr/>
          <p:nvPr/>
        </p:nvGrpSpPr>
        <p:grpSpPr>
          <a:xfrm>
            <a:off x="1577149" y="1665288"/>
            <a:ext cx="5700038" cy="3677564"/>
            <a:chOff x="1571620" y="1663693"/>
            <a:chExt cx="5700038" cy="36775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6D0FA9-9378-44D0-A937-FE394425F919}"/>
                </a:ext>
              </a:extLst>
            </p:cNvPr>
            <p:cNvSpPr/>
            <p:nvPr/>
          </p:nvSpPr>
          <p:spPr>
            <a:xfrm>
              <a:off x="1571620" y="1663693"/>
              <a:ext cx="5700038" cy="36775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1AAF68-39AC-45AA-B9B3-AE7517FB1DDB}"/>
                </a:ext>
              </a:extLst>
            </p:cNvPr>
            <p:cNvSpPr/>
            <p:nvPr/>
          </p:nvSpPr>
          <p:spPr>
            <a:xfrm>
              <a:off x="1757359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FA487E-DB79-4925-899B-C769AE15109B}"/>
                </a:ext>
              </a:extLst>
            </p:cNvPr>
            <p:cNvSpPr/>
            <p:nvPr/>
          </p:nvSpPr>
          <p:spPr>
            <a:xfrm>
              <a:off x="1757359" y="2889719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F2D6A8-AC42-4BF1-BC95-8C6FC1AAFE89}"/>
                </a:ext>
              </a:extLst>
            </p:cNvPr>
            <p:cNvSpPr/>
            <p:nvPr/>
          </p:nvSpPr>
          <p:spPr>
            <a:xfrm>
              <a:off x="3648517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ТС на линии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259FB8-313A-4194-B41F-E2A67F778209}"/>
                </a:ext>
              </a:extLst>
            </p:cNvPr>
            <p:cNvSpPr/>
            <p:nvPr/>
          </p:nvSpPr>
          <p:spPr>
            <a:xfrm>
              <a:off x="3648517" y="287020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Работа </a:t>
              </a:r>
              <a:r>
                <a:rPr lang="ru-RU" sz="1600" dirty="0" err="1">
                  <a:latin typeface="Lato Medium" panose="020F0602020204030203" pitchFamily="34" charset="0"/>
                  <a:cs typeface="Lato Medium" panose="020F0602020204030203" pitchFamily="34" charset="0"/>
                </a:rPr>
                <a:t>колл</a:t>
              </a:r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-центра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DF4241-F425-4806-B2EE-026071262616}"/>
                </a:ext>
              </a:extLst>
            </p:cNvPr>
            <p:cNvSpPr/>
            <p:nvPr/>
          </p:nvSpPr>
          <p:spPr>
            <a:xfrm>
              <a:off x="3648517" y="3557732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Сотрудники в цехах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9D51D0-4AE3-4563-AE99-085244F43313}"/>
                </a:ext>
              </a:extLst>
            </p:cNvPr>
            <p:cNvSpPr/>
            <p:nvPr/>
          </p:nvSpPr>
          <p:spPr>
            <a:xfrm>
              <a:off x="5539675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Запасы на складе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08FEEF-9595-40B6-A6B0-679225324D48}"/>
                </a:ext>
              </a:extLst>
            </p:cNvPr>
            <p:cNvSpPr/>
            <p:nvPr/>
          </p:nvSpPr>
          <p:spPr>
            <a:xfrm>
              <a:off x="5562216" y="287020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Продукция: заказано\доставлено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54DE56-B17F-4C4C-8E74-4F36D2FE3E07}"/>
                </a:ext>
              </a:extLst>
            </p:cNvPr>
            <p:cNvSpPr/>
            <p:nvPr/>
          </p:nvSpPr>
          <p:spPr>
            <a:xfrm>
              <a:off x="5562216" y="3556855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Сайт: посещения/заказы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AD7C8A-E8E5-4D2C-AA74-67C0E5364634}"/>
                </a:ext>
              </a:extLst>
            </p:cNvPr>
            <p:cNvSpPr/>
            <p:nvPr/>
          </p:nvSpPr>
          <p:spPr>
            <a:xfrm>
              <a:off x="5562216" y="425449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$$$</a:t>
              </a:r>
              <a:endParaRPr lang="ru-RU" sz="16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5161B6-68A2-4D58-9E32-721FE1EEBF8E}"/>
              </a:ext>
            </a:extLst>
          </p:cNvPr>
          <p:cNvGrpSpPr/>
          <p:nvPr/>
        </p:nvGrpSpPr>
        <p:grpSpPr>
          <a:xfrm>
            <a:off x="8354072" y="1751792"/>
            <a:ext cx="2285774" cy="3441865"/>
            <a:chOff x="8488248" y="1831309"/>
            <a:chExt cx="1926771" cy="321059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BA2E3D-F1FB-4061-A55D-4891BD7D93DE}"/>
                </a:ext>
              </a:extLst>
            </p:cNvPr>
            <p:cNvSpPr/>
            <p:nvPr/>
          </p:nvSpPr>
          <p:spPr>
            <a:xfrm>
              <a:off x="8663214" y="4256440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  <a:p>
              <a:pPr algn="ctr"/>
              <a:r>
                <a:rPr lang="en-US" sz="1200" dirty="0"/>
                <a:t>Web </a:t>
              </a:r>
              <a:r>
                <a:rPr lang="ru-RU" sz="1200" dirty="0"/>
                <a:t>сервер +БД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8D95CED-06BB-4366-AF9A-9EE0B6A5ECFC}"/>
                </a:ext>
              </a:extLst>
            </p:cNvPr>
            <p:cNvSpPr/>
            <p:nvPr/>
          </p:nvSpPr>
          <p:spPr>
            <a:xfrm>
              <a:off x="8663214" y="2101729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</a:t>
              </a:r>
              <a:r>
                <a:rPr lang="ru-RU" dirty="0" err="1"/>
                <a:t>ЗиК</a:t>
              </a:r>
              <a:endParaRPr lang="ru-RU" dirty="0"/>
            </a:p>
            <a:p>
              <a:pPr algn="ctr"/>
              <a:r>
                <a:rPr lang="ru-RU" sz="1200" dirty="0"/>
                <a:t>+система пропусков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60D4C90-2376-4CB1-8C97-3AD0C041C755}"/>
                </a:ext>
              </a:extLst>
            </p:cNvPr>
            <p:cNvSpPr/>
            <p:nvPr/>
          </p:nvSpPr>
          <p:spPr>
            <a:xfrm>
              <a:off x="8663214" y="2819966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Склад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6C1F1DC-A83F-4D70-AA59-A8830C94C89F}"/>
                </a:ext>
              </a:extLst>
            </p:cNvPr>
            <p:cNvSpPr/>
            <p:nvPr/>
          </p:nvSpPr>
          <p:spPr>
            <a:xfrm>
              <a:off x="8663214" y="3538203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Касса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8928F1-76F0-42E1-AC9B-43EBB1E760C4}"/>
                </a:ext>
              </a:extLst>
            </p:cNvPr>
            <p:cNvSpPr/>
            <p:nvPr/>
          </p:nvSpPr>
          <p:spPr>
            <a:xfrm>
              <a:off x="8488248" y="1831309"/>
              <a:ext cx="1926771" cy="321059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B47CC1-D29B-4C47-A4BE-33BC3445BE5F}"/>
              </a:ext>
            </a:extLst>
          </p:cNvPr>
          <p:cNvGrpSpPr/>
          <p:nvPr/>
        </p:nvGrpSpPr>
        <p:grpSpPr>
          <a:xfrm>
            <a:off x="1596199" y="5681690"/>
            <a:ext cx="5944745" cy="834773"/>
            <a:chOff x="1662555" y="5989653"/>
            <a:chExt cx="5944745" cy="834773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31E6B985-40C4-408D-AFC3-8778515495F3}"/>
                </a:ext>
              </a:extLst>
            </p:cNvPr>
            <p:cNvSpPr/>
            <p:nvPr/>
          </p:nvSpPr>
          <p:spPr>
            <a:xfrm>
              <a:off x="1662555" y="5989653"/>
              <a:ext cx="143586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Закупка</a:t>
              </a:r>
              <a:endParaRPr lang="ru-RU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765B2B25-96C6-450D-8DFB-43D6E6F0BC34}"/>
                </a:ext>
              </a:extLst>
            </p:cNvPr>
            <p:cNvSpPr/>
            <p:nvPr/>
          </p:nvSpPr>
          <p:spPr>
            <a:xfrm>
              <a:off x="3111118" y="5989653"/>
              <a:ext cx="2086799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Изготовление</a:t>
              </a:r>
              <a:endParaRPr lang="ru-RU" dirty="0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4F9CFEDB-F6C9-4536-B1B8-E14944C7AEF9}"/>
                </a:ext>
              </a:extLst>
            </p:cNvPr>
            <p:cNvSpPr/>
            <p:nvPr/>
          </p:nvSpPr>
          <p:spPr>
            <a:xfrm>
              <a:off x="5217517" y="5991892"/>
              <a:ext cx="238978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Заказ и доставка</a:t>
              </a:r>
              <a:endParaRPr lang="ru-RU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690B5F8-CBC8-4773-885E-A3C0FB6A24DC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ADCD32-0111-483F-9355-BF5E077FE8C7}"/>
              </a:ext>
            </a:extLst>
          </p:cNvPr>
          <p:cNvGrpSpPr/>
          <p:nvPr/>
        </p:nvGrpSpPr>
        <p:grpSpPr>
          <a:xfrm>
            <a:off x="2662756" y="5532252"/>
            <a:ext cx="4867301" cy="1178008"/>
            <a:chOff x="2662756" y="5532252"/>
            <a:chExt cx="4867301" cy="117800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F1EAE71-D15C-4AA3-AAA1-8E9E6D52B07C}"/>
                </a:ext>
              </a:extLst>
            </p:cNvPr>
            <p:cNvGrpSpPr/>
            <p:nvPr/>
          </p:nvGrpSpPr>
          <p:grpSpPr>
            <a:xfrm>
              <a:off x="2662756" y="5536445"/>
              <a:ext cx="362406" cy="1173815"/>
              <a:chOff x="7077857" y="1637373"/>
              <a:chExt cx="362406" cy="117381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6F2E271-F0CF-4337-9DC8-78C2CB4193C7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A03C9D1-27E2-494A-BDD6-056E6187C22F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466A1E4-06DB-4E51-8E4E-E468BBC9BC8B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9BA56FB-073F-4258-9C17-82D9504F6B56}"/>
                </a:ext>
              </a:extLst>
            </p:cNvPr>
            <p:cNvGrpSpPr/>
            <p:nvPr/>
          </p:nvGrpSpPr>
          <p:grpSpPr>
            <a:xfrm>
              <a:off x="4779681" y="5532252"/>
              <a:ext cx="362406" cy="1173815"/>
              <a:chOff x="7077857" y="1637373"/>
              <a:chExt cx="362406" cy="1173815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3B0251D-6C97-4BD0-9789-0010E89844F0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2A5A253-D5F7-4B44-910B-00EDE2E3DE0C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FF43AEF-3AE3-450B-AF4E-6DEBC42CB12E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7AB4445-B969-4CC6-AF92-5C86D7592752}"/>
                </a:ext>
              </a:extLst>
            </p:cNvPr>
            <p:cNvGrpSpPr/>
            <p:nvPr/>
          </p:nvGrpSpPr>
          <p:grpSpPr>
            <a:xfrm>
              <a:off x="7167651" y="5532252"/>
              <a:ext cx="362406" cy="1173815"/>
              <a:chOff x="7077857" y="1637373"/>
              <a:chExt cx="362406" cy="117381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469437B-987F-4910-8BBF-1DAF47FD1901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B81DA57-C309-4755-99E2-D7DDC52D486C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030A820-F566-41CC-B6DA-0CAED29848FF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0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D21E9B3-FFD5-4ABC-8E3B-9F3C186343CB}"/>
              </a:ext>
            </a:extLst>
          </p:cNvPr>
          <p:cNvSpPr txBox="1"/>
          <p:nvPr/>
        </p:nvSpPr>
        <p:spPr>
          <a:xfrm>
            <a:off x="1575708" y="198264"/>
            <a:ext cx="915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Большая инвентаризация</a:t>
            </a:r>
          </a:p>
          <a:p>
            <a:pPr algn="ctr"/>
            <a:endParaRPr lang="ru-RU" sz="3600" dirty="0" err="1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91B5A6-0B04-4339-AAC5-ABC78AB41DF9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8718CE-92AE-497B-B211-AD865528BB6B}"/>
              </a:ext>
            </a:extLst>
          </p:cNvPr>
          <p:cNvGrpSpPr/>
          <p:nvPr/>
        </p:nvGrpSpPr>
        <p:grpSpPr>
          <a:xfrm>
            <a:off x="1575708" y="1665288"/>
            <a:ext cx="5700038" cy="3677564"/>
            <a:chOff x="1571620" y="1663693"/>
            <a:chExt cx="5700038" cy="367756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E665ED-9811-489F-9643-689465D3C2B2}"/>
                </a:ext>
              </a:extLst>
            </p:cNvPr>
            <p:cNvSpPr/>
            <p:nvPr/>
          </p:nvSpPr>
          <p:spPr>
            <a:xfrm>
              <a:off x="1571620" y="1663693"/>
              <a:ext cx="5700038" cy="36775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0035F8-CD6C-428D-BDBC-A1AE316FE94C}"/>
                </a:ext>
              </a:extLst>
            </p:cNvPr>
            <p:cNvSpPr/>
            <p:nvPr/>
          </p:nvSpPr>
          <p:spPr>
            <a:xfrm>
              <a:off x="1757359" y="2183243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C1C587-6A13-4365-B019-134970A22555}"/>
                </a:ext>
              </a:extLst>
            </p:cNvPr>
            <p:cNvSpPr/>
            <p:nvPr/>
          </p:nvSpPr>
          <p:spPr>
            <a:xfrm>
              <a:off x="1757359" y="2889719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BCDFD7-22D0-4905-8B47-D2C19270F5BF}"/>
                </a:ext>
              </a:extLst>
            </p:cNvPr>
            <p:cNvSpPr/>
            <p:nvPr/>
          </p:nvSpPr>
          <p:spPr>
            <a:xfrm>
              <a:off x="3638493" y="2895890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ТС на линии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8390D3-4E5E-4B98-A9E3-8823ECA88272}"/>
                </a:ext>
              </a:extLst>
            </p:cNvPr>
            <p:cNvSpPr/>
            <p:nvPr/>
          </p:nvSpPr>
          <p:spPr>
            <a:xfrm>
              <a:off x="3638493" y="3614361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Работа </a:t>
              </a:r>
              <a:r>
                <a:rPr lang="ru-RU" sz="1600" dirty="0" err="1">
                  <a:latin typeface="Lato Medium" panose="020F0602020204030203" pitchFamily="34" charset="0"/>
                  <a:cs typeface="Lato Medium" panose="020F0602020204030203" pitchFamily="34" charset="0"/>
                </a:rPr>
                <a:t>колл</a:t>
              </a:r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-центра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93AA68-9B8B-47E7-BBF3-C416F35E8257}"/>
                </a:ext>
              </a:extLst>
            </p:cNvPr>
            <p:cNvSpPr/>
            <p:nvPr/>
          </p:nvSpPr>
          <p:spPr>
            <a:xfrm>
              <a:off x="3638493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Сотрудники в цехах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3AC151-CD97-4B95-8F7E-AD3369BF9D52}"/>
                </a:ext>
              </a:extLst>
            </p:cNvPr>
            <p:cNvSpPr/>
            <p:nvPr/>
          </p:nvSpPr>
          <p:spPr>
            <a:xfrm>
              <a:off x="5539675" y="218324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Запасы на складе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30387ED-0014-4EE7-B36E-AA23860657B2}"/>
                </a:ext>
              </a:extLst>
            </p:cNvPr>
            <p:cNvSpPr/>
            <p:nvPr/>
          </p:nvSpPr>
          <p:spPr>
            <a:xfrm>
              <a:off x="5562216" y="3556855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Сайт: посещения/заказы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047A75-42E5-4DBF-8A4C-F0199D600D96}"/>
                </a:ext>
              </a:extLst>
            </p:cNvPr>
            <p:cNvSpPr/>
            <p:nvPr/>
          </p:nvSpPr>
          <p:spPr>
            <a:xfrm>
              <a:off x="5562216" y="4254493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$$$</a:t>
              </a:r>
              <a:endParaRPr lang="ru-RU" sz="16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B4F7EC-FAD4-4C1E-817E-493C8440FB7B}"/>
                </a:ext>
              </a:extLst>
            </p:cNvPr>
            <p:cNvSpPr/>
            <p:nvPr/>
          </p:nvSpPr>
          <p:spPr>
            <a:xfrm>
              <a:off x="5562216" y="287020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Продукция: заказано\доставлено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CD4C69-776B-456E-9452-B5194F906B90}"/>
              </a:ext>
            </a:extLst>
          </p:cNvPr>
          <p:cNvGrpSpPr/>
          <p:nvPr/>
        </p:nvGrpSpPr>
        <p:grpSpPr>
          <a:xfrm>
            <a:off x="8442551" y="1665288"/>
            <a:ext cx="2285774" cy="3441865"/>
            <a:chOff x="8488248" y="1831309"/>
            <a:chExt cx="1926771" cy="321059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142265-F1D6-440A-B959-06DAD2B7F66B}"/>
                </a:ext>
              </a:extLst>
            </p:cNvPr>
            <p:cNvSpPr/>
            <p:nvPr/>
          </p:nvSpPr>
          <p:spPr>
            <a:xfrm>
              <a:off x="8663214" y="4256440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  <a:p>
              <a:pPr algn="ctr"/>
              <a:r>
                <a:rPr lang="en-US" sz="1200" dirty="0"/>
                <a:t>Web </a:t>
              </a:r>
              <a:r>
                <a:rPr lang="ru-RU" sz="1200" dirty="0"/>
                <a:t>сервер +БД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966EE10-B5E0-4498-8E32-05B0B2A6B22D}"/>
                </a:ext>
              </a:extLst>
            </p:cNvPr>
            <p:cNvSpPr/>
            <p:nvPr/>
          </p:nvSpPr>
          <p:spPr>
            <a:xfrm>
              <a:off x="8663214" y="2101729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</a:t>
              </a:r>
              <a:r>
                <a:rPr lang="ru-RU" dirty="0" err="1"/>
                <a:t>ЗиК</a:t>
              </a:r>
              <a:endParaRPr lang="ru-RU" dirty="0"/>
            </a:p>
            <a:p>
              <a:pPr algn="ctr"/>
              <a:r>
                <a:rPr lang="ru-RU" sz="1200" dirty="0"/>
                <a:t>+система пропусков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C7E2A4-53B4-43B3-87DE-8DBF04AD21F8}"/>
                </a:ext>
              </a:extLst>
            </p:cNvPr>
            <p:cNvSpPr/>
            <p:nvPr/>
          </p:nvSpPr>
          <p:spPr>
            <a:xfrm>
              <a:off x="8663214" y="2819966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Склад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B2513F-97A2-4DF1-9845-0C8A0FCC1989}"/>
                </a:ext>
              </a:extLst>
            </p:cNvPr>
            <p:cNvSpPr/>
            <p:nvPr/>
          </p:nvSpPr>
          <p:spPr>
            <a:xfrm>
              <a:off x="8663214" y="3538203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Касса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7FD826E-CBB9-418D-94DC-26D7C5DB5D2F}"/>
                </a:ext>
              </a:extLst>
            </p:cNvPr>
            <p:cNvSpPr/>
            <p:nvPr/>
          </p:nvSpPr>
          <p:spPr>
            <a:xfrm>
              <a:off x="8488248" y="1831309"/>
              <a:ext cx="1926771" cy="321059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56DA91-6849-4F51-A2CF-83FEECD8E7BE}"/>
              </a:ext>
            </a:extLst>
          </p:cNvPr>
          <p:cNvGrpSpPr/>
          <p:nvPr/>
        </p:nvGrpSpPr>
        <p:grpSpPr>
          <a:xfrm>
            <a:off x="1575708" y="5731551"/>
            <a:ext cx="5944745" cy="834773"/>
            <a:chOff x="1662555" y="5989653"/>
            <a:chExt cx="5944745" cy="834773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D26AC248-CA34-4860-BC72-9DB72BAE3452}"/>
                </a:ext>
              </a:extLst>
            </p:cNvPr>
            <p:cNvSpPr/>
            <p:nvPr/>
          </p:nvSpPr>
          <p:spPr>
            <a:xfrm>
              <a:off x="1662555" y="5989653"/>
              <a:ext cx="143586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Закупка</a:t>
              </a:r>
              <a:endParaRPr lang="ru-RU" dirty="0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39241CEB-2CBE-4C2B-80FB-1375604D7201}"/>
                </a:ext>
              </a:extLst>
            </p:cNvPr>
            <p:cNvSpPr/>
            <p:nvPr/>
          </p:nvSpPr>
          <p:spPr>
            <a:xfrm>
              <a:off x="3111118" y="5989653"/>
              <a:ext cx="2086799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Изготовление</a:t>
              </a:r>
              <a:endParaRPr lang="ru-RU" dirty="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CE210421-C247-438E-B514-C1EAC1A81B82}"/>
                </a:ext>
              </a:extLst>
            </p:cNvPr>
            <p:cNvSpPr/>
            <p:nvPr/>
          </p:nvSpPr>
          <p:spPr>
            <a:xfrm>
              <a:off x="5217517" y="5991892"/>
              <a:ext cx="238978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Заказ и доставка</a:t>
              </a:r>
              <a:endParaRPr lang="ru-RU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509C2D-EA98-4FEC-B4F9-4BB4F91A1276}"/>
              </a:ext>
            </a:extLst>
          </p:cNvPr>
          <p:cNvGrpSpPr/>
          <p:nvPr/>
        </p:nvGrpSpPr>
        <p:grpSpPr>
          <a:xfrm>
            <a:off x="2642265" y="5582113"/>
            <a:ext cx="4867301" cy="1178008"/>
            <a:chOff x="2662756" y="5532252"/>
            <a:chExt cx="4867301" cy="117800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79BA7DF-3B81-47E7-8312-FA9E7F7EA50A}"/>
                </a:ext>
              </a:extLst>
            </p:cNvPr>
            <p:cNvGrpSpPr/>
            <p:nvPr/>
          </p:nvGrpSpPr>
          <p:grpSpPr>
            <a:xfrm>
              <a:off x="2662756" y="5536445"/>
              <a:ext cx="362406" cy="1173815"/>
              <a:chOff x="7077857" y="1637373"/>
              <a:chExt cx="362406" cy="117381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2B3CD0C-9465-4A94-A458-635CC695657E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C083B6-8C3B-4492-AF78-E79AA76CD1EC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CFAB345-59B5-47EF-B6AB-56F117153E76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BB33677-DDAF-4E8A-AF80-7CD69EE7E075}"/>
                </a:ext>
              </a:extLst>
            </p:cNvPr>
            <p:cNvGrpSpPr/>
            <p:nvPr/>
          </p:nvGrpSpPr>
          <p:grpSpPr>
            <a:xfrm>
              <a:off x="4779681" y="5532252"/>
              <a:ext cx="362406" cy="1173815"/>
              <a:chOff x="7077857" y="1637373"/>
              <a:chExt cx="362406" cy="117381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6F75BD4-0396-41BB-A819-EC94DFB38F86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AA10C78-E574-47ED-AE05-8B1D5152686F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B5F755E-D807-498C-9DBF-CBE43AC373D6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A1E305A-BB11-460A-8B04-0CB292ED03E1}"/>
                </a:ext>
              </a:extLst>
            </p:cNvPr>
            <p:cNvGrpSpPr/>
            <p:nvPr/>
          </p:nvGrpSpPr>
          <p:grpSpPr>
            <a:xfrm>
              <a:off x="7167651" y="5532252"/>
              <a:ext cx="362406" cy="1173815"/>
              <a:chOff x="7077857" y="1637373"/>
              <a:chExt cx="362406" cy="117381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B3A3E93-D7E0-43AE-8DFB-0E18308746E2}"/>
                  </a:ext>
                </a:extLst>
              </p:cNvPr>
              <p:cNvSpPr/>
              <p:nvPr/>
            </p:nvSpPr>
            <p:spPr>
              <a:xfrm>
                <a:off x="7077857" y="163737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9D64DEF-BA53-4C46-85A0-F9E84E7BA7C1}"/>
                  </a:ext>
                </a:extLst>
              </p:cNvPr>
              <p:cNvSpPr/>
              <p:nvPr/>
            </p:nvSpPr>
            <p:spPr>
              <a:xfrm>
                <a:off x="7077857" y="2045455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A40E14D-F8FE-4178-9F1E-83F93E84EB98}"/>
                  </a:ext>
                </a:extLst>
              </p:cNvPr>
              <p:cNvSpPr/>
              <p:nvPr/>
            </p:nvSpPr>
            <p:spPr>
              <a:xfrm>
                <a:off x="7084686" y="2455611"/>
                <a:ext cx="355577" cy="3555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AB8D1DB-13D3-4363-AE45-7CE7C8AFCB49}"/>
              </a:ext>
            </a:extLst>
          </p:cNvPr>
          <p:cNvCxnSpPr>
            <a:cxnSpLocks/>
          </p:cNvCxnSpPr>
          <p:nvPr/>
        </p:nvCxnSpPr>
        <p:spPr>
          <a:xfrm flipH="1">
            <a:off x="4410931" y="2060918"/>
            <a:ext cx="4225477" cy="0"/>
          </a:xfrm>
          <a:prstGeom prst="straightConnector1">
            <a:avLst/>
          </a:prstGeom>
          <a:ln w="28575" cap="rnd">
            <a:solidFill>
              <a:schemeClr val="accent2"/>
            </a:solidFill>
            <a:round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8E25BAB-DD6F-4C32-807E-8442B455DB26}"/>
              </a:ext>
            </a:extLst>
          </p:cNvPr>
          <p:cNvCxnSpPr>
            <a:cxnSpLocks/>
            <a:endCxn id="40" idx="3"/>
          </p:cNvCxnSpPr>
          <p:nvPr/>
        </p:nvCxnSpPr>
        <p:spPr>
          <a:xfrm flipH="1" flipV="1">
            <a:off x="7080463" y="2464238"/>
            <a:ext cx="1554412" cy="560450"/>
          </a:xfrm>
          <a:prstGeom prst="straightConnector1">
            <a:avLst/>
          </a:prstGeom>
          <a:ln w="28575" cap="rnd">
            <a:solidFill>
              <a:schemeClr val="accent2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D7A060C-1F35-4C37-A4D7-99416CD1F48A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7103004" y="3814025"/>
            <a:ext cx="1526160" cy="721463"/>
          </a:xfrm>
          <a:prstGeom prst="straightConnector1">
            <a:avLst/>
          </a:prstGeom>
          <a:ln w="28575" cap="rnd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BC489EB-59A4-4DE6-83A5-A2086D3FE953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7103004" y="3151195"/>
            <a:ext cx="1533404" cy="659626"/>
          </a:xfrm>
          <a:prstGeom prst="straightConnector1">
            <a:avLst/>
          </a:prstGeom>
          <a:ln w="28575" cap="rnd">
            <a:solidFill>
              <a:schemeClr val="accent2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0AA294-9025-4F26-A960-CBA574BD5701}"/>
              </a:ext>
            </a:extLst>
          </p:cNvPr>
          <p:cNvCxnSpPr>
            <a:cxnSpLocks/>
            <a:stCxn id="45" idx="1"/>
            <a:endCxn id="42" idx="3"/>
          </p:cNvCxnSpPr>
          <p:nvPr/>
        </p:nvCxnSpPr>
        <p:spPr>
          <a:xfrm flipH="1" flipV="1">
            <a:off x="7103004" y="3837850"/>
            <a:ext cx="1547113" cy="726789"/>
          </a:xfrm>
          <a:prstGeom prst="straightConnector1">
            <a:avLst/>
          </a:prstGeom>
          <a:ln w="28575" cap="rnd">
            <a:solidFill>
              <a:schemeClr val="accent2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A13A38E-9DE7-4743-A264-C86AC3D1BE03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4410931" y="2060918"/>
            <a:ext cx="0" cy="123920"/>
          </a:xfrm>
          <a:prstGeom prst="straightConnector1">
            <a:avLst/>
          </a:prstGeom>
          <a:ln w="28575" cap="rnd">
            <a:solidFill>
              <a:schemeClr val="accent2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D21E9B3-FFD5-4ABC-8E3B-9F3C186343CB}"/>
              </a:ext>
            </a:extLst>
          </p:cNvPr>
          <p:cNvSpPr txBox="1"/>
          <p:nvPr/>
        </p:nvSpPr>
        <p:spPr>
          <a:xfrm>
            <a:off x="1575708" y="198264"/>
            <a:ext cx="915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Калькуляция затрат на реализацию проекта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91B5A6-0B04-4339-AAC5-ABC78AB41DF9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8718CE-92AE-497B-B211-AD865528BB6B}"/>
              </a:ext>
            </a:extLst>
          </p:cNvPr>
          <p:cNvGrpSpPr/>
          <p:nvPr/>
        </p:nvGrpSpPr>
        <p:grpSpPr>
          <a:xfrm>
            <a:off x="1575796" y="1677847"/>
            <a:ext cx="5700038" cy="3677564"/>
            <a:chOff x="1571620" y="1663693"/>
            <a:chExt cx="5700038" cy="367756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E665ED-9811-489F-9643-689465D3C2B2}"/>
                </a:ext>
              </a:extLst>
            </p:cNvPr>
            <p:cNvSpPr/>
            <p:nvPr/>
          </p:nvSpPr>
          <p:spPr>
            <a:xfrm>
              <a:off x="1571620" y="1663693"/>
              <a:ext cx="5700038" cy="36775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0035F8-CD6C-428D-BDBC-A1AE316FE94C}"/>
                </a:ext>
              </a:extLst>
            </p:cNvPr>
            <p:cNvSpPr/>
            <p:nvPr/>
          </p:nvSpPr>
          <p:spPr>
            <a:xfrm>
              <a:off x="3648507" y="2768204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C1C587-6A13-4365-B019-134970A22555}"/>
                </a:ext>
              </a:extLst>
            </p:cNvPr>
            <p:cNvSpPr/>
            <p:nvPr/>
          </p:nvSpPr>
          <p:spPr>
            <a:xfrm>
              <a:off x="3648507" y="3518847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Lato Medium" panose="020F0602020204030203" pitchFamily="34" charset="0"/>
                  <a:cs typeface="Lato Medium" panose="020F0602020204030203" pitchFamily="34" charset="0"/>
                </a:rPr>
                <a:t>Цех 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BCDFD7-22D0-4905-8B47-D2C19270F5BF}"/>
                </a:ext>
              </a:extLst>
            </p:cNvPr>
            <p:cNvSpPr/>
            <p:nvPr/>
          </p:nvSpPr>
          <p:spPr>
            <a:xfrm>
              <a:off x="5533352" y="2768503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ТС на линии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8390D3-4E5E-4B98-A9E3-8823ECA88272}"/>
                </a:ext>
              </a:extLst>
            </p:cNvPr>
            <p:cNvSpPr/>
            <p:nvPr/>
          </p:nvSpPr>
          <p:spPr>
            <a:xfrm>
              <a:off x="5550011" y="3507315"/>
              <a:ext cx="1536700" cy="558800"/>
            </a:xfrm>
            <a:prstGeom prst="rect">
              <a:avLst/>
            </a:prstGeom>
            <a:solidFill>
              <a:srgbClr val="B6B9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Работа </a:t>
              </a:r>
              <a:r>
                <a:rPr lang="ru-RU" sz="1600" dirty="0" err="1">
                  <a:latin typeface="Lato Medium" panose="020F0602020204030203" pitchFamily="34" charset="0"/>
                  <a:cs typeface="Lato Medium" panose="020F0602020204030203" pitchFamily="34" charset="0"/>
                </a:rPr>
                <a:t>колл</a:t>
              </a:r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-центра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93AA68-9B8B-47E7-BBF3-C416F35E8257}"/>
                </a:ext>
              </a:extLst>
            </p:cNvPr>
            <p:cNvSpPr/>
            <p:nvPr/>
          </p:nvSpPr>
          <p:spPr>
            <a:xfrm>
              <a:off x="3648507" y="426949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Сотрудники в цехах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3AC151-CD97-4B95-8F7E-AD3369BF9D52}"/>
                </a:ext>
              </a:extLst>
            </p:cNvPr>
            <p:cNvSpPr/>
            <p:nvPr/>
          </p:nvSpPr>
          <p:spPr>
            <a:xfrm>
              <a:off x="1747003" y="4257942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Запасы на складе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30387ED-0014-4EE7-B36E-AA23860657B2}"/>
                </a:ext>
              </a:extLst>
            </p:cNvPr>
            <p:cNvSpPr/>
            <p:nvPr/>
          </p:nvSpPr>
          <p:spPr>
            <a:xfrm>
              <a:off x="5550011" y="1906151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Сайт: посещения/заказы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047A75-42E5-4DBF-8A4C-F0199D600D96}"/>
                </a:ext>
              </a:extLst>
            </p:cNvPr>
            <p:cNvSpPr/>
            <p:nvPr/>
          </p:nvSpPr>
          <p:spPr>
            <a:xfrm>
              <a:off x="1832145" y="1902548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$$$</a:t>
              </a:r>
              <a:endParaRPr lang="ru-RU" sz="1600" dirty="0">
                <a:latin typeface="Lato Medium" panose="020F0602020204030203" pitchFamily="34" charset="0"/>
                <a:cs typeface="Lato Medium" panose="020F060202020403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B4F7EC-FAD4-4C1E-817E-493C8440FB7B}"/>
                </a:ext>
              </a:extLst>
            </p:cNvPr>
            <p:cNvSpPr/>
            <p:nvPr/>
          </p:nvSpPr>
          <p:spPr>
            <a:xfrm>
              <a:off x="5536854" y="4269490"/>
              <a:ext cx="1536700" cy="558800"/>
            </a:xfrm>
            <a:prstGeom prst="rect">
              <a:avLst/>
            </a:prstGeom>
            <a:solidFill>
              <a:srgbClr val="1B4D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Lato Medium" panose="020F0602020204030203" pitchFamily="34" charset="0"/>
                  <a:cs typeface="Lato Medium" panose="020F0602020204030203" pitchFamily="34" charset="0"/>
                </a:rPr>
                <a:t>Продукция: заказано\доставлено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CD4C69-776B-456E-9452-B5194F906B90}"/>
              </a:ext>
            </a:extLst>
          </p:cNvPr>
          <p:cNvGrpSpPr/>
          <p:nvPr/>
        </p:nvGrpSpPr>
        <p:grpSpPr>
          <a:xfrm>
            <a:off x="8442551" y="1665288"/>
            <a:ext cx="2285774" cy="3441865"/>
            <a:chOff x="8488248" y="1831309"/>
            <a:chExt cx="1926771" cy="321059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142265-F1D6-440A-B959-06DAD2B7F66B}"/>
                </a:ext>
              </a:extLst>
            </p:cNvPr>
            <p:cNvSpPr/>
            <p:nvPr/>
          </p:nvSpPr>
          <p:spPr>
            <a:xfrm>
              <a:off x="8663214" y="4256440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  <a:p>
              <a:pPr algn="ctr"/>
              <a:r>
                <a:rPr lang="en-US" sz="1200" dirty="0"/>
                <a:t>Web </a:t>
              </a:r>
              <a:r>
                <a:rPr lang="ru-RU" sz="1200" dirty="0"/>
                <a:t>сервер +БД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966EE10-B5E0-4498-8E32-05B0B2A6B22D}"/>
                </a:ext>
              </a:extLst>
            </p:cNvPr>
            <p:cNvSpPr/>
            <p:nvPr/>
          </p:nvSpPr>
          <p:spPr>
            <a:xfrm>
              <a:off x="8663214" y="2101729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</a:t>
              </a:r>
              <a:r>
                <a:rPr lang="ru-RU" dirty="0" err="1"/>
                <a:t>ЗиК</a:t>
              </a:r>
              <a:endParaRPr lang="ru-RU" dirty="0"/>
            </a:p>
            <a:p>
              <a:pPr algn="ctr"/>
              <a:r>
                <a:rPr lang="ru-RU" sz="1200" dirty="0"/>
                <a:t>+система пропусков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C7E2A4-53B4-43B3-87DE-8DBF04AD21F8}"/>
                </a:ext>
              </a:extLst>
            </p:cNvPr>
            <p:cNvSpPr/>
            <p:nvPr/>
          </p:nvSpPr>
          <p:spPr>
            <a:xfrm>
              <a:off x="8663214" y="2819966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Склад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B2513F-97A2-4DF1-9845-0C8A0FCC1989}"/>
                </a:ext>
              </a:extLst>
            </p:cNvPr>
            <p:cNvSpPr/>
            <p:nvPr/>
          </p:nvSpPr>
          <p:spPr>
            <a:xfrm>
              <a:off x="8663214" y="3538203"/>
              <a:ext cx="1536700" cy="55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</a:t>
              </a:r>
              <a:r>
                <a:rPr lang="ru-RU" dirty="0"/>
                <a:t>: Касса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7FD826E-CBB9-418D-94DC-26D7C5DB5D2F}"/>
                </a:ext>
              </a:extLst>
            </p:cNvPr>
            <p:cNvSpPr/>
            <p:nvPr/>
          </p:nvSpPr>
          <p:spPr>
            <a:xfrm>
              <a:off x="8488248" y="1831309"/>
              <a:ext cx="1926771" cy="321059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56DA91-6849-4F51-A2CF-83FEECD8E7BE}"/>
              </a:ext>
            </a:extLst>
          </p:cNvPr>
          <p:cNvGrpSpPr/>
          <p:nvPr/>
        </p:nvGrpSpPr>
        <p:grpSpPr>
          <a:xfrm>
            <a:off x="1558275" y="5741283"/>
            <a:ext cx="5944745" cy="834773"/>
            <a:chOff x="1662555" y="5989653"/>
            <a:chExt cx="5944745" cy="834773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D26AC248-CA34-4860-BC72-9DB72BAE3452}"/>
                </a:ext>
              </a:extLst>
            </p:cNvPr>
            <p:cNvSpPr/>
            <p:nvPr/>
          </p:nvSpPr>
          <p:spPr>
            <a:xfrm>
              <a:off x="1662555" y="5989653"/>
              <a:ext cx="143586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Закупка</a:t>
              </a:r>
              <a:endParaRPr lang="ru-RU" dirty="0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39241CEB-2CBE-4C2B-80FB-1375604D7201}"/>
                </a:ext>
              </a:extLst>
            </p:cNvPr>
            <p:cNvSpPr/>
            <p:nvPr/>
          </p:nvSpPr>
          <p:spPr>
            <a:xfrm>
              <a:off x="3111118" y="5989653"/>
              <a:ext cx="2086799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Изготовление</a:t>
              </a:r>
              <a:endParaRPr lang="ru-RU" dirty="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CE210421-C247-438E-B514-C1EAC1A81B82}"/>
                </a:ext>
              </a:extLst>
            </p:cNvPr>
            <p:cNvSpPr/>
            <p:nvPr/>
          </p:nvSpPr>
          <p:spPr>
            <a:xfrm>
              <a:off x="5217517" y="5991892"/>
              <a:ext cx="2389783" cy="832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Заказ и доставка</a:t>
              </a:r>
              <a:endParaRPr lang="ru-RU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CF07F5-2B37-477D-BF42-CECF4FABDF57}"/>
              </a:ext>
            </a:extLst>
          </p:cNvPr>
          <p:cNvGrpSpPr/>
          <p:nvPr/>
        </p:nvGrpSpPr>
        <p:grpSpPr>
          <a:xfrm>
            <a:off x="3091266" y="1573117"/>
            <a:ext cx="2963764" cy="1200309"/>
            <a:chOff x="3262716" y="1573117"/>
            <a:chExt cx="2963764" cy="12003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ABF01B-0117-48C9-A9FB-C4A321811DD6}"/>
                </a:ext>
              </a:extLst>
            </p:cNvPr>
            <p:cNvGrpSpPr/>
            <p:nvPr/>
          </p:nvGrpSpPr>
          <p:grpSpPr>
            <a:xfrm>
              <a:off x="3262716" y="1599611"/>
              <a:ext cx="362406" cy="1173815"/>
              <a:chOff x="3262716" y="1599611"/>
              <a:chExt cx="362406" cy="117381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0852D6F-4E74-43DD-B442-7DD7E006FCC9}"/>
                  </a:ext>
                </a:extLst>
              </p:cNvPr>
              <p:cNvSpPr/>
              <p:nvPr/>
            </p:nvSpPr>
            <p:spPr>
              <a:xfrm>
                <a:off x="3262716" y="1599611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DC09BEF-7122-4B85-BC1A-996CE5AF7DD0}"/>
                  </a:ext>
                </a:extLst>
              </p:cNvPr>
              <p:cNvSpPr/>
              <p:nvPr/>
            </p:nvSpPr>
            <p:spPr>
              <a:xfrm>
                <a:off x="3262716" y="2007693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05464D6-F9C7-416D-812A-5BE476871F77}"/>
                  </a:ext>
                </a:extLst>
              </p:cNvPr>
              <p:cNvSpPr/>
              <p:nvPr/>
            </p:nvSpPr>
            <p:spPr>
              <a:xfrm>
                <a:off x="3269545" y="2417849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EA63E1-EDE8-466A-9C04-EAAF195E97EC}"/>
                </a:ext>
              </a:extLst>
            </p:cNvPr>
            <p:cNvGrpSpPr/>
            <p:nvPr/>
          </p:nvGrpSpPr>
          <p:grpSpPr>
            <a:xfrm>
              <a:off x="5864074" y="1573117"/>
              <a:ext cx="362406" cy="1173815"/>
              <a:chOff x="5864074" y="1573117"/>
              <a:chExt cx="362406" cy="1173815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AC76A-6A3F-4E32-A7D8-3EF42ADCE150}"/>
                  </a:ext>
                </a:extLst>
              </p:cNvPr>
              <p:cNvSpPr/>
              <p:nvPr/>
            </p:nvSpPr>
            <p:spPr>
              <a:xfrm>
                <a:off x="5864074" y="1573117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357B947-5733-4DA5-88DA-368003D71BF6}"/>
                  </a:ext>
                </a:extLst>
              </p:cNvPr>
              <p:cNvSpPr/>
              <p:nvPr/>
            </p:nvSpPr>
            <p:spPr>
              <a:xfrm>
                <a:off x="5864074" y="1981199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06F0DBC-577E-4662-82D1-A5AE9C50B766}"/>
                  </a:ext>
                </a:extLst>
              </p:cNvPr>
              <p:cNvSpPr/>
              <p:nvPr/>
            </p:nvSpPr>
            <p:spPr>
              <a:xfrm>
                <a:off x="5870903" y="2391355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C525A-D0C8-4068-9E93-9B4952E4C26E}"/>
              </a:ext>
            </a:extLst>
          </p:cNvPr>
          <p:cNvGrpSpPr/>
          <p:nvPr/>
        </p:nvGrpSpPr>
        <p:grpSpPr>
          <a:xfrm>
            <a:off x="2602607" y="5591845"/>
            <a:ext cx="4705376" cy="1178008"/>
            <a:chOff x="2642265" y="5582113"/>
            <a:chExt cx="4705376" cy="11780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6A111B-9805-43EC-9436-FCABA505A3E2}"/>
                </a:ext>
              </a:extLst>
            </p:cNvPr>
            <p:cNvGrpSpPr/>
            <p:nvPr/>
          </p:nvGrpSpPr>
          <p:grpSpPr>
            <a:xfrm>
              <a:off x="2642265" y="5586306"/>
              <a:ext cx="362406" cy="1173815"/>
              <a:chOff x="2642265" y="5586306"/>
              <a:chExt cx="362406" cy="117381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2B3CD0C-9465-4A94-A458-635CC695657E}"/>
                  </a:ext>
                </a:extLst>
              </p:cNvPr>
              <p:cNvSpPr/>
              <p:nvPr/>
            </p:nvSpPr>
            <p:spPr>
              <a:xfrm>
                <a:off x="2642265" y="5586306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C083B6-8C3B-4492-AF78-E79AA76CD1EC}"/>
                  </a:ext>
                </a:extLst>
              </p:cNvPr>
              <p:cNvSpPr/>
              <p:nvPr/>
            </p:nvSpPr>
            <p:spPr>
              <a:xfrm>
                <a:off x="2642265" y="5994388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CFAB345-59B5-47EF-B6AB-56F117153E76}"/>
                  </a:ext>
                </a:extLst>
              </p:cNvPr>
              <p:cNvSpPr/>
              <p:nvPr/>
            </p:nvSpPr>
            <p:spPr>
              <a:xfrm>
                <a:off x="2649094" y="6404544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B2AB0F-489D-49B6-B03F-C37BD822B0C3}"/>
                </a:ext>
              </a:extLst>
            </p:cNvPr>
            <p:cNvGrpSpPr/>
            <p:nvPr/>
          </p:nvGrpSpPr>
          <p:grpSpPr>
            <a:xfrm>
              <a:off x="4759190" y="5582113"/>
              <a:ext cx="362406" cy="1173815"/>
              <a:chOff x="4759190" y="5582113"/>
              <a:chExt cx="362406" cy="117381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6F75BD4-0396-41BB-A819-EC94DFB38F86}"/>
                  </a:ext>
                </a:extLst>
              </p:cNvPr>
              <p:cNvSpPr/>
              <p:nvPr/>
            </p:nvSpPr>
            <p:spPr>
              <a:xfrm>
                <a:off x="4759190" y="558211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AA10C78-E574-47ED-AE05-8B1D5152686F}"/>
                  </a:ext>
                </a:extLst>
              </p:cNvPr>
              <p:cNvSpPr/>
              <p:nvPr/>
            </p:nvSpPr>
            <p:spPr>
              <a:xfrm>
                <a:off x="4759190" y="5990195"/>
                <a:ext cx="355577" cy="3555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B5F755E-D807-498C-9DBF-CBE43AC373D6}"/>
                  </a:ext>
                </a:extLst>
              </p:cNvPr>
              <p:cNvSpPr/>
              <p:nvPr/>
            </p:nvSpPr>
            <p:spPr>
              <a:xfrm>
                <a:off x="4766019" y="6400351"/>
                <a:ext cx="355577" cy="355577"/>
              </a:xfrm>
              <a:prstGeom prst="ellipse">
                <a:avLst/>
              </a:prstGeom>
              <a:solidFill>
                <a:srgbClr val="FF0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410EF1-4D12-44B3-B84B-B0ADDF4CF22A}"/>
                </a:ext>
              </a:extLst>
            </p:cNvPr>
            <p:cNvGrpSpPr/>
            <p:nvPr/>
          </p:nvGrpSpPr>
          <p:grpSpPr>
            <a:xfrm>
              <a:off x="6985235" y="5582113"/>
              <a:ext cx="362406" cy="1173815"/>
              <a:chOff x="6985235" y="5582113"/>
              <a:chExt cx="362406" cy="117381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B3A3E93-D7E0-43AE-8DFB-0E18308746E2}"/>
                  </a:ext>
                </a:extLst>
              </p:cNvPr>
              <p:cNvSpPr/>
              <p:nvPr/>
            </p:nvSpPr>
            <p:spPr>
              <a:xfrm>
                <a:off x="6985235" y="5582113"/>
                <a:ext cx="355577" cy="355577"/>
              </a:xfrm>
              <a:prstGeom prst="ellipse">
                <a:avLst/>
              </a:prstGeom>
              <a:solidFill>
                <a:srgbClr val="00B05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9D64DEF-BA53-4C46-85A0-F9E84E7BA7C1}"/>
                  </a:ext>
                </a:extLst>
              </p:cNvPr>
              <p:cNvSpPr/>
              <p:nvPr/>
            </p:nvSpPr>
            <p:spPr>
              <a:xfrm>
                <a:off x="6985235" y="5990195"/>
                <a:ext cx="355577" cy="355577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A40E14D-F8FE-4178-9F1E-83F93E84EB98}"/>
                  </a:ext>
                </a:extLst>
              </p:cNvPr>
              <p:cNvSpPr/>
              <p:nvPr/>
            </p:nvSpPr>
            <p:spPr>
              <a:xfrm>
                <a:off x="6992064" y="6400351"/>
                <a:ext cx="355577" cy="3555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5915F8-B4D3-4FA8-84D2-B65722E2618C}"/>
              </a:ext>
            </a:extLst>
          </p:cNvPr>
          <p:cNvCxnSpPr>
            <a:cxnSpLocks/>
          </p:cNvCxnSpPr>
          <p:nvPr/>
        </p:nvCxnSpPr>
        <p:spPr>
          <a:xfrm>
            <a:off x="3468717" y="2739656"/>
            <a:ext cx="0" cy="2601877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33B206-D579-4219-9765-7E36F21619D1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7173042" y="5360548"/>
            <a:ext cx="329978" cy="79924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AD0420-A7DA-43ED-A6AB-A987D25D9B1D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2994138" y="5353438"/>
            <a:ext cx="474580" cy="804112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ADD93C-3DE7-44D4-936C-47B3B624A797}"/>
              </a:ext>
            </a:extLst>
          </p:cNvPr>
          <p:cNvCxnSpPr>
            <a:cxnSpLocks/>
          </p:cNvCxnSpPr>
          <p:nvPr/>
        </p:nvCxnSpPr>
        <p:spPr>
          <a:xfrm>
            <a:off x="5348315" y="1954998"/>
            <a:ext cx="0" cy="3430802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FF1342-15B2-4A75-AE37-833A5B046925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5093637" y="5352674"/>
            <a:ext cx="254522" cy="804876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E3B0E37-9138-4AFE-BA80-F4654B4D85C8}"/>
              </a:ext>
            </a:extLst>
          </p:cNvPr>
          <p:cNvCxnSpPr>
            <a:cxnSpLocks/>
          </p:cNvCxnSpPr>
          <p:nvPr/>
        </p:nvCxnSpPr>
        <p:spPr>
          <a:xfrm>
            <a:off x="7173448" y="1959762"/>
            <a:ext cx="0" cy="345180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8AD084-94A6-463C-A3FF-E52AD1AA23D4}"/>
              </a:ext>
            </a:extLst>
          </p:cNvPr>
          <p:cNvGrpSpPr/>
          <p:nvPr/>
        </p:nvGrpSpPr>
        <p:grpSpPr>
          <a:xfrm>
            <a:off x="1575708" y="1640250"/>
            <a:ext cx="9165317" cy="3733434"/>
            <a:chOff x="1909170" y="1590435"/>
            <a:chExt cx="9165317" cy="373343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BB5378-592B-4750-8424-AB2285A47628}"/>
                </a:ext>
              </a:extLst>
            </p:cNvPr>
            <p:cNvSpPr/>
            <p:nvPr/>
          </p:nvSpPr>
          <p:spPr>
            <a:xfrm>
              <a:off x="1909170" y="2730428"/>
              <a:ext cx="5973229" cy="2225648"/>
            </a:xfrm>
            <a:prstGeom prst="rect">
              <a:avLst/>
            </a:prstGeom>
            <a:solidFill>
              <a:srgbClr val="53A2D8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7C8B08F-8D63-4BCD-B5EF-4A120779C6DC}"/>
                </a:ext>
              </a:extLst>
            </p:cNvPr>
            <p:cNvSpPr/>
            <p:nvPr/>
          </p:nvSpPr>
          <p:spPr>
            <a:xfrm>
              <a:off x="1909170" y="1590435"/>
              <a:ext cx="5973234" cy="1080147"/>
            </a:xfrm>
            <a:prstGeom prst="rect">
              <a:avLst/>
            </a:prstGeom>
            <a:solidFill>
              <a:srgbClr val="A4CEE8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4F31F4D-A392-4713-AE65-89210BD2690D}"/>
                </a:ext>
              </a:extLst>
            </p:cNvPr>
            <p:cNvGrpSpPr/>
            <p:nvPr/>
          </p:nvGrpSpPr>
          <p:grpSpPr>
            <a:xfrm>
              <a:off x="1921869" y="1662118"/>
              <a:ext cx="9152618" cy="3661751"/>
              <a:chOff x="1921869" y="1662118"/>
              <a:chExt cx="9152618" cy="366175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6CF0679-C313-46C1-82A2-1CC35BD48522}"/>
                  </a:ext>
                </a:extLst>
              </p:cNvPr>
              <p:cNvSpPr/>
              <p:nvPr/>
            </p:nvSpPr>
            <p:spPr>
              <a:xfrm>
                <a:off x="1921869" y="5000743"/>
                <a:ext cx="9152618" cy="323126"/>
              </a:xfrm>
              <a:prstGeom prst="rect">
                <a:avLst/>
              </a:prstGeom>
              <a:solidFill>
                <a:srgbClr val="1B4D6F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5A2ED66-3AC8-416E-AA15-106D76420B3C}"/>
                  </a:ext>
                </a:extLst>
              </p:cNvPr>
              <p:cNvSpPr/>
              <p:nvPr/>
            </p:nvSpPr>
            <p:spPr>
              <a:xfrm>
                <a:off x="8429851" y="1662118"/>
                <a:ext cx="2631936" cy="3351761"/>
              </a:xfrm>
              <a:prstGeom prst="rect">
                <a:avLst/>
              </a:prstGeom>
              <a:solidFill>
                <a:srgbClr val="1B4D6F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28CF6A-3028-4161-B16D-C528F916B646}"/>
              </a:ext>
            </a:extLst>
          </p:cNvPr>
          <p:cNvSpPr/>
          <p:nvPr/>
        </p:nvSpPr>
        <p:spPr>
          <a:xfrm>
            <a:off x="1562100" y="1644414"/>
            <a:ext cx="9167104" cy="3200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7F14-19BC-4369-A178-AABA3B7B96FB}"/>
              </a:ext>
            </a:extLst>
          </p:cNvPr>
          <p:cNvSpPr txBox="1"/>
          <p:nvPr/>
        </p:nvSpPr>
        <p:spPr>
          <a:xfrm>
            <a:off x="1562100" y="2486464"/>
            <a:ext cx="916622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Важный момент - принятие решения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698C7-0262-4218-B4D9-11554B2972A6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148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6AA49-852D-4D61-82F8-605EA7D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85697"/>
            <a:ext cx="9166225" cy="78909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rPr>
              <a:t>Алгоритм действий при экспресс-анализе: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3A54BF-B24A-4388-8AD1-8EA963AA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719490"/>
            <a:ext cx="4829176" cy="510381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Обследуем объект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Нарисуем целевую систему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Оценим возможности исходной системы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Сделаем грубую оценку реализации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48127-9ECD-443D-9FEE-8DBDEF37494A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D0ABE-2865-44EE-B321-44073BE3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95" y="2097995"/>
            <a:ext cx="3405187" cy="34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3DD0614-C95E-4B8B-B8C8-B459EDCA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2" y="2156335"/>
            <a:ext cx="3886200" cy="388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BC9476-4DFA-4910-9952-9AEDEF174149}"/>
              </a:ext>
            </a:extLst>
          </p:cNvPr>
          <p:cNvSpPr txBox="1"/>
          <p:nvPr/>
        </p:nvSpPr>
        <p:spPr>
          <a:xfrm>
            <a:off x="1551214" y="264156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Давайте знакомиться!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E8230-6109-4F21-955F-F8DDD92F9FE4}"/>
              </a:ext>
            </a:extLst>
          </p:cNvPr>
          <p:cNvSpPr/>
          <p:nvPr/>
        </p:nvSpPr>
        <p:spPr>
          <a:xfrm>
            <a:off x="501650" y="6381750"/>
            <a:ext cx="1733550" cy="4762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A345B-D51F-4E74-8CB1-239EBE6A41E8}"/>
              </a:ext>
            </a:extLst>
          </p:cNvPr>
          <p:cNvSpPr txBox="1"/>
          <p:nvPr/>
        </p:nvSpPr>
        <p:spPr>
          <a:xfrm>
            <a:off x="6096000" y="2429668"/>
            <a:ext cx="53176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D4D4D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Румянцева Наталья</a:t>
            </a:r>
          </a:p>
          <a:p>
            <a:endParaRPr lang="ru-RU" sz="2000" dirty="0">
              <a:solidFill>
                <a:srgbClr val="4D4D4D"/>
              </a:solidFill>
            </a:endParaRPr>
          </a:p>
          <a:p>
            <a:r>
              <a:rPr lang="ru-RU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Общий стаж работы в </a:t>
            </a:r>
            <a:r>
              <a:rPr lang="en-US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IT</a:t>
            </a:r>
            <a:r>
              <a:rPr lang="ru-RU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– </a:t>
            </a:r>
            <a:r>
              <a:rPr lang="ru-RU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более 15 лет.</a:t>
            </a:r>
            <a:endParaRPr lang="en-US" sz="2000" dirty="0">
              <a:solidFill>
                <a:srgbClr val="4D4D4D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endParaRPr lang="en-US" sz="2000" dirty="0">
              <a:solidFill>
                <a:srgbClr val="4D4D4D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ru-RU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Руководство департаментом эксплуатации компании </a:t>
            </a:r>
            <a:r>
              <a:rPr lang="ru-RU" sz="2000" dirty="0" err="1">
                <a:latin typeface="Lato Medium" panose="020F0602020204030203" pitchFamily="34" charset="0"/>
                <a:cs typeface="Lato Medium" panose="020F0602020204030203" pitchFamily="34" charset="0"/>
              </a:rPr>
              <a:t>Яндекс.Деньги</a:t>
            </a:r>
            <a:r>
              <a:rPr lang="ru-RU" sz="2000" dirty="0"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</a:p>
          <a:p>
            <a:endParaRPr lang="ru-RU" sz="2000" dirty="0">
              <a:solidFill>
                <a:srgbClr val="4D4D4D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ru-RU" sz="2000" dirty="0">
                <a:solidFill>
                  <a:srgbClr val="4D4D4D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Менеджер проектов в </a:t>
            </a:r>
            <a:r>
              <a:rPr lang="en-US" sz="2000" dirty="0">
                <a:latin typeface="Lato Medium" panose="020F0602020204030203" pitchFamily="34" charset="0"/>
                <a:cs typeface="Lato Medium" panose="020F0602020204030203" pitchFamily="34" charset="0"/>
              </a:rPr>
              <a:t>Wartsila Voyage Solution</a:t>
            </a:r>
            <a:r>
              <a:rPr lang="ru-RU" sz="2000" dirty="0">
                <a:latin typeface="Lato Medium" panose="020F0602020204030203" pitchFamily="34" charset="0"/>
                <a:cs typeface="Lato Medium" panose="020F0602020204030203" pitchFamily="34" charset="0"/>
              </a:rPr>
              <a:t>.</a:t>
            </a:r>
            <a:endParaRPr lang="ru-RU" sz="2000" dirty="0">
              <a:solidFill>
                <a:srgbClr val="4D4D4D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359A4-BA87-4A40-9B9B-36EA17677160}"/>
              </a:ext>
            </a:extLst>
          </p:cNvPr>
          <p:cNvSpPr txBox="1"/>
          <p:nvPr/>
        </p:nvSpPr>
        <p:spPr>
          <a:xfrm>
            <a:off x="1562100" y="198043"/>
            <a:ext cx="91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Примеры реализации: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Microsoft Power BI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1DA8C-26D6-4339-93E7-95F6D2439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9" t="27301" r="23124" b="10476"/>
          <a:stretch/>
        </p:blipFill>
        <p:spPr>
          <a:xfrm>
            <a:off x="2381249" y="1677988"/>
            <a:ext cx="7429501" cy="4682259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7D428FA0-40E9-41DB-9CC4-E892FC8B73DD}"/>
              </a:ext>
            </a:extLst>
          </p:cNvPr>
          <p:cNvSpPr txBox="1"/>
          <p:nvPr/>
        </p:nvSpPr>
        <p:spPr>
          <a:xfrm>
            <a:off x="7689398" y="636024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ссылка на источник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422C12C-4E09-4106-ABAF-B2DDF6A7D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6149" b="1923"/>
          <a:stretch/>
        </p:blipFill>
        <p:spPr>
          <a:xfrm>
            <a:off x="2430462" y="1665288"/>
            <a:ext cx="7429500" cy="4682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359A4-BA87-4A40-9B9B-36EA17677160}"/>
              </a:ext>
            </a:extLst>
          </p:cNvPr>
          <p:cNvSpPr txBox="1"/>
          <p:nvPr/>
        </p:nvSpPr>
        <p:spPr>
          <a:xfrm>
            <a:off x="1562100" y="185697"/>
            <a:ext cx="91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Примеры реализации: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Zabbix + Grafana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7D428FA0-40E9-41DB-9CC4-E892FC8B73DD}"/>
              </a:ext>
            </a:extLst>
          </p:cNvPr>
          <p:cNvSpPr txBox="1"/>
          <p:nvPr/>
        </p:nvSpPr>
        <p:spPr>
          <a:xfrm>
            <a:off x="7727498" y="6302971"/>
            <a:ext cx="22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ссылка на источник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25BFA9-938B-4847-862A-ABA96872DB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4377"/>
          <a:stretch/>
        </p:blipFill>
        <p:spPr>
          <a:xfrm>
            <a:off x="2443378" y="1824634"/>
            <a:ext cx="7416584" cy="44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359A4-BA87-4A40-9B9B-36EA17677160}"/>
              </a:ext>
            </a:extLst>
          </p:cNvPr>
          <p:cNvSpPr txBox="1"/>
          <p:nvPr/>
        </p:nvSpPr>
        <p:spPr>
          <a:xfrm>
            <a:off x="1572470" y="203457"/>
            <a:ext cx="915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Примеры реализации: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Zabbix + Custom FE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7D428FA0-40E9-41DB-9CC4-E892FC8B73DD}"/>
              </a:ext>
            </a:extLst>
          </p:cNvPr>
          <p:cNvSpPr txBox="1"/>
          <p:nvPr/>
        </p:nvSpPr>
        <p:spPr>
          <a:xfrm>
            <a:off x="7184573" y="622171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ссылка на источник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96B9F-9416-4A1B-9398-DCC7D31CC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2" r="2820"/>
          <a:stretch/>
        </p:blipFill>
        <p:spPr>
          <a:xfrm>
            <a:off x="2486023" y="1665288"/>
            <a:ext cx="7219951" cy="4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B407DF-4C32-4303-84B5-7566474DB291}"/>
              </a:ext>
            </a:extLst>
          </p:cNvPr>
          <p:cNvSpPr/>
          <p:nvPr/>
        </p:nvSpPr>
        <p:spPr>
          <a:xfrm>
            <a:off x="1574800" y="1682514"/>
            <a:ext cx="9167104" cy="3200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AB64E-8087-43A8-8D18-16AC4D6FE6E5}"/>
              </a:ext>
            </a:extLst>
          </p:cNvPr>
          <p:cNvSpPr txBox="1"/>
          <p:nvPr/>
        </p:nvSpPr>
        <p:spPr>
          <a:xfrm>
            <a:off x="1562101" y="2273300"/>
            <a:ext cx="9195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Эти проекты не бывают простыми.</a:t>
            </a: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Но они бывают очень крутыми.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7A3DC-2AD3-494C-B94E-AFEC3B2991C4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36146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359A4-BA87-4A40-9B9B-36EA17677160}"/>
              </a:ext>
            </a:extLst>
          </p:cNvPr>
          <p:cNvSpPr txBox="1"/>
          <p:nvPr/>
        </p:nvSpPr>
        <p:spPr>
          <a:xfrm>
            <a:off x="3431400" y="2382365"/>
            <a:ext cx="53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Спасибо за внимание!</a:t>
            </a: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Задавайте, пожалуйста, вопросы.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15F07-4B1C-4FCA-AE06-9A302A45AF5C}"/>
              </a:ext>
            </a:extLst>
          </p:cNvPr>
          <p:cNvSpPr txBox="1"/>
          <p:nvPr/>
        </p:nvSpPr>
        <p:spPr>
          <a:xfrm>
            <a:off x="6617213" y="5302071"/>
            <a:ext cx="428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Румянцева Наталья</a:t>
            </a:r>
          </a:p>
          <a:p>
            <a:r>
              <a:rPr lang="ru-RU" dirty="0"/>
              <a:t>Компания «</a:t>
            </a:r>
            <a:r>
              <a:rPr lang="en-US" dirty="0"/>
              <a:t>Wartsila Voyage Solution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en-US" dirty="0"/>
              <a:t>natalya_ru@mail.ru</a:t>
            </a:r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80845-6F04-4061-B770-4D1447F6F9A9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16262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9" descr="Изображение выглядит как небо, внешний, здание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AAE049-2701-4B29-9D2E-C2677883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55568"/>
            <a:ext cx="3632199" cy="3632199"/>
          </a:xfrm>
          <a:prstGeom prst="rect">
            <a:avLst/>
          </a:prstGeom>
        </p:spPr>
      </p:pic>
      <p:pic>
        <p:nvPicPr>
          <p:cNvPr id="15" name="Рисунок 16" descr="Изображение выглядит как вода, небо, внешний, лод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E47F79C-2971-4A9B-9A3A-C9D1E6B9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6" y="1955568"/>
            <a:ext cx="3632199" cy="3632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BC9476-4DFA-4910-9952-9AEDEF174149}"/>
              </a:ext>
            </a:extLst>
          </p:cNvPr>
          <p:cNvSpPr txBox="1"/>
          <p:nvPr/>
        </p:nvSpPr>
        <p:spPr>
          <a:xfrm>
            <a:off x="1562100" y="187954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Корпорация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Wartsila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.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Основана в 1834 году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E8230-6109-4F21-955F-F8DDD92F9FE4}"/>
              </a:ext>
            </a:extLst>
          </p:cNvPr>
          <p:cNvSpPr/>
          <p:nvPr/>
        </p:nvSpPr>
        <p:spPr>
          <a:xfrm>
            <a:off x="501650" y="6381750"/>
            <a:ext cx="1733550" cy="4762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2B3303-66E2-430E-89FE-F6895DE90CA7}"/>
              </a:ext>
            </a:extLst>
          </p:cNvPr>
          <p:cNvSpPr/>
          <p:nvPr/>
        </p:nvSpPr>
        <p:spPr>
          <a:xfrm>
            <a:off x="1565150" y="5587767"/>
            <a:ext cx="9086975" cy="472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1" name="Заголовок 13">
            <a:extLst>
              <a:ext uri="{FF2B5EF4-FFF2-40B4-BE49-F238E27FC236}">
                <a16:creationId xmlns:a16="http://schemas.microsoft.com/office/drawing/2014/main" id="{7447B630-D2A1-40E1-8E60-A3A54548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864772"/>
            <a:ext cx="6375400" cy="47625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2 БИЗНЕС НАПРАВЛЕНИЯ</a:t>
            </a:r>
            <a:br>
              <a:rPr lang="ru-RU" sz="2800" dirty="0">
                <a:latin typeface="Lato Semibold" panose="020F0702020204030203" pitchFamily="34" charset="0"/>
                <a:cs typeface="Lato Semibold" panose="020F0702020204030203" pitchFamily="34" charset="0"/>
              </a:rPr>
            </a:br>
            <a:endParaRPr lang="ru-RU" sz="2800" dirty="0">
              <a:latin typeface="Lato Semibold" panose="020F0702020204030203" pitchFamily="34" charset="0"/>
              <a:cs typeface="Lato Semibold" panose="020F07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7F40F-576C-4688-9969-FB0A49E7A2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3617"/>
          <a:stretch/>
        </p:blipFill>
        <p:spPr>
          <a:xfrm>
            <a:off x="-3176" y="-9526"/>
            <a:ext cx="12195175" cy="66271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-33646"/>
            <a:ext cx="3156048" cy="412009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Smart marine ecosystem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487E8-4607-46DA-86CB-FB9F4E92E224}"/>
              </a:ext>
            </a:extLst>
          </p:cNvPr>
          <p:cNvSpPr/>
          <p:nvPr/>
        </p:nvSpPr>
        <p:spPr>
          <a:xfrm>
            <a:off x="501650" y="6641768"/>
            <a:ext cx="1733550" cy="2162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19653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2DBF435-F39A-4CD3-B6A7-5225BAFD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8" y="1598701"/>
            <a:ext cx="7419544" cy="4769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E8D4D-6F85-4485-AD47-619AFBAD1422}"/>
              </a:ext>
            </a:extLst>
          </p:cNvPr>
          <p:cNvSpPr txBox="1"/>
          <p:nvPr/>
        </p:nvSpPr>
        <p:spPr>
          <a:xfrm>
            <a:off x="1562100" y="255814"/>
            <a:ext cx="916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Динамичная, живая, пульсирующая система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C8CC7-FF1B-4E50-B8F7-0A276BBF6AFA}"/>
              </a:ext>
            </a:extLst>
          </p:cNvPr>
          <p:cNvSpPr/>
          <p:nvPr/>
        </p:nvSpPr>
        <p:spPr>
          <a:xfrm>
            <a:off x="646937" y="6491820"/>
            <a:ext cx="1733550" cy="3661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8608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28CF6A-3028-4161-B16D-C528F916B646}"/>
              </a:ext>
            </a:extLst>
          </p:cNvPr>
          <p:cNvSpPr/>
          <p:nvPr/>
        </p:nvSpPr>
        <p:spPr>
          <a:xfrm>
            <a:off x="1561221" y="1665288"/>
            <a:ext cx="9167104" cy="3200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7F14-19BC-4369-A178-AABA3B7B96FB}"/>
              </a:ext>
            </a:extLst>
          </p:cNvPr>
          <p:cNvSpPr txBox="1"/>
          <p:nvPr/>
        </p:nvSpPr>
        <p:spPr>
          <a:xfrm>
            <a:off x="1562100" y="2486464"/>
            <a:ext cx="916622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Современные системы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698C7-0262-4218-B4D9-11554B2972A6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6885493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F8EB2E-B794-4A6C-833A-3FAC83B87C36}"/>
              </a:ext>
            </a:extLst>
          </p:cNvPr>
          <p:cNvGrpSpPr/>
          <p:nvPr/>
        </p:nvGrpSpPr>
        <p:grpSpPr>
          <a:xfrm>
            <a:off x="1079500" y="5033653"/>
            <a:ext cx="10160000" cy="1059379"/>
            <a:chOff x="462748" y="5049321"/>
            <a:chExt cx="10814064" cy="1127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0BB100-C2FF-4D76-834B-9AC2E3AE3E47}"/>
                </a:ext>
              </a:extLst>
            </p:cNvPr>
            <p:cNvSpPr/>
            <p:nvPr/>
          </p:nvSpPr>
          <p:spPr>
            <a:xfrm>
              <a:off x="462748" y="5049321"/>
              <a:ext cx="10814064" cy="11275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EE15CAF-3370-4353-BFF4-EF450B87844B}"/>
                </a:ext>
              </a:extLst>
            </p:cNvPr>
            <p:cNvSpPr/>
            <p:nvPr/>
          </p:nvSpPr>
          <p:spPr>
            <a:xfrm>
              <a:off x="906238" y="5117810"/>
              <a:ext cx="990600" cy="99060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72013FE-5770-4BED-B5B7-23AE38D797BE}"/>
                </a:ext>
              </a:extLst>
            </p:cNvPr>
            <p:cNvSpPr/>
            <p:nvPr/>
          </p:nvSpPr>
          <p:spPr>
            <a:xfrm>
              <a:off x="3122163" y="5117810"/>
              <a:ext cx="990600" cy="990600"/>
            </a:xfrm>
            <a:prstGeom prst="ellipse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7FD6CA-5127-40AB-BBE8-2B925616D075}"/>
                </a:ext>
              </a:extLst>
            </p:cNvPr>
            <p:cNvSpPr/>
            <p:nvPr/>
          </p:nvSpPr>
          <p:spPr>
            <a:xfrm>
              <a:off x="5338088" y="5117810"/>
              <a:ext cx="990600" cy="990600"/>
            </a:xfrm>
            <a:prstGeom prst="ellipse">
              <a:avLst/>
            </a:prstGeom>
            <a:solidFill>
              <a:srgbClr val="00B0F0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31A1A3-4D74-40BA-AA47-A1547EFB1F5E}"/>
                </a:ext>
              </a:extLst>
            </p:cNvPr>
            <p:cNvSpPr/>
            <p:nvPr/>
          </p:nvSpPr>
          <p:spPr>
            <a:xfrm>
              <a:off x="7554013" y="5117810"/>
              <a:ext cx="990600" cy="9906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AECBB7-0796-4C6F-BC78-C216EC5BDD23}"/>
                </a:ext>
              </a:extLst>
            </p:cNvPr>
            <p:cNvSpPr/>
            <p:nvPr/>
          </p:nvSpPr>
          <p:spPr>
            <a:xfrm>
              <a:off x="9769937" y="5121602"/>
              <a:ext cx="990600" cy="9906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D6E68-023D-499E-9A44-1E32A5C24EA8}"/>
              </a:ext>
            </a:extLst>
          </p:cNvPr>
          <p:cNvSpPr/>
          <p:nvPr/>
        </p:nvSpPr>
        <p:spPr>
          <a:xfrm>
            <a:off x="1588226" y="1665288"/>
            <a:ext cx="9166225" cy="3079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D94453-3133-4F72-915A-6A74754C8D4F}"/>
              </a:ext>
            </a:extLst>
          </p:cNvPr>
          <p:cNvSpPr txBox="1"/>
          <p:nvPr/>
        </p:nvSpPr>
        <p:spPr>
          <a:xfrm>
            <a:off x="2766779" y="258981"/>
            <a:ext cx="43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Дырки в заборе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7913CF-72E1-43DC-8769-1307FC8E9F46}"/>
              </a:ext>
            </a:extLst>
          </p:cNvPr>
          <p:cNvSpPr txBox="1"/>
          <p:nvPr/>
        </p:nvSpPr>
        <p:spPr>
          <a:xfrm>
            <a:off x="6250667" y="252301"/>
            <a:ext cx="43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VS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Панорама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27B47B-5E34-4109-9737-5F8EED6255BC}"/>
              </a:ext>
            </a:extLst>
          </p:cNvPr>
          <p:cNvGrpSpPr/>
          <p:nvPr/>
        </p:nvGrpSpPr>
        <p:grpSpPr>
          <a:xfrm>
            <a:off x="2391234" y="1824347"/>
            <a:ext cx="2047953" cy="1176109"/>
            <a:chOff x="2197323" y="1711571"/>
            <a:chExt cx="2047953" cy="11761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65255B-C8DC-4DD7-9B36-4773C2883B14}"/>
                </a:ext>
              </a:extLst>
            </p:cNvPr>
            <p:cNvSpPr/>
            <p:nvPr/>
          </p:nvSpPr>
          <p:spPr>
            <a:xfrm>
              <a:off x="2209647" y="1766451"/>
              <a:ext cx="2035629" cy="1121229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D87B8A-AE5C-41B0-8588-30B6F816000A}"/>
                </a:ext>
              </a:extLst>
            </p:cNvPr>
            <p:cNvGrpSpPr/>
            <p:nvPr/>
          </p:nvGrpSpPr>
          <p:grpSpPr>
            <a:xfrm>
              <a:off x="2197323" y="1711571"/>
              <a:ext cx="1694838" cy="1033912"/>
              <a:chOff x="2197323" y="1711571"/>
              <a:chExt cx="1694838" cy="103391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029C78-D6FB-4F77-9BE1-CA07427E2325}"/>
                  </a:ext>
                </a:extLst>
              </p:cNvPr>
              <p:cNvSpPr txBox="1"/>
              <p:nvPr/>
            </p:nvSpPr>
            <p:spPr>
              <a:xfrm>
                <a:off x="2197323" y="1711571"/>
                <a:ext cx="168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Lato Medium" panose="020F0602020204030203" pitchFamily="34" charset="0"/>
                    <a:cs typeface="Lato Medium" panose="020F0602020204030203" pitchFamily="34" charset="0"/>
                  </a:rPr>
                  <a:t>Система 1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5AE116B-F62F-4659-AF6C-399ABC51ED12}"/>
                  </a:ext>
                </a:extLst>
              </p:cNvPr>
              <p:cNvGrpSpPr/>
              <p:nvPr/>
            </p:nvGrpSpPr>
            <p:grpSpPr>
              <a:xfrm>
                <a:off x="2407803" y="2199430"/>
                <a:ext cx="830697" cy="514350"/>
                <a:chOff x="2407803" y="2199430"/>
                <a:chExt cx="830697" cy="51435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B3E660E-02C2-4C80-A701-0C06D3E25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7803" y="2199430"/>
                  <a:ext cx="0" cy="510433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568DCBF-54E9-48EE-B41F-515EA80CF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2567" y="2323255"/>
                  <a:ext cx="235383" cy="0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D1C4867-68B2-4B5A-8809-5A2337FD6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3244" y="2453430"/>
                  <a:ext cx="435326" cy="0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07BFF8A-2F58-4919-A1E0-347D5A2666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2567" y="2583605"/>
                  <a:ext cx="597333" cy="0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80E3F89-54D8-4897-AB3D-86CF86AA5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2567" y="2713780"/>
                  <a:ext cx="825933" cy="0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D12DEA3-611C-4366-AE63-4EDB77C8DBA6}"/>
                  </a:ext>
                </a:extLst>
              </p:cNvPr>
              <p:cNvGrpSpPr/>
              <p:nvPr/>
            </p:nvGrpSpPr>
            <p:grpSpPr>
              <a:xfrm>
                <a:off x="3315155" y="2231059"/>
                <a:ext cx="577006" cy="514424"/>
                <a:chOff x="3315155" y="2231059"/>
                <a:chExt cx="577006" cy="514424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0C228BC-3E87-456F-AD11-809704D531CE}"/>
                    </a:ext>
                  </a:extLst>
                </p:cNvPr>
                <p:cNvSpPr/>
                <p:nvPr/>
              </p:nvSpPr>
              <p:spPr>
                <a:xfrm>
                  <a:off x="3315155" y="2231059"/>
                  <a:ext cx="171483" cy="1663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A15B083-555A-40C6-87B9-211CB9B69F40}"/>
                    </a:ext>
                  </a:extLst>
                </p:cNvPr>
                <p:cNvSpPr/>
                <p:nvPr/>
              </p:nvSpPr>
              <p:spPr>
                <a:xfrm>
                  <a:off x="3601517" y="2344405"/>
                  <a:ext cx="127521" cy="123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EB89360-76F9-43FD-8D6C-2EB78112A6F4}"/>
                    </a:ext>
                  </a:extLst>
                </p:cNvPr>
                <p:cNvSpPr/>
                <p:nvPr/>
              </p:nvSpPr>
              <p:spPr>
                <a:xfrm>
                  <a:off x="3396501" y="2521625"/>
                  <a:ext cx="90137" cy="874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B0AFDE9-35EB-4595-A29C-B357C7BEDB61}"/>
                    </a:ext>
                  </a:extLst>
                </p:cNvPr>
                <p:cNvSpPr/>
                <p:nvPr/>
              </p:nvSpPr>
              <p:spPr>
                <a:xfrm>
                  <a:off x="3720678" y="2579167"/>
                  <a:ext cx="171483" cy="1663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2EDB7A-B0AC-40BF-883A-D8CA7FC787C0}"/>
              </a:ext>
            </a:extLst>
          </p:cNvPr>
          <p:cNvGrpSpPr/>
          <p:nvPr/>
        </p:nvGrpSpPr>
        <p:grpSpPr>
          <a:xfrm>
            <a:off x="6431249" y="3499686"/>
            <a:ext cx="2035629" cy="1121229"/>
            <a:chOff x="6263372" y="3391517"/>
            <a:chExt cx="2035629" cy="11212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EAC1C9-6142-4264-8F1D-07E035D7AF0D}"/>
                </a:ext>
              </a:extLst>
            </p:cNvPr>
            <p:cNvSpPr/>
            <p:nvPr/>
          </p:nvSpPr>
          <p:spPr>
            <a:xfrm>
              <a:off x="6263372" y="3391517"/>
              <a:ext cx="2035629" cy="1121229"/>
            </a:xfrm>
            <a:prstGeom prst="rect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AFA7230-4359-448E-9FBA-0EFAA6144C66}"/>
                </a:ext>
              </a:extLst>
            </p:cNvPr>
            <p:cNvGrpSpPr/>
            <p:nvPr/>
          </p:nvGrpSpPr>
          <p:grpSpPr>
            <a:xfrm>
              <a:off x="6460331" y="3396507"/>
              <a:ext cx="1718898" cy="962393"/>
              <a:chOff x="6460331" y="3396507"/>
              <a:chExt cx="1718898" cy="962393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E5163F-A2D2-4D73-9A7E-70C2989DC29E}"/>
                  </a:ext>
                </a:extLst>
              </p:cNvPr>
              <p:cNvSpPr txBox="1"/>
              <p:nvPr/>
            </p:nvSpPr>
            <p:spPr>
              <a:xfrm>
                <a:off x="6495571" y="3396507"/>
                <a:ext cx="168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Lato Medium" panose="020F0602020204030203" pitchFamily="34" charset="0"/>
                    <a:cs typeface="Lato Medium" panose="020F0602020204030203" pitchFamily="34" charset="0"/>
                  </a:rPr>
                  <a:t>Система 4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454DE83-C4E6-44D2-A8D1-A846B5474909}"/>
                  </a:ext>
                </a:extLst>
              </p:cNvPr>
              <p:cNvGrpSpPr/>
              <p:nvPr/>
            </p:nvGrpSpPr>
            <p:grpSpPr>
              <a:xfrm>
                <a:off x="6460331" y="3862393"/>
                <a:ext cx="1674702" cy="496507"/>
                <a:chOff x="6460331" y="3862393"/>
                <a:chExt cx="1674702" cy="496507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ECABA2B-D6B9-49E3-9A45-5FA24D1862CC}"/>
                    </a:ext>
                  </a:extLst>
                </p:cNvPr>
                <p:cNvCxnSpPr/>
                <p:nvPr/>
              </p:nvCxnSpPr>
              <p:spPr>
                <a:xfrm>
                  <a:off x="6460331" y="4358900"/>
                  <a:ext cx="1674702" cy="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  <a:round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33AE57B-3D36-4BEE-A130-F417A3E6D087}"/>
                    </a:ext>
                  </a:extLst>
                </p:cNvPr>
                <p:cNvSpPr/>
                <p:nvPr/>
              </p:nvSpPr>
              <p:spPr>
                <a:xfrm>
                  <a:off x="6620429" y="4186237"/>
                  <a:ext cx="150019" cy="156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558CBD3-6107-49B3-AD7A-DDC4303F7A6E}"/>
                    </a:ext>
                  </a:extLst>
                </p:cNvPr>
                <p:cNvSpPr/>
                <p:nvPr/>
              </p:nvSpPr>
              <p:spPr>
                <a:xfrm>
                  <a:off x="6854905" y="3997337"/>
                  <a:ext cx="150019" cy="3452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53BEC81-CBD4-4492-BA1A-D7FA96FC57DC}"/>
                    </a:ext>
                  </a:extLst>
                </p:cNvPr>
                <p:cNvSpPr/>
                <p:nvPr/>
              </p:nvSpPr>
              <p:spPr>
                <a:xfrm>
                  <a:off x="7095371" y="3888581"/>
                  <a:ext cx="150019" cy="4540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DDA0A2-98C6-4C87-B95F-0F1315AB9DE4}"/>
                    </a:ext>
                  </a:extLst>
                </p:cNvPr>
                <p:cNvSpPr/>
                <p:nvPr/>
              </p:nvSpPr>
              <p:spPr>
                <a:xfrm>
                  <a:off x="7329727" y="4131469"/>
                  <a:ext cx="150019" cy="2111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87E347A-7090-458C-82F9-6FEB95D5591D}"/>
                    </a:ext>
                  </a:extLst>
                </p:cNvPr>
                <p:cNvSpPr/>
                <p:nvPr/>
              </p:nvSpPr>
              <p:spPr>
                <a:xfrm>
                  <a:off x="7567138" y="3995738"/>
                  <a:ext cx="150019" cy="3468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841D62D-29E6-4FEE-AA0A-173D95379B89}"/>
                    </a:ext>
                  </a:extLst>
                </p:cNvPr>
                <p:cNvSpPr/>
                <p:nvPr/>
              </p:nvSpPr>
              <p:spPr>
                <a:xfrm>
                  <a:off x="7804550" y="3862393"/>
                  <a:ext cx="150019" cy="480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</p:grp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97E264D-5655-4672-9B67-91684FC78E95}"/>
              </a:ext>
            </a:extLst>
          </p:cNvPr>
          <p:cNvGrpSpPr/>
          <p:nvPr/>
        </p:nvGrpSpPr>
        <p:grpSpPr>
          <a:xfrm>
            <a:off x="8383878" y="2190512"/>
            <a:ext cx="2035629" cy="1121229"/>
            <a:chOff x="8135033" y="1928596"/>
            <a:chExt cx="2035629" cy="11212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1CFAFA-3712-43C7-8B57-C6FA989C85E9}"/>
                </a:ext>
              </a:extLst>
            </p:cNvPr>
            <p:cNvSpPr/>
            <p:nvPr/>
          </p:nvSpPr>
          <p:spPr>
            <a:xfrm>
              <a:off x="8135033" y="1928596"/>
              <a:ext cx="2035629" cy="1121229"/>
            </a:xfrm>
            <a:prstGeom prst="rect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D469AB6-1E9E-4427-A90C-6A478E3D09F2}"/>
                </a:ext>
              </a:extLst>
            </p:cNvPr>
            <p:cNvGrpSpPr/>
            <p:nvPr/>
          </p:nvGrpSpPr>
          <p:grpSpPr>
            <a:xfrm>
              <a:off x="8321329" y="1938377"/>
              <a:ext cx="1752187" cy="991708"/>
              <a:chOff x="8321329" y="1938377"/>
              <a:chExt cx="1752187" cy="99170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1FFE07-174A-40E4-A48C-AA2BD1E7750C}"/>
                  </a:ext>
                </a:extLst>
              </p:cNvPr>
              <p:cNvSpPr txBox="1"/>
              <p:nvPr/>
            </p:nvSpPr>
            <p:spPr>
              <a:xfrm>
                <a:off x="8352630" y="1938377"/>
                <a:ext cx="168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Lato Medium" panose="020F0602020204030203" pitchFamily="34" charset="0"/>
                    <a:cs typeface="Lato Medium" panose="020F0602020204030203" pitchFamily="34" charset="0"/>
                  </a:rPr>
                  <a:t>Система 5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4BF3779-8241-4A39-8A69-045914E05F69}"/>
                  </a:ext>
                </a:extLst>
              </p:cNvPr>
              <p:cNvGrpSpPr/>
              <p:nvPr/>
            </p:nvGrpSpPr>
            <p:grpSpPr>
              <a:xfrm>
                <a:off x="8321329" y="2495548"/>
                <a:ext cx="1063463" cy="434537"/>
                <a:chOff x="8321329" y="2495548"/>
                <a:chExt cx="1063463" cy="434537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893708E-6CDA-4058-BB03-E5298CD496EA}"/>
                    </a:ext>
                  </a:extLst>
                </p:cNvPr>
                <p:cNvSpPr/>
                <p:nvPr/>
              </p:nvSpPr>
              <p:spPr>
                <a:xfrm>
                  <a:off x="8321329" y="2603105"/>
                  <a:ext cx="845701" cy="3269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32640E-F3A9-458A-BF45-B018D3E30AE5}"/>
                    </a:ext>
                  </a:extLst>
                </p:cNvPr>
                <p:cNvSpPr/>
                <p:nvPr/>
              </p:nvSpPr>
              <p:spPr>
                <a:xfrm>
                  <a:off x="8539091" y="2495548"/>
                  <a:ext cx="845701" cy="434537"/>
                </a:xfrm>
                <a:prstGeom prst="rect">
                  <a:avLst/>
                </a:prstGeom>
                <a:solidFill>
                  <a:schemeClr val="bg1">
                    <a:alpha val="6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0B0D19B-42E8-4E71-A7F6-224996F0D009}"/>
                  </a:ext>
                </a:extLst>
              </p:cNvPr>
              <p:cNvGrpSpPr/>
              <p:nvPr/>
            </p:nvGrpSpPr>
            <p:grpSpPr>
              <a:xfrm>
                <a:off x="9482148" y="2708285"/>
                <a:ext cx="591368" cy="114288"/>
                <a:chOff x="9482148" y="2708285"/>
                <a:chExt cx="591368" cy="114288"/>
              </a:xfrm>
            </p:grpSpPr>
            <p:sp>
              <p:nvSpPr>
                <p:cNvPr id="70" name="Star: 5 Points 69">
                  <a:extLst>
                    <a:ext uri="{FF2B5EF4-FFF2-40B4-BE49-F238E27FC236}">
                      <a16:creationId xmlns:a16="http://schemas.microsoft.com/office/drawing/2014/main" id="{3C98F823-4FDD-4D67-8561-BCC95BA1D159}"/>
                    </a:ext>
                  </a:extLst>
                </p:cNvPr>
                <p:cNvSpPr/>
                <p:nvPr/>
              </p:nvSpPr>
              <p:spPr>
                <a:xfrm>
                  <a:off x="9602554" y="2709784"/>
                  <a:ext cx="107950" cy="107950"/>
                </a:xfrm>
                <a:prstGeom prst="star5">
                  <a:avLst>
                    <a:gd name="adj" fmla="val 24419"/>
                    <a:gd name="hf" fmla="val 105146"/>
                    <a:gd name="vf" fmla="val 1105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71" name="Star: 5 Points 70">
                  <a:extLst>
                    <a:ext uri="{FF2B5EF4-FFF2-40B4-BE49-F238E27FC236}">
                      <a16:creationId xmlns:a16="http://schemas.microsoft.com/office/drawing/2014/main" id="{41FFA88F-B76B-4111-8B7F-94240AF38A04}"/>
                    </a:ext>
                  </a:extLst>
                </p:cNvPr>
                <p:cNvSpPr/>
                <p:nvPr/>
              </p:nvSpPr>
              <p:spPr>
                <a:xfrm>
                  <a:off x="9725458" y="2708285"/>
                  <a:ext cx="107950" cy="107950"/>
                </a:xfrm>
                <a:prstGeom prst="star5">
                  <a:avLst>
                    <a:gd name="adj" fmla="val 24419"/>
                    <a:gd name="hf" fmla="val 105146"/>
                    <a:gd name="vf" fmla="val 1105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72" name="Star: 5 Points 71">
                  <a:extLst>
                    <a:ext uri="{FF2B5EF4-FFF2-40B4-BE49-F238E27FC236}">
                      <a16:creationId xmlns:a16="http://schemas.microsoft.com/office/drawing/2014/main" id="{EBD72925-674A-4E1C-A32C-C45E15A2B2CB}"/>
                    </a:ext>
                  </a:extLst>
                </p:cNvPr>
                <p:cNvSpPr/>
                <p:nvPr/>
              </p:nvSpPr>
              <p:spPr>
                <a:xfrm>
                  <a:off x="9845512" y="2708285"/>
                  <a:ext cx="107950" cy="107950"/>
                </a:xfrm>
                <a:prstGeom prst="star5">
                  <a:avLst>
                    <a:gd name="adj" fmla="val 24419"/>
                    <a:gd name="hf" fmla="val 105146"/>
                    <a:gd name="vf" fmla="val 1105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73" name="Star: 5 Points 72">
                  <a:extLst>
                    <a:ext uri="{FF2B5EF4-FFF2-40B4-BE49-F238E27FC236}">
                      <a16:creationId xmlns:a16="http://schemas.microsoft.com/office/drawing/2014/main" id="{D00151F1-995B-4967-9B47-2654C8226623}"/>
                    </a:ext>
                  </a:extLst>
                </p:cNvPr>
                <p:cNvSpPr/>
                <p:nvPr/>
              </p:nvSpPr>
              <p:spPr>
                <a:xfrm>
                  <a:off x="9965566" y="2714623"/>
                  <a:ext cx="107950" cy="107950"/>
                </a:xfrm>
                <a:prstGeom prst="star5">
                  <a:avLst>
                    <a:gd name="adj" fmla="val 24419"/>
                    <a:gd name="hf" fmla="val 105146"/>
                    <a:gd name="vf" fmla="val 1105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sp>
              <p:nvSpPr>
                <p:cNvPr id="74" name="Star: 5 Points 73">
                  <a:extLst>
                    <a:ext uri="{FF2B5EF4-FFF2-40B4-BE49-F238E27FC236}">
                      <a16:creationId xmlns:a16="http://schemas.microsoft.com/office/drawing/2014/main" id="{882D1866-7D6D-4C48-8F22-D9C13608552F}"/>
                    </a:ext>
                  </a:extLst>
                </p:cNvPr>
                <p:cNvSpPr/>
                <p:nvPr/>
              </p:nvSpPr>
              <p:spPr>
                <a:xfrm>
                  <a:off x="9482148" y="2708285"/>
                  <a:ext cx="107950" cy="107950"/>
                </a:xfrm>
                <a:prstGeom prst="star5">
                  <a:avLst>
                    <a:gd name="adj" fmla="val 24419"/>
                    <a:gd name="hf" fmla="val 105146"/>
                    <a:gd name="vf" fmla="val 11055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</p:grp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F08965F-3EDD-41B6-ABEA-6DF511420B55}"/>
              </a:ext>
            </a:extLst>
          </p:cNvPr>
          <p:cNvGrpSpPr/>
          <p:nvPr/>
        </p:nvGrpSpPr>
        <p:grpSpPr>
          <a:xfrm>
            <a:off x="3217034" y="3361227"/>
            <a:ext cx="2035629" cy="1121229"/>
            <a:chOff x="2940760" y="3237671"/>
            <a:chExt cx="2035629" cy="11212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EB7B09-12C0-40BB-8BE3-D1FF3FD5A6A1}"/>
                </a:ext>
              </a:extLst>
            </p:cNvPr>
            <p:cNvSpPr/>
            <p:nvPr/>
          </p:nvSpPr>
          <p:spPr>
            <a:xfrm>
              <a:off x="2940760" y="3237671"/>
              <a:ext cx="2035629" cy="1121229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29EB9E2-9218-4B7C-BD3D-8BE06A442E32}"/>
                </a:ext>
              </a:extLst>
            </p:cNvPr>
            <p:cNvGrpSpPr/>
            <p:nvPr/>
          </p:nvGrpSpPr>
          <p:grpSpPr>
            <a:xfrm>
              <a:off x="3126256" y="3250470"/>
              <a:ext cx="1683658" cy="994128"/>
              <a:chOff x="3126256" y="3250470"/>
              <a:chExt cx="1683658" cy="99412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6AB234-C1C9-474F-AEF7-CE06AAD9161B}"/>
                  </a:ext>
                </a:extLst>
              </p:cNvPr>
              <p:cNvSpPr txBox="1"/>
              <p:nvPr/>
            </p:nvSpPr>
            <p:spPr>
              <a:xfrm>
                <a:off x="3126256" y="3250470"/>
                <a:ext cx="168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Lato Medium" panose="020F0602020204030203" pitchFamily="34" charset="0"/>
                    <a:cs typeface="Lato Medium" panose="020F0602020204030203" pitchFamily="34" charset="0"/>
                  </a:rPr>
                  <a:t>Система 2</a:t>
                </a: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C4ED03A-B826-4722-84CB-C05A3774DC17}"/>
                  </a:ext>
                </a:extLst>
              </p:cNvPr>
              <p:cNvGrpSpPr/>
              <p:nvPr/>
            </p:nvGrpSpPr>
            <p:grpSpPr>
              <a:xfrm>
                <a:off x="3157274" y="3700396"/>
                <a:ext cx="1512391" cy="544202"/>
                <a:chOff x="3157274" y="3700396"/>
                <a:chExt cx="1512391" cy="544202"/>
              </a:xfrm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5569E764-F42F-4DB7-80C7-72F82C93A90E}"/>
                    </a:ext>
                  </a:extLst>
                </p:cNvPr>
                <p:cNvSpPr/>
                <p:nvPr/>
              </p:nvSpPr>
              <p:spPr>
                <a:xfrm rot="10800000">
                  <a:off x="3739656" y="3700396"/>
                  <a:ext cx="326984" cy="434598"/>
                </a:xfrm>
                <a:prstGeom prst="triangle">
                  <a:avLst>
                    <a:gd name="adj" fmla="val 47121"/>
                  </a:avLst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8DF8E491-DF01-4D14-B6E6-5500FC9B9E94}"/>
                    </a:ext>
                  </a:extLst>
                </p:cNvPr>
                <p:cNvGrpSpPr/>
                <p:nvPr/>
              </p:nvGrpSpPr>
              <p:grpSpPr>
                <a:xfrm>
                  <a:off x="3159655" y="3702777"/>
                  <a:ext cx="1510010" cy="541821"/>
                  <a:chOff x="3159655" y="3702777"/>
                  <a:chExt cx="1510010" cy="541821"/>
                </a:xfrm>
              </p:grpSpPr>
              <p:sp>
                <p:nvSpPr>
                  <p:cNvPr id="77" name="Isosceles Triangle 76">
                    <a:extLst>
                      <a:ext uri="{FF2B5EF4-FFF2-40B4-BE49-F238E27FC236}">
                        <a16:creationId xmlns:a16="http://schemas.microsoft.com/office/drawing/2014/main" id="{E0E2E24A-A781-480A-8B24-B662DD933E59}"/>
                      </a:ext>
                    </a:extLst>
                  </p:cNvPr>
                  <p:cNvSpPr/>
                  <p:nvPr/>
                </p:nvSpPr>
                <p:spPr>
                  <a:xfrm>
                    <a:off x="3159655" y="3810000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78" name="Isosceles Triangle 77">
                    <a:extLst>
                      <a:ext uri="{FF2B5EF4-FFF2-40B4-BE49-F238E27FC236}">
                        <a16:creationId xmlns:a16="http://schemas.microsoft.com/office/drawing/2014/main" id="{99F2B4CD-F2DB-4C48-8404-0DE6A090E32D}"/>
                      </a:ext>
                    </a:extLst>
                  </p:cNvPr>
                  <p:cNvSpPr/>
                  <p:nvPr/>
                </p:nvSpPr>
                <p:spPr>
                  <a:xfrm>
                    <a:off x="3555848" y="3806756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79" name="Isosceles Triangle 78">
                    <a:extLst>
                      <a:ext uri="{FF2B5EF4-FFF2-40B4-BE49-F238E27FC236}">
                        <a16:creationId xmlns:a16="http://schemas.microsoft.com/office/drawing/2014/main" id="{5C0B78A9-AB41-4F7A-AC65-75BB87944990}"/>
                      </a:ext>
                    </a:extLst>
                  </p:cNvPr>
                  <p:cNvSpPr/>
                  <p:nvPr/>
                </p:nvSpPr>
                <p:spPr>
                  <a:xfrm>
                    <a:off x="3948339" y="3807370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80" name="Isosceles Triangle 79">
                    <a:extLst>
                      <a:ext uri="{FF2B5EF4-FFF2-40B4-BE49-F238E27FC236}">
                        <a16:creationId xmlns:a16="http://schemas.microsoft.com/office/drawing/2014/main" id="{C472363C-00DA-4D4C-AA8B-B3B7E3898EC3}"/>
                      </a:ext>
                    </a:extLst>
                  </p:cNvPr>
                  <p:cNvSpPr/>
                  <p:nvPr/>
                </p:nvSpPr>
                <p:spPr>
                  <a:xfrm>
                    <a:off x="4342681" y="3806756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81" name="Isosceles Triangle 80">
                    <a:extLst>
                      <a:ext uri="{FF2B5EF4-FFF2-40B4-BE49-F238E27FC236}">
                        <a16:creationId xmlns:a16="http://schemas.microsoft.com/office/drawing/2014/main" id="{09D2BAB3-05B0-4E9E-B601-168205124F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343954" y="3703689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83" name="Isosceles Triangle 82">
                    <a:extLst>
                      <a:ext uri="{FF2B5EF4-FFF2-40B4-BE49-F238E27FC236}">
                        <a16:creationId xmlns:a16="http://schemas.microsoft.com/office/drawing/2014/main" id="{5AB30B72-0173-4D20-B47B-53E2F2FFAA4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33835" y="3703689"/>
                    <a:ext cx="326984" cy="434598"/>
                  </a:xfrm>
                  <a:prstGeom prst="triangle">
                    <a:avLst>
                      <a:gd name="adj" fmla="val 47121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B3BF166-15ED-4CA2-A242-E9B80AA4C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39577" y="3702777"/>
                    <a:ext cx="222301" cy="291786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F726BA23-95A6-4821-8FB6-74A1CBCA1048}"/>
                    </a:ext>
                  </a:extLst>
                </p:cNvPr>
                <p:cNvGrpSpPr/>
                <p:nvPr/>
              </p:nvGrpSpPr>
              <p:grpSpPr>
                <a:xfrm>
                  <a:off x="3157274" y="3707372"/>
                  <a:ext cx="1326177" cy="534845"/>
                  <a:chOff x="3159655" y="3709753"/>
                  <a:chExt cx="1326177" cy="534845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873C7AF3-F0DC-4CB0-9F86-F6B24D5613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59655" y="3817897"/>
                    <a:ext cx="351877" cy="426701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76089C80-FE62-4CF7-80DE-F2AD9580C524}"/>
                      </a:ext>
                    </a:extLst>
                  </p:cNvPr>
                  <p:cNvCxnSpPr>
                    <a:cxnSpLocks/>
                    <a:endCxn id="78" idx="1"/>
                  </p:cNvCxnSpPr>
                  <p:nvPr/>
                </p:nvCxnSpPr>
                <p:spPr>
                  <a:xfrm>
                    <a:off x="3520574" y="3813974"/>
                    <a:ext cx="112313" cy="210081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B6C37AA-FF92-42C2-B9DC-72D505743E7E}"/>
                      </a:ext>
                    </a:extLst>
                  </p:cNvPr>
                  <p:cNvCxnSpPr>
                    <a:cxnSpLocks/>
                    <a:stCxn id="78" idx="1"/>
                  </p:cNvCxnSpPr>
                  <p:nvPr/>
                </p:nvCxnSpPr>
                <p:spPr>
                  <a:xfrm flipV="1">
                    <a:off x="3632887" y="3999097"/>
                    <a:ext cx="191017" cy="24958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2F7712C2-7E69-4510-A45F-19EF46C1EF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69000" y="3709753"/>
                    <a:ext cx="285726" cy="408142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AD1E64B2-5320-46F8-8D69-68DD7BD78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4716" y="4011576"/>
                    <a:ext cx="121116" cy="106360"/>
                  </a:xfrm>
                  <a:prstGeom prst="line">
                    <a:avLst/>
                  </a:prstGeom>
                  <a:ln w="28575" cap="rnd">
                    <a:solidFill>
                      <a:schemeClr val="accent2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0634EC0-FA55-40C8-A50F-1FE8D7EF7425}"/>
              </a:ext>
            </a:extLst>
          </p:cNvPr>
          <p:cNvGrpSpPr/>
          <p:nvPr/>
        </p:nvGrpSpPr>
        <p:grpSpPr>
          <a:xfrm>
            <a:off x="5410770" y="1946203"/>
            <a:ext cx="2035629" cy="1123278"/>
            <a:chOff x="4809914" y="1802473"/>
            <a:chExt cx="2035629" cy="1123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AE71DF-B68A-4DCD-87BA-9FA29EC07601}"/>
                </a:ext>
              </a:extLst>
            </p:cNvPr>
            <p:cNvSpPr/>
            <p:nvPr/>
          </p:nvSpPr>
          <p:spPr>
            <a:xfrm>
              <a:off x="4809914" y="1804522"/>
              <a:ext cx="2035629" cy="1121229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06E3811-EA82-40C6-BABE-EAA53743BCDA}"/>
                </a:ext>
              </a:extLst>
            </p:cNvPr>
            <p:cNvGrpSpPr/>
            <p:nvPr/>
          </p:nvGrpSpPr>
          <p:grpSpPr>
            <a:xfrm>
              <a:off x="4950626" y="1802473"/>
              <a:ext cx="1767314" cy="1056889"/>
              <a:chOff x="4950626" y="1802473"/>
              <a:chExt cx="1767314" cy="105688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68218A5-E977-4A04-BB73-26E0B8658CD1}"/>
                  </a:ext>
                </a:extLst>
              </p:cNvPr>
              <p:cNvSpPr txBox="1"/>
              <p:nvPr/>
            </p:nvSpPr>
            <p:spPr>
              <a:xfrm>
                <a:off x="5031867" y="1802473"/>
                <a:ext cx="168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Lato Medium" panose="020F0602020204030203" pitchFamily="34" charset="0"/>
                    <a:cs typeface="Lato Medium" panose="020F0602020204030203" pitchFamily="34" charset="0"/>
                  </a:rPr>
                  <a:t>Система 3</a:t>
                </a: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7A25E4D-4DBC-4F67-BD40-C3DAA6F0C34F}"/>
                  </a:ext>
                </a:extLst>
              </p:cNvPr>
              <p:cNvGrpSpPr/>
              <p:nvPr/>
            </p:nvGrpSpPr>
            <p:grpSpPr>
              <a:xfrm>
                <a:off x="4950626" y="2224105"/>
                <a:ext cx="1767314" cy="635257"/>
                <a:chOff x="4950626" y="2224105"/>
                <a:chExt cx="1767314" cy="635257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C63ADFCB-AF5E-49DE-8E8F-8701E55FF75F}"/>
                    </a:ext>
                  </a:extLst>
                </p:cNvPr>
                <p:cNvGrpSpPr/>
                <p:nvPr/>
              </p:nvGrpSpPr>
              <p:grpSpPr>
                <a:xfrm>
                  <a:off x="4950626" y="2224105"/>
                  <a:ext cx="796699" cy="635257"/>
                  <a:chOff x="4950626" y="2224105"/>
                  <a:chExt cx="796699" cy="635257"/>
                </a:xfrm>
              </p:grpSpPr>
              <p:sp>
                <p:nvSpPr>
                  <p:cNvPr id="102" name="Arrow: Right 101">
                    <a:extLst>
                      <a:ext uri="{FF2B5EF4-FFF2-40B4-BE49-F238E27FC236}">
                        <a16:creationId xmlns:a16="http://schemas.microsoft.com/office/drawing/2014/main" id="{08C26AF4-F3AF-4414-83D3-F95783185B75}"/>
                      </a:ext>
                    </a:extLst>
                  </p:cNvPr>
                  <p:cNvSpPr/>
                  <p:nvPr/>
                </p:nvSpPr>
                <p:spPr>
                  <a:xfrm>
                    <a:off x="4950626" y="2642607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103" name="Arrow: Right 102">
                    <a:extLst>
                      <a:ext uri="{FF2B5EF4-FFF2-40B4-BE49-F238E27FC236}">
                        <a16:creationId xmlns:a16="http://schemas.microsoft.com/office/drawing/2014/main" id="{046D6C6A-BA12-46C2-9141-B84AD77F1C8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373754" y="2436407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E91714B3-6C0D-47D1-8FAF-F2D358F789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50388" y="2280433"/>
                    <a:ext cx="0" cy="578929"/>
                  </a:xfrm>
                  <a:prstGeom prst="line">
                    <a:avLst/>
                  </a:prstGeom>
                  <a:ln w="28575" cap="rnd">
                    <a:solidFill>
                      <a:schemeClr val="bg1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Arrow: Right 106">
                    <a:extLst>
                      <a:ext uri="{FF2B5EF4-FFF2-40B4-BE49-F238E27FC236}">
                        <a16:creationId xmlns:a16="http://schemas.microsoft.com/office/drawing/2014/main" id="{10E2BC13-9862-4799-9EEF-2F2EFE09FDD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373753" y="2224105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A17AB6D6-7FED-4C66-8A47-BC3906AEDF08}"/>
                    </a:ext>
                  </a:extLst>
                </p:cNvPr>
                <p:cNvGrpSpPr/>
                <p:nvPr/>
              </p:nvGrpSpPr>
              <p:grpSpPr>
                <a:xfrm>
                  <a:off x="5917961" y="2275870"/>
                  <a:ext cx="799979" cy="578929"/>
                  <a:chOff x="5917961" y="2275870"/>
                  <a:chExt cx="799979" cy="578929"/>
                </a:xfrm>
              </p:grpSpPr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F04E7BF3-61CE-4281-A834-E4CD3B42B9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25005" y="2275870"/>
                    <a:ext cx="0" cy="578929"/>
                  </a:xfrm>
                  <a:prstGeom prst="line">
                    <a:avLst/>
                  </a:prstGeom>
                  <a:ln w="28575" cap="rnd">
                    <a:solidFill>
                      <a:schemeClr val="bg1"/>
                    </a:solidFill>
                    <a:round/>
                    <a:headEnd type="non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Arrow: Right 108">
                    <a:extLst>
                      <a:ext uri="{FF2B5EF4-FFF2-40B4-BE49-F238E27FC236}">
                        <a16:creationId xmlns:a16="http://schemas.microsoft.com/office/drawing/2014/main" id="{35FCABFF-C76F-4D66-B2E5-F693CD52A069}"/>
                      </a:ext>
                    </a:extLst>
                  </p:cNvPr>
                  <p:cNvSpPr/>
                  <p:nvPr/>
                </p:nvSpPr>
                <p:spPr>
                  <a:xfrm>
                    <a:off x="5917961" y="2669740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110" name="Arrow: Right 109">
                    <a:extLst>
                      <a:ext uri="{FF2B5EF4-FFF2-40B4-BE49-F238E27FC236}">
                        <a16:creationId xmlns:a16="http://schemas.microsoft.com/office/drawing/2014/main" id="{8ED7448A-0CF2-4F01-B1CF-C1BC6F71976E}"/>
                      </a:ext>
                    </a:extLst>
                  </p:cNvPr>
                  <p:cNvSpPr/>
                  <p:nvPr/>
                </p:nvSpPr>
                <p:spPr>
                  <a:xfrm>
                    <a:off x="5923274" y="2288773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  <p:sp>
                <p:nvSpPr>
                  <p:cNvPr id="111" name="Arrow: Right 110">
                    <a:extLst>
                      <a:ext uri="{FF2B5EF4-FFF2-40B4-BE49-F238E27FC236}">
                        <a16:creationId xmlns:a16="http://schemas.microsoft.com/office/drawing/2014/main" id="{303F60A2-2A89-4ACE-ADD3-D9CC0B5D6B90}"/>
                      </a:ext>
                    </a:extLst>
                  </p:cNvPr>
                  <p:cNvSpPr/>
                  <p:nvPr/>
                </p:nvSpPr>
                <p:spPr>
                  <a:xfrm>
                    <a:off x="6344369" y="2494795"/>
                    <a:ext cx="373571" cy="18504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/>
                  </a:p>
                </p:txBody>
              </p:sp>
            </p:grpSp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01E49-E2CE-48F5-9F8A-31A91AA03060}"/>
              </a:ext>
            </a:extLst>
          </p:cNvPr>
          <p:cNvSpPr/>
          <p:nvPr/>
        </p:nvSpPr>
        <p:spPr>
          <a:xfrm>
            <a:off x="1588226" y="1695680"/>
            <a:ext cx="9166225" cy="3079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34EF9-54FC-4FED-8BBD-A2D3FDE7E1B5}"/>
              </a:ext>
            </a:extLst>
          </p:cNvPr>
          <p:cNvSpPr/>
          <p:nvPr/>
        </p:nvSpPr>
        <p:spPr>
          <a:xfrm>
            <a:off x="2816278" y="1931693"/>
            <a:ext cx="990600" cy="990600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12389F-23DC-488C-97B8-D1E8FDD5F321}"/>
              </a:ext>
            </a:extLst>
          </p:cNvPr>
          <p:cNvSpPr/>
          <p:nvPr/>
        </p:nvSpPr>
        <p:spPr>
          <a:xfrm>
            <a:off x="5905947" y="1998217"/>
            <a:ext cx="990600" cy="990600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3CE2AC-9A8A-457A-A733-719EFE6DE7EC}"/>
              </a:ext>
            </a:extLst>
          </p:cNvPr>
          <p:cNvSpPr/>
          <p:nvPr/>
        </p:nvSpPr>
        <p:spPr>
          <a:xfrm>
            <a:off x="6951099" y="3615395"/>
            <a:ext cx="990600" cy="99060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EEB22B8-75C8-4FAE-B175-A219FAF64EA3}"/>
              </a:ext>
            </a:extLst>
          </p:cNvPr>
          <p:cNvSpPr/>
          <p:nvPr/>
        </p:nvSpPr>
        <p:spPr>
          <a:xfrm>
            <a:off x="1578761" y="1680484"/>
            <a:ext cx="9166225" cy="3079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12A5762-ED74-402A-9170-AE5F9F3AAEDE}"/>
              </a:ext>
            </a:extLst>
          </p:cNvPr>
          <p:cNvSpPr/>
          <p:nvPr/>
        </p:nvSpPr>
        <p:spPr>
          <a:xfrm>
            <a:off x="646937" y="6491820"/>
            <a:ext cx="1733550" cy="2852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41354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11" grpId="0" animBg="1"/>
      <p:bldP spid="12" grpId="0" animBg="1"/>
      <p:bldP spid="14" grpId="0" animBg="1"/>
      <p:bldP spid="17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CFC4-7BA9-42B9-AB89-E543236F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930" y="239548"/>
            <a:ext cx="9174395" cy="74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Из чего состоит система мониторинга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BC5C3-FDB8-4A12-9E18-37853854EB6D}"/>
              </a:ext>
            </a:extLst>
          </p:cNvPr>
          <p:cNvSpPr/>
          <p:nvPr/>
        </p:nvSpPr>
        <p:spPr>
          <a:xfrm>
            <a:off x="3594262" y="2139174"/>
            <a:ext cx="957943" cy="620485"/>
          </a:xfrm>
          <a:prstGeom prst="rect">
            <a:avLst/>
          </a:prstGeom>
          <a:solidFill>
            <a:srgbClr val="FD7F1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1</a:t>
            </a:r>
            <a:endParaRPr lang="ru-RU" baseline="300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6485E-DAFF-41B7-B035-B31B20632D97}"/>
              </a:ext>
            </a:extLst>
          </p:cNvPr>
          <p:cNvSpPr/>
          <p:nvPr/>
        </p:nvSpPr>
        <p:spPr>
          <a:xfrm>
            <a:off x="3017071" y="5580993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N</a:t>
            </a:r>
            <a:endParaRPr lang="ru-RU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E523B-EBBF-42DF-84D6-00AEC3A8C27A}"/>
              </a:ext>
            </a:extLst>
          </p:cNvPr>
          <p:cNvSpPr/>
          <p:nvPr/>
        </p:nvSpPr>
        <p:spPr>
          <a:xfrm>
            <a:off x="5319822" y="4602150"/>
            <a:ext cx="957943" cy="62048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4</a:t>
            </a:r>
            <a:endParaRPr lang="ru-RU" baseline="30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808A5-78F2-4CD7-8F7F-1179D184E30C}"/>
              </a:ext>
            </a:extLst>
          </p:cNvPr>
          <p:cNvSpPr/>
          <p:nvPr/>
        </p:nvSpPr>
        <p:spPr>
          <a:xfrm>
            <a:off x="4318258" y="4029692"/>
            <a:ext cx="957943" cy="62048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5</a:t>
            </a:r>
            <a:endParaRPr lang="ru-RU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0313B8-B23E-4420-B597-D4B9FB6D158F}"/>
              </a:ext>
            </a:extLst>
          </p:cNvPr>
          <p:cNvSpPr/>
          <p:nvPr/>
        </p:nvSpPr>
        <p:spPr>
          <a:xfrm>
            <a:off x="4886885" y="1688012"/>
            <a:ext cx="957943" cy="620485"/>
          </a:xfrm>
          <a:prstGeom prst="rect">
            <a:avLst/>
          </a:prstGeom>
          <a:solidFill>
            <a:srgbClr val="FD7F1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2</a:t>
            </a:r>
            <a:endParaRPr lang="ru-RU" baseline="30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805B7-7D44-47CF-9EDC-82E883F32000}"/>
              </a:ext>
            </a:extLst>
          </p:cNvPr>
          <p:cNvSpPr/>
          <p:nvPr/>
        </p:nvSpPr>
        <p:spPr>
          <a:xfrm>
            <a:off x="1785501" y="3069735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7</a:t>
            </a:r>
            <a:endParaRPr lang="ru-RU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228AE7-6B8A-4FE6-AD80-E449B72C72C2}"/>
              </a:ext>
            </a:extLst>
          </p:cNvPr>
          <p:cNvSpPr/>
          <p:nvPr/>
        </p:nvSpPr>
        <p:spPr>
          <a:xfrm>
            <a:off x="4318258" y="3111610"/>
            <a:ext cx="957943" cy="62048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3</a:t>
            </a:r>
            <a:endParaRPr lang="ru-RU" baseline="30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E7CFCB-065E-4443-8E41-D6018EDD956D}"/>
              </a:ext>
            </a:extLst>
          </p:cNvPr>
          <p:cNvSpPr/>
          <p:nvPr/>
        </p:nvSpPr>
        <p:spPr>
          <a:xfrm>
            <a:off x="4568486" y="5580993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8</a:t>
            </a:r>
            <a:endParaRPr lang="ru-RU" b="1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5CCAA-7734-464B-9A58-331AFFDBB330}"/>
              </a:ext>
            </a:extLst>
          </p:cNvPr>
          <p:cNvSpPr/>
          <p:nvPr/>
        </p:nvSpPr>
        <p:spPr>
          <a:xfrm>
            <a:off x="1786365" y="2229636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6</a:t>
            </a:r>
            <a:endParaRPr lang="ru-RU" baseline="30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AC0616-0520-4224-B1CF-6F77C8DBC2CA}"/>
              </a:ext>
            </a:extLst>
          </p:cNvPr>
          <p:cNvSpPr/>
          <p:nvPr/>
        </p:nvSpPr>
        <p:spPr>
          <a:xfrm>
            <a:off x="1793761" y="3978255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10</a:t>
            </a:r>
            <a:endParaRPr lang="ru-RU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DD5EFB-F8E8-423A-9D11-42F1FC48A695}"/>
              </a:ext>
            </a:extLst>
          </p:cNvPr>
          <p:cNvSpPr/>
          <p:nvPr/>
        </p:nvSpPr>
        <p:spPr>
          <a:xfrm>
            <a:off x="3011048" y="4672640"/>
            <a:ext cx="957943" cy="620485"/>
          </a:xfrm>
          <a:prstGeom prst="rect">
            <a:avLst/>
          </a:prstGeom>
          <a:solidFill>
            <a:srgbClr val="17B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9</a:t>
            </a:r>
            <a:endParaRPr lang="ru-RU" dirty="0" err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9CA9A48-C49A-491F-9D9B-DD62417B084F}"/>
              </a:ext>
            </a:extLst>
          </p:cNvPr>
          <p:cNvSpPr/>
          <p:nvPr/>
        </p:nvSpPr>
        <p:spPr>
          <a:xfrm>
            <a:off x="7956891" y="5938572"/>
            <a:ext cx="957943" cy="62048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11</a:t>
            </a:r>
            <a:endParaRPr lang="ru-RU" baseline="300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5DCB0A0-34B3-4D06-8981-1B489C118B53}"/>
              </a:ext>
            </a:extLst>
          </p:cNvPr>
          <p:cNvSpPr/>
          <p:nvPr/>
        </p:nvSpPr>
        <p:spPr>
          <a:xfrm>
            <a:off x="9711712" y="5739839"/>
            <a:ext cx="957943" cy="620485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en-US" baseline="30000" dirty="0"/>
              <a:t>12</a:t>
            </a:r>
            <a:endParaRPr lang="ru-RU" baseline="30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DEEF89-D767-4F0D-85BA-A08D97FC1B50}"/>
              </a:ext>
            </a:extLst>
          </p:cNvPr>
          <p:cNvGrpSpPr/>
          <p:nvPr/>
        </p:nvGrpSpPr>
        <p:grpSpPr>
          <a:xfrm>
            <a:off x="7383692" y="4029692"/>
            <a:ext cx="3344633" cy="1333230"/>
            <a:chOff x="6672967" y="3871258"/>
            <a:chExt cx="3344633" cy="13332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20E36C-B09B-46FB-AAA9-49BABDC2055C}"/>
                </a:ext>
              </a:extLst>
            </p:cNvPr>
            <p:cNvSpPr/>
            <p:nvPr/>
          </p:nvSpPr>
          <p:spPr>
            <a:xfrm>
              <a:off x="6672967" y="3871258"/>
              <a:ext cx="3344633" cy="13332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pic>
          <p:nvPicPr>
            <p:cNvPr id="82" name="Picture 81" descr="A close up of a logo&#10;&#10;Description automatically generated">
              <a:extLst>
                <a:ext uri="{FF2B5EF4-FFF2-40B4-BE49-F238E27FC236}">
                  <a16:creationId xmlns:a16="http://schemas.microsoft.com/office/drawing/2014/main" id="{AF088232-A379-4801-9797-1D538C39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866" y="4130064"/>
              <a:ext cx="913886" cy="91388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5FA5CE-EE7C-4011-918A-3292186D96BA}"/>
              </a:ext>
            </a:extLst>
          </p:cNvPr>
          <p:cNvGrpSpPr/>
          <p:nvPr/>
        </p:nvGrpSpPr>
        <p:grpSpPr>
          <a:xfrm>
            <a:off x="7383692" y="1679799"/>
            <a:ext cx="3344633" cy="2353639"/>
            <a:chOff x="6689275" y="1510791"/>
            <a:chExt cx="3344633" cy="23536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9C5FF3-3C21-4217-855F-07929B25583C}"/>
                </a:ext>
              </a:extLst>
            </p:cNvPr>
            <p:cNvSpPr/>
            <p:nvPr/>
          </p:nvSpPr>
          <p:spPr>
            <a:xfrm>
              <a:off x="6689275" y="1510791"/>
              <a:ext cx="3344633" cy="23536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849DE9-16E3-4B9E-A578-FA18C1F7B7EC}"/>
                </a:ext>
              </a:extLst>
            </p:cNvPr>
            <p:cNvGrpSpPr/>
            <p:nvPr/>
          </p:nvGrpSpPr>
          <p:grpSpPr>
            <a:xfrm>
              <a:off x="8992265" y="3024797"/>
              <a:ext cx="892663" cy="651423"/>
              <a:chOff x="8992265" y="2822388"/>
              <a:chExt cx="892663" cy="65142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5C2EED3-FAAA-4238-B790-9BBFBD7CF273}"/>
                  </a:ext>
                </a:extLst>
              </p:cNvPr>
              <p:cNvSpPr/>
              <p:nvPr/>
            </p:nvSpPr>
            <p:spPr>
              <a:xfrm>
                <a:off x="8992265" y="2822388"/>
                <a:ext cx="892663" cy="6514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30000" dirty="0"/>
              </a:p>
            </p:txBody>
          </p:sp>
          <p:pic>
            <p:nvPicPr>
              <p:cNvPr id="76" name="Picture 7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E929B96-ED79-4DD6-9054-254D65F5D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7919" y="2889782"/>
                <a:ext cx="561354" cy="56135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6E9361-44DE-488D-A752-FA8C4DB21DD1}"/>
                </a:ext>
              </a:extLst>
            </p:cNvPr>
            <p:cNvGrpSpPr/>
            <p:nvPr/>
          </p:nvGrpSpPr>
          <p:grpSpPr>
            <a:xfrm>
              <a:off x="6812729" y="3019383"/>
              <a:ext cx="892663" cy="656837"/>
              <a:chOff x="6812729" y="2816974"/>
              <a:chExt cx="892663" cy="656837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C6E1769-A141-4F92-A4C6-BCBD63CC998C}"/>
                  </a:ext>
                </a:extLst>
              </p:cNvPr>
              <p:cNvSpPr/>
              <p:nvPr/>
            </p:nvSpPr>
            <p:spPr>
              <a:xfrm>
                <a:off x="6812729" y="2822388"/>
                <a:ext cx="892663" cy="6514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30000" dirty="0"/>
              </a:p>
            </p:txBody>
          </p:sp>
          <p:pic>
            <p:nvPicPr>
              <p:cNvPr id="78" name="Picture 7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00E25FF-9E88-4F15-B188-11307B29F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2407" y="2816974"/>
                <a:ext cx="653306" cy="653306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E6BFAD-82B2-43E2-9F2B-B5FB29A9A93A}"/>
                </a:ext>
              </a:extLst>
            </p:cNvPr>
            <p:cNvGrpSpPr/>
            <p:nvPr/>
          </p:nvGrpSpPr>
          <p:grpSpPr>
            <a:xfrm>
              <a:off x="7902497" y="3032780"/>
              <a:ext cx="892663" cy="651423"/>
              <a:chOff x="7902497" y="2830371"/>
              <a:chExt cx="892663" cy="65142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4666464-3991-45E7-832F-2E475B17B4FA}"/>
                  </a:ext>
                </a:extLst>
              </p:cNvPr>
              <p:cNvSpPr/>
              <p:nvPr/>
            </p:nvSpPr>
            <p:spPr>
              <a:xfrm>
                <a:off x="7902497" y="2830371"/>
                <a:ext cx="892663" cy="6514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30000" dirty="0"/>
              </a:p>
            </p:txBody>
          </p:sp>
          <p:pic>
            <p:nvPicPr>
              <p:cNvPr id="80" name="Picture 7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708D7C8-BCD2-449E-813F-C3C7144E1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593" y="2911140"/>
                <a:ext cx="472471" cy="47247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66F232-E6C0-460B-BD01-25A4A0350B2F}"/>
                </a:ext>
              </a:extLst>
            </p:cNvPr>
            <p:cNvGrpSpPr/>
            <p:nvPr/>
          </p:nvGrpSpPr>
          <p:grpSpPr>
            <a:xfrm>
              <a:off x="7077857" y="1637373"/>
              <a:ext cx="362406" cy="1173815"/>
              <a:chOff x="6975974" y="1614892"/>
              <a:chExt cx="362406" cy="117381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ECEAEBF-3ECA-4367-8B75-166D5AD8CEBF}"/>
                  </a:ext>
                </a:extLst>
              </p:cNvPr>
              <p:cNvSpPr/>
              <p:nvPr/>
            </p:nvSpPr>
            <p:spPr>
              <a:xfrm>
                <a:off x="6975974" y="1614892"/>
                <a:ext cx="355577" cy="3555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1A2F2DC-6BCC-4FDB-97A2-E5594CABDE2D}"/>
                  </a:ext>
                </a:extLst>
              </p:cNvPr>
              <p:cNvSpPr/>
              <p:nvPr/>
            </p:nvSpPr>
            <p:spPr>
              <a:xfrm>
                <a:off x="6975974" y="2022974"/>
                <a:ext cx="355577" cy="355577"/>
              </a:xfrm>
              <a:prstGeom prst="ellipse">
                <a:avLst/>
              </a:prstGeom>
              <a:solidFill>
                <a:srgbClr val="FFC00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6314D2-C864-46DB-9D38-134A654E9F60}"/>
                  </a:ext>
                </a:extLst>
              </p:cNvPr>
              <p:cNvSpPr/>
              <p:nvPr/>
            </p:nvSpPr>
            <p:spPr>
              <a:xfrm>
                <a:off x="6982803" y="2433130"/>
                <a:ext cx="355577" cy="355577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3A2DBC9-69FB-4BAC-89CB-BE41B65D891F}"/>
                </a:ext>
              </a:extLst>
            </p:cNvPr>
            <p:cNvGrpSpPr/>
            <p:nvPr/>
          </p:nvGrpSpPr>
          <p:grpSpPr>
            <a:xfrm>
              <a:off x="8167625" y="1629491"/>
              <a:ext cx="362406" cy="1173815"/>
              <a:chOff x="6975974" y="1614892"/>
              <a:chExt cx="362406" cy="117381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54636CC-3121-4A0F-9E6E-9D120C36BDED}"/>
                  </a:ext>
                </a:extLst>
              </p:cNvPr>
              <p:cNvSpPr/>
              <p:nvPr/>
            </p:nvSpPr>
            <p:spPr>
              <a:xfrm>
                <a:off x="6975974" y="1614892"/>
                <a:ext cx="355577" cy="355577"/>
              </a:xfrm>
              <a:prstGeom prst="ellipse">
                <a:avLst/>
              </a:prstGeom>
              <a:solidFill>
                <a:srgbClr val="00B05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AEA8B1-884C-4FEB-B0D7-263DA5DC0647}"/>
                  </a:ext>
                </a:extLst>
              </p:cNvPr>
              <p:cNvSpPr/>
              <p:nvPr/>
            </p:nvSpPr>
            <p:spPr>
              <a:xfrm>
                <a:off x="6975974" y="2022974"/>
                <a:ext cx="355577" cy="355577"/>
              </a:xfrm>
              <a:prstGeom prst="ellipse">
                <a:avLst/>
              </a:prstGeom>
              <a:solidFill>
                <a:srgbClr val="FFC00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B8E12FE-94DE-4970-9BDC-54F30F9EA633}"/>
                  </a:ext>
                </a:extLst>
              </p:cNvPr>
              <p:cNvSpPr/>
              <p:nvPr/>
            </p:nvSpPr>
            <p:spPr>
              <a:xfrm>
                <a:off x="6982803" y="2433130"/>
                <a:ext cx="355577" cy="3555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C696CA-2DA2-44A0-B90D-7B15B780E31F}"/>
                </a:ext>
              </a:extLst>
            </p:cNvPr>
            <p:cNvGrpSpPr/>
            <p:nvPr/>
          </p:nvGrpSpPr>
          <p:grpSpPr>
            <a:xfrm>
              <a:off x="9257393" y="1624945"/>
              <a:ext cx="362406" cy="1173815"/>
              <a:chOff x="6975974" y="1614892"/>
              <a:chExt cx="362406" cy="117381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4DA1ED6-013A-4515-96C7-CFDD2C16EA04}"/>
                  </a:ext>
                </a:extLst>
              </p:cNvPr>
              <p:cNvSpPr/>
              <p:nvPr/>
            </p:nvSpPr>
            <p:spPr>
              <a:xfrm>
                <a:off x="6975974" y="1614892"/>
                <a:ext cx="355577" cy="355577"/>
              </a:xfrm>
              <a:prstGeom prst="ellipse">
                <a:avLst/>
              </a:prstGeom>
              <a:solidFill>
                <a:srgbClr val="00B05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DEB0D24-1C0A-4E86-825B-F99E1283A760}"/>
                  </a:ext>
                </a:extLst>
              </p:cNvPr>
              <p:cNvSpPr/>
              <p:nvPr/>
            </p:nvSpPr>
            <p:spPr>
              <a:xfrm>
                <a:off x="6975974" y="2022974"/>
                <a:ext cx="355577" cy="3555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18A6F1E-8403-4498-A00A-8D87CB4D29DC}"/>
                  </a:ext>
                </a:extLst>
              </p:cNvPr>
              <p:cNvSpPr/>
              <p:nvPr/>
            </p:nvSpPr>
            <p:spPr>
              <a:xfrm>
                <a:off x="6982803" y="2433130"/>
                <a:ext cx="355577" cy="355577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/>
              </a:p>
            </p:txBody>
          </p:sp>
        </p:grpSp>
      </p:grp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917DC56C-B97A-4E2A-916B-B757FE422358}"/>
              </a:ext>
            </a:extLst>
          </p:cNvPr>
          <p:cNvSpPr/>
          <p:nvPr/>
        </p:nvSpPr>
        <p:spPr>
          <a:xfrm>
            <a:off x="6170529" y="1859658"/>
            <a:ext cx="957943" cy="296186"/>
          </a:xfrm>
          <a:prstGeom prst="wedgeRectCallout">
            <a:avLst>
              <a:gd name="adj1" fmla="val -44607"/>
              <a:gd name="adj2" fmla="val 159685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95" name="Speech Bubble: Rectangle 94">
            <a:extLst>
              <a:ext uri="{FF2B5EF4-FFF2-40B4-BE49-F238E27FC236}">
                <a16:creationId xmlns:a16="http://schemas.microsoft.com/office/drawing/2014/main" id="{5CD2BA34-F388-46D7-8F02-C0D6ABFE3B6E}"/>
              </a:ext>
            </a:extLst>
          </p:cNvPr>
          <p:cNvSpPr/>
          <p:nvPr/>
        </p:nvSpPr>
        <p:spPr>
          <a:xfrm>
            <a:off x="5020649" y="2412466"/>
            <a:ext cx="957943" cy="310141"/>
          </a:xfrm>
          <a:prstGeom prst="wedgeRectCallout">
            <a:avLst>
              <a:gd name="adj1" fmla="val -23723"/>
              <a:gd name="adj2" fmla="val 132473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00" name="Speech Bubble: Rectangle 99">
            <a:extLst>
              <a:ext uri="{FF2B5EF4-FFF2-40B4-BE49-F238E27FC236}">
                <a16:creationId xmlns:a16="http://schemas.microsoft.com/office/drawing/2014/main" id="{3B6D0567-B47F-4379-821A-BE03BC9AA563}"/>
              </a:ext>
            </a:extLst>
          </p:cNvPr>
          <p:cNvSpPr/>
          <p:nvPr/>
        </p:nvSpPr>
        <p:spPr>
          <a:xfrm>
            <a:off x="6246094" y="5628431"/>
            <a:ext cx="957943" cy="310141"/>
          </a:xfrm>
          <a:prstGeom prst="wedgeRectCallout">
            <a:avLst>
              <a:gd name="adj1" fmla="val 29816"/>
              <a:gd name="adj2" fmla="val -323458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5A70105D-BC43-4975-9389-B52EB710BDAE}"/>
              </a:ext>
            </a:extLst>
          </p:cNvPr>
          <p:cNvSpPr/>
          <p:nvPr/>
        </p:nvSpPr>
        <p:spPr>
          <a:xfrm>
            <a:off x="5682343" y="2997352"/>
            <a:ext cx="957943" cy="310141"/>
          </a:xfrm>
          <a:prstGeom prst="wedgeRectCallout">
            <a:avLst>
              <a:gd name="adj1" fmla="val -5649"/>
              <a:gd name="adj2" fmla="val 148481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0E64B3-D7EF-4BE1-8173-B43EF02C449F}"/>
              </a:ext>
            </a:extLst>
          </p:cNvPr>
          <p:cNvGrpSpPr/>
          <p:nvPr/>
        </p:nvGrpSpPr>
        <p:grpSpPr>
          <a:xfrm>
            <a:off x="2264473" y="1988518"/>
            <a:ext cx="5123937" cy="3902718"/>
            <a:chOff x="2264473" y="1988518"/>
            <a:chExt cx="5123937" cy="390271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9F1D17E-CEE2-4F0D-8592-2BA806D54D65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6277765" y="4830935"/>
              <a:ext cx="1110645" cy="81458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8557947-107C-4729-86B5-731DE8DFEEBB}"/>
                </a:ext>
              </a:extLst>
            </p:cNvPr>
            <p:cNvCxnSpPr>
              <a:cxnSpLocks/>
              <a:stCxn id="25" idx="3"/>
              <a:endCxn id="21" idx="1"/>
            </p:cNvCxnSpPr>
            <p:nvPr/>
          </p:nvCxnSpPr>
          <p:spPr>
            <a:xfrm>
              <a:off x="3968991" y="4982883"/>
              <a:ext cx="599495" cy="908353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5E56B5A-85FB-4CDB-B7E5-66AAEBECE655}"/>
                </a:ext>
              </a:extLst>
            </p:cNvPr>
            <p:cNvCxnSpPr>
              <a:cxnSpLocks/>
              <a:stCxn id="23" idx="2"/>
              <a:endCxn id="19" idx="0"/>
            </p:cNvCxnSpPr>
            <p:nvPr/>
          </p:nvCxnSpPr>
          <p:spPr>
            <a:xfrm flipH="1">
              <a:off x="2264473" y="2850121"/>
              <a:ext cx="864" cy="219614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AB10F78-8FEF-405F-9F08-4EDC5CEBE40E}"/>
                </a:ext>
              </a:extLst>
            </p:cNvPr>
            <p:cNvCxnSpPr>
              <a:stCxn id="19" idx="3"/>
              <a:endCxn id="25" idx="0"/>
            </p:cNvCxnSpPr>
            <p:nvPr/>
          </p:nvCxnSpPr>
          <p:spPr>
            <a:xfrm>
              <a:off x="2743444" y="3379978"/>
              <a:ext cx="746576" cy="1292662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1CDC0A6-BCE0-4911-94E0-2F3D49290B94}"/>
                </a:ext>
              </a:extLst>
            </p:cNvPr>
            <p:cNvCxnSpPr>
              <a:cxnSpLocks/>
              <a:stCxn id="24" idx="3"/>
              <a:endCxn id="25" idx="0"/>
            </p:cNvCxnSpPr>
            <p:nvPr/>
          </p:nvCxnSpPr>
          <p:spPr>
            <a:xfrm>
              <a:off x="2751704" y="4288498"/>
              <a:ext cx="738316" cy="384142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45955AE-D4FD-4FC0-B50C-7A9D136A2799}"/>
                </a:ext>
              </a:extLst>
            </p:cNvPr>
            <p:cNvCxnSpPr>
              <a:stCxn id="15" idx="0"/>
              <a:endCxn id="25" idx="2"/>
            </p:cNvCxnSpPr>
            <p:nvPr/>
          </p:nvCxnSpPr>
          <p:spPr>
            <a:xfrm flipH="1" flipV="1">
              <a:off x="3490020" y="5293125"/>
              <a:ext cx="6023" cy="287868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A0DE34-C261-431E-BF3F-BA418D5F2E7D}"/>
                </a:ext>
              </a:extLst>
            </p:cNvPr>
            <p:cNvCxnSpPr>
              <a:cxnSpLocks/>
            </p:cNvCxnSpPr>
            <p:nvPr/>
          </p:nvCxnSpPr>
          <p:spPr>
            <a:xfrm>
              <a:off x="5853841" y="1988518"/>
              <a:ext cx="1529851" cy="2509663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07029F-6CA6-413F-9754-285A2CADFE31}"/>
                </a:ext>
              </a:extLst>
            </p:cNvPr>
            <p:cNvCxnSpPr>
              <a:cxnSpLocks/>
            </p:cNvCxnSpPr>
            <p:nvPr/>
          </p:nvCxnSpPr>
          <p:spPr>
            <a:xfrm>
              <a:off x="4541678" y="2463181"/>
              <a:ext cx="2842014" cy="2108768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CCF88E7-C248-4E26-ACB9-4EEA34279CB6}"/>
                </a:ext>
              </a:extLst>
            </p:cNvPr>
            <p:cNvCxnSpPr>
              <a:cxnSpLocks/>
              <a:stCxn id="20" idx="3"/>
              <a:endCxn id="26" idx="1"/>
            </p:cNvCxnSpPr>
            <p:nvPr/>
          </p:nvCxnSpPr>
          <p:spPr>
            <a:xfrm>
              <a:off x="5276201" y="3421853"/>
              <a:ext cx="2107491" cy="1274454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ABB002D-C978-4120-817B-FE44D044D5B1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5300235" y="4263755"/>
              <a:ext cx="2083457" cy="432552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3328488-44C2-4675-8235-170D288DD934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5526429" y="4972844"/>
              <a:ext cx="1857263" cy="918392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round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A14B72BC-4213-40A9-8B64-962E6B2015D9}"/>
              </a:ext>
            </a:extLst>
          </p:cNvPr>
          <p:cNvSpPr/>
          <p:nvPr/>
        </p:nvSpPr>
        <p:spPr>
          <a:xfrm>
            <a:off x="4298100" y="4892243"/>
            <a:ext cx="957943" cy="310141"/>
          </a:xfrm>
          <a:prstGeom prst="wedgeRectCallout">
            <a:avLst>
              <a:gd name="adj1" fmla="val -45752"/>
              <a:gd name="adj2" fmla="val 155647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17" name="Speech Bubble: Rectangle 116">
            <a:extLst>
              <a:ext uri="{FF2B5EF4-FFF2-40B4-BE49-F238E27FC236}">
                <a16:creationId xmlns:a16="http://schemas.microsoft.com/office/drawing/2014/main" id="{CD8D356E-75E6-4EAC-B296-F1F081291161}"/>
              </a:ext>
            </a:extLst>
          </p:cNvPr>
          <p:cNvSpPr/>
          <p:nvPr/>
        </p:nvSpPr>
        <p:spPr>
          <a:xfrm>
            <a:off x="3072282" y="2929464"/>
            <a:ext cx="957943" cy="310141"/>
          </a:xfrm>
          <a:prstGeom prst="wedgeRectCallout">
            <a:avLst>
              <a:gd name="adj1" fmla="val -131263"/>
              <a:gd name="adj2" fmla="val -47051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id="{B912EAAD-596B-487B-8C17-5FDC7FD1FC73}"/>
              </a:ext>
            </a:extLst>
          </p:cNvPr>
          <p:cNvSpPr/>
          <p:nvPr/>
        </p:nvSpPr>
        <p:spPr>
          <a:xfrm>
            <a:off x="3205340" y="3462970"/>
            <a:ext cx="957943" cy="310141"/>
          </a:xfrm>
          <a:prstGeom prst="wedgeRectCallout">
            <a:avLst>
              <a:gd name="adj1" fmla="val -60667"/>
              <a:gd name="adj2" fmla="val 94223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19" name="Speech Bubble: Rectangle 118">
            <a:extLst>
              <a:ext uri="{FF2B5EF4-FFF2-40B4-BE49-F238E27FC236}">
                <a16:creationId xmlns:a16="http://schemas.microsoft.com/office/drawing/2014/main" id="{F3F4DB0B-E814-4161-8E3D-E133C298733F}"/>
              </a:ext>
            </a:extLst>
          </p:cNvPr>
          <p:cNvSpPr/>
          <p:nvPr/>
        </p:nvSpPr>
        <p:spPr>
          <a:xfrm>
            <a:off x="1868767" y="4837295"/>
            <a:ext cx="957943" cy="310141"/>
          </a:xfrm>
          <a:prstGeom prst="wedgeRectCallout">
            <a:avLst>
              <a:gd name="adj1" fmla="val 69589"/>
              <a:gd name="adj2" fmla="val -182183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195F6F08-8753-47C1-9FA4-A8A65367D87E}"/>
              </a:ext>
            </a:extLst>
          </p:cNvPr>
          <p:cNvSpPr/>
          <p:nvPr/>
        </p:nvSpPr>
        <p:spPr>
          <a:xfrm>
            <a:off x="1858839" y="5473360"/>
            <a:ext cx="957943" cy="310141"/>
          </a:xfrm>
          <a:prstGeom prst="wedgeRectCallout">
            <a:avLst>
              <a:gd name="adj1" fmla="val 118311"/>
              <a:gd name="adj2" fmla="val -86976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98" name="Speech Bubble: Rectangle 97">
            <a:extLst>
              <a:ext uri="{FF2B5EF4-FFF2-40B4-BE49-F238E27FC236}">
                <a16:creationId xmlns:a16="http://schemas.microsoft.com/office/drawing/2014/main" id="{5296DB62-2AD0-4BF9-A689-44EDB07238C0}"/>
              </a:ext>
            </a:extLst>
          </p:cNvPr>
          <p:cNvSpPr/>
          <p:nvPr/>
        </p:nvSpPr>
        <p:spPr>
          <a:xfrm>
            <a:off x="5510750" y="3904009"/>
            <a:ext cx="957943" cy="310141"/>
          </a:xfrm>
          <a:prstGeom prst="wedgeRectCallout">
            <a:avLst>
              <a:gd name="adj1" fmla="val 18215"/>
              <a:gd name="adj2" fmla="val 116745"/>
            </a:avLst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Метрика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7776F78-E34A-44CB-BB28-05AC7837B7F8}"/>
              </a:ext>
            </a:extLst>
          </p:cNvPr>
          <p:cNvSpPr/>
          <p:nvPr/>
        </p:nvSpPr>
        <p:spPr>
          <a:xfrm>
            <a:off x="646937" y="6491820"/>
            <a:ext cx="1733550" cy="3661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3849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88" grpId="0" animBg="1"/>
      <p:bldP spid="89" grpId="0" animBg="1"/>
      <p:bldP spid="47" grpId="0" animBg="1"/>
      <p:bldP spid="95" grpId="0" animBg="1"/>
      <p:bldP spid="100" grpId="0" animBg="1"/>
      <p:bldP spid="101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28CF6A-3028-4161-B16D-C528F916B646}"/>
              </a:ext>
            </a:extLst>
          </p:cNvPr>
          <p:cNvSpPr/>
          <p:nvPr/>
        </p:nvSpPr>
        <p:spPr>
          <a:xfrm>
            <a:off x="1561221" y="1665288"/>
            <a:ext cx="9167104" cy="3200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7F14-19BC-4369-A178-AABA3B7B96FB}"/>
              </a:ext>
            </a:extLst>
          </p:cNvPr>
          <p:cNvSpPr txBox="1"/>
          <p:nvPr/>
        </p:nvSpPr>
        <p:spPr>
          <a:xfrm>
            <a:off x="1562100" y="2486464"/>
            <a:ext cx="9166225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Метрики, метрики, метрики…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698C7-0262-4218-B4D9-11554B2972A6}"/>
              </a:ext>
            </a:extLst>
          </p:cNvPr>
          <p:cNvSpPr/>
          <p:nvPr/>
        </p:nvSpPr>
        <p:spPr>
          <a:xfrm>
            <a:off x="646937" y="6502400"/>
            <a:ext cx="1733550" cy="2746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1646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rtsila">
  <a:themeElements>
    <a:clrScheme name="Wartsila_colours">
      <a:dk1>
        <a:sysClr val="windowText" lastClr="000000"/>
      </a:dk1>
      <a:lt1>
        <a:sysClr val="window" lastClr="FFFFFF"/>
      </a:lt1>
      <a:dk2>
        <a:srgbClr val="0F334A"/>
      </a:dk2>
      <a:lt2>
        <a:srgbClr val="B3B3B3"/>
      </a:lt2>
      <a:accent1>
        <a:srgbClr val="004A6B"/>
      </a:accent1>
      <a:accent2>
        <a:srgbClr val="FF7303"/>
      </a:accent2>
      <a:accent3>
        <a:srgbClr val="555555"/>
      </a:accent3>
      <a:accent4>
        <a:srgbClr val="808080"/>
      </a:accent4>
      <a:accent5>
        <a:srgbClr val="CCCCCC"/>
      </a:accent5>
      <a:accent6>
        <a:srgbClr val="086795"/>
      </a:accent6>
      <a:hlink>
        <a:srgbClr val="FF7321"/>
      </a:hlink>
      <a:folHlink>
        <a:srgbClr val="004A6B"/>
      </a:folHlink>
    </a:clrScheme>
    <a:fontScheme name="Wärtsil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2"/>
          </a:solidFill>
          <a:round/>
          <a:headEnd type="oval" w="lg" len="lg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solidFill>
              <a:srgbClr val="4D4D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ärtsilä presentation template.potx" id="{ECA76FFA-95AC-474C-A4BD-F3E979F9507C}" vid="{00609C9A-ABC0-4F21-B820-CEC39DBE1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DC9DAEDA248488595BD3B2CB88EAF" ma:contentTypeVersion="8" ma:contentTypeDescription="Create a new document." ma:contentTypeScope="" ma:versionID="28ea2abbc2daf3a1ee5f6367df7ce700">
  <xsd:schema xmlns:xsd="http://www.w3.org/2001/XMLSchema" xmlns:xs="http://www.w3.org/2001/XMLSchema" xmlns:p="http://schemas.microsoft.com/office/2006/metadata/properties" xmlns:ns1="http://schemas.microsoft.com/sharepoint/v3" xmlns:ns2="e32eea9e-07e0-4aa1-8216-5889bf8ed9ce" targetNamespace="http://schemas.microsoft.com/office/2006/metadata/properties" ma:root="true" ma:fieldsID="857c5d74d5ae11ed9505d7f35997ced9" ns1:_="" ns2:_="">
    <xsd:import namespace="http://schemas.microsoft.com/sharepoint/v3"/>
    <xsd:import namespace="e32eea9e-07e0-4aa1-8216-5889bf8ed9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eea9e-07e0-4aa1-8216-5889bf8ed9c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32eea9e-07e0-4aa1-8216-5889bf8ed9ce">COMPASS-439-22</_dlc_DocId>
    <_dlc_DocIdUrl xmlns="e32eea9e-07e0-4aa1-8216-5889bf8ed9ce">
      <Url>http://compass.wartsila.com/Business_Support/Communications_and_Marketing/Presentations/_layouts/DocIdRedir.aspx?ID=COMPASS-439-22</Url>
      <Description>COMPASS-439-22</Description>
    </_dlc_DocIdUrl>
  </documentManagement>
</p:properties>
</file>

<file path=customXml/itemProps1.xml><?xml version="1.0" encoding="utf-8"?>
<ds:datastoreItem xmlns:ds="http://schemas.openxmlformats.org/officeDocument/2006/customXml" ds:itemID="{36772900-B64B-4DF2-99DC-49CE8E03A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2eea9e-07e0-4aa1-8216-5889bf8ed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2A1D3A-269B-48D3-A8EF-36CFACEA0BA5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F65DA065-64EA-4FC1-B9E0-083859F0C5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27CFE3-431C-4F55-BAF1-ACB73320D19E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e32eea9e-07e0-4aa1-8216-5889bf8ed9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31221</TotalTime>
  <Words>589</Words>
  <Application>Microsoft Office PowerPoint</Application>
  <PresentationFormat>Widescreen</PresentationFormat>
  <Paragraphs>195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Lato</vt:lpstr>
      <vt:lpstr>Lato Light</vt:lpstr>
      <vt:lpstr>Lato Medium</vt:lpstr>
      <vt:lpstr>Lato Semibold</vt:lpstr>
      <vt:lpstr>Wingdings</vt:lpstr>
      <vt:lpstr>Wartsila</vt:lpstr>
      <vt:lpstr>Система мониторинга: продвинутый набор технических метрик или панорама успеха?</vt:lpstr>
      <vt:lpstr>PowerPoint Presentation</vt:lpstr>
      <vt:lpstr>2 БИЗНЕС НАПРАВЛЕНИЯ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Алгоритм действий при экспресс-анализе: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Wärtsilä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архитектуре FOS_BUNDLE</dc:title>
  <dc:creator>natalia.rumyantseva@wartsila.com</dc:creator>
  <cp:lastModifiedBy>Rumyantseva, Natalia</cp:lastModifiedBy>
  <cp:revision>382</cp:revision>
  <dcterms:created xsi:type="dcterms:W3CDTF">2018-10-17T13:49:25Z</dcterms:created>
  <dcterms:modified xsi:type="dcterms:W3CDTF">2019-05-25T05:20:12Z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RONO_CP_Class">
    <vt:lpwstr>Internal</vt:lpwstr>
  </property>
  <property fmtid="{D5CDD505-2E9C-101B-9397-08002B2CF9AE}" pid="3" name="KRONO_status">
    <vt:lpwstr> </vt:lpwstr>
  </property>
  <property fmtid="{D5CDD505-2E9C-101B-9397-08002B2CF9AE}" pid="4" name="KRONO_version">
    <vt:lpwstr> </vt:lpwstr>
  </property>
  <property fmtid="{D5CDD505-2E9C-101B-9397-08002B2CF9AE}" pid="5" name="KRONO_number">
    <vt:lpwstr> </vt:lpwstr>
  </property>
  <property fmtid="{D5CDD505-2E9C-101B-9397-08002B2CF9AE}" pid="6" name="KRONO_doctype">
    <vt:lpwstr> </vt:lpwstr>
  </property>
  <property fmtid="{D5CDD505-2E9C-101B-9397-08002B2CF9AE}" pid="7" name="KRONO_modificationdate">
    <vt:lpwstr> </vt:lpwstr>
  </property>
  <property fmtid="{D5CDD505-2E9C-101B-9397-08002B2CF9AE}" pid="8" name="KRONO_name">
    <vt:lpwstr> </vt:lpwstr>
  </property>
  <property fmtid="{D5CDD505-2E9C-101B-9397-08002B2CF9AE}" pid="9" name="KRONO_modifier">
    <vt:lpwstr> </vt:lpwstr>
  </property>
  <property fmtid="{D5CDD505-2E9C-101B-9397-08002B2CF9AE}" pid="10" name="KRONO_relevance">
    <vt:lpwstr> </vt:lpwstr>
  </property>
  <property fmtid="{D5CDD505-2E9C-101B-9397-08002B2CF9AE}" pid="11" name="KRONO_author">
    <vt:lpwstr> </vt:lpwstr>
  </property>
  <property fmtid="{D5CDD505-2E9C-101B-9397-08002B2CF9AE}" pid="12" name="KRONO_filename">
    <vt:lpwstr> </vt:lpwstr>
  </property>
  <property fmtid="{D5CDD505-2E9C-101B-9397-08002B2CF9AE}" pid="13" name="KRONO_CP_PRNAME">
    <vt:lpwstr> </vt:lpwstr>
  </property>
  <property fmtid="{D5CDD505-2E9C-101B-9397-08002B2CF9AE}" pid="14" name="KRONO_CP_PRNUM">
    <vt:lpwstr> </vt:lpwstr>
  </property>
  <property fmtid="{D5CDD505-2E9C-101B-9397-08002B2CF9AE}" pid="15" name="KRONO_CP_WCMP">
    <vt:lpwstr> </vt:lpwstr>
  </property>
  <property fmtid="{D5CDD505-2E9C-101B-9397-08002B2CF9AE}" pid="16" name="KRONO_creationdate">
    <vt:lpwstr> </vt:lpwstr>
  </property>
  <property fmtid="{D5CDD505-2E9C-101B-9397-08002B2CF9AE}" pid="17" name="KRONO_creator">
    <vt:lpwstr> </vt:lpwstr>
  </property>
  <property fmtid="{D5CDD505-2E9C-101B-9397-08002B2CF9AE}" pid="18" name="KRONO_projectname">
    <vt:lpwstr> </vt:lpwstr>
  </property>
  <property fmtid="{D5CDD505-2E9C-101B-9397-08002B2CF9AE}" pid="19" name="KRONO_docurl">
    <vt:lpwstr> </vt:lpwstr>
  </property>
  <property fmtid="{D5CDD505-2E9C-101B-9397-08002B2CF9AE}" pid="20" name="KRONO_accessprofile">
    <vt:lpwstr> </vt:lpwstr>
  </property>
  <property fmtid="{D5CDD505-2E9C-101B-9397-08002B2CF9AE}" pid="21" name="KRONO_authoremail">
    <vt:lpwstr> </vt:lpwstr>
  </property>
  <property fmtid="{D5CDD505-2E9C-101B-9397-08002B2CF9AE}" pid="22" name="KRONO_dociid">
    <vt:lpwstr> </vt:lpwstr>
  </property>
  <property fmtid="{D5CDD505-2E9C-101B-9397-08002B2CF9AE}" pid="23" name="KRONO_project_iid">
    <vt:lpwstr> </vt:lpwstr>
  </property>
  <property fmtid="{D5CDD505-2E9C-101B-9397-08002B2CF9AE}" pid="24" name="KRONO_folder_iid">
    <vt:lpwstr> </vt:lpwstr>
  </property>
  <property fmtid="{D5CDD505-2E9C-101B-9397-08002B2CF9AE}" pid="25" name="KRONO_description">
    <vt:lpwstr> </vt:lpwstr>
  </property>
  <property fmtid="{D5CDD505-2E9C-101B-9397-08002B2CF9AE}" pid="26" name="KRONO_project">
    <vt:lpwstr> </vt:lpwstr>
  </property>
  <property fmtid="{D5CDD505-2E9C-101B-9397-08002B2CF9AE}" pid="27" name="KRONO_owner">
    <vt:lpwstr> </vt:lpwstr>
  </property>
  <property fmtid="{D5CDD505-2E9C-101B-9397-08002B2CF9AE}" pid="28" name="KRONO_creationtime">
    <vt:lpwstr> </vt:lpwstr>
  </property>
  <property fmtid="{D5CDD505-2E9C-101B-9397-08002B2CF9AE}" pid="29" name="KRONO_modificationtime">
    <vt:lpwstr> </vt:lpwstr>
  </property>
  <property fmtid="{D5CDD505-2E9C-101B-9397-08002B2CF9AE}" pid="30" name="KRONO_fullpathname">
    <vt:lpwstr> </vt:lpwstr>
  </property>
  <property fmtid="{D5CDD505-2E9C-101B-9397-08002B2CF9AE}" pid="31" name="KRONO_trueaccessprofile">
    <vt:lpwstr> </vt:lpwstr>
  </property>
  <property fmtid="{D5CDD505-2E9C-101B-9397-08002B2CF9AE}" pid="32" name="ContentTypeId">
    <vt:lpwstr>0x010100AF5DC9DAEDA248488595BD3B2CB88EAF</vt:lpwstr>
  </property>
  <property fmtid="{D5CDD505-2E9C-101B-9397-08002B2CF9AE}" pid="33" name="_dlc_DocIdItemGuid">
    <vt:lpwstr>026247e6-fb45-4093-8b7f-fbb9cd9782be</vt:lpwstr>
  </property>
  <property fmtid="{D5CDD505-2E9C-101B-9397-08002B2CF9AE}" pid="34" name="Order">
    <vt:r8>2200</vt:r8>
  </property>
  <property fmtid="{D5CDD505-2E9C-101B-9397-08002B2CF9AE}" pid="35" name="TaxKeyword">
    <vt:lpwstr/>
  </property>
  <property fmtid="{D5CDD505-2E9C-101B-9397-08002B2CF9AE}" pid="36" name="TaxCatchAll">
    <vt:lpwstr/>
  </property>
  <property fmtid="{D5CDD505-2E9C-101B-9397-08002B2CF9AE}" pid="37" name="TaxKeywordTaxHTField">
    <vt:lpwstr/>
  </property>
</Properties>
</file>