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2" r:id="rId3"/>
    <p:sldId id="277" r:id="rId4"/>
    <p:sldId id="311" r:id="rId5"/>
    <p:sldId id="312" r:id="rId6"/>
    <p:sldId id="262" r:id="rId7"/>
    <p:sldId id="263" r:id="rId8"/>
    <p:sldId id="281" r:id="rId9"/>
    <p:sldId id="264" r:id="rId10"/>
    <p:sldId id="266" r:id="rId11"/>
    <p:sldId id="275" r:id="rId12"/>
    <p:sldId id="274" r:id="rId13"/>
    <p:sldId id="307" r:id="rId14"/>
    <p:sldId id="308" r:id="rId15"/>
    <p:sldId id="309" r:id="rId16"/>
    <p:sldId id="276" r:id="rId17"/>
    <p:sldId id="283" r:id="rId18"/>
    <p:sldId id="284" r:id="rId19"/>
    <p:sldId id="285" r:id="rId20"/>
    <p:sldId id="259" r:id="rId21"/>
    <p:sldId id="260" r:id="rId22"/>
    <p:sldId id="282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  <a:srgbClr val="007D92"/>
    <a:srgbClr val="464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D2A7D-6602-4951-9711-F6558DEB6C2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962E9-F5F7-4703-8339-D1086D67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6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Помогает составить </a:t>
            </a:r>
            <a:r>
              <a:rPr lang="ru-RU" dirty="0" err="1"/>
              <a:t>чеклист</a:t>
            </a:r>
            <a:r>
              <a:rPr lang="ru-RU" dirty="0"/>
              <a:t> для ручных </a:t>
            </a:r>
            <a:r>
              <a:rPr lang="ru-RU" dirty="0" err="1"/>
              <a:t>смоук</a:t>
            </a:r>
            <a:r>
              <a:rPr lang="ru-RU" dirty="0"/>
              <a:t> тестов, что нужно проверять по </a:t>
            </a:r>
            <a:r>
              <a:rPr lang="en-US" dirty="0"/>
              <a:t>business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D037F-18A5-46D6-AC9F-4E8155C39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86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Помогает составить </a:t>
            </a:r>
            <a:r>
              <a:rPr lang="ru-RU" dirty="0" err="1"/>
              <a:t>чеклист</a:t>
            </a:r>
            <a:r>
              <a:rPr lang="ru-RU" dirty="0"/>
              <a:t> для ручных </a:t>
            </a:r>
            <a:r>
              <a:rPr lang="ru-RU" dirty="0" err="1"/>
              <a:t>смоук</a:t>
            </a:r>
            <a:r>
              <a:rPr lang="ru-RU" dirty="0"/>
              <a:t> тестов, что нужно проверять по </a:t>
            </a:r>
            <a:r>
              <a:rPr lang="en-US" dirty="0"/>
              <a:t>business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D037F-18A5-46D6-AC9F-4E8155C39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87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Помогает составить </a:t>
            </a:r>
            <a:r>
              <a:rPr lang="ru-RU" dirty="0" err="1"/>
              <a:t>чеклист</a:t>
            </a:r>
            <a:r>
              <a:rPr lang="ru-RU" dirty="0"/>
              <a:t> для ручных </a:t>
            </a:r>
            <a:r>
              <a:rPr lang="ru-RU" dirty="0" err="1"/>
              <a:t>смоук</a:t>
            </a:r>
            <a:r>
              <a:rPr lang="ru-RU" dirty="0"/>
              <a:t> тестов, что нужно проверять по </a:t>
            </a:r>
            <a:r>
              <a:rPr lang="en-US" dirty="0"/>
              <a:t>business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D037F-18A5-46D6-AC9F-4E8155C39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12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83D3-88D6-465B-8F85-D944F711C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C9258-5D1D-421C-89E7-F2A14C7C5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8913-3DB5-4094-96F6-4C3CC503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0B6A-AE33-43BB-9C9B-897BA89FE9F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668BF-433D-4071-8FEB-18D5FC3E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84296-F3DB-474E-8381-ADF5BEBB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A69-C48A-4767-AB00-8EB3AAEE0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34B1F-1608-42A5-B383-3AE77C78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D0613-A428-48F3-8F15-927F00EF1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CFD1D-99ED-4387-A5FB-03E5CC3E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0B6A-AE33-43BB-9C9B-897BA89FE9F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7F8E4-929B-4EB1-857B-7BA1C942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37492-7420-4B6A-8654-1417B7C1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A69-C48A-4767-AB00-8EB3AAEE0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5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0B918E-A377-439E-915D-CEB2F1287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8BE42-0E5A-4F92-9EF1-54CF3FF5F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D9E90-3A0A-46CE-BAF3-59EC8A83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0B6A-AE33-43BB-9C9B-897BA89FE9F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4DE1A-3A1D-4143-8C17-3B1ADAFF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B6831-BDCB-4DA9-A2F4-6EF1C4E9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A69-C48A-4767-AB00-8EB3AAEE0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99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8552E-9782-462B-94B6-E02C4AEE0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DD47F-870B-470B-8C62-F08C637F0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A5CD3-3240-48DD-A6A1-654887A1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1F84-5D62-4812-A31F-32DE396FC32E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8D6BA-5707-4D57-801E-0FACD07D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BE0FA-7EC6-41C5-8DE1-265686CE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9488-DFC7-4A8D-9C38-D3CCB6C0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18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95CD-C3C3-4D50-BDA9-FAB4A03F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08B6-A6D5-45EA-9692-CC8BD490D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70849-0A45-4AC5-BFC3-58BADEA1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B669-F0E1-4FC9-9258-C3F0338ADB37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3F053-8781-47CA-BBED-1BAB398A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AB727-B944-48B6-A469-84CB6F65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9488-DFC7-4A8D-9C38-D3CCB6C0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527C-AF70-4D9D-9234-B1CA58AD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A4EE6-A29E-4D4A-B6CF-BE44994EC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7C27D-E070-4FCC-A93D-1E91C842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98FF-BAF2-4690-B63C-5CBB134EF355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718FA-759B-4288-95FC-6771946B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D0B92-D8A5-406B-8D57-B3E2A38B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9488-DFC7-4A8D-9C38-D3CCB6C0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6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40A4-0ECE-4057-8423-FBF51343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93384-490C-4322-9726-51156F256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1B267-8F33-4D18-B889-FD0F0EB39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122F9-7113-41FE-999C-1F25270A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3A5B-1852-4CCC-9127-31C46C58395C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9293B-206B-4CFA-842D-DF91C8F9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98F23-A3A3-4FCC-A574-079578A6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9488-DFC7-4A8D-9C38-D3CCB6C0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0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A39D-3E55-4FF8-A9A2-D9A906EF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07E61-20A3-40C8-BAA0-953326149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AABE9-6007-481B-B828-BF8FD30B5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5F1FC2-9696-497C-B976-F43A0741C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51864-73F2-47C1-8C0E-296C5A0DA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50F302-2731-499E-9F89-D5C91F98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E554-7950-4C10-A5A0-C2E64F03B365}" type="datetime1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952C8E-EF36-447E-AF42-3A67F471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C3FB0-1FA1-4E51-B723-67FA4BAD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9488-DFC7-4A8D-9C38-D3CCB6C0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83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D6AD9-1EA6-4442-A9DB-C15F5BE8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029A6-F38B-4FEF-9C4F-B250B1F0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C292-EEC6-4B7E-8D92-126CFA0446D6}" type="datetime1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0ED79-82EB-410B-A2F3-3BE2895C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F4D65-7688-4DE9-A48A-B25C66FE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9488-DFC7-4A8D-9C38-D3CCB6C0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4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9A6A0-39C2-495C-A13A-227B6092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FF2F-6772-4120-82A6-61F66F3505B0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923FC-D05E-44DA-8135-DC0DB211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254EB-344C-4468-8B46-D52D8E33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9488-DFC7-4A8D-9C38-D3CCB6C0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96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C44C-C77E-47F2-8D9B-057BE93D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BA173-5FEE-452A-B91F-FAB04CC6F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4CD17-84D3-4939-BF7F-BA3FB9F1F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BA5A7-B03C-4326-B02E-C577A356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E2D0-6817-418B-AC9B-852E9256FC50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9755E-987E-40AE-AE9E-17B50A44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D1429-652C-47F2-99D6-74A33BBD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9488-DFC7-4A8D-9C38-D3CCB6C0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0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88966-7CDC-4510-8757-329ACEC1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289F8-2AAE-4171-A720-BAAB6BAFC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74691-6D6C-448D-BE47-7E0B9576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0B6A-AE33-43BB-9C9B-897BA89FE9F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5750D-3B3B-4BE6-B4FB-DB739E503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8460C-75A7-49DF-8B37-3AFFF1B5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A69-C48A-4767-AB00-8EB3AAEE0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19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513EB-3609-455E-B0F4-B97020F4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312F88-36DA-44CF-ADEC-7E2325554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8D3B3-3024-476E-A048-69636A4B4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53352-F9FC-4B73-A082-87B18761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9AD6-76D7-4F81-BF85-FEB5964B5CA0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94F3D-7FA4-4EE0-8E9B-A1838953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C347E-AE8F-4F84-841F-53FB319D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9488-DFC7-4A8D-9C38-D3CCB6C0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07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0756-A39D-4D82-8C88-0C3C7EF9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7B559-E7B4-4316-8EEB-F9E39F84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3AB6B-9C92-4860-A47D-851C48F6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666D-3838-4379-8B7E-C8BBA8EDBCD8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609CE-0912-43EE-BEC6-3AF8BC99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9AB67-AD1C-4B52-A7C7-A78A5EDC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9488-DFC7-4A8D-9C38-D3CCB6C0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15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E856E9-E825-4B5A-B45E-B51ED64BF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75432-DE75-4030-8226-723BF88DA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C53CC-A7E3-4659-A901-49A22026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477C-C786-48D8-8288-07410D64D71B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C0A92-3C70-49C6-ABA1-F290E482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0F294-5A50-4D62-AEC4-BA5E3EAD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9488-DFC7-4A8D-9C38-D3CCB6C0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6F082-EC8E-48AA-8849-91AAE2EC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5A009-CDD8-453B-B076-32395B6BD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A86CD-9DCA-4C24-9E97-1D50C766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0B6A-AE33-43BB-9C9B-897BA89FE9F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2E398-B3A8-44AB-A230-B4F15DC7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5ACDB-0DC3-47BB-8703-B7D467DA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A69-C48A-4767-AB00-8EB3AAEE0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0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1D7A-8E3F-405E-B9C8-79C035CB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AB90-9A30-474F-8D70-C602002E7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8A938-07E9-4FDE-B8C1-718B55E36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AEB40-5368-41CA-AEDA-2AAB83F92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0B6A-AE33-43BB-9C9B-897BA89FE9F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35C6A-D184-44D1-8B92-BEC4C3D1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EC1BF-6D0E-493E-88CF-B7855405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A69-C48A-4767-AB00-8EB3AAEE0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0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5275-C16D-437B-BF71-7103843E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5BC07-A000-4FEB-9124-C7C8A9A50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6C6F8-F178-424F-96DA-310008C49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27FC5-E639-4D76-BA62-6CBFFE38D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C5DF5-D1B9-4BAF-BFE5-39ABC42FA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66C9E5-8BCE-4112-A7EF-3EB40575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0B6A-AE33-43BB-9C9B-897BA89FE9F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E0BA6-721D-444C-9989-2B967A04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55F49B-C0D8-4186-B0A9-DC7AA7B5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A69-C48A-4767-AB00-8EB3AAEE0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2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0365-2840-40BA-8E02-3E290535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F40D8-5105-4BF7-92ED-16166B3A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0B6A-AE33-43BB-9C9B-897BA89FE9F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3A264-3D29-43FB-8754-7383BFF0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F1547-347C-4233-9449-C96E045D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A69-C48A-4767-AB00-8EB3AAEE0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5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12D0C8-0CF3-4CB6-A874-36221188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0B6A-AE33-43BB-9C9B-897BA89FE9F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04EC7-DF8F-4EA0-8119-EE3919E9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9BF5B-3B38-4A7A-977C-54B92AAC7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A69-C48A-4767-AB00-8EB3AAEE0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1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4CC1-76B6-4E75-A1D6-55EE5023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B3C62-1F14-425A-8F02-B9FD17866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9ADAE-45E6-423F-8E64-C1779234F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4B9E0-30CE-44D0-BDAB-2F6531F9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0B6A-AE33-43BB-9C9B-897BA89FE9F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FED07-A4DB-426D-91C6-0AFC42EC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9F150-3642-45FB-9BAA-E1778E34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A69-C48A-4767-AB00-8EB3AAEE0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8EA2-D800-45F1-BBF2-A520AB0D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5D05A-869D-45CE-A4F3-C2A9D0D5D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A5453-59D6-49F7-BD2F-091890254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06DC0-9A1C-45A9-9938-54649284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0B6A-AE33-43BB-9C9B-897BA89FE9F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C66A6-7502-4790-82A7-6261D60E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A2C96-03D6-4ABA-95A2-F6490C03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4A69-C48A-4767-AB00-8EB3AAEE0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27589B-033F-4D30-9C07-AE489B5D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BE17F-499E-4FE5-AD43-15ED008EE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6CC47-2BC0-4B1B-B652-50B4707A0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60B6A-AE33-43BB-9C9B-897BA89FE9F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0ABA-1E82-4846-B412-7EFA5D81A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9D738-E4B9-44E1-ADA3-F5D0A6AF2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64A69-C48A-4767-AB00-8EB3AAEE0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78AA0-4F22-4C19-A46C-08748A312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7E68-BB9F-4BE6-9F8F-249596B58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1B70E-C790-4CE0-BEFF-55C158425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A23F-1521-4C8A-83C2-1C2745AF59EE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1F11A-DD2C-4EB7-AC58-13822CF81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523A3-D708-4145-AF6F-09308D0AE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9488-DFC7-4A8D-9C38-D3CCB6C02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8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wl of fruit sitting on a table&#10;&#10;Description automatically generated">
            <a:extLst>
              <a:ext uri="{FF2B5EF4-FFF2-40B4-BE49-F238E27FC236}">
                <a16:creationId xmlns:a16="http://schemas.microsoft.com/office/drawing/2014/main" id="{1393F4A1-B2DB-4DEA-9409-96A66654D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19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597E90-1B8D-4FAA-B085-B9CA751189C3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5329FD-E5AC-4B8B-A830-1C79DC9D54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10CDC8-74C6-4446-BB23-B7A72E61AAC3}"/>
              </a:ext>
            </a:extLst>
          </p:cNvPr>
          <p:cNvSpPr/>
          <p:nvPr/>
        </p:nvSpPr>
        <p:spPr>
          <a:xfrm>
            <a:off x="515585" y="454477"/>
            <a:ext cx="10947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D700"/>
                </a:solidFill>
                <a:latin typeface="Trebuchet MS" panose="020B0603020202020204" pitchFamily="34" charset="0"/>
              </a:rPr>
              <a:t>Погружаем разработчиков в бизнес-контекст</a:t>
            </a:r>
            <a:endParaRPr lang="ru-RU" sz="4000" b="0" i="0" dirty="0">
              <a:solidFill>
                <a:srgbClr val="FFD7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AA1FA5-F446-403E-87B7-21C13B5FAAB4}"/>
              </a:ext>
            </a:extLst>
          </p:cNvPr>
          <p:cNvSpPr/>
          <p:nvPr/>
        </p:nvSpPr>
        <p:spPr>
          <a:xfrm>
            <a:off x="515585" y="1567078"/>
            <a:ext cx="4132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FFD700"/>
                </a:solidFill>
                <a:latin typeface="Trebuchet MS" panose="020B0603020202020204" pitchFamily="34" charset="0"/>
              </a:rPr>
              <a:t>Как, а главное, зачем это делать аналитику?</a:t>
            </a:r>
          </a:p>
        </p:txBody>
      </p:sp>
      <p:pic>
        <p:nvPicPr>
          <p:cNvPr id="9" name="Picture 8" descr="Картинки по запросу &quot;epam logo png&quot;">
            <a:extLst>
              <a:ext uri="{FF2B5EF4-FFF2-40B4-BE49-F238E27FC236}">
                <a16:creationId xmlns:a16="http://schemas.microsoft.com/office/drawing/2014/main" id="{3296D51B-A2E0-475D-9E86-585FE535C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627" y="6096000"/>
            <a:ext cx="145837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791F0C-221B-4AB4-A764-434B8F8C8F1E}"/>
              </a:ext>
            </a:extLst>
          </p:cNvPr>
          <p:cNvSpPr txBox="1"/>
          <p:nvPr/>
        </p:nvSpPr>
        <p:spPr>
          <a:xfrm>
            <a:off x="4281239" y="6204466"/>
            <a:ext cx="3629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D700"/>
                </a:solidFill>
                <a:latin typeface="Trebuchet MS" panose="020B0603020202020204" pitchFamily="34" charset="0"/>
              </a:rPr>
              <a:t>Константин Семенов</a:t>
            </a:r>
            <a:endParaRPr lang="en-US" sz="28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1293B8-88CC-4191-98DC-38278C1C1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2342"/>
            <a:ext cx="1562100" cy="7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71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pastry cooking&quot;">
            <a:extLst>
              <a:ext uri="{FF2B5EF4-FFF2-40B4-BE49-F238E27FC236}">
                <a16:creationId xmlns:a16="http://schemas.microsoft.com/office/drawing/2014/main" id="{DDBFBF23-FDD0-40C7-8C75-F88F6831E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AEAE7D-AD30-4BAD-8FE5-25CCA01BA2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53694-A620-426F-B283-60828C1EC566}"/>
              </a:ext>
            </a:extLst>
          </p:cNvPr>
          <p:cNvSpPr txBox="1"/>
          <p:nvPr/>
        </p:nvSpPr>
        <p:spPr>
          <a:xfrm>
            <a:off x="287413" y="267558"/>
            <a:ext cx="6886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D700"/>
                </a:solidFill>
                <a:latin typeface="Trebuchet MS" panose="020B0603020202020204" pitchFamily="34" charset="0"/>
              </a:rPr>
              <a:t>Готовим требования для команды</a:t>
            </a:r>
            <a:endParaRPr lang="en-US" sz="32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C8AF4-0144-42C0-AE21-84710F97A1F9}"/>
              </a:ext>
            </a:extLst>
          </p:cNvPr>
          <p:cNvSpPr txBox="1"/>
          <p:nvPr/>
        </p:nvSpPr>
        <p:spPr>
          <a:xfrm>
            <a:off x="2090759" y="5206320"/>
            <a:ext cx="694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В конце, задаем вопросы на понимание задачи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871D3-A9B7-4DDD-A02F-040BA83C578D}"/>
              </a:ext>
            </a:extLst>
          </p:cNvPr>
          <p:cNvSpPr txBox="1"/>
          <p:nvPr/>
        </p:nvSpPr>
        <p:spPr>
          <a:xfrm>
            <a:off x="481471" y="1420847"/>
            <a:ext cx="10439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Сначала расскажите о контексте проблемы, как она возникает и у кого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B812F-D6AA-4DC0-8078-9077114DD76E}"/>
              </a:ext>
            </a:extLst>
          </p:cNvPr>
          <p:cNvSpPr txBox="1"/>
          <p:nvPr/>
        </p:nvSpPr>
        <p:spPr>
          <a:xfrm>
            <a:off x="1502922" y="2835729"/>
            <a:ext cx="651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Затем, что нужно сделать</a:t>
            </a:r>
            <a:r>
              <a:rPr lang="en-US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,</a:t>
            </a:r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 чтобы её решить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21AB70-6736-409E-A42E-8925FEA34B4C}"/>
              </a:ext>
            </a:extLst>
          </p:cNvPr>
          <p:cNvSpPr txBox="1"/>
          <p:nvPr/>
        </p:nvSpPr>
        <p:spPr>
          <a:xfrm>
            <a:off x="1811517" y="4019779"/>
            <a:ext cx="9627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Продолжаем тем</a:t>
            </a:r>
            <a:r>
              <a:rPr lang="en-US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,</a:t>
            </a:r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 как пользователь поймет что проблема решена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1E962F-F086-4E7A-BEB1-3C8A97D4631C}"/>
              </a:ext>
            </a:extLst>
          </p:cNvPr>
          <p:cNvSpPr/>
          <p:nvPr/>
        </p:nvSpPr>
        <p:spPr>
          <a:xfrm>
            <a:off x="642307" y="1905000"/>
            <a:ext cx="1472243" cy="3606267"/>
          </a:xfrm>
          <a:custGeom>
            <a:avLst/>
            <a:gdLst>
              <a:gd name="connsiteX0" fmla="*/ 91118 w 1472243"/>
              <a:gd name="connsiteY0" fmla="*/ 0 h 3606267"/>
              <a:gd name="connsiteX1" fmla="*/ 253043 w 1472243"/>
              <a:gd name="connsiteY1" fmla="*/ 314325 h 3606267"/>
              <a:gd name="connsiteX2" fmla="*/ 14918 w 1472243"/>
              <a:gd name="connsiteY2" fmla="*/ 828675 h 3606267"/>
              <a:gd name="connsiteX3" fmla="*/ 767393 w 1472243"/>
              <a:gd name="connsiteY3" fmla="*/ 1219200 h 3606267"/>
              <a:gd name="connsiteX4" fmla="*/ 414968 w 1472243"/>
              <a:gd name="connsiteY4" fmla="*/ 1971675 h 3606267"/>
              <a:gd name="connsiteX5" fmla="*/ 891218 w 1472243"/>
              <a:gd name="connsiteY5" fmla="*/ 2209800 h 3606267"/>
              <a:gd name="connsiteX6" fmla="*/ 1157918 w 1472243"/>
              <a:gd name="connsiteY6" fmla="*/ 2314575 h 3606267"/>
              <a:gd name="connsiteX7" fmla="*/ 948368 w 1472243"/>
              <a:gd name="connsiteY7" fmla="*/ 2705100 h 3606267"/>
              <a:gd name="connsiteX8" fmla="*/ 1224593 w 1472243"/>
              <a:gd name="connsiteY8" fmla="*/ 3152775 h 3606267"/>
              <a:gd name="connsiteX9" fmla="*/ 1091243 w 1472243"/>
              <a:gd name="connsiteY9" fmla="*/ 3552825 h 3606267"/>
              <a:gd name="connsiteX10" fmla="*/ 1472243 w 1472243"/>
              <a:gd name="connsiteY10" fmla="*/ 3590925 h 360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2243" h="3606267">
                <a:moveTo>
                  <a:pt x="91118" y="0"/>
                </a:moveTo>
                <a:cubicBezTo>
                  <a:pt x="178430" y="88106"/>
                  <a:pt x="265743" y="176213"/>
                  <a:pt x="253043" y="314325"/>
                </a:cubicBezTo>
                <a:cubicBezTo>
                  <a:pt x="240343" y="452437"/>
                  <a:pt x="-70807" y="677863"/>
                  <a:pt x="14918" y="828675"/>
                </a:cubicBezTo>
                <a:cubicBezTo>
                  <a:pt x="100643" y="979487"/>
                  <a:pt x="700718" y="1028700"/>
                  <a:pt x="767393" y="1219200"/>
                </a:cubicBezTo>
                <a:cubicBezTo>
                  <a:pt x="834068" y="1409700"/>
                  <a:pt x="394331" y="1806575"/>
                  <a:pt x="414968" y="1971675"/>
                </a:cubicBezTo>
                <a:cubicBezTo>
                  <a:pt x="435605" y="2136775"/>
                  <a:pt x="767393" y="2152650"/>
                  <a:pt x="891218" y="2209800"/>
                </a:cubicBezTo>
                <a:cubicBezTo>
                  <a:pt x="1015043" y="2266950"/>
                  <a:pt x="1148393" y="2232025"/>
                  <a:pt x="1157918" y="2314575"/>
                </a:cubicBezTo>
                <a:cubicBezTo>
                  <a:pt x="1167443" y="2397125"/>
                  <a:pt x="937256" y="2565400"/>
                  <a:pt x="948368" y="2705100"/>
                </a:cubicBezTo>
                <a:cubicBezTo>
                  <a:pt x="959480" y="2844800"/>
                  <a:pt x="1200781" y="3011488"/>
                  <a:pt x="1224593" y="3152775"/>
                </a:cubicBezTo>
                <a:cubicBezTo>
                  <a:pt x="1248405" y="3294062"/>
                  <a:pt x="1049968" y="3479800"/>
                  <a:pt x="1091243" y="3552825"/>
                </a:cubicBezTo>
                <a:cubicBezTo>
                  <a:pt x="1132518" y="3625850"/>
                  <a:pt x="1302380" y="3608387"/>
                  <a:pt x="1472243" y="3590925"/>
                </a:cubicBezTo>
              </a:path>
            </a:pathLst>
          </a:custGeom>
          <a:noFill/>
          <a:ln w="28575">
            <a:solidFill>
              <a:srgbClr val="FFD7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2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E19BC4-543D-48B5-9F9E-6127CEAC354E}"/>
              </a:ext>
            </a:extLst>
          </p:cNvPr>
          <p:cNvSpPr txBox="1"/>
          <p:nvPr/>
        </p:nvSpPr>
        <p:spPr>
          <a:xfrm>
            <a:off x="407486" y="377877"/>
            <a:ext cx="4480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D700"/>
                </a:solidFill>
                <a:latin typeface="Trebuchet MS" panose="020B0603020202020204" pitchFamily="34" charset="0"/>
              </a:rPr>
              <a:t>Трассировка ценности</a:t>
            </a:r>
            <a:endParaRPr lang="en-US" sz="32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58399-85BA-4E3E-9772-B311E643E4BF}"/>
              </a:ext>
            </a:extLst>
          </p:cNvPr>
          <p:cNvSpPr txBox="1"/>
          <p:nvPr/>
        </p:nvSpPr>
        <p:spPr>
          <a:xfrm>
            <a:off x="4399045" y="5198444"/>
            <a:ext cx="2779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Примеры реального использования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0ABD1-C32A-4905-A3BD-5CFF1914A47F}"/>
              </a:ext>
            </a:extLst>
          </p:cNvPr>
          <p:cNvSpPr txBox="1"/>
          <p:nvPr/>
        </p:nvSpPr>
        <p:spPr>
          <a:xfrm>
            <a:off x="407486" y="5198444"/>
            <a:ext cx="3486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Полные пользовательские сценарии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A517B-065D-4A2D-89DC-A9AA6E921D05}"/>
              </a:ext>
            </a:extLst>
          </p:cNvPr>
          <p:cNvSpPr txBox="1"/>
          <p:nvPr/>
        </p:nvSpPr>
        <p:spPr>
          <a:xfrm>
            <a:off x="8007928" y="5198444"/>
            <a:ext cx="3500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Связь между бизнес-целью и конечными артефактами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60F1078-1693-4F74-9C3D-0B4F5C286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18" y="2166148"/>
            <a:ext cx="1828800" cy="18288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8413912-378B-4CE3-9EC6-25010D5D9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8879" y="2166148"/>
            <a:ext cx="1828800" cy="18288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89F986-A154-4C31-8487-23463E466600}"/>
              </a:ext>
            </a:extLst>
          </p:cNvPr>
          <p:cNvSpPr/>
          <p:nvPr/>
        </p:nvSpPr>
        <p:spPr>
          <a:xfrm>
            <a:off x="3483980" y="2855696"/>
            <a:ext cx="5220182" cy="801903"/>
          </a:xfrm>
          <a:custGeom>
            <a:avLst/>
            <a:gdLst>
              <a:gd name="connsiteX0" fmla="*/ 0 w 5451676"/>
              <a:gd name="connsiteY0" fmla="*/ 84273 h 582496"/>
              <a:gd name="connsiteX1" fmla="*/ 1608881 w 5451676"/>
              <a:gd name="connsiteY1" fmla="*/ 581984 h 582496"/>
              <a:gd name="connsiteX2" fmla="*/ 3402957 w 5451676"/>
              <a:gd name="connsiteY2" fmla="*/ 3250 h 582496"/>
              <a:gd name="connsiteX3" fmla="*/ 4653023 w 5451676"/>
              <a:gd name="connsiteY3" fmla="*/ 338916 h 582496"/>
              <a:gd name="connsiteX4" fmla="*/ 5451676 w 5451676"/>
              <a:gd name="connsiteY4" fmla="*/ 153721 h 58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1676" h="582496">
                <a:moveTo>
                  <a:pt x="0" y="84273"/>
                </a:moveTo>
                <a:cubicBezTo>
                  <a:pt x="520861" y="339880"/>
                  <a:pt x="1041722" y="595488"/>
                  <a:pt x="1608881" y="581984"/>
                </a:cubicBezTo>
                <a:cubicBezTo>
                  <a:pt x="2176040" y="568480"/>
                  <a:pt x="2895600" y="43761"/>
                  <a:pt x="3402957" y="3250"/>
                </a:cubicBezTo>
                <a:cubicBezTo>
                  <a:pt x="3910314" y="-37261"/>
                  <a:pt x="4311570" y="313838"/>
                  <a:pt x="4653023" y="338916"/>
                </a:cubicBezTo>
                <a:cubicBezTo>
                  <a:pt x="4994476" y="363995"/>
                  <a:pt x="5223076" y="258858"/>
                  <a:pt x="5451676" y="153721"/>
                </a:cubicBezTo>
              </a:path>
            </a:pathLst>
          </a:custGeom>
          <a:noFill/>
          <a:ln w="57150">
            <a:solidFill>
              <a:srgbClr val="FFD7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2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Прямая соединительная линия 40">
            <a:extLst>
              <a:ext uri="{FF2B5EF4-FFF2-40B4-BE49-F238E27FC236}">
                <a16:creationId xmlns:a16="http://schemas.microsoft.com/office/drawing/2014/main" id="{75114720-A58E-40D4-99C7-1E480BAB42E1}"/>
              </a:ext>
            </a:extLst>
          </p:cNvPr>
          <p:cNvCxnSpPr>
            <a:cxnSpLocks/>
            <a:stCxn id="159" idx="6"/>
            <a:endCxn id="162" idx="2"/>
          </p:cNvCxnSpPr>
          <p:nvPr/>
        </p:nvCxnSpPr>
        <p:spPr>
          <a:xfrm>
            <a:off x="5778317" y="1771942"/>
            <a:ext cx="4972106" cy="0"/>
          </a:xfrm>
          <a:prstGeom prst="line">
            <a:avLst/>
          </a:prstGeom>
          <a:ln w="57150">
            <a:solidFill>
              <a:srgbClr val="464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Овал 42">
            <a:extLst>
              <a:ext uri="{FF2B5EF4-FFF2-40B4-BE49-F238E27FC236}">
                <a16:creationId xmlns:a16="http://schemas.microsoft.com/office/drawing/2014/main" id="{F106DB61-96A3-4518-9704-75A7B14DA574}"/>
              </a:ext>
            </a:extLst>
          </p:cNvPr>
          <p:cNvSpPr/>
          <p:nvPr/>
        </p:nvSpPr>
        <p:spPr>
          <a:xfrm>
            <a:off x="5442141" y="1603854"/>
            <a:ext cx="336176" cy="336176"/>
          </a:xfrm>
          <a:prstGeom prst="ellipse">
            <a:avLst/>
          </a:prstGeom>
          <a:solidFill>
            <a:srgbClr val="007D92"/>
          </a:solidFill>
          <a:ln w="57150">
            <a:solidFill>
              <a:srgbClr val="464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Овал 43">
            <a:extLst>
              <a:ext uri="{FF2B5EF4-FFF2-40B4-BE49-F238E27FC236}">
                <a16:creationId xmlns:a16="http://schemas.microsoft.com/office/drawing/2014/main" id="{CE8CF97E-97B5-41DF-AA8F-0A0E32F0156E}"/>
              </a:ext>
            </a:extLst>
          </p:cNvPr>
          <p:cNvSpPr/>
          <p:nvPr/>
        </p:nvSpPr>
        <p:spPr>
          <a:xfrm>
            <a:off x="8828820" y="1612892"/>
            <a:ext cx="336176" cy="336176"/>
          </a:xfrm>
          <a:prstGeom prst="ellipse">
            <a:avLst/>
          </a:prstGeom>
          <a:solidFill>
            <a:srgbClr val="007D92"/>
          </a:solidFill>
          <a:ln w="57150">
            <a:solidFill>
              <a:srgbClr val="464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Овал 45">
            <a:extLst>
              <a:ext uri="{FF2B5EF4-FFF2-40B4-BE49-F238E27FC236}">
                <a16:creationId xmlns:a16="http://schemas.microsoft.com/office/drawing/2014/main" id="{D34BD132-C18F-4CA9-A542-F7864CFB5DE9}"/>
              </a:ext>
            </a:extLst>
          </p:cNvPr>
          <p:cNvSpPr/>
          <p:nvPr/>
        </p:nvSpPr>
        <p:spPr>
          <a:xfrm>
            <a:off x="10750423" y="1603854"/>
            <a:ext cx="336176" cy="336176"/>
          </a:xfrm>
          <a:prstGeom prst="ellipse">
            <a:avLst/>
          </a:prstGeom>
          <a:solidFill>
            <a:srgbClr val="007D92"/>
          </a:solidFill>
          <a:ln w="57150">
            <a:solidFill>
              <a:srgbClr val="464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E85B79A-977C-4D2E-B55E-899A84C15B7F}"/>
              </a:ext>
            </a:extLst>
          </p:cNvPr>
          <p:cNvSpPr txBox="1"/>
          <p:nvPr/>
        </p:nvSpPr>
        <p:spPr>
          <a:xfrm>
            <a:off x="155305" y="134286"/>
            <a:ext cx="3943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Трассировка ценности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7AC30A-64D8-4248-8311-C3B81A16D73F}"/>
              </a:ext>
            </a:extLst>
          </p:cNvPr>
          <p:cNvSpPr txBox="1"/>
          <p:nvPr/>
        </p:nvSpPr>
        <p:spPr>
          <a:xfrm>
            <a:off x="4723671" y="765219"/>
            <a:ext cx="21032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Точка входа в приложение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931EF4-C513-4FBC-97CA-EEA9275FD97C}"/>
              </a:ext>
            </a:extLst>
          </p:cNvPr>
          <p:cNvSpPr txBox="1"/>
          <p:nvPr/>
        </p:nvSpPr>
        <p:spPr>
          <a:xfrm>
            <a:off x="8118926" y="976929"/>
            <a:ext cx="20500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Исполнение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52C82-9CDB-4BD1-9A11-3D6CBB90433C}"/>
              </a:ext>
            </a:extLst>
          </p:cNvPr>
          <p:cNvSpPr txBox="1"/>
          <p:nvPr/>
        </p:nvSpPr>
        <p:spPr>
          <a:xfrm>
            <a:off x="10258389" y="984958"/>
            <a:ext cx="17115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Результат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4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Прямая соединительная линия 26">
            <a:extLst>
              <a:ext uri="{FF2B5EF4-FFF2-40B4-BE49-F238E27FC236}">
                <a16:creationId xmlns:a16="http://schemas.microsoft.com/office/drawing/2014/main" id="{5FD19732-C111-4863-B112-826F71BEDCB7}"/>
              </a:ext>
            </a:extLst>
          </p:cNvPr>
          <p:cNvCxnSpPr>
            <a:cxnSpLocks/>
            <a:stCxn id="158" idx="6"/>
            <a:endCxn id="159" idx="6"/>
          </p:cNvCxnSpPr>
          <p:nvPr/>
        </p:nvCxnSpPr>
        <p:spPr>
          <a:xfrm flipV="1">
            <a:off x="4063160" y="1771942"/>
            <a:ext cx="1715157" cy="9038"/>
          </a:xfrm>
          <a:prstGeom prst="line">
            <a:avLst/>
          </a:prstGeom>
          <a:ln w="57150">
            <a:solidFill>
              <a:srgbClr val="FF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40">
            <a:extLst>
              <a:ext uri="{FF2B5EF4-FFF2-40B4-BE49-F238E27FC236}">
                <a16:creationId xmlns:a16="http://schemas.microsoft.com/office/drawing/2014/main" id="{75114720-A58E-40D4-99C7-1E480BAB42E1}"/>
              </a:ext>
            </a:extLst>
          </p:cNvPr>
          <p:cNvCxnSpPr>
            <a:cxnSpLocks/>
            <a:stCxn id="159" idx="6"/>
            <a:endCxn id="162" idx="2"/>
          </p:cNvCxnSpPr>
          <p:nvPr/>
        </p:nvCxnSpPr>
        <p:spPr>
          <a:xfrm>
            <a:off x="5778317" y="1771942"/>
            <a:ext cx="4972106" cy="0"/>
          </a:xfrm>
          <a:prstGeom prst="line">
            <a:avLst/>
          </a:prstGeom>
          <a:ln w="57150">
            <a:solidFill>
              <a:srgbClr val="464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Овал 3">
            <a:extLst>
              <a:ext uri="{FF2B5EF4-FFF2-40B4-BE49-F238E27FC236}">
                <a16:creationId xmlns:a16="http://schemas.microsoft.com/office/drawing/2014/main" id="{1A9A7B98-9371-4890-9D76-71DBFF7C08F0}"/>
              </a:ext>
            </a:extLst>
          </p:cNvPr>
          <p:cNvSpPr/>
          <p:nvPr/>
        </p:nvSpPr>
        <p:spPr>
          <a:xfrm>
            <a:off x="3726984" y="1612892"/>
            <a:ext cx="336176" cy="336176"/>
          </a:xfrm>
          <a:prstGeom prst="ellipse">
            <a:avLst/>
          </a:prstGeom>
          <a:solidFill>
            <a:srgbClr val="007D92"/>
          </a:solidFill>
          <a:ln w="57150">
            <a:solidFill>
              <a:srgbClr val="FFD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Овал 42">
            <a:extLst>
              <a:ext uri="{FF2B5EF4-FFF2-40B4-BE49-F238E27FC236}">
                <a16:creationId xmlns:a16="http://schemas.microsoft.com/office/drawing/2014/main" id="{F106DB61-96A3-4518-9704-75A7B14DA574}"/>
              </a:ext>
            </a:extLst>
          </p:cNvPr>
          <p:cNvSpPr/>
          <p:nvPr/>
        </p:nvSpPr>
        <p:spPr>
          <a:xfrm>
            <a:off x="5442141" y="1603854"/>
            <a:ext cx="336176" cy="336176"/>
          </a:xfrm>
          <a:prstGeom prst="ellipse">
            <a:avLst/>
          </a:prstGeom>
          <a:solidFill>
            <a:srgbClr val="007D92"/>
          </a:solidFill>
          <a:ln w="57150">
            <a:solidFill>
              <a:srgbClr val="464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Овал 43">
            <a:extLst>
              <a:ext uri="{FF2B5EF4-FFF2-40B4-BE49-F238E27FC236}">
                <a16:creationId xmlns:a16="http://schemas.microsoft.com/office/drawing/2014/main" id="{CE8CF97E-97B5-41DF-AA8F-0A0E32F0156E}"/>
              </a:ext>
            </a:extLst>
          </p:cNvPr>
          <p:cNvSpPr/>
          <p:nvPr/>
        </p:nvSpPr>
        <p:spPr>
          <a:xfrm>
            <a:off x="8828820" y="1612892"/>
            <a:ext cx="336176" cy="336176"/>
          </a:xfrm>
          <a:prstGeom prst="ellipse">
            <a:avLst/>
          </a:prstGeom>
          <a:solidFill>
            <a:srgbClr val="007D92"/>
          </a:solidFill>
          <a:ln w="57150">
            <a:solidFill>
              <a:srgbClr val="464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Овал 45">
            <a:extLst>
              <a:ext uri="{FF2B5EF4-FFF2-40B4-BE49-F238E27FC236}">
                <a16:creationId xmlns:a16="http://schemas.microsoft.com/office/drawing/2014/main" id="{D34BD132-C18F-4CA9-A542-F7864CFB5DE9}"/>
              </a:ext>
            </a:extLst>
          </p:cNvPr>
          <p:cNvSpPr/>
          <p:nvPr/>
        </p:nvSpPr>
        <p:spPr>
          <a:xfrm>
            <a:off x="10750423" y="1603854"/>
            <a:ext cx="336176" cy="336176"/>
          </a:xfrm>
          <a:prstGeom prst="ellipse">
            <a:avLst/>
          </a:prstGeom>
          <a:solidFill>
            <a:srgbClr val="007D92"/>
          </a:solidFill>
          <a:ln w="57150">
            <a:solidFill>
              <a:srgbClr val="464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E85B79A-977C-4D2E-B55E-899A84C15B7F}"/>
              </a:ext>
            </a:extLst>
          </p:cNvPr>
          <p:cNvSpPr txBox="1"/>
          <p:nvPr/>
        </p:nvSpPr>
        <p:spPr>
          <a:xfrm>
            <a:off x="155305" y="134286"/>
            <a:ext cx="3943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Трассировка ценности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96DDA7-8C36-4D18-967D-0739DFD86C59}"/>
              </a:ext>
            </a:extLst>
          </p:cNvPr>
          <p:cNvSpPr txBox="1"/>
          <p:nvPr/>
        </p:nvSpPr>
        <p:spPr>
          <a:xfrm>
            <a:off x="4723671" y="765219"/>
            <a:ext cx="21032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Точка входа в приложение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22A6B-5393-42CD-8D73-8192276ADB74}"/>
              </a:ext>
            </a:extLst>
          </p:cNvPr>
          <p:cNvSpPr txBox="1"/>
          <p:nvPr/>
        </p:nvSpPr>
        <p:spPr>
          <a:xfrm>
            <a:off x="8118926" y="976929"/>
            <a:ext cx="20500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Исполнение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5D2EB-D06A-4B67-801E-E3FD431B9409}"/>
              </a:ext>
            </a:extLst>
          </p:cNvPr>
          <p:cNvSpPr txBox="1"/>
          <p:nvPr/>
        </p:nvSpPr>
        <p:spPr>
          <a:xfrm>
            <a:off x="10258389" y="984958"/>
            <a:ext cx="17115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Результат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CFFEF-71B8-40E6-91FE-21CD48A464F2}"/>
              </a:ext>
            </a:extLst>
          </p:cNvPr>
          <p:cNvSpPr txBox="1"/>
          <p:nvPr/>
        </p:nvSpPr>
        <p:spPr>
          <a:xfrm>
            <a:off x="2407624" y="1335065"/>
            <a:ext cx="13784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Мотив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56F892D-042A-4A9A-9087-95D3E94CDFD8}"/>
              </a:ext>
            </a:extLst>
          </p:cNvPr>
          <p:cNvSpPr/>
          <p:nvPr/>
        </p:nvSpPr>
        <p:spPr>
          <a:xfrm rot="9334272" flipH="1">
            <a:off x="9153879" y="4517421"/>
            <a:ext cx="3863382" cy="3267121"/>
          </a:xfrm>
          <a:custGeom>
            <a:avLst/>
            <a:gdLst>
              <a:gd name="connsiteX0" fmla="*/ 1983960 w 3863382"/>
              <a:gd name="connsiteY0" fmla="*/ 1969053 h 3267121"/>
              <a:gd name="connsiteX1" fmla="*/ 7926 w 3863382"/>
              <a:gd name="connsiteY1" fmla="*/ 434720 h 3267121"/>
              <a:gd name="connsiteX2" fmla="*/ 1387275 w 3863382"/>
              <a:gd name="connsiteY2" fmla="*/ 31765 h 3267121"/>
              <a:gd name="connsiteX3" fmla="*/ 3735268 w 3863382"/>
              <a:gd name="connsiteY3" fmla="*/ 1101148 h 3267121"/>
              <a:gd name="connsiteX4" fmla="*/ 3386556 w 3863382"/>
              <a:gd name="connsiteY4" fmla="*/ 3239914 h 3267121"/>
              <a:gd name="connsiteX5" fmla="*/ 1976210 w 3863382"/>
              <a:gd name="connsiteY5" fmla="*/ 2286768 h 3267121"/>
              <a:gd name="connsiteX6" fmla="*/ 1983960 w 3863382"/>
              <a:gd name="connsiteY6" fmla="*/ 1969053 h 326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382" h="3267121">
                <a:moveTo>
                  <a:pt x="1983960" y="1969053"/>
                </a:moveTo>
                <a:cubicBezTo>
                  <a:pt x="1655913" y="1660378"/>
                  <a:pt x="107373" y="757601"/>
                  <a:pt x="7926" y="434720"/>
                </a:cubicBezTo>
                <a:cubicBezTo>
                  <a:pt x="-91521" y="111839"/>
                  <a:pt x="766051" y="-79306"/>
                  <a:pt x="1387275" y="31765"/>
                </a:cubicBezTo>
                <a:cubicBezTo>
                  <a:pt x="2008499" y="142836"/>
                  <a:pt x="3402055" y="566456"/>
                  <a:pt x="3735268" y="1101148"/>
                </a:cubicBezTo>
                <a:cubicBezTo>
                  <a:pt x="4068482" y="1635839"/>
                  <a:pt x="3679732" y="3042311"/>
                  <a:pt x="3386556" y="3239914"/>
                </a:cubicBezTo>
                <a:cubicBezTo>
                  <a:pt x="3093380" y="3437517"/>
                  <a:pt x="2206102" y="2501161"/>
                  <a:pt x="1976210" y="2286768"/>
                </a:cubicBezTo>
                <a:cubicBezTo>
                  <a:pt x="1746318" y="2072375"/>
                  <a:pt x="2312007" y="2277728"/>
                  <a:pt x="1983960" y="1969053"/>
                </a:cubicBezTo>
                <a:close/>
              </a:path>
            </a:pathLst>
          </a:cu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4653402-22F2-41A3-A936-08011073D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61" y="5254146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79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Прямая соединительная линия 26">
            <a:extLst>
              <a:ext uri="{FF2B5EF4-FFF2-40B4-BE49-F238E27FC236}">
                <a16:creationId xmlns:a16="http://schemas.microsoft.com/office/drawing/2014/main" id="{5FD19732-C111-4863-B112-826F71BEDCB7}"/>
              </a:ext>
            </a:extLst>
          </p:cNvPr>
          <p:cNvCxnSpPr>
            <a:cxnSpLocks/>
            <a:stCxn id="158" idx="6"/>
            <a:endCxn id="159" idx="6"/>
          </p:cNvCxnSpPr>
          <p:nvPr/>
        </p:nvCxnSpPr>
        <p:spPr>
          <a:xfrm flipV="1">
            <a:off x="4063160" y="1771942"/>
            <a:ext cx="1715157" cy="9038"/>
          </a:xfrm>
          <a:prstGeom prst="line">
            <a:avLst/>
          </a:prstGeom>
          <a:ln w="57150">
            <a:solidFill>
              <a:srgbClr val="FF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40">
            <a:extLst>
              <a:ext uri="{FF2B5EF4-FFF2-40B4-BE49-F238E27FC236}">
                <a16:creationId xmlns:a16="http://schemas.microsoft.com/office/drawing/2014/main" id="{75114720-A58E-40D4-99C7-1E480BAB42E1}"/>
              </a:ext>
            </a:extLst>
          </p:cNvPr>
          <p:cNvCxnSpPr>
            <a:cxnSpLocks/>
            <a:stCxn id="159" idx="6"/>
            <a:endCxn id="162" idx="2"/>
          </p:cNvCxnSpPr>
          <p:nvPr/>
        </p:nvCxnSpPr>
        <p:spPr>
          <a:xfrm>
            <a:off x="5778317" y="1771942"/>
            <a:ext cx="4972106" cy="0"/>
          </a:xfrm>
          <a:prstGeom prst="line">
            <a:avLst/>
          </a:prstGeom>
          <a:ln w="57150">
            <a:solidFill>
              <a:srgbClr val="464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Овал 3">
            <a:extLst>
              <a:ext uri="{FF2B5EF4-FFF2-40B4-BE49-F238E27FC236}">
                <a16:creationId xmlns:a16="http://schemas.microsoft.com/office/drawing/2014/main" id="{1A9A7B98-9371-4890-9D76-71DBFF7C08F0}"/>
              </a:ext>
            </a:extLst>
          </p:cNvPr>
          <p:cNvSpPr/>
          <p:nvPr/>
        </p:nvSpPr>
        <p:spPr>
          <a:xfrm>
            <a:off x="3726984" y="1612892"/>
            <a:ext cx="336176" cy="336176"/>
          </a:xfrm>
          <a:prstGeom prst="ellipse">
            <a:avLst/>
          </a:prstGeom>
          <a:solidFill>
            <a:srgbClr val="007D92"/>
          </a:solidFill>
          <a:ln w="57150">
            <a:solidFill>
              <a:srgbClr val="FFD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Овал 42">
            <a:extLst>
              <a:ext uri="{FF2B5EF4-FFF2-40B4-BE49-F238E27FC236}">
                <a16:creationId xmlns:a16="http://schemas.microsoft.com/office/drawing/2014/main" id="{F106DB61-96A3-4518-9704-75A7B14DA574}"/>
              </a:ext>
            </a:extLst>
          </p:cNvPr>
          <p:cNvSpPr/>
          <p:nvPr/>
        </p:nvSpPr>
        <p:spPr>
          <a:xfrm>
            <a:off x="5442141" y="1603854"/>
            <a:ext cx="336176" cy="336176"/>
          </a:xfrm>
          <a:prstGeom prst="ellipse">
            <a:avLst/>
          </a:prstGeom>
          <a:solidFill>
            <a:srgbClr val="007D92"/>
          </a:solidFill>
          <a:ln w="57150">
            <a:solidFill>
              <a:srgbClr val="464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Овал 43">
            <a:extLst>
              <a:ext uri="{FF2B5EF4-FFF2-40B4-BE49-F238E27FC236}">
                <a16:creationId xmlns:a16="http://schemas.microsoft.com/office/drawing/2014/main" id="{CE8CF97E-97B5-41DF-AA8F-0A0E32F0156E}"/>
              </a:ext>
            </a:extLst>
          </p:cNvPr>
          <p:cNvSpPr/>
          <p:nvPr/>
        </p:nvSpPr>
        <p:spPr>
          <a:xfrm>
            <a:off x="8828820" y="1612892"/>
            <a:ext cx="336176" cy="336176"/>
          </a:xfrm>
          <a:prstGeom prst="ellipse">
            <a:avLst/>
          </a:prstGeom>
          <a:solidFill>
            <a:srgbClr val="007D92"/>
          </a:solidFill>
          <a:ln w="57150">
            <a:solidFill>
              <a:srgbClr val="464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Овал 45">
            <a:extLst>
              <a:ext uri="{FF2B5EF4-FFF2-40B4-BE49-F238E27FC236}">
                <a16:creationId xmlns:a16="http://schemas.microsoft.com/office/drawing/2014/main" id="{D34BD132-C18F-4CA9-A542-F7864CFB5DE9}"/>
              </a:ext>
            </a:extLst>
          </p:cNvPr>
          <p:cNvSpPr/>
          <p:nvPr/>
        </p:nvSpPr>
        <p:spPr>
          <a:xfrm>
            <a:off x="10750423" y="1603854"/>
            <a:ext cx="336176" cy="336176"/>
          </a:xfrm>
          <a:prstGeom prst="ellipse">
            <a:avLst/>
          </a:prstGeom>
          <a:solidFill>
            <a:srgbClr val="007D92"/>
          </a:solidFill>
          <a:ln w="57150">
            <a:solidFill>
              <a:srgbClr val="464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D59381-1DCB-4B24-B8E9-E4506AA7D423}"/>
              </a:ext>
            </a:extLst>
          </p:cNvPr>
          <p:cNvSpPr txBox="1"/>
          <p:nvPr/>
        </p:nvSpPr>
        <p:spPr>
          <a:xfrm>
            <a:off x="4723671" y="765219"/>
            <a:ext cx="21032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Точка входа в приложение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64F7B0E-3C60-4734-A486-A57E216BA28E}"/>
              </a:ext>
            </a:extLst>
          </p:cNvPr>
          <p:cNvSpPr txBox="1"/>
          <p:nvPr/>
        </p:nvSpPr>
        <p:spPr>
          <a:xfrm>
            <a:off x="8118926" y="976929"/>
            <a:ext cx="20500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Исполнение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4F52071-839E-452E-88F9-B23017ACB03F}"/>
              </a:ext>
            </a:extLst>
          </p:cNvPr>
          <p:cNvSpPr txBox="1"/>
          <p:nvPr/>
        </p:nvSpPr>
        <p:spPr>
          <a:xfrm>
            <a:off x="10258389" y="984958"/>
            <a:ext cx="17115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Результат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E85B79A-977C-4D2E-B55E-899A84C15B7F}"/>
              </a:ext>
            </a:extLst>
          </p:cNvPr>
          <p:cNvSpPr txBox="1"/>
          <p:nvPr/>
        </p:nvSpPr>
        <p:spPr>
          <a:xfrm>
            <a:off x="155305" y="134286"/>
            <a:ext cx="3943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Трассировка ценности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95BF12-42DC-43FA-ACE2-2A7D58B1AAA9}"/>
              </a:ext>
            </a:extLst>
          </p:cNvPr>
          <p:cNvGrpSpPr/>
          <p:nvPr/>
        </p:nvGrpSpPr>
        <p:grpSpPr>
          <a:xfrm>
            <a:off x="3895072" y="2808324"/>
            <a:ext cx="544848" cy="683830"/>
            <a:chOff x="3895072" y="2808324"/>
            <a:chExt cx="852484" cy="477990"/>
          </a:xfrm>
        </p:grpSpPr>
        <p:sp>
          <p:nvSpPr>
            <p:cNvPr id="190" name="Прямоугольник 2">
              <a:extLst>
                <a:ext uri="{FF2B5EF4-FFF2-40B4-BE49-F238E27FC236}">
                  <a16:creationId xmlns:a16="http://schemas.microsoft.com/office/drawing/2014/main" id="{342A3003-7162-4435-8E1F-CA2C7CF37F76}"/>
                </a:ext>
              </a:extLst>
            </p:cNvPr>
            <p:cNvSpPr/>
            <p:nvPr/>
          </p:nvSpPr>
          <p:spPr>
            <a:xfrm>
              <a:off x="3895072" y="2808324"/>
              <a:ext cx="807720" cy="457200"/>
            </a:xfrm>
            <a:prstGeom prst="rect">
              <a:avLst/>
            </a:prstGeom>
            <a:noFill/>
            <a:ln w="28575"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Равнобедренный треугольник 5">
              <a:extLst>
                <a:ext uri="{FF2B5EF4-FFF2-40B4-BE49-F238E27FC236}">
                  <a16:creationId xmlns:a16="http://schemas.microsoft.com/office/drawing/2014/main" id="{E4DC3868-BBEE-43D4-949D-E8CA18449C33}"/>
                </a:ext>
              </a:extLst>
            </p:cNvPr>
            <p:cNvSpPr/>
            <p:nvPr/>
          </p:nvSpPr>
          <p:spPr>
            <a:xfrm rot="16020938">
              <a:off x="4553869" y="3092626"/>
              <a:ext cx="175976" cy="211399"/>
            </a:xfrm>
            <a:prstGeom prst="triangle">
              <a:avLst>
                <a:gd name="adj" fmla="val 0"/>
              </a:avLst>
            </a:prstGeom>
            <a:solidFill>
              <a:srgbClr val="007D92"/>
            </a:solidFill>
            <a:ln>
              <a:solidFill>
                <a:srgbClr val="007D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Равнобедренный треугольник 6">
              <a:extLst>
                <a:ext uri="{FF2B5EF4-FFF2-40B4-BE49-F238E27FC236}">
                  <a16:creationId xmlns:a16="http://schemas.microsoft.com/office/drawing/2014/main" id="{C3C4025F-2C3D-4CAD-8D2D-F8CEA7A68101}"/>
                </a:ext>
              </a:extLst>
            </p:cNvPr>
            <p:cNvSpPr/>
            <p:nvPr/>
          </p:nvSpPr>
          <p:spPr>
            <a:xfrm rot="5400000">
              <a:off x="4560929" y="3118740"/>
              <a:ext cx="133351" cy="14918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0B2EB95F-68BA-4A10-A114-5B156F4F9344}"/>
              </a:ext>
            </a:extLst>
          </p:cNvPr>
          <p:cNvGrpSpPr/>
          <p:nvPr/>
        </p:nvGrpSpPr>
        <p:grpSpPr>
          <a:xfrm>
            <a:off x="7371679" y="4763562"/>
            <a:ext cx="544848" cy="683830"/>
            <a:chOff x="3895072" y="2808324"/>
            <a:chExt cx="852484" cy="477990"/>
          </a:xfrm>
        </p:grpSpPr>
        <p:sp>
          <p:nvSpPr>
            <p:cNvPr id="246" name="Прямоугольник 2">
              <a:extLst>
                <a:ext uri="{FF2B5EF4-FFF2-40B4-BE49-F238E27FC236}">
                  <a16:creationId xmlns:a16="http://schemas.microsoft.com/office/drawing/2014/main" id="{BF1AC421-06B8-4ACF-94A0-1040A2810BD6}"/>
                </a:ext>
              </a:extLst>
            </p:cNvPr>
            <p:cNvSpPr/>
            <p:nvPr/>
          </p:nvSpPr>
          <p:spPr>
            <a:xfrm>
              <a:off x="3895072" y="2808324"/>
              <a:ext cx="807720" cy="457200"/>
            </a:xfrm>
            <a:prstGeom prst="rect">
              <a:avLst/>
            </a:prstGeom>
            <a:noFill/>
            <a:ln w="28575"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Равнобедренный треугольник 5">
              <a:extLst>
                <a:ext uri="{FF2B5EF4-FFF2-40B4-BE49-F238E27FC236}">
                  <a16:creationId xmlns:a16="http://schemas.microsoft.com/office/drawing/2014/main" id="{2C9CCA44-7395-41A7-A0A3-4A8DF1141E18}"/>
                </a:ext>
              </a:extLst>
            </p:cNvPr>
            <p:cNvSpPr/>
            <p:nvPr/>
          </p:nvSpPr>
          <p:spPr>
            <a:xfrm rot="16020938">
              <a:off x="4553869" y="3092626"/>
              <a:ext cx="175976" cy="211399"/>
            </a:xfrm>
            <a:prstGeom prst="triangle">
              <a:avLst>
                <a:gd name="adj" fmla="val 0"/>
              </a:avLst>
            </a:prstGeom>
            <a:solidFill>
              <a:srgbClr val="007D92"/>
            </a:solidFill>
            <a:ln>
              <a:solidFill>
                <a:srgbClr val="007D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Равнобедренный треугольник 6">
              <a:extLst>
                <a:ext uri="{FF2B5EF4-FFF2-40B4-BE49-F238E27FC236}">
                  <a16:creationId xmlns:a16="http://schemas.microsoft.com/office/drawing/2014/main" id="{E8838648-D045-483E-B38E-FE3717823E6B}"/>
                </a:ext>
              </a:extLst>
            </p:cNvPr>
            <p:cNvSpPr/>
            <p:nvPr/>
          </p:nvSpPr>
          <p:spPr>
            <a:xfrm rot="5400000">
              <a:off x="4560929" y="3118740"/>
              <a:ext cx="133351" cy="14918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24900CFB-F62A-41E5-AD16-9A7B04641A70}"/>
              </a:ext>
            </a:extLst>
          </p:cNvPr>
          <p:cNvGrpSpPr/>
          <p:nvPr/>
        </p:nvGrpSpPr>
        <p:grpSpPr>
          <a:xfrm>
            <a:off x="7365216" y="3818052"/>
            <a:ext cx="544848" cy="683830"/>
            <a:chOff x="3895072" y="2808324"/>
            <a:chExt cx="852484" cy="477990"/>
          </a:xfrm>
        </p:grpSpPr>
        <p:sp>
          <p:nvSpPr>
            <p:cNvPr id="250" name="Прямоугольник 2">
              <a:extLst>
                <a:ext uri="{FF2B5EF4-FFF2-40B4-BE49-F238E27FC236}">
                  <a16:creationId xmlns:a16="http://schemas.microsoft.com/office/drawing/2014/main" id="{AEF34E41-717B-46C6-9A31-72C99DCCD109}"/>
                </a:ext>
              </a:extLst>
            </p:cNvPr>
            <p:cNvSpPr/>
            <p:nvPr/>
          </p:nvSpPr>
          <p:spPr>
            <a:xfrm>
              <a:off x="3895072" y="2808324"/>
              <a:ext cx="807720" cy="457200"/>
            </a:xfrm>
            <a:prstGeom prst="rect">
              <a:avLst/>
            </a:prstGeom>
            <a:noFill/>
            <a:ln w="28575"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Равнобедренный треугольник 5">
              <a:extLst>
                <a:ext uri="{FF2B5EF4-FFF2-40B4-BE49-F238E27FC236}">
                  <a16:creationId xmlns:a16="http://schemas.microsoft.com/office/drawing/2014/main" id="{8BEC196A-C7F4-4869-B713-3F7B28DBFBEE}"/>
                </a:ext>
              </a:extLst>
            </p:cNvPr>
            <p:cNvSpPr/>
            <p:nvPr/>
          </p:nvSpPr>
          <p:spPr>
            <a:xfrm rot="16020938">
              <a:off x="4553869" y="3092626"/>
              <a:ext cx="175976" cy="211399"/>
            </a:xfrm>
            <a:prstGeom prst="triangle">
              <a:avLst>
                <a:gd name="adj" fmla="val 0"/>
              </a:avLst>
            </a:prstGeom>
            <a:solidFill>
              <a:srgbClr val="007D92"/>
            </a:solidFill>
            <a:ln>
              <a:solidFill>
                <a:srgbClr val="007D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Равнобедренный треугольник 6">
              <a:extLst>
                <a:ext uri="{FF2B5EF4-FFF2-40B4-BE49-F238E27FC236}">
                  <a16:creationId xmlns:a16="http://schemas.microsoft.com/office/drawing/2014/main" id="{13DAC4D4-742F-4649-B025-0F41CDD41BCF}"/>
                </a:ext>
              </a:extLst>
            </p:cNvPr>
            <p:cNvSpPr/>
            <p:nvPr/>
          </p:nvSpPr>
          <p:spPr>
            <a:xfrm rot="5400000">
              <a:off x="4560929" y="3118740"/>
              <a:ext cx="133351" cy="14918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0BB1B6B4-5865-4A39-94C5-2D005F0FB6E9}"/>
              </a:ext>
            </a:extLst>
          </p:cNvPr>
          <p:cNvGrpSpPr/>
          <p:nvPr/>
        </p:nvGrpSpPr>
        <p:grpSpPr>
          <a:xfrm>
            <a:off x="3857198" y="3801852"/>
            <a:ext cx="544848" cy="683830"/>
            <a:chOff x="3895072" y="2808324"/>
            <a:chExt cx="852484" cy="477990"/>
          </a:xfrm>
        </p:grpSpPr>
        <p:sp>
          <p:nvSpPr>
            <p:cNvPr id="254" name="Прямоугольник 2">
              <a:extLst>
                <a:ext uri="{FF2B5EF4-FFF2-40B4-BE49-F238E27FC236}">
                  <a16:creationId xmlns:a16="http://schemas.microsoft.com/office/drawing/2014/main" id="{01E44913-F4AE-4987-9513-91CEC719032A}"/>
                </a:ext>
              </a:extLst>
            </p:cNvPr>
            <p:cNvSpPr/>
            <p:nvPr/>
          </p:nvSpPr>
          <p:spPr>
            <a:xfrm>
              <a:off x="3895072" y="2808324"/>
              <a:ext cx="807720" cy="457200"/>
            </a:xfrm>
            <a:prstGeom prst="rect">
              <a:avLst/>
            </a:prstGeom>
            <a:noFill/>
            <a:ln w="28575"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Равнобедренный треугольник 5">
              <a:extLst>
                <a:ext uri="{FF2B5EF4-FFF2-40B4-BE49-F238E27FC236}">
                  <a16:creationId xmlns:a16="http://schemas.microsoft.com/office/drawing/2014/main" id="{BBE33022-BBCA-486A-89EB-7C4DBC0DE4C5}"/>
                </a:ext>
              </a:extLst>
            </p:cNvPr>
            <p:cNvSpPr/>
            <p:nvPr/>
          </p:nvSpPr>
          <p:spPr>
            <a:xfrm rot="16020938">
              <a:off x="4553869" y="3092626"/>
              <a:ext cx="175976" cy="211399"/>
            </a:xfrm>
            <a:prstGeom prst="triangle">
              <a:avLst>
                <a:gd name="adj" fmla="val 0"/>
              </a:avLst>
            </a:prstGeom>
            <a:solidFill>
              <a:srgbClr val="007D92"/>
            </a:solidFill>
            <a:ln>
              <a:solidFill>
                <a:srgbClr val="007D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Равнобедренный треугольник 6">
              <a:extLst>
                <a:ext uri="{FF2B5EF4-FFF2-40B4-BE49-F238E27FC236}">
                  <a16:creationId xmlns:a16="http://schemas.microsoft.com/office/drawing/2014/main" id="{051A3A12-5724-45E2-B614-485126E6BABE}"/>
                </a:ext>
              </a:extLst>
            </p:cNvPr>
            <p:cNvSpPr/>
            <p:nvPr/>
          </p:nvSpPr>
          <p:spPr>
            <a:xfrm rot="5400000">
              <a:off x="4560929" y="3118740"/>
              <a:ext cx="133351" cy="14918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3E9C827B-A7D6-435C-BFDF-5D15CCA86B1A}"/>
              </a:ext>
            </a:extLst>
          </p:cNvPr>
          <p:cNvGrpSpPr/>
          <p:nvPr/>
        </p:nvGrpSpPr>
        <p:grpSpPr>
          <a:xfrm>
            <a:off x="7358753" y="2826289"/>
            <a:ext cx="544848" cy="683830"/>
            <a:chOff x="3895072" y="2808324"/>
            <a:chExt cx="852484" cy="477990"/>
          </a:xfrm>
        </p:grpSpPr>
        <p:sp>
          <p:nvSpPr>
            <p:cNvPr id="258" name="Прямоугольник 2">
              <a:extLst>
                <a:ext uri="{FF2B5EF4-FFF2-40B4-BE49-F238E27FC236}">
                  <a16:creationId xmlns:a16="http://schemas.microsoft.com/office/drawing/2014/main" id="{02A20EDB-0C98-48A7-878E-152B9ED183E0}"/>
                </a:ext>
              </a:extLst>
            </p:cNvPr>
            <p:cNvSpPr/>
            <p:nvPr/>
          </p:nvSpPr>
          <p:spPr>
            <a:xfrm>
              <a:off x="3895072" y="2808324"/>
              <a:ext cx="807720" cy="457200"/>
            </a:xfrm>
            <a:prstGeom prst="rect">
              <a:avLst/>
            </a:prstGeom>
            <a:noFill/>
            <a:ln w="28575"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Равнобедренный треугольник 5">
              <a:extLst>
                <a:ext uri="{FF2B5EF4-FFF2-40B4-BE49-F238E27FC236}">
                  <a16:creationId xmlns:a16="http://schemas.microsoft.com/office/drawing/2014/main" id="{5733CAC7-E7FC-4CED-9FCD-E5CFB455D8EC}"/>
                </a:ext>
              </a:extLst>
            </p:cNvPr>
            <p:cNvSpPr/>
            <p:nvPr/>
          </p:nvSpPr>
          <p:spPr>
            <a:xfrm rot="16020938">
              <a:off x="4553869" y="3092626"/>
              <a:ext cx="175976" cy="211399"/>
            </a:xfrm>
            <a:prstGeom prst="triangle">
              <a:avLst>
                <a:gd name="adj" fmla="val 0"/>
              </a:avLst>
            </a:prstGeom>
            <a:solidFill>
              <a:srgbClr val="007D92"/>
            </a:solidFill>
            <a:ln>
              <a:solidFill>
                <a:srgbClr val="007D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Равнобедренный треугольник 6">
              <a:extLst>
                <a:ext uri="{FF2B5EF4-FFF2-40B4-BE49-F238E27FC236}">
                  <a16:creationId xmlns:a16="http://schemas.microsoft.com/office/drawing/2014/main" id="{4C533ECA-DA67-44DE-9616-46E3062FD687}"/>
                </a:ext>
              </a:extLst>
            </p:cNvPr>
            <p:cNvSpPr/>
            <p:nvPr/>
          </p:nvSpPr>
          <p:spPr>
            <a:xfrm rot="5400000">
              <a:off x="4560929" y="3118740"/>
              <a:ext cx="133351" cy="14918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3F716B01-CD1B-4D4C-9CC7-CD08271D984B}"/>
              </a:ext>
            </a:extLst>
          </p:cNvPr>
          <p:cNvGrpSpPr/>
          <p:nvPr/>
        </p:nvGrpSpPr>
        <p:grpSpPr>
          <a:xfrm>
            <a:off x="3826589" y="4760216"/>
            <a:ext cx="544848" cy="683830"/>
            <a:chOff x="3895072" y="2808324"/>
            <a:chExt cx="852484" cy="477990"/>
          </a:xfrm>
        </p:grpSpPr>
        <p:sp>
          <p:nvSpPr>
            <p:cNvPr id="262" name="Прямоугольник 2">
              <a:extLst>
                <a:ext uri="{FF2B5EF4-FFF2-40B4-BE49-F238E27FC236}">
                  <a16:creationId xmlns:a16="http://schemas.microsoft.com/office/drawing/2014/main" id="{C7C262A5-C254-40DE-861D-93608F454FA6}"/>
                </a:ext>
              </a:extLst>
            </p:cNvPr>
            <p:cNvSpPr/>
            <p:nvPr/>
          </p:nvSpPr>
          <p:spPr>
            <a:xfrm>
              <a:off x="3895072" y="2808324"/>
              <a:ext cx="807720" cy="457200"/>
            </a:xfrm>
            <a:prstGeom prst="rect">
              <a:avLst/>
            </a:prstGeom>
            <a:noFill/>
            <a:ln w="28575"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Равнобедренный треугольник 5">
              <a:extLst>
                <a:ext uri="{FF2B5EF4-FFF2-40B4-BE49-F238E27FC236}">
                  <a16:creationId xmlns:a16="http://schemas.microsoft.com/office/drawing/2014/main" id="{C4ED89A5-B87A-496C-9ACE-87E1A2A04CEB}"/>
                </a:ext>
              </a:extLst>
            </p:cNvPr>
            <p:cNvSpPr/>
            <p:nvPr/>
          </p:nvSpPr>
          <p:spPr>
            <a:xfrm rot="16020938">
              <a:off x="4553869" y="3092626"/>
              <a:ext cx="175976" cy="211399"/>
            </a:xfrm>
            <a:prstGeom prst="triangle">
              <a:avLst>
                <a:gd name="adj" fmla="val 0"/>
              </a:avLst>
            </a:prstGeom>
            <a:solidFill>
              <a:srgbClr val="007D92"/>
            </a:solidFill>
            <a:ln>
              <a:solidFill>
                <a:srgbClr val="007D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Равнобедренный треугольник 6">
              <a:extLst>
                <a:ext uri="{FF2B5EF4-FFF2-40B4-BE49-F238E27FC236}">
                  <a16:creationId xmlns:a16="http://schemas.microsoft.com/office/drawing/2014/main" id="{079B120D-4C74-4D01-B3B2-B0435583E9A8}"/>
                </a:ext>
              </a:extLst>
            </p:cNvPr>
            <p:cNvSpPr/>
            <p:nvPr/>
          </p:nvSpPr>
          <p:spPr>
            <a:xfrm rot="5400000">
              <a:off x="4560929" y="3118740"/>
              <a:ext cx="133351" cy="14918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8C02DBE6-5AD0-4969-8A1F-C8319E0D61D4}"/>
              </a:ext>
            </a:extLst>
          </p:cNvPr>
          <p:cNvGrpSpPr/>
          <p:nvPr/>
        </p:nvGrpSpPr>
        <p:grpSpPr>
          <a:xfrm>
            <a:off x="9684101" y="3149987"/>
            <a:ext cx="544848" cy="683830"/>
            <a:chOff x="3895072" y="2808324"/>
            <a:chExt cx="852484" cy="477990"/>
          </a:xfrm>
        </p:grpSpPr>
        <p:sp>
          <p:nvSpPr>
            <p:cNvPr id="266" name="Прямоугольник 2">
              <a:extLst>
                <a:ext uri="{FF2B5EF4-FFF2-40B4-BE49-F238E27FC236}">
                  <a16:creationId xmlns:a16="http://schemas.microsoft.com/office/drawing/2014/main" id="{3962841C-739D-4FFF-AE79-8D1EBDA33CCB}"/>
                </a:ext>
              </a:extLst>
            </p:cNvPr>
            <p:cNvSpPr/>
            <p:nvPr/>
          </p:nvSpPr>
          <p:spPr>
            <a:xfrm>
              <a:off x="3895072" y="2808324"/>
              <a:ext cx="807720" cy="457200"/>
            </a:xfrm>
            <a:prstGeom prst="rect">
              <a:avLst/>
            </a:prstGeom>
            <a:noFill/>
            <a:ln w="28575"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Равнобедренный треугольник 5">
              <a:extLst>
                <a:ext uri="{FF2B5EF4-FFF2-40B4-BE49-F238E27FC236}">
                  <a16:creationId xmlns:a16="http://schemas.microsoft.com/office/drawing/2014/main" id="{50CDF54B-E998-4106-94E4-1F1B6FBC0397}"/>
                </a:ext>
              </a:extLst>
            </p:cNvPr>
            <p:cNvSpPr/>
            <p:nvPr/>
          </p:nvSpPr>
          <p:spPr>
            <a:xfrm rot="16020938">
              <a:off x="4553869" y="3092626"/>
              <a:ext cx="175976" cy="211399"/>
            </a:xfrm>
            <a:prstGeom prst="triangle">
              <a:avLst>
                <a:gd name="adj" fmla="val 0"/>
              </a:avLst>
            </a:prstGeom>
            <a:solidFill>
              <a:srgbClr val="007D92"/>
            </a:solidFill>
            <a:ln>
              <a:solidFill>
                <a:srgbClr val="007D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Равнобедренный треугольник 6">
              <a:extLst>
                <a:ext uri="{FF2B5EF4-FFF2-40B4-BE49-F238E27FC236}">
                  <a16:creationId xmlns:a16="http://schemas.microsoft.com/office/drawing/2014/main" id="{3C2FD157-D638-4111-BDB1-38274CF6BAA0}"/>
                </a:ext>
              </a:extLst>
            </p:cNvPr>
            <p:cNvSpPr/>
            <p:nvPr/>
          </p:nvSpPr>
          <p:spPr>
            <a:xfrm rot="5400000">
              <a:off x="4560929" y="3118740"/>
              <a:ext cx="133351" cy="14918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516DA66-B030-4746-A5C6-0ED733954C53}"/>
              </a:ext>
            </a:extLst>
          </p:cNvPr>
          <p:cNvGrpSpPr/>
          <p:nvPr/>
        </p:nvGrpSpPr>
        <p:grpSpPr>
          <a:xfrm>
            <a:off x="9727357" y="4106129"/>
            <a:ext cx="544848" cy="683830"/>
            <a:chOff x="3895072" y="2808324"/>
            <a:chExt cx="852484" cy="477990"/>
          </a:xfrm>
        </p:grpSpPr>
        <p:sp>
          <p:nvSpPr>
            <p:cNvPr id="270" name="Прямоугольник 2">
              <a:extLst>
                <a:ext uri="{FF2B5EF4-FFF2-40B4-BE49-F238E27FC236}">
                  <a16:creationId xmlns:a16="http://schemas.microsoft.com/office/drawing/2014/main" id="{0BA7B943-21C1-43BF-9821-68F7050C067C}"/>
                </a:ext>
              </a:extLst>
            </p:cNvPr>
            <p:cNvSpPr/>
            <p:nvPr/>
          </p:nvSpPr>
          <p:spPr>
            <a:xfrm>
              <a:off x="3895072" y="2808324"/>
              <a:ext cx="807720" cy="457200"/>
            </a:xfrm>
            <a:prstGeom prst="rect">
              <a:avLst/>
            </a:prstGeom>
            <a:noFill/>
            <a:ln w="28575"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Равнобедренный треугольник 5">
              <a:extLst>
                <a:ext uri="{FF2B5EF4-FFF2-40B4-BE49-F238E27FC236}">
                  <a16:creationId xmlns:a16="http://schemas.microsoft.com/office/drawing/2014/main" id="{DD814741-5266-45D0-97D1-9128D66FF794}"/>
                </a:ext>
              </a:extLst>
            </p:cNvPr>
            <p:cNvSpPr/>
            <p:nvPr/>
          </p:nvSpPr>
          <p:spPr>
            <a:xfrm rot="16020938">
              <a:off x="4553869" y="3092626"/>
              <a:ext cx="175976" cy="211399"/>
            </a:xfrm>
            <a:prstGeom prst="triangle">
              <a:avLst>
                <a:gd name="adj" fmla="val 0"/>
              </a:avLst>
            </a:prstGeom>
            <a:solidFill>
              <a:srgbClr val="007D92"/>
            </a:solidFill>
            <a:ln>
              <a:solidFill>
                <a:srgbClr val="007D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Равнобедренный треугольник 6">
              <a:extLst>
                <a:ext uri="{FF2B5EF4-FFF2-40B4-BE49-F238E27FC236}">
                  <a16:creationId xmlns:a16="http://schemas.microsoft.com/office/drawing/2014/main" id="{2A647362-7C1F-4DB5-87D3-B82FBB0E35D5}"/>
                </a:ext>
              </a:extLst>
            </p:cNvPr>
            <p:cNvSpPr/>
            <p:nvPr/>
          </p:nvSpPr>
          <p:spPr>
            <a:xfrm rot="5400000">
              <a:off x="4560929" y="3118740"/>
              <a:ext cx="133351" cy="14918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15F3B61-504A-477E-91DD-CB83FA68650A}"/>
              </a:ext>
            </a:extLst>
          </p:cNvPr>
          <p:cNvGrpSpPr/>
          <p:nvPr/>
        </p:nvGrpSpPr>
        <p:grpSpPr>
          <a:xfrm>
            <a:off x="9679685" y="5236590"/>
            <a:ext cx="544848" cy="683830"/>
            <a:chOff x="3895072" y="2808324"/>
            <a:chExt cx="852484" cy="477990"/>
          </a:xfrm>
        </p:grpSpPr>
        <p:sp>
          <p:nvSpPr>
            <p:cNvPr id="274" name="Прямоугольник 2">
              <a:extLst>
                <a:ext uri="{FF2B5EF4-FFF2-40B4-BE49-F238E27FC236}">
                  <a16:creationId xmlns:a16="http://schemas.microsoft.com/office/drawing/2014/main" id="{39ECF73A-AA95-4A1A-B6B5-023DBF8ED218}"/>
                </a:ext>
              </a:extLst>
            </p:cNvPr>
            <p:cNvSpPr/>
            <p:nvPr/>
          </p:nvSpPr>
          <p:spPr>
            <a:xfrm>
              <a:off x="3895072" y="2808324"/>
              <a:ext cx="807720" cy="457200"/>
            </a:xfrm>
            <a:prstGeom prst="rect">
              <a:avLst/>
            </a:prstGeom>
            <a:noFill/>
            <a:ln w="28575"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Равнобедренный треугольник 5">
              <a:extLst>
                <a:ext uri="{FF2B5EF4-FFF2-40B4-BE49-F238E27FC236}">
                  <a16:creationId xmlns:a16="http://schemas.microsoft.com/office/drawing/2014/main" id="{333E7020-5C39-4583-8733-E0BCC2CEA474}"/>
                </a:ext>
              </a:extLst>
            </p:cNvPr>
            <p:cNvSpPr/>
            <p:nvPr/>
          </p:nvSpPr>
          <p:spPr>
            <a:xfrm rot="16020938">
              <a:off x="4553869" y="3092626"/>
              <a:ext cx="175976" cy="211399"/>
            </a:xfrm>
            <a:prstGeom prst="triangle">
              <a:avLst>
                <a:gd name="adj" fmla="val 0"/>
              </a:avLst>
            </a:prstGeom>
            <a:solidFill>
              <a:srgbClr val="007D92"/>
            </a:solidFill>
            <a:ln>
              <a:solidFill>
                <a:srgbClr val="007D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Равнобедренный треугольник 6">
              <a:extLst>
                <a:ext uri="{FF2B5EF4-FFF2-40B4-BE49-F238E27FC236}">
                  <a16:creationId xmlns:a16="http://schemas.microsoft.com/office/drawing/2014/main" id="{0D5B4E1C-225F-42E5-9063-FEB9558DC906}"/>
                </a:ext>
              </a:extLst>
            </p:cNvPr>
            <p:cNvSpPr/>
            <p:nvPr/>
          </p:nvSpPr>
          <p:spPr>
            <a:xfrm rot="5400000">
              <a:off x="4560929" y="3118740"/>
              <a:ext cx="133351" cy="14918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D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A9A5FFE-8E8A-438E-ADA5-B7CA4F79E2CF}"/>
              </a:ext>
            </a:extLst>
          </p:cNvPr>
          <p:cNvSpPr txBox="1"/>
          <p:nvPr/>
        </p:nvSpPr>
        <p:spPr>
          <a:xfrm>
            <a:off x="2407624" y="1335065"/>
            <a:ext cx="13784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Мотив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40897CC-2B5C-4A0E-BC5A-4AFDD9C5A042}"/>
              </a:ext>
            </a:extLst>
          </p:cNvPr>
          <p:cNvSpPr/>
          <p:nvPr/>
        </p:nvSpPr>
        <p:spPr>
          <a:xfrm>
            <a:off x="3508827" y="2220343"/>
            <a:ext cx="1214844" cy="3696072"/>
          </a:xfrm>
          <a:prstGeom prst="ellipse">
            <a:avLst/>
          </a:prstGeom>
          <a:noFill/>
          <a:ln>
            <a:solidFill>
              <a:srgbClr val="FFD7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D378B9F-E176-49EC-9A58-24E7B9743F90}"/>
              </a:ext>
            </a:extLst>
          </p:cNvPr>
          <p:cNvSpPr/>
          <p:nvPr/>
        </p:nvSpPr>
        <p:spPr>
          <a:xfrm>
            <a:off x="7009450" y="2398741"/>
            <a:ext cx="1214844" cy="3696072"/>
          </a:xfrm>
          <a:prstGeom prst="ellipse">
            <a:avLst/>
          </a:prstGeom>
          <a:noFill/>
          <a:ln>
            <a:solidFill>
              <a:srgbClr val="FFD7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AB5536D-EA02-4521-A65D-CF1EA676D5CF}"/>
              </a:ext>
            </a:extLst>
          </p:cNvPr>
          <p:cNvSpPr/>
          <p:nvPr/>
        </p:nvSpPr>
        <p:spPr>
          <a:xfrm>
            <a:off x="9349103" y="2600008"/>
            <a:ext cx="1214844" cy="3696072"/>
          </a:xfrm>
          <a:prstGeom prst="ellipse">
            <a:avLst/>
          </a:prstGeom>
          <a:noFill/>
          <a:ln>
            <a:solidFill>
              <a:srgbClr val="FFD7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F85FE40-034E-42FD-AA69-0332FF066CDF}"/>
              </a:ext>
            </a:extLst>
          </p:cNvPr>
          <p:cNvCxnSpPr>
            <a:cxnSpLocks/>
            <a:stCxn id="159" idx="3"/>
            <a:endCxn id="58" idx="7"/>
          </p:cNvCxnSpPr>
          <p:nvPr/>
        </p:nvCxnSpPr>
        <p:spPr>
          <a:xfrm flipH="1">
            <a:off x="4545761" y="1890798"/>
            <a:ext cx="945612" cy="870822"/>
          </a:xfrm>
          <a:prstGeom prst="line">
            <a:avLst/>
          </a:prstGeom>
          <a:ln w="19050">
            <a:solidFill>
              <a:srgbClr val="FFD7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B3ED74B4-723C-4868-8C1F-44B88ED3C933}"/>
              </a:ext>
            </a:extLst>
          </p:cNvPr>
          <p:cNvCxnSpPr>
            <a:cxnSpLocks/>
            <a:stCxn id="160" idx="3"/>
          </p:cNvCxnSpPr>
          <p:nvPr/>
        </p:nvCxnSpPr>
        <p:spPr>
          <a:xfrm flipH="1">
            <a:off x="7874610" y="1899836"/>
            <a:ext cx="1003442" cy="704704"/>
          </a:xfrm>
          <a:prstGeom prst="line">
            <a:avLst/>
          </a:prstGeom>
          <a:ln w="19050">
            <a:solidFill>
              <a:srgbClr val="FFD7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EEA8D43B-2BBC-4397-A304-F788C1E62C36}"/>
              </a:ext>
            </a:extLst>
          </p:cNvPr>
          <p:cNvCxnSpPr>
            <a:cxnSpLocks/>
            <a:endCxn id="68" idx="7"/>
          </p:cNvCxnSpPr>
          <p:nvPr/>
        </p:nvCxnSpPr>
        <p:spPr>
          <a:xfrm flipH="1">
            <a:off x="10386037" y="1930542"/>
            <a:ext cx="463330" cy="1210743"/>
          </a:xfrm>
          <a:prstGeom prst="line">
            <a:avLst/>
          </a:prstGeom>
          <a:ln w="19050">
            <a:solidFill>
              <a:srgbClr val="FFD7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66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358617-7222-47EF-9ACF-9BA05C7D152C}"/>
              </a:ext>
            </a:extLst>
          </p:cNvPr>
          <p:cNvSpPr txBox="1"/>
          <p:nvPr/>
        </p:nvSpPr>
        <p:spPr>
          <a:xfrm>
            <a:off x="416885" y="328763"/>
            <a:ext cx="1042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D700"/>
                </a:solidFill>
                <a:latin typeface="Trebuchet MS" panose="020B0603020202020204" pitchFamily="34" charset="0"/>
              </a:rPr>
              <a:t>Работа за рамками артефактов</a:t>
            </a:r>
            <a:endParaRPr lang="en-US" sz="32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AFC895-AB09-4072-B6E9-4F129B1C7FA0}"/>
              </a:ext>
            </a:extLst>
          </p:cNvPr>
          <p:cNvSpPr/>
          <p:nvPr/>
        </p:nvSpPr>
        <p:spPr>
          <a:xfrm>
            <a:off x="7666182" y="0"/>
            <a:ext cx="4525818" cy="6858000"/>
          </a:xfrm>
          <a:prstGeom prst="rect">
            <a:avLst/>
          </a:prstGeom>
          <a:solidFill>
            <a:srgbClr val="464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8FDD98F-F5CE-493B-B9E8-204837117FFC}"/>
              </a:ext>
            </a:extLst>
          </p:cNvPr>
          <p:cNvSpPr/>
          <p:nvPr/>
        </p:nvSpPr>
        <p:spPr>
          <a:xfrm>
            <a:off x="4525819" y="0"/>
            <a:ext cx="3140363" cy="6858000"/>
          </a:xfrm>
          <a:prstGeom prst="triangle">
            <a:avLst>
              <a:gd name="adj" fmla="val 100000"/>
            </a:avLst>
          </a:prstGeom>
          <a:solidFill>
            <a:srgbClr val="464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7943B-7C16-4111-97FE-4AF935C30573}"/>
              </a:ext>
            </a:extLst>
          </p:cNvPr>
          <p:cNvSpPr txBox="1"/>
          <p:nvPr/>
        </p:nvSpPr>
        <p:spPr>
          <a:xfrm>
            <a:off x="1014286" y="2316368"/>
            <a:ext cx="3291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Погружаем в бизнес домен в целом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8851E-FCB8-49DB-AEDE-842870792CDC}"/>
              </a:ext>
            </a:extLst>
          </p:cNvPr>
          <p:cNvSpPr txBox="1"/>
          <p:nvPr/>
        </p:nvSpPr>
        <p:spPr>
          <a:xfrm>
            <a:off x="937450" y="4550195"/>
            <a:ext cx="3291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Заинтересовываем в бизнесе заказчика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6B531-B8C1-4DCF-9660-E32328677C04}"/>
              </a:ext>
            </a:extLst>
          </p:cNvPr>
          <p:cNvSpPr txBox="1"/>
          <p:nvPr/>
        </p:nvSpPr>
        <p:spPr>
          <a:xfrm>
            <a:off x="8245922" y="4632738"/>
            <a:ext cx="3864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Учим относиться к заказчикам, как к людям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38766-E8F9-4FE1-BBEA-686D6A7C1F03}"/>
              </a:ext>
            </a:extLst>
          </p:cNvPr>
          <p:cNvSpPr txBox="1"/>
          <p:nvPr/>
        </p:nvSpPr>
        <p:spPr>
          <a:xfrm>
            <a:off x="8245922" y="2316369"/>
            <a:ext cx="336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Ищем агентов влияния в командах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52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358617-7222-47EF-9ACF-9BA05C7D152C}"/>
              </a:ext>
            </a:extLst>
          </p:cNvPr>
          <p:cNvSpPr txBox="1"/>
          <p:nvPr/>
        </p:nvSpPr>
        <p:spPr>
          <a:xfrm>
            <a:off x="133631" y="213896"/>
            <a:ext cx="37999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D700"/>
                </a:solidFill>
                <a:latin typeface="Trebuchet MS" panose="020B0603020202020204" pitchFamily="34" charset="0"/>
              </a:rPr>
              <a:t>Погружаем с умом</a:t>
            </a:r>
            <a:endParaRPr lang="en-US" sz="32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7943B-7C16-4111-97FE-4AF935C30573}"/>
              </a:ext>
            </a:extLst>
          </p:cNvPr>
          <p:cNvSpPr txBox="1"/>
          <p:nvPr/>
        </p:nvSpPr>
        <p:spPr>
          <a:xfrm>
            <a:off x="9970695" y="6207916"/>
            <a:ext cx="14288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D700"/>
                </a:solidFill>
              </a:rPr>
              <a:t>Сложность</a:t>
            </a:r>
            <a:endParaRPr lang="en-US" dirty="0">
              <a:solidFill>
                <a:srgbClr val="FFD7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4037B8-9A4B-4BD0-BA27-0F1886887A15}"/>
              </a:ext>
            </a:extLst>
          </p:cNvPr>
          <p:cNvCxnSpPr/>
          <p:nvPr/>
        </p:nvCxnSpPr>
        <p:spPr>
          <a:xfrm>
            <a:off x="486334" y="6675120"/>
            <a:ext cx="10822642" cy="0"/>
          </a:xfrm>
          <a:prstGeom prst="straightConnector1">
            <a:avLst/>
          </a:prstGeom>
          <a:ln w="44450">
            <a:solidFill>
              <a:srgbClr val="FFD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0530FB0-F87B-401A-8A6B-151ACE076355}"/>
              </a:ext>
            </a:extLst>
          </p:cNvPr>
          <p:cNvSpPr txBox="1"/>
          <p:nvPr/>
        </p:nvSpPr>
        <p:spPr>
          <a:xfrm>
            <a:off x="9943672" y="2185660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Клиринг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C1894E-5B8F-4FA6-8585-08D01DBEB0ED}"/>
              </a:ext>
            </a:extLst>
          </p:cNvPr>
          <p:cNvSpPr txBox="1"/>
          <p:nvPr/>
        </p:nvSpPr>
        <p:spPr>
          <a:xfrm>
            <a:off x="8255334" y="3402303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Новация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3755C6-1301-4B3A-9638-3564186D1CB4}"/>
              </a:ext>
            </a:extLst>
          </p:cNvPr>
          <p:cNvSpPr txBox="1"/>
          <p:nvPr/>
        </p:nvSpPr>
        <p:spPr>
          <a:xfrm>
            <a:off x="9943672" y="4432061"/>
            <a:ext cx="17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Margin Call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1E93AC-2B0A-4B9D-B4FC-3DF0ADC3F4F5}"/>
              </a:ext>
            </a:extLst>
          </p:cNvPr>
          <p:cNvSpPr txBox="1"/>
          <p:nvPr/>
        </p:nvSpPr>
        <p:spPr>
          <a:xfrm>
            <a:off x="8765063" y="851286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Mark to Market</a:t>
            </a:r>
          </a:p>
        </p:txBody>
      </p:sp>
    </p:spTree>
    <p:extLst>
      <p:ext uri="{BB962C8B-B14F-4D97-AF65-F5344CB8AC3E}">
        <p14:creationId xmlns:p14="http://schemas.microsoft.com/office/powerpoint/2010/main" val="204491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BAD054-FA5A-48A6-A083-7F69F1FAD961}"/>
              </a:ext>
            </a:extLst>
          </p:cNvPr>
          <p:cNvSpPr/>
          <p:nvPr/>
        </p:nvSpPr>
        <p:spPr>
          <a:xfrm>
            <a:off x="0" y="0"/>
            <a:ext cx="8039101" cy="6858000"/>
          </a:xfrm>
          <a:prstGeom prst="rect">
            <a:avLst/>
          </a:prstGeom>
          <a:solidFill>
            <a:srgbClr val="007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58617-7222-47EF-9ACF-9BA05C7D152C}"/>
              </a:ext>
            </a:extLst>
          </p:cNvPr>
          <p:cNvSpPr txBox="1"/>
          <p:nvPr/>
        </p:nvSpPr>
        <p:spPr>
          <a:xfrm>
            <a:off x="133631" y="213896"/>
            <a:ext cx="37999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D700"/>
                </a:solidFill>
                <a:latin typeface="Trebuchet MS" panose="020B0603020202020204" pitchFamily="34" charset="0"/>
              </a:rPr>
              <a:t>Погружаем с умом</a:t>
            </a:r>
            <a:endParaRPr lang="en-US" sz="32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7943B-7C16-4111-97FE-4AF935C30573}"/>
              </a:ext>
            </a:extLst>
          </p:cNvPr>
          <p:cNvSpPr txBox="1"/>
          <p:nvPr/>
        </p:nvSpPr>
        <p:spPr>
          <a:xfrm>
            <a:off x="9970695" y="6207916"/>
            <a:ext cx="14288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D700"/>
                </a:solidFill>
              </a:rPr>
              <a:t>Сложность</a:t>
            </a:r>
            <a:endParaRPr lang="en-US" dirty="0">
              <a:solidFill>
                <a:srgbClr val="FFD7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4037B8-9A4B-4BD0-BA27-0F1886887A15}"/>
              </a:ext>
            </a:extLst>
          </p:cNvPr>
          <p:cNvCxnSpPr/>
          <p:nvPr/>
        </p:nvCxnSpPr>
        <p:spPr>
          <a:xfrm>
            <a:off x="486334" y="6675120"/>
            <a:ext cx="10822642" cy="0"/>
          </a:xfrm>
          <a:prstGeom prst="straightConnector1">
            <a:avLst/>
          </a:prstGeom>
          <a:ln w="44450">
            <a:solidFill>
              <a:srgbClr val="FFD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E138A2B-DB74-4B5A-93A0-CCEB8F2377E6}"/>
              </a:ext>
            </a:extLst>
          </p:cNvPr>
          <p:cNvSpPr txBox="1"/>
          <p:nvPr/>
        </p:nvSpPr>
        <p:spPr>
          <a:xfrm>
            <a:off x="4451724" y="2045861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Свопы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8A3FCB-3F34-478E-AE42-D2296E7A4C61}"/>
              </a:ext>
            </a:extLst>
          </p:cNvPr>
          <p:cNvSpPr txBox="1"/>
          <p:nvPr/>
        </p:nvSpPr>
        <p:spPr>
          <a:xfrm>
            <a:off x="6053138" y="4506459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Опционы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833AAA-A899-4CF0-950A-02A84093835D}"/>
              </a:ext>
            </a:extLst>
          </p:cNvPr>
          <p:cNvSpPr txBox="1"/>
          <p:nvPr/>
        </p:nvSpPr>
        <p:spPr>
          <a:xfrm>
            <a:off x="5381625" y="107745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Фьючерсы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530FB0-F87B-401A-8A6B-151ACE076355}"/>
              </a:ext>
            </a:extLst>
          </p:cNvPr>
          <p:cNvSpPr txBox="1"/>
          <p:nvPr/>
        </p:nvSpPr>
        <p:spPr>
          <a:xfrm>
            <a:off x="9943672" y="2185660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Клиринг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C1894E-5B8F-4FA6-8585-08D01DBEB0ED}"/>
              </a:ext>
            </a:extLst>
          </p:cNvPr>
          <p:cNvSpPr txBox="1"/>
          <p:nvPr/>
        </p:nvSpPr>
        <p:spPr>
          <a:xfrm>
            <a:off x="8255334" y="3402303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Новация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3755C6-1301-4B3A-9638-3564186D1CB4}"/>
              </a:ext>
            </a:extLst>
          </p:cNvPr>
          <p:cNvSpPr txBox="1"/>
          <p:nvPr/>
        </p:nvSpPr>
        <p:spPr>
          <a:xfrm>
            <a:off x="9943672" y="4432061"/>
            <a:ext cx="17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Margin Call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1E93AC-2B0A-4B9D-B4FC-3DF0ADC3F4F5}"/>
              </a:ext>
            </a:extLst>
          </p:cNvPr>
          <p:cNvSpPr txBox="1"/>
          <p:nvPr/>
        </p:nvSpPr>
        <p:spPr>
          <a:xfrm>
            <a:off x="8765063" y="851286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Mark to Market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3A6729-D2DE-4779-98B6-66A4C4D5FBA0}"/>
              </a:ext>
            </a:extLst>
          </p:cNvPr>
          <p:cNvSpPr txBox="1"/>
          <p:nvPr/>
        </p:nvSpPr>
        <p:spPr>
          <a:xfrm>
            <a:off x="5657228" y="3167390"/>
            <a:ext cx="298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Forex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62D6AD-24ED-4422-8E4B-ACFE8AC0B5CF}"/>
              </a:ext>
            </a:extLst>
          </p:cNvPr>
          <p:cNvSpPr txBox="1"/>
          <p:nvPr/>
        </p:nvSpPr>
        <p:spPr>
          <a:xfrm>
            <a:off x="4186663" y="5464586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Хэдж фонды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0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BAD054-FA5A-48A6-A083-7F69F1FAD961}"/>
              </a:ext>
            </a:extLst>
          </p:cNvPr>
          <p:cNvSpPr/>
          <p:nvPr/>
        </p:nvSpPr>
        <p:spPr>
          <a:xfrm>
            <a:off x="4067176" y="0"/>
            <a:ext cx="3971925" cy="6858000"/>
          </a:xfrm>
          <a:prstGeom prst="rect">
            <a:avLst/>
          </a:prstGeom>
          <a:solidFill>
            <a:srgbClr val="007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31C00-1226-4595-AF44-2D40F86AE938}"/>
              </a:ext>
            </a:extLst>
          </p:cNvPr>
          <p:cNvSpPr/>
          <p:nvPr/>
        </p:nvSpPr>
        <p:spPr>
          <a:xfrm>
            <a:off x="2" y="0"/>
            <a:ext cx="40671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58617-7222-47EF-9ACF-9BA05C7D152C}"/>
              </a:ext>
            </a:extLst>
          </p:cNvPr>
          <p:cNvSpPr txBox="1"/>
          <p:nvPr/>
        </p:nvSpPr>
        <p:spPr>
          <a:xfrm>
            <a:off x="133631" y="213896"/>
            <a:ext cx="37999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D700"/>
                </a:solidFill>
                <a:latin typeface="Trebuchet MS" panose="020B0603020202020204" pitchFamily="34" charset="0"/>
              </a:rPr>
              <a:t>Погружаем с умом</a:t>
            </a:r>
            <a:endParaRPr lang="en-US" sz="32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7943B-7C16-4111-97FE-4AF935C30573}"/>
              </a:ext>
            </a:extLst>
          </p:cNvPr>
          <p:cNvSpPr txBox="1"/>
          <p:nvPr/>
        </p:nvSpPr>
        <p:spPr>
          <a:xfrm>
            <a:off x="9970695" y="6207916"/>
            <a:ext cx="14288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D700"/>
                </a:solidFill>
              </a:rPr>
              <a:t>Сложность</a:t>
            </a:r>
            <a:endParaRPr lang="en-US" dirty="0">
              <a:solidFill>
                <a:srgbClr val="FFD7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4037B8-9A4B-4BD0-BA27-0F1886887A15}"/>
              </a:ext>
            </a:extLst>
          </p:cNvPr>
          <p:cNvCxnSpPr/>
          <p:nvPr/>
        </p:nvCxnSpPr>
        <p:spPr>
          <a:xfrm>
            <a:off x="486334" y="6675120"/>
            <a:ext cx="10822642" cy="0"/>
          </a:xfrm>
          <a:prstGeom prst="straightConnector1">
            <a:avLst/>
          </a:prstGeom>
          <a:ln w="44450">
            <a:solidFill>
              <a:srgbClr val="FFD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E138A2B-DB74-4B5A-93A0-CCEB8F2377E6}"/>
              </a:ext>
            </a:extLst>
          </p:cNvPr>
          <p:cNvSpPr txBox="1"/>
          <p:nvPr/>
        </p:nvSpPr>
        <p:spPr>
          <a:xfrm>
            <a:off x="4451724" y="2045861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Свопы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8A3FCB-3F34-478E-AE42-D2296E7A4C61}"/>
              </a:ext>
            </a:extLst>
          </p:cNvPr>
          <p:cNvSpPr txBox="1"/>
          <p:nvPr/>
        </p:nvSpPr>
        <p:spPr>
          <a:xfrm>
            <a:off x="6053138" y="4506459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Опционы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833AAA-A899-4CF0-950A-02A84093835D}"/>
              </a:ext>
            </a:extLst>
          </p:cNvPr>
          <p:cNvSpPr txBox="1"/>
          <p:nvPr/>
        </p:nvSpPr>
        <p:spPr>
          <a:xfrm>
            <a:off x="5381625" y="107745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Фьючерсы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530FB0-F87B-401A-8A6B-151ACE076355}"/>
              </a:ext>
            </a:extLst>
          </p:cNvPr>
          <p:cNvSpPr txBox="1"/>
          <p:nvPr/>
        </p:nvSpPr>
        <p:spPr>
          <a:xfrm>
            <a:off x="9943672" y="2185660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Клиринг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C1894E-5B8F-4FA6-8585-08D01DBEB0ED}"/>
              </a:ext>
            </a:extLst>
          </p:cNvPr>
          <p:cNvSpPr txBox="1"/>
          <p:nvPr/>
        </p:nvSpPr>
        <p:spPr>
          <a:xfrm>
            <a:off x="8255334" y="3402303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Новация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3755C6-1301-4B3A-9638-3564186D1CB4}"/>
              </a:ext>
            </a:extLst>
          </p:cNvPr>
          <p:cNvSpPr txBox="1"/>
          <p:nvPr/>
        </p:nvSpPr>
        <p:spPr>
          <a:xfrm>
            <a:off x="9943672" y="4432061"/>
            <a:ext cx="17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Margin Call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1E93AC-2B0A-4B9D-B4FC-3DF0ADC3F4F5}"/>
              </a:ext>
            </a:extLst>
          </p:cNvPr>
          <p:cNvSpPr txBox="1"/>
          <p:nvPr/>
        </p:nvSpPr>
        <p:spPr>
          <a:xfrm>
            <a:off x="8765063" y="851286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Mark to Market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3A6729-D2DE-4779-98B6-66A4C4D5FBA0}"/>
              </a:ext>
            </a:extLst>
          </p:cNvPr>
          <p:cNvSpPr txBox="1"/>
          <p:nvPr/>
        </p:nvSpPr>
        <p:spPr>
          <a:xfrm>
            <a:off x="5657228" y="3167390"/>
            <a:ext cx="298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Forex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62D6AD-24ED-4422-8E4B-ACFE8AC0B5CF}"/>
              </a:ext>
            </a:extLst>
          </p:cNvPr>
          <p:cNvSpPr txBox="1"/>
          <p:nvPr/>
        </p:nvSpPr>
        <p:spPr>
          <a:xfrm>
            <a:off x="4186663" y="5464586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Хэдж фонды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BCC592-E58D-4F1B-B539-93D6917946C0}"/>
              </a:ext>
            </a:extLst>
          </p:cNvPr>
          <p:cNvSpPr txBox="1"/>
          <p:nvPr/>
        </p:nvSpPr>
        <p:spPr>
          <a:xfrm>
            <a:off x="386379" y="1307946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Кредит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439427-19DE-4E78-9EA6-F9AD54903173}"/>
              </a:ext>
            </a:extLst>
          </p:cNvPr>
          <p:cNvSpPr txBox="1"/>
          <p:nvPr/>
        </p:nvSpPr>
        <p:spPr>
          <a:xfrm>
            <a:off x="652388" y="3213675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Биржа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ED367D-0C6F-4E8B-AE58-138BB174B19C}"/>
              </a:ext>
            </a:extLst>
          </p:cNvPr>
          <p:cNvSpPr txBox="1"/>
          <p:nvPr/>
        </p:nvSpPr>
        <p:spPr>
          <a:xfrm>
            <a:off x="386379" y="4407747"/>
            <a:ext cx="3223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Восстание против ростовщиков после смерти Святополка Изяславовича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C701A1-D889-46D4-9900-82A7727AE721}"/>
              </a:ext>
            </a:extLst>
          </p:cNvPr>
          <p:cNvSpPr txBox="1"/>
          <p:nvPr/>
        </p:nvSpPr>
        <p:spPr>
          <a:xfrm>
            <a:off x="2308195" y="218566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Банки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98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E0B419-6057-4A30-AB0F-E68B82D76F69}"/>
              </a:ext>
            </a:extLst>
          </p:cNvPr>
          <p:cNvSpPr txBox="1"/>
          <p:nvPr/>
        </p:nvSpPr>
        <p:spPr>
          <a:xfrm>
            <a:off x="3903519" y="3397022"/>
            <a:ext cx="4581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Не допускать дегуманизации пользователей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EF3B6-C49B-446B-8506-37546C22512E}"/>
              </a:ext>
            </a:extLst>
          </p:cNvPr>
          <p:cNvSpPr txBox="1"/>
          <p:nvPr/>
        </p:nvSpPr>
        <p:spPr>
          <a:xfrm>
            <a:off x="451610" y="301563"/>
            <a:ext cx="1042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D700"/>
                </a:solidFill>
                <a:latin typeface="Trebuchet MS" panose="020B0603020202020204" pitchFamily="34" charset="0"/>
              </a:rPr>
              <a:t>Пользователь тоже человек</a:t>
            </a:r>
            <a:endParaRPr lang="en-US" sz="32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0625B-D790-4EF9-948A-527F55E5E7FD}"/>
              </a:ext>
            </a:extLst>
          </p:cNvPr>
          <p:cNvSpPr txBox="1"/>
          <p:nvPr/>
        </p:nvSpPr>
        <p:spPr>
          <a:xfrm>
            <a:off x="2565117" y="5301919"/>
            <a:ext cx="452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Доносить обратную связь от этих же людей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16D721-2B65-4486-85ED-D88B1686EC34}"/>
              </a:ext>
            </a:extLst>
          </p:cNvPr>
          <p:cNvSpPr txBox="1"/>
          <p:nvPr/>
        </p:nvSpPr>
        <p:spPr>
          <a:xfrm>
            <a:off x="4128117" y="1423288"/>
            <a:ext cx="582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Говорить о проблемах и контексте конкретного человека, а не роли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A1ACFF7-7799-47E0-94D2-EED1C27BD62C}"/>
              </a:ext>
            </a:extLst>
          </p:cNvPr>
          <p:cNvSpPr/>
          <p:nvPr/>
        </p:nvSpPr>
        <p:spPr>
          <a:xfrm>
            <a:off x="6723981" y="1"/>
            <a:ext cx="5468019" cy="6858000"/>
          </a:xfrm>
          <a:prstGeom prst="triangle">
            <a:avLst>
              <a:gd name="adj" fmla="val 100000"/>
            </a:avLst>
          </a:prstGeom>
          <a:solidFill>
            <a:srgbClr val="464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45E821A-3262-4DA6-9F0F-B70A5F65F99E}"/>
              </a:ext>
            </a:extLst>
          </p:cNvPr>
          <p:cNvSpPr/>
          <p:nvPr/>
        </p:nvSpPr>
        <p:spPr>
          <a:xfrm rot="1987445" flipH="1">
            <a:off x="9426735" y="-1187061"/>
            <a:ext cx="3863382" cy="3267121"/>
          </a:xfrm>
          <a:custGeom>
            <a:avLst/>
            <a:gdLst>
              <a:gd name="connsiteX0" fmla="*/ 1983960 w 3863382"/>
              <a:gd name="connsiteY0" fmla="*/ 1969053 h 3267121"/>
              <a:gd name="connsiteX1" fmla="*/ 7926 w 3863382"/>
              <a:gd name="connsiteY1" fmla="*/ 434720 h 3267121"/>
              <a:gd name="connsiteX2" fmla="*/ 1387275 w 3863382"/>
              <a:gd name="connsiteY2" fmla="*/ 31765 h 3267121"/>
              <a:gd name="connsiteX3" fmla="*/ 3735268 w 3863382"/>
              <a:gd name="connsiteY3" fmla="*/ 1101148 h 3267121"/>
              <a:gd name="connsiteX4" fmla="*/ 3386556 w 3863382"/>
              <a:gd name="connsiteY4" fmla="*/ 3239914 h 3267121"/>
              <a:gd name="connsiteX5" fmla="*/ 1976210 w 3863382"/>
              <a:gd name="connsiteY5" fmla="*/ 2286768 h 3267121"/>
              <a:gd name="connsiteX6" fmla="*/ 1983960 w 3863382"/>
              <a:gd name="connsiteY6" fmla="*/ 1969053 h 326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382" h="3267121">
                <a:moveTo>
                  <a:pt x="1983960" y="1969053"/>
                </a:moveTo>
                <a:cubicBezTo>
                  <a:pt x="1655913" y="1660378"/>
                  <a:pt x="107373" y="757601"/>
                  <a:pt x="7926" y="434720"/>
                </a:cubicBezTo>
                <a:cubicBezTo>
                  <a:pt x="-91521" y="111839"/>
                  <a:pt x="766051" y="-79306"/>
                  <a:pt x="1387275" y="31765"/>
                </a:cubicBezTo>
                <a:cubicBezTo>
                  <a:pt x="2008499" y="142836"/>
                  <a:pt x="3402055" y="566456"/>
                  <a:pt x="3735268" y="1101148"/>
                </a:cubicBezTo>
                <a:cubicBezTo>
                  <a:pt x="4068482" y="1635839"/>
                  <a:pt x="3679732" y="3042311"/>
                  <a:pt x="3386556" y="3239914"/>
                </a:cubicBezTo>
                <a:cubicBezTo>
                  <a:pt x="3093380" y="3437517"/>
                  <a:pt x="2206102" y="2501161"/>
                  <a:pt x="1976210" y="2286768"/>
                </a:cubicBezTo>
                <a:cubicBezTo>
                  <a:pt x="1746318" y="2072375"/>
                  <a:pt x="2312007" y="2277728"/>
                  <a:pt x="1983960" y="1969053"/>
                </a:cubicBezTo>
                <a:close/>
              </a:path>
            </a:pathLst>
          </a:cu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A471543-CB06-4F34-BCBC-AC13A63A7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1" y="1268729"/>
            <a:ext cx="1219048" cy="121904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DDF2B57-D440-40F6-A828-365F04FC9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24" y="3163760"/>
            <a:ext cx="1219048" cy="121904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52917A3A-B7EA-4A16-AF97-69BF37C28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3" y="5107893"/>
            <a:ext cx="1219048" cy="121904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DF1E9E2-FB67-4432-B2E7-16C773A14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24384">
            <a:off x="9710254" y="-184348"/>
            <a:ext cx="1219048" cy="1219048"/>
          </a:xfrm>
          <a:prstGeom prst="rect">
            <a:avLst/>
          </a:prstGeom>
        </p:spPr>
      </p:pic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F1837B1-6928-4A74-B067-208A22324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73" y="4082871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9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53A6BBB-7D01-42F2-8C85-591FFF1EBA85}"/>
              </a:ext>
            </a:extLst>
          </p:cNvPr>
          <p:cNvSpPr/>
          <p:nvPr/>
        </p:nvSpPr>
        <p:spPr>
          <a:xfrm rot="16200000">
            <a:off x="8261769" y="-426676"/>
            <a:ext cx="3503557" cy="4356906"/>
          </a:xfrm>
          <a:prstGeom prst="triangle">
            <a:avLst>
              <a:gd name="adj" fmla="val 100000"/>
            </a:avLst>
          </a:prstGeom>
          <a:solidFill>
            <a:srgbClr val="007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3BD43EB-1E7A-4911-A402-20A463DF0271}"/>
              </a:ext>
            </a:extLst>
          </p:cNvPr>
          <p:cNvSpPr/>
          <p:nvPr/>
        </p:nvSpPr>
        <p:spPr>
          <a:xfrm rot="5400000">
            <a:off x="426675" y="2927769"/>
            <a:ext cx="3503557" cy="4356906"/>
          </a:xfrm>
          <a:prstGeom prst="triangle">
            <a:avLst>
              <a:gd name="adj" fmla="val 100000"/>
            </a:avLst>
          </a:prstGeom>
          <a:solidFill>
            <a:srgbClr val="007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CD195B-5E8A-4969-890B-3861C101817C}"/>
              </a:ext>
            </a:extLst>
          </p:cNvPr>
          <p:cNvSpPr txBox="1"/>
          <p:nvPr/>
        </p:nvSpPr>
        <p:spPr>
          <a:xfrm>
            <a:off x="591670" y="297736"/>
            <a:ext cx="926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D700"/>
                </a:solidFill>
                <a:latin typeface="Trebuchet MS" panose="020B0603020202020204" pitchFamily="34" charset="0"/>
              </a:rPr>
              <a:t>Что такое бизнес-контекст?</a:t>
            </a:r>
            <a:endParaRPr lang="en-US" sz="32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E65730-C42A-4B13-8E6D-B8B76BA52498}"/>
              </a:ext>
            </a:extLst>
          </p:cNvPr>
          <p:cNvSpPr txBox="1"/>
          <p:nvPr/>
        </p:nvSpPr>
        <p:spPr>
          <a:xfrm>
            <a:off x="2034729" y="2721114"/>
            <a:ext cx="5800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Понимание</a:t>
            </a:r>
            <a:r>
              <a:rPr lang="en-US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,</a:t>
            </a:r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 что конкретно делают люди</a:t>
            </a:r>
            <a:r>
              <a:rPr lang="en-US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,</a:t>
            </a:r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 для которых мы решаем проблему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785EA-6BAB-489F-8048-A408A078501D}"/>
              </a:ext>
            </a:extLst>
          </p:cNvPr>
          <p:cNvSpPr txBox="1"/>
          <p:nvPr/>
        </p:nvSpPr>
        <p:spPr>
          <a:xfrm>
            <a:off x="718992" y="1515840"/>
            <a:ext cx="5800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Понимание</a:t>
            </a:r>
            <a:r>
              <a:rPr lang="en-US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,</a:t>
            </a:r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 чем занимается бизнес</a:t>
            </a:r>
            <a:r>
              <a:rPr lang="en-US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,</a:t>
            </a:r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 в котором работают люди</a:t>
            </a:r>
            <a:r>
              <a:rPr lang="en-US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,</a:t>
            </a:r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 которым мы помогаем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493396-0247-4488-B90F-E25A29695B62}"/>
              </a:ext>
            </a:extLst>
          </p:cNvPr>
          <p:cNvSpPr txBox="1"/>
          <p:nvPr/>
        </p:nvSpPr>
        <p:spPr>
          <a:xfrm>
            <a:off x="4012632" y="4065549"/>
            <a:ext cx="5800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Понимание</a:t>
            </a:r>
            <a:r>
              <a:rPr lang="en-US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,</a:t>
            </a:r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 какие проблемы испытывают люди</a:t>
            </a:r>
            <a:r>
              <a:rPr lang="en-US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,</a:t>
            </a:r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 которым мы помогаем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AC1806-EC35-4447-8D00-144ECAA48481}"/>
              </a:ext>
            </a:extLst>
          </p:cNvPr>
          <p:cNvSpPr txBox="1"/>
          <p:nvPr/>
        </p:nvSpPr>
        <p:spPr>
          <a:xfrm>
            <a:off x="5042860" y="5409984"/>
            <a:ext cx="695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Понимание</a:t>
            </a:r>
            <a:r>
              <a:rPr lang="en-US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,</a:t>
            </a:r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 как наше решение повляет на работу людей и какую ценность принесет при решении их проблем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A92D891-8CC4-4705-8B82-9158424CD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1" y="5341216"/>
            <a:ext cx="1219048" cy="121904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77B2B2F-4DB7-4968-8B9B-C794D5C31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76" y="532729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3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63EBBB-A5D9-4C7B-A5C9-7B95DBF0D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9" y="656947"/>
            <a:ext cx="7101708" cy="6349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44E2EB-786A-48FF-AA08-4633C19AEE49}"/>
              </a:ext>
            </a:extLst>
          </p:cNvPr>
          <p:cNvSpPr txBox="1"/>
          <p:nvPr/>
        </p:nvSpPr>
        <p:spPr>
          <a:xfrm>
            <a:off x="354254" y="168015"/>
            <a:ext cx="1042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rebuchet MS" panose="020B0603020202020204" pitchFamily="34" charset="0"/>
              </a:rPr>
              <a:t>Работаем с закрывателями задач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750D3-215B-469A-932F-1DCDA9F838D0}"/>
              </a:ext>
            </a:extLst>
          </p:cNvPr>
          <p:cNvSpPr txBox="1"/>
          <p:nvPr/>
        </p:nvSpPr>
        <p:spPr>
          <a:xfrm>
            <a:off x="486334" y="2071942"/>
            <a:ext cx="3317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QA – </a:t>
            </a:r>
            <a:r>
              <a:rPr lang="ru-RU" sz="2400" dirty="0">
                <a:latin typeface="Trebuchet MS" panose="020B0603020202020204" pitchFamily="34" charset="0"/>
              </a:rPr>
              <a:t>наш лучший друг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BBAC7-701E-4008-AD33-1EA496784358}"/>
              </a:ext>
            </a:extLst>
          </p:cNvPr>
          <p:cNvSpPr txBox="1"/>
          <p:nvPr/>
        </p:nvSpPr>
        <p:spPr>
          <a:xfrm>
            <a:off x="486334" y="4776089"/>
            <a:ext cx="383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rebuchet MS" panose="020B0603020202020204" pitchFamily="34" charset="0"/>
              </a:rPr>
              <a:t>Погружаем большинство, остальные подтянутся</a:t>
            </a:r>
            <a:endParaRPr lang="en-US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73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C1C8BD-CB18-4E57-A584-71B0A254E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4" b="1002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AEAE7D-AD30-4BAD-8FE5-25CCA01BA2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871D3-A9B7-4DDD-A02F-040BA83C578D}"/>
              </a:ext>
            </a:extLst>
          </p:cNvPr>
          <p:cNvSpPr txBox="1"/>
          <p:nvPr/>
        </p:nvSpPr>
        <p:spPr>
          <a:xfrm>
            <a:off x="287413" y="1665461"/>
            <a:ext cx="528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Результат работы чаще и быстрее проходит валидацию у </a:t>
            </a:r>
            <a:r>
              <a:rPr lang="en-US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QA </a:t>
            </a:r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и пользователя</a:t>
            </a:r>
            <a:endParaRPr lang="en-US" sz="20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B812F-D6AA-4DC0-8078-9077114DD76E}"/>
              </a:ext>
            </a:extLst>
          </p:cNvPr>
          <p:cNvSpPr txBox="1"/>
          <p:nvPr/>
        </p:nvSpPr>
        <p:spPr>
          <a:xfrm>
            <a:off x="287413" y="3346074"/>
            <a:ext cx="5046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Меньший объем требований и гораздо меньше обсуждений</a:t>
            </a:r>
            <a:endParaRPr lang="en-US" sz="20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53694-A620-426F-B283-60828C1EC566}"/>
              </a:ext>
            </a:extLst>
          </p:cNvPr>
          <p:cNvSpPr txBox="1"/>
          <p:nvPr/>
        </p:nvSpPr>
        <p:spPr>
          <a:xfrm>
            <a:off x="287413" y="247955"/>
            <a:ext cx="6008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D700"/>
                </a:solidFill>
                <a:latin typeface="Trebuchet MS" panose="020B0603020202020204" pitchFamily="34" charset="0"/>
              </a:rPr>
              <a:t>Эффект хорошего погружения</a:t>
            </a:r>
            <a:endParaRPr lang="en-US" sz="32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C8AF4-0144-42C0-AE21-84710F97A1F9}"/>
              </a:ext>
            </a:extLst>
          </p:cNvPr>
          <p:cNvSpPr txBox="1"/>
          <p:nvPr/>
        </p:nvSpPr>
        <p:spPr>
          <a:xfrm>
            <a:off x="287413" y="4993067"/>
            <a:ext cx="491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Большая вовлеченность обеспечивает высокую мотивацию</a:t>
            </a:r>
            <a:endParaRPr lang="en-US" sz="20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476E5-5244-4C3F-925F-6B1EA790EEF5}"/>
              </a:ext>
            </a:extLst>
          </p:cNvPr>
          <p:cNvSpPr txBox="1"/>
          <p:nvPr/>
        </p:nvSpPr>
        <p:spPr>
          <a:xfrm>
            <a:off x="6403733" y="1665461"/>
            <a:ext cx="528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Больше фич принимается заказчиком без переделок и доработок</a:t>
            </a:r>
            <a:endParaRPr lang="en-US" sz="20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DDDACFC-5960-49B7-B9FC-748CC4659531}"/>
              </a:ext>
            </a:extLst>
          </p:cNvPr>
          <p:cNvCxnSpPr>
            <a:stCxn id="2" idx="3"/>
          </p:cNvCxnSpPr>
          <p:nvPr/>
        </p:nvCxnSpPr>
        <p:spPr>
          <a:xfrm>
            <a:off x="5567680" y="2019404"/>
            <a:ext cx="836053" cy="0"/>
          </a:xfrm>
          <a:prstGeom prst="straightConnector1">
            <a:avLst/>
          </a:prstGeom>
          <a:ln w="19050">
            <a:solidFill>
              <a:srgbClr val="FFD7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430DBAD-DFD2-4AAC-904B-A36E27E6FE86}"/>
              </a:ext>
            </a:extLst>
          </p:cNvPr>
          <p:cNvSpPr txBox="1"/>
          <p:nvPr/>
        </p:nvSpPr>
        <p:spPr>
          <a:xfrm>
            <a:off x="6403733" y="3346074"/>
            <a:ext cx="5046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Больше успевает и команда, и аналитик</a:t>
            </a:r>
            <a:endParaRPr lang="en-US" sz="20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E3FBA9-2D46-45AE-87CA-86348C87EDBD}"/>
              </a:ext>
            </a:extLst>
          </p:cNvPr>
          <p:cNvCxnSpPr/>
          <p:nvPr/>
        </p:nvCxnSpPr>
        <p:spPr>
          <a:xfrm>
            <a:off x="5567680" y="3564013"/>
            <a:ext cx="836053" cy="0"/>
          </a:xfrm>
          <a:prstGeom prst="straightConnector1">
            <a:avLst/>
          </a:prstGeom>
          <a:ln w="19050">
            <a:solidFill>
              <a:srgbClr val="FFD7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0FE6510-41C5-4EF5-A3AA-3892B68C8305}"/>
              </a:ext>
            </a:extLst>
          </p:cNvPr>
          <p:cNvSpPr txBox="1"/>
          <p:nvPr/>
        </p:nvSpPr>
        <p:spPr>
          <a:xfrm>
            <a:off x="6376186" y="5000371"/>
            <a:ext cx="5046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Ниже текучка кадров на проекте</a:t>
            </a:r>
            <a:endParaRPr lang="en-US" sz="20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783780-531B-4692-973D-881DDD4D238C}"/>
              </a:ext>
            </a:extLst>
          </p:cNvPr>
          <p:cNvCxnSpPr/>
          <p:nvPr/>
        </p:nvCxnSpPr>
        <p:spPr>
          <a:xfrm>
            <a:off x="5540133" y="5218310"/>
            <a:ext cx="836053" cy="0"/>
          </a:xfrm>
          <a:prstGeom prst="straightConnector1">
            <a:avLst/>
          </a:prstGeom>
          <a:ln w="19050">
            <a:solidFill>
              <a:srgbClr val="FFD7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240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C088C4-B121-41B1-8224-B34E176E874E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Картинки по запросу &quot;epam logo png&quot;">
            <a:extLst>
              <a:ext uri="{FF2B5EF4-FFF2-40B4-BE49-F238E27FC236}">
                <a16:creationId xmlns:a16="http://schemas.microsoft.com/office/drawing/2014/main" id="{B10BF255-EB2B-4AEF-A6A6-36AC10A91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627" y="6096000"/>
            <a:ext cx="145837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C5B652-561F-4012-BF6A-5F999D7ED237}"/>
              </a:ext>
            </a:extLst>
          </p:cNvPr>
          <p:cNvSpPr txBox="1"/>
          <p:nvPr/>
        </p:nvSpPr>
        <p:spPr>
          <a:xfrm>
            <a:off x="2518343" y="6204466"/>
            <a:ext cx="3629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D700"/>
                </a:solidFill>
                <a:latin typeface="Trebuchet MS" panose="020B0603020202020204" pitchFamily="34" charset="0"/>
              </a:rPr>
              <a:t>Константин Семенов</a:t>
            </a:r>
            <a:endParaRPr lang="en-US" sz="28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3D7BD-2E84-4353-A36E-6BB97C43B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2342"/>
            <a:ext cx="1562100" cy="7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61F593-8E13-4106-88E6-8845DA270857}"/>
              </a:ext>
            </a:extLst>
          </p:cNvPr>
          <p:cNvSpPr txBox="1"/>
          <p:nvPr/>
        </p:nvSpPr>
        <p:spPr>
          <a:xfrm>
            <a:off x="7491799" y="6204466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D700"/>
                </a:solidFill>
                <a:latin typeface="Trebuchet MS" panose="020B0603020202020204" pitchFamily="34" charset="0"/>
              </a:rPr>
              <a:t>@davvol</a:t>
            </a:r>
          </a:p>
        </p:txBody>
      </p:sp>
      <p:cxnSp>
        <p:nvCxnSpPr>
          <p:cNvPr id="9" name="Прямая соединительная линия 30">
            <a:extLst>
              <a:ext uri="{FF2B5EF4-FFF2-40B4-BE49-F238E27FC236}">
                <a16:creationId xmlns:a16="http://schemas.microsoft.com/office/drawing/2014/main" id="{D88FD443-DE0A-4A4B-907D-75F277AA69BF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1823578" y="2329588"/>
            <a:ext cx="1912138" cy="1256292"/>
          </a:xfrm>
          <a:prstGeom prst="line">
            <a:avLst/>
          </a:prstGeom>
          <a:ln w="57150">
            <a:solidFill>
              <a:srgbClr val="464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39">
            <a:extLst>
              <a:ext uri="{FF2B5EF4-FFF2-40B4-BE49-F238E27FC236}">
                <a16:creationId xmlns:a16="http://schemas.microsoft.com/office/drawing/2014/main" id="{922EF589-BBC2-4524-AC93-78AC4750072C}"/>
              </a:ext>
            </a:extLst>
          </p:cNvPr>
          <p:cNvCxnSpPr>
            <a:cxnSpLocks/>
            <a:stCxn id="22" idx="6"/>
            <a:endCxn id="21" idx="2"/>
          </p:cNvCxnSpPr>
          <p:nvPr/>
        </p:nvCxnSpPr>
        <p:spPr>
          <a:xfrm flipV="1">
            <a:off x="6340271" y="3159946"/>
            <a:ext cx="2074428" cy="752560"/>
          </a:xfrm>
          <a:prstGeom prst="line">
            <a:avLst/>
          </a:prstGeom>
          <a:ln w="57150">
            <a:solidFill>
              <a:srgbClr val="464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40">
            <a:extLst>
              <a:ext uri="{FF2B5EF4-FFF2-40B4-BE49-F238E27FC236}">
                <a16:creationId xmlns:a16="http://schemas.microsoft.com/office/drawing/2014/main" id="{55ED20DF-5F36-47F5-BD3C-D9B3F3BF401B}"/>
              </a:ext>
            </a:extLst>
          </p:cNvPr>
          <p:cNvCxnSpPr>
            <a:cxnSpLocks/>
            <a:stCxn id="20" idx="6"/>
            <a:endCxn id="22" idx="2"/>
          </p:cNvCxnSpPr>
          <p:nvPr/>
        </p:nvCxnSpPr>
        <p:spPr>
          <a:xfrm>
            <a:off x="4251408" y="2329588"/>
            <a:ext cx="1573171" cy="1582918"/>
          </a:xfrm>
          <a:prstGeom prst="line">
            <a:avLst/>
          </a:prstGeom>
          <a:ln w="57150">
            <a:solidFill>
              <a:srgbClr val="464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7F2EE85-6AD1-4D7F-8C90-B2A9CED3BBF3}"/>
              </a:ext>
            </a:extLst>
          </p:cNvPr>
          <p:cNvSpPr txBox="1"/>
          <p:nvPr/>
        </p:nvSpPr>
        <p:spPr>
          <a:xfrm>
            <a:off x="170934" y="3954770"/>
            <a:ext cx="31348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itchFamily="34" charset="0"/>
              </a:rPr>
              <a:t>Формируем требования от проблем и ценности</a:t>
            </a:r>
            <a:endParaRPr lang="en-US" sz="2000" dirty="0">
              <a:solidFill>
                <a:srgbClr val="FFD700"/>
              </a:solidFill>
              <a:latin typeface="Trebuchet MS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B5666-C65E-423E-88C4-1B1F67FCB309}"/>
              </a:ext>
            </a:extLst>
          </p:cNvPr>
          <p:cNvSpPr txBox="1"/>
          <p:nvPr/>
        </p:nvSpPr>
        <p:spPr>
          <a:xfrm>
            <a:off x="212957" y="209085"/>
            <a:ext cx="704551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D700"/>
                </a:solidFill>
                <a:latin typeface="Trebuchet MS" pitchFamily="34" charset="0"/>
              </a:rPr>
              <a:t>Ингридиенты хорошего погружения</a:t>
            </a:r>
            <a:endParaRPr lang="en-US" sz="3200" dirty="0">
              <a:solidFill>
                <a:srgbClr val="FFD700"/>
              </a:solidFill>
              <a:latin typeface="Trebuchet MS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4AE14A-035B-4BED-A20E-AD438CEB7F76}"/>
              </a:ext>
            </a:extLst>
          </p:cNvPr>
          <p:cNvSpPr txBox="1"/>
          <p:nvPr/>
        </p:nvSpPr>
        <p:spPr>
          <a:xfrm>
            <a:off x="4840961" y="4433730"/>
            <a:ext cx="328534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itchFamily="34" charset="0"/>
              </a:rPr>
              <a:t>Погружаем команду в бизнес-домен заказчика</a:t>
            </a:r>
            <a:endParaRPr lang="en-US" sz="2000" dirty="0">
              <a:solidFill>
                <a:srgbClr val="FFD700"/>
              </a:solidFill>
              <a:latin typeface="Trebuchet MS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D66B14-76AA-49FB-A2BB-9AE207945E69}"/>
              </a:ext>
            </a:extLst>
          </p:cNvPr>
          <p:cNvSpPr txBox="1"/>
          <p:nvPr/>
        </p:nvSpPr>
        <p:spPr>
          <a:xfrm>
            <a:off x="2028467" y="1174511"/>
            <a:ext cx="570103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itchFamily="34" charset="0"/>
              </a:rPr>
              <a:t>Всегда доносим контекст, в котором появилась проблема или ожидается ценность</a:t>
            </a:r>
            <a:endParaRPr lang="en-US" sz="2000" dirty="0">
              <a:solidFill>
                <a:srgbClr val="FFD700"/>
              </a:solidFill>
              <a:latin typeface="Trebuchet MS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088E6-B320-48FE-9473-37FDEA544865}"/>
              </a:ext>
            </a:extLst>
          </p:cNvPr>
          <p:cNvSpPr txBox="1"/>
          <p:nvPr/>
        </p:nvSpPr>
        <p:spPr>
          <a:xfrm>
            <a:off x="8242966" y="3579242"/>
            <a:ext cx="26296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itchFamily="34" charset="0"/>
              </a:rPr>
              <a:t>Учим работать не с ролями, а с людьми </a:t>
            </a:r>
            <a:endParaRPr lang="en-US" sz="2000" dirty="0">
              <a:solidFill>
                <a:srgbClr val="FFD700"/>
              </a:solidFill>
              <a:latin typeface="Trebuchet MS" pitchFamily="34" charset="0"/>
            </a:endParaRPr>
          </a:p>
        </p:txBody>
      </p:sp>
      <p:sp>
        <p:nvSpPr>
          <p:cNvPr id="19" name="Овал 3">
            <a:extLst>
              <a:ext uri="{FF2B5EF4-FFF2-40B4-BE49-F238E27FC236}">
                <a16:creationId xmlns:a16="http://schemas.microsoft.com/office/drawing/2014/main" id="{A4700CC5-980C-47D6-BDFF-F6083A489606}"/>
              </a:ext>
            </a:extLst>
          </p:cNvPr>
          <p:cNvSpPr/>
          <p:nvPr/>
        </p:nvSpPr>
        <p:spPr>
          <a:xfrm>
            <a:off x="1624510" y="3238276"/>
            <a:ext cx="515692" cy="515692"/>
          </a:xfrm>
          <a:prstGeom prst="ellipse">
            <a:avLst/>
          </a:prstGeom>
          <a:solidFill>
            <a:srgbClr val="007D92"/>
          </a:solidFill>
          <a:ln w="57150">
            <a:solidFill>
              <a:srgbClr val="464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4547"/>
              </a:solidFill>
            </a:endParaRPr>
          </a:p>
        </p:txBody>
      </p:sp>
      <p:sp>
        <p:nvSpPr>
          <p:cNvPr id="20" name="Овал 42">
            <a:extLst>
              <a:ext uri="{FF2B5EF4-FFF2-40B4-BE49-F238E27FC236}">
                <a16:creationId xmlns:a16="http://schemas.microsoft.com/office/drawing/2014/main" id="{D63FE94E-7A19-43FF-9FB4-4116E41369EE}"/>
              </a:ext>
            </a:extLst>
          </p:cNvPr>
          <p:cNvSpPr/>
          <p:nvPr/>
        </p:nvSpPr>
        <p:spPr>
          <a:xfrm>
            <a:off x="3735716" y="2071742"/>
            <a:ext cx="515692" cy="515692"/>
          </a:xfrm>
          <a:prstGeom prst="ellipse">
            <a:avLst/>
          </a:prstGeom>
          <a:solidFill>
            <a:srgbClr val="007D92"/>
          </a:solidFill>
          <a:ln w="57150">
            <a:solidFill>
              <a:srgbClr val="464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4547"/>
              </a:solidFill>
            </a:endParaRPr>
          </a:p>
        </p:txBody>
      </p:sp>
      <p:sp>
        <p:nvSpPr>
          <p:cNvPr id="21" name="Овал 43">
            <a:extLst>
              <a:ext uri="{FF2B5EF4-FFF2-40B4-BE49-F238E27FC236}">
                <a16:creationId xmlns:a16="http://schemas.microsoft.com/office/drawing/2014/main" id="{91254E83-DBD6-4763-9386-45F6D9EBCF6C}"/>
              </a:ext>
            </a:extLst>
          </p:cNvPr>
          <p:cNvSpPr/>
          <p:nvPr/>
        </p:nvSpPr>
        <p:spPr>
          <a:xfrm>
            <a:off x="8414699" y="2902100"/>
            <a:ext cx="515692" cy="515692"/>
          </a:xfrm>
          <a:prstGeom prst="ellipse">
            <a:avLst/>
          </a:prstGeom>
          <a:solidFill>
            <a:srgbClr val="007D92"/>
          </a:solidFill>
          <a:ln w="57150">
            <a:solidFill>
              <a:srgbClr val="464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4547"/>
              </a:solidFill>
            </a:endParaRPr>
          </a:p>
        </p:txBody>
      </p:sp>
      <p:sp>
        <p:nvSpPr>
          <p:cNvPr id="22" name="Овал 44">
            <a:extLst>
              <a:ext uri="{FF2B5EF4-FFF2-40B4-BE49-F238E27FC236}">
                <a16:creationId xmlns:a16="http://schemas.microsoft.com/office/drawing/2014/main" id="{7AA55957-1CF1-4634-90E7-F7DA434B1DF7}"/>
              </a:ext>
            </a:extLst>
          </p:cNvPr>
          <p:cNvSpPr/>
          <p:nvPr/>
        </p:nvSpPr>
        <p:spPr>
          <a:xfrm>
            <a:off x="5824579" y="3654660"/>
            <a:ext cx="515692" cy="515692"/>
          </a:xfrm>
          <a:prstGeom prst="ellipse">
            <a:avLst/>
          </a:prstGeom>
          <a:solidFill>
            <a:srgbClr val="007D92"/>
          </a:solidFill>
          <a:ln w="57150">
            <a:solidFill>
              <a:srgbClr val="464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4547"/>
              </a:solidFill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1330B29E-5682-488B-A3CC-BF42D09003FF}"/>
              </a:ext>
            </a:extLst>
          </p:cNvPr>
          <p:cNvSpPr/>
          <p:nvPr/>
        </p:nvSpPr>
        <p:spPr>
          <a:xfrm flipV="1">
            <a:off x="8994133" y="0"/>
            <a:ext cx="3197867" cy="6112342"/>
          </a:xfrm>
          <a:prstGeom prst="triangle">
            <a:avLst>
              <a:gd name="adj" fmla="val 100000"/>
            </a:avLst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anose="020B0603020202020204" pitchFamily="34" charset="0"/>
            </a:endParaRPr>
          </a:p>
        </p:txBody>
      </p:sp>
      <p:cxnSp>
        <p:nvCxnSpPr>
          <p:cNvPr id="13" name="Прямая соединительная линия 41">
            <a:extLst>
              <a:ext uri="{FF2B5EF4-FFF2-40B4-BE49-F238E27FC236}">
                <a16:creationId xmlns:a16="http://schemas.microsoft.com/office/drawing/2014/main" id="{0AA83413-F2E5-4441-AC8D-A16C8EFF1A87}"/>
              </a:ext>
            </a:extLst>
          </p:cNvPr>
          <p:cNvCxnSpPr>
            <a:cxnSpLocks/>
            <a:stCxn id="21" idx="6"/>
            <a:endCxn id="23" idx="3"/>
          </p:cNvCxnSpPr>
          <p:nvPr/>
        </p:nvCxnSpPr>
        <p:spPr>
          <a:xfrm flipV="1">
            <a:off x="8930391" y="2145439"/>
            <a:ext cx="2060725" cy="1014507"/>
          </a:xfrm>
          <a:prstGeom prst="line">
            <a:avLst/>
          </a:prstGeom>
          <a:ln w="57150">
            <a:solidFill>
              <a:srgbClr val="464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45">
            <a:extLst>
              <a:ext uri="{FF2B5EF4-FFF2-40B4-BE49-F238E27FC236}">
                <a16:creationId xmlns:a16="http://schemas.microsoft.com/office/drawing/2014/main" id="{AD2B2C82-D8A2-45DC-B263-468F8559FBEE}"/>
              </a:ext>
            </a:extLst>
          </p:cNvPr>
          <p:cNvSpPr/>
          <p:nvPr/>
        </p:nvSpPr>
        <p:spPr>
          <a:xfrm>
            <a:off x="10915595" y="1705268"/>
            <a:ext cx="515692" cy="515692"/>
          </a:xfrm>
          <a:prstGeom prst="ellipse">
            <a:avLst/>
          </a:prstGeom>
          <a:solidFill>
            <a:srgbClr val="FFD700"/>
          </a:solidFill>
          <a:ln w="57150">
            <a:solidFill>
              <a:srgbClr val="464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4547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C5AD23-61FD-4BFA-AA2D-E81BF7220A87}"/>
              </a:ext>
            </a:extLst>
          </p:cNvPr>
          <p:cNvSpPr txBox="1"/>
          <p:nvPr/>
        </p:nvSpPr>
        <p:spPr>
          <a:xfrm>
            <a:off x="10237752" y="344803"/>
            <a:ext cx="206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Получаем прекрасный и  сочный продукт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3161D9-1AC0-439B-B678-1CCA4337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948" y="6094646"/>
            <a:ext cx="7810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8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CD195B-5E8A-4969-890B-3861C101817C}"/>
              </a:ext>
            </a:extLst>
          </p:cNvPr>
          <p:cNvSpPr txBox="1"/>
          <p:nvPr/>
        </p:nvSpPr>
        <p:spPr>
          <a:xfrm>
            <a:off x="591670" y="297736"/>
            <a:ext cx="926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D700"/>
                </a:solidFill>
                <a:latin typeface="Trebuchet MS" panose="020B0603020202020204" pitchFamily="34" charset="0"/>
              </a:rPr>
              <a:t>Типичные проблемы непогруженной команды</a:t>
            </a:r>
            <a:endParaRPr lang="en-US" sz="32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B11455E-F193-4263-85C1-FAAE16CF15F2}"/>
              </a:ext>
            </a:extLst>
          </p:cNvPr>
          <p:cNvSpPr txBox="1"/>
          <p:nvPr/>
        </p:nvSpPr>
        <p:spPr>
          <a:xfrm>
            <a:off x="591667" y="2471196"/>
            <a:ext cx="5853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Затруднение при анализе обратной связи от пользователя</a:t>
            </a:r>
            <a:endParaRPr lang="en-US" sz="20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A7AAB32-4986-49B2-901A-8131A3B02CB8}"/>
              </a:ext>
            </a:extLst>
          </p:cNvPr>
          <p:cNvSpPr txBox="1"/>
          <p:nvPr/>
        </p:nvSpPr>
        <p:spPr>
          <a:xfrm>
            <a:off x="591668" y="1515271"/>
            <a:ext cx="5205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Непонимание целей разработки</a:t>
            </a:r>
            <a:r>
              <a:rPr lang="en-US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и ошибки</a:t>
            </a:r>
            <a:r>
              <a:rPr lang="en-US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,</a:t>
            </a:r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 допущенные из-за непонимания цели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8999FF5-799E-43CA-B7CC-58CB061E9698}"/>
              </a:ext>
            </a:extLst>
          </p:cNvPr>
          <p:cNvSpPr txBox="1"/>
          <p:nvPr/>
        </p:nvSpPr>
        <p:spPr>
          <a:xfrm>
            <a:off x="500228" y="3322250"/>
            <a:ext cx="536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«Формальное» отношение к выполнению задач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36E10729-3576-4F61-AF72-99B1265986AF}"/>
              </a:ext>
            </a:extLst>
          </p:cNvPr>
          <p:cNvSpPr/>
          <p:nvPr/>
        </p:nvSpPr>
        <p:spPr>
          <a:xfrm>
            <a:off x="5797178" y="1258880"/>
            <a:ext cx="508000" cy="2571439"/>
          </a:xfrm>
          <a:prstGeom prst="rightBrace">
            <a:avLst>
              <a:gd name="adj1" fmla="val 107791"/>
              <a:gd name="adj2" fmla="val 50000"/>
            </a:avLst>
          </a:prstGeom>
          <a:ln>
            <a:solidFill>
              <a:srgbClr val="FFD7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5BB8A-7FDB-4AC3-A0AB-6FCD4D8C141A}"/>
              </a:ext>
            </a:extLst>
          </p:cNvPr>
          <p:cNvSpPr txBox="1"/>
          <p:nvPr/>
        </p:nvSpPr>
        <p:spPr>
          <a:xfrm>
            <a:off x="6737877" y="1649366"/>
            <a:ext cx="4772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Неудачная валидация сделанного на этапе </a:t>
            </a:r>
            <a:r>
              <a:rPr lang="en-US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QA, UAT </a:t>
            </a:r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или в проде.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346AE-8769-416B-A578-35552E0F68DC}"/>
              </a:ext>
            </a:extLst>
          </p:cNvPr>
          <p:cNvSpPr txBox="1"/>
          <p:nvPr/>
        </p:nvSpPr>
        <p:spPr>
          <a:xfrm>
            <a:off x="6737877" y="2637026"/>
            <a:ext cx="460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Неудовлетворенность полученным у заказчика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7406FDE-FC35-4CC5-9F16-325BAE47D317}"/>
              </a:ext>
            </a:extLst>
          </p:cNvPr>
          <p:cNvSpPr/>
          <p:nvPr/>
        </p:nvSpPr>
        <p:spPr>
          <a:xfrm rot="4586812">
            <a:off x="9365079" y="3618443"/>
            <a:ext cx="3863382" cy="3267121"/>
          </a:xfrm>
          <a:custGeom>
            <a:avLst/>
            <a:gdLst>
              <a:gd name="connsiteX0" fmla="*/ 1983960 w 3863382"/>
              <a:gd name="connsiteY0" fmla="*/ 1969053 h 3267121"/>
              <a:gd name="connsiteX1" fmla="*/ 7926 w 3863382"/>
              <a:gd name="connsiteY1" fmla="*/ 434720 h 3267121"/>
              <a:gd name="connsiteX2" fmla="*/ 1387275 w 3863382"/>
              <a:gd name="connsiteY2" fmla="*/ 31765 h 3267121"/>
              <a:gd name="connsiteX3" fmla="*/ 3735268 w 3863382"/>
              <a:gd name="connsiteY3" fmla="*/ 1101148 h 3267121"/>
              <a:gd name="connsiteX4" fmla="*/ 3386556 w 3863382"/>
              <a:gd name="connsiteY4" fmla="*/ 3239914 h 3267121"/>
              <a:gd name="connsiteX5" fmla="*/ 1976210 w 3863382"/>
              <a:gd name="connsiteY5" fmla="*/ 2286768 h 3267121"/>
              <a:gd name="connsiteX6" fmla="*/ 1983960 w 3863382"/>
              <a:gd name="connsiteY6" fmla="*/ 1969053 h 326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382" h="3267121">
                <a:moveTo>
                  <a:pt x="1983960" y="1969053"/>
                </a:moveTo>
                <a:cubicBezTo>
                  <a:pt x="1655913" y="1660378"/>
                  <a:pt x="107373" y="757601"/>
                  <a:pt x="7926" y="434720"/>
                </a:cubicBezTo>
                <a:cubicBezTo>
                  <a:pt x="-91521" y="111839"/>
                  <a:pt x="766051" y="-79306"/>
                  <a:pt x="1387275" y="31765"/>
                </a:cubicBezTo>
                <a:cubicBezTo>
                  <a:pt x="2008499" y="142836"/>
                  <a:pt x="3402055" y="566456"/>
                  <a:pt x="3735268" y="1101148"/>
                </a:cubicBezTo>
                <a:cubicBezTo>
                  <a:pt x="4068482" y="1635839"/>
                  <a:pt x="3679732" y="3042311"/>
                  <a:pt x="3386556" y="3239914"/>
                </a:cubicBezTo>
                <a:cubicBezTo>
                  <a:pt x="3093380" y="3437517"/>
                  <a:pt x="2206102" y="2501161"/>
                  <a:pt x="1976210" y="2286768"/>
                </a:cubicBezTo>
                <a:cubicBezTo>
                  <a:pt x="1746318" y="2072375"/>
                  <a:pt x="2312007" y="2277728"/>
                  <a:pt x="1983960" y="1969053"/>
                </a:cubicBezTo>
                <a:close/>
              </a:path>
            </a:pathLst>
          </a:cu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ax, knife&#10;&#10;Description automatically generated">
            <a:extLst>
              <a:ext uri="{FF2B5EF4-FFF2-40B4-BE49-F238E27FC236}">
                <a16:creationId xmlns:a16="http://schemas.microsoft.com/office/drawing/2014/main" id="{8193F1DA-DA3D-4D8C-A572-D2C1BFE95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8780">
            <a:off x="10901165" y="5066807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6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CD195B-5E8A-4969-890B-3861C101817C}"/>
              </a:ext>
            </a:extLst>
          </p:cNvPr>
          <p:cNvSpPr txBox="1"/>
          <p:nvPr/>
        </p:nvSpPr>
        <p:spPr>
          <a:xfrm>
            <a:off x="591670" y="297736"/>
            <a:ext cx="926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D700"/>
                </a:solidFill>
                <a:latin typeface="Trebuchet MS" panose="020B0603020202020204" pitchFamily="34" charset="0"/>
              </a:rPr>
              <a:t>Типичные проблемы непогруженной команды</a:t>
            </a:r>
            <a:endParaRPr lang="en-US" sz="32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DF367-F91C-44C3-886E-0A9330ACBE63}"/>
              </a:ext>
            </a:extLst>
          </p:cNvPr>
          <p:cNvSpPr txBox="1"/>
          <p:nvPr/>
        </p:nvSpPr>
        <p:spPr>
          <a:xfrm>
            <a:off x="591667" y="4885468"/>
            <a:ext cx="536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Большое количество сопутствующих вопросов</a:t>
            </a:r>
            <a:r>
              <a:rPr lang="en-US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,</a:t>
            </a:r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 не относящихся напрямую к фиче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8EE4B67-886D-4486-B69C-EC0D669FC6E3}"/>
              </a:ext>
            </a:extLst>
          </p:cNvPr>
          <p:cNvSpPr txBox="1"/>
          <p:nvPr/>
        </p:nvSpPr>
        <p:spPr>
          <a:xfrm>
            <a:off x="591667" y="5888926"/>
            <a:ext cx="5853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Потребность в чрезмерно детализированных требованиях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B11455E-F193-4263-85C1-FAAE16CF15F2}"/>
              </a:ext>
            </a:extLst>
          </p:cNvPr>
          <p:cNvSpPr txBox="1"/>
          <p:nvPr/>
        </p:nvSpPr>
        <p:spPr>
          <a:xfrm>
            <a:off x="591667" y="2471196"/>
            <a:ext cx="5853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Затруднение при анализе обратной связи от пользователя</a:t>
            </a:r>
            <a:endParaRPr lang="en-US" sz="20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A7AAB32-4986-49B2-901A-8131A3B02CB8}"/>
              </a:ext>
            </a:extLst>
          </p:cNvPr>
          <p:cNvSpPr txBox="1"/>
          <p:nvPr/>
        </p:nvSpPr>
        <p:spPr>
          <a:xfrm>
            <a:off x="591668" y="1515271"/>
            <a:ext cx="5205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Непонимание целей разработки</a:t>
            </a:r>
            <a:r>
              <a:rPr lang="en-US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и ошибки</a:t>
            </a:r>
            <a:r>
              <a:rPr lang="en-US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,</a:t>
            </a:r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 допущенные из-за непонимания цели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8999FF5-799E-43CA-B7CC-58CB061E9698}"/>
              </a:ext>
            </a:extLst>
          </p:cNvPr>
          <p:cNvSpPr txBox="1"/>
          <p:nvPr/>
        </p:nvSpPr>
        <p:spPr>
          <a:xfrm>
            <a:off x="500228" y="3322250"/>
            <a:ext cx="536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«Формальное» отношение к выполнению задач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36E10729-3576-4F61-AF72-99B1265986AF}"/>
              </a:ext>
            </a:extLst>
          </p:cNvPr>
          <p:cNvSpPr/>
          <p:nvPr/>
        </p:nvSpPr>
        <p:spPr>
          <a:xfrm>
            <a:off x="5797178" y="1258880"/>
            <a:ext cx="508000" cy="2571439"/>
          </a:xfrm>
          <a:prstGeom prst="rightBrace">
            <a:avLst>
              <a:gd name="adj1" fmla="val 107791"/>
              <a:gd name="adj2" fmla="val 50000"/>
            </a:avLst>
          </a:prstGeom>
          <a:ln>
            <a:solidFill>
              <a:srgbClr val="FFD7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5BB8A-7FDB-4AC3-A0AB-6FCD4D8C141A}"/>
              </a:ext>
            </a:extLst>
          </p:cNvPr>
          <p:cNvSpPr txBox="1"/>
          <p:nvPr/>
        </p:nvSpPr>
        <p:spPr>
          <a:xfrm>
            <a:off x="6737877" y="1649366"/>
            <a:ext cx="4772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Неудачная валидация сделанного на этапе </a:t>
            </a:r>
            <a:r>
              <a:rPr lang="en-US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QA, UAT </a:t>
            </a:r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или в проде.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346AE-8769-416B-A578-35552E0F68DC}"/>
              </a:ext>
            </a:extLst>
          </p:cNvPr>
          <p:cNvSpPr txBox="1"/>
          <p:nvPr/>
        </p:nvSpPr>
        <p:spPr>
          <a:xfrm>
            <a:off x="6737877" y="2637026"/>
            <a:ext cx="460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Неудовлетворенность полученным у заказчика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F02D3F2-61A1-4781-B97D-C669602A4078}"/>
              </a:ext>
            </a:extLst>
          </p:cNvPr>
          <p:cNvSpPr/>
          <p:nvPr/>
        </p:nvSpPr>
        <p:spPr>
          <a:xfrm>
            <a:off x="5797178" y="4625177"/>
            <a:ext cx="508000" cy="1910080"/>
          </a:xfrm>
          <a:prstGeom prst="rightBrace">
            <a:avLst>
              <a:gd name="adj1" fmla="val 107791"/>
              <a:gd name="adj2" fmla="val 50000"/>
            </a:avLst>
          </a:prstGeom>
          <a:ln>
            <a:solidFill>
              <a:srgbClr val="FFD7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5EED9-34C6-4A21-A25D-248F267CB325}"/>
              </a:ext>
            </a:extLst>
          </p:cNvPr>
          <p:cNvSpPr txBox="1"/>
          <p:nvPr/>
        </p:nvSpPr>
        <p:spPr>
          <a:xfrm>
            <a:off x="6737877" y="4885468"/>
            <a:ext cx="491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Необоснованно высокие потери времени аналитика и команды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98B3E-753E-4F7E-8B3B-DCFAB8889066}"/>
              </a:ext>
            </a:extLst>
          </p:cNvPr>
          <p:cNvSpPr txBox="1"/>
          <p:nvPr/>
        </p:nvSpPr>
        <p:spPr>
          <a:xfrm>
            <a:off x="6737876" y="5684203"/>
            <a:ext cx="4424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D700"/>
                </a:solidFill>
                <a:latin typeface="Trebuchet MS" panose="020B0603020202020204" pitchFamily="34" charset="0"/>
              </a:rPr>
              <a:t>Снижение скорости работы и производительности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9343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50D355-C5B3-477C-A56F-EC90A8030D47}"/>
              </a:ext>
            </a:extLst>
          </p:cNvPr>
          <p:cNvSpPr/>
          <p:nvPr/>
        </p:nvSpPr>
        <p:spPr>
          <a:xfrm>
            <a:off x="2009252" y="1903486"/>
            <a:ext cx="3940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FFD700"/>
                </a:solidFill>
                <a:effectLst/>
                <a:latin typeface="Trebuchet MS" panose="020B0603020202020204" pitchFamily="34" charset="0"/>
              </a:rPr>
              <a:t>Торговля деривативами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2BF9F4-969A-49A6-A264-47F11BD23B64}"/>
              </a:ext>
            </a:extLst>
          </p:cNvPr>
          <p:cNvSpPr/>
          <p:nvPr/>
        </p:nvSpPr>
        <p:spPr>
          <a:xfrm>
            <a:off x="346707" y="270225"/>
            <a:ext cx="6822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D700"/>
                </a:solidFill>
                <a:latin typeface="Trebuchet MS" panose="020B0603020202020204" pitchFamily="34" charset="0"/>
              </a:rPr>
              <a:t>Сфера применимости погружения </a:t>
            </a:r>
            <a:endParaRPr lang="en-US" sz="32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E5381B-B236-4EEF-8C04-2F81E48C2E22}"/>
              </a:ext>
            </a:extLst>
          </p:cNvPr>
          <p:cNvSpPr/>
          <p:nvPr/>
        </p:nvSpPr>
        <p:spPr>
          <a:xfrm>
            <a:off x="7666182" y="0"/>
            <a:ext cx="4525818" cy="6858000"/>
          </a:xfrm>
          <a:prstGeom prst="rect">
            <a:avLst/>
          </a:prstGeom>
          <a:solidFill>
            <a:srgbClr val="464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65798C3-FA5C-46F5-AA81-E7D67A82A845}"/>
              </a:ext>
            </a:extLst>
          </p:cNvPr>
          <p:cNvSpPr/>
          <p:nvPr/>
        </p:nvSpPr>
        <p:spPr>
          <a:xfrm>
            <a:off x="4525819" y="0"/>
            <a:ext cx="3140363" cy="6858000"/>
          </a:xfrm>
          <a:prstGeom prst="triangle">
            <a:avLst>
              <a:gd name="adj" fmla="val 100000"/>
            </a:avLst>
          </a:prstGeom>
          <a:solidFill>
            <a:srgbClr val="464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F93AB7-5D87-4510-909E-71F3FA9B869B}"/>
              </a:ext>
            </a:extLst>
          </p:cNvPr>
          <p:cNvSpPr/>
          <p:nvPr/>
        </p:nvSpPr>
        <p:spPr>
          <a:xfrm>
            <a:off x="0" y="6345382"/>
            <a:ext cx="12192000" cy="512618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AD68B5-FA1E-4C12-A59A-C9F2B79A3505}"/>
              </a:ext>
            </a:extLst>
          </p:cNvPr>
          <p:cNvSpPr/>
          <p:nvPr/>
        </p:nvSpPr>
        <p:spPr>
          <a:xfrm>
            <a:off x="1206684" y="3672311"/>
            <a:ext cx="423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FFD700"/>
                </a:solidFill>
                <a:effectLst/>
                <a:latin typeface="Trebuchet MS" panose="020B0603020202020204" pitchFamily="34" charset="0"/>
              </a:rPr>
              <a:t>Медицинские исследования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920621-FF51-4122-9199-2405FCF09D8F}"/>
              </a:ext>
            </a:extLst>
          </p:cNvPr>
          <p:cNvSpPr/>
          <p:nvPr/>
        </p:nvSpPr>
        <p:spPr>
          <a:xfrm>
            <a:off x="473878" y="5441137"/>
            <a:ext cx="4121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Маркетплейс судебных дел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C56234-EE53-41C4-AAD7-F93B6B2178FE}"/>
              </a:ext>
            </a:extLst>
          </p:cNvPr>
          <p:cNvSpPr/>
          <p:nvPr/>
        </p:nvSpPr>
        <p:spPr>
          <a:xfrm>
            <a:off x="7847702" y="1903486"/>
            <a:ext cx="2627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Заказ еды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0EA168-77F9-4582-8D93-59DE622A73F3}"/>
              </a:ext>
            </a:extLst>
          </p:cNvPr>
          <p:cNvSpPr/>
          <p:nvPr/>
        </p:nvSpPr>
        <p:spPr>
          <a:xfrm>
            <a:off x="6312328" y="5441137"/>
            <a:ext cx="5065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Расписание кинотеатров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238F2D-B567-4367-97D1-0E326258D714}"/>
              </a:ext>
            </a:extLst>
          </p:cNvPr>
          <p:cNvSpPr/>
          <p:nvPr/>
        </p:nvSpPr>
        <p:spPr>
          <a:xfrm>
            <a:off x="7026662" y="3671834"/>
            <a:ext cx="4818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FFD700"/>
                </a:solidFill>
                <a:effectLst/>
                <a:latin typeface="Trebuchet MS" panose="020B0603020202020204" pitchFamily="34" charset="0"/>
              </a:rPr>
              <a:t>Клиентское приложение такси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7B677B-79DE-4232-899E-DA01571D8538}"/>
              </a:ext>
            </a:extLst>
          </p:cNvPr>
          <p:cNvSpPr/>
          <p:nvPr/>
        </p:nvSpPr>
        <p:spPr>
          <a:xfrm>
            <a:off x="0" y="947430"/>
            <a:ext cx="12192000" cy="512618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6BDDB-67C8-435C-BB8E-68481646DDF4}"/>
              </a:ext>
            </a:extLst>
          </p:cNvPr>
          <p:cNvSpPr/>
          <p:nvPr/>
        </p:nvSpPr>
        <p:spPr>
          <a:xfrm>
            <a:off x="2048055" y="958444"/>
            <a:ext cx="254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464547"/>
                </a:solidFill>
                <a:latin typeface="Trebuchet MS" panose="020B0603020202020204" pitchFamily="34" charset="0"/>
              </a:rPr>
              <a:t>Точно да</a:t>
            </a:r>
            <a:endParaRPr lang="en-US" sz="2400" i="1" dirty="0">
              <a:solidFill>
                <a:srgbClr val="464547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1686B2-B5C5-472D-B9C5-131DCB4D8F2C}"/>
              </a:ext>
            </a:extLst>
          </p:cNvPr>
          <p:cNvSpPr/>
          <p:nvPr/>
        </p:nvSpPr>
        <p:spPr>
          <a:xfrm>
            <a:off x="8313641" y="958444"/>
            <a:ext cx="1951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464547"/>
                </a:solidFill>
                <a:latin typeface="Trebuchet MS" panose="020B0603020202020204" pitchFamily="34" charset="0"/>
              </a:rPr>
              <a:t>Не стоит</a:t>
            </a:r>
            <a:endParaRPr lang="en-US" sz="2400" i="1" dirty="0">
              <a:solidFill>
                <a:srgbClr val="464547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AD22EA-CB4D-4BB1-A815-D2C628FA3A93}"/>
              </a:ext>
            </a:extLst>
          </p:cNvPr>
          <p:cNvSpPr txBox="1"/>
          <p:nvPr/>
        </p:nvSpPr>
        <p:spPr>
          <a:xfrm>
            <a:off x="3507739" y="6370858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Trebuchet MS" panose="020B0603020202020204" pitchFamily="34" charset="0"/>
              </a:rPr>
              <a:t>Не короче полугода</a:t>
            </a:r>
            <a:endParaRPr lang="en-US" sz="24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1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инструменты повара картинки&quot;">
            <a:extLst>
              <a:ext uri="{FF2B5EF4-FFF2-40B4-BE49-F238E27FC236}">
                <a16:creationId xmlns:a16="http://schemas.microsoft.com/office/drawing/2014/main" id="{957E4371-88F3-408A-98F2-D9115B9C7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3118" r="-192" b="12508"/>
          <a:stretch/>
        </p:blipFill>
        <p:spPr bwMode="auto">
          <a:xfrm>
            <a:off x="9235" y="0"/>
            <a:ext cx="122474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AEAE7D-AD30-4BAD-8FE5-25CCA01BA2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871D3-A9B7-4DDD-A02F-040BA83C578D}"/>
              </a:ext>
            </a:extLst>
          </p:cNvPr>
          <p:cNvSpPr txBox="1"/>
          <p:nvPr/>
        </p:nvSpPr>
        <p:spPr>
          <a:xfrm>
            <a:off x="386790" y="5442589"/>
            <a:ext cx="35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D700"/>
                </a:solidFill>
                <a:latin typeface="Trebuchet MS" panose="020B0603020202020204" pitchFamily="34" charset="0"/>
              </a:rPr>
              <a:t>Бизнес-цели релиза</a:t>
            </a:r>
            <a:endParaRPr lang="en-US" sz="28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B812F-D6AA-4DC0-8078-9077114DD76E}"/>
              </a:ext>
            </a:extLst>
          </p:cNvPr>
          <p:cNvSpPr txBox="1"/>
          <p:nvPr/>
        </p:nvSpPr>
        <p:spPr>
          <a:xfrm>
            <a:off x="4405411" y="5442589"/>
            <a:ext cx="4055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D700"/>
                </a:solidFill>
                <a:latin typeface="Trebuchet MS" panose="020B0603020202020204" pitchFamily="34" charset="0"/>
              </a:rPr>
              <a:t>Артефакты требований</a:t>
            </a:r>
            <a:endParaRPr lang="en-US" sz="28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53694-A620-426F-B283-60828C1EC566}"/>
              </a:ext>
            </a:extLst>
          </p:cNvPr>
          <p:cNvSpPr txBox="1"/>
          <p:nvPr/>
        </p:nvSpPr>
        <p:spPr>
          <a:xfrm>
            <a:off x="287413" y="267558"/>
            <a:ext cx="4791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D700"/>
                </a:solidFill>
                <a:latin typeface="Trebuchet MS" panose="020B0603020202020204" pitchFamily="34" charset="0"/>
              </a:rPr>
              <a:t>Инструменты аналитика</a:t>
            </a:r>
            <a:endParaRPr lang="en-US" sz="32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C8AF4-0144-42C0-AE21-84710F97A1F9}"/>
              </a:ext>
            </a:extLst>
          </p:cNvPr>
          <p:cNvSpPr txBox="1"/>
          <p:nvPr/>
        </p:nvSpPr>
        <p:spPr>
          <a:xfrm>
            <a:off x="8954628" y="5442589"/>
            <a:ext cx="264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D700"/>
                </a:solidFill>
                <a:latin typeface="Trebuchet MS" panose="020B0603020202020204" pitchFamily="34" charset="0"/>
              </a:rPr>
              <a:t>Коммуникации</a:t>
            </a:r>
            <a:endParaRPr lang="en-US" sz="28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2E1C0D8-CB7A-457B-895D-B1358494B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98" y="2514600"/>
            <a:ext cx="1828800" cy="18288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1F579E7-4A13-4E70-BFDF-C79B7AFDA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69" y="2514600"/>
            <a:ext cx="1828800" cy="18288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0C6FA8E-751C-4481-8AC2-C7E02ED76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52" y="2514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4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5E85B4-48DF-42B7-BB41-91F42D41BC7A}"/>
              </a:ext>
            </a:extLst>
          </p:cNvPr>
          <p:cNvSpPr/>
          <p:nvPr/>
        </p:nvSpPr>
        <p:spPr>
          <a:xfrm>
            <a:off x="-1" y="0"/>
            <a:ext cx="12192001" cy="962652"/>
          </a:xfrm>
          <a:prstGeom prst="rect">
            <a:avLst/>
          </a:prstGeom>
          <a:solidFill>
            <a:srgbClr val="464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19BC4-543D-48B5-9F9E-6127CEAC354E}"/>
              </a:ext>
            </a:extLst>
          </p:cNvPr>
          <p:cNvSpPr txBox="1"/>
          <p:nvPr/>
        </p:nvSpPr>
        <p:spPr>
          <a:xfrm>
            <a:off x="374713" y="188938"/>
            <a:ext cx="3999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Бизнес-цели релиза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E6F0D134-EEF3-4EF2-921D-BB3D1C2AE3CE}"/>
              </a:ext>
            </a:extLst>
          </p:cNvPr>
          <p:cNvSpPr/>
          <p:nvPr/>
        </p:nvSpPr>
        <p:spPr>
          <a:xfrm rot="16200000" flipV="1">
            <a:off x="1002831" y="3963418"/>
            <a:ext cx="1891751" cy="3897413"/>
          </a:xfrm>
          <a:prstGeom prst="homePlate">
            <a:avLst>
              <a:gd name="adj" fmla="val 19058"/>
            </a:avLst>
          </a:prstGeom>
          <a:solidFill>
            <a:srgbClr val="007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0BEF9F7-F631-423D-B90B-8F0A00B70EFB}"/>
              </a:ext>
            </a:extLst>
          </p:cNvPr>
          <p:cNvSpPr/>
          <p:nvPr/>
        </p:nvSpPr>
        <p:spPr>
          <a:xfrm rot="16200000" flipV="1">
            <a:off x="5150125" y="3963418"/>
            <a:ext cx="1891751" cy="3897413"/>
          </a:xfrm>
          <a:prstGeom prst="homePlate">
            <a:avLst>
              <a:gd name="adj" fmla="val 19058"/>
            </a:avLst>
          </a:prstGeom>
          <a:solidFill>
            <a:srgbClr val="007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A76CFC5D-E626-458A-A2FD-753D4DE792FD}"/>
              </a:ext>
            </a:extLst>
          </p:cNvPr>
          <p:cNvSpPr/>
          <p:nvPr/>
        </p:nvSpPr>
        <p:spPr>
          <a:xfrm rot="16200000" flipV="1">
            <a:off x="9297420" y="3963417"/>
            <a:ext cx="1891751" cy="3897413"/>
          </a:xfrm>
          <a:prstGeom prst="homePlate">
            <a:avLst>
              <a:gd name="adj" fmla="val 19058"/>
            </a:avLst>
          </a:prstGeom>
          <a:solidFill>
            <a:srgbClr val="007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58399-85BA-4E3E-9772-B311E643E4BF}"/>
              </a:ext>
            </a:extLst>
          </p:cNvPr>
          <p:cNvSpPr txBox="1"/>
          <p:nvPr/>
        </p:nvSpPr>
        <p:spPr>
          <a:xfrm>
            <a:off x="4036730" y="2548951"/>
            <a:ext cx="411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С четким критерием успеха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который легко проверить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0ABD1-C32A-4905-A3BD-5CFF1914A47F}"/>
              </a:ext>
            </a:extLst>
          </p:cNvPr>
          <p:cNvSpPr txBox="1"/>
          <p:nvPr/>
        </p:nvSpPr>
        <p:spPr>
          <a:xfrm>
            <a:off x="212234" y="2548951"/>
            <a:ext cx="348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Значимые в рамках бизнеса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A517B-065D-4A2D-89DC-A9AA6E921D05}"/>
              </a:ext>
            </a:extLst>
          </p:cNvPr>
          <p:cNvSpPr txBox="1"/>
          <p:nvPr/>
        </p:nvSpPr>
        <p:spPr>
          <a:xfrm>
            <a:off x="8493004" y="2551930"/>
            <a:ext cx="3500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Предельно ясно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кто и что получит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64B3FD4-6D0A-4116-8191-64AA60E5F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75" y="5302740"/>
            <a:ext cx="1219048" cy="121904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5303688B-474F-432E-B818-8AC28FD7E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82" y="5302600"/>
            <a:ext cx="1219048" cy="121904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823E693-FAED-4628-A5CC-FEBE4C9A3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70" y="5302600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3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E19BC4-543D-48B5-9F9E-6127CEAC354E}"/>
              </a:ext>
            </a:extLst>
          </p:cNvPr>
          <p:cNvSpPr txBox="1"/>
          <p:nvPr/>
        </p:nvSpPr>
        <p:spPr>
          <a:xfrm>
            <a:off x="407486" y="377877"/>
            <a:ext cx="4604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D700"/>
                </a:solidFill>
                <a:latin typeface="Trebuchet MS" panose="020B0603020202020204" pitchFamily="34" charset="0"/>
              </a:rPr>
              <a:t>Артефакты требований</a:t>
            </a:r>
            <a:endParaRPr lang="en-US" sz="32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58399-85BA-4E3E-9772-B311E643E4BF}"/>
              </a:ext>
            </a:extLst>
          </p:cNvPr>
          <p:cNvSpPr txBox="1"/>
          <p:nvPr/>
        </p:nvSpPr>
        <p:spPr>
          <a:xfrm>
            <a:off x="4351413" y="1522608"/>
            <a:ext cx="525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Должны формулировать пользу от реализации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0CF8F-034F-4200-86C6-68B3083F96CC}"/>
              </a:ext>
            </a:extLst>
          </p:cNvPr>
          <p:cNvSpPr txBox="1"/>
          <p:nvPr/>
        </p:nvSpPr>
        <p:spPr>
          <a:xfrm>
            <a:off x="4351414" y="3429000"/>
            <a:ext cx="653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Должны давать контекст</a:t>
            </a:r>
            <a:r>
              <a:rPr lang="en-US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,</a:t>
            </a:r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 в котором эта польза появляется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DA7FB-2374-445C-AE9D-7B7CBEEAADA0}"/>
              </a:ext>
            </a:extLst>
          </p:cNvPr>
          <p:cNvSpPr txBox="1"/>
          <p:nvPr/>
        </p:nvSpPr>
        <p:spPr>
          <a:xfrm>
            <a:off x="4351413" y="5335392"/>
            <a:ext cx="619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Должны быть явно и понятно связаны с бизнес-целями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 descr="A picture containing drawing, building&#10;&#10;Description automatically generated">
            <a:extLst>
              <a:ext uri="{FF2B5EF4-FFF2-40B4-BE49-F238E27FC236}">
                <a16:creationId xmlns:a16="http://schemas.microsoft.com/office/drawing/2014/main" id="{08999617-E2F0-4323-ACE7-03A557C90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07" y="1328582"/>
            <a:ext cx="1219048" cy="1219048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3D6F5A8-4869-46AC-AA7B-CD6B398DF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07" y="3234974"/>
            <a:ext cx="1219048" cy="121904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BD0049E-A05B-4A9B-A315-469D9332E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07" y="5141366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5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E19BC4-543D-48B5-9F9E-6127CEAC354E}"/>
              </a:ext>
            </a:extLst>
          </p:cNvPr>
          <p:cNvSpPr txBox="1"/>
          <p:nvPr/>
        </p:nvSpPr>
        <p:spPr>
          <a:xfrm>
            <a:off x="287413" y="325704"/>
            <a:ext cx="52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D700"/>
                </a:solidFill>
                <a:latin typeface="Trebuchet MS" panose="020B0603020202020204" pitchFamily="34" charset="0"/>
              </a:rPr>
              <a:t>Пользовательская история</a:t>
            </a:r>
            <a:endParaRPr lang="en-US" sz="32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31BC0C-87ED-4163-A156-302BF4772318}"/>
              </a:ext>
            </a:extLst>
          </p:cNvPr>
          <p:cNvSpPr txBox="1"/>
          <p:nvPr/>
        </p:nvSpPr>
        <p:spPr>
          <a:xfrm>
            <a:off x="2088656" y="1661131"/>
            <a:ext cx="454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Statement of Value – </a:t>
            </a:r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необходимо, но недостаточно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234BE-85E3-4D55-B1C8-9B4A5D7FAD35}"/>
              </a:ext>
            </a:extLst>
          </p:cNvPr>
          <p:cNvSpPr txBox="1"/>
          <p:nvPr/>
        </p:nvSpPr>
        <p:spPr>
          <a:xfrm>
            <a:off x="4122813" y="3236675"/>
            <a:ext cx="4720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Conversations – </a:t>
            </a:r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это контекст ценности для заказчика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48B89-7444-44A1-AD4D-A6097357F5AB}"/>
              </a:ext>
            </a:extLst>
          </p:cNvPr>
          <p:cNvSpPr txBox="1"/>
          <p:nvPr/>
        </p:nvSpPr>
        <p:spPr>
          <a:xfrm>
            <a:off x="6483060" y="4812219"/>
            <a:ext cx="44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D700"/>
                </a:solidFill>
                <a:latin typeface="Trebuchet MS" panose="020B0603020202020204" pitchFamily="34" charset="0"/>
              </a:rPr>
              <a:t>Легко объяснить итоговую пользу от реализации</a:t>
            </a:r>
            <a:endParaRPr lang="en-US" sz="2400" dirty="0">
              <a:solidFill>
                <a:srgbClr val="FFD7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8E19F91-D5A1-40C7-AAC8-7F7EE5B52A10}"/>
              </a:ext>
            </a:extLst>
          </p:cNvPr>
          <p:cNvSpPr/>
          <p:nvPr/>
        </p:nvSpPr>
        <p:spPr>
          <a:xfrm rot="16200000">
            <a:off x="7294440" y="-531691"/>
            <a:ext cx="4365871" cy="5429251"/>
          </a:xfrm>
          <a:prstGeom prst="triangle">
            <a:avLst>
              <a:gd name="adj" fmla="val 100000"/>
            </a:avLst>
          </a:prstGeom>
          <a:solidFill>
            <a:srgbClr val="464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E0A97A8-744E-4646-B76D-ADD3BB356959}"/>
              </a:ext>
            </a:extLst>
          </p:cNvPr>
          <p:cNvSpPr/>
          <p:nvPr/>
        </p:nvSpPr>
        <p:spPr>
          <a:xfrm rot="5400000">
            <a:off x="531690" y="1960439"/>
            <a:ext cx="4365871" cy="5429251"/>
          </a:xfrm>
          <a:prstGeom prst="triangle">
            <a:avLst>
              <a:gd name="adj" fmla="val 100000"/>
            </a:avLst>
          </a:prstGeom>
          <a:solidFill>
            <a:srgbClr val="464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1AD7CE-8413-4EA6-A1E7-02E5577BA59E}"/>
              </a:ext>
            </a:extLst>
          </p:cNvPr>
          <p:cNvSpPr/>
          <p:nvPr/>
        </p:nvSpPr>
        <p:spPr>
          <a:xfrm rot="17814574" flipH="1">
            <a:off x="-901488" y="4667892"/>
            <a:ext cx="3863382" cy="3267121"/>
          </a:xfrm>
          <a:custGeom>
            <a:avLst/>
            <a:gdLst>
              <a:gd name="connsiteX0" fmla="*/ 1983960 w 3863382"/>
              <a:gd name="connsiteY0" fmla="*/ 1969053 h 3267121"/>
              <a:gd name="connsiteX1" fmla="*/ 7926 w 3863382"/>
              <a:gd name="connsiteY1" fmla="*/ 434720 h 3267121"/>
              <a:gd name="connsiteX2" fmla="*/ 1387275 w 3863382"/>
              <a:gd name="connsiteY2" fmla="*/ 31765 h 3267121"/>
              <a:gd name="connsiteX3" fmla="*/ 3735268 w 3863382"/>
              <a:gd name="connsiteY3" fmla="*/ 1101148 h 3267121"/>
              <a:gd name="connsiteX4" fmla="*/ 3386556 w 3863382"/>
              <a:gd name="connsiteY4" fmla="*/ 3239914 h 3267121"/>
              <a:gd name="connsiteX5" fmla="*/ 1976210 w 3863382"/>
              <a:gd name="connsiteY5" fmla="*/ 2286768 h 3267121"/>
              <a:gd name="connsiteX6" fmla="*/ 1983960 w 3863382"/>
              <a:gd name="connsiteY6" fmla="*/ 1969053 h 326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382" h="3267121">
                <a:moveTo>
                  <a:pt x="1983960" y="1969053"/>
                </a:moveTo>
                <a:cubicBezTo>
                  <a:pt x="1655913" y="1660378"/>
                  <a:pt x="107373" y="757601"/>
                  <a:pt x="7926" y="434720"/>
                </a:cubicBezTo>
                <a:cubicBezTo>
                  <a:pt x="-91521" y="111839"/>
                  <a:pt x="766051" y="-79306"/>
                  <a:pt x="1387275" y="31765"/>
                </a:cubicBezTo>
                <a:cubicBezTo>
                  <a:pt x="2008499" y="142836"/>
                  <a:pt x="3402055" y="566456"/>
                  <a:pt x="3735268" y="1101148"/>
                </a:cubicBezTo>
                <a:cubicBezTo>
                  <a:pt x="4068482" y="1635839"/>
                  <a:pt x="3679732" y="3042311"/>
                  <a:pt x="3386556" y="3239914"/>
                </a:cubicBezTo>
                <a:cubicBezTo>
                  <a:pt x="3093380" y="3437517"/>
                  <a:pt x="2206102" y="2501161"/>
                  <a:pt x="1976210" y="2286768"/>
                </a:cubicBezTo>
                <a:cubicBezTo>
                  <a:pt x="1746318" y="2072375"/>
                  <a:pt x="2312007" y="2277728"/>
                  <a:pt x="1983960" y="1969053"/>
                </a:cubicBezTo>
                <a:close/>
              </a:path>
            </a:pathLst>
          </a:cu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DC836AC-5961-4F90-96D1-34464EC53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3481"/>
            <a:ext cx="1219048" cy="1219048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2694D6-BE05-4B52-A56E-F82ED3351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84" y="618091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1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28269</TotalTime>
  <Words>624</Words>
  <Application>Microsoft Office PowerPoint</Application>
  <PresentationFormat>Widescreen</PresentationFormat>
  <Paragraphs>138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 Semenov</dc:creator>
  <cp:lastModifiedBy>Konstantin Semenov</cp:lastModifiedBy>
  <cp:revision>83</cp:revision>
  <dcterms:created xsi:type="dcterms:W3CDTF">2020-02-12T15:30:55Z</dcterms:created>
  <dcterms:modified xsi:type="dcterms:W3CDTF">2020-10-07T09:01:36Z</dcterms:modified>
</cp:coreProperties>
</file>