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11" r:id="rId3"/>
    <p:sldId id="257" r:id="rId4"/>
    <p:sldId id="337" r:id="rId5"/>
    <p:sldId id="260" r:id="rId6"/>
    <p:sldId id="262" r:id="rId7"/>
    <p:sldId id="261" r:id="rId8"/>
    <p:sldId id="263" r:id="rId9"/>
    <p:sldId id="295" r:id="rId10"/>
    <p:sldId id="264" r:id="rId11"/>
    <p:sldId id="336" r:id="rId12"/>
    <p:sldId id="312" r:id="rId13"/>
    <p:sldId id="317" r:id="rId14"/>
    <p:sldId id="313" r:id="rId15"/>
    <p:sldId id="302" r:id="rId16"/>
    <p:sldId id="268" r:id="rId17"/>
    <p:sldId id="271" r:id="rId18"/>
    <p:sldId id="273" r:id="rId19"/>
    <p:sldId id="272" r:id="rId20"/>
    <p:sldId id="274" r:id="rId21"/>
    <p:sldId id="275" r:id="rId22"/>
    <p:sldId id="278" r:id="rId23"/>
    <p:sldId id="318" r:id="rId24"/>
    <p:sldId id="279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286" r:id="rId37"/>
    <p:sldId id="296" r:id="rId38"/>
    <p:sldId id="330" r:id="rId39"/>
    <p:sldId id="331" r:id="rId40"/>
    <p:sldId id="332" r:id="rId41"/>
    <p:sldId id="333" r:id="rId42"/>
    <p:sldId id="303" r:id="rId43"/>
    <p:sldId id="334" r:id="rId44"/>
    <p:sldId id="335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D06"/>
    <a:srgbClr val="93FFC4"/>
    <a:srgbClr val="AABFE4"/>
    <a:srgbClr val="CBA9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60" d="100"/>
          <a:sy n="60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E4A20F-28F8-4E91-AD7D-660CD5BC24B5}" type="datetimeFigureOut">
              <a:rPr lang="sl-SI" smtClean="0"/>
              <a:pPr/>
              <a:t>2.5.2018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2BA184-1BD1-42D6-ACFF-299029E3AE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6005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1335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8641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1850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64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2760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0240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61291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74960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 dirty="0" err="1"/>
              <a:t>15.Adriatic</a:t>
            </a:r>
            <a:r>
              <a:rPr lang="sl-SI" dirty="0"/>
              <a:t> kontroling konferenca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44921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Kaj so bistvene tehnologije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Copyright © IIBA Slovenija, 2017, uporaba dovoljena samo za udeležence BA maraton Rakitna 2017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10559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Opisuje, kako organizacija kreira</a:t>
            </a:r>
            <a:r>
              <a:rPr lang="sl-SI" baseline="0" dirty="0"/>
              <a:t> in ohranja</a:t>
            </a:r>
            <a:r>
              <a:rPr lang="sl-SI" dirty="0"/>
              <a:t> in ohranja vrednost zase in za svoje stranke. To je po </a:t>
            </a:r>
            <a:r>
              <a:rPr lang="sl-SI" dirty="0" err="1"/>
              <a:t>Canvasu</a:t>
            </a:r>
            <a:r>
              <a:rPr lang="sl-SI" dirty="0"/>
              <a:t>-</a:t>
            </a:r>
          </a:p>
          <a:p>
            <a:r>
              <a:rPr lang="sl-SI" dirty="0"/>
              <a:t>V čem je finta UBER? </a:t>
            </a:r>
            <a:r>
              <a:rPr lang="sl-SI" dirty="0" err="1"/>
              <a:t>Value</a:t>
            </a:r>
            <a:r>
              <a:rPr lang="sl-SI" dirty="0"/>
              <a:t> </a:t>
            </a:r>
            <a:r>
              <a:rPr lang="sl-SI" dirty="0" err="1"/>
              <a:t>proposition</a:t>
            </a:r>
            <a:r>
              <a:rPr lang="sl-SI" dirty="0"/>
              <a:t>: za nižjo ceno dajo boljšo uslugo. Vozniki niso zaposleni ampak so partnerji. Podpora z </a:t>
            </a:r>
            <a:r>
              <a:rPr lang="sl-SI" dirty="0" err="1"/>
              <a:t>app</a:t>
            </a:r>
            <a:r>
              <a:rPr lang="sl-SI" dirty="0"/>
              <a:t>, kjer so ocene šoferjev.</a:t>
            </a:r>
          </a:p>
          <a:p>
            <a:r>
              <a:rPr lang="sl-SI" dirty="0"/>
              <a:t>Tehnologija pomaga pri izgradnji zaupanja.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Copyright © IIBA Slovenija, 2017, uporaba dovoljena samo za udeležence BA maraton Rakitna 2017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1406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B2C3-6F14-493E-88A3-2C16FD0439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10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Bistvo je da se procesi gledajo od zunaj na notri. Iz vidika stranke, kako bi si ona želela poslovati z nami, mi se moramo prilagajati-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Copyright © IIBA Slovenija, 2017, uporaba dovoljena samo za udeležence BA maraton Rakitna 2017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62593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Bistvo je da se procesi gledajo od zunaj na notri. Iz vidika stranke, kako bi si ona želela poslovati z nami, mi se moramo prilagajati-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Copyright © IIBA Slovenija, 2017, uporaba dovoljena samo za udeležence BA maraton Rakitna 2017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62593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r>
              <a:rPr lang="sl-SI" dirty="0"/>
              <a:t>Zadovoljstvo merimo na </a:t>
            </a:r>
            <a:r>
              <a:rPr lang="sl-SI" dirty="0" err="1"/>
              <a:t>tuchpointih</a:t>
            </a:r>
            <a:r>
              <a:rPr lang="sl-SI" dirty="0"/>
              <a:t>, ki so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Copyright © IIBA Slovenija, 2017, uporaba dovoljena samo za udeležence BA maraton Rakitna 2017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38990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9">
              <a:defRPr/>
            </a:pPr>
            <a:r>
              <a:rPr lang="sl-SI" dirty="0" err="1"/>
              <a:t>You</a:t>
            </a:r>
            <a:r>
              <a:rPr lang="sl-SI" dirty="0"/>
              <a:t> know Peter </a:t>
            </a:r>
            <a:r>
              <a:rPr lang="sl-SI" dirty="0" err="1"/>
              <a:t>Drucker</a:t>
            </a:r>
            <a:r>
              <a:rPr lang="sl-SI" dirty="0"/>
              <a:t> </a:t>
            </a:r>
            <a:r>
              <a:rPr lang="sl-SI" dirty="0" err="1"/>
              <a:t>quatation</a:t>
            </a:r>
            <a:r>
              <a:rPr lang="sl-SI" dirty="0"/>
              <a:t>: </a:t>
            </a:r>
            <a:r>
              <a:rPr lang="sl-SI" dirty="0" err="1"/>
              <a:t>Culture</a:t>
            </a:r>
            <a:r>
              <a:rPr lang="sl-SI" dirty="0"/>
              <a:t> </a:t>
            </a:r>
            <a:r>
              <a:rPr lang="sl-SI" dirty="0" err="1"/>
              <a:t>eats</a:t>
            </a:r>
            <a:r>
              <a:rPr lang="sl-SI" dirty="0"/>
              <a:t> </a:t>
            </a:r>
            <a:r>
              <a:rPr lang="sl-SI" dirty="0" err="1"/>
              <a:t>strategy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breakfast</a:t>
            </a:r>
            <a:r>
              <a:rPr lang="sl-SI" dirty="0"/>
              <a:t>.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culture</a:t>
            </a:r>
            <a:r>
              <a:rPr lang="sl-SI" dirty="0"/>
              <a:t> </a:t>
            </a:r>
            <a:r>
              <a:rPr lang="sl-SI" dirty="0" err="1"/>
              <a:t>eats</a:t>
            </a:r>
            <a:r>
              <a:rPr lang="sl-SI" dirty="0"/>
              <a:t> </a:t>
            </a:r>
            <a:r>
              <a:rPr lang="sl-SI" dirty="0" err="1"/>
              <a:t>strategy</a:t>
            </a:r>
            <a:r>
              <a:rPr lang="sl-SI" dirty="0"/>
              <a:t> </a:t>
            </a:r>
            <a:r>
              <a:rPr lang="sl-SI" dirty="0" err="1"/>
              <a:t>even</a:t>
            </a:r>
            <a:r>
              <a:rPr lang="sl-SI" dirty="0"/>
              <a:t> </a:t>
            </a:r>
            <a:r>
              <a:rPr lang="sl-SI" dirty="0" err="1"/>
              <a:t>before</a:t>
            </a:r>
            <a:r>
              <a:rPr lang="sl-SI" dirty="0"/>
              <a:t> </a:t>
            </a:r>
            <a:r>
              <a:rPr lang="sl-SI" dirty="0" err="1"/>
              <a:t>breakfat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Digital42 - Aleš Štempihar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31379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Digital42 - Aleš Štempihar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1382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60" indent="-228560"/>
            <a:r>
              <a:rPr lang="sl-SI" dirty="0">
                <a:latin typeface="+mn-lt"/>
                <a:ea typeface="+mn-ea"/>
                <a:cs typeface="+mn-cs"/>
              </a:rPr>
              <a:t>UVOD:  film CX, </a:t>
            </a:r>
          </a:p>
          <a:p>
            <a:pPr marL="228560" indent="-228560"/>
            <a:r>
              <a:rPr lang="sl-SI" dirty="0">
                <a:latin typeface="+mn-lt"/>
                <a:ea typeface="+mn-ea"/>
                <a:cs typeface="+mn-cs"/>
              </a:rPr>
              <a:t>Kdo je v resnici primarna stranka kontrolinga? Ali je to še vedno vodstvo podjetja?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 dirty="0" err="1"/>
              <a:t>15.Adriatic</a:t>
            </a:r>
            <a:r>
              <a:rPr lang="sl-SI" dirty="0"/>
              <a:t> kontroling konferenca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31</a:t>
            </a:fld>
            <a:endParaRPr 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28651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Digital42 - Aleš Štempihar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31379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Digital42 - Aleš Štempihar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31379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414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83346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97326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9">
              <a:defRPr/>
            </a:pPr>
            <a:r>
              <a:rPr lang="sl-SI" dirty="0" err="1"/>
              <a:t>You</a:t>
            </a:r>
            <a:r>
              <a:rPr lang="sl-SI" dirty="0"/>
              <a:t> know Peter </a:t>
            </a:r>
            <a:r>
              <a:rPr lang="sl-SI" dirty="0" err="1"/>
              <a:t>Drucker</a:t>
            </a:r>
            <a:r>
              <a:rPr lang="sl-SI" dirty="0"/>
              <a:t> </a:t>
            </a:r>
            <a:r>
              <a:rPr lang="sl-SI" dirty="0" err="1"/>
              <a:t>quatation</a:t>
            </a:r>
            <a:r>
              <a:rPr lang="sl-SI" dirty="0"/>
              <a:t>: </a:t>
            </a:r>
            <a:r>
              <a:rPr lang="sl-SI" dirty="0" err="1"/>
              <a:t>Culture</a:t>
            </a:r>
            <a:r>
              <a:rPr lang="sl-SI" dirty="0"/>
              <a:t> </a:t>
            </a:r>
            <a:r>
              <a:rPr lang="sl-SI" dirty="0" err="1"/>
              <a:t>eats</a:t>
            </a:r>
            <a:r>
              <a:rPr lang="sl-SI" dirty="0"/>
              <a:t> </a:t>
            </a:r>
            <a:r>
              <a:rPr lang="sl-SI" dirty="0" err="1"/>
              <a:t>strategy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breakfast</a:t>
            </a:r>
            <a:r>
              <a:rPr lang="sl-SI" dirty="0"/>
              <a:t>.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culture</a:t>
            </a:r>
            <a:r>
              <a:rPr lang="sl-SI" dirty="0"/>
              <a:t> </a:t>
            </a:r>
            <a:r>
              <a:rPr lang="sl-SI" dirty="0" err="1"/>
              <a:t>eats</a:t>
            </a:r>
            <a:r>
              <a:rPr lang="sl-SI" dirty="0"/>
              <a:t> </a:t>
            </a:r>
            <a:r>
              <a:rPr lang="sl-SI" dirty="0" err="1"/>
              <a:t>strategy</a:t>
            </a:r>
            <a:r>
              <a:rPr lang="sl-SI" dirty="0"/>
              <a:t> </a:t>
            </a:r>
            <a:r>
              <a:rPr lang="sl-SI" dirty="0" err="1"/>
              <a:t>even</a:t>
            </a:r>
            <a:r>
              <a:rPr lang="sl-SI" dirty="0"/>
              <a:t> </a:t>
            </a:r>
            <a:r>
              <a:rPr lang="sl-SI" dirty="0" err="1"/>
              <a:t>before</a:t>
            </a:r>
            <a:r>
              <a:rPr lang="sl-SI" dirty="0"/>
              <a:t> </a:t>
            </a:r>
            <a:r>
              <a:rPr lang="sl-SI" dirty="0" err="1"/>
              <a:t>breakfat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Digital42 - Aleš Štempihar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31379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9">
              <a:defRPr/>
            </a:pPr>
            <a:r>
              <a:rPr lang="sl-SI" dirty="0" err="1"/>
              <a:t>You</a:t>
            </a:r>
            <a:r>
              <a:rPr lang="sl-SI" dirty="0"/>
              <a:t> know Peter </a:t>
            </a:r>
            <a:r>
              <a:rPr lang="sl-SI" dirty="0" err="1"/>
              <a:t>Drucker</a:t>
            </a:r>
            <a:r>
              <a:rPr lang="sl-SI" dirty="0"/>
              <a:t> </a:t>
            </a:r>
            <a:r>
              <a:rPr lang="sl-SI" dirty="0" err="1"/>
              <a:t>quatation</a:t>
            </a:r>
            <a:r>
              <a:rPr lang="sl-SI" dirty="0"/>
              <a:t>: </a:t>
            </a:r>
            <a:r>
              <a:rPr lang="sl-SI" dirty="0" err="1"/>
              <a:t>Culture</a:t>
            </a:r>
            <a:r>
              <a:rPr lang="sl-SI" dirty="0"/>
              <a:t> </a:t>
            </a:r>
            <a:r>
              <a:rPr lang="sl-SI" dirty="0" err="1"/>
              <a:t>eats</a:t>
            </a:r>
            <a:r>
              <a:rPr lang="sl-SI" dirty="0"/>
              <a:t> </a:t>
            </a:r>
            <a:r>
              <a:rPr lang="sl-SI" dirty="0" err="1"/>
              <a:t>strategy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breakfast</a:t>
            </a:r>
            <a:r>
              <a:rPr lang="sl-SI" dirty="0"/>
              <a:t>.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culture</a:t>
            </a:r>
            <a:r>
              <a:rPr lang="sl-SI" dirty="0"/>
              <a:t> </a:t>
            </a:r>
            <a:r>
              <a:rPr lang="sl-SI" dirty="0" err="1"/>
              <a:t>eats</a:t>
            </a:r>
            <a:r>
              <a:rPr lang="sl-SI" dirty="0"/>
              <a:t> </a:t>
            </a:r>
            <a:r>
              <a:rPr lang="sl-SI" dirty="0" err="1"/>
              <a:t>strategy</a:t>
            </a:r>
            <a:r>
              <a:rPr lang="sl-SI" dirty="0"/>
              <a:t> </a:t>
            </a:r>
            <a:r>
              <a:rPr lang="sl-SI" dirty="0" err="1"/>
              <a:t>even</a:t>
            </a:r>
            <a:r>
              <a:rPr lang="sl-SI" dirty="0"/>
              <a:t> </a:t>
            </a:r>
            <a:r>
              <a:rPr lang="sl-SI" dirty="0" err="1"/>
              <a:t>before</a:t>
            </a:r>
            <a:r>
              <a:rPr lang="sl-SI" dirty="0"/>
              <a:t> </a:t>
            </a:r>
            <a:r>
              <a:rPr lang="sl-SI" dirty="0" err="1"/>
              <a:t>breakfat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/>
              <a:t>Digital42 - Aleš Štempihar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46A41-CBE1-4594-924C-5C2A7AF89A63}" type="slidenum">
              <a:rPr lang="sl-SI" smtClean="0"/>
              <a:pPr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31379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4149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0979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33493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5936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2209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11566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1293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A184-1BD1-42D6-ACFF-299029E3AE13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3887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268" y="191875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268" y="439843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xmlns="" id="{8BE0F9D7-67BC-4E35-85FE-D23221119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0100" y="229729"/>
            <a:ext cx="3621300" cy="17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17682" y="365126"/>
            <a:ext cx="9136117" cy="1001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xmlns="" id="{E927D2A5-EE8A-4338-979A-F7245405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75" y="576669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682" y="365126"/>
            <a:ext cx="9136117" cy="1001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xmlns="" id="{E927D2A5-EE8A-4338-979A-F7245405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95" y="576669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xmlns="" id="{8BE0F9D7-67BC-4E35-85FE-D23221119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7375" y="404664"/>
            <a:ext cx="3621300" cy="17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17682" y="365126"/>
            <a:ext cx="9136117" cy="1001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xmlns="" id="{E927D2A5-EE8A-4338-979A-F7245405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75" y="576669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17682" y="365126"/>
            <a:ext cx="9136117" cy="1001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Рисунок 4">
            <a:extLst>
              <a:ext uri="{FF2B5EF4-FFF2-40B4-BE49-F238E27FC236}">
                <a16:creationId xmlns:a16="http://schemas.microsoft.com/office/drawing/2014/main" xmlns="" id="{E927D2A5-EE8A-4338-979A-F7245405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75" y="547173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17682" y="365126"/>
            <a:ext cx="9136117" cy="1001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xmlns="" id="{E927D2A5-EE8A-4338-979A-F7245405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23" y="576669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986" y="176548"/>
            <a:ext cx="1030014" cy="2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4314-A150-9040-9306-F8C247C23B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986" y="176548"/>
            <a:ext cx="1030014" cy="2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4C66-1678-9048-BC5E-2B795EF1F290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6509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1557" y="5832184"/>
            <a:ext cx="988102" cy="8892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4121" y="6356350"/>
            <a:ext cx="988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AF4314-A150-9040-9306-F8C247C23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Digital_42-ENG_20-11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hyperlink" Target="What%20is%20Customer%20Experience%20-%20YouTube.mp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hyperlink" Target="What%20is%20Customer%20Experience%20-%20YouTube.mp4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9.png"/><Relationship Id="rId7" Type="http://schemas.openxmlformats.org/officeDocument/2006/relationships/image" Target="../media/image70.png"/><Relationship Id="rId2" Type="http://schemas.openxmlformats.org/officeDocument/2006/relationships/hyperlink" Target="What%20is%20Customer%20Experience%20-%20YouTube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2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59.png"/><Relationship Id="rId4" Type="http://schemas.openxmlformats.org/officeDocument/2006/relationships/image" Target="../media/image48.png"/><Relationship Id="rId9" Type="http://schemas.openxmlformats.org/officeDocument/2006/relationships/hyperlink" Target="What%20is%20Customer%20Experience%20-%20YouTube.mp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26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cid:image010.jpg@01CFD128.00099A00" TargetMode="Externa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hyperlink" Target="http://www.mojvideo.com/video-the-rolling-stones-time-is-on-my-side-1965/55fe5408d8e0f66f5f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524" y="2166473"/>
            <a:ext cx="9144000" cy="18863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we </a:t>
            </a:r>
            <a:r>
              <a:rPr lang="en-US" dirty="0">
                <a:solidFill>
                  <a:srgbClr val="FA5D06"/>
                </a:solidFill>
              </a:rPr>
              <a:t>as BAs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US" dirty="0">
                <a:solidFill>
                  <a:srgbClr val="FA5D06"/>
                </a:solidFill>
              </a:rPr>
              <a:t>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this </a:t>
            </a:r>
            <a:r>
              <a:rPr lang="en-US" dirty="0">
                <a:solidFill>
                  <a:srgbClr val="FA5D06"/>
                </a:solidFill>
              </a:rPr>
              <a:t>digital economy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276" y="4445048"/>
            <a:ext cx="9817510" cy="1057114"/>
          </a:xfrm>
        </p:spPr>
        <p:txBody>
          <a:bodyPr>
            <a:noAutofit/>
          </a:bodyPr>
          <a:lstStyle/>
          <a:p>
            <a:r>
              <a:rPr lang="sl-SI" sz="2800" dirty="0">
                <a:solidFill>
                  <a:srgbClr val="FA5D06"/>
                </a:solidFill>
              </a:rPr>
              <a:t>Aleš Štempihar</a:t>
            </a:r>
            <a:r>
              <a:rPr lang="sl-SI" sz="2500" dirty="0"/>
              <a:t>, </a:t>
            </a:r>
            <a:br>
              <a:rPr lang="sl-SI" sz="2500" dirty="0"/>
            </a:br>
            <a:r>
              <a:rPr lang="sl-SI" sz="2500" dirty="0"/>
              <a:t>IIBA Slovenia Chapter, Digital42</a:t>
            </a:r>
          </a:p>
          <a:p>
            <a:r>
              <a:rPr lang="sl-SI" sz="2500" dirty="0"/>
              <a:t>@</a:t>
            </a:r>
            <a:r>
              <a:rPr lang="sl-SI" sz="2500" dirty="0" err="1"/>
              <a:t>AlesStempihar</a:t>
            </a:r>
            <a:endParaRPr lang="en-US" sz="25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9955" y="4604591"/>
            <a:ext cx="2590370" cy="7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IIBA Slovenia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276" y="4655111"/>
            <a:ext cx="23270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3184636" y="5833239"/>
            <a:ext cx="5708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27-28 April 2018</a:t>
            </a:r>
            <a:r>
              <a:rPr lang="sl-SI" sz="2200" dirty="0"/>
              <a:t>,</a:t>
            </a:r>
            <a:r>
              <a:rPr lang="en-US" sz="2200" dirty="0"/>
              <a:t> St. Petersburg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xmlns="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0918" y="320882"/>
            <a:ext cx="9136117" cy="1001220"/>
          </a:xfrm>
        </p:spPr>
        <p:txBody>
          <a:bodyPr/>
          <a:lstStyle/>
          <a:p>
            <a:r>
              <a:rPr lang="sl-SI" dirty="0"/>
              <a:t>Agenda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50414" y="1263110"/>
            <a:ext cx="6764086" cy="481061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arming up – Icebreaker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future is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almost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here</a:t>
            </a:r>
          </a:p>
          <a:p>
            <a:pPr marL="514350" indent="-51435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 b="1" dirty="0">
                <a:solidFill>
                  <a:srgbClr val="FA5D06"/>
                </a:solidFill>
              </a:rPr>
              <a:t>The reality </a:t>
            </a:r>
            <a:r>
              <a:rPr lang="sl-SI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</a:t>
            </a:r>
            <a:r>
              <a:rPr lang="sl-SI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House of Digital Business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Mind the gap</a:t>
            </a:r>
            <a:endParaRPr lang="sl-SI" dirty="0"/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Closing - Takeaways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2012730" y="323795"/>
            <a:ext cx="9136117" cy="1001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A5D0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Analyst days 2018 results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rgbClr val="FA5D0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207" y="1462087"/>
            <a:ext cx="11552579" cy="443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2" y="288926"/>
            <a:ext cx="9136117" cy="1001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A5D06"/>
                </a:solidFill>
              </a:rPr>
              <a:t>The BBA 2017 conference</a:t>
            </a:r>
            <a:r>
              <a:rPr lang="sl-SI" dirty="0">
                <a:solidFill>
                  <a:srgbClr val="FA5D06"/>
                </a:solidFill>
              </a:rPr>
              <a:t> </a:t>
            </a:r>
            <a:r>
              <a:rPr lang="en-US" dirty="0">
                <a:solidFill>
                  <a:srgbClr val="FA5D06"/>
                </a:solidFill>
              </a:rPr>
              <a:t>results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323" y="1623848"/>
            <a:ext cx="4422882" cy="3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023" y="1233779"/>
            <a:ext cx="5466217" cy="442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6894241" y="255272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53,4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802801" y="377192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17,2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631601" y="256796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18,1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631601" y="377192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11,2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2" y="288926"/>
            <a:ext cx="9701049" cy="10012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A5D06"/>
                </a:solidFill>
              </a:rPr>
              <a:t>The BA </a:t>
            </a:r>
            <a:r>
              <a:rPr lang="sl-SI" dirty="0">
                <a:solidFill>
                  <a:srgbClr val="FA5D06"/>
                </a:solidFill>
              </a:rPr>
              <a:t>Istanbul </a:t>
            </a:r>
            <a:r>
              <a:rPr lang="en-US" dirty="0">
                <a:solidFill>
                  <a:srgbClr val="FA5D06"/>
                </a:solidFill>
              </a:rPr>
              <a:t>201</a:t>
            </a:r>
            <a:r>
              <a:rPr lang="sl-SI" dirty="0">
                <a:solidFill>
                  <a:srgbClr val="FA5D06"/>
                </a:solidFill>
              </a:rPr>
              <a:t>7</a:t>
            </a:r>
            <a:r>
              <a:rPr lang="en-US" dirty="0">
                <a:solidFill>
                  <a:srgbClr val="FA5D06"/>
                </a:solidFill>
              </a:rPr>
              <a:t> conference</a:t>
            </a:r>
            <a:r>
              <a:rPr lang="sl-SI" dirty="0">
                <a:solidFill>
                  <a:srgbClr val="FA5D06"/>
                </a:solidFill>
              </a:rPr>
              <a:t> </a:t>
            </a:r>
            <a:r>
              <a:rPr lang="en-US" dirty="0">
                <a:solidFill>
                  <a:srgbClr val="FA5D06"/>
                </a:solidFill>
              </a:rPr>
              <a:t>results</a:t>
            </a:r>
          </a:p>
        </p:txBody>
      </p:sp>
      <p:pic>
        <p:nvPicPr>
          <p:cNvPr id="6" name="Slika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023" y="1233779"/>
            <a:ext cx="5466217" cy="442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6894241" y="255272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32,7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802801" y="377192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26,4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631601" y="256796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30,2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631601" y="377192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10,7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779" y="2043177"/>
            <a:ext cx="4960930" cy="248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021" y="1608083"/>
            <a:ext cx="1788720" cy="43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2" y="288926"/>
            <a:ext cx="9136117" cy="1001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A5D06"/>
                </a:solidFill>
              </a:rPr>
              <a:t>The </a:t>
            </a:r>
            <a:r>
              <a:rPr lang="sl-SI" dirty="0">
                <a:solidFill>
                  <a:srgbClr val="FA5D06"/>
                </a:solidFill>
              </a:rPr>
              <a:t>II</a:t>
            </a:r>
            <a:r>
              <a:rPr lang="en-US" dirty="0">
                <a:solidFill>
                  <a:srgbClr val="FA5D06"/>
                </a:solidFill>
              </a:rPr>
              <a:t>BA </a:t>
            </a:r>
            <a:r>
              <a:rPr lang="sl-SI" dirty="0">
                <a:solidFill>
                  <a:srgbClr val="FA5D06"/>
                </a:solidFill>
              </a:rPr>
              <a:t>BABOK v3</a:t>
            </a:r>
            <a:r>
              <a:rPr lang="en-US" dirty="0">
                <a:solidFill>
                  <a:srgbClr val="FA5D06"/>
                </a:solidFill>
              </a:rPr>
              <a:t> survey</a:t>
            </a:r>
            <a:r>
              <a:rPr lang="sl-SI" dirty="0">
                <a:solidFill>
                  <a:srgbClr val="FA5D06"/>
                </a:solidFill>
              </a:rPr>
              <a:t> </a:t>
            </a:r>
            <a:r>
              <a:rPr lang="en-US" dirty="0">
                <a:solidFill>
                  <a:srgbClr val="FA5D06"/>
                </a:solidFill>
              </a:rPr>
              <a:t>results</a:t>
            </a:r>
          </a:p>
        </p:txBody>
      </p:sp>
      <p:pic>
        <p:nvPicPr>
          <p:cNvPr id="6" name="Slika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023" y="1233779"/>
            <a:ext cx="5466217" cy="442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6552080" y="2552721"/>
            <a:ext cx="371279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l-SI" sz="38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67</a:t>
            </a:r>
            <a:r>
              <a:rPr lang="sl-SI" sz="3800" b="1" dirty="0">
                <a:solidFill>
                  <a:srgbClr val="FF0000"/>
                </a:solidFill>
              </a:rPr>
              <a:t> </a:t>
            </a:r>
            <a:r>
              <a:rPr lang="sl-SI" sz="3800" b="1" dirty="0"/>
              <a:t>%</a:t>
            </a:r>
            <a:endParaRPr lang="en-US" sz="38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194320" y="3535953"/>
            <a:ext cx="1961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22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23/2% +</a:t>
            </a:r>
            <a:br>
              <a:rPr lang="sl-SI" sz="22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l-SI" sz="22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21%/2=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800" b="1" dirty="0">
                <a:solidFill>
                  <a:srgbClr val="FF0000"/>
                </a:solidFill>
              </a:rPr>
              <a:t>22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727" y="1586699"/>
            <a:ext cx="5317296" cy="4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8484124" y="3658857"/>
            <a:ext cx="21937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22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23/2% =</a:t>
            </a:r>
            <a:r>
              <a:rPr lang="sl-SI" sz="2200" b="1" dirty="0">
                <a:solidFill>
                  <a:srgbClr val="FF0000"/>
                </a:solidFill>
              </a:rPr>
              <a:t> </a:t>
            </a:r>
            <a:r>
              <a:rPr lang="sl-SI" sz="3800" b="1" dirty="0">
                <a:solidFill>
                  <a:srgbClr val="FF0000"/>
                </a:solidFill>
              </a:rPr>
              <a:t>11</a:t>
            </a:r>
            <a:r>
              <a:rPr lang="sl-SI" sz="3200" b="1" dirty="0"/>
              <a:t>%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2" y="288926"/>
            <a:ext cx="9136117" cy="1001220"/>
          </a:xfrm>
        </p:spPr>
        <p:txBody>
          <a:bodyPr/>
          <a:lstStyle/>
          <a:p>
            <a:r>
              <a:rPr lang="en-US" dirty="0">
                <a:solidFill>
                  <a:srgbClr val="FA5D06"/>
                </a:solidFill>
              </a:rPr>
              <a:t>South Africa Research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8897" y="1314449"/>
            <a:ext cx="9033641" cy="539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08882" y="0"/>
            <a:ext cx="1383118" cy="195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13179" y="14789"/>
            <a:ext cx="1133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xmlns="" id="{D868DFA6-5D0D-4793-AC71-CBE21F76F644}"/>
              </a:ext>
            </a:extLst>
          </p:cNvPr>
          <p:cNvSpPr/>
          <p:nvPr/>
        </p:nvSpPr>
        <p:spPr>
          <a:xfrm>
            <a:off x="4254759" y="1166327"/>
            <a:ext cx="3209732" cy="4991877"/>
          </a:xfrm>
          <a:prstGeom prst="ellipse">
            <a:avLst/>
          </a:prstGeom>
          <a:noFill/>
          <a:ln w="38100">
            <a:solidFill>
              <a:srgbClr val="FA5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6690DAD1-CD3D-4E91-AA73-2B8244E14EBC}"/>
              </a:ext>
            </a:extLst>
          </p:cNvPr>
          <p:cNvSpPr/>
          <p:nvPr/>
        </p:nvSpPr>
        <p:spPr>
          <a:xfrm>
            <a:off x="4254759" y="1314449"/>
            <a:ext cx="45717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200" b="0" cap="none" spc="0" dirty="0">
                <a:ln w="0"/>
                <a:solidFill>
                  <a:srgbClr val="FA5D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0718B36C-013F-4CFB-96A1-5601867F7097}"/>
              </a:ext>
            </a:extLst>
          </p:cNvPr>
          <p:cNvSpPr/>
          <p:nvPr/>
        </p:nvSpPr>
        <p:spPr>
          <a:xfrm>
            <a:off x="8908098" y="1590345"/>
            <a:ext cx="59347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200" b="0" cap="none" spc="0" dirty="0">
                <a:ln w="0"/>
                <a:solidFill>
                  <a:srgbClr val="FA5D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II.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6312B455-3FE7-440A-9220-A81F39E0F7F0}"/>
              </a:ext>
            </a:extLst>
          </p:cNvPr>
          <p:cNvSpPr/>
          <p:nvPr/>
        </p:nvSpPr>
        <p:spPr>
          <a:xfrm>
            <a:off x="811763" y="4103390"/>
            <a:ext cx="60713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200" b="0" cap="none" spc="0" dirty="0">
                <a:ln w="0"/>
                <a:solidFill>
                  <a:srgbClr val="FA5D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II.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9F9099A5-6D1C-42EE-ABE1-DD8CA4930671}"/>
              </a:ext>
            </a:extLst>
          </p:cNvPr>
          <p:cNvSpPr/>
          <p:nvPr/>
        </p:nvSpPr>
        <p:spPr>
          <a:xfrm>
            <a:off x="9928744" y="3662265"/>
            <a:ext cx="74321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200" b="0" cap="none" spc="0" dirty="0">
                <a:ln w="0"/>
                <a:solidFill>
                  <a:srgbClr val="FA5D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III.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DF4F72B1-E54B-4D7E-9BBE-E7B65D80A2F5}"/>
              </a:ext>
            </a:extLst>
          </p:cNvPr>
          <p:cNvSpPr/>
          <p:nvPr/>
        </p:nvSpPr>
        <p:spPr>
          <a:xfrm>
            <a:off x="10275045" y="4093141"/>
            <a:ext cx="74321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200" b="0" cap="none" spc="0" dirty="0">
                <a:ln w="0"/>
                <a:solidFill>
                  <a:srgbClr val="FA5D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IV.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xmlns="" id="{D17199F7-DBEC-4466-B0BB-E7B95A173E6C}"/>
              </a:ext>
            </a:extLst>
          </p:cNvPr>
          <p:cNvSpPr/>
          <p:nvPr/>
        </p:nvSpPr>
        <p:spPr>
          <a:xfrm>
            <a:off x="675680" y="2681118"/>
            <a:ext cx="74321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200" b="0" cap="none" spc="0" dirty="0">
                <a:ln w="0"/>
                <a:solidFill>
                  <a:srgbClr val="FA5D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IV.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xmlns="" id="{10AC4E06-DF0E-4C1A-8450-7DB0A4B0E385}"/>
              </a:ext>
            </a:extLst>
          </p:cNvPr>
          <p:cNvSpPr/>
          <p:nvPr/>
        </p:nvSpPr>
        <p:spPr>
          <a:xfrm>
            <a:off x="1214953" y="1855873"/>
            <a:ext cx="74321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200" b="0" cap="none" spc="0" dirty="0">
                <a:ln w="0"/>
                <a:solidFill>
                  <a:srgbClr val="FA5D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III.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6530" y="220359"/>
            <a:ext cx="7914641" cy="6721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A5D06"/>
                </a:solidFill>
              </a:rPr>
              <a:t>Where are </a:t>
            </a:r>
            <a:r>
              <a:rPr lang="sl-SI" dirty="0" err="1">
                <a:solidFill>
                  <a:srgbClr val="FA5D06"/>
                </a:solidFill>
              </a:rPr>
              <a:t>we</a:t>
            </a:r>
            <a:r>
              <a:rPr lang="sl-SI" dirty="0">
                <a:solidFill>
                  <a:srgbClr val="FA5D06"/>
                </a:solidFill>
              </a:rPr>
              <a:t>?</a:t>
            </a:r>
            <a:r>
              <a:rPr lang="en-US" dirty="0">
                <a:solidFill>
                  <a:srgbClr val="FA5D06"/>
                </a:solidFill>
              </a:rPr>
              <a:t> </a:t>
            </a:r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43" y="1034913"/>
            <a:ext cx="10657756" cy="5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400772" y="2362236"/>
            <a:ext cx="1005840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rgbClr val="FA5D06"/>
                </a:solidFill>
                <a:effectLst/>
                <a:latin typeface="Calibri" pitchFamily="34" charset="0"/>
              </a:rPr>
              <a:t>II. 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rgbClr val="FA5D06"/>
              </a:solidFill>
              <a:effectLst/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221171" y="3855017"/>
            <a:ext cx="1600200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rgbClr val="FA5D06"/>
                </a:solidFill>
                <a:effectLst/>
                <a:latin typeface="Calibri" pitchFamily="34" charset="0"/>
              </a:rPr>
              <a:t>IV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rgbClr val="FA5D06"/>
                </a:solidFill>
                <a:effectLst/>
                <a:latin typeface="Times New Roman" pitchFamily="18" charset="0"/>
              </a:rPr>
              <a:t>.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rgbClr val="FA5D06"/>
              </a:solidFill>
              <a:effectLst/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1665" y="3847316"/>
            <a:ext cx="1264920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rgbClr val="FA5D06"/>
                </a:solidFill>
                <a:effectLst/>
                <a:latin typeface="Calibri" pitchFamily="34" charset="0"/>
              </a:rPr>
              <a:t>III.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533" y="2539385"/>
            <a:ext cx="941114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rgbClr val="FA5D06"/>
                </a:solidFill>
                <a:effectLst/>
                <a:latin typeface="Calibri" pitchFamily="34" charset="0"/>
              </a:rPr>
              <a:t>I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rgbClr val="FA5D06"/>
                </a:solidFill>
                <a:effectLst/>
                <a:latin typeface="Times New Roman" pitchFamily="18" charset="0"/>
              </a:rPr>
              <a:t>.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rgbClr val="FA5D06"/>
                </a:solidFill>
                <a:effectLst/>
                <a:latin typeface="Calibri" pitchFamily="34" charset="0"/>
              </a:rPr>
              <a:t> 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rgbClr val="FA5D06"/>
              </a:solidFill>
              <a:effectLst/>
              <a:latin typeface="Arial" pitchFamily="34" charset="0"/>
            </a:endParaRPr>
          </a:p>
        </p:txBody>
      </p:sp>
      <p:sp>
        <p:nvSpPr>
          <p:cNvPr id="38" name="Pravokotnik 37"/>
          <p:cNvSpPr/>
          <p:nvPr/>
        </p:nvSpPr>
        <p:spPr>
          <a:xfrm rot="20627004">
            <a:off x="1849289" y="2010106"/>
            <a:ext cx="3484709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Bell MT" pitchFamily="18" charset="0"/>
              </a:rPr>
              <a:t>Requirements</a:t>
            </a:r>
          </a:p>
        </p:txBody>
      </p:sp>
      <p:sp>
        <p:nvSpPr>
          <p:cNvPr id="13" name="Pravokotnik 12"/>
          <p:cNvSpPr/>
          <p:nvPr/>
        </p:nvSpPr>
        <p:spPr>
          <a:xfrm rot="855264">
            <a:off x="6224618" y="2064315"/>
            <a:ext cx="3484709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0070C0"/>
                </a:solidFill>
                <a:latin typeface="Bell MT" pitchFamily="18" charset="0"/>
              </a:rPr>
              <a:t>Pre-project</a:t>
            </a:r>
          </a:p>
        </p:txBody>
      </p:sp>
      <p:sp>
        <p:nvSpPr>
          <p:cNvPr id="14" name="Pravokotnik 13"/>
          <p:cNvSpPr/>
          <p:nvPr/>
        </p:nvSpPr>
        <p:spPr>
          <a:xfrm rot="1530775">
            <a:off x="2909771" y="4335419"/>
            <a:ext cx="2641266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7030A0"/>
                </a:solidFill>
                <a:latin typeface="Bell MT" pitchFamily="18" charset="0"/>
              </a:rPr>
              <a:t>Change</a:t>
            </a:r>
          </a:p>
        </p:txBody>
      </p:sp>
      <p:sp>
        <p:nvSpPr>
          <p:cNvPr id="15" name="Pravokotnik 14"/>
          <p:cNvSpPr/>
          <p:nvPr/>
        </p:nvSpPr>
        <p:spPr>
          <a:xfrm rot="20517553">
            <a:off x="6138486" y="4227176"/>
            <a:ext cx="4170747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00B050"/>
                </a:solidFill>
                <a:latin typeface="Bell MT" pitchFamily="18" charset="0"/>
              </a:rPr>
              <a:t>Transformation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6530" y="98439"/>
            <a:ext cx="8958698" cy="672134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Reality check: </a:t>
            </a:r>
            <a:r>
              <a:rPr lang="sl-SI" sz="4700" b="1" dirty="0">
                <a:solidFill>
                  <a:schemeClr val="accent2">
                    <a:lumMod val="75000"/>
                  </a:schemeClr>
                </a:solidFill>
                <a:latin typeface="Bell MT" pitchFamily="18" charset="0"/>
                <a:ea typeface="+mn-ea"/>
                <a:cs typeface="+mn-cs"/>
              </a:rPr>
              <a:t>p</a:t>
            </a:r>
            <a:r>
              <a:rPr lang="en-US" sz="4700" b="1" dirty="0" err="1">
                <a:solidFill>
                  <a:schemeClr val="accent2">
                    <a:lumMod val="75000"/>
                  </a:schemeClr>
                </a:solidFill>
                <a:latin typeface="Bell MT" pitchFamily="18" charset="0"/>
                <a:ea typeface="+mn-ea"/>
                <a:cs typeface="+mn-cs"/>
              </a:rPr>
              <a:t>ast</a:t>
            </a:r>
            <a:r>
              <a:rPr lang="en-US" dirty="0"/>
              <a:t>, </a:t>
            </a:r>
            <a:r>
              <a:rPr lang="en-US" dirty="0">
                <a:solidFill>
                  <a:srgbClr val="FA5D06"/>
                </a:solidFill>
              </a:rPr>
              <a:t>present</a:t>
            </a:r>
            <a:r>
              <a:rPr lang="en-US" b="1" dirty="0">
                <a:solidFill>
                  <a:srgbClr val="FA5D06"/>
                </a:solidFill>
              </a:rPr>
              <a:t>, future </a:t>
            </a:r>
            <a:endParaRPr lang="en-US" dirty="0"/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43" y="1034913"/>
            <a:ext cx="10657756" cy="5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978544" y="2452796"/>
            <a:ext cx="1005840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II. 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978544" y="3780948"/>
            <a:ext cx="1213456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IV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5749" y="3803032"/>
            <a:ext cx="1264920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III. 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749" y="2414267"/>
            <a:ext cx="941114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Pravokotnik 37"/>
          <p:cNvSpPr/>
          <p:nvPr/>
        </p:nvSpPr>
        <p:spPr>
          <a:xfrm rot="20826673">
            <a:off x="2108369" y="1857706"/>
            <a:ext cx="3484709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Bell MT" pitchFamily="18" charset="0"/>
              </a:rPr>
              <a:t>Requirements</a:t>
            </a:r>
          </a:p>
        </p:txBody>
      </p:sp>
      <p:sp>
        <p:nvSpPr>
          <p:cNvPr id="13" name="Pravokotnik 12"/>
          <p:cNvSpPr/>
          <p:nvPr/>
        </p:nvSpPr>
        <p:spPr>
          <a:xfrm rot="855264">
            <a:off x="5545316" y="2492904"/>
            <a:ext cx="3484709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0070C0"/>
                </a:solidFill>
                <a:latin typeface="Bell MT" pitchFamily="18" charset="0"/>
              </a:rPr>
              <a:t>Pre-project</a:t>
            </a:r>
          </a:p>
        </p:txBody>
      </p:sp>
      <p:sp>
        <p:nvSpPr>
          <p:cNvPr id="14" name="Pravokotnik 13"/>
          <p:cNvSpPr/>
          <p:nvPr/>
        </p:nvSpPr>
        <p:spPr>
          <a:xfrm rot="1530775">
            <a:off x="2909771" y="4335419"/>
            <a:ext cx="2641266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7030A0"/>
                </a:solidFill>
                <a:latin typeface="Bell MT" pitchFamily="18" charset="0"/>
              </a:rPr>
              <a:t>Change</a:t>
            </a:r>
          </a:p>
        </p:txBody>
      </p:sp>
      <p:sp>
        <p:nvSpPr>
          <p:cNvPr id="15" name="Pravokotnik 14"/>
          <p:cNvSpPr/>
          <p:nvPr/>
        </p:nvSpPr>
        <p:spPr>
          <a:xfrm rot="20517553">
            <a:off x="6138486" y="4227176"/>
            <a:ext cx="4170747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00B050"/>
                </a:solidFill>
                <a:latin typeface="Bell MT" pitchFamily="18" charset="0"/>
              </a:rPr>
              <a:t>Transformation</a:t>
            </a:r>
          </a:p>
        </p:txBody>
      </p:sp>
      <p:grpSp>
        <p:nvGrpSpPr>
          <p:cNvPr id="23" name="Skupina 22"/>
          <p:cNvGrpSpPr/>
          <p:nvPr/>
        </p:nvGrpSpPr>
        <p:grpSpPr>
          <a:xfrm>
            <a:off x="1264920" y="869325"/>
            <a:ext cx="8031479" cy="2709911"/>
            <a:chOff x="1264920" y="821553"/>
            <a:chExt cx="8031479" cy="2709911"/>
          </a:xfrm>
        </p:grpSpPr>
        <p:grpSp>
          <p:nvGrpSpPr>
            <p:cNvPr id="17" name="Skupina 16"/>
            <p:cNvGrpSpPr/>
            <p:nvPr/>
          </p:nvGrpSpPr>
          <p:grpSpPr>
            <a:xfrm>
              <a:off x="1264920" y="821553"/>
              <a:ext cx="8031479" cy="2709911"/>
              <a:chOff x="457200" y="1010920"/>
              <a:chExt cx="9204960" cy="2174240"/>
            </a:xfrm>
          </p:grpSpPr>
          <p:sp>
            <p:nvSpPr>
              <p:cNvPr id="12" name="Prostoročno 11"/>
              <p:cNvSpPr/>
              <p:nvPr/>
            </p:nvSpPr>
            <p:spPr>
              <a:xfrm>
                <a:off x="457200" y="1010920"/>
                <a:ext cx="9204960" cy="2128520"/>
              </a:xfrm>
              <a:custGeom>
                <a:avLst/>
                <a:gdLst>
                  <a:gd name="connsiteX0" fmla="*/ 9204960 w 9204960"/>
                  <a:gd name="connsiteY0" fmla="*/ 2128520 h 2128520"/>
                  <a:gd name="connsiteX1" fmla="*/ 3230880 w 9204960"/>
                  <a:gd name="connsiteY1" fmla="*/ 86360 h 2128520"/>
                  <a:gd name="connsiteX2" fmla="*/ 0 w 9204960"/>
                  <a:gd name="connsiteY2" fmla="*/ 1610360 h 212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04960" h="2128520">
                    <a:moveTo>
                      <a:pt x="9204960" y="2128520"/>
                    </a:moveTo>
                    <a:cubicBezTo>
                      <a:pt x="6985000" y="1150620"/>
                      <a:pt x="4765040" y="172720"/>
                      <a:pt x="3230880" y="86360"/>
                    </a:cubicBezTo>
                    <a:cubicBezTo>
                      <a:pt x="1696720" y="0"/>
                      <a:pt x="325120" y="1399540"/>
                      <a:pt x="0" y="1610360"/>
                    </a:cubicBez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" name="Prostoročno 15"/>
              <p:cNvSpPr/>
              <p:nvPr/>
            </p:nvSpPr>
            <p:spPr>
              <a:xfrm>
                <a:off x="521094" y="2636520"/>
                <a:ext cx="9113520" cy="548640"/>
              </a:xfrm>
              <a:custGeom>
                <a:avLst/>
                <a:gdLst>
                  <a:gd name="connsiteX0" fmla="*/ 0 w 9113520"/>
                  <a:gd name="connsiteY0" fmla="*/ 0 h 548640"/>
                  <a:gd name="connsiteX1" fmla="*/ 9113520 w 9113520"/>
                  <a:gd name="connsiteY1" fmla="*/ 548640 h 548640"/>
                  <a:gd name="connsiteX2" fmla="*/ 4389120 w 9113520"/>
                  <a:gd name="connsiteY2" fmla="*/ 274320 h 548640"/>
                  <a:gd name="connsiteX3" fmla="*/ 6736080 w 9113520"/>
                  <a:gd name="connsiteY3" fmla="*/ 42672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13520" h="548640">
                    <a:moveTo>
                      <a:pt x="0" y="0"/>
                    </a:moveTo>
                    <a:lnTo>
                      <a:pt x="9113520" y="548640"/>
                    </a:lnTo>
                    <a:lnTo>
                      <a:pt x="4389120" y="274320"/>
                    </a:lnTo>
                    <a:cubicBezTo>
                      <a:pt x="3992880" y="254000"/>
                      <a:pt x="5364480" y="340360"/>
                      <a:pt x="6736080" y="426720"/>
                    </a:cubicBez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18" name="PoljeZBesedilom 17"/>
            <p:cNvSpPr txBox="1"/>
            <p:nvPr/>
          </p:nvSpPr>
          <p:spPr>
            <a:xfrm>
              <a:off x="3924135" y="977657"/>
              <a:ext cx="39882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4200" b="1" i="1" dirty="0">
                  <a:solidFill>
                    <a:schemeClr val="accent2">
                      <a:lumMod val="75000"/>
                    </a:schemeClr>
                  </a:solidFill>
                  <a:latin typeface="Bell MT" pitchFamily="18" charset="0"/>
                </a:rPr>
                <a:t>Past    /   </a:t>
              </a:r>
              <a:r>
                <a:rPr lang="sl-SI" sz="4200" b="1" i="1" dirty="0" err="1">
                  <a:solidFill>
                    <a:srgbClr val="FA5D06"/>
                  </a:solidFill>
                  <a:latin typeface="Bell MT" pitchFamily="18" charset="0"/>
                </a:rPr>
                <a:t>P</a:t>
              </a:r>
              <a:r>
                <a:rPr lang="sl-SI" sz="4200" i="1" dirty="0" err="1">
                  <a:solidFill>
                    <a:srgbClr val="FA5D06"/>
                  </a:solidFill>
                  <a:latin typeface="Bell MT" pitchFamily="18" charset="0"/>
                </a:rPr>
                <a:t>resent</a:t>
              </a:r>
              <a:endParaRPr lang="sl-SI" sz="4200" i="1" dirty="0">
                <a:solidFill>
                  <a:srgbClr val="FA5D06"/>
                </a:solidFill>
                <a:latin typeface="Bell MT" pitchFamily="18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253033" y="3522405"/>
            <a:ext cx="3844404" cy="2411677"/>
            <a:chOff x="2253033" y="3699694"/>
            <a:chExt cx="3844404" cy="2411677"/>
          </a:xfrm>
        </p:grpSpPr>
        <p:sp>
          <p:nvSpPr>
            <p:cNvPr id="19" name="Prostoročno 18"/>
            <p:cNvSpPr/>
            <p:nvPr/>
          </p:nvSpPr>
          <p:spPr>
            <a:xfrm>
              <a:off x="2253033" y="4191131"/>
              <a:ext cx="3431540" cy="1920240"/>
            </a:xfrm>
            <a:custGeom>
              <a:avLst/>
              <a:gdLst>
                <a:gd name="connsiteX0" fmla="*/ 2458720 w 3431540"/>
                <a:gd name="connsiteY0" fmla="*/ 1874520 h 1920240"/>
                <a:gd name="connsiteX1" fmla="*/ 96520 w 3431540"/>
                <a:gd name="connsiteY1" fmla="*/ 228600 h 1920240"/>
                <a:gd name="connsiteX2" fmla="*/ 3037840 w 3431540"/>
                <a:gd name="connsiteY2" fmla="*/ 502920 h 1920240"/>
                <a:gd name="connsiteX3" fmla="*/ 2458720 w 3431540"/>
                <a:gd name="connsiteY3" fmla="*/ 187452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540" h="1920240">
                  <a:moveTo>
                    <a:pt x="2458720" y="1874520"/>
                  </a:moveTo>
                  <a:cubicBezTo>
                    <a:pt x="1968500" y="1828800"/>
                    <a:pt x="0" y="457200"/>
                    <a:pt x="96520" y="228600"/>
                  </a:cubicBezTo>
                  <a:cubicBezTo>
                    <a:pt x="193040" y="0"/>
                    <a:pt x="2644140" y="236220"/>
                    <a:pt x="3037840" y="502920"/>
                  </a:cubicBezTo>
                  <a:cubicBezTo>
                    <a:pt x="3431540" y="769620"/>
                    <a:pt x="2948940" y="1920240"/>
                    <a:pt x="2458720" y="1874520"/>
                  </a:cubicBezTo>
                  <a:close/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" name="PoljeZBesedilom 19"/>
            <p:cNvSpPr txBox="1"/>
            <p:nvPr/>
          </p:nvSpPr>
          <p:spPr>
            <a:xfrm>
              <a:off x="3997617" y="3699694"/>
              <a:ext cx="20998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i="1" dirty="0">
                  <a:solidFill>
                    <a:srgbClr val="FA5D06"/>
                  </a:solidFill>
                  <a:latin typeface="Bell MT" pitchFamily="18" charset="0"/>
                </a:rPr>
                <a:t>Present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925573" y="3516774"/>
            <a:ext cx="5007004" cy="2332820"/>
            <a:chOff x="5971540" y="3242933"/>
            <a:chExt cx="5186680" cy="2308000"/>
          </a:xfrm>
        </p:grpSpPr>
        <p:sp>
          <p:nvSpPr>
            <p:cNvPr id="21" name="PoljeZBesedilom 20"/>
            <p:cNvSpPr txBox="1"/>
            <p:nvPr/>
          </p:nvSpPr>
          <p:spPr>
            <a:xfrm rot="21138782">
              <a:off x="6172912" y="3242933"/>
              <a:ext cx="1965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i="1" dirty="0">
                  <a:solidFill>
                    <a:srgbClr val="FA5D06"/>
                  </a:solidFill>
                  <a:latin typeface="Bell MT" pitchFamily="18" charset="0"/>
                </a:rPr>
                <a:t>Future</a:t>
              </a:r>
            </a:p>
          </p:txBody>
        </p:sp>
        <p:sp>
          <p:nvSpPr>
            <p:cNvPr id="22" name="Prostoročno 21"/>
            <p:cNvSpPr/>
            <p:nvPr/>
          </p:nvSpPr>
          <p:spPr>
            <a:xfrm rot="21107202">
              <a:off x="5971540" y="3680460"/>
              <a:ext cx="5186680" cy="1870473"/>
            </a:xfrm>
            <a:custGeom>
              <a:avLst/>
              <a:gdLst>
                <a:gd name="connsiteX0" fmla="*/ 513080 w 3609340"/>
                <a:gd name="connsiteY0" fmla="*/ 220980 h 2026920"/>
                <a:gd name="connsiteX1" fmla="*/ 528320 w 3609340"/>
                <a:gd name="connsiteY1" fmla="*/ 1958340 h 2026920"/>
                <a:gd name="connsiteX2" fmla="*/ 3606800 w 3609340"/>
                <a:gd name="connsiteY2" fmla="*/ 632460 h 2026920"/>
                <a:gd name="connsiteX3" fmla="*/ 513080 w 3609340"/>
                <a:gd name="connsiteY3" fmla="*/ 220980 h 20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9340" h="2026920">
                  <a:moveTo>
                    <a:pt x="513080" y="220980"/>
                  </a:moveTo>
                  <a:cubicBezTo>
                    <a:pt x="0" y="441960"/>
                    <a:pt x="12700" y="1889760"/>
                    <a:pt x="528320" y="1958340"/>
                  </a:cubicBezTo>
                  <a:cubicBezTo>
                    <a:pt x="1043940" y="2026920"/>
                    <a:pt x="3609340" y="924560"/>
                    <a:pt x="3606800" y="632460"/>
                  </a:cubicBezTo>
                  <a:cubicBezTo>
                    <a:pt x="3604260" y="340360"/>
                    <a:pt x="1026160" y="0"/>
                    <a:pt x="513080" y="22098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0918" y="320882"/>
            <a:ext cx="9136117" cy="1001220"/>
          </a:xfrm>
        </p:spPr>
        <p:txBody>
          <a:bodyPr/>
          <a:lstStyle/>
          <a:p>
            <a:r>
              <a:rPr lang="sl-SI" dirty="0"/>
              <a:t>Agenda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50413" y="1263110"/>
            <a:ext cx="9106621" cy="481061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arming up – Icebreaker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future is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almost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here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reality (check)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500" b="1" dirty="0">
                <a:solidFill>
                  <a:srgbClr val="FA5D06"/>
                </a:solidFill>
              </a:rPr>
              <a:t>The House of Digital Business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Mind the gap</a:t>
            </a:r>
            <a:endParaRPr lang="sl-SI" dirty="0"/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Closing - Takeaways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6530" y="98439"/>
            <a:ext cx="7914641" cy="6721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A5D06"/>
                </a:solidFill>
              </a:rPr>
              <a:t>Where </a:t>
            </a:r>
            <a:r>
              <a:rPr lang="sl-SI" dirty="0">
                <a:solidFill>
                  <a:srgbClr val="FA5D06"/>
                </a:solidFill>
              </a:rPr>
              <a:t>is </a:t>
            </a:r>
            <a:r>
              <a:rPr lang="en-US" dirty="0">
                <a:solidFill>
                  <a:srgbClr val="FA5D06"/>
                </a:solidFill>
              </a:rPr>
              <a:t>digital business? </a:t>
            </a:r>
            <a:endParaRPr lang="en-US" dirty="0"/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623" y="1034913"/>
            <a:ext cx="10657756" cy="5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22408" y="2117349"/>
            <a:ext cx="1005840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II. 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465128" y="4314826"/>
            <a:ext cx="1600200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IV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1163" y="3881438"/>
            <a:ext cx="1264920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III. 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8323" y="2117349"/>
            <a:ext cx="941114" cy="86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r>
              <a:rPr kumimoji="0" lang="sl-SI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Pravokotnik 37"/>
          <p:cNvSpPr/>
          <p:nvPr/>
        </p:nvSpPr>
        <p:spPr>
          <a:xfrm rot="20826673">
            <a:off x="2108369" y="1857706"/>
            <a:ext cx="3484709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bg1">
                    <a:lumMod val="65000"/>
                  </a:schemeClr>
                </a:solidFill>
                <a:latin typeface="Bell MT" pitchFamily="18" charset="0"/>
              </a:rPr>
              <a:t>Requirements</a:t>
            </a:r>
          </a:p>
        </p:txBody>
      </p:sp>
      <p:sp>
        <p:nvSpPr>
          <p:cNvPr id="13" name="Pravokotnik 12"/>
          <p:cNvSpPr/>
          <p:nvPr/>
        </p:nvSpPr>
        <p:spPr>
          <a:xfrm rot="855264">
            <a:off x="5545316" y="2492904"/>
            <a:ext cx="3484709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AABFE4"/>
                </a:solidFill>
                <a:latin typeface="Bell MT" pitchFamily="18" charset="0"/>
              </a:rPr>
              <a:t>Pre-project</a:t>
            </a:r>
          </a:p>
        </p:txBody>
      </p:sp>
      <p:sp>
        <p:nvSpPr>
          <p:cNvPr id="14" name="Pravokotnik 13"/>
          <p:cNvSpPr/>
          <p:nvPr/>
        </p:nvSpPr>
        <p:spPr>
          <a:xfrm rot="1530775">
            <a:off x="2848811" y="4106819"/>
            <a:ext cx="2641266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CBA9E5"/>
                </a:solidFill>
                <a:latin typeface="Bell MT" pitchFamily="18" charset="0"/>
              </a:rPr>
              <a:t>Change</a:t>
            </a:r>
          </a:p>
        </p:txBody>
      </p:sp>
      <p:sp>
        <p:nvSpPr>
          <p:cNvPr id="15" name="Pravokotnik 14"/>
          <p:cNvSpPr/>
          <p:nvPr/>
        </p:nvSpPr>
        <p:spPr>
          <a:xfrm rot="20517553">
            <a:off x="6138486" y="4410056"/>
            <a:ext cx="4170747" cy="7471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93FFC4"/>
                </a:solidFill>
                <a:latin typeface="Bell MT" pitchFamily="18" charset="0"/>
              </a:rPr>
              <a:t>Transformation</a:t>
            </a:r>
          </a:p>
        </p:txBody>
      </p:sp>
      <p:grpSp>
        <p:nvGrpSpPr>
          <p:cNvPr id="4" name="Skupina 16"/>
          <p:cNvGrpSpPr/>
          <p:nvPr/>
        </p:nvGrpSpPr>
        <p:grpSpPr>
          <a:xfrm>
            <a:off x="1264920" y="821553"/>
            <a:ext cx="8031479" cy="2709911"/>
            <a:chOff x="457200" y="1010920"/>
            <a:chExt cx="9204960" cy="2174240"/>
          </a:xfrm>
        </p:grpSpPr>
        <p:sp>
          <p:nvSpPr>
            <p:cNvPr id="12" name="Prostoročno 11"/>
            <p:cNvSpPr/>
            <p:nvPr/>
          </p:nvSpPr>
          <p:spPr>
            <a:xfrm>
              <a:off x="457200" y="1010920"/>
              <a:ext cx="9204960" cy="2128520"/>
            </a:xfrm>
            <a:custGeom>
              <a:avLst/>
              <a:gdLst>
                <a:gd name="connsiteX0" fmla="*/ 9204960 w 9204960"/>
                <a:gd name="connsiteY0" fmla="*/ 2128520 h 2128520"/>
                <a:gd name="connsiteX1" fmla="*/ 3230880 w 9204960"/>
                <a:gd name="connsiteY1" fmla="*/ 86360 h 2128520"/>
                <a:gd name="connsiteX2" fmla="*/ 0 w 9204960"/>
                <a:gd name="connsiteY2" fmla="*/ 1610360 h 212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4960" h="2128520">
                  <a:moveTo>
                    <a:pt x="9204960" y="2128520"/>
                  </a:moveTo>
                  <a:cubicBezTo>
                    <a:pt x="6985000" y="1150620"/>
                    <a:pt x="4765040" y="172720"/>
                    <a:pt x="3230880" y="86360"/>
                  </a:cubicBezTo>
                  <a:cubicBezTo>
                    <a:pt x="1696720" y="0"/>
                    <a:pt x="325120" y="1399540"/>
                    <a:pt x="0" y="1610360"/>
                  </a:cubicBezTo>
                </a:path>
              </a:pathLst>
            </a:custGeom>
            <a:ln w="38100">
              <a:solidFill>
                <a:srgbClr val="AABF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Prostoročno 15"/>
            <p:cNvSpPr/>
            <p:nvPr/>
          </p:nvSpPr>
          <p:spPr>
            <a:xfrm>
              <a:off x="521094" y="2636520"/>
              <a:ext cx="9113520" cy="548640"/>
            </a:xfrm>
            <a:custGeom>
              <a:avLst/>
              <a:gdLst>
                <a:gd name="connsiteX0" fmla="*/ 0 w 9113520"/>
                <a:gd name="connsiteY0" fmla="*/ 0 h 548640"/>
                <a:gd name="connsiteX1" fmla="*/ 9113520 w 9113520"/>
                <a:gd name="connsiteY1" fmla="*/ 548640 h 548640"/>
                <a:gd name="connsiteX2" fmla="*/ 4389120 w 9113520"/>
                <a:gd name="connsiteY2" fmla="*/ 274320 h 548640"/>
                <a:gd name="connsiteX3" fmla="*/ 6736080 w 9113520"/>
                <a:gd name="connsiteY3" fmla="*/ 42672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3520" h="548640">
                  <a:moveTo>
                    <a:pt x="0" y="0"/>
                  </a:moveTo>
                  <a:lnTo>
                    <a:pt x="9113520" y="548640"/>
                  </a:lnTo>
                  <a:lnTo>
                    <a:pt x="4389120" y="274320"/>
                  </a:lnTo>
                  <a:cubicBezTo>
                    <a:pt x="3992880" y="254000"/>
                    <a:pt x="5364480" y="340360"/>
                    <a:pt x="6736080" y="426720"/>
                  </a:cubicBezTo>
                </a:path>
              </a:pathLst>
            </a:custGeom>
            <a:ln w="38100">
              <a:solidFill>
                <a:srgbClr val="AABF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9" name="Prostoročno 18"/>
          <p:cNvSpPr/>
          <p:nvPr/>
        </p:nvSpPr>
        <p:spPr>
          <a:xfrm>
            <a:off x="2540000" y="3764280"/>
            <a:ext cx="3431540" cy="1920240"/>
          </a:xfrm>
          <a:custGeom>
            <a:avLst/>
            <a:gdLst>
              <a:gd name="connsiteX0" fmla="*/ 2458720 w 3431540"/>
              <a:gd name="connsiteY0" fmla="*/ 1874520 h 1920240"/>
              <a:gd name="connsiteX1" fmla="*/ 96520 w 3431540"/>
              <a:gd name="connsiteY1" fmla="*/ 228600 h 1920240"/>
              <a:gd name="connsiteX2" fmla="*/ 3037840 w 3431540"/>
              <a:gd name="connsiteY2" fmla="*/ 502920 h 1920240"/>
              <a:gd name="connsiteX3" fmla="*/ 2458720 w 3431540"/>
              <a:gd name="connsiteY3" fmla="*/ 187452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1540" h="1920240">
                <a:moveTo>
                  <a:pt x="2458720" y="1874520"/>
                </a:moveTo>
                <a:cubicBezTo>
                  <a:pt x="1968500" y="1828800"/>
                  <a:pt x="0" y="457200"/>
                  <a:pt x="96520" y="228600"/>
                </a:cubicBezTo>
                <a:cubicBezTo>
                  <a:pt x="193040" y="0"/>
                  <a:pt x="2644140" y="236220"/>
                  <a:pt x="3037840" y="502920"/>
                </a:cubicBezTo>
                <a:cubicBezTo>
                  <a:pt x="3431540" y="769620"/>
                  <a:pt x="2948940" y="1920240"/>
                  <a:pt x="2458720" y="1874520"/>
                </a:cubicBezTo>
                <a:close/>
              </a:path>
            </a:pathLst>
          </a:custGeom>
          <a:noFill/>
          <a:ln w="38100">
            <a:solidFill>
              <a:srgbClr val="CBA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7" name="Skupina 24"/>
          <p:cNvGrpSpPr/>
          <p:nvPr/>
        </p:nvGrpSpPr>
        <p:grpSpPr>
          <a:xfrm>
            <a:off x="4270778" y="3680460"/>
            <a:ext cx="7215102" cy="1870473"/>
            <a:chOff x="4270778" y="3680460"/>
            <a:chExt cx="7215102" cy="1870473"/>
          </a:xfrm>
        </p:grpSpPr>
        <p:sp>
          <p:nvSpPr>
            <p:cNvPr id="21" name="PoljeZBesedilom 20"/>
            <p:cNvSpPr txBox="1"/>
            <p:nvPr/>
          </p:nvSpPr>
          <p:spPr>
            <a:xfrm rot="21138782">
              <a:off x="4270778" y="3790252"/>
              <a:ext cx="7215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i="1" dirty="0">
                  <a:solidFill>
                    <a:srgbClr val="FA5D06"/>
                  </a:solidFill>
                  <a:latin typeface="Bell MT" pitchFamily="18" charset="0"/>
                </a:rPr>
                <a:t>Digital business</a:t>
              </a:r>
            </a:p>
          </p:txBody>
        </p:sp>
        <p:sp>
          <p:nvSpPr>
            <p:cNvPr id="22" name="Prostoročno 21"/>
            <p:cNvSpPr/>
            <p:nvPr/>
          </p:nvSpPr>
          <p:spPr>
            <a:xfrm rot="21107202">
              <a:off x="5971540" y="3680460"/>
              <a:ext cx="5186680" cy="1870473"/>
            </a:xfrm>
            <a:custGeom>
              <a:avLst/>
              <a:gdLst>
                <a:gd name="connsiteX0" fmla="*/ 513080 w 3609340"/>
                <a:gd name="connsiteY0" fmla="*/ 220980 h 2026920"/>
                <a:gd name="connsiteX1" fmla="*/ 528320 w 3609340"/>
                <a:gd name="connsiteY1" fmla="*/ 1958340 h 2026920"/>
                <a:gd name="connsiteX2" fmla="*/ 3606800 w 3609340"/>
                <a:gd name="connsiteY2" fmla="*/ 632460 h 2026920"/>
                <a:gd name="connsiteX3" fmla="*/ 513080 w 3609340"/>
                <a:gd name="connsiteY3" fmla="*/ 220980 h 20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9340" h="2026920">
                  <a:moveTo>
                    <a:pt x="513080" y="220980"/>
                  </a:moveTo>
                  <a:cubicBezTo>
                    <a:pt x="0" y="441960"/>
                    <a:pt x="12700" y="1889760"/>
                    <a:pt x="528320" y="1958340"/>
                  </a:cubicBezTo>
                  <a:cubicBezTo>
                    <a:pt x="1043940" y="2026920"/>
                    <a:pt x="3609340" y="924560"/>
                    <a:pt x="3606800" y="632460"/>
                  </a:cubicBezTo>
                  <a:cubicBezTo>
                    <a:pt x="3604260" y="340360"/>
                    <a:pt x="1026160" y="0"/>
                    <a:pt x="513080" y="220980"/>
                  </a:cubicBezTo>
                  <a:close/>
                </a:path>
              </a:pathLst>
            </a:custGeom>
            <a:noFill/>
            <a:ln w="38100">
              <a:solidFill>
                <a:srgbClr val="93FF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2805" y="62422"/>
            <a:ext cx="2976000" cy="14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2873" y="1817490"/>
            <a:ext cx="2976000" cy="156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2805" y="3653012"/>
            <a:ext cx="2976000" cy="139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6799" y="5313871"/>
            <a:ext cx="2976000" cy="14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855" y="223352"/>
            <a:ext cx="6935024" cy="36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>
          <a:xfrm>
            <a:off x="8144469" y="421628"/>
            <a:ext cx="672075" cy="5832648"/>
          </a:xfrm>
          <a:prstGeom prst="leftBrace">
            <a:avLst>
              <a:gd name="adj1" fmla="val 45287"/>
              <a:gd name="adj2" fmla="val 360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01504" y="4025577"/>
            <a:ext cx="6694765" cy="206210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Ales</a:t>
            </a:r>
            <a:r>
              <a:rPr lang="en-US" sz="1600" dirty="0"/>
              <a:t> is a digital strategist, innovator of </a:t>
            </a:r>
            <a:r>
              <a:rPr lang="en-US" sz="1600" b="1" dirty="0">
                <a:solidFill>
                  <a:schemeClr val="accent2"/>
                </a:solidFill>
              </a:rPr>
              <a:t>business models </a:t>
            </a:r>
            <a:r>
              <a:rPr lang="en-US" sz="1600" dirty="0"/>
              <a:t>and accelerator of </a:t>
            </a:r>
            <a:r>
              <a:rPr lang="en-US" sz="1600" b="1" dirty="0">
                <a:solidFill>
                  <a:schemeClr val="accent2"/>
                </a:solidFill>
              </a:rPr>
              <a:t>changes </a:t>
            </a:r>
            <a:r>
              <a:rPr lang="en-US" sz="1600" dirty="0"/>
              <a:t>in organizations.</a:t>
            </a:r>
            <a:r>
              <a:rPr lang="sl-SI" sz="1600" dirty="0"/>
              <a:t> </a:t>
            </a:r>
            <a:r>
              <a:rPr lang="en-US" sz="1600" dirty="0"/>
              <a:t>As a digital strategist he helps companies with preparing a </a:t>
            </a:r>
            <a:r>
              <a:rPr lang="en-US" sz="1600" b="1" dirty="0">
                <a:solidFill>
                  <a:schemeClr val="accent2"/>
                </a:solidFill>
              </a:rPr>
              <a:t>digital strategy </a:t>
            </a:r>
            <a:r>
              <a:rPr lang="en-US" sz="1600" dirty="0"/>
              <a:t>and roadmap execution. As an innovator he creates new business models and as the leader of Digital42 initiative he takes care for the program of</a:t>
            </a:r>
            <a:r>
              <a:rPr lang="en-US" sz="1600" b="1" dirty="0">
                <a:solidFill>
                  <a:schemeClr val="accent2"/>
                </a:solidFill>
              </a:rPr>
              <a:t> digital projects</a:t>
            </a:r>
            <a:r>
              <a:rPr lang="en-US" sz="1600" dirty="0"/>
              <a:t>.</a:t>
            </a:r>
            <a:endParaRPr lang="sl-SI" sz="1600" dirty="0"/>
          </a:p>
          <a:p>
            <a:endParaRPr lang="sl-SI" sz="1600" dirty="0"/>
          </a:p>
          <a:p>
            <a:r>
              <a:rPr lang="sl-SI" sz="1600" dirty="0"/>
              <a:t>P</a:t>
            </a:r>
            <a:r>
              <a:rPr lang="en-US" sz="1600" dirty="0"/>
              <a:t>resident of </a:t>
            </a:r>
            <a:r>
              <a:rPr lang="en-US" sz="1600" b="1" dirty="0">
                <a:solidFill>
                  <a:schemeClr val="accent2"/>
                </a:solidFill>
              </a:rPr>
              <a:t>IIBA CHAPTER SLOVENIA</a:t>
            </a:r>
            <a:r>
              <a:rPr lang="sl-SI" sz="1600" dirty="0"/>
              <a:t> </a:t>
            </a:r>
            <a:r>
              <a:rPr lang="en-US" sz="1600" dirty="0"/>
              <a:t>since</a:t>
            </a:r>
            <a:r>
              <a:rPr lang="sl-SI" sz="1600" dirty="0"/>
              <a:t> 2009</a:t>
            </a:r>
          </a:p>
          <a:p>
            <a:r>
              <a:rPr lang="sl-SI" sz="1600" dirty="0"/>
              <a:t>BABOK v3 </a:t>
            </a:r>
            <a:r>
              <a:rPr lang="en-US" sz="1600" b="1" dirty="0">
                <a:solidFill>
                  <a:schemeClr val="accent2"/>
                </a:solidFill>
              </a:rPr>
              <a:t>co-writer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9855" y="4023072"/>
            <a:ext cx="1445134" cy="20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4100052" y="3052913"/>
            <a:ext cx="2153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800" dirty="0">
                <a:solidFill>
                  <a:schemeClr val="bg1"/>
                </a:solidFill>
              </a:rPr>
              <a:t>S</a:t>
            </a:r>
            <a:r>
              <a:rPr lang="sl-SI" sz="3800" dirty="0">
                <a:solidFill>
                  <a:srgbClr val="584ABE"/>
                </a:solidFill>
              </a:rPr>
              <a:t>love</a:t>
            </a:r>
            <a:r>
              <a:rPr lang="sl-SI" sz="3800" dirty="0">
                <a:solidFill>
                  <a:srgbClr val="FF0000"/>
                </a:solidFill>
              </a:rPr>
              <a:t>nia</a:t>
            </a:r>
          </a:p>
        </p:txBody>
      </p:sp>
    </p:spTree>
    <p:extLst>
      <p:ext uri="{BB962C8B-B14F-4D97-AF65-F5344CB8AC3E}">
        <p14:creationId xmlns:p14="http://schemas.microsoft.com/office/powerpoint/2010/main" xmlns="" val="402582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5040" y="228600"/>
            <a:ext cx="9966960" cy="10096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A5D06"/>
                </a:solidFill>
              </a:rPr>
              <a:t>What does digital business really mean?</a:t>
            </a:r>
            <a:endParaRPr lang="en-US" sz="4200" b="1" dirty="0">
              <a:solidFill>
                <a:srgbClr val="FA5D06"/>
              </a:solidFill>
            </a:endParaRPr>
          </a:p>
        </p:txBody>
      </p:sp>
      <p:sp>
        <p:nvSpPr>
          <p:cNvPr id="5126" name="AutoShape 6" descr="https://ih0.redbubble.net/image.25011287.7046/flat,1000x1000,075,f.u1.jpg"/>
          <p:cNvSpPr>
            <a:spLocks noChangeAspect="1" noChangeArrowheads="1"/>
          </p:cNvSpPr>
          <p:nvPr/>
        </p:nvSpPr>
        <p:spPr bwMode="auto">
          <a:xfrm>
            <a:off x="207434" y="-3062288"/>
            <a:ext cx="8521700" cy="639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128" name="AutoShape 8" descr="https://ih0.redbubble.net/image.25011287.7046/flat,1000x1000,075,f.u1.jpg"/>
          <p:cNvSpPr>
            <a:spLocks noChangeAspect="1" noChangeArrowheads="1"/>
          </p:cNvSpPr>
          <p:nvPr/>
        </p:nvSpPr>
        <p:spPr bwMode="auto">
          <a:xfrm>
            <a:off x="207434" y="-3062288"/>
            <a:ext cx="8521700" cy="639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130" name="AutoShape 10" descr="https://ih0.redbubble.net/image.25011287.7046/flat,1000x1000,075,f.u1.jpg"/>
          <p:cNvSpPr>
            <a:spLocks noChangeAspect="1" noChangeArrowheads="1"/>
          </p:cNvSpPr>
          <p:nvPr/>
        </p:nvSpPr>
        <p:spPr bwMode="auto">
          <a:xfrm>
            <a:off x="207434" y="-3062288"/>
            <a:ext cx="8521700" cy="639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0609" y="1600200"/>
            <a:ext cx="60985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5257800"/>
            <a:ext cx="159450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434" y="5486400"/>
            <a:ext cx="2590370" cy="7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jeZBesedilom 12"/>
          <p:cNvSpPr txBox="1"/>
          <p:nvPr/>
        </p:nvSpPr>
        <p:spPr>
          <a:xfrm>
            <a:off x="2128520" y="584775"/>
            <a:ext cx="81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A610F"/>
                </a:solidFill>
              </a:rPr>
              <a:t>The </a:t>
            </a:r>
            <a:r>
              <a:rPr lang="sl-SI" sz="3200" b="1" dirty="0">
                <a:solidFill>
                  <a:srgbClr val="EA610F"/>
                </a:solidFill>
              </a:rPr>
              <a:t>H</a:t>
            </a:r>
            <a:r>
              <a:rPr lang="en-US" sz="3200" b="1" dirty="0" err="1">
                <a:solidFill>
                  <a:srgbClr val="EA610F"/>
                </a:solidFill>
              </a:rPr>
              <a:t>ouse</a:t>
            </a:r>
            <a:r>
              <a:rPr lang="en-US" sz="3200" b="1" dirty="0">
                <a:solidFill>
                  <a:srgbClr val="EA610F"/>
                </a:solidFill>
              </a:rPr>
              <a:t> of Digital Business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0290" y="1131317"/>
            <a:ext cx="60579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5558FE-C409-434B-B30A-315547E7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5392" y="6012143"/>
            <a:ext cx="1881588" cy="52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4267200" y="304800"/>
            <a:ext cx="3962400" cy="114300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610F"/>
                </a:solidFill>
              </a:rPr>
              <a:t>digital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TECHNOLOGY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526" y="1809750"/>
            <a:ext cx="10186671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2"/>
          <p:cNvGrpSpPr/>
          <p:nvPr/>
        </p:nvGrpSpPr>
        <p:grpSpPr>
          <a:xfrm>
            <a:off x="2438400" y="2057400"/>
            <a:ext cx="6197600" cy="3886200"/>
            <a:chOff x="1828800" y="2057400"/>
            <a:chExt cx="4648200" cy="3886200"/>
          </a:xfrm>
        </p:grpSpPr>
        <p:sp>
          <p:nvSpPr>
            <p:cNvPr id="7" name="Elipsa 6"/>
            <p:cNvSpPr/>
            <p:nvPr/>
          </p:nvSpPr>
          <p:spPr>
            <a:xfrm>
              <a:off x="5410200" y="2743200"/>
              <a:ext cx="1066800" cy="381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Elipsa 7"/>
            <p:cNvSpPr/>
            <p:nvPr/>
          </p:nvSpPr>
          <p:spPr>
            <a:xfrm>
              <a:off x="1828800" y="2819400"/>
              <a:ext cx="1066800" cy="381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lipsa 8"/>
            <p:cNvSpPr/>
            <p:nvPr/>
          </p:nvSpPr>
          <p:spPr>
            <a:xfrm>
              <a:off x="3505200" y="2057400"/>
              <a:ext cx="1066800" cy="381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Elipsa 9"/>
            <p:cNvSpPr/>
            <p:nvPr/>
          </p:nvSpPr>
          <p:spPr>
            <a:xfrm>
              <a:off x="3505200" y="5257800"/>
              <a:ext cx="1143000" cy="6858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Elipsa 10"/>
            <p:cNvSpPr/>
            <p:nvPr/>
          </p:nvSpPr>
          <p:spPr>
            <a:xfrm>
              <a:off x="2514600" y="4267200"/>
              <a:ext cx="1066800" cy="381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Elipsa 11"/>
            <p:cNvSpPr/>
            <p:nvPr/>
          </p:nvSpPr>
          <p:spPr>
            <a:xfrm>
              <a:off x="4724400" y="4191000"/>
              <a:ext cx="1066800" cy="381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3" y="365126"/>
            <a:ext cx="1956112" cy="100122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EA610F"/>
                </a:solidFill>
                <a:latin typeface="+mn-lt"/>
                <a:ea typeface="+mn-ea"/>
                <a:cs typeface="+mn-cs"/>
              </a:rPr>
              <a:t>BAs in 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3559277" y="304800"/>
            <a:ext cx="3962400" cy="114300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610F"/>
                </a:solidFill>
              </a:rPr>
              <a:t>digital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TECHNOLOGY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243" y="1554980"/>
            <a:ext cx="4251421" cy="296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58" y="3130385"/>
            <a:ext cx="1011901" cy="138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Skupina 24"/>
          <p:cNvGrpSpPr/>
          <p:nvPr/>
        </p:nvGrpSpPr>
        <p:grpSpPr>
          <a:xfrm>
            <a:off x="7787141" y="304800"/>
            <a:ext cx="4191000" cy="2466257"/>
            <a:chOff x="7787141" y="304800"/>
            <a:chExt cx="4191000" cy="246625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75734" y="923925"/>
              <a:ext cx="1668224" cy="1847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87141" y="304800"/>
              <a:ext cx="41910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Skupina 30"/>
          <p:cNvGrpSpPr/>
          <p:nvPr/>
        </p:nvGrpSpPr>
        <p:grpSpPr>
          <a:xfrm>
            <a:off x="6916971" y="2714655"/>
            <a:ext cx="5217905" cy="4010607"/>
            <a:chOff x="6916971" y="2714655"/>
            <a:chExt cx="5217905" cy="4010607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00345" y="3746090"/>
              <a:ext cx="4534531" cy="297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PoljeZBesedilom 26"/>
            <p:cNvSpPr txBox="1"/>
            <p:nvPr/>
          </p:nvSpPr>
          <p:spPr>
            <a:xfrm>
              <a:off x="7875734" y="3030137"/>
              <a:ext cx="4239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>
                  <a:solidFill>
                    <a:srgbClr val="00AC4E"/>
                  </a:solidFill>
                </a:rPr>
                <a:t>Need, Stakeholder, Value</a:t>
              </a:r>
              <a:r>
                <a:rPr lang="sl-SI" sz="3000" b="1" dirty="0">
                  <a:solidFill>
                    <a:srgbClr val="00AC4E"/>
                  </a:solidFill>
                </a:rPr>
                <a:t>, CX</a:t>
              </a:r>
              <a:endParaRPr lang="en-US" sz="3000" b="1" dirty="0">
                <a:solidFill>
                  <a:srgbClr val="00AC4E"/>
                </a:solidFill>
              </a:endParaRPr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16971" y="2714655"/>
              <a:ext cx="1087491" cy="103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Skupina 29"/>
          <p:cNvGrpSpPr/>
          <p:nvPr/>
        </p:nvGrpSpPr>
        <p:grpSpPr>
          <a:xfrm>
            <a:off x="9543958" y="1083156"/>
            <a:ext cx="2434183" cy="943648"/>
            <a:chOff x="9543958" y="1083156"/>
            <a:chExt cx="2434183" cy="943648"/>
          </a:xfrm>
        </p:grpSpPr>
        <p:sp>
          <p:nvSpPr>
            <p:cNvPr id="14" name="PoljeZBesedilom 13"/>
            <p:cNvSpPr txBox="1"/>
            <p:nvPr/>
          </p:nvSpPr>
          <p:spPr>
            <a:xfrm>
              <a:off x="9543958" y="1277981"/>
              <a:ext cx="15648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</a:rPr>
                <a:t>Solution</a:t>
              </a:r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971684" y="1083156"/>
              <a:ext cx="1006457" cy="94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3962400" y="304800"/>
            <a:ext cx="37592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610F"/>
                </a:solidFill>
              </a:rPr>
              <a:t>digital</a:t>
            </a:r>
            <a:br>
              <a:rPr lang="en-US" sz="2400" b="1" dirty="0">
                <a:solidFill>
                  <a:srgbClr val="EA610F"/>
                </a:solidFill>
              </a:rPr>
            </a:br>
            <a:r>
              <a:rPr lang="en-US" sz="2500" b="1" dirty="0">
                <a:solidFill>
                  <a:schemeClr val="bg1"/>
                </a:solidFill>
              </a:rPr>
              <a:t>BUSINESS MODELS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9296"/>
            <a:ext cx="8229600" cy="371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9"/>
          <p:cNvGrpSpPr/>
          <p:nvPr/>
        </p:nvGrpSpPr>
        <p:grpSpPr>
          <a:xfrm>
            <a:off x="8432800" y="1752601"/>
            <a:ext cx="3142235" cy="3433319"/>
            <a:chOff x="8583864" y="866777"/>
            <a:chExt cx="3371850" cy="477003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83864" y="866777"/>
              <a:ext cx="337185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82957" y="2451464"/>
              <a:ext cx="31146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2966" y="4141382"/>
              <a:ext cx="29146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3403" y="288926"/>
            <a:ext cx="2323838" cy="100122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A5D06"/>
                </a:solidFill>
              </a:rPr>
              <a:t>B</a:t>
            </a:r>
            <a:r>
              <a:rPr lang="sl-SI" sz="4200" dirty="0">
                <a:solidFill>
                  <a:srgbClr val="FA5D06"/>
                </a:solidFill>
              </a:rPr>
              <a:t>As in </a:t>
            </a:r>
            <a:endParaRPr lang="en-US" sz="4200" dirty="0">
              <a:solidFill>
                <a:srgbClr val="FA5D0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99" y="1549226"/>
            <a:ext cx="8451371" cy="504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obljeni pravokotnik 3"/>
          <p:cNvSpPr/>
          <p:nvPr/>
        </p:nvSpPr>
        <p:spPr>
          <a:xfrm>
            <a:off x="3962400" y="30480"/>
            <a:ext cx="37592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610F"/>
                </a:solidFill>
              </a:rPr>
              <a:t>digital</a:t>
            </a:r>
            <a:br>
              <a:rPr lang="en-US" sz="2400" b="1" dirty="0">
                <a:solidFill>
                  <a:srgbClr val="EA610F"/>
                </a:solidFill>
              </a:rPr>
            </a:br>
            <a:r>
              <a:rPr lang="en-US" sz="2500" b="1" dirty="0">
                <a:solidFill>
                  <a:schemeClr val="bg1"/>
                </a:solidFill>
              </a:rPr>
              <a:t>BUSINESS MODELS</a:t>
            </a:r>
          </a:p>
        </p:txBody>
      </p:sp>
      <p:sp>
        <p:nvSpPr>
          <p:cNvPr id="5" name="Elipsa 4"/>
          <p:cNvSpPr/>
          <p:nvPr/>
        </p:nvSpPr>
        <p:spPr>
          <a:xfrm>
            <a:off x="6096000" y="1549226"/>
            <a:ext cx="2468880" cy="3810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4993640" y="1930226"/>
            <a:ext cx="1422400" cy="56913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3962400" y="228600"/>
            <a:ext cx="35560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610F"/>
                </a:solidFill>
              </a:rPr>
              <a:t>digital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P</a:t>
            </a:r>
            <a:r>
              <a:rPr lang="sl-SI" sz="2600" b="1" dirty="0">
                <a:solidFill>
                  <a:schemeClr val="bg1"/>
                </a:solidFill>
              </a:rPr>
              <a:t>ROCESESS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600201"/>
            <a:ext cx="11252788" cy="491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176976" y="2271252"/>
            <a:ext cx="10751568" cy="75217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3962400" y="228600"/>
            <a:ext cx="35560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610F"/>
                </a:solidFill>
              </a:rPr>
              <a:t>digital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P</a:t>
            </a:r>
            <a:r>
              <a:rPr lang="sl-SI" sz="2600" b="1" dirty="0">
                <a:solidFill>
                  <a:schemeClr val="bg1"/>
                </a:solidFill>
              </a:rPr>
              <a:t>ROCESESS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700" y="1645920"/>
            <a:ext cx="9683179" cy="49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2263403" y="288926"/>
            <a:ext cx="2323838" cy="100122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A5D06"/>
                </a:solidFill>
              </a:rPr>
              <a:t>B</a:t>
            </a:r>
            <a:r>
              <a:rPr lang="sl-SI" sz="4200" dirty="0">
                <a:solidFill>
                  <a:srgbClr val="FA5D06"/>
                </a:solidFill>
              </a:rPr>
              <a:t>As in </a:t>
            </a:r>
            <a:endParaRPr lang="en-US" sz="4200" dirty="0">
              <a:solidFill>
                <a:srgbClr val="FA5D06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769230CA-66D3-4E32-A86C-AAEB7B07491B}"/>
              </a:ext>
            </a:extLst>
          </p:cNvPr>
          <p:cNvGrpSpPr/>
          <p:nvPr/>
        </p:nvGrpSpPr>
        <p:grpSpPr>
          <a:xfrm>
            <a:off x="924560" y="1912282"/>
            <a:ext cx="1675125" cy="3957576"/>
            <a:chOff x="924560" y="1912282"/>
            <a:chExt cx="1675125" cy="3957576"/>
          </a:xfrm>
        </p:grpSpPr>
        <p:sp>
          <p:nvSpPr>
            <p:cNvPr id="8" name="Elipsa 7"/>
            <p:cNvSpPr/>
            <p:nvPr/>
          </p:nvSpPr>
          <p:spPr>
            <a:xfrm>
              <a:off x="924560" y="3426406"/>
              <a:ext cx="1625961" cy="523672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lipsa 8"/>
            <p:cNvSpPr/>
            <p:nvPr/>
          </p:nvSpPr>
          <p:spPr>
            <a:xfrm>
              <a:off x="973724" y="1912282"/>
              <a:ext cx="1625961" cy="523672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Elipsa 9"/>
            <p:cNvSpPr/>
            <p:nvPr/>
          </p:nvSpPr>
          <p:spPr>
            <a:xfrm>
              <a:off x="973724" y="5346186"/>
              <a:ext cx="1625961" cy="523672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3962400" y="228600"/>
            <a:ext cx="35560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610F"/>
                </a:solidFill>
              </a:rPr>
              <a:t>digital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P</a:t>
            </a:r>
            <a:r>
              <a:rPr lang="sl-SI" sz="2600" b="1" dirty="0">
                <a:solidFill>
                  <a:schemeClr val="bg1"/>
                </a:solidFill>
              </a:rPr>
              <a:t>ROCESESS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1" y="1752601"/>
            <a:ext cx="11409217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4368800" y="1905000"/>
            <a:ext cx="3251200" cy="3810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4368800" y="5334000"/>
            <a:ext cx="3251200" cy="3810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263403" y="288926"/>
            <a:ext cx="2323838" cy="100122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A5D06"/>
                </a:solidFill>
              </a:rPr>
              <a:t>B</a:t>
            </a:r>
            <a:r>
              <a:rPr lang="sl-SI" sz="4200" dirty="0">
                <a:solidFill>
                  <a:srgbClr val="FA5D06"/>
                </a:solidFill>
              </a:rPr>
              <a:t>As in </a:t>
            </a:r>
            <a:endParaRPr lang="en-US" sz="4200" dirty="0">
              <a:solidFill>
                <a:srgbClr val="FA5D0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38F9EC-1E8B-4B5A-BFC4-6EE815B6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A5D06"/>
                </a:solidFill>
              </a:rPr>
              <a:t>Culture is the crucial part of digital business </a:t>
            </a:r>
            <a:r>
              <a:rPr lang="sl-SI" sz="4000" dirty="0">
                <a:solidFill>
                  <a:srgbClr val="FA5D06"/>
                </a:solidFill>
              </a:rPr>
              <a:t>(</a:t>
            </a:r>
            <a:r>
              <a:rPr lang="en-US" sz="4000" dirty="0">
                <a:solidFill>
                  <a:srgbClr val="FA5D06"/>
                </a:solidFill>
              </a:rPr>
              <a:t>transformation</a:t>
            </a:r>
            <a:r>
              <a:rPr lang="sl-SI" sz="4000" dirty="0">
                <a:solidFill>
                  <a:srgbClr val="FA5D06"/>
                </a:solidFill>
              </a:rPr>
              <a:t>) ….</a:t>
            </a:r>
            <a:endParaRPr lang="en-US" sz="4000" dirty="0">
              <a:solidFill>
                <a:srgbClr val="FA5D0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1243" y="1457786"/>
            <a:ext cx="507428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5"/>
          <p:cNvGrpSpPr/>
          <p:nvPr/>
        </p:nvGrpSpPr>
        <p:grpSpPr>
          <a:xfrm>
            <a:off x="7398804" y="1874520"/>
            <a:ext cx="4763700" cy="2889119"/>
            <a:chOff x="7398804" y="1874520"/>
            <a:chExt cx="4763700" cy="28891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44524" y="2016109"/>
              <a:ext cx="4717980" cy="2747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Elipsa 4"/>
            <p:cNvSpPr/>
            <p:nvPr/>
          </p:nvSpPr>
          <p:spPr>
            <a:xfrm>
              <a:off x="7398804" y="1874520"/>
              <a:ext cx="3251200" cy="583549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" name="Zaobljeni pravokotnik 6"/>
          <p:cNvSpPr/>
          <p:nvPr/>
        </p:nvSpPr>
        <p:spPr>
          <a:xfrm>
            <a:off x="9097571" y="953596"/>
            <a:ext cx="3064933" cy="825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610F"/>
                </a:solidFill>
              </a:rPr>
              <a:t>digital</a:t>
            </a:r>
            <a:r>
              <a:rPr lang="sl-SI" sz="2400" b="1" dirty="0">
                <a:solidFill>
                  <a:srgbClr val="EA610F"/>
                </a:solidFill>
              </a:rPr>
              <a:t/>
            </a:r>
            <a:br>
              <a:rPr lang="sl-SI" sz="2400" b="1" dirty="0">
                <a:solidFill>
                  <a:srgbClr val="EA610F"/>
                </a:solidFill>
              </a:rPr>
            </a:br>
            <a:r>
              <a:rPr lang="sl-SI" sz="2600" b="1" dirty="0">
                <a:solidFill>
                  <a:schemeClr val="bg1"/>
                </a:solidFill>
              </a:rPr>
              <a:t>CULTURE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7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0918" y="335630"/>
            <a:ext cx="9136117" cy="1001220"/>
          </a:xfrm>
        </p:spPr>
        <p:txBody>
          <a:bodyPr>
            <a:normAutofit/>
          </a:bodyPr>
          <a:lstStyle/>
          <a:p>
            <a:r>
              <a:rPr lang="sl-SI" sz="4200" b="1" dirty="0">
                <a:solidFill>
                  <a:srgbClr val="FA5D06"/>
                </a:solidFill>
              </a:rPr>
              <a:t>Agenda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50414" y="1263110"/>
            <a:ext cx="6764086" cy="481061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A9106"/>
              </a:buClr>
              <a:buFont typeface="+mj-lt"/>
              <a:buAutoNum type="arabicPeriod"/>
            </a:pPr>
            <a:r>
              <a:rPr lang="sl-SI" dirty="0"/>
              <a:t>W</a:t>
            </a:r>
            <a:r>
              <a:rPr lang="en-US" dirty="0"/>
              <a:t>arming up – Icebreaker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A9106"/>
              </a:buClr>
              <a:buFont typeface="+mj-lt"/>
              <a:buAutoNum type="arabicPeriod"/>
            </a:pPr>
            <a:r>
              <a:rPr lang="en-US" dirty="0"/>
              <a:t>The future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A9106"/>
              </a:buClr>
              <a:buFont typeface="+mj-lt"/>
              <a:buAutoNum type="arabicPeriod"/>
            </a:pPr>
            <a:r>
              <a:rPr lang="en-US" dirty="0"/>
              <a:t>The reality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A9106"/>
              </a:buClr>
              <a:buFont typeface="+mj-lt"/>
              <a:buAutoNum type="arabicPeriod"/>
            </a:pPr>
            <a:r>
              <a:rPr lang="en-US" dirty="0"/>
              <a:t>The House of Digital Business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A9106"/>
              </a:buClr>
              <a:buFont typeface="+mj-lt"/>
              <a:buAutoNum type="arabicPeriod"/>
            </a:pPr>
            <a:r>
              <a:rPr lang="en-US" dirty="0"/>
              <a:t>Mind the gap</a:t>
            </a:r>
            <a:endParaRPr lang="sl-SI" dirty="0"/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A9106"/>
              </a:buClr>
              <a:buFont typeface="+mj-lt"/>
              <a:buAutoNum type="arabicPeriod"/>
            </a:pPr>
            <a:r>
              <a:rPr lang="en-US" dirty="0"/>
              <a:t>Closing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4123266" y="228600"/>
            <a:ext cx="3064933" cy="82550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610F"/>
                </a:solidFill>
              </a:rPr>
              <a:t>digital</a:t>
            </a:r>
            <a:r>
              <a:rPr lang="sl-SI" sz="2400" b="1" dirty="0">
                <a:solidFill>
                  <a:srgbClr val="EA610F"/>
                </a:solidFill>
              </a:rPr>
              <a:t/>
            </a:r>
            <a:br>
              <a:rPr lang="sl-SI" sz="2400" b="1" dirty="0">
                <a:solidFill>
                  <a:srgbClr val="EA610F"/>
                </a:solidFill>
              </a:rPr>
            </a:br>
            <a:r>
              <a:rPr lang="sl-SI" sz="2600" b="1" dirty="0">
                <a:solidFill>
                  <a:schemeClr val="bg1"/>
                </a:solidFill>
              </a:rPr>
              <a:t>CULTURE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2293883" y="197486"/>
            <a:ext cx="2323838" cy="100122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A5D06"/>
                </a:solidFill>
              </a:rPr>
              <a:t>B</a:t>
            </a:r>
            <a:r>
              <a:rPr lang="sl-SI" sz="4200" dirty="0">
                <a:solidFill>
                  <a:srgbClr val="FA5D06"/>
                </a:solidFill>
              </a:rPr>
              <a:t>As in </a:t>
            </a:r>
            <a:endParaRPr lang="en-US" sz="4200" dirty="0">
              <a:solidFill>
                <a:srgbClr val="FA5D06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438549" y="167990"/>
            <a:ext cx="4566637" cy="1001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200" noProof="0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srgbClr val="FA5D0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elping</a:t>
            </a: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FA5D0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sl-SI" sz="4200" b="0" i="0" u="none" strike="noStrike" kern="1200" cap="none" spc="0" normalizeH="0" baseline="0" noProof="0">
                <a:ln>
                  <a:noFill/>
                </a:ln>
                <a:solidFill>
                  <a:srgbClr val="FA5D0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with …</a:t>
            </a: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FA5D0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A5D0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0305" y="1229186"/>
            <a:ext cx="72961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1"/>
          <p:cNvGrpSpPr/>
          <p:nvPr/>
        </p:nvGrpSpPr>
        <p:grpSpPr>
          <a:xfrm>
            <a:off x="5830886" y="1752600"/>
            <a:ext cx="4714178" cy="4888230"/>
            <a:chOff x="5830886" y="1752600"/>
            <a:chExt cx="4714178" cy="488823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30886" y="1752600"/>
              <a:ext cx="4714178" cy="13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68046" y="3078480"/>
              <a:ext cx="4282017" cy="181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98526" y="4831080"/>
              <a:ext cx="3914775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Elipsa 12"/>
          <p:cNvSpPr/>
          <p:nvPr/>
        </p:nvSpPr>
        <p:spPr>
          <a:xfrm>
            <a:off x="2409825" y="1198706"/>
            <a:ext cx="1903095" cy="55389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6801" y="335280"/>
            <a:ext cx="7924800" cy="8683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What is CX – Customer eXperience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629401"/>
            <a:ext cx="2844800" cy="16827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773" y="1203642"/>
            <a:ext cx="7574296" cy="48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54" y="228600"/>
            <a:ext cx="1507063" cy="137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Skupina 9"/>
          <p:cNvGrpSpPr/>
          <p:nvPr/>
        </p:nvGrpSpPr>
        <p:grpSpPr>
          <a:xfrm>
            <a:off x="7765817" y="4016953"/>
            <a:ext cx="2911127" cy="2612448"/>
            <a:chOff x="304021" y="4016952"/>
            <a:chExt cx="2911127" cy="261244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021" y="5094853"/>
              <a:ext cx="2911127" cy="153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88033" y="4016952"/>
              <a:ext cx="1048768" cy="1077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B15C84D-1232-45B5-9BF1-0F54163C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4022" y="0"/>
            <a:ext cx="1527977" cy="120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5011" y="25922"/>
            <a:ext cx="1507063" cy="137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xmlns="" id="{DF7EDC05-CAEF-4AE1-B92B-C47DC3DEC442}"/>
              </a:ext>
            </a:extLst>
          </p:cNvPr>
          <p:cNvGrpSpPr/>
          <p:nvPr/>
        </p:nvGrpSpPr>
        <p:grpSpPr>
          <a:xfrm>
            <a:off x="2217683" y="291386"/>
            <a:ext cx="9593317" cy="1001220"/>
            <a:chOff x="2217683" y="291386"/>
            <a:chExt cx="9593317" cy="1001220"/>
          </a:xfrm>
        </p:grpSpPr>
        <p:sp>
          <p:nvSpPr>
            <p:cNvPr id="4" name="Naslov 1"/>
            <p:cNvSpPr txBox="1">
              <a:spLocks/>
            </p:cNvSpPr>
            <p:nvPr/>
          </p:nvSpPr>
          <p:spPr>
            <a:xfrm>
              <a:off x="2217683" y="291386"/>
              <a:ext cx="1956112" cy="10012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610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BAs</a:t>
              </a: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A610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in </a:t>
              </a:r>
            </a:p>
          </p:txBody>
        </p:sp>
        <p:sp>
          <p:nvSpPr>
            <p:cNvPr id="8" name="Naslov 1"/>
            <p:cNvSpPr txBox="1">
              <a:spLocks/>
            </p:cNvSpPr>
            <p:nvPr/>
          </p:nvSpPr>
          <p:spPr>
            <a:xfrm>
              <a:off x="5174242" y="291386"/>
              <a:ext cx="6636758" cy="10012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EA610F"/>
                  </a:solidFill>
                </a:rPr>
                <a:t>need to work on </a:t>
              </a:r>
              <a:r>
                <a:rPr lang="en-US" sz="3200" b="1" noProof="0" dirty="0">
                  <a:solidFill>
                    <a:srgbClr val="EA610F"/>
                  </a:solidFill>
                </a:rPr>
                <a:t>this gap </a:t>
              </a:r>
              <a:r>
                <a:rPr lang="sl-SI" sz="3200" b="1" noProof="0" dirty="0">
                  <a:solidFill>
                    <a:srgbClr val="EA610F"/>
                  </a:solidFill>
                </a:rPr>
                <a:t>….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A610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2430" y="1607574"/>
            <a:ext cx="7378570" cy="91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8745" y="1418733"/>
            <a:ext cx="2305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32430" y="2757489"/>
            <a:ext cx="7455617" cy="10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39673" y="2567877"/>
            <a:ext cx="15906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5480" y="3870619"/>
            <a:ext cx="3124868" cy="156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jeZBesedilom 16"/>
          <p:cNvSpPr txBox="1"/>
          <p:nvPr/>
        </p:nvSpPr>
        <p:spPr>
          <a:xfrm>
            <a:off x="4544373" y="3850059"/>
            <a:ext cx="579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00B050"/>
                </a:solidFill>
              </a:rPr>
              <a:t>This is the BAs opportunity</a:t>
            </a:r>
            <a:r>
              <a:rPr lang="sl-SI" sz="5200" b="1" dirty="0">
                <a:solidFill>
                  <a:srgbClr val="00B050"/>
                </a:solidFill>
              </a:rPr>
              <a:t>!</a:t>
            </a:r>
            <a:endParaRPr lang="en-US" sz="5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3" y="365126"/>
            <a:ext cx="1956112" cy="100122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EA610F"/>
                </a:solidFill>
                <a:latin typeface="+mn-lt"/>
                <a:ea typeface="+mn-ea"/>
                <a:cs typeface="+mn-cs"/>
              </a:rPr>
              <a:t>BAs in </a:t>
            </a:r>
          </a:p>
        </p:txBody>
      </p:sp>
      <p:pic>
        <p:nvPicPr>
          <p:cNvPr id="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263" y="173402"/>
            <a:ext cx="1507063" cy="137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9926" y="365126"/>
            <a:ext cx="3770009" cy="596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5770" y="6022524"/>
            <a:ext cx="4063335" cy="66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81493" y="5532335"/>
            <a:ext cx="927612" cy="79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13"/>
          <p:cNvGrpSpPr/>
          <p:nvPr/>
        </p:nvGrpSpPr>
        <p:grpSpPr>
          <a:xfrm>
            <a:off x="59388" y="1661306"/>
            <a:ext cx="5284848" cy="4768493"/>
            <a:chOff x="-43739" y="1679700"/>
            <a:chExt cx="5284848" cy="476849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11211" y="1679700"/>
              <a:ext cx="30480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199" y="2581460"/>
              <a:ext cx="4626865" cy="69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20757" y="4256307"/>
              <a:ext cx="2220352" cy="21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43739" y="3303065"/>
              <a:ext cx="3286102" cy="1507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35187" y="453614"/>
            <a:ext cx="3083073" cy="364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38F9EC-1E8B-4B5A-BFC4-6EE815B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022" y="649410"/>
            <a:ext cx="9974318" cy="100122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A5D06"/>
                </a:solidFill>
              </a:rPr>
              <a:t>… so the BA role in digital business is …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8704" y="1446324"/>
            <a:ext cx="960305" cy="9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grada vsebine 2"/>
          <p:cNvSpPr txBox="1">
            <a:spLocks/>
          </p:cNvSpPr>
          <p:nvPr/>
        </p:nvSpPr>
        <p:spPr>
          <a:xfrm>
            <a:off x="65638" y="1558070"/>
            <a:ext cx="11606978" cy="8626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l-SI" sz="28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primary </a:t>
            </a:r>
            <a:r>
              <a:rPr lang="sl-SI" sz="28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help executives </a:t>
            </a:r>
            <a:r>
              <a:rPr lang="en-US" sz="3000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to spread </a:t>
            </a:r>
            <a:r>
              <a:rPr lang="en-US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agile culture </a:t>
            </a:r>
            <a:r>
              <a:rPr lang="sl-SI" sz="3000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sl-SI" sz="3000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l-SI" sz="3000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sl-SI" sz="2800" dirty="0" err="1">
                <a:latin typeface="Arial" charset="0"/>
                <a:cs typeface="Arial" charset="0"/>
              </a:rPr>
              <a:t>and</a:t>
            </a:r>
            <a:r>
              <a:rPr lang="sl-SI" sz="2800" dirty="0">
                <a:latin typeface="Arial" charset="0"/>
                <a:cs typeface="Arial" charset="0"/>
              </a:rPr>
              <a:t> to </a:t>
            </a:r>
            <a:r>
              <a:rPr lang="en-US" sz="2800" dirty="0">
                <a:latin typeface="Arial" charset="0"/>
                <a:cs typeface="Arial" charset="0"/>
              </a:rPr>
              <a:t>support </a:t>
            </a:r>
            <a:r>
              <a:rPr lang="en-US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digital business models innovation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206480" y="2491159"/>
            <a:ext cx="11606978" cy="4019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Besides this, BAs also help 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management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A5D06"/>
              </a:buClr>
              <a:buFontTx/>
              <a:buChar char="-"/>
            </a:pPr>
            <a:r>
              <a:rPr lang="en-US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focus on CX and customer value proposition</a:t>
            </a:r>
            <a:r>
              <a:rPr lang="sl-SI" sz="2800" dirty="0">
                <a:latin typeface="Arial" charset="0"/>
                <a:ea typeface="Arial" charset="0"/>
                <a:cs typeface="Arial" charset="0"/>
              </a:rPr>
              <a:t>: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FA5D06"/>
              </a:buClr>
              <a:buFontTx/>
              <a:buChar char="-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truly understand customers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needs,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FA5D06"/>
              </a:buClr>
              <a:buFontTx/>
              <a:buChar char="-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define the customer journey map and 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touchpoints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,</a:t>
            </a:r>
            <a:endParaRPr lang="sl-SI" sz="2800" dirty="0">
              <a:latin typeface="Arial" charset="0"/>
              <a:ea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FA5D06"/>
              </a:buClr>
              <a:buFontTx/>
              <a:buChar char="-"/>
              <a:defRPr/>
            </a:pPr>
            <a:r>
              <a:rPr lang="sl-SI" sz="2800" dirty="0" err="1">
                <a:latin typeface="Arial" charset="0"/>
                <a:ea typeface="Arial" charset="0"/>
                <a:cs typeface="Arial" charset="0"/>
              </a:rPr>
              <a:t>help</a:t>
            </a:r>
            <a:r>
              <a:rPr lang="sl-SI" sz="2800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change internal processes</a:t>
            </a:r>
            <a:r>
              <a:rPr lang="sl-SI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according to touchpoints and Cx</a:t>
            </a:r>
            <a:r>
              <a:rPr lang="sl-SI" sz="2800" dirty="0">
                <a:latin typeface="Arial" charset="0"/>
                <a:ea typeface="Arial" charset="0"/>
                <a:cs typeface="Arial" charset="0"/>
              </a:rPr>
              <a:t>;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A5D06"/>
              </a:buClr>
              <a:buSzTx/>
              <a:buFontTx/>
              <a:buChar char="-"/>
              <a:tabLst/>
              <a:defRPr/>
            </a:pPr>
            <a:r>
              <a:rPr lang="en-GB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GB" sz="3000" b="1" dirty="0" err="1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atch</a:t>
            </a:r>
            <a:r>
              <a:rPr lang="en-US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 customer needs</a:t>
            </a:r>
            <a:r>
              <a:rPr lang="sl-SI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en-US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CX with digital solutions</a:t>
            </a:r>
            <a:r>
              <a:rPr lang="sl-SI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US" sz="3000" b="1" dirty="0">
              <a:solidFill>
                <a:srgbClr val="FA5D06"/>
              </a:solidFill>
              <a:latin typeface="Arial" charset="0"/>
              <a:ea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FA5D06"/>
              </a:buClr>
              <a:buFontTx/>
              <a:buChar char="-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design and validate digital solutions</a:t>
            </a:r>
            <a:r>
              <a:rPr lang="sl-SI" sz="2800" dirty="0">
                <a:latin typeface="Arial" charset="0"/>
                <a:ea typeface="Arial" charset="0"/>
                <a:cs typeface="Arial" charset="0"/>
              </a:rPr>
              <a:t>,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FA5D06"/>
              </a:buClr>
              <a:buFontTx/>
              <a:buChar char="-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prepare digital projects</a:t>
            </a:r>
            <a:endParaRPr lang="sl-SI" sz="2800" dirty="0">
              <a:latin typeface="Arial" charset="0"/>
              <a:ea typeface="Arial" charset="0"/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A5D06"/>
              </a:buClr>
              <a:buFontTx/>
              <a:buChar char="-"/>
              <a:defRPr/>
            </a:pPr>
            <a:r>
              <a:rPr lang="en-US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help to calculate the actual VALUE achieved</a:t>
            </a:r>
            <a:r>
              <a:rPr lang="sl-SI" sz="3000" b="1" dirty="0">
                <a:solidFill>
                  <a:srgbClr val="FA5D06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0189" y="1446324"/>
            <a:ext cx="1581389" cy="9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13"/>
          <p:cNvGrpSpPr/>
          <p:nvPr/>
        </p:nvGrpSpPr>
        <p:grpSpPr>
          <a:xfrm>
            <a:off x="2846747" y="44244"/>
            <a:ext cx="7568694" cy="711054"/>
            <a:chOff x="2846747" y="14748"/>
            <a:chExt cx="7568694" cy="7110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46747" y="73740"/>
              <a:ext cx="1769499" cy="62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38860" y="92850"/>
              <a:ext cx="1776581" cy="63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60490" y="14748"/>
              <a:ext cx="1867069" cy="66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46247" y="82345"/>
              <a:ext cx="1800394" cy="628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01060" y="0"/>
            <a:ext cx="1033243" cy="94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07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38F9EC-1E8B-4B5A-BFC4-6EE815B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682" y="365126"/>
            <a:ext cx="9974318" cy="100122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A5D06"/>
                </a:solidFill>
              </a:rPr>
              <a:t>More about the BA role in digital business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06" y="2953933"/>
            <a:ext cx="2996014" cy="12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6620" y="1244426"/>
            <a:ext cx="7895796" cy="233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6620" y="3581400"/>
            <a:ext cx="3954780" cy="235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3566" y="3627120"/>
            <a:ext cx="3764570" cy="216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0722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0918" y="320882"/>
            <a:ext cx="9136117" cy="1001220"/>
          </a:xfrm>
        </p:spPr>
        <p:txBody>
          <a:bodyPr/>
          <a:lstStyle/>
          <a:p>
            <a:r>
              <a:rPr lang="sl-SI" dirty="0"/>
              <a:t>Agenda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50414" y="1263110"/>
            <a:ext cx="6764086" cy="481061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arming up – Icebreaker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future (is almost here)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reality (check)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House of Digital Business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 b="1" dirty="0">
                <a:solidFill>
                  <a:srgbClr val="FA5D06"/>
                </a:solidFill>
              </a:rPr>
              <a:t>Mind the gap</a:t>
            </a:r>
            <a:endParaRPr lang="sl-SI" sz="4200" b="1" dirty="0">
              <a:solidFill>
                <a:srgbClr val="FA5D06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</a:t>
            </a:r>
            <a:r>
              <a:rPr lang="sl-SI" dirty="0" err="1"/>
              <a:t>losing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6600" y="4114166"/>
            <a:ext cx="2247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3689" y="387999"/>
            <a:ext cx="3756223" cy="814554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solidFill>
                  <a:srgbClr val="FA5D06"/>
                </a:solidFill>
              </a:rPr>
              <a:t>Our reality check </a:t>
            </a:r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43" y="1233779"/>
            <a:ext cx="5466217" cy="442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427220" y="2611777"/>
            <a:ext cx="754380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II. </a:t>
            </a:r>
            <a:endParaRPr kumimoji="0" 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411980" y="3627598"/>
            <a:ext cx="990600" cy="5991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IV</a:t>
            </a:r>
            <a:r>
              <a:rPr kumimoji="0" 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kumimoji="0" 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4023" y="3656173"/>
            <a:ext cx="953702" cy="5705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III. </a:t>
            </a:r>
            <a:endParaRPr kumimoji="0" 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6646" y="2668451"/>
            <a:ext cx="941114" cy="5929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</a:t>
            </a:r>
            <a:r>
              <a:rPr kumimoji="0" 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r>
              <a:rPr kumimoji="0" 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584961" y="255272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42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493521" y="377192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24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3322321" y="256796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23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3322321" y="3771921"/>
            <a:ext cx="1615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11 </a:t>
            </a:r>
            <a:r>
              <a:rPr lang="sl-SI" sz="3200" b="1" dirty="0"/>
              <a:t>%</a:t>
            </a:r>
            <a:endParaRPr lang="en-US" sz="3200" dirty="0"/>
          </a:p>
        </p:txBody>
      </p:sp>
      <p:sp>
        <p:nvSpPr>
          <p:cNvPr id="25" name="PoljeZBesedilom 24"/>
          <p:cNvSpPr txBox="1"/>
          <p:nvPr/>
        </p:nvSpPr>
        <p:spPr>
          <a:xfrm rot="21138782">
            <a:off x="2433112" y="4540876"/>
            <a:ext cx="243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>
                <a:solidFill>
                  <a:srgbClr val="FA5D06"/>
                </a:solidFill>
                <a:latin typeface="Bell MT" pitchFamily="18" charset="0"/>
              </a:rPr>
              <a:t>Digital business</a:t>
            </a:r>
          </a:p>
        </p:txBody>
      </p:sp>
      <p:pic>
        <p:nvPicPr>
          <p:cNvPr id="23" name="Slika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6976"/>
            <a:ext cx="5816737" cy="451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Skupina 28"/>
          <p:cNvGrpSpPr/>
          <p:nvPr/>
        </p:nvGrpSpPr>
        <p:grpSpPr>
          <a:xfrm>
            <a:off x="9106853" y="1630680"/>
            <a:ext cx="2545819" cy="1284814"/>
            <a:chOff x="9106853" y="1630680"/>
            <a:chExt cx="2545819" cy="1284814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06853" y="1630680"/>
              <a:ext cx="1143935" cy="1284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304182" y="1799792"/>
              <a:ext cx="1348490" cy="86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Skupina 27"/>
          <p:cNvGrpSpPr/>
          <p:nvPr/>
        </p:nvGrpSpPr>
        <p:grpSpPr>
          <a:xfrm>
            <a:off x="6062752" y="1630680"/>
            <a:ext cx="2626792" cy="1260613"/>
            <a:chOff x="6062752" y="1630680"/>
            <a:chExt cx="2626792" cy="1260613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98080" y="1630680"/>
              <a:ext cx="1191464" cy="12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62752" y="1799793"/>
              <a:ext cx="1386284" cy="109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Skupina 37"/>
          <p:cNvGrpSpPr/>
          <p:nvPr/>
        </p:nvGrpSpPr>
        <p:grpSpPr>
          <a:xfrm>
            <a:off x="5966460" y="4870164"/>
            <a:ext cx="3241244" cy="1250984"/>
            <a:chOff x="5966460" y="4870164"/>
            <a:chExt cx="3241244" cy="1250984"/>
          </a:xfrm>
        </p:grpSpPr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40040" y="4870164"/>
              <a:ext cx="1267664" cy="1250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966460" y="4870164"/>
              <a:ext cx="2145916" cy="1014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Skupina 36"/>
          <p:cNvGrpSpPr/>
          <p:nvPr/>
        </p:nvGrpSpPr>
        <p:grpSpPr>
          <a:xfrm>
            <a:off x="6202641" y="3454346"/>
            <a:ext cx="2517383" cy="1293898"/>
            <a:chOff x="6202641" y="3454346"/>
            <a:chExt cx="2517383" cy="1293898"/>
          </a:xfrm>
        </p:grpSpPr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28560" y="3454346"/>
              <a:ext cx="1191464" cy="1293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202641" y="3626677"/>
              <a:ext cx="1183210" cy="95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PoljeZBesedilom 35"/>
          <p:cNvSpPr txBox="1"/>
          <p:nvPr/>
        </p:nvSpPr>
        <p:spPr>
          <a:xfrm>
            <a:off x="5996940" y="479439"/>
            <a:ext cx="5670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400" dirty="0"/>
              <a:t>&amp; </a:t>
            </a:r>
            <a:r>
              <a:rPr lang="en-US" sz="3400" dirty="0"/>
              <a:t>BA value in the eyes of CEO</a:t>
            </a:r>
            <a:endParaRPr lang="sl-SI" sz="3400" dirty="0"/>
          </a:p>
        </p:txBody>
      </p:sp>
      <p:grpSp>
        <p:nvGrpSpPr>
          <p:cNvPr id="39" name="Skupina 38"/>
          <p:cNvGrpSpPr/>
          <p:nvPr/>
        </p:nvGrpSpPr>
        <p:grpSpPr>
          <a:xfrm>
            <a:off x="9002184" y="3316873"/>
            <a:ext cx="3133505" cy="2327533"/>
            <a:chOff x="9002184" y="3316873"/>
            <a:chExt cx="3133505" cy="232753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002184" y="3316873"/>
              <a:ext cx="1248604" cy="12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192464" y="4625231"/>
              <a:ext cx="2943225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923468" y="5779542"/>
            <a:ext cx="2212221" cy="107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38F9EC-1E8B-4B5A-BFC4-6EE815B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682" y="365126"/>
            <a:ext cx="9974318" cy="100122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A5D06"/>
                </a:solidFill>
              </a:rPr>
              <a:t>What we</a:t>
            </a:r>
            <a:r>
              <a:rPr lang="sl-SI" sz="3800" dirty="0">
                <a:solidFill>
                  <a:srgbClr val="FA5D06"/>
                </a:solidFill>
              </a:rPr>
              <a:t> as BAs</a:t>
            </a:r>
            <a:r>
              <a:rPr lang="en-US" sz="3800" dirty="0">
                <a:solidFill>
                  <a:srgbClr val="FA5D06"/>
                </a:solidFill>
              </a:rPr>
              <a:t> need to mind the gap?</a:t>
            </a:r>
          </a:p>
        </p:txBody>
      </p:sp>
      <p:sp>
        <p:nvSpPr>
          <p:cNvPr id="5" name="Ograda vsebine 2"/>
          <p:cNvSpPr txBox="1">
            <a:spLocks/>
          </p:cNvSpPr>
          <p:nvPr/>
        </p:nvSpPr>
        <p:spPr>
          <a:xfrm>
            <a:off x="2095762" y="1335023"/>
            <a:ext cx="9595776" cy="467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3968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A5D0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New </a:t>
            </a: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mindset and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competencies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33400" marR="0" lvl="0" indent="-3968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A5D0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Executives who understand the broader BA role</a:t>
            </a: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33400" indent="-396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A5D06"/>
              </a:buClr>
              <a:buFont typeface="Wingdings" pitchFamily="2" charset="2"/>
              <a:buChar char="Ø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Executive perspective as preamble to BABOK.</a:t>
            </a:r>
          </a:p>
          <a:p>
            <a:pPr marL="533400" indent="-396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A5D06"/>
              </a:buClr>
              <a:buFont typeface="Wingdings" pitchFamily="2" charset="2"/>
              <a:buChar char="Ø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IIBA need to be recognize by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corporates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as business institute and their “</a:t>
            </a:r>
            <a:r>
              <a:rPr lang="en-US" sz="3200" i="1" dirty="0"/>
              <a:t>Hand of the King”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33400" marR="0" lvl="0" indent="-3968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A5D06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 success stories – </a:t>
            </a:r>
            <a:br>
              <a:rPr lang="en-US" sz="3200" dirty="0">
                <a:latin typeface="Arial" charset="0"/>
                <a:ea typeface="Arial" charset="0"/>
                <a:cs typeface="Arial" charset="0"/>
              </a:rPr>
            </a:b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benefit realizations</a:t>
            </a:r>
            <a:r>
              <a:rPr lang="sl-SI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33400" marR="0" lvl="0" indent="-3968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A5D06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More BAs to come from business.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582" y="1907634"/>
            <a:ext cx="1810180" cy="31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94427" y="4176635"/>
            <a:ext cx="1317835" cy="138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07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38F9EC-1E8B-4B5A-BFC4-6EE815B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682" y="365126"/>
            <a:ext cx="9974318" cy="100122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0B050"/>
                </a:solidFill>
              </a:rPr>
              <a:t>N</a:t>
            </a:r>
            <a:r>
              <a:rPr lang="sl-SI" sz="3800" dirty="0">
                <a:solidFill>
                  <a:srgbClr val="00B050"/>
                </a:solidFill>
              </a:rPr>
              <a:t>EW</a:t>
            </a:r>
            <a:r>
              <a:rPr lang="en-US" sz="3800" dirty="0">
                <a:solidFill>
                  <a:srgbClr val="FA5D06"/>
                </a:solidFill>
              </a:rPr>
              <a:t> mindset and competencies</a:t>
            </a:r>
          </a:p>
        </p:txBody>
      </p:sp>
      <p:sp>
        <p:nvSpPr>
          <p:cNvPr id="5" name="Ograda vsebine 2"/>
          <p:cNvSpPr txBox="1">
            <a:spLocks/>
          </p:cNvSpPr>
          <p:nvPr/>
        </p:nvSpPr>
        <p:spPr>
          <a:xfrm>
            <a:off x="252248" y="1177364"/>
            <a:ext cx="11439290" cy="5318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33400" marR="0" lvl="0" indent="-396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A5D0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mindset</a:t>
            </a:r>
            <a:r>
              <a:rPr kumimoji="0" lang="sl-SI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990600" lvl="1" indent="-3968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5D06"/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Help me help you 	/   not “I know, I’ll tell you”, </a:t>
            </a:r>
            <a:r>
              <a:rPr lang="sl-SI" sz="3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I have right</a:t>
            </a:r>
            <a:r>
              <a:rPr lang="sl-SI" sz="3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  <a:p>
            <a:pPr marL="990600" lvl="1" indent="-3968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5D06"/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Agile			</a:t>
            </a:r>
            <a:r>
              <a:rPr lang="sl-SI" sz="30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/   not just waiting for tasks</a:t>
            </a:r>
          </a:p>
          <a:p>
            <a:pPr marL="990600" lvl="1" indent="-3968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5D06"/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Value for all		/   not just profit for our company</a:t>
            </a:r>
          </a:p>
          <a:p>
            <a:pPr marL="990600" lvl="1" indent="-3968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5D06"/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Help people to </a:t>
            </a:r>
            <a:r>
              <a:rPr lang="sl-SI" sz="3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sl-SI" sz="3000" dirty="0">
                <a:latin typeface="Arial" charset="0"/>
                <a:ea typeface="Arial" charset="0"/>
                <a:cs typeface="Arial" charset="0"/>
              </a:rPr>
            </a:b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trust each other	</a:t>
            </a:r>
            <a:r>
              <a:rPr lang="sl-SI" sz="3000" dirty="0">
                <a:latin typeface="Arial" charset="0"/>
                <a:ea typeface="Arial" charset="0"/>
                <a:cs typeface="Arial" charset="0"/>
              </a:rPr>
              <a:t>	/  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not just elicitation their data</a:t>
            </a:r>
            <a:endParaRPr kumimoji="0" lang="sl-SI" sz="3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533400" marR="0" lvl="0" indent="-396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A5D06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sl-SI" sz="32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New</a:t>
            </a: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competencies</a:t>
            </a:r>
            <a:r>
              <a:rPr lang="sl-SI" sz="3200" noProof="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990600" lvl="1" indent="-3968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5D06"/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see the bigger picture and innovate</a:t>
            </a:r>
            <a:r>
              <a:rPr lang="sl-SI" sz="30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design thinking</a:t>
            </a:r>
            <a:r>
              <a:rPr lang="sl-SI" sz="30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  <a:p>
            <a:pPr marL="990600" lvl="1" indent="-3968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5D06"/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Empathy</a:t>
            </a:r>
            <a:r>
              <a:rPr lang="sl-SI" sz="3000" dirty="0">
                <a:latin typeface="Arial" charset="0"/>
                <a:ea typeface="Arial" charset="0"/>
                <a:cs typeface="Arial" charset="0"/>
              </a:rPr>
              <a:t> (pe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rsonas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, customer journey</a:t>
            </a:r>
            <a:r>
              <a:rPr lang="sl-SI" sz="3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90600" lvl="1" indent="-3968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5D06"/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deep down discovering (needs) and help to design (solutions)</a:t>
            </a:r>
            <a:endParaRPr lang="sl-SI" sz="3000" dirty="0">
              <a:latin typeface="Arial" charset="0"/>
              <a:ea typeface="Arial" charset="0"/>
              <a:cs typeface="Arial" charset="0"/>
            </a:endParaRPr>
          </a:p>
          <a:p>
            <a:pPr marL="990600" lvl="1" indent="-39687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5D06"/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facilitation (IAF and IIBA are partners)</a:t>
            </a:r>
            <a:endParaRPr lang="sl-SI" sz="3000" dirty="0">
              <a:latin typeface="Arial" charset="0"/>
              <a:ea typeface="Arial" charset="0"/>
              <a:cs typeface="Arial" charset="0"/>
            </a:endParaRPr>
          </a:p>
          <a:p>
            <a:pPr marL="533400" marR="0" lvl="0" indent="-396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A5D06"/>
              </a:buClr>
              <a:buSzTx/>
              <a:buFont typeface="Wingdings" pitchFamily="2" charset="2"/>
              <a:buChar char="Ø"/>
              <a:tabLst/>
              <a:defRPr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5789" y="141895"/>
            <a:ext cx="2322785" cy="8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07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3" y="365126"/>
            <a:ext cx="7221286" cy="1001220"/>
          </a:xfrm>
        </p:spPr>
        <p:txBody>
          <a:bodyPr>
            <a:normAutofit/>
          </a:bodyPr>
          <a:lstStyle/>
          <a:p>
            <a:r>
              <a:rPr lang="sl-SI" sz="4200" dirty="0" smtClean="0">
                <a:solidFill>
                  <a:srgbClr val="FA5D06"/>
                </a:solidFill>
              </a:rPr>
              <a:t>W</a:t>
            </a:r>
            <a:r>
              <a:rPr lang="en-US" sz="4200" dirty="0" smtClean="0">
                <a:solidFill>
                  <a:srgbClr val="FA5D06"/>
                </a:solidFill>
              </a:rPr>
              <a:t>arming </a:t>
            </a:r>
            <a:r>
              <a:rPr lang="en-US" sz="4200" dirty="0">
                <a:solidFill>
                  <a:srgbClr val="FA5D06"/>
                </a:solidFill>
              </a:rPr>
              <a:t>up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06480" y="1169068"/>
            <a:ext cx="11606978" cy="420250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Is your organization/company more like a</a:t>
            </a:r>
            <a:r>
              <a:rPr lang="sl-SI" b="1" dirty="0"/>
              <a:t> …. </a:t>
            </a:r>
            <a:br>
              <a:rPr lang="sl-SI" b="1" dirty="0"/>
            </a:br>
            <a:endParaRPr lang="en-US" sz="2400" b="1" dirty="0"/>
          </a:p>
          <a:p>
            <a:pPr marL="1435100" indent="-447675" defTabSz="987425">
              <a:buFont typeface="+mj-lt"/>
              <a:buAutoNum type="arabicPeriod"/>
            </a:pPr>
            <a:r>
              <a:rPr lang="en-US" sz="2400" b="1" dirty="0"/>
              <a:t>Ship</a:t>
            </a:r>
            <a:endParaRPr lang="sl-SI" sz="2400" b="1" dirty="0"/>
          </a:p>
          <a:p>
            <a:pPr marL="1341438" indent="-354013" defTabSz="987425">
              <a:buNone/>
            </a:pPr>
            <a:endParaRPr lang="en-US" sz="2400" dirty="0"/>
          </a:p>
          <a:p>
            <a:pPr marL="1444625" indent="-457200" defTabSz="987425">
              <a:buFont typeface="+mj-lt"/>
              <a:buAutoNum type="arabicPeriod" startAt="2"/>
            </a:pPr>
            <a:r>
              <a:rPr lang="en-US" sz="2400" b="1" dirty="0"/>
              <a:t>Boat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6388" y="438866"/>
            <a:ext cx="1607574" cy="73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cid:image010.jpg@01CFD128.00099A0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065639" y="2133600"/>
            <a:ext cx="4827638" cy="323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aven puščični konektor 5"/>
          <p:cNvCxnSpPr/>
          <p:nvPr/>
        </p:nvCxnSpPr>
        <p:spPr>
          <a:xfrm>
            <a:off x="2694039" y="2514600"/>
            <a:ext cx="1828800" cy="381000"/>
          </a:xfrm>
          <a:prstGeom prst="straightConnector1">
            <a:avLst/>
          </a:prstGeom>
          <a:ln w="38100">
            <a:solidFill>
              <a:srgbClr val="F3864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konektor 6"/>
          <p:cNvCxnSpPr/>
          <p:nvPr/>
        </p:nvCxnSpPr>
        <p:spPr>
          <a:xfrm>
            <a:off x="2541639" y="3505200"/>
            <a:ext cx="3733800" cy="1143000"/>
          </a:xfrm>
          <a:prstGeom prst="straightConnector1">
            <a:avLst/>
          </a:prstGeom>
          <a:ln w="38100">
            <a:solidFill>
              <a:srgbClr val="F3864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4960" y="2133600"/>
            <a:ext cx="3364459" cy="323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2" y="365126"/>
            <a:ext cx="9623798" cy="10012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New</a:t>
            </a:r>
            <a:r>
              <a:rPr lang="en-US" dirty="0">
                <a:solidFill>
                  <a:srgbClr val="FA5D06"/>
                </a:solidFill>
              </a:rPr>
              <a:t> competencies </a:t>
            </a:r>
            <a:r>
              <a:rPr lang="en-US" dirty="0"/>
              <a:t>– </a:t>
            </a:r>
            <a:r>
              <a:rPr lang="sl-SI" dirty="0"/>
              <a:t>e.g. </a:t>
            </a:r>
            <a:r>
              <a:rPr lang="en-US" dirty="0"/>
              <a:t>Design thinking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602" y="1274906"/>
            <a:ext cx="9197078" cy="51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0918" y="320882"/>
            <a:ext cx="9136117" cy="1001220"/>
          </a:xfrm>
        </p:spPr>
        <p:txBody>
          <a:bodyPr/>
          <a:lstStyle/>
          <a:p>
            <a:r>
              <a:rPr lang="sl-SI" dirty="0"/>
              <a:t>Agenda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50414" y="1184280"/>
            <a:ext cx="6764086" cy="481061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arming up – Icebreaker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future is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almost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here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reality (check)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House of Digital Business 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Mind the gap</a:t>
            </a:r>
            <a:endParaRPr lang="sl-SI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 b="1" dirty="0">
                <a:solidFill>
                  <a:srgbClr val="FA5D06"/>
                </a:solidFill>
              </a:rPr>
              <a:t>Closing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185" y="199058"/>
            <a:ext cx="5604135" cy="202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143" y="2163792"/>
            <a:ext cx="5208574" cy="208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381" y="2059108"/>
            <a:ext cx="5799766" cy="225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409" y="4688959"/>
            <a:ext cx="5208858" cy="17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401" y="-30889"/>
            <a:ext cx="1794953" cy="22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7682" y="1278058"/>
            <a:ext cx="1133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Skupina 14"/>
          <p:cNvGrpSpPr/>
          <p:nvPr/>
        </p:nvGrpSpPr>
        <p:grpSpPr>
          <a:xfrm>
            <a:off x="8589952" y="796411"/>
            <a:ext cx="3495368" cy="860312"/>
            <a:chOff x="8696632" y="1253611"/>
            <a:chExt cx="3495368" cy="860312"/>
          </a:xfrm>
        </p:grpSpPr>
        <p:sp>
          <p:nvSpPr>
            <p:cNvPr id="12" name="Elipsa 11"/>
            <p:cNvSpPr/>
            <p:nvPr/>
          </p:nvSpPr>
          <p:spPr>
            <a:xfrm>
              <a:off x="10250129" y="1253611"/>
              <a:ext cx="1941871" cy="294968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Elipsa 12"/>
            <p:cNvSpPr/>
            <p:nvPr/>
          </p:nvSpPr>
          <p:spPr>
            <a:xfrm>
              <a:off x="8696632" y="1553495"/>
              <a:ext cx="2423652" cy="294968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Elipsa 13"/>
            <p:cNvSpPr/>
            <p:nvPr/>
          </p:nvSpPr>
          <p:spPr>
            <a:xfrm>
              <a:off x="9532397" y="1818955"/>
              <a:ext cx="1941871" cy="294968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8256573" y="3429000"/>
            <a:ext cx="3752144" cy="790270"/>
            <a:chOff x="8210853" y="3992880"/>
            <a:chExt cx="3752144" cy="790270"/>
          </a:xfrm>
        </p:grpSpPr>
        <p:sp>
          <p:nvSpPr>
            <p:cNvPr id="16" name="Elipsa 15"/>
            <p:cNvSpPr/>
            <p:nvPr/>
          </p:nvSpPr>
          <p:spPr>
            <a:xfrm>
              <a:off x="9279193" y="3992880"/>
              <a:ext cx="2683804" cy="294968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Elipsa 16"/>
            <p:cNvSpPr/>
            <p:nvPr/>
          </p:nvSpPr>
          <p:spPr>
            <a:xfrm>
              <a:off x="10824736" y="4287848"/>
              <a:ext cx="1138261" cy="226432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" name="Elipsa 17"/>
            <p:cNvSpPr/>
            <p:nvPr/>
          </p:nvSpPr>
          <p:spPr>
            <a:xfrm>
              <a:off x="8210853" y="4483800"/>
              <a:ext cx="1068340" cy="299350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2301241" y="3080648"/>
            <a:ext cx="3816884" cy="917640"/>
            <a:chOff x="2377441" y="3278768"/>
            <a:chExt cx="3816884" cy="917640"/>
          </a:xfrm>
        </p:grpSpPr>
        <p:sp>
          <p:nvSpPr>
            <p:cNvPr id="20" name="Elipsa 19"/>
            <p:cNvSpPr/>
            <p:nvPr/>
          </p:nvSpPr>
          <p:spPr>
            <a:xfrm>
              <a:off x="2377441" y="3278768"/>
              <a:ext cx="640080" cy="447368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" name="Elipsa 20"/>
            <p:cNvSpPr/>
            <p:nvPr/>
          </p:nvSpPr>
          <p:spPr>
            <a:xfrm>
              <a:off x="3611881" y="3901440"/>
              <a:ext cx="2582444" cy="294968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1495491" y="5582176"/>
            <a:ext cx="2314511" cy="826689"/>
            <a:chOff x="6964680" y="5854328"/>
            <a:chExt cx="2314511" cy="826689"/>
          </a:xfrm>
        </p:grpSpPr>
        <p:sp>
          <p:nvSpPr>
            <p:cNvPr id="23" name="Elipsa 22"/>
            <p:cNvSpPr/>
            <p:nvPr/>
          </p:nvSpPr>
          <p:spPr>
            <a:xfrm>
              <a:off x="7193279" y="5854328"/>
              <a:ext cx="2070673" cy="439792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" name="Elipsa 23"/>
            <p:cNvSpPr/>
            <p:nvPr/>
          </p:nvSpPr>
          <p:spPr>
            <a:xfrm>
              <a:off x="6964680" y="6408865"/>
              <a:ext cx="2314511" cy="272152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9760" y="4536375"/>
            <a:ext cx="6399204" cy="210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Skupina 33"/>
          <p:cNvGrpSpPr/>
          <p:nvPr/>
        </p:nvGrpSpPr>
        <p:grpSpPr>
          <a:xfrm>
            <a:off x="7467601" y="5436756"/>
            <a:ext cx="4724399" cy="1268843"/>
            <a:chOff x="7467601" y="5436756"/>
            <a:chExt cx="4724399" cy="1268843"/>
          </a:xfrm>
        </p:grpSpPr>
        <p:grpSp>
          <p:nvGrpSpPr>
            <p:cNvPr id="32" name="Skupina 31"/>
            <p:cNvGrpSpPr/>
            <p:nvPr/>
          </p:nvGrpSpPr>
          <p:grpSpPr>
            <a:xfrm>
              <a:off x="7467601" y="5436756"/>
              <a:ext cx="4347736" cy="1268843"/>
              <a:chOff x="7119377" y="5741557"/>
              <a:chExt cx="3692416" cy="949051"/>
            </a:xfrm>
          </p:grpSpPr>
          <p:sp>
            <p:nvSpPr>
              <p:cNvPr id="28" name="Elipsa 27"/>
              <p:cNvSpPr/>
              <p:nvPr/>
            </p:nvSpPr>
            <p:spPr>
              <a:xfrm>
                <a:off x="7751108" y="6000637"/>
                <a:ext cx="1640795" cy="264463"/>
              </a:xfrm>
              <a:prstGeom prst="ellipse">
                <a:avLst/>
              </a:prstGeom>
              <a:noFill/>
              <a:ln w="28575">
                <a:solidFill>
                  <a:srgbClr val="FA5D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7132320" y="5741557"/>
                <a:ext cx="1729517" cy="272152"/>
              </a:xfrm>
              <a:prstGeom prst="ellipse">
                <a:avLst/>
              </a:prstGeom>
              <a:noFill/>
              <a:ln w="28575">
                <a:solidFill>
                  <a:srgbClr val="FA5D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Elipsa 29"/>
              <p:cNvSpPr/>
              <p:nvPr/>
            </p:nvSpPr>
            <p:spPr>
              <a:xfrm>
                <a:off x="7119377" y="6427605"/>
                <a:ext cx="3692416" cy="263003"/>
              </a:xfrm>
              <a:prstGeom prst="ellipse">
                <a:avLst/>
              </a:prstGeom>
              <a:noFill/>
              <a:ln w="28575">
                <a:solidFill>
                  <a:srgbClr val="FA5D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33" name="Elipsa 32"/>
            <p:cNvSpPr/>
            <p:nvPr/>
          </p:nvSpPr>
          <p:spPr>
            <a:xfrm>
              <a:off x="11367588" y="6054625"/>
              <a:ext cx="824412" cy="299350"/>
            </a:xfrm>
            <a:prstGeom prst="ellipse">
              <a:avLst/>
            </a:prstGeom>
            <a:noFill/>
            <a:ln w="28575">
              <a:solidFill>
                <a:srgbClr val="FA5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35" name="Naslov 1">
            <a:extLst>
              <a:ext uri="{FF2B5EF4-FFF2-40B4-BE49-F238E27FC236}">
                <a16:creationId xmlns:a16="http://schemas.microsoft.com/office/drawing/2014/main" xmlns="" id="{D938F9EC-1E8B-4B5A-BFC4-6EE815B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162" y="182246"/>
            <a:ext cx="4582461" cy="100122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A5D06"/>
                </a:solidFill>
              </a:rPr>
              <a:t>What do B</a:t>
            </a:r>
            <a:r>
              <a:rPr lang="sl-SI" sz="3800" dirty="0">
                <a:solidFill>
                  <a:srgbClr val="FA5D06"/>
                </a:solidFill>
              </a:rPr>
              <a:t>A</a:t>
            </a:r>
            <a:r>
              <a:rPr lang="en-US" sz="3800" dirty="0">
                <a:solidFill>
                  <a:srgbClr val="FA5D06"/>
                </a:solidFill>
              </a:rPr>
              <a:t>s predict about their future?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88082" y="1299225"/>
            <a:ext cx="27336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A5D06"/>
                </a:solidFill>
              </a:rPr>
              <a:t>... and be sure ...</a:t>
            </a:r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682" y="1366346"/>
            <a:ext cx="6286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1422" y="4980699"/>
            <a:ext cx="3171824" cy="5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" t="926" r="643" b="1"/>
          <a:stretch/>
        </p:blipFill>
        <p:spPr>
          <a:xfrm>
            <a:off x="-1" y="1328934"/>
            <a:ext cx="12191999" cy="5529067"/>
          </a:xfrm>
          <a:prstGeom prst="rect">
            <a:avLst/>
          </a:prstGeom>
          <a:ln>
            <a:solidFill>
              <a:srgbClr val="F47B2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" y="1369060"/>
            <a:ext cx="12191999" cy="258301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150000"/>
              </a:lnSpc>
            </a:pPr>
            <a:r>
              <a:rPr lang="sl-SI" sz="5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5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for attention</a:t>
            </a:r>
            <a:r>
              <a:rPr lang="sl-SI" sz="5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5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lnSpc>
                <a:spcPct val="150000"/>
              </a:lnSpc>
              <a:spcBef>
                <a:spcPts val="0"/>
              </a:spcBef>
            </a:pPr>
            <a:r>
              <a:rPr 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IIBA Slovenia</a:t>
            </a:r>
            <a:r>
              <a:rPr lang="sl-SI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Digital42</a:t>
            </a:r>
          </a:p>
          <a:p>
            <a:pPr marL="0" lvl="1" algn="ctr">
              <a:lnSpc>
                <a:spcPct val="150000"/>
              </a:lnSpc>
              <a:spcBef>
                <a:spcPts val="0"/>
              </a:spcBef>
            </a:pPr>
            <a:r>
              <a:rPr lang="sl-SI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Ales </a:t>
            </a:r>
            <a:r>
              <a:rPr lang="sl-SI" sz="40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Stempihar</a:t>
            </a:r>
            <a:r>
              <a:rPr lang="sl-SI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@</a:t>
            </a:r>
            <a:r>
              <a:rPr lang="sl-SI" sz="40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AlesStempihar</a:t>
            </a:r>
            <a:endParaRPr lang="en-US" sz="45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lnSpc>
                <a:spcPct val="150000"/>
              </a:lnSpc>
            </a:pPr>
            <a:endParaRPr lang="sl-SI" sz="45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8928" y="4592156"/>
            <a:ext cx="9233837" cy="168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sl-SI" sz="225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sl-SI" sz="30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president@slovenia.theiiba.org</a:t>
            </a:r>
            <a:endParaRPr lang="sl-SI" sz="30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30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go@digital42.biz</a:t>
            </a:r>
            <a:endParaRPr lang="sl-SI" sz="30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sl-SI" sz="30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sl-SI" sz="375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25" b="1" dirty="0">
              <a:solidFill>
                <a:srgbClr val="F47B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827" y="348300"/>
            <a:ext cx="8217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47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value </a:t>
            </a:r>
            <a:r>
              <a:rPr lang="en-US" sz="3000" b="1" dirty="0">
                <a:solidFill>
                  <a:srgbClr val="656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business outcomes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38" y="569240"/>
            <a:ext cx="2590370" cy="7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IIBA Slovenia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38" y="-9880"/>
            <a:ext cx="23270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>
            <a:extLst>
              <a:ext uri="{FF2B5EF4-FFF2-40B4-BE49-F238E27FC236}">
                <a16:creationId xmlns:a16="http://schemas.microsoft.com/office/drawing/2014/main" xmlns="" id="{53D8D46A-8B32-4EE7-A71B-CFC246F03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8008" y="183252"/>
            <a:ext cx="1809838" cy="8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15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0918" y="320882"/>
            <a:ext cx="9136117" cy="1001220"/>
          </a:xfrm>
        </p:spPr>
        <p:txBody>
          <a:bodyPr/>
          <a:lstStyle/>
          <a:p>
            <a:r>
              <a:rPr lang="sl-SI" dirty="0"/>
              <a:t>Agenda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50414" y="1263110"/>
            <a:ext cx="6764086" cy="481061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arming up – Icebreaker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 b="1" dirty="0">
                <a:solidFill>
                  <a:srgbClr val="FA5D06"/>
                </a:solidFill>
              </a:rPr>
              <a:t>The future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sl-SI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almost</a:t>
            </a:r>
            <a:r>
              <a:rPr lang="sl-SI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here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reality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House of Digital Business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Mind the gap</a:t>
            </a:r>
            <a:endParaRPr lang="sl-SI" dirty="0"/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Closing - Takeaways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>
                <a:solidFill>
                  <a:srgbClr val="FA5D06"/>
                </a:solidFill>
              </a:rPr>
              <a:t>Macro business and technology trends </a:t>
            </a:r>
            <a:r>
              <a:rPr lang="sl-SI" sz="4200" dirty="0">
                <a:solidFill>
                  <a:srgbClr val="FA5D06"/>
                </a:solidFill>
              </a:rPr>
              <a:t>are 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906" y="8265"/>
            <a:ext cx="1066094" cy="135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1142" y="5161935"/>
            <a:ext cx="6875974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7923" y="1616946"/>
            <a:ext cx="9037983" cy="316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2" y="335630"/>
            <a:ext cx="9136117" cy="100122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A5D06"/>
                </a:solidFill>
              </a:rPr>
              <a:t>In t</a:t>
            </a:r>
            <a:r>
              <a:rPr lang="en-US" b="1" dirty="0">
                <a:solidFill>
                  <a:srgbClr val="FA5D06"/>
                </a:solidFill>
              </a:rPr>
              <a:t>he next 3 years</a:t>
            </a:r>
            <a:r>
              <a:rPr lang="sl-SI" b="1" dirty="0">
                <a:solidFill>
                  <a:srgbClr val="FA5D06"/>
                </a:solidFill>
              </a:rPr>
              <a:t> ….</a:t>
            </a:r>
            <a:endParaRPr lang="en-US" b="1" dirty="0">
              <a:solidFill>
                <a:srgbClr val="FA5D0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9561" y="8265"/>
            <a:ext cx="1322439" cy="168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263110"/>
            <a:ext cx="89058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3587" y="6457181"/>
            <a:ext cx="6875974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sl-SI" dirty="0"/>
              <a:t>do</a:t>
            </a:r>
            <a:r>
              <a:rPr lang="en-US" dirty="0"/>
              <a:t> CEOs wake up at night</a:t>
            </a:r>
            <a:r>
              <a:rPr lang="sl-SI" dirty="0"/>
              <a:t>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3327" y="1395842"/>
            <a:ext cx="7448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402" y="6404794"/>
            <a:ext cx="384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551" y="1593962"/>
            <a:ext cx="2771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682" y="349886"/>
            <a:ext cx="9136117" cy="1001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A5D06"/>
                </a:solidFill>
              </a:rPr>
              <a:t>Where CEOs see the value of BAs?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0402" y="6404794"/>
            <a:ext cx="384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342" y="1351106"/>
            <a:ext cx="10270680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1073</Words>
  <Application>Microsoft Office PowerPoint</Application>
  <PresentationFormat>Po meri</PresentationFormat>
  <Paragraphs>256</Paragraphs>
  <Slides>44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44</vt:i4>
      </vt:variant>
    </vt:vector>
  </HeadingPairs>
  <TitlesOfParts>
    <vt:vector size="45" baseType="lpstr">
      <vt:lpstr>Office Theme</vt:lpstr>
      <vt:lpstr>Where we as BAs are in this digital economy</vt:lpstr>
      <vt:lpstr>Diapozitiv 2</vt:lpstr>
      <vt:lpstr>Agenda</vt:lpstr>
      <vt:lpstr>Warming up</vt:lpstr>
      <vt:lpstr>Agenda</vt:lpstr>
      <vt:lpstr>Macro business and technology trends are …</vt:lpstr>
      <vt:lpstr>In the next 3 years ….</vt:lpstr>
      <vt:lpstr>Why do CEOs wake up at night?</vt:lpstr>
      <vt:lpstr>Where CEOs see the value of BAs?</vt:lpstr>
      <vt:lpstr>Agenda</vt:lpstr>
      <vt:lpstr>Diapozitiv 11</vt:lpstr>
      <vt:lpstr>The BBA 2017 conference results</vt:lpstr>
      <vt:lpstr>The BA Istanbul 2017 conference results</vt:lpstr>
      <vt:lpstr>The IIBA BABOK v3 survey results</vt:lpstr>
      <vt:lpstr>South Africa Research</vt:lpstr>
      <vt:lpstr>Where are we? </vt:lpstr>
      <vt:lpstr>Reality check: past, present, future </vt:lpstr>
      <vt:lpstr>Agenda</vt:lpstr>
      <vt:lpstr>Where is digital business? </vt:lpstr>
      <vt:lpstr>What does digital business really mean?</vt:lpstr>
      <vt:lpstr>Diapozitiv 21</vt:lpstr>
      <vt:lpstr>Diapozitiv 22</vt:lpstr>
      <vt:lpstr>BAs in </vt:lpstr>
      <vt:lpstr>Diapozitiv 24</vt:lpstr>
      <vt:lpstr>BAs in </vt:lpstr>
      <vt:lpstr>Diapozitiv 26</vt:lpstr>
      <vt:lpstr>BAs in </vt:lpstr>
      <vt:lpstr>BAs in </vt:lpstr>
      <vt:lpstr>Culture is the crucial part of digital business (transformation) ….</vt:lpstr>
      <vt:lpstr>BAs in </vt:lpstr>
      <vt:lpstr>What is CX – Customer eXperience</vt:lpstr>
      <vt:lpstr>Diapozitiv 32</vt:lpstr>
      <vt:lpstr>BAs in </vt:lpstr>
      <vt:lpstr>… so the BA role in digital business is …</vt:lpstr>
      <vt:lpstr>More about the BA role in digital business </vt:lpstr>
      <vt:lpstr>Agenda</vt:lpstr>
      <vt:lpstr>Our reality check </vt:lpstr>
      <vt:lpstr>What we as BAs need to mind the gap?</vt:lpstr>
      <vt:lpstr>NEW mindset and competencies</vt:lpstr>
      <vt:lpstr>New competencies – e.g. Design thinking</vt:lpstr>
      <vt:lpstr>Agenda</vt:lpstr>
      <vt:lpstr>What do BAs predict about their future?</vt:lpstr>
      <vt:lpstr>... and be sure ...</vt:lpstr>
      <vt:lpstr>Diapozitiv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Hlebarov</dc:creator>
  <cp:lastModifiedBy>ales</cp:lastModifiedBy>
  <cp:revision>104</cp:revision>
  <dcterms:created xsi:type="dcterms:W3CDTF">2017-08-25T12:55:20Z</dcterms:created>
  <dcterms:modified xsi:type="dcterms:W3CDTF">2018-05-02T08:56:33Z</dcterms:modified>
</cp:coreProperties>
</file>