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4"/>
  </p:notesMasterIdLst>
  <p:sldIdLst>
    <p:sldId id="260" r:id="rId2"/>
    <p:sldId id="514" r:id="rId3"/>
    <p:sldId id="529" r:id="rId4"/>
    <p:sldId id="530" r:id="rId5"/>
    <p:sldId id="531" r:id="rId6"/>
    <p:sldId id="532" r:id="rId7"/>
    <p:sldId id="533" r:id="rId8"/>
    <p:sldId id="534" r:id="rId9"/>
    <p:sldId id="535" r:id="rId10"/>
    <p:sldId id="536" r:id="rId11"/>
    <p:sldId id="537" r:id="rId12"/>
    <p:sldId id="53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767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лабкин Максим Вячеславович" initials="КМВ" lastIdx="3" clrIdx="0">
    <p:extLst>
      <p:ext uri="{19B8F6BF-5375-455C-9EA6-DF929625EA0E}">
        <p15:presenceInfo xmlns:p15="http://schemas.microsoft.com/office/powerpoint/2012/main" userId="S-1-5-21-3210910915-2755529328-1879487246-138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6E23B5"/>
    <a:srgbClr val="FAB900"/>
    <a:srgbClr val="E6501E"/>
    <a:srgbClr val="008CDC"/>
    <a:srgbClr val="6E2379"/>
    <a:srgbClr val="6E2382"/>
    <a:srgbClr val="CDB900"/>
    <a:srgbClr val="9E00DB"/>
    <a:srgbClr val="602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72" y="110"/>
      </p:cViewPr>
      <p:guideLst>
        <p:guide orient="horz" pos="4065"/>
        <p:guide pos="76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commentAuthors" Target="commentAuthors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760FD-7453-6B43-9DD8-6504CBF3E199}" type="datetimeFigureOut">
              <a:rPr lang="ru-RU" smtClean="0"/>
              <a:t>21.05.2021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EFB5C-606D-054C-BF23-8B7B7B682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043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064AB8-C6CF-4685-B8F5-64FF2BF30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66" y="2724411"/>
            <a:ext cx="11517680" cy="25333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9B3D95B-DBDF-42C2-BDC9-989D4C743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65126"/>
            <a:ext cx="11517682" cy="912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93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9B3D95B-DBDF-42C2-BDC9-989D4C743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65126"/>
            <a:ext cx="11517682" cy="912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4676E72D-36A8-4203-9C61-480C2772A2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38900" y="1471808"/>
            <a:ext cx="5272936" cy="5154417"/>
          </a:xfrm>
        </p:spPr>
        <p:txBody>
          <a:bodyPr/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11CCEE-19C1-408A-8264-F2EABC309166}"/>
              </a:ext>
            </a:extLst>
          </p:cNvPr>
          <p:cNvSpPr txBox="1"/>
          <p:nvPr userDrawn="1"/>
        </p:nvSpPr>
        <p:spPr>
          <a:xfrm>
            <a:off x="344466" y="1972942"/>
            <a:ext cx="184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702C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97AE76-661F-4442-8BF5-C4719839F240}"/>
              </a:ext>
            </a:extLst>
          </p:cNvPr>
          <p:cNvSpPr txBox="1"/>
          <p:nvPr userDrawn="1"/>
        </p:nvSpPr>
        <p:spPr>
          <a:xfrm>
            <a:off x="344466" y="2467720"/>
            <a:ext cx="16530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</a:rPr>
              <a:t>Текст слайда </a:t>
            </a:r>
          </a:p>
        </p:txBody>
      </p:sp>
    </p:spTree>
    <p:extLst>
      <p:ext uri="{BB962C8B-B14F-4D97-AF65-F5344CB8AC3E}">
        <p14:creationId xmlns:p14="http://schemas.microsoft.com/office/powerpoint/2010/main" val="336368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064AB8-C6CF-4685-B8F5-64FF2BF30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66" y="2724411"/>
            <a:ext cx="11517680" cy="25333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9B3D95B-DBDF-42C2-BDC9-989D4C743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65126"/>
            <a:ext cx="11517682" cy="912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2680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2.png" /><Relationship Id="rId5" Type="http://schemas.openxmlformats.org/officeDocument/2006/relationships/image" Target="../media/image1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02A0E-1AF0-4FFE-955C-367A2A23C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65126"/>
            <a:ext cx="11517682" cy="912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76F5BF-9170-4C85-B72C-9B76FD963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465" y="1825624"/>
            <a:ext cx="11517681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E7ECE95-982D-4384-BE21-8D499EDD41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18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35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E65125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6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9.png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C7E21D9-EECC-FE4F-8CB0-6796CE9E567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0">
                <a:srgbClr val="FAB900"/>
              </a:gs>
              <a:gs pos="65000">
                <a:srgbClr val="E6501E"/>
              </a:gs>
              <a:gs pos="33000">
                <a:srgbClr val="6E23B5"/>
              </a:gs>
              <a:gs pos="0">
                <a:srgbClr val="008CDC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65A47E-00B0-4D1E-86E7-F33264E20243}"/>
              </a:ext>
            </a:extLst>
          </p:cNvPr>
          <p:cNvSpPr/>
          <p:nvPr/>
        </p:nvSpPr>
        <p:spPr>
          <a:xfrm>
            <a:off x="0" y="7763009"/>
            <a:ext cx="12192000" cy="6858000"/>
          </a:xfrm>
          <a:prstGeom prst="rect">
            <a:avLst/>
          </a:prstGeom>
          <a:gradFill>
            <a:gsLst>
              <a:gs pos="31900">
                <a:srgbClr val="9F00DE"/>
              </a:gs>
              <a:gs pos="0">
                <a:srgbClr val="7800AA"/>
              </a:gs>
              <a:gs pos="100000">
                <a:srgbClr val="0078BE"/>
              </a:gs>
            </a:gsLst>
            <a:lin ang="1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latin typeface="Verdana" panose="020B0604030504040204" pitchFamily="34" charset="0"/>
            </a:endParaRPr>
          </a:p>
        </p:txBody>
      </p:sp>
      <p:sp>
        <p:nvSpPr>
          <p:cNvPr id="6" name="Полилиния: фигура 5">
            <a:extLst>
              <a:ext uri="{FF2B5EF4-FFF2-40B4-BE49-F238E27FC236}">
                <a16:creationId xmlns:a16="http://schemas.microsoft.com/office/drawing/2014/main" id="{5C31AF20-A961-409A-BB80-A49F3AD5A7D4}"/>
              </a:ext>
            </a:extLst>
          </p:cNvPr>
          <p:cNvSpPr/>
          <p:nvPr/>
        </p:nvSpPr>
        <p:spPr>
          <a:xfrm>
            <a:off x="7951858" y="0"/>
            <a:ext cx="5311105" cy="5754740"/>
          </a:xfrm>
          <a:custGeom>
            <a:avLst/>
            <a:gdLst>
              <a:gd name="connsiteX0" fmla="*/ 1529059 w 5311105"/>
              <a:gd name="connsiteY0" fmla="*/ 0 h 5754740"/>
              <a:gd name="connsiteX1" fmla="*/ 5311105 w 5311105"/>
              <a:gd name="connsiteY1" fmla="*/ 0 h 5754740"/>
              <a:gd name="connsiteX2" fmla="*/ 5311105 w 5311105"/>
              <a:gd name="connsiteY2" fmla="*/ 4856252 h 5754740"/>
              <a:gd name="connsiteX3" fmla="*/ 5066868 w 5311105"/>
              <a:gd name="connsiteY3" fmla="*/ 5279283 h 5754740"/>
              <a:gd name="connsiteX4" fmla="*/ 3768326 w 5311105"/>
              <a:gd name="connsiteY4" fmla="*/ 5627226 h 5754740"/>
              <a:gd name="connsiteX5" fmla="*/ 475458 w 5311105"/>
              <a:gd name="connsiteY5" fmla="*/ 3726087 h 5754740"/>
              <a:gd name="connsiteX6" fmla="*/ 127515 w 5311105"/>
              <a:gd name="connsiteY6" fmla="*/ 2427546 h 5754740"/>
              <a:gd name="connsiteX7" fmla="*/ 1529059 w 5311105"/>
              <a:gd name="connsiteY7" fmla="*/ 0 h 5754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1105" h="5754740">
                <a:moveTo>
                  <a:pt x="1529059" y="0"/>
                </a:moveTo>
                <a:lnTo>
                  <a:pt x="5311105" y="0"/>
                </a:lnTo>
                <a:lnTo>
                  <a:pt x="5311105" y="4856252"/>
                </a:lnTo>
                <a:lnTo>
                  <a:pt x="5066868" y="5279283"/>
                </a:lnTo>
                <a:cubicBezTo>
                  <a:pt x="4804367" y="5733947"/>
                  <a:pt x="4222991" y="5889726"/>
                  <a:pt x="3768326" y="5627226"/>
                </a:cubicBezTo>
                <a:lnTo>
                  <a:pt x="475458" y="3726087"/>
                </a:lnTo>
                <a:cubicBezTo>
                  <a:pt x="20794" y="3463587"/>
                  <a:pt x="-134985" y="2882210"/>
                  <a:pt x="127515" y="2427546"/>
                </a:cubicBezTo>
                <a:lnTo>
                  <a:pt x="152905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27190865-46DF-4A34-8C30-31F27474E775}"/>
              </a:ext>
            </a:extLst>
          </p:cNvPr>
          <p:cNvSpPr txBox="1">
            <a:spLocks/>
          </p:cNvSpPr>
          <p:nvPr/>
        </p:nvSpPr>
        <p:spPr>
          <a:xfrm>
            <a:off x="539827" y="5583334"/>
            <a:ext cx="9144000" cy="969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Лиза </a:t>
            </a:r>
            <a:r>
              <a:rPr lang="ru-RU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Манцыбора</a:t>
            </a:r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РТЛабс</a:t>
            </a:r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E48AE20-C9D8-4853-AAC2-1EBC503B27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8" t="11525" r="-1672" b="6995"/>
          <a:stretch/>
        </p:blipFill>
        <p:spPr>
          <a:xfrm>
            <a:off x="-2675415" y="752337"/>
            <a:ext cx="2558507" cy="771224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340F7C2-AE7B-4AD6-900F-8798E07C5466}"/>
              </a:ext>
            </a:extLst>
          </p:cNvPr>
          <p:cNvCxnSpPr>
            <a:cxnSpLocks/>
          </p:cNvCxnSpPr>
          <p:nvPr/>
        </p:nvCxnSpPr>
        <p:spPr>
          <a:xfrm>
            <a:off x="675294" y="5363633"/>
            <a:ext cx="7562773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C78C7D3-EC12-4928-8078-492D91CDA2BE}"/>
              </a:ext>
            </a:extLst>
          </p:cNvPr>
          <p:cNvCxnSpPr>
            <a:cxnSpLocks/>
          </p:cNvCxnSpPr>
          <p:nvPr/>
        </p:nvCxnSpPr>
        <p:spPr>
          <a:xfrm>
            <a:off x="641430" y="5363633"/>
            <a:ext cx="1007533" cy="0"/>
          </a:xfrm>
          <a:prstGeom prst="line">
            <a:avLst/>
          </a:prstGeom>
          <a:ln w="57150">
            <a:solidFill>
              <a:srgbClr val="FAB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5FF82BC-870C-43D2-BC8E-3680C2511F58}"/>
              </a:ext>
            </a:extLst>
          </p:cNvPr>
          <p:cNvSpPr txBox="1"/>
          <p:nvPr/>
        </p:nvSpPr>
        <p:spPr>
          <a:xfrm>
            <a:off x="641430" y="4108519"/>
            <a:ext cx="75627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1" dirty="0">
                <a:solidFill>
                  <a:srgbClr val="F8F8F8"/>
                </a:solidFill>
                <a:latin typeface="Verdana" panose="020B0604030504040204" pitchFamily="34" charset="0"/>
              </a:rPr>
              <a:t>как просто и понятно ставить задачу на разработку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41698B-4E46-104A-AC69-628B4FE3909D}"/>
              </a:ext>
            </a:extLst>
          </p:cNvPr>
          <p:cNvSpPr txBox="1"/>
          <p:nvPr/>
        </p:nvSpPr>
        <p:spPr>
          <a:xfrm>
            <a:off x="675294" y="2169527"/>
            <a:ext cx="842664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6000" b="1" dirty="0">
                <a:solidFill>
                  <a:srgbClr val="F9B316"/>
                </a:solidFill>
                <a:latin typeface="GEOMETRIA-HEAVY" panose="020B0503020204020204" pitchFamily="34" charset="0"/>
              </a:rPr>
              <a:t>ПРИКЛАДНАЯ </a:t>
            </a:r>
            <a:br>
              <a:rPr lang="ru-RU" sz="6000" b="1" dirty="0">
                <a:solidFill>
                  <a:srgbClr val="F9B316"/>
                </a:solidFill>
                <a:latin typeface="GEOMETRIA-HEAVY" panose="020B0503020204020204" pitchFamily="34" charset="0"/>
              </a:rPr>
            </a:br>
            <a:r>
              <a:rPr lang="ru-RU" sz="6000" b="1" dirty="0">
                <a:solidFill>
                  <a:srgbClr val="F9B316"/>
                </a:solidFill>
                <a:latin typeface="GEOMETRIA-HEAVY" panose="020B0503020204020204" pitchFamily="34" charset="0"/>
              </a:rPr>
              <a:t>АНАЛИТИКА: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D23B768-218A-7E4E-B935-D89B35E06A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029" y="2006438"/>
            <a:ext cx="2888453" cy="14225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18955C-8DD3-4D43-830B-D4A073A86C2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18"/>
          <a:stretch/>
        </p:blipFill>
        <p:spPr>
          <a:xfrm>
            <a:off x="675294" y="694712"/>
            <a:ext cx="2079336" cy="56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53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BBB0E32C-9FC0-7C41-B4BC-1EAE480C4480}"/>
              </a:ext>
            </a:extLst>
          </p:cNvPr>
          <p:cNvSpPr/>
          <p:nvPr/>
        </p:nvSpPr>
        <p:spPr>
          <a:xfrm>
            <a:off x="3205360" y="1745944"/>
            <a:ext cx="5781280" cy="1029341"/>
          </a:xfrm>
          <a:prstGeom prst="roundRect">
            <a:avLst>
              <a:gd name="adj" fmla="val 50000"/>
            </a:avLst>
          </a:prstGeom>
          <a:solidFill>
            <a:srgbClr val="6E23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81168"/>
            <a:ext cx="11517682" cy="9121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Для кого он нужен?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4620510" y="1989478"/>
            <a:ext cx="2950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Аналитики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837DE4D0-A529-324C-8C48-0A3827BB0B80}"/>
              </a:ext>
            </a:extLst>
          </p:cNvPr>
          <p:cNvSpPr/>
          <p:nvPr/>
        </p:nvSpPr>
        <p:spPr>
          <a:xfrm>
            <a:off x="3205360" y="2933060"/>
            <a:ext cx="5781280" cy="1029341"/>
          </a:xfrm>
          <a:prstGeom prst="roundRect">
            <a:avLst>
              <a:gd name="adj" fmla="val 50000"/>
            </a:avLst>
          </a:prstGeom>
          <a:solidFill>
            <a:srgbClr val="E650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543701-934C-FD4F-BAA6-AFF3610A2D9E}"/>
              </a:ext>
            </a:extLst>
          </p:cNvPr>
          <p:cNvSpPr txBox="1"/>
          <p:nvPr/>
        </p:nvSpPr>
        <p:spPr>
          <a:xfrm>
            <a:off x="4620510" y="3176594"/>
            <a:ext cx="2950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Разработчики</a:t>
            </a: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9B262C87-4D23-5546-B3CC-26ED68445B60}"/>
              </a:ext>
            </a:extLst>
          </p:cNvPr>
          <p:cNvSpPr/>
          <p:nvPr/>
        </p:nvSpPr>
        <p:spPr>
          <a:xfrm>
            <a:off x="3205360" y="4120176"/>
            <a:ext cx="5781280" cy="1029341"/>
          </a:xfrm>
          <a:prstGeom prst="roundRect">
            <a:avLst>
              <a:gd name="adj" fmla="val 50000"/>
            </a:avLst>
          </a:prstGeom>
          <a:solidFill>
            <a:srgbClr val="FA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44F98B-7CAF-AD4B-AE0F-40CF281383B3}"/>
              </a:ext>
            </a:extLst>
          </p:cNvPr>
          <p:cNvSpPr txBox="1"/>
          <p:nvPr/>
        </p:nvSpPr>
        <p:spPr>
          <a:xfrm>
            <a:off x="4187182" y="4363710"/>
            <a:ext cx="3817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UX/UI </a:t>
            </a:r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Дизайнеры</a:t>
            </a: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772F6B82-535A-694E-B9F5-AC104B6653A3}"/>
              </a:ext>
            </a:extLst>
          </p:cNvPr>
          <p:cNvSpPr/>
          <p:nvPr/>
        </p:nvSpPr>
        <p:spPr>
          <a:xfrm>
            <a:off x="3205360" y="5307292"/>
            <a:ext cx="5781280" cy="1029341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2C661A-8AC0-FF48-B58F-A9978498D616}"/>
              </a:ext>
            </a:extLst>
          </p:cNvPr>
          <p:cNvSpPr txBox="1"/>
          <p:nvPr/>
        </p:nvSpPr>
        <p:spPr>
          <a:xfrm>
            <a:off x="4620510" y="5550826"/>
            <a:ext cx="2950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Заказчики</a:t>
            </a:r>
          </a:p>
        </p:txBody>
      </p:sp>
    </p:spTree>
    <p:extLst>
      <p:ext uri="{BB962C8B-B14F-4D97-AF65-F5344CB8AC3E}">
        <p14:creationId xmlns:p14="http://schemas.microsoft.com/office/powerpoint/2010/main" val="2311422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0" y="8574"/>
            <a:ext cx="12192000" cy="6858000"/>
          </a:xfrm>
          <a:prstGeom prst="rect">
            <a:avLst/>
          </a:prstGeom>
          <a:solidFill>
            <a:srgbClr val="6E23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6" y="381168"/>
            <a:ext cx="11517682" cy="912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Итоги и преимущества </a:t>
            </a:r>
            <a:br>
              <a:rPr lang="ru-RU" dirty="0">
                <a:solidFill>
                  <a:srgbClr val="F8F8F8"/>
                </a:solidFill>
              </a:rPr>
            </a:br>
            <a:r>
              <a:rPr lang="ru-RU" dirty="0">
                <a:solidFill>
                  <a:srgbClr val="F8F8F8"/>
                </a:solidFill>
              </a:rPr>
              <a:t>использования шаблона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C8458C-9F93-8A41-92C8-4F011FC622EB}"/>
              </a:ext>
            </a:extLst>
          </p:cNvPr>
          <p:cNvSpPr txBox="1"/>
          <p:nvPr/>
        </p:nvSpPr>
        <p:spPr>
          <a:xfrm>
            <a:off x="2789721" y="2165940"/>
            <a:ext cx="2696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Унификация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5D9E8504-1AA2-9B40-9DE6-01FCA2CE763D}"/>
              </a:ext>
            </a:extLst>
          </p:cNvPr>
          <p:cNvSpPr/>
          <p:nvPr/>
        </p:nvSpPr>
        <p:spPr>
          <a:xfrm>
            <a:off x="2399486" y="2378796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44B5B2-C302-324A-AD6A-A59C4C3DEC2E}"/>
              </a:ext>
            </a:extLst>
          </p:cNvPr>
          <p:cNvSpPr txBox="1"/>
          <p:nvPr/>
        </p:nvSpPr>
        <p:spPr>
          <a:xfrm>
            <a:off x="2789721" y="3224718"/>
            <a:ext cx="7493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Глубокое изучение и лучшее понимание задачи</a:t>
            </a: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6D62E7FA-959E-4F4F-A4B9-03ED4CC4F43F}"/>
              </a:ext>
            </a:extLst>
          </p:cNvPr>
          <p:cNvSpPr/>
          <p:nvPr/>
        </p:nvSpPr>
        <p:spPr>
          <a:xfrm>
            <a:off x="2399486" y="3437574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3F79F-BBDF-E747-B7C3-774A16C27392}"/>
              </a:ext>
            </a:extLst>
          </p:cNvPr>
          <p:cNvSpPr txBox="1"/>
          <p:nvPr/>
        </p:nvSpPr>
        <p:spPr>
          <a:xfrm>
            <a:off x="2789721" y="4652465"/>
            <a:ext cx="7493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Каждый участник команды понимает что ему делать</a:t>
            </a: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E64FED6B-BBB6-CE4E-B5FE-68BED243637A}"/>
              </a:ext>
            </a:extLst>
          </p:cNvPr>
          <p:cNvSpPr/>
          <p:nvPr/>
        </p:nvSpPr>
        <p:spPr>
          <a:xfrm>
            <a:off x="2399486" y="4865321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03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C7E21D9-EECC-FE4F-8CB0-6796CE9E567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0">
                <a:srgbClr val="FAB900"/>
              </a:gs>
              <a:gs pos="65000">
                <a:srgbClr val="E6501E"/>
              </a:gs>
              <a:gs pos="33000">
                <a:srgbClr val="6E23B5"/>
              </a:gs>
              <a:gs pos="0">
                <a:srgbClr val="008CDC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27190865-46DF-4A34-8C30-31F27474E775}"/>
              </a:ext>
            </a:extLst>
          </p:cNvPr>
          <p:cNvSpPr txBox="1">
            <a:spLocks/>
          </p:cNvSpPr>
          <p:nvPr/>
        </p:nvSpPr>
        <p:spPr>
          <a:xfrm>
            <a:off x="539827" y="5109781"/>
            <a:ext cx="9144000" cy="504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Лиза </a:t>
            </a:r>
            <a:r>
              <a:rPr lang="ru-RU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Манцыбора</a:t>
            </a:r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РТЛабс</a:t>
            </a:r>
            <a:r>
              <a:rPr lang="ru-RU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C78C7D3-EC12-4928-8078-492D91CDA2BE}"/>
              </a:ext>
            </a:extLst>
          </p:cNvPr>
          <p:cNvCxnSpPr>
            <a:cxnSpLocks/>
          </p:cNvCxnSpPr>
          <p:nvPr/>
        </p:nvCxnSpPr>
        <p:spPr>
          <a:xfrm>
            <a:off x="641430" y="4721953"/>
            <a:ext cx="5855623" cy="0"/>
          </a:xfrm>
          <a:prstGeom prst="line">
            <a:avLst/>
          </a:prstGeom>
          <a:ln w="5715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541698B-4E46-104A-AC69-628B4FE3909D}"/>
              </a:ext>
            </a:extLst>
          </p:cNvPr>
          <p:cNvSpPr txBox="1"/>
          <p:nvPr/>
        </p:nvSpPr>
        <p:spPr>
          <a:xfrm>
            <a:off x="675294" y="2169527"/>
            <a:ext cx="842664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6000" b="1" dirty="0">
                <a:solidFill>
                  <a:srgbClr val="F9B316"/>
                </a:solidFill>
                <a:latin typeface="GEOMETRIA-HEAVY" panose="020B0503020204020204" pitchFamily="34" charset="0"/>
              </a:rPr>
              <a:t>Спасибо за внимание!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18955C-8DD3-4D43-830B-D4A073A86C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18"/>
          <a:stretch/>
        </p:blipFill>
        <p:spPr>
          <a:xfrm>
            <a:off x="675294" y="694712"/>
            <a:ext cx="2079336" cy="569806"/>
          </a:xfrm>
          <a:prstGeom prst="rect">
            <a:avLst/>
          </a:prstGeom>
        </p:spPr>
      </p:pic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CCD5115F-6E15-6E42-9A76-90B6A7A6E632}"/>
              </a:ext>
            </a:extLst>
          </p:cNvPr>
          <p:cNvSpPr txBox="1">
            <a:spLocks/>
          </p:cNvSpPr>
          <p:nvPr/>
        </p:nvSpPr>
        <p:spPr>
          <a:xfrm>
            <a:off x="1524000" y="5869343"/>
            <a:ext cx="9144000" cy="504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ru-RU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ladyshelty</a:t>
            </a:r>
            <a:endParaRPr lang="ru-RU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827" y="5599321"/>
            <a:ext cx="1016678" cy="101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3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C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7307" y="0"/>
            <a:ext cx="12192000" cy="6858000"/>
          </a:xfrm>
          <a:prstGeom prst="rect">
            <a:avLst/>
          </a:prstGeom>
          <a:gradFill>
            <a:gsLst>
              <a:gs pos="29000">
                <a:srgbClr val="6E23B5"/>
              </a:gs>
              <a:gs pos="100000">
                <a:srgbClr val="008CDC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BBB0E32C-9FC0-7C41-B4BC-1EAE480C4480}"/>
              </a:ext>
            </a:extLst>
          </p:cNvPr>
          <p:cNvSpPr/>
          <p:nvPr/>
        </p:nvSpPr>
        <p:spPr>
          <a:xfrm>
            <a:off x="1886846" y="1922406"/>
            <a:ext cx="8060636" cy="1441174"/>
          </a:xfrm>
          <a:prstGeom prst="roundRect">
            <a:avLst>
              <a:gd name="adj" fmla="val 50000"/>
            </a:avLst>
          </a:prstGeom>
          <a:solidFill>
            <a:srgbClr val="008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Знакомство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2789721" y="2165940"/>
            <a:ext cx="6254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Ведущий системный аналитик в компании </a:t>
            </a:r>
            <a:r>
              <a:rPr lang="ru-RU" sz="2800" b="1" spc="-150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РТЛаблс</a:t>
            </a:r>
            <a:endParaRPr lang="ru-RU" sz="2800" b="1" spc="-150" dirty="0">
              <a:solidFill>
                <a:srgbClr val="F8F8F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D7213C-0C5E-8944-B6A1-12EBE39C0059}"/>
              </a:ext>
            </a:extLst>
          </p:cNvPr>
          <p:cNvSpPr txBox="1"/>
          <p:nvPr/>
        </p:nvSpPr>
        <p:spPr>
          <a:xfrm>
            <a:off x="3276740" y="3823138"/>
            <a:ext cx="7209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Общий опыт работы в ИТ-сфере более </a:t>
            </a:r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лет</a:t>
            </a:r>
            <a:endParaRPr lang="ru-RU" sz="28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08EE07F-8ECA-484B-930D-183E017BB20B}"/>
              </a:ext>
            </a:extLst>
          </p:cNvPr>
          <p:cNvSpPr txBox="1"/>
          <p:nvPr/>
        </p:nvSpPr>
        <p:spPr>
          <a:xfrm>
            <a:off x="4250776" y="5069327"/>
            <a:ext cx="623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Аналитиком из них </a:t>
            </a:r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года</a:t>
            </a:r>
            <a:endParaRPr lang="ru-RU" sz="2800" b="1" dirty="0">
              <a:solidFill>
                <a:srgbClr val="F8F8F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Соединительная линия уступом 5">
            <a:extLst>
              <a:ext uri="{FF2B5EF4-FFF2-40B4-BE49-F238E27FC236}">
                <a16:creationId xmlns:a16="http://schemas.microsoft.com/office/drawing/2014/main" id="{44FEE35B-2DB4-EC47-8CA0-2EF955A7CED5}"/>
              </a:ext>
            </a:extLst>
          </p:cNvPr>
          <p:cNvCxnSpPr>
            <a:cxnSpLocks/>
          </p:cNvCxnSpPr>
          <p:nvPr/>
        </p:nvCxnSpPr>
        <p:spPr>
          <a:xfrm>
            <a:off x="2532449" y="4102717"/>
            <a:ext cx="1675220" cy="1277767"/>
          </a:xfrm>
          <a:prstGeom prst="bentConnector3">
            <a:avLst>
              <a:gd name="adj1" fmla="val 41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>
            <a:extLst>
              <a:ext uri="{FF2B5EF4-FFF2-40B4-BE49-F238E27FC236}">
                <a16:creationId xmlns:a16="http://schemas.microsoft.com/office/drawing/2014/main" id="{C5254BB2-801F-B545-B27C-7D7110ABEA01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1886846" y="2660197"/>
            <a:ext cx="1389894" cy="1441755"/>
          </a:xfrm>
          <a:prstGeom prst="bentConnector3">
            <a:avLst>
              <a:gd name="adj1" fmla="val -1951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2347CC62-ACCC-C04D-8677-E64EA263C7CE}"/>
              </a:ext>
            </a:extLst>
          </p:cNvPr>
          <p:cNvSpPr/>
          <p:nvPr/>
        </p:nvSpPr>
        <p:spPr>
          <a:xfrm>
            <a:off x="3105339" y="4011742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DCAB35B1-2B1D-D646-A46B-D9174E19E63C}"/>
              </a:ext>
            </a:extLst>
          </p:cNvPr>
          <p:cNvSpPr/>
          <p:nvPr/>
        </p:nvSpPr>
        <p:spPr>
          <a:xfrm>
            <a:off x="4065006" y="5288280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3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-11112" y="0"/>
            <a:ext cx="12192000" cy="6858000"/>
          </a:xfrm>
          <a:prstGeom prst="rect">
            <a:avLst/>
          </a:prstGeom>
          <a:solidFill>
            <a:srgbClr val="008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О чем этот доклад?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E14CCBC-2CF8-694E-88EC-47DF7EE9C1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218" y="4113107"/>
            <a:ext cx="3782860" cy="25622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FF0083B-B0CB-2C4C-8CCB-55D13FAD58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08" y="1739884"/>
            <a:ext cx="6623428" cy="45018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14B069D-985B-A749-88D3-3D3DE8DF94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54" y="1404143"/>
            <a:ext cx="3772189" cy="23340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6" name="Соединительная линия уступом 15">
            <a:extLst>
              <a:ext uri="{FF2B5EF4-FFF2-40B4-BE49-F238E27FC236}">
                <a16:creationId xmlns:a16="http://schemas.microsoft.com/office/drawing/2014/main" id="{B69790C1-435F-1549-A0E9-0C5321E38D5E}"/>
              </a:ext>
            </a:extLst>
          </p:cNvPr>
          <p:cNvCxnSpPr>
            <a:cxnSpLocks/>
            <a:stCxn id="13" idx="6"/>
            <a:endCxn id="14" idx="2"/>
          </p:cNvCxnSpPr>
          <p:nvPr/>
        </p:nvCxnSpPr>
        <p:spPr>
          <a:xfrm flipV="1">
            <a:off x="6935236" y="2571164"/>
            <a:ext cx="800118" cy="1419651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>
            <a:extLst>
              <a:ext uri="{FF2B5EF4-FFF2-40B4-BE49-F238E27FC236}">
                <a16:creationId xmlns:a16="http://schemas.microsoft.com/office/drawing/2014/main" id="{9A97819E-50B6-BE47-85C1-60650B8FA298}"/>
              </a:ext>
            </a:extLst>
          </p:cNvPr>
          <p:cNvCxnSpPr>
            <a:cxnSpLocks/>
            <a:stCxn id="13" idx="6"/>
            <a:endCxn id="12" idx="2"/>
          </p:cNvCxnSpPr>
          <p:nvPr/>
        </p:nvCxnSpPr>
        <p:spPr>
          <a:xfrm>
            <a:off x="6935236" y="3990815"/>
            <a:ext cx="868982" cy="1403440"/>
          </a:xfrm>
          <a:prstGeom prst="bentConnector3">
            <a:avLst>
              <a:gd name="adj1" fmla="val 45972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Треугольник 25">
            <a:extLst>
              <a:ext uri="{FF2B5EF4-FFF2-40B4-BE49-F238E27FC236}">
                <a16:creationId xmlns:a16="http://schemas.microsoft.com/office/drawing/2014/main" id="{C3C56F12-AA6C-6348-A857-A028D5373EF8}"/>
              </a:ext>
            </a:extLst>
          </p:cNvPr>
          <p:cNvSpPr/>
          <p:nvPr/>
        </p:nvSpPr>
        <p:spPr>
          <a:xfrm rot="5400000">
            <a:off x="7590196" y="2477550"/>
            <a:ext cx="272875" cy="187506"/>
          </a:xfrm>
          <a:prstGeom prst="triangle">
            <a:avLst>
              <a:gd name="adj" fmla="val 51342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Треугольник 32">
            <a:extLst>
              <a:ext uri="{FF2B5EF4-FFF2-40B4-BE49-F238E27FC236}">
                <a16:creationId xmlns:a16="http://schemas.microsoft.com/office/drawing/2014/main" id="{E66E7B2C-2E14-CC44-8158-78CF41F7B754}"/>
              </a:ext>
            </a:extLst>
          </p:cNvPr>
          <p:cNvSpPr/>
          <p:nvPr/>
        </p:nvSpPr>
        <p:spPr>
          <a:xfrm rot="5400000">
            <a:off x="7590196" y="5296248"/>
            <a:ext cx="272875" cy="187506"/>
          </a:xfrm>
          <a:prstGeom prst="triangle">
            <a:avLst>
              <a:gd name="adj" fmla="val 51342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A61694-4C36-AB4B-A4D8-7F0C6FA03C3E}"/>
              </a:ext>
            </a:extLst>
          </p:cNvPr>
          <p:cNvSpPr txBox="1"/>
          <p:nvPr/>
        </p:nvSpPr>
        <p:spPr>
          <a:xfrm>
            <a:off x="2491478" y="1099155"/>
            <a:ext cx="7209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Что такое постановка задачи?</a:t>
            </a:r>
          </a:p>
        </p:txBody>
      </p:sp>
    </p:spTree>
    <p:extLst>
      <p:ext uri="{BB962C8B-B14F-4D97-AF65-F5344CB8AC3E}">
        <p14:creationId xmlns:p14="http://schemas.microsoft.com/office/powerpoint/2010/main" val="3516937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E23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1633" y="1416064"/>
            <a:ext cx="6208734" cy="9121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8CDC"/>
                </a:solidFill>
              </a:rPr>
              <a:t>«Постановка» – это…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A61694-4C36-AB4B-A4D8-7F0C6FA03C3E}"/>
              </a:ext>
            </a:extLst>
          </p:cNvPr>
          <p:cNvSpPr txBox="1"/>
          <p:nvPr/>
        </p:nvSpPr>
        <p:spPr>
          <a:xfrm>
            <a:off x="2198239" y="2341040"/>
            <a:ext cx="7795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структурированное</a:t>
            </a:r>
            <a:r>
              <a:rPr lang="ru-RU" sz="240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описание требований </a:t>
            </a:r>
            <a:br>
              <a:rPr lang="ru-RU" sz="240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 реализации какой-либо функциональности </a:t>
            </a:r>
            <a:br>
              <a:rPr lang="ru-RU" sz="240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системе. И включает в себя: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98783E-59C8-F247-AB27-25276FB74A05}"/>
              </a:ext>
            </a:extLst>
          </p:cNvPr>
          <p:cNvSpPr txBox="1"/>
          <p:nvPr/>
        </p:nvSpPr>
        <p:spPr>
          <a:xfrm>
            <a:off x="85595" y="4063540"/>
            <a:ext cx="4587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lvl="2" indent="-571500">
              <a:buFont typeface="+mj-lt"/>
              <a:buAutoNum type="arabicPeriod"/>
            </a:pPr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Четкую формулировку целей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DAE57C-A65D-604A-96B9-EA551F61FF72}"/>
              </a:ext>
            </a:extLst>
          </p:cNvPr>
          <p:cNvSpPr txBox="1"/>
          <p:nvPr/>
        </p:nvSpPr>
        <p:spPr>
          <a:xfrm>
            <a:off x="3323941" y="4063540"/>
            <a:ext cx="55441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lvl="2" indent="-571500">
              <a:buFont typeface="+mj-lt"/>
              <a:buAutoNum type="arabicPeriod" startAt="2"/>
            </a:pPr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функционального </a:t>
            </a:r>
            <a:b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эксплуатационного назначения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3BB0F2-29A8-7647-9970-04DB0B807B3D}"/>
              </a:ext>
            </a:extLst>
          </p:cNvPr>
          <p:cNvSpPr txBox="1"/>
          <p:nvPr/>
        </p:nvSpPr>
        <p:spPr>
          <a:xfrm>
            <a:off x="7537478" y="406354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lvl="2" indent="-571500">
              <a:buFont typeface="+mj-lt"/>
              <a:buAutoNum type="arabicPeriod" startAt="3"/>
            </a:pPr>
            <a:r>
              <a:rPr lang="ru-RU" sz="24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технической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312209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17C81A2-C216-CB4C-9A42-60F37A118BF7}"/>
              </a:ext>
            </a:extLst>
          </p:cNvPr>
          <p:cNvSpPr/>
          <p:nvPr/>
        </p:nvSpPr>
        <p:spPr>
          <a:xfrm>
            <a:off x="-11112" y="0"/>
            <a:ext cx="12192000" cy="6858000"/>
          </a:xfrm>
          <a:prstGeom prst="rect">
            <a:avLst/>
          </a:prstGeom>
          <a:gradFill>
            <a:gsLst>
              <a:gs pos="78000">
                <a:srgbClr val="E6501E"/>
              </a:gs>
              <a:gs pos="26000">
                <a:srgbClr val="6E23B5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AB900"/>
              </a:solidFill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Основание, описание, проблематики задачи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1285774" y="1542638"/>
            <a:ext cx="144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Задача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D7213C-0C5E-8944-B6A1-12EBE39C0059}"/>
              </a:ext>
            </a:extLst>
          </p:cNvPr>
          <p:cNvSpPr txBox="1"/>
          <p:nvPr/>
        </p:nvSpPr>
        <p:spPr>
          <a:xfrm>
            <a:off x="4652211" y="1567765"/>
            <a:ext cx="683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Задача из любого инструмента для управления проектами (</a:t>
            </a:r>
            <a:r>
              <a:rPr lang="en-US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Jira, Asana </a:t>
            </a:r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или просто описание от кого поступила задача.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8" name="Соединительная линия уступом 37">
            <a:extLst>
              <a:ext uri="{FF2B5EF4-FFF2-40B4-BE49-F238E27FC236}">
                <a16:creationId xmlns:a16="http://schemas.microsoft.com/office/drawing/2014/main" id="{C5254BB2-801F-B545-B27C-7D7110ABEA01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2732460" y="1773471"/>
            <a:ext cx="1852157" cy="163061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611B1AC-7B19-ED4A-BC50-758B05611B9B}"/>
              </a:ext>
            </a:extLst>
          </p:cNvPr>
          <p:cNvSpPr txBox="1"/>
          <p:nvPr/>
        </p:nvSpPr>
        <p:spPr>
          <a:xfrm>
            <a:off x="1285774" y="2590555"/>
            <a:ext cx="202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Основание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F1CB0C-79B3-AF40-8C07-5EA376512707}"/>
              </a:ext>
            </a:extLst>
          </p:cNvPr>
          <p:cNvSpPr txBox="1"/>
          <p:nvPr/>
        </p:nvSpPr>
        <p:spPr>
          <a:xfrm>
            <a:off x="4652209" y="2473172"/>
            <a:ext cx="6833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Требование из технического задания, тех. Долга, основание для подготовки данного документа.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0A7A6-A16D-D342-AD2E-5BBA3A23B7EE}"/>
              </a:ext>
            </a:extLst>
          </p:cNvPr>
          <p:cNvSpPr txBox="1"/>
          <p:nvPr/>
        </p:nvSpPr>
        <p:spPr>
          <a:xfrm>
            <a:off x="1285774" y="3544092"/>
            <a:ext cx="2020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проблемы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219A87-A161-A24D-A95F-899F041AE27A}"/>
              </a:ext>
            </a:extLst>
          </p:cNvPr>
          <p:cNvSpPr txBox="1"/>
          <p:nvPr/>
        </p:nvSpPr>
        <p:spPr>
          <a:xfrm>
            <a:off x="4652209" y="3418854"/>
            <a:ext cx="6833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Выявленные проблемы: </a:t>
            </a:r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Проблема, Описание, Приоритет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9" name="Соединительная линия уступом 18">
            <a:extLst>
              <a:ext uri="{FF2B5EF4-FFF2-40B4-BE49-F238E27FC236}">
                <a16:creationId xmlns:a16="http://schemas.microsoft.com/office/drawing/2014/main" id="{3CC5304E-EE4B-914F-81B8-9879BF4ABE77}"/>
              </a:ext>
            </a:extLst>
          </p:cNvPr>
          <p:cNvCxnSpPr>
            <a:cxnSpLocks/>
          </p:cNvCxnSpPr>
          <p:nvPr/>
        </p:nvCxnSpPr>
        <p:spPr>
          <a:xfrm flipV="1">
            <a:off x="3360256" y="2774564"/>
            <a:ext cx="1224361" cy="102803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72F708C-5C1E-134D-9EB3-B54AC2092B93}"/>
              </a:ext>
            </a:extLst>
          </p:cNvPr>
          <p:cNvSpPr txBox="1"/>
          <p:nvPr/>
        </p:nvSpPr>
        <p:spPr>
          <a:xfrm>
            <a:off x="4652209" y="4167004"/>
            <a:ext cx="6833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Выявленные риски: </a:t>
            </a:r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Риск, Описание риска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F9234-5194-3F4B-A6CA-B534EB44C3CA}"/>
              </a:ext>
            </a:extLst>
          </p:cNvPr>
          <p:cNvSpPr txBox="1"/>
          <p:nvPr/>
        </p:nvSpPr>
        <p:spPr>
          <a:xfrm>
            <a:off x="1285774" y="4881978"/>
            <a:ext cx="202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Тэги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B67E03-C96C-1E48-B848-136606907B81}"/>
              </a:ext>
            </a:extLst>
          </p:cNvPr>
          <p:cNvSpPr txBox="1"/>
          <p:nvPr/>
        </p:nvSpPr>
        <p:spPr>
          <a:xfrm>
            <a:off x="4652209" y="4764595"/>
            <a:ext cx="6833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Краткое описание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9" name="Соединительная линия уступом 38">
            <a:extLst>
              <a:ext uri="{FF2B5EF4-FFF2-40B4-BE49-F238E27FC236}">
                <a16:creationId xmlns:a16="http://schemas.microsoft.com/office/drawing/2014/main" id="{DCC38567-9B1F-2348-9825-066616A45F02}"/>
              </a:ext>
            </a:extLst>
          </p:cNvPr>
          <p:cNvCxnSpPr>
            <a:cxnSpLocks/>
            <a:endCxn id="37" idx="1"/>
          </p:cNvCxnSpPr>
          <p:nvPr/>
        </p:nvCxnSpPr>
        <p:spPr>
          <a:xfrm flipV="1">
            <a:off x="2327564" y="4949261"/>
            <a:ext cx="2324645" cy="184668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ная линия уступом 39">
            <a:extLst>
              <a:ext uri="{FF2B5EF4-FFF2-40B4-BE49-F238E27FC236}">
                <a16:creationId xmlns:a16="http://schemas.microsoft.com/office/drawing/2014/main" id="{0F66B96D-58C2-8D45-ACD5-A16714AAA7FD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3140765" y="3603520"/>
            <a:ext cx="1511444" cy="372896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41">
            <a:extLst>
              <a:ext uri="{FF2B5EF4-FFF2-40B4-BE49-F238E27FC236}">
                <a16:creationId xmlns:a16="http://schemas.microsoft.com/office/drawing/2014/main" id="{904A9F68-57FA-204F-B1AC-7773DC15931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140765" y="3976416"/>
            <a:ext cx="1511444" cy="375254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C1514091-30D4-6845-B8D4-95D772999A93}"/>
              </a:ext>
            </a:extLst>
          </p:cNvPr>
          <p:cNvSpPr txBox="1"/>
          <p:nvPr/>
        </p:nvSpPr>
        <p:spPr>
          <a:xfrm>
            <a:off x="1285774" y="5679484"/>
            <a:ext cx="202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Роли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997DFE1-773D-8849-810F-B9C5FC7A313C}"/>
              </a:ext>
            </a:extLst>
          </p:cNvPr>
          <p:cNvSpPr txBox="1"/>
          <p:nvPr/>
        </p:nvSpPr>
        <p:spPr>
          <a:xfrm>
            <a:off x="4652209" y="5292965"/>
            <a:ext cx="65034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Ролевая модель в части постановки для формирования общей картины по всему продукту. Ролевая матрица с привязкой к функциям  </a:t>
            </a:r>
            <a:endParaRPr lang="ru-RU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7" name="Соединительная линия уступом 46">
            <a:extLst>
              <a:ext uri="{FF2B5EF4-FFF2-40B4-BE49-F238E27FC236}">
                <a16:creationId xmlns:a16="http://schemas.microsoft.com/office/drawing/2014/main" id="{E60C2403-9127-174F-A17E-9131A47DB57C}"/>
              </a:ext>
            </a:extLst>
          </p:cNvPr>
          <p:cNvCxnSpPr>
            <a:cxnSpLocks/>
            <a:endCxn id="46" idx="1"/>
          </p:cNvCxnSpPr>
          <p:nvPr/>
        </p:nvCxnSpPr>
        <p:spPr>
          <a:xfrm flipV="1">
            <a:off x="2327564" y="5754630"/>
            <a:ext cx="2324645" cy="184668"/>
          </a:xfrm>
          <a:prstGeom prst="bentConnector3">
            <a:avLst>
              <a:gd name="adj1" fmla="val 50000"/>
            </a:avLst>
          </a:prstGeom>
          <a:ln w="25400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566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56297E05-1F5D-204A-8B8F-201A7D289A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29000">
                <a:srgbClr val="E6501E"/>
              </a:gs>
              <a:gs pos="100000">
                <a:srgbClr val="FAB9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Описание реализации(алгоритмы)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344466" y="1542638"/>
            <a:ext cx="2285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Реализация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D7213C-0C5E-8944-B6A1-12EBE39C0059}"/>
              </a:ext>
            </a:extLst>
          </p:cNvPr>
          <p:cNvSpPr txBox="1"/>
          <p:nvPr/>
        </p:nvSpPr>
        <p:spPr>
          <a:xfrm>
            <a:off x="1277063" y="2149231"/>
            <a:ext cx="2763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Поведение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(Use Case)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D7487E-5DE9-5B4A-A1E5-36CAEE197AD4}"/>
              </a:ext>
            </a:extLst>
          </p:cNvPr>
          <p:cNvSpPr txBox="1"/>
          <p:nvPr/>
        </p:nvSpPr>
        <p:spPr>
          <a:xfrm>
            <a:off x="1277063" y="3790637"/>
            <a:ext cx="2615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Поведение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(Activity)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CA2F3A-5774-A344-B7EF-CC8244BF1A66}"/>
              </a:ext>
            </a:extLst>
          </p:cNvPr>
          <p:cNvSpPr txBox="1"/>
          <p:nvPr/>
        </p:nvSpPr>
        <p:spPr>
          <a:xfrm>
            <a:off x="4040657" y="2149231"/>
            <a:ext cx="761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Приводятся рисунки </a:t>
            </a:r>
            <a:r>
              <a:rPr lang="en-US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 Model </a:t>
            </a:r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описание использования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E46A52-58FA-0E48-BAF1-10CD73D21A33}"/>
              </a:ext>
            </a:extLst>
          </p:cNvPr>
          <p:cNvSpPr txBox="1"/>
          <p:nvPr/>
        </p:nvSpPr>
        <p:spPr>
          <a:xfrm>
            <a:off x="2154394" y="2927703"/>
            <a:ext cx="2269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Наименование объекта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C2D7F86-3657-A743-9590-FF4289EA4529}"/>
              </a:ext>
            </a:extLst>
          </p:cNvPr>
          <p:cNvSpPr txBox="1"/>
          <p:nvPr/>
        </p:nvSpPr>
        <p:spPr>
          <a:xfrm>
            <a:off x="4909951" y="2927703"/>
            <a:ext cx="2269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объекта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46CD3D-23F2-4944-BA82-C55A93DC7210}"/>
              </a:ext>
            </a:extLst>
          </p:cNvPr>
          <p:cNvSpPr txBox="1"/>
          <p:nvPr/>
        </p:nvSpPr>
        <p:spPr>
          <a:xfrm>
            <a:off x="7237990" y="2927703"/>
            <a:ext cx="1083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Сценарий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9233E1-3583-9F4B-8E5F-BA769ED85E96}"/>
              </a:ext>
            </a:extLst>
          </p:cNvPr>
          <p:cNvSpPr txBox="1"/>
          <p:nvPr/>
        </p:nvSpPr>
        <p:spPr>
          <a:xfrm>
            <a:off x="9202714" y="2927703"/>
            <a:ext cx="1502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Примечание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A9073C-E2AE-FE46-A2F2-20373D3F1F63}"/>
              </a:ext>
            </a:extLst>
          </p:cNvPr>
          <p:cNvSpPr txBox="1"/>
          <p:nvPr/>
        </p:nvSpPr>
        <p:spPr>
          <a:xfrm>
            <a:off x="3867662" y="3790637"/>
            <a:ext cx="949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Аналогично </a:t>
            </a:r>
            <a:r>
              <a:rPr lang="en-US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Вставка с соответствующей диаграммой и описанием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96AFC7-3210-214A-8C87-3F8F8C8740EA}"/>
              </a:ext>
            </a:extLst>
          </p:cNvPr>
          <p:cNvSpPr txBox="1"/>
          <p:nvPr/>
        </p:nvSpPr>
        <p:spPr>
          <a:xfrm>
            <a:off x="1277063" y="4476546"/>
            <a:ext cx="2219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Структура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(Class)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3E65BBD-53D5-4E4C-8884-654DDB5B8CF2}"/>
              </a:ext>
            </a:extLst>
          </p:cNvPr>
          <p:cNvSpPr txBox="1"/>
          <p:nvPr/>
        </p:nvSpPr>
        <p:spPr>
          <a:xfrm>
            <a:off x="3488924" y="4476546"/>
            <a:ext cx="8373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Вставка с соответствующей диаграммой и описанием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9F4305A-03AF-4D4E-9641-1191EAEF26FC}"/>
              </a:ext>
            </a:extLst>
          </p:cNvPr>
          <p:cNvSpPr txBox="1"/>
          <p:nvPr/>
        </p:nvSpPr>
        <p:spPr>
          <a:xfrm>
            <a:off x="1277063" y="5020244"/>
            <a:ext cx="5469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Взаимодействия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b="1" spc="-15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Secuence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/Communication)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217659F-1B0D-1B47-A2FB-FB823C0DF175}"/>
              </a:ext>
            </a:extLst>
          </p:cNvPr>
          <p:cNvSpPr txBox="1"/>
          <p:nvPr/>
        </p:nvSpPr>
        <p:spPr>
          <a:xfrm>
            <a:off x="6746789" y="5020244"/>
            <a:ext cx="5263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Вставка с соответствующей диаграммой и описанием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C85D268-9C27-7940-9BE2-B3D91507EA02}"/>
              </a:ext>
            </a:extLst>
          </p:cNvPr>
          <p:cNvSpPr txBox="1"/>
          <p:nvPr/>
        </p:nvSpPr>
        <p:spPr>
          <a:xfrm>
            <a:off x="1277063" y="5971716"/>
            <a:ext cx="3505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Состояние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(State </a:t>
            </a:r>
            <a:r>
              <a:rPr lang="en-US" b="1" spc="-15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Mashine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01A6237-4DFC-774F-8175-EE7F41AEA66C}"/>
              </a:ext>
            </a:extLst>
          </p:cNvPr>
          <p:cNvSpPr txBox="1"/>
          <p:nvPr/>
        </p:nvSpPr>
        <p:spPr>
          <a:xfrm>
            <a:off x="4618571" y="5971716"/>
            <a:ext cx="5822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Вставка с соответствующей диаграммой и описанием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6350C66-4762-0F41-A1EF-F72C5AB0870E}"/>
              </a:ext>
            </a:extLst>
          </p:cNvPr>
          <p:cNvCxnSpPr>
            <a:cxnSpLocks/>
          </p:cNvCxnSpPr>
          <p:nvPr/>
        </p:nvCxnSpPr>
        <p:spPr>
          <a:xfrm>
            <a:off x="741405" y="2004303"/>
            <a:ext cx="0" cy="4174075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89EC8DAB-F1F3-5F46-9716-1E9BC2DA1C00}"/>
              </a:ext>
            </a:extLst>
          </p:cNvPr>
          <p:cNvCxnSpPr>
            <a:cxnSpLocks/>
          </p:cNvCxnSpPr>
          <p:nvPr/>
        </p:nvCxnSpPr>
        <p:spPr>
          <a:xfrm>
            <a:off x="741405" y="2333897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BA1CCB5F-348E-754A-9DE9-86FD523CCA46}"/>
              </a:ext>
            </a:extLst>
          </p:cNvPr>
          <p:cNvCxnSpPr>
            <a:cxnSpLocks/>
          </p:cNvCxnSpPr>
          <p:nvPr/>
        </p:nvCxnSpPr>
        <p:spPr>
          <a:xfrm>
            <a:off x="741405" y="3985079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1F893D40-75BC-7649-A03B-6D3C4880DA92}"/>
              </a:ext>
            </a:extLst>
          </p:cNvPr>
          <p:cNvCxnSpPr>
            <a:cxnSpLocks/>
          </p:cNvCxnSpPr>
          <p:nvPr/>
        </p:nvCxnSpPr>
        <p:spPr>
          <a:xfrm>
            <a:off x="741405" y="4675813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6BBA546F-E08F-6640-8B67-2A3C07160C56}"/>
              </a:ext>
            </a:extLst>
          </p:cNvPr>
          <p:cNvCxnSpPr>
            <a:cxnSpLocks/>
          </p:cNvCxnSpPr>
          <p:nvPr/>
        </p:nvCxnSpPr>
        <p:spPr>
          <a:xfrm>
            <a:off x="741405" y="5202086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201787A3-E754-B54F-A73D-B78BA44C50B6}"/>
              </a:ext>
            </a:extLst>
          </p:cNvPr>
          <p:cNvCxnSpPr>
            <a:cxnSpLocks/>
          </p:cNvCxnSpPr>
          <p:nvPr/>
        </p:nvCxnSpPr>
        <p:spPr>
          <a:xfrm>
            <a:off x="741405" y="6162535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9B3B67B3-AC97-B349-9BC8-DA332619C5D6}"/>
              </a:ext>
            </a:extLst>
          </p:cNvPr>
          <p:cNvCxnSpPr>
            <a:cxnSpLocks/>
          </p:cNvCxnSpPr>
          <p:nvPr/>
        </p:nvCxnSpPr>
        <p:spPr>
          <a:xfrm>
            <a:off x="4662775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BFCC02D4-0CD3-B348-BF75-59E5C3C3CF9F}"/>
              </a:ext>
            </a:extLst>
          </p:cNvPr>
          <p:cNvCxnSpPr>
            <a:cxnSpLocks/>
          </p:cNvCxnSpPr>
          <p:nvPr/>
        </p:nvCxnSpPr>
        <p:spPr>
          <a:xfrm>
            <a:off x="7001528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8024921D-9C06-774B-ADFE-232AD9B9FCF2}"/>
              </a:ext>
            </a:extLst>
          </p:cNvPr>
          <p:cNvCxnSpPr>
            <a:cxnSpLocks/>
          </p:cNvCxnSpPr>
          <p:nvPr/>
        </p:nvCxnSpPr>
        <p:spPr>
          <a:xfrm>
            <a:off x="8865497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AB7392C2-06C7-884C-8BC1-179D951F107F}"/>
              </a:ext>
            </a:extLst>
          </p:cNvPr>
          <p:cNvCxnSpPr>
            <a:cxnSpLocks/>
          </p:cNvCxnSpPr>
          <p:nvPr/>
        </p:nvCxnSpPr>
        <p:spPr>
          <a:xfrm>
            <a:off x="2200928" y="3334449"/>
            <a:ext cx="8503942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63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F8330D2F-532E-C145-BBC0-F35B3611E0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Описание базы данных и интерфейсов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344466" y="1542638"/>
            <a:ext cx="64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структуры базы данных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D7213C-0C5E-8944-B6A1-12EBE39C0059}"/>
              </a:ext>
            </a:extLst>
          </p:cNvPr>
          <p:cNvSpPr txBox="1"/>
          <p:nvPr/>
        </p:nvSpPr>
        <p:spPr>
          <a:xfrm>
            <a:off x="1277063" y="2149231"/>
            <a:ext cx="2763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таблиц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CA2F3A-5774-A344-B7EF-CC8244BF1A66}"/>
              </a:ext>
            </a:extLst>
          </p:cNvPr>
          <p:cNvSpPr txBox="1"/>
          <p:nvPr/>
        </p:nvSpPr>
        <p:spPr>
          <a:xfrm>
            <a:off x="3592792" y="2149230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Приводятся  описание назначения таблиц, описание их атрибутов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E46A52-58FA-0E48-BAF1-10CD73D21A33}"/>
              </a:ext>
            </a:extLst>
          </p:cNvPr>
          <p:cNvSpPr txBox="1"/>
          <p:nvPr/>
        </p:nvSpPr>
        <p:spPr>
          <a:xfrm>
            <a:off x="2154395" y="2927703"/>
            <a:ext cx="1438398" cy="33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Имя атрибута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C2D7F86-3657-A743-9590-FF4289EA4529}"/>
              </a:ext>
            </a:extLst>
          </p:cNvPr>
          <p:cNvSpPr txBox="1"/>
          <p:nvPr/>
        </p:nvSpPr>
        <p:spPr>
          <a:xfrm>
            <a:off x="4897920" y="2927703"/>
            <a:ext cx="822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Длина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46CD3D-23F2-4944-BA82-C55A93DC7210}"/>
              </a:ext>
            </a:extLst>
          </p:cNvPr>
          <p:cNvSpPr txBox="1"/>
          <p:nvPr/>
        </p:nvSpPr>
        <p:spPr>
          <a:xfrm>
            <a:off x="7213926" y="2927703"/>
            <a:ext cx="442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FK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C85D268-9C27-7940-9BE2-B3D91507EA02}"/>
              </a:ext>
            </a:extLst>
          </p:cNvPr>
          <p:cNvSpPr txBox="1"/>
          <p:nvPr/>
        </p:nvSpPr>
        <p:spPr>
          <a:xfrm>
            <a:off x="1277062" y="5768182"/>
            <a:ext cx="5029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других интерфейсов взаимодействия (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API, </a:t>
            </a:r>
            <a:r>
              <a:rPr lang="en-US" b="1" spc="-15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cmd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SILK)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01A6237-4DFC-774F-8175-EE7F41AEA66C}"/>
              </a:ext>
            </a:extLst>
          </p:cNvPr>
          <p:cNvSpPr txBox="1"/>
          <p:nvPr/>
        </p:nvSpPr>
        <p:spPr>
          <a:xfrm>
            <a:off x="5309323" y="5625788"/>
            <a:ext cx="6552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Приводится описание средств, методов и правил, предназначенных для взаимодействия элементов системы (или целых систем) между собой.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6350C66-4762-0F41-A1EF-F72C5AB0870E}"/>
              </a:ext>
            </a:extLst>
          </p:cNvPr>
          <p:cNvCxnSpPr>
            <a:cxnSpLocks/>
          </p:cNvCxnSpPr>
          <p:nvPr/>
        </p:nvCxnSpPr>
        <p:spPr>
          <a:xfrm>
            <a:off x="741405" y="2004303"/>
            <a:ext cx="0" cy="329594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89EC8DAB-F1F3-5F46-9716-1E9BC2DA1C00}"/>
              </a:ext>
            </a:extLst>
          </p:cNvPr>
          <p:cNvCxnSpPr>
            <a:cxnSpLocks/>
          </p:cNvCxnSpPr>
          <p:nvPr/>
        </p:nvCxnSpPr>
        <p:spPr>
          <a:xfrm>
            <a:off x="741405" y="2333897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201787A3-E754-B54F-A73D-B78BA44C50B6}"/>
              </a:ext>
            </a:extLst>
          </p:cNvPr>
          <p:cNvCxnSpPr>
            <a:cxnSpLocks/>
          </p:cNvCxnSpPr>
          <p:nvPr/>
        </p:nvCxnSpPr>
        <p:spPr>
          <a:xfrm>
            <a:off x="741405" y="5991085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9B3B67B3-AC97-B349-9BC8-DA332619C5D6}"/>
              </a:ext>
            </a:extLst>
          </p:cNvPr>
          <p:cNvCxnSpPr>
            <a:cxnSpLocks/>
          </p:cNvCxnSpPr>
          <p:nvPr/>
        </p:nvCxnSpPr>
        <p:spPr>
          <a:xfrm>
            <a:off x="4684560" y="2910091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BFCC02D4-0CD3-B348-BF75-59E5C3C3CF9F}"/>
              </a:ext>
            </a:extLst>
          </p:cNvPr>
          <p:cNvCxnSpPr>
            <a:cxnSpLocks/>
          </p:cNvCxnSpPr>
          <p:nvPr/>
        </p:nvCxnSpPr>
        <p:spPr>
          <a:xfrm>
            <a:off x="6869178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8024921D-9C06-774B-ADFE-232AD9B9FCF2}"/>
              </a:ext>
            </a:extLst>
          </p:cNvPr>
          <p:cNvCxnSpPr>
            <a:cxnSpLocks/>
          </p:cNvCxnSpPr>
          <p:nvPr/>
        </p:nvCxnSpPr>
        <p:spPr>
          <a:xfrm>
            <a:off x="7902963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AB7392C2-06C7-884C-8BC1-179D951F107F}"/>
              </a:ext>
            </a:extLst>
          </p:cNvPr>
          <p:cNvCxnSpPr>
            <a:cxnSpLocks/>
          </p:cNvCxnSpPr>
          <p:nvPr/>
        </p:nvCxnSpPr>
        <p:spPr>
          <a:xfrm>
            <a:off x="2200928" y="3334449"/>
            <a:ext cx="9313293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72D923AA-E5CE-DB4A-95CE-7032CE7F2E82}"/>
              </a:ext>
            </a:extLst>
          </p:cNvPr>
          <p:cNvCxnSpPr>
            <a:cxnSpLocks/>
          </p:cNvCxnSpPr>
          <p:nvPr/>
        </p:nvCxnSpPr>
        <p:spPr>
          <a:xfrm>
            <a:off x="3565495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7D93B8D-451C-5345-86C5-27CB7567F79A}"/>
              </a:ext>
            </a:extLst>
          </p:cNvPr>
          <p:cNvSpPr txBox="1"/>
          <p:nvPr/>
        </p:nvSpPr>
        <p:spPr>
          <a:xfrm>
            <a:off x="3879019" y="2927703"/>
            <a:ext cx="524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Тип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993CF233-5D16-6143-BF70-F710ECB90A9F}"/>
              </a:ext>
            </a:extLst>
          </p:cNvPr>
          <p:cNvCxnSpPr>
            <a:cxnSpLocks/>
          </p:cNvCxnSpPr>
          <p:nvPr/>
        </p:nvCxnSpPr>
        <p:spPr>
          <a:xfrm>
            <a:off x="5823178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409EAD2-8BBB-7440-914B-07A38A088D6E}"/>
              </a:ext>
            </a:extLst>
          </p:cNvPr>
          <p:cNvSpPr txBox="1"/>
          <p:nvPr/>
        </p:nvSpPr>
        <p:spPr>
          <a:xfrm>
            <a:off x="6112986" y="2927703"/>
            <a:ext cx="5073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RK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05E2F5-8C52-AA47-842F-4A60F4FAD713}"/>
              </a:ext>
            </a:extLst>
          </p:cNvPr>
          <p:cNvSpPr txBox="1"/>
          <p:nvPr/>
        </p:nvSpPr>
        <p:spPr>
          <a:xfrm>
            <a:off x="8128320" y="2927703"/>
            <a:ext cx="1617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Обязательность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6FC2F16-F2A8-4D4E-AFF8-BB917A91C42D}"/>
              </a:ext>
            </a:extLst>
          </p:cNvPr>
          <p:cNvSpPr txBox="1"/>
          <p:nvPr/>
        </p:nvSpPr>
        <p:spPr>
          <a:xfrm>
            <a:off x="10149630" y="2927703"/>
            <a:ext cx="1085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3F367F51-5414-B742-9633-2B52E3F93E60}"/>
              </a:ext>
            </a:extLst>
          </p:cNvPr>
          <p:cNvCxnSpPr>
            <a:cxnSpLocks/>
          </p:cNvCxnSpPr>
          <p:nvPr/>
        </p:nvCxnSpPr>
        <p:spPr>
          <a:xfrm>
            <a:off x="9912237" y="292770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03C474A-2980-624C-8C62-95CCB2D06C9B}"/>
              </a:ext>
            </a:extLst>
          </p:cNvPr>
          <p:cNvSpPr txBox="1"/>
          <p:nvPr/>
        </p:nvSpPr>
        <p:spPr>
          <a:xfrm>
            <a:off x="344466" y="3830608"/>
            <a:ext cx="64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интерфейсов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D4F095-FB20-6142-AC6A-86312C9CB943}"/>
              </a:ext>
            </a:extLst>
          </p:cNvPr>
          <p:cNvSpPr txBox="1"/>
          <p:nvPr/>
        </p:nvSpPr>
        <p:spPr>
          <a:xfrm>
            <a:off x="1277063" y="4437201"/>
            <a:ext cx="2315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Требование </a:t>
            </a:r>
            <a:b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 интерфейсу </a:t>
            </a:r>
            <a:r>
              <a:rPr lang="en-US" b="1" spc="-150" dirty="0">
                <a:solidFill>
                  <a:schemeClr val="bg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</a:t>
            </a:r>
            <a:endParaRPr lang="ru-RU" b="1" spc="-150" dirty="0">
              <a:solidFill>
                <a:schemeClr val="bg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FB0B298-39F6-F34C-9E29-F17EFA77205D}"/>
              </a:ext>
            </a:extLst>
          </p:cNvPr>
          <p:cNvSpPr txBox="1"/>
          <p:nvPr/>
        </p:nvSpPr>
        <p:spPr>
          <a:xfrm>
            <a:off x="3879019" y="4437200"/>
            <a:ext cx="7983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Макет </a:t>
            </a:r>
            <a:r>
              <a:rPr lang="en-US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</a:t>
            </a:r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- для понимания сценария пользователя и доступных функций в блоке в точке взаимодействия ( кнопки, органы управления на форме (=Функция) для функций, работающих, запускаемых фоном, обозначить триггеры.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ECEF65A5-0699-DD4B-B747-896FFCB1CF2B}"/>
              </a:ext>
            </a:extLst>
          </p:cNvPr>
          <p:cNvCxnSpPr>
            <a:cxnSpLocks/>
          </p:cNvCxnSpPr>
          <p:nvPr/>
        </p:nvCxnSpPr>
        <p:spPr>
          <a:xfrm>
            <a:off x="741405" y="4292273"/>
            <a:ext cx="0" cy="16988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CBE31708-8771-344B-96E1-45BBF11EE32C}"/>
              </a:ext>
            </a:extLst>
          </p:cNvPr>
          <p:cNvCxnSpPr>
            <a:cxnSpLocks/>
          </p:cNvCxnSpPr>
          <p:nvPr/>
        </p:nvCxnSpPr>
        <p:spPr>
          <a:xfrm>
            <a:off x="741405" y="4621867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809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EC218600-6997-3949-A9BF-42D8B7E5ACA1}"/>
              </a:ext>
            </a:extLst>
          </p:cNvPr>
          <p:cNvSpPr/>
          <p:nvPr/>
        </p:nvSpPr>
        <p:spPr>
          <a:xfrm>
            <a:off x="-11112" y="0"/>
            <a:ext cx="12192000" cy="6858000"/>
          </a:xfrm>
          <a:prstGeom prst="rect">
            <a:avLst/>
          </a:prstGeom>
          <a:gradFill>
            <a:gsLst>
              <a:gs pos="79000">
                <a:srgbClr val="E6501E"/>
              </a:gs>
              <a:gs pos="0">
                <a:srgbClr val="FAB9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Описание ограничений на реализацию смежных функций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344466" y="1542638"/>
            <a:ext cx="64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Описание ограничений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CA2F3A-5774-A344-B7EF-CC8244BF1A66}"/>
              </a:ext>
            </a:extLst>
          </p:cNvPr>
          <p:cNvSpPr txBox="1"/>
          <p:nvPr/>
        </p:nvSpPr>
        <p:spPr>
          <a:xfrm>
            <a:off x="1427107" y="2126745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Ограничения, контроли входных данных (если подразумевается </a:t>
            </a:r>
            <a:r>
              <a:rPr lang="ru-RU" i="1" spc="-15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задаче)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E46A52-58FA-0E48-BAF1-10CD73D21A33}"/>
              </a:ext>
            </a:extLst>
          </p:cNvPr>
          <p:cNvSpPr txBox="1"/>
          <p:nvPr/>
        </p:nvSpPr>
        <p:spPr>
          <a:xfrm>
            <a:off x="2154394" y="5943613"/>
            <a:ext cx="21854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Автор вопроса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C2D7F86-3657-A743-9590-FF4289EA4529}"/>
              </a:ext>
            </a:extLst>
          </p:cNvPr>
          <p:cNvSpPr txBox="1"/>
          <p:nvPr/>
        </p:nvSpPr>
        <p:spPr>
          <a:xfrm>
            <a:off x="4641248" y="5943613"/>
            <a:ext cx="822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Статус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6350C66-4762-0F41-A1EF-F72C5AB0870E}"/>
              </a:ext>
            </a:extLst>
          </p:cNvPr>
          <p:cNvCxnSpPr>
            <a:cxnSpLocks/>
          </p:cNvCxnSpPr>
          <p:nvPr/>
        </p:nvCxnSpPr>
        <p:spPr>
          <a:xfrm>
            <a:off x="741405" y="2004303"/>
            <a:ext cx="0" cy="1926013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89EC8DAB-F1F3-5F46-9716-1E9BC2DA1C00}"/>
              </a:ext>
            </a:extLst>
          </p:cNvPr>
          <p:cNvCxnSpPr>
            <a:cxnSpLocks/>
          </p:cNvCxnSpPr>
          <p:nvPr/>
        </p:nvCxnSpPr>
        <p:spPr>
          <a:xfrm>
            <a:off x="741405" y="2333897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201787A3-E754-B54F-A73D-B78BA44C50B6}"/>
              </a:ext>
            </a:extLst>
          </p:cNvPr>
          <p:cNvCxnSpPr>
            <a:cxnSpLocks/>
          </p:cNvCxnSpPr>
          <p:nvPr/>
        </p:nvCxnSpPr>
        <p:spPr>
          <a:xfrm>
            <a:off x="741405" y="5445657"/>
            <a:ext cx="449289" cy="0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9B3B67B3-AC97-B349-9BC8-DA332619C5D6}"/>
              </a:ext>
            </a:extLst>
          </p:cNvPr>
          <p:cNvCxnSpPr>
            <a:cxnSpLocks/>
          </p:cNvCxnSpPr>
          <p:nvPr/>
        </p:nvCxnSpPr>
        <p:spPr>
          <a:xfrm>
            <a:off x="4251426" y="5926001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8024921D-9C06-774B-ADFE-232AD9B9FCF2}"/>
              </a:ext>
            </a:extLst>
          </p:cNvPr>
          <p:cNvCxnSpPr>
            <a:cxnSpLocks/>
          </p:cNvCxnSpPr>
          <p:nvPr/>
        </p:nvCxnSpPr>
        <p:spPr>
          <a:xfrm>
            <a:off x="7902963" y="594361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AB7392C2-06C7-884C-8BC1-179D951F107F}"/>
              </a:ext>
            </a:extLst>
          </p:cNvPr>
          <p:cNvCxnSpPr>
            <a:cxnSpLocks/>
          </p:cNvCxnSpPr>
          <p:nvPr/>
        </p:nvCxnSpPr>
        <p:spPr>
          <a:xfrm>
            <a:off x="2200928" y="6350359"/>
            <a:ext cx="7544641" cy="6577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993CF233-5D16-6143-BF70-F710ECB90A9F}"/>
              </a:ext>
            </a:extLst>
          </p:cNvPr>
          <p:cNvCxnSpPr>
            <a:cxnSpLocks/>
          </p:cNvCxnSpPr>
          <p:nvPr/>
        </p:nvCxnSpPr>
        <p:spPr>
          <a:xfrm>
            <a:off x="5823178" y="5943613"/>
            <a:ext cx="0" cy="712312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409EAD2-8BBB-7440-914B-07A38A088D6E}"/>
              </a:ext>
            </a:extLst>
          </p:cNvPr>
          <p:cNvSpPr txBox="1"/>
          <p:nvPr/>
        </p:nvSpPr>
        <p:spPr>
          <a:xfrm>
            <a:off x="6417785" y="5943613"/>
            <a:ext cx="834440" cy="338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 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05E2F5-8C52-AA47-842F-4A60F4FAD713}"/>
              </a:ext>
            </a:extLst>
          </p:cNvPr>
          <p:cNvSpPr txBox="1"/>
          <p:nvPr/>
        </p:nvSpPr>
        <p:spPr>
          <a:xfrm>
            <a:off x="8128320" y="5943613"/>
            <a:ext cx="1617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Дата вопроса</a:t>
            </a:r>
            <a:endParaRPr lang="ru-RU" sz="1600" b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3C474A-2980-624C-8C62-95CCB2D06C9B}"/>
              </a:ext>
            </a:extLst>
          </p:cNvPr>
          <p:cNvSpPr txBox="1"/>
          <p:nvPr/>
        </p:nvSpPr>
        <p:spPr>
          <a:xfrm>
            <a:off x="344466" y="4536457"/>
            <a:ext cx="64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Вопросы</a:t>
            </a:r>
          </a:p>
        </p:txBody>
      </p: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ECEF65A5-0699-DD4B-B747-896FFCB1CF2B}"/>
              </a:ext>
            </a:extLst>
          </p:cNvPr>
          <p:cNvCxnSpPr>
            <a:cxnSpLocks/>
          </p:cNvCxnSpPr>
          <p:nvPr/>
        </p:nvCxnSpPr>
        <p:spPr>
          <a:xfrm>
            <a:off x="741405" y="5092101"/>
            <a:ext cx="0" cy="353556"/>
          </a:xfrm>
          <a:prstGeom prst="line">
            <a:avLst/>
          </a:prstGeom>
          <a:ln w="22225">
            <a:solidFill>
              <a:srgbClr val="F8F8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16C256FB-3367-494A-A201-08814937EF6B}"/>
              </a:ext>
            </a:extLst>
          </p:cNvPr>
          <p:cNvSpPr txBox="1"/>
          <p:nvPr/>
        </p:nvSpPr>
        <p:spPr>
          <a:xfrm>
            <a:off x="1427108" y="5213274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Приводятся  описание назначения таблиц, описание их атрибутов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BDAFD8-FB8F-6E4C-BBCD-5BC66D2D220A}"/>
              </a:ext>
            </a:extLst>
          </p:cNvPr>
          <p:cNvSpPr txBox="1"/>
          <p:nvPr/>
        </p:nvSpPr>
        <p:spPr>
          <a:xfrm>
            <a:off x="1427107" y="2688219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Алгоритм преобразования данных (если подразумевается </a:t>
            </a:r>
            <a:r>
              <a:rPr lang="ru-RU" i="1" spc="-15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задаче)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242E49-4F18-EF4A-8808-8A260D0D6FE1}"/>
              </a:ext>
            </a:extLst>
          </p:cNvPr>
          <p:cNvSpPr txBox="1"/>
          <p:nvPr/>
        </p:nvSpPr>
        <p:spPr>
          <a:xfrm>
            <a:off x="1427107" y="3249692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Форматы ответа </a:t>
            </a:r>
            <a:r>
              <a:rPr lang="ru-RU" i="1" spc="-150" dirty="0" err="1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мсистемы</a:t>
            </a:r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(если подразумевается </a:t>
            </a:r>
            <a:r>
              <a:rPr lang="ru-RU" i="1" spc="-15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задаче)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36BCADD-73CD-3044-9896-FD9E184EC15F}"/>
              </a:ext>
            </a:extLst>
          </p:cNvPr>
          <p:cNvSpPr txBox="1"/>
          <p:nvPr/>
        </p:nvSpPr>
        <p:spPr>
          <a:xfrm>
            <a:off x="1427107" y="3843250"/>
            <a:ext cx="826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Может приводится описание ограничений на реализацию других функций</a:t>
            </a:r>
            <a:endParaRPr lang="ru-RU" b="1" i="1" spc="-150" dirty="0">
              <a:solidFill>
                <a:srgbClr val="4E54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71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46767-7661-CC44-AD80-1422492346F7}"/>
              </a:ext>
            </a:extLst>
          </p:cNvPr>
          <p:cNvSpPr/>
          <p:nvPr/>
        </p:nvSpPr>
        <p:spPr>
          <a:xfrm>
            <a:off x="-13485" y="0"/>
            <a:ext cx="12192000" cy="6858000"/>
          </a:xfrm>
          <a:prstGeom prst="rect">
            <a:avLst/>
          </a:prstGeom>
          <a:gradFill>
            <a:gsLst>
              <a:gs pos="29000">
                <a:srgbClr val="6E23B5"/>
              </a:gs>
              <a:gs pos="100000">
                <a:srgbClr val="008CDC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B5D16A4-9211-46A4-BB9E-10BA5230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Для чего же нужен шаблон?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053CA-3F41-4144-8E7A-DDE44119292A}"/>
              </a:ext>
            </a:extLst>
          </p:cNvPr>
          <p:cNvSpPr txBox="1"/>
          <p:nvPr/>
        </p:nvSpPr>
        <p:spPr>
          <a:xfrm>
            <a:off x="2789721" y="2165940"/>
            <a:ext cx="7493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Структурирование информации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2347CC62-ACCC-C04D-8677-E64EA263C7CE}"/>
              </a:ext>
            </a:extLst>
          </p:cNvPr>
          <p:cNvSpPr/>
          <p:nvPr/>
        </p:nvSpPr>
        <p:spPr>
          <a:xfrm>
            <a:off x="2399486" y="2378796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0C6D68-8346-574D-A5DF-1C345123B2D3}"/>
              </a:ext>
            </a:extLst>
          </p:cNvPr>
          <p:cNvSpPr txBox="1"/>
          <p:nvPr/>
        </p:nvSpPr>
        <p:spPr>
          <a:xfrm>
            <a:off x="2789721" y="3224718"/>
            <a:ext cx="7493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Формулировка условий задачи </a:t>
            </a:r>
            <a:b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определение основных требований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8D6472A9-9D65-7A46-8792-1A06FD80CFBB}"/>
              </a:ext>
            </a:extLst>
          </p:cNvPr>
          <p:cNvSpPr/>
          <p:nvPr/>
        </p:nvSpPr>
        <p:spPr>
          <a:xfrm>
            <a:off x="2399486" y="3437574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BD7750-E2A3-D647-AD0E-6587CB2A1499}"/>
              </a:ext>
            </a:extLst>
          </p:cNvPr>
          <p:cNvSpPr txBox="1"/>
          <p:nvPr/>
        </p:nvSpPr>
        <p:spPr>
          <a:xfrm>
            <a:off x="2789721" y="4652465"/>
            <a:ext cx="7493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pc="-150" dirty="0">
                <a:solidFill>
                  <a:srgbClr val="F8F8F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Точное описание процессов, функций и ограничений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49F6DF4C-5096-8C48-9CE7-02B32F3393BB}"/>
              </a:ext>
            </a:extLst>
          </p:cNvPr>
          <p:cNvSpPr/>
          <p:nvPr/>
        </p:nvSpPr>
        <p:spPr>
          <a:xfrm>
            <a:off x="2399486" y="4865321"/>
            <a:ext cx="171401" cy="171401"/>
          </a:xfrm>
          <a:prstGeom prst="ellipse">
            <a:avLst/>
          </a:prstGeom>
          <a:solidFill>
            <a:srgbClr val="008CDC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644647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ший_2020">
  <a:themeElements>
    <a:clrScheme name="Другая 3">
      <a:dk1>
        <a:srgbClr val="080808"/>
      </a:dk1>
      <a:lt1>
        <a:srgbClr val="E6501E"/>
      </a:lt1>
      <a:dk2>
        <a:srgbClr val="AA50B4"/>
      </a:dk2>
      <a:lt2>
        <a:srgbClr val="FAB900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Лучший_2020" id="{E7CCE784-806F-41B1-AE5D-79A5C3FD1244}" vid="{D206A7F3-790C-492F-A7B9-3F15293245D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1748</TotalTime>
  <Words>458</Words>
  <Application>Microsoft Office PowerPoint</Application>
  <PresentationFormat>Широкоэкранный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Лучший_2020</vt:lpstr>
      <vt:lpstr>Презентация PowerPoint</vt:lpstr>
      <vt:lpstr>Знакомство</vt:lpstr>
      <vt:lpstr>О чем этот доклад?</vt:lpstr>
      <vt:lpstr>«Постановка» – это…</vt:lpstr>
      <vt:lpstr>Основание, описание, проблематики задачи</vt:lpstr>
      <vt:lpstr>Описание реализации(алгоритмы)</vt:lpstr>
      <vt:lpstr>Описание базы данных и интерфейсов</vt:lpstr>
      <vt:lpstr>Описание ограничений на реализацию смежных функций</vt:lpstr>
      <vt:lpstr>Для чего же нужен шаблон?</vt:lpstr>
      <vt:lpstr>Для кого он нужен?</vt:lpstr>
      <vt:lpstr>Итоги и преимущества  использования шаблона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Зиборова</dc:creator>
  <cp:lastModifiedBy>Неизвестный пользователь</cp:lastModifiedBy>
  <cp:revision>164</cp:revision>
  <dcterms:created xsi:type="dcterms:W3CDTF">2020-12-07T07:09:59Z</dcterms:created>
  <dcterms:modified xsi:type="dcterms:W3CDTF">2021-05-21T07:39:52Z</dcterms:modified>
</cp:coreProperties>
</file>