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7" r:id="rId20"/>
    <p:sldId id="276" r:id="rId21"/>
    <p:sldId id="274" r:id="rId22"/>
    <p:sldId id="275" r:id="rId23"/>
    <p:sldId id="280" r:id="rId24"/>
    <p:sldId id="278" r:id="rId25"/>
    <p:sldId id="279" r:id="rId26"/>
    <p:sldId id="281" r:id="rId27"/>
    <p:sldId id="282" r:id="rId28"/>
    <p:sldId id="285" r:id="rId29"/>
    <p:sldId id="283" r:id="rId30"/>
    <p:sldId id="284" r:id="rId31"/>
    <p:sldId id="286" r:id="rId32"/>
    <p:sldId id="287" r:id="rId33"/>
    <p:sldId id="293" r:id="rId34"/>
    <p:sldId id="289" r:id="rId35"/>
    <p:sldId id="288" r:id="rId36"/>
    <p:sldId id="290" r:id="rId37"/>
    <p:sldId id="291" r:id="rId38"/>
    <p:sldId id="292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227">
          <p15:clr>
            <a:srgbClr val="9AA0A6"/>
          </p15:clr>
        </p15:guide>
        <p15:guide id="3" pos="5639">
          <p15:clr>
            <a:srgbClr val="9AA0A6"/>
          </p15:clr>
        </p15:guide>
        <p15:guide id="4" orient="horz" pos="614">
          <p15:clr>
            <a:srgbClr val="9AA0A6"/>
          </p15:clr>
        </p15:guide>
        <p15:guide id="5" orient="horz" pos="21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AD7AB8-4DCD-48EA-93D0-8CDFC501B0EC}">
  <a:tblStyle styleId="{BEAD7AB8-4DCD-48EA-93D0-8CDFC501B0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7" d="100"/>
          <a:sy n="87" d="100"/>
        </p:scale>
        <p:origin x="680" y="60"/>
      </p:cViewPr>
      <p:guideLst>
        <p:guide pos="2880"/>
        <p:guide pos="227"/>
        <p:guide pos="5639"/>
        <p:guide orient="horz" pos="614"/>
        <p:guide orient="horz" pos="2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7a06c5c3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7a06c5c35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767cdf3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767cdf37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d4d2eeda7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d4d2eeda7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767cdf37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767cdf37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767cdf373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767cdf373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7a06c5c35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7a06c5c35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7a06c5c3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d7a06c5c3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767cdf37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767cdf373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767cdf373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767cdf373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d767cdf37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d767cdf37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3c74a49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3c74a49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d767cdf37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d767cdf37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767cdf373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d767cdf373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767cdf37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d767cdf37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d767cdf373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d767cdf373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767cdf373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767cdf373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767cdf37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767cdf37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d767cdf373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d767cdf373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767cdf37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767cdf373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d767cdf373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d767cdf373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767cdf37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d767cdf37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3a414cf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3a414cf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d767cdf37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d767cdf373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d767cdf37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d767cdf37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d767cdf37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d767cdf37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767cdf3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d767cdf3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8048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d767cdf373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d767cdf373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d767cdf37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d767cdf373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767cdf373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d767cdf373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767cdf373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d767cdf373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d4d2eeda79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d4d2eeda79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3a414cf5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3a414cf5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d4d2eeda7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d4d2eeda7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3c74a498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3c74a498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7a06c5c3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7a06c5c3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d767cdf3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d767cdf3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767cdf37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767cdf37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1419200"/>
            <a:ext cx="4853100" cy="19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292200"/>
            <a:ext cx="435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7" name="Google Shape;5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60" name="Google Shape;6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rgbClr val="F3F3F3"/>
                </a:solidFill>
              </a:defRPr>
            </a:lvl1pPr>
            <a:lvl2pPr lvl="1" rtl="0">
              <a:buNone/>
              <a:defRPr>
                <a:solidFill>
                  <a:srgbClr val="F3F3F3"/>
                </a:solidFill>
              </a:defRPr>
            </a:lvl2pPr>
            <a:lvl3pPr lvl="2" rtl="0">
              <a:buNone/>
              <a:defRPr>
                <a:solidFill>
                  <a:srgbClr val="F3F3F3"/>
                </a:solidFill>
              </a:defRPr>
            </a:lvl3pPr>
            <a:lvl4pPr lvl="3" rtl="0">
              <a:buNone/>
              <a:defRPr>
                <a:solidFill>
                  <a:srgbClr val="F3F3F3"/>
                </a:solidFill>
              </a:defRPr>
            </a:lvl4pPr>
            <a:lvl5pPr lvl="4" rtl="0">
              <a:buNone/>
              <a:defRPr>
                <a:solidFill>
                  <a:srgbClr val="F3F3F3"/>
                </a:solidFill>
              </a:defRPr>
            </a:lvl5pPr>
            <a:lvl6pPr lvl="5" rtl="0">
              <a:buNone/>
              <a:defRPr>
                <a:solidFill>
                  <a:srgbClr val="F3F3F3"/>
                </a:solidFill>
              </a:defRPr>
            </a:lvl6pPr>
            <a:lvl7pPr lvl="6" rtl="0">
              <a:buNone/>
              <a:defRPr>
                <a:solidFill>
                  <a:srgbClr val="F3F3F3"/>
                </a:solidFill>
              </a:defRPr>
            </a:lvl7pPr>
            <a:lvl8pPr lvl="7" rtl="0">
              <a:buNone/>
              <a:defRPr>
                <a:solidFill>
                  <a:srgbClr val="F3F3F3"/>
                </a:solidFill>
              </a:defRPr>
            </a:lvl8pPr>
            <a:lvl9pPr lvl="8" rtl="0">
              <a:buNone/>
              <a:defRPr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224700" y="1152475"/>
            <a:ext cx="86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224550" y="1152475"/>
            <a:ext cx="408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7" name="Google Shape;27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224550" y="1389600"/>
            <a:ext cx="2895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6" name="Google Shape;3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299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13125" y="450150"/>
            <a:ext cx="6645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646725"/>
            <a:ext cx="4045200" cy="20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255750" y="4230575"/>
            <a:ext cx="60549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52" name="Google Shape;5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1700" y="179750"/>
            <a:ext cx="1017675" cy="1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SzPts val="935"/>
              <a:buNone/>
              <a:defRPr sz="800" i="1">
                <a:solidFill>
                  <a:schemeClr val="dk2"/>
                </a:solidFill>
              </a:defRPr>
            </a:lvl1pPr>
            <a:lvl2pPr lvl="1" algn="r" rtl="0">
              <a:buSzPts val="935"/>
              <a:buNone/>
              <a:defRPr sz="800" i="1">
                <a:solidFill>
                  <a:schemeClr val="dk2"/>
                </a:solidFill>
              </a:defRPr>
            </a:lvl2pPr>
            <a:lvl3pPr lvl="2" algn="r" rtl="0">
              <a:buSzPts val="935"/>
              <a:buNone/>
              <a:defRPr sz="800" i="1">
                <a:solidFill>
                  <a:schemeClr val="dk2"/>
                </a:solidFill>
              </a:defRPr>
            </a:lvl3pPr>
            <a:lvl4pPr lvl="3" algn="r" rtl="0">
              <a:buSzPts val="935"/>
              <a:buNone/>
              <a:defRPr sz="800" i="1">
                <a:solidFill>
                  <a:schemeClr val="dk2"/>
                </a:solidFill>
              </a:defRPr>
            </a:lvl4pPr>
            <a:lvl5pPr lvl="4" algn="r" rtl="0">
              <a:buSzPts val="935"/>
              <a:buNone/>
              <a:defRPr sz="800" i="1">
                <a:solidFill>
                  <a:schemeClr val="dk2"/>
                </a:solidFill>
              </a:defRPr>
            </a:lvl5pPr>
            <a:lvl6pPr lvl="5" algn="r" rtl="0">
              <a:buSzPts val="935"/>
              <a:buNone/>
              <a:defRPr sz="800" i="1">
                <a:solidFill>
                  <a:schemeClr val="dk2"/>
                </a:solidFill>
              </a:defRPr>
            </a:lvl6pPr>
            <a:lvl7pPr lvl="6" algn="r" rtl="0">
              <a:buSzPts val="935"/>
              <a:buNone/>
              <a:defRPr sz="800" i="1">
                <a:solidFill>
                  <a:schemeClr val="dk2"/>
                </a:solidFill>
              </a:defRPr>
            </a:lvl7pPr>
            <a:lvl8pPr lvl="7" algn="r" rtl="0">
              <a:buSzPts val="935"/>
              <a:buNone/>
              <a:defRPr sz="800" i="1">
                <a:solidFill>
                  <a:schemeClr val="dk2"/>
                </a:solidFill>
              </a:defRPr>
            </a:lvl8pPr>
            <a:lvl9pPr lvl="8" algn="r" rtl="0">
              <a:buSzPts val="935"/>
              <a:buNone/>
              <a:defRPr sz="800" i="1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19.mp4" TargetMode="External"/><Relationship Id="rId1" Type="http://schemas.microsoft.com/office/2007/relationships/media" Target="file:///C:\Datana\IT-conf\Whole%20presentation\Datana-&#1087;&#1088;&#1077;&#1079;&#1077;&#1085;&#1090;&#1072;&#1094;&#1080;&#1103;-Analyst\19.mp4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20.mp4" TargetMode="External"/><Relationship Id="rId1" Type="http://schemas.microsoft.com/office/2007/relationships/media" Target="file:///C:\Datana\IT-conf\Whole%20presentation\Datana-&#1087;&#1088;&#1077;&#1079;&#1077;&#1085;&#1090;&#1072;&#1094;&#1080;&#1103;-Analyst\20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25.mp4" TargetMode="External"/><Relationship Id="rId1" Type="http://schemas.microsoft.com/office/2007/relationships/media" Target="file:///C:\Datana\IT-conf\Whole%20presentation\Datana-&#1087;&#1088;&#1077;&#1079;&#1077;&#1085;&#1090;&#1072;&#1094;&#1080;&#1103;-Analyst\25.mp4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30.mp4" TargetMode="External"/><Relationship Id="rId1" Type="http://schemas.microsoft.com/office/2007/relationships/media" Target="file:///C:\Datana\IT-conf\Whole%20presentation\Datana-&#1087;&#1088;&#1077;&#1079;&#1077;&#1085;&#1090;&#1072;&#1094;&#1080;&#1103;-Analyst\30.mp4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33-MNLZ.mp4" TargetMode="External"/><Relationship Id="rId1" Type="http://schemas.microsoft.com/office/2007/relationships/media" Target="file:///C:\Datana\IT-conf\Whole%20presentation\Datana-&#1087;&#1088;&#1077;&#1079;&#1077;&#1085;&#1090;&#1072;&#1094;&#1080;&#1103;-Analyst\33-MNLZ.mp4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35.mp4" TargetMode="External"/><Relationship Id="rId1" Type="http://schemas.microsoft.com/office/2007/relationships/media" Target="file:///C:\Datana\IT-conf\Whole%20presentation\Datana-&#1087;&#1088;&#1077;&#1079;&#1077;&#1085;&#1090;&#1072;&#1094;&#1080;&#1103;-Analyst\35.mp4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37.mp4" TargetMode="External"/><Relationship Id="rId1" Type="http://schemas.microsoft.com/office/2007/relationships/media" Target="file:///C:\Datana\IT-conf\Whole%20presentation\Datana-&#1087;&#1088;&#1077;&#1079;&#1077;&#1085;&#1090;&#1072;&#1094;&#1080;&#1103;-Analyst\37.mp4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06.mp4" TargetMode="External"/><Relationship Id="rId1" Type="http://schemas.microsoft.com/office/2007/relationships/media" Target="file:///C:\Datana\IT-conf\Whole%20presentation\Datana-&#1087;&#1088;&#1077;&#1079;&#1077;&#1085;&#1090;&#1072;&#1094;&#1080;&#1103;-Analyst\06.mp4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08.mp4" TargetMode="External"/><Relationship Id="rId1" Type="http://schemas.microsoft.com/office/2007/relationships/media" Target="file:///C:\Datana\IT-conf\Whole%20presentation\Datana-&#1087;&#1088;&#1077;&#1079;&#1077;&#1085;&#1090;&#1072;&#1094;&#1080;&#1103;-Analyst\08.mp4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Datana\IT-conf\Whole%20presentation\Datana-&#1087;&#1088;&#1077;&#1079;&#1077;&#1085;&#1090;&#1072;&#1094;&#1080;&#1103;-Analyst\09.mp4" TargetMode="External"/><Relationship Id="rId1" Type="http://schemas.microsoft.com/office/2007/relationships/media" Target="file:///C:\Datana\IT-conf\Whole%20presentation\Datana-&#1087;&#1088;&#1077;&#1079;&#1077;&#1085;&#1090;&#1072;&#1094;&#1080;&#1103;-Analyst\09.mp4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ctrTitle"/>
          </p:nvPr>
        </p:nvSpPr>
        <p:spPr>
          <a:xfrm>
            <a:off x="311700" y="1503107"/>
            <a:ext cx="4853100" cy="10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E95119"/>
                </a:solidFill>
              </a:rPr>
              <a:t>По ту сторону светофильтра</a:t>
            </a:r>
            <a:r>
              <a:rPr lang="ru" sz="800">
                <a:solidFill>
                  <a:schemeClr val="dk1"/>
                </a:solidFill>
              </a:rPr>
              <a:t> </a:t>
            </a:r>
            <a:endParaRPr sz="2700"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311700" y="2141256"/>
            <a:ext cx="4350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понять заказчика, если вы не сталевар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4294967295"/>
          </p:nvPr>
        </p:nvSpPr>
        <p:spPr>
          <a:xfrm>
            <a:off x="311700" y="3073200"/>
            <a:ext cx="33036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sz="1400" b="1">
                <a:solidFill>
                  <a:schemeClr val="lt1"/>
                </a:solidFill>
              </a:rPr>
              <a:t>Вадим Погода</a:t>
            </a:r>
            <a:br>
              <a:rPr lang="ru" sz="1400" b="1">
                <a:solidFill>
                  <a:schemeClr val="lt1"/>
                </a:solidFill>
              </a:rPr>
            </a:br>
            <a:r>
              <a:rPr lang="ru" sz="1400">
                <a:solidFill>
                  <a:schemeClr val="lt1"/>
                </a:solidFill>
              </a:rPr>
              <a:t>Ведущий бизнес-аналитик </a:t>
            </a:r>
            <a:endParaRPr sz="1400">
              <a:solidFill>
                <a:schemeClr val="lt1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254400" y="4091600"/>
            <a:ext cx="699600" cy="835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500" y="4280000"/>
            <a:ext cx="1163152" cy="57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99" y="839050"/>
            <a:ext cx="274485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2"/>
          <p:cNvSpPr/>
          <p:nvPr/>
        </p:nvSpPr>
        <p:spPr>
          <a:xfrm>
            <a:off x="2867700" y="2413488"/>
            <a:ext cx="6153600" cy="393600"/>
          </a:xfrm>
          <a:prstGeom prst="roundRect">
            <a:avLst>
              <a:gd name="adj" fmla="val 16667"/>
            </a:avLst>
          </a:prstGeom>
          <a:solidFill>
            <a:srgbClr val="E95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ru" sz="2220"/>
              <a:t>Проблемы, с которыми я столкнулся</a:t>
            </a:r>
            <a:endParaRPr sz="2220"/>
          </a:p>
        </p:txBody>
      </p:sp>
      <p:sp>
        <p:nvSpPr>
          <p:cNvPr id="164" name="Google Shape;164;p22"/>
          <p:cNvSpPr txBox="1">
            <a:spLocks noGrp="1"/>
          </p:cNvSpPr>
          <p:nvPr>
            <p:ph type="body" idx="1"/>
          </p:nvPr>
        </p:nvSpPr>
        <p:spPr>
          <a:xfrm>
            <a:off x="2962200" y="1633900"/>
            <a:ext cx="5964600" cy="29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 dirty="0">
                <a:solidFill>
                  <a:srgbClr val="666666"/>
                </a:solidFill>
              </a:rPr>
              <a:t>интервьюирование сталеваров длиной в неделю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трудности перевода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отсутствие веры в нашу систему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интерфейсы взаимодействия со сталеварами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65" name="Google Shape;165;p22"/>
          <p:cNvSpPr/>
          <p:nvPr/>
        </p:nvSpPr>
        <p:spPr>
          <a:xfrm>
            <a:off x="6346425" y="0"/>
            <a:ext cx="27975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10</a:t>
            </a:fld>
            <a:endParaRPr/>
          </a:p>
        </p:txBody>
      </p:sp>
      <p:pic>
        <p:nvPicPr>
          <p:cNvPr id="167" name="Google Shape;1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Лексикон</a:t>
            </a:r>
            <a:endParaRPr sz="2220"/>
          </a:p>
        </p:txBody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224700" y="1152475"/>
            <a:ext cx="86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4" name="Google Shape;17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6475" y="959700"/>
            <a:ext cx="6281149" cy="41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2450"/>
            <a:ext cx="4572000" cy="60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3"/>
          <p:cNvSpPr/>
          <p:nvPr/>
        </p:nvSpPr>
        <p:spPr>
          <a:xfrm>
            <a:off x="3966950" y="0"/>
            <a:ext cx="5177100" cy="95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4518125" y="959700"/>
            <a:ext cx="107700" cy="425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378500" y="3092925"/>
            <a:ext cx="4055700" cy="1554900"/>
          </a:xfrm>
          <a:prstGeom prst="wedgeRoundRectCallout">
            <a:avLst>
              <a:gd name="adj1" fmla="val -1924"/>
              <a:gd name="adj2" fmla="val -78192"/>
              <a:gd name="adj3" fmla="val 0"/>
            </a:avLst>
          </a:prstGeom>
          <a:solidFill>
            <a:srgbClr val="F3F3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 txBox="1"/>
          <p:nvPr/>
        </p:nvSpPr>
        <p:spPr>
          <a:xfrm>
            <a:off x="378500" y="3326300"/>
            <a:ext cx="38841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Мне нужно, чтобы я мог фильтровать по теме обсуждения</a:t>
            </a:r>
            <a:endParaRPr sz="120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Кнопку «Сохранить» лучше сделать зелёной</a:t>
            </a:r>
            <a:endParaRPr sz="12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Нарисуйте, пожалуйста, семь красных линий прозрачным цветом</a:t>
            </a:r>
            <a:endParaRPr sz="1200"/>
          </a:p>
        </p:txBody>
      </p:sp>
      <p:sp>
        <p:nvSpPr>
          <p:cNvPr id="180" name="Google Shape;180;p23"/>
          <p:cNvSpPr/>
          <p:nvPr/>
        </p:nvSpPr>
        <p:spPr>
          <a:xfrm>
            <a:off x="4830150" y="3092925"/>
            <a:ext cx="4055700" cy="1554900"/>
          </a:xfrm>
          <a:prstGeom prst="wedgeRoundRectCallout">
            <a:avLst>
              <a:gd name="adj1" fmla="val 4073"/>
              <a:gd name="adj2" fmla="val -80221"/>
              <a:gd name="adj3" fmla="val 0"/>
            </a:avLst>
          </a:prstGeom>
          <a:solidFill>
            <a:srgbClr val="F3F3F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3"/>
          <p:cNvSpPr txBox="1"/>
          <p:nvPr/>
        </p:nvSpPr>
        <p:spPr>
          <a:xfrm>
            <a:off x="5152050" y="3326300"/>
            <a:ext cx="3613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Выпускать рано. Густовата</a:t>
            </a:r>
            <a:br>
              <a:rPr lang="ru" sz="1200">
                <a:solidFill>
                  <a:schemeClr val="dk1"/>
                </a:solidFill>
              </a:rPr>
            </a:br>
            <a:r>
              <a:rPr lang="ru" sz="1200">
                <a:solidFill>
                  <a:schemeClr val="dk1"/>
                </a:solidFill>
              </a:rPr>
              <a:t>или как мармелад?</a:t>
            </a:r>
            <a:endParaRPr sz="12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Пускай змею. Команда гнать затравку</a:t>
            </a:r>
            <a:endParaRPr sz="120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E95119"/>
              </a:buClr>
              <a:buSzPts val="1100"/>
              <a:buChar char="●"/>
            </a:pPr>
            <a:r>
              <a:rPr lang="ru" sz="1200">
                <a:solidFill>
                  <a:schemeClr val="dk1"/>
                </a:solidFill>
              </a:rPr>
              <a:t>Горшок ставь под выпуск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82" name="Google Shape;182;p23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11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8" name="Google Shape;188;p24"/>
          <p:cNvGraphicFramePr/>
          <p:nvPr/>
        </p:nvGraphicFramePr>
        <p:xfrm>
          <a:off x="318538" y="1047500"/>
          <a:ext cx="8638225" cy="4148062"/>
        </p:xfrm>
        <a:graphic>
          <a:graphicData uri="http://schemas.openxmlformats.org/drawingml/2006/table">
            <a:tbl>
              <a:tblPr>
                <a:noFill/>
                <a:tableStyleId>{BEAD7AB8-4DCD-48EA-93D0-8CDFC501B0EC}</a:tableStyleId>
              </a:tblPr>
              <a:tblGrid>
                <a:gridCol w="117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9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/>
                        <a:t>Термин</a:t>
                      </a:r>
                      <a:endParaRPr sz="9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0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/>
                        <a:t>Сокращение</a:t>
                      </a:r>
                      <a:endParaRPr sz="9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0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/>
                        <a:t>Определение</a:t>
                      </a:r>
                      <a:endParaRPr sz="9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0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/>
                        <a:t>Жаргон</a:t>
                      </a:r>
                      <a:endParaRPr sz="9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09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 b="1"/>
                        <a:t>Программа ОПИ</a:t>
                      </a:r>
                      <a:endParaRPr sz="900" b="1"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C0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Болото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Остаток расплавленного металла в кислородном конвертере или ДСП после выпуска плавки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Горшок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Кислородный конвертер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6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Донная пробка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Пористая пробка установленная, в днище стальковша. Предназначена для продувки металла аргоном с целью перемешивания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Кислородный конвертер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КК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Сталеплавильный агрегат, в котором выплавляют металл и сливают его в стальковш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Королёк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Капли застывшего металла в шлаке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9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Машина непрерывного литья заготовок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МНЛЗ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Агрегат разливки стали. В результате процесса на котором образуются непрерывно-литые заготовки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Промежуточное скачивание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Наклон конвертера для слива шлака в процессе продувки. Производится до повалки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Сляб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Заготовка для листопрокатного производства, получаемся в результате разливки металла на машине непрерывного литья заготовки — толстая стальная заготовка прямоугольного сечения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Собачья кость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Тип заготовки, которую получают при непрерывной разливке стали. Используется для изготовления двутавровой балки или рельсов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900"/>
                        <a:t>Установка печь-ковш</a:t>
                      </a:r>
                      <a:endParaRPr sz="9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УПК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000"/>
                        <a:t>Агрегат внепечной обработки стали. Используется для доводки стали по температуре и химическому составу</a:t>
                      </a:r>
                      <a:endParaRPr sz="1000"/>
                    </a:p>
                  </a:txBody>
                  <a:tcPr marL="28575" marR="28575" marT="19050" marB="19050" anchor="b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47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/>
                    </a:p>
                  </a:txBody>
                  <a:tcPr marL="28575" marR="28575" marT="19050" marB="1905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Глоссарий жаргонов и профессионализмов</a:t>
            </a:r>
            <a:endParaRPr sz="2220"/>
          </a:p>
        </p:txBody>
      </p:sp>
      <p:pic>
        <p:nvPicPr>
          <p:cNvPr id="190" name="Google Shape;19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9277" y="1704737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1416012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3523562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4857537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4007250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9277" y="4498037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2423525"/>
            <a:ext cx="177925" cy="1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777" y="3151275"/>
            <a:ext cx="177925" cy="17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QR-код на опрос</a:t>
            </a:r>
            <a:endParaRPr sz="2220"/>
          </a:p>
        </p:txBody>
      </p:sp>
      <p:sp>
        <p:nvSpPr>
          <p:cNvPr id="204" name="Google Shape;204;p25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205" name="Google Shape;20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1983" y="1017725"/>
            <a:ext cx="3960030" cy="40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Козёл</a:t>
            </a:r>
            <a:endParaRPr sz="2220"/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2500"/>
            <a:ext cx="9144000" cy="4090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6"/>
          <p:cNvSpPr/>
          <p:nvPr/>
        </p:nvSpPr>
        <p:spPr>
          <a:xfrm>
            <a:off x="4374525" y="1052450"/>
            <a:ext cx="5408700" cy="4091100"/>
          </a:xfrm>
          <a:prstGeom prst="chevron">
            <a:avLst>
              <a:gd name="adj" fmla="val 12557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99" y="839050"/>
            <a:ext cx="274485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/>
          <p:nvPr/>
        </p:nvSpPr>
        <p:spPr>
          <a:xfrm>
            <a:off x="2867700" y="2946888"/>
            <a:ext cx="6153600" cy="393600"/>
          </a:xfrm>
          <a:prstGeom prst="roundRect">
            <a:avLst>
              <a:gd name="adj" fmla="val 16667"/>
            </a:avLst>
          </a:prstGeom>
          <a:solidFill>
            <a:srgbClr val="E95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ru" sz="2220"/>
              <a:t>Проблемы, с которыми я столкнулся</a:t>
            </a:r>
            <a:endParaRPr sz="2220"/>
          </a:p>
        </p:txBody>
      </p:sp>
      <p:sp>
        <p:nvSpPr>
          <p:cNvPr id="223" name="Google Shape;223;p27"/>
          <p:cNvSpPr txBox="1">
            <a:spLocks noGrp="1"/>
          </p:cNvSpPr>
          <p:nvPr>
            <p:ph type="body" idx="1"/>
          </p:nvPr>
        </p:nvSpPr>
        <p:spPr>
          <a:xfrm>
            <a:off x="2962200" y="1633900"/>
            <a:ext cx="5964600" cy="29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>
                <a:solidFill>
                  <a:srgbClr val="666666"/>
                </a:solidFill>
              </a:rPr>
              <a:t>интервьюирование сталеваров длиной в неделю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>
                <a:solidFill>
                  <a:srgbClr val="666666"/>
                </a:solidFill>
              </a:rPr>
              <a:t>трудности перевода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>
                <a:solidFill>
                  <a:schemeClr val="lt1"/>
                </a:solidFill>
              </a:rPr>
              <a:t>отсутствие веры в нашу систему</a:t>
            </a:r>
            <a:endParaRPr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>
                <a:solidFill>
                  <a:schemeClr val="lt1"/>
                </a:solidFill>
              </a:rPr>
              <a:t>интерфейсы взаимодействия со сталеварами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4" name="Google Shape;224;p27"/>
          <p:cNvSpPr/>
          <p:nvPr/>
        </p:nvSpPr>
        <p:spPr>
          <a:xfrm>
            <a:off x="6346425" y="0"/>
            <a:ext cx="27975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99" y="839050"/>
            <a:ext cx="274485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8"/>
          <p:cNvSpPr/>
          <p:nvPr/>
        </p:nvSpPr>
        <p:spPr>
          <a:xfrm>
            <a:off x="2867700" y="3494784"/>
            <a:ext cx="6153600" cy="393600"/>
          </a:xfrm>
          <a:prstGeom prst="roundRect">
            <a:avLst>
              <a:gd name="adj" fmla="val 16667"/>
            </a:avLst>
          </a:prstGeom>
          <a:solidFill>
            <a:srgbClr val="E95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ru" sz="2220"/>
              <a:t>Проблемы, с которыми я столкнулся</a:t>
            </a:r>
            <a:endParaRPr sz="2220"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1"/>
          </p:nvPr>
        </p:nvSpPr>
        <p:spPr>
          <a:xfrm>
            <a:off x="2962200" y="1633900"/>
            <a:ext cx="5964600" cy="29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>
                <a:solidFill>
                  <a:srgbClr val="666666"/>
                </a:solidFill>
              </a:rPr>
              <a:t>интервьюирование сталеваров длиной в неделю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>
                <a:solidFill>
                  <a:srgbClr val="666666"/>
                </a:solidFill>
              </a:rPr>
              <a:t>трудности перевода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ru">
                <a:solidFill>
                  <a:srgbClr val="666666"/>
                </a:solidFill>
              </a:rPr>
              <a:t>отсутствие веры в нашу систему</a:t>
            </a:r>
            <a:endParaRPr>
              <a:solidFill>
                <a:srgbClr val="666666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>
                <a:solidFill>
                  <a:schemeClr val="lt1"/>
                </a:solidFill>
              </a:rPr>
              <a:t>интерфейсы взаимодействия со сталеварами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28"/>
          <p:cNvSpPr/>
          <p:nvPr/>
        </p:nvSpPr>
        <p:spPr>
          <a:xfrm>
            <a:off x="6346425" y="0"/>
            <a:ext cx="27975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16</a:t>
            </a:fld>
            <a:endParaRPr/>
          </a:p>
        </p:txBody>
      </p:sp>
      <p:pic>
        <p:nvPicPr>
          <p:cNvPr id="237" name="Google Shape;23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9"/>
          <p:cNvPicPr preferRelativeResize="0"/>
          <p:nvPr/>
        </p:nvPicPr>
        <p:blipFill rotWithShape="1">
          <a:blip r:embed="rId3">
            <a:alphaModFix/>
          </a:blip>
          <a:srcRect t="12002"/>
          <a:stretch/>
        </p:blipFill>
        <p:spPr>
          <a:xfrm>
            <a:off x="0" y="1017725"/>
            <a:ext cx="9144000" cy="4525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Кислородный конвертер</a:t>
            </a:r>
            <a:endParaRPr sz="2220"/>
          </a:p>
        </p:txBody>
      </p:sp>
      <p:sp>
        <p:nvSpPr>
          <p:cNvPr id="244" name="Google Shape;244;p29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17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45" name="Google Shape;245;p29"/>
          <p:cNvSpPr/>
          <p:nvPr/>
        </p:nvSpPr>
        <p:spPr>
          <a:xfrm>
            <a:off x="244450" y="1948075"/>
            <a:ext cx="2473200" cy="2571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951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dirty="0"/>
              <a:t>Устройство кислородного конвертера</a:t>
            </a:r>
            <a:endParaRPr sz="2220" dirty="0"/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6372" y="865162"/>
            <a:ext cx="2405768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550" y="1152475"/>
            <a:ext cx="4972663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18</a:t>
            </a:fld>
            <a:endParaRPr/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4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Как выглядел бы графический интерфейс, если использовать привычные паттерны проектирования АРМ </a:t>
            </a:r>
            <a:endParaRPr sz="2220"/>
          </a:p>
        </p:txBody>
      </p:sp>
      <p:sp>
        <p:nvSpPr>
          <p:cNvPr id="285" name="Google Shape;285;p34"/>
          <p:cNvSpPr/>
          <p:nvPr/>
        </p:nvSpPr>
        <p:spPr>
          <a:xfrm>
            <a:off x="1652850" y="1461000"/>
            <a:ext cx="5751000" cy="3161400"/>
          </a:xfrm>
          <a:prstGeom prst="rect">
            <a:avLst/>
          </a:prstGeom>
          <a:solidFill>
            <a:schemeClr val="lt2"/>
          </a:solidFill>
          <a:ln w="228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4"/>
          <p:cNvSpPr/>
          <p:nvPr/>
        </p:nvSpPr>
        <p:spPr>
          <a:xfrm>
            <a:off x="3656850" y="4622400"/>
            <a:ext cx="1743000" cy="52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4"/>
          <p:cNvSpPr/>
          <p:nvPr/>
        </p:nvSpPr>
        <p:spPr>
          <a:xfrm>
            <a:off x="1761175" y="1571725"/>
            <a:ext cx="5530800" cy="194400"/>
          </a:xfrm>
          <a:prstGeom prst="rect">
            <a:avLst/>
          </a:prstGeom>
          <a:solidFill>
            <a:srgbClr val="225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813" y="1591350"/>
            <a:ext cx="4641077" cy="29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4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19</a:t>
            </a:fld>
            <a:endParaRPr/>
          </a:p>
        </p:txBody>
      </p:sp>
      <p:sp>
        <p:nvSpPr>
          <p:cNvPr id="290" name="Google Shape;290;p34"/>
          <p:cNvSpPr/>
          <p:nvPr/>
        </p:nvSpPr>
        <p:spPr>
          <a:xfrm>
            <a:off x="1915850" y="1589125"/>
            <a:ext cx="1378800" cy="159600"/>
          </a:xfrm>
          <a:prstGeom prst="rect">
            <a:avLst/>
          </a:prstGeom>
          <a:solidFill>
            <a:srgbClr val="2258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1" name="Google Shape;2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Сбор данных</a:t>
            </a:r>
            <a:endParaRPr sz="2220"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1"/>
          </p:nvPr>
        </p:nvSpPr>
        <p:spPr>
          <a:xfrm>
            <a:off x="224700" y="1152475"/>
            <a:ext cx="86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3966950" y="0"/>
            <a:ext cx="5177100" cy="95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7650" y="959700"/>
            <a:ext cx="9651651" cy="4214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2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017715"/>
            <a:ext cx="9144003" cy="415677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ПУ-2</a:t>
            </a:r>
            <a:endParaRPr sz="2220"/>
          </a:p>
        </p:txBody>
      </p:sp>
      <p:sp>
        <p:nvSpPr>
          <p:cNvPr id="278" name="Google Shape;278;p33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20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279" name="Google Shape;2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66E5367-9583-3C49-AA97-468AA71DC32E}"/>
              </a:ext>
            </a:extLst>
          </p:cNvPr>
          <p:cNvSpPr/>
          <p:nvPr/>
        </p:nvSpPr>
        <p:spPr>
          <a:xfrm>
            <a:off x="0" y="1399878"/>
            <a:ext cx="9144000" cy="37436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19.mp4" descr="19.mp4">
            <a:hlinkClick r:id="" action="ppaction://media"/>
            <a:extLst>
              <a:ext uri="{FF2B5EF4-FFF2-40B4-BE49-F238E27FC236}">
                <a16:creationId xmlns:a16="http://schemas.microsoft.com/office/drawing/2014/main" id="{DEB7FFF9-E19E-8E49-879B-04FD11381A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239" y="1391500"/>
            <a:ext cx="6670221" cy="3751999"/>
          </a:xfrm>
          <a:prstGeom prst="rect">
            <a:avLst/>
          </a:prstGeom>
        </p:spPr>
      </p:pic>
      <p:sp>
        <p:nvSpPr>
          <p:cNvPr id="260" name="Google Shape;260;p31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dirty="0"/>
              <a:t>Детектирование металла при скачивании шлака. Процесс скачивания шлака</a:t>
            </a:r>
            <a:endParaRPr sz="2220" dirty="0"/>
          </a:p>
        </p:txBody>
      </p:sp>
      <p:sp>
        <p:nvSpPr>
          <p:cNvPr id="262" name="Google Shape;262;p31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21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75C7EB-1A9F-8745-848A-DB6A914ADC6E}"/>
              </a:ext>
            </a:extLst>
          </p:cNvPr>
          <p:cNvSpPr/>
          <p:nvPr/>
        </p:nvSpPr>
        <p:spPr>
          <a:xfrm>
            <a:off x="0" y="1399878"/>
            <a:ext cx="9144000" cy="37436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9" name="Google Shape;269;p32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Как видит скачивание шлака сталевар</a:t>
            </a:r>
            <a:endParaRPr sz="2220"/>
          </a:p>
        </p:txBody>
      </p:sp>
      <p:sp>
        <p:nvSpPr>
          <p:cNvPr id="270" name="Google Shape;270;p32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22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20.mp4" descr="20.mp4">
            <a:hlinkClick r:id="" action="ppaction://media"/>
            <a:extLst>
              <a:ext uri="{FF2B5EF4-FFF2-40B4-BE49-F238E27FC236}">
                <a16:creationId xmlns:a16="http://schemas.microsoft.com/office/drawing/2014/main" id="{7E6A2224-30DD-8142-921A-90A8736C0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971" y="1399878"/>
            <a:ext cx="6662057" cy="3747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730B98-07C1-494E-BF4A-8838A833BDF4}"/>
              </a:ext>
            </a:extLst>
          </p:cNvPr>
          <p:cNvSpPr/>
          <p:nvPr/>
        </p:nvSpPr>
        <p:spPr>
          <a:xfrm>
            <a:off x="0" y="1017724"/>
            <a:ext cx="9144000" cy="4125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6" name="Google Shape;316;p37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dirty="0"/>
              <a:t>Как видит сталевар интерфейс через светофильтр</a:t>
            </a:r>
            <a:endParaRPr sz="2220" dirty="0"/>
          </a:p>
        </p:txBody>
      </p:sp>
      <p:sp>
        <p:nvSpPr>
          <p:cNvPr id="317" name="Google Shape;317;p37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18" name="Google Shape;31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5.mp4" descr="25.mp4">
            <a:hlinkClick r:id="" action="ppaction://media"/>
            <a:extLst>
              <a:ext uri="{FF2B5EF4-FFF2-40B4-BE49-F238E27FC236}">
                <a16:creationId xmlns:a16="http://schemas.microsoft.com/office/drawing/2014/main" id="{9FC074F2-4563-BB41-9602-1DDF688F0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1307" y="1017724"/>
            <a:ext cx="2321386" cy="4125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63" y="810325"/>
            <a:ext cx="91533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/>
          <p:nvPr/>
        </p:nvSpPr>
        <p:spPr>
          <a:xfrm>
            <a:off x="0" y="705975"/>
            <a:ext cx="9144000" cy="2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5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Детектирование металла при сливе шлака. Очки козырьковые</a:t>
            </a:r>
            <a:endParaRPr sz="2220"/>
          </a:p>
        </p:txBody>
      </p:sp>
      <p:sp>
        <p:nvSpPr>
          <p:cNvPr id="299" name="Google Shape;299;p35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24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300" name="Google Shape;30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Интерфейс</a:t>
            </a:r>
            <a:endParaRPr sz="2220"/>
          </a:p>
        </p:txBody>
      </p:sp>
      <p:sp>
        <p:nvSpPr>
          <p:cNvPr id="306" name="Google Shape;306;p36"/>
          <p:cNvSpPr/>
          <p:nvPr/>
        </p:nvSpPr>
        <p:spPr>
          <a:xfrm>
            <a:off x="1652850" y="1461000"/>
            <a:ext cx="5751000" cy="3161400"/>
          </a:xfrm>
          <a:prstGeom prst="rect">
            <a:avLst/>
          </a:prstGeom>
          <a:solidFill>
            <a:srgbClr val="1C1C1A"/>
          </a:solidFill>
          <a:ln w="228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6"/>
          <p:cNvSpPr/>
          <p:nvPr/>
        </p:nvSpPr>
        <p:spPr>
          <a:xfrm>
            <a:off x="3656850" y="4622400"/>
            <a:ext cx="1743000" cy="52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9000" y="1584913"/>
            <a:ext cx="5178691" cy="291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25</a:t>
            </a:fld>
            <a:endParaRPr/>
          </a:p>
        </p:txBody>
      </p:sp>
      <p:pic>
        <p:nvPicPr>
          <p:cNvPr id="310" name="Google Shape;31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8"/>
          <p:cNvPicPr preferRelativeResize="0"/>
          <p:nvPr/>
        </p:nvPicPr>
        <p:blipFill rotWithShape="1">
          <a:blip r:embed="rId3">
            <a:alphaModFix/>
          </a:blip>
          <a:srcRect t="12002"/>
          <a:stretch/>
        </p:blipFill>
        <p:spPr>
          <a:xfrm>
            <a:off x="0" y="1017725"/>
            <a:ext cx="9144000" cy="452595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Установка печь-ковш</a:t>
            </a:r>
            <a:endParaRPr sz="2220"/>
          </a:p>
        </p:txBody>
      </p:sp>
      <p:sp>
        <p:nvSpPr>
          <p:cNvPr id="325" name="Google Shape;325;p38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26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26" name="Google Shape;326;p38"/>
          <p:cNvSpPr/>
          <p:nvPr/>
        </p:nvSpPr>
        <p:spPr>
          <a:xfrm>
            <a:off x="2551875" y="1948075"/>
            <a:ext cx="2416800" cy="2571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951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2750" y="322113"/>
            <a:ext cx="4411200" cy="473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9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Установка печь-ковш</a:t>
            </a:r>
            <a:endParaRPr sz="2220"/>
          </a:p>
        </p:txBody>
      </p:sp>
      <p:sp>
        <p:nvSpPr>
          <p:cNvPr id="334" name="Google Shape;334;p39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27</a:t>
            </a:fld>
            <a:endParaRPr/>
          </a:p>
        </p:txBody>
      </p:sp>
      <p:pic>
        <p:nvPicPr>
          <p:cNvPr id="335" name="Google Shape;3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CC3755-F450-0740-83E9-4030EFDA4975}"/>
              </a:ext>
            </a:extLst>
          </p:cNvPr>
          <p:cNvSpPr/>
          <p:nvPr/>
        </p:nvSpPr>
        <p:spPr>
          <a:xfrm>
            <a:off x="0" y="1320342"/>
            <a:ext cx="9144000" cy="38231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30.mp4" descr="30.mp4">
            <a:hlinkClick r:id="" action="ppaction://media"/>
            <a:extLst>
              <a:ext uri="{FF2B5EF4-FFF2-40B4-BE49-F238E27FC236}">
                <a16:creationId xmlns:a16="http://schemas.microsoft.com/office/drawing/2014/main" id="{F4A2C402-4184-754C-8F20-973F93A0CA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843" y="1313430"/>
            <a:ext cx="6809014" cy="3830070"/>
          </a:xfrm>
          <a:prstGeom prst="rect">
            <a:avLst/>
          </a:prstGeom>
        </p:spPr>
      </p:pic>
      <p:sp>
        <p:nvSpPr>
          <p:cNvPr id="359" name="Google Shape;359;p42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 dirty="0" smtClean="0"/>
              <a:t>Контроль </a:t>
            </a:r>
            <a:r>
              <a:rPr lang="ru" sz="2220" dirty="0"/>
              <a:t>продувки металла аргоном на установке печь-ковш</a:t>
            </a:r>
            <a:endParaRPr sz="2220" dirty="0"/>
          </a:p>
        </p:txBody>
      </p:sp>
      <p:sp>
        <p:nvSpPr>
          <p:cNvPr id="360" name="Google Shape;360;p42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61" name="Google Shape;36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974800"/>
            <a:ext cx="9144000" cy="41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Пост управления установкой печь-ковш</a:t>
            </a:r>
            <a:endParaRPr sz="2220"/>
          </a:p>
        </p:txBody>
      </p:sp>
      <p:sp>
        <p:nvSpPr>
          <p:cNvPr id="342" name="Google Shape;342;p40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29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43" name="Google Shape;3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Пользователь</a:t>
            </a:r>
            <a:endParaRPr sz="2220"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224700" y="1152475"/>
            <a:ext cx="86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6475" y="959700"/>
            <a:ext cx="6281149" cy="418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2450"/>
            <a:ext cx="4572000" cy="60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/>
          <p:nvPr/>
        </p:nvSpPr>
        <p:spPr>
          <a:xfrm>
            <a:off x="3966950" y="0"/>
            <a:ext cx="5177100" cy="959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4518125" y="959700"/>
            <a:ext cx="107700" cy="425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r>
              <a:rPr lang="ru">
                <a:solidFill>
                  <a:srgbClr val="F3F3F3"/>
                </a:solidFill>
              </a:rPr>
              <a:t>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3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Интерфейс решения контроля продувки металла аргоном на установке печь-ковш</a:t>
            </a:r>
            <a:endParaRPr sz="2220"/>
          </a:p>
        </p:txBody>
      </p:sp>
      <p:sp>
        <p:nvSpPr>
          <p:cNvPr id="349" name="Google Shape;349;p41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30</a:t>
            </a:fld>
            <a:endParaRPr/>
          </a:p>
        </p:txBody>
      </p:sp>
      <p:sp>
        <p:nvSpPr>
          <p:cNvPr id="350" name="Google Shape;350;p41"/>
          <p:cNvSpPr/>
          <p:nvPr/>
        </p:nvSpPr>
        <p:spPr>
          <a:xfrm>
            <a:off x="1652850" y="1461000"/>
            <a:ext cx="5751000" cy="3161400"/>
          </a:xfrm>
          <a:prstGeom prst="rect">
            <a:avLst/>
          </a:prstGeom>
          <a:solidFill>
            <a:srgbClr val="1C1C1A"/>
          </a:solidFill>
          <a:ln w="228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41"/>
          <p:cNvSpPr/>
          <p:nvPr/>
        </p:nvSpPr>
        <p:spPr>
          <a:xfrm>
            <a:off x="3656850" y="4622400"/>
            <a:ext cx="1743000" cy="52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413" y="1599688"/>
            <a:ext cx="5117876" cy="28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3"/>
          <p:cNvPicPr preferRelativeResize="0"/>
          <p:nvPr/>
        </p:nvPicPr>
        <p:blipFill rotWithShape="1">
          <a:blip r:embed="rId3">
            <a:alphaModFix/>
          </a:blip>
          <a:srcRect t="12002"/>
          <a:stretch/>
        </p:blipFill>
        <p:spPr>
          <a:xfrm>
            <a:off x="0" y="1017725"/>
            <a:ext cx="9144000" cy="452595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3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Машина непрерывного литья заготовки</a:t>
            </a:r>
            <a:endParaRPr sz="2220"/>
          </a:p>
        </p:txBody>
      </p:sp>
      <p:sp>
        <p:nvSpPr>
          <p:cNvPr id="368" name="Google Shape;368;p43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31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5134650" y="1948075"/>
            <a:ext cx="2473200" cy="25719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E9511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4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Машина непрерывного литья заготовки</a:t>
            </a:r>
            <a:endParaRPr sz="2220"/>
          </a:p>
        </p:txBody>
      </p:sp>
      <p:pic>
        <p:nvPicPr>
          <p:cNvPr id="376" name="Google Shape;37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200" y="1069325"/>
            <a:ext cx="381557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4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378" name="Google Shape;37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7BB4C8-9CCB-434F-88EE-2EF29CEEC2A9}"/>
              </a:ext>
            </a:extLst>
          </p:cNvPr>
          <p:cNvSpPr/>
          <p:nvPr/>
        </p:nvSpPr>
        <p:spPr>
          <a:xfrm>
            <a:off x="0" y="1017726"/>
            <a:ext cx="9144000" cy="41257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5" name="Google Shape;395;p4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ru-RU" sz="2220" dirty="0"/>
              <a:t>Манипулятор. Вид от первого лица</a:t>
            </a:r>
            <a:endParaRPr sz="2220" dirty="0"/>
          </a:p>
        </p:txBody>
      </p:sp>
      <p:sp>
        <p:nvSpPr>
          <p:cNvPr id="396" name="Google Shape;396;p4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33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97" name="Google Shape;39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3-MNLZ.mp4" descr="33-MNLZ.mp4">
            <a:hlinkClick r:id="" action="ppaction://media"/>
            <a:extLst>
              <a:ext uri="{FF2B5EF4-FFF2-40B4-BE49-F238E27FC236}">
                <a16:creationId xmlns:a16="http://schemas.microsoft.com/office/drawing/2014/main" id="{DD041643-2EE5-FA4F-A968-0860264360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1307" y="1017725"/>
            <a:ext cx="2321386" cy="4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07BB4C8-9CCB-434F-88EE-2EF29CEEC2A9}"/>
              </a:ext>
            </a:extLst>
          </p:cNvPr>
          <p:cNvSpPr/>
          <p:nvPr/>
        </p:nvSpPr>
        <p:spPr>
          <a:xfrm>
            <a:off x="0" y="1017726"/>
            <a:ext cx="9144000" cy="41257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5" name="Google Shape;395;p4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Манипулятор</a:t>
            </a:r>
            <a:endParaRPr sz="2220"/>
          </a:p>
        </p:txBody>
      </p:sp>
      <p:sp>
        <p:nvSpPr>
          <p:cNvPr id="396" name="Google Shape;396;p4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34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397" name="Google Shape;39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35.mp4" descr="35.mp4">
            <a:hlinkClick r:id="" action="ppaction://media"/>
            <a:extLst>
              <a:ext uri="{FF2B5EF4-FFF2-40B4-BE49-F238E27FC236}">
                <a16:creationId xmlns:a16="http://schemas.microsoft.com/office/drawing/2014/main" id="{5936CF3D-C05B-C844-9CFA-28ED255DAA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1307" y="1017725"/>
            <a:ext cx="2321386" cy="4125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Манипулятор и интерфейс системы</a:t>
            </a:r>
            <a:endParaRPr sz="2220"/>
          </a:p>
        </p:txBody>
      </p:sp>
      <p:sp>
        <p:nvSpPr>
          <p:cNvPr id="384" name="Google Shape;384;p45"/>
          <p:cNvSpPr/>
          <p:nvPr/>
        </p:nvSpPr>
        <p:spPr>
          <a:xfrm>
            <a:off x="25" y="1134600"/>
            <a:ext cx="9144000" cy="400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45"/>
          <p:cNvSpPr/>
          <p:nvPr/>
        </p:nvSpPr>
        <p:spPr>
          <a:xfrm>
            <a:off x="4518125" y="959700"/>
            <a:ext cx="107700" cy="425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724" y="1134600"/>
            <a:ext cx="2983508" cy="400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1675" y="1136063"/>
            <a:ext cx="2983500" cy="4005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5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35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389" name="Google Shape;38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Каналы передачи информации в киберфизических системах (вместо выводов)</a:t>
            </a:r>
            <a:endParaRPr sz="2220"/>
          </a:p>
        </p:txBody>
      </p:sp>
      <p:sp>
        <p:nvSpPr>
          <p:cNvPr id="403" name="Google Shape;403;p47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36</a:t>
            </a:fld>
            <a:endParaRPr/>
          </a:p>
        </p:txBody>
      </p:sp>
      <p:sp>
        <p:nvSpPr>
          <p:cNvPr id="404" name="Google Shape;404;p47"/>
          <p:cNvSpPr txBox="1">
            <a:spLocks noGrp="1"/>
          </p:cNvSpPr>
          <p:nvPr>
            <p:ph type="body" idx="1"/>
          </p:nvPr>
        </p:nvSpPr>
        <p:spPr>
          <a:xfrm>
            <a:off x="2777325" y="3702050"/>
            <a:ext cx="3741900" cy="17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>
                <a:solidFill>
                  <a:schemeClr val="dk1"/>
                </a:solidFill>
              </a:rPr>
              <a:t>Индустрия 4.0</a:t>
            </a:r>
            <a:endParaRPr sz="14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- киберфизические системы, расширяющие органы чувств, плюс нейросетевые алгоритмы принятия решений, замещающие опыт.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5" name="Google Shape;405;p47"/>
          <p:cNvSpPr txBox="1">
            <a:spLocks noGrp="1"/>
          </p:cNvSpPr>
          <p:nvPr>
            <p:ph type="body" idx="1"/>
          </p:nvPr>
        </p:nvSpPr>
        <p:spPr>
          <a:xfrm>
            <a:off x="398975" y="1840563"/>
            <a:ext cx="26472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 b="1">
                <a:solidFill>
                  <a:schemeClr val="dk1"/>
                </a:solidFill>
              </a:rPr>
              <a:t>Зрение</a:t>
            </a:r>
            <a:endParaRPr sz="12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>
                <a:solidFill>
                  <a:schemeClr val="dk1"/>
                </a:solidFill>
              </a:rPr>
              <a:t>= электромагнитное излучение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6" name="Google Shape;406;p47"/>
          <p:cNvSpPr txBox="1">
            <a:spLocks noGrp="1"/>
          </p:cNvSpPr>
          <p:nvPr>
            <p:ph type="body" idx="1"/>
          </p:nvPr>
        </p:nvSpPr>
        <p:spPr>
          <a:xfrm>
            <a:off x="634300" y="2933663"/>
            <a:ext cx="26472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 b="1">
                <a:solidFill>
                  <a:schemeClr val="dk1"/>
                </a:solidFill>
              </a:rPr>
              <a:t>Слух</a:t>
            </a:r>
            <a:endParaRPr sz="120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>
                <a:solidFill>
                  <a:schemeClr val="dk1"/>
                </a:solidFill>
              </a:rPr>
              <a:t>= акустические колебания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7" name="Google Shape;407;p47"/>
          <p:cNvSpPr txBox="1">
            <a:spLocks noGrp="1"/>
          </p:cNvSpPr>
          <p:nvPr>
            <p:ph type="body" idx="1"/>
          </p:nvPr>
        </p:nvSpPr>
        <p:spPr>
          <a:xfrm>
            <a:off x="6180150" y="1840563"/>
            <a:ext cx="26472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 b="1">
                <a:solidFill>
                  <a:schemeClr val="dk1"/>
                </a:solidFill>
              </a:rPr>
              <a:t>Обоняние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200">
                <a:solidFill>
                  <a:schemeClr val="dk1"/>
                </a:solidFill>
              </a:rPr>
              <a:t>= химический состав 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08" name="Google Shape;408;p47"/>
          <p:cNvSpPr txBox="1">
            <a:spLocks noGrp="1"/>
          </p:cNvSpPr>
          <p:nvPr>
            <p:ph type="body" idx="1"/>
          </p:nvPr>
        </p:nvSpPr>
        <p:spPr>
          <a:xfrm>
            <a:off x="5841275" y="2933675"/>
            <a:ext cx="31347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ru" sz="1210" b="1">
                <a:solidFill>
                  <a:schemeClr val="dk1"/>
                </a:solidFill>
              </a:rPr>
              <a:t>Вкус</a:t>
            </a:r>
            <a:endParaRPr sz="121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41"/>
              <a:buNone/>
            </a:pPr>
            <a:r>
              <a:rPr lang="ru" sz="1210">
                <a:solidFill>
                  <a:schemeClr val="dk1"/>
                </a:solidFill>
              </a:rPr>
              <a:t>= химический и механический состав </a:t>
            </a:r>
            <a:endParaRPr sz="1210">
              <a:solidFill>
                <a:schemeClr val="dk1"/>
              </a:solidFill>
            </a:endParaRPr>
          </a:p>
        </p:txBody>
      </p:sp>
      <p:sp>
        <p:nvSpPr>
          <p:cNvPr id="409" name="Google Shape;409;p47"/>
          <p:cNvSpPr txBox="1">
            <a:spLocks noGrp="1"/>
          </p:cNvSpPr>
          <p:nvPr>
            <p:ph type="body" idx="1"/>
          </p:nvPr>
        </p:nvSpPr>
        <p:spPr>
          <a:xfrm>
            <a:off x="4983250" y="1204125"/>
            <a:ext cx="33036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sz="1220" b="1">
                <a:solidFill>
                  <a:schemeClr val="dk1"/>
                </a:solidFill>
              </a:rPr>
              <a:t>Осязание</a:t>
            </a:r>
            <a:br>
              <a:rPr lang="ru" sz="1220" b="1">
                <a:solidFill>
                  <a:schemeClr val="dk1"/>
                </a:solidFill>
              </a:rPr>
            </a:br>
            <a:r>
              <a:rPr lang="ru" sz="1220">
                <a:solidFill>
                  <a:schemeClr val="dk1"/>
                </a:solidFill>
              </a:rPr>
              <a:t>= температура, механические колебания</a:t>
            </a:r>
            <a:endParaRPr sz="1220">
              <a:solidFill>
                <a:schemeClr val="dk1"/>
              </a:solidFill>
            </a:endParaRPr>
          </a:p>
        </p:txBody>
      </p:sp>
      <p:pic>
        <p:nvPicPr>
          <p:cNvPr id="410" name="Google Shape;41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6550" y="958875"/>
            <a:ext cx="3303601" cy="333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7.mp4" descr="37.mp4">
            <a:hlinkClick r:id="" action="ppaction://media"/>
            <a:extLst>
              <a:ext uri="{FF2B5EF4-FFF2-40B4-BE49-F238E27FC236}">
                <a16:creationId xmlns:a16="http://schemas.microsoft.com/office/drawing/2014/main" id="{CE2427FE-1153-6E4F-8560-911E5BC15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95992"/>
            <a:ext cx="9144000" cy="4547507"/>
          </a:xfrm>
          <a:prstGeom prst="rect">
            <a:avLst/>
          </a:prstGeom>
        </p:spPr>
      </p:pic>
      <p:sp>
        <p:nvSpPr>
          <p:cNvPr id="417" name="Google Shape;417;p48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37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18" name="Google Shape;418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9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38</a:t>
            </a:fld>
            <a:endParaRPr/>
          </a:p>
        </p:txBody>
      </p:sp>
      <p:pic>
        <p:nvPicPr>
          <p:cNvPr id="424" name="Google Shape;42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8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9"/>
          <p:cNvSpPr txBox="1">
            <a:spLocks noGrp="1"/>
          </p:cNvSpPr>
          <p:nvPr>
            <p:ph type="body" idx="4294967295"/>
          </p:nvPr>
        </p:nvSpPr>
        <p:spPr>
          <a:xfrm>
            <a:off x="296825" y="2468213"/>
            <a:ext cx="33036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sz="1820" b="1">
                <a:solidFill>
                  <a:srgbClr val="E95119"/>
                </a:solidFill>
              </a:rPr>
              <a:t>Вадим Погода</a:t>
            </a:r>
            <a:r>
              <a:rPr lang="ru" sz="1220" b="1">
                <a:solidFill>
                  <a:schemeClr val="lt1"/>
                </a:solidFill>
              </a:rPr>
              <a:t/>
            </a:r>
            <a:br>
              <a:rPr lang="ru" sz="1220" b="1">
                <a:solidFill>
                  <a:schemeClr val="lt1"/>
                </a:solidFill>
              </a:rPr>
            </a:br>
            <a:r>
              <a:rPr lang="ru" sz="1420">
                <a:solidFill>
                  <a:schemeClr val="lt1"/>
                </a:solidFill>
              </a:rPr>
              <a:t>Ведущий бизнес-аналитик</a:t>
            </a:r>
            <a:r>
              <a:rPr lang="ru" sz="1220">
                <a:solidFill>
                  <a:schemeClr val="lt1"/>
                </a:solidFill>
              </a:rPr>
              <a:t> </a:t>
            </a:r>
            <a:endParaRPr sz="1220">
              <a:solidFill>
                <a:schemeClr val="lt1"/>
              </a:solidFill>
            </a:endParaRPr>
          </a:p>
        </p:txBody>
      </p:sp>
      <p:sp>
        <p:nvSpPr>
          <p:cNvPr id="426" name="Google Shape;426;p49"/>
          <p:cNvSpPr txBox="1">
            <a:spLocks noGrp="1"/>
          </p:cNvSpPr>
          <p:nvPr>
            <p:ph type="body" idx="4294967295"/>
          </p:nvPr>
        </p:nvSpPr>
        <p:spPr>
          <a:xfrm>
            <a:off x="296825" y="3189488"/>
            <a:ext cx="3303600" cy="6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ru" sz="1400">
                <a:solidFill>
                  <a:srgbClr val="FFFFFF"/>
                </a:solidFill>
              </a:rPr>
              <a:t>vpogoda@datana.ru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rgbClr val="FFFFFF"/>
                </a:solidFill>
              </a:rPr>
              <a:t>Tlg: @PogodaV</a:t>
            </a:r>
            <a:endParaRPr sz="14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65"/>
              <a:buNone/>
            </a:pPr>
            <a:endParaRPr sz="1400" b="1">
              <a:solidFill>
                <a:srgbClr val="E95119"/>
              </a:solidFill>
            </a:endParaRPr>
          </a:p>
        </p:txBody>
      </p:sp>
      <p:sp>
        <p:nvSpPr>
          <p:cNvPr id="427" name="Google Shape;427;p49"/>
          <p:cNvSpPr txBox="1">
            <a:spLocks noGrp="1"/>
          </p:cNvSpPr>
          <p:nvPr>
            <p:ph type="body" idx="4294967295"/>
          </p:nvPr>
        </p:nvSpPr>
        <p:spPr>
          <a:xfrm>
            <a:off x="296825" y="3648975"/>
            <a:ext cx="3303600" cy="3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ru" sz="1400" b="1">
                <a:solidFill>
                  <a:srgbClr val="FFFFFF"/>
                </a:solidFill>
              </a:rPr>
              <a:t>www.datana.ru</a:t>
            </a:r>
            <a:endParaRPr sz="1400" b="1">
              <a:solidFill>
                <a:srgbClr val="E95119"/>
              </a:solidFill>
            </a:endParaRPr>
          </a:p>
        </p:txBody>
      </p:sp>
      <p:sp>
        <p:nvSpPr>
          <p:cNvPr id="428" name="Google Shape;428;p49"/>
          <p:cNvSpPr txBox="1">
            <a:spLocks noGrp="1"/>
          </p:cNvSpPr>
          <p:nvPr>
            <p:ph type="body" idx="4294967295"/>
          </p:nvPr>
        </p:nvSpPr>
        <p:spPr>
          <a:xfrm>
            <a:off x="296825" y="1785000"/>
            <a:ext cx="45276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b="1">
                <a:solidFill>
                  <a:srgbClr val="E95119"/>
                </a:solidFill>
              </a:rPr>
              <a:t>Спасибо за внимание!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429" name="Google Shape;42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4276025"/>
            <a:ext cx="892224" cy="4394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9"/>
          <p:cNvSpPr/>
          <p:nvPr/>
        </p:nvSpPr>
        <p:spPr>
          <a:xfrm flipH="1">
            <a:off x="3893750" y="20650"/>
            <a:ext cx="1554300" cy="5143500"/>
          </a:xfrm>
          <a:prstGeom prst="rtTriangle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9"/>
          <p:cNvSpPr/>
          <p:nvPr/>
        </p:nvSpPr>
        <p:spPr>
          <a:xfrm>
            <a:off x="5369600" y="338775"/>
            <a:ext cx="3774300" cy="485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2" name="Google Shape;432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4375" y="890124"/>
            <a:ext cx="3235201" cy="323520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9"/>
          <p:cNvSpPr txBox="1">
            <a:spLocks noGrp="1"/>
          </p:cNvSpPr>
          <p:nvPr>
            <p:ph type="body" idx="4294967295"/>
          </p:nvPr>
        </p:nvSpPr>
        <p:spPr>
          <a:xfrm>
            <a:off x="5280175" y="3993963"/>
            <a:ext cx="3303600" cy="82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b="1">
                <a:solidFill>
                  <a:schemeClr val="dk1"/>
                </a:solidFill>
              </a:rPr>
              <a:t>про цифровую трансформацию,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b="1">
                <a:solidFill>
                  <a:schemeClr val="dk1"/>
                </a:solidFill>
              </a:rPr>
              <a:t>индустрию 4.0 и искусственный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sz="1300" b="1">
                <a:solidFill>
                  <a:schemeClr val="dk1"/>
                </a:solidFill>
              </a:rPr>
              <a:t>интеллект из первых рук</a:t>
            </a:r>
            <a:endParaRPr sz="1300" b="1">
              <a:solidFill>
                <a:schemeClr val="dk1"/>
              </a:solidFill>
            </a:endParaRPr>
          </a:p>
        </p:txBody>
      </p:sp>
      <p:sp>
        <p:nvSpPr>
          <p:cNvPr id="434" name="Google Shape;434;p49"/>
          <p:cNvSpPr txBox="1">
            <a:spLocks noGrp="1"/>
          </p:cNvSpPr>
          <p:nvPr>
            <p:ph type="body" idx="4294967295"/>
          </p:nvPr>
        </p:nvSpPr>
        <p:spPr>
          <a:xfrm>
            <a:off x="5533975" y="520000"/>
            <a:ext cx="2796000" cy="4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ru" b="1">
                <a:solidFill>
                  <a:schemeClr val="dk1"/>
                </a:solidFill>
              </a:rPr>
              <a:t>Datana XP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Рабочее место</a:t>
            </a:r>
            <a:endParaRPr sz="2220"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224700" y="1152475"/>
            <a:ext cx="86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450" y="959700"/>
            <a:ext cx="6087883" cy="4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3" y="959700"/>
            <a:ext cx="6003346" cy="44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6"/>
          <p:cNvSpPr/>
          <p:nvPr/>
        </p:nvSpPr>
        <p:spPr>
          <a:xfrm>
            <a:off x="4518125" y="959700"/>
            <a:ext cx="107700" cy="4254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4</a:t>
            </a:fld>
            <a:endParaRPr>
              <a:solidFill>
                <a:srgbClr val="F3F3F3"/>
              </a:solidFill>
            </a:endParaRPr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5733025" y="982550"/>
            <a:ext cx="3411000" cy="4183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 rotWithShape="1">
          <a:blip r:embed="rId3">
            <a:alphaModFix/>
          </a:blip>
          <a:srcRect l="-780" r="779"/>
          <a:stretch/>
        </p:blipFill>
        <p:spPr>
          <a:xfrm>
            <a:off x="-3255594" y="982551"/>
            <a:ext cx="9803684" cy="4183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Что можно сделать из 380 тонн металла</a:t>
            </a:r>
            <a:endParaRPr sz="2220"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3F3F3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rgbClr val="F3F3F3"/>
                </a:solidFill>
              </a:rPr>
              <a:t>5</a:t>
            </a:fld>
            <a:endParaRPr>
              <a:solidFill>
                <a:srgbClr val="F3F3F3"/>
              </a:solidFill>
            </a:endParaRPr>
          </a:p>
        </p:txBody>
      </p:sp>
      <p:sp>
        <p:nvSpPr>
          <p:cNvPr id="111" name="Google Shape;111;p17"/>
          <p:cNvSpPr txBox="1"/>
          <p:nvPr/>
        </p:nvSpPr>
        <p:spPr>
          <a:xfrm>
            <a:off x="1090925" y="2341050"/>
            <a:ext cx="1428600" cy="9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>
                <a:solidFill>
                  <a:schemeClr val="lt1"/>
                </a:solidFill>
              </a:rPr>
              <a:t>380</a:t>
            </a:r>
            <a:r>
              <a:rPr lang="ru" sz="1800">
                <a:solidFill>
                  <a:schemeClr val="lt1"/>
                </a:solidFill>
              </a:rPr>
              <a:t>т</a:t>
            </a:r>
            <a:endParaRPr sz="18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металла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3321000" y="2195650"/>
            <a:ext cx="1085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>
                <a:solidFill>
                  <a:schemeClr val="lt1"/>
                </a:solidFill>
              </a:rPr>
              <a:t>=</a:t>
            </a:r>
            <a:endParaRPr sz="2300">
              <a:solidFill>
                <a:schemeClr val="lt1"/>
              </a:solidFill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7211" y="1842613"/>
            <a:ext cx="2138216" cy="12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/>
        </p:nvSpPr>
        <p:spPr>
          <a:xfrm>
            <a:off x="3922900" y="1143525"/>
            <a:ext cx="3183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E95119"/>
                </a:solidFill>
              </a:rPr>
              <a:t>1 117 647 059</a:t>
            </a:r>
            <a:endParaRPr sz="3000">
              <a:solidFill>
                <a:srgbClr val="E95119"/>
              </a:solidFill>
            </a:endParaRPr>
          </a:p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скрепок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3982725" y="3103813"/>
            <a:ext cx="3183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E95119"/>
                </a:solidFill>
              </a:rPr>
              <a:t>2 923</a:t>
            </a:r>
            <a:endParaRPr sz="3000">
              <a:solidFill>
                <a:srgbClr val="E95119"/>
              </a:solidFill>
            </a:endParaRPr>
          </a:p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метра ж/д путей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982725" y="3979063"/>
            <a:ext cx="31836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E95119"/>
                </a:solidFill>
              </a:rPr>
              <a:t>345</a:t>
            </a:r>
            <a:endParaRPr sz="3000">
              <a:solidFill>
                <a:srgbClr val="E95119"/>
              </a:solidFill>
            </a:endParaRPr>
          </a:p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Skoda Octavia 2019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733650" y="868837"/>
            <a:ext cx="905325" cy="12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3767800" y="2026775"/>
            <a:ext cx="3338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E95119"/>
                </a:solidFill>
              </a:rPr>
              <a:t>126 666</a:t>
            </a:r>
            <a:endParaRPr sz="3000">
              <a:solidFill>
                <a:srgbClr val="E95119"/>
              </a:solidFill>
            </a:endParaRPr>
          </a:p>
          <a:p>
            <a:pPr marL="0" lvl="0" indent="0" algn="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рам хромолевых велосипедов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2450" y="2875288"/>
            <a:ext cx="1311025" cy="11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6313" y="3870221"/>
            <a:ext cx="1780024" cy="91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AC4F90-3751-A641-98D5-DE538B2E40BE}"/>
              </a:ext>
            </a:extLst>
          </p:cNvPr>
          <p:cNvSpPr/>
          <p:nvPr/>
        </p:nvSpPr>
        <p:spPr>
          <a:xfrm>
            <a:off x="0" y="1150400"/>
            <a:ext cx="9144000" cy="3993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06.mp4" descr="06.mp4">
            <a:hlinkClick r:id="" action="ppaction://media"/>
            <a:extLst>
              <a:ext uri="{FF2B5EF4-FFF2-40B4-BE49-F238E27FC236}">
                <a16:creationId xmlns:a16="http://schemas.microsoft.com/office/drawing/2014/main" id="{C2EE21E0-5E21-5245-8571-7C2011655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03" y="1150400"/>
            <a:ext cx="7111093" cy="3999990"/>
          </a:xfrm>
          <a:prstGeom prst="rect">
            <a:avLst/>
          </a:prstGeom>
        </p:spPr>
      </p:pic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Кислородно-конвертерный цех</a:t>
            </a:r>
            <a:endParaRPr sz="2220"/>
          </a:p>
        </p:txBody>
      </p:sp>
      <p:sp>
        <p:nvSpPr>
          <p:cNvPr id="127" name="Google Shape;127;p18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6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99" y="839050"/>
            <a:ext cx="2744850" cy="43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/>
          <p:nvPr/>
        </p:nvSpPr>
        <p:spPr>
          <a:xfrm>
            <a:off x="2867700" y="1859535"/>
            <a:ext cx="6153600" cy="393600"/>
          </a:xfrm>
          <a:prstGeom prst="roundRect">
            <a:avLst>
              <a:gd name="adj" fmla="val 16667"/>
            </a:avLst>
          </a:prstGeom>
          <a:solidFill>
            <a:srgbClr val="E95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44594"/>
              <a:buNone/>
            </a:pPr>
            <a:r>
              <a:rPr lang="ru" sz="2220"/>
              <a:t>Проблемы, с которыми я столкнулся</a:t>
            </a:r>
            <a:endParaRPr sz="2220"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2962200" y="1633900"/>
            <a:ext cx="5964600" cy="29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интервьюирование сталеваров длиной в неделю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трудности перевода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отсутствие веры в нашу систему</a:t>
            </a:r>
            <a:endParaRPr dirty="0">
              <a:solidFill>
                <a:schemeClr val="lt1"/>
              </a:solidFill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AutoNum type="arabicPeriod"/>
            </a:pPr>
            <a:r>
              <a:rPr lang="ru" dirty="0">
                <a:solidFill>
                  <a:schemeClr val="lt1"/>
                </a:solidFill>
              </a:rPr>
              <a:t>интерфейсы взаимодействия со сталеварами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38" name="Google Shape;138;p19"/>
          <p:cNvSpPr/>
          <p:nvPr/>
        </p:nvSpPr>
        <p:spPr>
          <a:xfrm>
            <a:off x="6346425" y="0"/>
            <a:ext cx="2797500" cy="338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Экспертиза. Математика. Технологии     </a:t>
            </a: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16791C-8FB9-2A49-AA8E-F0DED3AD26AC}"/>
              </a:ext>
            </a:extLst>
          </p:cNvPr>
          <p:cNvSpPr/>
          <p:nvPr/>
        </p:nvSpPr>
        <p:spPr>
          <a:xfrm>
            <a:off x="0" y="1150400"/>
            <a:ext cx="9144000" cy="3993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Пожар – штатный процесс</a:t>
            </a:r>
            <a:endParaRPr sz="2220"/>
          </a:p>
        </p:txBody>
      </p:sp>
      <p:sp>
        <p:nvSpPr>
          <p:cNvPr id="147" name="Google Shape;147;p20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8.mp4" descr="08.mp4">
            <a:hlinkClick r:id="" action="ppaction://media"/>
            <a:extLst>
              <a:ext uri="{FF2B5EF4-FFF2-40B4-BE49-F238E27FC236}">
                <a16:creationId xmlns:a16="http://schemas.microsoft.com/office/drawing/2014/main" id="{385BA4F2-4B5B-2F44-B357-EB5118984A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8632" y="1150400"/>
            <a:ext cx="2246735" cy="399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A96D5-86D2-3B46-AE26-E4C3F91050AA}"/>
              </a:ext>
            </a:extLst>
          </p:cNvPr>
          <p:cNvSpPr/>
          <p:nvPr/>
        </p:nvSpPr>
        <p:spPr>
          <a:xfrm>
            <a:off x="0" y="1150400"/>
            <a:ext cx="9144000" cy="39931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09.mp4" descr="09.mp4">
            <a:hlinkClick r:id="" action="ppaction://media"/>
            <a:extLst>
              <a:ext uri="{FF2B5EF4-FFF2-40B4-BE49-F238E27FC236}">
                <a16:creationId xmlns:a16="http://schemas.microsoft.com/office/drawing/2014/main" id="{2C01623A-0E4B-9C46-A99E-1320A1FAB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2803" y="1143510"/>
            <a:ext cx="7111093" cy="3999990"/>
          </a:xfrm>
          <a:prstGeom prst="rect">
            <a:avLst/>
          </a:prstGeom>
        </p:spPr>
      </p:pic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224550" y="445025"/>
            <a:ext cx="86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220"/>
              <a:t>Засорившийся тракт подачи сыпучих материалов</a:t>
            </a:r>
            <a:endParaRPr sz="2220"/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7525" y="60725"/>
            <a:ext cx="892224" cy="439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6548099" y="4663225"/>
            <a:ext cx="2473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 Экспертиза. Математика. Технологии     </a:t>
            </a:r>
            <a:fld id="{00000000-1234-1234-1234-123412341234}" type="slidenum">
              <a:rPr lang="ru">
                <a:solidFill>
                  <a:schemeClr val="lt1"/>
                </a:solidFill>
              </a:rPr>
              <a:t>9</a:t>
            </a:fld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tan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779</Words>
  <Application>Microsoft Office PowerPoint</Application>
  <PresentationFormat>Экран (16:9)</PresentationFormat>
  <Paragraphs>155</Paragraphs>
  <Slides>38</Slides>
  <Notes>38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Arial</vt:lpstr>
      <vt:lpstr>Datana</vt:lpstr>
      <vt:lpstr>По ту сторону светофильтра </vt:lpstr>
      <vt:lpstr>Сбор данных</vt:lpstr>
      <vt:lpstr>Пользователь</vt:lpstr>
      <vt:lpstr>Рабочее место</vt:lpstr>
      <vt:lpstr>Что можно сделать из 380 тонн металла</vt:lpstr>
      <vt:lpstr>Кислородно-конвертерный цех</vt:lpstr>
      <vt:lpstr>Проблемы, с которыми я столкнулся</vt:lpstr>
      <vt:lpstr>Пожар – штатный процесс</vt:lpstr>
      <vt:lpstr>Засорившийся тракт подачи сыпучих материалов</vt:lpstr>
      <vt:lpstr>Проблемы, с которыми я столкнулся</vt:lpstr>
      <vt:lpstr>Лексикон</vt:lpstr>
      <vt:lpstr>Глоссарий жаргонов и профессионализмов</vt:lpstr>
      <vt:lpstr>QR-код на опрос</vt:lpstr>
      <vt:lpstr>Козёл</vt:lpstr>
      <vt:lpstr>Проблемы, с которыми я столкнулся</vt:lpstr>
      <vt:lpstr>Проблемы, с которыми я столкнулся</vt:lpstr>
      <vt:lpstr>Кислородный конвертер</vt:lpstr>
      <vt:lpstr>Устройство кислородного конвертера</vt:lpstr>
      <vt:lpstr>Как выглядел бы графический интерфейс, если использовать привычные паттерны проектирования АРМ </vt:lpstr>
      <vt:lpstr>ПУ-2</vt:lpstr>
      <vt:lpstr>Детектирование металла при скачивании шлака. Процесс скачивания шлака</vt:lpstr>
      <vt:lpstr>Как видит скачивание шлака сталевар</vt:lpstr>
      <vt:lpstr>Как видит сталевар интерфейс через светофильтр</vt:lpstr>
      <vt:lpstr>Детектирование металла при сливе шлака. Очки козырьковые</vt:lpstr>
      <vt:lpstr>Интерфейс</vt:lpstr>
      <vt:lpstr>Установка печь-ковш</vt:lpstr>
      <vt:lpstr>Установка печь-ковш</vt:lpstr>
      <vt:lpstr>Контроль продувки металла аргоном на установке печь-ковш</vt:lpstr>
      <vt:lpstr>Пост управления установкой печь-ковш</vt:lpstr>
      <vt:lpstr>Интерфейс решения контроля продувки металла аргоном на установке печь-ковш</vt:lpstr>
      <vt:lpstr>Машина непрерывного литья заготовки</vt:lpstr>
      <vt:lpstr>Машина непрерывного литья заготовки</vt:lpstr>
      <vt:lpstr>Манипулятор. Вид от первого лица</vt:lpstr>
      <vt:lpstr>Манипулятор</vt:lpstr>
      <vt:lpstr>Манипулятор и интерфейс системы</vt:lpstr>
      <vt:lpstr>Каналы передачи информации в киберфизических системах (вместо выводов)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ту сторону светофильтра</dc:title>
  <dc:creator>Погода Вадим</dc:creator>
  <cp:lastModifiedBy>Погода Вадим</cp:lastModifiedBy>
  <cp:revision>18</cp:revision>
  <dcterms:modified xsi:type="dcterms:W3CDTF">2021-05-19T17:57:35Z</dcterms:modified>
</cp:coreProperties>
</file>